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5103" r:id="rId2"/>
    <p:sldId id="345" r:id="rId3"/>
    <p:sldId id="5102" r:id="rId4"/>
    <p:sldId id="5099" r:id="rId5"/>
    <p:sldId id="276" r:id="rId6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7" autoAdjust="0"/>
    <p:restoredTop sz="94660"/>
  </p:normalViewPr>
  <p:slideViewPr>
    <p:cSldViewPr snapToGrid="0">
      <p:cViewPr varScale="1">
        <p:scale>
          <a:sx n="75" d="100"/>
          <a:sy n="75" d="100"/>
        </p:scale>
        <p:origin x="365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75D9BB-C7EE-4275-B71A-7AA2A2443CCE}" type="datetimeFigureOut">
              <a:rPr lang="sv-SE" smtClean="0"/>
              <a:t>2019-12-04</a:t>
            </a:fld>
            <a:endParaRPr lang="sv-S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8DE5EB-0FE2-4233-A6B4-9684A1A64BE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913694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6393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845955-5428-4450-9E6F-EAB02CEA5A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26951E5-3D8F-4ACF-B662-481ABDED50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sv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2D6CD5-4311-41FF-B4B0-0158BC155A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BF34D-E9E6-4D80-AF5F-1F0A7DF5A88F}" type="datetimeFigureOut">
              <a:rPr lang="sv-SE" smtClean="0"/>
              <a:t>2019-12-04</a:t>
            </a:fld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398965-1947-4905-A63E-876B286A9E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EA5407-A33E-4890-BFDA-13E8A122C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2E955-B8BA-49BB-9B34-59F7FE8604AB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201114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E5B329-5278-464E-814F-8E80DE9A96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B844E34-3570-4DF7-94F1-13048B389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A4CF5D-27F4-42DC-856B-73EF7632C1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BF34D-E9E6-4D80-AF5F-1F0A7DF5A88F}" type="datetimeFigureOut">
              <a:rPr lang="sv-SE" smtClean="0"/>
              <a:t>2019-12-04</a:t>
            </a:fld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4E9792-17F2-4819-BBA7-FF4C3BFA30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09BD87-EE92-4302-90B2-D773117EF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2E955-B8BA-49BB-9B34-59F7FE8604AB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89974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E2425D5-EBFE-4C8C-AB47-101F12CBF16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C4BAB24-38D9-4C13-B18F-3EA59D3010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75F338-5057-43A4-997D-57D7CC7E5B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BF34D-E9E6-4D80-AF5F-1F0A7DF5A88F}" type="datetimeFigureOut">
              <a:rPr lang="sv-SE" smtClean="0"/>
              <a:t>2019-12-04</a:t>
            </a:fld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D1F2B2-B8A5-4F86-997B-0D339A8908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7EB36D-9811-4FC8-A531-B5BBAE86E4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2E955-B8BA-49BB-9B34-59F7FE8604AB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982823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_SM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79425" y="476250"/>
            <a:ext cx="8353426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36000" rIns="73152" bIns="36576" numCol="1" anchor="t" anchorCtr="0" compatLnSpc="1">
            <a:prstTxWarp prst="textNoShape">
              <a:avLst/>
            </a:prstTxWarp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Slide title, Ericsson Hilda Light 40pt, Ericsson Black, max 2-lines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0CFEFC-6AC8-4817-A0D3-6029D48BD293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479425" y="1844675"/>
            <a:ext cx="11233150" cy="439261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/>
              <a:t>For heading, use Ericsson Hilda in bold. For copy and bullets, use Ericsson Hilda.</a:t>
            </a:r>
          </a:p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405176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35B35-4F32-4F9C-AFF9-9C6F2C7A61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1F8652-77A9-4701-A152-9A485393C5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3309BD-79BA-4EFE-B796-D9E5CDFF63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BF34D-E9E6-4D80-AF5F-1F0A7DF5A88F}" type="datetimeFigureOut">
              <a:rPr lang="sv-SE" smtClean="0"/>
              <a:t>2019-12-04</a:t>
            </a:fld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F5D2B5-DF81-4EFB-8AC6-B5BF9F4354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6AAEC8-AC9F-4D69-AF1E-2EDAB2A168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2E955-B8BA-49BB-9B34-59F7FE8604AB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88354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94F461-8CAF-4E71-B661-4ED420D3BE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950C39-48CF-48F9-9F67-352CF3AD69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532DA4-168C-482E-9279-7AA6DD9B01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BF34D-E9E6-4D80-AF5F-1F0A7DF5A88F}" type="datetimeFigureOut">
              <a:rPr lang="sv-SE" smtClean="0"/>
              <a:t>2019-12-04</a:t>
            </a:fld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7FC6B2-13CB-4FB2-971C-34C42F08F7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22C0E4-58CB-41D0-8192-D682424309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2E955-B8BA-49BB-9B34-59F7FE8604AB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89981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D5C0DF-8FF4-4E39-865E-D81A24CB5C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4C5D49-7E50-44D6-B193-56BA1193A1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94C0FD-2AFA-4F00-9D53-D13D90FD01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1FC85F-38E5-4FE0-8D5E-CEF5A3BA0B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BF34D-E9E6-4D80-AF5F-1F0A7DF5A88F}" type="datetimeFigureOut">
              <a:rPr lang="sv-SE" smtClean="0"/>
              <a:t>2019-12-04</a:t>
            </a:fld>
            <a:endParaRPr lang="sv-S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FF0674-25A5-441E-B48E-24DC20EEDE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418EEB-B77F-4F41-ADDA-1E175F6A34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2E955-B8BA-49BB-9B34-59F7FE8604AB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345613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BA8F5D-DA28-40D5-92D9-72B4B8D247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E169AE-E17E-4DA5-B1E8-75407B3C1A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348AFC-3FC8-4979-AAD9-A5FFD4A16E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5C768FD-F7D6-42E8-AA76-56B9386131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A51F7A9-4723-4111-8BDA-257866B96BA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673F491-6BDC-4F1F-AF79-16810E4968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BF34D-E9E6-4D80-AF5F-1F0A7DF5A88F}" type="datetimeFigureOut">
              <a:rPr lang="sv-SE" smtClean="0"/>
              <a:t>2019-12-04</a:t>
            </a:fld>
            <a:endParaRPr lang="sv-S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3F79BF4-CDB6-42E8-B992-9B09897876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C72784-EDCA-4ECE-9F53-7C7DABFC6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2E955-B8BA-49BB-9B34-59F7FE8604AB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59626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91CDCB-A0BE-49F0-B588-E138C321B6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0D23D4C-738D-4918-83AB-A9D2DBD2CD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BF34D-E9E6-4D80-AF5F-1F0A7DF5A88F}" type="datetimeFigureOut">
              <a:rPr lang="sv-SE" smtClean="0"/>
              <a:t>2019-12-04</a:t>
            </a:fld>
            <a:endParaRPr lang="sv-S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F4AACFE-38C0-4249-AA51-CD5989D865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5EC6B3-F93C-4B5F-8532-AF3CA76833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2E955-B8BA-49BB-9B34-59F7FE8604AB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613759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A63224D-C97F-4E4B-9B74-53411B3735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BF34D-E9E6-4D80-AF5F-1F0A7DF5A88F}" type="datetimeFigureOut">
              <a:rPr lang="sv-SE" smtClean="0"/>
              <a:t>2019-12-04</a:t>
            </a:fld>
            <a:endParaRPr lang="sv-S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24AFC56-C88F-4D61-8781-2CF1765914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E3C56E-7440-4B0A-995C-D937D5686A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2E955-B8BA-49BB-9B34-59F7FE8604AB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905101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29115C-CC20-4BB2-9E9A-572169DFA5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5620C7-65FE-43A7-BC0E-1DF6250F6F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ED09A1C-C327-41EF-9CF5-3F3EEFAD62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267332-FEF5-4F4F-96C4-253D0E3CA4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BF34D-E9E6-4D80-AF5F-1F0A7DF5A88F}" type="datetimeFigureOut">
              <a:rPr lang="sv-SE" smtClean="0"/>
              <a:t>2019-12-04</a:t>
            </a:fld>
            <a:endParaRPr lang="sv-S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3803F0-816A-4C7B-9888-63AC95DAB9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5F5847-9A3D-45BB-87A8-0966F1F67C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2E955-B8BA-49BB-9B34-59F7FE8604AB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37018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24C48B-FB1E-418A-9EA5-47DD98B426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DDB2D62-C1BD-41B6-B077-DF2F3EFAA63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B723DA-82C3-43DC-A50D-0CE406BD77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91C4CB-F155-4B62-9D01-12709F056A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BF34D-E9E6-4D80-AF5F-1F0A7DF5A88F}" type="datetimeFigureOut">
              <a:rPr lang="sv-SE" smtClean="0"/>
              <a:t>2019-12-04</a:t>
            </a:fld>
            <a:endParaRPr lang="sv-S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502534-7555-4EC8-A700-E57847478D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1ED240-0A79-4F00-A2E1-A6352651FF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2E955-B8BA-49BB-9B34-59F7FE8604AB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56297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61AE417-43F4-42F8-850B-7C400DFC4C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251923-7749-4CBC-94AB-C7F15E7732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24F95C-0AD4-48FE-AC45-EFBB045651E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1BF34D-E9E6-4D80-AF5F-1F0A7DF5A88F}" type="datetimeFigureOut">
              <a:rPr lang="sv-SE" smtClean="0"/>
              <a:t>2019-12-04</a:t>
            </a:fld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CFFABA-ACB2-4608-9B98-A39F0A21DA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3C8535-C9AA-494B-9ADE-4DC6465791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42E955-B8BA-49BB-9B34-59F7FE8604AB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62900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2DFDD46F-787D-4457-A5D5-5C46AAE3A7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v-SE" sz="6000" dirty="0">
                <a:latin typeface="Calibri Light" panose="020F0302020204030204" pitchFamily="34" charset="0"/>
                <a:cs typeface="Calibri Light" panose="020F0302020204030204" pitchFamily="34" charset="0"/>
              </a:rPr>
              <a:t>Bulk PM Use Case</a:t>
            </a:r>
            <a:br>
              <a:rPr lang="sv-SE" sz="60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sv-SE" dirty="0">
                <a:latin typeface="Calibri Light" panose="020F0302020204030204" pitchFamily="34" charset="0"/>
                <a:cs typeface="Calibri Light" panose="020F0302020204030204" pitchFamily="34" charset="0"/>
              </a:rPr>
              <a:t>OSC Rel </a:t>
            </a:r>
            <a:r>
              <a:rPr lang="sv-SE">
                <a:latin typeface="Calibri Light" panose="020F0302020204030204" pitchFamily="34" charset="0"/>
                <a:cs typeface="Calibri Light" panose="020F0302020204030204" pitchFamily="34" charset="0"/>
              </a:rPr>
              <a:t>A Plugfest, December 5, 2019</a:t>
            </a:r>
            <a:endParaRPr lang="sv-SE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8A276DD-AD5E-421B-AB4A-93E4EE8DDB26}"/>
              </a:ext>
            </a:extLst>
          </p:cNvPr>
          <p:cNvSpPr txBox="1"/>
          <p:nvPr/>
        </p:nvSpPr>
        <p:spPr>
          <a:xfrm>
            <a:off x="838200" y="4120978"/>
            <a:ext cx="601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400" dirty="0">
                <a:latin typeface="+mj-lt"/>
              </a:rPr>
              <a:t>Oskar Malm, Ericsson</a:t>
            </a:r>
          </a:p>
        </p:txBody>
      </p:sp>
    </p:spTree>
    <p:extLst>
      <p:ext uri="{BB962C8B-B14F-4D97-AF65-F5344CB8AC3E}">
        <p14:creationId xmlns:p14="http://schemas.microsoft.com/office/powerpoint/2010/main" val="14745021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E54C06-55FE-495D-A6B9-02B9281F7F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3GPP Bulk PM Overview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FDE05A4-6270-485C-8626-6FB0D6F5F13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79425" y="1844675"/>
            <a:ext cx="4643478" cy="4392612"/>
          </a:xfrm>
        </p:spPr>
        <p:txBody>
          <a:bodyPr>
            <a:normAutofit fontScale="92500"/>
          </a:bodyPr>
          <a:lstStyle/>
          <a:p>
            <a:r>
              <a:rPr lang="en-US" sz="2400" dirty="0"/>
              <a:t>Measurements are collected internally by the PM producer (PNF/VNF) during each granularity period according to configured measurement jobs</a:t>
            </a:r>
          </a:p>
          <a:p>
            <a:endParaRPr lang="en-US" sz="2400" dirty="0"/>
          </a:p>
          <a:p>
            <a:r>
              <a:rPr lang="en-US" sz="2400" dirty="0"/>
              <a:t>A result report is generated at the end of the period and stored locally</a:t>
            </a:r>
          </a:p>
          <a:p>
            <a:endParaRPr lang="en-US" sz="2400" dirty="0"/>
          </a:p>
          <a:p>
            <a:r>
              <a:rPr lang="en-US" sz="2400" dirty="0"/>
              <a:t>Bulk PM data for one or multiple granularity periods is transferred as file(s) to a management system</a:t>
            </a:r>
          </a:p>
          <a:p>
            <a:endParaRPr lang="en-US" sz="2400" dirty="0"/>
          </a:p>
          <a:p>
            <a:endParaRPr lang="en-US" sz="2400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27B3CF5C-19C4-46F5-B42E-90311BED4D2A}"/>
              </a:ext>
            </a:extLst>
          </p:cNvPr>
          <p:cNvCxnSpPr>
            <a:cxnSpLocks/>
          </p:cNvCxnSpPr>
          <p:nvPr/>
        </p:nvCxnSpPr>
        <p:spPr>
          <a:xfrm>
            <a:off x="5421077" y="3292590"/>
            <a:ext cx="628153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F543C40-7FAC-4954-8788-65A18DD19958}"/>
              </a:ext>
            </a:extLst>
          </p:cNvPr>
          <p:cNvCxnSpPr/>
          <p:nvPr/>
        </p:nvCxnSpPr>
        <p:spPr>
          <a:xfrm>
            <a:off x="6043929" y="3160069"/>
            <a:ext cx="0" cy="304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053D1E0-6A25-469E-B757-488C370FBBB2}"/>
              </a:ext>
            </a:extLst>
          </p:cNvPr>
          <p:cNvCxnSpPr/>
          <p:nvPr/>
        </p:nvCxnSpPr>
        <p:spPr>
          <a:xfrm>
            <a:off x="7673947" y="3160069"/>
            <a:ext cx="0" cy="304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D51256D-26DE-47D9-810C-88DBC91EB1B6}"/>
              </a:ext>
            </a:extLst>
          </p:cNvPr>
          <p:cNvCxnSpPr/>
          <p:nvPr/>
        </p:nvCxnSpPr>
        <p:spPr>
          <a:xfrm>
            <a:off x="9217825" y="3160069"/>
            <a:ext cx="0" cy="304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06C14D61-E159-4E99-8DE0-E9B1F388D567}"/>
              </a:ext>
            </a:extLst>
          </p:cNvPr>
          <p:cNvCxnSpPr/>
          <p:nvPr/>
        </p:nvCxnSpPr>
        <p:spPr>
          <a:xfrm>
            <a:off x="10781581" y="3160069"/>
            <a:ext cx="0" cy="304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4DE4398D-6FD3-4627-8AF8-A9C80377AAED}"/>
              </a:ext>
            </a:extLst>
          </p:cNvPr>
          <p:cNvCxnSpPr>
            <a:cxnSpLocks/>
          </p:cNvCxnSpPr>
          <p:nvPr/>
        </p:nvCxnSpPr>
        <p:spPr>
          <a:xfrm flipH="1">
            <a:off x="6068061" y="2742246"/>
            <a:ext cx="1605885" cy="0"/>
          </a:xfrm>
          <a:prstGeom prst="straightConnector1">
            <a:avLst/>
          </a:prstGeom>
          <a:ln w="38100">
            <a:solidFill>
              <a:schemeClr val="accent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7E457E57-6DF3-484D-B98E-4DAD671F6930}"/>
              </a:ext>
            </a:extLst>
          </p:cNvPr>
          <p:cNvCxnSpPr>
            <a:cxnSpLocks/>
          </p:cNvCxnSpPr>
          <p:nvPr/>
        </p:nvCxnSpPr>
        <p:spPr>
          <a:xfrm flipH="1" flipV="1">
            <a:off x="7698077" y="2553065"/>
            <a:ext cx="1736034" cy="3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D329E0F1-8D24-414F-98CE-0C8918EC794C}"/>
              </a:ext>
            </a:extLst>
          </p:cNvPr>
          <p:cNvCxnSpPr/>
          <p:nvPr/>
        </p:nvCxnSpPr>
        <p:spPr>
          <a:xfrm flipV="1">
            <a:off x="7673947" y="2444072"/>
            <a:ext cx="0" cy="596348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EFA72EEC-AB43-428D-91C6-0D8590D707CB}"/>
              </a:ext>
            </a:extLst>
          </p:cNvPr>
          <p:cNvCxnSpPr/>
          <p:nvPr/>
        </p:nvCxnSpPr>
        <p:spPr>
          <a:xfrm flipV="1">
            <a:off x="6043929" y="2444072"/>
            <a:ext cx="0" cy="596348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3120E51A-36F6-4606-B88B-318A9AF013E4}"/>
              </a:ext>
            </a:extLst>
          </p:cNvPr>
          <p:cNvSpPr txBox="1"/>
          <p:nvPr/>
        </p:nvSpPr>
        <p:spPr>
          <a:xfrm>
            <a:off x="6068061" y="2245291"/>
            <a:ext cx="16058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Granularity Period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FF6A383-FE7E-4461-9CE5-F1F7143C9439}"/>
              </a:ext>
            </a:extLst>
          </p:cNvPr>
          <p:cNvSpPr txBox="1"/>
          <p:nvPr/>
        </p:nvSpPr>
        <p:spPr>
          <a:xfrm>
            <a:off x="7698077" y="1970116"/>
            <a:ext cx="16058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Bulk Data Transfer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13F473D-A525-422A-ADA1-9B4F1120CA85}"/>
              </a:ext>
            </a:extLst>
          </p:cNvPr>
          <p:cNvSpPr txBox="1"/>
          <p:nvPr/>
        </p:nvSpPr>
        <p:spPr>
          <a:xfrm>
            <a:off x="10761703" y="3390872"/>
            <a:ext cx="16058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Time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CC42835-5EF1-49E9-B427-C0C3606C2757}"/>
              </a:ext>
            </a:extLst>
          </p:cNvPr>
          <p:cNvSpPr/>
          <p:nvPr/>
        </p:nvSpPr>
        <p:spPr>
          <a:xfrm>
            <a:off x="5421077" y="4307288"/>
            <a:ext cx="6426186" cy="111831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600" dirty="0">
                <a:solidFill>
                  <a:schemeClr val="tx1"/>
                </a:solidFill>
              </a:rPr>
              <a:t>Measurements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3GPP RAN measurements (defined in TS 28.552 for 5G)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Vendor-specific measurements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ORAN measurements being discussed</a:t>
            </a:r>
          </a:p>
          <a:p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96196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2DA7C47C-3B46-42F5-9895-2E4953151C72}"/>
              </a:ext>
            </a:extLst>
          </p:cNvPr>
          <p:cNvSpPr/>
          <p:nvPr/>
        </p:nvSpPr>
        <p:spPr>
          <a:xfrm>
            <a:off x="8713652" y="1324857"/>
            <a:ext cx="3081867" cy="70909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13BF771-4704-4C60-B0C0-472A479C6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4" y="476250"/>
            <a:ext cx="11146761" cy="1081088"/>
          </a:xfrm>
        </p:spPr>
        <p:txBody>
          <a:bodyPr>
            <a:normAutofit fontScale="90000"/>
          </a:bodyPr>
          <a:lstStyle/>
          <a:p>
            <a:r>
              <a:rPr lang="sv-SE" dirty="0"/>
              <a:t>Event-driven Bulk PM File Collection (ONAP/ORAN)</a:t>
            </a:r>
            <a:br>
              <a:rPr lang="sv-SE" dirty="0"/>
            </a:br>
            <a:endParaRPr lang="en-US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8F7E5196-A37A-4F5B-98CF-2FC03746D3AD}"/>
              </a:ext>
            </a:extLst>
          </p:cNvPr>
          <p:cNvSpPr/>
          <p:nvPr/>
        </p:nvSpPr>
        <p:spPr>
          <a:xfrm>
            <a:off x="396481" y="1404334"/>
            <a:ext cx="7708538" cy="2127207"/>
          </a:xfrm>
          <a:prstGeom prst="roundRect">
            <a:avLst>
              <a:gd name="adj" fmla="val 10467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1600" dirty="0">
                <a:solidFill>
                  <a:schemeClr val="tx1"/>
                </a:solidFill>
              </a:rPr>
              <a:t>SMO</a:t>
            </a:r>
            <a:br>
              <a:rPr lang="en-CA" sz="1600" dirty="0">
                <a:solidFill>
                  <a:schemeClr val="tx1"/>
                </a:solidFill>
              </a:rPr>
            </a:br>
            <a:r>
              <a:rPr lang="en-CA" sz="1600" dirty="0">
                <a:solidFill>
                  <a:schemeClr val="tx1"/>
                </a:solidFill>
              </a:rPr>
              <a:t>(Service Management and Orchestration)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A21DC687-70EC-486B-8576-856BC5A1FB0B}"/>
              </a:ext>
            </a:extLst>
          </p:cNvPr>
          <p:cNvSpPr/>
          <p:nvPr/>
        </p:nvSpPr>
        <p:spPr>
          <a:xfrm>
            <a:off x="2227452" y="2724819"/>
            <a:ext cx="1581078" cy="612677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CA" sz="1600" dirty="0" err="1">
                <a:solidFill>
                  <a:schemeClr val="bg1"/>
                </a:solidFill>
              </a:rPr>
              <a:t>VES</a:t>
            </a:r>
            <a:r>
              <a:rPr lang="en-CA" sz="1600" dirty="0">
                <a:solidFill>
                  <a:schemeClr val="bg1"/>
                </a:solidFill>
              </a:rPr>
              <a:t> Collector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EA582CB-42FA-4E5E-ADB0-E27F7B01281E}"/>
              </a:ext>
            </a:extLst>
          </p:cNvPr>
          <p:cNvSpPr/>
          <p:nvPr/>
        </p:nvSpPr>
        <p:spPr>
          <a:xfrm>
            <a:off x="4522744" y="2724819"/>
            <a:ext cx="1689134" cy="612677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CA" sz="1600" dirty="0">
                <a:solidFill>
                  <a:schemeClr val="bg1"/>
                </a:solidFill>
              </a:rPr>
              <a:t>File Collector</a:t>
            </a:r>
          </a:p>
        </p:txBody>
      </p:sp>
      <p:cxnSp>
        <p:nvCxnSpPr>
          <p:cNvPr id="26" name="Connector: Elbow 25">
            <a:extLst>
              <a:ext uri="{FF2B5EF4-FFF2-40B4-BE49-F238E27FC236}">
                <a16:creationId xmlns:a16="http://schemas.microsoft.com/office/drawing/2014/main" id="{AC07A15C-1DA9-4F6C-A485-44017514844E}"/>
              </a:ext>
            </a:extLst>
          </p:cNvPr>
          <p:cNvCxnSpPr>
            <a:cxnSpLocks/>
          </p:cNvCxnSpPr>
          <p:nvPr/>
        </p:nvCxnSpPr>
        <p:spPr bwMode="auto">
          <a:xfrm rot="5400000" flipH="1" flipV="1">
            <a:off x="4613226" y="3517274"/>
            <a:ext cx="965639" cy="606759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53975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2A2AEA92-FDB7-4269-B634-7C62CBA63479}"/>
              </a:ext>
            </a:extLst>
          </p:cNvPr>
          <p:cNvSpPr/>
          <p:nvPr/>
        </p:nvSpPr>
        <p:spPr>
          <a:xfrm>
            <a:off x="3028261" y="4303472"/>
            <a:ext cx="2435110" cy="61809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CA" sz="1600" dirty="0">
                <a:solidFill>
                  <a:schemeClr val="tx1"/>
                </a:solidFill>
              </a:rPr>
              <a:t>PNF/VNF</a:t>
            </a: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F995C3D6-C45B-4B21-A020-03F780015DD5}"/>
              </a:ext>
            </a:extLst>
          </p:cNvPr>
          <p:cNvSpPr/>
          <p:nvPr/>
        </p:nvSpPr>
        <p:spPr>
          <a:xfrm>
            <a:off x="4522745" y="1679403"/>
            <a:ext cx="1689134" cy="65415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CA" sz="1600" dirty="0">
                <a:solidFill>
                  <a:schemeClr val="tx1"/>
                </a:solidFill>
              </a:rPr>
              <a:t>File Consumer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145A3742-6732-4834-99AD-5EAB9A649FBC}"/>
              </a:ext>
            </a:extLst>
          </p:cNvPr>
          <p:cNvSpPr/>
          <p:nvPr/>
        </p:nvSpPr>
        <p:spPr bwMode="auto">
          <a:xfrm>
            <a:off x="4179681" y="3577848"/>
            <a:ext cx="2631488" cy="1586819"/>
          </a:xfrm>
          <a:prstGeom prst="rect">
            <a:avLst/>
          </a:prstGeom>
          <a:noFill/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tabLst/>
            </a:pPr>
            <a:endParaRPr kumimoji="0" lang="sv-SE" sz="1400" b="0" i="0" u="none" strike="noStrike" cap="none" normalizeH="0" baseline="0" dirty="0">
              <a:ln>
                <a:noFill/>
              </a:ln>
              <a:effectLst/>
              <a:latin typeface="+mn-lt"/>
            </a:endParaRP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E2616654-9B6A-4B3B-BC10-84CA140BC3BF}"/>
              </a:ext>
            </a:extLst>
          </p:cNvPr>
          <p:cNvCxnSpPr>
            <a:cxnSpLocks/>
          </p:cNvCxnSpPr>
          <p:nvPr/>
        </p:nvCxnSpPr>
        <p:spPr bwMode="auto">
          <a:xfrm>
            <a:off x="9052642" y="1534545"/>
            <a:ext cx="537944" cy="1"/>
          </a:xfrm>
          <a:prstGeom prst="straightConnector1">
            <a:avLst/>
          </a:prstGeom>
          <a:solidFill>
            <a:schemeClr val="accent1"/>
          </a:solidFill>
          <a:ln w="34925" cap="flat" cmpd="sng" algn="ctr">
            <a:solidFill>
              <a:srgbClr val="C00000"/>
            </a:solidFill>
            <a:prstDash val="sysDot"/>
            <a:round/>
            <a:headEnd type="none" w="med" len="med"/>
            <a:tailEnd type="triangle"/>
          </a:ln>
          <a:effectLst/>
        </p:spPr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694E19D4-43FD-49DD-AA70-8E919DA1DE8D}"/>
              </a:ext>
            </a:extLst>
          </p:cNvPr>
          <p:cNvCxnSpPr>
            <a:cxnSpLocks/>
          </p:cNvCxnSpPr>
          <p:nvPr/>
        </p:nvCxnSpPr>
        <p:spPr bwMode="auto">
          <a:xfrm>
            <a:off x="9052642" y="1799564"/>
            <a:ext cx="537944" cy="0"/>
          </a:xfrm>
          <a:prstGeom prst="straightConnector1">
            <a:avLst/>
          </a:prstGeom>
          <a:solidFill>
            <a:schemeClr val="accent1"/>
          </a:solidFill>
          <a:ln w="34925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0" name="Rectangle 49">
            <a:extLst>
              <a:ext uri="{FF2B5EF4-FFF2-40B4-BE49-F238E27FC236}">
                <a16:creationId xmlns:a16="http://schemas.microsoft.com/office/drawing/2014/main" id="{B709EB9D-B85D-4A16-AD74-251420B93A8A}"/>
              </a:ext>
            </a:extLst>
          </p:cNvPr>
          <p:cNvSpPr/>
          <p:nvPr/>
        </p:nvSpPr>
        <p:spPr bwMode="auto">
          <a:xfrm>
            <a:off x="9751054" y="1417938"/>
            <a:ext cx="1875132" cy="354784"/>
          </a:xfrm>
          <a:prstGeom prst="rect">
            <a:avLst/>
          </a:prstGeom>
          <a:noFill/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lang="sv-SE" sz="1400" i="1" dirty="0"/>
              <a:t>fileReady</a:t>
            </a:r>
            <a:r>
              <a:rPr lang="sv-SE" sz="1400" dirty="0"/>
              <a:t> notification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4226A7B1-D48D-48E6-803C-501E0CF6C357}"/>
              </a:ext>
            </a:extLst>
          </p:cNvPr>
          <p:cNvSpPr/>
          <p:nvPr/>
        </p:nvSpPr>
        <p:spPr bwMode="auto">
          <a:xfrm>
            <a:off x="9730169" y="1667902"/>
            <a:ext cx="1477499" cy="263324"/>
          </a:xfrm>
          <a:prstGeom prst="rect">
            <a:avLst/>
          </a:prstGeom>
          <a:noFill/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lang="sv-SE" sz="1400" dirty="0"/>
              <a:t>data file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5401A59-65ED-4D51-86BE-FCC17E14B348}"/>
              </a:ext>
            </a:extLst>
          </p:cNvPr>
          <p:cNvSpPr txBox="1"/>
          <p:nvPr/>
        </p:nvSpPr>
        <p:spPr bwMode="auto">
          <a:xfrm>
            <a:off x="5657698" y="3660090"/>
            <a:ext cx="3932887" cy="830716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72000" tIns="36000" rIns="73152" bIns="36576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>
              <a:buClr>
                <a:schemeClr val="tx1"/>
              </a:buClr>
            </a:pPr>
            <a:r>
              <a:rPr lang="en-US" sz="1600" dirty="0"/>
              <a:t>2. File Collector uses protocol like FTP(ES) to retrieve the files (e g compressed XML) indicated in the notification</a:t>
            </a:r>
            <a:endParaRPr lang="en-US" sz="1600" b="1" dirty="0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CA27D479-4988-4ECF-9722-653466C4A978}"/>
              </a:ext>
            </a:extLst>
          </p:cNvPr>
          <p:cNvCxnSpPr>
            <a:cxnSpLocks/>
            <a:stCxn id="8" idx="3"/>
            <a:endCxn id="11" idx="1"/>
          </p:cNvCxnSpPr>
          <p:nvPr/>
        </p:nvCxnSpPr>
        <p:spPr bwMode="auto">
          <a:xfrm>
            <a:off x="3808530" y="3031158"/>
            <a:ext cx="714214" cy="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C00000"/>
            </a:solidFill>
            <a:prstDash val="sysDot"/>
            <a:round/>
            <a:headEnd type="none" w="med" len="med"/>
            <a:tailEnd type="triangle"/>
          </a:ln>
          <a:effectLst/>
        </p:spPr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9CC7DEDF-F022-410F-B82A-322886E1FBC4}"/>
              </a:ext>
            </a:extLst>
          </p:cNvPr>
          <p:cNvCxnSpPr>
            <a:cxnSpLocks/>
            <a:stCxn id="11" idx="0"/>
            <a:endCxn id="31" idx="2"/>
          </p:cNvCxnSpPr>
          <p:nvPr/>
        </p:nvCxnSpPr>
        <p:spPr bwMode="auto">
          <a:xfrm flipV="1">
            <a:off x="5367311" y="2333553"/>
            <a:ext cx="1" cy="391266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5" name="Connector: Elbow 34">
            <a:extLst>
              <a:ext uri="{FF2B5EF4-FFF2-40B4-BE49-F238E27FC236}">
                <a16:creationId xmlns:a16="http://schemas.microsoft.com/office/drawing/2014/main" id="{5C58BF26-4A40-4928-AD72-41E3AD73D681}"/>
              </a:ext>
            </a:extLst>
          </p:cNvPr>
          <p:cNvCxnSpPr>
            <a:cxnSpLocks/>
            <a:endCxn id="8" idx="2"/>
          </p:cNvCxnSpPr>
          <p:nvPr/>
        </p:nvCxnSpPr>
        <p:spPr bwMode="auto">
          <a:xfrm rot="16200000" flipV="1">
            <a:off x="2795458" y="3560029"/>
            <a:ext cx="970916" cy="52585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53975" cap="flat" cmpd="sng" algn="ctr">
            <a:solidFill>
              <a:srgbClr val="C00000"/>
            </a:solidFill>
            <a:prstDash val="sysDot"/>
            <a:round/>
            <a:headEnd type="none" w="med" len="med"/>
            <a:tailEnd type="triangle"/>
          </a:ln>
          <a:effectLst/>
        </p:spPr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89D2F342-6A78-4136-AFC2-B61582FEE40D}"/>
              </a:ext>
            </a:extLst>
          </p:cNvPr>
          <p:cNvSpPr txBox="1"/>
          <p:nvPr/>
        </p:nvSpPr>
        <p:spPr bwMode="auto">
          <a:xfrm>
            <a:off x="6508718" y="2276175"/>
            <a:ext cx="3081868" cy="863975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72000" tIns="36000" rIns="73152" bIns="36576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>
              <a:buClr>
                <a:schemeClr val="tx1"/>
              </a:buClr>
            </a:pPr>
            <a:r>
              <a:rPr lang="en-US" sz="1600" dirty="0"/>
              <a:t>3. Collected files are made available to other management application and services</a:t>
            </a:r>
            <a:endParaRPr lang="en-US" sz="1600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DDFE967-4BE8-4AB7-A787-7EC19059DA89}"/>
              </a:ext>
            </a:extLst>
          </p:cNvPr>
          <p:cNvSpPr txBox="1"/>
          <p:nvPr/>
        </p:nvSpPr>
        <p:spPr bwMode="auto">
          <a:xfrm>
            <a:off x="228143" y="3722045"/>
            <a:ext cx="2631488" cy="970917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72000" tIns="36000" rIns="73152" bIns="36576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>
              <a:buClr>
                <a:schemeClr val="tx1"/>
              </a:buClr>
            </a:pPr>
            <a:r>
              <a:rPr lang="en-US" sz="1600" dirty="0"/>
              <a:t>1. VES </a:t>
            </a:r>
            <a:r>
              <a:rPr lang="en-US" sz="1600" i="1" dirty="0" err="1"/>
              <a:t>fileReady</a:t>
            </a:r>
            <a:r>
              <a:rPr lang="en-US" sz="1600" dirty="0"/>
              <a:t> notification is sent with information about available files on the PNF/VNF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856C2AE-3CE8-4E95-B2D9-91C1E84C790A}"/>
              </a:ext>
            </a:extLst>
          </p:cNvPr>
          <p:cNvSpPr/>
          <p:nvPr/>
        </p:nvSpPr>
        <p:spPr>
          <a:xfrm>
            <a:off x="1180394" y="5291652"/>
            <a:ext cx="9775333" cy="119727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>
                <a:solidFill>
                  <a:schemeClr val="tx1"/>
                </a:solidFill>
              </a:rPr>
              <a:t>Processing of collected files is SMO and use case specific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As example, ONAP includes PM Mapper component that can extract measurement data from PM XML files and create internal VES events</a:t>
            </a:r>
          </a:p>
          <a:p>
            <a:r>
              <a:rPr lang="en-US" sz="1600" dirty="0">
                <a:solidFill>
                  <a:schemeClr val="tx1"/>
                </a:solidFill>
              </a:rPr>
              <a:t>Note: 3GPP has defined the </a:t>
            </a:r>
            <a:r>
              <a:rPr lang="en-US" sz="1600" i="1" dirty="0" err="1">
                <a:solidFill>
                  <a:schemeClr val="tx1"/>
                </a:solidFill>
              </a:rPr>
              <a:t>notifyFileReady</a:t>
            </a:r>
            <a:r>
              <a:rPr lang="en-US" sz="1600" dirty="0">
                <a:solidFill>
                  <a:schemeClr val="tx1"/>
                </a:solidFill>
              </a:rPr>
              <a:t> notification (28.532), mapping to VES is under discussion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A822633-FE7B-456C-9CAD-22813E989D53}"/>
              </a:ext>
            </a:extLst>
          </p:cNvPr>
          <p:cNvSpPr/>
          <p:nvPr/>
        </p:nvSpPr>
        <p:spPr>
          <a:xfrm>
            <a:off x="3840503" y="3967389"/>
            <a:ext cx="725862" cy="3564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>
                <a:solidFill>
                  <a:srgbClr val="C00000"/>
                </a:solidFill>
              </a:rPr>
              <a:t>O1</a:t>
            </a:r>
          </a:p>
        </p:txBody>
      </p:sp>
    </p:spTree>
    <p:extLst>
      <p:ext uri="{BB962C8B-B14F-4D97-AF65-F5344CB8AC3E}">
        <p14:creationId xmlns:p14="http://schemas.microsoft.com/office/powerpoint/2010/main" val="33133524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81EAFC6-012F-4D5D-B1CA-8294F817BB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SE" dirty="0"/>
              <a:t>fileReady VES Event Example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409B046-F12C-4163-B038-D0E81BA33088}"/>
              </a:ext>
            </a:extLst>
          </p:cNvPr>
          <p:cNvSpPr/>
          <p:nvPr/>
        </p:nvSpPr>
        <p:spPr>
          <a:xfrm>
            <a:off x="561176" y="1149178"/>
            <a:ext cx="5782843" cy="557688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indent="-87312"/>
            <a:r>
              <a:rPr lang="en-GB" sz="1400" dirty="0">
                <a:solidFill>
                  <a:schemeClr val="accent4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"event": {</a:t>
            </a:r>
          </a:p>
          <a:p>
            <a:pPr indent="-87312"/>
            <a:r>
              <a:rPr lang="en-GB" sz="1400" dirty="0">
                <a:solidFill>
                  <a:schemeClr val="accent4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“</a:t>
            </a:r>
            <a:r>
              <a:rPr lang="en-GB" sz="1400" dirty="0" err="1">
                <a:solidFill>
                  <a:schemeClr val="accent4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commonEventHeader</a:t>
            </a:r>
            <a:r>
              <a:rPr lang="en-GB" sz="1400" dirty="0">
                <a:solidFill>
                  <a:schemeClr val="accent4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”: { },</a:t>
            </a:r>
          </a:p>
          <a:p>
            <a:pPr indent="-87312"/>
            <a:r>
              <a:rPr lang="en-GB" sz="1400" dirty="0">
                <a:solidFill>
                  <a:schemeClr val="accent4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"</a:t>
            </a:r>
            <a:r>
              <a:rPr lang="en-GB" sz="1400" dirty="0" err="1">
                <a:solidFill>
                  <a:schemeClr val="accent4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notificationFields</a:t>
            </a:r>
            <a:r>
              <a:rPr lang="en-GB" sz="1400" dirty="0">
                <a:solidFill>
                  <a:schemeClr val="accent4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": {</a:t>
            </a:r>
            <a:endParaRPr lang="en-US" sz="1400" dirty="0">
              <a:solidFill>
                <a:schemeClr val="accent4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87312"/>
            <a:r>
              <a:rPr lang="en-GB" sz="1400" dirty="0">
                <a:solidFill>
                  <a:schemeClr val="accent4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   </a:t>
            </a:r>
            <a:r>
              <a:rPr lang="en-GB" sz="14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400" dirty="0">
                <a:solidFill>
                  <a:schemeClr val="accent4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"</a:t>
            </a:r>
            <a:r>
              <a:rPr lang="en-GB" sz="1400" dirty="0" err="1">
                <a:solidFill>
                  <a:schemeClr val="accent4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changeIdentifier</a:t>
            </a:r>
            <a:r>
              <a:rPr lang="en-GB" sz="1400" dirty="0">
                <a:solidFill>
                  <a:schemeClr val="accent4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": “PM_MEAS_FILES",	</a:t>
            </a:r>
            <a:endParaRPr lang="en-US" sz="1400" dirty="0">
              <a:solidFill>
                <a:schemeClr val="accent4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87312"/>
            <a:r>
              <a:rPr lang="en-GB" sz="1400" dirty="0">
                <a:solidFill>
                  <a:schemeClr val="accent4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    "</a:t>
            </a:r>
            <a:r>
              <a:rPr lang="en-GB" sz="1400" dirty="0" err="1">
                <a:solidFill>
                  <a:schemeClr val="accent4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changeType</a:t>
            </a:r>
            <a:r>
              <a:rPr lang="en-GB" sz="1400" dirty="0">
                <a:solidFill>
                  <a:schemeClr val="accent4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": “</a:t>
            </a:r>
            <a:r>
              <a:rPr lang="en-GB" sz="1400" dirty="0" err="1">
                <a:solidFill>
                  <a:schemeClr val="accent4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fileReady</a:t>
            </a:r>
            <a:r>
              <a:rPr lang="en-GB" sz="1400" dirty="0">
                <a:solidFill>
                  <a:schemeClr val="accent4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",</a:t>
            </a:r>
            <a:endParaRPr lang="en-US" sz="1400" dirty="0">
              <a:solidFill>
                <a:schemeClr val="accent4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87312"/>
            <a:r>
              <a:rPr lang="en-GB" sz="1400" dirty="0">
                <a:solidFill>
                  <a:schemeClr val="accent4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     "</a:t>
            </a:r>
            <a:r>
              <a:rPr lang="en-GB" sz="1400" dirty="0" err="1">
                <a:solidFill>
                  <a:schemeClr val="accent4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arrayOfNamedHashMap</a:t>
            </a:r>
            <a:r>
              <a:rPr lang="en-GB" sz="1400" dirty="0">
                <a:solidFill>
                  <a:schemeClr val="accent4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": [</a:t>
            </a:r>
            <a:endParaRPr lang="en-US" sz="1400" dirty="0">
              <a:solidFill>
                <a:schemeClr val="accent4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87312"/>
            <a:r>
              <a:rPr lang="en-GB" sz="1400" dirty="0">
                <a:solidFill>
                  <a:schemeClr val="accent4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       { "name": "A20191129.1030+0000-1045+0000_gNB123.xml.gz", "</a:t>
            </a:r>
            <a:r>
              <a:rPr lang="en-GB" sz="1400" dirty="0" err="1">
                <a:solidFill>
                  <a:schemeClr val="accent4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hashMap</a:t>
            </a:r>
            <a:r>
              <a:rPr lang="en-GB" sz="1400" dirty="0">
                <a:solidFill>
                  <a:schemeClr val="accent4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": {</a:t>
            </a:r>
            <a:endParaRPr lang="en-US" sz="1400" dirty="0">
              <a:solidFill>
                <a:schemeClr val="accent4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87312"/>
            <a:r>
              <a:rPr lang="en-GB" sz="1400" dirty="0">
                <a:solidFill>
                  <a:schemeClr val="accent4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                "location": "</a:t>
            </a:r>
            <a:r>
              <a:rPr lang="en-GB" sz="1400" dirty="0" err="1">
                <a:solidFill>
                  <a:schemeClr val="accent4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ftpes</a:t>
            </a:r>
            <a:r>
              <a:rPr lang="en-GB" sz="1400" dirty="0">
                <a:solidFill>
                  <a:schemeClr val="accent4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://192.168.0.101:22/</a:t>
            </a:r>
            <a:r>
              <a:rPr lang="en-GB" sz="1400" dirty="0" err="1">
                <a:solidFill>
                  <a:schemeClr val="accent4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rop</a:t>
            </a:r>
            <a:r>
              <a:rPr lang="en-GB" sz="1400" dirty="0">
                <a:solidFill>
                  <a:schemeClr val="accent4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/A20191129.1030+0000-1045+0000_gNB123.xml.gz",</a:t>
            </a:r>
            <a:endParaRPr lang="en-US" sz="1400" dirty="0">
              <a:solidFill>
                <a:schemeClr val="accent4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87312"/>
            <a:r>
              <a:rPr lang="en-GB" sz="1400" dirty="0">
                <a:solidFill>
                  <a:schemeClr val="accent4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               "compression": "</a:t>
            </a:r>
            <a:r>
              <a:rPr lang="en-GB" sz="1400" dirty="0" err="1">
                <a:solidFill>
                  <a:schemeClr val="accent4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gzip</a:t>
            </a:r>
            <a:r>
              <a:rPr lang="en-GB" sz="1400" dirty="0">
                <a:solidFill>
                  <a:schemeClr val="accent4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",</a:t>
            </a:r>
            <a:endParaRPr lang="en-US" sz="1400" dirty="0">
              <a:solidFill>
                <a:schemeClr val="accent4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87312"/>
            <a:r>
              <a:rPr lang="en-GB" sz="1400" dirty="0">
                <a:solidFill>
                  <a:schemeClr val="accent4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           "</a:t>
            </a:r>
            <a:r>
              <a:rPr lang="en-GB" sz="1400" dirty="0" err="1">
                <a:solidFill>
                  <a:schemeClr val="accent4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fileFormatType</a:t>
            </a:r>
            <a:r>
              <a:rPr lang="en-GB" sz="1400" dirty="0">
                <a:solidFill>
                  <a:schemeClr val="accent4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": “org.3GPP.32.435#measCollec",</a:t>
            </a:r>
            <a:endParaRPr lang="en-US" sz="1400" dirty="0">
              <a:solidFill>
                <a:schemeClr val="accent4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87312"/>
            <a:r>
              <a:rPr lang="en-GB" sz="1400" dirty="0">
                <a:solidFill>
                  <a:schemeClr val="accent4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               "</a:t>
            </a:r>
            <a:r>
              <a:rPr lang="en-GB" sz="1400" dirty="0" err="1">
                <a:solidFill>
                  <a:schemeClr val="accent4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fileFormatVersion</a:t>
            </a:r>
            <a:r>
              <a:rPr lang="en-GB" sz="1400" dirty="0">
                <a:solidFill>
                  <a:schemeClr val="accent4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": “V10"</a:t>
            </a:r>
            <a:endParaRPr lang="en-US" sz="1400" dirty="0">
              <a:solidFill>
                <a:schemeClr val="accent4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87312"/>
            <a:r>
              <a:rPr lang="en-GB" sz="1400" dirty="0">
                <a:solidFill>
                  <a:schemeClr val="accent4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         } },</a:t>
            </a:r>
          </a:p>
          <a:p>
            <a:pPr indent="-87312"/>
            <a:r>
              <a:rPr lang="en-GB" sz="1400" dirty="0">
                <a:solidFill>
                  <a:schemeClr val="accent4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       { "name": "A20191129.1045+0000-1100+0000_gNB123.xml.gz", "</a:t>
            </a:r>
            <a:r>
              <a:rPr lang="en-GB" sz="1400" dirty="0" err="1">
                <a:solidFill>
                  <a:schemeClr val="accent4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hashMap</a:t>
            </a:r>
            <a:r>
              <a:rPr lang="en-GB" sz="1400" dirty="0">
                <a:solidFill>
                  <a:schemeClr val="accent4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": {</a:t>
            </a:r>
            <a:endParaRPr lang="en-US" sz="1400" dirty="0">
              <a:solidFill>
                <a:schemeClr val="accent4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87312"/>
            <a:r>
              <a:rPr lang="en-GB" sz="1400" dirty="0">
                <a:solidFill>
                  <a:schemeClr val="accent4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                "location": "</a:t>
            </a:r>
            <a:r>
              <a:rPr lang="en-GB" sz="1400" dirty="0" err="1">
                <a:solidFill>
                  <a:schemeClr val="accent4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ftpes</a:t>
            </a:r>
            <a:r>
              <a:rPr lang="en-GB" sz="1400" dirty="0">
                <a:solidFill>
                  <a:schemeClr val="accent4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://192.168.0.101:22/</a:t>
            </a:r>
            <a:r>
              <a:rPr lang="en-GB" sz="1400" dirty="0" err="1">
                <a:solidFill>
                  <a:schemeClr val="accent4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rop</a:t>
            </a:r>
            <a:r>
              <a:rPr lang="en-GB" sz="1400" dirty="0">
                <a:solidFill>
                  <a:schemeClr val="accent4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/A20191129.1045+0000-1100+0000_gNB123.xml.gz",</a:t>
            </a:r>
            <a:endParaRPr lang="en-US" sz="1400" dirty="0">
              <a:solidFill>
                <a:schemeClr val="accent4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87312"/>
            <a:r>
              <a:rPr lang="en-GB" sz="1400" dirty="0">
                <a:solidFill>
                  <a:schemeClr val="accent4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               "compression": "</a:t>
            </a:r>
            <a:r>
              <a:rPr lang="en-GB" sz="1400" dirty="0" err="1">
                <a:solidFill>
                  <a:schemeClr val="accent4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gzip</a:t>
            </a:r>
            <a:r>
              <a:rPr lang="en-GB" sz="1400" dirty="0">
                <a:solidFill>
                  <a:schemeClr val="accent4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",</a:t>
            </a:r>
            <a:endParaRPr lang="en-US" sz="1400" dirty="0">
              <a:solidFill>
                <a:schemeClr val="accent4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87312"/>
            <a:r>
              <a:rPr lang="en-GB" sz="1400" dirty="0">
                <a:solidFill>
                  <a:schemeClr val="accent4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           "</a:t>
            </a:r>
            <a:r>
              <a:rPr lang="en-GB" sz="1400" dirty="0" err="1">
                <a:solidFill>
                  <a:schemeClr val="accent4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fileFormatType</a:t>
            </a:r>
            <a:r>
              <a:rPr lang="en-GB" sz="1400" dirty="0">
                <a:solidFill>
                  <a:schemeClr val="accent4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": “org.3GPP.32.435#measCollec",</a:t>
            </a:r>
            <a:endParaRPr lang="en-US" sz="1400" dirty="0">
              <a:solidFill>
                <a:schemeClr val="accent4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87312"/>
            <a:r>
              <a:rPr lang="en-GB" sz="1400" dirty="0">
                <a:solidFill>
                  <a:schemeClr val="accent4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               "</a:t>
            </a:r>
            <a:r>
              <a:rPr lang="en-GB" sz="1400" dirty="0" err="1">
                <a:solidFill>
                  <a:schemeClr val="accent4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fileFormatVersion</a:t>
            </a:r>
            <a:r>
              <a:rPr lang="en-GB" sz="1400" dirty="0">
                <a:solidFill>
                  <a:schemeClr val="accent4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": “V10"</a:t>
            </a:r>
            <a:endParaRPr lang="en-US" sz="1400" dirty="0">
              <a:solidFill>
                <a:schemeClr val="accent4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87312"/>
            <a:r>
              <a:rPr lang="en-GB" sz="1400" dirty="0">
                <a:solidFill>
                  <a:schemeClr val="accent4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         } }</a:t>
            </a:r>
          </a:p>
          <a:p>
            <a:pPr indent="-87312"/>
            <a:r>
              <a:rPr lang="en-US" sz="1400" dirty="0">
                <a:solidFill>
                  <a:schemeClr val="accent4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],</a:t>
            </a:r>
          </a:p>
          <a:p>
            <a:r>
              <a:rPr lang="en-GB" sz="1400" dirty="0">
                <a:solidFill>
                  <a:schemeClr val="accent4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        "</a:t>
            </a:r>
            <a:r>
              <a:rPr lang="en-GB" sz="1400" dirty="0" err="1">
                <a:solidFill>
                  <a:schemeClr val="accent4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notificationFieldsVersion</a:t>
            </a:r>
            <a:r>
              <a:rPr lang="en-GB" sz="1400" dirty="0">
                <a:solidFill>
                  <a:schemeClr val="accent4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": "2.0“</a:t>
            </a:r>
          </a:p>
          <a:p>
            <a:r>
              <a:rPr lang="en-GB" sz="1400" dirty="0">
                <a:solidFill>
                  <a:schemeClr val="accent4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}</a:t>
            </a:r>
          </a:p>
          <a:p>
            <a:r>
              <a:rPr lang="en-GB" sz="1400" dirty="0">
                <a:solidFill>
                  <a:schemeClr val="accent4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}</a:t>
            </a:r>
            <a:endParaRPr lang="en-US" sz="1400" dirty="0">
              <a:solidFill>
                <a:schemeClr val="accent4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sv-SE" sz="1400" dirty="0">
              <a:solidFill>
                <a:schemeClr val="accent4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C6F6E26-5F05-40FC-A843-EB9E39146360}"/>
              </a:ext>
            </a:extLst>
          </p:cNvPr>
          <p:cNvSpPr/>
          <p:nvPr/>
        </p:nvSpPr>
        <p:spPr>
          <a:xfrm>
            <a:off x="6710387" y="2887877"/>
            <a:ext cx="4809227" cy="13499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600" dirty="0">
                <a:solidFill>
                  <a:schemeClr val="tx1"/>
                </a:solidFill>
              </a:rPr>
              <a:t>The </a:t>
            </a:r>
            <a:r>
              <a:rPr lang="en-US" sz="1600" dirty="0" err="1">
                <a:solidFill>
                  <a:schemeClr val="tx1"/>
                </a:solidFill>
              </a:rPr>
              <a:t>fileReady</a:t>
            </a:r>
            <a:r>
              <a:rPr lang="en-US" sz="1600" dirty="0">
                <a:solidFill>
                  <a:schemeClr val="tx1"/>
                </a:solidFill>
              </a:rPr>
              <a:t> event can include a list of available files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The PM producer can add existing files in list to improve reliability in case of lost events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The file collector will use the file name to ensure files are only collected once</a:t>
            </a:r>
          </a:p>
          <a:p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45347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6A8B883-8854-42BA-8CA3-014B36AB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SE" dirty="0"/>
              <a:t>File Formats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A61B329-B5F9-46E4-90DE-5222C4B6582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79425" y="1844675"/>
            <a:ext cx="8353426" cy="4392612"/>
          </a:xfrm>
        </p:spPr>
        <p:txBody>
          <a:bodyPr>
            <a:normAutofit lnSpcReduction="10000"/>
          </a:bodyPr>
          <a:lstStyle/>
          <a:p>
            <a:r>
              <a:rPr lang="sv-SE" dirty="0"/>
              <a:t>3GPP has defined multiple XML file formats for bulk PM data</a:t>
            </a:r>
          </a:p>
          <a:p>
            <a:pPr lvl="1"/>
            <a:r>
              <a:rPr lang="sv-SE" dirty="0"/>
              <a:t>TS 32.435 – previously used for e g LTE, can also be used for 5G</a:t>
            </a:r>
          </a:p>
          <a:p>
            <a:pPr lvl="1"/>
            <a:r>
              <a:rPr lang="sv-SE" dirty="0"/>
              <a:t>TS 28.532 – new 5G format with minor changes to the XML schema</a:t>
            </a:r>
          </a:p>
          <a:p>
            <a:r>
              <a:rPr lang="sv-SE" dirty="0"/>
              <a:t>As mentioned in the O1 specification, event-driven file upload could be used in the future also for other types of data</a:t>
            </a:r>
          </a:p>
          <a:p>
            <a:pPr lvl="1"/>
            <a:r>
              <a:rPr lang="sv-SE" dirty="0"/>
              <a:t>ONAP El Alto release already supports collection of any standard or vendor-specific file formats based on File Collector configuration</a:t>
            </a:r>
          </a:p>
        </p:txBody>
      </p:sp>
      <p:pic>
        <p:nvPicPr>
          <p:cNvPr id="3" name="Graphic 2" descr="Document">
            <a:extLst>
              <a:ext uri="{FF2B5EF4-FFF2-40B4-BE49-F238E27FC236}">
                <a16:creationId xmlns:a16="http://schemas.microsoft.com/office/drawing/2014/main" id="{F2C15FAF-CEC4-4F42-B557-A75112808E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832851" y="2526933"/>
            <a:ext cx="1804133" cy="1804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79860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567</TotalTime>
  <Words>367</Words>
  <Application>Microsoft Office PowerPoint</Application>
  <PresentationFormat>Widescreen</PresentationFormat>
  <Paragraphs>63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Bulk PM Use Case OSC Rel A Plugfest, December 5, 2019</vt:lpstr>
      <vt:lpstr>3GPP Bulk PM Overview</vt:lpstr>
      <vt:lpstr>Event-driven Bulk PM File Collection (ONAP/ORAN) </vt:lpstr>
      <vt:lpstr>fileReady VES Event Example</vt:lpstr>
      <vt:lpstr>File Formats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Bulk PM Use Case</dc:title>
  <dc:creator>Oskar Malm</dc:creator>
  <cp:lastModifiedBy>Oskar Malm</cp:lastModifiedBy>
  <cp:revision>37</cp:revision>
  <dcterms:created xsi:type="dcterms:W3CDTF">2019-12-04T09:34:36Z</dcterms:created>
  <dcterms:modified xsi:type="dcterms:W3CDTF">2019-12-04T19:33:00Z</dcterms:modified>
</cp:coreProperties>
</file>