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74" r:id="rId3"/>
    <p:sldId id="317" r:id="rId4"/>
    <p:sldId id="318" r:id="rId5"/>
    <p:sldId id="319" r:id="rId6"/>
    <p:sldId id="263" r:id="rId7"/>
    <p:sldId id="264" r:id="rId8"/>
    <p:sldId id="284" r:id="rId9"/>
    <p:sldId id="283" r:id="rId10"/>
    <p:sldId id="265" r:id="rId11"/>
    <p:sldId id="266" r:id="rId12"/>
    <p:sldId id="275" r:id="rId13"/>
    <p:sldId id="276" r:id="rId14"/>
    <p:sldId id="281" r:id="rId15"/>
    <p:sldId id="282" r:id="rId16"/>
    <p:sldId id="320" r:id="rId17"/>
    <p:sldId id="258" r:id="rId18"/>
    <p:sldId id="262" r:id="rId19"/>
    <p:sldId id="268" r:id="rId20"/>
    <p:sldId id="269" r:id="rId21"/>
    <p:sldId id="259" r:id="rId22"/>
    <p:sldId id="260" r:id="rId23"/>
    <p:sldId id="261" r:id="rId24"/>
    <p:sldId id="267" r:id="rId2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798" autoAdjust="0"/>
    <p:restoredTop sz="95380" autoAdjust="0"/>
  </p:normalViewPr>
  <p:slideViewPr>
    <p:cSldViewPr snapToGrid="0">
      <p:cViewPr varScale="1">
        <p:scale>
          <a:sx n="82" d="100"/>
          <a:sy n="82" d="100"/>
        </p:scale>
        <p:origin x="212"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E349CAD-ADDA-4469-9D32-95B202D89221}" type="datetimeFigureOut">
              <a:rPr lang="en-US" smtClean="0"/>
              <a:t>6/5/2019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320FDA6-2A8C-4D3A-A6D1-FEE5C890D749}" type="slidenum">
              <a:rPr lang="en-US" smtClean="0"/>
              <a:t>‹#›</a:t>
            </a:fld>
            <a:endParaRPr lang="en-US" dirty="0"/>
          </a:p>
        </p:txBody>
      </p:sp>
    </p:spTree>
    <p:extLst>
      <p:ext uri="{BB962C8B-B14F-4D97-AF65-F5344CB8AC3E}">
        <p14:creationId xmlns:p14="http://schemas.microsoft.com/office/powerpoint/2010/main" val="39524529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E349CAD-ADDA-4469-9D32-95B202D89221}" type="datetimeFigureOut">
              <a:rPr lang="en-US" smtClean="0"/>
              <a:t>6/5/2019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320FDA6-2A8C-4D3A-A6D1-FEE5C890D749}" type="slidenum">
              <a:rPr lang="en-US" smtClean="0"/>
              <a:t>‹#›</a:t>
            </a:fld>
            <a:endParaRPr lang="en-US" dirty="0"/>
          </a:p>
        </p:txBody>
      </p:sp>
    </p:spTree>
    <p:extLst>
      <p:ext uri="{BB962C8B-B14F-4D97-AF65-F5344CB8AC3E}">
        <p14:creationId xmlns:p14="http://schemas.microsoft.com/office/powerpoint/2010/main" val="26475968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E349CAD-ADDA-4469-9D32-95B202D89221}" type="datetimeFigureOut">
              <a:rPr lang="en-US" smtClean="0"/>
              <a:t>6/5/2019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320FDA6-2A8C-4D3A-A6D1-FEE5C890D749}" type="slidenum">
              <a:rPr lang="en-US" smtClean="0"/>
              <a:t>‹#›</a:t>
            </a:fld>
            <a:endParaRPr lang="en-US" dirty="0"/>
          </a:p>
        </p:txBody>
      </p:sp>
    </p:spTree>
    <p:extLst>
      <p:ext uri="{BB962C8B-B14F-4D97-AF65-F5344CB8AC3E}">
        <p14:creationId xmlns:p14="http://schemas.microsoft.com/office/powerpoint/2010/main" val="2056150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174" y="-9138"/>
            <a:ext cx="9148778" cy="6867137"/>
          </a:xfrm>
          <a:prstGeom prst="rect">
            <a:avLst/>
          </a:prstGeom>
        </p:spPr>
      </p:pic>
      <p:sp>
        <p:nvSpPr>
          <p:cNvPr id="11" name="Rectangle 10"/>
          <p:cNvSpPr/>
          <p:nvPr userDrawn="1"/>
        </p:nvSpPr>
        <p:spPr>
          <a:xfrm>
            <a:off x="-20173" y="-9137"/>
            <a:ext cx="9156182"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sp>
        <p:nvSpPr>
          <p:cNvPr id="7" name="Title 1"/>
          <p:cNvSpPr>
            <a:spLocks noGrp="1"/>
          </p:cNvSpPr>
          <p:nvPr>
            <p:ph type="ctrTitle"/>
          </p:nvPr>
        </p:nvSpPr>
        <p:spPr>
          <a:xfrm>
            <a:off x="274891" y="2823498"/>
            <a:ext cx="8499539" cy="1514822"/>
          </a:xfrm>
          <a:prstGeom prst="rect">
            <a:avLst/>
          </a:prstGeom>
        </p:spPr>
        <p:txBody>
          <a:bodyPr>
            <a:normAutofit/>
          </a:bodyPr>
          <a:lstStyle>
            <a:lvl1pPr algn="l">
              <a:defRPr sz="285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274892" y="4554182"/>
            <a:ext cx="3006591" cy="534185"/>
          </a:xfrm>
          <a:prstGeom prst="rect">
            <a:avLst/>
          </a:prstGeom>
        </p:spPr>
        <p:txBody>
          <a:bodyPr>
            <a:normAutofit/>
          </a:bodyPr>
          <a:lstStyle>
            <a:lvl1pPr marL="0" indent="0" algn="l">
              <a:buNone/>
              <a:defRPr sz="1350" b="0" i="0">
                <a:solidFill>
                  <a:schemeClr val="bg1"/>
                </a:solidFill>
                <a:latin typeface="Arial" panose="020B0604020202020204" pitchFamily="34" charset="0"/>
                <a:cs typeface="Arial" panose="020B0604020202020204" pitchFamily="34" charset="0"/>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74891" y="499222"/>
            <a:ext cx="2811482" cy="780686"/>
          </a:xfrm>
          <a:prstGeom prst="rect">
            <a:avLst/>
          </a:prstGeom>
        </p:spPr>
      </p:pic>
    </p:spTree>
    <p:extLst>
      <p:ext uri="{BB962C8B-B14F-4D97-AF65-F5344CB8AC3E}">
        <p14:creationId xmlns:p14="http://schemas.microsoft.com/office/powerpoint/2010/main" val="3331861118"/>
      </p:ext>
    </p:extLst>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9144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5" name="Date Placeholder 3"/>
          <p:cNvSpPr>
            <a:spLocks noGrp="1"/>
          </p:cNvSpPr>
          <p:nvPr>
            <p:ph type="dt" sz="half" idx="2"/>
          </p:nvPr>
        </p:nvSpPr>
        <p:spPr>
          <a:xfrm>
            <a:off x="54723" y="6489325"/>
            <a:ext cx="2701178"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8676528" y="6504193"/>
            <a:ext cx="455519"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236221" y="197831"/>
            <a:ext cx="862965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235744" y="1138239"/>
            <a:ext cx="862965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79508660"/>
      </p:ext>
    </p:extLst>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08610" y="1301190"/>
            <a:ext cx="420624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301190"/>
            <a:ext cx="425577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54723" y="6489325"/>
            <a:ext cx="2701178"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8676528" y="6504193"/>
            <a:ext cx="455519"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308610" y="189286"/>
            <a:ext cx="8191612"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27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2708915661"/>
      </p:ext>
    </p:extLst>
  </p:cSld>
  <p:clrMapOvr>
    <a:masterClrMapping/>
  </p:clrMapOvr>
  <p:transition>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700" y="-9138"/>
            <a:ext cx="9148778" cy="6867137"/>
          </a:xfrm>
          <a:prstGeom prst="rect">
            <a:avLst/>
          </a:prstGeom>
        </p:spPr>
      </p:pic>
      <p:sp>
        <p:nvSpPr>
          <p:cNvPr id="9" name="Rectangle 8"/>
          <p:cNvSpPr/>
          <p:nvPr userDrawn="1"/>
        </p:nvSpPr>
        <p:spPr>
          <a:xfrm>
            <a:off x="-2" y="1062319"/>
            <a:ext cx="4121831"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350"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7225" y="1423411"/>
            <a:ext cx="2857776" cy="793541"/>
          </a:xfrm>
          <a:prstGeom prst="rect">
            <a:avLst/>
          </a:prstGeom>
        </p:spPr>
      </p:pic>
    </p:spTree>
    <p:extLst>
      <p:ext uri="{BB962C8B-B14F-4D97-AF65-F5344CB8AC3E}">
        <p14:creationId xmlns:p14="http://schemas.microsoft.com/office/powerpoint/2010/main" val="1209019402"/>
      </p:ext>
    </p:extLst>
  </p:cSld>
  <p:clrMapOvr>
    <a:masterClrMapping/>
  </p:clrMapOvr>
  <p:transition>
    <p:wipe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Титульный слайд">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9138"/>
            <a:ext cx="9148778" cy="6867137"/>
          </a:xfrm>
          <a:prstGeom prst="rect">
            <a:avLst/>
          </a:prstGeom>
        </p:spPr>
      </p:pic>
      <p:sp>
        <p:nvSpPr>
          <p:cNvPr id="11" name="Rectangle 10"/>
          <p:cNvSpPr/>
          <p:nvPr/>
        </p:nvSpPr>
        <p:spPr>
          <a:xfrm>
            <a:off x="-20173" y="-9137"/>
            <a:ext cx="9156182"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sp>
        <p:nvSpPr>
          <p:cNvPr id="7" name="Title 1"/>
          <p:cNvSpPr>
            <a:spLocks noGrp="1"/>
          </p:cNvSpPr>
          <p:nvPr>
            <p:ph type="ctrTitle"/>
          </p:nvPr>
        </p:nvSpPr>
        <p:spPr>
          <a:xfrm>
            <a:off x="274891" y="2823498"/>
            <a:ext cx="8499539" cy="1514822"/>
          </a:xfrm>
          <a:prstGeom prst="rect">
            <a:avLst/>
          </a:prstGeom>
        </p:spPr>
        <p:txBody>
          <a:bodyPr>
            <a:normAutofit/>
          </a:bodyPr>
          <a:lstStyle>
            <a:lvl1pPr algn="l">
              <a:defRPr sz="2850" b="0" i="0">
                <a:solidFill>
                  <a:schemeClr val="bg1"/>
                </a:solidFill>
                <a:latin typeface="Arial" panose="020B0604020202020204" pitchFamily="34" charset="0"/>
                <a:cs typeface="Arial" panose="020B0604020202020204" pitchFamily="34" charset="0"/>
              </a:defRPr>
            </a:lvl1pPr>
          </a:lstStyle>
          <a:p>
            <a:r>
              <a:rPr lang="ru-RU"/>
              <a:t>Образец заголовка</a:t>
            </a:r>
            <a:endParaRPr lang="en-US" dirty="0"/>
          </a:p>
        </p:txBody>
      </p:sp>
      <p:sp>
        <p:nvSpPr>
          <p:cNvPr id="8" name="Subtitle 2"/>
          <p:cNvSpPr>
            <a:spLocks noGrp="1"/>
          </p:cNvSpPr>
          <p:nvPr>
            <p:ph type="subTitle" idx="1"/>
          </p:nvPr>
        </p:nvSpPr>
        <p:spPr>
          <a:xfrm>
            <a:off x="274892" y="4554182"/>
            <a:ext cx="3006591" cy="534185"/>
          </a:xfrm>
          <a:prstGeom prst="rect">
            <a:avLst/>
          </a:prstGeom>
        </p:spPr>
        <p:txBody>
          <a:bodyPr>
            <a:normAutofit/>
          </a:bodyPr>
          <a:lstStyle>
            <a:lvl1pPr marL="0" indent="0" algn="l">
              <a:buNone/>
              <a:defRPr sz="1350" b="0" i="0">
                <a:solidFill>
                  <a:schemeClr val="bg1"/>
                </a:solidFill>
                <a:latin typeface="Arial" panose="020B0604020202020204" pitchFamily="34" charset="0"/>
                <a:cs typeface="Arial" panose="020B0604020202020204" pitchFamily="34" charset="0"/>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ru-RU"/>
              <a:t>Образец подзаголовка</a:t>
            </a:r>
            <a:endParaRPr lang="en-US"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4891" y="499222"/>
            <a:ext cx="2811482" cy="780686"/>
          </a:xfrm>
          <a:prstGeom prst="rect">
            <a:avLst/>
          </a:prstGeom>
        </p:spPr>
      </p:pic>
    </p:spTree>
    <p:extLst>
      <p:ext uri="{BB962C8B-B14F-4D97-AF65-F5344CB8AC3E}">
        <p14:creationId xmlns:p14="http://schemas.microsoft.com/office/powerpoint/2010/main" val="4105889504"/>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E349CAD-ADDA-4469-9D32-95B202D89221}" type="datetimeFigureOut">
              <a:rPr lang="en-US" smtClean="0"/>
              <a:t>6/5/2019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320FDA6-2A8C-4D3A-A6D1-FEE5C890D749}" type="slidenum">
              <a:rPr lang="en-US" smtClean="0"/>
              <a:t>‹#›</a:t>
            </a:fld>
            <a:endParaRPr lang="en-US" dirty="0"/>
          </a:p>
        </p:txBody>
      </p:sp>
    </p:spTree>
    <p:extLst>
      <p:ext uri="{BB962C8B-B14F-4D97-AF65-F5344CB8AC3E}">
        <p14:creationId xmlns:p14="http://schemas.microsoft.com/office/powerpoint/2010/main" val="9897295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E349CAD-ADDA-4469-9D32-95B202D89221}" type="datetimeFigureOut">
              <a:rPr lang="en-US" smtClean="0"/>
              <a:t>6/5/2019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320FDA6-2A8C-4D3A-A6D1-FEE5C890D749}" type="slidenum">
              <a:rPr lang="en-US" smtClean="0"/>
              <a:t>‹#›</a:t>
            </a:fld>
            <a:endParaRPr lang="en-US" dirty="0"/>
          </a:p>
        </p:txBody>
      </p:sp>
    </p:spTree>
    <p:extLst>
      <p:ext uri="{BB962C8B-B14F-4D97-AF65-F5344CB8AC3E}">
        <p14:creationId xmlns:p14="http://schemas.microsoft.com/office/powerpoint/2010/main" val="35282855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E349CAD-ADDA-4469-9D32-95B202D89221}" type="datetimeFigureOut">
              <a:rPr lang="en-US" smtClean="0"/>
              <a:t>6/5/2019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320FDA6-2A8C-4D3A-A6D1-FEE5C890D749}" type="slidenum">
              <a:rPr lang="en-US" smtClean="0"/>
              <a:t>‹#›</a:t>
            </a:fld>
            <a:endParaRPr lang="en-US" dirty="0"/>
          </a:p>
        </p:txBody>
      </p:sp>
    </p:spTree>
    <p:extLst>
      <p:ext uri="{BB962C8B-B14F-4D97-AF65-F5344CB8AC3E}">
        <p14:creationId xmlns:p14="http://schemas.microsoft.com/office/powerpoint/2010/main" val="24847678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E349CAD-ADDA-4469-9D32-95B202D89221}" type="datetimeFigureOut">
              <a:rPr lang="en-US" smtClean="0"/>
              <a:t>6/5/2019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320FDA6-2A8C-4D3A-A6D1-FEE5C890D749}" type="slidenum">
              <a:rPr lang="en-US" smtClean="0"/>
              <a:t>‹#›</a:t>
            </a:fld>
            <a:endParaRPr lang="en-US" dirty="0"/>
          </a:p>
        </p:txBody>
      </p:sp>
    </p:spTree>
    <p:extLst>
      <p:ext uri="{BB962C8B-B14F-4D97-AF65-F5344CB8AC3E}">
        <p14:creationId xmlns:p14="http://schemas.microsoft.com/office/powerpoint/2010/main" val="35931985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E349CAD-ADDA-4469-9D32-95B202D89221}" type="datetimeFigureOut">
              <a:rPr lang="en-US" smtClean="0"/>
              <a:t>6/5/2019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320FDA6-2A8C-4D3A-A6D1-FEE5C890D749}" type="slidenum">
              <a:rPr lang="en-US" smtClean="0"/>
              <a:t>‹#›</a:t>
            </a:fld>
            <a:endParaRPr lang="en-US" dirty="0"/>
          </a:p>
        </p:txBody>
      </p:sp>
    </p:spTree>
    <p:extLst>
      <p:ext uri="{BB962C8B-B14F-4D97-AF65-F5344CB8AC3E}">
        <p14:creationId xmlns:p14="http://schemas.microsoft.com/office/powerpoint/2010/main" val="2390878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349CAD-ADDA-4469-9D32-95B202D89221}" type="datetimeFigureOut">
              <a:rPr lang="en-US" smtClean="0"/>
              <a:t>6/5/2019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320FDA6-2A8C-4D3A-A6D1-FEE5C890D749}" type="slidenum">
              <a:rPr lang="en-US" smtClean="0"/>
              <a:t>‹#›</a:t>
            </a:fld>
            <a:endParaRPr lang="en-US" dirty="0"/>
          </a:p>
        </p:txBody>
      </p:sp>
    </p:spTree>
    <p:extLst>
      <p:ext uri="{BB962C8B-B14F-4D97-AF65-F5344CB8AC3E}">
        <p14:creationId xmlns:p14="http://schemas.microsoft.com/office/powerpoint/2010/main" val="33039932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E349CAD-ADDA-4469-9D32-95B202D89221}" type="datetimeFigureOut">
              <a:rPr lang="en-US" smtClean="0"/>
              <a:t>6/5/2019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320FDA6-2A8C-4D3A-A6D1-FEE5C890D749}" type="slidenum">
              <a:rPr lang="en-US" smtClean="0"/>
              <a:t>‹#›</a:t>
            </a:fld>
            <a:endParaRPr lang="en-US" dirty="0"/>
          </a:p>
        </p:txBody>
      </p:sp>
    </p:spTree>
    <p:extLst>
      <p:ext uri="{BB962C8B-B14F-4D97-AF65-F5344CB8AC3E}">
        <p14:creationId xmlns:p14="http://schemas.microsoft.com/office/powerpoint/2010/main" val="9687574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E349CAD-ADDA-4469-9D32-95B202D89221}" type="datetimeFigureOut">
              <a:rPr lang="en-US" smtClean="0"/>
              <a:t>6/5/2019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320FDA6-2A8C-4D3A-A6D1-FEE5C890D749}" type="slidenum">
              <a:rPr lang="en-US" smtClean="0"/>
              <a:t>‹#›</a:t>
            </a:fld>
            <a:endParaRPr lang="en-US" dirty="0"/>
          </a:p>
        </p:txBody>
      </p:sp>
    </p:spTree>
    <p:extLst>
      <p:ext uri="{BB962C8B-B14F-4D97-AF65-F5344CB8AC3E}">
        <p14:creationId xmlns:p14="http://schemas.microsoft.com/office/powerpoint/2010/main" val="37400331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slideLayout" Target="../slideLayouts/slideLayout14.xml"/><Relationship Id="rId7" Type="http://schemas.openxmlformats.org/officeDocument/2006/relationships/image" Target="../media/image1.jpg"/><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2.xml"/><Relationship Id="rId5" Type="http://schemas.openxmlformats.org/officeDocument/2006/relationships/slideLayout" Target="../slideLayouts/slideLayout16.xml"/><Relationship Id="rId4" Type="http://schemas.openxmlformats.org/officeDocument/2006/relationships/slideLayout" Target="../slideLayouts/slideLayout15.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349CAD-ADDA-4469-9D32-95B202D89221}" type="datetimeFigureOut">
              <a:rPr lang="en-US" smtClean="0"/>
              <a:t>6/5/2019</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320FDA6-2A8C-4D3A-A6D1-FEE5C890D749}" type="slidenum">
              <a:rPr lang="en-US" smtClean="0"/>
              <a:t>‹#›</a:t>
            </a:fld>
            <a:endParaRPr lang="en-US" dirty="0"/>
          </a:p>
        </p:txBody>
      </p:sp>
    </p:spTree>
    <p:extLst>
      <p:ext uri="{BB962C8B-B14F-4D97-AF65-F5344CB8AC3E}">
        <p14:creationId xmlns:p14="http://schemas.microsoft.com/office/powerpoint/2010/main" val="237910108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15128" y="0"/>
            <a:ext cx="9144000" cy="968188"/>
          </a:xfrm>
          <a:prstGeom prst="rect">
            <a:avLst/>
          </a:prstGeom>
          <a:blipFill>
            <a:blip r:embed="rId7"/>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8" name="Rectangle 17"/>
          <p:cNvSpPr/>
          <p:nvPr userDrawn="1"/>
        </p:nvSpPr>
        <p:spPr>
          <a:xfrm>
            <a:off x="1" y="6479195"/>
            <a:ext cx="9159128"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 </a:t>
            </a:r>
          </a:p>
        </p:txBody>
      </p:sp>
      <p:sp>
        <p:nvSpPr>
          <p:cNvPr id="19" name="Date Placeholder 3"/>
          <p:cNvSpPr>
            <a:spLocks noGrp="1"/>
          </p:cNvSpPr>
          <p:nvPr>
            <p:ph type="dt" sz="half" idx="2"/>
          </p:nvPr>
        </p:nvSpPr>
        <p:spPr>
          <a:xfrm>
            <a:off x="54723" y="6489325"/>
            <a:ext cx="1229248" cy="365125"/>
          </a:xfrm>
          <a:prstGeom prst="rect">
            <a:avLst/>
          </a:prstGeom>
        </p:spPr>
        <p:txBody>
          <a:bodyPr/>
          <a:lstStyle>
            <a:lvl1pPr>
              <a:defRPr sz="9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8676528" y="6504193"/>
            <a:ext cx="455519" cy="365125"/>
          </a:xfrm>
          <a:prstGeom prst="rect">
            <a:avLst/>
          </a:prstGeom>
          <a:ln>
            <a:noFill/>
          </a:ln>
        </p:spPr>
        <p:txBody>
          <a:bodyPr/>
          <a:lstStyle>
            <a:lvl1pPr>
              <a:defRPr sz="9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7520642" y="6521843"/>
            <a:ext cx="1121148" cy="311318"/>
          </a:xfrm>
          <a:prstGeom prst="rect">
            <a:avLst/>
          </a:prstGeom>
        </p:spPr>
      </p:pic>
      <p:sp>
        <p:nvSpPr>
          <p:cNvPr id="2" name="Title Placeholder 1"/>
          <p:cNvSpPr>
            <a:spLocks noGrp="1"/>
          </p:cNvSpPr>
          <p:nvPr>
            <p:ph type="title"/>
          </p:nvPr>
        </p:nvSpPr>
        <p:spPr>
          <a:xfrm>
            <a:off x="236221" y="197831"/>
            <a:ext cx="862965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36221" y="1300481"/>
            <a:ext cx="862965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9" cstate="print">
            <a:alphaModFix/>
            <a:extLst>
              <a:ext uri="{28A0092B-C50C-407E-A947-70E740481C1C}">
                <a14:useLocalDpi xmlns:a14="http://schemas.microsoft.com/office/drawing/2010/main"/>
              </a:ext>
            </a:extLst>
          </a:blip>
          <a:srcRect/>
          <a:stretch/>
        </p:blipFill>
        <p:spPr>
          <a:xfrm>
            <a:off x="236221" y="6604616"/>
            <a:ext cx="1946699" cy="154799"/>
          </a:xfrm>
          <a:prstGeom prst="rect">
            <a:avLst/>
          </a:prstGeom>
          <a:noFill/>
          <a:ln>
            <a:noFill/>
          </a:ln>
        </p:spPr>
      </p:pic>
      <p:sp>
        <p:nvSpPr>
          <p:cNvPr id="4" name="Footer Placeholder 3"/>
          <p:cNvSpPr>
            <a:spLocks noGrp="1"/>
          </p:cNvSpPr>
          <p:nvPr>
            <p:ph type="ftr" sz="quarter" idx="3"/>
          </p:nvPr>
        </p:nvSpPr>
        <p:spPr>
          <a:xfrm>
            <a:off x="1546860" y="6521844"/>
            <a:ext cx="5505450" cy="365125"/>
          </a:xfrm>
          <a:prstGeom prst="rect">
            <a:avLst/>
          </a:prstGeom>
        </p:spPr>
        <p:txBody>
          <a:bodyPr vert="horz" lIns="91440" tIns="45720" rIns="91440" bIns="45720" rtlCol="0" anchor="ctr"/>
          <a:lstStyle>
            <a:lvl1pPr algn="ctr">
              <a:defRPr sz="9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398081066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Lst>
  <p:transition>
    <p:wipe dir="r"/>
  </p:transition>
  <p:hf hdr="0" dt="0"/>
  <p:txStyles>
    <p:titleStyle>
      <a:lvl1pPr algn="l" defTabSz="685800" rtl="0" eaLnBrk="1" latinLnBrk="0" hangingPunct="1">
        <a:lnSpc>
          <a:spcPct val="90000"/>
        </a:lnSpc>
        <a:spcBef>
          <a:spcPct val="0"/>
        </a:spcBef>
        <a:buNone/>
        <a:defRPr sz="2700" b="0" i="0" kern="1200">
          <a:solidFill>
            <a:schemeClr val="bg1"/>
          </a:solidFill>
          <a:latin typeface="Arial" panose="020B0604020202020204" pitchFamily="34" charset="0"/>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charset="0"/>
        <a:buChar char="•"/>
        <a:defRPr sz="2100" b="0" i="0" kern="1200">
          <a:solidFill>
            <a:schemeClr val="tx2"/>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375"/>
        </a:spcBef>
        <a:buFont typeface=".AppleSystemUIFont" charset="-120"/>
        <a:buChar char="-"/>
        <a:defRPr sz="1800" b="0" i="0" kern="1200">
          <a:solidFill>
            <a:schemeClr val="tx2"/>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Font typeface="Arial" charset="0"/>
        <a:buChar char="•"/>
        <a:defRPr sz="1500" b="0" i="0" kern="1200">
          <a:solidFill>
            <a:schemeClr val="tx2"/>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charset="0"/>
        <a:buChar char="•"/>
        <a:defRPr sz="1350" b="0" i="0" kern="1200">
          <a:solidFill>
            <a:schemeClr val="tx2"/>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charset="0"/>
        <a:buChar char="•"/>
        <a:defRPr sz="1350" b="0" i="0" kern="1200">
          <a:solidFill>
            <a:schemeClr val="tx2"/>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hyperlink" Target="https://wiki.onap.org/pages/viewpage.action?pageId=40206485"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wiki.onap.org/display/DW/OOF-PCI+Use+Case+-+Dublin+Release"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14.xml.rels><?xml version="1.0" encoding="UTF-8" standalone="yes"?>
<Relationships xmlns="http://schemas.openxmlformats.org/package/2006/relationships"><Relationship Id="rId3" Type="http://schemas.openxmlformats.org/officeDocument/2006/relationships/hyperlink" Target="https://wiki.onap.org/download/attachments/40206482/ONAP%20network%20slice%20modeling%20v3.pptx?version=1&amp;modificationDate=1539871285000&amp;api=v2" TargetMode="External"/><Relationship Id="rId2" Type="http://schemas.openxmlformats.org/officeDocument/2006/relationships/hyperlink" Target="https://wiki.onap.org/pages/viewpage.action?pageId=38119661" TargetMode="External"/><Relationship Id="rId1" Type="http://schemas.openxmlformats.org/officeDocument/2006/relationships/slideLayout" Target="../slideLayouts/slideLayout2.xml"/><Relationship Id="rId5" Type="http://schemas.openxmlformats.org/officeDocument/2006/relationships/hyperlink" Target="https://wiki.onap.org/download/attachments/38119661/5G%20Network%20Slicing%20Dublin%20Release%20Use%20Case%201%20Ambition%20Level%201%20Nov%202018.pptx?version=1&amp;modificationDate=1543318535000&amp;api=v2" TargetMode="External"/><Relationship Id="rId4" Type="http://schemas.openxmlformats.org/officeDocument/2006/relationships/hyperlink" Target="https://wiki.onap.org/download/attachments/38119661/5G%20Network%20Slicing%20Dublin%20Release%20Nov%202018.pptx?version=1&amp;modificationDate=1542303273000&amp;api=v2"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8" Type="http://schemas.openxmlformats.org/officeDocument/2006/relationships/image" Target="../media/image34.png"/><Relationship Id="rId13" Type="http://schemas.openxmlformats.org/officeDocument/2006/relationships/image" Target="../media/image39.jpg"/><Relationship Id="rId3" Type="http://schemas.openxmlformats.org/officeDocument/2006/relationships/image" Target="../media/image21.jpg"/><Relationship Id="rId7" Type="http://schemas.openxmlformats.org/officeDocument/2006/relationships/image" Target="../media/image33.png"/><Relationship Id="rId12" Type="http://schemas.openxmlformats.org/officeDocument/2006/relationships/image" Target="../media/image38.png"/><Relationship Id="rId2" Type="http://schemas.openxmlformats.org/officeDocument/2006/relationships/image" Target="../media/image24.png"/><Relationship Id="rId1" Type="http://schemas.openxmlformats.org/officeDocument/2006/relationships/slideLayout" Target="../slideLayouts/slideLayout2.xml"/><Relationship Id="rId6" Type="http://schemas.openxmlformats.org/officeDocument/2006/relationships/image" Target="../media/image32.png"/><Relationship Id="rId11" Type="http://schemas.openxmlformats.org/officeDocument/2006/relationships/image" Target="../media/image37.png"/><Relationship Id="rId5" Type="http://schemas.openxmlformats.org/officeDocument/2006/relationships/image" Target="../media/image31.png"/><Relationship Id="rId10" Type="http://schemas.openxmlformats.org/officeDocument/2006/relationships/image" Target="../media/image36.png"/><Relationship Id="rId4" Type="http://schemas.openxmlformats.org/officeDocument/2006/relationships/image" Target="../media/image23.png"/><Relationship Id="rId9" Type="http://schemas.openxmlformats.org/officeDocument/2006/relationships/image" Target="../media/image35.png"/><Relationship Id="rId14" Type="http://schemas.openxmlformats.org/officeDocument/2006/relationships/image" Target="../media/image25.png"/></Relationships>
</file>

<file path=ppt/slides/_rels/slide17.xml.rels><?xml version="1.0" encoding="UTF-8" standalone="yes"?>
<Relationships xmlns="http://schemas.openxmlformats.org/package/2006/relationships"><Relationship Id="rId2" Type="http://schemas.openxmlformats.org/officeDocument/2006/relationships/hyperlink" Target="https://wiki.onap.org/pages/viewpage.action?pageId=45303641"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wiki.onap.org/display/DW/Secure+Communication+to+Network+Functions" TargetMode="External"/><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wiki.onap.org/display/DW/5G+-+Configuration+with+NETCONF"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1.jpg"/><Relationship Id="rId1" Type="http://schemas.openxmlformats.org/officeDocument/2006/relationships/slideLayout" Target="../slideLayouts/slideLayout2.xml"/><Relationship Id="rId5" Type="http://schemas.openxmlformats.org/officeDocument/2006/relationships/image" Target="../media/image43.png"/><Relationship Id="rId4" Type="http://schemas.openxmlformats.org/officeDocument/2006/relationships/image" Target="../media/image42.png"/></Relationships>
</file>

<file path=ppt/slides/_rels/slide21.xml.rels><?xml version="1.0" encoding="UTF-8" standalone="yes"?>
<Relationships xmlns="http://schemas.openxmlformats.org/package/2006/relationships"><Relationship Id="rId2" Type="http://schemas.openxmlformats.org/officeDocument/2006/relationships/hyperlink" Target="https://wiki.onap.org/pages/viewpage.action?pageId=40206485"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s://wiki.onap.org/pages/viewpage.action?pageId=40206485"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4.tiff"/><Relationship Id="rId13" Type="http://schemas.openxmlformats.org/officeDocument/2006/relationships/image" Target="../media/image18.png"/><Relationship Id="rId3" Type="http://schemas.openxmlformats.org/officeDocument/2006/relationships/image" Target="../media/image9.tiff"/><Relationship Id="rId7" Type="http://schemas.openxmlformats.org/officeDocument/2006/relationships/image" Target="../media/image13.tiff"/><Relationship Id="rId12" Type="http://schemas.microsoft.com/office/2007/relationships/hdphoto" Target="../media/hdphoto1.wdp"/><Relationship Id="rId2" Type="http://schemas.openxmlformats.org/officeDocument/2006/relationships/image" Target="../media/image8.tiff"/><Relationship Id="rId1" Type="http://schemas.openxmlformats.org/officeDocument/2006/relationships/slideLayout" Target="../slideLayouts/slideLayout2.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tiff"/><Relationship Id="rId10" Type="http://schemas.openxmlformats.org/officeDocument/2006/relationships/image" Target="../media/image16.tiff"/><Relationship Id="rId4" Type="http://schemas.openxmlformats.org/officeDocument/2006/relationships/image" Target="../media/image10.tiff"/><Relationship Id="rId9" Type="http://schemas.openxmlformats.org/officeDocument/2006/relationships/image" Target="../media/image15.tiff"/><Relationship Id="rId14" Type="http://schemas.openxmlformats.org/officeDocument/2006/relationships/image" Target="../media/image19.jpg"/></Relationships>
</file>

<file path=ppt/slides/_rels/slide4.xml.rels><?xml version="1.0" encoding="UTF-8" standalone="yes"?>
<Relationships xmlns="http://schemas.openxmlformats.org/package/2006/relationships"><Relationship Id="rId2" Type="http://schemas.openxmlformats.org/officeDocument/2006/relationships/hyperlink" Target="https://wiki.onap.org/pages/viewpage.action?pageId=60888132"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wiki.onap.org/pages/viewpage.action?pageId=40206494"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6.png"/><Relationship Id="rId2" Type="http://schemas.openxmlformats.org/officeDocument/2006/relationships/image" Target="../media/image21.jpg"/><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8.xml.rels><?xml version="1.0" encoding="UTF-8" standalone="yes"?>
<Relationships xmlns="http://schemas.openxmlformats.org/package/2006/relationships"><Relationship Id="rId2" Type="http://schemas.openxmlformats.org/officeDocument/2006/relationships/hyperlink" Target="https://wiki.onap.org/pages/viewpage.action?pageId=40206485"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g"/><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7.png"/><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10F9833-05CB-479A-87F8-45680F6CBE3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52641"/>
            <a:ext cx="9144000" cy="4905359"/>
          </a:xfrm>
          <a:prstGeom prst="rect">
            <a:avLst/>
          </a:prstGeom>
        </p:spPr>
      </p:pic>
      <p:sp>
        <p:nvSpPr>
          <p:cNvPr id="5" name="Заголовок 1">
            <a:extLst>
              <a:ext uri="{FF2B5EF4-FFF2-40B4-BE49-F238E27FC236}">
                <a16:creationId xmlns:a16="http://schemas.microsoft.com/office/drawing/2014/main" id="{942B7039-44C3-45B8-B97F-27DA8B5BD048}"/>
              </a:ext>
            </a:extLst>
          </p:cNvPr>
          <p:cNvSpPr txBox="1">
            <a:spLocks/>
          </p:cNvSpPr>
          <p:nvPr/>
        </p:nvSpPr>
        <p:spPr>
          <a:xfrm>
            <a:off x="295065" y="1952641"/>
            <a:ext cx="830283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dirty="0">
                <a:solidFill>
                  <a:schemeClr val="bg1"/>
                </a:solidFill>
              </a:rPr>
              <a:t>5G Use Cases for R6 Frankfurt</a:t>
            </a:r>
            <a:endParaRPr lang="ru-RU" dirty="0">
              <a:solidFill>
                <a:schemeClr val="bg1"/>
              </a:solidFill>
            </a:endParaRPr>
          </a:p>
        </p:txBody>
      </p:sp>
      <p:sp>
        <p:nvSpPr>
          <p:cNvPr id="6" name="Подзаголовок 2">
            <a:extLst>
              <a:ext uri="{FF2B5EF4-FFF2-40B4-BE49-F238E27FC236}">
                <a16:creationId xmlns:a16="http://schemas.microsoft.com/office/drawing/2014/main" id="{B56EA66D-70AA-4D59-8DEE-5F063AF51058}"/>
              </a:ext>
            </a:extLst>
          </p:cNvPr>
          <p:cNvSpPr txBox="1">
            <a:spLocks/>
          </p:cNvSpPr>
          <p:nvPr/>
        </p:nvSpPr>
        <p:spPr>
          <a:xfrm>
            <a:off x="295065" y="4692255"/>
            <a:ext cx="6848119" cy="893258"/>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5G Use Case Subcommittee</a:t>
            </a:r>
          </a:p>
          <a:p>
            <a:r>
              <a:rPr lang="en-US" dirty="0">
                <a:solidFill>
                  <a:schemeClr val="bg1"/>
                </a:solidFill>
              </a:rPr>
              <a:t>ONAP Developer’s Face to Face (June 11, 2019)</a:t>
            </a:r>
          </a:p>
        </p:txBody>
      </p:sp>
      <p:grpSp>
        <p:nvGrpSpPr>
          <p:cNvPr id="7" name="Group 6">
            <a:extLst>
              <a:ext uri="{FF2B5EF4-FFF2-40B4-BE49-F238E27FC236}">
                <a16:creationId xmlns:a16="http://schemas.microsoft.com/office/drawing/2014/main" id="{29D6130C-0321-451F-80E5-68B8B9B7D226}"/>
              </a:ext>
            </a:extLst>
          </p:cNvPr>
          <p:cNvGrpSpPr/>
          <p:nvPr/>
        </p:nvGrpSpPr>
        <p:grpSpPr>
          <a:xfrm>
            <a:off x="152158" y="407934"/>
            <a:ext cx="3669840" cy="811305"/>
            <a:chOff x="1524814" y="5809921"/>
            <a:chExt cx="945329" cy="208987"/>
          </a:xfrm>
        </p:grpSpPr>
        <p:pic>
          <p:nvPicPr>
            <p:cNvPr id="8" name="Picture 7">
              <a:extLst>
                <a:ext uri="{FF2B5EF4-FFF2-40B4-BE49-F238E27FC236}">
                  <a16:creationId xmlns:a16="http://schemas.microsoft.com/office/drawing/2014/main" id="{F17BA276-76DD-4C48-9170-8EEAF199C919}"/>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9" name="Picture 8">
              <a:extLst>
                <a:ext uri="{FF2B5EF4-FFF2-40B4-BE49-F238E27FC236}">
                  <a16:creationId xmlns:a16="http://schemas.microsoft.com/office/drawing/2014/main" id="{D9BFE27E-ED37-418B-B469-A777164D9FD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10" name="TextBox 9">
            <a:extLst>
              <a:ext uri="{FF2B5EF4-FFF2-40B4-BE49-F238E27FC236}">
                <a16:creationId xmlns:a16="http://schemas.microsoft.com/office/drawing/2014/main" id="{69E462EE-655B-4248-975A-3E16C4CA20FE}"/>
              </a:ext>
            </a:extLst>
          </p:cNvPr>
          <p:cNvSpPr txBox="1"/>
          <p:nvPr/>
        </p:nvSpPr>
        <p:spPr>
          <a:xfrm>
            <a:off x="346522" y="6395136"/>
            <a:ext cx="1878912" cy="307777"/>
          </a:xfrm>
          <a:prstGeom prst="rect">
            <a:avLst/>
          </a:prstGeom>
          <a:noFill/>
        </p:spPr>
        <p:txBody>
          <a:bodyPr wrap="none" rtlCol="0">
            <a:spAutoFit/>
          </a:bodyPr>
          <a:lstStyle/>
          <a:p>
            <a:r>
              <a:rPr lang="en-US" sz="1400" dirty="0">
                <a:solidFill>
                  <a:schemeClr val="bg1"/>
                </a:solidFill>
              </a:rPr>
              <a:t>May 22, 2019 version 1</a:t>
            </a:r>
          </a:p>
        </p:txBody>
      </p:sp>
      <p:sp>
        <p:nvSpPr>
          <p:cNvPr id="11" name="TextBox 10">
            <a:extLst>
              <a:ext uri="{FF2B5EF4-FFF2-40B4-BE49-F238E27FC236}">
                <a16:creationId xmlns:a16="http://schemas.microsoft.com/office/drawing/2014/main" id="{D36C9A17-1165-4D6B-96A2-D0356F7A034D}"/>
              </a:ext>
            </a:extLst>
          </p:cNvPr>
          <p:cNvSpPr txBox="1"/>
          <p:nvPr/>
        </p:nvSpPr>
        <p:spPr>
          <a:xfrm>
            <a:off x="346521" y="6086160"/>
            <a:ext cx="5096716" cy="307777"/>
          </a:xfrm>
          <a:prstGeom prst="rect">
            <a:avLst/>
          </a:prstGeom>
          <a:noFill/>
        </p:spPr>
        <p:txBody>
          <a:bodyPr wrap="none" rtlCol="0">
            <a:spAutoFit/>
          </a:bodyPr>
          <a:lstStyle/>
          <a:p>
            <a:r>
              <a:rPr lang="en-US" sz="1400" dirty="0">
                <a:solidFill>
                  <a:schemeClr val="bg1"/>
                </a:solidFill>
              </a:rPr>
              <a:t>Benjamin Cheung, Vimal </a:t>
            </a:r>
            <a:r>
              <a:rPr lang="en-US" sz="1400" dirty="0" err="1">
                <a:solidFill>
                  <a:schemeClr val="bg1"/>
                </a:solidFill>
              </a:rPr>
              <a:t>Begwani</a:t>
            </a:r>
            <a:r>
              <a:rPr lang="en-US" sz="1400" dirty="0">
                <a:solidFill>
                  <a:schemeClr val="bg1"/>
                </a:solidFill>
              </a:rPr>
              <a:t>, and 5G Use Case Sub-committee</a:t>
            </a:r>
          </a:p>
        </p:txBody>
      </p:sp>
      <p:pic>
        <p:nvPicPr>
          <p:cNvPr id="13" name="Picture 2" descr="C:\Users\cheung\AppData\Local\Temp\SNAGHTML224c3c67.PNG">
            <a:extLst>
              <a:ext uri="{FF2B5EF4-FFF2-40B4-BE49-F238E27FC236}">
                <a16:creationId xmlns:a16="http://schemas.microsoft.com/office/drawing/2014/main" id="{E92C06FC-AF21-4AF7-AE4F-2BC6F3B68CF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6486" y="3080152"/>
            <a:ext cx="1468185" cy="1468185"/>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6" descr="C:\Users\cheung\AppData\Local\Temp\SNAGHTML225242ed.PNG">
            <a:extLst>
              <a:ext uri="{FF2B5EF4-FFF2-40B4-BE49-F238E27FC236}">
                <a16:creationId xmlns:a16="http://schemas.microsoft.com/office/drawing/2014/main" id="{EE58CF8D-7C15-490C-A147-A20E8076E75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15854" y="3080152"/>
            <a:ext cx="1468184" cy="14773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69500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2051338A-27B2-44DA-B827-1173372F6DD9}"/>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63DA88EF-026B-42E7-942E-D6F9C665F491}"/>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C1B3C030-ECA3-4223-B626-ACBF8135F018}"/>
                </a:ext>
              </a:extLst>
            </p:cNvPr>
            <p:cNvSpPr txBox="1"/>
            <p:nvPr/>
          </p:nvSpPr>
          <p:spPr>
            <a:xfrm>
              <a:off x="2165919" y="-13353"/>
              <a:ext cx="4791696"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FM META DATA in R6 Frankfurt</a:t>
              </a:r>
            </a:p>
          </p:txBody>
        </p:sp>
        <p:sp>
          <p:nvSpPr>
            <p:cNvPr id="5" name="Rectangle 4">
              <a:extLst>
                <a:ext uri="{FF2B5EF4-FFF2-40B4-BE49-F238E27FC236}">
                  <a16:creationId xmlns:a16="http://schemas.microsoft.com/office/drawing/2014/main" id="{8F1C7383-76C9-4DFD-A241-743C6DCD2F4B}"/>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6" name="Rectangle 5">
            <a:extLst>
              <a:ext uri="{FF2B5EF4-FFF2-40B4-BE49-F238E27FC236}">
                <a16:creationId xmlns:a16="http://schemas.microsoft.com/office/drawing/2014/main" id="{11B364F8-0E6A-4411-ACAA-BBB49E6A7369}"/>
              </a:ext>
            </a:extLst>
          </p:cNvPr>
          <p:cNvSpPr/>
          <p:nvPr/>
        </p:nvSpPr>
        <p:spPr>
          <a:xfrm>
            <a:off x="127000" y="2612883"/>
            <a:ext cx="9017000" cy="422473"/>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76CEAE0E-14F2-4DE4-807C-8E106148E980}"/>
              </a:ext>
            </a:extLst>
          </p:cNvPr>
          <p:cNvSpPr txBox="1"/>
          <p:nvPr/>
        </p:nvSpPr>
        <p:spPr>
          <a:xfrm>
            <a:off x="380021" y="2710159"/>
            <a:ext cx="4900637" cy="307777"/>
          </a:xfrm>
          <a:prstGeom prst="rect">
            <a:avLst/>
          </a:prstGeom>
          <a:noFill/>
        </p:spPr>
        <p:txBody>
          <a:bodyPr wrap="none" rtlCol="0">
            <a:spAutoFit/>
          </a:bodyPr>
          <a:lstStyle/>
          <a:p>
            <a:r>
              <a:rPr lang="en-US" sz="1400" dirty="0">
                <a:hlinkClick r:id="rId2"/>
              </a:rPr>
              <a:t>https://wiki.onap.org/pages/viewpage.action?pageId=40206485</a:t>
            </a:r>
            <a:r>
              <a:rPr lang="en-US" sz="1400" dirty="0"/>
              <a:t> </a:t>
            </a:r>
          </a:p>
        </p:txBody>
      </p:sp>
      <p:sp>
        <p:nvSpPr>
          <p:cNvPr id="8" name="Rectangle 7">
            <a:extLst>
              <a:ext uri="{FF2B5EF4-FFF2-40B4-BE49-F238E27FC236}">
                <a16:creationId xmlns:a16="http://schemas.microsoft.com/office/drawing/2014/main" id="{9CD98F2A-B0F1-424C-840E-2F996D941289}"/>
              </a:ext>
            </a:extLst>
          </p:cNvPr>
          <p:cNvSpPr/>
          <p:nvPr/>
        </p:nvSpPr>
        <p:spPr>
          <a:xfrm>
            <a:off x="76200" y="3046996"/>
            <a:ext cx="9017000" cy="438137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Table 8">
            <a:extLst>
              <a:ext uri="{FF2B5EF4-FFF2-40B4-BE49-F238E27FC236}">
                <a16:creationId xmlns:a16="http://schemas.microsoft.com/office/drawing/2014/main" id="{53B2BBB3-4CD7-4C5B-89B2-ED11CB763510}"/>
              </a:ext>
            </a:extLst>
          </p:cNvPr>
          <p:cNvGraphicFramePr>
            <a:graphicFrameLocks noGrp="1"/>
          </p:cNvGraphicFramePr>
          <p:nvPr>
            <p:extLst>
              <p:ext uri="{D42A27DB-BD31-4B8C-83A1-F6EECF244321}">
                <p14:modId xmlns:p14="http://schemas.microsoft.com/office/powerpoint/2010/main" val="3122902939"/>
              </p:ext>
            </p:extLst>
          </p:nvPr>
        </p:nvGraphicFramePr>
        <p:xfrm>
          <a:off x="414446" y="3131839"/>
          <a:ext cx="8569300" cy="3083560"/>
        </p:xfrm>
        <a:graphic>
          <a:graphicData uri="http://schemas.openxmlformats.org/drawingml/2006/table">
            <a:tbl>
              <a:tblPr firstRow="1" bandRow="1">
                <a:tableStyleId>{5C22544A-7EE6-4342-B048-85BDC9FD1C3A}</a:tableStyleId>
              </a:tblPr>
              <a:tblGrid>
                <a:gridCol w="2902544">
                  <a:extLst>
                    <a:ext uri="{9D8B030D-6E8A-4147-A177-3AD203B41FA5}">
                      <a16:colId xmlns:a16="http://schemas.microsoft.com/office/drawing/2014/main" val="233791498"/>
                    </a:ext>
                  </a:extLst>
                </a:gridCol>
                <a:gridCol w="5666756">
                  <a:extLst>
                    <a:ext uri="{9D8B030D-6E8A-4147-A177-3AD203B41FA5}">
                      <a16:colId xmlns:a16="http://schemas.microsoft.com/office/drawing/2014/main" val="3434402303"/>
                    </a:ext>
                  </a:extLst>
                </a:gridCol>
              </a:tblGrid>
              <a:tr h="370840">
                <a:tc>
                  <a:txBody>
                    <a:bodyPr/>
                    <a:lstStyle/>
                    <a:p>
                      <a:r>
                        <a:rPr lang="en-US" sz="1400" dirty="0"/>
                        <a:t>R5 CANDIDATE ENHANCEMENTS</a:t>
                      </a:r>
                    </a:p>
                  </a:txBody>
                  <a:tcPr/>
                </a:tc>
                <a:tc>
                  <a:txBody>
                    <a:bodyPr/>
                    <a:lstStyle/>
                    <a:p>
                      <a:r>
                        <a:rPr lang="en-US" sz="1400" dirty="0"/>
                        <a:t>IMPACT</a:t>
                      </a:r>
                    </a:p>
                  </a:txBody>
                  <a:tcPr/>
                </a:tc>
                <a:extLst>
                  <a:ext uri="{0D108BD9-81ED-4DB2-BD59-A6C34878D82A}">
                    <a16:rowId xmlns:a16="http://schemas.microsoft.com/office/drawing/2014/main" val="3899684447"/>
                  </a:ext>
                </a:extLst>
              </a:tr>
              <a:tr h="370840">
                <a:tc>
                  <a:txBody>
                    <a:bodyPr/>
                    <a:lstStyle/>
                    <a:p>
                      <a:r>
                        <a:rPr lang="en-US" sz="1400" dirty="0">
                          <a:solidFill>
                            <a:srgbClr val="0000CC"/>
                          </a:solidFill>
                        </a:rPr>
                        <a:t>VES Specifications</a:t>
                      </a:r>
                    </a:p>
                  </a:txBody>
                  <a:tcPr anchor="ctr"/>
                </a:tc>
                <a:tc>
                  <a:txBody>
                    <a:bodyPr/>
                    <a:lstStyle/>
                    <a:p>
                      <a:r>
                        <a:rPr lang="en-US" sz="1400" dirty="0">
                          <a:solidFill>
                            <a:srgbClr val="0000CC"/>
                          </a:solidFill>
                        </a:rPr>
                        <a:t>3GPP effort to align VES and 3GPP fault message. Possible modification based on 3GPP outcome. Additional fields might get defined.</a:t>
                      </a:r>
                    </a:p>
                    <a:p>
                      <a:r>
                        <a:rPr lang="en-US" sz="1400" dirty="0">
                          <a:solidFill>
                            <a:srgbClr val="0000CC"/>
                          </a:solidFill>
                        </a:rPr>
                        <a:t>This would impact the VES specification and would require updates &amp; review. Creating a new </a:t>
                      </a:r>
                      <a:r>
                        <a:rPr lang="en-US" sz="1400" i="1" dirty="0">
                          <a:solidFill>
                            <a:srgbClr val="0000CC"/>
                          </a:solidFill>
                        </a:rPr>
                        <a:t>Fault3GPP</a:t>
                      </a:r>
                      <a:r>
                        <a:rPr lang="en-US" sz="1400" dirty="0">
                          <a:solidFill>
                            <a:srgbClr val="0000CC"/>
                          </a:solidFill>
                        </a:rPr>
                        <a:t> VES Event. DCAE Collector impact.</a:t>
                      </a:r>
                    </a:p>
                  </a:txBody>
                  <a:tcPr anchor="ctr"/>
                </a:tc>
                <a:extLst>
                  <a:ext uri="{0D108BD9-81ED-4DB2-BD59-A6C34878D82A}">
                    <a16:rowId xmlns:a16="http://schemas.microsoft.com/office/drawing/2014/main" val="4038418399"/>
                  </a:ext>
                </a:extLst>
              </a:tr>
              <a:tr h="370840">
                <a:tc>
                  <a:txBody>
                    <a:bodyPr/>
                    <a:lstStyle/>
                    <a:p>
                      <a:r>
                        <a:rPr lang="en-US" sz="1400" dirty="0">
                          <a:solidFill>
                            <a:srgbClr val="0000CC"/>
                          </a:solidFill>
                        </a:rPr>
                        <a:t>GUI Display of FM Meta Data Enhancements</a:t>
                      </a:r>
                    </a:p>
                  </a:txBody>
                  <a:tcPr anchor="ctr"/>
                </a:tc>
                <a:tc>
                  <a:txBody>
                    <a:bodyPr/>
                    <a:lstStyle/>
                    <a:p>
                      <a:r>
                        <a:rPr lang="en-US" sz="1400" dirty="0">
                          <a:solidFill>
                            <a:srgbClr val="0000CC"/>
                          </a:solidFill>
                        </a:rPr>
                        <a:t>Enhancements to Display the FM Meta data in a GUI. Column-by-field display (where the informational FM meta data fields are each on their own column). NOTE: New Fault3GPP Event may obviate need for changes to GUI.</a:t>
                      </a:r>
                    </a:p>
                  </a:txBody>
                  <a:tcPr anchor="ctr"/>
                </a:tc>
                <a:extLst>
                  <a:ext uri="{0D108BD9-81ED-4DB2-BD59-A6C34878D82A}">
                    <a16:rowId xmlns:a16="http://schemas.microsoft.com/office/drawing/2014/main" val="1279127481"/>
                  </a:ext>
                </a:extLst>
              </a:tr>
              <a:tr h="370840">
                <a:tc>
                  <a:txBody>
                    <a:bodyPr/>
                    <a:lstStyle/>
                    <a:p>
                      <a:r>
                        <a:rPr lang="en-US" sz="1400" dirty="0">
                          <a:solidFill>
                            <a:srgbClr val="0000CC"/>
                          </a:solidFill>
                        </a:rPr>
                        <a:t>Extensions of the GUI to other Design time platforms</a:t>
                      </a:r>
                    </a:p>
                  </a:txBody>
                  <a:tcPr anchor="ctr"/>
                </a:tc>
                <a:tc>
                  <a:txBody>
                    <a:bodyPr/>
                    <a:lstStyle/>
                    <a:p>
                      <a:r>
                        <a:rPr lang="en-US" sz="1400" dirty="0">
                          <a:solidFill>
                            <a:srgbClr val="0000CC"/>
                          </a:solidFill>
                        </a:rPr>
                        <a:t>GUI (either DCAE-DS, Policy GUI and/or SDC GUI) to allow an ONAP User to create Policies for handling alarms</a:t>
                      </a:r>
                    </a:p>
                  </a:txBody>
                  <a:tcPr anchor="ctr"/>
                </a:tc>
                <a:extLst>
                  <a:ext uri="{0D108BD9-81ED-4DB2-BD59-A6C34878D82A}">
                    <a16:rowId xmlns:a16="http://schemas.microsoft.com/office/drawing/2014/main" val="3860339642"/>
                  </a:ext>
                </a:extLst>
              </a:tr>
              <a:tr h="370840">
                <a:tc>
                  <a:txBody>
                    <a:bodyPr/>
                    <a:lstStyle/>
                    <a:p>
                      <a:r>
                        <a:rPr lang="en-US" sz="1400" dirty="0">
                          <a:solidFill>
                            <a:srgbClr val="0000CC"/>
                          </a:solidFill>
                        </a:rPr>
                        <a:t>GUI Display functions (Search etc.)</a:t>
                      </a:r>
                    </a:p>
                  </a:txBody>
                  <a:tcPr anchor="ctr"/>
                </a:tc>
                <a:tc>
                  <a:txBody>
                    <a:bodyPr/>
                    <a:lstStyle/>
                    <a:p>
                      <a:r>
                        <a:rPr lang="en-US" sz="1400" dirty="0">
                          <a:solidFill>
                            <a:srgbClr val="0000CC"/>
                          </a:solidFill>
                        </a:rPr>
                        <a:t>Some basic (or more advanced) “functions” that a user can invoke, such as searching on fields or displaying filtered rows.</a:t>
                      </a:r>
                    </a:p>
                  </a:txBody>
                  <a:tcPr anchor="ctr"/>
                </a:tc>
                <a:extLst>
                  <a:ext uri="{0D108BD9-81ED-4DB2-BD59-A6C34878D82A}">
                    <a16:rowId xmlns:a16="http://schemas.microsoft.com/office/drawing/2014/main" val="1982412545"/>
                  </a:ext>
                </a:extLst>
              </a:tr>
            </a:tbl>
          </a:graphicData>
        </a:graphic>
      </p:graphicFrame>
      <p:sp>
        <p:nvSpPr>
          <p:cNvPr id="10" name="Rectangle 9">
            <a:extLst>
              <a:ext uri="{FF2B5EF4-FFF2-40B4-BE49-F238E27FC236}">
                <a16:creationId xmlns:a16="http://schemas.microsoft.com/office/drawing/2014/main" id="{484185CF-49BD-4855-BD30-794D6358D5ED}"/>
              </a:ext>
            </a:extLst>
          </p:cNvPr>
          <p:cNvSpPr/>
          <p:nvPr/>
        </p:nvSpPr>
        <p:spPr>
          <a:xfrm>
            <a:off x="50800" y="552418"/>
            <a:ext cx="9017000" cy="2038786"/>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70505129-16F8-43F8-A788-249030100146}"/>
              </a:ext>
            </a:extLst>
          </p:cNvPr>
          <p:cNvSpPr txBox="1"/>
          <p:nvPr/>
        </p:nvSpPr>
        <p:spPr>
          <a:xfrm>
            <a:off x="380021" y="606526"/>
            <a:ext cx="8645220" cy="1600438"/>
          </a:xfrm>
          <a:prstGeom prst="rect">
            <a:avLst/>
          </a:prstGeom>
          <a:noFill/>
        </p:spPr>
        <p:txBody>
          <a:bodyPr wrap="square" rtlCol="0">
            <a:spAutoFit/>
          </a:bodyPr>
          <a:lstStyle/>
          <a:p>
            <a:r>
              <a:rPr lang="en-US" sz="1400" dirty="0">
                <a:solidFill>
                  <a:srgbClr val="0000CC"/>
                </a:solidFill>
              </a:rPr>
              <a:t>Support the following work items for FM Meta Data for 5G </a:t>
            </a:r>
            <a:r>
              <a:rPr lang="en-US" sz="1400" dirty="0" err="1">
                <a:solidFill>
                  <a:srgbClr val="0000CC"/>
                </a:solidFill>
              </a:rPr>
              <a:t>xNFs</a:t>
            </a:r>
            <a:r>
              <a:rPr lang="en-US" sz="1400" dirty="0">
                <a:solidFill>
                  <a:srgbClr val="0000CC"/>
                </a:solidFill>
              </a:rPr>
              <a:t>:</a:t>
            </a:r>
          </a:p>
          <a:p>
            <a:pPr marL="342900" indent="-342900">
              <a:buFont typeface="+mj-lt"/>
              <a:buAutoNum type="arabicPeriod"/>
            </a:pPr>
            <a:r>
              <a:rPr lang="en-US" sz="1400" dirty="0">
                <a:solidFill>
                  <a:srgbClr val="0000CC"/>
                </a:solidFill>
              </a:rPr>
              <a:t>Review and finalize VES Event Listener Specification v7.1 and VES Event Registration Specification v3.2 which contains the FM metadata format and content.  </a:t>
            </a:r>
          </a:p>
          <a:p>
            <a:pPr marL="342900" indent="-342900">
              <a:buFont typeface="+mj-lt"/>
              <a:buAutoNum type="arabicPeriod"/>
            </a:pPr>
            <a:r>
              <a:rPr lang="en-US" sz="1400" dirty="0">
                <a:solidFill>
                  <a:srgbClr val="0000CC"/>
                </a:solidFill>
              </a:rPr>
              <a:t>Onboard the FM metadata for an xNF as part of the VES Event Registration YAML file. Note: Processing of the FM meta data is covered the PNF Pre-onboarding &amp; onboarding Use Case</a:t>
            </a:r>
          </a:p>
          <a:p>
            <a:pPr marL="342900" indent="-342900">
              <a:buFont typeface="+mj-lt"/>
              <a:buAutoNum type="arabicPeriod"/>
            </a:pPr>
            <a:r>
              <a:rPr lang="en-US" sz="1400" dirty="0">
                <a:solidFill>
                  <a:srgbClr val="0000CC"/>
                </a:solidFill>
              </a:rPr>
              <a:t>Display the FM metadata in a GUI to allow an ONAP User to create Policies for handling alarms. </a:t>
            </a:r>
          </a:p>
          <a:p>
            <a:pPr marL="342900" indent="-342900">
              <a:buFont typeface="+mj-lt"/>
              <a:buAutoNum type="arabicPeriod"/>
            </a:pPr>
            <a:r>
              <a:rPr lang="en-US" sz="1400" dirty="0">
                <a:solidFill>
                  <a:srgbClr val="0000CC"/>
                </a:solidFill>
              </a:rPr>
              <a:t>Update VNF Requirements for FM metadata artifact.</a:t>
            </a:r>
          </a:p>
        </p:txBody>
      </p:sp>
      <p:grpSp>
        <p:nvGrpSpPr>
          <p:cNvPr id="12" name="Group 11">
            <a:extLst>
              <a:ext uri="{FF2B5EF4-FFF2-40B4-BE49-F238E27FC236}">
                <a16:creationId xmlns:a16="http://schemas.microsoft.com/office/drawing/2014/main" id="{A62556D8-CEFA-4211-B716-3408D37CC267}"/>
              </a:ext>
            </a:extLst>
          </p:cNvPr>
          <p:cNvGrpSpPr/>
          <p:nvPr/>
        </p:nvGrpSpPr>
        <p:grpSpPr>
          <a:xfrm>
            <a:off x="50800" y="481282"/>
            <a:ext cx="286661" cy="2143517"/>
            <a:chOff x="50800" y="503746"/>
            <a:chExt cx="286661" cy="1466621"/>
          </a:xfrm>
        </p:grpSpPr>
        <p:sp>
          <p:nvSpPr>
            <p:cNvPr id="13" name="Rectangle 12">
              <a:extLst>
                <a:ext uri="{FF2B5EF4-FFF2-40B4-BE49-F238E27FC236}">
                  <a16:creationId xmlns:a16="http://schemas.microsoft.com/office/drawing/2014/main" id="{293D8DB4-5F6D-4CA6-83B4-E3A32109D411}"/>
                </a:ext>
              </a:extLst>
            </p:cNvPr>
            <p:cNvSpPr/>
            <p:nvPr/>
          </p:nvSpPr>
          <p:spPr>
            <a:xfrm>
              <a:off x="50800" y="552418"/>
              <a:ext cx="254408" cy="1417949"/>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4" name="TextBox 13">
              <a:extLst>
                <a:ext uri="{FF2B5EF4-FFF2-40B4-BE49-F238E27FC236}">
                  <a16:creationId xmlns:a16="http://schemas.microsoft.com/office/drawing/2014/main" id="{64F0B755-B902-4723-A81C-C703F4AF7ABD}"/>
                </a:ext>
              </a:extLst>
            </p:cNvPr>
            <p:cNvSpPr txBox="1"/>
            <p:nvPr/>
          </p:nvSpPr>
          <p:spPr>
            <a:xfrm rot="16200000">
              <a:off x="-464681" y="1028889"/>
              <a:ext cx="1327286" cy="276999"/>
            </a:xfrm>
            <a:prstGeom prst="rect">
              <a:avLst/>
            </a:prstGeom>
            <a:noFill/>
          </p:spPr>
          <p:txBody>
            <a:bodyPr wrap="square" rtlCol="0">
              <a:spAutoFit/>
            </a:bodyPr>
            <a:lstStyle/>
            <a:p>
              <a:r>
                <a:rPr lang="en-US" sz="1200" b="1" dirty="0">
                  <a:solidFill>
                    <a:schemeClr val="bg1"/>
                  </a:solidFill>
                </a:rPr>
                <a:t>U/C DESCRIPTION</a:t>
              </a:r>
            </a:p>
          </p:txBody>
        </p:sp>
      </p:grpSp>
      <p:grpSp>
        <p:nvGrpSpPr>
          <p:cNvPr id="15" name="Group 14">
            <a:extLst>
              <a:ext uri="{FF2B5EF4-FFF2-40B4-BE49-F238E27FC236}">
                <a16:creationId xmlns:a16="http://schemas.microsoft.com/office/drawing/2014/main" id="{077E3E21-BC39-48BE-AB9E-129844C9DB0D}"/>
              </a:ext>
            </a:extLst>
          </p:cNvPr>
          <p:cNvGrpSpPr/>
          <p:nvPr/>
        </p:nvGrpSpPr>
        <p:grpSpPr>
          <a:xfrm>
            <a:off x="37804" y="2577245"/>
            <a:ext cx="276999" cy="474810"/>
            <a:chOff x="32241" y="1138194"/>
            <a:chExt cx="276999" cy="474810"/>
          </a:xfrm>
        </p:grpSpPr>
        <p:sp>
          <p:nvSpPr>
            <p:cNvPr id="16" name="Rectangle 15">
              <a:extLst>
                <a:ext uri="{FF2B5EF4-FFF2-40B4-BE49-F238E27FC236}">
                  <a16:creationId xmlns:a16="http://schemas.microsoft.com/office/drawing/2014/main" id="{9AC7C9FE-643D-4A76-8A49-5EFA30839B01}"/>
                </a:ext>
              </a:extLst>
            </p:cNvPr>
            <p:cNvSpPr/>
            <p:nvPr/>
          </p:nvSpPr>
          <p:spPr>
            <a:xfrm>
              <a:off x="52208" y="1184926"/>
              <a:ext cx="254408" cy="406399"/>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7" name="TextBox 16">
              <a:extLst>
                <a:ext uri="{FF2B5EF4-FFF2-40B4-BE49-F238E27FC236}">
                  <a16:creationId xmlns:a16="http://schemas.microsoft.com/office/drawing/2014/main" id="{E012E417-86AE-4B0F-B7C3-C2A989D8E808}"/>
                </a:ext>
              </a:extLst>
            </p:cNvPr>
            <p:cNvSpPr txBox="1"/>
            <p:nvPr/>
          </p:nvSpPr>
          <p:spPr>
            <a:xfrm rot="16200000">
              <a:off x="-66664" y="1237099"/>
              <a:ext cx="474810" cy="276999"/>
            </a:xfrm>
            <a:prstGeom prst="rect">
              <a:avLst/>
            </a:prstGeom>
            <a:noFill/>
          </p:spPr>
          <p:txBody>
            <a:bodyPr wrap="square" rtlCol="0">
              <a:spAutoFit/>
            </a:bodyPr>
            <a:lstStyle/>
            <a:p>
              <a:r>
                <a:rPr lang="en-US" sz="1200" b="1" dirty="0">
                  <a:solidFill>
                    <a:schemeClr val="bg1"/>
                  </a:solidFill>
                </a:rPr>
                <a:t>Wiki</a:t>
              </a:r>
            </a:p>
          </p:txBody>
        </p:sp>
      </p:grpSp>
      <p:grpSp>
        <p:nvGrpSpPr>
          <p:cNvPr id="18" name="Group 17">
            <a:extLst>
              <a:ext uri="{FF2B5EF4-FFF2-40B4-BE49-F238E27FC236}">
                <a16:creationId xmlns:a16="http://schemas.microsoft.com/office/drawing/2014/main" id="{E04FFA1E-BF2F-4C5F-B8E4-0A48CA6DD5C5}"/>
              </a:ext>
            </a:extLst>
          </p:cNvPr>
          <p:cNvGrpSpPr/>
          <p:nvPr/>
        </p:nvGrpSpPr>
        <p:grpSpPr>
          <a:xfrm>
            <a:off x="37809" y="3061564"/>
            <a:ext cx="276999" cy="3727910"/>
            <a:chOff x="37809" y="-1272739"/>
            <a:chExt cx="276999" cy="4390931"/>
          </a:xfrm>
        </p:grpSpPr>
        <p:sp>
          <p:nvSpPr>
            <p:cNvPr id="19" name="Rectangle 18">
              <a:extLst>
                <a:ext uri="{FF2B5EF4-FFF2-40B4-BE49-F238E27FC236}">
                  <a16:creationId xmlns:a16="http://schemas.microsoft.com/office/drawing/2014/main" id="{7FFF2A5E-B236-4033-980B-A062C55AB8B8}"/>
                </a:ext>
              </a:extLst>
            </p:cNvPr>
            <p:cNvSpPr/>
            <p:nvPr/>
          </p:nvSpPr>
          <p:spPr>
            <a:xfrm>
              <a:off x="50800" y="-1272739"/>
              <a:ext cx="254408" cy="4371231"/>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20" name="TextBox 19">
              <a:extLst>
                <a:ext uri="{FF2B5EF4-FFF2-40B4-BE49-F238E27FC236}">
                  <a16:creationId xmlns:a16="http://schemas.microsoft.com/office/drawing/2014/main" id="{2C407061-54B5-4E2D-8E98-DB4D4F0156A8}"/>
                </a:ext>
              </a:extLst>
            </p:cNvPr>
            <p:cNvSpPr txBox="1"/>
            <p:nvPr/>
          </p:nvSpPr>
          <p:spPr>
            <a:xfrm rot="16200000">
              <a:off x="-1517168" y="1286216"/>
              <a:ext cx="3386953" cy="276999"/>
            </a:xfrm>
            <a:prstGeom prst="rect">
              <a:avLst/>
            </a:prstGeom>
            <a:noFill/>
          </p:spPr>
          <p:txBody>
            <a:bodyPr wrap="none" rtlCol="0">
              <a:spAutoFit/>
            </a:bodyPr>
            <a:lstStyle/>
            <a:p>
              <a:r>
                <a:rPr lang="en-US" sz="1200" b="1" dirty="0">
                  <a:solidFill>
                    <a:schemeClr val="bg1"/>
                  </a:solidFill>
                </a:rPr>
                <a:t>R6 Frankfurt CANDIDATE ENHANCEMENTS</a:t>
              </a:r>
            </a:p>
          </p:txBody>
        </p:sp>
      </p:grpSp>
    </p:spTree>
    <p:extLst>
      <p:ext uri="{BB962C8B-B14F-4D97-AF65-F5344CB8AC3E}">
        <p14:creationId xmlns:p14="http://schemas.microsoft.com/office/powerpoint/2010/main" val="38377052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68F88899-CEED-468B-8A60-3E7886E2282F}"/>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7EC382E5-3642-48F2-8932-618AC8C515EB}"/>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9F3E20B0-2350-4164-947E-826E084221A3}"/>
                </a:ext>
              </a:extLst>
            </p:cNvPr>
            <p:cNvSpPr txBox="1"/>
            <p:nvPr/>
          </p:nvSpPr>
          <p:spPr>
            <a:xfrm>
              <a:off x="2442434" y="-13353"/>
              <a:ext cx="4238661"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OOF &amp; SON in R6 Frankfurt</a:t>
              </a:r>
            </a:p>
          </p:txBody>
        </p:sp>
        <p:sp>
          <p:nvSpPr>
            <p:cNvPr id="5" name="Rectangle 4">
              <a:extLst>
                <a:ext uri="{FF2B5EF4-FFF2-40B4-BE49-F238E27FC236}">
                  <a16:creationId xmlns:a16="http://schemas.microsoft.com/office/drawing/2014/main" id="{78E0921C-6271-4047-8826-CD828D99756E}"/>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grpSp>
        <p:nvGrpSpPr>
          <p:cNvPr id="73" name="Group 72">
            <a:extLst>
              <a:ext uri="{FF2B5EF4-FFF2-40B4-BE49-F238E27FC236}">
                <a16:creationId xmlns:a16="http://schemas.microsoft.com/office/drawing/2014/main" id="{81CF6DFE-B1C7-4167-BA04-5277B94D71FB}"/>
              </a:ext>
            </a:extLst>
          </p:cNvPr>
          <p:cNvGrpSpPr/>
          <p:nvPr/>
        </p:nvGrpSpPr>
        <p:grpSpPr>
          <a:xfrm>
            <a:off x="-5270" y="1129278"/>
            <a:ext cx="8988631" cy="5076941"/>
            <a:chOff x="272579" y="1672975"/>
            <a:chExt cx="8614640" cy="3542015"/>
          </a:xfrm>
        </p:grpSpPr>
        <p:sp>
          <p:nvSpPr>
            <p:cNvPr id="74" name="Rectangle 73">
              <a:extLst>
                <a:ext uri="{FF2B5EF4-FFF2-40B4-BE49-F238E27FC236}">
                  <a16:creationId xmlns:a16="http://schemas.microsoft.com/office/drawing/2014/main" id="{E3C74EE1-87EE-4282-A904-402E8D775C06}"/>
                </a:ext>
              </a:extLst>
            </p:cNvPr>
            <p:cNvSpPr/>
            <p:nvPr/>
          </p:nvSpPr>
          <p:spPr>
            <a:xfrm>
              <a:off x="3402300" y="3809164"/>
              <a:ext cx="1880120" cy="1147646"/>
            </a:xfrm>
            <a:prstGeom prst="rect">
              <a:avLst/>
            </a:prstGeom>
            <a:solidFill>
              <a:schemeClr val="accent5">
                <a:lumMod val="20000"/>
                <a:lumOff val="80000"/>
              </a:schemeClr>
            </a:solidFill>
            <a:ln>
              <a:no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68580" tIns="0" rIns="0" bIns="0" numCol="1" spcCol="0" rtlCol="0" fromWordArt="0" anchor="t" anchorCtr="0" forceAA="0" compatLnSpc="1">
              <a:prstTxWarp prst="textNoShape">
                <a:avLst/>
              </a:prstTxWarp>
              <a:noAutofit/>
            </a:bodyPr>
            <a:lstStyle/>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r>
                <a:rPr lang="en-US" sz="1350" dirty="0">
                  <a:solidFill>
                    <a:srgbClr val="44546A"/>
                  </a:solidFill>
                </a:rPr>
                <a:t>DCAE </a:t>
              </a:r>
            </a:p>
          </p:txBody>
        </p:sp>
        <p:sp>
          <p:nvSpPr>
            <p:cNvPr id="75" name="Rectangle 74">
              <a:extLst>
                <a:ext uri="{FF2B5EF4-FFF2-40B4-BE49-F238E27FC236}">
                  <a16:creationId xmlns:a16="http://schemas.microsoft.com/office/drawing/2014/main" id="{D5A32DC1-374D-4F68-AD16-5F6E80AB7FC1}"/>
                </a:ext>
              </a:extLst>
            </p:cNvPr>
            <p:cNvSpPr/>
            <p:nvPr/>
          </p:nvSpPr>
          <p:spPr>
            <a:xfrm>
              <a:off x="2042354" y="2885749"/>
              <a:ext cx="1359946" cy="2071061"/>
            </a:xfrm>
            <a:prstGeom prst="rect">
              <a:avLst/>
            </a:prstGeom>
            <a:solidFill>
              <a:schemeClr val="accent5">
                <a:lumMod val="20000"/>
                <a:lumOff val="80000"/>
              </a:schemeClr>
            </a:solidFill>
            <a:ln>
              <a:no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68580" tIns="0" rIns="0" bIns="0" numCol="1" spcCol="0" rtlCol="0" fromWordArt="0" anchor="t" anchorCtr="0" forceAA="0" compatLnSpc="1">
              <a:prstTxWarp prst="textNoShape">
                <a:avLst/>
              </a:prstTxWarp>
              <a:noAutofit/>
            </a:bodyPr>
            <a:lstStyle/>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r>
                <a:rPr lang="en-US" sz="1350" dirty="0">
                  <a:solidFill>
                    <a:srgbClr val="44546A"/>
                  </a:solidFill>
                </a:rPr>
                <a:t>DCAE </a:t>
              </a:r>
            </a:p>
          </p:txBody>
        </p:sp>
        <p:sp>
          <p:nvSpPr>
            <p:cNvPr id="76" name="Rectangle 75">
              <a:extLst>
                <a:ext uri="{FF2B5EF4-FFF2-40B4-BE49-F238E27FC236}">
                  <a16:creationId xmlns:a16="http://schemas.microsoft.com/office/drawing/2014/main" id="{42E621E5-F6BE-41D8-ACE3-69191C9C07C8}"/>
                </a:ext>
              </a:extLst>
            </p:cNvPr>
            <p:cNvSpPr/>
            <p:nvPr/>
          </p:nvSpPr>
          <p:spPr>
            <a:xfrm>
              <a:off x="2177676" y="3031737"/>
              <a:ext cx="992692" cy="438283"/>
            </a:xfrm>
            <a:prstGeom prst="rect">
              <a:avLst/>
            </a:prstGeom>
            <a:solidFill>
              <a:schemeClr val="bg1"/>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68580" tIns="0" rIns="0" bIns="0" numCol="1" spcCol="0" rtlCol="0" fromWordArt="0" anchor="t" anchorCtr="0" forceAA="0" compatLnSpc="1">
              <a:prstTxWarp prst="textNoShape">
                <a:avLst/>
              </a:prstTxWarp>
              <a:noAutofit/>
            </a:bodyPr>
            <a:lstStyle/>
            <a:p>
              <a:pPr defTabSz="685800"/>
              <a:r>
                <a:rPr lang="en-US" sz="1350" dirty="0">
                  <a:solidFill>
                    <a:srgbClr val="44546A"/>
                  </a:solidFill>
                </a:rPr>
                <a:t>PCI Handler MS</a:t>
              </a:r>
            </a:p>
          </p:txBody>
        </p:sp>
        <p:sp>
          <p:nvSpPr>
            <p:cNvPr id="77" name="Rectangle 76">
              <a:extLst>
                <a:ext uri="{FF2B5EF4-FFF2-40B4-BE49-F238E27FC236}">
                  <a16:creationId xmlns:a16="http://schemas.microsoft.com/office/drawing/2014/main" id="{60603CD0-A98A-4296-8ACB-59C5F82A266C}"/>
                </a:ext>
              </a:extLst>
            </p:cNvPr>
            <p:cNvSpPr/>
            <p:nvPr/>
          </p:nvSpPr>
          <p:spPr>
            <a:xfrm>
              <a:off x="842470" y="2866189"/>
              <a:ext cx="808265" cy="606563"/>
            </a:xfrm>
            <a:prstGeom prst="rect">
              <a:avLst/>
            </a:prstGeom>
            <a:no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68580" tIns="0" rIns="0" bIns="0" numCol="1" spcCol="0" rtlCol="0" fromWordArt="0" anchor="t" anchorCtr="0" forceAA="0" compatLnSpc="1">
              <a:prstTxWarp prst="textNoShape">
                <a:avLst/>
              </a:prstTxWarp>
              <a:noAutofit/>
            </a:bodyPr>
            <a:lstStyle/>
            <a:p>
              <a:pPr defTabSz="685800"/>
              <a:r>
                <a:rPr lang="en-US" sz="1350" dirty="0">
                  <a:solidFill>
                    <a:srgbClr val="44546A"/>
                  </a:solidFill>
                </a:rPr>
                <a:t>OOF</a:t>
              </a:r>
            </a:p>
            <a:p>
              <a:pPr defTabSz="685800"/>
              <a:endParaRPr lang="en-US" sz="1350" dirty="0">
                <a:solidFill>
                  <a:srgbClr val="44546A"/>
                </a:solidFill>
              </a:endParaRPr>
            </a:p>
          </p:txBody>
        </p:sp>
        <p:sp>
          <p:nvSpPr>
            <p:cNvPr id="78" name="Rectangle 77">
              <a:extLst>
                <a:ext uri="{FF2B5EF4-FFF2-40B4-BE49-F238E27FC236}">
                  <a16:creationId xmlns:a16="http://schemas.microsoft.com/office/drawing/2014/main" id="{5CF5904D-F6C5-4CFA-8624-20CE647A2E0A}"/>
                </a:ext>
              </a:extLst>
            </p:cNvPr>
            <p:cNvSpPr/>
            <p:nvPr/>
          </p:nvSpPr>
          <p:spPr>
            <a:xfrm>
              <a:off x="5004800" y="2852230"/>
              <a:ext cx="1085850" cy="620522"/>
            </a:xfrm>
            <a:prstGeom prst="rect">
              <a:avLst/>
            </a:prstGeom>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68580" tIns="0" rIns="0" bIns="0" numCol="1" spcCol="0" rtlCol="0" fromWordArt="0" anchor="t" anchorCtr="0" forceAA="0" compatLnSpc="1">
              <a:prstTxWarp prst="textNoShape">
                <a:avLst/>
              </a:prstTxWarp>
              <a:noAutofit/>
            </a:bodyPr>
            <a:lstStyle/>
            <a:p>
              <a:pPr defTabSz="685800"/>
              <a:endParaRPr lang="en-US" sz="1350" dirty="0">
                <a:solidFill>
                  <a:srgbClr val="44546A"/>
                </a:solidFill>
              </a:endParaRPr>
            </a:p>
            <a:p>
              <a:pPr defTabSz="685800"/>
              <a:r>
                <a:rPr lang="en-US" sz="1350" dirty="0">
                  <a:solidFill>
                    <a:srgbClr val="44546A"/>
                  </a:solidFill>
                </a:rPr>
                <a:t>SDN-C*</a:t>
              </a:r>
            </a:p>
          </p:txBody>
        </p:sp>
        <p:sp>
          <p:nvSpPr>
            <p:cNvPr id="79" name="Rectangle 78">
              <a:extLst>
                <a:ext uri="{FF2B5EF4-FFF2-40B4-BE49-F238E27FC236}">
                  <a16:creationId xmlns:a16="http://schemas.microsoft.com/office/drawing/2014/main" id="{39B90F21-C41B-46AC-90DF-F5AB379957D0}"/>
                </a:ext>
              </a:extLst>
            </p:cNvPr>
            <p:cNvSpPr/>
            <p:nvPr/>
          </p:nvSpPr>
          <p:spPr>
            <a:xfrm>
              <a:off x="3748303" y="2852230"/>
              <a:ext cx="683949" cy="614180"/>
            </a:xfrm>
            <a:prstGeom prst="rect">
              <a:avLst/>
            </a:prstGeom>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68580" tIns="0" rIns="0" bIns="0" numCol="1" spcCol="0" rtlCol="0" fromWordArt="0" anchor="t" anchorCtr="0" forceAA="0" compatLnSpc="1">
              <a:prstTxWarp prst="textNoShape">
                <a:avLst/>
              </a:prstTxWarp>
              <a:noAutofit/>
            </a:bodyPr>
            <a:lstStyle/>
            <a:p>
              <a:pPr defTabSz="685800"/>
              <a:r>
                <a:rPr lang="en-US" sz="1350" dirty="0">
                  <a:solidFill>
                    <a:srgbClr val="44546A"/>
                  </a:solidFill>
                </a:rPr>
                <a:t>Policy</a:t>
              </a:r>
            </a:p>
          </p:txBody>
        </p:sp>
        <p:sp>
          <p:nvSpPr>
            <p:cNvPr id="80" name="Rectangle 79">
              <a:extLst>
                <a:ext uri="{FF2B5EF4-FFF2-40B4-BE49-F238E27FC236}">
                  <a16:creationId xmlns:a16="http://schemas.microsoft.com/office/drawing/2014/main" id="{C1B9BDFC-34BB-451A-AC22-1607B5AD5A3E}"/>
                </a:ext>
              </a:extLst>
            </p:cNvPr>
            <p:cNvSpPr/>
            <p:nvPr/>
          </p:nvSpPr>
          <p:spPr>
            <a:xfrm>
              <a:off x="7141434" y="2773291"/>
              <a:ext cx="1474430" cy="573683"/>
            </a:xfrm>
            <a:prstGeom prst="rect">
              <a:avLst/>
            </a:prstGeom>
            <a:solidFill>
              <a:schemeClr val="accent3">
                <a:lumMod val="20000"/>
                <a:lumOff val="8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68580" tIns="0" rIns="0" bIns="0" numCol="1" spcCol="0" rtlCol="0" fromWordArt="0" anchor="t" anchorCtr="0" forceAA="0" compatLnSpc="1">
              <a:prstTxWarp prst="textNoShape">
                <a:avLst/>
              </a:prstTxWarp>
              <a:noAutofit/>
            </a:bodyPr>
            <a:lstStyle/>
            <a:p>
              <a:pPr defTabSz="685800"/>
              <a:r>
                <a:rPr lang="en-US" sz="1200" dirty="0">
                  <a:solidFill>
                    <a:srgbClr val="44546A"/>
                  </a:solidFill>
                </a:rPr>
                <a:t>Simulated RAN</a:t>
              </a:r>
            </a:p>
            <a:p>
              <a:pPr marL="127397" indent="-127397" defTabSz="685800">
                <a:buFont typeface="Arial" panose="020B0604020202020204" pitchFamily="34" charset="0"/>
                <a:buChar char="•"/>
              </a:pPr>
              <a:r>
                <a:rPr lang="en-US" sz="1200" dirty="0">
                  <a:solidFill>
                    <a:srgbClr val="44546A"/>
                  </a:solidFill>
                </a:rPr>
                <a:t>~2000 Cells</a:t>
              </a:r>
            </a:p>
            <a:p>
              <a:pPr marL="127397" indent="-127397" defTabSz="685800">
                <a:buFont typeface="Arial" panose="020B0604020202020204" pitchFamily="34" charset="0"/>
                <a:buChar char="•"/>
              </a:pPr>
              <a:r>
                <a:rPr lang="en-US" sz="1200" dirty="0">
                  <a:solidFill>
                    <a:srgbClr val="44546A"/>
                  </a:solidFill>
                </a:rPr>
                <a:t>Nbr_list, PCI values</a:t>
              </a:r>
            </a:p>
          </p:txBody>
        </p:sp>
        <p:cxnSp>
          <p:nvCxnSpPr>
            <p:cNvPr id="81" name="Straight Arrow Connector 80">
              <a:extLst>
                <a:ext uri="{FF2B5EF4-FFF2-40B4-BE49-F238E27FC236}">
                  <a16:creationId xmlns:a16="http://schemas.microsoft.com/office/drawing/2014/main" id="{A19E03B5-AB2E-4732-B9A0-3BB33AA499DC}"/>
                </a:ext>
              </a:extLst>
            </p:cNvPr>
            <p:cNvCxnSpPr/>
            <p:nvPr/>
          </p:nvCxnSpPr>
          <p:spPr>
            <a:xfrm flipH="1" flipV="1">
              <a:off x="4432252" y="3195417"/>
              <a:ext cx="572549" cy="3170"/>
            </a:xfrm>
            <a:prstGeom prst="straightConnector1">
              <a:avLst/>
            </a:prstGeom>
            <a:ln w="25400" cmpd="sng">
              <a:solidFill>
                <a:srgbClr val="FF0000"/>
              </a:solidFill>
              <a:headEnd type="arrow" w="lg" len="lg"/>
              <a:tailEnd type="none" w="lg" len="lg"/>
            </a:ln>
            <a:effectLst/>
          </p:spPr>
          <p:style>
            <a:lnRef idx="2">
              <a:schemeClr val="accent1"/>
            </a:lnRef>
            <a:fillRef idx="0">
              <a:schemeClr val="accent1"/>
            </a:fillRef>
            <a:effectRef idx="1">
              <a:schemeClr val="accent1"/>
            </a:effectRef>
            <a:fontRef idx="minor">
              <a:schemeClr val="tx1"/>
            </a:fontRef>
          </p:style>
        </p:cxnSp>
        <p:cxnSp>
          <p:nvCxnSpPr>
            <p:cNvPr id="82" name="Straight Arrow Connector 81">
              <a:extLst>
                <a:ext uri="{FF2B5EF4-FFF2-40B4-BE49-F238E27FC236}">
                  <a16:creationId xmlns:a16="http://schemas.microsoft.com/office/drawing/2014/main" id="{9ED13464-20BE-4B10-899E-C91ABB90E73A}"/>
                </a:ext>
              </a:extLst>
            </p:cNvPr>
            <p:cNvCxnSpPr/>
            <p:nvPr/>
          </p:nvCxnSpPr>
          <p:spPr>
            <a:xfrm flipH="1">
              <a:off x="3187291" y="3371724"/>
              <a:ext cx="561012" cy="0"/>
            </a:xfrm>
            <a:prstGeom prst="straightConnector1">
              <a:avLst/>
            </a:prstGeom>
            <a:ln w="25400" cmpd="sng">
              <a:solidFill>
                <a:schemeClr val="tx1"/>
              </a:solidFill>
              <a:headEnd type="none" w="lg" len="lg"/>
              <a:tailEnd type="arrow" w="lg" len="lg"/>
            </a:ln>
            <a:effectLst/>
          </p:spPr>
          <p:style>
            <a:lnRef idx="2">
              <a:schemeClr val="accent1"/>
            </a:lnRef>
            <a:fillRef idx="0">
              <a:schemeClr val="accent1"/>
            </a:fillRef>
            <a:effectRef idx="1">
              <a:schemeClr val="accent1"/>
            </a:effectRef>
            <a:fontRef idx="minor">
              <a:schemeClr val="tx1"/>
            </a:fontRef>
          </p:style>
        </p:cxnSp>
        <p:cxnSp>
          <p:nvCxnSpPr>
            <p:cNvPr id="83" name="Straight Arrow Connector 82">
              <a:extLst>
                <a:ext uri="{FF2B5EF4-FFF2-40B4-BE49-F238E27FC236}">
                  <a16:creationId xmlns:a16="http://schemas.microsoft.com/office/drawing/2014/main" id="{25CD6F66-EB1D-4A3E-9243-5598BEAB2F7F}"/>
                </a:ext>
              </a:extLst>
            </p:cNvPr>
            <p:cNvCxnSpPr/>
            <p:nvPr/>
          </p:nvCxnSpPr>
          <p:spPr>
            <a:xfrm>
              <a:off x="3170368" y="3181028"/>
              <a:ext cx="577935" cy="5365"/>
            </a:xfrm>
            <a:prstGeom prst="straightConnector1">
              <a:avLst/>
            </a:prstGeom>
            <a:ln w="25400" cmpd="sng">
              <a:solidFill>
                <a:srgbClr val="FF0000"/>
              </a:solidFill>
              <a:tailEnd type="arrow" w="lg" len="lg"/>
            </a:ln>
            <a:effectLst/>
          </p:spPr>
          <p:style>
            <a:lnRef idx="2">
              <a:schemeClr val="accent1"/>
            </a:lnRef>
            <a:fillRef idx="0">
              <a:schemeClr val="accent1"/>
            </a:fillRef>
            <a:effectRef idx="1">
              <a:schemeClr val="accent1"/>
            </a:effectRef>
            <a:fontRef idx="minor">
              <a:schemeClr val="tx1"/>
            </a:fontRef>
          </p:style>
        </p:cxnSp>
        <p:sp>
          <p:nvSpPr>
            <p:cNvPr id="84" name="Oval 83">
              <a:extLst>
                <a:ext uri="{FF2B5EF4-FFF2-40B4-BE49-F238E27FC236}">
                  <a16:creationId xmlns:a16="http://schemas.microsoft.com/office/drawing/2014/main" id="{3E34FD58-2A1D-4C2C-9A74-697E13505982}"/>
                </a:ext>
              </a:extLst>
            </p:cNvPr>
            <p:cNvSpPr/>
            <p:nvPr/>
          </p:nvSpPr>
          <p:spPr>
            <a:xfrm>
              <a:off x="3402299" y="3298618"/>
              <a:ext cx="220550" cy="236462"/>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2</a:t>
              </a:r>
            </a:p>
          </p:txBody>
        </p:sp>
        <p:sp>
          <p:nvSpPr>
            <p:cNvPr id="85" name="Oval 84">
              <a:extLst>
                <a:ext uri="{FF2B5EF4-FFF2-40B4-BE49-F238E27FC236}">
                  <a16:creationId xmlns:a16="http://schemas.microsoft.com/office/drawing/2014/main" id="{0EA0E0E5-2248-4DE4-8189-8140058A891C}"/>
                </a:ext>
              </a:extLst>
            </p:cNvPr>
            <p:cNvSpPr/>
            <p:nvPr/>
          </p:nvSpPr>
          <p:spPr>
            <a:xfrm>
              <a:off x="1798226" y="3362700"/>
              <a:ext cx="220550" cy="236462"/>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5</a:t>
              </a:r>
            </a:p>
          </p:txBody>
        </p:sp>
        <p:sp>
          <p:nvSpPr>
            <p:cNvPr id="86" name="Oval 85">
              <a:extLst>
                <a:ext uri="{FF2B5EF4-FFF2-40B4-BE49-F238E27FC236}">
                  <a16:creationId xmlns:a16="http://schemas.microsoft.com/office/drawing/2014/main" id="{8F66DE01-B35A-4856-8836-88A6E624ADE5}"/>
                </a:ext>
              </a:extLst>
            </p:cNvPr>
            <p:cNvSpPr/>
            <p:nvPr/>
          </p:nvSpPr>
          <p:spPr>
            <a:xfrm>
              <a:off x="1777978" y="2675752"/>
              <a:ext cx="220550" cy="236462"/>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6</a:t>
              </a:r>
            </a:p>
          </p:txBody>
        </p:sp>
        <p:sp>
          <p:nvSpPr>
            <p:cNvPr id="87" name="Oval 86">
              <a:extLst>
                <a:ext uri="{FF2B5EF4-FFF2-40B4-BE49-F238E27FC236}">
                  <a16:creationId xmlns:a16="http://schemas.microsoft.com/office/drawing/2014/main" id="{7900F31B-3DE4-4E69-BE91-39F29C5B2508}"/>
                </a:ext>
              </a:extLst>
            </p:cNvPr>
            <p:cNvSpPr/>
            <p:nvPr/>
          </p:nvSpPr>
          <p:spPr>
            <a:xfrm>
              <a:off x="2795039" y="3217145"/>
              <a:ext cx="261962" cy="236462"/>
            </a:xfrm>
            <a:prstGeom prst="ellipse">
              <a:avLst/>
            </a:prstGeom>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prstClr val="white"/>
                  </a:solidFill>
                </a:rPr>
                <a:t>1b</a:t>
              </a:r>
            </a:p>
          </p:txBody>
        </p:sp>
        <p:sp>
          <p:nvSpPr>
            <p:cNvPr id="88" name="Oval 87">
              <a:extLst>
                <a:ext uri="{FF2B5EF4-FFF2-40B4-BE49-F238E27FC236}">
                  <a16:creationId xmlns:a16="http://schemas.microsoft.com/office/drawing/2014/main" id="{E3789F14-6F25-4550-9932-9E33A05E72EC}"/>
                </a:ext>
              </a:extLst>
            </p:cNvPr>
            <p:cNvSpPr/>
            <p:nvPr/>
          </p:nvSpPr>
          <p:spPr>
            <a:xfrm>
              <a:off x="1312316" y="3004574"/>
              <a:ext cx="253644" cy="224487"/>
            </a:xfrm>
            <a:prstGeom prst="ellipse">
              <a:avLst/>
            </a:prstGeom>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prstClr val="white"/>
                  </a:solidFill>
                </a:rPr>
                <a:t>1c</a:t>
              </a:r>
            </a:p>
          </p:txBody>
        </p:sp>
        <p:cxnSp>
          <p:nvCxnSpPr>
            <p:cNvPr id="89" name="Straight Arrow Connector 88">
              <a:extLst>
                <a:ext uri="{FF2B5EF4-FFF2-40B4-BE49-F238E27FC236}">
                  <a16:creationId xmlns:a16="http://schemas.microsoft.com/office/drawing/2014/main" id="{CCBEF188-6ECF-4369-A77D-B3AB50789157}"/>
                </a:ext>
              </a:extLst>
            </p:cNvPr>
            <p:cNvCxnSpPr/>
            <p:nvPr/>
          </p:nvCxnSpPr>
          <p:spPr>
            <a:xfrm flipV="1">
              <a:off x="1709227" y="3153955"/>
              <a:ext cx="451526" cy="3155"/>
            </a:xfrm>
            <a:prstGeom prst="straightConnector1">
              <a:avLst/>
            </a:prstGeom>
            <a:ln w="25400" cmpd="sng">
              <a:solidFill>
                <a:schemeClr val="tx1"/>
              </a:solidFill>
              <a:tailEnd type="arrow" w="lg" len="lg"/>
            </a:ln>
            <a:effectLst/>
          </p:spPr>
          <p:style>
            <a:lnRef idx="2">
              <a:schemeClr val="accent1"/>
            </a:lnRef>
            <a:fillRef idx="0">
              <a:schemeClr val="accent1"/>
            </a:fillRef>
            <a:effectRef idx="1">
              <a:schemeClr val="accent1"/>
            </a:effectRef>
            <a:fontRef idx="minor">
              <a:schemeClr val="tx1"/>
            </a:fontRef>
          </p:style>
        </p:cxnSp>
        <p:cxnSp>
          <p:nvCxnSpPr>
            <p:cNvPr id="90" name="Straight Arrow Connector 89">
              <a:extLst>
                <a:ext uri="{FF2B5EF4-FFF2-40B4-BE49-F238E27FC236}">
                  <a16:creationId xmlns:a16="http://schemas.microsoft.com/office/drawing/2014/main" id="{FC773600-F264-4118-884C-F1480C0AA807}"/>
                </a:ext>
              </a:extLst>
            </p:cNvPr>
            <p:cNvCxnSpPr/>
            <p:nvPr/>
          </p:nvCxnSpPr>
          <p:spPr>
            <a:xfrm flipH="1">
              <a:off x="1667658" y="3307406"/>
              <a:ext cx="510018" cy="0"/>
            </a:xfrm>
            <a:prstGeom prst="straightConnector1">
              <a:avLst/>
            </a:prstGeom>
            <a:ln w="25400" cmpd="sng">
              <a:solidFill>
                <a:schemeClr val="tx1"/>
              </a:solidFill>
              <a:tailEnd type="arrow" w="lg" len="lg"/>
            </a:ln>
            <a:effectLst/>
          </p:spPr>
          <p:style>
            <a:lnRef idx="2">
              <a:schemeClr val="accent1"/>
            </a:lnRef>
            <a:fillRef idx="0">
              <a:schemeClr val="accent1"/>
            </a:fillRef>
            <a:effectRef idx="1">
              <a:schemeClr val="accent1"/>
            </a:effectRef>
            <a:fontRef idx="minor">
              <a:schemeClr val="tx1"/>
            </a:fontRef>
          </p:style>
        </p:cxnSp>
        <p:sp>
          <p:nvSpPr>
            <p:cNvPr id="91" name="TextBox 90">
              <a:extLst>
                <a:ext uri="{FF2B5EF4-FFF2-40B4-BE49-F238E27FC236}">
                  <a16:creationId xmlns:a16="http://schemas.microsoft.com/office/drawing/2014/main" id="{95C881B0-086D-4774-BBDE-D15C5F27C434}"/>
                </a:ext>
              </a:extLst>
            </p:cNvPr>
            <p:cNvSpPr txBox="1"/>
            <p:nvPr/>
          </p:nvSpPr>
          <p:spPr>
            <a:xfrm>
              <a:off x="6167596" y="2460000"/>
              <a:ext cx="828305" cy="280870"/>
            </a:xfrm>
            <a:prstGeom prst="rect">
              <a:avLst/>
            </a:prstGeom>
            <a:noFill/>
            <a:ln>
              <a:noFill/>
            </a:ln>
          </p:spPr>
          <p:txBody>
            <a:bodyPr wrap="none" lIns="0" tIns="0" rIns="0" bIns="0" rtlCol="0">
              <a:noAutofit/>
            </a:bodyPr>
            <a:lstStyle/>
            <a:p>
              <a:pPr defTabSz="685800"/>
              <a:r>
                <a:rPr lang="en-US" sz="1050" i="1" dirty="0">
                  <a:solidFill>
                    <a:srgbClr val="44546A"/>
                  </a:solidFill>
                </a:rPr>
                <a:t>Config Value</a:t>
              </a:r>
            </a:p>
            <a:p>
              <a:pPr defTabSz="685800"/>
              <a:r>
                <a:rPr lang="en-US" sz="1050" i="1" dirty="0">
                  <a:solidFill>
                    <a:srgbClr val="44546A"/>
                  </a:solidFill>
                </a:rPr>
                <a:t>Change Notifn</a:t>
              </a:r>
            </a:p>
          </p:txBody>
        </p:sp>
        <p:sp>
          <p:nvSpPr>
            <p:cNvPr id="92" name="TextBox 91">
              <a:extLst>
                <a:ext uri="{FF2B5EF4-FFF2-40B4-BE49-F238E27FC236}">
                  <a16:creationId xmlns:a16="http://schemas.microsoft.com/office/drawing/2014/main" id="{BEB62951-6689-496C-9605-CD993C433D6A}"/>
                </a:ext>
              </a:extLst>
            </p:cNvPr>
            <p:cNvSpPr txBox="1"/>
            <p:nvPr/>
          </p:nvSpPr>
          <p:spPr>
            <a:xfrm>
              <a:off x="7718962" y="2383694"/>
              <a:ext cx="828305" cy="209823"/>
            </a:xfrm>
            <a:prstGeom prst="rect">
              <a:avLst/>
            </a:prstGeom>
            <a:noFill/>
            <a:ln>
              <a:noFill/>
            </a:ln>
          </p:spPr>
          <p:txBody>
            <a:bodyPr wrap="none" lIns="0" tIns="0" rIns="0" bIns="0" rtlCol="0">
              <a:noAutofit/>
            </a:bodyPr>
            <a:lstStyle/>
            <a:p>
              <a:pPr defTabSz="685800"/>
              <a:r>
                <a:rPr lang="en-US" sz="1050" dirty="0">
                  <a:solidFill>
                    <a:prstClr val="black"/>
                  </a:solidFill>
                </a:rPr>
                <a:t>(Netconf/Yang)</a:t>
              </a:r>
            </a:p>
          </p:txBody>
        </p:sp>
        <p:sp>
          <p:nvSpPr>
            <p:cNvPr id="93" name="Oval 92">
              <a:extLst>
                <a:ext uri="{FF2B5EF4-FFF2-40B4-BE49-F238E27FC236}">
                  <a16:creationId xmlns:a16="http://schemas.microsoft.com/office/drawing/2014/main" id="{867C5B17-962A-4A5F-8194-893E7407841F}"/>
                </a:ext>
              </a:extLst>
            </p:cNvPr>
            <p:cNvSpPr/>
            <p:nvPr/>
          </p:nvSpPr>
          <p:spPr>
            <a:xfrm>
              <a:off x="3286042" y="3001160"/>
              <a:ext cx="250973" cy="271917"/>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9</a:t>
              </a:r>
            </a:p>
          </p:txBody>
        </p:sp>
        <p:cxnSp>
          <p:nvCxnSpPr>
            <p:cNvPr id="94" name="Straight Arrow Connector 93">
              <a:extLst>
                <a:ext uri="{FF2B5EF4-FFF2-40B4-BE49-F238E27FC236}">
                  <a16:creationId xmlns:a16="http://schemas.microsoft.com/office/drawing/2014/main" id="{98926D38-F7B6-48AE-9B8E-68D76206D2E9}"/>
                </a:ext>
              </a:extLst>
            </p:cNvPr>
            <p:cNvCxnSpPr>
              <a:cxnSpLocks/>
            </p:cNvCxnSpPr>
            <p:nvPr/>
          </p:nvCxnSpPr>
          <p:spPr>
            <a:xfrm flipV="1">
              <a:off x="5418545" y="2470941"/>
              <a:ext cx="1474" cy="365849"/>
            </a:xfrm>
            <a:prstGeom prst="straightConnector1">
              <a:avLst/>
            </a:prstGeom>
            <a:ln w="25400" cmpd="sng">
              <a:solidFill>
                <a:schemeClr val="tx1"/>
              </a:solidFill>
              <a:headEnd type="none" w="lg" len="lg"/>
              <a:tailEnd type="none" w="lg" len="lg"/>
            </a:ln>
            <a:effectLst/>
          </p:spPr>
          <p:style>
            <a:lnRef idx="2">
              <a:schemeClr val="accent1"/>
            </a:lnRef>
            <a:fillRef idx="0">
              <a:schemeClr val="accent1"/>
            </a:fillRef>
            <a:effectRef idx="1">
              <a:schemeClr val="accent1"/>
            </a:effectRef>
            <a:fontRef idx="minor">
              <a:schemeClr val="tx1"/>
            </a:fontRef>
          </p:style>
        </p:cxnSp>
        <p:sp>
          <p:nvSpPr>
            <p:cNvPr id="95" name="Oval 94">
              <a:extLst>
                <a:ext uri="{FF2B5EF4-FFF2-40B4-BE49-F238E27FC236}">
                  <a16:creationId xmlns:a16="http://schemas.microsoft.com/office/drawing/2014/main" id="{61A6DBC4-B0DC-4A71-A209-0FB16B662198}"/>
                </a:ext>
              </a:extLst>
            </p:cNvPr>
            <p:cNvSpPr/>
            <p:nvPr/>
          </p:nvSpPr>
          <p:spPr>
            <a:xfrm>
              <a:off x="5684896" y="2877898"/>
              <a:ext cx="261962" cy="236462"/>
            </a:xfrm>
            <a:prstGeom prst="ellipse">
              <a:avLst/>
            </a:prstGeom>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prstClr val="white"/>
                  </a:solidFill>
                </a:rPr>
                <a:t>1d</a:t>
              </a:r>
            </a:p>
          </p:txBody>
        </p:sp>
        <p:sp>
          <p:nvSpPr>
            <p:cNvPr id="96" name="Oval 95">
              <a:extLst>
                <a:ext uri="{FF2B5EF4-FFF2-40B4-BE49-F238E27FC236}">
                  <a16:creationId xmlns:a16="http://schemas.microsoft.com/office/drawing/2014/main" id="{098A980F-6E13-47D1-9834-0B5C1D41A665}"/>
                </a:ext>
              </a:extLst>
            </p:cNvPr>
            <p:cNvSpPr/>
            <p:nvPr/>
          </p:nvSpPr>
          <p:spPr>
            <a:xfrm>
              <a:off x="3787610" y="3116768"/>
              <a:ext cx="291531" cy="248874"/>
            </a:xfrm>
            <a:prstGeom prst="ellipse">
              <a:avLst/>
            </a:prstGeom>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prstClr val="white"/>
                  </a:solidFill>
                </a:rPr>
                <a:t>1a</a:t>
              </a:r>
            </a:p>
          </p:txBody>
        </p:sp>
        <p:cxnSp>
          <p:nvCxnSpPr>
            <p:cNvPr id="97" name="Straight Arrow Connector 96">
              <a:extLst>
                <a:ext uri="{FF2B5EF4-FFF2-40B4-BE49-F238E27FC236}">
                  <a16:creationId xmlns:a16="http://schemas.microsoft.com/office/drawing/2014/main" id="{F6F239B0-3BDE-4D8C-AEBA-3696E36D5157}"/>
                </a:ext>
              </a:extLst>
            </p:cNvPr>
            <p:cNvCxnSpPr/>
            <p:nvPr/>
          </p:nvCxnSpPr>
          <p:spPr>
            <a:xfrm flipH="1">
              <a:off x="1667658" y="2970761"/>
              <a:ext cx="2080646" cy="0"/>
            </a:xfrm>
            <a:prstGeom prst="straightConnector1">
              <a:avLst/>
            </a:prstGeom>
            <a:ln w="25400" cmpd="sng">
              <a:solidFill>
                <a:schemeClr val="tx1"/>
              </a:solidFill>
              <a:headEnd type="none" w="lg" len="lg"/>
              <a:tailEnd type="arrow" w="lg" len="lg"/>
            </a:ln>
            <a:effectLst/>
          </p:spPr>
          <p:style>
            <a:lnRef idx="2">
              <a:schemeClr val="accent1"/>
            </a:lnRef>
            <a:fillRef idx="0">
              <a:schemeClr val="accent1"/>
            </a:fillRef>
            <a:effectRef idx="1">
              <a:schemeClr val="accent1"/>
            </a:effectRef>
            <a:fontRef idx="minor">
              <a:schemeClr val="tx1"/>
            </a:fontRef>
          </p:style>
        </p:cxnSp>
        <p:sp>
          <p:nvSpPr>
            <p:cNvPr id="98" name="Oval 97">
              <a:extLst>
                <a:ext uri="{FF2B5EF4-FFF2-40B4-BE49-F238E27FC236}">
                  <a16:creationId xmlns:a16="http://schemas.microsoft.com/office/drawing/2014/main" id="{3D795A31-3DA7-40A8-8647-DA00222CB8E8}"/>
                </a:ext>
              </a:extLst>
            </p:cNvPr>
            <p:cNvSpPr/>
            <p:nvPr/>
          </p:nvSpPr>
          <p:spPr>
            <a:xfrm>
              <a:off x="1773948" y="3003463"/>
              <a:ext cx="220550" cy="236462"/>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8</a:t>
              </a:r>
            </a:p>
          </p:txBody>
        </p:sp>
        <p:sp>
          <p:nvSpPr>
            <p:cNvPr id="99" name="Oval 98">
              <a:extLst>
                <a:ext uri="{FF2B5EF4-FFF2-40B4-BE49-F238E27FC236}">
                  <a16:creationId xmlns:a16="http://schemas.microsoft.com/office/drawing/2014/main" id="{59EF694A-071F-4A54-A27D-A92CA4F96B3A}"/>
                </a:ext>
              </a:extLst>
            </p:cNvPr>
            <p:cNvSpPr/>
            <p:nvPr/>
          </p:nvSpPr>
          <p:spPr>
            <a:xfrm>
              <a:off x="4543226" y="2871332"/>
              <a:ext cx="250973" cy="271917"/>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10</a:t>
              </a:r>
            </a:p>
          </p:txBody>
        </p:sp>
        <p:cxnSp>
          <p:nvCxnSpPr>
            <p:cNvPr id="100" name="Straight Arrow Connector 99">
              <a:extLst>
                <a:ext uri="{FF2B5EF4-FFF2-40B4-BE49-F238E27FC236}">
                  <a16:creationId xmlns:a16="http://schemas.microsoft.com/office/drawing/2014/main" id="{72F38A0F-AD1B-44D2-A54B-22C8A174C8CC}"/>
                </a:ext>
              </a:extLst>
            </p:cNvPr>
            <p:cNvCxnSpPr>
              <a:cxnSpLocks/>
            </p:cNvCxnSpPr>
            <p:nvPr/>
          </p:nvCxnSpPr>
          <p:spPr>
            <a:xfrm flipH="1" flipV="1">
              <a:off x="5601449" y="2172099"/>
              <a:ext cx="1806" cy="679857"/>
            </a:xfrm>
            <a:prstGeom prst="straightConnector1">
              <a:avLst/>
            </a:prstGeom>
            <a:ln w="25400" cmpd="sng">
              <a:solidFill>
                <a:schemeClr val="tx1"/>
              </a:solidFill>
              <a:headEnd type="none" w="lg" len="lg"/>
              <a:tailEnd type="arrow" w="lg" len="lg"/>
            </a:ln>
            <a:effectLst/>
          </p:spPr>
          <p:style>
            <a:lnRef idx="2">
              <a:schemeClr val="accent1"/>
            </a:lnRef>
            <a:fillRef idx="0">
              <a:schemeClr val="accent1"/>
            </a:fillRef>
            <a:effectRef idx="1">
              <a:schemeClr val="accent1"/>
            </a:effectRef>
            <a:fontRef idx="minor">
              <a:schemeClr val="tx1"/>
            </a:fontRef>
          </p:style>
        </p:cxnSp>
        <p:cxnSp>
          <p:nvCxnSpPr>
            <p:cNvPr id="101" name="Straight Arrow Connector 100">
              <a:extLst>
                <a:ext uri="{FF2B5EF4-FFF2-40B4-BE49-F238E27FC236}">
                  <a16:creationId xmlns:a16="http://schemas.microsoft.com/office/drawing/2014/main" id="{12E03A56-074E-4D41-9215-79D52F0F0E53}"/>
                </a:ext>
              </a:extLst>
            </p:cNvPr>
            <p:cNvCxnSpPr/>
            <p:nvPr/>
          </p:nvCxnSpPr>
          <p:spPr>
            <a:xfrm flipH="1">
              <a:off x="6101869" y="3014225"/>
              <a:ext cx="1039565" cy="11193"/>
            </a:xfrm>
            <a:prstGeom prst="straightConnector1">
              <a:avLst/>
            </a:prstGeom>
            <a:ln w="25400" cmpd="sng">
              <a:solidFill>
                <a:schemeClr val="accent6"/>
              </a:solidFill>
              <a:headEnd type="none" w="lg" len="lg"/>
              <a:tailEnd type="arrow" w="lg" len="lg"/>
            </a:ln>
            <a:effectLst/>
          </p:spPr>
          <p:style>
            <a:lnRef idx="2">
              <a:schemeClr val="accent1"/>
            </a:lnRef>
            <a:fillRef idx="0">
              <a:schemeClr val="accent1"/>
            </a:fillRef>
            <a:effectRef idx="1">
              <a:schemeClr val="accent1"/>
            </a:effectRef>
            <a:fontRef idx="minor">
              <a:schemeClr val="tx1"/>
            </a:fontRef>
          </p:style>
        </p:cxnSp>
        <p:sp>
          <p:nvSpPr>
            <p:cNvPr id="102" name="TextBox 101">
              <a:extLst>
                <a:ext uri="{FF2B5EF4-FFF2-40B4-BE49-F238E27FC236}">
                  <a16:creationId xmlns:a16="http://schemas.microsoft.com/office/drawing/2014/main" id="{DF064D87-7A81-4DC6-B2E9-E7563C5CFCCA}"/>
                </a:ext>
              </a:extLst>
            </p:cNvPr>
            <p:cNvSpPr txBox="1"/>
            <p:nvPr/>
          </p:nvSpPr>
          <p:spPr>
            <a:xfrm>
              <a:off x="6957674" y="4707159"/>
              <a:ext cx="1596912" cy="507831"/>
            </a:xfrm>
            <a:prstGeom prst="rect">
              <a:avLst/>
            </a:prstGeom>
            <a:noFill/>
          </p:spPr>
          <p:txBody>
            <a:bodyPr wrap="none" rtlCol="0">
              <a:spAutoFit/>
            </a:bodyPr>
            <a:lstStyle/>
            <a:p>
              <a:pPr defTabSz="685800"/>
              <a:r>
                <a:rPr lang="en-US" sz="1350" dirty="0">
                  <a:solidFill>
                    <a:prstClr val="black"/>
                  </a:solidFill>
                </a:rPr>
                <a:t>(*SDN-C work done </a:t>
              </a:r>
            </a:p>
            <a:p>
              <a:pPr defTabSz="685800"/>
              <a:r>
                <a:rPr lang="en-US" sz="1350" dirty="0">
                  <a:solidFill>
                    <a:prstClr val="black"/>
                  </a:solidFill>
                </a:rPr>
                <a:t>in SDN-R team)</a:t>
              </a:r>
            </a:p>
          </p:txBody>
        </p:sp>
        <p:cxnSp>
          <p:nvCxnSpPr>
            <p:cNvPr id="103" name="Elbow Connector 103">
              <a:extLst>
                <a:ext uri="{FF2B5EF4-FFF2-40B4-BE49-F238E27FC236}">
                  <a16:creationId xmlns:a16="http://schemas.microsoft.com/office/drawing/2014/main" id="{073938D3-6908-41B2-9232-85E6B1E932EF}"/>
                </a:ext>
              </a:extLst>
            </p:cNvPr>
            <p:cNvCxnSpPr>
              <a:cxnSpLocks/>
              <a:endCxn id="76" idx="0"/>
            </p:cNvCxnSpPr>
            <p:nvPr/>
          </p:nvCxnSpPr>
          <p:spPr>
            <a:xfrm rot="10800000" flipV="1">
              <a:off x="2674024" y="2488606"/>
              <a:ext cx="2735051" cy="543131"/>
            </a:xfrm>
            <a:prstGeom prst="bentConnector2">
              <a:avLst/>
            </a:prstGeom>
            <a:ln w="28575" cmpd="sng">
              <a:solidFill>
                <a:schemeClr val="tx1"/>
              </a:solidFill>
              <a:prstDash val="solid"/>
              <a:headEnd type="none"/>
              <a:tailEnd type="arrow" w="lg" len="lg"/>
            </a:ln>
            <a:effectLst/>
          </p:spPr>
          <p:style>
            <a:lnRef idx="2">
              <a:schemeClr val="accent1"/>
            </a:lnRef>
            <a:fillRef idx="0">
              <a:schemeClr val="accent1"/>
            </a:fillRef>
            <a:effectRef idx="1">
              <a:schemeClr val="accent1"/>
            </a:effectRef>
            <a:fontRef idx="minor">
              <a:schemeClr val="tx1"/>
            </a:fontRef>
          </p:style>
        </p:cxnSp>
        <p:cxnSp>
          <p:nvCxnSpPr>
            <p:cNvPr id="104" name="Elbow Connector 103">
              <a:extLst>
                <a:ext uri="{FF2B5EF4-FFF2-40B4-BE49-F238E27FC236}">
                  <a16:creationId xmlns:a16="http://schemas.microsoft.com/office/drawing/2014/main" id="{F17EBDA7-8406-49CD-9428-2558DB443F5D}"/>
                </a:ext>
              </a:extLst>
            </p:cNvPr>
            <p:cNvCxnSpPr>
              <a:cxnSpLocks/>
            </p:cNvCxnSpPr>
            <p:nvPr/>
          </p:nvCxnSpPr>
          <p:spPr>
            <a:xfrm>
              <a:off x="2945928" y="2642785"/>
              <a:ext cx="2191944" cy="203730"/>
            </a:xfrm>
            <a:prstGeom prst="bentConnector3">
              <a:avLst>
                <a:gd name="adj1" fmla="val 101103"/>
              </a:avLst>
            </a:prstGeom>
            <a:ln w="28575" cmpd="sng">
              <a:solidFill>
                <a:srgbClr val="FF0000"/>
              </a:solidFill>
              <a:prstDash val="solid"/>
              <a:headEnd type="arrow"/>
              <a:tailEnd type="none" w="lg" len="lg"/>
            </a:ln>
            <a:effectLst/>
          </p:spPr>
          <p:style>
            <a:lnRef idx="2">
              <a:schemeClr val="accent1"/>
            </a:lnRef>
            <a:fillRef idx="0">
              <a:schemeClr val="accent1"/>
            </a:fillRef>
            <a:effectRef idx="1">
              <a:schemeClr val="accent1"/>
            </a:effectRef>
            <a:fontRef idx="minor">
              <a:schemeClr val="tx1"/>
            </a:fontRef>
          </p:style>
        </p:cxnSp>
        <p:cxnSp>
          <p:nvCxnSpPr>
            <p:cNvPr id="105" name="Straight Arrow Connector 104">
              <a:extLst>
                <a:ext uri="{FF2B5EF4-FFF2-40B4-BE49-F238E27FC236}">
                  <a16:creationId xmlns:a16="http://schemas.microsoft.com/office/drawing/2014/main" id="{24A7DD61-42CD-4D8D-B998-6AF33E17F1E1}"/>
                </a:ext>
              </a:extLst>
            </p:cNvPr>
            <p:cNvCxnSpPr>
              <a:cxnSpLocks/>
            </p:cNvCxnSpPr>
            <p:nvPr/>
          </p:nvCxnSpPr>
          <p:spPr>
            <a:xfrm>
              <a:off x="2965236" y="3480931"/>
              <a:ext cx="15565" cy="351227"/>
            </a:xfrm>
            <a:prstGeom prst="straightConnector1">
              <a:avLst/>
            </a:prstGeom>
            <a:ln w="25400" cmpd="sng">
              <a:solidFill>
                <a:srgbClr val="FF0000"/>
              </a:solidFill>
              <a:headEnd type="arrow" w="lg" len="lg"/>
              <a:tailEnd type="none" w="lg" len="lg"/>
            </a:ln>
            <a:effectLst/>
          </p:spPr>
          <p:style>
            <a:lnRef idx="2">
              <a:schemeClr val="accent1"/>
            </a:lnRef>
            <a:fillRef idx="0">
              <a:schemeClr val="accent1"/>
            </a:fillRef>
            <a:effectRef idx="1">
              <a:schemeClr val="accent1"/>
            </a:effectRef>
            <a:fontRef idx="minor">
              <a:schemeClr val="tx1"/>
            </a:fontRef>
          </p:style>
        </p:cxnSp>
        <p:sp>
          <p:nvSpPr>
            <p:cNvPr id="106" name="Oval 105">
              <a:extLst>
                <a:ext uri="{FF2B5EF4-FFF2-40B4-BE49-F238E27FC236}">
                  <a16:creationId xmlns:a16="http://schemas.microsoft.com/office/drawing/2014/main" id="{F715A8D1-C407-43E6-B380-F5BBAEC75D1F}"/>
                </a:ext>
              </a:extLst>
            </p:cNvPr>
            <p:cNvSpPr/>
            <p:nvPr/>
          </p:nvSpPr>
          <p:spPr>
            <a:xfrm flipH="1">
              <a:off x="2488820" y="2548245"/>
              <a:ext cx="319005" cy="279779"/>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4b</a:t>
              </a:r>
            </a:p>
          </p:txBody>
        </p:sp>
        <p:sp>
          <p:nvSpPr>
            <p:cNvPr id="107" name="Oval 106">
              <a:extLst>
                <a:ext uri="{FF2B5EF4-FFF2-40B4-BE49-F238E27FC236}">
                  <a16:creationId xmlns:a16="http://schemas.microsoft.com/office/drawing/2014/main" id="{AE613110-45AF-43FA-BEC9-7A898B6C5C7B}"/>
                </a:ext>
              </a:extLst>
            </p:cNvPr>
            <p:cNvSpPr/>
            <p:nvPr/>
          </p:nvSpPr>
          <p:spPr>
            <a:xfrm>
              <a:off x="3213721" y="2566486"/>
              <a:ext cx="333299" cy="279779"/>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4a</a:t>
              </a:r>
            </a:p>
          </p:txBody>
        </p:sp>
        <p:cxnSp>
          <p:nvCxnSpPr>
            <p:cNvPr id="108" name="Straight Arrow Connector 107">
              <a:extLst>
                <a:ext uri="{FF2B5EF4-FFF2-40B4-BE49-F238E27FC236}">
                  <a16:creationId xmlns:a16="http://schemas.microsoft.com/office/drawing/2014/main" id="{98C1A7A3-5A98-4ADE-9AC3-CCD42D8F6462}"/>
                </a:ext>
              </a:extLst>
            </p:cNvPr>
            <p:cNvCxnSpPr/>
            <p:nvPr/>
          </p:nvCxnSpPr>
          <p:spPr>
            <a:xfrm flipH="1" flipV="1">
              <a:off x="6101869" y="3214010"/>
              <a:ext cx="1039565" cy="3135"/>
            </a:xfrm>
            <a:prstGeom prst="straightConnector1">
              <a:avLst/>
            </a:prstGeom>
            <a:ln w="25400" cmpd="sng">
              <a:solidFill>
                <a:schemeClr val="accent6"/>
              </a:solidFill>
              <a:headEnd type="arrow" w="lg" len="lg"/>
              <a:tailEnd type="none" w="lg" len="lg"/>
            </a:ln>
            <a:effectLst/>
          </p:spPr>
          <p:style>
            <a:lnRef idx="2">
              <a:schemeClr val="accent1"/>
            </a:lnRef>
            <a:fillRef idx="0">
              <a:schemeClr val="accent1"/>
            </a:fillRef>
            <a:effectRef idx="1">
              <a:schemeClr val="accent1"/>
            </a:effectRef>
            <a:fontRef idx="minor">
              <a:schemeClr val="tx1"/>
            </a:fontRef>
          </p:style>
        </p:cxnSp>
        <p:sp>
          <p:nvSpPr>
            <p:cNvPr id="109" name="TextBox 108">
              <a:extLst>
                <a:ext uri="{FF2B5EF4-FFF2-40B4-BE49-F238E27FC236}">
                  <a16:creationId xmlns:a16="http://schemas.microsoft.com/office/drawing/2014/main" id="{6B64EE2C-A881-4735-9A2D-7E8E1CD320C6}"/>
                </a:ext>
              </a:extLst>
            </p:cNvPr>
            <p:cNvSpPr txBox="1"/>
            <p:nvPr/>
          </p:nvSpPr>
          <p:spPr>
            <a:xfrm>
              <a:off x="6120224" y="3333598"/>
              <a:ext cx="1149797" cy="214517"/>
            </a:xfrm>
            <a:prstGeom prst="rect">
              <a:avLst/>
            </a:prstGeom>
            <a:noFill/>
            <a:ln>
              <a:noFill/>
            </a:ln>
          </p:spPr>
          <p:txBody>
            <a:bodyPr wrap="none" lIns="0" tIns="0" rIns="0" bIns="0" rtlCol="0">
              <a:noAutofit/>
            </a:bodyPr>
            <a:lstStyle/>
            <a:p>
              <a:pPr defTabSz="685800"/>
              <a:r>
                <a:rPr lang="en-US" sz="1050" i="1" dirty="0">
                  <a:solidFill>
                    <a:srgbClr val="44546A"/>
                  </a:solidFill>
                </a:rPr>
                <a:t>Config Value Change</a:t>
              </a:r>
            </a:p>
          </p:txBody>
        </p:sp>
        <p:sp>
          <p:nvSpPr>
            <p:cNvPr id="110" name="Oval 109">
              <a:extLst>
                <a:ext uri="{FF2B5EF4-FFF2-40B4-BE49-F238E27FC236}">
                  <a16:creationId xmlns:a16="http://schemas.microsoft.com/office/drawing/2014/main" id="{95E1952D-4C51-4015-80CA-309339A26B3E}"/>
                </a:ext>
              </a:extLst>
            </p:cNvPr>
            <p:cNvSpPr/>
            <p:nvPr/>
          </p:nvSpPr>
          <p:spPr>
            <a:xfrm>
              <a:off x="6645260" y="3057503"/>
              <a:ext cx="250973" cy="271917"/>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11</a:t>
              </a:r>
            </a:p>
          </p:txBody>
        </p:sp>
        <p:cxnSp>
          <p:nvCxnSpPr>
            <p:cNvPr id="111" name="Straight Arrow Connector 110">
              <a:extLst>
                <a:ext uri="{FF2B5EF4-FFF2-40B4-BE49-F238E27FC236}">
                  <a16:creationId xmlns:a16="http://schemas.microsoft.com/office/drawing/2014/main" id="{B49E4760-28B0-4071-99FF-72A9F130AED6}"/>
                </a:ext>
              </a:extLst>
            </p:cNvPr>
            <p:cNvCxnSpPr/>
            <p:nvPr/>
          </p:nvCxnSpPr>
          <p:spPr>
            <a:xfrm flipH="1">
              <a:off x="7276291" y="2212223"/>
              <a:ext cx="366770" cy="1"/>
            </a:xfrm>
            <a:prstGeom prst="straightConnector1">
              <a:avLst/>
            </a:prstGeom>
            <a:ln w="25400" cmpd="sng">
              <a:solidFill>
                <a:schemeClr val="tx1"/>
              </a:solidFill>
              <a:headEnd type="none" w="lg" len="lg"/>
              <a:tailEnd type="none" w="lg" len="lg"/>
            </a:ln>
            <a:effectLst/>
          </p:spPr>
          <p:style>
            <a:lnRef idx="2">
              <a:schemeClr val="accent1"/>
            </a:lnRef>
            <a:fillRef idx="0">
              <a:schemeClr val="accent1"/>
            </a:fillRef>
            <a:effectRef idx="1">
              <a:schemeClr val="accent1"/>
            </a:effectRef>
            <a:fontRef idx="minor">
              <a:schemeClr val="tx1"/>
            </a:fontRef>
          </p:style>
        </p:cxnSp>
        <p:cxnSp>
          <p:nvCxnSpPr>
            <p:cNvPr id="112" name="Straight Arrow Connector 111">
              <a:extLst>
                <a:ext uri="{FF2B5EF4-FFF2-40B4-BE49-F238E27FC236}">
                  <a16:creationId xmlns:a16="http://schemas.microsoft.com/office/drawing/2014/main" id="{0245DECB-A096-4704-BEB2-6BBC46FA2AB3}"/>
                </a:ext>
              </a:extLst>
            </p:cNvPr>
            <p:cNvCxnSpPr/>
            <p:nvPr/>
          </p:nvCxnSpPr>
          <p:spPr>
            <a:xfrm flipH="1">
              <a:off x="7276291" y="2339322"/>
              <a:ext cx="366770" cy="1"/>
            </a:xfrm>
            <a:prstGeom prst="straightConnector1">
              <a:avLst/>
            </a:prstGeom>
            <a:ln w="25400" cmpd="sng">
              <a:solidFill>
                <a:srgbClr val="FF0000"/>
              </a:solidFill>
              <a:headEnd type="none" w="lg" len="lg"/>
              <a:tailEnd type="none" w="lg" len="lg"/>
            </a:ln>
            <a:effectLst/>
          </p:spPr>
          <p:style>
            <a:lnRef idx="2">
              <a:schemeClr val="accent1"/>
            </a:lnRef>
            <a:fillRef idx="0">
              <a:schemeClr val="accent1"/>
            </a:fillRef>
            <a:effectRef idx="1">
              <a:schemeClr val="accent1"/>
            </a:effectRef>
            <a:fontRef idx="minor">
              <a:schemeClr val="tx1"/>
            </a:fontRef>
          </p:style>
        </p:cxnSp>
        <p:cxnSp>
          <p:nvCxnSpPr>
            <p:cNvPr id="113" name="Straight Arrow Connector 112">
              <a:extLst>
                <a:ext uri="{FF2B5EF4-FFF2-40B4-BE49-F238E27FC236}">
                  <a16:creationId xmlns:a16="http://schemas.microsoft.com/office/drawing/2014/main" id="{8CDB9CAA-2F46-4A34-8031-0C60C48544C6}"/>
                </a:ext>
              </a:extLst>
            </p:cNvPr>
            <p:cNvCxnSpPr/>
            <p:nvPr/>
          </p:nvCxnSpPr>
          <p:spPr>
            <a:xfrm flipH="1">
              <a:off x="7268809" y="2466421"/>
              <a:ext cx="366770" cy="1"/>
            </a:xfrm>
            <a:prstGeom prst="straightConnector1">
              <a:avLst/>
            </a:prstGeom>
            <a:ln w="25400" cmpd="sng">
              <a:solidFill>
                <a:srgbClr val="92D050"/>
              </a:solidFill>
              <a:headEnd type="none" w="lg" len="lg"/>
              <a:tailEnd type="none" w="lg" len="lg"/>
            </a:ln>
            <a:effectLst/>
          </p:spPr>
          <p:style>
            <a:lnRef idx="2">
              <a:schemeClr val="accent1"/>
            </a:lnRef>
            <a:fillRef idx="0">
              <a:schemeClr val="accent1"/>
            </a:fillRef>
            <a:effectRef idx="1">
              <a:schemeClr val="accent1"/>
            </a:effectRef>
            <a:fontRef idx="minor">
              <a:schemeClr val="tx1"/>
            </a:fontRef>
          </p:style>
        </p:cxnSp>
        <p:sp>
          <p:nvSpPr>
            <p:cNvPr id="114" name="TextBox 113">
              <a:extLst>
                <a:ext uri="{FF2B5EF4-FFF2-40B4-BE49-F238E27FC236}">
                  <a16:creationId xmlns:a16="http://schemas.microsoft.com/office/drawing/2014/main" id="{32A703B0-4A56-4A0C-BA7A-2B5A8F958E34}"/>
                </a:ext>
              </a:extLst>
            </p:cNvPr>
            <p:cNvSpPr txBox="1"/>
            <p:nvPr/>
          </p:nvSpPr>
          <p:spPr>
            <a:xfrm>
              <a:off x="7718962" y="2220375"/>
              <a:ext cx="828305" cy="209823"/>
            </a:xfrm>
            <a:prstGeom prst="rect">
              <a:avLst/>
            </a:prstGeom>
            <a:noFill/>
            <a:ln>
              <a:noFill/>
            </a:ln>
          </p:spPr>
          <p:txBody>
            <a:bodyPr wrap="none" lIns="0" tIns="0" rIns="0" bIns="0" rtlCol="0">
              <a:noAutofit/>
            </a:bodyPr>
            <a:lstStyle/>
            <a:p>
              <a:pPr defTabSz="685800"/>
              <a:r>
                <a:rPr lang="en-US" sz="1050" dirty="0" err="1">
                  <a:solidFill>
                    <a:prstClr val="black"/>
                  </a:solidFill>
                </a:rPr>
                <a:t>DMaaP</a:t>
              </a:r>
              <a:r>
                <a:rPr lang="en-US" sz="1050" dirty="0">
                  <a:solidFill>
                    <a:prstClr val="black"/>
                  </a:solidFill>
                </a:rPr>
                <a:t> Message</a:t>
              </a:r>
            </a:p>
          </p:txBody>
        </p:sp>
        <p:sp>
          <p:nvSpPr>
            <p:cNvPr id="115" name="TextBox 114">
              <a:extLst>
                <a:ext uri="{FF2B5EF4-FFF2-40B4-BE49-F238E27FC236}">
                  <a16:creationId xmlns:a16="http://schemas.microsoft.com/office/drawing/2014/main" id="{C021901E-2374-4324-969C-19CB7327A1C0}"/>
                </a:ext>
              </a:extLst>
            </p:cNvPr>
            <p:cNvSpPr txBox="1"/>
            <p:nvPr/>
          </p:nvSpPr>
          <p:spPr>
            <a:xfrm>
              <a:off x="7718962" y="2067188"/>
              <a:ext cx="828305" cy="209823"/>
            </a:xfrm>
            <a:prstGeom prst="rect">
              <a:avLst/>
            </a:prstGeom>
            <a:noFill/>
            <a:ln>
              <a:noFill/>
            </a:ln>
          </p:spPr>
          <p:txBody>
            <a:bodyPr wrap="none" lIns="0" tIns="0" rIns="0" bIns="0" rtlCol="0">
              <a:noAutofit/>
            </a:bodyPr>
            <a:lstStyle/>
            <a:p>
              <a:pPr defTabSz="685800"/>
              <a:r>
                <a:rPr lang="en-US" sz="1050" dirty="0">
                  <a:solidFill>
                    <a:prstClr val="black"/>
                  </a:solidFill>
                </a:rPr>
                <a:t>REST API</a:t>
              </a:r>
            </a:p>
          </p:txBody>
        </p:sp>
        <p:sp>
          <p:nvSpPr>
            <p:cNvPr id="116" name="Oval 115">
              <a:extLst>
                <a:ext uri="{FF2B5EF4-FFF2-40B4-BE49-F238E27FC236}">
                  <a16:creationId xmlns:a16="http://schemas.microsoft.com/office/drawing/2014/main" id="{4F1DA2C5-5CCF-42D1-A843-869B327DD3AC}"/>
                </a:ext>
              </a:extLst>
            </p:cNvPr>
            <p:cNvSpPr/>
            <p:nvPr/>
          </p:nvSpPr>
          <p:spPr>
            <a:xfrm>
              <a:off x="6289009" y="2824569"/>
              <a:ext cx="254951" cy="279779"/>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3a</a:t>
              </a:r>
            </a:p>
          </p:txBody>
        </p:sp>
        <p:cxnSp>
          <p:nvCxnSpPr>
            <p:cNvPr id="117" name="Elbow Connector 103">
              <a:extLst>
                <a:ext uri="{FF2B5EF4-FFF2-40B4-BE49-F238E27FC236}">
                  <a16:creationId xmlns:a16="http://schemas.microsoft.com/office/drawing/2014/main" id="{4C3757FE-636B-44E0-B750-C7C3D2890560}"/>
                </a:ext>
              </a:extLst>
            </p:cNvPr>
            <p:cNvCxnSpPr>
              <a:cxnSpLocks/>
            </p:cNvCxnSpPr>
            <p:nvPr/>
          </p:nvCxnSpPr>
          <p:spPr>
            <a:xfrm rot="10800000" flipV="1">
              <a:off x="1246603" y="2188292"/>
              <a:ext cx="4354847" cy="677896"/>
            </a:xfrm>
            <a:prstGeom prst="bentConnector2">
              <a:avLst/>
            </a:prstGeom>
            <a:ln w="28575" cmpd="sng">
              <a:solidFill>
                <a:schemeClr val="tx1"/>
              </a:solidFill>
              <a:prstDash val="solid"/>
              <a:tailEnd type="arrow" w="lg" len="lg"/>
            </a:ln>
            <a:effectLst/>
          </p:spPr>
          <p:style>
            <a:lnRef idx="2">
              <a:schemeClr val="accent1"/>
            </a:lnRef>
            <a:fillRef idx="0">
              <a:schemeClr val="accent1"/>
            </a:fillRef>
            <a:effectRef idx="1">
              <a:schemeClr val="accent1"/>
            </a:effectRef>
            <a:fontRef idx="minor">
              <a:schemeClr val="tx1"/>
            </a:fontRef>
          </p:style>
        </p:cxnSp>
        <p:sp>
          <p:nvSpPr>
            <p:cNvPr id="118" name="Oval 117">
              <a:extLst>
                <a:ext uri="{FF2B5EF4-FFF2-40B4-BE49-F238E27FC236}">
                  <a16:creationId xmlns:a16="http://schemas.microsoft.com/office/drawing/2014/main" id="{285F44A1-EBB5-4DCF-B5B1-C3D426BC668F}"/>
                </a:ext>
              </a:extLst>
            </p:cNvPr>
            <p:cNvSpPr/>
            <p:nvPr/>
          </p:nvSpPr>
          <p:spPr>
            <a:xfrm>
              <a:off x="1107538" y="2287181"/>
              <a:ext cx="274517" cy="255548"/>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7</a:t>
              </a:r>
            </a:p>
          </p:txBody>
        </p:sp>
        <p:sp>
          <p:nvSpPr>
            <p:cNvPr id="119" name="Rectangle 118">
              <a:extLst>
                <a:ext uri="{FF2B5EF4-FFF2-40B4-BE49-F238E27FC236}">
                  <a16:creationId xmlns:a16="http://schemas.microsoft.com/office/drawing/2014/main" id="{743EEE30-77EB-4B15-A9A2-800A926A11C7}"/>
                </a:ext>
              </a:extLst>
            </p:cNvPr>
            <p:cNvSpPr/>
            <p:nvPr/>
          </p:nvSpPr>
          <p:spPr>
            <a:xfrm>
              <a:off x="5234130" y="2669355"/>
              <a:ext cx="758810" cy="187790"/>
            </a:xfrm>
            <a:prstGeom prst="rect">
              <a:avLst/>
            </a:prstGeom>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68580" tIns="0" rIns="0" bIns="0" numCol="1" spcCol="0" rtlCol="0" fromWordArt="0" anchor="t" anchorCtr="0" forceAA="0" compatLnSpc="1">
              <a:prstTxWarp prst="textNoShape">
                <a:avLst/>
              </a:prstTxWarp>
              <a:noAutofit/>
            </a:bodyPr>
            <a:lstStyle/>
            <a:p>
              <a:pPr defTabSz="685800"/>
              <a:r>
                <a:rPr lang="en-US" sz="1350" dirty="0">
                  <a:solidFill>
                    <a:srgbClr val="44546A"/>
                  </a:solidFill>
                </a:rPr>
                <a:t>ConfigDB</a:t>
              </a:r>
            </a:p>
          </p:txBody>
        </p:sp>
        <p:sp>
          <p:nvSpPr>
            <p:cNvPr id="120" name="Oval 119">
              <a:extLst>
                <a:ext uri="{FF2B5EF4-FFF2-40B4-BE49-F238E27FC236}">
                  <a16:creationId xmlns:a16="http://schemas.microsoft.com/office/drawing/2014/main" id="{25797488-C90E-422C-96DB-5E00E40CC7A6}"/>
                </a:ext>
              </a:extLst>
            </p:cNvPr>
            <p:cNvSpPr/>
            <p:nvPr/>
          </p:nvSpPr>
          <p:spPr>
            <a:xfrm>
              <a:off x="6282260" y="3913956"/>
              <a:ext cx="268448" cy="275260"/>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3b</a:t>
              </a:r>
            </a:p>
          </p:txBody>
        </p:sp>
        <p:cxnSp>
          <p:nvCxnSpPr>
            <p:cNvPr id="121" name="Elbow Connector 53">
              <a:extLst>
                <a:ext uri="{FF2B5EF4-FFF2-40B4-BE49-F238E27FC236}">
                  <a16:creationId xmlns:a16="http://schemas.microsoft.com/office/drawing/2014/main" id="{4AFA86A1-E7C7-4809-9C05-DAF860C10C7F}"/>
                </a:ext>
              </a:extLst>
            </p:cNvPr>
            <p:cNvCxnSpPr/>
            <p:nvPr/>
          </p:nvCxnSpPr>
          <p:spPr>
            <a:xfrm rot="5400000">
              <a:off x="7286158" y="3810508"/>
              <a:ext cx="865610" cy="3"/>
            </a:xfrm>
            <a:prstGeom prst="bentConnector3">
              <a:avLst>
                <a:gd name="adj1" fmla="val 50000"/>
              </a:avLst>
            </a:prstGeom>
            <a:ln w="25400" cmpd="sng">
              <a:solidFill>
                <a:schemeClr val="accent6"/>
              </a:solidFill>
              <a:tailEnd type="none" w="lg" len="lg"/>
            </a:ln>
            <a:effectLst/>
          </p:spPr>
          <p:style>
            <a:lnRef idx="2">
              <a:schemeClr val="accent1"/>
            </a:lnRef>
            <a:fillRef idx="0">
              <a:schemeClr val="accent1"/>
            </a:fillRef>
            <a:effectRef idx="1">
              <a:schemeClr val="accent1"/>
            </a:effectRef>
            <a:fontRef idx="minor">
              <a:schemeClr val="tx1"/>
            </a:fontRef>
          </p:style>
        </p:cxnSp>
        <p:cxnSp>
          <p:nvCxnSpPr>
            <p:cNvPr id="122" name="Straight Arrow Connector 121">
              <a:extLst>
                <a:ext uri="{FF2B5EF4-FFF2-40B4-BE49-F238E27FC236}">
                  <a16:creationId xmlns:a16="http://schemas.microsoft.com/office/drawing/2014/main" id="{B2F276C1-6916-4DF6-B923-96F3911137E7}"/>
                </a:ext>
              </a:extLst>
            </p:cNvPr>
            <p:cNvCxnSpPr>
              <a:endCxn id="128" idx="3"/>
            </p:cNvCxnSpPr>
            <p:nvPr/>
          </p:nvCxnSpPr>
          <p:spPr>
            <a:xfrm flipH="1">
              <a:off x="3240268" y="4243313"/>
              <a:ext cx="4478696" cy="30627"/>
            </a:xfrm>
            <a:prstGeom prst="straightConnector1">
              <a:avLst/>
            </a:prstGeom>
            <a:ln w="25400" cmpd="sng">
              <a:solidFill>
                <a:schemeClr val="accent6"/>
              </a:solidFill>
              <a:tailEnd type="arrow" w="lg" len="lg"/>
            </a:ln>
            <a:effectLst/>
          </p:spPr>
          <p:style>
            <a:lnRef idx="2">
              <a:schemeClr val="accent1"/>
            </a:lnRef>
            <a:fillRef idx="0">
              <a:schemeClr val="accent1"/>
            </a:fillRef>
            <a:effectRef idx="1">
              <a:schemeClr val="accent1"/>
            </a:effectRef>
            <a:fontRef idx="minor">
              <a:schemeClr val="tx1"/>
            </a:fontRef>
          </p:style>
        </p:cxnSp>
        <p:sp>
          <p:nvSpPr>
            <p:cNvPr id="123" name="TextBox 122">
              <a:extLst>
                <a:ext uri="{FF2B5EF4-FFF2-40B4-BE49-F238E27FC236}">
                  <a16:creationId xmlns:a16="http://schemas.microsoft.com/office/drawing/2014/main" id="{359F5A6D-DA50-42F9-ADE6-6122E696E7C8}"/>
                </a:ext>
              </a:extLst>
            </p:cNvPr>
            <p:cNvSpPr txBox="1"/>
            <p:nvPr/>
          </p:nvSpPr>
          <p:spPr>
            <a:xfrm>
              <a:off x="6562022" y="4308795"/>
              <a:ext cx="681538" cy="237091"/>
            </a:xfrm>
            <a:prstGeom prst="rect">
              <a:avLst/>
            </a:prstGeom>
            <a:noFill/>
            <a:ln>
              <a:noFill/>
            </a:ln>
          </p:spPr>
          <p:txBody>
            <a:bodyPr wrap="none" lIns="0" tIns="0" rIns="0" bIns="0" rtlCol="0">
              <a:noAutofit/>
            </a:bodyPr>
            <a:lstStyle/>
            <a:p>
              <a:pPr defTabSz="685800"/>
              <a:r>
                <a:rPr lang="en-US" sz="1050" i="1" dirty="0">
                  <a:solidFill>
                    <a:srgbClr val="44546A"/>
                  </a:solidFill>
                </a:rPr>
                <a:t>FM/PM KPIs</a:t>
              </a:r>
            </a:p>
          </p:txBody>
        </p:sp>
        <p:sp>
          <p:nvSpPr>
            <p:cNvPr id="124" name="Rectangle 123">
              <a:extLst>
                <a:ext uri="{FF2B5EF4-FFF2-40B4-BE49-F238E27FC236}">
                  <a16:creationId xmlns:a16="http://schemas.microsoft.com/office/drawing/2014/main" id="{D18DE645-ECE6-4E55-B2EE-BA4C07BFFE41}"/>
                </a:ext>
              </a:extLst>
            </p:cNvPr>
            <p:cNvSpPr/>
            <p:nvPr/>
          </p:nvSpPr>
          <p:spPr>
            <a:xfrm>
              <a:off x="2083725" y="1690733"/>
              <a:ext cx="522380" cy="314366"/>
            </a:xfrm>
            <a:prstGeom prst="rect">
              <a:avLst/>
            </a:prstGeom>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68580" tIns="0" rIns="0" bIns="0" numCol="1" spcCol="0" rtlCol="0" fromWordArt="0" anchor="t" anchorCtr="0" forceAA="0" compatLnSpc="1">
              <a:prstTxWarp prst="textNoShape">
                <a:avLst/>
              </a:prstTxWarp>
              <a:noAutofit/>
            </a:bodyPr>
            <a:lstStyle/>
            <a:p>
              <a:pPr defTabSz="685800"/>
              <a:r>
                <a:rPr lang="en-US" sz="1350" dirty="0">
                  <a:solidFill>
                    <a:srgbClr val="44546A"/>
                  </a:solidFill>
                </a:rPr>
                <a:t>SO</a:t>
              </a:r>
            </a:p>
          </p:txBody>
        </p:sp>
        <p:cxnSp>
          <p:nvCxnSpPr>
            <p:cNvPr id="125" name="Straight Arrow Connector 124">
              <a:extLst>
                <a:ext uri="{FF2B5EF4-FFF2-40B4-BE49-F238E27FC236}">
                  <a16:creationId xmlns:a16="http://schemas.microsoft.com/office/drawing/2014/main" id="{B6DC27D2-3119-4955-825A-26AB11926113}"/>
                </a:ext>
              </a:extLst>
            </p:cNvPr>
            <p:cNvCxnSpPr>
              <a:cxnSpLocks/>
            </p:cNvCxnSpPr>
            <p:nvPr/>
          </p:nvCxnSpPr>
          <p:spPr>
            <a:xfrm>
              <a:off x="2599522" y="3488456"/>
              <a:ext cx="0" cy="461074"/>
            </a:xfrm>
            <a:prstGeom prst="straightConnector1">
              <a:avLst/>
            </a:prstGeom>
            <a:ln w="25400" cmpd="sng">
              <a:solidFill>
                <a:schemeClr val="tx1"/>
              </a:solidFill>
              <a:headEnd type="arrow" w="lg" len="lg"/>
              <a:tailEnd type="none" w="lg" len="lg"/>
            </a:ln>
            <a:effectLst/>
          </p:spPr>
          <p:style>
            <a:lnRef idx="2">
              <a:schemeClr val="accent1"/>
            </a:lnRef>
            <a:fillRef idx="0">
              <a:schemeClr val="accent1"/>
            </a:fillRef>
            <a:effectRef idx="1">
              <a:schemeClr val="accent1"/>
            </a:effectRef>
            <a:fontRef idx="minor">
              <a:schemeClr val="tx1"/>
            </a:fontRef>
          </p:style>
        </p:cxnSp>
        <p:sp>
          <p:nvSpPr>
            <p:cNvPr id="126" name="Oval 125">
              <a:extLst>
                <a:ext uri="{FF2B5EF4-FFF2-40B4-BE49-F238E27FC236}">
                  <a16:creationId xmlns:a16="http://schemas.microsoft.com/office/drawing/2014/main" id="{28027C85-0973-4836-BC61-C097749986EC}"/>
                </a:ext>
              </a:extLst>
            </p:cNvPr>
            <p:cNvSpPr/>
            <p:nvPr/>
          </p:nvSpPr>
          <p:spPr>
            <a:xfrm>
              <a:off x="3059124" y="3539829"/>
              <a:ext cx="333299" cy="279779"/>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4c</a:t>
              </a:r>
            </a:p>
          </p:txBody>
        </p:sp>
        <p:sp>
          <p:nvSpPr>
            <p:cNvPr id="127" name="Rectangle 126">
              <a:extLst>
                <a:ext uri="{FF2B5EF4-FFF2-40B4-BE49-F238E27FC236}">
                  <a16:creationId xmlns:a16="http://schemas.microsoft.com/office/drawing/2014/main" id="{7D864231-5CFA-4B39-A716-FAA45C6CD070}"/>
                </a:ext>
              </a:extLst>
            </p:cNvPr>
            <p:cNvSpPr/>
            <p:nvPr/>
          </p:nvSpPr>
          <p:spPr>
            <a:xfrm>
              <a:off x="3730981" y="3949530"/>
              <a:ext cx="1128014" cy="632879"/>
            </a:xfrm>
            <a:prstGeom prst="rect">
              <a:avLst/>
            </a:prstGeom>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68580" tIns="0" rIns="0" bIns="0" numCol="1" spcCol="0" rtlCol="0" fromWordArt="0" anchor="t" anchorCtr="0" forceAA="0" compatLnSpc="1">
              <a:prstTxWarp prst="textNoShape">
                <a:avLst/>
              </a:prstTxWarp>
              <a:noAutofit/>
            </a:bodyPr>
            <a:lstStyle/>
            <a:p>
              <a:pPr defTabSz="685800"/>
              <a:r>
                <a:rPr lang="en-US" sz="1350" dirty="0">
                  <a:solidFill>
                    <a:srgbClr val="44546A"/>
                  </a:solidFill>
                </a:rPr>
                <a:t>DCAE Collector</a:t>
              </a:r>
            </a:p>
            <a:p>
              <a:pPr defTabSz="685800"/>
              <a:r>
                <a:rPr lang="en-US" sz="1350" dirty="0">
                  <a:solidFill>
                    <a:srgbClr val="44546A"/>
                  </a:solidFill>
                </a:rPr>
                <a:t>(VES)</a:t>
              </a:r>
            </a:p>
          </p:txBody>
        </p:sp>
        <p:sp>
          <p:nvSpPr>
            <p:cNvPr id="128" name="Rectangle 127">
              <a:extLst>
                <a:ext uri="{FF2B5EF4-FFF2-40B4-BE49-F238E27FC236}">
                  <a16:creationId xmlns:a16="http://schemas.microsoft.com/office/drawing/2014/main" id="{6B9439B4-8970-43BA-A138-2C5ABB8122BE}"/>
                </a:ext>
              </a:extLst>
            </p:cNvPr>
            <p:cNvSpPr/>
            <p:nvPr/>
          </p:nvSpPr>
          <p:spPr>
            <a:xfrm>
              <a:off x="2096673" y="3974658"/>
              <a:ext cx="1143595" cy="598565"/>
            </a:xfrm>
            <a:prstGeom prst="rect">
              <a:avLst/>
            </a:prstGeom>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68580" tIns="0" rIns="0" bIns="0" numCol="1" spcCol="0" rtlCol="0" fromWordArt="0" anchor="t" anchorCtr="0" forceAA="0" compatLnSpc="1">
              <a:prstTxWarp prst="textNoShape">
                <a:avLst/>
              </a:prstTxWarp>
              <a:noAutofit/>
            </a:bodyPr>
            <a:lstStyle/>
            <a:p>
              <a:pPr defTabSz="685800"/>
              <a:r>
                <a:rPr lang="en-US" sz="1350" dirty="0">
                  <a:solidFill>
                    <a:srgbClr val="44546A"/>
                  </a:solidFill>
                </a:rPr>
                <a:t>DCAE Database</a:t>
              </a:r>
            </a:p>
          </p:txBody>
        </p:sp>
        <p:sp>
          <p:nvSpPr>
            <p:cNvPr id="129" name="Flowchart: Magnetic Disk 128">
              <a:extLst>
                <a:ext uri="{FF2B5EF4-FFF2-40B4-BE49-F238E27FC236}">
                  <a16:creationId xmlns:a16="http://schemas.microsoft.com/office/drawing/2014/main" id="{74682A85-B28B-4906-8652-7D3C19520295}"/>
                </a:ext>
              </a:extLst>
            </p:cNvPr>
            <p:cNvSpPr/>
            <p:nvPr/>
          </p:nvSpPr>
          <p:spPr>
            <a:xfrm>
              <a:off x="2469333" y="4168889"/>
              <a:ext cx="253093" cy="236462"/>
            </a:xfrm>
            <a:prstGeom prst="flowChartMagneticDisk">
              <a:avLst/>
            </a:prstGeom>
            <a:solidFill>
              <a:srgbClr val="FFFF99"/>
            </a:solidFill>
            <a:ln/>
          </p:spPr>
          <p:style>
            <a:lnRef idx="2">
              <a:schemeClr val="accent6"/>
            </a:lnRef>
            <a:fillRef idx="1">
              <a:schemeClr val="lt1"/>
            </a:fillRef>
            <a:effectRef idx="0">
              <a:schemeClr val="accent6"/>
            </a:effectRef>
            <a:fontRef idx="minor">
              <a:schemeClr val="dk1"/>
            </a:fontRef>
          </p:style>
          <p:txBody>
            <a:bodyPr lIns="0" tIns="0" rIns="0" bIns="0" rtlCol="0" anchor="ctr"/>
            <a:lstStyle/>
            <a:p>
              <a:pPr algn="ctr" defTabSz="685800"/>
              <a:endParaRPr lang="en-US" sz="1350">
                <a:solidFill>
                  <a:prstClr val="black"/>
                </a:solidFill>
              </a:endParaRPr>
            </a:p>
          </p:txBody>
        </p:sp>
        <p:sp>
          <p:nvSpPr>
            <p:cNvPr id="130" name="TextBox 129">
              <a:extLst>
                <a:ext uri="{FF2B5EF4-FFF2-40B4-BE49-F238E27FC236}">
                  <a16:creationId xmlns:a16="http://schemas.microsoft.com/office/drawing/2014/main" id="{2D7BCF4C-ADB1-49EC-9B1E-30EFB5FDD32B}"/>
                </a:ext>
              </a:extLst>
            </p:cNvPr>
            <p:cNvSpPr txBox="1"/>
            <p:nvPr/>
          </p:nvSpPr>
          <p:spPr>
            <a:xfrm>
              <a:off x="2773873" y="4194622"/>
              <a:ext cx="425885" cy="206679"/>
            </a:xfrm>
            <a:prstGeom prst="rect">
              <a:avLst/>
            </a:prstGeom>
            <a:noFill/>
            <a:ln>
              <a:noFill/>
            </a:ln>
          </p:spPr>
          <p:txBody>
            <a:bodyPr wrap="none" lIns="0" tIns="0" rIns="0" bIns="0" rtlCol="0">
              <a:noAutofit/>
            </a:bodyPr>
            <a:lstStyle/>
            <a:p>
              <a:pPr defTabSz="685800"/>
              <a:r>
                <a:rPr lang="en-US" sz="1050" dirty="0">
                  <a:solidFill>
                    <a:srgbClr val="44546A"/>
                  </a:solidFill>
                </a:rPr>
                <a:t>FM/PM</a:t>
              </a:r>
            </a:p>
          </p:txBody>
        </p:sp>
        <p:sp>
          <p:nvSpPr>
            <p:cNvPr id="131" name="Oval 130">
              <a:extLst>
                <a:ext uri="{FF2B5EF4-FFF2-40B4-BE49-F238E27FC236}">
                  <a16:creationId xmlns:a16="http://schemas.microsoft.com/office/drawing/2014/main" id="{97C8C5DC-CBEF-444B-B8BF-80A09BA786A0}"/>
                </a:ext>
              </a:extLst>
            </p:cNvPr>
            <p:cNvSpPr/>
            <p:nvPr/>
          </p:nvSpPr>
          <p:spPr>
            <a:xfrm>
              <a:off x="4373564" y="4194622"/>
              <a:ext cx="262848" cy="280239"/>
            </a:xfrm>
            <a:prstGeom prst="ellipse">
              <a:avLst/>
            </a:prstGeom>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prstClr val="white"/>
                  </a:solidFill>
                </a:rPr>
                <a:t>1e</a:t>
              </a:r>
            </a:p>
          </p:txBody>
        </p:sp>
        <p:sp>
          <p:nvSpPr>
            <p:cNvPr id="132" name="Oval 131">
              <a:extLst>
                <a:ext uri="{FF2B5EF4-FFF2-40B4-BE49-F238E27FC236}">
                  <a16:creationId xmlns:a16="http://schemas.microsoft.com/office/drawing/2014/main" id="{3C3435F1-95CD-4C2E-A8A6-DBED80A91C79}"/>
                </a:ext>
              </a:extLst>
            </p:cNvPr>
            <p:cNvSpPr/>
            <p:nvPr/>
          </p:nvSpPr>
          <p:spPr>
            <a:xfrm>
              <a:off x="2183801" y="3552379"/>
              <a:ext cx="333299" cy="279779"/>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4d</a:t>
              </a:r>
            </a:p>
          </p:txBody>
        </p:sp>
        <p:cxnSp>
          <p:nvCxnSpPr>
            <p:cNvPr id="133" name="Straight Arrow Connector 132">
              <a:extLst>
                <a:ext uri="{FF2B5EF4-FFF2-40B4-BE49-F238E27FC236}">
                  <a16:creationId xmlns:a16="http://schemas.microsoft.com/office/drawing/2014/main" id="{7E6D588B-F9F0-4C18-A3D6-9E8C1E01F734}"/>
                </a:ext>
              </a:extLst>
            </p:cNvPr>
            <p:cNvCxnSpPr>
              <a:cxnSpLocks/>
            </p:cNvCxnSpPr>
            <p:nvPr/>
          </p:nvCxnSpPr>
          <p:spPr>
            <a:xfrm>
              <a:off x="2973017" y="3828863"/>
              <a:ext cx="754571" cy="229043"/>
            </a:xfrm>
            <a:prstGeom prst="straightConnector1">
              <a:avLst/>
            </a:prstGeom>
            <a:ln w="25400" cmpd="sng">
              <a:solidFill>
                <a:srgbClr val="FF0000"/>
              </a:solidFill>
              <a:headEnd type="arrow" w="lg" len="lg"/>
              <a:tailEnd type="none" w="lg" len="lg"/>
            </a:ln>
            <a:effectLst/>
          </p:spPr>
          <p:style>
            <a:lnRef idx="2">
              <a:schemeClr val="accent1"/>
            </a:lnRef>
            <a:fillRef idx="0">
              <a:schemeClr val="accent1"/>
            </a:fillRef>
            <a:effectRef idx="1">
              <a:schemeClr val="accent1"/>
            </a:effectRef>
            <a:fontRef idx="minor">
              <a:schemeClr val="tx1"/>
            </a:fontRef>
          </p:style>
        </p:cxnSp>
        <p:cxnSp>
          <p:nvCxnSpPr>
            <p:cNvPr id="134" name="Straight Arrow Connector 133">
              <a:extLst>
                <a:ext uri="{FF2B5EF4-FFF2-40B4-BE49-F238E27FC236}">
                  <a16:creationId xmlns:a16="http://schemas.microsoft.com/office/drawing/2014/main" id="{0F489391-5537-4F27-A179-F0F9FD918C9C}"/>
                </a:ext>
              </a:extLst>
            </p:cNvPr>
            <p:cNvCxnSpPr>
              <a:cxnSpLocks/>
            </p:cNvCxnSpPr>
            <p:nvPr/>
          </p:nvCxnSpPr>
          <p:spPr>
            <a:xfrm flipH="1" flipV="1">
              <a:off x="2956560" y="2655570"/>
              <a:ext cx="1300" cy="376167"/>
            </a:xfrm>
            <a:prstGeom prst="straightConnector1">
              <a:avLst/>
            </a:prstGeom>
            <a:ln w="25400" cmpd="sng">
              <a:solidFill>
                <a:srgbClr val="FF0000"/>
              </a:solidFill>
              <a:headEnd type="arrow" w="lg" len="lg"/>
              <a:tailEnd type="none" w="lg" len="lg"/>
            </a:ln>
            <a:effectLst/>
          </p:spPr>
          <p:style>
            <a:lnRef idx="2">
              <a:schemeClr val="accent1"/>
            </a:lnRef>
            <a:fillRef idx="0">
              <a:schemeClr val="accent1"/>
            </a:fillRef>
            <a:effectRef idx="1">
              <a:schemeClr val="accent1"/>
            </a:effectRef>
            <a:fontRef idx="minor">
              <a:schemeClr val="tx1"/>
            </a:fontRef>
          </p:style>
        </p:cxnSp>
        <p:cxnSp>
          <p:nvCxnSpPr>
            <p:cNvPr id="135" name="Straight Arrow Connector 134">
              <a:extLst>
                <a:ext uri="{FF2B5EF4-FFF2-40B4-BE49-F238E27FC236}">
                  <a16:creationId xmlns:a16="http://schemas.microsoft.com/office/drawing/2014/main" id="{0EF44620-2C89-42B9-A95A-11900BE0AA72}"/>
                </a:ext>
              </a:extLst>
            </p:cNvPr>
            <p:cNvCxnSpPr>
              <a:cxnSpLocks/>
            </p:cNvCxnSpPr>
            <p:nvPr/>
          </p:nvCxnSpPr>
          <p:spPr>
            <a:xfrm>
              <a:off x="2370922" y="2009868"/>
              <a:ext cx="0" cy="1021870"/>
            </a:xfrm>
            <a:prstGeom prst="straightConnector1">
              <a:avLst/>
            </a:prstGeom>
            <a:ln w="25400" cmpd="sng">
              <a:solidFill>
                <a:schemeClr val="tx1"/>
              </a:solidFill>
              <a:headEnd type="arrow" w="lg" len="lg"/>
              <a:tailEnd type="arrow" w="lg" len="lg"/>
            </a:ln>
            <a:effectLst/>
          </p:spPr>
          <p:style>
            <a:lnRef idx="2">
              <a:schemeClr val="accent1"/>
            </a:lnRef>
            <a:fillRef idx="0">
              <a:schemeClr val="accent1"/>
            </a:fillRef>
            <a:effectRef idx="1">
              <a:schemeClr val="accent1"/>
            </a:effectRef>
            <a:fontRef idx="minor">
              <a:schemeClr val="tx1"/>
            </a:fontRef>
          </p:style>
        </p:cxnSp>
        <p:sp>
          <p:nvSpPr>
            <p:cNvPr id="136" name="TextBox 135">
              <a:extLst>
                <a:ext uri="{FF2B5EF4-FFF2-40B4-BE49-F238E27FC236}">
                  <a16:creationId xmlns:a16="http://schemas.microsoft.com/office/drawing/2014/main" id="{AFC5DEC8-C10B-4AD3-859C-3F7B8A6E7336}"/>
                </a:ext>
              </a:extLst>
            </p:cNvPr>
            <p:cNvSpPr txBox="1"/>
            <p:nvPr/>
          </p:nvSpPr>
          <p:spPr>
            <a:xfrm>
              <a:off x="272579" y="3629000"/>
              <a:ext cx="1537727" cy="461665"/>
            </a:xfrm>
            <a:prstGeom prst="rect">
              <a:avLst/>
            </a:prstGeom>
            <a:noFill/>
          </p:spPr>
          <p:txBody>
            <a:bodyPr wrap="square" rtlCol="0">
              <a:spAutoFit/>
            </a:bodyPr>
            <a:lstStyle/>
            <a:p>
              <a:pPr marL="129779" indent="-129779" defTabSz="685800">
                <a:buFont typeface="Arial" panose="020B0604020202020204" pitchFamily="34" charset="0"/>
                <a:buChar char="•"/>
              </a:pPr>
              <a:r>
                <a:rPr lang="en-US" sz="1200" i="1" dirty="0">
                  <a:solidFill>
                    <a:srgbClr val="00B0F0"/>
                  </a:solidFill>
                </a:rPr>
                <a:t>PCI enhancements</a:t>
              </a:r>
            </a:p>
            <a:p>
              <a:pPr marL="129779" indent="-129779" defTabSz="685800">
                <a:buFont typeface="Arial" panose="020B0604020202020204" pitchFamily="34" charset="0"/>
                <a:buChar char="•"/>
              </a:pPr>
              <a:r>
                <a:rPr lang="en-US" sz="1200" i="1" dirty="0">
                  <a:solidFill>
                    <a:srgbClr val="00B0F0"/>
                  </a:solidFill>
                </a:rPr>
                <a:t>ANR function </a:t>
              </a:r>
            </a:p>
          </p:txBody>
        </p:sp>
        <p:sp>
          <p:nvSpPr>
            <p:cNvPr id="137" name="TextBox 136">
              <a:extLst>
                <a:ext uri="{FF2B5EF4-FFF2-40B4-BE49-F238E27FC236}">
                  <a16:creationId xmlns:a16="http://schemas.microsoft.com/office/drawing/2014/main" id="{58A69D9A-18C3-48F8-89A6-69C10ED7CA8B}"/>
                </a:ext>
              </a:extLst>
            </p:cNvPr>
            <p:cNvSpPr txBox="1"/>
            <p:nvPr/>
          </p:nvSpPr>
          <p:spPr>
            <a:xfrm>
              <a:off x="2564722" y="4937991"/>
              <a:ext cx="2332073" cy="276999"/>
            </a:xfrm>
            <a:prstGeom prst="rect">
              <a:avLst/>
            </a:prstGeom>
            <a:noFill/>
          </p:spPr>
          <p:txBody>
            <a:bodyPr wrap="square" rtlCol="0">
              <a:spAutoFit/>
            </a:bodyPr>
            <a:lstStyle/>
            <a:p>
              <a:pPr marL="129779" indent="-129779" defTabSz="685800">
                <a:buFont typeface="Arial" panose="020B0604020202020204" pitchFamily="34" charset="0"/>
                <a:buChar char="•"/>
              </a:pPr>
              <a:r>
                <a:rPr lang="en-US" sz="1200" i="1" dirty="0">
                  <a:solidFill>
                    <a:srgbClr val="00B0F0"/>
                  </a:solidFill>
                </a:rPr>
                <a:t>FM/PM Collector and Database</a:t>
              </a:r>
            </a:p>
          </p:txBody>
        </p:sp>
        <p:sp>
          <p:nvSpPr>
            <p:cNvPr id="138" name="TextBox 137">
              <a:extLst>
                <a:ext uri="{FF2B5EF4-FFF2-40B4-BE49-F238E27FC236}">
                  <a16:creationId xmlns:a16="http://schemas.microsoft.com/office/drawing/2014/main" id="{39FE0E47-A55A-4AC2-8928-5C2B8B1227AC}"/>
                </a:ext>
              </a:extLst>
            </p:cNvPr>
            <p:cNvSpPr txBox="1"/>
            <p:nvPr/>
          </p:nvSpPr>
          <p:spPr>
            <a:xfrm>
              <a:off x="7743957" y="3414271"/>
              <a:ext cx="1143262" cy="276999"/>
            </a:xfrm>
            <a:prstGeom prst="rect">
              <a:avLst/>
            </a:prstGeom>
            <a:noFill/>
          </p:spPr>
          <p:txBody>
            <a:bodyPr wrap="square" rtlCol="0">
              <a:spAutoFit/>
            </a:bodyPr>
            <a:lstStyle/>
            <a:p>
              <a:pPr defTabSz="685800"/>
              <a:r>
                <a:rPr lang="en-US" sz="1200" i="1" dirty="0">
                  <a:solidFill>
                    <a:srgbClr val="00B0F0"/>
                  </a:solidFill>
                </a:rPr>
                <a:t>FM/PM Data</a:t>
              </a:r>
            </a:p>
          </p:txBody>
        </p:sp>
        <p:sp>
          <p:nvSpPr>
            <p:cNvPr id="139" name="TextBox 138">
              <a:extLst>
                <a:ext uri="{FF2B5EF4-FFF2-40B4-BE49-F238E27FC236}">
                  <a16:creationId xmlns:a16="http://schemas.microsoft.com/office/drawing/2014/main" id="{5789525E-885A-4494-877C-CF2B2A7C9D56}"/>
                </a:ext>
              </a:extLst>
            </p:cNvPr>
            <p:cNvSpPr txBox="1"/>
            <p:nvPr/>
          </p:nvSpPr>
          <p:spPr>
            <a:xfrm>
              <a:off x="2668470" y="1672975"/>
              <a:ext cx="1755654" cy="461665"/>
            </a:xfrm>
            <a:prstGeom prst="rect">
              <a:avLst/>
            </a:prstGeom>
            <a:noFill/>
          </p:spPr>
          <p:txBody>
            <a:bodyPr wrap="square" rtlCol="0">
              <a:spAutoFit/>
            </a:bodyPr>
            <a:lstStyle/>
            <a:p>
              <a:pPr defTabSz="685800"/>
              <a:r>
                <a:rPr lang="en-US" sz="1200" i="1" dirty="0">
                  <a:solidFill>
                    <a:srgbClr val="00B0F0"/>
                  </a:solidFill>
                </a:rPr>
                <a:t>Query to allocate PCI for new cell (optional)</a:t>
              </a:r>
            </a:p>
          </p:txBody>
        </p:sp>
      </p:grpSp>
    </p:spTree>
    <p:extLst>
      <p:ext uri="{BB962C8B-B14F-4D97-AF65-F5344CB8AC3E}">
        <p14:creationId xmlns:p14="http://schemas.microsoft.com/office/powerpoint/2010/main" val="41958927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A6DE0639-2EA6-433E-B0E7-709208FABE54}"/>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05000C5B-3B11-4523-A525-F546B4753152}"/>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845BE5F4-E634-415B-BDF8-D5ABF678BC48}"/>
                </a:ext>
              </a:extLst>
            </p:cNvPr>
            <p:cNvSpPr txBox="1"/>
            <p:nvPr/>
          </p:nvSpPr>
          <p:spPr>
            <a:xfrm>
              <a:off x="2442426" y="-13353"/>
              <a:ext cx="4238661"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OOF &amp; SON in R6 Frankfurt</a:t>
              </a:r>
            </a:p>
          </p:txBody>
        </p:sp>
        <p:sp>
          <p:nvSpPr>
            <p:cNvPr id="5" name="Rectangle 4">
              <a:extLst>
                <a:ext uri="{FF2B5EF4-FFF2-40B4-BE49-F238E27FC236}">
                  <a16:creationId xmlns:a16="http://schemas.microsoft.com/office/drawing/2014/main" id="{25BCBFFF-FE33-4871-ABA9-0A62157B3DBD}"/>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6" name="Rectangle 5">
            <a:extLst>
              <a:ext uri="{FF2B5EF4-FFF2-40B4-BE49-F238E27FC236}">
                <a16:creationId xmlns:a16="http://schemas.microsoft.com/office/drawing/2014/main" id="{FE3FC818-AE63-4FC0-A8F7-B09A795764F7}"/>
              </a:ext>
            </a:extLst>
          </p:cNvPr>
          <p:cNvSpPr/>
          <p:nvPr/>
        </p:nvSpPr>
        <p:spPr>
          <a:xfrm>
            <a:off x="50800" y="2668867"/>
            <a:ext cx="9017000" cy="422473"/>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9E50FC23-09F9-432E-BF09-F307EE4532A1}"/>
              </a:ext>
            </a:extLst>
          </p:cNvPr>
          <p:cNvSpPr txBox="1"/>
          <p:nvPr/>
        </p:nvSpPr>
        <p:spPr>
          <a:xfrm>
            <a:off x="380021" y="2722008"/>
            <a:ext cx="5573129" cy="307777"/>
          </a:xfrm>
          <a:prstGeom prst="rect">
            <a:avLst/>
          </a:prstGeom>
          <a:noFill/>
        </p:spPr>
        <p:txBody>
          <a:bodyPr wrap="none" rtlCol="0">
            <a:spAutoFit/>
          </a:bodyPr>
          <a:lstStyle/>
          <a:p>
            <a:r>
              <a:rPr lang="en-US" sz="1400" u="sng" dirty="0">
                <a:hlinkClick r:id="rId2"/>
              </a:rPr>
              <a:t>https://wiki.onap.org/display/DW/OOF-PCI+Use+Case+-+Dublin+Release</a:t>
            </a:r>
            <a:r>
              <a:rPr lang="en-US" sz="1400" dirty="0"/>
              <a:t> </a:t>
            </a:r>
            <a:r>
              <a:rPr lang="en-US" sz="1100" dirty="0"/>
              <a:t> </a:t>
            </a:r>
          </a:p>
        </p:txBody>
      </p:sp>
      <p:sp>
        <p:nvSpPr>
          <p:cNvPr id="8" name="Rectangle 7">
            <a:extLst>
              <a:ext uri="{FF2B5EF4-FFF2-40B4-BE49-F238E27FC236}">
                <a16:creationId xmlns:a16="http://schemas.microsoft.com/office/drawing/2014/main" id="{14074843-1F06-4196-BC6C-60CF02DC3BBE}"/>
              </a:ext>
            </a:extLst>
          </p:cNvPr>
          <p:cNvSpPr/>
          <p:nvPr/>
        </p:nvSpPr>
        <p:spPr>
          <a:xfrm>
            <a:off x="50800" y="3091340"/>
            <a:ext cx="9017000" cy="3677760"/>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Table 8">
            <a:extLst>
              <a:ext uri="{FF2B5EF4-FFF2-40B4-BE49-F238E27FC236}">
                <a16:creationId xmlns:a16="http://schemas.microsoft.com/office/drawing/2014/main" id="{8C0CAB8B-6127-4AE7-8DB9-63183BBA89EB}"/>
              </a:ext>
            </a:extLst>
          </p:cNvPr>
          <p:cNvGraphicFramePr>
            <a:graphicFrameLocks noGrp="1"/>
          </p:cNvGraphicFramePr>
          <p:nvPr>
            <p:extLst>
              <p:ext uri="{D42A27DB-BD31-4B8C-83A1-F6EECF244321}">
                <p14:modId xmlns:p14="http://schemas.microsoft.com/office/powerpoint/2010/main" val="2642440516"/>
              </p:ext>
            </p:extLst>
          </p:nvPr>
        </p:nvGraphicFramePr>
        <p:xfrm>
          <a:off x="380021" y="3114599"/>
          <a:ext cx="8645220" cy="3327400"/>
        </p:xfrm>
        <a:graphic>
          <a:graphicData uri="http://schemas.openxmlformats.org/drawingml/2006/table">
            <a:tbl>
              <a:tblPr firstRow="1" bandRow="1">
                <a:tableStyleId>{5C22544A-7EE6-4342-B048-85BDC9FD1C3A}</a:tableStyleId>
              </a:tblPr>
              <a:tblGrid>
                <a:gridCol w="2643836">
                  <a:extLst>
                    <a:ext uri="{9D8B030D-6E8A-4147-A177-3AD203B41FA5}">
                      <a16:colId xmlns:a16="http://schemas.microsoft.com/office/drawing/2014/main" val="233791498"/>
                    </a:ext>
                  </a:extLst>
                </a:gridCol>
                <a:gridCol w="6001384">
                  <a:extLst>
                    <a:ext uri="{9D8B030D-6E8A-4147-A177-3AD203B41FA5}">
                      <a16:colId xmlns:a16="http://schemas.microsoft.com/office/drawing/2014/main" val="3434402303"/>
                    </a:ext>
                  </a:extLst>
                </a:gridCol>
              </a:tblGrid>
              <a:tr h="370840">
                <a:tc>
                  <a:txBody>
                    <a:bodyPr/>
                    <a:lstStyle/>
                    <a:p>
                      <a:r>
                        <a:rPr lang="en-US" sz="1400" dirty="0"/>
                        <a:t>R5 CANDIDATE ENHANCEMENTS</a:t>
                      </a:r>
                    </a:p>
                  </a:txBody>
                  <a:tcPr/>
                </a:tc>
                <a:tc>
                  <a:txBody>
                    <a:bodyPr/>
                    <a:lstStyle/>
                    <a:p>
                      <a:r>
                        <a:rPr lang="en-US" sz="1400" dirty="0"/>
                        <a:t>IMPACT</a:t>
                      </a:r>
                    </a:p>
                  </a:txBody>
                  <a:tcPr/>
                </a:tc>
                <a:extLst>
                  <a:ext uri="{0D108BD9-81ED-4DB2-BD59-A6C34878D82A}">
                    <a16:rowId xmlns:a16="http://schemas.microsoft.com/office/drawing/2014/main" val="3899684447"/>
                  </a:ext>
                </a:extLst>
              </a:tr>
              <a:tr h="370840">
                <a:tc>
                  <a:txBody>
                    <a:bodyPr/>
                    <a:lstStyle/>
                    <a:p>
                      <a:r>
                        <a:rPr lang="en-US" sz="1400" dirty="0">
                          <a:solidFill>
                            <a:srgbClr val="0000CC"/>
                          </a:solidFill>
                        </a:rPr>
                        <a:t>OOF</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400" dirty="0">
                          <a:solidFill>
                            <a:srgbClr val="0000CC"/>
                          </a:solidFill>
                        </a:rPr>
                        <a:t>Dynamic and static optimization</a:t>
                      </a:r>
                      <a:r>
                        <a:rPr lang="en-US" sz="1400" baseline="0" dirty="0">
                          <a:solidFill>
                            <a:srgbClr val="0000CC"/>
                          </a:solidFill>
                        </a:rPr>
                        <a:t>, </a:t>
                      </a:r>
                      <a:r>
                        <a:rPr lang="en-US" sz="1400" baseline="0">
                          <a:solidFill>
                            <a:srgbClr val="0000CC"/>
                          </a:solidFill>
                        </a:rPr>
                        <a:t>DMaaP interface</a:t>
                      </a:r>
                      <a:endParaRPr lang="en-US" sz="1400" dirty="0">
                        <a:solidFill>
                          <a:srgbClr val="0000CC"/>
                        </a:solidFill>
                      </a:endParaRPr>
                    </a:p>
                  </a:txBody>
                  <a:tcPr anchor="ctr"/>
                </a:tc>
                <a:extLst>
                  <a:ext uri="{0D108BD9-81ED-4DB2-BD59-A6C34878D82A}">
                    <a16:rowId xmlns:a16="http://schemas.microsoft.com/office/drawing/2014/main" val="3860339642"/>
                  </a:ext>
                </a:extLst>
              </a:tr>
              <a:tr h="370840">
                <a:tc>
                  <a:txBody>
                    <a:bodyPr/>
                    <a:lstStyle/>
                    <a:p>
                      <a:r>
                        <a:rPr lang="en-US" sz="1400" dirty="0">
                          <a:solidFill>
                            <a:srgbClr val="0000CC"/>
                          </a:solidFill>
                        </a:rPr>
                        <a:t>SDN-R</a:t>
                      </a:r>
                    </a:p>
                  </a:txBody>
                  <a:tcPr anchor="ctr"/>
                </a:tc>
                <a:tc>
                  <a:txBody>
                    <a:bodyPr/>
                    <a:lstStyle/>
                    <a:p>
                      <a:r>
                        <a:rPr lang="en-US" sz="1400" dirty="0">
                          <a:solidFill>
                            <a:srgbClr val="0000CC"/>
                          </a:solidFill>
                        </a:rPr>
                        <a:t>Enhance Yang</a:t>
                      </a:r>
                      <a:r>
                        <a:rPr lang="en-US" sz="1400" baseline="0" dirty="0">
                          <a:solidFill>
                            <a:srgbClr val="0000CC"/>
                          </a:solidFill>
                        </a:rPr>
                        <a:t> model to align with 3GPP and O-RAN</a:t>
                      </a:r>
                      <a:endParaRPr lang="en-US" sz="1400" dirty="0">
                        <a:solidFill>
                          <a:srgbClr val="0000CC"/>
                        </a:solidFill>
                      </a:endParaRPr>
                    </a:p>
                    <a:p>
                      <a:r>
                        <a:rPr lang="en-US" sz="1400" dirty="0">
                          <a:solidFill>
                            <a:srgbClr val="0000CC"/>
                          </a:solidFill>
                        </a:rPr>
                        <a:t>Configuration/Operational Database,</a:t>
                      </a:r>
                      <a:r>
                        <a:rPr lang="en-US" sz="1400" baseline="0" dirty="0">
                          <a:solidFill>
                            <a:srgbClr val="0000CC"/>
                          </a:solidFill>
                        </a:rPr>
                        <a:t> </a:t>
                      </a:r>
                      <a:r>
                        <a:rPr lang="en-US" sz="1400" dirty="0" err="1">
                          <a:solidFill>
                            <a:srgbClr val="0000CC"/>
                          </a:solidFill>
                        </a:rPr>
                        <a:t>Config</a:t>
                      </a:r>
                      <a:r>
                        <a:rPr lang="en-US" sz="1400" baseline="0" dirty="0">
                          <a:solidFill>
                            <a:srgbClr val="0000CC"/>
                          </a:solidFill>
                        </a:rPr>
                        <a:t> </a:t>
                      </a:r>
                      <a:r>
                        <a:rPr lang="en-US" sz="1400" dirty="0">
                          <a:solidFill>
                            <a:srgbClr val="0000CC"/>
                          </a:solidFill>
                        </a:rPr>
                        <a:t>History (e.g.</a:t>
                      </a:r>
                      <a:r>
                        <a:rPr lang="en-US" sz="1400" baseline="0" dirty="0">
                          <a:solidFill>
                            <a:srgbClr val="0000CC"/>
                          </a:solidFill>
                        </a:rPr>
                        <a:t> to revert changes)</a:t>
                      </a:r>
                    </a:p>
                    <a:p>
                      <a:r>
                        <a:rPr lang="en-US" sz="1400" baseline="0" dirty="0">
                          <a:solidFill>
                            <a:srgbClr val="0000CC"/>
                          </a:solidFill>
                        </a:rPr>
                        <a:t>RAN Simulator – enhance and include in ONAP codebase*</a:t>
                      </a:r>
                      <a:endParaRPr lang="en-US" sz="1400" dirty="0">
                        <a:solidFill>
                          <a:srgbClr val="0000CC"/>
                        </a:solidFill>
                      </a:endParaRPr>
                    </a:p>
                  </a:txBody>
                  <a:tcPr anchor="ctr"/>
                </a:tc>
                <a:extLst>
                  <a:ext uri="{0D108BD9-81ED-4DB2-BD59-A6C34878D82A}">
                    <a16:rowId xmlns:a16="http://schemas.microsoft.com/office/drawing/2014/main" val="2419026827"/>
                  </a:ext>
                </a:extLst>
              </a:tr>
              <a:tr h="370840">
                <a:tc>
                  <a:txBody>
                    <a:bodyPr/>
                    <a:lstStyle/>
                    <a:p>
                      <a:r>
                        <a:rPr lang="en-US" sz="1400" dirty="0">
                          <a:solidFill>
                            <a:srgbClr val="0000CC"/>
                          </a:solidFill>
                        </a:rPr>
                        <a:t>DCAE</a:t>
                      </a:r>
                    </a:p>
                  </a:txBody>
                  <a:tcPr anchor="ctr"/>
                </a:tc>
                <a:tc>
                  <a:txBody>
                    <a:bodyPr/>
                    <a:lstStyle/>
                    <a:p>
                      <a:r>
                        <a:rPr lang="en-US" sz="1400" dirty="0">
                          <a:solidFill>
                            <a:srgbClr val="0000CC"/>
                          </a:solidFill>
                        </a:rPr>
                        <a:t>Functionality</a:t>
                      </a:r>
                      <a:r>
                        <a:rPr lang="en-US" sz="1400" baseline="0" dirty="0">
                          <a:solidFill>
                            <a:srgbClr val="0000CC"/>
                          </a:solidFill>
                        </a:rPr>
                        <a:t> enhancement to SON Handler MS</a:t>
                      </a:r>
                      <a:endParaRPr lang="en-US" sz="1400" dirty="0">
                        <a:solidFill>
                          <a:srgbClr val="0000CC"/>
                        </a:solidFill>
                      </a:endParaRPr>
                    </a:p>
                  </a:txBody>
                  <a:tcPr anchor="ctr"/>
                </a:tc>
                <a:extLst>
                  <a:ext uri="{0D108BD9-81ED-4DB2-BD59-A6C34878D82A}">
                    <a16:rowId xmlns:a16="http://schemas.microsoft.com/office/drawing/2014/main" val="2534291783"/>
                  </a:ext>
                </a:extLst>
              </a:tr>
              <a:tr h="370840">
                <a:tc>
                  <a:txBody>
                    <a:bodyPr/>
                    <a:lstStyle/>
                    <a:p>
                      <a:r>
                        <a:rPr lang="en-US" sz="1400" dirty="0">
                          <a:solidFill>
                            <a:srgbClr val="0000CC"/>
                          </a:solidFill>
                        </a:rPr>
                        <a:t>POLICY</a:t>
                      </a:r>
                    </a:p>
                  </a:txBody>
                  <a:tcPr anchor="ctr"/>
                </a:tc>
                <a:tc>
                  <a:txBody>
                    <a:bodyPr/>
                    <a:lstStyle/>
                    <a:p>
                      <a:r>
                        <a:rPr lang="en-US" sz="1400" kern="1200" dirty="0">
                          <a:solidFill>
                            <a:srgbClr val="0000CC"/>
                          </a:solidFill>
                          <a:latin typeface="+mn-lt"/>
                          <a:ea typeface="+mn-ea"/>
                          <a:cs typeface="+mn-cs"/>
                        </a:rPr>
                        <a:t>Enhance the Policy functionality for Control Loop Coordination</a:t>
                      </a:r>
                    </a:p>
                  </a:txBody>
                  <a:tcPr anchor="ctr"/>
                </a:tc>
                <a:extLst>
                  <a:ext uri="{0D108BD9-81ED-4DB2-BD59-A6C34878D82A}">
                    <a16:rowId xmlns:a16="http://schemas.microsoft.com/office/drawing/2014/main" val="944192080"/>
                  </a:ext>
                </a:extLst>
              </a:tr>
              <a:tr h="370840">
                <a:tc>
                  <a:txBody>
                    <a:bodyPr/>
                    <a:lstStyle/>
                    <a:p>
                      <a:r>
                        <a:rPr lang="en-US" sz="1400" dirty="0">
                          <a:solidFill>
                            <a:srgbClr val="0000CC"/>
                          </a:solidFill>
                        </a:rPr>
                        <a:t>AAI</a:t>
                      </a:r>
                    </a:p>
                  </a:txBody>
                  <a:tcPr anchor="ctr"/>
                </a:tc>
                <a:tc>
                  <a:txBody>
                    <a:bodyPr/>
                    <a:lstStyle/>
                    <a:p>
                      <a:r>
                        <a:rPr lang="en-US" sz="1400" dirty="0">
                          <a:solidFill>
                            <a:srgbClr val="0000CC"/>
                          </a:solidFill>
                        </a:rPr>
                        <a:t>Models &amp; relationship between Config, Operational DB &amp; AAI</a:t>
                      </a:r>
                    </a:p>
                  </a:txBody>
                  <a:tcPr anchor="ctr"/>
                </a:tc>
                <a:extLst>
                  <a:ext uri="{0D108BD9-81ED-4DB2-BD59-A6C34878D82A}">
                    <a16:rowId xmlns:a16="http://schemas.microsoft.com/office/drawing/2014/main" val="1016217978"/>
                  </a:ext>
                </a:extLst>
              </a:tr>
              <a:tr h="370840">
                <a:tc>
                  <a:txBody>
                    <a:bodyPr/>
                    <a:lstStyle/>
                    <a:p>
                      <a:r>
                        <a:rPr lang="en-US" sz="1400" dirty="0">
                          <a:solidFill>
                            <a:srgbClr val="0000CC"/>
                          </a:solidFill>
                        </a:rPr>
                        <a:t>SDC</a:t>
                      </a:r>
                    </a:p>
                  </a:txBody>
                  <a:tcPr anchor="ctr"/>
                </a:tc>
                <a:tc>
                  <a:txBody>
                    <a:bodyPr/>
                    <a:lstStyle/>
                    <a:p>
                      <a:r>
                        <a:rPr lang="en-US" sz="1400" dirty="0">
                          <a:solidFill>
                            <a:srgbClr val="0000CC"/>
                          </a:solidFill>
                        </a:rPr>
                        <a:t>SON service creation</a:t>
                      </a:r>
                    </a:p>
                  </a:txBody>
                  <a:tcPr anchor="ctr"/>
                </a:tc>
                <a:extLst>
                  <a:ext uri="{0D108BD9-81ED-4DB2-BD59-A6C34878D82A}">
                    <a16:rowId xmlns:a16="http://schemas.microsoft.com/office/drawing/2014/main" val="3268792272"/>
                  </a:ext>
                </a:extLst>
              </a:tr>
              <a:tr h="370840">
                <a:tc>
                  <a:txBody>
                    <a:bodyPr/>
                    <a:lstStyle/>
                    <a:p>
                      <a:r>
                        <a:rPr lang="en-US" sz="1400" dirty="0">
                          <a:solidFill>
                            <a:srgbClr val="0000CC"/>
                          </a:solidFill>
                        </a:rPr>
                        <a:t>CLAMP</a:t>
                      </a:r>
                    </a:p>
                  </a:txBody>
                  <a:tcPr anchor="ctr"/>
                </a:tc>
                <a:tc>
                  <a:txBody>
                    <a:bodyPr/>
                    <a:lstStyle/>
                    <a:p>
                      <a:r>
                        <a:rPr lang="en-US" sz="1400" dirty="0">
                          <a:solidFill>
                            <a:srgbClr val="0000CC"/>
                          </a:solidFill>
                        </a:rPr>
                        <a:t>Control Loop</a:t>
                      </a:r>
                      <a:r>
                        <a:rPr lang="en-US" sz="1400" baseline="0" dirty="0">
                          <a:solidFill>
                            <a:srgbClr val="0000CC"/>
                          </a:solidFill>
                        </a:rPr>
                        <a:t> Deployment</a:t>
                      </a:r>
                      <a:endParaRPr lang="en-US" sz="1400" dirty="0">
                        <a:solidFill>
                          <a:srgbClr val="0000CC"/>
                        </a:solidFill>
                      </a:endParaRPr>
                    </a:p>
                  </a:txBody>
                  <a:tcPr anchor="ctr"/>
                </a:tc>
                <a:extLst>
                  <a:ext uri="{0D108BD9-81ED-4DB2-BD59-A6C34878D82A}">
                    <a16:rowId xmlns:a16="http://schemas.microsoft.com/office/drawing/2014/main" val="2341267245"/>
                  </a:ext>
                </a:extLst>
              </a:tr>
            </a:tbl>
          </a:graphicData>
        </a:graphic>
      </p:graphicFrame>
      <p:sp>
        <p:nvSpPr>
          <p:cNvPr id="10" name="Rectangle 9">
            <a:extLst>
              <a:ext uri="{FF2B5EF4-FFF2-40B4-BE49-F238E27FC236}">
                <a16:creationId xmlns:a16="http://schemas.microsoft.com/office/drawing/2014/main" id="{6EB6DC36-C7CE-4900-BEEC-80E48CCF3E41}"/>
              </a:ext>
            </a:extLst>
          </p:cNvPr>
          <p:cNvSpPr/>
          <p:nvPr/>
        </p:nvSpPr>
        <p:spPr>
          <a:xfrm>
            <a:off x="50800" y="552419"/>
            <a:ext cx="9017000" cy="2110540"/>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D11CFA61-F277-4F34-B798-08C2F8F9D277}"/>
              </a:ext>
            </a:extLst>
          </p:cNvPr>
          <p:cNvSpPr txBox="1"/>
          <p:nvPr/>
        </p:nvSpPr>
        <p:spPr>
          <a:xfrm>
            <a:off x="380021" y="606526"/>
            <a:ext cx="8645220" cy="2000548"/>
          </a:xfrm>
          <a:prstGeom prst="rect">
            <a:avLst/>
          </a:prstGeom>
          <a:noFill/>
        </p:spPr>
        <p:txBody>
          <a:bodyPr wrap="square" rtlCol="0">
            <a:spAutoFit/>
          </a:bodyPr>
          <a:lstStyle/>
          <a:p>
            <a:r>
              <a:rPr lang="en-US" sz="1400" dirty="0">
                <a:solidFill>
                  <a:srgbClr val="0000CC"/>
                </a:solidFill>
              </a:rPr>
              <a:t>Carry-over Items From Dublin:</a:t>
            </a:r>
          </a:p>
          <a:p>
            <a:r>
              <a:rPr lang="en-US" sz="1200" dirty="0"/>
              <a:t>Control Loop Co-ordination, New cell addition</a:t>
            </a:r>
          </a:p>
          <a:p>
            <a:r>
              <a:rPr lang="en-US" sz="1400" dirty="0">
                <a:solidFill>
                  <a:srgbClr val="0000CC"/>
                </a:solidFill>
              </a:rPr>
              <a:t>Enhancements:</a:t>
            </a:r>
          </a:p>
          <a:p>
            <a:pPr marL="228600" indent="-228600">
              <a:buAutoNum type="arabicParenR"/>
            </a:pPr>
            <a:r>
              <a:rPr lang="en-US" sz="1200" dirty="0"/>
              <a:t>Include other ONAP modules, readiness for deployment</a:t>
            </a:r>
          </a:p>
          <a:p>
            <a:pPr lvl="1" indent="-228600">
              <a:buAutoNum type="arabicParenR"/>
            </a:pPr>
            <a:r>
              <a:rPr lang="en-US" sz="1200" dirty="0"/>
              <a:t>PCI for new cell addition</a:t>
            </a:r>
          </a:p>
          <a:p>
            <a:pPr lvl="1" indent="-228600">
              <a:buAutoNum type="arabicParenR"/>
            </a:pPr>
            <a:r>
              <a:rPr lang="en-US" sz="1200" dirty="0"/>
              <a:t>SDC – Service creation, CLAMP – Control Loop Deployment</a:t>
            </a:r>
          </a:p>
          <a:p>
            <a:pPr marL="228600" indent="-228600">
              <a:buFontTx/>
              <a:buAutoNum type="arabicParenR"/>
            </a:pPr>
            <a:r>
              <a:rPr lang="en-US" sz="1200" dirty="0"/>
              <a:t>Configuration Management with SDN-R</a:t>
            </a:r>
          </a:p>
          <a:p>
            <a:pPr lvl="1" indent="-228600">
              <a:buFontTx/>
              <a:buAutoNum type="arabicParenR"/>
            </a:pPr>
            <a:r>
              <a:rPr lang="en-US" sz="1200" dirty="0"/>
              <a:t>Enhance yang model to align with O-RAN and 3GPP models</a:t>
            </a:r>
          </a:p>
          <a:p>
            <a:pPr marL="228600" indent="-228600">
              <a:buAutoNum type="arabicParenR"/>
            </a:pPr>
            <a:r>
              <a:rPr lang="en-US" sz="1200" dirty="0"/>
              <a:t>SON Functionality – enhance PCI, ANR, and add SON function</a:t>
            </a:r>
          </a:p>
          <a:p>
            <a:pPr marL="228600" indent="-228600">
              <a:buAutoNum type="arabicParenR"/>
            </a:pPr>
            <a:r>
              <a:rPr lang="en-US" sz="1200" dirty="0"/>
              <a:t>RAN Simulator – enhance and include in ONAP codebase</a:t>
            </a:r>
          </a:p>
        </p:txBody>
      </p:sp>
      <p:grpSp>
        <p:nvGrpSpPr>
          <p:cNvPr id="12" name="Group 11">
            <a:extLst>
              <a:ext uri="{FF2B5EF4-FFF2-40B4-BE49-F238E27FC236}">
                <a16:creationId xmlns:a16="http://schemas.microsoft.com/office/drawing/2014/main" id="{760394B6-DB59-43F9-AB1C-27AD1619E87C}"/>
              </a:ext>
            </a:extLst>
          </p:cNvPr>
          <p:cNvGrpSpPr/>
          <p:nvPr/>
        </p:nvGrpSpPr>
        <p:grpSpPr>
          <a:xfrm>
            <a:off x="37804" y="552418"/>
            <a:ext cx="276999" cy="2092265"/>
            <a:chOff x="37804" y="552418"/>
            <a:chExt cx="276999" cy="2092265"/>
          </a:xfrm>
        </p:grpSpPr>
        <p:sp>
          <p:nvSpPr>
            <p:cNvPr id="13" name="Rectangle 12">
              <a:extLst>
                <a:ext uri="{FF2B5EF4-FFF2-40B4-BE49-F238E27FC236}">
                  <a16:creationId xmlns:a16="http://schemas.microsoft.com/office/drawing/2014/main" id="{5533E6CE-0320-440F-A932-45289B8414D3}"/>
                </a:ext>
              </a:extLst>
            </p:cNvPr>
            <p:cNvSpPr/>
            <p:nvPr/>
          </p:nvSpPr>
          <p:spPr>
            <a:xfrm>
              <a:off x="50800" y="552418"/>
              <a:ext cx="254408" cy="209226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4" name="TextBox 13">
              <a:extLst>
                <a:ext uri="{FF2B5EF4-FFF2-40B4-BE49-F238E27FC236}">
                  <a16:creationId xmlns:a16="http://schemas.microsoft.com/office/drawing/2014/main" id="{F1D3EC99-40B0-4D6E-9B72-FC47B6691062}"/>
                </a:ext>
              </a:extLst>
            </p:cNvPr>
            <p:cNvSpPr txBox="1"/>
            <p:nvPr/>
          </p:nvSpPr>
          <p:spPr>
            <a:xfrm rot="16200000">
              <a:off x="-487339" y="1836228"/>
              <a:ext cx="1327286" cy="276999"/>
            </a:xfrm>
            <a:prstGeom prst="rect">
              <a:avLst/>
            </a:prstGeom>
            <a:noFill/>
          </p:spPr>
          <p:txBody>
            <a:bodyPr wrap="none" rtlCol="0">
              <a:spAutoFit/>
            </a:bodyPr>
            <a:lstStyle/>
            <a:p>
              <a:r>
                <a:rPr lang="en-US" sz="1200" b="1" dirty="0">
                  <a:solidFill>
                    <a:schemeClr val="bg1"/>
                  </a:solidFill>
                </a:rPr>
                <a:t>U/C DESCRIPTION</a:t>
              </a:r>
            </a:p>
          </p:txBody>
        </p:sp>
      </p:grpSp>
      <p:grpSp>
        <p:nvGrpSpPr>
          <p:cNvPr id="15" name="Group 14">
            <a:extLst>
              <a:ext uri="{FF2B5EF4-FFF2-40B4-BE49-F238E27FC236}">
                <a16:creationId xmlns:a16="http://schemas.microsoft.com/office/drawing/2014/main" id="{57FADC24-E560-49A6-8E39-377694442AED}"/>
              </a:ext>
            </a:extLst>
          </p:cNvPr>
          <p:cNvGrpSpPr/>
          <p:nvPr/>
        </p:nvGrpSpPr>
        <p:grpSpPr>
          <a:xfrm>
            <a:off x="33043" y="2621559"/>
            <a:ext cx="276999" cy="474810"/>
            <a:chOff x="33043" y="494155"/>
            <a:chExt cx="276999" cy="474810"/>
          </a:xfrm>
        </p:grpSpPr>
        <p:sp>
          <p:nvSpPr>
            <p:cNvPr id="16" name="Rectangle 15">
              <a:extLst>
                <a:ext uri="{FF2B5EF4-FFF2-40B4-BE49-F238E27FC236}">
                  <a16:creationId xmlns:a16="http://schemas.microsoft.com/office/drawing/2014/main" id="{3AAAEC8F-C84E-4603-9C33-58D79744BB0E}"/>
                </a:ext>
              </a:extLst>
            </p:cNvPr>
            <p:cNvSpPr/>
            <p:nvPr/>
          </p:nvSpPr>
          <p:spPr>
            <a:xfrm>
              <a:off x="50800" y="552419"/>
              <a:ext cx="254408" cy="406399"/>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7" name="TextBox 16">
              <a:extLst>
                <a:ext uri="{FF2B5EF4-FFF2-40B4-BE49-F238E27FC236}">
                  <a16:creationId xmlns:a16="http://schemas.microsoft.com/office/drawing/2014/main" id="{8DF1EDB1-EA10-4DF1-8F13-16F85C2C6250}"/>
                </a:ext>
              </a:extLst>
            </p:cNvPr>
            <p:cNvSpPr txBox="1"/>
            <p:nvPr/>
          </p:nvSpPr>
          <p:spPr>
            <a:xfrm rot="16200000">
              <a:off x="-65862" y="593060"/>
              <a:ext cx="474810" cy="276999"/>
            </a:xfrm>
            <a:prstGeom prst="rect">
              <a:avLst/>
            </a:prstGeom>
            <a:noFill/>
          </p:spPr>
          <p:txBody>
            <a:bodyPr wrap="square" rtlCol="0">
              <a:spAutoFit/>
            </a:bodyPr>
            <a:lstStyle/>
            <a:p>
              <a:r>
                <a:rPr lang="en-US" sz="1200" b="1" dirty="0">
                  <a:solidFill>
                    <a:schemeClr val="bg1"/>
                  </a:solidFill>
                </a:rPr>
                <a:t>Wiki</a:t>
              </a:r>
            </a:p>
          </p:txBody>
        </p:sp>
      </p:grpSp>
      <p:grpSp>
        <p:nvGrpSpPr>
          <p:cNvPr id="18" name="Group 17">
            <a:extLst>
              <a:ext uri="{FF2B5EF4-FFF2-40B4-BE49-F238E27FC236}">
                <a16:creationId xmlns:a16="http://schemas.microsoft.com/office/drawing/2014/main" id="{88A4F895-4154-4845-9F49-0FEEDC714C8F}"/>
              </a:ext>
            </a:extLst>
          </p:cNvPr>
          <p:cNvGrpSpPr/>
          <p:nvPr/>
        </p:nvGrpSpPr>
        <p:grpSpPr>
          <a:xfrm>
            <a:off x="37809" y="3114599"/>
            <a:ext cx="276999" cy="3669447"/>
            <a:chOff x="37809" y="-556009"/>
            <a:chExt cx="276999" cy="3669447"/>
          </a:xfrm>
        </p:grpSpPr>
        <p:sp>
          <p:nvSpPr>
            <p:cNvPr id="19" name="Rectangle 18">
              <a:extLst>
                <a:ext uri="{FF2B5EF4-FFF2-40B4-BE49-F238E27FC236}">
                  <a16:creationId xmlns:a16="http://schemas.microsoft.com/office/drawing/2014/main" id="{F64D9F9F-C319-4D23-9463-412026B1BB64}"/>
                </a:ext>
              </a:extLst>
            </p:cNvPr>
            <p:cNvSpPr/>
            <p:nvPr/>
          </p:nvSpPr>
          <p:spPr>
            <a:xfrm>
              <a:off x="50800" y="-556009"/>
              <a:ext cx="254408" cy="3654501"/>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20" name="TextBox 19">
              <a:extLst>
                <a:ext uri="{FF2B5EF4-FFF2-40B4-BE49-F238E27FC236}">
                  <a16:creationId xmlns:a16="http://schemas.microsoft.com/office/drawing/2014/main" id="{6B934CBE-CAFB-4011-A460-45E4D09CD1E6}"/>
                </a:ext>
              </a:extLst>
            </p:cNvPr>
            <p:cNvSpPr txBox="1"/>
            <p:nvPr/>
          </p:nvSpPr>
          <p:spPr>
            <a:xfrm rot="16200000">
              <a:off x="-1261457" y="1537173"/>
              <a:ext cx="2875531" cy="276999"/>
            </a:xfrm>
            <a:prstGeom prst="rect">
              <a:avLst/>
            </a:prstGeom>
            <a:noFill/>
          </p:spPr>
          <p:txBody>
            <a:bodyPr wrap="none" rtlCol="0">
              <a:spAutoFit/>
            </a:bodyPr>
            <a:lstStyle/>
            <a:p>
              <a:r>
                <a:rPr lang="en-US" sz="1200" b="1" dirty="0">
                  <a:solidFill>
                    <a:schemeClr val="bg1"/>
                  </a:solidFill>
                </a:rPr>
                <a:t>R6 Frankfurt CANDIDATE ENHANCEMENTS</a:t>
              </a:r>
            </a:p>
          </p:txBody>
        </p:sp>
      </p:grpSp>
      <p:sp>
        <p:nvSpPr>
          <p:cNvPr id="22" name="TextBox 21">
            <a:extLst>
              <a:ext uri="{FF2B5EF4-FFF2-40B4-BE49-F238E27FC236}">
                <a16:creationId xmlns:a16="http://schemas.microsoft.com/office/drawing/2014/main" id="{3B77C701-80E9-41F6-BAE9-3FAD5A43516A}"/>
              </a:ext>
            </a:extLst>
          </p:cNvPr>
          <p:cNvSpPr txBox="1"/>
          <p:nvPr/>
        </p:nvSpPr>
        <p:spPr>
          <a:xfrm>
            <a:off x="597191" y="6432286"/>
            <a:ext cx="8116389" cy="307777"/>
          </a:xfrm>
          <a:prstGeom prst="rect">
            <a:avLst/>
          </a:prstGeom>
          <a:noFill/>
        </p:spPr>
        <p:txBody>
          <a:bodyPr wrap="none" rtlCol="0">
            <a:spAutoFit/>
          </a:bodyPr>
          <a:lstStyle/>
          <a:p>
            <a:r>
              <a:rPr lang="en-US" sz="1400" dirty="0"/>
              <a:t>* Need guidance re. location of RAN Simulator code. ONAP community can enhance and use as test resource)</a:t>
            </a:r>
            <a:endParaRPr lang="en-US" sz="1100" dirty="0"/>
          </a:p>
        </p:txBody>
      </p:sp>
    </p:spTree>
    <p:extLst>
      <p:ext uri="{BB962C8B-B14F-4D97-AF65-F5344CB8AC3E}">
        <p14:creationId xmlns:p14="http://schemas.microsoft.com/office/powerpoint/2010/main" val="23907362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68F88899-CEED-468B-8A60-3E7886E2282F}"/>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7EC382E5-3642-48F2-8932-618AC8C515EB}"/>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9F3E20B0-2350-4164-947E-826E084221A3}"/>
                </a:ext>
              </a:extLst>
            </p:cNvPr>
            <p:cNvSpPr txBox="1"/>
            <p:nvPr/>
          </p:nvSpPr>
          <p:spPr>
            <a:xfrm>
              <a:off x="1896615" y="-13353"/>
              <a:ext cx="5330305"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NETWORK SLICING in R6 Frankfurt</a:t>
              </a:r>
            </a:p>
          </p:txBody>
        </p:sp>
        <p:sp>
          <p:nvSpPr>
            <p:cNvPr id="5" name="Rectangle 4">
              <a:extLst>
                <a:ext uri="{FF2B5EF4-FFF2-40B4-BE49-F238E27FC236}">
                  <a16:creationId xmlns:a16="http://schemas.microsoft.com/office/drawing/2014/main" id="{78E0921C-6271-4047-8826-CD828D99756E}"/>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pic>
        <p:nvPicPr>
          <p:cNvPr id="6" name="Picture 5">
            <a:extLst>
              <a:ext uri="{FF2B5EF4-FFF2-40B4-BE49-F238E27FC236}">
                <a16:creationId xmlns:a16="http://schemas.microsoft.com/office/drawing/2014/main" id="{E6873D41-C847-4192-AF6A-49BF5E15FEED}"/>
              </a:ext>
            </a:extLst>
          </p:cNvPr>
          <p:cNvPicPr>
            <a:picLocks noChangeAspect="1"/>
          </p:cNvPicPr>
          <p:nvPr/>
        </p:nvPicPr>
        <p:blipFill>
          <a:blip r:embed="rId2"/>
          <a:stretch>
            <a:fillRect/>
          </a:stretch>
        </p:blipFill>
        <p:spPr>
          <a:xfrm>
            <a:off x="135533" y="528887"/>
            <a:ext cx="6013019" cy="2108850"/>
          </a:xfrm>
          <a:prstGeom prst="rect">
            <a:avLst/>
          </a:prstGeom>
        </p:spPr>
      </p:pic>
      <p:pic>
        <p:nvPicPr>
          <p:cNvPr id="7" name="Picture 6">
            <a:extLst>
              <a:ext uri="{FF2B5EF4-FFF2-40B4-BE49-F238E27FC236}">
                <a16:creationId xmlns:a16="http://schemas.microsoft.com/office/drawing/2014/main" id="{32D478D8-4163-495A-A260-9BCD254B90C4}"/>
              </a:ext>
            </a:extLst>
          </p:cNvPr>
          <p:cNvPicPr>
            <a:picLocks noChangeAspect="1"/>
          </p:cNvPicPr>
          <p:nvPr/>
        </p:nvPicPr>
        <p:blipFill>
          <a:blip r:embed="rId3"/>
          <a:stretch>
            <a:fillRect/>
          </a:stretch>
        </p:blipFill>
        <p:spPr>
          <a:xfrm>
            <a:off x="262762" y="2680143"/>
            <a:ext cx="5580993" cy="2108850"/>
          </a:xfrm>
          <a:prstGeom prst="rect">
            <a:avLst/>
          </a:prstGeom>
        </p:spPr>
      </p:pic>
      <p:pic>
        <p:nvPicPr>
          <p:cNvPr id="8" name="Picture 7">
            <a:extLst>
              <a:ext uri="{FF2B5EF4-FFF2-40B4-BE49-F238E27FC236}">
                <a16:creationId xmlns:a16="http://schemas.microsoft.com/office/drawing/2014/main" id="{E6649376-462D-4E2E-A11E-E8100C2EDC7D}"/>
              </a:ext>
            </a:extLst>
          </p:cNvPr>
          <p:cNvPicPr>
            <a:picLocks noChangeAspect="1"/>
          </p:cNvPicPr>
          <p:nvPr/>
        </p:nvPicPr>
        <p:blipFill>
          <a:blip r:embed="rId4"/>
          <a:stretch>
            <a:fillRect/>
          </a:stretch>
        </p:blipFill>
        <p:spPr>
          <a:xfrm>
            <a:off x="236475" y="4831400"/>
            <a:ext cx="5580993" cy="2020934"/>
          </a:xfrm>
          <a:prstGeom prst="rect">
            <a:avLst/>
          </a:prstGeom>
        </p:spPr>
      </p:pic>
      <p:sp>
        <p:nvSpPr>
          <p:cNvPr id="10" name="TextBox 9">
            <a:extLst>
              <a:ext uri="{FF2B5EF4-FFF2-40B4-BE49-F238E27FC236}">
                <a16:creationId xmlns:a16="http://schemas.microsoft.com/office/drawing/2014/main" id="{B2164340-B357-418E-9AAA-C493DFABA877}"/>
              </a:ext>
            </a:extLst>
          </p:cNvPr>
          <p:cNvSpPr txBox="1"/>
          <p:nvPr/>
        </p:nvSpPr>
        <p:spPr>
          <a:xfrm>
            <a:off x="6148552" y="723019"/>
            <a:ext cx="2986563" cy="5734621"/>
          </a:xfrm>
          <a:prstGeom prst="rect">
            <a:avLst/>
          </a:prstGeom>
          <a:noFill/>
        </p:spPr>
        <p:txBody>
          <a:bodyPr wrap="square" lIns="40500" tIns="40500" rIns="40500" bIns="40500" rtlCol="0">
            <a:spAutoFit/>
          </a:bodyPr>
          <a:lstStyle/>
          <a:p>
            <a:pPr defTabSz="202490">
              <a:spcAft>
                <a:spcPts val="400"/>
              </a:spcAft>
              <a:tabLst>
                <a:tab pos="202490" algn="l"/>
              </a:tabLst>
            </a:pPr>
            <a:r>
              <a:rPr lang="en-US" sz="2000" b="1" dirty="0">
                <a:solidFill>
                  <a:schemeClr val="tx2"/>
                </a:solidFill>
                <a:ea typeface="Nokia Pure Text Light" panose="020B0403020202020204" pitchFamily="34" charset="0"/>
              </a:rPr>
              <a:t>Design Time</a:t>
            </a:r>
          </a:p>
          <a:p>
            <a:pPr marL="228600" indent="-228600" defTabSz="202490">
              <a:spcAft>
                <a:spcPts val="800"/>
              </a:spcAft>
              <a:buFont typeface="+mj-lt"/>
              <a:buAutoNum type="arabicPeriod"/>
              <a:tabLst>
                <a:tab pos="202490" algn="l"/>
              </a:tabLst>
            </a:pPr>
            <a:r>
              <a:rPr lang="en-US" sz="1400" dirty="0">
                <a:solidFill>
                  <a:schemeClr val="tx2"/>
                </a:solidFill>
                <a:ea typeface="Nokia Pure Text Light" panose="020B0403020202020204" pitchFamily="34" charset="0"/>
              </a:rPr>
              <a:t>Configuration templates are designed and distributed.</a:t>
            </a:r>
          </a:p>
          <a:p>
            <a:pPr marL="228600" indent="-228600" defTabSz="202490">
              <a:spcAft>
                <a:spcPts val="800"/>
              </a:spcAft>
              <a:buFont typeface="+mj-lt"/>
              <a:buAutoNum type="arabicPeriod"/>
              <a:tabLst>
                <a:tab pos="202490" algn="l"/>
              </a:tabLst>
            </a:pPr>
            <a:r>
              <a:rPr lang="en-US" sz="1400" dirty="0">
                <a:solidFill>
                  <a:schemeClr val="tx2"/>
                </a:solidFill>
                <a:ea typeface="Nokia Pure Text Light" panose="020B0403020202020204" pitchFamily="34" charset="0"/>
              </a:rPr>
              <a:t>Service templates are designed and distributed</a:t>
            </a:r>
            <a:endParaRPr lang="en-US" sz="1000" dirty="0">
              <a:solidFill>
                <a:schemeClr val="tx2"/>
              </a:solidFill>
              <a:ea typeface="Nokia Pure Text Light" panose="020B0403020202020204" pitchFamily="34" charset="0"/>
            </a:endParaRPr>
          </a:p>
          <a:p>
            <a:pPr marL="228600" indent="-228600" defTabSz="202490">
              <a:spcAft>
                <a:spcPts val="800"/>
              </a:spcAft>
              <a:buFont typeface="+mj-lt"/>
              <a:buAutoNum type="arabicPeriod"/>
              <a:tabLst>
                <a:tab pos="202490" algn="l"/>
              </a:tabLst>
            </a:pPr>
            <a:endParaRPr lang="en-US" sz="1000" dirty="0">
              <a:solidFill>
                <a:schemeClr val="tx2"/>
              </a:solidFill>
              <a:ea typeface="Nokia Pure Text Light" panose="020B0403020202020204" pitchFamily="34" charset="0"/>
            </a:endParaRPr>
          </a:p>
          <a:p>
            <a:pPr marL="228600" indent="-228600" defTabSz="202490">
              <a:spcAft>
                <a:spcPts val="800"/>
              </a:spcAft>
              <a:buFont typeface="+mj-lt"/>
              <a:buAutoNum type="arabicPeriod"/>
              <a:tabLst>
                <a:tab pos="202490" algn="l"/>
              </a:tabLst>
            </a:pPr>
            <a:endParaRPr lang="en-US" sz="1000" dirty="0">
              <a:solidFill>
                <a:schemeClr val="tx2"/>
              </a:solidFill>
              <a:ea typeface="Nokia Pure Text Light" panose="020B0403020202020204" pitchFamily="34" charset="0"/>
            </a:endParaRPr>
          </a:p>
          <a:p>
            <a:pPr defTabSz="202490">
              <a:spcAft>
                <a:spcPts val="800"/>
              </a:spcAft>
              <a:tabLst>
                <a:tab pos="202490" algn="l"/>
              </a:tabLst>
            </a:pPr>
            <a:r>
              <a:rPr lang="en-US" sz="2000" b="1" dirty="0">
                <a:solidFill>
                  <a:schemeClr val="tx2"/>
                </a:solidFill>
                <a:ea typeface="Nokia Pure Text Light" panose="020B0403020202020204" pitchFamily="34" charset="0"/>
              </a:rPr>
              <a:t>Run Time</a:t>
            </a:r>
            <a:endParaRPr lang="en-US" sz="2000" dirty="0">
              <a:solidFill>
                <a:schemeClr val="tx2"/>
              </a:solidFill>
              <a:ea typeface="Nokia Pure Text Light" panose="020B0403020202020204" pitchFamily="34" charset="0"/>
            </a:endParaRPr>
          </a:p>
          <a:p>
            <a:pPr marL="228600" indent="-228600" defTabSz="202490">
              <a:spcAft>
                <a:spcPts val="800"/>
              </a:spcAft>
              <a:buFont typeface="+mj-lt"/>
              <a:buAutoNum type="arabicPeriod" startAt="3"/>
              <a:tabLst>
                <a:tab pos="202490" algn="l"/>
              </a:tabLst>
            </a:pPr>
            <a:r>
              <a:rPr lang="en-US" sz="1400" dirty="0">
                <a:solidFill>
                  <a:schemeClr val="tx2"/>
                </a:solidFill>
                <a:ea typeface="Nokia Pure Text Light" panose="020B0403020202020204" pitchFamily="34" charset="0"/>
              </a:rPr>
              <a:t>Create E2E service instance</a:t>
            </a:r>
          </a:p>
          <a:p>
            <a:pPr marL="228600" indent="-228600" defTabSz="202490">
              <a:spcAft>
                <a:spcPts val="800"/>
              </a:spcAft>
              <a:buFont typeface="+mj-lt"/>
              <a:buAutoNum type="arabicPeriod" startAt="3"/>
              <a:tabLst>
                <a:tab pos="202490" algn="l"/>
              </a:tabLst>
            </a:pPr>
            <a:r>
              <a:rPr lang="en-US" sz="1400" dirty="0">
                <a:solidFill>
                  <a:schemeClr val="tx2"/>
                </a:solidFill>
                <a:ea typeface="Nokia Pure Text Light" panose="020B0403020202020204" pitchFamily="34" charset="0"/>
              </a:rPr>
              <a:t>Determine VNF placement</a:t>
            </a:r>
          </a:p>
          <a:p>
            <a:pPr marL="228600" indent="-228600" defTabSz="202490">
              <a:spcAft>
                <a:spcPts val="800"/>
              </a:spcAft>
              <a:buFont typeface="+mj-lt"/>
              <a:buAutoNum type="arabicPeriod" startAt="3"/>
              <a:tabLst>
                <a:tab pos="202490" algn="l"/>
              </a:tabLst>
            </a:pPr>
            <a:r>
              <a:rPr lang="en-US" sz="1400" dirty="0">
                <a:solidFill>
                  <a:schemeClr val="tx2"/>
                </a:solidFill>
                <a:ea typeface="Nokia Pure Text Light" panose="020B0403020202020204" pitchFamily="34" charset="0"/>
              </a:rPr>
              <a:t>Build required input for lower level service</a:t>
            </a:r>
          </a:p>
          <a:p>
            <a:pPr marL="228600" indent="-228600" defTabSz="202490">
              <a:spcAft>
                <a:spcPts val="800"/>
              </a:spcAft>
              <a:buFont typeface="+mj-lt"/>
              <a:buAutoNum type="arabicPeriod" startAt="3"/>
              <a:tabLst>
                <a:tab pos="202490" algn="l"/>
              </a:tabLst>
            </a:pPr>
            <a:r>
              <a:rPr lang="en-US" sz="1400" dirty="0">
                <a:solidFill>
                  <a:schemeClr val="tx2"/>
                </a:solidFill>
                <a:ea typeface="Nokia Pure Text Light" panose="020B0403020202020204" pitchFamily="34" charset="0"/>
              </a:rPr>
              <a:t>Create resource service instance</a:t>
            </a:r>
          </a:p>
          <a:p>
            <a:pPr marL="228600" indent="-228600" defTabSz="202490">
              <a:spcAft>
                <a:spcPts val="800"/>
              </a:spcAft>
              <a:buFont typeface="+mj-lt"/>
              <a:buAutoNum type="arabicPeriod" startAt="3"/>
              <a:tabLst>
                <a:tab pos="202490" algn="l"/>
              </a:tabLst>
            </a:pPr>
            <a:r>
              <a:rPr lang="en-US" sz="1400" dirty="0">
                <a:solidFill>
                  <a:schemeClr val="tx2"/>
                </a:solidFill>
                <a:ea typeface="Nokia Pure Text Light" panose="020B0403020202020204" pitchFamily="34" charset="0"/>
              </a:rPr>
              <a:t>Create networks</a:t>
            </a:r>
          </a:p>
          <a:p>
            <a:pPr marL="228600" indent="-228600" defTabSz="202490">
              <a:spcAft>
                <a:spcPts val="800"/>
              </a:spcAft>
              <a:buFont typeface="+mj-lt"/>
              <a:buAutoNum type="arabicPeriod" startAt="3"/>
              <a:tabLst>
                <a:tab pos="202490" algn="l"/>
              </a:tabLst>
            </a:pPr>
            <a:r>
              <a:rPr lang="en-US" sz="1400" dirty="0">
                <a:solidFill>
                  <a:schemeClr val="tx2"/>
                </a:solidFill>
                <a:ea typeface="Nokia Pure Text Light" panose="020B0403020202020204" pitchFamily="34" charset="0"/>
              </a:rPr>
              <a:t>Instantiate VNF(s), applying Day-0 configuration</a:t>
            </a:r>
          </a:p>
          <a:p>
            <a:pPr marL="228600" indent="-228600" defTabSz="202490">
              <a:spcAft>
                <a:spcPts val="800"/>
              </a:spcAft>
              <a:buFont typeface="+mj-lt"/>
              <a:buAutoNum type="arabicPeriod" startAt="3"/>
              <a:tabLst>
                <a:tab pos="202490" algn="l"/>
              </a:tabLst>
            </a:pPr>
            <a:r>
              <a:rPr lang="en-US" sz="1400" dirty="0">
                <a:solidFill>
                  <a:schemeClr val="tx2"/>
                </a:solidFill>
                <a:ea typeface="Nokia Pure Text Light" panose="020B0403020202020204" pitchFamily="34" charset="0"/>
              </a:rPr>
              <a:t>Configure instantiate VNF(s) with Day-1 configuration</a:t>
            </a:r>
          </a:p>
          <a:p>
            <a:pPr marL="228600" indent="-228600" defTabSz="202490">
              <a:spcAft>
                <a:spcPts val="800"/>
              </a:spcAft>
              <a:buFont typeface="+mj-lt"/>
              <a:buAutoNum type="arabicPeriod" startAt="3"/>
              <a:tabLst>
                <a:tab pos="202490" algn="l"/>
              </a:tabLst>
            </a:pPr>
            <a:r>
              <a:rPr lang="en-US" sz="1400" dirty="0">
                <a:solidFill>
                  <a:schemeClr val="tx2"/>
                </a:solidFill>
                <a:ea typeface="Nokia Pure Text Light" panose="020B0403020202020204" pitchFamily="34" charset="0"/>
              </a:rPr>
              <a:t>Configure dependent PNF(s) &amp;/ VNF(s) with Day-1 configuration</a:t>
            </a:r>
          </a:p>
        </p:txBody>
      </p:sp>
      <p:sp>
        <p:nvSpPr>
          <p:cNvPr id="11" name="Oval 10">
            <a:extLst>
              <a:ext uri="{FF2B5EF4-FFF2-40B4-BE49-F238E27FC236}">
                <a16:creationId xmlns:a16="http://schemas.microsoft.com/office/drawing/2014/main" id="{D6861A3B-1FDC-49AA-B86B-32612FEFA576}"/>
              </a:ext>
            </a:extLst>
          </p:cNvPr>
          <p:cNvSpPr/>
          <p:nvPr/>
        </p:nvSpPr>
        <p:spPr>
          <a:xfrm>
            <a:off x="2911366" y="851335"/>
            <a:ext cx="199696" cy="231228"/>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1</a:t>
            </a:r>
          </a:p>
        </p:txBody>
      </p:sp>
      <p:sp>
        <p:nvSpPr>
          <p:cNvPr id="12" name="Oval 11">
            <a:extLst>
              <a:ext uri="{FF2B5EF4-FFF2-40B4-BE49-F238E27FC236}">
                <a16:creationId xmlns:a16="http://schemas.microsoft.com/office/drawing/2014/main" id="{A36C9D03-AF46-4349-87C5-988235E70344}"/>
              </a:ext>
            </a:extLst>
          </p:cNvPr>
          <p:cNvSpPr/>
          <p:nvPr/>
        </p:nvSpPr>
        <p:spPr>
          <a:xfrm>
            <a:off x="696308" y="6159072"/>
            <a:ext cx="446691" cy="361101"/>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t>10</a:t>
            </a:r>
          </a:p>
        </p:txBody>
      </p:sp>
      <p:sp>
        <p:nvSpPr>
          <p:cNvPr id="13" name="Oval 12">
            <a:extLst>
              <a:ext uri="{FF2B5EF4-FFF2-40B4-BE49-F238E27FC236}">
                <a16:creationId xmlns:a16="http://schemas.microsoft.com/office/drawing/2014/main" id="{63F7D8EB-AE7B-4995-B38E-CB259F26D684}"/>
              </a:ext>
            </a:extLst>
          </p:cNvPr>
          <p:cNvSpPr/>
          <p:nvPr/>
        </p:nvSpPr>
        <p:spPr>
          <a:xfrm>
            <a:off x="2228193" y="5582917"/>
            <a:ext cx="241738" cy="262759"/>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9</a:t>
            </a:r>
          </a:p>
        </p:txBody>
      </p:sp>
      <p:sp>
        <p:nvSpPr>
          <p:cNvPr id="14" name="Oval 13">
            <a:extLst>
              <a:ext uri="{FF2B5EF4-FFF2-40B4-BE49-F238E27FC236}">
                <a16:creationId xmlns:a16="http://schemas.microsoft.com/office/drawing/2014/main" id="{10A75CE2-3B4B-48A8-8E4E-7AA41B29BBA2}"/>
              </a:ext>
            </a:extLst>
          </p:cNvPr>
          <p:cNvSpPr/>
          <p:nvPr/>
        </p:nvSpPr>
        <p:spPr>
          <a:xfrm>
            <a:off x="2275489" y="4284929"/>
            <a:ext cx="241738" cy="262759"/>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7</a:t>
            </a:r>
          </a:p>
        </p:txBody>
      </p:sp>
      <p:sp>
        <p:nvSpPr>
          <p:cNvPr id="15" name="Oval 14">
            <a:extLst>
              <a:ext uri="{FF2B5EF4-FFF2-40B4-BE49-F238E27FC236}">
                <a16:creationId xmlns:a16="http://schemas.microsoft.com/office/drawing/2014/main" id="{BE242069-914B-4B63-9095-5EC0C1DD9A9D}"/>
              </a:ext>
            </a:extLst>
          </p:cNvPr>
          <p:cNvSpPr/>
          <p:nvPr/>
        </p:nvSpPr>
        <p:spPr>
          <a:xfrm>
            <a:off x="2869324" y="3625715"/>
            <a:ext cx="241738" cy="262759"/>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6</a:t>
            </a:r>
          </a:p>
        </p:txBody>
      </p:sp>
      <p:sp>
        <p:nvSpPr>
          <p:cNvPr id="16" name="Oval 15">
            <a:extLst>
              <a:ext uri="{FF2B5EF4-FFF2-40B4-BE49-F238E27FC236}">
                <a16:creationId xmlns:a16="http://schemas.microsoft.com/office/drawing/2014/main" id="{9636855E-EFB7-44E4-80F0-DF93E34C1D04}"/>
              </a:ext>
            </a:extLst>
          </p:cNvPr>
          <p:cNvSpPr/>
          <p:nvPr/>
        </p:nvSpPr>
        <p:spPr>
          <a:xfrm>
            <a:off x="919654" y="3590329"/>
            <a:ext cx="241738" cy="262759"/>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5</a:t>
            </a:r>
          </a:p>
        </p:txBody>
      </p:sp>
      <p:sp>
        <p:nvSpPr>
          <p:cNvPr id="17" name="Oval 16">
            <a:extLst>
              <a:ext uri="{FF2B5EF4-FFF2-40B4-BE49-F238E27FC236}">
                <a16:creationId xmlns:a16="http://schemas.microsoft.com/office/drawing/2014/main" id="{B06FEF30-8D94-440B-95F1-6CC860899A98}"/>
              </a:ext>
            </a:extLst>
          </p:cNvPr>
          <p:cNvSpPr/>
          <p:nvPr/>
        </p:nvSpPr>
        <p:spPr>
          <a:xfrm>
            <a:off x="2811520" y="3283944"/>
            <a:ext cx="241738" cy="262759"/>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4</a:t>
            </a:r>
          </a:p>
        </p:txBody>
      </p:sp>
      <p:sp>
        <p:nvSpPr>
          <p:cNvPr id="18" name="Oval 17">
            <a:extLst>
              <a:ext uri="{FF2B5EF4-FFF2-40B4-BE49-F238E27FC236}">
                <a16:creationId xmlns:a16="http://schemas.microsoft.com/office/drawing/2014/main" id="{2B405155-1A97-402B-867B-98A565089FCD}"/>
              </a:ext>
            </a:extLst>
          </p:cNvPr>
          <p:cNvSpPr/>
          <p:nvPr/>
        </p:nvSpPr>
        <p:spPr>
          <a:xfrm>
            <a:off x="2527738" y="2960168"/>
            <a:ext cx="241738" cy="262759"/>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3</a:t>
            </a:r>
          </a:p>
        </p:txBody>
      </p:sp>
      <p:sp>
        <p:nvSpPr>
          <p:cNvPr id="19" name="Oval 18">
            <a:extLst>
              <a:ext uri="{FF2B5EF4-FFF2-40B4-BE49-F238E27FC236}">
                <a16:creationId xmlns:a16="http://schemas.microsoft.com/office/drawing/2014/main" id="{83772C5A-FD10-4DB6-B558-47AC81CC59EF}"/>
              </a:ext>
            </a:extLst>
          </p:cNvPr>
          <p:cNvSpPr/>
          <p:nvPr/>
        </p:nvSpPr>
        <p:spPr>
          <a:xfrm>
            <a:off x="3188789" y="1410158"/>
            <a:ext cx="241738" cy="262759"/>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2</a:t>
            </a:r>
          </a:p>
        </p:txBody>
      </p:sp>
      <p:sp>
        <p:nvSpPr>
          <p:cNvPr id="20" name="Oval 19">
            <a:extLst>
              <a:ext uri="{FF2B5EF4-FFF2-40B4-BE49-F238E27FC236}">
                <a16:creationId xmlns:a16="http://schemas.microsoft.com/office/drawing/2014/main" id="{0BB53AEB-9591-4189-8BA9-DEAF5C85284E}"/>
              </a:ext>
            </a:extLst>
          </p:cNvPr>
          <p:cNvSpPr/>
          <p:nvPr/>
        </p:nvSpPr>
        <p:spPr>
          <a:xfrm>
            <a:off x="2286000" y="5075779"/>
            <a:ext cx="241738" cy="262759"/>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8</a:t>
            </a:r>
          </a:p>
        </p:txBody>
      </p:sp>
    </p:spTree>
    <p:extLst>
      <p:ext uri="{BB962C8B-B14F-4D97-AF65-F5344CB8AC3E}">
        <p14:creationId xmlns:p14="http://schemas.microsoft.com/office/powerpoint/2010/main" val="29086366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A6DE0639-2EA6-433E-B0E7-709208FABE54}"/>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05000C5B-3B11-4523-A525-F546B4753152}"/>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845BE5F4-E634-415B-BDF8-D5ABF678BC48}"/>
                </a:ext>
              </a:extLst>
            </p:cNvPr>
            <p:cNvSpPr txBox="1"/>
            <p:nvPr/>
          </p:nvSpPr>
          <p:spPr>
            <a:xfrm>
              <a:off x="1896605" y="-13353"/>
              <a:ext cx="5330305"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NETWORK SLICING in R6 Frankfurt</a:t>
              </a:r>
            </a:p>
          </p:txBody>
        </p:sp>
        <p:sp>
          <p:nvSpPr>
            <p:cNvPr id="5" name="Rectangle 4">
              <a:extLst>
                <a:ext uri="{FF2B5EF4-FFF2-40B4-BE49-F238E27FC236}">
                  <a16:creationId xmlns:a16="http://schemas.microsoft.com/office/drawing/2014/main" id="{25BCBFFF-FE33-4871-ABA9-0A62157B3DBD}"/>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6" name="Rectangle 5">
            <a:extLst>
              <a:ext uri="{FF2B5EF4-FFF2-40B4-BE49-F238E27FC236}">
                <a16:creationId xmlns:a16="http://schemas.microsoft.com/office/drawing/2014/main" id="{FE3FC818-AE63-4FC0-A8F7-B09A795764F7}"/>
              </a:ext>
            </a:extLst>
          </p:cNvPr>
          <p:cNvSpPr/>
          <p:nvPr/>
        </p:nvSpPr>
        <p:spPr>
          <a:xfrm>
            <a:off x="50800" y="1970367"/>
            <a:ext cx="9017000" cy="422473"/>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9E50FC23-09F9-432E-BF09-F307EE4532A1}"/>
              </a:ext>
            </a:extLst>
          </p:cNvPr>
          <p:cNvSpPr txBox="1"/>
          <p:nvPr/>
        </p:nvSpPr>
        <p:spPr>
          <a:xfrm>
            <a:off x="380021" y="2023508"/>
            <a:ext cx="4900637" cy="523220"/>
          </a:xfrm>
          <a:prstGeom prst="rect">
            <a:avLst/>
          </a:prstGeom>
          <a:noFill/>
        </p:spPr>
        <p:txBody>
          <a:bodyPr wrap="none" rtlCol="0">
            <a:spAutoFit/>
          </a:bodyPr>
          <a:lstStyle/>
          <a:p>
            <a:r>
              <a:rPr lang="en-US" sz="1400" dirty="0">
                <a:hlinkClick r:id="rId2"/>
              </a:rPr>
              <a:t>https://wiki.onap.org/pages/viewpage.action?pageId=38119661</a:t>
            </a:r>
            <a:endParaRPr lang="en-US" sz="1400" dirty="0"/>
          </a:p>
          <a:p>
            <a:endParaRPr lang="en-US" sz="1400" dirty="0"/>
          </a:p>
        </p:txBody>
      </p:sp>
      <p:sp>
        <p:nvSpPr>
          <p:cNvPr id="8" name="Rectangle 7">
            <a:extLst>
              <a:ext uri="{FF2B5EF4-FFF2-40B4-BE49-F238E27FC236}">
                <a16:creationId xmlns:a16="http://schemas.microsoft.com/office/drawing/2014/main" id="{14074843-1F06-4196-BC6C-60CF02DC3BBE}"/>
              </a:ext>
            </a:extLst>
          </p:cNvPr>
          <p:cNvSpPr/>
          <p:nvPr/>
        </p:nvSpPr>
        <p:spPr>
          <a:xfrm>
            <a:off x="50800" y="2387722"/>
            <a:ext cx="9017000" cy="438137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Table 8">
            <a:extLst>
              <a:ext uri="{FF2B5EF4-FFF2-40B4-BE49-F238E27FC236}">
                <a16:creationId xmlns:a16="http://schemas.microsoft.com/office/drawing/2014/main" id="{8C0CAB8B-6127-4AE7-8DB9-63183BBA89EB}"/>
              </a:ext>
            </a:extLst>
          </p:cNvPr>
          <p:cNvGraphicFramePr>
            <a:graphicFrameLocks noGrp="1"/>
          </p:cNvGraphicFramePr>
          <p:nvPr>
            <p:extLst>
              <p:ext uri="{D42A27DB-BD31-4B8C-83A1-F6EECF244321}">
                <p14:modId xmlns:p14="http://schemas.microsoft.com/office/powerpoint/2010/main" val="4285201455"/>
              </p:ext>
            </p:extLst>
          </p:nvPr>
        </p:nvGraphicFramePr>
        <p:xfrm>
          <a:off x="380021" y="2457635"/>
          <a:ext cx="8645220" cy="3972560"/>
        </p:xfrm>
        <a:graphic>
          <a:graphicData uri="http://schemas.openxmlformats.org/drawingml/2006/table">
            <a:tbl>
              <a:tblPr firstRow="1" bandRow="1">
                <a:tableStyleId>{5C22544A-7EE6-4342-B048-85BDC9FD1C3A}</a:tableStyleId>
              </a:tblPr>
              <a:tblGrid>
                <a:gridCol w="1566474">
                  <a:extLst>
                    <a:ext uri="{9D8B030D-6E8A-4147-A177-3AD203B41FA5}">
                      <a16:colId xmlns:a16="http://schemas.microsoft.com/office/drawing/2014/main" val="233791498"/>
                    </a:ext>
                  </a:extLst>
                </a:gridCol>
                <a:gridCol w="7078746">
                  <a:extLst>
                    <a:ext uri="{9D8B030D-6E8A-4147-A177-3AD203B41FA5}">
                      <a16:colId xmlns:a16="http://schemas.microsoft.com/office/drawing/2014/main" val="3434402303"/>
                    </a:ext>
                  </a:extLst>
                </a:gridCol>
              </a:tblGrid>
              <a:tr h="370840">
                <a:tc>
                  <a:txBody>
                    <a:bodyPr/>
                    <a:lstStyle/>
                    <a:p>
                      <a:r>
                        <a:rPr lang="en-US" sz="1400" dirty="0"/>
                        <a:t>R5 CANDIDATE ENHANCEMENTS</a:t>
                      </a:r>
                    </a:p>
                  </a:txBody>
                  <a:tcPr/>
                </a:tc>
                <a:tc>
                  <a:txBody>
                    <a:bodyPr/>
                    <a:lstStyle/>
                    <a:p>
                      <a:r>
                        <a:rPr lang="en-US" sz="1400" dirty="0"/>
                        <a:t>DESCRIPTION</a:t>
                      </a:r>
                    </a:p>
                  </a:txBody>
                  <a:tcPr/>
                </a:tc>
                <a:extLst>
                  <a:ext uri="{0D108BD9-81ED-4DB2-BD59-A6C34878D82A}">
                    <a16:rowId xmlns:a16="http://schemas.microsoft.com/office/drawing/2014/main" val="3899684447"/>
                  </a:ext>
                </a:extLst>
              </a:tr>
              <a:tr h="370840">
                <a:tc>
                  <a:txBody>
                    <a:bodyPr/>
                    <a:lstStyle/>
                    <a:p>
                      <a:r>
                        <a:rPr lang="en-US" sz="1400" dirty="0">
                          <a:solidFill>
                            <a:srgbClr val="0000CC"/>
                          </a:solidFill>
                        </a:rPr>
                        <a:t>SDC</a:t>
                      </a:r>
                    </a:p>
                  </a:txBody>
                  <a:tcPr anchor="ct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1400" b="0" i="0" u="none" strike="noStrike" kern="1200" cap="none" spc="0" normalizeH="0" baseline="0" noProof="0" dirty="0">
                          <a:ln>
                            <a:noFill/>
                          </a:ln>
                          <a:solidFill>
                            <a:srgbClr val="0000CC"/>
                          </a:solidFill>
                          <a:effectLst/>
                          <a:uLnTx/>
                          <a:uFillTx/>
                          <a:latin typeface="+mn-lt"/>
                          <a:ea typeface="+mn-ea"/>
                          <a:cs typeface="+mn-cs"/>
                        </a:rPr>
                        <a:t>Support the design and distribution </a:t>
                      </a:r>
                      <a:r>
                        <a:rPr kumimoji="0" lang="en-US" sz="1400" b="0" i="0" u="none" strike="noStrike" kern="1200" cap="none" spc="0" normalizeH="0" baseline="0" noProof="0" dirty="0">
                          <a:ln>
                            <a:noFill/>
                          </a:ln>
                          <a:solidFill>
                            <a:srgbClr val="0000CC"/>
                          </a:solidFill>
                          <a:effectLst/>
                          <a:uLnTx/>
                          <a:uFillTx/>
                          <a:latin typeface="+mn-lt"/>
                          <a:ea typeface="+mn-ea"/>
                          <a:cs typeface="+mn-cs"/>
                        </a:rPr>
                        <a:t>of</a:t>
                      </a:r>
                      <a:r>
                        <a:rPr kumimoji="0" lang="sv-SE" sz="1400" b="0" i="0" u="none" strike="noStrike" kern="1200" cap="none" spc="0" normalizeH="0" baseline="0" noProof="0" dirty="0">
                          <a:ln>
                            <a:noFill/>
                          </a:ln>
                          <a:solidFill>
                            <a:srgbClr val="0000CC"/>
                          </a:solidFill>
                          <a:effectLst/>
                          <a:uLnTx/>
                          <a:uFillTx/>
                          <a:latin typeface="+mn-lt"/>
                          <a:ea typeface="+mn-ea"/>
                          <a:cs typeface="+mn-cs"/>
                        </a:rPr>
                        <a:t> </a:t>
                      </a:r>
                      <a:r>
                        <a:rPr kumimoji="0" lang="en-US" sz="1400" b="0" i="0" u="none" strike="noStrike" kern="1200" cap="none" spc="0" normalizeH="0" baseline="0" noProof="0" dirty="0">
                          <a:ln>
                            <a:noFill/>
                          </a:ln>
                          <a:solidFill>
                            <a:srgbClr val="0000CC"/>
                          </a:solidFill>
                          <a:effectLst/>
                          <a:uLnTx/>
                          <a:uFillTx/>
                          <a:latin typeface="+mn-lt"/>
                          <a:ea typeface="+mn-ea"/>
                          <a:cs typeface="+mn-cs"/>
                        </a:rPr>
                        <a:t>configuration</a:t>
                      </a:r>
                      <a:r>
                        <a:rPr kumimoji="0" lang="sv-SE" sz="1400" b="0" i="0" u="none" strike="noStrike" kern="1200" cap="none" spc="0" normalizeH="0" baseline="0" noProof="0" dirty="0">
                          <a:ln>
                            <a:noFill/>
                          </a:ln>
                          <a:solidFill>
                            <a:srgbClr val="0000CC"/>
                          </a:solidFill>
                          <a:effectLst/>
                          <a:uLnTx/>
                          <a:uFillTx/>
                          <a:latin typeface="+mn-lt"/>
                          <a:ea typeface="+mn-ea"/>
                          <a:cs typeface="+mn-cs"/>
                        </a:rPr>
                        <a:t> templates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1400" b="0" i="0" u="none" strike="noStrike" kern="1200" cap="none" spc="0" normalizeH="0" baseline="0" noProof="0" dirty="0">
                          <a:ln>
                            <a:noFill/>
                          </a:ln>
                          <a:solidFill>
                            <a:srgbClr val="0000CC"/>
                          </a:solidFill>
                          <a:effectLst/>
                          <a:uLnTx/>
                          <a:uFillTx/>
                          <a:latin typeface="+mn-lt"/>
                          <a:ea typeface="+mn-ea"/>
                          <a:cs typeface="+mn-cs"/>
                        </a:rPr>
                        <a:t>Support the design </a:t>
                      </a:r>
                      <a:r>
                        <a:rPr kumimoji="0" lang="en-US" sz="1400" b="0" i="0" u="none" strike="noStrike" kern="1200" cap="none" spc="0" normalizeH="0" baseline="0" noProof="0" dirty="0">
                          <a:ln>
                            <a:noFill/>
                          </a:ln>
                          <a:solidFill>
                            <a:srgbClr val="0000CC"/>
                          </a:solidFill>
                          <a:effectLst/>
                          <a:uLnTx/>
                          <a:uFillTx/>
                          <a:latin typeface="+mn-lt"/>
                          <a:ea typeface="+mn-ea"/>
                          <a:cs typeface="+mn-cs"/>
                        </a:rPr>
                        <a:t>of</a:t>
                      </a:r>
                      <a:r>
                        <a:rPr kumimoji="0" lang="sv-SE" sz="1400" b="0" i="0" u="none" strike="noStrike" kern="1200" cap="none" spc="0" normalizeH="0" baseline="0" noProof="0" dirty="0">
                          <a:ln>
                            <a:noFill/>
                          </a:ln>
                          <a:solidFill>
                            <a:srgbClr val="0000CC"/>
                          </a:solidFill>
                          <a:effectLst/>
                          <a:uLnTx/>
                          <a:uFillTx/>
                          <a:latin typeface="+mn-lt"/>
                          <a:ea typeface="+mn-ea"/>
                          <a:cs typeface="+mn-cs"/>
                        </a:rPr>
                        <a:t> </a:t>
                      </a:r>
                      <a:r>
                        <a:rPr kumimoji="0" lang="en-US" sz="1400" b="0" i="0" u="none" strike="noStrike" kern="1200" cap="none" spc="0" normalizeH="0" baseline="0" noProof="0" dirty="0">
                          <a:ln>
                            <a:noFill/>
                          </a:ln>
                          <a:solidFill>
                            <a:srgbClr val="0000CC"/>
                          </a:solidFill>
                          <a:effectLst/>
                          <a:uLnTx/>
                          <a:uFillTx/>
                          <a:latin typeface="+mn-lt"/>
                          <a:ea typeface="+mn-ea"/>
                          <a:cs typeface="+mn-cs"/>
                        </a:rPr>
                        <a:t>nested</a:t>
                      </a:r>
                      <a:r>
                        <a:rPr kumimoji="0" lang="sv-SE" sz="1400" b="0" i="0" u="none" strike="noStrike" kern="1200" cap="none" spc="0" normalizeH="0" baseline="0" noProof="0" dirty="0">
                          <a:ln>
                            <a:noFill/>
                          </a:ln>
                          <a:solidFill>
                            <a:srgbClr val="0000CC"/>
                          </a:solidFill>
                          <a:effectLst/>
                          <a:uLnTx/>
                          <a:uFillTx/>
                          <a:latin typeface="+mn-lt"/>
                          <a:ea typeface="+mn-ea"/>
                          <a:cs typeface="+mn-cs"/>
                        </a:rPr>
                        <a:t> service templates (</a:t>
                      </a:r>
                      <a:r>
                        <a:rPr kumimoji="0" lang="en-US" sz="1400" b="0" i="0" u="none" strike="noStrike" kern="1200" cap="none" spc="0" normalizeH="0" baseline="0" noProof="0" dirty="0">
                          <a:ln>
                            <a:noFill/>
                          </a:ln>
                          <a:solidFill>
                            <a:srgbClr val="0000CC"/>
                          </a:solidFill>
                          <a:effectLst/>
                          <a:uLnTx/>
                          <a:uFillTx/>
                          <a:latin typeface="+mn-lt"/>
                          <a:ea typeface="+mn-ea"/>
                          <a:cs typeface="+mn-cs"/>
                        </a:rPr>
                        <a:t>see</a:t>
                      </a:r>
                      <a:r>
                        <a:rPr kumimoji="0" lang="sv-SE" sz="1400" b="0" i="0" u="none" strike="noStrike" kern="1200" cap="none" spc="0" normalizeH="0" baseline="0" noProof="0" dirty="0">
                          <a:ln>
                            <a:noFill/>
                          </a:ln>
                          <a:solidFill>
                            <a:srgbClr val="0000CC"/>
                          </a:solidFill>
                          <a:effectLst/>
                          <a:uLnTx/>
                          <a:uFillTx/>
                          <a:latin typeface="+mn-lt"/>
                          <a:ea typeface="+mn-ea"/>
                          <a:cs typeface="+mn-cs"/>
                        </a:rPr>
                        <a:t> </a:t>
                      </a:r>
                      <a:r>
                        <a:rPr lang="en-US" sz="1400" u="sng" kern="1200" dirty="0">
                          <a:solidFill>
                            <a:schemeClr val="dk1"/>
                          </a:solidFill>
                          <a:effectLst/>
                          <a:latin typeface="+mn-lt"/>
                          <a:ea typeface="+mn-ea"/>
                          <a:cs typeface="+mn-cs"/>
                          <a:hlinkClick r:id="rId3"/>
                        </a:rPr>
                        <a:t>ONAP Network Slice Modelling</a:t>
                      </a:r>
                      <a:r>
                        <a:rPr lang="en-US" sz="1400" u="sng" kern="1200" dirty="0">
                          <a:solidFill>
                            <a:schemeClr val="dk1"/>
                          </a:solidFill>
                          <a:effectLst/>
                          <a:latin typeface="+mn-lt"/>
                          <a:ea typeface="+mn-ea"/>
                          <a:cs typeface="+mn-cs"/>
                        </a:rPr>
                        <a:t>)</a:t>
                      </a:r>
                      <a:endParaRPr kumimoji="0" lang="sv-SE" sz="1400" b="0" i="0" u="none" strike="noStrike" kern="1200" cap="none" spc="0" normalizeH="0" baseline="0" noProof="0" dirty="0">
                        <a:ln>
                          <a:noFill/>
                        </a:ln>
                        <a:solidFill>
                          <a:srgbClr val="0000CC"/>
                        </a:solidFill>
                        <a:effectLst/>
                        <a:uLnTx/>
                        <a:uFillTx/>
                        <a:latin typeface="+mn-lt"/>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1400" b="0" i="0" u="none" strike="noStrike" kern="1200" cap="none" spc="0" normalizeH="0" baseline="0" noProof="0" dirty="0">
                          <a:ln>
                            <a:noFill/>
                          </a:ln>
                          <a:solidFill>
                            <a:srgbClr val="0000CC"/>
                          </a:solidFill>
                          <a:effectLst/>
                          <a:uLnTx/>
                          <a:uFillTx/>
                          <a:latin typeface="+mn-lt"/>
                          <a:ea typeface="+mn-ea"/>
                          <a:cs typeface="+mn-cs"/>
                        </a:rPr>
                        <a:t>Support the distribution </a:t>
                      </a:r>
                      <a:r>
                        <a:rPr kumimoji="0" lang="en-US" sz="1400" b="0" i="0" u="none" strike="noStrike" kern="1200" cap="none" spc="0" normalizeH="0" baseline="0" noProof="0" dirty="0">
                          <a:ln>
                            <a:noFill/>
                          </a:ln>
                          <a:solidFill>
                            <a:srgbClr val="0000CC"/>
                          </a:solidFill>
                          <a:effectLst/>
                          <a:uLnTx/>
                          <a:uFillTx/>
                          <a:latin typeface="+mn-lt"/>
                          <a:ea typeface="+mn-ea"/>
                          <a:cs typeface="+mn-cs"/>
                        </a:rPr>
                        <a:t>of</a:t>
                      </a:r>
                      <a:r>
                        <a:rPr kumimoji="0" lang="sv-SE" sz="1400" b="0" i="0" u="none" strike="noStrike" kern="1200" cap="none" spc="0" normalizeH="0" baseline="0" noProof="0" dirty="0">
                          <a:ln>
                            <a:noFill/>
                          </a:ln>
                          <a:solidFill>
                            <a:srgbClr val="0000CC"/>
                          </a:solidFill>
                          <a:effectLst/>
                          <a:uLnTx/>
                          <a:uFillTx/>
                          <a:latin typeface="+mn-lt"/>
                          <a:ea typeface="+mn-ea"/>
                          <a:cs typeface="+mn-cs"/>
                        </a:rPr>
                        <a:t> service templates</a:t>
                      </a:r>
                    </a:p>
                  </a:txBody>
                  <a:tcPr anchor="ctr"/>
                </a:tc>
                <a:extLst>
                  <a:ext uri="{0D108BD9-81ED-4DB2-BD59-A6C34878D82A}">
                    <a16:rowId xmlns:a16="http://schemas.microsoft.com/office/drawing/2014/main" val="3860339642"/>
                  </a:ext>
                </a:extLst>
              </a:tr>
              <a:tr h="370840">
                <a:tc>
                  <a:txBody>
                    <a:bodyPr/>
                    <a:lstStyle/>
                    <a:p>
                      <a:r>
                        <a:rPr lang="en-US" sz="1400" dirty="0">
                          <a:solidFill>
                            <a:srgbClr val="0000CC"/>
                          </a:solidFill>
                        </a:rPr>
                        <a:t>SO</a:t>
                      </a:r>
                    </a:p>
                  </a:txBody>
                  <a:tcPr anchor="ct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sv-SE" sz="1400" b="0" i="0" u="none" strike="noStrike" kern="1200" cap="none" spc="0" normalizeH="0" baseline="0" noProof="0" dirty="0">
                          <a:ln>
                            <a:noFill/>
                          </a:ln>
                          <a:solidFill>
                            <a:srgbClr val="0000CC"/>
                          </a:solidFill>
                          <a:effectLst/>
                          <a:uLnTx/>
                          <a:uFillTx/>
                          <a:latin typeface="+mn-lt"/>
                          <a:ea typeface="+mn-ea"/>
                          <a:cs typeface="+mn-cs"/>
                        </a:rPr>
                        <a:t>Support </a:t>
                      </a:r>
                      <a:r>
                        <a:rPr kumimoji="0" lang="en-US" sz="1400" b="0" i="0" u="none" strike="noStrike" kern="1200" cap="none" spc="0" normalizeH="0" baseline="0" noProof="0" dirty="0">
                          <a:ln>
                            <a:noFill/>
                          </a:ln>
                          <a:solidFill>
                            <a:srgbClr val="0000CC"/>
                          </a:solidFill>
                          <a:effectLst/>
                          <a:uLnTx/>
                          <a:uFillTx/>
                          <a:latin typeface="+mn-lt"/>
                          <a:ea typeface="+mn-ea"/>
                          <a:cs typeface="+mn-cs"/>
                        </a:rPr>
                        <a:t>orchestration</a:t>
                      </a:r>
                      <a:r>
                        <a:rPr kumimoji="0" lang="sv-SE" sz="1400" b="0" i="0" u="none" strike="noStrike" kern="1200" cap="none" spc="0" normalizeH="0" baseline="0" noProof="0" dirty="0">
                          <a:ln>
                            <a:noFill/>
                          </a:ln>
                          <a:solidFill>
                            <a:srgbClr val="0000CC"/>
                          </a:solidFill>
                          <a:effectLst/>
                          <a:uLnTx/>
                          <a:uFillTx/>
                          <a:latin typeface="+mn-lt"/>
                          <a:ea typeface="+mn-ea"/>
                          <a:cs typeface="+mn-cs"/>
                        </a:rPr>
                        <a:t> </a:t>
                      </a:r>
                      <a:r>
                        <a:rPr kumimoji="0" lang="en-US" sz="1400" b="0" i="0" u="none" strike="noStrike" kern="1200" cap="none" spc="0" normalizeH="0" baseline="0" noProof="0" dirty="0">
                          <a:ln>
                            <a:noFill/>
                          </a:ln>
                          <a:solidFill>
                            <a:srgbClr val="0000CC"/>
                          </a:solidFill>
                          <a:effectLst/>
                          <a:uLnTx/>
                          <a:uFillTx/>
                          <a:latin typeface="+mn-lt"/>
                          <a:ea typeface="+mn-ea"/>
                          <a:cs typeface="+mn-cs"/>
                        </a:rPr>
                        <a:t>of</a:t>
                      </a:r>
                      <a:r>
                        <a:rPr kumimoji="0" lang="sv-SE" sz="1400" b="0" i="0" u="none" strike="noStrike" kern="1200" cap="none" spc="0" normalizeH="0" baseline="0" noProof="0" dirty="0">
                          <a:ln>
                            <a:noFill/>
                          </a:ln>
                          <a:solidFill>
                            <a:srgbClr val="0000CC"/>
                          </a:solidFill>
                          <a:effectLst/>
                          <a:uLnTx/>
                          <a:uFillTx/>
                          <a:latin typeface="+mn-lt"/>
                          <a:ea typeface="+mn-ea"/>
                          <a:cs typeface="+mn-cs"/>
                        </a:rPr>
                        <a:t> </a:t>
                      </a:r>
                      <a:r>
                        <a:rPr kumimoji="0" lang="en-US" sz="1400" b="0" i="0" u="none" strike="noStrike" kern="1200" cap="none" spc="0" normalizeH="0" baseline="0" noProof="0" dirty="0">
                          <a:ln>
                            <a:noFill/>
                          </a:ln>
                          <a:solidFill>
                            <a:srgbClr val="0000CC"/>
                          </a:solidFill>
                          <a:effectLst/>
                          <a:uLnTx/>
                          <a:uFillTx/>
                          <a:latin typeface="+mn-lt"/>
                          <a:ea typeface="+mn-ea"/>
                          <a:cs typeface="+mn-cs"/>
                        </a:rPr>
                        <a:t>nested</a:t>
                      </a:r>
                      <a:r>
                        <a:rPr kumimoji="0" lang="sv-SE" sz="1400" b="0" i="0" u="none" strike="noStrike" kern="1200" cap="none" spc="0" normalizeH="0" baseline="0" noProof="0" dirty="0">
                          <a:ln>
                            <a:noFill/>
                          </a:ln>
                          <a:solidFill>
                            <a:srgbClr val="0000CC"/>
                          </a:solidFill>
                          <a:effectLst/>
                          <a:uLnTx/>
                          <a:uFillTx/>
                          <a:latin typeface="+mn-lt"/>
                          <a:ea typeface="+mn-ea"/>
                          <a:cs typeface="+mn-cs"/>
                        </a:rPr>
                        <a:t> service templates</a:t>
                      </a:r>
                      <a:endParaRPr kumimoji="0" lang="en-US" sz="1400" b="0" i="0" u="none" strike="noStrike" kern="1200" cap="none" spc="0" normalizeH="0" baseline="0" noProof="0" dirty="0">
                        <a:ln>
                          <a:noFill/>
                        </a:ln>
                        <a:solidFill>
                          <a:srgbClr val="0000CC"/>
                        </a:solidFill>
                        <a:effectLst/>
                        <a:uLnTx/>
                        <a:uFillTx/>
                        <a:latin typeface="+mn-lt"/>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0000CC"/>
                          </a:solidFill>
                          <a:effectLst/>
                          <a:uLnTx/>
                          <a:uFillTx/>
                          <a:latin typeface="+mn-lt"/>
                          <a:ea typeface="+mn-ea"/>
                          <a:cs typeface="+mn-cs"/>
                        </a:rPr>
                        <a:t>Support integration with common functions for VNF placement decisions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0000CC"/>
                          </a:solidFill>
                          <a:effectLst/>
                          <a:uLnTx/>
                          <a:uFillTx/>
                          <a:latin typeface="+mn-lt"/>
                          <a:ea typeface="+mn-ea"/>
                          <a:cs typeface="+mn-cs"/>
                        </a:rPr>
                        <a:t>Support parameterization of configuration templates</a:t>
                      </a:r>
                      <a:endParaRPr kumimoji="0" lang="sv-SE" sz="1400" b="0" i="0" u="none" strike="noStrike" kern="1200" cap="none" spc="0" normalizeH="0" baseline="0" noProof="0" dirty="0">
                        <a:ln>
                          <a:noFill/>
                        </a:ln>
                        <a:solidFill>
                          <a:srgbClr val="0000CC"/>
                        </a:solidFill>
                        <a:effectLst/>
                        <a:uLnTx/>
                        <a:uFillTx/>
                        <a:latin typeface="+mn-lt"/>
                        <a:ea typeface="+mn-ea"/>
                        <a:cs typeface="+mn-cs"/>
                      </a:endParaRPr>
                    </a:p>
                  </a:txBody>
                  <a:tcPr anchor="ctr"/>
                </a:tc>
                <a:extLst>
                  <a:ext uri="{0D108BD9-81ED-4DB2-BD59-A6C34878D82A}">
                    <a16:rowId xmlns:a16="http://schemas.microsoft.com/office/drawing/2014/main" val="944192080"/>
                  </a:ext>
                </a:extLst>
              </a:tr>
              <a:tr h="370840">
                <a:tc>
                  <a:txBody>
                    <a:bodyPr/>
                    <a:lstStyle/>
                    <a:p>
                      <a:r>
                        <a:rPr lang="en-US" sz="1400" dirty="0">
                          <a:solidFill>
                            <a:srgbClr val="0000CC"/>
                          </a:solidFill>
                        </a:rPr>
                        <a:t>A&amp;AI</a:t>
                      </a:r>
                    </a:p>
                  </a:txBody>
                  <a:tcPr anchor="ctr"/>
                </a:tc>
                <a:tc>
                  <a:txBody>
                    <a:bodyPr/>
                    <a:lstStyle/>
                    <a:p>
                      <a:pPr marL="285750" indent="-285750">
                        <a:buFont typeface="Arial" panose="020B0604020202020204" pitchFamily="34" charset="0"/>
                        <a:buChar char="•"/>
                      </a:pPr>
                      <a:r>
                        <a:rPr lang="en-US" sz="1400" dirty="0">
                          <a:solidFill>
                            <a:srgbClr val="0000CC"/>
                          </a:solidFill>
                        </a:rPr>
                        <a:t>Evolve model to support NW Slicing aspects</a:t>
                      </a:r>
                    </a:p>
                  </a:txBody>
                  <a:tcPr anchor="ctr"/>
                </a:tc>
                <a:extLst>
                  <a:ext uri="{0D108BD9-81ED-4DB2-BD59-A6C34878D82A}">
                    <a16:rowId xmlns:a16="http://schemas.microsoft.com/office/drawing/2014/main" val="1016217978"/>
                  </a:ext>
                </a:extLst>
              </a:tr>
              <a:tr h="370840">
                <a:tc>
                  <a:txBody>
                    <a:bodyPr/>
                    <a:lstStyle/>
                    <a:p>
                      <a:r>
                        <a:rPr lang="en-US" sz="1400" dirty="0">
                          <a:solidFill>
                            <a:srgbClr val="0000CC"/>
                          </a:solidFill>
                        </a:rPr>
                        <a:t>Controllers</a:t>
                      </a:r>
                    </a:p>
                  </a:txBody>
                  <a:tcPr anchor="ctr"/>
                </a:tc>
                <a:tc>
                  <a:txBody>
                    <a:bodyPr/>
                    <a:lstStyle/>
                    <a:p>
                      <a:pPr marL="285750" indent="-285750">
                        <a:buFont typeface="Arial" panose="020B0604020202020204" pitchFamily="34" charset="0"/>
                        <a:buChar char="•"/>
                      </a:pPr>
                      <a:r>
                        <a:rPr lang="en-US" sz="1400" dirty="0">
                          <a:solidFill>
                            <a:srgbClr val="0000CC"/>
                          </a:solidFill>
                        </a:rPr>
                        <a:t>Support VNF Day-1 configuration</a:t>
                      </a:r>
                    </a:p>
                    <a:p>
                      <a:pPr marL="285750" indent="-285750">
                        <a:buFont typeface="Arial" panose="020B0604020202020204" pitchFamily="34" charset="0"/>
                        <a:buChar char="•"/>
                      </a:pPr>
                      <a:r>
                        <a:rPr lang="en-US" sz="1400" dirty="0">
                          <a:solidFill>
                            <a:srgbClr val="0000CC"/>
                          </a:solidFill>
                        </a:rPr>
                        <a:t>Support VNF&amp;PNF Day-n configuration</a:t>
                      </a:r>
                    </a:p>
                  </a:txBody>
                  <a:tcPr anchor="ctr"/>
                </a:tc>
                <a:extLst>
                  <a:ext uri="{0D108BD9-81ED-4DB2-BD59-A6C34878D82A}">
                    <a16:rowId xmlns:a16="http://schemas.microsoft.com/office/drawing/2014/main" val="3268792272"/>
                  </a:ext>
                </a:extLst>
              </a:tr>
              <a:tr h="370840">
                <a:tc>
                  <a:txBody>
                    <a:bodyPr/>
                    <a:lstStyle/>
                    <a:p>
                      <a:r>
                        <a:rPr lang="en-US" sz="1400" dirty="0">
                          <a:solidFill>
                            <a:srgbClr val="0000CC"/>
                          </a:solidFill>
                        </a:rPr>
                        <a:t>VID</a:t>
                      </a:r>
                    </a:p>
                  </a:txBody>
                  <a:tcPr anchor="ctr"/>
                </a:tc>
                <a:tc>
                  <a:txBody>
                    <a:bodyPr/>
                    <a:lstStyle/>
                    <a:p>
                      <a:pPr marL="285750" indent="-285750">
                        <a:buFont typeface="Arial" panose="020B0604020202020204" pitchFamily="34" charset="0"/>
                        <a:buChar char="•"/>
                      </a:pPr>
                      <a:r>
                        <a:rPr lang="en-US" sz="1400" dirty="0">
                          <a:solidFill>
                            <a:srgbClr val="0000CC"/>
                          </a:solidFill>
                        </a:rPr>
                        <a:t>Provide view of all available templates</a:t>
                      </a:r>
                    </a:p>
                    <a:p>
                      <a:pPr marL="285750" indent="-285750">
                        <a:buFont typeface="Arial" panose="020B0604020202020204" pitchFamily="34" charset="0"/>
                        <a:buChar char="•"/>
                      </a:pPr>
                      <a:r>
                        <a:rPr lang="en-US" sz="1400" dirty="0">
                          <a:solidFill>
                            <a:srgbClr val="0000CC"/>
                          </a:solidFill>
                        </a:rPr>
                        <a:t>Provide means to trigger and monitor service instance creation and deletion</a:t>
                      </a:r>
                    </a:p>
                    <a:p>
                      <a:pPr marL="285750" indent="-285750">
                        <a:buFont typeface="Arial" panose="020B0604020202020204" pitchFamily="34" charset="0"/>
                        <a:buChar char="•"/>
                      </a:pPr>
                      <a:r>
                        <a:rPr lang="en-US" sz="1400" dirty="0">
                          <a:solidFill>
                            <a:srgbClr val="0000CC"/>
                          </a:solidFill>
                        </a:rPr>
                        <a:t>Provide view of service instances and their dependencies</a:t>
                      </a:r>
                    </a:p>
                  </a:txBody>
                  <a:tcPr anchor="ctr"/>
                </a:tc>
                <a:extLst>
                  <a:ext uri="{0D108BD9-81ED-4DB2-BD59-A6C34878D82A}">
                    <a16:rowId xmlns:a16="http://schemas.microsoft.com/office/drawing/2014/main" val="2341267245"/>
                  </a:ext>
                </a:extLst>
              </a:tr>
              <a:tr h="370840">
                <a:tc>
                  <a:txBody>
                    <a:bodyPr/>
                    <a:lstStyle/>
                    <a:p>
                      <a:r>
                        <a:rPr lang="en-US" sz="1400" dirty="0" err="1">
                          <a:solidFill>
                            <a:srgbClr val="0000CC"/>
                          </a:solidFill>
                        </a:rPr>
                        <a:t>PoC</a:t>
                      </a:r>
                      <a:endParaRPr lang="en-US" sz="1400" dirty="0">
                        <a:solidFill>
                          <a:srgbClr val="0000CC"/>
                        </a:solidFill>
                      </a:endParaRPr>
                    </a:p>
                  </a:txBody>
                  <a:tcPr anchor="ctr"/>
                </a:tc>
                <a:tc>
                  <a:txBody>
                    <a:bodyPr/>
                    <a:lstStyle/>
                    <a:p>
                      <a:pPr marL="0" indent="0">
                        <a:buFont typeface="Arial" panose="020B0604020202020204" pitchFamily="34" charset="0"/>
                        <a:buNone/>
                      </a:pPr>
                      <a:r>
                        <a:rPr lang="en-US" sz="1400" dirty="0">
                          <a:solidFill>
                            <a:srgbClr val="0000CC"/>
                          </a:solidFill>
                        </a:rPr>
                        <a:t>Network Slicing </a:t>
                      </a:r>
                      <a:r>
                        <a:rPr lang="en-US" sz="1400" dirty="0" err="1">
                          <a:solidFill>
                            <a:srgbClr val="0000CC"/>
                          </a:solidFill>
                        </a:rPr>
                        <a:t>PoC</a:t>
                      </a:r>
                      <a:r>
                        <a:rPr lang="en-US" sz="1400" dirty="0">
                          <a:solidFill>
                            <a:srgbClr val="0000CC"/>
                          </a:solidFill>
                        </a:rPr>
                        <a:t> to demonstrate something related to NS</a:t>
                      </a:r>
                    </a:p>
                  </a:txBody>
                  <a:tcPr anchor="ctr"/>
                </a:tc>
                <a:extLst>
                  <a:ext uri="{0D108BD9-81ED-4DB2-BD59-A6C34878D82A}">
                    <a16:rowId xmlns:a16="http://schemas.microsoft.com/office/drawing/2014/main" val="3120913407"/>
                  </a:ext>
                </a:extLst>
              </a:tr>
            </a:tbl>
          </a:graphicData>
        </a:graphic>
      </p:graphicFrame>
      <p:sp>
        <p:nvSpPr>
          <p:cNvPr id="10" name="Rectangle 9">
            <a:extLst>
              <a:ext uri="{FF2B5EF4-FFF2-40B4-BE49-F238E27FC236}">
                <a16:creationId xmlns:a16="http://schemas.microsoft.com/office/drawing/2014/main" id="{6EB6DC36-C7CE-4900-BEEC-80E48CCF3E41}"/>
              </a:ext>
            </a:extLst>
          </p:cNvPr>
          <p:cNvSpPr/>
          <p:nvPr/>
        </p:nvSpPr>
        <p:spPr>
          <a:xfrm>
            <a:off x="50800" y="552418"/>
            <a:ext cx="9017000" cy="1403381"/>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D11CFA61-F277-4F34-B798-08C2F8F9D277}"/>
              </a:ext>
            </a:extLst>
          </p:cNvPr>
          <p:cNvSpPr txBox="1"/>
          <p:nvPr/>
        </p:nvSpPr>
        <p:spPr>
          <a:xfrm>
            <a:off x="380021" y="606526"/>
            <a:ext cx="8645220" cy="1261884"/>
          </a:xfrm>
          <a:prstGeom prst="rect">
            <a:avLst/>
          </a:prstGeom>
          <a:noFill/>
        </p:spPr>
        <p:txBody>
          <a:bodyPr wrap="square" rtlCol="0">
            <a:spAutoFit/>
          </a:bodyPr>
          <a:lstStyle/>
          <a:p>
            <a:r>
              <a:rPr lang="en-US" sz="1600" dirty="0">
                <a:solidFill>
                  <a:srgbClr val="0000CC"/>
                </a:solidFill>
              </a:rPr>
              <a:t>..Based on identified Use Cases for NW Slicing in Dublin Release.</a:t>
            </a:r>
          </a:p>
          <a:p>
            <a:r>
              <a:rPr lang="en-US" sz="1600" dirty="0">
                <a:solidFill>
                  <a:srgbClr val="0000CC"/>
                </a:solidFill>
              </a:rPr>
              <a:t>First proposal outlines the scope of the identified use cases with ambition levels for each</a:t>
            </a:r>
            <a:r>
              <a:rPr lang="en-US" sz="1400" dirty="0">
                <a:solidFill>
                  <a:srgbClr val="0000CC"/>
                </a:solidFill>
              </a:rPr>
              <a:t>.</a:t>
            </a:r>
          </a:p>
          <a:p>
            <a:r>
              <a:rPr lang="en-US" sz="1400" dirty="0">
                <a:solidFill>
                  <a:srgbClr val="0000CC"/>
                </a:solidFill>
                <a:hlinkClick r:id="rId4"/>
              </a:rPr>
              <a:t>Use Case Scope and Ambition Levels</a:t>
            </a:r>
            <a:endParaRPr lang="en-US" sz="1400" dirty="0">
              <a:solidFill>
                <a:srgbClr val="0000CC"/>
              </a:solidFill>
            </a:endParaRPr>
          </a:p>
          <a:p>
            <a:r>
              <a:rPr lang="en-US" sz="1600" dirty="0">
                <a:solidFill>
                  <a:srgbClr val="0000CC"/>
                </a:solidFill>
              </a:rPr>
              <a:t>Following proposal focuses on flows for Use case 1, Ambition level 1.</a:t>
            </a:r>
          </a:p>
          <a:p>
            <a:r>
              <a:rPr lang="en-US" sz="1400" dirty="0">
                <a:solidFill>
                  <a:srgbClr val="0000CC"/>
                </a:solidFill>
                <a:hlinkClick r:id="rId5"/>
              </a:rPr>
              <a:t>Use Case 1 Ambition level 1</a:t>
            </a:r>
            <a:endParaRPr lang="en-US" sz="1400" dirty="0">
              <a:solidFill>
                <a:srgbClr val="0000CC"/>
              </a:solidFill>
            </a:endParaRPr>
          </a:p>
        </p:txBody>
      </p:sp>
      <p:grpSp>
        <p:nvGrpSpPr>
          <p:cNvPr id="12" name="Group 11">
            <a:extLst>
              <a:ext uri="{FF2B5EF4-FFF2-40B4-BE49-F238E27FC236}">
                <a16:creationId xmlns:a16="http://schemas.microsoft.com/office/drawing/2014/main" id="{760394B6-DB59-43F9-AB1C-27AD1619E87C}"/>
              </a:ext>
            </a:extLst>
          </p:cNvPr>
          <p:cNvGrpSpPr/>
          <p:nvPr/>
        </p:nvGrpSpPr>
        <p:grpSpPr>
          <a:xfrm>
            <a:off x="37804" y="552418"/>
            <a:ext cx="276999" cy="1476353"/>
            <a:chOff x="37804" y="552418"/>
            <a:chExt cx="276999" cy="1476353"/>
          </a:xfrm>
        </p:grpSpPr>
        <p:sp>
          <p:nvSpPr>
            <p:cNvPr id="13" name="Rectangle 12">
              <a:extLst>
                <a:ext uri="{FF2B5EF4-FFF2-40B4-BE49-F238E27FC236}">
                  <a16:creationId xmlns:a16="http://schemas.microsoft.com/office/drawing/2014/main" id="{5533E6CE-0320-440F-A932-45289B8414D3}"/>
                </a:ext>
              </a:extLst>
            </p:cNvPr>
            <p:cNvSpPr/>
            <p:nvPr/>
          </p:nvSpPr>
          <p:spPr>
            <a:xfrm>
              <a:off x="50800" y="552418"/>
              <a:ext cx="254408" cy="1417949"/>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00CC"/>
                </a:solidFill>
              </a:endParaRPr>
            </a:p>
          </p:txBody>
        </p:sp>
        <p:sp>
          <p:nvSpPr>
            <p:cNvPr id="14" name="TextBox 13">
              <a:extLst>
                <a:ext uri="{FF2B5EF4-FFF2-40B4-BE49-F238E27FC236}">
                  <a16:creationId xmlns:a16="http://schemas.microsoft.com/office/drawing/2014/main" id="{F1D3EC99-40B0-4D6E-9B72-FC47B6691062}"/>
                </a:ext>
              </a:extLst>
            </p:cNvPr>
            <p:cNvSpPr txBox="1"/>
            <p:nvPr/>
          </p:nvSpPr>
          <p:spPr>
            <a:xfrm rot="16200000">
              <a:off x="-487339" y="1226628"/>
              <a:ext cx="1327286" cy="276999"/>
            </a:xfrm>
            <a:prstGeom prst="rect">
              <a:avLst/>
            </a:prstGeom>
            <a:noFill/>
          </p:spPr>
          <p:txBody>
            <a:bodyPr wrap="none" rtlCol="0">
              <a:spAutoFit/>
            </a:bodyPr>
            <a:lstStyle/>
            <a:p>
              <a:r>
                <a:rPr lang="en-US" sz="1200" b="1" dirty="0">
                  <a:solidFill>
                    <a:schemeClr val="bg1"/>
                  </a:solidFill>
                </a:rPr>
                <a:t>U/C DESCRIPTION</a:t>
              </a:r>
            </a:p>
          </p:txBody>
        </p:sp>
      </p:grpSp>
      <p:grpSp>
        <p:nvGrpSpPr>
          <p:cNvPr id="15" name="Group 14">
            <a:extLst>
              <a:ext uri="{FF2B5EF4-FFF2-40B4-BE49-F238E27FC236}">
                <a16:creationId xmlns:a16="http://schemas.microsoft.com/office/drawing/2014/main" id="{57FADC24-E560-49A6-8E39-377694442AED}"/>
              </a:ext>
            </a:extLst>
          </p:cNvPr>
          <p:cNvGrpSpPr/>
          <p:nvPr/>
        </p:nvGrpSpPr>
        <p:grpSpPr>
          <a:xfrm>
            <a:off x="33043" y="1923059"/>
            <a:ext cx="276999" cy="474810"/>
            <a:chOff x="33043" y="494155"/>
            <a:chExt cx="276999" cy="474810"/>
          </a:xfrm>
        </p:grpSpPr>
        <p:sp>
          <p:nvSpPr>
            <p:cNvPr id="16" name="Rectangle 15">
              <a:extLst>
                <a:ext uri="{FF2B5EF4-FFF2-40B4-BE49-F238E27FC236}">
                  <a16:creationId xmlns:a16="http://schemas.microsoft.com/office/drawing/2014/main" id="{3AAAEC8F-C84E-4603-9C33-58D79744BB0E}"/>
                </a:ext>
              </a:extLst>
            </p:cNvPr>
            <p:cNvSpPr/>
            <p:nvPr/>
          </p:nvSpPr>
          <p:spPr>
            <a:xfrm>
              <a:off x="50800" y="552419"/>
              <a:ext cx="254408" cy="406399"/>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00CC"/>
                </a:solidFill>
              </a:endParaRPr>
            </a:p>
          </p:txBody>
        </p:sp>
        <p:sp>
          <p:nvSpPr>
            <p:cNvPr id="17" name="TextBox 16">
              <a:extLst>
                <a:ext uri="{FF2B5EF4-FFF2-40B4-BE49-F238E27FC236}">
                  <a16:creationId xmlns:a16="http://schemas.microsoft.com/office/drawing/2014/main" id="{8DF1EDB1-EA10-4DF1-8F13-16F85C2C6250}"/>
                </a:ext>
              </a:extLst>
            </p:cNvPr>
            <p:cNvSpPr txBox="1"/>
            <p:nvPr/>
          </p:nvSpPr>
          <p:spPr>
            <a:xfrm rot="16200000">
              <a:off x="-65862" y="593060"/>
              <a:ext cx="474810" cy="276999"/>
            </a:xfrm>
            <a:prstGeom prst="rect">
              <a:avLst/>
            </a:prstGeom>
            <a:noFill/>
          </p:spPr>
          <p:txBody>
            <a:bodyPr wrap="square" rtlCol="0">
              <a:spAutoFit/>
            </a:bodyPr>
            <a:lstStyle/>
            <a:p>
              <a:r>
                <a:rPr lang="en-US" sz="1200" b="1" dirty="0">
                  <a:solidFill>
                    <a:schemeClr val="bg1"/>
                  </a:solidFill>
                </a:rPr>
                <a:t>Wiki</a:t>
              </a:r>
            </a:p>
          </p:txBody>
        </p:sp>
      </p:grpSp>
      <p:grpSp>
        <p:nvGrpSpPr>
          <p:cNvPr id="18" name="Group 17">
            <a:extLst>
              <a:ext uri="{FF2B5EF4-FFF2-40B4-BE49-F238E27FC236}">
                <a16:creationId xmlns:a16="http://schemas.microsoft.com/office/drawing/2014/main" id="{88A4F895-4154-4845-9F49-0FEEDC714C8F}"/>
              </a:ext>
            </a:extLst>
          </p:cNvPr>
          <p:cNvGrpSpPr/>
          <p:nvPr/>
        </p:nvGrpSpPr>
        <p:grpSpPr>
          <a:xfrm>
            <a:off x="37809" y="2397869"/>
            <a:ext cx="276999" cy="4381136"/>
            <a:chOff x="37809" y="-1272739"/>
            <a:chExt cx="276999" cy="4381136"/>
          </a:xfrm>
        </p:grpSpPr>
        <p:sp>
          <p:nvSpPr>
            <p:cNvPr id="19" name="Rectangle 18">
              <a:extLst>
                <a:ext uri="{FF2B5EF4-FFF2-40B4-BE49-F238E27FC236}">
                  <a16:creationId xmlns:a16="http://schemas.microsoft.com/office/drawing/2014/main" id="{F64D9F9F-C319-4D23-9463-412026B1BB64}"/>
                </a:ext>
              </a:extLst>
            </p:cNvPr>
            <p:cNvSpPr/>
            <p:nvPr/>
          </p:nvSpPr>
          <p:spPr>
            <a:xfrm>
              <a:off x="50800" y="-1272739"/>
              <a:ext cx="254408" cy="4371231"/>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00CC"/>
                </a:solidFill>
              </a:endParaRPr>
            </a:p>
          </p:txBody>
        </p:sp>
        <p:sp>
          <p:nvSpPr>
            <p:cNvPr id="20" name="TextBox 19">
              <a:extLst>
                <a:ext uri="{FF2B5EF4-FFF2-40B4-BE49-F238E27FC236}">
                  <a16:creationId xmlns:a16="http://schemas.microsoft.com/office/drawing/2014/main" id="{6B934CBE-CAFB-4011-A460-45E4D09CD1E6}"/>
                </a:ext>
              </a:extLst>
            </p:cNvPr>
            <p:cNvSpPr txBox="1"/>
            <p:nvPr/>
          </p:nvSpPr>
          <p:spPr>
            <a:xfrm rot="16200000">
              <a:off x="-1261457" y="1532132"/>
              <a:ext cx="2875531" cy="276999"/>
            </a:xfrm>
            <a:prstGeom prst="rect">
              <a:avLst/>
            </a:prstGeom>
            <a:noFill/>
          </p:spPr>
          <p:txBody>
            <a:bodyPr wrap="none" rtlCol="0">
              <a:spAutoFit/>
            </a:bodyPr>
            <a:lstStyle/>
            <a:p>
              <a:r>
                <a:rPr lang="en-US" sz="1200" b="1" dirty="0">
                  <a:solidFill>
                    <a:schemeClr val="bg1"/>
                  </a:solidFill>
                </a:rPr>
                <a:t>R6 Frankfurt CANDIDATE ENHANCEMENTS</a:t>
              </a:r>
            </a:p>
          </p:txBody>
        </p:sp>
      </p:grpSp>
    </p:spTree>
    <p:extLst>
      <p:ext uri="{BB962C8B-B14F-4D97-AF65-F5344CB8AC3E}">
        <p14:creationId xmlns:p14="http://schemas.microsoft.com/office/powerpoint/2010/main" val="9657170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18567D2-2F7A-415C-B295-BD5383B04782}"/>
              </a:ext>
            </a:extLst>
          </p:cNvPr>
          <p:cNvSpPr>
            <a:spLocks noGrp="1"/>
          </p:cNvSpPr>
          <p:nvPr>
            <p:ph type="sldNum" sz="quarter" idx="4"/>
          </p:nvPr>
        </p:nvSpPr>
        <p:spPr/>
        <p:txBody>
          <a:bodyPr/>
          <a:lstStyle/>
          <a:p>
            <a:fld id="{6C9CD605-947A-3C4E-98CB-B055F943FEBA}" type="slidenum">
              <a:rPr lang="en-US" smtClean="0"/>
              <a:pPr/>
              <a:t>15</a:t>
            </a:fld>
            <a:endParaRPr lang="en-US" dirty="0"/>
          </a:p>
        </p:txBody>
      </p:sp>
      <p:sp>
        <p:nvSpPr>
          <p:cNvPr id="3" name="Title 2">
            <a:extLst>
              <a:ext uri="{FF2B5EF4-FFF2-40B4-BE49-F238E27FC236}">
                <a16:creationId xmlns:a16="http://schemas.microsoft.com/office/drawing/2014/main" id="{29D10963-5B6A-4099-B1B9-6CA6E4A75AB5}"/>
              </a:ext>
            </a:extLst>
          </p:cNvPr>
          <p:cNvSpPr>
            <a:spLocks noGrp="1"/>
          </p:cNvSpPr>
          <p:nvPr>
            <p:ph type="title"/>
          </p:nvPr>
        </p:nvSpPr>
        <p:spPr/>
        <p:txBody>
          <a:bodyPr>
            <a:normAutofit/>
          </a:bodyPr>
          <a:lstStyle/>
          <a:p>
            <a:r>
              <a:rPr lang="en-US" dirty="0"/>
              <a:t>R6 Frankfurt General PNF Support U/C SUMMARY</a:t>
            </a:r>
          </a:p>
        </p:txBody>
      </p:sp>
      <p:graphicFrame>
        <p:nvGraphicFramePr>
          <p:cNvPr id="6" name="Table 5">
            <a:extLst>
              <a:ext uri="{FF2B5EF4-FFF2-40B4-BE49-F238E27FC236}">
                <a16:creationId xmlns:a16="http://schemas.microsoft.com/office/drawing/2014/main" id="{A53E2B92-B514-4158-BCC7-BF69356F62DB}"/>
              </a:ext>
            </a:extLst>
          </p:cNvPr>
          <p:cNvGraphicFramePr>
            <a:graphicFrameLocks noGrp="1"/>
          </p:cNvGraphicFramePr>
          <p:nvPr>
            <p:extLst>
              <p:ext uri="{D42A27DB-BD31-4B8C-83A1-F6EECF244321}">
                <p14:modId xmlns:p14="http://schemas.microsoft.com/office/powerpoint/2010/main" val="2710397297"/>
              </p:ext>
            </p:extLst>
          </p:nvPr>
        </p:nvGraphicFramePr>
        <p:xfrm>
          <a:off x="132955" y="1034900"/>
          <a:ext cx="8732915" cy="2900580"/>
        </p:xfrm>
        <a:graphic>
          <a:graphicData uri="http://schemas.openxmlformats.org/drawingml/2006/table">
            <a:tbl>
              <a:tblPr/>
              <a:tblGrid>
                <a:gridCol w="1101875">
                  <a:extLst>
                    <a:ext uri="{9D8B030D-6E8A-4147-A177-3AD203B41FA5}">
                      <a16:colId xmlns:a16="http://schemas.microsoft.com/office/drawing/2014/main" val="1093934642"/>
                    </a:ext>
                  </a:extLst>
                </a:gridCol>
                <a:gridCol w="5364753">
                  <a:extLst>
                    <a:ext uri="{9D8B030D-6E8A-4147-A177-3AD203B41FA5}">
                      <a16:colId xmlns:a16="http://schemas.microsoft.com/office/drawing/2014/main" val="2688857417"/>
                    </a:ext>
                  </a:extLst>
                </a:gridCol>
                <a:gridCol w="1208598">
                  <a:extLst>
                    <a:ext uri="{9D8B030D-6E8A-4147-A177-3AD203B41FA5}">
                      <a16:colId xmlns:a16="http://schemas.microsoft.com/office/drawing/2014/main" val="2802987436"/>
                    </a:ext>
                  </a:extLst>
                </a:gridCol>
                <a:gridCol w="1057689">
                  <a:extLst>
                    <a:ext uri="{9D8B030D-6E8A-4147-A177-3AD203B41FA5}">
                      <a16:colId xmlns:a16="http://schemas.microsoft.com/office/drawing/2014/main" val="2865882101"/>
                    </a:ext>
                  </a:extLst>
                </a:gridCol>
              </a:tblGrid>
              <a:tr h="494055">
                <a:tc>
                  <a:txBody>
                    <a:bodyPr/>
                    <a:lstStyle/>
                    <a:p>
                      <a:r>
                        <a:rPr lang="en-US" sz="1000" b="1" dirty="0">
                          <a:solidFill>
                            <a:schemeClr val="bg1"/>
                          </a:solidFill>
                        </a:rPr>
                        <a:t>5G USE CASE</a:t>
                      </a:r>
                    </a:p>
                  </a:txBody>
                  <a:tcPr marL="63749" marR="63749" marT="31875" marB="3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a:txBody>
                    <a:bodyPr/>
                    <a:lstStyle/>
                    <a:p>
                      <a:r>
                        <a:rPr lang="en-US" sz="1000" b="1" dirty="0">
                          <a:solidFill>
                            <a:schemeClr val="bg1"/>
                          </a:solidFill>
                        </a:rPr>
                        <a:t>DESCRIPTION</a:t>
                      </a:r>
                    </a:p>
                  </a:txBody>
                  <a:tcPr marL="63749" marR="63749" marT="31875" marB="3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a:txBody>
                    <a:bodyPr/>
                    <a:lstStyle/>
                    <a:p>
                      <a:r>
                        <a:rPr lang="en-US" sz="1000" b="1" dirty="0">
                          <a:solidFill>
                            <a:schemeClr val="bg1"/>
                          </a:solidFill>
                        </a:rPr>
                        <a:t>Req vs U/C</a:t>
                      </a:r>
                    </a:p>
                  </a:txBody>
                  <a:tcPr marL="63749" marR="63749" marT="31875" marB="3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a:txBody>
                    <a:bodyPr/>
                    <a:lstStyle/>
                    <a:p>
                      <a:r>
                        <a:rPr lang="en-US" sz="1000" b="1" dirty="0">
                          <a:solidFill>
                            <a:schemeClr val="bg1"/>
                          </a:solidFill>
                        </a:rPr>
                        <a:t>5G Specific</a:t>
                      </a:r>
                    </a:p>
                  </a:txBody>
                  <a:tcPr marL="63749" marR="63749" marT="31875" marB="3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extLst>
                  <a:ext uri="{0D108BD9-81ED-4DB2-BD59-A6C34878D82A}">
                    <a16:rowId xmlns:a16="http://schemas.microsoft.com/office/drawing/2014/main" val="1499171388"/>
                  </a:ext>
                </a:extLst>
              </a:tr>
              <a:tr h="780925">
                <a:tc>
                  <a:txBody>
                    <a:bodyPr/>
                    <a:lstStyle/>
                    <a:p>
                      <a:r>
                        <a:rPr lang="en-US" sz="1000" b="1" dirty="0">
                          <a:solidFill>
                            <a:srgbClr val="0000FF"/>
                          </a:solidFill>
                          <a:effectLst/>
                        </a:rPr>
                        <a:t>PNF PRE-ONBOARDING &amp; ONBOARDING</a:t>
                      </a:r>
                      <a:endParaRPr lang="en-US" sz="1000" dirty="0"/>
                    </a:p>
                  </a:txBody>
                  <a:tcPr marL="63749" marR="63749" marT="31875" marB="3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PNF Package delivery, Pre-onboarding and PNF Onboarding via SDC.</a:t>
                      </a:r>
                    </a:p>
                  </a:txBody>
                  <a:tcPr marL="63749" marR="63749" marT="31875" marB="3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Requirements</a:t>
                      </a:r>
                    </a:p>
                  </a:txBody>
                  <a:tcPr marL="63749" marR="63749" marT="31875" marB="3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00" dirty="0"/>
                        <a:t>General</a:t>
                      </a:r>
                    </a:p>
                    <a:p>
                      <a:endParaRPr lang="en-US" sz="1000" dirty="0"/>
                    </a:p>
                  </a:txBody>
                  <a:tcPr marL="63749" marR="63749" marT="31875" marB="3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6331098"/>
                  </a:ext>
                </a:extLst>
              </a:tr>
              <a:tr h="494055">
                <a:tc>
                  <a:txBody>
                    <a:bodyPr/>
                    <a:lstStyle/>
                    <a:p>
                      <a:r>
                        <a:rPr lang="en-US" sz="1000" b="1" dirty="0">
                          <a:solidFill>
                            <a:srgbClr val="0000FF"/>
                          </a:solidFill>
                          <a:effectLst/>
                        </a:rPr>
                        <a:t>CONFIGURATION WITH NETCONF</a:t>
                      </a:r>
                      <a:endParaRPr lang="en-US" sz="1000" dirty="0"/>
                    </a:p>
                  </a:txBody>
                  <a:tcPr marL="63749" marR="63749" marT="31875" marB="3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Enhancement to NETCONF support in ONAP supporting 5G and other use cases.</a:t>
                      </a:r>
                    </a:p>
                  </a:txBody>
                  <a:tcPr marL="63749" marR="63749" marT="31875" marB="3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Requirements</a:t>
                      </a:r>
                    </a:p>
                  </a:txBody>
                  <a:tcPr marL="63749" marR="63749" marT="31875" marB="3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00" dirty="0"/>
                        <a:t>General</a:t>
                      </a:r>
                    </a:p>
                    <a:p>
                      <a:endParaRPr lang="en-US" sz="1000" dirty="0"/>
                    </a:p>
                  </a:txBody>
                  <a:tcPr marL="63749" marR="63749" marT="31875" marB="3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35369337"/>
                  </a:ext>
                </a:extLst>
              </a:tr>
              <a:tr h="637490">
                <a:tc>
                  <a:txBody>
                    <a:bodyPr/>
                    <a:lstStyle/>
                    <a:p>
                      <a:r>
                        <a:rPr lang="en-US" sz="1000" b="1" dirty="0">
                          <a:solidFill>
                            <a:srgbClr val="0000FF"/>
                          </a:solidFill>
                          <a:effectLst/>
                        </a:rPr>
                        <a:t>PNF PLUG AND PLAY</a:t>
                      </a:r>
                      <a:endParaRPr lang="en-US" sz="1000" dirty="0"/>
                    </a:p>
                  </a:txBody>
                  <a:tcPr marL="63749" marR="63749" marT="31875" marB="3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PNF PnP enhancements, R3 Carry-overs, PRH (PNF Registration Handler) enhancements</a:t>
                      </a:r>
                    </a:p>
                  </a:txBody>
                  <a:tcPr marL="63749" marR="63749" marT="31875" marB="3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E2E Use Case</a:t>
                      </a:r>
                    </a:p>
                  </a:txBody>
                  <a:tcPr marL="63749" marR="63749" marT="31875" marB="3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00" dirty="0"/>
                        <a:t>General</a:t>
                      </a:r>
                    </a:p>
                    <a:p>
                      <a:endParaRPr lang="en-US" sz="1000" dirty="0"/>
                    </a:p>
                  </a:txBody>
                  <a:tcPr marL="63749" marR="63749" marT="31875" marB="3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76325151"/>
                  </a:ext>
                </a:extLst>
              </a:tr>
              <a:tr h="494055">
                <a:tc>
                  <a:txBody>
                    <a:bodyPr/>
                    <a:lstStyle/>
                    <a:p>
                      <a:r>
                        <a:rPr lang="en-US" sz="1000" b="1" dirty="0">
                          <a:solidFill>
                            <a:srgbClr val="0000FF"/>
                          </a:solidFill>
                          <a:effectLst/>
                        </a:rPr>
                        <a:t>PNF S/W UPGRADE</a:t>
                      </a:r>
                      <a:endParaRPr lang="en-US" sz="1000" dirty="0"/>
                    </a:p>
                  </a:txBody>
                  <a:tcPr marL="63749" marR="63749" marT="31875" marB="3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PNF Software upgrade to update the software on a PNF. Use of Ansible/NetConf direct to PNF.</a:t>
                      </a:r>
                    </a:p>
                  </a:txBody>
                  <a:tcPr marL="63749" marR="63749" marT="31875" marB="3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Requirements</a:t>
                      </a:r>
                    </a:p>
                  </a:txBody>
                  <a:tcPr marL="63749" marR="63749" marT="31875" marB="3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00" dirty="0"/>
                        <a:t>General</a:t>
                      </a:r>
                    </a:p>
                    <a:p>
                      <a:endParaRPr lang="en-US" sz="1000" dirty="0"/>
                    </a:p>
                  </a:txBody>
                  <a:tcPr marL="63749" marR="63749" marT="31875" marB="3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43478803"/>
                  </a:ext>
                </a:extLst>
              </a:tr>
            </a:tbl>
          </a:graphicData>
        </a:graphic>
      </p:graphicFrame>
    </p:spTree>
    <p:extLst>
      <p:ext uri="{BB962C8B-B14F-4D97-AF65-F5344CB8AC3E}">
        <p14:creationId xmlns:p14="http://schemas.microsoft.com/office/powerpoint/2010/main" val="2414444726"/>
      </p:ext>
    </p:extLst>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EECE52A-8CA1-4E08-878E-AEA48A65A339}"/>
              </a:ext>
            </a:extLst>
          </p:cNvPr>
          <p:cNvGrpSpPr/>
          <p:nvPr/>
        </p:nvGrpSpPr>
        <p:grpSpPr>
          <a:xfrm>
            <a:off x="311373" y="6346459"/>
            <a:ext cx="2120363" cy="449316"/>
            <a:chOff x="311373" y="5829052"/>
            <a:chExt cx="2120363" cy="449316"/>
          </a:xfrm>
          <a:solidFill>
            <a:srgbClr val="124191"/>
          </a:solidFill>
        </p:grpSpPr>
        <p:sp>
          <p:nvSpPr>
            <p:cNvPr id="5" name="Arrow: Pentagon 4">
              <a:extLst>
                <a:ext uri="{FF2B5EF4-FFF2-40B4-BE49-F238E27FC236}">
                  <a16:creationId xmlns:a16="http://schemas.microsoft.com/office/drawing/2014/main" id="{FE2C4A3E-82C0-4BF6-B96D-79BB9C217567}"/>
                </a:ext>
              </a:extLst>
            </p:cNvPr>
            <p:cNvSpPr/>
            <p:nvPr/>
          </p:nvSpPr>
          <p:spPr>
            <a:xfrm>
              <a:off x="311373" y="5831102"/>
              <a:ext cx="1962413" cy="447266"/>
            </a:xfrm>
            <a:prstGeom prst="homePlate">
              <a:avLst>
                <a:gd name="adj" fmla="val 19297"/>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Arrow: Chevron 5">
              <a:extLst>
                <a:ext uri="{FF2B5EF4-FFF2-40B4-BE49-F238E27FC236}">
                  <a16:creationId xmlns:a16="http://schemas.microsoft.com/office/drawing/2014/main" id="{76AF1FE0-A6B1-42E6-8B82-E17F2E749D06}"/>
                </a:ext>
              </a:extLst>
            </p:cNvPr>
            <p:cNvSpPr/>
            <p:nvPr/>
          </p:nvSpPr>
          <p:spPr>
            <a:xfrm>
              <a:off x="2202656" y="5829052"/>
              <a:ext cx="229080" cy="449316"/>
            </a:xfrm>
            <a:prstGeom prst="chevron">
              <a:avLst>
                <a:gd name="adj" fmla="val 39777"/>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7" name="Group 6">
            <a:extLst>
              <a:ext uri="{FF2B5EF4-FFF2-40B4-BE49-F238E27FC236}">
                <a16:creationId xmlns:a16="http://schemas.microsoft.com/office/drawing/2014/main" id="{F28395B0-4E00-41E7-B502-A57ACEE8AC85}"/>
              </a:ext>
            </a:extLst>
          </p:cNvPr>
          <p:cNvGrpSpPr/>
          <p:nvPr/>
        </p:nvGrpSpPr>
        <p:grpSpPr>
          <a:xfrm>
            <a:off x="2481889" y="6344391"/>
            <a:ext cx="2120363" cy="449316"/>
            <a:chOff x="311373" y="5829052"/>
            <a:chExt cx="2120363" cy="449316"/>
          </a:xfrm>
          <a:solidFill>
            <a:srgbClr val="124191"/>
          </a:solidFill>
        </p:grpSpPr>
        <p:sp>
          <p:nvSpPr>
            <p:cNvPr id="8" name="Arrow: Pentagon 7">
              <a:extLst>
                <a:ext uri="{FF2B5EF4-FFF2-40B4-BE49-F238E27FC236}">
                  <a16:creationId xmlns:a16="http://schemas.microsoft.com/office/drawing/2014/main" id="{74188474-29F7-4E03-B5D8-782EEF163265}"/>
                </a:ext>
              </a:extLst>
            </p:cNvPr>
            <p:cNvSpPr/>
            <p:nvPr/>
          </p:nvSpPr>
          <p:spPr>
            <a:xfrm>
              <a:off x="311373" y="5831102"/>
              <a:ext cx="1962413" cy="447266"/>
            </a:xfrm>
            <a:prstGeom prst="homePlate">
              <a:avLst>
                <a:gd name="adj" fmla="val 19297"/>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Arrow: Chevron 8">
              <a:extLst>
                <a:ext uri="{FF2B5EF4-FFF2-40B4-BE49-F238E27FC236}">
                  <a16:creationId xmlns:a16="http://schemas.microsoft.com/office/drawing/2014/main" id="{59055658-71A4-4531-AD9A-4E45AE2D3019}"/>
                </a:ext>
              </a:extLst>
            </p:cNvPr>
            <p:cNvSpPr/>
            <p:nvPr/>
          </p:nvSpPr>
          <p:spPr>
            <a:xfrm>
              <a:off x="2202656" y="5829052"/>
              <a:ext cx="229080" cy="449316"/>
            </a:xfrm>
            <a:prstGeom prst="chevron">
              <a:avLst>
                <a:gd name="adj" fmla="val 39777"/>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10" name="Group 9">
            <a:extLst>
              <a:ext uri="{FF2B5EF4-FFF2-40B4-BE49-F238E27FC236}">
                <a16:creationId xmlns:a16="http://schemas.microsoft.com/office/drawing/2014/main" id="{AE9506C8-4153-4BB4-9B46-8C44A4CD7807}"/>
              </a:ext>
            </a:extLst>
          </p:cNvPr>
          <p:cNvGrpSpPr/>
          <p:nvPr/>
        </p:nvGrpSpPr>
        <p:grpSpPr>
          <a:xfrm>
            <a:off x="4716867" y="6344391"/>
            <a:ext cx="2120363" cy="449316"/>
            <a:chOff x="311373" y="5829052"/>
            <a:chExt cx="2120363" cy="449316"/>
          </a:xfrm>
          <a:solidFill>
            <a:srgbClr val="124191"/>
          </a:solidFill>
        </p:grpSpPr>
        <p:sp>
          <p:nvSpPr>
            <p:cNvPr id="11" name="Arrow: Pentagon 10">
              <a:extLst>
                <a:ext uri="{FF2B5EF4-FFF2-40B4-BE49-F238E27FC236}">
                  <a16:creationId xmlns:a16="http://schemas.microsoft.com/office/drawing/2014/main" id="{D9DD2761-8F2D-4B77-8D6A-2E4204D707F7}"/>
                </a:ext>
              </a:extLst>
            </p:cNvPr>
            <p:cNvSpPr/>
            <p:nvPr/>
          </p:nvSpPr>
          <p:spPr>
            <a:xfrm>
              <a:off x="311373" y="5831102"/>
              <a:ext cx="1962413" cy="447266"/>
            </a:xfrm>
            <a:prstGeom prst="homePlate">
              <a:avLst>
                <a:gd name="adj" fmla="val 19297"/>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Arrow: Chevron 11">
              <a:extLst>
                <a:ext uri="{FF2B5EF4-FFF2-40B4-BE49-F238E27FC236}">
                  <a16:creationId xmlns:a16="http://schemas.microsoft.com/office/drawing/2014/main" id="{0B6222E2-9A9D-4AA1-AD5D-12CE543E35AB}"/>
                </a:ext>
              </a:extLst>
            </p:cNvPr>
            <p:cNvSpPr/>
            <p:nvPr/>
          </p:nvSpPr>
          <p:spPr>
            <a:xfrm>
              <a:off x="2202656" y="5829052"/>
              <a:ext cx="229080" cy="449316"/>
            </a:xfrm>
            <a:prstGeom prst="chevron">
              <a:avLst>
                <a:gd name="adj" fmla="val 39777"/>
              </a:avLst>
            </a:prstGeom>
            <a:gr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13" name="Group 12">
            <a:extLst>
              <a:ext uri="{FF2B5EF4-FFF2-40B4-BE49-F238E27FC236}">
                <a16:creationId xmlns:a16="http://schemas.microsoft.com/office/drawing/2014/main" id="{A0D3BC71-D698-40A7-9B31-8FE498AD9F6F}"/>
              </a:ext>
            </a:extLst>
          </p:cNvPr>
          <p:cNvGrpSpPr/>
          <p:nvPr/>
        </p:nvGrpSpPr>
        <p:grpSpPr>
          <a:xfrm>
            <a:off x="311373" y="5829052"/>
            <a:ext cx="2120363" cy="449316"/>
            <a:chOff x="311373" y="5829052"/>
            <a:chExt cx="2120363" cy="449316"/>
          </a:xfrm>
        </p:grpSpPr>
        <p:sp>
          <p:nvSpPr>
            <p:cNvPr id="14" name="Arrow: Pentagon 13">
              <a:extLst>
                <a:ext uri="{FF2B5EF4-FFF2-40B4-BE49-F238E27FC236}">
                  <a16:creationId xmlns:a16="http://schemas.microsoft.com/office/drawing/2014/main" id="{A6B12A0E-89EF-487D-BAA2-DD8AC0AD1DB9}"/>
                </a:ext>
              </a:extLst>
            </p:cNvPr>
            <p:cNvSpPr/>
            <p:nvPr/>
          </p:nvSpPr>
          <p:spPr>
            <a:xfrm>
              <a:off x="311373" y="5831102"/>
              <a:ext cx="1962413" cy="447266"/>
            </a:xfrm>
            <a:prstGeom prst="homePlate">
              <a:avLst>
                <a:gd name="adj" fmla="val 19297"/>
              </a:avLst>
            </a:prstGeom>
            <a:solidFill>
              <a:srgbClr val="00B0F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Arrow: Chevron 14">
              <a:extLst>
                <a:ext uri="{FF2B5EF4-FFF2-40B4-BE49-F238E27FC236}">
                  <a16:creationId xmlns:a16="http://schemas.microsoft.com/office/drawing/2014/main" id="{2FA3E01F-9958-4DCD-A781-622D4B7E56F6}"/>
                </a:ext>
              </a:extLst>
            </p:cNvPr>
            <p:cNvSpPr/>
            <p:nvPr/>
          </p:nvSpPr>
          <p:spPr>
            <a:xfrm>
              <a:off x="2202656" y="5829052"/>
              <a:ext cx="229080" cy="449316"/>
            </a:xfrm>
            <a:prstGeom prst="chevron">
              <a:avLst>
                <a:gd name="adj" fmla="val 39777"/>
              </a:avLst>
            </a:prstGeom>
            <a:solidFill>
              <a:srgbClr val="00B0F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16" name="Group 15">
            <a:extLst>
              <a:ext uri="{FF2B5EF4-FFF2-40B4-BE49-F238E27FC236}">
                <a16:creationId xmlns:a16="http://schemas.microsoft.com/office/drawing/2014/main" id="{79C4D8EA-6B52-461F-9AA2-9268E1B0DEB8}"/>
              </a:ext>
            </a:extLst>
          </p:cNvPr>
          <p:cNvGrpSpPr/>
          <p:nvPr/>
        </p:nvGrpSpPr>
        <p:grpSpPr>
          <a:xfrm>
            <a:off x="2485059" y="5829052"/>
            <a:ext cx="2120363" cy="449316"/>
            <a:chOff x="311373" y="5829052"/>
            <a:chExt cx="2120363" cy="449316"/>
          </a:xfrm>
        </p:grpSpPr>
        <p:sp>
          <p:nvSpPr>
            <p:cNvPr id="17" name="Arrow: Pentagon 16">
              <a:extLst>
                <a:ext uri="{FF2B5EF4-FFF2-40B4-BE49-F238E27FC236}">
                  <a16:creationId xmlns:a16="http://schemas.microsoft.com/office/drawing/2014/main" id="{402B309F-6229-460D-84D0-EDF8DF8DB520}"/>
                </a:ext>
              </a:extLst>
            </p:cNvPr>
            <p:cNvSpPr/>
            <p:nvPr/>
          </p:nvSpPr>
          <p:spPr>
            <a:xfrm>
              <a:off x="311373" y="5831102"/>
              <a:ext cx="1962413" cy="447266"/>
            </a:xfrm>
            <a:prstGeom prst="homePlate">
              <a:avLst>
                <a:gd name="adj" fmla="val 19297"/>
              </a:avLst>
            </a:prstGeom>
            <a:solidFill>
              <a:srgbClr val="00B0F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Arrow: Chevron 17">
              <a:extLst>
                <a:ext uri="{FF2B5EF4-FFF2-40B4-BE49-F238E27FC236}">
                  <a16:creationId xmlns:a16="http://schemas.microsoft.com/office/drawing/2014/main" id="{6B78D939-FC39-48FF-A3B5-BCDA36AE16B1}"/>
                </a:ext>
              </a:extLst>
            </p:cNvPr>
            <p:cNvSpPr/>
            <p:nvPr/>
          </p:nvSpPr>
          <p:spPr>
            <a:xfrm>
              <a:off x="2202656" y="5829052"/>
              <a:ext cx="229080" cy="449316"/>
            </a:xfrm>
            <a:prstGeom prst="chevron">
              <a:avLst>
                <a:gd name="adj" fmla="val 39777"/>
              </a:avLst>
            </a:prstGeom>
            <a:solidFill>
              <a:srgbClr val="00B0F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19" name="Group 18">
            <a:extLst>
              <a:ext uri="{FF2B5EF4-FFF2-40B4-BE49-F238E27FC236}">
                <a16:creationId xmlns:a16="http://schemas.microsoft.com/office/drawing/2014/main" id="{2838BD8C-DBBD-491D-8227-BE57C66ED7C0}"/>
              </a:ext>
            </a:extLst>
          </p:cNvPr>
          <p:cNvGrpSpPr/>
          <p:nvPr/>
        </p:nvGrpSpPr>
        <p:grpSpPr>
          <a:xfrm>
            <a:off x="4729406" y="5829052"/>
            <a:ext cx="2120363" cy="449316"/>
            <a:chOff x="311373" y="5829052"/>
            <a:chExt cx="2120363" cy="449316"/>
          </a:xfrm>
        </p:grpSpPr>
        <p:sp>
          <p:nvSpPr>
            <p:cNvPr id="20" name="Arrow: Pentagon 19">
              <a:extLst>
                <a:ext uri="{FF2B5EF4-FFF2-40B4-BE49-F238E27FC236}">
                  <a16:creationId xmlns:a16="http://schemas.microsoft.com/office/drawing/2014/main" id="{16D6553B-BCFD-4BCC-AEBF-F5CD25F32FB0}"/>
                </a:ext>
              </a:extLst>
            </p:cNvPr>
            <p:cNvSpPr/>
            <p:nvPr/>
          </p:nvSpPr>
          <p:spPr>
            <a:xfrm>
              <a:off x="311373" y="5831102"/>
              <a:ext cx="1962413" cy="447266"/>
            </a:xfrm>
            <a:prstGeom prst="homePlate">
              <a:avLst>
                <a:gd name="adj" fmla="val 19297"/>
              </a:avLst>
            </a:prstGeom>
            <a:solidFill>
              <a:srgbClr val="00B0F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Arrow: Chevron 20">
              <a:extLst>
                <a:ext uri="{FF2B5EF4-FFF2-40B4-BE49-F238E27FC236}">
                  <a16:creationId xmlns:a16="http://schemas.microsoft.com/office/drawing/2014/main" id="{3C7A00DB-3385-4E18-A58F-8FD0F0194EFE}"/>
                </a:ext>
              </a:extLst>
            </p:cNvPr>
            <p:cNvSpPr/>
            <p:nvPr/>
          </p:nvSpPr>
          <p:spPr>
            <a:xfrm>
              <a:off x="2202656" y="5829052"/>
              <a:ext cx="229080" cy="449316"/>
            </a:xfrm>
            <a:prstGeom prst="chevron">
              <a:avLst>
                <a:gd name="adj" fmla="val 39777"/>
              </a:avLst>
            </a:prstGeom>
            <a:solidFill>
              <a:srgbClr val="00B0F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22" name="Group 21">
            <a:extLst>
              <a:ext uri="{FF2B5EF4-FFF2-40B4-BE49-F238E27FC236}">
                <a16:creationId xmlns:a16="http://schemas.microsoft.com/office/drawing/2014/main" id="{5E40F62A-B90A-46B0-AD59-69273687E828}"/>
              </a:ext>
            </a:extLst>
          </p:cNvPr>
          <p:cNvGrpSpPr/>
          <p:nvPr/>
        </p:nvGrpSpPr>
        <p:grpSpPr>
          <a:xfrm>
            <a:off x="-5269" y="-13353"/>
            <a:ext cx="9149269" cy="6865687"/>
            <a:chOff x="-5269" y="-13353"/>
            <a:chExt cx="9149269" cy="6865687"/>
          </a:xfrm>
        </p:grpSpPr>
        <p:sp>
          <p:nvSpPr>
            <p:cNvPr id="23" name="Rectangle 22">
              <a:extLst>
                <a:ext uri="{FF2B5EF4-FFF2-40B4-BE49-F238E27FC236}">
                  <a16:creationId xmlns:a16="http://schemas.microsoft.com/office/drawing/2014/main" id="{CF34CE88-09E9-4220-BD08-F0F0F87CA334}"/>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24" name="TextBox 23">
              <a:extLst>
                <a:ext uri="{FF2B5EF4-FFF2-40B4-BE49-F238E27FC236}">
                  <a16:creationId xmlns:a16="http://schemas.microsoft.com/office/drawing/2014/main" id="{682A402E-0752-4EC3-90E0-FAC9A9305A64}"/>
                </a:ext>
              </a:extLst>
            </p:cNvPr>
            <p:cNvSpPr txBox="1"/>
            <p:nvPr/>
          </p:nvSpPr>
          <p:spPr>
            <a:xfrm>
              <a:off x="437047" y="-13353"/>
              <a:ext cx="8249374"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PNF PRE-ONBOARDING/ONBOARDING U/C OVERVIEW</a:t>
              </a:r>
            </a:p>
          </p:txBody>
        </p:sp>
        <p:sp>
          <p:nvSpPr>
            <p:cNvPr id="25" name="Rectangle 24">
              <a:extLst>
                <a:ext uri="{FF2B5EF4-FFF2-40B4-BE49-F238E27FC236}">
                  <a16:creationId xmlns:a16="http://schemas.microsoft.com/office/drawing/2014/main" id="{DEDAE32C-78ED-4EE8-B2DE-E62EAEED8D57}"/>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26" name="Rectangle 25">
            <a:extLst>
              <a:ext uri="{FF2B5EF4-FFF2-40B4-BE49-F238E27FC236}">
                <a16:creationId xmlns:a16="http://schemas.microsoft.com/office/drawing/2014/main" id="{C12C2B52-82A2-4B61-BDF5-2599C7289883}"/>
              </a:ext>
            </a:extLst>
          </p:cNvPr>
          <p:cNvSpPr/>
          <p:nvPr/>
        </p:nvSpPr>
        <p:spPr>
          <a:xfrm>
            <a:off x="37683" y="1102934"/>
            <a:ext cx="1705375" cy="457765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7" name="Group 26">
            <a:extLst>
              <a:ext uri="{FF2B5EF4-FFF2-40B4-BE49-F238E27FC236}">
                <a16:creationId xmlns:a16="http://schemas.microsoft.com/office/drawing/2014/main" id="{58FB186D-C503-4BD5-93BC-62A2704A8A35}"/>
              </a:ext>
            </a:extLst>
          </p:cNvPr>
          <p:cNvGrpSpPr/>
          <p:nvPr/>
        </p:nvGrpSpPr>
        <p:grpSpPr>
          <a:xfrm>
            <a:off x="218283" y="1337195"/>
            <a:ext cx="1461682" cy="635148"/>
            <a:chOff x="2335426" y="2514837"/>
            <a:chExt cx="1589451" cy="825263"/>
          </a:xfrm>
        </p:grpSpPr>
        <p:sp>
          <p:nvSpPr>
            <p:cNvPr id="28" name="Rectangle: Rounded Corners 27">
              <a:extLst>
                <a:ext uri="{FF2B5EF4-FFF2-40B4-BE49-F238E27FC236}">
                  <a16:creationId xmlns:a16="http://schemas.microsoft.com/office/drawing/2014/main" id="{D6A87D4A-B599-4C02-8594-0DD67893DD9C}"/>
                </a:ext>
              </a:extLst>
            </p:cNvPr>
            <p:cNvSpPr/>
            <p:nvPr/>
          </p:nvSpPr>
          <p:spPr>
            <a:xfrm>
              <a:off x="2335426" y="2514837"/>
              <a:ext cx="1589451"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29" name="TextBox 28">
              <a:extLst>
                <a:ext uri="{FF2B5EF4-FFF2-40B4-BE49-F238E27FC236}">
                  <a16:creationId xmlns:a16="http://schemas.microsoft.com/office/drawing/2014/main" id="{343DE7A1-F8B0-4525-972C-4B61FF0349F4}"/>
                </a:ext>
              </a:extLst>
            </p:cNvPr>
            <p:cNvSpPr txBox="1"/>
            <p:nvPr/>
          </p:nvSpPr>
          <p:spPr>
            <a:xfrm>
              <a:off x="2612649" y="2515513"/>
              <a:ext cx="1017557" cy="759812"/>
            </a:xfrm>
            <a:prstGeom prst="rect">
              <a:avLst/>
            </a:prstGeom>
            <a:noFill/>
          </p:spPr>
          <p:txBody>
            <a:bodyPr wrap="none" rtlCol="0">
              <a:spAutoFit/>
            </a:bodyPr>
            <a:lstStyle/>
            <a:p>
              <a:pPr algn="ctr"/>
              <a:r>
                <a:rPr lang="en-US" sz="1600" b="1" dirty="0">
                  <a:solidFill>
                    <a:srgbClr val="0000CC"/>
                  </a:solidFill>
                  <a:effectLst>
                    <a:outerShdw blurRad="50800" dist="50800" dir="5400000" algn="ctr" rotWithShape="0">
                      <a:srgbClr val="FF3300"/>
                    </a:outerShdw>
                  </a:effectLst>
                </a:rPr>
                <a:t>PNF</a:t>
              </a:r>
            </a:p>
            <a:p>
              <a:pPr algn="ctr"/>
              <a:r>
                <a:rPr lang="en-US" sz="1600" b="1" dirty="0">
                  <a:solidFill>
                    <a:srgbClr val="0000CC"/>
                  </a:solidFill>
                  <a:effectLst>
                    <a:outerShdw blurRad="50800" dist="50800" dir="5400000" algn="ctr" rotWithShape="0">
                      <a:srgbClr val="FF3300"/>
                    </a:outerShdw>
                  </a:effectLst>
                </a:rPr>
                <a:t>Descriptor</a:t>
              </a:r>
            </a:p>
          </p:txBody>
        </p:sp>
      </p:grpSp>
      <p:pic>
        <p:nvPicPr>
          <p:cNvPr id="30" name="Picture 2" descr="C:\Users\cheung\AppData\Local\Temp\SNAGHTML648e60b.PNG">
            <a:extLst>
              <a:ext uri="{FF2B5EF4-FFF2-40B4-BE49-F238E27FC236}">
                <a16:creationId xmlns:a16="http://schemas.microsoft.com/office/drawing/2014/main" id="{9C0A7FB9-1A64-45AC-B69B-AB97BA6B823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91" y="1487268"/>
            <a:ext cx="285066" cy="312967"/>
          </a:xfrm>
          <a:prstGeom prst="rect">
            <a:avLst/>
          </a:prstGeom>
          <a:noFill/>
          <a:extLst>
            <a:ext uri="{909E8E84-426E-40DD-AFC4-6F175D3DCCD1}">
              <a14:hiddenFill xmlns:a14="http://schemas.microsoft.com/office/drawing/2010/main">
                <a:solidFill>
                  <a:srgbClr val="FFFFFF"/>
                </a:solidFill>
              </a14:hiddenFill>
            </a:ext>
          </a:extLst>
        </p:spPr>
      </p:pic>
      <p:grpSp>
        <p:nvGrpSpPr>
          <p:cNvPr id="31" name="Group 30">
            <a:extLst>
              <a:ext uri="{FF2B5EF4-FFF2-40B4-BE49-F238E27FC236}">
                <a16:creationId xmlns:a16="http://schemas.microsoft.com/office/drawing/2014/main" id="{5FEEF371-25C2-4D1B-AFC0-DC0269949A16}"/>
              </a:ext>
            </a:extLst>
          </p:cNvPr>
          <p:cNvGrpSpPr/>
          <p:nvPr/>
        </p:nvGrpSpPr>
        <p:grpSpPr>
          <a:xfrm>
            <a:off x="193394" y="2088380"/>
            <a:ext cx="1461682" cy="635148"/>
            <a:chOff x="2335426" y="2514837"/>
            <a:chExt cx="1589451" cy="825263"/>
          </a:xfrm>
        </p:grpSpPr>
        <p:sp>
          <p:nvSpPr>
            <p:cNvPr id="32" name="Rectangle: Rounded Corners 31">
              <a:extLst>
                <a:ext uri="{FF2B5EF4-FFF2-40B4-BE49-F238E27FC236}">
                  <a16:creationId xmlns:a16="http://schemas.microsoft.com/office/drawing/2014/main" id="{E45216A0-0DA3-489F-B3FF-FE3851EFA10D}"/>
                </a:ext>
              </a:extLst>
            </p:cNvPr>
            <p:cNvSpPr/>
            <p:nvPr/>
          </p:nvSpPr>
          <p:spPr>
            <a:xfrm>
              <a:off x="2335426" y="2514837"/>
              <a:ext cx="1589451"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33" name="TextBox 32">
              <a:extLst>
                <a:ext uri="{FF2B5EF4-FFF2-40B4-BE49-F238E27FC236}">
                  <a16:creationId xmlns:a16="http://schemas.microsoft.com/office/drawing/2014/main" id="{373AEF6D-94A5-428B-91F6-8CD596CE61DF}"/>
                </a:ext>
              </a:extLst>
            </p:cNvPr>
            <p:cNvSpPr txBox="1"/>
            <p:nvPr/>
          </p:nvSpPr>
          <p:spPr>
            <a:xfrm>
              <a:off x="2465246" y="2529491"/>
              <a:ext cx="1312365" cy="759812"/>
            </a:xfrm>
            <a:prstGeom prst="rect">
              <a:avLst/>
            </a:prstGeom>
            <a:noFill/>
          </p:spPr>
          <p:txBody>
            <a:bodyPr wrap="none" rtlCol="0">
              <a:spAutoFit/>
            </a:bodyPr>
            <a:lstStyle/>
            <a:p>
              <a:pPr algn="ctr"/>
              <a:r>
                <a:rPr lang="en-US" sz="1600" b="1" dirty="0">
                  <a:solidFill>
                    <a:srgbClr val="0000CC"/>
                  </a:solidFill>
                  <a:effectLst>
                    <a:outerShdw blurRad="50800" dist="50800" dir="5400000" algn="ctr" rotWithShape="0">
                      <a:srgbClr val="FF3300"/>
                    </a:outerShdw>
                  </a:effectLst>
                </a:rPr>
                <a:t>NF</a:t>
              </a:r>
            </a:p>
            <a:p>
              <a:pPr algn="ctr"/>
              <a:r>
                <a:rPr lang="en-US" sz="1600" b="1" dirty="0">
                  <a:solidFill>
                    <a:srgbClr val="0000CC"/>
                  </a:solidFill>
                  <a:effectLst>
                    <a:outerShdw blurRad="50800" dist="50800" dir="5400000" algn="ctr" rotWithShape="0">
                      <a:srgbClr val="FF3300"/>
                    </a:outerShdw>
                  </a:effectLst>
                </a:rPr>
                <a:t>Registration</a:t>
              </a:r>
            </a:p>
          </p:txBody>
        </p:sp>
      </p:grpSp>
      <p:pic>
        <p:nvPicPr>
          <p:cNvPr id="34" name="Picture 2" descr="C:\Users\cheung\AppData\Local\Temp\SNAGHTML648e60b.PNG">
            <a:extLst>
              <a:ext uri="{FF2B5EF4-FFF2-40B4-BE49-F238E27FC236}">
                <a16:creationId xmlns:a16="http://schemas.microsoft.com/office/drawing/2014/main" id="{6D7FA026-E8D0-4E12-B05B-6AD099B3139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91" y="2236989"/>
            <a:ext cx="285066" cy="312967"/>
          </a:xfrm>
          <a:prstGeom prst="rect">
            <a:avLst/>
          </a:prstGeom>
          <a:noFill/>
          <a:extLst>
            <a:ext uri="{909E8E84-426E-40DD-AFC4-6F175D3DCCD1}">
              <a14:hiddenFill xmlns:a14="http://schemas.microsoft.com/office/drawing/2010/main">
                <a:solidFill>
                  <a:srgbClr val="FFFFFF"/>
                </a:solidFill>
              </a14:hiddenFill>
            </a:ext>
          </a:extLst>
        </p:spPr>
      </p:pic>
      <p:grpSp>
        <p:nvGrpSpPr>
          <p:cNvPr id="38" name="Group 37">
            <a:extLst>
              <a:ext uri="{FF2B5EF4-FFF2-40B4-BE49-F238E27FC236}">
                <a16:creationId xmlns:a16="http://schemas.microsoft.com/office/drawing/2014/main" id="{1F9BAC11-0FAA-4E58-95C9-265410D9389D}"/>
              </a:ext>
            </a:extLst>
          </p:cNvPr>
          <p:cNvGrpSpPr/>
          <p:nvPr/>
        </p:nvGrpSpPr>
        <p:grpSpPr>
          <a:xfrm>
            <a:off x="174191" y="3660946"/>
            <a:ext cx="1487713" cy="635147"/>
            <a:chOff x="2335426" y="2514837"/>
            <a:chExt cx="1703535" cy="825263"/>
          </a:xfrm>
        </p:grpSpPr>
        <p:sp>
          <p:nvSpPr>
            <p:cNvPr id="39" name="Rectangle: Rounded Corners 38">
              <a:extLst>
                <a:ext uri="{FF2B5EF4-FFF2-40B4-BE49-F238E27FC236}">
                  <a16:creationId xmlns:a16="http://schemas.microsoft.com/office/drawing/2014/main" id="{8AEFF52B-42A1-4573-A541-26A65D383E3D}"/>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40" name="TextBox 39">
              <a:extLst>
                <a:ext uri="{FF2B5EF4-FFF2-40B4-BE49-F238E27FC236}">
                  <a16:creationId xmlns:a16="http://schemas.microsoft.com/office/drawing/2014/main" id="{CE296CAC-9453-4A72-BCAD-054E6F3B552B}"/>
                </a:ext>
              </a:extLst>
            </p:cNvPr>
            <p:cNvSpPr txBox="1"/>
            <p:nvPr/>
          </p:nvSpPr>
          <p:spPr>
            <a:xfrm>
              <a:off x="2512785" y="2528408"/>
              <a:ext cx="1353576" cy="759813"/>
            </a:xfrm>
            <a:prstGeom prst="rect">
              <a:avLst/>
            </a:prstGeom>
            <a:noFill/>
          </p:spPr>
          <p:txBody>
            <a:bodyPr wrap="none" rtlCol="0">
              <a:spAutoFit/>
            </a:bodyPr>
            <a:lstStyle/>
            <a:p>
              <a:pPr algn="ctr"/>
              <a:r>
                <a:rPr lang="en-US" sz="1600" b="1" dirty="0">
                  <a:solidFill>
                    <a:srgbClr val="0000CC"/>
                  </a:solidFill>
                  <a:effectLst>
                    <a:outerShdw blurRad="50800" dist="50800" dir="5400000" algn="ctr" rotWithShape="0">
                      <a:srgbClr val="FF3300"/>
                    </a:outerShdw>
                  </a:effectLst>
                </a:rPr>
                <a:t>Informational</a:t>
              </a:r>
            </a:p>
            <a:p>
              <a:pPr algn="ctr"/>
              <a:r>
                <a:rPr lang="en-US" sz="1600" b="1" dirty="0">
                  <a:solidFill>
                    <a:srgbClr val="0000CC"/>
                  </a:solidFill>
                  <a:effectLst>
                    <a:outerShdw blurRad="50800" dist="50800" dir="5400000" algn="ctr" rotWithShape="0">
                      <a:srgbClr val="FF3300"/>
                    </a:outerShdw>
                  </a:effectLst>
                </a:rPr>
                <a:t>Artifacts</a:t>
              </a:r>
            </a:p>
          </p:txBody>
        </p:sp>
      </p:grpSp>
      <p:grpSp>
        <p:nvGrpSpPr>
          <p:cNvPr id="41" name="Group 40">
            <a:extLst>
              <a:ext uri="{FF2B5EF4-FFF2-40B4-BE49-F238E27FC236}">
                <a16:creationId xmlns:a16="http://schemas.microsoft.com/office/drawing/2014/main" id="{3D57695E-2527-46C0-9921-995C797C092E}"/>
              </a:ext>
            </a:extLst>
          </p:cNvPr>
          <p:cNvGrpSpPr/>
          <p:nvPr/>
        </p:nvGrpSpPr>
        <p:grpSpPr>
          <a:xfrm>
            <a:off x="174190" y="4324337"/>
            <a:ext cx="1487713" cy="635147"/>
            <a:chOff x="2335426" y="2514837"/>
            <a:chExt cx="1703535" cy="825263"/>
          </a:xfrm>
        </p:grpSpPr>
        <p:sp>
          <p:nvSpPr>
            <p:cNvPr id="42" name="Rectangle: Rounded Corners 41">
              <a:extLst>
                <a:ext uri="{FF2B5EF4-FFF2-40B4-BE49-F238E27FC236}">
                  <a16:creationId xmlns:a16="http://schemas.microsoft.com/office/drawing/2014/main" id="{1EFF956D-2EAB-4976-8C2B-05371263705B}"/>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43" name="TextBox 42">
              <a:extLst>
                <a:ext uri="{FF2B5EF4-FFF2-40B4-BE49-F238E27FC236}">
                  <a16:creationId xmlns:a16="http://schemas.microsoft.com/office/drawing/2014/main" id="{C05D4CFC-692E-4408-9823-F379BE6CFCAB}"/>
                </a:ext>
              </a:extLst>
            </p:cNvPr>
            <p:cNvSpPr txBox="1"/>
            <p:nvPr/>
          </p:nvSpPr>
          <p:spPr>
            <a:xfrm>
              <a:off x="2515897" y="2528408"/>
              <a:ext cx="1347357" cy="759813"/>
            </a:xfrm>
            <a:prstGeom prst="rect">
              <a:avLst/>
            </a:prstGeom>
            <a:noFill/>
          </p:spPr>
          <p:txBody>
            <a:bodyPr wrap="none" rtlCol="0">
              <a:spAutoFit/>
            </a:bodyPr>
            <a:lstStyle/>
            <a:p>
              <a:pPr algn="ctr"/>
              <a:r>
                <a:rPr lang="en-US" sz="1600" b="1" dirty="0">
                  <a:solidFill>
                    <a:srgbClr val="0000CC"/>
                  </a:solidFill>
                  <a:effectLst>
                    <a:outerShdw blurRad="50800" dist="50800" dir="5400000" algn="ctr" rotWithShape="0">
                      <a:srgbClr val="FF3300"/>
                    </a:outerShdw>
                  </a:effectLst>
                </a:rPr>
                <a:t>Configuration</a:t>
              </a:r>
            </a:p>
            <a:p>
              <a:pPr algn="ctr"/>
              <a:r>
                <a:rPr lang="en-US" sz="1600" b="1" dirty="0">
                  <a:solidFill>
                    <a:srgbClr val="0000CC"/>
                  </a:solidFill>
                  <a:effectLst>
                    <a:outerShdw blurRad="50800" dist="50800" dir="5400000" algn="ctr" rotWithShape="0">
                      <a:srgbClr val="FF3300"/>
                    </a:outerShdw>
                  </a:effectLst>
                </a:rPr>
                <a:t>Files</a:t>
              </a:r>
            </a:p>
          </p:txBody>
        </p:sp>
      </p:grpSp>
      <p:pic>
        <p:nvPicPr>
          <p:cNvPr id="44" name="Picture 2" descr="C:\Users\cheung\AppData\Local\Temp\SNAGHTML648e60b.PNG">
            <a:extLst>
              <a:ext uri="{FF2B5EF4-FFF2-40B4-BE49-F238E27FC236}">
                <a16:creationId xmlns:a16="http://schemas.microsoft.com/office/drawing/2014/main" id="{7EB75416-2C1C-4BE7-9318-18018851966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91" y="3806627"/>
            <a:ext cx="285066" cy="312967"/>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2" descr="C:\Users\cheung\AppData\Local\Temp\SNAGHTML648e60b.PNG">
            <a:extLst>
              <a:ext uri="{FF2B5EF4-FFF2-40B4-BE49-F238E27FC236}">
                <a16:creationId xmlns:a16="http://schemas.microsoft.com/office/drawing/2014/main" id="{9B841AAD-BF52-4A1B-9D95-655D03858E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91" y="4480145"/>
            <a:ext cx="285066" cy="312967"/>
          </a:xfrm>
          <a:prstGeom prst="rect">
            <a:avLst/>
          </a:prstGeom>
          <a:noFill/>
          <a:extLst>
            <a:ext uri="{909E8E84-426E-40DD-AFC4-6F175D3DCCD1}">
              <a14:hiddenFill xmlns:a14="http://schemas.microsoft.com/office/drawing/2010/main">
                <a:solidFill>
                  <a:srgbClr val="FFFFFF"/>
                </a:solidFill>
              </a14:hiddenFill>
            </a:ext>
          </a:extLst>
        </p:spPr>
      </p:pic>
      <p:grpSp>
        <p:nvGrpSpPr>
          <p:cNvPr id="46" name="Group 45">
            <a:extLst>
              <a:ext uri="{FF2B5EF4-FFF2-40B4-BE49-F238E27FC236}">
                <a16:creationId xmlns:a16="http://schemas.microsoft.com/office/drawing/2014/main" id="{3689EEEA-83D7-4CCE-8649-5658F3458B40}"/>
              </a:ext>
            </a:extLst>
          </p:cNvPr>
          <p:cNvGrpSpPr/>
          <p:nvPr/>
        </p:nvGrpSpPr>
        <p:grpSpPr>
          <a:xfrm>
            <a:off x="160594" y="4987733"/>
            <a:ext cx="1487713" cy="635147"/>
            <a:chOff x="2335426" y="2514837"/>
            <a:chExt cx="1703535" cy="825263"/>
          </a:xfrm>
        </p:grpSpPr>
        <p:sp>
          <p:nvSpPr>
            <p:cNvPr id="47" name="Rectangle: Rounded Corners 46">
              <a:extLst>
                <a:ext uri="{FF2B5EF4-FFF2-40B4-BE49-F238E27FC236}">
                  <a16:creationId xmlns:a16="http://schemas.microsoft.com/office/drawing/2014/main" id="{D0317BCB-7BA9-41D5-B611-CC0B9E5D6707}"/>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48" name="TextBox 47">
              <a:extLst>
                <a:ext uri="{FF2B5EF4-FFF2-40B4-BE49-F238E27FC236}">
                  <a16:creationId xmlns:a16="http://schemas.microsoft.com/office/drawing/2014/main" id="{7C001A97-F244-4071-9B9C-16CDF6B80DA8}"/>
                </a:ext>
              </a:extLst>
            </p:cNvPr>
            <p:cNvSpPr txBox="1"/>
            <p:nvPr/>
          </p:nvSpPr>
          <p:spPr>
            <a:xfrm>
              <a:off x="2705566" y="2528408"/>
              <a:ext cx="968022" cy="759813"/>
            </a:xfrm>
            <a:prstGeom prst="rect">
              <a:avLst/>
            </a:prstGeom>
            <a:noFill/>
          </p:spPr>
          <p:txBody>
            <a:bodyPr wrap="none" rtlCol="0">
              <a:spAutoFit/>
            </a:bodyPr>
            <a:lstStyle/>
            <a:p>
              <a:pPr algn="ctr"/>
              <a:r>
                <a:rPr lang="en-US" sz="1600" b="1" dirty="0">
                  <a:solidFill>
                    <a:srgbClr val="0000CC"/>
                  </a:solidFill>
                  <a:effectLst>
                    <a:outerShdw blurRad="50800" dist="50800" dir="5400000" algn="ctr" rotWithShape="0">
                      <a:srgbClr val="FF3300"/>
                    </a:outerShdw>
                  </a:effectLst>
                </a:rPr>
                <a:t>Ansible</a:t>
              </a:r>
            </a:p>
            <a:p>
              <a:pPr algn="ctr"/>
              <a:r>
                <a:rPr lang="en-US" sz="1600" b="1" dirty="0">
                  <a:solidFill>
                    <a:srgbClr val="0000CC"/>
                  </a:solidFill>
                  <a:effectLst>
                    <a:outerShdw blurRad="50800" dist="50800" dir="5400000" algn="ctr" rotWithShape="0">
                      <a:srgbClr val="FF3300"/>
                    </a:outerShdw>
                  </a:effectLst>
                </a:rPr>
                <a:t>Playbook</a:t>
              </a:r>
            </a:p>
          </p:txBody>
        </p:sp>
      </p:grpSp>
      <p:pic>
        <p:nvPicPr>
          <p:cNvPr id="49" name="Picture 2" descr="C:\Users\cheung\AppData\Local\Temp\SNAGHTML648e60b.PNG">
            <a:extLst>
              <a:ext uri="{FF2B5EF4-FFF2-40B4-BE49-F238E27FC236}">
                <a16:creationId xmlns:a16="http://schemas.microsoft.com/office/drawing/2014/main" id="{52B6D471-875D-496E-855A-8F23FCECF92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495" y="5106038"/>
            <a:ext cx="285066" cy="312967"/>
          </a:xfrm>
          <a:prstGeom prst="rect">
            <a:avLst/>
          </a:prstGeom>
          <a:noFill/>
          <a:extLst>
            <a:ext uri="{909E8E84-426E-40DD-AFC4-6F175D3DCCD1}">
              <a14:hiddenFill xmlns:a14="http://schemas.microsoft.com/office/drawing/2010/main">
                <a:solidFill>
                  <a:srgbClr val="FFFFFF"/>
                </a:solidFill>
              </a14:hiddenFill>
            </a:ext>
          </a:extLst>
        </p:spPr>
      </p:pic>
      <p:grpSp>
        <p:nvGrpSpPr>
          <p:cNvPr id="50" name="Group 49">
            <a:extLst>
              <a:ext uri="{FF2B5EF4-FFF2-40B4-BE49-F238E27FC236}">
                <a16:creationId xmlns:a16="http://schemas.microsoft.com/office/drawing/2014/main" id="{5182E3CA-80DE-43FC-849A-D8D0CAFA9ABD}"/>
              </a:ext>
            </a:extLst>
          </p:cNvPr>
          <p:cNvGrpSpPr/>
          <p:nvPr/>
        </p:nvGrpSpPr>
        <p:grpSpPr>
          <a:xfrm>
            <a:off x="5287942" y="3441738"/>
            <a:ext cx="1230095" cy="747476"/>
            <a:chOff x="2582119" y="2514837"/>
            <a:chExt cx="1342758" cy="825263"/>
          </a:xfrm>
        </p:grpSpPr>
        <p:sp>
          <p:nvSpPr>
            <p:cNvPr id="51" name="Rectangle: Rounded Corners 50">
              <a:extLst>
                <a:ext uri="{FF2B5EF4-FFF2-40B4-BE49-F238E27FC236}">
                  <a16:creationId xmlns:a16="http://schemas.microsoft.com/office/drawing/2014/main" id="{2C0EF796-86DB-46CF-8902-3FD42C68A2FC}"/>
                </a:ext>
              </a:extLst>
            </p:cNvPr>
            <p:cNvSpPr/>
            <p:nvPr/>
          </p:nvSpPr>
          <p:spPr>
            <a:xfrm>
              <a:off x="2582119" y="2514837"/>
              <a:ext cx="1342758"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TextBox 51">
              <a:extLst>
                <a:ext uri="{FF2B5EF4-FFF2-40B4-BE49-F238E27FC236}">
                  <a16:creationId xmlns:a16="http://schemas.microsoft.com/office/drawing/2014/main" id="{37AC2B7F-6E75-4305-AF60-F3438DDABEBA}"/>
                </a:ext>
              </a:extLst>
            </p:cNvPr>
            <p:cNvSpPr txBox="1"/>
            <p:nvPr/>
          </p:nvSpPr>
          <p:spPr>
            <a:xfrm>
              <a:off x="2799065" y="2543469"/>
              <a:ext cx="979692" cy="781553"/>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SDC</a:t>
              </a:r>
            </a:p>
            <a:p>
              <a:pPr algn="ctr"/>
              <a:r>
                <a:rPr lang="en-US" sz="2000" b="1" dirty="0">
                  <a:solidFill>
                    <a:srgbClr val="0000CC"/>
                  </a:solidFill>
                  <a:effectLst>
                    <a:outerShdw blurRad="50800" dist="50800" dir="5400000" algn="ctr" rotWithShape="0">
                      <a:srgbClr val="FF3300"/>
                    </a:outerShdw>
                  </a:effectLst>
                </a:rPr>
                <a:t>Catalog</a:t>
              </a:r>
            </a:p>
          </p:txBody>
        </p:sp>
      </p:grpSp>
      <p:grpSp>
        <p:nvGrpSpPr>
          <p:cNvPr id="53" name="Group 52">
            <a:extLst>
              <a:ext uri="{FF2B5EF4-FFF2-40B4-BE49-F238E27FC236}">
                <a16:creationId xmlns:a16="http://schemas.microsoft.com/office/drawing/2014/main" id="{6ACCA2CE-8545-4E13-92E0-EE3352D324A7}"/>
              </a:ext>
            </a:extLst>
          </p:cNvPr>
          <p:cNvGrpSpPr/>
          <p:nvPr/>
        </p:nvGrpSpPr>
        <p:grpSpPr>
          <a:xfrm>
            <a:off x="5203687" y="3420611"/>
            <a:ext cx="413813" cy="473659"/>
            <a:chOff x="1212463" y="2713512"/>
            <a:chExt cx="789661" cy="903864"/>
          </a:xfrm>
        </p:grpSpPr>
        <p:sp>
          <p:nvSpPr>
            <p:cNvPr id="54" name="Rectangle: Rounded Corners 53">
              <a:extLst>
                <a:ext uri="{FF2B5EF4-FFF2-40B4-BE49-F238E27FC236}">
                  <a16:creationId xmlns:a16="http://schemas.microsoft.com/office/drawing/2014/main" id="{4937C1BE-3CDE-4B3D-A4F6-207DF3639987}"/>
                </a:ext>
              </a:extLst>
            </p:cNvPr>
            <p:cNvSpPr/>
            <p:nvPr/>
          </p:nvSpPr>
          <p:spPr>
            <a:xfrm>
              <a:off x="1543050" y="2914650"/>
              <a:ext cx="95250" cy="6381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5" name="Picture 54">
              <a:extLst>
                <a:ext uri="{FF2B5EF4-FFF2-40B4-BE49-F238E27FC236}">
                  <a16:creationId xmlns:a16="http://schemas.microsoft.com/office/drawing/2014/main" id="{801E4FAB-31B5-4508-BA63-760437A9A299}"/>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p:spPr>
        </p:pic>
      </p:grpSp>
      <p:sp>
        <p:nvSpPr>
          <p:cNvPr id="56" name="Hexagon 55">
            <a:extLst>
              <a:ext uri="{FF2B5EF4-FFF2-40B4-BE49-F238E27FC236}">
                <a16:creationId xmlns:a16="http://schemas.microsoft.com/office/drawing/2014/main" id="{4548C1DB-8B8F-4897-8129-973AC439009B}"/>
              </a:ext>
            </a:extLst>
          </p:cNvPr>
          <p:cNvSpPr/>
          <p:nvPr/>
        </p:nvSpPr>
        <p:spPr>
          <a:xfrm>
            <a:off x="3850347" y="3427356"/>
            <a:ext cx="1355496" cy="747476"/>
          </a:xfrm>
          <a:prstGeom prst="hexagon">
            <a:avLst/>
          </a:prstGeom>
          <a:gradFill>
            <a:gsLst>
              <a:gs pos="0">
                <a:schemeClr val="accent2">
                  <a:lumMod val="60000"/>
                  <a:lumOff val="40000"/>
                </a:schemeClr>
              </a:gs>
              <a:gs pos="50000">
                <a:schemeClr val="accent2">
                  <a:lumMod val="40000"/>
                  <a:lumOff val="60000"/>
                </a:schemeClr>
              </a:gs>
              <a:gs pos="100000">
                <a:schemeClr val="accent2">
                  <a:lumMod val="20000"/>
                  <a:lumOff val="8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TextBox 56">
            <a:extLst>
              <a:ext uri="{FF2B5EF4-FFF2-40B4-BE49-F238E27FC236}">
                <a16:creationId xmlns:a16="http://schemas.microsoft.com/office/drawing/2014/main" id="{2CE670FE-26DC-4472-B78B-530C706F5508}"/>
              </a:ext>
            </a:extLst>
          </p:cNvPr>
          <p:cNvSpPr txBox="1"/>
          <p:nvPr/>
        </p:nvSpPr>
        <p:spPr>
          <a:xfrm>
            <a:off x="3813486" y="3584402"/>
            <a:ext cx="1446293" cy="400110"/>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Onboarding</a:t>
            </a:r>
          </a:p>
        </p:txBody>
      </p:sp>
      <p:sp>
        <p:nvSpPr>
          <p:cNvPr id="58" name="TextBox 57">
            <a:extLst>
              <a:ext uri="{FF2B5EF4-FFF2-40B4-BE49-F238E27FC236}">
                <a16:creationId xmlns:a16="http://schemas.microsoft.com/office/drawing/2014/main" id="{C3EBFF48-BA8F-46BE-BE7F-065CF3C061D4}"/>
              </a:ext>
            </a:extLst>
          </p:cNvPr>
          <p:cNvSpPr txBox="1"/>
          <p:nvPr/>
        </p:nvSpPr>
        <p:spPr>
          <a:xfrm>
            <a:off x="3238264" y="3980511"/>
            <a:ext cx="981102" cy="646331"/>
          </a:xfrm>
          <a:prstGeom prst="rect">
            <a:avLst/>
          </a:prstGeom>
          <a:noFill/>
        </p:spPr>
        <p:txBody>
          <a:bodyPr wrap="none" rtlCol="0">
            <a:spAutoFit/>
          </a:bodyPr>
          <a:lstStyle/>
          <a:p>
            <a:r>
              <a:rPr lang="en-US" sz="1200" b="1" dirty="0">
                <a:solidFill>
                  <a:srgbClr val="0000CC"/>
                </a:solidFill>
              </a:rPr>
              <a:t>PNF</a:t>
            </a:r>
          </a:p>
          <a:p>
            <a:r>
              <a:rPr lang="en-US" sz="1200" b="1" dirty="0">
                <a:solidFill>
                  <a:srgbClr val="0000CC"/>
                </a:solidFill>
              </a:rPr>
              <a:t>Onboarding </a:t>
            </a:r>
          </a:p>
          <a:p>
            <a:r>
              <a:rPr lang="en-US" sz="1200" b="1" dirty="0">
                <a:solidFill>
                  <a:srgbClr val="0000CC"/>
                </a:solidFill>
              </a:rPr>
              <a:t>Package</a:t>
            </a:r>
          </a:p>
        </p:txBody>
      </p:sp>
      <p:sp>
        <p:nvSpPr>
          <p:cNvPr id="59" name="TextBox 58">
            <a:extLst>
              <a:ext uri="{FF2B5EF4-FFF2-40B4-BE49-F238E27FC236}">
                <a16:creationId xmlns:a16="http://schemas.microsoft.com/office/drawing/2014/main" id="{E2446BD8-E1D9-40B2-87DD-3E7B8A32EE03}"/>
              </a:ext>
            </a:extLst>
          </p:cNvPr>
          <p:cNvSpPr txBox="1"/>
          <p:nvPr/>
        </p:nvSpPr>
        <p:spPr>
          <a:xfrm>
            <a:off x="4255370" y="4139888"/>
            <a:ext cx="920637" cy="461665"/>
          </a:xfrm>
          <a:prstGeom prst="rect">
            <a:avLst/>
          </a:prstGeom>
          <a:noFill/>
        </p:spPr>
        <p:txBody>
          <a:bodyPr wrap="none" rtlCol="0">
            <a:spAutoFit/>
          </a:bodyPr>
          <a:lstStyle/>
          <a:p>
            <a:r>
              <a:rPr lang="en-US" sz="1200" b="1" dirty="0">
                <a:solidFill>
                  <a:srgbClr val="0000CC"/>
                </a:solidFill>
              </a:rPr>
              <a:t>+VENDOR </a:t>
            </a:r>
          </a:p>
          <a:p>
            <a:r>
              <a:rPr lang="en-US" sz="1200" b="1" dirty="0">
                <a:solidFill>
                  <a:srgbClr val="0000CC"/>
                </a:solidFill>
              </a:rPr>
              <a:t>META DATA</a:t>
            </a:r>
          </a:p>
        </p:txBody>
      </p:sp>
      <p:grpSp>
        <p:nvGrpSpPr>
          <p:cNvPr id="60" name="Group 59">
            <a:extLst>
              <a:ext uri="{FF2B5EF4-FFF2-40B4-BE49-F238E27FC236}">
                <a16:creationId xmlns:a16="http://schemas.microsoft.com/office/drawing/2014/main" id="{4C6428C4-ED3A-4832-9FCA-62DBE68C4BBF}"/>
              </a:ext>
            </a:extLst>
          </p:cNvPr>
          <p:cNvGrpSpPr/>
          <p:nvPr/>
        </p:nvGrpSpPr>
        <p:grpSpPr>
          <a:xfrm>
            <a:off x="3874071" y="2627148"/>
            <a:ext cx="1276410" cy="747477"/>
            <a:chOff x="2335427" y="2514837"/>
            <a:chExt cx="1276410" cy="825263"/>
          </a:xfrm>
        </p:grpSpPr>
        <p:sp>
          <p:nvSpPr>
            <p:cNvPr id="61" name="Rectangle: Rounded Corners 60">
              <a:extLst>
                <a:ext uri="{FF2B5EF4-FFF2-40B4-BE49-F238E27FC236}">
                  <a16:creationId xmlns:a16="http://schemas.microsoft.com/office/drawing/2014/main" id="{A9780E2B-BC0E-46E6-905D-DB5C5BDBCA01}"/>
                </a:ext>
              </a:extLst>
            </p:cNvPr>
            <p:cNvSpPr/>
            <p:nvPr/>
          </p:nvSpPr>
          <p:spPr>
            <a:xfrm>
              <a:off x="2335427" y="2514837"/>
              <a:ext cx="1276410"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TextBox 61">
              <a:extLst>
                <a:ext uri="{FF2B5EF4-FFF2-40B4-BE49-F238E27FC236}">
                  <a16:creationId xmlns:a16="http://schemas.microsoft.com/office/drawing/2014/main" id="{D493C0E4-449F-435A-A5E8-8E8681AD6629}"/>
                </a:ext>
              </a:extLst>
            </p:cNvPr>
            <p:cNvSpPr txBox="1"/>
            <p:nvPr/>
          </p:nvSpPr>
          <p:spPr>
            <a:xfrm>
              <a:off x="2877720" y="2691183"/>
              <a:ext cx="604654" cy="441747"/>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SDC</a:t>
              </a:r>
            </a:p>
          </p:txBody>
        </p:sp>
      </p:grpSp>
      <p:pic>
        <p:nvPicPr>
          <p:cNvPr id="63" name="Picture 2" descr="C:\Users\cheung\AppData\Local\Temp\SNAGHTML1da75636.PNG">
            <a:extLst>
              <a:ext uri="{FF2B5EF4-FFF2-40B4-BE49-F238E27FC236}">
                <a16:creationId xmlns:a16="http://schemas.microsoft.com/office/drawing/2014/main" id="{C5C5FC78-8593-45D4-887B-BC0E54AEF5B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05033" y="2710511"/>
            <a:ext cx="543278" cy="545053"/>
          </a:xfrm>
          <a:prstGeom prst="rect">
            <a:avLst/>
          </a:prstGeom>
          <a:noFill/>
          <a:extLst>
            <a:ext uri="{909E8E84-426E-40DD-AFC4-6F175D3DCCD1}">
              <a14:hiddenFill xmlns:a14="http://schemas.microsoft.com/office/drawing/2010/main">
                <a:solidFill>
                  <a:srgbClr val="FFFFFF"/>
                </a:solidFill>
              </a14:hiddenFill>
            </a:ext>
          </a:extLst>
        </p:spPr>
      </p:pic>
      <p:sp>
        <p:nvSpPr>
          <p:cNvPr id="64" name="Hexagon 63">
            <a:extLst>
              <a:ext uri="{FF2B5EF4-FFF2-40B4-BE49-F238E27FC236}">
                <a16:creationId xmlns:a16="http://schemas.microsoft.com/office/drawing/2014/main" id="{C6DBEFF6-53F9-49BC-922F-4E1EBE45AA13}"/>
              </a:ext>
            </a:extLst>
          </p:cNvPr>
          <p:cNvSpPr/>
          <p:nvPr/>
        </p:nvSpPr>
        <p:spPr>
          <a:xfrm>
            <a:off x="1826688" y="3415844"/>
            <a:ext cx="1550058" cy="747476"/>
          </a:xfrm>
          <a:prstGeom prst="hexagon">
            <a:avLst/>
          </a:prstGeom>
          <a:gradFill>
            <a:gsLst>
              <a:gs pos="0">
                <a:schemeClr val="accent2">
                  <a:lumMod val="60000"/>
                  <a:lumOff val="40000"/>
                </a:schemeClr>
              </a:gs>
              <a:gs pos="50000">
                <a:schemeClr val="accent2">
                  <a:lumMod val="40000"/>
                  <a:lumOff val="60000"/>
                </a:schemeClr>
              </a:gs>
              <a:gs pos="100000">
                <a:schemeClr val="accent2">
                  <a:lumMod val="20000"/>
                  <a:lumOff val="8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TextBox 64">
            <a:extLst>
              <a:ext uri="{FF2B5EF4-FFF2-40B4-BE49-F238E27FC236}">
                <a16:creationId xmlns:a16="http://schemas.microsoft.com/office/drawing/2014/main" id="{837B28BA-698A-41F1-98F7-003E8FE283AB}"/>
              </a:ext>
            </a:extLst>
          </p:cNvPr>
          <p:cNvSpPr txBox="1"/>
          <p:nvPr/>
        </p:nvSpPr>
        <p:spPr>
          <a:xfrm>
            <a:off x="2005434" y="3432002"/>
            <a:ext cx="1061060" cy="707886"/>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Package</a:t>
            </a:r>
          </a:p>
          <a:p>
            <a:pPr algn="ctr"/>
            <a:r>
              <a:rPr lang="en-US" sz="2000" b="1" dirty="0">
                <a:solidFill>
                  <a:srgbClr val="0000CC"/>
                </a:solidFill>
                <a:effectLst>
                  <a:outerShdw blurRad="50800" dist="50800" dir="5400000" algn="ctr" rotWithShape="0">
                    <a:srgbClr val="FF3300"/>
                  </a:outerShdw>
                </a:effectLst>
              </a:rPr>
              <a:t>creation</a:t>
            </a:r>
          </a:p>
        </p:txBody>
      </p:sp>
      <p:grpSp>
        <p:nvGrpSpPr>
          <p:cNvPr id="66" name="Group 65">
            <a:extLst>
              <a:ext uri="{FF2B5EF4-FFF2-40B4-BE49-F238E27FC236}">
                <a16:creationId xmlns:a16="http://schemas.microsoft.com/office/drawing/2014/main" id="{A6FB7141-CACE-4B17-A8FE-F2BA05D1DBC5}"/>
              </a:ext>
            </a:extLst>
          </p:cNvPr>
          <p:cNvGrpSpPr/>
          <p:nvPr/>
        </p:nvGrpSpPr>
        <p:grpSpPr>
          <a:xfrm>
            <a:off x="1989377" y="2620212"/>
            <a:ext cx="1276411" cy="749118"/>
            <a:chOff x="2335426" y="2513026"/>
            <a:chExt cx="1276411" cy="827074"/>
          </a:xfrm>
        </p:grpSpPr>
        <p:sp>
          <p:nvSpPr>
            <p:cNvPr id="67" name="Rectangle: Rounded Corners 66">
              <a:extLst>
                <a:ext uri="{FF2B5EF4-FFF2-40B4-BE49-F238E27FC236}">
                  <a16:creationId xmlns:a16="http://schemas.microsoft.com/office/drawing/2014/main" id="{B662FB7C-BA06-45EE-8205-9403C0D9792E}"/>
                </a:ext>
              </a:extLst>
            </p:cNvPr>
            <p:cNvSpPr/>
            <p:nvPr/>
          </p:nvSpPr>
          <p:spPr>
            <a:xfrm>
              <a:off x="2335426" y="2514837"/>
              <a:ext cx="1276411"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TextBox 67">
              <a:extLst>
                <a:ext uri="{FF2B5EF4-FFF2-40B4-BE49-F238E27FC236}">
                  <a16:creationId xmlns:a16="http://schemas.microsoft.com/office/drawing/2014/main" id="{71DA2EBE-E53D-4963-B2BC-C1A9543515F0}"/>
                </a:ext>
              </a:extLst>
            </p:cNvPr>
            <p:cNvSpPr txBox="1"/>
            <p:nvPr/>
          </p:nvSpPr>
          <p:spPr>
            <a:xfrm>
              <a:off x="2876920" y="2513026"/>
              <a:ext cx="606256" cy="781552"/>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xNF</a:t>
              </a:r>
            </a:p>
            <a:p>
              <a:pPr algn="ctr"/>
              <a:r>
                <a:rPr lang="en-US" sz="2000" b="1" dirty="0">
                  <a:solidFill>
                    <a:srgbClr val="0000CC"/>
                  </a:solidFill>
                  <a:effectLst>
                    <a:outerShdw blurRad="50800" dist="50800" dir="5400000" algn="ctr" rotWithShape="0">
                      <a:srgbClr val="FF3300"/>
                    </a:outerShdw>
                  </a:effectLst>
                </a:rPr>
                <a:t>SDK</a:t>
              </a:r>
            </a:p>
          </p:txBody>
        </p:sp>
      </p:grpSp>
      <p:pic>
        <p:nvPicPr>
          <p:cNvPr id="69" name="Picture 2" descr="C:\Users\cheung\AppData\Local\Temp\SNAGHTML1da75636.PNG">
            <a:extLst>
              <a:ext uri="{FF2B5EF4-FFF2-40B4-BE49-F238E27FC236}">
                <a16:creationId xmlns:a16="http://schemas.microsoft.com/office/drawing/2014/main" id="{5DE05AFC-3A4F-4AD2-A7EC-BD9C89BFE37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20340" y="2705213"/>
            <a:ext cx="543278" cy="545053"/>
          </a:xfrm>
          <a:prstGeom prst="rect">
            <a:avLst/>
          </a:prstGeom>
          <a:noFill/>
          <a:extLst>
            <a:ext uri="{909E8E84-426E-40DD-AFC4-6F175D3DCCD1}">
              <a14:hiddenFill xmlns:a14="http://schemas.microsoft.com/office/drawing/2010/main">
                <a:solidFill>
                  <a:srgbClr val="FFFFFF"/>
                </a:solidFill>
              </a14:hiddenFill>
            </a:ext>
          </a:extLst>
        </p:spPr>
      </p:pic>
      <p:pic>
        <p:nvPicPr>
          <p:cNvPr id="70" name="Picture 2" descr="C:\Users\cheung\AppData\Local\Temp\SNAGHTML648e60b.PNG">
            <a:extLst>
              <a:ext uri="{FF2B5EF4-FFF2-40B4-BE49-F238E27FC236}">
                <a16:creationId xmlns:a16="http://schemas.microsoft.com/office/drawing/2014/main" id="{DB767334-4191-4A4B-A188-493BA97A65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78818" y="3653151"/>
            <a:ext cx="285066" cy="312967"/>
          </a:xfrm>
          <a:prstGeom prst="rect">
            <a:avLst/>
          </a:prstGeom>
          <a:noFill/>
          <a:extLst>
            <a:ext uri="{909E8E84-426E-40DD-AFC4-6F175D3DCCD1}">
              <a14:hiddenFill xmlns:a14="http://schemas.microsoft.com/office/drawing/2010/main">
                <a:solidFill>
                  <a:srgbClr val="FFFFFF"/>
                </a:solidFill>
              </a14:hiddenFill>
            </a:ext>
          </a:extLst>
        </p:spPr>
      </p:pic>
      <p:sp>
        <p:nvSpPr>
          <p:cNvPr id="71" name="Hexagon 70">
            <a:extLst>
              <a:ext uri="{FF2B5EF4-FFF2-40B4-BE49-F238E27FC236}">
                <a16:creationId xmlns:a16="http://schemas.microsoft.com/office/drawing/2014/main" id="{F1FAF6B1-36C5-4565-A478-BACB270C3D0A}"/>
              </a:ext>
            </a:extLst>
          </p:cNvPr>
          <p:cNvSpPr/>
          <p:nvPr/>
        </p:nvSpPr>
        <p:spPr>
          <a:xfrm>
            <a:off x="6567220" y="3437216"/>
            <a:ext cx="1221102" cy="747476"/>
          </a:xfrm>
          <a:prstGeom prst="hexagon">
            <a:avLst/>
          </a:prstGeom>
          <a:gradFill>
            <a:gsLst>
              <a:gs pos="0">
                <a:schemeClr val="accent2">
                  <a:lumMod val="60000"/>
                  <a:lumOff val="40000"/>
                </a:schemeClr>
              </a:gs>
              <a:gs pos="50000">
                <a:schemeClr val="accent2">
                  <a:lumMod val="40000"/>
                  <a:lumOff val="60000"/>
                </a:schemeClr>
              </a:gs>
              <a:gs pos="100000">
                <a:schemeClr val="accent2">
                  <a:lumMod val="20000"/>
                  <a:lumOff val="8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 name="TextBox 71">
            <a:extLst>
              <a:ext uri="{FF2B5EF4-FFF2-40B4-BE49-F238E27FC236}">
                <a16:creationId xmlns:a16="http://schemas.microsoft.com/office/drawing/2014/main" id="{454EA84A-F031-4974-BEF6-30468F13EB55}"/>
              </a:ext>
            </a:extLst>
          </p:cNvPr>
          <p:cNvSpPr txBox="1"/>
          <p:nvPr/>
        </p:nvSpPr>
        <p:spPr>
          <a:xfrm>
            <a:off x="6565078" y="3594262"/>
            <a:ext cx="1241430" cy="400110"/>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Distribute</a:t>
            </a:r>
          </a:p>
        </p:txBody>
      </p:sp>
      <p:grpSp>
        <p:nvGrpSpPr>
          <p:cNvPr id="73" name="Group 72">
            <a:extLst>
              <a:ext uri="{FF2B5EF4-FFF2-40B4-BE49-F238E27FC236}">
                <a16:creationId xmlns:a16="http://schemas.microsoft.com/office/drawing/2014/main" id="{F6D7893F-D466-466C-B831-1FBB231F4AD9}"/>
              </a:ext>
            </a:extLst>
          </p:cNvPr>
          <p:cNvGrpSpPr/>
          <p:nvPr/>
        </p:nvGrpSpPr>
        <p:grpSpPr>
          <a:xfrm>
            <a:off x="7825478" y="3444515"/>
            <a:ext cx="1276410" cy="747479"/>
            <a:chOff x="2335427" y="2514837"/>
            <a:chExt cx="1276410" cy="825263"/>
          </a:xfrm>
        </p:grpSpPr>
        <p:sp>
          <p:nvSpPr>
            <p:cNvPr id="74" name="Rectangle: Rounded Corners 73">
              <a:extLst>
                <a:ext uri="{FF2B5EF4-FFF2-40B4-BE49-F238E27FC236}">
                  <a16:creationId xmlns:a16="http://schemas.microsoft.com/office/drawing/2014/main" id="{A5D34986-7966-48E0-86AC-D5C2BFB7DE8F}"/>
                </a:ext>
              </a:extLst>
            </p:cNvPr>
            <p:cNvSpPr/>
            <p:nvPr/>
          </p:nvSpPr>
          <p:spPr>
            <a:xfrm>
              <a:off x="2335427" y="2514837"/>
              <a:ext cx="1276410"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 name="TextBox 74">
              <a:extLst>
                <a:ext uri="{FF2B5EF4-FFF2-40B4-BE49-F238E27FC236}">
                  <a16:creationId xmlns:a16="http://schemas.microsoft.com/office/drawing/2014/main" id="{DC730D83-A866-4276-8B74-77B36E9915DB}"/>
                </a:ext>
              </a:extLst>
            </p:cNvPr>
            <p:cNvSpPr txBox="1"/>
            <p:nvPr/>
          </p:nvSpPr>
          <p:spPr>
            <a:xfrm>
              <a:off x="2370124" y="2543950"/>
              <a:ext cx="1210268" cy="781550"/>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SO, AAI,</a:t>
              </a:r>
            </a:p>
            <a:p>
              <a:pPr algn="ctr"/>
              <a:r>
                <a:rPr lang="en-US" sz="2000" b="1" dirty="0">
                  <a:solidFill>
                    <a:srgbClr val="0000CC"/>
                  </a:solidFill>
                  <a:effectLst>
                    <a:outerShdw blurRad="50800" dist="50800" dir="5400000" algn="ctr" rotWithShape="0">
                      <a:srgbClr val="FF3300"/>
                    </a:outerShdw>
                  </a:effectLst>
                </a:rPr>
                <a:t>DCAE etc.</a:t>
              </a:r>
            </a:p>
          </p:txBody>
        </p:sp>
      </p:grpSp>
      <p:pic>
        <p:nvPicPr>
          <p:cNvPr id="76" name="Picture 2" descr="C:\Users\cheung\AppData\Local\Temp\SNAGHTML648e60b.PNG">
            <a:extLst>
              <a:ext uri="{FF2B5EF4-FFF2-40B4-BE49-F238E27FC236}">
                <a16:creationId xmlns:a16="http://schemas.microsoft.com/office/drawing/2014/main" id="{05869F5C-BCD6-4FC7-8C2B-26B0D58E803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92580" y="3013595"/>
            <a:ext cx="285066" cy="312967"/>
          </a:xfrm>
          <a:prstGeom prst="rect">
            <a:avLst/>
          </a:prstGeom>
          <a:noFill/>
          <a:extLst>
            <a:ext uri="{909E8E84-426E-40DD-AFC4-6F175D3DCCD1}">
              <a14:hiddenFill xmlns:a14="http://schemas.microsoft.com/office/drawing/2010/main">
                <a:solidFill>
                  <a:srgbClr val="FFFFFF"/>
                </a:solidFill>
              </a14:hiddenFill>
            </a:ext>
          </a:extLst>
        </p:spPr>
      </p:pic>
      <p:sp>
        <p:nvSpPr>
          <p:cNvPr id="77" name="TextBox 76">
            <a:extLst>
              <a:ext uri="{FF2B5EF4-FFF2-40B4-BE49-F238E27FC236}">
                <a16:creationId xmlns:a16="http://schemas.microsoft.com/office/drawing/2014/main" id="{E68DF1C1-9F27-4831-A1D8-4FF5746A1590}"/>
              </a:ext>
            </a:extLst>
          </p:cNvPr>
          <p:cNvSpPr txBox="1"/>
          <p:nvPr/>
        </p:nvSpPr>
        <p:spPr>
          <a:xfrm>
            <a:off x="6801084" y="2578769"/>
            <a:ext cx="699102" cy="461665"/>
          </a:xfrm>
          <a:prstGeom prst="rect">
            <a:avLst/>
          </a:prstGeom>
          <a:noFill/>
        </p:spPr>
        <p:txBody>
          <a:bodyPr wrap="none" rtlCol="0">
            <a:spAutoFit/>
          </a:bodyPr>
          <a:lstStyle/>
          <a:p>
            <a:r>
              <a:rPr lang="en-US" sz="1200" b="1" dirty="0">
                <a:solidFill>
                  <a:srgbClr val="0000CC"/>
                </a:solidFill>
              </a:rPr>
              <a:t>CSAR</a:t>
            </a:r>
          </a:p>
          <a:p>
            <a:r>
              <a:rPr lang="en-US" sz="1200" b="1" dirty="0">
                <a:solidFill>
                  <a:srgbClr val="0000CC"/>
                </a:solidFill>
              </a:rPr>
              <a:t>Package</a:t>
            </a:r>
          </a:p>
        </p:txBody>
      </p:sp>
      <p:sp>
        <p:nvSpPr>
          <p:cNvPr id="84" name="Rectangle 83">
            <a:extLst>
              <a:ext uri="{FF2B5EF4-FFF2-40B4-BE49-F238E27FC236}">
                <a16:creationId xmlns:a16="http://schemas.microsoft.com/office/drawing/2014/main" id="{6D133FF1-5F4A-4BAF-955E-FF67C7164D64}"/>
              </a:ext>
            </a:extLst>
          </p:cNvPr>
          <p:cNvSpPr/>
          <p:nvPr/>
        </p:nvSpPr>
        <p:spPr>
          <a:xfrm>
            <a:off x="6952189" y="5833936"/>
            <a:ext cx="2154844" cy="459133"/>
          </a:xfrm>
          <a:prstGeom prst="rect">
            <a:avLst/>
          </a:prstGeom>
          <a:solidFill>
            <a:srgbClr val="00B0F0"/>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TextBox 84">
            <a:extLst>
              <a:ext uri="{FF2B5EF4-FFF2-40B4-BE49-F238E27FC236}">
                <a16:creationId xmlns:a16="http://schemas.microsoft.com/office/drawing/2014/main" id="{962E7BC7-05DB-4C22-9DDA-783A6F4F2219}"/>
              </a:ext>
            </a:extLst>
          </p:cNvPr>
          <p:cNvSpPr txBox="1"/>
          <p:nvPr/>
        </p:nvSpPr>
        <p:spPr>
          <a:xfrm>
            <a:off x="479111" y="5880980"/>
            <a:ext cx="1583062" cy="338554"/>
          </a:xfrm>
          <a:prstGeom prst="rect">
            <a:avLst/>
          </a:prstGeom>
          <a:noFill/>
        </p:spPr>
        <p:txBody>
          <a:bodyPr wrap="none" rtlCol="0">
            <a:spAutoFit/>
          </a:bodyPr>
          <a:lstStyle/>
          <a:p>
            <a:r>
              <a:rPr lang="en-US" sz="1600" dirty="0">
                <a:solidFill>
                  <a:schemeClr val="bg1"/>
                </a:solidFill>
              </a:rPr>
              <a:t>Package Delivery</a:t>
            </a:r>
          </a:p>
        </p:txBody>
      </p:sp>
      <p:sp>
        <p:nvSpPr>
          <p:cNvPr id="86" name="TextBox 85">
            <a:extLst>
              <a:ext uri="{FF2B5EF4-FFF2-40B4-BE49-F238E27FC236}">
                <a16:creationId xmlns:a16="http://schemas.microsoft.com/office/drawing/2014/main" id="{819EDA49-0CDF-41DD-BDD5-AFDAF6E00C3E}"/>
              </a:ext>
            </a:extLst>
          </p:cNvPr>
          <p:cNvSpPr txBox="1"/>
          <p:nvPr/>
        </p:nvSpPr>
        <p:spPr>
          <a:xfrm>
            <a:off x="2881767" y="5880980"/>
            <a:ext cx="1169294" cy="338554"/>
          </a:xfrm>
          <a:prstGeom prst="rect">
            <a:avLst/>
          </a:prstGeom>
          <a:noFill/>
        </p:spPr>
        <p:txBody>
          <a:bodyPr wrap="none" rtlCol="0">
            <a:spAutoFit/>
          </a:bodyPr>
          <a:lstStyle/>
          <a:p>
            <a:r>
              <a:rPr lang="en-US" sz="1600" dirty="0">
                <a:solidFill>
                  <a:schemeClr val="bg1"/>
                </a:solidFill>
              </a:rPr>
              <a:t>Onboarding</a:t>
            </a:r>
          </a:p>
        </p:txBody>
      </p:sp>
      <p:sp>
        <p:nvSpPr>
          <p:cNvPr id="87" name="TextBox 86">
            <a:extLst>
              <a:ext uri="{FF2B5EF4-FFF2-40B4-BE49-F238E27FC236}">
                <a16:creationId xmlns:a16="http://schemas.microsoft.com/office/drawing/2014/main" id="{39AFC99F-BE0C-46F8-A742-167E37F27C6E}"/>
              </a:ext>
            </a:extLst>
          </p:cNvPr>
          <p:cNvSpPr txBox="1"/>
          <p:nvPr/>
        </p:nvSpPr>
        <p:spPr>
          <a:xfrm>
            <a:off x="5111464" y="5880980"/>
            <a:ext cx="1202573" cy="338554"/>
          </a:xfrm>
          <a:prstGeom prst="rect">
            <a:avLst/>
          </a:prstGeom>
          <a:noFill/>
        </p:spPr>
        <p:txBody>
          <a:bodyPr wrap="none" rtlCol="0">
            <a:spAutoFit/>
          </a:bodyPr>
          <a:lstStyle/>
          <a:p>
            <a:r>
              <a:rPr lang="en-US" sz="1600" dirty="0">
                <a:solidFill>
                  <a:schemeClr val="bg1"/>
                </a:solidFill>
              </a:rPr>
              <a:t>Design Time</a:t>
            </a:r>
          </a:p>
        </p:txBody>
      </p:sp>
      <p:sp>
        <p:nvSpPr>
          <p:cNvPr id="88" name="TextBox 87">
            <a:extLst>
              <a:ext uri="{FF2B5EF4-FFF2-40B4-BE49-F238E27FC236}">
                <a16:creationId xmlns:a16="http://schemas.microsoft.com/office/drawing/2014/main" id="{222D1D1F-D6B0-4047-809A-A393E03A5C48}"/>
              </a:ext>
            </a:extLst>
          </p:cNvPr>
          <p:cNvSpPr txBox="1"/>
          <p:nvPr/>
        </p:nvSpPr>
        <p:spPr>
          <a:xfrm>
            <a:off x="7378087" y="5880980"/>
            <a:ext cx="970137" cy="338554"/>
          </a:xfrm>
          <a:prstGeom prst="rect">
            <a:avLst/>
          </a:prstGeom>
          <a:noFill/>
        </p:spPr>
        <p:txBody>
          <a:bodyPr wrap="none" rtlCol="0">
            <a:spAutoFit/>
          </a:bodyPr>
          <a:lstStyle/>
          <a:p>
            <a:r>
              <a:rPr lang="en-US" sz="1600" dirty="0">
                <a:solidFill>
                  <a:schemeClr val="bg1"/>
                </a:solidFill>
              </a:rPr>
              <a:t>Run Time</a:t>
            </a:r>
          </a:p>
        </p:txBody>
      </p:sp>
      <p:pic>
        <p:nvPicPr>
          <p:cNvPr id="89" name="Picture 12" descr="C:\Users\cheung\AppData\Local\Temp\SNAGHTML30848b2.PNG">
            <a:extLst>
              <a:ext uri="{FF2B5EF4-FFF2-40B4-BE49-F238E27FC236}">
                <a16:creationId xmlns:a16="http://schemas.microsoft.com/office/drawing/2014/main" id="{6C0A35D3-FDEC-4303-B5DE-84A39D8C739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03074" y="5812617"/>
            <a:ext cx="472933" cy="475280"/>
          </a:xfrm>
          <a:prstGeom prst="rect">
            <a:avLst/>
          </a:prstGeom>
          <a:noFill/>
          <a:extLst>
            <a:ext uri="{909E8E84-426E-40DD-AFC4-6F175D3DCCD1}">
              <a14:hiddenFill xmlns:a14="http://schemas.microsoft.com/office/drawing/2010/main">
                <a:solidFill>
                  <a:srgbClr val="FFFFFF"/>
                </a:solidFill>
              </a14:hiddenFill>
            </a:ext>
          </a:extLst>
        </p:spPr>
      </p:pic>
      <p:pic>
        <p:nvPicPr>
          <p:cNvPr id="90" name="Picture 2" descr="C:\Users\cheung\AppData\Local\Temp\SNAGHTML2e50ef7f.PNG">
            <a:extLst>
              <a:ext uri="{FF2B5EF4-FFF2-40B4-BE49-F238E27FC236}">
                <a16:creationId xmlns:a16="http://schemas.microsoft.com/office/drawing/2014/main" id="{2C3A91D3-F0C5-45D7-93F4-2A509D0B328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453" y="5820234"/>
            <a:ext cx="465373" cy="476347"/>
          </a:xfrm>
          <a:prstGeom prst="rect">
            <a:avLst/>
          </a:prstGeom>
          <a:noFill/>
          <a:extLst>
            <a:ext uri="{909E8E84-426E-40DD-AFC4-6F175D3DCCD1}">
              <a14:hiddenFill xmlns:a14="http://schemas.microsoft.com/office/drawing/2010/main">
                <a:solidFill>
                  <a:srgbClr val="FFFFFF"/>
                </a:solidFill>
              </a14:hiddenFill>
            </a:ext>
          </a:extLst>
        </p:spPr>
      </p:pic>
      <p:pic>
        <p:nvPicPr>
          <p:cNvPr id="91" name="Picture 2" descr="C:\Users\cheung\AppData\Local\Temp\SNAGHTML225ccda.PNG">
            <a:extLst>
              <a:ext uri="{FF2B5EF4-FFF2-40B4-BE49-F238E27FC236}">
                <a16:creationId xmlns:a16="http://schemas.microsoft.com/office/drawing/2014/main" id="{E21497DE-562A-4CBC-9407-1AAC9C5422E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946635" y="5833936"/>
            <a:ext cx="462271" cy="475280"/>
          </a:xfrm>
          <a:prstGeom prst="rect">
            <a:avLst/>
          </a:prstGeom>
          <a:noFill/>
          <a:extLst>
            <a:ext uri="{909E8E84-426E-40DD-AFC4-6F175D3DCCD1}">
              <a14:hiddenFill xmlns:a14="http://schemas.microsoft.com/office/drawing/2010/main">
                <a:solidFill>
                  <a:srgbClr val="FFFFFF"/>
                </a:solidFill>
              </a14:hiddenFill>
            </a:ext>
          </a:extLst>
        </p:spPr>
      </p:pic>
      <p:pic>
        <p:nvPicPr>
          <p:cNvPr id="92" name="Picture 2" descr="C:\Users\cheung\AppData\Local\Temp\SNAGHTMLaff501c.PNG">
            <a:extLst>
              <a:ext uri="{FF2B5EF4-FFF2-40B4-BE49-F238E27FC236}">
                <a16:creationId xmlns:a16="http://schemas.microsoft.com/office/drawing/2014/main" id="{6BDA997F-5FAE-459E-82A0-08C13B95AF9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473229" y="5812113"/>
            <a:ext cx="485315" cy="483114"/>
          </a:xfrm>
          <a:prstGeom prst="rect">
            <a:avLst/>
          </a:prstGeom>
          <a:noFill/>
          <a:extLst>
            <a:ext uri="{909E8E84-426E-40DD-AFC4-6F175D3DCCD1}">
              <a14:hiddenFill xmlns:a14="http://schemas.microsoft.com/office/drawing/2010/main">
                <a:solidFill>
                  <a:srgbClr val="FFFFFF"/>
                </a:solidFill>
              </a14:hiddenFill>
            </a:ext>
          </a:extLst>
        </p:spPr>
      </p:pic>
      <p:sp>
        <p:nvSpPr>
          <p:cNvPr id="93" name="Rectangle 92">
            <a:extLst>
              <a:ext uri="{FF2B5EF4-FFF2-40B4-BE49-F238E27FC236}">
                <a16:creationId xmlns:a16="http://schemas.microsoft.com/office/drawing/2014/main" id="{B1140E2A-E45B-4B8D-BB33-9D906FB7DE8F}"/>
              </a:ext>
            </a:extLst>
          </p:cNvPr>
          <p:cNvSpPr/>
          <p:nvPr/>
        </p:nvSpPr>
        <p:spPr>
          <a:xfrm>
            <a:off x="6960741" y="6356873"/>
            <a:ext cx="2154844" cy="436009"/>
          </a:xfrm>
          <a:prstGeom prst="rect">
            <a:avLst/>
          </a:prstGeom>
          <a:solidFill>
            <a:srgbClr val="124191"/>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4" name="TextBox 93">
            <a:extLst>
              <a:ext uri="{FF2B5EF4-FFF2-40B4-BE49-F238E27FC236}">
                <a16:creationId xmlns:a16="http://schemas.microsoft.com/office/drawing/2014/main" id="{D1B63E65-8778-4537-BC85-1EEC5B20F1EE}"/>
              </a:ext>
            </a:extLst>
          </p:cNvPr>
          <p:cNvSpPr txBox="1"/>
          <p:nvPr/>
        </p:nvSpPr>
        <p:spPr>
          <a:xfrm>
            <a:off x="479111" y="6375923"/>
            <a:ext cx="1885773" cy="338554"/>
          </a:xfrm>
          <a:prstGeom prst="rect">
            <a:avLst/>
          </a:prstGeom>
          <a:noFill/>
        </p:spPr>
        <p:txBody>
          <a:bodyPr wrap="none" rtlCol="0">
            <a:spAutoFit/>
          </a:bodyPr>
          <a:lstStyle/>
          <a:p>
            <a:r>
              <a:rPr lang="en-US" sz="1600" dirty="0">
                <a:solidFill>
                  <a:schemeClr val="bg1"/>
                </a:solidFill>
              </a:rPr>
              <a:t>Onboarding Package</a:t>
            </a:r>
          </a:p>
        </p:txBody>
      </p:sp>
      <p:sp>
        <p:nvSpPr>
          <p:cNvPr id="95" name="TextBox 94">
            <a:extLst>
              <a:ext uri="{FF2B5EF4-FFF2-40B4-BE49-F238E27FC236}">
                <a16:creationId xmlns:a16="http://schemas.microsoft.com/office/drawing/2014/main" id="{82CE3E16-F50E-4721-A9EC-6546F1DDE904}"/>
              </a:ext>
            </a:extLst>
          </p:cNvPr>
          <p:cNvSpPr txBox="1"/>
          <p:nvPr/>
        </p:nvSpPr>
        <p:spPr>
          <a:xfrm>
            <a:off x="2890319" y="6375923"/>
            <a:ext cx="1327928" cy="338554"/>
          </a:xfrm>
          <a:prstGeom prst="rect">
            <a:avLst/>
          </a:prstGeom>
          <a:noFill/>
        </p:spPr>
        <p:txBody>
          <a:bodyPr wrap="none" rtlCol="0">
            <a:spAutoFit/>
          </a:bodyPr>
          <a:lstStyle/>
          <a:p>
            <a:r>
              <a:rPr lang="en-US" sz="1600" dirty="0">
                <a:solidFill>
                  <a:schemeClr val="bg1"/>
                </a:solidFill>
              </a:rPr>
              <a:t>NF Descriptor</a:t>
            </a:r>
          </a:p>
        </p:txBody>
      </p:sp>
      <p:sp>
        <p:nvSpPr>
          <p:cNvPr id="96" name="TextBox 95">
            <a:extLst>
              <a:ext uri="{FF2B5EF4-FFF2-40B4-BE49-F238E27FC236}">
                <a16:creationId xmlns:a16="http://schemas.microsoft.com/office/drawing/2014/main" id="{AF4013F1-CA83-4182-81D9-A5ED266E839E}"/>
              </a:ext>
            </a:extLst>
          </p:cNvPr>
          <p:cNvSpPr txBox="1"/>
          <p:nvPr/>
        </p:nvSpPr>
        <p:spPr>
          <a:xfrm>
            <a:off x="5120016" y="6375923"/>
            <a:ext cx="1491306" cy="338554"/>
          </a:xfrm>
          <a:prstGeom prst="rect">
            <a:avLst/>
          </a:prstGeom>
          <a:noFill/>
        </p:spPr>
        <p:txBody>
          <a:bodyPr wrap="none" rtlCol="0">
            <a:spAutoFit/>
          </a:bodyPr>
          <a:lstStyle/>
          <a:p>
            <a:r>
              <a:rPr lang="en-US" sz="1600" dirty="0">
                <a:solidFill>
                  <a:schemeClr val="bg1"/>
                </a:solidFill>
              </a:rPr>
              <a:t>Platform Model</a:t>
            </a:r>
          </a:p>
        </p:txBody>
      </p:sp>
      <p:sp>
        <p:nvSpPr>
          <p:cNvPr id="97" name="TextBox 96">
            <a:extLst>
              <a:ext uri="{FF2B5EF4-FFF2-40B4-BE49-F238E27FC236}">
                <a16:creationId xmlns:a16="http://schemas.microsoft.com/office/drawing/2014/main" id="{8E6BDF92-9251-40D1-A262-B3BBE3C60075}"/>
              </a:ext>
            </a:extLst>
          </p:cNvPr>
          <p:cNvSpPr txBox="1"/>
          <p:nvPr/>
        </p:nvSpPr>
        <p:spPr>
          <a:xfrm>
            <a:off x="7378087" y="6375923"/>
            <a:ext cx="1156086" cy="338554"/>
          </a:xfrm>
          <a:prstGeom prst="rect">
            <a:avLst/>
          </a:prstGeom>
          <a:noFill/>
        </p:spPr>
        <p:txBody>
          <a:bodyPr wrap="none" rtlCol="0">
            <a:spAutoFit/>
          </a:bodyPr>
          <a:lstStyle/>
          <a:p>
            <a:r>
              <a:rPr lang="en-US" sz="1600" dirty="0">
                <a:solidFill>
                  <a:schemeClr val="bg1"/>
                </a:solidFill>
              </a:rPr>
              <a:t>NF Instance</a:t>
            </a:r>
          </a:p>
        </p:txBody>
      </p:sp>
      <p:pic>
        <p:nvPicPr>
          <p:cNvPr id="98" name="Picture 6" descr="C:\Users\cheung\AppData\Local\Temp\SNAGHTMLb11e855.PNG">
            <a:extLst>
              <a:ext uri="{FF2B5EF4-FFF2-40B4-BE49-F238E27FC236}">
                <a16:creationId xmlns:a16="http://schemas.microsoft.com/office/drawing/2014/main" id="{F36415C0-DE0A-4949-BBA8-B381CC62AC50}"/>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946964" y="6329509"/>
            <a:ext cx="475281" cy="475281"/>
          </a:xfrm>
          <a:prstGeom prst="rect">
            <a:avLst/>
          </a:prstGeom>
          <a:noFill/>
          <a:extLst>
            <a:ext uri="{909E8E84-426E-40DD-AFC4-6F175D3DCCD1}">
              <a14:hiddenFill xmlns:a14="http://schemas.microsoft.com/office/drawing/2010/main">
                <a:solidFill>
                  <a:srgbClr val="FFFFFF"/>
                </a:solidFill>
              </a14:hiddenFill>
            </a:ext>
          </a:extLst>
        </p:spPr>
      </p:pic>
      <p:pic>
        <p:nvPicPr>
          <p:cNvPr id="99" name="Picture 8" descr="C:\Users\cheung\AppData\Local\Temp\SNAGHTMLb2abe0b.PNG">
            <a:extLst>
              <a:ext uri="{FF2B5EF4-FFF2-40B4-BE49-F238E27FC236}">
                <a16:creationId xmlns:a16="http://schemas.microsoft.com/office/drawing/2014/main" id="{94AF60A0-8E0B-4148-8575-D0D301909FB2}"/>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718691" y="6325130"/>
            <a:ext cx="481605" cy="482542"/>
          </a:xfrm>
          <a:prstGeom prst="rect">
            <a:avLst/>
          </a:prstGeom>
          <a:noFill/>
          <a:extLst>
            <a:ext uri="{909E8E84-426E-40DD-AFC4-6F175D3DCCD1}">
              <a14:hiddenFill xmlns:a14="http://schemas.microsoft.com/office/drawing/2010/main">
                <a:solidFill>
                  <a:srgbClr val="FFFFFF"/>
                </a:solidFill>
              </a14:hiddenFill>
            </a:ext>
          </a:extLst>
        </p:spPr>
      </p:pic>
      <p:pic>
        <p:nvPicPr>
          <p:cNvPr id="100" name="Picture 99" descr="C:\Users\cheung\AppData\Local\Temp\SNAGHTML27d24173.PNG">
            <a:extLst>
              <a:ext uri="{FF2B5EF4-FFF2-40B4-BE49-F238E27FC236}">
                <a16:creationId xmlns:a16="http://schemas.microsoft.com/office/drawing/2014/main" id="{3ADE78C8-89E4-4185-8D1C-3AA1A0B98B49}"/>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1328" y="6331553"/>
            <a:ext cx="465373" cy="475280"/>
          </a:xfrm>
          <a:prstGeom prst="rect">
            <a:avLst/>
          </a:prstGeom>
          <a:noFill/>
          <a:extLst>
            <a:ext uri="{909E8E84-426E-40DD-AFC4-6F175D3DCCD1}">
              <a14:hiddenFill xmlns:a14="http://schemas.microsoft.com/office/drawing/2010/main">
                <a:solidFill>
                  <a:srgbClr val="FFFFFF"/>
                </a:solidFill>
              </a14:hiddenFill>
            </a:ext>
          </a:extLst>
        </p:spPr>
      </p:pic>
      <p:pic>
        <p:nvPicPr>
          <p:cNvPr id="101" name="Picture 4" descr="C:\Users\cheung\AppData\Local\Temp\SNAGHTMLb14d0a1.PNG">
            <a:extLst>
              <a:ext uri="{FF2B5EF4-FFF2-40B4-BE49-F238E27FC236}">
                <a16:creationId xmlns:a16="http://schemas.microsoft.com/office/drawing/2014/main" id="{360364E5-88CC-4302-B47D-FCC8652FBA6E}"/>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481840" y="6321975"/>
            <a:ext cx="481605" cy="483741"/>
          </a:xfrm>
          <a:prstGeom prst="rect">
            <a:avLst/>
          </a:prstGeom>
          <a:noFill/>
          <a:extLst>
            <a:ext uri="{909E8E84-426E-40DD-AFC4-6F175D3DCCD1}">
              <a14:hiddenFill xmlns:a14="http://schemas.microsoft.com/office/drawing/2010/main">
                <a:solidFill>
                  <a:srgbClr val="FFFFFF"/>
                </a:solidFill>
              </a14:hiddenFill>
            </a:ext>
          </a:extLst>
        </p:spPr>
      </p:pic>
      <p:grpSp>
        <p:nvGrpSpPr>
          <p:cNvPr id="102" name="Group 101">
            <a:extLst>
              <a:ext uri="{FF2B5EF4-FFF2-40B4-BE49-F238E27FC236}">
                <a16:creationId xmlns:a16="http://schemas.microsoft.com/office/drawing/2014/main" id="{9F9626D6-AD51-4C72-AA33-459D14121F62}"/>
              </a:ext>
            </a:extLst>
          </p:cNvPr>
          <p:cNvGrpSpPr/>
          <p:nvPr/>
        </p:nvGrpSpPr>
        <p:grpSpPr>
          <a:xfrm>
            <a:off x="323433" y="563806"/>
            <a:ext cx="8298748" cy="476347"/>
            <a:chOff x="41328" y="5203974"/>
            <a:chExt cx="8298748" cy="476347"/>
          </a:xfrm>
        </p:grpSpPr>
        <p:sp>
          <p:nvSpPr>
            <p:cNvPr id="103" name="TextBox 102">
              <a:extLst>
                <a:ext uri="{FF2B5EF4-FFF2-40B4-BE49-F238E27FC236}">
                  <a16:creationId xmlns:a16="http://schemas.microsoft.com/office/drawing/2014/main" id="{D037639D-6438-4B9F-93E6-A1E3907D34C8}"/>
                </a:ext>
              </a:extLst>
            </p:cNvPr>
            <p:cNvSpPr txBox="1"/>
            <p:nvPr/>
          </p:nvSpPr>
          <p:spPr>
            <a:xfrm>
              <a:off x="417971" y="5245593"/>
              <a:ext cx="7922105" cy="369332"/>
            </a:xfrm>
            <a:prstGeom prst="rect">
              <a:avLst/>
            </a:prstGeom>
            <a:noFill/>
          </p:spPr>
          <p:txBody>
            <a:bodyPr wrap="none" rtlCol="0">
              <a:spAutoFit/>
            </a:bodyPr>
            <a:lstStyle/>
            <a:p>
              <a:r>
                <a:rPr lang="en-US" dirty="0">
                  <a:solidFill>
                    <a:srgbClr val="0000CC"/>
                  </a:solidFill>
                </a:rPr>
                <a:t>1. </a:t>
              </a:r>
              <a:r>
                <a:rPr lang="en-US" b="1" dirty="0">
                  <a:solidFill>
                    <a:srgbClr val="FF0000"/>
                  </a:solidFill>
                </a:rPr>
                <a:t>PNF Package Delivery</a:t>
              </a:r>
              <a:r>
                <a:rPr lang="en-US" dirty="0">
                  <a:solidFill>
                    <a:srgbClr val="0000CC"/>
                  </a:solidFill>
                </a:rPr>
                <a:t>: Vendor creates &amp; delivers PNF Package with PNF artifacts</a:t>
              </a:r>
            </a:p>
          </p:txBody>
        </p:sp>
        <p:pic>
          <p:nvPicPr>
            <p:cNvPr id="104" name="Picture 2" descr="C:\Users\cheung\AppData\Local\Temp\SNAGHTML2e50ef7f.PNG">
              <a:extLst>
                <a:ext uri="{FF2B5EF4-FFF2-40B4-BE49-F238E27FC236}">
                  <a16:creationId xmlns:a16="http://schemas.microsoft.com/office/drawing/2014/main" id="{3A85C795-F57A-485D-A947-94EAF7FF63F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328" y="5203974"/>
              <a:ext cx="465373" cy="476347"/>
            </a:xfrm>
            <a:prstGeom prst="rect">
              <a:avLst/>
            </a:prstGeom>
            <a:noFill/>
            <a:extLst>
              <a:ext uri="{909E8E84-426E-40DD-AFC4-6F175D3DCCD1}">
                <a14:hiddenFill xmlns:a14="http://schemas.microsoft.com/office/drawing/2010/main">
                  <a:solidFill>
                    <a:srgbClr val="FFFFFF"/>
                  </a:solidFill>
                </a14:hiddenFill>
              </a:ext>
            </a:extLst>
          </p:spPr>
        </p:pic>
        <p:sp>
          <p:nvSpPr>
            <p:cNvPr id="105" name="Oval 104">
              <a:extLst>
                <a:ext uri="{FF2B5EF4-FFF2-40B4-BE49-F238E27FC236}">
                  <a16:creationId xmlns:a16="http://schemas.microsoft.com/office/drawing/2014/main" id="{ABF45627-B1A1-4212-B752-B1D6B755C58E}"/>
                </a:ext>
              </a:extLst>
            </p:cNvPr>
            <p:cNvSpPr/>
            <p:nvPr/>
          </p:nvSpPr>
          <p:spPr>
            <a:xfrm>
              <a:off x="526330" y="5340101"/>
              <a:ext cx="166662" cy="205310"/>
            </a:xfrm>
            <a:prstGeom prst="ellipse">
              <a:avLst/>
            </a:prstGeom>
            <a:solidFill>
              <a:srgbClr val="FF0000"/>
            </a:solidFill>
            <a:ln w="28575" cap="flat" cmpd="sng" algn="ctr">
              <a:solidFill>
                <a:srgbClr val="0000CC"/>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1</a:t>
              </a:r>
            </a:p>
          </p:txBody>
        </p:sp>
      </p:grpSp>
      <p:sp>
        <p:nvSpPr>
          <p:cNvPr id="106" name="TextBox 105">
            <a:extLst>
              <a:ext uri="{FF2B5EF4-FFF2-40B4-BE49-F238E27FC236}">
                <a16:creationId xmlns:a16="http://schemas.microsoft.com/office/drawing/2014/main" id="{2BBB5870-3E96-4694-93D0-EBF6D657B1BD}"/>
              </a:ext>
            </a:extLst>
          </p:cNvPr>
          <p:cNvSpPr txBox="1"/>
          <p:nvPr/>
        </p:nvSpPr>
        <p:spPr>
          <a:xfrm>
            <a:off x="3917562" y="2171848"/>
            <a:ext cx="4378378" cy="369332"/>
          </a:xfrm>
          <a:prstGeom prst="rect">
            <a:avLst/>
          </a:prstGeom>
          <a:noFill/>
        </p:spPr>
        <p:txBody>
          <a:bodyPr wrap="none" rtlCol="0">
            <a:spAutoFit/>
          </a:bodyPr>
          <a:lstStyle/>
          <a:p>
            <a:r>
              <a:rPr lang="en-US" b="1" dirty="0">
                <a:solidFill>
                  <a:srgbClr val="FF0000"/>
                </a:solidFill>
              </a:rPr>
              <a:t>3. PNF Onboarding package</a:t>
            </a:r>
            <a:r>
              <a:rPr lang="en-US" dirty="0">
                <a:solidFill>
                  <a:srgbClr val="0000CC"/>
                </a:solidFill>
              </a:rPr>
              <a:t>: Package loaded</a:t>
            </a:r>
          </a:p>
        </p:txBody>
      </p:sp>
      <p:pic>
        <p:nvPicPr>
          <p:cNvPr id="107" name="Picture 106" descr="C:\Users\cheung\AppData\Local\Temp\SNAGHTML27d24173.PNG">
            <a:extLst>
              <a:ext uri="{FF2B5EF4-FFF2-40B4-BE49-F238E27FC236}">
                <a16:creationId xmlns:a16="http://schemas.microsoft.com/office/drawing/2014/main" id="{1CF15C43-15F3-44F6-AED8-2ED2B5962A40}"/>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526614" y="2140037"/>
            <a:ext cx="465373" cy="475280"/>
          </a:xfrm>
          <a:prstGeom prst="rect">
            <a:avLst/>
          </a:prstGeom>
          <a:noFill/>
          <a:extLst>
            <a:ext uri="{909E8E84-426E-40DD-AFC4-6F175D3DCCD1}">
              <a14:hiddenFill xmlns:a14="http://schemas.microsoft.com/office/drawing/2010/main">
                <a:solidFill>
                  <a:srgbClr val="FFFFFF"/>
                </a:solidFill>
              </a14:hiddenFill>
            </a:ext>
          </a:extLst>
        </p:spPr>
      </p:pic>
      <p:sp>
        <p:nvSpPr>
          <p:cNvPr id="108" name="Oval 107">
            <a:extLst>
              <a:ext uri="{FF2B5EF4-FFF2-40B4-BE49-F238E27FC236}">
                <a16:creationId xmlns:a16="http://schemas.microsoft.com/office/drawing/2014/main" id="{B0B296F9-CCFB-4160-8717-E4FC8AE63C41}"/>
              </a:ext>
            </a:extLst>
          </p:cNvPr>
          <p:cNvSpPr/>
          <p:nvPr/>
        </p:nvSpPr>
        <p:spPr>
          <a:xfrm>
            <a:off x="4010672" y="2262529"/>
            <a:ext cx="166662" cy="205310"/>
          </a:xfrm>
          <a:prstGeom prst="ellipse">
            <a:avLst/>
          </a:prstGeom>
          <a:solidFill>
            <a:srgbClr val="FF0000"/>
          </a:solidFill>
          <a:ln w="28575" cap="flat" cmpd="sng" algn="ctr">
            <a:solidFill>
              <a:srgbClr val="0000CC"/>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3</a:t>
            </a:r>
          </a:p>
        </p:txBody>
      </p:sp>
      <p:grpSp>
        <p:nvGrpSpPr>
          <p:cNvPr id="109" name="Group 108">
            <a:extLst>
              <a:ext uri="{FF2B5EF4-FFF2-40B4-BE49-F238E27FC236}">
                <a16:creationId xmlns:a16="http://schemas.microsoft.com/office/drawing/2014/main" id="{F7F54FD9-9140-4C71-A918-5F674AD9C37A}"/>
              </a:ext>
            </a:extLst>
          </p:cNvPr>
          <p:cNvGrpSpPr/>
          <p:nvPr/>
        </p:nvGrpSpPr>
        <p:grpSpPr>
          <a:xfrm>
            <a:off x="2169446" y="1182426"/>
            <a:ext cx="6763180" cy="646331"/>
            <a:chOff x="1851819" y="1429635"/>
            <a:chExt cx="6763180" cy="646331"/>
          </a:xfrm>
        </p:grpSpPr>
        <p:sp>
          <p:nvSpPr>
            <p:cNvPr id="110" name="TextBox 109">
              <a:extLst>
                <a:ext uri="{FF2B5EF4-FFF2-40B4-BE49-F238E27FC236}">
                  <a16:creationId xmlns:a16="http://schemas.microsoft.com/office/drawing/2014/main" id="{D465A243-A9F7-4B76-9F43-A7732FEFAE2B}"/>
                </a:ext>
              </a:extLst>
            </p:cNvPr>
            <p:cNvSpPr txBox="1"/>
            <p:nvPr/>
          </p:nvSpPr>
          <p:spPr>
            <a:xfrm>
              <a:off x="2314365" y="1429635"/>
              <a:ext cx="6300634" cy="646331"/>
            </a:xfrm>
            <a:prstGeom prst="rect">
              <a:avLst/>
            </a:prstGeom>
            <a:noFill/>
          </p:spPr>
          <p:txBody>
            <a:bodyPr wrap="square" rtlCol="0">
              <a:spAutoFit/>
            </a:bodyPr>
            <a:lstStyle/>
            <a:p>
              <a:r>
                <a:rPr lang="en-US" b="1" dirty="0">
                  <a:solidFill>
                    <a:srgbClr val="FF0000"/>
                  </a:solidFill>
                </a:rPr>
                <a:t>2. PNF Pre-Onboarding</a:t>
              </a:r>
              <a:r>
                <a:rPr lang="en-US" dirty="0">
                  <a:solidFill>
                    <a:srgbClr val="0000CC"/>
                  </a:solidFill>
                </a:rPr>
                <a:t>: PNF-SDK (     ) to (create) PNF Onboarding Package &amp; </a:t>
              </a:r>
              <a:r>
                <a:rPr lang="en-US" i="1" dirty="0">
                  <a:solidFill>
                    <a:srgbClr val="0000CC"/>
                  </a:solidFill>
                </a:rPr>
                <a:t>validates</a:t>
              </a:r>
              <a:r>
                <a:rPr lang="en-US" dirty="0">
                  <a:solidFill>
                    <a:srgbClr val="0000CC"/>
                  </a:solidFill>
                </a:rPr>
                <a:t> of PNF onboarding package</a:t>
              </a:r>
            </a:p>
          </p:txBody>
        </p:sp>
        <p:pic>
          <p:nvPicPr>
            <p:cNvPr id="111" name="Picture 2" descr="C:\Users\cheung\AppData\Local\Temp\SNAGHTMLaff501c.PNG">
              <a:extLst>
                <a:ext uri="{FF2B5EF4-FFF2-40B4-BE49-F238E27FC236}">
                  <a16:creationId xmlns:a16="http://schemas.microsoft.com/office/drawing/2014/main" id="{C6FB7C9E-13BD-49DC-8FB2-735933C0F22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851819" y="1518531"/>
              <a:ext cx="485315" cy="483114"/>
            </a:xfrm>
            <a:prstGeom prst="rect">
              <a:avLst/>
            </a:prstGeom>
            <a:noFill/>
            <a:extLst>
              <a:ext uri="{909E8E84-426E-40DD-AFC4-6F175D3DCCD1}">
                <a14:hiddenFill xmlns:a14="http://schemas.microsoft.com/office/drawing/2010/main">
                  <a:solidFill>
                    <a:srgbClr val="FFFFFF"/>
                  </a:solidFill>
                </a14:hiddenFill>
              </a:ext>
            </a:extLst>
          </p:spPr>
        </p:pic>
        <p:sp>
          <p:nvSpPr>
            <p:cNvPr id="112" name="Oval 111">
              <a:extLst>
                <a:ext uri="{FF2B5EF4-FFF2-40B4-BE49-F238E27FC236}">
                  <a16:creationId xmlns:a16="http://schemas.microsoft.com/office/drawing/2014/main" id="{7D317241-9342-4CA3-A8B5-E82182B42CE0}"/>
                </a:ext>
              </a:extLst>
            </p:cNvPr>
            <p:cNvSpPr/>
            <p:nvPr/>
          </p:nvSpPr>
          <p:spPr>
            <a:xfrm>
              <a:off x="2398268" y="1506655"/>
              <a:ext cx="166662" cy="205310"/>
            </a:xfrm>
            <a:prstGeom prst="ellipse">
              <a:avLst/>
            </a:prstGeom>
            <a:solidFill>
              <a:srgbClr val="FF0000"/>
            </a:solidFill>
            <a:ln w="28575" cap="flat" cmpd="sng" algn="ctr">
              <a:solidFill>
                <a:srgbClr val="0000CC"/>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100" b="1" kern="0" dirty="0">
                  <a:solidFill>
                    <a:srgbClr val="FFFFFF"/>
                  </a:solidFill>
                  <a:latin typeface="Nokia Pure Text Light"/>
                </a:rPr>
                <a:t>2</a:t>
              </a: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grpSp>
      <p:sp>
        <p:nvSpPr>
          <p:cNvPr id="113" name="TextBox 112">
            <a:extLst>
              <a:ext uri="{FF2B5EF4-FFF2-40B4-BE49-F238E27FC236}">
                <a16:creationId xmlns:a16="http://schemas.microsoft.com/office/drawing/2014/main" id="{DB212EB0-AB6A-43B3-9E12-CBC9E352AE63}"/>
              </a:ext>
            </a:extLst>
          </p:cNvPr>
          <p:cNvSpPr txBox="1"/>
          <p:nvPr/>
        </p:nvSpPr>
        <p:spPr>
          <a:xfrm>
            <a:off x="4357915" y="4994274"/>
            <a:ext cx="2262770" cy="646331"/>
          </a:xfrm>
          <a:prstGeom prst="rect">
            <a:avLst/>
          </a:prstGeom>
          <a:noFill/>
        </p:spPr>
        <p:txBody>
          <a:bodyPr wrap="square" rtlCol="0">
            <a:spAutoFit/>
          </a:bodyPr>
          <a:lstStyle/>
          <a:p>
            <a:r>
              <a:rPr lang="en-US" dirty="0">
                <a:solidFill>
                  <a:srgbClr val="0000CC"/>
                </a:solidFill>
              </a:rPr>
              <a:t>4. </a:t>
            </a:r>
            <a:r>
              <a:rPr lang="en-US" b="1" dirty="0">
                <a:solidFill>
                  <a:srgbClr val="FF0000"/>
                </a:solidFill>
              </a:rPr>
              <a:t>SDC</a:t>
            </a:r>
            <a:r>
              <a:rPr lang="en-US" dirty="0">
                <a:solidFill>
                  <a:srgbClr val="0000CC"/>
                </a:solidFill>
              </a:rPr>
              <a:t>: NF OB Package &gt; SDC catalog</a:t>
            </a:r>
          </a:p>
        </p:txBody>
      </p:sp>
      <p:pic>
        <p:nvPicPr>
          <p:cNvPr id="114" name="Picture 4" descr="C:\Users\cheung\AppData\Local\Temp\SNAGHTMLb14d0a1.PNG">
            <a:extLst>
              <a:ext uri="{FF2B5EF4-FFF2-40B4-BE49-F238E27FC236}">
                <a16:creationId xmlns:a16="http://schemas.microsoft.com/office/drawing/2014/main" id="{59EBE6BC-2BDD-493B-B098-00932A61DB4A}"/>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175442" y="2138745"/>
            <a:ext cx="486085" cy="478212"/>
          </a:xfrm>
          <a:prstGeom prst="rect">
            <a:avLst/>
          </a:prstGeom>
          <a:noFill/>
          <a:extLst>
            <a:ext uri="{909E8E84-426E-40DD-AFC4-6F175D3DCCD1}">
              <a14:hiddenFill xmlns:a14="http://schemas.microsoft.com/office/drawing/2010/main">
                <a:solidFill>
                  <a:srgbClr val="FFFFFF"/>
                </a:solidFill>
              </a14:hiddenFill>
            </a:ext>
          </a:extLst>
        </p:spPr>
      </p:pic>
      <p:sp>
        <p:nvSpPr>
          <p:cNvPr id="115" name="TextBox 114">
            <a:extLst>
              <a:ext uri="{FF2B5EF4-FFF2-40B4-BE49-F238E27FC236}">
                <a16:creationId xmlns:a16="http://schemas.microsoft.com/office/drawing/2014/main" id="{016F6F6A-DF48-442B-A9C7-BF7AFD0855B2}"/>
              </a:ext>
            </a:extLst>
          </p:cNvPr>
          <p:cNvSpPr txBox="1"/>
          <p:nvPr/>
        </p:nvSpPr>
        <p:spPr>
          <a:xfrm>
            <a:off x="7591236" y="4567501"/>
            <a:ext cx="1651823" cy="1200329"/>
          </a:xfrm>
          <a:prstGeom prst="rect">
            <a:avLst/>
          </a:prstGeom>
          <a:noFill/>
        </p:spPr>
        <p:txBody>
          <a:bodyPr wrap="square" rtlCol="0">
            <a:spAutoFit/>
          </a:bodyPr>
          <a:lstStyle/>
          <a:p>
            <a:r>
              <a:rPr lang="en-US" b="1" dirty="0">
                <a:solidFill>
                  <a:srgbClr val="FF0000"/>
                </a:solidFill>
              </a:rPr>
              <a:t>5. ONAP RT Components</a:t>
            </a:r>
            <a:r>
              <a:rPr lang="en-US" dirty="0">
                <a:solidFill>
                  <a:srgbClr val="0000CC"/>
                </a:solidFill>
              </a:rPr>
              <a:t>:</a:t>
            </a:r>
          </a:p>
          <a:p>
            <a:r>
              <a:rPr lang="en-US" dirty="0">
                <a:solidFill>
                  <a:srgbClr val="0000CC"/>
                </a:solidFill>
              </a:rPr>
              <a:t>Ingest and use CSAR package</a:t>
            </a:r>
          </a:p>
        </p:txBody>
      </p:sp>
      <p:pic>
        <p:nvPicPr>
          <p:cNvPr id="116" name="Picture 2" descr="C:\Users\cheung\AppData\Local\Temp\SNAGHTML225ccda.PNG">
            <a:extLst>
              <a:ext uri="{FF2B5EF4-FFF2-40B4-BE49-F238E27FC236}">
                <a16:creationId xmlns:a16="http://schemas.microsoft.com/office/drawing/2014/main" id="{0A11A42C-1C3A-42E3-945E-29AEC687DD5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174911" y="4670781"/>
            <a:ext cx="486085" cy="475280"/>
          </a:xfrm>
          <a:prstGeom prst="rect">
            <a:avLst/>
          </a:prstGeom>
          <a:noFill/>
          <a:extLst>
            <a:ext uri="{909E8E84-426E-40DD-AFC4-6F175D3DCCD1}">
              <a14:hiddenFill xmlns:a14="http://schemas.microsoft.com/office/drawing/2010/main">
                <a:solidFill>
                  <a:srgbClr val="FFFFFF"/>
                </a:solidFill>
              </a14:hiddenFill>
            </a:ext>
          </a:extLst>
        </p:spPr>
      </p:pic>
      <p:sp>
        <p:nvSpPr>
          <p:cNvPr id="117" name="Arrow: Right 116">
            <a:extLst>
              <a:ext uri="{FF2B5EF4-FFF2-40B4-BE49-F238E27FC236}">
                <a16:creationId xmlns:a16="http://schemas.microsoft.com/office/drawing/2014/main" id="{059DA8A5-81B3-445A-A393-6F57B5A551E8}"/>
              </a:ext>
            </a:extLst>
          </p:cNvPr>
          <p:cNvSpPr/>
          <p:nvPr/>
        </p:nvSpPr>
        <p:spPr>
          <a:xfrm rot="5400000" flipV="1">
            <a:off x="470747" y="876965"/>
            <a:ext cx="252218" cy="36430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8" name="Arrow: Right 117">
            <a:extLst>
              <a:ext uri="{FF2B5EF4-FFF2-40B4-BE49-F238E27FC236}">
                <a16:creationId xmlns:a16="http://schemas.microsoft.com/office/drawing/2014/main" id="{AC3A5CDA-710F-4558-9CDB-924A24E2C340}"/>
              </a:ext>
            </a:extLst>
          </p:cNvPr>
          <p:cNvSpPr/>
          <p:nvPr/>
        </p:nvSpPr>
        <p:spPr>
          <a:xfrm rot="5400000" flipV="1">
            <a:off x="2249626" y="1975777"/>
            <a:ext cx="784056" cy="36430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9" name="Arrow: Right 118">
            <a:extLst>
              <a:ext uri="{FF2B5EF4-FFF2-40B4-BE49-F238E27FC236}">
                <a16:creationId xmlns:a16="http://schemas.microsoft.com/office/drawing/2014/main" id="{AA7C385F-69DC-4609-AB4E-812C3DD48D3F}"/>
              </a:ext>
            </a:extLst>
          </p:cNvPr>
          <p:cNvSpPr/>
          <p:nvPr/>
        </p:nvSpPr>
        <p:spPr>
          <a:xfrm rot="5400000" flipV="1">
            <a:off x="3127256" y="2933468"/>
            <a:ext cx="957286" cy="36430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0" name="Arrow: Right 119">
            <a:extLst>
              <a:ext uri="{FF2B5EF4-FFF2-40B4-BE49-F238E27FC236}">
                <a16:creationId xmlns:a16="http://schemas.microsoft.com/office/drawing/2014/main" id="{13B2FE60-4784-40B1-8768-2E7C776FBEC6}"/>
              </a:ext>
            </a:extLst>
          </p:cNvPr>
          <p:cNvSpPr/>
          <p:nvPr/>
        </p:nvSpPr>
        <p:spPr>
          <a:xfrm rot="16200000">
            <a:off x="4336746" y="4609220"/>
            <a:ext cx="405802" cy="36430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1" name="Oval 120">
            <a:extLst>
              <a:ext uri="{FF2B5EF4-FFF2-40B4-BE49-F238E27FC236}">
                <a16:creationId xmlns:a16="http://schemas.microsoft.com/office/drawing/2014/main" id="{781F632B-5B3F-42AA-9734-679CF891C1D4}"/>
              </a:ext>
            </a:extLst>
          </p:cNvPr>
          <p:cNvSpPr/>
          <p:nvPr/>
        </p:nvSpPr>
        <p:spPr>
          <a:xfrm>
            <a:off x="4442000" y="5067450"/>
            <a:ext cx="166662" cy="205310"/>
          </a:xfrm>
          <a:prstGeom prst="ellipse">
            <a:avLst/>
          </a:prstGeom>
          <a:solidFill>
            <a:srgbClr val="FF0000"/>
          </a:solidFill>
          <a:ln w="28575" cap="flat" cmpd="sng" algn="ctr">
            <a:solidFill>
              <a:srgbClr val="0000CC"/>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4</a:t>
            </a:r>
          </a:p>
        </p:txBody>
      </p:sp>
      <p:sp>
        <p:nvSpPr>
          <p:cNvPr id="122" name="Oval 121">
            <a:extLst>
              <a:ext uri="{FF2B5EF4-FFF2-40B4-BE49-F238E27FC236}">
                <a16:creationId xmlns:a16="http://schemas.microsoft.com/office/drawing/2014/main" id="{3082238C-75AE-4304-BE7A-4678F745BF49}"/>
              </a:ext>
            </a:extLst>
          </p:cNvPr>
          <p:cNvSpPr/>
          <p:nvPr/>
        </p:nvSpPr>
        <p:spPr>
          <a:xfrm>
            <a:off x="7702189" y="4650641"/>
            <a:ext cx="166662" cy="205310"/>
          </a:xfrm>
          <a:prstGeom prst="ellipse">
            <a:avLst/>
          </a:prstGeom>
          <a:solidFill>
            <a:srgbClr val="FF0000"/>
          </a:solidFill>
          <a:ln w="28575" cap="flat" cmpd="sng" algn="ctr">
            <a:solidFill>
              <a:srgbClr val="0000CC"/>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dirty="0">
                <a:ln>
                  <a:noFill/>
                </a:ln>
                <a:solidFill>
                  <a:srgbClr val="FFFFFF"/>
                </a:solidFill>
                <a:effectLst/>
                <a:uLnTx/>
                <a:uFillTx/>
                <a:latin typeface="Nokia Pure Text Light"/>
                <a:ea typeface="+mn-ea"/>
                <a:cs typeface="+mn-cs"/>
              </a:rPr>
              <a:t>5</a:t>
            </a:r>
          </a:p>
        </p:txBody>
      </p:sp>
      <p:sp>
        <p:nvSpPr>
          <p:cNvPr id="123" name="Arrow: Right 122">
            <a:extLst>
              <a:ext uri="{FF2B5EF4-FFF2-40B4-BE49-F238E27FC236}">
                <a16:creationId xmlns:a16="http://schemas.microsoft.com/office/drawing/2014/main" id="{8D24F0FB-32E9-4F22-B89A-9A8F2ABBA87E}"/>
              </a:ext>
            </a:extLst>
          </p:cNvPr>
          <p:cNvSpPr/>
          <p:nvPr/>
        </p:nvSpPr>
        <p:spPr>
          <a:xfrm rot="16200000">
            <a:off x="8214246" y="4203418"/>
            <a:ext cx="405802" cy="36430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4" name="Picture 8" descr="C:\Users\cheung\AppData\Local\Temp\SNAGHTMLb2abe0b.PNG">
            <a:extLst>
              <a:ext uri="{FF2B5EF4-FFF2-40B4-BE49-F238E27FC236}">
                <a16:creationId xmlns:a16="http://schemas.microsoft.com/office/drawing/2014/main" id="{82FEF600-5B2A-476E-ADE6-8943B0993543}"/>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941603" y="5067450"/>
            <a:ext cx="481605" cy="482542"/>
          </a:xfrm>
          <a:prstGeom prst="rect">
            <a:avLst/>
          </a:prstGeom>
          <a:noFill/>
          <a:extLst>
            <a:ext uri="{909E8E84-426E-40DD-AFC4-6F175D3DCCD1}">
              <a14:hiddenFill xmlns:a14="http://schemas.microsoft.com/office/drawing/2010/main">
                <a:solidFill>
                  <a:srgbClr val="FFFFFF"/>
                </a:solidFill>
              </a14:hiddenFill>
            </a:ext>
          </a:extLst>
        </p:spPr>
      </p:pic>
      <p:pic>
        <p:nvPicPr>
          <p:cNvPr id="125" name="Picture 6" descr="C:\Users\cheung\AppData\Local\Temp\SNAGHTMLb11e855.PNG">
            <a:extLst>
              <a:ext uri="{FF2B5EF4-FFF2-40B4-BE49-F238E27FC236}">
                <a16:creationId xmlns:a16="http://schemas.microsoft.com/office/drawing/2014/main" id="{071D40D8-3A39-4CFF-890C-24BB9F1E9172}"/>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817363" y="4689799"/>
            <a:ext cx="475281" cy="475281"/>
          </a:xfrm>
          <a:prstGeom prst="rect">
            <a:avLst/>
          </a:prstGeom>
          <a:noFill/>
          <a:extLst>
            <a:ext uri="{909E8E84-426E-40DD-AFC4-6F175D3DCCD1}">
              <a14:hiddenFill xmlns:a14="http://schemas.microsoft.com/office/drawing/2010/main">
                <a:solidFill>
                  <a:srgbClr val="FFFFFF"/>
                </a:solidFill>
              </a14:hiddenFill>
            </a:ext>
          </a:extLst>
        </p:spPr>
      </p:pic>
      <p:pic>
        <p:nvPicPr>
          <p:cNvPr id="126" name="Picture 12" descr="C:\Users\cheung\AppData\Local\Temp\SNAGHTML30848b2.PNG">
            <a:extLst>
              <a:ext uri="{FF2B5EF4-FFF2-40B4-BE49-F238E27FC236}">
                <a16:creationId xmlns:a16="http://schemas.microsoft.com/office/drawing/2014/main" id="{F392E05C-4596-4623-8F60-2C1EF4520B3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45868" y="5084146"/>
            <a:ext cx="472933" cy="475280"/>
          </a:xfrm>
          <a:prstGeom prst="rect">
            <a:avLst/>
          </a:prstGeom>
          <a:noFill/>
          <a:extLst>
            <a:ext uri="{909E8E84-426E-40DD-AFC4-6F175D3DCCD1}">
              <a14:hiddenFill xmlns:a14="http://schemas.microsoft.com/office/drawing/2010/main">
                <a:solidFill>
                  <a:srgbClr val="FFFFFF"/>
                </a:solidFill>
              </a14:hiddenFill>
            </a:ext>
          </a:extLst>
        </p:spPr>
      </p:pic>
      <p:pic>
        <p:nvPicPr>
          <p:cNvPr id="127" name="Picture 126">
            <a:extLst>
              <a:ext uri="{FF2B5EF4-FFF2-40B4-BE49-F238E27FC236}">
                <a16:creationId xmlns:a16="http://schemas.microsoft.com/office/drawing/2014/main" id="{855B5374-8F91-4EEA-9125-81ED9115906F}"/>
              </a:ext>
            </a:extLst>
          </p:cNvPr>
          <p:cNvPicPr>
            <a:picLocks noChangeAspect="1"/>
          </p:cNvPicPr>
          <p:nvPr/>
        </p:nvPicPr>
        <p:blipFill>
          <a:blip r:embed="rId13">
            <a:clrChange>
              <a:clrFrom>
                <a:srgbClr val="EEEEEE"/>
              </a:clrFrom>
              <a:clrTo>
                <a:srgbClr val="EEEEEE">
                  <a:alpha val="0"/>
                </a:srgbClr>
              </a:clrTo>
            </a:clrChange>
            <a:extLst>
              <a:ext uri="{28A0092B-C50C-407E-A947-70E740481C1C}">
                <a14:useLocalDpi xmlns:a14="http://schemas.microsoft.com/office/drawing/2010/main" val="0"/>
              </a:ext>
            </a:extLst>
          </a:blip>
          <a:stretch>
            <a:fillRect/>
          </a:stretch>
        </p:blipFill>
        <p:spPr>
          <a:xfrm>
            <a:off x="37646" y="610238"/>
            <a:ext cx="369630" cy="331436"/>
          </a:xfrm>
          <a:prstGeom prst="rect">
            <a:avLst/>
          </a:prstGeom>
        </p:spPr>
      </p:pic>
      <p:pic>
        <p:nvPicPr>
          <p:cNvPr id="128" name="Picture 127">
            <a:extLst>
              <a:ext uri="{FF2B5EF4-FFF2-40B4-BE49-F238E27FC236}">
                <a16:creationId xmlns:a16="http://schemas.microsoft.com/office/drawing/2014/main" id="{9B21C6C3-3638-4347-AE5C-4C6989D7B1F6}"/>
              </a:ext>
            </a:extLst>
          </p:cNvPr>
          <p:cNvPicPr>
            <a:picLocks noChangeAspect="1"/>
          </p:cNvPicPr>
          <p:nvPr/>
        </p:nvPicPr>
        <p:blipFill>
          <a:blip r:embed="rId13">
            <a:clrChange>
              <a:clrFrom>
                <a:srgbClr val="EEEEEE"/>
              </a:clrFrom>
              <a:clrTo>
                <a:srgbClr val="EEEEEE">
                  <a:alpha val="0"/>
                </a:srgbClr>
              </a:clrTo>
            </a:clrChange>
            <a:extLst>
              <a:ext uri="{28A0092B-C50C-407E-A947-70E740481C1C}">
                <a14:useLocalDpi xmlns:a14="http://schemas.microsoft.com/office/drawing/2010/main" val="0"/>
              </a:ext>
            </a:extLst>
          </a:blip>
          <a:stretch>
            <a:fillRect/>
          </a:stretch>
        </p:blipFill>
        <p:spPr>
          <a:xfrm>
            <a:off x="1902802" y="1369032"/>
            <a:ext cx="369630" cy="331436"/>
          </a:xfrm>
          <a:prstGeom prst="rect">
            <a:avLst/>
          </a:prstGeom>
        </p:spPr>
      </p:pic>
      <p:pic>
        <p:nvPicPr>
          <p:cNvPr id="129" name="Picture 128">
            <a:extLst>
              <a:ext uri="{FF2B5EF4-FFF2-40B4-BE49-F238E27FC236}">
                <a16:creationId xmlns:a16="http://schemas.microsoft.com/office/drawing/2014/main" id="{F39E4AC0-69A9-4069-8E3D-82487FECA121}"/>
              </a:ext>
            </a:extLst>
          </p:cNvPr>
          <p:cNvPicPr>
            <a:picLocks noChangeAspect="1"/>
          </p:cNvPicPr>
          <p:nvPr/>
        </p:nvPicPr>
        <p:blipFill>
          <a:blip r:embed="rId13">
            <a:clrChange>
              <a:clrFrom>
                <a:srgbClr val="EEEEEE"/>
              </a:clrFrom>
              <a:clrTo>
                <a:srgbClr val="EEEEEE">
                  <a:alpha val="0"/>
                </a:srgbClr>
              </a:clrTo>
            </a:clrChange>
            <a:extLst>
              <a:ext uri="{28A0092B-C50C-407E-A947-70E740481C1C}">
                <a14:useLocalDpi xmlns:a14="http://schemas.microsoft.com/office/drawing/2010/main" val="0"/>
              </a:ext>
            </a:extLst>
          </a:blip>
          <a:stretch>
            <a:fillRect/>
          </a:stretch>
        </p:blipFill>
        <p:spPr>
          <a:xfrm>
            <a:off x="2890465" y="2192728"/>
            <a:ext cx="369630" cy="331436"/>
          </a:xfrm>
          <a:prstGeom prst="rect">
            <a:avLst/>
          </a:prstGeom>
        </p:spPr>
      </p:pic>
      <p:pic>
        <p:nvPicPr>
          <p:cNvPr id="130" name="Picture 129">
            <a:extLst>
              <a:ext uri="{FF2B5EF4-FFF2-40B4-BE49-F238E27FC236}">
                <a16:creationId xmlns:a16="http://schemas.microsoft.com/office/drawing/2014/main" id="{D54E05B7-5834-4A10-90DA-5D780ADECA8F}"/>
              </a:ext>
            </a:extLst>
          </p:cNvPr>
          <p:cNvPicPr>
            <a:picLocks noChangeAspect="1"/>
          </p:cNvPicPr>
          <p:nvPr/>
        </p:nvPicPr>
        <p:blipFill>
          <a:blip r:embed="rId13">
            <a:clrChange>
              <a:clrFrom>
                <a:srgbClr val="EEEEEE"/>
              </a:clrFrom>
              <a:clrTo>
                <a:srgbClr val="EEEEEE">
                  <a:alpha val="0"/>
                </a:srgbClr>
              </a:clrTo>
            </a:clrChange>
            <a:extLst>
              <a:ext uri="{28A0092B-C50C-407E-A947-70E740481C1C}">
                <a14:useLocalDpi xmlns:a14="http://schemas.microsoft.com/office/drawing/2010/main" val="0"/>
              </a:ext>
            </a:extLst>
          </a:blip>
          <a:stretch>
            <a:fillRect/>
          </a:stretch>
        </p:blipFill>
        <p:spPr>
          <a:xfrm>
            <a:off x="3280455" y="5156600"/>
            <a:ext cx="369630" cy="331436"/>
          </a:xfrm>
          <a:prstGeom prst="rect">
            <a:avLst/>
          </a:prstGeom>
        </p:spPr>
      </p:pic>
      <p:pic>
        <p:nvPicPr>
          <p:cNvPr id="131" name="Picture 130">
            <a:extLst>
              <a:ext uri="{FF2B5EF4-FFF2-40B4-BE49-F238E27FC236}">
                <a16:creationId xmlns:a16="http://schemas.microsoft.com/office/drawing/2014/main" id="{1FFC9724-D6AC-459A-8DBB-213218A84965}"/>
              </a:ext>
            </a:extLst>
          </p:cNvPr>
          <p:cNvPicPr>
            <a:picLocks noChangeAspect="1"/>
          </p:cNvPicPr>
          <p:nvPr/>
        </p:nvPicPr>
        <p:blipFill>
          <a:blip r:embed="rId13">
            <a:clrChange>
              <a:clrFrom>
                <a:srgbClr val="EEEEEE"/>
              </a:clrFrom>
              <a:clrTo>
                <a:srgbClr val="EEEEEE">
                  <a:alpha val="0"/>
                </a:srgbClr>
              </a:clrTo>
            </a:clrChange>
            <a:extLst>
              <a:ext uri="{28A0092B-C50C-407E-A947-70E740481C1C}">
                <a14:useLocalDpi xmlns:a14="http://schemas.microsoft.com/office/drawing/2010/main" val="0"/>
              </a:ext>
            </a:extLst>
          </a:blip>
          <a:stretch>
            <a:fillRect/>
          </a:stretch>
        </p:blipFill>
        <p:spPr>
          <a:xfrm>
            <a:off x="6546823" y="4762150"/>
            <a:ext cx="369630" cy="331436"/>
          </a:xfrm>
          <a:prstGeom prst="rect">
            <a:avLst/>
          </a:prstGeom>
        </p:spPr>
      </p:pic>
      <p:pic>
        <p:nvPicPr>
          <p:cNvPr id="132" name="Picture 131">
            <a:extLst>
              <a:ext uri="{FF2B5EF4-FFF2-40B4-BE49-F238E27FC236}">
                <a16:creationId xmlns:a16="http://schemas.microsoft.com/office/drawing/2014/main" id="{C662363F-34D7-4E07-B6D4-600867E54DD8}"/>
              </a:ext>
            </a:extLst>
          </p:cNvPr>
          <p:cNvPicPr>
            <a:picLocks noChangeAspect="1"/>
          </p:cNvPicPr>
          <p:nvPr/>
        </p:nvPicPr>
        <p:blipFill>
          <a:blip r:embed="rId13">
            <a:clrChange>
              <a:clrFrom>
                <a:srgbClr val="EEEEEE"/>
              </a:clrFrom>
              <a:clrTo>
                <a:srgbClr val="EEEEEE">
                  <a:alpha val="0"/>
                </a:srgbClr>
              </a:clrTo>
            </a:clrChange>
            <a:extLst>
              <a:ext uri="{28A0092B-C50C-407E-A947-70E740481C1C}">
                <a14:useLocalDpi xmlns:a14="http://schemas.microsoft.com/office/drawing/2010/main" val="0"/>
              </a:ext>
            </a:extLst>
          </a:blip>
          <a:stretch>
            <a:fillRect/>
          </a:stretch>
        </p:blipFill>
        <p:spPr>
          <a:xfrm>
            <a:off x="5912487" y="1259814"/>
            <a:ext cx="267003" cy="239413"/>
          </a:xfrm>
          <a:prstGeom prst="rect">
            <a:avLst/>
          </a:prstGeom>
        </p:spPr>
      </p:pic>
      <p:grpSp>
        <p:nvGrpSpPr>
          <p:cNvPr id="133" name="Group 132">
            <a:extLst>
              <a:ext uri="{FF2B5EF4-FFF2-40B4-BE49-F238E27FC236}">
                <a16:creationId xmlns:a16="http://schemas.microsoft.com/office/drawing/2014/main" id="{DAA6697F-705A-4D56-AAD3-53A08E0C39FD}"/>
              </a:ext>
            </a:extLst>
          </p:cNvPr>
          <p:cNvGrpSpPr/>
          <p:nvPr/>
        </p:nvGrpSpPr>
        <p:grpSpPr>
          <a:xfrm>
            <a:off x="161488" y="2866448"/>
            <a:ext cx="1505670" cy="635147"/>
            <a:chOff x="2327528" y="2514837"/>
            <a:chExt cx="1724097" cy="825263"/>
          </a:xfrm>
        </p:grpSpPr>
        <p:sp>
          <p:nvSpPr>
            <p:cNvPr id="134" name="Rectangle: Rounded Corners 133">
              <a:extLst>
                <a:ext uri="{FF2B5EF4-FFF2-40B4-BE49-F238E27FC236}">
                  <a16:creationId xmlns:a16="http://schemas.microsoft.com/office/drawing/2014/main" id="{3B08A647-BA3B-41C6-A753-2512D763C4EB}"/>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135" name="TextBox 134">
              <a:extLst>
                <a:ext uri="{FF2B5EF4-FFF2-40B4-BE49-F238E27FC236}">
                  <a16:creationId xmlns:a16="http://schemas.microsoft.com/office/drawing/2014/main" id="{7D9DB262-F58C-4A45-8435-C6377E82DC78}"/>
                </a:ext>
              </a:extLst>
            </p:cNvPr>
            <p:cNvSpPr txBox="1"/>
            <p:nvPr/>
          </p:nvSpPr>
          <p:spPr>
            <a:xfrm>
              <a:off x="2327528" y="2528408"/>
              <a:ext cx="1724097" cy="759813"/>
            </a:xfrm>
            <a:prstGeom prst="rect">
              <a:avLst/>
            </a:prstGeom>
            <a:noFill/>
          </p:spPr>
          <p:txBody>
            <a:bodyPr wrap="none" rtlCol="0">
              <a:spAutoFit/>
            </a:bodyPr>
            <a:lstStyle/>
            <a:p>
              <a:pPr algn="ctr"/>
              <a:r>
                <a:rPr lang="en-US" sz="1600" b="1" dirty="0">
                  <a:solidFill>
                    <a:srgbClr val="0000CC"/>
                  </a:solidFill>
                  <a:effectLst>
                    <a:outerShdw blurRad="50800" dist="50800" dir="5400000" algn="ctr" rotWithShape="0">
                      <a:srgbClr val="FF3300"/>
                    </a:outerShdw>
                  </a:effectLst>
                </a:rPr>
                <a:t>  PM Dictionary</a:t>
              </a:r>
            </a:p>
            <a:p>
              <a:pPr algn="ctr"/>
              <a:r>
                <a:rPr lang="en-US" sz="1600" b="1" dirty="0">
                  <a:solidFill>
                    <a:srgbClr val="0000CC"/>
                  </a:solidFill>
                  <a:effectLst>
                    <a:outerShdw blurRad="50800" dist="50800" dir="5400000" algn="ctr" rotWithShape="0">
                      <a:srgbClr val="FF3300"/>
                    </a:outerShdw>
                  </a:effectLst>
                </a:rPr>
                <a:t>Schema (YAML)</a:t>
              </a:r>
            </a:p>
          </p:txBody>
        </p:sp>
      </p:grpSp>
      <p:pic>
        <p:nvPicPr>
          <p:cNvPr id="136" name="Picture 135">
            <a:extLst>
              <a:ext uri="{FF2B5EF4-FFF2-40B4-BE49-F238E27FC236}">
                <a16:creationId xmlns:a16="http://schemas.microsoft.com/office/drawing/2014/main" id="{01C36898-527A-4077-BCA1-35C35DD556AF}"/>
              </a:ext>
            </a:extLst>
          </p:cNvPr>
          <p:cNvPicPr>
            <a:picLocks noChangeAspect="1"/>
          </p:cNvPicPr>
          <p:nvPr/>
        </p:nvPicPr>
        <p:blipFill>
          <a:blip r:embed="rId14">
            <a:clrChange>
              <a:clrFrom>
                <a:srgbClr val="FFFFFF"/>
              </a:clrFrom>
              <a:clrTo>
                <a:srgbClr val="FFFFFF">
                  <a:alpha val="0"/>
                </a:srgbClr>
              </a:clrTo>
            </a:clrChange>
          </a:blip>
          <a:stretch>
            <a:fillRect/>
          </a:stretch>
        </p:blipFill>
        <p:spPr>
          <a:xfrm>
            <a:off x="71724" y="2819941"/>
            <a:ext cx="280993" cy="316177"/>
          </a:xfrm>
          <a:prstGeom prst="rect">
            <a:avLst/>
          </a:prstGeom>
        </p:spPr>
      </p:pic>
    </p:spTree>
    <p:extLst>
      <p:ext uri="{BB962C8B-B14F-4D97-AF65-F5344CB8AC3E}">
        <p14:creationId xmlns:p14="http://schemas.microsoft.com/office/powerpoint/2010/main" val="30984013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4D9268FB-C077-4AFF-BFE3-431A40AE9A3A}"/>
              </a:ext>
            </a:extLst>
          </p:cNvPr>
          <p:cNvGrpSpPr/>
          <p:nvPr/>
        </p:nvGrpSpPr>
        <p:grpSpPr>
          <a:xfrm>
            <a:off x="-5269" y="-13353"/>
            <a:ext cx="9149269" cy="6865687"/>
            <a:chOff x="-5269" y="-13353"/>
            <a:chExt cx="9149269" cy="6865687"/>
          </a:xfrm>
        </p:grpSpPr>
        <p:sp>
          <p:nvSpPr>
            <p:cNvPr id="5" name="Rectangle 4">
              <a:extLst>
                <a:ext uri="{FF2B5EF4-FFF2-40B4-BE49-F238E27FC236}">
                  <a16:creationId xmlns:a16="http://schemas.microsoft.com/office/drawing/2014/main" id="{9925818A-5426-4820-BAA0-3E496717E93D}"/>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A53FB1C0-DA95-4AF8-9462-F115195CCFC1}"/>
                </a:ext>
              </a:extLst>
            </p:cNvPr>
            <p:cNvSpPr txBox="1"/>
            <p:nvPr/>
          </p:nvSpPr>
          <p:spPr>
            <a:xfrm>
              <a:off x="420219" y="-13353"/>
              <a:ext cx="8283037"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PNF PRE-ONBOARDING/ONBOARDING in R6 Frankfurt</a:t>
              </a:r>
            </a:p>
          </p:txBody>
        </p:sp>
        <p:sp>
          <p:nvSpPr>
            <p:cNvPr id="7" name="Rectangle 6">
              <a:extLst>
                <a:ext uri="{FF2B5EF4-FFF2-40B4-BE49-F238E27FC236}">
                  <a16:creationId xmlns:a16="http://schemas.microsoft.com/office/drawing/2014/main" id="{A4F28F95-75E4-4C65-ABB2-E86A35BD3ECE}"/>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9" name="Rectangle 8">
            <a:extLst>
              <a:ext uri="{FF2B5EF4-FFF2-40B4-BE49-F238E27FC236}">
                <a16:creationId xmlns:a16="http://schemas.microsoft.com/office/drawing/2014/main" id="{C7E0CA8E-674E-4D9B-9274-2AF7E489C07C}"/>
              </a:ext>
            </a:extLst>
          </p:cNvPr>
          <p:cNvSpPr/>
          <p:nvPr/>
        </p:nvSpPr>
        <p:spPr>
          <a:xfrm>
            <a:off x="50800" y="1970367"/>
            <a:ext cx="9017000" cy="422473"/>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E552DF08-22B3-440B-90B5-5B1BD5F85B27}"/>
              </a:ext>
            </a:extLst>
          </p:cNvPr>
          <p:cNvSpPr txBox="1"/>
          <p:nvPr/>
        </p:nvSpPr>
        <p:spPr>
          <a:xfrm>
            <a:off x="380021" y="2023508"/>
            <a:ext cx="4900637" cy="307777"/>
          </a:xfrm>
          <a:prstGeom prst="rect">
            <a:avLst/>
          </a:prstGeom>
          <a:noFill/>
        </p:spPr>
        <p:txBody>
          <a:bodyPr wrap="none" rtlCol="0">
            <a:spAutoFit/>
          </a:bodyPr>
          <a:lstStyle/>
          <a:p>
            <a:r>
              <a:rPr lang="en-US" sz="1400" dirty="0">
                <a:hlinkClick r:id="rId2"/>
              </a:rPr>
              <a:t>https://wiki.onap.org/pages/viewpage.action?pageId=45303641</a:t>
            </a:r>
            <a:r>
              <a:rPr lang="en-US" sz="1400" dirty="0"/>
              <a:t> </a:t>
            </a:r>
          </a:p>
        </p:txBody>
      </p:sp>
      <p:sp>
        <p:nvSpPr>
          <p:cNvPr id="10" name="Rectangle 9">
            <a:extLst>
              <a:ext uri="{FF2B5EF4-FFF2-40B4-BE49-F238E27FC236}">
                <a16:creationId xmlns:a16="http://schemas.microsoft.com/office/drawing/2014/main" id="{B0D5A5FF-DB1B-4DDA-9874-139950C9A102}"/>
              </a:ext>
            </a:extLst>
          </p:cNvPr>
          <p:cNvSpPr/>
          <p:nvPr/>
        </p:nvSpPr>
        <p:spPr>
          <a:xfrm>
            <a:off x="50800" y="2387722"/>
            <a:ext cx="9017000" cy="438137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1" name="Table 10">
            <a:extLst>
              <a:ext uri="{FF2B5EF4-FFF2-40B4-BE49-F238E27FC236}">
                <a16:creationId xmlns:a16="http://schemas.microsoft.com/office/drawing/2014/main" id="{F07AB9BE-98E2-4FAA-A998-A9E1501C0D8B}"/>
              </a:ext>
            </a:extLst>
          </p:cNvPr>
          <p:cNvGraphicFramePr>
            <a:graphicFrameLocks noGrp="1"/>
          </p:cNvGraphicFramePr>
          <p:nvPr>
            <p:extLst>
              <p:ext uri="{D42A27DB-BD31-4B8C-83A1-F6EECF244321}">
                <p14:modId xmlns:p14="http://schemas.microsoft.com/office/powerpoint/2010/main" val="2231550469"/>
              </p:ext>
            </p:extLst>
          </p:nvPr>
        </p:nvGraphicFramePr>
        <p:xfrm>
          <a:off x="380021" y="2436236"/>
          <a:ext cx="8645220" cy="3037840"/>
        </p:xfrm>
        <a:graphic>
          <a:graphicData uri="http://schemas.openxmlformats.org/drawingml/2006/table">
            <a:tbl>
              <a:tblPr firstRow="1" bandRow="1">
                <a:tableStyleId>{5C22544A-7EE6-4342-B048-85BDC9FD1C3A}</a:tableStyleId>
              </a:tblPr>
              <a:tblGrid>
                <a:gridCol w="2252851">
                  <a:extLst>
                    <a:ext uri="{9D8B030D-6E8A-4147-A177-3AD203B41FA5}">
                      <a16:colId xmlns:a16="http://schemas.microsoft.com/office/drawing/2014/main" val="233791498"/>
                    </a:ext>
                  </a:extLst>
                </a:gridCol>
                <a:gridCol w="6392369">
                  <a:extLst>
                    <a:ext uri="{9D8B030D-6E8A-4147-A177-3AD203B41FA5}">
                      <a16:colId xmlns:a16="http://schemas.microsoft.com/office/drawing/2014/main" val="3434402303"/>
                    </a:ext>
                  </a:extLst>
                </a:gridCol>
              </a:tblGrid>
              <a:tr h="370840">
                <a:tc>
                  <a:txBody>
                    <a:bodyPr/>
                    <a:lstStyle/>
                    <a:p>
                      <a:r>
                        <a:rPr lang="en-US" sz="1400" dirty="0"/>
                        <a:t>R5 CANDIDATE ENHANCEMENTS</a:t>
                      </a:r>
                    </a:p>
                  </a:txBody>
                  <a:tcPr/>
                </a:tc>
                <a:tc>
                  <a:txBody>
                    <a:bodyPr/>
                    <a:lstStyle/>
                    <a:p>
                      <a:r>
                        <a:rPr lang="en-US" sz="1400" dirty="0"/>
                        <a:t>IMPACT</a:t>
                      </a:r>
                    </a:p>
                  </a:txBody>
                  <a:tcPr/>
                </a:tc>
                <a:extLst>
                  <a:ext uri="{0D108BD9-81ED-4DB2-BD59-A6C34878D82A}">
                    <a16:rowId xmlns:a16="http://schemas.microsoft.com/office/drawing/2014/main" val="3899684447"/>
                  </a:ext>
                </a:extLst>
              </a:tr>
              <a:tr h="370840">
                <a:tc>
                  <a:txBody>
                    <a:bodyPr/>
                    <a:lstStyle/>
                    <a:p>
                      <a:r>
                        <a:rPr lang="en-US" sz="1400" dirty="0">
                          <a:solidFill>
                            <a:srgbClr val="0000CC"/>
                          </a:solidFill>
                        </a:rPr>
                        <a:t>Modelling</a:t>
                      </a:r>
                    </a:p>
                  </a:txBody>
                  <a:tcPr/>
                </a:tc>
                <a:tc>
                  <a:txBody>
                    <a:bodyPr/>
                    <a:lstStyle/>
                    <a:p>
                      <a:r>
                        <a:rPr lang="en-US" sz="1400" dirty="0">
                          <a:solidFill>
                            <a:srgbClr val="0000CC"/>
                          </a:solidFill>
                        </a:rPr>
                        <a:t>Definition of Platform Info &amp; Data model continues</a:t>
                      </a:r>
                    </a:p>
                  </a:txBody>
                  <a:tcPr/>
                </a:tc>
                <a:extLst>
                  <a:ext uri="{0D108BD9-81ED-4DB2-BD59-A6C34878D82A}">
                    <a16:rowId xmlns:a16="http://schemas.microsoft.com/office/drawing/2014/main" val="944192080"/>
                  </a:ext>
                </a:extLst>
              </a:tr>
              <a:tr h="370840">
                <a:tc>
                  <a:txBody>
                    <a:bodyPr/>
                    <a:lstStyle/>
                    <a:p>
                      <a:r>
                        <a:rPr lang="en-US" sz="1400" dirty="0">
                          <a:solidFill>
                            <a:srgbClr val="0000CC"/>
                          </a:solidFill>
                        </a:rPr>
                        <a:t>Resource Data Model</a:t>
                      </a:r>
                    </a:p>
                  </a:txBody>
                  <a:tcPr/>
                </a:tc>
                <a:tc>
                  <a:txBody>
                    <a:bodyPr/>
                    <a:lstStyle/>
                    <a:p>
                      <a:r>
                        <a:rPr lang="en-US" sz="1400" dirty="0">
                          <a:solidFill>
                            <a:srgbClr val="0000CC"/>
                          </a:solidFill>
                        </a:rPr>
                        <a:t>Onboarding PNFD to Platform PNFD mapping development &amp; enhancement</a:t>
                      </a:r>
                    </a:p>
                  </a:txBody>
                  <a:tcPr/>
                </a:tc>
                <a:extLst>
                  <a:ext uri="{0D108BD9-81ED-4DB2-BD59-A6C34878D82A}">
                    <a16:rowId xmlns:a16="http://schemas.microsoft.com/office/drawing/2014/main" val="3895561213"/>
                  </a:ext>
                </a:extLst>
              </a:tr>
              <a:tr h="370840">
                <a:tc>
                  <a:txBody>
                    <a:bodyPr/>
                    <a:lstStyle/>
                    <a:p>
                      <a:r>
                        <a:rPr lang="en-US" sz="1400" dirty="0">
                          <a:solidFill>
                            <a:srgbClr val="0000CC"/>
                          </a:solidFill>
                        </a:rPr>
                        <a:t>VNF-SDK (PNF-SDK)</a:t>
                      </a:r>
                    </a:p>
                  </a:txBody>
                  <a:tcPr/>
                </a:tc>
                <a:tc>
                  <a:txBody>
                    <a:bodyPr/>
                    <a:lstStyle/>
                    <a:p>
                      <a:r>
                        <a:rPr lang="en-US" sz="1400" dirty="0">
                          <a:solidFill>
                            <a:srgbClr val="0000CC"/>
                          </a:solidFill>
                        </a:rPr>
                        <a:t>Package Validation enhancements notable Package security (option 2 per artifact), SOL004 alignment, License Model Check.</a:t>
                      </a:r>
                    </a:p>
                  </a:txBody>
                  <a:tcPr/>
                </a:tc>
                <a:extLst>
                  <a:ext uri="{0D108BD9-81ED-4DB2-BD59-A6C34878D82A}">
                    <a16:rowId xmlns:a16="http://schemas.microsoft.com/office/drawing/2014/main" val="1016217978"/>
                  </a:ext>
                </a:extLst>
              </a:tr>
              <a:tr h="370840">
                <a:tc>
                  <a:txBody>
                    <a:bodyPr/>
                    <a:lstStyle/>
                    <a:p>
                      <a:r>
                        <a:rPr lang="en-US" sz="1400" dirty="0">
                          <a:solidFill>
                            <a:srgbClr val="0000CC"/>
                          </a:solidFill>
                        </a:rPr>
                        <a:t>PNF Onboarding Package</a:t>
                      </a:r>
                    </a:p>
                  </a:txBody>
                  <a:tcPr/>
                </a:tc>
                <a:tc>
                  <a:txBody>
                    <a:bodyPr/>
                    <a:lstStyle/>
                    <a:p>
                      <a:r>
                        <a:rPr lang="en-US" sz="1400" dirty="0">
                          <a:solidFill>
                            <a:srgbClr val="0000CC"/>
                          </a:solidFill>
                        </a:rPr>
                        <a:t>Further carry-over development from R4/Dublin for PNF onboarding process.</a:t>
                      </a:r>
                    </a:p>
                  </a:txBody>
                  <a:tcPr/>
                </a:tc>
                <a:extLst>
                  <a:ext uri="{0D108BD9-81ED-4DB2-BD59-A6C34878D82A}">
                    <a16:rowId xmlns:a16="http://schemas.microsoft.com/office/drawing/2014/main" val="2341267245"/>
                  </a:ext>
                </a:extLst>
              </a:tr>
              <a:tr h="370840">
                <a:tc>
                  <a:txBody>
                    <a:bodyPr/>
                    <a:lstStyle/>
                    <a:p>
                      <a:r>
                        <a:rPr lang="en-US" sz="1400" dirty="0">
                          <a:solidFill>
                            <a:srgbClr val="0000CC"/>
                          </a:solidFill>
                        </a:rPr>
                        <a:t>VNF Onboarding</a:t>
                      </a:r>
                    </a:p>
                  </a:txBody>
                  <a:tcPr/>
                </a:tc>
                <a:tc>
                  <a:txBody>
                    <a:bodyPr/>
                    <a:lstStyle/>
                    <a:p>
                      <a:r>
                        <a:rPr lang="en-US" sz="1400" dirty="0">
                          <a:solidFill>
                            <a:srgbClr val="0000CC"/>
                          </a:solidFill>
                        </a:rPr>
                        <a:t>VNF onboarding, same procedure, same function, but testing/integration was not completed in R4/Dublin.</a:t>
                      </a:r>
                    </a:p>
                  </a:txBody>
                  <a:tcPr/>
                </a:tc>
                <a:extLst>
                  <a:ext uri="{0D108BD9-81ED-4DB2-BD59-A6C34878D82A}">
                    <a16:rowId xmlns:a16="http://schemas.microsoft.com/office/drawing/2014/main" val="1380710208"/>
                  </a:ext>
                </a:extLst>
              </a:tr>
              <a:tr h="370840">
                <a:tc>
                  <a:txBody>
                    <a:bodyPr/>
                    <a:lstStyle/>
                    <a:p>
                      <a:r>
                        <a:rPr lang="en-US" sz="1400" dirty="0">
                          <a:solidFill>
                            <a:srgbClr val="0000CC"/>
                          </a:solidFill>
                        </a:rPr>
                        <a:t>PNF VSP</a:t>
                      </a:r>
                    </a:p>
                  </a:txBody>
                  <a:tcPr/>
                </a:tc>
                <a:tc>
                  <a:txBody>
                    <a:bodyPr/>
                    <a:lstStyle/>
                    <a:p>
                      <a:r>
                        <a:rPr lang="en-US" sz="1400" dirty="0">
                          <a:solidFill>
                            <a:srgbClr val="0000CC"/>
                          </a:solidFill>
                        </a:rPr>
                        <a:t>SDC procedure to manually create a PNF VSP. (Carry-over from R4).</a:t>
                      </a:r>
                    </a:p>
                  </a:txBody>
                  <a:tcPr/>
                </a:tc>
                <a:extLst>
                  <a:ext uri="{0D108BD9-81ED-4DB2-BD59-A6C34878D82A}">
                    <a16:rowId xmlns:a16="http://schemas.microsoft.com/office/drawing/2014/main" val="4046246802"/>
                  </a:ext>
                </a:extLst>
              </a:tr>
            </a:tbl>
          </a:graphicData>
        </a:graphic>
      </p:graphicFrame>
      <p:sp>
        <p:nvSpPr>
          <p:cNvPr id="12" name="Rectangle 11">
            <a:extLst>
              <a:ext uri="{FF2B5EF4-FFF2-40B4-BE49-F238E27FC236}">
                <a16:creationId xmlns:a16="http://schemas.microsoft.com/office/drawing/2014/main" id="{D6874BBB-FA22-496C-9476-309F6AA65AD2}"/>
              </a:ext>
            </a:extLst>
          </p:cNvPr>
          <p:cNvSpPr/>
          <p:nvPr/>
        </p:nvSpPr>
        <p:spPr>
          <a:xfrm>
            <a:off x="50800" y="552418"/>
            <a:ext cx="9017000" cy="1403381"/>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67983FA3-8262-4BD7-B1B7-2D99960334BE}"/>
              </a:ext>
            </a:extLst>
          </p:cNvPr>
          <p:cNvSpPr txBox="1"/>
          <p:nvPr/>
        </p:nvSpPr>
        <p:spPr>
          <a:xfrm>
            <a:off x="380021" y="606526"/>
            <a:ext cx="8645220" cy="738664"/>
          </a:xfrm>
          <a:prstGeom prst="rect">
            <a:avLst/>
          </a:prstGeom>
          <a:noFill/>
        </p:spPr>
        <p:txBody>
          <a:bodyPr wrap="square" rtlCol="0">
            <a:spAutoFit/>
          </a:bodyPr>
          <a:lstStyle/>
          <a:p>
            <a:r>
              <a:rPr lang="en-US" sz="1400" dirty="0">
                <a:solidFill>
                  <a:srgbClr val="0000CC"/>
                </a:solidFill>
              </a:rPr>
              <a:t>This Use Case will introduce the support for PNF pre-onboarding (PNF Package, PNF descriptor support) and PNF onboarding (SDC, Design Time, PNF-SDK). </a:t>
            </a:r>
          </a:p>
          <a:p>
            <a:r>
              <a:rPr lang="en-US" sz="1400" dirty="0">
                <a:solidFill>
                  <a:srgbClr val="0000CC"/>
                </a:solidFill>
              </a:rPr>
              <a:t>PNF Package delivery by vendor (during Pre-onboarding activities) and PNF Onboarding via SDC in Dublin.</a:t>
            </a:r>
          </a:p>
        </p:txBody>
      </p:sp>
      <p:grpSp>
        <p:nvGrpSpPr>
          <p:cNvPr id="16" name="Group 15">
            <a:extLst>
              <a:ext uri="{FF2B5EF4-FFF2-40B4-BE49-F238E27FC236}">
                <a16:creationId xmlns:a16="http://schemas.microsoft.com/office/drawing/2014/main" id="{F6A96C20-9F78-483A-B441-C43E29954A5B}"/>
              </a:ext>
            </a:extLst>
          </p:cNvPr>
          <p:cNvGrpSpPr/>
          <p:nvPr/>
        </p:nvGrpSpPr>
        <p:grpSpPr>
          <a:xfrm>
            <a:off x="37804" y="552418"/>
            <a:ext cx="276999" cy="1476353"/>
            <a:chOff x="37804" y="552418"/>
            <a:chExt cx="276999" cy="1476353"/>
          </a:xfrm>
        </p:grpSpPr>
        <p:sp>
          <p:nvSpPr>
            <p:cNvPr id="14" name="Rectangle 13">
              <a:extLst>
                <a:ext uri="{FF2B5EF4-FFF2-40B4-BE49-F238E27FC236}">
                  <a16:creationId xmlns:a16="http://schemas.microsoft.com/office/drawing/2014/main" id="{905C65E2-E557-40D8-ACEA-07E1B00EAA7E}"/>
                </a:ext>
              </a:extLst>
            </p:cNvPr>
            <p:cNvSpPr/>
            <p:nvPr/>
          </p:nvSpPr>
          <p:spPr>
            <a:xfrm>
              <a:off x="50800" y="552418"/>
              <a:ext cx="254408" cy="1417949"/>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5" name="TextBox 14">
              <a:extLst>
                <a:ext uri="{FF2B5EF4-FFF2-40B4-BE49-F238E27FC236}">
                  <a16:creationId xmlns:a16="http://schemas.microsoft.com/office/drawing/2014/main" id="{04674D11-F80A-4C91-A567-2AFCD6E08F17}"/>
                </a:ext>
              </a:extLst>
            </p:cNvPr>
            <p:cNvSpPr txBox="1"/>
            <p:nvPr/>
          </p:nvSpPr>
          <p:spPr>
            <a:xfrm rot="16200000">
              <a:off x="-487339" y="1226628"/>
              <a:ext cx="1327286" cy="276999"/>
            </a:xfrm>
            <a:prstGeom prst="rect">
              <a:avLst/>
            </a:prstGeom>
            <a:noFill/>
          </p:spPr>
          <p:txBody>
            <a:bodyPr wrap="none" rtlCol="0">
              <a:spAutoFit/>
            </a:bodyPr>
            <a:lstStyle/>
            <a:p>
              <a:r>
                <a:rPr lang="en-US" sz="1200" b="1" dirty="0">
                  <a:solidFill>
                    <a:schemeClr val="bg1"/>
                  </a:solidFill>
                </a:rPr>
                <a:t>U/C DESCRIPTION</a:t>
              </a:r>
            </a:p>
          </p:txBody>
        </p:sp>
      </p:grpSp>
      <p:grpSp>
        <p:nvGrpSpPr>
          <p:cNvPr id="17" name="Group 16">
            <a:extLst>
              <a:ext uri="{FF2B5EF4-FFF2-40B4-BE49-F238E27FC236}">
                <a16:creationId xmlns:a16="http://schemas.microsoft.com/office/drawing/2014/main" id="{EC4855B5-5704-44AC-86BF-11B09DA8AD55}"/>
              </a:ext>
            </a:extLst>
          </p:cNvPr>
          <p:cNvGrpSpPr/>
          <p:nvPr/>
        </p:nvGrpSpPr>
        <p:grpSpPr>
          <a:xfrm>
            <a:off x="33043" y="1923059"/>
            <a:ext cx="276999" cy="474810"/>
            <a:chOff x="33043" y="494155"/>
            <a:chExt cx="276999" cy="474810"/>
          </a:xfrm>
        </p:grpSpPr>
        <p:sp>
          <p:nvSpPr>
            <p:cNvPr id="18" name="Rectangle 17">
              <a:extLst>
                <a:ext uri="{FF2B5EF4-FFF2-40B4-BE49-F238E27FC236}">
                  <a16:creationId xmlns:a16="http://schemas.microsoft.com/office/drawing/2014/main" id="{2A0C15F3-173F-473D-B838-4D701142DC3C}"/>
                </a:ext>
              </a:extLst>
            </p:cNvPr>
            <p:cNvSpPr/>
            <p:nvPr/>
          </p:nvSpPr>
          <p:spPr>
            <a:xfrm>
              <a:off x="50800" y="552419"/>
              <a:ext cx="254408" cy="406399"/>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9" name="TextBox 18">
              <a:extLst>
                <a:ext uri="{FF2B5EF4-FFF2-40B4-BE49-F238E27FC236}">
                  <a16:creationId xmlns:a16="http://schemas.microsoft.com/office/drawing/2014/main" id="{FB25B381-E19F-429C-A1EE-82EC0E30974D}"/>
                </a:ext>
              </a:extLst>
            </p:cNvPr>
            <p:cNvSpPr txBox="1"/>
            <p:nvPr/>
          </p:nvSpPr>
          <p:spPr>
            <a:xfrm rot="16200000">
              <a:off x="-65862" y="593060"/>
              <a:ext cx="474810" cy="276999"/>
            </a:xfrm>
            <a:prstGeom prst="rect">
              <a:avLst/>
            </a:prstGeom>
            <a:noFill/>
          </p:spPr>
          <p:txBody>
            <a:bodyPr wrap="square" rtlCol="0">
              <a:spAutoFit/>
            </a:bodyPr>
            <a:lstStyle/>
            <a:p>
              <a:r>
                <a:rPr lang="en-US" sz="1200" b="1" dirty="0">
                  <a:solidFill>
                    <a:schemeClr val="bg1"/>
                  </a:solidFill>
                </a:rPr>
                <a:t>Wiki</a:t>
              </a:r>
            </a:p>
          </p:txBody>
        </p:sp>
      </p:grpSp>
      <p:grpSp>
        <p:nvGrpSpPr>
          <p:cNvPr id="20" name="Group 19">
            <a:extLst>
              <a:ext uri="{FF2B5EF4-FFF2-40B4-BE49-F238E27FC236}">
                <a16:creationId xmlns:a16="http://schemas.microsoft.com/office/drawing/2014/main" id="{3D42129A-9A18-4329-8ED7-058D202C2AF9}"/>
              </a:ext>
            </a:extLst>
          </p:cNvPr>
          <p:cNvGrpSpPr/>
          <p:nvPr/>
        </p:nvGrpSpPr>
        <p:grpSpPr>
          <a:xfrm>
            <a:off x="37809" y="2397869"/>
            <a:ext cx="276999" cy="4424036"/>
            <a:chOff x="37809" y="-1272739"/>
            <a:chExt cx="276999" cy="4424036"/>
          </a:xfrm>
        </p:grpSpPr>
        <p:sp>
          <p:nvSpPr>
            <p:cNvPr id="21" name="Rectangle 20">
              <a:extLst>
                <a:ext uri="{FF2B5EF4-FFF2-40B4-BE49-F238E27FC236}">
                  <a16:creationId xmlns:a16="http://schemas.microsoft.com/office/drawing/2014/main" id="{A962B4EA-A474-42FC-B657-3B05D98FCF0A}"/>
                </a:ext>
              </a:extLst>
            </p:cNvPr>
            <p:cNvSpPr/>
            <p:nvPr/>
          </p:nvSpPr>
          <p:spPr>
            <a:xfrm>
              <a:off x="50800" y="-1272739"/>
              <a:ext cx="254408" cy="4371231"/>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22" name="TextBox 21">
              <a:extLst>
                <a:ext uri="{FF2B5EF4-FFF2-40B4-BE49-F238E27FC236}">
                  <a16:creationId xmlns:a16="http://schemas.microsoft.com/office/drawing/2014/main" id="{AE673961-A7C9-4110-BCA0-1EAA833C4BB1}"/>
                </a:ext>
              </a:extLst>
            </p:cNvPr>
            <p:cNvSpPr txBox="1"/>
            <p:nvPr/>
          </p:nvSpPr>
          <p:spPr>
            <a:xfrm rot="16200000">
              <a:off x="-1261457" y="1575032"/>
              <a:ext cx="2875531" cy="276999"/>
            </a:xfrm>
            <a:prstGeom prst="rect">
              <a:avLst/>
            </a:prstGeom>
            <a:noFill/>
          </p:spPr>
          <p:txBody>
            <a:bodyPr wrap="none" rtlCol="0">
              <a:spAutoFit/>
            </a:bodyPr>
            <a:lstStyle/>
            <a:p>
              <a:r>
                <a:rPr lang="en-US" sz="1200" b="1" dirty="0">
                  <a:solidFill>
                    <a:schemeClr val="bg1"/>
                  </a:solidFill>
                </a:rPr>
                <a:t>R6 Frankfurt CANDIDATE ENHANCEMENTS</a:t>
              </a:r>
            </a:p>
          </p:txBody>
        </p:sp>
      </p:grpSp>
    </p:spTree>
    <p:extLst>
      <p:ext uri="{BB962C8B-B14F-4D97-AF65-F5344CB8AC3E}">
        <p14:creationId xmlns:p14="http://schemas.microsoft.com/office/powerpoint/2010/main" val="5025384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8A86B21C-F49E-4447-93D5-48348983D656}"/>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8482D11E-462F-41FA-BFB4-A48F538E1F45}"/>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FD424C81-2425-48E5-9E11-10FDA104EE36}"/>
                </a:ext>
              </a:extLst>
            </p:cNvPr>
            <p:cNvSpPr txBox="1"/>
            <p:nvPr/>
          </p:nvSpPr>
          <p:spPr>
            <a:xfrm>
              <a:off x="806570" y="-13353"/>
              <a:ext cx="7510389"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CONFIGURATION WITH NETCONF in R6 Frankfurt</a:t>
              </a:r>
            </a:p>
          </p:txBody>
        </p:sp>
        <p:sp>
          <p:nvSpPr>
            <p:cNvPr id="5" name="Rectangle 4">
              <a:extLst>
                <a:ext uri="{FF2B5EF4-FFF2-40B4-BE49-F238E27FC236}">
                  <a16:creationId xmlns:a16="http://schemas.microsoft.com/office/drawing/2014/main" id="{518F057A-6B70-49D1-850D-4427CFABD0D3}"/>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pic>
        <p:nvPicPr>
          <p:cNvPr id="71" name="Picture 70">
            <a:extLst>
              <a:ext uri="{FF2B5EF4-FFF2-40B4-BE49-F238E27FC236}">
                <a16:creationId xmlns:a16="http://schemas.microsoft.com/office/drawing/2014/main" id="{7A5872D8-3BE4-4FD1-AF20-73C3F64417B9}"/>
              </a:ext>
            </a:extLst>
          </p:cNvPr>
          <p:cNvPicPr>
            <a:picLocks noChangeAspect="1"/>
          </p:cNvPicPr>
          <p:nvPr/>
        </p:nvPicPr>
        <p:blipFill>
          <a:blip r:embed="rId2"/>
          <a:stretch>
            <a:fillRect/>
          </a:stretch>
        </p:blipFill>
        <p:spPr>
          <a:xfrm>
            <a:off x="-10242" y="2660041"/>
            <a:ext cx="9144000" cy="4077918"/>
          </a:xfrm>
          <a:prstGeom prst="rect">
            <a:avLst/>
          </a:prstGeom>
        </p:spPr>
      </p:pic>
      <p:sp>
        <p:nvSpPr>
          <p:cNvPr id="72" name="Rectangle 71">
            <a:extLst>
              <a:ext uri="{FF2B5EF4-FFF2-40B4-BE49-F238E27FC236}">
                <a16:creationId xmlns:a16="http://schemas.microsoft.com/office/drawing/2014/main" id="{0421F734-8F6E-4599-A376-937C3A9E792B}"/>
              </a:ext>
            </a:extLst>
          </p:cNvPr>
          <p:cNvSpPr/>
          <p:nvPr/>
        </p:nvSpPr>
        <p:spPr>
          <a:xfrm>
            <a:off x="5119090" y="1494734"/>
            <a:ext cx="2899230" cy="24344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400" i="1" dirty="0">
                <a:solidFill>
                  <a:schemeClr val="tx1"/>
                </a:solidFill>
              </a:rPr>
              <a:t>NETCONF</a:t>
            </a:r>
          </a:p>
        </p:txBody>
      </p:sp>
      <p:sp>
        <p:nvSpPr>
          <p:cNvPr id="74" name="Rectangle 73">
            <a:extLst>
              <a:ext uri="{FF2B5EF4-FFF2-40B4-BE49-F238E27FC236}">
                <a16:creationId xmlns:a16="http://schemas.microsoft.com/office/drawing/2014/main" id="{64B4E5EF-6DF7-427A-8636-09B9336E9FD7}"/>
              </a:ext>
            </a:extLst>
          </p:cNvPr>
          <p:cNvSpPr/>
          <p:nvPr/>
        </p:nvSpPr>
        <p:spPr>
          <a:xfrm>
            <a:off x="5119090" y="1801916"/>
            <a:ext cx="2899230" cy="2434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400" i="1" dirty="0">
                <a:solidFill>
                  <a:schemeClr val="tx1"/>
                </a:solidFill>
              </a:rPr>
              <a:t>Transport</a:t>
            </a:r>
          </a:p>
        </p:txBody>
      </p:sp>
      <p:sp>
        <p:nvSpPr>
          <p:cNvPr id="75" name="Rectangle: Rounded Corners 74">
            <a:extLst>
              <a:ext uri="{FF2B5EF4-FFF2-40B4-BE49-F238E27FC236}">
                <a16:creationId xmlns:a16="http://schemas.microsoft.com/office/drawing/2014/main" id="{CBC4B78D-4528-4239-8DF5-66F357541CA5}"/>
              </a:ext>
            </a:extLst>
          </p:cNvPr>
          <p:cNvSpPr/>
          <p:nvPr/>
        </p:nvSpPr>
        <p:spPr>
          <a:xfrm>
            <a:off x="4279902" y="1347871"/>
            <a:ext cx="839188" cy="780615"/>
          </a:xfrm>
          <a:prstGeom prst="roundRect">
            <a:avLst/>
          </a:prstGeom>
          <a:no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00CC"/>
                </a:solidFill>
              </a:rPr>
              <a:t>Client</a:t>
            </a:r>
          </a:p>
        </p:txBody>
      </p:sp>
      <p:sp>
        <p:nvSpPr>
          <p:cNvPr id="76" name="Rectangle: Rounded Corners 75">
            <a:extLst>
              <a:ext uri="{FF2B5EF4-FFF2-40B4-BE49-F238E27FC236}">
                <a16:creationId xmlns:a16="http://schemas.microsoft.com/office/drawing/2014/main" id="{CE53BDFC-E19B-4113-90AF-711F6F6A0C50}"/>
              </a:ext>
            </a:extLst>
          </p:cNvPr>
          <p:cNvSpPr/>
          <p:nvPr/>
        </p:nvSpPr>
        <p:spPr>
          <a:xfrm>
            <a:off x="8018320" y="1361747"/>
            <a:ext cx="997683" cy="780615"/>
          </a:xfrm>
          <a:prstGeom prst="roundRect">
            <a:avLst/>
          </a:prstGeom>
          <a:no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00CC"/>
                </a:solidFill>
              </a:rPr>
              <a:t>Server</a:t>
            </a:r>
          </a:p>
        </p:txBody>
      </p:sp>
      <p:sp>
        <p:nvSpPr>
          <p:cNvPr id="77" name="Speech Bubble: Rectangle 76">
            <a:extLst>
              <a:ext uri="{FF2B5EF4-FFF2-40B4-BE49-F238E27FC236}">
                <a16:creationId xmlns:a16="http://schemas.microsoft.com/office/drawing/2014/main" id="{A5C27DC3-3F9D-49C1-95AD-FF2D707B835A}"/>
              </a:ext>
            </a:extLst>
          </p:cNvPr>
          <p:cNvSpPr/>
          <p:nvPr/>
        </p:nvSpPr>
        <p:spPr>
          <a:xfrm>
            <a:off x="5876437" y="2138341"/>
            <a:ext cx="1834112" cy="760021"/>
          </a:xfrm>
          <a:prstGeom prst="wedgeRectCallout">
            <a:avLst>
              <a:gd name="adj1" fmla="val -9321"/>
              <a:gd name="adj2" fmla="val -67764"/>
            </a:avLst>
          </a:prstGeom>
          <a:solidFill>
            <a:schemeClr val="bg1">
              <a:lumMod val="95000"/>
            </a:schemeClr>
          </a:solidFill>
          <a:ln>
            <a:solidFill>
              <a:srgbClr val="0070C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v-SE" sz="1200" dirty="0">
                <a:solidFill>
                  <a:schemeClr val="tx1"/>
                </a:solidFill>
              </a:rPr>
              <a:t>- Authentication</a:t>
            </a:r>
            <a:br>
              <a:rPr lang="sv-SE" sz="1200" dirty="0">
                <a:solidFill>
                  <a:schemeClr val="tx1"/>
                </a:solidFill>
              </a:rPr>
            </a:br>
            <a:r>
              <a:rPr lang="sv-SE" sz="1200" dirty="0">
                <a:solidFill>
                  <a:schemeClr val="tx1"/>
                </a:solidFill>
              </a:rPr>
              <a:t>- Data integrity</a:t>
            </a:r>
            <a:br>
              <a:rPr lang="sv-SE" sz="1200" dirty="0">
                <a:solidFill>
                  <a:schemeClr val="tx1"/>
                </a:solidFill>
              </a:rPr>
            </a:br>
            <a:r>
              <a:rPr lang="sv-SE" sz="1200" dirty="0">
                <a:solidFill>
                  <a:schemeClr val="tx1"/>
                </a:solidFill>
              </a:rPr>
              <a:t>- Confidentiality</a:t>
            </a:r>
          </a:p>
          <a:p>
            <a:r>
              <a:rPr lang="sv-SE" sz="1200" dirty="0">
                <a:solidFill>
                  <a:schemeClr val="tx1"/>
                </a:solidFill>
              </a:rPr>
              <a:t>- Replay protection</a:t>
            </a:r>
          </a:p>
        </p:txBody>
      </p:sp>
      <p:sp>
        <p:nvSpPr>
          <p:cNvPr id="78" name="Arrow: Up 77">
            <a:extLst>
              <a:ext uri="{FF2B5EF4-FFF2-40B4-BE49-F238E27FC236}">
                <a16:creationId xmlns:a16="http://schemas.microsoft.com/office/drawing/2014/main" id="{028A2039-996C-4EC4-A3FC-63A6BA9E211F}"/>
              </a:ext>
            </a:extLst>
          </p:cNvPr>
          <p:cNvSpPr/>
          <p:nvPr/>
        </p:nvSpPr>
        <p:spPr>
          <a:xfrm>
            <a:off x="7511638" y="1569780"/>
            <a:ext cx="397823" cy="374072"/>
          </a:xfrm>
          <a:prstGeom prst="upArrow">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79" name="Speech Bubble: Rectangle 78">
            <a:extLst>
              <a:ext uri="{FF2B5EF4-FFF2-40B4-BE49-F238E27FC236}">
                <a16:creationId xmlns:a16="http://schemas.microsoft.com/office/drawing/2014/main" id="{2B9624FA-CA78-4D61-A996-913E7CD38F54}"/>
              </a:ext>
            </a:extLst>
          </p:cNvPr>
          <p:cNvSpPr/>
          <p:nvPr/>
        </p:nvSpPr>
        <p:spPr>
          <a:xfrm>
            <a:off x="6873240" y="663995"/>
            <a:ext cx="1955009" cy="571899"/>
          </a:xfrm>
          <a:prstGeom prst="wedgeRectCallout">
            <a:avLst>
              <a:gd name="adj1" fmla="val 8362"/>
              <a:gd name="adj2" fmla="val 91324"/>
            </a:avLst>
          </a:prstGeom>
          <a:solidFill>
            <a:schemeClr val="bg1">
              <a:lumMod val="95000"/>
            </a:schemeClr>
          </a:solidFill>
          <a:ln>
            <a:solidFill>
              <a:srgbClr val="0070C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v-SE" sz="1000" dirty="0">
                <a:solidFill>
                  <a:schemeClr val="tx1"/>
                </a:solidFill>
              </a:rPr>
              <a:t>Authenticated client identity passed to NETCONF layer for access control</a:t>
            </a:r>
          </a:p>
        </p:txBody>
      </p:sp>
      <p:sp>
        <p:nvSpPr>
          <p:cNvPr id="80" name="TextBox 79">
            <a:extLst>
              <a:ext uri="{FF2B5EF4-FFF2-40B4-BE49-F238E27FC236}">
                <a16:creationId xmlns:a16="http://schemas.microsoft.com/office/drawing/2014/main" id="{256028E9-4F12-4334-B978-CFEA0B0B2D27}"/>
              </a:ext>
            </a:extLst>
          </p:cNvPr>
          <p:cNvSpPr txBox="1"/>
          <p:nvPr/>
        </p:nvSpPr>
        <p:spPr>
          <a:xfrm>
            <a:off x="-1" y="522514"/>
            <a:ext cx="4223339" cy="2031325"/>
          </a:xfrm>
          <a:prstGeom prst="rect">
            <a:avLst/>
          </a:prstGeom>
          <a:noFill/>
        </p:spPr>
        <p:txBody>
          <a:bodyPr wrap="square" rtlCol="0">
            <a:spAutoFit/>
          </a:bodyPr>
          <a:lstStyle/>
          <a:p>
            <a:pPr marL="171450" indent="-171450">
              <a:buFont typeface="Arial" panose="020B0604020202020204" pitchFamily="34" charset="0"/>
              <a:buChar char="•"/>
            </a:pPr>
            <a:r>
              <a:rPr lang="sv-SE" sz="1400" dirty="0"/>
              <a:t>NETCONF </a:t>
            </a:r>
            <a:r>
              <a:rPr lang="sv-SE" sz="1400" dirty="0" err="1"/>
              <a:t>assumes</a:t>
            </a:r>
            <a:r>
              <a:rPr lang="sv-SE" sz="1400" dirty="0"/>
              <a:t> </a:t>
            </a:r>
            <a:r>
              <a:rPr lang="sv-SE" sz="1400" dirty="0" err="1"/>
              <a:t>that</a:t>
            </a:r>
            <a:r>
              <a:rPr lang="sv-SE" sz="1400" dirty="0"/>
              <a:t> </a:t>
            </a:r>
            <a:r>
              <a:rPr lang="sv-SE" sz="1400" dirty="0" err="1"/>
              <a:t>security</a:t>
            </a:r>
            <a:r>
              <a:rPr lang="sv-SE" sz="1400" dirty="0"/>
              <a:t> is </a:t>
            </a:r>
            <a:r>
              <a:rPr lang="sv-SE" sz="1400" dirty="0" err="1"/>
              <a:t>provided</a:t>
            </a:r>
            <a:r>
              <a:rPr lang="sv-SE" sz="1400" dirty="0"/>
              <a:t> by the chosen transport </a:t>
            </a:r>
            <a:r>
              <a:rPr lang="sv-SE" sz="1400" dirty="0" err="1"/>
              <a:t>protocol</a:t>
            </a:r>
            <a:endParaRPr lang="sv-SE" sz="1400" dirty="0"/>
          </a:p>
          <a:p>
            <a:pPr marL="171450" indent="-171450">
              <a:buFont typeface="Arial" panose="020B0604020202020204" pitchFamily="34" charset="0"/>
              <a:buChar char="•"/>
            </a:pPr>
            <a:r>
              <a:rPr lang="sv-SE" sz="1400" dirty="0"/>
              <a:t>NETCONF over SSH (RFC6242) is </a:t>
            </a:r>
            <a:r>
              <a:rPr lang="sv-SE" sz="1400" dirty="0" err="1"/>
              <a:t>mandatory</a:t>
            </a:r>
            <a:r>
              <a:rPr lang="sv-SE" sz="1400" dirty="0"/>
              <a:t> </a:t>
            </a:r>
            <a:r>
              <a:rPr lang="sv-SE" sz="1400" dirty="0" err="1"/>
              <a:t>but</a:t>
            </a:r>
            <a:r>
              <a:rPr lang="sv-SE" sz="1400" dirty="0"/>
              <a:t> </a:t>
            </a:r>
            <a:r>
              <a:rPr lang="sv-SE" sz="1400" dirty="0" err="1"/>
              <a:t>other</a:t>
            </a:r>
            <a:r>
              <a:rPr lang="sv-SE" sz="1400" dirty="0"/>
              <a:t> options </a:t>
            </a:r>
            <a:r>
              <a:rPr lang="sv-SE" sz="1400" dirty="0" err="1"/>
              <a:t>have</a:t>
            </a:r>
            <a:r>
              <a:rPr lang="sv-SE" sz="1400" dirty="0"/>
              <a:t> </a:t>
            </a:r>
            <a:r>
              <a:rPr lang="sv-SE" sz="1400" dirty="0" err="1"/>
              <a:t>also</a:t>
            </a:r>
            <a:r>
              <a:rPr lang="sv-SE" sz="1400" dirty="0"/>
              <a:t> </a:t>
            </a:r>
            <a:r>
              <a:rPr lang="sv-SE" sz="1400" dirty="0" err="1"/>
              <a:t>been</a:t>
            </a:r>
            <a:r>
              <a:rPr lang="sv-SE" sz="1400" dirty="0"/>
              <a:t> </a:t>
            </a:r>
            <a:r>
              <a:rPr lang="sv-SE" sz="1400" dirty="0" err="1"/>
              <a:t>standardized</a:t>
            </a:r>
            <a:endParaRPr lang="sv-SE" sz="1400" dirty="0"/>
          </a:p>
          <a:p>
            <a:pPr marL="628650" lvl="1" indent="-171450">
              <a:buFont typeface="Arial" panose="020B0604020202020204" pitchFamily="34" charset="0"/>
              <a:buChar char="•"/>
            </a:pPr>
            <a:r>
              <a:rPr lang="sv-SE" sz="1400" dirty="0"/>
              <a:t>NETCONF over TLS </a:t>
            </a:r>
            <a:r>
              <a:rPr lang="sv-SE" sz="1400" dirty="0" err="1"/>
              <a:t>with</a:t>
            </a:r>
            <a:r>
              <a:rPr lang="sv-SE" sz="1400" dirty="0"/>
              <a:t> </a:t>
            </a:r>
            <a:r>
              <a:rPr lang="sv-SE" sz="1400" dirty="0" err="1"/>
              <a:t>mutual</a:t>
            </a:r>
            <a:r>
              <a:rPr lang="sv-SE" sz="1400" dirty="0"/>
              <a:t> X.509 </a:t>
            </a:r>
            <a:r>
              <a:rPr lang="sv-SE" sz="1400" dirty="0" err="1"/>
              <a:t>authentication</a:t>
            </a:r>
            <a:r>
              <a:rPr lang="sv-SE" sz="1400" dirty="0"/>
              <a:t> (RFC7589)</a:t>
            </a:r>
          </a:p>
          <a:p>
            <a:pPr marL="171450" indent="-171450">
              <a:buFont typeface="Arial" panose="020B0604020202020204" pitchFamily="34" charset="0"/>
              <a:buChar char="•"/>
            </a:pPr>
            <a:r>
              <a:rPr lang="sv-SE" sz="1400" dirty="0"/>
              <a:t>ONAP </a:t>
            </a:r>
            <a:r>
              <a:rPr lang="sv-SE" sz="1400" dirty="0" err="1"/>
              <a:t>security</a:t>
            </a:r>
            <a:r>
              <a:rPr lang="sv-SE" sz="1400" dirty="0"/>
              <a:t> </a:t>
            </a:r>
            <a:r>
              <a:rPr lang="sv-SE" sz="1400" dirty="0" err="1"/>
              <a:t>sub-committee</a:t>
            </a:r>
            <a:r>
              <a:rPr lang="sv-SE" sz="1400" dirty="0"/>
              <a:t> has </a:t>
            </a:r>
            <a:r>
              <a:rPr lang="sv-SE" sz="1400" dirty="0" err="1"/>
              <a:t>recommended</a:t>
            </a:r>
            <a:r>
              <a:rPr lang="sv-SE" sz="1400" dirty="0"/>
              <a:t> </a:t>
            </a:r>
            <a:r>
              <a:rPr lang="sv-SE" sz="1400" dirty="0" err="1"/>
              <a:t>use</a:t>
            </a:r>
            <a:r>
              <a:rPr lang="sv-SE" sz="1400" dirty="0"/>
              <a:t> </a:t>
            </a:r>
            <a:r>
              <a:rPr lang="sv-SE" sz="1400" dirty="0" err="1"/>
              <a:t>of</a:t>
            </a:r>
            <a:r>
              <a:rPr lang="sv-SE" sz="1400" dirty="0"/>
              <a:t> NETCONF over TLS: </a:t>
            </a:r>
            <a:r>
              <a:rPr lang="en-US" sz="1400" dirty="0">
                <a:hlinkClick r:id="rId3"/>
              </a:rPr>
              <a:t>Secure Communication to Network Functions</a:t>
            </a:r>
            <a:endParaRPr lang="sv-SE" sz="1400" dirty="0"/>
          </a:p>
        </p:txBody>
      </p:sp>
    </p:spTree>
    <p:extLst>
      <p:ext uri="{BB962C8B-B14F-4D97-AF65-F5344CB8AC3E}">
        <p14:creationId xmlns:p14="http://schemas.microsoft.com/office/powerpoint/2010/main" val="5313882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B73AA84-6CB1-4D03-BC11-D37A96995572}"/>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8F0EFCEF-BD7F-4E8F-9F7F-CC933C7A0594}"/>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B5E91C20-841E-41C8-9766-85CE8590959E}"/>
                </a:ext>
              </a:extLst>
            </p:cNvPr>
            <p:cNvSpPr txBox="1"/>
            <p:nvPr/>
          </p:nvSpPr>
          <p:spPr>
            <a:xfrm>
              <a:off x="806560" y="-13353"/>
              <a:ext cx="7510389"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CONFIGURATION WITH NETCONF in R6 Frankfurt</a:t>
              </a:r>
            </a:p>
          </p:txBody>
        </p:sp>
        <p:sp>
          <p:nvSpPr>
            <p:cNvPr id="5" name="Rectangle 4">
              <a:extLst>
                <a:ext uri="{FF2B5EF4-FFF2-40B4-BE49-F238E27FC236}">
                  <a16:creationId xmlns:a16="http://schemas.microsoft.com/office/drawing/2014/main" id="{9B02A11A-730F-4F0D-AEF3-9D313D2F0BFD}"/>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6" name="Rectangle 5">
            <a:extLst>
              <a:ext uri="{FF2B5EF4-FFF2-40B4-BE49-F238E27FC236}">
                <a16:creationId xmlns:a16="http://schemas.microsoft.com/office/drawing/2014/main" id="{2ED4EE45-9379-443A-B410-FE10610B7841}"/>
              </a:ext>
            </a:extLst>
          </p:cNvPr>
          <p:cNvSpPr/>
          <p:nvPr/>
        </p:nvSpPr>
        <p:spPr>
          <a:xfrm>
            <a:off x="50800" y="1970367"/>
            <a:ext cx="9017000" cy="422473"/>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08B99D43-C0A6-42AB-88A5-F69786505506}"/>
              </a:ext>
            </a:extLst>
          </p:cNvPr>
          <p:cNvSpPr txBox="1"/>
          <p:nvPr/>
        </p:nvSpPr>
        <p:spPr>
          <a:xfrm>
            <a:off x="380021" y="2023508"/>
            <a:ext cx="5369099" cy="307777"/>
          </a:xfrm>
          <a:prstGeom prst="rect">
            <a:avLst/>
          </a:prstGeom>
          <a:noFill/>
        </p:spPr>
        <p:txBody>
          <a:bodyPr wrap="none" rtlCol="0">
            <a:spAutoFit/>
          </a:bodyPr>
          <a:lstStyle/>
          <a:p>
            <a:r>
              <a:rPr lang="en-US" sz="1400" dirty="0">
                <a:hlinkClick r:id="rId2"/>
              </a:rPr>
              <a:t>https://wiki.onap.org/display/DW/5G+-+Configuration+with+NETCONF</a:t>
            </a:r>
            <a:r>
              <a:rPr lang="en-US" sz="1400" dirty="0"/>
              <a:t> </a:t>
            </a:r>
          </a:p>
        </p:txBody>
      </p:sp>
      <p:sp>
        <p:nvSpPr>
          <p:cNvPr id="8" name="Rectangle 7">
            <a:extLst>
              <a:ext uri="{FF2B5EF4-FFF2-40B4-BE49-F238E27FC236}">
                <a16:creationId xmlns:a16="http://schemas.microsoft.com/office/drawing/2014/main" id="{2311796F-C650-4DDF-A9F3-31E6FAE09EA6}"/>
              </a:ext>
            </a:extLst>
          </p:cNvPr>
          <p:cNvSpPr/>
          <p:nvPr/>
        </p:nvSpPr>
        <p:spPr>
          <a:xfrm>
            <a:off x="50800" y="2387722"/>
            <a:ext cx="9017000" cy="438137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Table 8">
            <a:extLst>
              <a:ext uri="{FF2B5EF4-FFF2-40B4-BE49-F238E27FC236}">
                <a16:creationId xmlns:a16="http://schemas.microsoft.com/office/drawing/2014/main" id="{CF9BC389-CF2B-4BD4-AC19-019608918EFA}"/>
              </a:ext>
            </a:extLst>
          </p:cNvPr>
          <p:cNvGraphicFramePr>
            <a:graphicFrameLocks noGrp="1"/>
          </p:cNvGraphicFramePr>
          <p:nvPr>
            <p:extLst>
              <p:ext uri="{D42A27DB-BD31-4B8C-83A1-F6EECF244321}">
                <p14:modId xmlns:p14="http://schemas.microsoft.com/office/powerpoint/2010/main" val="3588489526"/>
              </p:ext>
            </p:extLst>
          </p:nvPr>
        </p:nvGraphicFramePr>
        <p:xfrm>
          <a:off x="380021" y="2426108"/>
          <a:ext cx="8645220" cy="1991360"/>
        </p:xfrm>
        <a:graphic>
          <a:graphicData uri="http://schemas.openxmlformats.org/drawingml/2006/table">
            <a:tbl>
              <a:tblPr firstRow="1" bandRow="1">
                <a:tableStyleId>{5C22544A-7EE6-4342-B048-85BDC9FD1C3A}</a:tableStyleId>
              </a:tblPr>
              <a:tblGrid>
                <a:gridCol w="2588089">
                  <a:extLst>
                    <a:ext uri="{9D8B030D-6E8A-4147-A177-3AD203B41FA5}">
                      <a16:colId xmlns:a16="http://schemas.microsoft.com/office/drawing/2014/main" val="233791498"/>
                    </a:ext>
                  </a:extLst>
                </a:gridCol>
                <a:gridCol w="6057131">
                  <a:extLst>
                    <a:ext uri="{9D8B030D-6E8A-4147-A177-3AD203B41FA5}">
                      <a16:colId xmlns:a16="http://schemas.microsoft.com/office/drawing/2014/main" val="3434402303"/>
                    </a:ext>
                  </a:extLst>
                </a:gridCol>
              </a:tblGrid>
              <a:tr h="370840">
                <a:tc>
                  <a:txBody>
                    <a:bodyPr/>
                    <a:lstStyle/>
                    <a:p>
                      <a:r>
                        <a:rPr lang="en-US" sz="1400" dirty="0"/>
                        <a:t>R5 CANDIDATE ENHANCEMENTS</a:t>
                      </a:r>
                    </a:p>
                  </a:txBody>
                  <a:tcPr/>
                </a:tc>
                <a:tc>
                  <a:txBody>
                    <a:bodyPr/>
                    <a:lstStyle/>
                    <a:p>
                      <a:r>
                        <a:rPr lang="en-US" sz="1400" dirty="0"/>
                        <a:t>DESCRIPTION</a:t>
                      </a:r>
                    </a:p>
                  </a:txBody>
                  <a:tcPr/>
                </a:tc>
                <a:extLst>
                  <a:ext uri="{0D108BD9-81ED-4DB2-BD59-A6C34878D82A}">
                    <a16:rowId xmlns:a16="http://schemas.microsoft.com/office/drawing/2014/main" val="3899684447"/>
                  </a:ext>
                </a:extLst>
              </a:tr>
              <a:tr h="370840">
                <a:tc>
                  <a:txBody>
                    <a:bodyPr/>
                    <a:lstStyle/>
                    <a:p>
                      <a:r>
                        <a:rPr lang="en-US" sz="1400" dirty="0">
                          <a:solidFill>
                            <a:srgbClr val="0000CC"/>
                          </a:solidFill>
                        </a:rPr>
                        <a:t>AAF</a:t>
                      </a:r>
                    </a:p>
                  </a:txBody>
                  <a:tcPr anchor="ctr"/>
                </a:tc>
                <a:tc>
                  <a:txBody>
                    <a:bodyPr/>
                    <a:lstStyle/>
                    <a:p>
                      <a:r>
                        <a:rPr lang="en-US" sz="1400" dirty="0">
                          <a:solidFill>
                            <a:srgbClr val="0000CC"/>
                          </a:solidFill>
                        </a:rPr>
                        <a:t>Investigate AAF impact for NETCONF over TLS</a:t>
                      </a:r>
                    </a:p>
                    <a:p>
                      <a:r>
                        <a:rPr lang="en-US" sz="1400" dirty="0">
                          <a:solidFill>
                            <a:srgbClr val="0000CC"/>
                          </a:solidFill>
                        </a:rPr>
                        <a:t>Also needs discussion in Security Committee meeting</a:t>
                      </a:r>
                    </a:p>
                  </a:txBody>
                  <a:tcPr anchor="ctr"/>
                </a:tc>
                <a:extLst>
                  <a:ext uri="{0D108BD9-81ED-4DB2-BD59-A6C34878D82A}">
                    <a16:rowId xmlns:a16="http://schemas.microsoft.com/office/drawing/2014/main" val="1016217978"/>
                  </a:ext>
                </a:extLst>
              </a:tr>
              <a:tr h="370840">
                <a:tc>
                  <a:txBody>
                    <a:bodyPr/>
                    <a:lstStyle/>
                    <a:p>
                      <a:r>
                        <a:rPr lang="en-US" sz="1400" dirty="0">
                          <a:solidFill>
                            <a:srgbClr val="0000CC"/>
                          </a:solidFill>
                        </a:rPr>
                        <a:t>Other applications of NetConf</a:t>
                      </a:r>
                    </a:p>
                  </a:txBody>
                  <a:tcPr anchor="ctr"/>
                </a:tc>
                <a:tc>
                  <a:txBody>
                    <a:bodyPr/>
                    <a:lstStyle/>
                    <a:p>
                      <a:r>
                        <a:rPr lang="en-US" sz="1400" dirty="0">
                          <a:solidFill>
                            <a:srgbClr val="0000CC"/>
                          </a:solidFill>
                        </a:rPr>
                        <a:t>For example PNF Software Upgrade that would use NetConf in R6.</a:t>
                      </a:r>
                    </a:p>
                  </a:txBody>
                  <a:tcPr anchor="ctr"/>
                </a:tc>
                <a:extLst>
                  <a:ext uri="{0D108BD9-81ED-4DB2-BD59-A6C34878D82A}">
                    <a16:rowId xmlns:a16="http://schemas.microsoft.com/office/drawing/2014/main" val="2242255529"/>
                  </a:ext>
                </a:extLst>
              </a:tr>
              <a:tr h="370840">
                <a:tc>
                  <a:txBody>
                    <a:bodyPr/>
                    <a:lstStyle/>
                    <a:p>
                      <a:r>
                        <a:rPr lang="en-US" sz="1400" dirty="0">
                          <a:solidFill>
                            <a:srgbClr val="0000CC"/>
                          </a:solidFill>
                        </a:rPr>
                        <a:t>Improvements in Controller</a:t>
                      </a:r>
                    </a:p>
                  </a:txBody>
                  <a:tcPr anchor="ctr"/>
                </a:tc>
                <a:tc>
                  <a:txBody>
                    <a:bodyPr/>
                    <a:lstStyle/>
                    <a:p>
                      <a:r>
                        <a:rPr lang="en-US" sz="1400" dirty="0">
                          <a:solidFill>
                            <a:srgbClr val="0000CC"/>
                          </a:solidFill>
                        </a:rPr>
                        <a:t>Improvements in Controller to cover entire LCM API, architecture change to allow for U/C to use new capabilities. Used initially for upgrade, and improvements for other APIs/operations.</a:t>
                      </a:r>
                    </a:p>
                  </a:txBody>
                  <a:tcPr anchor="ctr"/>
                </a:tc>
                <a:extLst>
                  <a:ext uri="{0D108BD9-81ED-4DB2-BD59-A6C34878D82A}">
                    <a16:rowId xmlns:a16="http://schemas.microsoft.com/office/drawing/2014/main" val="2117390203"/>
                  </a:ext>
                </a:extLst>
              </a:tr>
            </a:tbl>
          </a:graphicData>
        </a:graphic>
      </p:graphicFrame>
      <p:sp>
        <p:nvSpPr>
          <p:cNvPr id="10" name="Rectangle 9">
            <a:extLst>
              <a:ext uri="{FF2B5EF4-FFF2-40B4-BE49-F238E27FC236}">
                <a16:creationId xmlns:a16="http://schemas.microsoft.com/office/drawing/2014/main" id="{41CCD012-8127-4392-9EAD-062C51074894}"/>
              </a:ext>
            </a:extLst>
          </p:cNvPr>
          <p:cNvSpPr/>
          <p:nvPr/>
        </p:nvSpPr>
        <p:spPr>
          <a:xfrm>
            <a:off x="50800" y="552418"/>
            <a:ext cx="9017000" cy="1403381"/>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7C833E6F-EF71-4934-B899-2CE388C20382}"/>
              </a:ext>
            </a:extLst>
          </p:cNvPr>
          <p:cNvSpPr txBox="1"/>
          <p:nvPr/>
        </p:nvSpPr>
        <p:spPr>
          <a:xfrm>
            <a:off x="328066" y="575353"/>
            <a:ext cx="8645220" cy="1384995"/>
          </a:xfrm>
          <a:prstGeom prst="rect">
            <a:avLst/>
          </a:prstGeom>
          <a:noFill/>
        </p:spPr>
        <p:txBody>
          <a:bodyPr wrap="square" rtlCol="0">
            <a:spAutoFit/>
          </a:bodyPr>
          <a:lstStyle/>
          <a:p>
            <a:r>
              <a:rPr lang="en-US" sz="1400" dirty="0">
                <a:solidFill>
                  <a:srgbClr val="0000CC"/>
                </a:solidFill>
              </a:rPr>
              <a:t>Proposed UC to focus on in Dublin for configuration with NETCONF:</a:t>
            </a:r>
          </a:p>
          <a:p>
            <a:r>
              <a:rPr lang="en-US" sz="1400" dirty="0">
                <a:solidFill>
                  <a:srgbClr val="0000CC"/>
                </a:solidFill>
              </a:rPr>
              <a:t>    Post-instantiation (triggered by SO), Including final configuration step (36/37) in the PNF PnP UC</a:t>
            </a:r>
          </a:p>
          <a:p>
            <a:r>
              <a:rPr lang="en-US" sz="1400" dirty="0">
                <a:solidFill>
                  <a:srgbClr val="0000CC"/>
                </a:solidFill>
              </a:rPr>
              <a:t>    Configuration modification (e g triggered by Policy)</a:t>
            </a:r>
          </a:p>
          <a:p>
            <a:r>
              <a:rPr lang="en-US" sz="1400" dirty="0">
                <a:solidFill>
                  <a:srgbClr val="0000CC"/>
                </a:solidFill>
              </a:rPr>
              <a:t>Specific requirements on NETCONF support in ONAP:</a:t>
            </a:r>
          </a:p>
          <a:p>
            <a:r>
              <a:rPr lang="en-US" sz="1400" dirty="0">
                <a:solidFill>
                  <a:srgbClr val="0000CC"/>
                </a:solidFill>
              </a:rPr>
              <a:t>    Officially support both PNFs and VNFs for north-bound controller APIs in the use cases</a:t>
            </a:r>
          </a:p>
          <a:p>
            <a:r>
              <a:rPr lang="en-US" sz="1400" dirty="0">
                <a:solidFill>
                  <a:srgbClr val="0000CC"/>
                </a:solidFill>
              </a:rPr>
              <a:t>    Support for NETCONF over TLS (RFC7589), Support for YANG 1.1 (RFC7950) modules in addition to YANG 1.0</a:t>
            </a:r>
          </a:p>
        </p:txBody>
      </p:sp>
      <p:grpSp>
        <p:nvGrpSpPr>
          <p:cNvPr id="12" name="Group 11">
            <a:extLst>
              <a:ext uri="{FF2B5EF4-FFF2-40B4-BE49-F238E27FC236}">
                <a16:creationId xmlns:a16="http://schemas.microsoft.com/office/drawing/2014/main" id="{9F5239E7-AC28-4D41-B41B-9BF6E1E2B51A}"/>
              </a:ext>
            </a:extLst>
          </p:cNvPr>
          <p:cNvGrpSpPr/>
          <p:nvPr/>
        </p:nvGrpSpPr>
        <p:grpSpPr>
          <a:xfrm>
            <a:off x="37804" y="552418"/>
            <a:ext cx="276999" cy="1476353"/>
            <a:chOff x="37804" y="552418"/>
            <a:chExt cx="276999" cy="1476353"/>
          </a:xfrm>
        </p:grpSpPr>
        <p:sp>
          <p:nvSpPr>
            <p:cNvPr id="13" name="Rectangle 12">
              <a:extLst>
                <a:ext uri="{FF2B5EF4-FFF2-40B4-BE49-F238E27FC236}">
                  <a16:creationId xmlns:a16="http://schemas.microsoft.com/office/drawing/2014/main" id="{9EB931CC-21F3-4989-92EA-602842B05801}"/>
                </a:ext>
              </a:extLst>
            </p:cNvPr>
            <p:cNvSpPr/>
            <p:nvPr/>
          </p:nvSpPr>
          <p:spPr>
            <a:xfrm>
              <a:off x="50800" y="552418"/>
              <a:ext cx="254408" cy="1417949"/>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4" name="TextBox 13">
              <a:extLst>
                <a:ext uri="{FF2B5EF4-FFF2-40B4-BE49-F238E27FC236}">
                  <a16:creationId xmlns:a16="http://schemas.microsoft.com/office/drawing/2014/main" id="{33A2F08C-003E-4B02-AFF8-A896FC4A4281}"/>
                </a:ext>
              </a:extLst>
            </p:cNvPr>
            <p:cNvSpPr txBox="1"/>
            <p:nvPr/>
          </p:nvSpPr>
          <p:spPr>
            <a:xfrm rot="16200000">
              <a:off x="-487339" y="1226628"/>
              <a:ext cx="1327286" cy="276999"/>
            </a:xfrm>
            <a:prstGeom prst="rect">
              <a:avLst/>
            </a:prstGeom>
            <a:noFill/>
          </p:spPr>
          <p:txBody>
            <a:bodyPr wrap="none" rtlCol="0">
              <a:spAutoFit/>
            </a:bodyPr>
            <a:lstStyle/>
            <a:p>
              <a:r>
                <a:rPr lang="en-US" sz="1200" b="1" dirty="0">
                  <a:solidFill>
                    <a:schemeClr val="bg1"/>
                  </a:solidFill>
                </a:rPr>
                <a:t>U/C DESCRIPTION</a:t>
              </a:r>
            </a:p>
          </p:txBody>
        </p:sp>
      </p:grpSp>
      <p:grpSp>
        <p:nvGrpSpPr>
          <p:cNvPr id="15" name="Group 14">
            <a:extLst>
              <a:ext uri="{FF2B5EF4-FFF2-40B4-BE49-F238E27FC236}">
                <a16:creationId xmlns:a16="http://schemas.microsoft.com/office/drawing/2014/main" id="{71300AA7-5459-4321-A53B-D65F5E695DE6}"/>
              </a:ext>
            </a:extLst>
          </p:cNvPr>
          <p:cNvGrpSpPr/>
          <p:nvPr/>
        </p:nvGrpSpPr>
        <p:grpSpPr>
          <a:xfrm>
            <a:off x="33043" y="1923059"/>
            <a:ext cx="276999" cy="474810"/>
            <a:chOff x="33043" y="494155"/>
            <a:chExt cx="276999" cy="474810"/>
          </a:xfrm>
        </p:grpSpPr>
        <p:sp>
          <p:nvSpPr>
            <p:cNvPr id="16" name="Rectangle 15">
              <a:extLst>
                <a:ext uri="{FF2B5EF4-FFF2-40B4-BE49-F238E27FC236}">
                  <a16:creationId xmlns:a16="http://schemas.microsoft.com/office/drawing/2014/main" id="{B1B9E256-A5AC-4650-929B-E163C15487D6}"/>
                </a:ext>
              </a:extLst>
            </p:cNvPr>
            <p:cNvSpPr/>
            <p:nvPr/>
          </p:nvSpPr>
          <p:spPr>
            <a:xfrm>
              <a:off x="50800" y="552419"/>
              <a:ext cx="254408" cy="406399"/>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7" name="TextBox 16">
              <a:extLst>
                <a:ext uri="{FF2B5EF4-FFF2-40B4-BE49-F238E27FC236}">
                  <a16:creationId xmlns:a16="http://schemas.microsoft.com/office/drawing/2014/main" id="{447A611C-0873-43C9-8AC0-9C5DB97C6D48}"/>
                </a:ext>
              </a:extLst>
            </p:cNvPr>
            <p:cNvSpPr txBox="1"/>
            <p:nvPr/>
          </p:nvSpPr>
          <p:spPr>
            <a:xfrm rot="16200000">
              <a:off x="-65862" y="593060"/>
              <a:ext cx="474810" cy="276999"/>
            </a:xfrm>
            <a:prstGeom prst="rect">
              <a:avLst/>
            </a:prstGeom>
            <a:noFill/>
          </p:spPr>
          <p:txBody>
            <a:bodyPr wrap="square" rtlCol="0">
              <a:spAutoFit/>
            </a:bodyPr>
            <a:lstStyle/>
            <a:p>
              <a:r>
                <a:rPr lang="en-US" sz="1200" b="1" dirty="0">
                  <a:solidFill>
                    <a:schemeClr val="bg1"/>
                  </a:solidFill>
                </a:rPr>
                <a:t>Wiki</a:t>
              </a:r>
            </a:p>
          </p:txBody>
        </p:sp>
      </p:grpSp>
      <p:grpSp>
        <p:nvGrpSpPr>
          <p:cNvPr id="18" name="Group 17">
            <a:extLst>
              <a:ext uri="{FF2B5EF4-FFF2-40B4-BE49-F238E27FC236}">
                <a16:creationId xmlns:a16="http://schemas.microsoft.com/office/drawing/2014/main" id="{6F3D896A-74B9-44E9-BBF8-D1CA85DC7381}"/>
              </a:ext>
            </a:extLst>
          </p:cNvPr>
          <p:cNvGrpSpPr/>
          <p:nvPr/>
        </p:nvGrpSpPr>
        <p:grpSpPr>
          <a:xfrm>
            <a:off x="37809" y="2397869"/>
            <a:ext cx="276999" cy="4420024"/>
            <a:chOff x="37809" y="-1272739"/>
            <a:chExt cx="276999" cy="4420024"/>
          </a:xfrm>
        </p:grpSpPr>
        <p:sp>
          <p:nvSpPr>
            <p:cNvPr id="19" name="Rectangle 18">
              <a:extLst>
                <a:ext uri="{FF2B5EF4-FFF2-40B4-BE49-F238E27FC236}">
                  <a16:creationId xmlns:a16="http://schemas.microsoft.com/office/drawing/2014/main" id="{4A292757-CD14-4343-8336-54B2C19B81A3}"/>
                </a:ext>
              </a:extLst>
            </p:cNvPr>
            <p:cNvSpPr/>
            <p:nvPr/>
          </p:nvSpPr>
          <p:spPr>
            <a:xfrm>
              <a:off x="50800" y="-1272739"/>
              <a:ext cx="254408" cy="4371231"/>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20" name="TextBox 19">
              <a:extLst>
                <a:ext uri="{FF2B5EF4-FFF2-40B4-BE49-F238E27FC236}">
                  <a16:creationId xmlns:a16="http://schemas.microsoft.com/office/drawing/2014/main" id="{A8A7483E-6C47-42CC-9FF0-2F61E965BFC5}"/>
                </a:ext>
              </a:extLst>
            </p:cNvPr>
            <p:cNvSpPr txBox="1"/>
            <p:nvPr/>
          </p:nvSpPr>
          <p:spPr>
            <a:xfrm rot="16200000">
              <a:off x="-1261457" y="1571020"/>
              <a:ext cx="2875531" cy="276999"/>
            </a:xfrm>
            <a:prstGeom prst="rect">
              <a:avLst/>
            </a:prstGeom>
            <a:noFill/>
          </p:spPr>
          <p:txBody>
            <a:bodyPr wrap="none" rtlCol="0">
              <a:spAutoFit/>
            </a:bodyPr>
            <a:lstStyle/>
            <a:p>
              <a:r>
                <a:rPr lang="en-US" sz="1200" b="1" dirty="0">
                  <a:solidFill>
                    <a:schemeClr val="bg1"/>
                  </a:solidFill>
                </a:rPr>
                <a:t>R6 Frankfurt CANDIDATE ENHANCEMENTS</a:t>
              </a:r>
            </a:p>
          </p:txBody>
        </p:sp>
      </p:grpSp>
    </p:spTree>
    <p:extLst>
      <p:ext uri="{BB962C8B-B14F-4D97-AF65-F5344CB8AC3E}">
        <p14:creationId xmlns:p14="http://schemas.microsoft.com/office/powerpoint/2010/main" val="1773205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18567D2-2F7A-415C-B295-BD5383B04782}"/>
              </a:ext>
            </a:extLst>
          </p:cNvPr>
          <p:cNvSpPr>
            <a:spLocks noGrp="1"/>
          </p:cNvSpPr>
          <p:nvPr>
            <p:ph type="sldNum" sz="quarter" idx="4"/>
          </p:nvPr>
        </p:nvSpPr>
        <p:spPr/>
        <p:txBody>
          <a:bodyPr/>
          <a:lstStyle/>
          <a:p>
            <a:fld id="{6C9CD605-947A-3C4E-98CB-B055F943FEBA}" type="slidenum">
              <a:rPr lang="en-US" smtClean="0"/>
              <a:pPr/>
              <a:t>2</a:t>
            </a:fld>
            <a:endParaRPr lang="en-US" dirty="0"/>
          </a:p>
        </p:txBody>
      </p:sp>
      <p:sp>
        <p:nvSpPr>
          <p:cNvPr id="3" name="Title 2">
            <a:extLst>
              <a:ext uri="{FF2B5EF4-FFF2-40B4-BE49-F238E27FC236}">
                <a16:creationId xmlns:a16="http://schemas.microsoft.com/office/drawing/2014/main" id="{29D10963-5B6A-4099-B1B9-6CA6E4A75AB5}"/>
              </a:ext>
            </a:extLst>
          </p:cNvPr>
          <p:cNvSpPr>
            <a:spLocks noGrp="1"/>
          </p:cNvSpPr>
          <p:nvPr>
            <p:ph type="title"/>
          </p:nvPr>
        </p:nvSpPr>
        <p:spPr/>
        <p:txBody>
          <a:bodyPr/>
          <a:lstStyle/>
          <a:p>
            <a:r>
              <a:rPr lang="en-US" dirty="0"/>
              <a:t>R6 Frankfurt 5G USE CASE &amp; PNF U/Cs SUMMARY</a:t>
            </a:r>
          </a:p>
        </p:txBody>
      </p:sp>
      <p:graphicFrame>
        <p:nvGraphicFramePr>
          <p:cNvPr id="6" name="Table 5">
            <a:extLst>
              <a:ext uri="{FF2B5EF4-FFF2-40B4-BE49-F238E27FC236}">
                <a16:creationId xmlns:a16="http://schemas.microsoft.com/office/drawing/2014/main" id="{A53E2B92-B514-4158-BCC7-BF69356F62DB}"/>
              </a:ext>
            </a:extLst>
          </p:cNvPr>
          <p:cNvGraphicFramePr>
            <a:graphicFrameLocks noGrp="1"/>
          </p:cNvGraphicFramePr>
          <p:nvPr>
            <p:extLst>
              <p:ext uri="{D42A27DB-BD31-4B8C-83A1-F6EECF244321}">
                <p14:modId xmlns:p14="http://schemas.microsoft.com/office/powerpoint/2010/main" val="2438832681"/>
              </p:ext>
            </p:extLst>
          </p:nvPr>
        </p:nvGraphicFramePr>
        <p:xfrm>
          <a:off x="132955" y="1034900"/>
          <a:ext cx="8732915" cy="3018120"/>
        </p:xfrm>
        <a:graphic>
          <a:graphicData uri="http://schemas.openxmlformats.org/drawingml/2006/table">
            <a:tbl>
              <a:tblPr/>
              <a:tblGrid>
                <a:gridCol w="1101875">
                  <a:extLst>
                    <a:ext uri="{9D8B030D-6E8A-4147-A177-3AD203B41FA5}">
                      <a16:colId xmlns:a16="http://schemas.microsoft.com/office/drawing/2014/main" val="1093934642"/>
                    </a:ext>
                  </a:extLst>
                </a:gridCol>
                <a:gridCol w="5364753">
                  <a:extLst>
                    <a:ext uri="{9D8B030D-6E8A-4147-A177-3AD203B41FA5}">
                      <a16:colId xmlns:a16="http://schemas.microsoft.com/office/drawing/2014/main" val="2688857417"/>
                    </a:ext>
                  </a:extLst>
                </a:gridCol>
                <a:gridCol w="1208598">
                  <a:extLst>
                    <a:ext uri="{9D8B030D-6E8A-4147-A177-3AD203B41FA5}">
                      <a16:colId xmlns:a16="http://schemas.microsoft.com/office/drawing/2014/main" val="2802987436"/>
                    </a:ext>
                  </a:extLst>
                </a:gridCol>
                <a:gridCol w="1057689">
                  <a:extLst>
                    <a:ext uri="{9D8B030D-6E8A-4147-A177-3AD203B41FA5}">
                      <a16:colId xmlns:a16="http://schemas.microsoft.com/office/drawing/2014/main" val="2865882101"/>
                    </a:ext>
                  </a:extLst>
                </a:gridCol>
              </a:tblGrid>
              <a:tr h="494055">
                <a:tc>
                  <a:txBody>
                    <a:bodyPr/>
                    <a:lstStyle/>
                    <a:p>
                      <a:r>
                        <a:rPr lang="en-US" sz="1000" b="1" dirty="0">
                          <a:solidFill>
                            <a:schemeClr val="bg1"/>
                          </a:solidFill>
                        </a:rPr>
                        <a:t>5G USE CASE</a:t>
                      </a:r>
                    </a:p>
                  </a:txBody>
                  <a:tcPr marL="63749" marR="63749" marT="31875" marB="3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a:txBody>
                    <a:bodyPr/>
                    <a:lstStyle/>
                    <a:p>
                      <a:r>
                        <a:rPr lang="en-US" sz="1000" b="1" dirty="0">
                          <a:solidFill>
                            <a:schemeClr val="bg1"/>
                          </a:solidFill>
                        </a:rPr>
                        <a:t>DESCRIPTION</a:t>
                      </a:r>
                    </a:p>
                  </a:txBody>
                  <a:tcPr marL="63749" marR="63749" marT="31875" marB="3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a:txBody>
                    <a:bodyPr/>
                    <a:lstStyle/>
                    <a:p>
                      <a:r>
                        <a:rPr lang="en-US" sz="1000" b="1" dirty="0">
                          <a:solidFill>
                            <a:schemeClr val="bg1"/>
                          </a:solidFill>
                        </a:rPr>
                        <a:t>Req vs U/C</a:t>
                      </a:r>
                    </a:p>
                  </a:txBody>
                  <a:tcPr marL="63749" marR="63749" marT="31875" marB="3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a:txBody>
                    <a:bodyPr/>
                    <a:lstStyle/>
                    <a:p>
                      <a:r>
                        <a:rPr lang="en-US" sz="1000" b="1" dirty="0">
                          <a:solidFill>
                            <a:schemeClr val="bg1"/>
                          </a:solidFill>
                        </a:rPr>
                        <a:t>5G Specific</a:t>
                      </a:r>
                    </a:p>
                  </a:txBody>
                  <a:tcPr marL="63749" marR="63749" marT="31875" marB="3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extLst>
                  <a:ext uri="{0D108BD9-81ED-4DB2-BD59-A6C34878D82A}">
                    <a16:rowId xmlns:a16="http://schemas.microsoft.com/office/drawing/2014/main" val="1499171388"/>
                  </a:ext>
                </a:extLst>
              </a:tr>
              <a:tr h="494055">
                <a:tc>
                  <a:txBody>
                    <a:bodyPr/>
                    <a:lstStyle/>
                    <a:p>
                      <a:r>
                        <a:rPr lang="en-US" sz="1000" b="1" dirty="0">
                          <a:solidFill>
                            <a:srgbClr val="0000FF"/>
                          </a:solidFill>
                          <a:effectLst/>
                        </a:rPr>
                        <a:t>BULK PM</a:t>
                      </a:r>
                      <a:endParaRPr lang="en-US" sz="1000" dirty="0"/>
                    </a:p>
                  </a:txBody>
                  <a:tcPr marL="63749" marR="63749" marT="31875" marB="3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Performance Measurements for 5G RAN Bulk Upload.</a:t>
                      </a:r>
                    </a:p>
                  </a:txBody>
                  <a:tcPr marL="63749" marR="63749" marT="31875" marB="3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Requirements</a:t>
                      </a:r>
                    </a:p>
                  </a:txBody>
                  <a:tcPr marL="63749" marR="63749" marT="31875" marB="3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General</a:t>
                      </a:r>
                    </a:p>
                  </a:txBody>
                  <a:tcPr marL="63749" marR="63749" marT="31875" marB="3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91550419"/>
                  </a:ext>
                </a:extLst>
              </a:tr>
              <a:tr h="494055">
                <a:tc>
                  <a:txBody>
                    <a:bodyPr/>
                    <a:lstStyle/>
                    <a:p>
                      <a:r>
                        <a:rPr lang="en-US" sz="1000" b="1" dirty="0">
                          <a:solidFill>
                            <a:srgbClr val="0000FF"/>
                          </a:solidFill>
                          <a:effectLst/>
                        </a:rPr>
                        <a:t>FM META DATA &amp; PM DICTIONARY</a:t>
                      </a:r>
                      <a:endParaRPr lang="en-US" sz="1000" dirty="0"/>
                    </a:p>
                  </a:txBody>
                  <a:tcPr marL="63749" marR="63749" marT="31875" marB="3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Support for handling 5G FM Meta Data &amp; support for PM Dictionary &amp; PM Schema</a:t>
                      </a:r>
                    </a:p>
                  </a:txBody>
                  <a:tcPr marL="63749" marR="63749" marT="31875" marB="3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Requirements</a:t>
                      </a:r>
                    </a:p>
                  </a:txBody>
                  <a:tcPr marL="63749" marR="63749" marT="31875" marB="3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00" dirty="0"/>
                        <a:t>General</a:t>
                      </a:r>
                    </a:p>
                    <a:p>
                      <a:endParaRPr lang="en-US" sz="1000" dirty="0"/>
                    </a:p>
                  </a:txBody>
                  <a:tcPr marL="63749" marR="63749" marT="31875" marB="3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38658594"/>
                  </a:ext>
                </a:extLst>
              </a:tr>
              <a:tr h="494055">
                <a:tc>
                  <a:txBody>
                    <a:bodyPr/>
                    <a:lstStyle/>
                    <a:p>
                      <a:r>
                        <a:rPr lang="en-US" sz="1000" b="1" dirty="0">
                          <a:solidFill>
                            <a:srgbClr val="0000FF"/>
                          </a:solidFill>
                          <a:effectLst/>
                        </a:rPr>
                        <a:t>OOF - SON (5G)</a:t>
                      </a:r>
                      <a:endParaRPr lang="en-US" sz="1000" dirty="0"/>
                    </a:p>
                  </a:txBody>
                  <a:tcPr marL="63749" marR="63749" marT="31875" marB="3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Optimization and SON functions for 5G RAN. Self-optimization, Self-Healing, Self-configuration</a:t>
                      </a:r>
                    </a:p>
                  </a:txBody>
                  <a:tcPr marL="63749" marR="63749" marT="31875" marB="3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Requirements</a:t>
                      </a:r>
                    </a:p>
                  </a:txBody>
                  <a:tcPr marL="63749" marR="63749" marT="31875" marB="3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5G</a:t>
                      </a:r>
                    </a:p>
                  </a:txBody>
                  <a:tcPr marL="63749" marR="63749" marT="31875" marB="3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5604035"/>
                  </a:ext>
                </a:extLst>
              </a:tr>
              <a:tr h="494055">
                <a:tc>
                  <a:txBody>
                    <a:bodyPr/>
                    <a:lstStyle/>
                    <a:p>
                      <a:r>
                        <a:rPr lang="en-US" sz="1000" b="1" dirty="0">
                          <a:solidFill>
                            <a:srgbClr val="0000FF"/>
                          </a:solidFill>
                          <a:effectLst/>
                        </a:rPr>
                        <a:t>NETWORK SLICING (5G Use Case)</a:t>
                      </a:r>
                      <a:endParaRPr lang="en-US" sz="1000" dirty="0"/>
                    </a:p>
                  </a:txBody>
                  <a:tcPr marL="63749" marR="63749" marT="31875" marB="3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Network Slicing defines Slices for 5G RAN systems. Network Slicing is a long-lead (multi-release) development.</a:t>
                      </a:r>
                    </a:p>
                  </a:txBody>
                  <a:tcPr marL="63749" marR="63749" marT="31875" marB="3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E2E Use Case</a:t>
                      </a:r>
                    </a:p>
                  </a:txBody>
                  <a:tcPr marL="63749" marR="63749" marT="31875" marB="3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5G</a:t>
                      </a:r>
                    </a:p>
                  </a:txBody>
                  <a:tcPr marL="63749" marR="63749" marT="31875" marB="3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97606613"/>
                  </a:ext>
                </a:extLst>
              </a:tr>
              <a:tr h="494055">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00" b="1" dirty="0">
                          <a:solidFill>
                            <a:srgbClr val="0000FF"/>
                          </a:solidFill>
                          <a:effectLst/>
                        </a:rPr>
                        <a:t>5G SERVICE MODELING &amp; DEFINITION (5G)</a:t>
                      </a:r>
                      <a:endParaRPr lang="en-US" sz="1000" dirty="0"/>
                    </a:p>
                  </a:txBody>
                  <a:tcPr marL="63749" marR="63749" marT="31875" marB="3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Defining and modeling a 5G Service (in Design Time) and associated Modeling (Platform Info &amp; Data Model)</a:t>
                      </a:r>
                    </a:p>
                  </a:txBody>
                  <a:tcPr marL="63749" marR="63749" marT="31875" marB="3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Requirements</a:t>
                      </a:r>
                    </a:p>
                  </a:txBody>
                  <a:tcPr marL="63749" marR="63749" marT="31875" marB="3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000" dirty="0"/>
                        <a:t>5G</a:t>
                      </a:r>
                    </a:p>
                  </a:txBody>
                  <a:tcPr marL="63749" marR="63749" marT="31875" marB="3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40247197"/>
                  </a:ext>
                </a:extLst>
              </a:tr>
            </a:tbl>
          </a:graphicData>
        </a:graphic>
      </p:graphicFrame>
    </p:spTree>
    <p:extLst>
      <p:ext uri="{BB962C8B-B14F-4D97-AF65-F5344CB8AC3E}">
        <p14:creationId xmlns:p14="http://schemas.microsoft.com/office/powerpoint/2010/main" val="1424900299"/>
      </p:ext>
    </p:extLst>
  </p:cSld>
  <p:clrMapOvr>
    <a:masterClrMapping/>
  </p:clrMapOvr>
  <p:transition>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3F7F7DB3-DAE4-47C1-A157-A0F571D62DAC}"/>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364DA19D-4F69-4EA5-A489-2B61FF23CAAE}"/>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BFD88E08-82D0-4018-BCF2-DF7E1C5C15E0}"/>
                </a:ext>
              </a:extLst>
            </p:cNvPr>
            <p:cNvSpPr txBox="1"/>
            <p:nvPr/>
          </p:nvSpPr>
          <p:spPr>
            <a:xfrm>
              <a:off x="1841286" y="-13353"/>
              <a:ext cx="5440913"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PNF PLUG AND PLAY U/C Overview</a:t>
              </a:r>
            </a:p>
          </p:txBody>
        </p:sp>
        <p:sp>
          <p:nvSpPr>
            <p:cNvPr id="5" name="Rectangle 4">
              <a:extLst>
                <a:ext uri="{FF2B5EF4-FFF2-40B4-BE49-F238E27FC236}">
                  <a16:creationId xmlns:a16="http://schemas.microsoft.com/office/drawing/2014/main" id="{FAFFA9E2-C892-43AE-8AF4-BCF5B9407E05}"/>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6" name="Snip Single Corner Rectangle 12">
            <a:extLst>
              <a:ext uri="{FF2B5EF4-FFF2-40B4-BE49-F238E27FC236}">
                <a16:creationId xmlns:a16="http://schemas.microsoft.com/office/drawing/2014/main" id="{80B559B4-8940-44BF-8B8A-39C3D9E0995C}"/>
              </a:ext>
            </a:extLst>
          </p:cNvPr>
          <p:cNvSpPr/>
          <p:nvPr/>
        </p:nvSpPr>
        <p:spPr>
          <a:xfrm>
            <a:off x="2666909" y="4521471"/>
            <a:ext cx="4190983" cy="1024128"/>
          </a:xfrm>
          <a:prstGeom prst="snip1Rect">
            <a:avLst/>
          </a:prstGeom>
          <a:solidFill>
            <a:srgbClr val="D8D9DA"/>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Snip Single Corner Rectangle 2">
            <a:extLst>
              <a:ext uri="{FF2B5EF4-FFF2-40B4-BE49-F238E27FC236}">
                <a16:creationId xmlns:a16="http://schemas.microsoft.com/office/drawing/2014/main" id="{D042AB17-3FEA-40FA-9488-A2EE50DA3ECA}"/>
              </a:ext>
            </a:extLst>
          </p:cNvPr>
          <p:cNvSpPr/>
          <p:nvPr/>
        </p:nvSpPr>
        <p:spPr>
          <a:xfrm>
            <a:off x="568491" y="3354110"/>
            <a:ext cx="2054907" cy="1024128"/>
          </a:xfrm>
          <a:prstGeom prst="snip1Rect">
            <a:avLst/>
          </a:prstGeom>
          <a:solidFill>
            <a:srgbClr val="124191"/>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Snip Single Corner Rectangle 11">
            <a:extLst>
              <a:ext uri="{FF2B5EF4-FFF2-40B4-BE49-F238E27FC236}">
                <a16:creationId xmlns:a16="http://schemas.microsoft.com/office/drawing/2014/main" id="{837F54D4-2177-491E-BA7F-58E5664E4F92}"/>
              </a:ext>
            </a:extLst>
          </p:cNvPr>
          <p:cNvSpPr/>
          <p:nvPr/>
        </p:nvSpPr>
        <p:spPr>
          <a:xfrm>
            <a:off x="575487" y="4521471"/>
            <a:ext cx="2054907" cy="1024128"/>
          </a:xfrm>
          <a:prstGeom prst="snip1Rect">
            <a:avLst/>
          </a:prstGeom>
          <a:solidFill>
            <a:srgbClr val="124191"/>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30D19CFD-664F-4544-AA38-411B8261198F}"/>
              </a:ext>
            </a:extLst>
          </p:cNvPr>
          <p:cNvSpPr txBox="1"/>
          <p:nvPr/>
        </p:nvSpPr>
        <p:spPr>
          <a:xfrm>
            <a:off x="641870" y="4665187"/>
            <a:ext cx="1634230" cy="646331"/>
          </a:xfrm>
          <a:prstGeom prst="rect">
            <a:avLst/>
          </a:prstGeom>
          <a:noFill/>
        </p:spPr>
        <p:txBody>
          <a:bodyPr wrap="none" rtlCol="0">
            <a:spAutoFit/>
          </a:bodyPr>
          <a:lstStyle/>
          <a:p>
            <a:r>
              <a:rPr lang="en-US" b="1" dirty="0">
                <a:solidFill>
                  <a:schemeClr val="bg1"/>
                </a:solidFill>
              </a:rPr>
              <a:t>PNF</a:t>
            </a:r>
          </a:p>
          <a:p>
            <a:r>
              <a:rPr lang="en-US" b="1" dirty="0">
                <a:solidFill>
                  <a:schemeClr val="bg1"/>
                </a:solidFill>
              </a:rPr>
              <a:t>Contacts ONAP</a:t>
            </a:r>
          </a:p>
        </p:txBody>
      </p:sp>
      <p:sp>
        <p:nvSpPr>
          <p:cNvPr id="10" name="Snip Single Corner Rectangle 20">
            <a:extLst>
              <a:ext uri="{FF2B5EF4-FFF2-40B4-BE49-F238E27FC236}">
                <a16:creationId xmlns:a16="http://schemas.microsoft.com/office/drawing/2014/main" id="{17A7BD66-3B54-4896-A91B-66FB84E03AEA}"/>
              </a:ext>
            </a:extLst>
          </p:cNvPr>
          <p:cNvSpPr/>
          <p:nvPr/>
        </p:nvSpPr>
        <p:spPr>
          <a:xfrm>
            <a:off x="591673" y="5647493"/>
            <a:ext cx="2054907" cy="1024128"/>
          </a:xfrm>
          <a:prstGeom prst="snip1Rect">
            <a:avLst/>
          </a:prstGeom>
          <a:solidFill>
            <a:srgbClr val="124191"/>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8F8EBBB8-4060-46CC-BC04-650CEE6D5CD2}"/>
              </a:ext>
            </a:extLst>
          </p:cNvPr>
          <p:cNvSpPr txBox="1"/>
          <p:nvPr/>
        </p:nvSpPr>
        <p:spPr>
          <a:xfrm>
            <a:off x="2671547" y="4544531"/>
            <a:ext cx="4635852" cy="523220"/>
          </a:xfrm>
          <a:prstGeom prst="rect">
            <a:avLst/>
          </a:prstGeom>
          <a:noFill/>
        </p:spPr>
        <p:txBody>
          <a:bodyPr wrap="square" rtlCol="0">
            <a:spAutoFit/>
          </a:bodyPr>
          <a:lstStyle/>
          <a:p>
            <a:r>
              <a:rPr lang="en-US" sz="1400" b="1" dirty="0">
                <a:latin typeface="Nokia Pure Headline Light" pitchFamily="34" charset="0"/>
              </a:rPr>
              <a:t>PNF connects to ONAP via a Registration Event</a:t>
            </a:r>
          </a:p>
          <a:p>
            <a:r>
              <a:rPr lang="en-US" sz="1400" b="1" dirty="0">
                <a:latin typeface="Nokia Pure Headline Light" pitchFamily="34" charset="0"/>
              </a:rPr>
              <a:t>PNF Registration Handler (PRH) processes the event</a:t>
            </a:r>
            <a:endParaRPr lang="en-US" sz="1400" dirty="0">
              <a:latin typeface="Nokia Pure Headline Light" pitchFamily="34" charset="0"/>
            </a:endParaRPr>
          </a:p>
        </p:txBody>
      </p:sp>
      <p:sp>
        <p:nvSpPr>
          <p:cNvPr id="12" name="Snip Single Corner Rectangle 3">
            <a:extLst>
              <a:ext uri="{FF2B5EF4-FFF2-40B4-BE49-F238E27FC236}">
                <a16:creationId xmlns:a16="http://schemas.microsoft.com/office/drawing/2014/main" id="{08642090-AF4C-42B5-BF1A-D31C141C755F}"/>
              </a:ext>
            </a:extLst>
          </p:cNvPr>
          <p:cNvSpPr/>
          <p:nvPr/>
        </p:nvSpPr>
        <p:spPr>
          <a:xfrm>
            <a:off x="2660590" y="3354110"/>
            <a:ext cx="4190983" cy="1024128"/>
          </a:xfrm>
          <a:prstGeom prst="snip1Rect">
            <a:avLst/>
          </a:prstGeom>
          <a:solidFill>
            <a:srgbClr val="D8D9DA"/>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Snip Single Corner Rectangle 21">
            <a:extLst>
              <a:ext uri="{FF2B5EF4-FFF2-40B4-BE49-F238E27FC236}">
                <a16:creationId xmlns:a16="http://schemas.microsoft.com/office/drawing/2014/main" id="{21F319B7-9AAF-45CD-8E57-04CBFB81F076}"/>
              </a:ext>
            </a:extLst>
          </p:cNvPr>
          <p:cNvSpPr/>
          <p:nvPr/>
        </p:nvSpPr>
        <p:spPr>
          <a:xfrm>
            <a:off x="2681530" y="5647493"/>
            <a:ext cx="4190983" cy="1024128"/>
          </a:xfrm>
          <a:prstGeom prst="snip1Rect">
            <a:avLst/>
          </a:prstGeom>
          <a:solidFill>
            <a:srgbClr val="D8D9DA"/>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a:extLst>
              <a:ext uri="{FF2B5EF4-FFF2-40B4-BE49-F238E27FC236}">
                <a16:creationId xmlns:a16="http://schemas.microsoft.com/office/drawing/2014/main" id="{A0EAB1A0-0ED2-4E7B-AA5E-F6325275DAA9}"/>
              </a:ext>
            </a:extLst>
          </p:cNvPr>
          <p:cNvSpPr txBox="1"/>
          <p:nvPr/>
        </p:nvSpPr>
        <p:spPr>
          <a:xfrm>
            <a:off x="644527" y="5805347"/>
            <a:ext cx="1156983" cy="646331"/>
          </a:xfrm>
          <a:prstGeom prst="rect">
            <a:avLst/>
          </a:prstGeom>
          <a:noFill/>
        </p:spPr>
        <p:txBody>
          <a:bodyPr wrap="none" rtlCol="0">
            <a:spAutoFit/>
          </a:bodyPr>
          <a:lstStyle/>
          <a:p>
            <a:r>
              <a:rPr lang="en-US" b="1" dirty="0">
                <a:solidFill>
                  <a:schemeClr val="bg1"/>
                </a:solidFill>
              </a:rPr>
              <a:t>PNF </a:t>
            </a:r>
          </a:p>
          <a:p>
            <a:r>
              <a:rPr lang="en-US" b="1" dirty="0">
                <a:solidFill>
                  <a:schemeClr val="bg1"/>
                </a:solidFill>
              </a:rPr>
              <a:t>Activation</a:t>
            </a:r>
          </a:p>
        </p:txBody>
      </p:sp>
      <p:sp>
        <p:nvSpPr>
          <p:cNvPr id="15" name="TextBox 14">
            <a:extLst>
              <a:ext uri="{FF2B5EF4-FFF2-40B4-BE49-F238E27FC236}">
                <a16:creationId xmlns:a16="http://schemas.microsoft.com/office/drawing/2014/main" id="{C18CEA39-72DF-4ACA-B87A-4B202E61F027}"/>
              </a:ext>
            </a:extLst>
          </p:cNvPr>
          <p:cNvSpPr txBox="1"/>
          <p:nvPr/>
        </p:nvSpPr>
        <p:spPr>
          <a:xfrm>
            <a:off x="2671547" y="5672233"/>
            <a:ext cx="3490058" cy="738664"/>
          </a:xfrm>
          <a:prstGeom prst="rect">
            <a:avLst/>
          </a:prstGeom>
          <a:noFill/>
        </p:spPr>
        <p:txBody>
          <a:bodyPr wrap="none" rtlCol="0">
            <a:spAutoFit/>
          </a:bodyPr>
          <a:lstStyle/>
          <a:p>
            <a:r>
              <a:rPr lang="en-US" sz="1400" b="1" dirty="0">
                <a:latin typeface="Nokia Pure Headline Light" pitchFamily="34" charset="0"/>
              </a:rPr>
              <a:t>Connection points configured</a:t>
            </a:r>
          </a:p>
          <a:p>
            <a:r>
              <a:rPr lang="en-US" sz="1400" b="1" dirty="0">
                <a:solidFill>
                  <a:srgbClr val="0000CC"/>
                </a:solidFill>
                <a:latin typeface="Nokia Pure Headline Light" pitchFamily="34" charset="0"/>
              </a:rPr>
              <a:t>Second part of PNF service instantiation</a:t>
            </a:r>
            <a:endParaRPr lang="en-US" sz="1400" b="1" dirty="0">
              <a:solidFill>
                <a:srgbClr val="FF0000"/>
              </a:solidFill>
              <a:latin typeface="Nokia Pure Headline Light" pitchFamily="34" charset="0"/>
            </a:endParaRPr>
          </a:p>
          <a:p>
            <a:r>
              <a:rPr lang="en-US" sz="1400" b="1" dirty="0">
                <a:latin typeface="Nokia Pure Headline Light" pitchFamily="34" charset="0"/>
              </a:rPr>
              <a:t>PNF configured and ready to provide service</a:t>
            </a:r>
          </a:p>
        </p:txBody>
      </p:sp>
      <p:sp>
        <p:nvSpPr>
          <p:cNvPr id="16" name="TextBox 15">
            <a:extLst>
              <a:ext uri="{FF2B5EF4-FFF2-40B4-BE49-F238E27FC236}">
                <a16:creationId xmlns:a16="http://schemas.microsoft.com/office/drawing/2014/main" id="{829811FE-FF54-4C93-980B-F99917D8DB9C}"/>
              </a:ext>
            </a:extLst>
          </p:cNvPr>
          <p:cNvSpPr txBox="1"/>
          <p:nvPr/>
        </p:nvSpPr>
        <p:spPr>
          <a:xfrm>
            <a:off x="585451" y="3509643"/>
            <a:ext cx="1606915" cy="646331"/>
          </a:xfrm>
          <a:prstGeom prst="rect">
            <a:avLst/>
          </a:prstGeom>
          <a:noFill/>
        </p:spPr>
        <p:txBody>
          <a:bodyPr wrap="none" rtlCol="0">
            <a:spAutoFit/>
          </a:bodyPr>
          <a:lstStyle/>
          <a:p>
            <a:r>
              <a:rPr lang="en-US" b="1" dirty="0">
                <a:solidFill>
                  <a:schemeClr val="bg1"/>
                </a:solidFill>
              </a:rPr>
              <a:t>PNF</a:t>
            </a:r>
          </a:p>
          <a:p>
            <a:r>
              <a:rPr lang="en-US" b="1" dirty="0">
                <a:solidFill>
                  <a:schemeClr val="bg1"/>
                </a:solidFill>
              </a:rPr>
              <a:t>Boot-strapping</a:t>
            </a:r>
          </a:p>
        </p:txBody>
      </p:sp>
      <p:sp>
        <p:nvSpPr>
          <p:cNvPr id="17" name="TextBox 16">
            <a:extLst>
              <a:ext uri="{FF2B5EF4-FFF2-40B4-BE49-F238E27FC236}">
                <a16:creationId xmlns:a16="http://schemas.microsoft.com/office/drawing/2014/main" id="{F59FAED2-17B9-476A-81F6-F20454FA299D}"/>
              </a:ext>
            </a:extLst>
          </p:cNvPr>
          <p:cNvSpPr txBox="1"/>
          <p:nvPr/>
        </p:nvSpPr>
        <p:spPr>
          <a:xfrm>
            <a:off x="2671547" y="3376564"/>
            <a:ext cx="3329758" cy="954107"/>
          </a:xfrm>
          <a:prstGeom prst="rect">
            <a:avLst/>
          </a:prstGeom>
          <a:noFill/>
        </p:spPr>
        <p:txBody>
          <a:bodyPr wrap="none" rtlCol="0">
            <a:spAutoFit/>
          </a:bodyPr>
          <a:lstStyle/>
          <a:p>
            <a:r>
              <a:rPr lang="en-US" sz="1400" b="1" dirty="0">
                <a:latin typeface="Nokia Pure Headline Light" pitchFamily="34" charset="0"/>
              </a:rPr>
              <a:t>PNF Powers up and Boot-straps</a:t>
            </a:r>
          </a:p>
          <a:p>
            <a:r>
              <a:rPr lang="en-US" sz="1400" b="1" dirty="0">
                <a:latin typeface="Nokia Pure Headline Light" pitchFamily="34" charset="0"/>
              </a:rPr>
              <a:t>PNF performs a “Plug and Play” procedure</a:t>
            </a:r>
          </a:p>
          <a:p>
            <a:endParaRPr lang="en-US" sz="1400" b="1" dirty="0">
              <a:latin typeface="Nokia Pure Headline Light" pitchFamily="34" charset="0"/>
            </a:endParaRPr>
          </a:p>
          <a:p>
            <a:r>
              <a:rPr lang="en-US" sz="1400" dirty="0">
                <a:latin typeface="Nokia Pure Headline Light" pitchFamily="34" charset="0"/>
              </a:rPr>
              <a:t>Equipment vendor proprietary steps</a:t>
            </a:r>
          </a:p>
        </p:txBody>
      </p:sp>
      <p:sp>
        <p:nvSpPr>
          <p:cNvPr id="22" name="Oval 21">
            <a:extLst>
              <a:ext uri="{FF2B5EF4-FFF2-40B4-BE49-F238E27FC236}">
                <a16:creationId xmlns:a16="http://schemas.microsoft.com/office/drawing/2014/main" id="{AC87DD6F-96B7-40A2-9E66-EF8504ECF352}"/>
              </a:ext>
            </a:extLst>
          </p:cNvPr>
          <p:cNvSpPr/>
          <p:nvPr/>
        </p:nvSpPr>
        <p:spPr>
          <a:xfrm>
            <a:off x="584668" y="3335067"/>
            <a:ext cx="213067" cy="213067"/>
          </a:xfrm>
          <a:prstGeom prst="ellipse">
            <a:avLst/>
          </a:prstGeom>
          <a:solidFill>
            <a:srgbClr val="0000CC"/>
          </a:solidFill>
          <a:ln w="19050"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400" b="1" kern="0" dirty="0">
                <a:solidFill>
                  <a:srgbClr val="FFFFFF"/>
                </a:solidFill>
                <a:latin typeface="Nokia Pure Text Light"/>
              </a:rPr>
              <a:t>3</a:t>
            </a:r>
            <a:endParaRPr kumimoji="0" lang="en-US" sz="14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23" name="Oval 22">
            <a:extLst>
              <a:ext uri="{FF2B5EF4-FFF2-40B4-BE49-F238E27FC236}">
                <a16:creationId xmlns:a16="http://schemas.microsoft.com/office/drawing/2014/main" id="{4FC51F20-38C8-48F7-AA22-B0FFEC0756F7}"/>
              </a:ext>
            </a:extLst>
          </p:cNvPr>
          <p:cNvSpPr/>
          <p:nvPr/>
        </p:nvSpPr>
        <p:spPr>
          <a:xfrm>
            <a:off x="584668" y="4514358"/>
            <a:ext cx="213067" cy="213067"/>
          </a:xfrm>
          <a:prstGeom prst="ellipse">
            <a:avLst/>
          </a:prstGeom>
          <a:solidFill>
            <a:srgbClr val="0000CC"/>
          </a:solidFill>
          <a:ln w="19050"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Nokia Pure Text Light"/>
                <a:ea typeface="+mn-ea"/>
                <a:cs typeface="+mn-cs"/>
              </a:rPr>
              <a:t>4</a:t>
            </a:r>
          </a:p>
        </p:txBody>
      </p:sp>
      <p:sp>
        <p:nvSpPr>
          <p:cNvPr id="24" name="Oval 23">
            <a:extLst>
              <a:ext uri="{FF2B5EF4-FFF2-40B4-BE49-F238E27FC236}">
                <a16:creationId xmlns:a16="http://schemas.microsoft.com/office/drawing/2014/main" id="{7978DBA8-FBBC-4C22-8F36-97B4CEB0D6AD}"/>
              </a:ext>
            </a:extLst>
          </p:cNvPr>
          <p:cNvSpPr/>
          <p:nvPr/>
        </p:nvSpPr>
        <p:spPr>
          <a:xfrm>
            <a:off x="584668" y="5626910"/>
            <a:ext cx="213067" cy="213067"/>
          </a:xfrm>
          <a:prstGeom prst="ellipse">
            <a:avLst/>
          </a:prstGeom>
          <a:solidFill>
            <a:srgbClr val="0000CC"/>
          </a:solidFill>
          <a:ln w="19050"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400" b="1" kern="0" dirty="0">
                <a:solidFill>
                  <a:srgbClr val="FFFFFF"/>
                </a:solidFill>
                <a:latin typeface="Nokia Pure Text Light"/>
              </a:rPr>
              <a:t>5</a:t>
            </a:r>
            <a:endParaRPr kumimoji="0" lang="en-US" sz="1400" b="1" i="0" u="none" strike="noStrike" kern="0" cap="none" spc="0" normalizeH="0" baseline="0" noProof="0" dirty="0">
              <a:ln>
                <a:noFill/>
              </a:ln>
              <a:solidFill>
                <a:srgbClr val="FFFFFF"/>
              </a:solidFill>
              <a:effectLst/>
              <a:uLnTx/>
              <a:uFillTx/>
              <a:latin typeface="Nokia Pure Text Light"/>
              <a:ea typeface="+mn-ea"/>
              <a:cs typeface="+mn-cs"/>
            </a:endParaRPr>
          </a:p>
        </p:txBody>
      </p:sp>
      <p:pic>
        <p:nvPicPr>
          <p:cNvPr id="26" name="Picture 25">
            <a:extLst>
              <a:ext uri="{FF2B5EF4-FFF2-40B4-BE49-F238E27FC236}">
                <a16:creationId xmlns:a16="http://schemas.microsoft.com/office/drawing/2014/main" id="{044DD805-EE37-46C9-B431-8C7763CCF9E6}"/>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140010" y="3225796"/>
            <a:ext cx="540821" cy="540821"/>
          </a:xfrm>
          <a:prstGeom prst="rect">
            <a:avLst/>
          </a:prstGeom>
        </p:spPr>
      </p:pic>
      <p:grpSp>
        <p:nvGrpSpPr>
          <p:cNvPr id="27" name="Group 26">
            <a:extLst>
              <a:ext uri="{FF2B5EF4-FFF2-40B4-BE49-F238E27FC236}">
                <a16:creationId xmlns:a16="http://schemas.microsoft.com/office/drawing/2014/main" id="{54AC0A43-AD79-48A3-880E-054CCAFF3357}"/>
              </a:ext>
            </a:extLst>
          </p:cNvPr>
          <p:cNvGrpSpPr/>
          <p:nvPr/>
        </p:nvGrpSpPr>
        <p:grpSpPr>
          <a:xfrm>
            <a:off x="588731" y="560082"/>
            <a:ext cx="6247739" cy="1180301"/>
            <a:chOff x="516161" y="926769"/>
            <a:chExt cx="6247739" cy="1024128"/>
          </a:xfrm>
        </p:grpSpPr>
        <p:sp>
          <p:nvSpPr>
            <p:cNvPr id="28" name="Snip Single Corner Rectangle 2">
              <a:extLst>
                <a:ext uri="{FF2B5EF4-FFF2-40B4-BE49-F238E27FC236}">
                  <a16:creationId xmlns:a16="http://schemas.microsoft.com/office/drawing/2014/main" id="{C242BFB5-242D-4ED2-BE5D-B684A6134C85}"/>
                </a:ext>
              </a:extLst>
            </p:cNvPr>
            <p:cNvSpPr/>
            <p:nvPr/>
          </p:nvSpPr>
          <p:spPr>
            <a:xfrm>
              <a:off x="516161" y="926769"/>
              <a:ext cx="2054907" cy="1024128"/>
            </a:xfrm>
            <a:prstGeom prst="snip1Rect">
              <a:avLst/>
            </a:prstGeom>
            <a:solidFill>
              <a:srgbClr val="124191"/>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Snip Single Corner Rectangle 3">
              <a:extLst>
                <a:ext uri="{FF2B5EF4-FFF2-40B4-BE49-F238E27FC236}">
                  <a16:creationId xmlns:a16="http://schemas.microsoft.com/office/drawing/2014/main" id="{84315253-0695-42D9-8058-70F862AD5AE3}"/>
                </a:ext>
              </a:extLst>
            </p:cNvPr>
            <p:cNvSpPr/>
            <p:nvPr/>
          </p:nvSpPr>
          <p:spPr>
            <a:xfrm>
              <a:off x="2608261" y="926769"/>
              <a:ext cx="4155639" cy="1024128"/>
            </a:xfrm>
            <a:prstGeom prst="snip1Rect">
              <a:avLst/>
            </a:prstGeom>
            <a:solidFill>
              <a:srgbClr val="D8D9DA"/>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0" name="TextBox 29">
            <a:extLst>
              <a:ext uri="{FF2B5EF4-FFF2-40B4-BE49-F238E27FC236}">
                <a16:creationId xmlns:a16="http://schemas.microsoft.com/office/drawing/2014/main" id="{AF14D9C5-04A8-4AA4-8C75-7F51C0EAF06B}"/>
              </a:ext>
            </a:extLst>
          </p:cNvPr>
          <p:cNvSpPr txBox="1"/>
          <p:nvPr/>
        </p:nvSpPr>
        <p:spPr>
          <a:xfrm>
            <a:off x="605691" y="832842"/>
            <a:ext cx="1527982" cy="369332"/>
          </a:xfrm>
          <a:prstGeom prst="rect">
            <a:avLst/>
          </a:prstGeom>
          <a:noFill/>
        </p:spPr>
        <p:txBody>
          <a:bodyPr wrap="none" rtlCol="0">
            <a:spAutoFit/>
          </a:bodyPr>
          <a:lstStyle/>
          <a:p>
            <a:r>
              <a:rPr lang="en-US" b="1" dirty="0">
                <a:solidFill>
                  <a:schemeClr val="bg1"/>
                </a:solidFill>
              </a:rPr>
              <a:t>PNF Modeling</a:t>
            </a:r>
          </a:p>
        </p:txBody>
      </p:sp>
      <p:sp>
        <p:nvSpPr>
          <p:cNvPr id="31" name="Oval 30">
            <a:extLst>
              <a:ext uri="{FF2B5EF4-FFF2-40B4-BE49-F238E27FC236}">
                <a16:creationId xmlns:a16="http://schemas.microsoft.com/office/drawing/2014/main" id="{BB8D862D-1611-48DB-9BF9-F8A9BB0739CC}"/>
              </a:ext>
            </a:extLst>
          </p:cNvPr>
          <p:cNvSpPr/>
          <p:nvPr/>
        </p:nvSpPr>
        <p:spPr>
          <a:xfrm>
            <a:off x="590394" y="588416"/>
            <a:ext cx="213067" cy="213067"/>
          </a:xfrm>
          <a:prstGeom prst="ellipse">
            <a:avLst/>
          </a:prstGeom>
          <a:solidFill>
            <a:srgbClr val="0000CC"/>
          </a:solidFill>
          <a:ln w="19050"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Nokia Pure Text Light"/>
                <a:ea typeface="+mn-ea"/>
                <a:cs typeface="+mn-cs"/>
              </a:rPr>
              <a:t>1</a:t>
            </a:r>
          </a:p>
        </p:txBody>
      </p:sp>
      <p:sp>
        <p:nvSpPr>
          <p:cNvPr id="32" name="Rectangle 31">
            <a:extLst>
              <a:ext uri="{FF2B5EF4-FFF2-40B4-BE49-F238E27FC236}">
                <a16:creationId xmlns:a16="http://schemas.microsoft.com/office/drawing/2014/main" id="{8AB704AD-DE8A-4054-8C86-E0FC5AC8F031}"/>
              </a:ext>
            </a:extLst>
          </p:cNvPr>
          <p:cNvSpPr/>
          <p:nvPr/>
        </p:nvSpPr>
        <p:spPr>
          <a:xfrm>
            <a:off x="134029" y="2193418"/>
            <a:ext cx="404126" cy="4478203"/>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TextBox 32">
            <a:extLst>
              <a:ext uri="{FF2B5EF4-FFF2-40B4-BE49-F238E27FC236}">
                <a16:creationId xmlns:a16="http://schemas.microsoft.com/office/drawing/2014/main" id="{661ABF67-53CA-47AE-BDB2-BD52D98E6804}"/>
              </a:ext>
            </a:extLst>
          </p:cNvPr>
          <p:cNvSpPr txBox="1"/>
          <p:nvPr/>
        </p:nvSpPr>
        <p:spPr>
          <a:xfrm rot="16200000">
            <a:off x="-765217" y="5379166"/>
            <a:ext cx="2193229" cy="369332"/>
          </a:xfrm>
          <a:prstGeom prst="rect">
            <a:avLst/>
          </a:prstGeom>
          <a:noFill/>
        </p:spPr>
        <p:txBody>
          <a:bodyPr wrap="none" rtlCol="0">
            <a:spAutoFit/>
          </a:bodyPr>
          <a:lstStyle/>
          <a:p>
            <a:r>
              <a:rPr lang="en-US" b="1" dirty="0">
                <a:solidFill>
                  <a:schemeClr val="bg1"/>
                </a:solidFill>
              </a:rPr>
              <a:t>Run-Time (Instances)</a:t>
            </a:r>
          </a:p>
        </p:txBody>
      </p:sp>
      <p:sp>
        <p:nvSpPr>
          <p:cNvPr id="34" name="Snip Single Corner Rectangle 2">
            <a:extLst>
              <a:ext uri="{FF2B5EF4-FFF2-40B4-BE49-F238E27FC236}">
                <a16:creationId xmlns:a16="http://schemas.microsoft.com/office/drawing/2014/main" id="{645AF172-CE52-4C9F-B7CF-608D30C44271}"/>
              </a:ext>
            </a:extLst>
          </p:cNvPr>
          <p:cNvSpPr/>
          <p:nvPr/>
        </p:nvSpPr>
        <p:spPr>
          <a:xfrm>
            <a:off x="568491" y="2193418"/>
            <a:ext cx="2054907" cy="1024128"/>
          </a:xfrm>
          <a:prstGeom prst="snip1Rect">
            <a:avLst/>
          </a:prstGeom>
          <a:solidFill>
            <a:srgbClr val="124191"/>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Snip Single Corner Rectangle 3">
            <a:extLst>
              <a:ext uri="{FF2B5EF4-FFF2-40B4-BE49-F238E27FC236}">
                <a16:creationId xmlns:a16="http://schemas.microsoft.com/office/drawing/2014/main" id="{096D5E09-DD4F-45A8-B901-F45D91BCBBF1}"/>
              </a:ext>
            </a:extLst>
          </p:cNvPr>
          <p:cNvSpPr/>
          <p:nvPr/>
        </p:nvSpPr>
        <p:spPr>
          <a:xfrm>
            <a:off x="2660590" y="2193418"/>
            <a:ext cx="4190983" cy="1024128"/>
          </a:xfrm>
          <a:prstGeom prst="snip1Rect">
            <a:avLst/>
          </a:prstGeom>
          <a:solidFill>
            <a:srgbClr val="D8D9DA"/>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TextBox 35">
            <a:extLst>
              <a:ext uri="{FF2B5EF4-FFF2-40B4-BE49-F238E27FC236}">
                <a16:creationId xmlns:a16="http://schemas.microsoft.com/office/drawing/2014/main" id="{DDFEE0E6-D1C0-484C-BDB0-677AC0F6BB02}"/>
              </a:ext>
            </a:extLst>
          </p:cNvPr>
          <p:cNvSpPr txBox="1"/>
          <p:nvPr/>
        </p:nvSpPr>
        <p:spPr>
          <a:xfrm>
            <a:off x="585451" y="2393401"/>
            <a:ext cx="1418978" cy="646331"/>
          </a:xfrm>
          <a:prstGeom prst="rect">
            <a:avLst/>
          </a:prstGeom>
          <a:noFill/>
        </p:spPr>
        <p:txBody>
          <a:bodyPr wrap="none" rtlCol="0">
            <a:spAutoFit/>
          </a:bodyPr>
          <a:lstStyle/>
          <a:p>
            <a:r>
              <a:rPr lang="en-US" b="1" dirty="0">
                <a:solidFill>
                  <a:schemeClr val="bg1"/>
                </a:solidFill>
              </a:rPr>
              <a:t>PNF Instance</a:t>
            </a:r>
          </a:p>
          <a:p>
            <a:r>
              <a:rPr lang="en-US" b="1" dirty="0">
                <a:solidFill>
                  <a:schemeClr val="bg1"/>
                </a:solidFill>
              </a:rPr>
              <a:t>Declaration</a:t>
            </a:r>
          </a:p>
        </p:txBody>
      </p:sp>
      <p:sp>
        <p:nvSpPr>
          <p:cNvPr id="38" name="Oval 37">
            <a:extLst>
              <a:ext uri="{FF2B5EF4-FFF2-40B4-BE49-F238E27FC236}">
                <a16:creationId xmlns:a16="http://schemas.microsoft.com/office/drawing/2014/main" id="{D5C5CB79-01A2-4AE1-97AC-16BF38414405}"/>
              </a:ext>
            </a:extLst>
          </p:cNvPr>
          <p:cNvSpPr/>
          <p:nvPr/>
        </p:nvSpPr>
        <p:spPr>
          <a:xfrm>
            <a:off x="599182" y="2174375"/>
            <a:ext cx="213067" cy="213067"/>
          </a:xfrm>
          <a:prstGeom prst="ellipse">
            <a:avLst/>
          </a:prstGeom>
          <a:solidFill>
            <a:srgbClr val="0000CC"/>
          </a:solidFill>
          <a:ln w="19050"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Nokia Pure Text Light"/>
                <a:ea typeface="+mn-ea"/>
                <a:cs typeface="+mn-cs"/>
              </a:rPr>
              <a:t>2</a:t>
            </a:r>
          </a:p>
        </p:txBody>
      </p:sp>
      <p:sp>
        <p:nvSpPr>
          <p:cNvPr id="39" name="Rectangle 38">
            <a:extLst>
              <a:ext uri="{FF2B5EF4-FFF2-40B4-BE49-F238E27FC236}">
                <a16:creationId xmlns:a16="http://schemas.microsoft.com/office/drawing/2014/main" id="{9E643D99-1BEE-440D-8889-46DF52F5C478}"/>
              </a:ext>
            </a:extLst>
          </p:cNvPr>
          <p:cNvSpPr/>
          <p:nvPr/>
        </p:nvSpPr>
        <p:spPr>
          <a:xfrm>
            <a:off x="134717" y="566093"/>
            <a:ext cx="404126" cy="1174290"/>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TextBox 39">
            <a:extLst>
              <a:ext uri="{FF2B5EF4-FFF2-40B4-BE49-F238E27FC236}">
                <a16:creationId xmlns:a16="http://schemas.microsoft.com/office/drawing/2014/main" id="{8A1A2901-1ED6-44E6-9B18-77F23C920119}"/>
              </a:ext>
            </a:extLst>
          </p:cNvPr>
          <p:cNvSpPr txBox="1"/>
          <p:nvPr/>
        </p:nvSpPr>
        <p:spPr>
          <a:xfrm rot="16200000">
            <a:off x="-370878" y="930212"/>
            <a:ext cx="1404552" cy="369332"/>
          </a:xfrm>
          <a:prstGeom prst="rect">
            <a:avLst/>
          </a:prstGeom>
          <a:noFill/>
        </p:spPr>
        <p:txBody>
          <a:bodyPr wrap="none" rtlCol="0">
            <a:spAutoFit/>
          </a:bodyPr>
          <a:lstStyle/>
          <a:p>
            <a:r>
              <a:rPr lang="en-US" b="1" dirty="0">
                <a:solidFill>
                  <a:schemeClr val="bg1"/>
                </a:solidFill>
              </a:rPr>
              <a:t>Design Time</a:t>
            </a:r>
          </a:p>
        </p:txBody>
      </p:sp>
      <p:sp>
        <p:nvSpPr>
          <p:cNvPr id="41" name="TextBox 40">
            <a:extLst>
              <a:ext uri="{FF2B5EF4-FFF2-40B4-BE49-F238E27FC236}">
                <a16:creationId xmlns:a16="http://schemas.microsoft.com/office/drawing/2014/main" id="{1598625A-A770-4C11-B7E1-B7C4544A54D0}"/>
              </a:ext>
            </a:extLst>
          </p:cNvPr>
          <p:cNvSpPr txBox="1"/>
          <p:nvPr/>
        </p:nvSpPr>
        <p:spPr>
          <a:xfrm>
            <a:off x="2693654" y="629913"/>
            <a:ext cx="3164649" cy="738664"/>
          </a:xfrm>
          <a:prstGeom prst="rect">
            <a:avLst/>
          </a:prstGeom>
          <a:noFill/>
        </p:spPr>
        <p:txBody>
          <a:bodyPr wrap="none" rtlCol="0">
            <a:spAutoFit/>
          </a:bodyPr>
          <a:lstStyle/>
          <a:p>
            <a:r>
              <a:rPr lang="en-US" sz="1400" b="1" dirty="0">
                <a:latin typeface="Nokia Pure Headline Light" pitchFamily="34" charset="0"/>
              </a:rPr>
              <a:t>Resources Definition/Services Definition</a:t>
            </a:r>
          </a:p>
          <a:p>
            <a:r>
              <a:rPr lang="en-US" sz="1400" b="1" dirty="0">
                <a:latin typeface="Nokia Pure Headline Light" pitchFamily="34" charset="0"/>
              </a:rPr>
              <a:t>SDC: PNF (physical element) Modeling</a:t>
            </a:r>
          </a:p>
          <a:p>
            <a:r>
              <a:rPr lang="en-US" sz="1400" b="1" dirty="0">
                <a:latin typeface="Nokia Pure Headline Light" pitchFamily="34" charset="0"/>
              </a:rPr>
              <a:t>Distribution of types</a:t>
            </a:r>
          </a:p>
        </p:txBody>
      </p:sp>
      <p:grpSp>
        <p:nvGrpSpPr>
          <p:cNvPr id="42" name="Group 41">
            <a:extLst>
              <a:ext uri="{FF2B5EF4-FFF2-40B4-BE49-F238E27FC236}">
                <a16:creationId xmlns:a16="http://schemas.microsoft.com/office/drawing/2014/main" id="{F9ADF5BD-3830-471B-A7C3-60819B31AF70}"/>
              </a:ext>
            </a:extLst>
          </p:cNvPr>
          <p:cNvGrpSpPr/>
          <p:nvPr/>
        </p:nvGrpSpPr>
        <p:grpSpPr>
          <a:xfrm>
            <a:off x="1616184" y="4537761"/>
            <a:ext cx="945329" cy="225343"/>
            <a:chOff x="1524814" y="5809921"/>
            <a:chExt cx="945329" cy="225343"/>
          </a:xfrm>
        </p:grpSpPr>
        <p:pic>
          <p:nvPicPr>
            <p:cNvPr id="43" name="Picture 42">
              <a:extLst>
                <a:ext uri="{FF2B5EF4-FFF2-40B4-BE49-F238E27FC236}">
                  <a16:creationId xmlns:a16="http://schemas.microsoft.com/office/drawing/2014/main" id="{74715C9E-6F3A-4024-BFC2-2A3F39CFDA19}"/>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44" name="Picture 43">
              <a:extLst>
                <a:ext uri="{FF2B5EF4-FFF2-40B4-BE49-F238E27FC236}">
                  <a16:creationId xmlns:a16="http://schemas.microsoft.com/office/drawing/2014/main" id="{037F6580-C5C5-436E-9F21-7E037B85D35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45" name="Group 44">
            <a:extLst>
              <a:ext uri="{FF2B5EF4-FFF2-40B4-BE49-F238E27FC236}">
                <a16:creationId xmlns:a16="http://schemas.microsoft.com/office/drawing/2014/main" id="{39FC1A76-038A-43D2-AA88-842CFE9BEF54}"/>
              </a:ext>
            </a:extLst>
          </p:cNvPr>
          <p:cNvGrpSpPr/>
          <p:nvPr/>
        </p:nvGrpSpPr>
        <p:grpSpPr>
          <a:xfrm>
            <a:off x="2219318" y="5620620"/>
            <a:ext cx="434754" cy="438714"/>
            <a:chOff x="2102466" y="7349988"/>
            <a:chExt cx="434754" cy="438714"/>
          </a:xfrm>
        </p:grpSpPr>
        <p:pic>
          <p:nvPicPr>
            <p:cNvPr id="46" name="Picture 45">
              <a:extLst>
                <a:ext uri="{FF2B5EF4-FFF2-40B4-BE49-F238E27FC236}">
                  <a16:creationId xmlns:a16="http://schemas.microsoft.com/office/drawing/2014/main" id="{3F96B3D3-5463-4ED1-8F03-92AA3A0D09D9}"/>
                </a:ext>
              </a:extLst>
            </p:cNvPr>
            <p:cNvPicPr>
              <a:picLocks noChangeAspect="1"/>
            </p:cNvPicPr>
            <p:nvPr/>
          </p:nvPicPr>
          <p:blipFill>
            <a:blip r:embed="rId4">
              <a:biLevel thresh="25000"/>
              <a:extLst>
                <a:ext uri="{28A0092B-C50C-407E-A947-70E740481C1C}">
                  <a14:useLocalDpi xmlns:a14="http://schemas.microsoft.com/office/drawing/2010/main" val="0"/>
                </a:ext>
              </a:extLst>
            </a:blip>
            <a:stretch>
              <a:fillRect/>
            </a:stretch>
          </p:blipFill>
          <p:spPr>
            <a:xfrm>
              <a:off x="2115444" y="7366926"/>
              <a:ext cx="421776" cy="421776"/>
            </a:xfrm>
            <a:prstGeom prst="rect">
              <a:avLst/>
            </a:prstGeom>
          </p:spPr>
        </p:pic>
        <p:pic>
          <p:nvPicPr>
            <p:cNvPr id="47" name="Picture 46">
              <a:extLst>
                <a:ext uri="{FF2B5EF4-FFF2-40B4-BE49-F238E27FC236}">
                  <a16:creationId xmlns:a16="http://schemas.microsoft.com/office/drawing/2014/main" id="{85B63153-87DB-4664-B03A-855C2E9DB06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02466" y="7349988"/>
              <a:ext cx="421776" cy="421776"/>
            </a:xfrm>
            <a:prstGeom prst="rect">
              <a:avLst/>
            </a:prstGeom>
          </p:spPr>
        </p:pic>
      </p:grpSp>
      <p:grpSp>
        <p:nvGrpSpPr>
          <p:cNvPr id="48" name="Group 47">
            <a:extLst>
              <a:ext uri="{FF2B5EF4-FFF2-40B4-BE49-F238E27FC236}">
                <a16:creationId xmlns:a16="http://schemas.microsoft.com/office/drawing/2014/main" id="{AF2FD0A8-9115-4526-92C6-54DFE81FCE10}"/>
              </a:ext>
            </a:extLst>
          </p:cNvPr>
          <p:cNvGrpSpPr/>
          <p:nvPr/>
        </p:nvGrpSpPr>
        <p:grpSpPr>
          <a:xfrm>
            <a:off x="1661008" y="2199809"/>
            <a:ext cx="945329" cy="225343"/>
            <a:chOff x="1524814" y="5809921"/>
            <a:chExt cx="945329" cy="225343"/>
          </a:xfrm>
        </p:grpSpPr>
        <p:pic>
          <p:nvPicPr>
            <p:cNvPr id="49" name="Picture 48">
              <a:extLst>
                <a:ext uri="{FF2B5EF4-FFF2-40B4-BE49-F238E27FC236}">
                  <a16:creationId xmlns:a16="http://schemas.microsoft.com/office/drawing/2014/main" id="{49E662EB-F403-44D0-8410-D471EBF98F6B}"/>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50" name="Picture 49">
              <a:extLst>
                <a:ext uri="{FF2B5EF4-FFF2-40B4-BE49-F238E27FC236}">
                  <a16:creationId xmlns:a16="http://schemas.microsoft.com/office/drawing/2014/main" id="{BC4C6BD5-0256-4C93-A9F7-9CE8932E5C4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51" name="Group 50">
            <a:extLst>
              <a:ext uri="{FF2B5EF4-FFF2-40B4-BE49-F238E27FC236}">
                <a16:creationId xmlns:a16="http://schemas.microsoft.com/office/drawing/2014/main" id="{64F2D77F-F354-432D-AF81-9416BAC53C18}"/>
              </a:ext>
            </a:extLst>
          </p:cNvPr>
          <p:cNvGrpSpPr/>
          <p:nvPr/>
        </p:nvGrpSpPr>
        <p:grpSpPr>
          <a:xfrm>
            <a:off x="1666960" y="614589"/>
            <a:ext cx="945329" cy="225343"/>
            <a:chOff x="1524814" y="5809921"/>
            <a:chExt cx="945329" cy="225343"/>
          </a:xfrm>
        </p:grpSpPr>
        <p:pic>
          <p:nvPicPr>
            <p:cNvPr id="52" name="Picture 51">
              <a:extLst>
                <a:ext uri="{FF2B5EF4-FFF2-40B4-BE49-F238E27FC236}">
                  <a16:creationId xmlns:a16="http://schemas.microsoft.com/office/drawing/2014/main" id="{CE1BC9DE-0598-45B9-97D2-0DE3B13F7FF6}"/>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35745"/>
              <a:ext cx="933424" cy="199519"/>
            </a:xfrm>
            <a:prstGeom prst="rect">
              <a:avLst/>
            </a:prstGeom>
          </p:spPr>
        </p:pic>
        <p:pic>
          <p:nvPicPr>
            <p:cNvPr id="53" name="Picture 52">
              <a:extLst>
                <a:ext uri="{FF2B5EF4-FFF2-40B4-BE49-F238E27FC236}">
                  <a16:creationId xmlns:a16="http://schemas.microsoft.com/office/drawing/2014/main" id="{452BFA79-1729-42BC-BFC0-3C7D098F3D7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54" name="Group 53">
            <a:extLst>
              <a:ext uri="{FF2B5EF4-FFF2-40B4-BE49-F238E27FC236}">
                <a16:creationId xmlns:a16="http://schemas.microsoft.com/office/drawing/2014/main" id="{2D4FBA21-55C0-4E50-A074-EEFB4CB3BF5B}"/>
              </a:ext>
            </a:extLst>
          </p:cNvPr>
          <p:cNvGrpSpPr/>
          <p:nvPr/>
        </p:nvGrpSpPr>
        <p:grpSpPr>
          <a:xfrm>
            <a:off x="6321929" y="2947949"/>
            <a:ext cx="449943" cy="422046"/>
            <a:chOff x="2390787" y="8313197"/>
            <a:chExt cx="449943" cy="422046"/>
          </a:xfrm>
        </p:grpSpPr>
        <p:sp>
          <p:nvSpPr>
            <p:cNvPr id="55" name="Hexagon 54">
              <a:extLst>
                <a:ext uri="{FF2B5EF4-FFF2-40B4-BE49-F238E27FC236}">
                  <a16:creationId xmlns:a16="http://schemas.microsoft.com/office/drawing/2014/main" id="{DBA21CE7-7A3D-4C05-B295-37D72E453111}"/>
                </a:ext>
              </a:extLst>
            </p:cNvPr>
            <p:cNvSpPr/>
            <p:nvPr/>
          </p:nvSpPr>
          <p:spPr>
            <a:xfrm>
              <a:off x="2390787" y="8313197"/>
              <a:ext cx="449943" cy="422046"/>
            </a:xfrm>
            <a:prstGeom prst="hex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6" name="Picture 55">
              <a:extLst>
                <a:ext uri="{FF2B5EF4-FFF2-40B4-BE49-F238E27FC236}">
                  <a16:creationId xmlns:a16="http://schemas.microsoft.com/office/drawing/2014/main" id="{7ACDE58B-2D53-4F91-AEA0-95ED64230EB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19772" y="8322176"/>
              <a:ext cx="389794" cy="389794"/>
            </a:xfrm>
            <a:prstGeom prst="rect">
              <a:avLst/>
            </a:prstGeom>
          </p:spPr>
        </p:pic>
      </p:grpSp>
      <p:grpSp>
        <p:nvGrpSpPr>
          <p:cNvPr id="57" name="Group 56">
            <a:extLst>
              <a:ext uri="{FF2B5EF4-FFF2-40B4-BE49-F238E27FC236}">
                <a16:creationId xmlns:a16="http://schemas.microsoft.com/office/drawing/2014/main" id="{EE44B8EB-E3BF-44C3-98A3-15DEEE48CA6A}"/>
              </a:ext>
            </a:extLst>
          </p:cNvPr>
          <p:cNvGrpSpPr/>
          <p:nvPr/>
        </p:nvGrpSpPr>
        <p:grpSpPr>
          <a:xfrm>
            <a:off x="3424129" y="2965936"/>
            <a:ext cx="335348" cy="246221"/>
            <a:chOff x="447635" y="1676508"/>
            <a:chExt cx="335348" cy="246221"/>
          </a:xfrm>
        </p:grpSpPr>
        <p:sp>
          <p:nvSpPr>
            <p:cNvPr id="58" name="Oval 57">
              <a:extLst>
                <a:ext uri="{FF2B5EF4-FFF2-40B4-BE49-F238E27FC236}">
                  <a16:creationId xmlns:a16="http://schemas.microsoft.com/office/drawing/2014/main" id="{1F5868F1-1F7A-40C6-A3C3-A2BC020C8209}"/>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59" name="TextBox 58">
              <a:extLst>
                <a:ext uri="{FF2B5EF4-FFF2-40B4-BE49-F238E27FC236}">
                  <a16:creationId xmlns:a16="http://schemas.microsoft.com/office/drawing/2014/main" id="{2FBF589E-C6E0-4498-88F2-8CF1AE86C08C}"/>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18</a:t>
              </a:r>
            </a:p>
          </p:txBody>
        </p:sp>
      </p:grpSp>
      <p:grpSp>
        <p:nvGrpSpPr>
          <p:cNvPr id="60" name="Group 59">
            <a:extLst>
              <a:ext uri="{FF2B5EF4-FFF2-40B4-BE49-F238E27FC236}">
                <a16:creationId xmlns:a16="http://schemas.microsoft.com/office/drawing/2014/main" id="{8BAA52FE-13E2-4B93-AF6C-F758FEF103F5}"/>
              </a:ext>
            </a:extLst>
          </p:cNvPr>
          <p:cNvGrpSpPr/>
          <p:nvPr/>
        </p:nvGrpSpPr>
        <p:grpSpPr>
          <a:xfrm>
            <a:off x="3177834" y="2965936"/>
            <a:ext cx="335348" cy="246221"/>
            <a:chOff x="447635" y="1676508"/>
            <a:chExt cx="335348" cy="246221"/>
          </a:xfrm>
        </p:grpSpPr>
        <p:sp>
          <p:nvSpPr>
            <p:cNvPr id="61" name="Oval 60">
              <a:extLst>
                <a:ext uri="{FF2B5EF4-FFF2-40B4-BE49-F238E27FC236}">
                  <a16:creationId xmlns:a16="http://schemas.microsoft.com/office/drawing/2014/main" id="{195B4337-F460-4B22-850C-36C464A67D7B}"/>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62" name="TextBox 61">
              <a:extLst>
                <a:ext uri="{FF2B5EF4-FFF2-40B4-BE49-F238E27FC236}">
                  <a16:creationId xmlns:a16="http://schemas.microsoft.com/office/drawing/2014/main" id="{7F41251D-381D-47F3-8141-30EAE49A7E16}"/>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17</a:t>
              </a:r>
            </a:p>
          </p:txBody>
        </p:sp>
      </p:grpSp>
      <p:grpSp>
        <p:nvGrpSpPr>
          <p:cNvPr id="63" name="Group 62">
            <a:extLst>
              <a:ext uri="{FF2B5EF4-FFF2-40B4-BE49-F238E27FC236}">
                <a16:creationId xmlns:a16="http://schemas.microsoft.com/office/drawing/2014/main" id="{F329942E-D669-41E2-AEEA-B60145FAB219}"/>
              </a:ext>
            </a:extLst>
          </p:cNvPr>
          <p:cNvGrpSpPr/>
          <p:nvPr/>
        </p:nvGrpSpPr>
        <p:grpSpPr>
          <a:xfrm>
            <a:off x="3916719" y="2965936"/>
            <a:ext cx="335348" cy="246221"/>
            <a:chOff x="447635" y="1676508"/>
            <a:chExt cx="335348" cy="246221"/>
          </a:xfrm>
        </p:grpSpPr>
        <p:sp>
          <p:nvSpPr>
            <p:cNvPr id="64" name="Oval 63">
              <a:extLst>
                <a:ext uri="{FF2B5EF4-FFF2-40B4-BE49-F238E27FC236}">
                  <a16:creationId xmlns:a16="http://schemas.microsoft.com/office/drawing/2014/main" id="{F07C1CBC-E5DB-479A-8C33-D999FFFC6A04}"/>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65" name="TextBox 64">
              <a:extLst>
                <a:ext uri="{FF2B5EF4-FFF2-40B4-BE49-F238E27FC236}">
                  <a16:creationId xmlns:a16="http://schemas.microsoft.com/office/drawing/2014/main" id="{20B383C4-E337-4B04-A092-9532FB1AAD0B}"/>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20</a:t>
              </a:r>
            </a:p>
          </p:txBody>
        </p:sp>
      </p:grpSp>
      <p:grpSp>
        <p:nvGrpSpPr>
          <p:cNvPr id="66" name="Group 65">
            <a:extLst>
              <a:ext uri="{FF2B5EF4-FFF2-40B4-BE49-F238E27FC236}">
                <a16:creationId xmlns:a16="http://schemas.microsoft.com/office/drawing/2014/main" id="{133A2D87-8F99-4CAF-A66A-C5D3947B41D2}"/>
              </a:ext>
            </a:extLst>
          </p:cNvPr>
          <p:cNvGrpSpPr/>
          <p:nvPr/>
        </p:nvGrpSpPr>
        <p:grpSpPr>
          <a:xfrm>
            <a:off x="3670424" y="2963233"/>
            <a:ext cx="335348" cy="246221"/>
            <a:chOff x="447635" y="1676508"/>
            <a:chExt cx="335348" cy="246221"/>
          </a:xfrm>
        </p:grpSpPr>
        <p:sp>
          <p:nvSpPr>
            <p:cNvPr id="67" name="Oval 66">
              <a:extLst>
                <a:ext uri="{FF2B5EF4-FFF2-40B4-BE49-F238E27FC236}">
                  <a16:creationId xmlns:a16="http://schemas.microsoft.com/office/drawing/2014/main" id="{0E9D8CEF-D215-4158-B1D3-B4CE5EB8721B}"/>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68" name="TextBox 67">
              <a:extLst>
                <a:ext uri="{FF2B5EF4-FFF2-40B4-BE49-F238E27FC236}">
                  <a16:creationId xmlns:a16="http://schemas.microsoft.com/office/drawing/2014/main" id="{71EC3030-57A4-4F96-855A-57F778911947}"/>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19</a:t>
              </a:r>
            </a:p>
          </p:txBody>
        </p:sp>
      </p:grpSp>
      <p:grpSp>
        <p:nvGrpSpPr>
          <p:cNvPr id="69" name="Group 68">
            <a:extLst>
              <a:ext uri="{FF2B5EF4-FFF2-40B4-BE49-F238E27FC236}">
                <a16:creationId xmlns:a16="http://schemas.microsoft.com/office/drawing/2014/main" id="{19312863-A011-4E34-A0E1-5697245D7A7E}"/>
              </a:ext>
            </a:extLst>
          </p:cNvPr>
          <p:cNvGrpSpPr/>
          <p:nvPr/>
        </p:nvGrpSpPr>
        <p:grpSpPr>
          <a:xfrm>
            <a:off x="4409311" y="2965936"/>
            <a:ext cx="335348" cy="246221"/>
            <a:chOff x="447635" y="1676508"/>
            <a:chExt cx="335348" cy="246221"/>
          </a:xfrm>
        </p:grpSpPr>
        <p:sp>
          <p:nvSpPr>
            <p:cNvPr id="70" name="Oval 69">
              <a:extLst>
                <a:ext uri="{FF2B5EF4-FFF2-40B4-BE49-F238E27FC236}">
                  <a16:creationId xmlns:a16="http://schemas.microsoft.com/office/drawing/2014/main" id="{B1BF346C-810A-40E8-9C0A-0B4BB0F55232}"/>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71" name="TextBox 70">
              <a:extLst>
                <a:ext uri="{FF2B5EF4-FFF2-40B4-BE49-F238E27FC236}">
                  <a16:creationId xmlns:a16="http://schemas.microsoft.com/office/drawing/2014/main" id="{CCAB3C15-3939-478B-A235-D304B0807E02}"/>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22</a:t>
              </a:r>
            </a:p>
          </p:txBody>
        </p:sp>
      </p:grpSp>
      <p:grpSp>
        <p:nvGrpSpPr>
          <p:cNvPr id="72" name="Group 71">
            <a:extLst>
              <a:ext uri="{FF2B5EF4-FFF2-40B4-BE49-F238E27FC236}">
                <a16:creationId xmlns:a16="http://schemas.microsoft.com/office/drawing/2014/main" id="{A9D51BFC-69F8-4AF6-BC35-D52E5BEE67F9}"/>
              </a:ext>
            </a:extLst>
          </p:cNvPr>
          <p:cNvGrpSpPr/>
          <p:nvPr/>
        </p:nvGrpSpPr>
        <p:grpSpPr>
          <a:xfrm>
            <a:off x="4163014" y="2965936"/>
            <a:ext cx="335348" cy="246221"/>
            <a:chOff x="447635" y="1676508"/>
            <a:chExt cx="335348" cy="246221"/>
          </a:xfrm>
        </p:grpSpPr>
        <p:sp>
          <p:nvSpPr>
            <p:cNvPr id="73" name="Oval 72">
              <a:extLst>
                <a:ext uri="{FF2B5EF4-FFF2-40B4-BE49-F238E27FC236}">
                  <a16:creationId xmlns:a16="http://schemas.microsoft.com/office/drawing/2014/main" id="{E7A88BBC-DE24-40D9-A59E-2B51284DF853}"/>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74" name="TextBox 73">
              <a:extLst>
                <a:ext uri="{FF2B5EF4-FFF2-40B4-BE49-F238E27FC236}">
                  <a16:creationId xmlns:a16="http://schemas.microsoft.com/office/drawing/2014/main" id="{41880171-4676-4E12-806D-CF3C06BBED83}"/>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21</a:t>
              </a:r>
            </a:p>
          </p:txBody>
        </p:sp>
      </p:grpSp>
      <p:grpSp>
        <p:nvGrpSpPr>
          <p:cNvPr id="75" name="Group 74">
            <a:extLst>
              <a:ext uri="{FF2B5EF4-FFF2-40B4-BE49-F238E27FC236}">
                <a16:creationId xmlns:a16="http://schemas.microsoft.com/office/drawing/2014/main" id="{EE00A718-7051-46F8-9A03-6E699F321E44}"/>
              </a:ext>
            </a:extLst>
          </p:cNvPr>
          <p:cNvGrpSpPr/>
          <p:nvPr/>
        </p:nvGrpSpPr>
        <p:grpSpPr>
          <a:xfrm>
            <a:off x="2931539" y="2965936"/>
            <a:ext cx="335348" cy="246221"/>
            <a:chOff x="447635" y="1676508"/>
            <a:chExt cx="335348" cy="246221"/>
          </a:xfrm>
        </p:grpSpPr>
        <p:sp>
          <p:nvSpPr>
            <p:cNvPr id="76" name="Oval 75">
              <a:extLst>
                <a:ext uri="{FF2B5EF4-FFF2-40B4-BE49-F238E27FC236}">
                  <a16:creationId xmlns:a16="http://schemas.microsoft.com/office/drawing/2014/main" id="{1EDF5126-625F-45C5-8058-7CC9F123B1A6}"/>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77" name="TextBox 76">
              <a:extLst>
                <a:ext uri="{FF2B5EF4-FFF2-40B4-BE49-F238E27FC236}">
                  <a16:creationId xmlns:a16="http://schemas.microsoft.com/office/drawing/2014/main" id="{21A4C3AB-8551-4031-ABCC-5F14EDF9F999}"/>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16</a:t>
              </a:r>
            </a:p>
          </p:txBody>
        </p:sp>
      </p:grpSp>
      <p:grpSp>
        <p:nvGrpSpPr>
          <p:cNvPr id="78" name="Group 77">
            <a:extLst>
              <a:ext uri="{FF2B5EF4-FFF2-40B4-BE49-F238E27FC236}">
                <a16:creationId xmlns:a16="http://schemas.microsoft.com/office/drawing/2014/main" id="{90579B5F-9E2C-4DBE-B8CA-5A10A0050862}"/>
              </a:ext>
            </a:extLst>
          </p:cNvPr>
          <p:cNvGrpSpPr/>
          <p:nvPr/>
        </p:nvGrpSpPr>
        <p:grpSpPr>
          <a:xfrm>
            <a:off x="2685244" y="2965936"/>
            <a:ext cx="335348" cy="246221"/>
            <a:chOff x="447635" y="1676508"/>
            <a:chExt cx="335348" cy="246221"/>
          </a:xfrm>
        </p:grpSpPr>
        <p:sp>
          <p:nvSpPr>
            <p:cNvPr id="79" name="Oval 78">
              <a:extLst>
                <a:ext uri="{FF2B5EF4-FFF2-40B4-BE49-F238E27FC236}">
                  <a16:creationId xmlns:a16="http://schemas.microsoft.com/office/drawing/2014/main" id="{6AB1066D-FB13-43B5-97CD-63AC5BEB6FB3}"/>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80" name="TextBox 79">
              <a:extLst>
                <a:ext uri="{FF2B5EF4-FFF2-40B4-BE49-F238E27FC236}">
                  <a16:creationId xmlns:a16="http://schemas.microsoft.com/office/drawing/2014/main" id="{E1E573FE-2FA8-4CC7-86A1-B7ADFE030BFE}"/>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15</a:t>
              </a:r>
            </a:p>
          </p:txBody>
        </p:sp>
      </p:grpSp>
      <p:grpSp>
        <p:nvGrpSpPr>
          <p:cNvPr id="81" name="Group 80">
            <a:extLst>
              <a:ext uri="{FF2B5EF4-FFF2-40B4-BE49-F238E27FC236}">
                <a16:creationId xmlns:a16="http://schemas.microsoft.com/office/drawing/2014/main" id="{4D7CC3C9-5D55-44BB-844A-47F42D9CC3C0}"/>
              </a:ext>
            </a:extLst>
          </p:cNvPr>
          <p:cNvGrpSpPr/>
          <p:nvPr/>
        </p:nvGrpSpPr>
        <p:grpSpPr>
          <a:xfrm>
            <a:off x="2939541" y="5291026"/>
            <a:ext cx="335348" cy="246221"/>
            <a:chOff x="447635" y="1676508"/>
            <a:chExt cx="335348" cy="246221"/>
          </a:xfrm>
        </p:grpSpPr>
        <p:sp>
          <p:nvSpPr>
            <p:cNvPr id="82" name="Oval 81">
              <a:extLst>
                <a:ext uri="{FF2B5EF4-FFF2-40B4-BE49-F238E27FC236}">
                  <a16:creationId xmlns:a16="http://schemas.microsoft.com/office/drawing/2014/main" id="{026555CD-4B61-4D17-A0AF-3DC57CD9C720}"/>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83" name="TextBox 82">
              <a:extLst>
                <a:ext uri="{FF2B5EF4-FFF2-40B4-BE49-F238E27FC236}">
                  <a16:creationId xmlns:a16="http://schemas.microsoft.com/office/drawing/2014/main" id="{88C06C9B-28AB-4A15-B151-7D74540A0ADD}"/>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26</a:t>
              </a:r>
            </a:p>
          </p:txBody>
        </p:sp>
      </p:grpSp>
      <p:grpSp>
        <p:nvGrpSpPr>
          <p:cNvPr id="84" name="Group 83">
            <a:extLst>
              <a:ext uri="{FF2B5EF4-FFF2-40B4-BE49-F238E27FC236}">
                <a16:creationId xmlns:a16="http://schemas.microsoft.com/office/drawing/2014/main" id="{9AC135DF-0676-44EE-BFC0-F28EF09478BA}"/>
              </a:ext>
            </a:extLst>
          </p:cNvPr>
          <p:cNvGrpSpPr/>
          <p:nvPr/>
        </p:nvGrpSpPr>
        <p:grpSpPr>
          <a:xfrm>
            <a:off x="2693246" y="5291026"/>
            <a:ext cx="335348" cy="246221"/>
            <a:chOff x="447635" y="1676508"/>
            <a:chExt cx="335348" cy="246221"/>
          </a:xfrm>
        </p:grpSpPr>
        <p:sp>
          <p:nvSpPr>
            <p:cNvPr id="85" name="Oval 84">
              <a:extLst>
                <a:ext uri="{FF2B5EF4-FFF2-40B4-BE49-F238E27FC236}">
                  <a16:creationId xmlns:a16="http://schemas.microsoft.com/office/drawing/2014/main" id="{FBCD24FA-E5E4-43B0-8FB2-CF7E93109A15}"/>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86" name="TextBox 85">
              <a:extLst>
                <a:ext uri="{FF2B5EF4-FFF2-40B4-BE49-F238E27FC236}">
                  <a16:creationId xmlns:a16="http://schemas.microsoft.com/office/drawing/2014/main" id="{7D423E00-D842-46D6-8110-6D4C65A4678B}"/>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25</a:t>
              </a:r>
            </a:p>
          </p:txBody>
        </p:sp>
      </p:grpSp>
      <p:grpSp>
        <p:nvGrpSpPr>
          <p:cNvPr id="87" name="Group 86">
            <a:extLst>
              <a:ext uri="{FF2B5EF4-FFF2-40B4-BE49-F238E27FC236}">
                <a16:creationId xmlns:a16="http://schemas.microsoft.com/office/drawing/2014/main" id="{0E8A0705-F4AE-4D73-95B0-AABB31D47CE4}"/>
              </a:ext>
            </a:extLst>
          </p:cNvPr>
          <p:cNvGrpSpPr/>
          <p:nvPr/>
        </p:nvGrpSpPr>
        <p:grpSpPr>
          <a:xfrm>
            <a:off x="3432131" y="5291026"/>
            <a:ext cx="335348" cy="246221"/>
            <a:chOff x="447635" y="1676508"/>
            <a:chExt cx="335348" cy="246221"/>
          </a:xfrm>
        </p:grpSpPr>
        <p:sp>
          <p:nvSpPr>
            <p:cNvPr id="88" name="Oval 87">
              <a:extLst>
                <a:ext uri="{FF2B5EF4-FFF2-40B4-BE49-F238E27FC236}">
                  <a16:creationId xmlns:a16="http://schemas.microsoft.com/office/drawing/2014/main" id="{EB12B72F-91B7-4247-8F90-E71AF5431CA3}"/>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89" name="TextBox 88">
              <a:extLst>
                <a:ext uri="{FF2B5EF4-FFF2-40B4-BE49-F238E27FC236}">
                  <a16:creationId xmlns:a16="http://schemas.microsoft.com/office/drawing/2014/main" id="{7D7ECD90-A1D5-4CC6-9C68-F5B6BFBC0435}"/>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28</a:t>
              </a:r>
            </a:p>
          </p:txBody>
        </p:sp>
      </p:grpSp>
      <p:grpSp>
        <p:nvGrpSpPr>
          <p:cNvPr id="90" name="Group 89">
            <a:extLst>
              <a:ext uri="{FF2B5EF4-FFF2-40B4-BE49-F238E27FC236}">
                <a16:creationId xmlns:a16="http://schemas.microsoft.com/office/drawing/2014/main" id="{85725765-7050-45B9-80A4-E0E88875057B}"/>
              </a:ext>
            </a:extLst>
          </p:cNvPr>
          <p:cNvGrpSpPr/>
          <p:nvPr/>
        </p:nvGrpSpPr>
        <p:grpSpPr>
          <a:xfrm>
            <a:off x="3185836" y="5288323"/>
            <a:ext cx="335348" cy="246221"/>
            <a:chOff x="447635" y="1676508"/>
            <a:chExt cx="335348" cy="246221"/>
          </a:xfrm>
        </p:grpSpPr>
        <p:sp>
          <p:nvSpPr>
            <p:cNvPr id="91" name="Oval 90">
              <a:extLst>
                <a:ext uri="{FF2B5EF4-FFF2-40B4-BE49-F238E27FC236}">
                  <a16:creationId xmlns:a16="http://schemas.microsoft.com/office/drawing/2014/main" id="{06BC42FF-8F17-49F2-B937-48D6BBFBC87B}"/>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92" name="TextBox 91">
              <a:extLst>
                <a:ext uri="{FF2B5EF4-FFF2-40B4-BE49-F238E27FC236}">
                  <a16:creationId xmlns:a16="http://schemas.microsoft.com/office/drawing/2014/main" id="{166E70EE-7770-4595-8D81-D8AE8F64556C}"/>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27</a:t>
              </a:r>
            </a:p>
          </p:txBody>
        </p:sp>
      </p:grpSp>
      <p:grpSp>
        <p:nvGrpSpPr>
          <p:cNvPr id="93" name="Group 92">
            <a:extLst>
              <a:ext uri="{FF2B5EF4-FFF2-40B4-BE49-F238E27FC236}">
                <a16:creationId xmlns:a16="http://schemas.microsoft.com/office/drawing/2014/main" id="{1BB29567-08CF-46A8-91C6-04DFD7E5C222}"/>
              </a:ext>
            </a:extLst>
          </p:cNvPr>
          <p:cNvGrpSpPr/>
          <p:nvPr/>
        </p:nvGrpSpPr>
        <p:grpSpPr>
          <a:xfrm>
            <a:off x="3924723" y="5291026"/>
            <a:ext cx="335348" cy="246221"/>
            <a:chOff x="447635" y="1676508"/>
            <a:chExt cx="335348" cy="246221"/>
          </a:xfrm>
        </p:grpSpPr>
        <p:sp>
          <p:nvSpPr>
            <p:cNvPr id="94" name="Oval 93">
              <a:extLst>
                <a:ext uri="{FF2B5EF4-FFF2-40B4-BE49-F238E27FC236}">
                  <a16:creationId xmlns:a16="http://schemas.microsoft.com/office/drawing/2014/main" id="{A46FA7E3-1C47-40E4-8DF5-DBCF428A65D9}"/>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95" name="TextBox 94">
              <a:extLst>
                <a:ext uri="{FF2B5EF4-FFF2-40B4-BE49-F238E27FC236}">
                  <a16:creationId xmlns:a16="http://schemas.microsoft.com/office/drawing/2014/main" id="{71494407-8B3A-40B3-B639-447B597AA4F7}"/>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30</a:t>
              </a:r>
            </a:p>
          </p:txBody>
        </p:sp>
      </p:grpSp>
      <p:grpSp>
        <p:nvGrpSpPr>
          <p:cNvPr id="96" name="Group 95">
            <a:extLst>
              <a:ext uri="{FF2B5EF4-FFF2-40B4-BE49-F238E27FC236}">
                <a16:creationId xmlns:a16="http://schemas.microsoft.com/office/drawing/2014/main" id="{D407D7F5-498E-4CD4-9851-B8A7265AE81A}"/>
              </a:ext>
            </a:extLst>
          </p:cNvPr>
          <p:cNvGrpSpPr/>
          <p:nvPr/>
        </p:nvGrpSpPr>
        <p:grpSpPr>
          <a:xfrm>
            <a:off x="3678426" y="5291026"/>
            <a:ext cx="335348" cy="246221"/>
            <a:chOff x="447635" y="1676508"/>
            <a:chExt cx="335348" cy="246221"/>
          </a:xfrm>
        </p:grpSpPr>
        <p:sp>
          <p:nvSpPr>
            <p:cNvPr id="97" name="Oval 96">
              <a:extLst>
                <a:ext uri="{FF2B5EF4-FFF2-40B4-BE49-F238E27FC236}">
                  <a16:creationId xmlns:a16="http://schemas.microsoft.com/office/drawing/2014/main" id="{CDF0A67C-00DA-4E22-8404-2D763287CFCD}"/>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98" name="TextBox 97">
              <a:extLst>
                <a:ext uri="{FF2B5EF4-FFF2-40B4-BE49-F238E27FC236}">
                  <a16:creationId xmlns:a16="http://schemas.microsoft.com/office/drawing/2014/main" id="{F13676B9-730C-4C33-8C88-F0596455BAB4}"/>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29</a:t>
              </a:r>
            </a:p>
          </p:txBody>
        </p:sp>
      </p:grpSp>
      <p:grpSp>
        <p:nvGrpSpPr>
          <p:cNvPr id="99" name="Group 98">
            <a:extLst>
              <a:ext uri="{FF2B5EF4-FFF2-40B4-BE49-F238E27FC236}">
                <a16:creationId xmlns:a16="http://schemas.microsoft.com/office/drawing/2014/main" id="{4F306312-1701-4243-8926-BA230F67AF07}"/>
              </a:ext>
            </a:extLst>
          </p:cNvPr>
          <p:cNvGrpSpPr/>
          <p:nvPr/>
        </p:nvGrpSpPr>
        <p:grpSpPr>
          <a:xfrm>
            <a:off x="4159360" y="5285379"/>
            <a:ext cx="335348" cy="246221"/>
            <a:chOff x="447635" y="1676508"/>
            <a:chExt cx="335348" cy="246221"/>
          </a:xfrm>
        </p:grpSpPr>
        <p:sp>
          <p:nvSpPr>
            <p:cNvPr id="100" name="Oval 99">
              <a:extLst>
                <a:ext uri="{FF2B5EF4-FFF2-40B4-BE49-F238E27FC236}">
                  <a16:creationId xmlns:a16="http://schemas.microsoft.com/office/drawing/2014/main" id="{201DE6DC-BCFC-4CF2-BBDB-7E0CA30F455C}"/>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01" name="TextBox 100">
              <a:extLst>
                <a:ext uri="{FF2B5EF4-FFF2-40B4-BE49-F238E27FC236}">
                  <a16:creationId xmlns:a16="http://schemas.microsoft.com/office/drawing/2014/main" id="{49A0FDC1-9DA0-4ED1-90AE-62C06E867E3B}"/>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31</a:t>
              </a:r>
            </a:p>
          </p:txBody>
        </p:sp>
      </p:grpSp>
      <p:grpSp>
        <p:nvGrpSpPr>
          <p:cNvPr id="102" name="Group 101">
            <a:extLst>
              <a:ext uri="{FF2B5EF4-FFF2-40B4-BE49-F238E27FC236}">
                <a16:creationId xmlns:a16="http://schemas.microsoft.com/office/drawing/2014/main" id="{9B26D5C1-50B2-4B34-98F0-C33D199BA59E}"/>
              </a:ext>
            </a:extLst>
          </p:cNvPr>
          <p:cNvGrpSpPr/>
          <p:nvPr/>
        </p:nvGrpSpPr>
        <p:grpSpPr>
          <a:xfrm>
            <a:off x="3235781" y="6387668"/>
            <a:ext cx="335348" cy="246221"/>
            <a:chOff x="447635" y="1676508"/>
            <a:chExt cx="335348" cy="246221"/>
          </a:xfrm>
        </p:grpSpPr>
        <p:sp>
          <p:nvSpPr>
            <p:cNvPr id="103" name="Oval 102">
              <a:extLst>
                <a:ext uri="{FF2B5EF4-FFF2-40B4-BE49-F238E27FC236}">
                  <a16:creationId xmlns:a16="http://schemas.microsoft.com/office/drawing/2014/main" id="{A0F51DEC-BF22-42BA-97C5-7DBC170C5C29}"/>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04" name="TextBox 103">
              <a:extLst>
                <a:ext uri="{FF2B5EF4-FFF2-40B4-BE49-F238E27FC236}">
                  <a16:creationId xmlns:a16="http://schemas.microsoft.com/office/drawing/2014/main" id="{9B794A87-602B-46BF-A585-D1BF96C112ED}"/>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36</a:t>
              </a:r>
            </a:p>
          </p:txBody>
        </p:sp>
      </p:grpSp>
      <p:grpSp>
        <p:nvGrpSpPr>
          <p:cNvPr id="105" name="Group 104">
            <a:extLst>
              <a:ext uri="{FF2B5EF4-FFF2-40B4-BE49-F238E27FC236}">
                <a16:creationId xmlns:a16="http://schemas.microsoft.com/office/drawing/2014/main" id="{8DAF0454-0D6F-4B91-AB6D-ED8133B6E35E}"/>
              </a:ext>
            </a:extLst>
          </p:cNvPr>
          <p:cNvGrpSpPr/>
          <p:nvPr/>
        </p:nvGrpSpPr>
        <p:grpSpPr>
          <a:xfrm>
            <a:off x="2961914" y="6387668"/>
            <a:ext cx="335348" cy="246221"/>
            <a:chOff x="447635" y="1676508"/>
            <a:chExt cx="335348" cy="246221"/>
          </a:xfrm>
        </p:grpSpPr>
        <p:sp>
          <p:nvSpPr>
            <p:cNvPr id="106" name="Oval 105">
              <a:extLst>
                <a:ext uri="{FF2B5EF4-FFF2-40B4-BE49-F238E27FC236}">
                  <a16:creationId xmlns:a16="http://schemas.microsoft.com/office/drawing/2014/main" id="{08D0CCC6-2DFD-46AB-9C25-C4D26CD8864A}"/>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07" name="TextBox 106">
              <a:extLst>
                <a:ext uri="{FF2B5EF4-FFF2-40B4-BE49-F238E27FC236}">
                  <a16:creationId xmlns:a16="http://schemas.microsoft.com/office/drawing/2014/main" id="{757E18C9-ADAE-4B1F-8713-33D91E6B9066}"/>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35</a:t>
              </a:r>
            </a:p>
          </p:txBody>
        </p:sp>
      </p:grpSp>
      <p:grpSp>
        <p:nvGrpSpPr>
          <p:cNvPr id="108" name="Group 107">
            <a:extLst>
              <a:ext uri="{FF2B5EF4-FFF2-40B4-BE49-F238E27FC236}">
                <a16:creationId xmlns:a16="http://schemas.microsoft.com/office/drawing/2014/main" id="{63E20E95-A544-4C86-9E3A-AD8AB1109245}"/>
              </a:ext>
            </a:extLst>
          </p:cNvPr>
          <p:cNvGrpSpPr/>
          <p:nvPr/>
        </p:nvGrpSpPr>
        <p:grpSpPr>
          <a:xfrm>
            <a:off x="3509648" y="6387668"/>
            <a:ext cx="335348" cy="246221"/>
            <a:chOff x="447635" y="1676508"/>
            <a:chExt cx="335348" cy="246221"/>
          </a:xfrm>
        </p:grpSpPr>
        <p:sp>
          <p:nvSpPr>
            <p:cNvPr id="109" name="Oval 108">
              <a:extLst>
                <a:ext uri="{FF2B5EF4-FFF2-40B4-BE49-F238E27FC236}">
                  <a16:creationId xmlns:a16="http://schemas.microsoft.com/office/drawing/2014/main" id="{DFEAE963-D985-46F8-B030-23BF8C1CC33C}"/>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10" name="TextBox 109">
              <a:extLst>
                <a:ext uri="{FF2B5EF4-FFF2-40B4-BE49-F238E27FC236}">
                  <a16:creationId xmlns:a16="http://schemas.microsoft.com/office/drawing/2014/main" id="{B22EF74F-8DF4-4887-AF46-72A048F983DB}"/>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37</a:t>
              </a:r>
            </a:p>
          </p:txBody>
        </p:sp>
      </p:grpSp>
      <p:grpSp>
        <p:nvGrpSpPr>
          <p:cNvPr id="111" name="Group 110">
            <a:extLst>
              <a:ext uri="{FF2B5EF4-FFF2-40B4-BE49-F238E27FC236}">
                <a16:creationId xmlns:a16="http://schemas.microsoft.com/office/drawing/2014/main" id="{D7624941-E22B-4A02-96E4-C0BDC2472443}"/>
              </a:ext>
            </a:extLst>
          </p:cNvPr>
          <p:cNvGrpSpPr/>
          <p:nvPr/>
        </p:nvGrpSpPr>
        <p:grpSpPr>
          <a:xfrm>
            <a:off x="4057382" y="6387668"/>
            <a:ext cx="335348" cy="246221"/>
            <a:chOff x="447635" y="1676508"/>
            <a:chExt cx="335348" cy="246221"/>
          </a:xfrm>
        </p:grpSpPr>
        <p:sp>
          <p:nvSpPr>
            <p:cNvPr id="112" name="Oval 111">
              <a:extLst>
                <a:ext uri="{FF2B5EF4-FFF2-40B4-BE49-F238E27FC236}">
                  <a16:creationId xmlns:a16="http://schemas.microsoft.com/office/drawing/2014/main" id="{5F05FF09-E95A-47F7-A9DA-FFC90072043E}"/>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13" name="TextBox 112">
              <a:extLst>
                <a:ext uri="{FF2B5EF4-FFF2-40B4-BE49-F238E27FC236}">
                  <a16:creationId xmlns:a16="http://schemas.microsoft.com/office/drawing/2014/main" id="{8BB9737E-CC75-4C94-A9A9-88B08330BCF7}"/>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39</a:t>
              </a:r>
            </a:p>
          </p:txBody>
        </p:sp>
      </p:grpSp>
      <p:grpSp>
        <p:nvGrpSpPr>
          <p:cNvPr id="114" name="Group 113">
            <a:extLst>
              <a:ext uri="{FF2B5EF4-FFF2-40B4-BE49-F238E27FC236}">
                <a16:creationId xmlns:a16="http://schemas.microsoft.com/office/drawing/2014/main" id="{ADBF27AE-88DC-4740-813B-88B6FD2868A6}"/>
              </a:ext>
            </a:extLst>
          </p:cNvPr>
          <p:cNvGrpSpPr/>
          <p:nvPr/>
        </p:nvGrpSpPr>
        <p:grpSpPr>
          <a:xfrm>
            <a:off x="4331249" y="6387668"/>
            <a:ext cx="335348" cy="246221"/>
            <a:chOff x="447635" y="1676508"/>
            <a:chExt cx="335348" cy="246221"/>
          </a:xfrm>
        </p:grpSpPr>
        <p:sp>
          <p:nvSpPr>
            <p:cNvPr id="115" name="Oval 114">
              <a:extLst>
                <a:ext uri="{FF2B5EF4-FFF2-40B4-BE49-F238E27FC236}">
                  <a16:creationId xmlns:a16="http://schemas.microsoft.com/office/drawing/2014/main" id="{B31873E0-B1A9-4400-A156-14FAEF7D61EC}"/>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16" name="TextBox 115">
              <a:extLst>
                <a:ext uri="{FF2B5EF4-FFF2-40B4-BE49-F238E27FC236}">
                  <a16:creationId xmlns:a16="http://schemas.microsoft.com/office/drawing/2014/main" id="{14D022F8-485E-4987-811C-C563A0A257EA}"/>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40</a:t>
              </a:r>
            </a:p>
          </p:txBody>
        </p:sp>
      </p:grpSp>
      <p:grpSp>
        <p:nvGrpSpPr>
          <p:cNvPr id="117" name="Group 116">
            <a:extLst>
              <a:ext uri="{FF2B5EF4-FFF2-40B4-BE49-F238E27FC236}">
                <a16:creationId xmlns:a16="http://schemas.microsoft.com/office/drawing/2014/main" id="{05ECD9C1-3B08-41FD-8806-C9A50CF8B2B2}"/>
              </a:ext>
            </a:extLst>
          </p:cNvPr>
          <p:cNvGrpSpPr/>
          <p:nvPr/>
        </p:nvGrpSpPr>
        <p:grpSpPr>
          <a:xfrm>
            <a:off x="4605116" y="6387668"/>
            <a:ext cx="335348" cy="246221"/>
            <a:chOff x="447635" y="1676508"/>
            <a:chExt cx="335348" cy="246221"/>
          </a:xfrm>
        </p:grpSpPr>
        <p:sp>
          <p:nvSpPr>
            <p:cNvPr id="118" name="Oval 117">
              <a:extLst>
                <a:ext uri="{FF2B5EF4-FFF2-40B4-BE49-F238E27FC236}">
                  <a16:creationId xmlns:a16="http://schemas.microsoft.com/office/drawing/2014/main" id="{529D4B3D-2991-4F74-817A-BB4B576758F8}"/>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19" name="TextBox 118">
              <a:extLst>
                <a:ext uri="{FF2B5EF4-FFF2-40B4-BE49-F238E27FC236}">
                  <a16:creationId xmlns:a16="http://schemas.microsoft.com/office/drawing/2014/main" id="{C0E2B1BB-2003-41C8-8480-5B33A768F942}"/>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41</a:t>
              </a:r>
            </a:p>
          </p:txBody>
        </p:sp>
      </p:grpSp>
      <p:grpSp>
        <p:nvGrpSpPr>
          <p:cNvPr id="120" name="Group 119">
            <a:extLst>
              <a:ext uri="{FF2B5EF4-FFF2-40B4-BE49-F238E27FC236}">
                <a16:creationId xmlns:a16="http://schemas.microsoft.com/office/drawing/2014/main" id="{5DCFD3FF-93A0-45D4-908D-FB4FD26816FB}"/>
              </a:ext>
            </a:extLst>
          </p:cNvPr>
          <p:cNvGrpSpPr/>
          <p:nvPr/>
        </p:nvGrpSpPr>
        <p:grpSpPr>
          <a:xfrm>
            <a:off x="4878984" y="6387668"/>
            <a:ext cx="335348" cy="246221"/>
            <a:chOff x="447635" y="1676508"/>
            <a:chExt cx="335348" cy="246221"/>
          </a:xfrm>
        </p:grpSpPr>
        <p:sp>
          <p:nvSpPr>
            <p:cNvPr id="121" name="Oval 120">
              <a:extLst>
                <a:ext uri="{FF2B5EF4-FFF2-40B4-BE49-F238E27FC236}">
                  <a16:creationId xmlns:a16="http://schemas.microsoft.com/office/drawing/2014/main" id="{8E86F58F-8597-47E5-9F97-0765AF6CD738}"/>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22" name="TextBox 121">
              <a:extLst>
                <a:ext uri="{FF2B5EF4-FFF2-40B4-BE49-F238E27FC236}">
                  <a16:creationId xmlns:a16="http://schemas.microsoft.com/office/drawing/2014/main" id="{89C1AA60-3961-4295-B71F-4DFACFC60F2D}"/>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42</a:t>
              </a:r>
            </a:p>
          </p:txBody>
        </p:sp>
      </p:grpSp>
      <p:grpSp>
        <p:nvGrpSpPr>
          <p:cNvPr id="123" name="Group 122">
            <a:extLst>
              <a:ext uri="{FF2B5EF4-FFF2-40B4-BE49-F238E27FC236}">
                <a16:creationId xmlns:a16="http://schemas.microsoft.com/office/drawing/2014/main" id="{EF2EFF8C-7C1B-46D1-A5DE-FCA379F2B14A}"/>
              </a:ext>
            </a:extLst>
          </p:cNvPr>
          <p:cNvGrpSpPr/>
          <p:nvPr/>
        </p:nvGrpSpPr>
        <p:grpSpPr>
          <a:xfrm>
            <a:off x="2688047" y="6387668"/>
            <a:ext cx="335348" cy="246221"/>
            <a:chOff x="447635" y="1676508"/>
            <a:chExt cx="335348" cy="246221"/>
          </a:xfrm>
        </p:grpSpPr>
        <p:sp>
          <p:nvSpPr>
            <p:cNvPr id="124" name="Oval 123">
              <a:extLst>
                <a:ext uri="{FF2B5EF4-FFF2-40B4-BE49-F238E27FC236}">
                  <a16:creationId xmlns:a16="http://schemas.microsoft.com/office/drawing/2014/main" id="{3C742A36-D493-4CE0-AFAA-7A5CA0544FEB}"/>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25" name="TextBox 124">
              <a:extLst>
                <a:ext uri="{FF2B5EF4-FFF2-40B4-BE49-F238E27FC236}">
                  <a16:creationId xmlns:a16="http://schemas.microsoft.com/office/drawing/2014/main" id="{BFB5F73E-B724-48F4-89D4-5A17B1A9A71E}"/>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34</a:t>
              </a:r>
            </a:p>
          </p:txBody>
        </p:sp>
      </p:grpSp>
      <p:grpSp>
        <p:nvGrpSpPr>
          <p:cNvPr id="126" name="Group 125">
            <a:extLst>
              <a:ext uri="{FF2B5EF4-FFF2-40B4-BE49-F238E27FC236}">
                <a16:creationId xmlns:a16="http://schemas.microsoft.com/office/drawing/2014/main" id="{6755F5BE-8272-48B8-A86D-11FB1059E072}"/>
              </a:ext>
            </a:extLst>
          </p:cNvPr>
          <p:cNvGrpSpPr/>
          <p:nvPr/>
        </p:nvGrpSpPr>
        <p:grpSpPr>
          <a:xfrm>
            <a:off x="3783515" y="6387668"/>
            <a:ext cx="335348" cy="246221"/>
            <a:chOff x="447635" y="1676508"/>
            <a:chExt cx="335348" cy="246221"/>
          </a:xfrm>
        </p:grpSpPr>
        <p:sp>
          <p:nvSpPr>
            <p:cNvPr id="127" name="Oval 126">
              <a:extLst>
                <a:ext uri="{FF2B5EF4-FFF2-40B4-BE49-F238E27FC236}">
                  <a16:creationId xmlns:a16="http://schemas.microsoft.com/office/drawing/2014/main" id="{C00EDAA3-E407-49ED-8217-E74ADF8327B0}"/>
                </a:ext>
              </a:extLst>
            </p:cNvPr>
            <p:cNvSpPr/>
            <p:nvPr/>
          </p:nvSpPr>
          <p:spPr>
            <a:xfrm>
              <a:off x="513823" y="1694261"/>
              <a:ext cx="203640" cy="205310"/>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11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28" name="TextBox 127">
              <a:extLst>
                <a:ext uri="{FF2B5EF4-FFF2-40B4-BE49-F238E27FC236}">
                  <a16:creationId xmlns:a16="http://schemas.microsoft.com/office/drawing/2014/main" id="{D91D63D4-98A8-40DC-B362-D4103711180F}"/>
                </a:ext>
              </a:extLst>
            </p:cNvPr>
            <p:cNvSpPr txBox="1"/>
            <p:nvPr/>
          </p:nvSpPr>
          <p:spPr>
            <a:xfrm>
              <a:off x="447635" y="1676508"/>
              <a:ext cx="335348" cy="246221"/>
            </a:xfrm>
            <a:prstGeom prst="rect">
              <a:avLst/>
            </a:prstGeom>
            <a:noFill/>
          </p:spPr>
          <p:txBody>
            <a:bodyPr wrap="none" rtlCol="0">
              <a:spAutoFit/>
            </a:bodyPr>
            <a:lstStyle/>
            <a:p>
              <a:r>
                <a:rPr lang="en-US" sz="1000" b="1" dirty="0">
                  <a:solidFill>
                    <a:schemeClr val="bg1"/>
                  </a:solidFill>
                  <a:latin typeface="Nokia Pure Text Light" panose="020B0304040602060303" pitchFamily="34" charset="0"/>
                  <a:ea typeface="Nokia Pure Text Light" panose="020B0304040602060303" pitchFamily="34" charset="0"/>
                  <a:cs typeface="Nokia Pure Text Light" panose="020B0304040602060303" pitchFamily="34" charset="0"/>
                </a:rPr>
                <a:t>38</a:t>
              </a:r>
            </a:p>
          </p:txBody>
        </p:sp>
      </p:grpSp>
      <p:sp>
        <p:nvSpPr>
          <p:cNvPr id="130" name="TextBox 129">
            <a:extLst>
              <a:ext uri="{FF2B5EF4-FFF2-40B4-BE49-F238E27FC236}">
                <a16:creationId xmlns:a16="http://schemas.microsoft.com/office/drawing/2014/main" id="{CA4F5B96-CC4A-4EF6-A696-FFA93AD5E751}"/>
              </a:ext>
            </a:extLst>
          </p:cNvPr>
          <p:cNvSpPr txBox="1"/>
          <p:nvPr/>
        </p:nvSpPr>
        <p:spPr>
          <a:xfrm>
            <a:off x="2693654" y="2229391"/>
            <a:ext cx="3065263" cy="738664"/>
          </a:xfrm>
          <a:prstGeom prst="rect">
            <a:avLst/>
          </a:prstGeom>
          <a:noFill/>
        </p:spPr>
        <p:txBody>
          <a:bodyPr wrap="none" rtlCol="0">
            <a:spAutoFit/>
          </a:bodyPr>
          <a:lstStyle/>
          <a:p>
            <a:r>
              <a:rPr lang="en-US" sz="1400" b="1" dirty="0">
                <a:latin typeface="Nokia Pure Headline Light" pitchFamily="34" charset="0"/>
              </a:rPr>
              <a:t>PNF Infrastructure Service Declaration </a:t>
            </a:r>
          </a:p>
          <a:p>
            <a:r>
              <a:rPr lang="en-US" sz="1400" b="1" dirty="0">
                <a:solidFill>
                  <a:srgbClr val="0000CC"/>
                </a:solidFill>
                <a:latin typeface="Nokia Pure Headline Light" pitchFamily="34" charset="0"/>
              </a:rPr>
              <a:t>First part of PNF instantiation</a:t>
            </a:r>
          </a:p>
          <a:p>
            <a:r>
              <a:rPr lang="en-US" sz="1400" b="1" dirty="0">
                <a:latin typeface="Nokia Pure Headline Light" pitchFamily="34" charset="0"/>
              </a:rPr>
              <a:t>PNF A&amp;AI Entry created</a:t>
            </a:r>
          </a:p>
        </p:txBody>
      </p:sp>
    </p:spTree>
    <p:extLst>
      <p:ext uri="{BB962C8B-B14F-4D97-AF65-F5344CB8AC3E}">
        <p14:creationId xmlns:p14="http://schemas.microsoft.com/office/powerpoint/2010/main" val="11953794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DFC8F8C-5BC5-4A44-A611-8E6DB1EBED3F}"/>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69538281-AD9C-4505-A050-32E562478947}"/>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5F6FDA16-CB4C-412F-AFFB-1891477F70CF}"/>
                </a:ext>
              </a:extLst>
            </p:cNvPr>
            <p:cNvSpPr txBox="1"/>
            <p:nvPr/>
          </p:nvSpPr>
          <p:spPr>
            <a:xfrm>
              <a:off x="1673782" y="-13353"/>
              <a:ext cx="5775941"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PNF PLUG AND PLAY for R6 Frankfurt</a:t>
              </a:r>
            </a:p>
          </p:txBody>
        </p:sp>
        <p:sp>
          <p:nvSpPr>
            <p:cNvPr id="5" name="Rectangle 4">
              <a:extLst>
                <a:ext uri="{FF2B5EF4-FFF2-40B4-BE49-F238E27FC236}">
                  <a16:creationId xmlns:a16="http://schemas.microsoft.com/office/drawing/2014/main" id="{60D2E126-4298-4DDF-A237-E0559A40CBAF}"/>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6" name="Rectangle 5">
            <a:extLst>
              <a:ext uri="{FF2B5EF4-FFF2-40B4-BE49-F238E27FC236}">
                <a16:creationId xmlns:a16="http://schemas.microsoft.com/office/drawing/2014/main" id="{198EE68D-DFDA-486F-B1A5-A0E345161BEE}"/>
              </a:ext>
            </a:extLst>
          </p:cNvPr>
          <p:cNvSpPr/>
          <p:nvPr/>
        </p:nvSpPr>
        <p:spPr>
          <a:xfrm>
            <a:off x="50800" y="1970367"/>
            <a:ext cx="9017000" cy="422473"/>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25377B2E-6FE5-47B0-9746-9452FD63AEDF}"/>
              </a:ext>
            </a:extLst>
          </p:cNvPr>
          <p:cNvSpPr txBox="1"/>
          <p:nvPr/>
        </p:nvSpPr>
        <p:spPr>
          <a:xfrm>
            <a:off x="380021" y="2023508"/>
            <a:ext cx="4900637" cy="307777"/>
          </a:xfrm>
          <a:prstGeom prst="rect">
            <a:avLst/>
          </a:prstGeom>
          <a:noFill/>
        </p:spPr>
        <p:txBody>
          <a:bodyPr wrap="none" rtlCol="0">
            <a:spAutoFit/>
          </a:bodyPr>
          <a:lstStyle/>
          <a:p>
            <a:r>
              <a:rPr lang="en-US" sz="1400" dirty="0">
                <a:hlinkClick r:id="rId2"/>
              </a:rPr>
              <a:t>https://wiki.onap.org/pages/viewpage.action?pageId=40206485</a:t>
            </a:r>
            <a:r>
              <a:rPr lang="en-US" sz="1400" dirty="0"/>
              <a:t> </a:t>
            </a:r>
          </a:p>
        </p:txBody>
      </p:sp>
      <p:sp>
        <p:nvSpPr>
          <p:cNvPr id="8" name="Rectangle 7">
            <a:extLst>
              <a:ext uri="{FF2B5EF4-FFF2-40B4-BE49-F238E27FC236}">
                <a16:creationId xmlns:a16="http://schemas.microsoft.com/office/drawing/2014/main" id="{EFC7C260-927B-4EC0-9982-85669056B635}"/>
              </a:ext>
            </a:extLst>
          </p:cNvPr>
          <p:cNvSpPr/>
          <p:nvPr/>
        </p:nvSpPr>
        <p:spPr>
          <a:xfrm>
            <a:off x="50800" y="2387722"/>
            <a:ext cx="9017000" cy="438137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Table 8">
            <a:extLst>
              <a:ext uri="{FF2B5EF4-FFF2-40B4-BE49-F238E27FC236}">
                <a16:creationId xmlns:a16="http://schemas.microsoft.com/office/drawing/2014/main" id="{D7948ABD-6BCE-4B62-834F-14CE6E6A78C3}"/>
              </a:ext>
            </a:extLst>
          </p:cNvPr>
          <p:cNvGraphicFramePr>
            <a:graphicFrameLocks noGrp="1"/>
          </p:cNvGraphicFramePr>
          <p:nvPr>
            <p:extLst>
              <p:ext uri="{D42A27DB-BD31-4B8C-83A1-F6EECF244321}">
                <p14:modId xmlns:p14="http://schemas.microsoft.com/office/powerpoint/2010/main" val="2118426307"/>
              </p:ext>
            </p:extLst>
          </p:nvPr>
        </p:nvGraphicFramePr>
        <p:xfrm>
          <a:off x="380021" y="2540408"/>
          <a:ext cx="8547848" cy="3926840"/>
        </p:xfrm>
        <a:graphic>
          <a:graphicData uri="http://schemas.openxmlformats.org/drawingml/2006/table">
            <a:tbl>
              <a:tblPr firstRow="1" bandRow="1">
                <a:tableStyleId>{5C22544A-7EE6-4342-B048-85BDC9FD1C3A}</a:tableStyleId>
              </a:tblPr>
              <a:tblGrid>
                <a:gridCol w="2614964">
                  <a:extLst>
                    <a:ext uri="{9D8B030D-6E8A-4147-A177-3AD203B41FA5}">
                      <a16:colId xmlns:a16="http://schemas.microsoft.com/office/drawing/2014/main" val="233791498"/>
                    </a:ext>
                  </a:extLst>
                </a:gridCol>
                <a:gridCol w="5932884">
                  <a:extLst>
                    <a:ext uri="{9D8B030D-6E8A-4147-A177-3AD203B41FA5}">
                      <a16:colId xmlns:a16="http://schemas.microsoft.com/office/drawing/2014/main" val="3434402303"/>
                    </a:ext>
                  </a:extLst>
                </a:gridCol>
              </a:tblGrid>
              <a:tr h="370840">
                <a:tc>
                  <a:txBody>
                    <a:bodyPr/>
                    <a:lstStyle/>
                    <a:p>
                      <a:r>
                        <a:rPr lang="en-US" sz="1400" dirty="0"/>
                        <a:t>R5 CANDIDATE ENHANCEMENTS</a:t>
                      </a:r>
                    </a:p>
                  </a:txBody>
                  <a:tcPr/>
                </a:tc>
                <a:tc>
                  <a:txBody>
                    <a:bodyPr/>
                    <a:lstStyle/>
                    <a:p>
                      <a:r>
                        <a:rPr lang="en-US" sz="1400" dirty="0"/>
                        <a:t>Description</a:t>
                      </a:r>
                    </a:p>
                  </a:txBody>
                  <a:tcPr/>
                </a:tc>
                <a:extLst>
                  <a:ext uri="{0D108BD9-81ED-4DB2-BD59-A6C34878D82A}">
                    <a16:rowId xmlns:a16="http://schemas.microsoft.com/office/drawing/2014/main" val="3899684447"/>
                  </a:ext>
                </a:extLst>
              </a:tr>
              <a:tr h="370840">
                <a:tc>
                  <a:txBody>
                    <a:bodyPr/>
                    <a:lstStyle/>
                    <a:p>
                      <a:r>
                        <a:rPr lang="en-US" sz="1400" dirty="0">
                          <a:solidFill>
                            <a:srgbClr val="0000CC"/>
                          </a:solidFill>
                        </a:rPr>
                        <a:t>Controller to NF Type Association</a:t>
                      </a:r>
                    </a:p>
                  </a:txBody>
                  <a:tcPr/>
                </a:tc>
                <a:tc>
                  <a:txBody>
                    <a:bodyPr/>
                    <a:lstStyle/>
                    <a:p>
                      <a:r>
                        <a:rPr lang="en-US" sz="1400" dirty="0">
                          <a:solidFill>
                            <a:srgbClr val="0000CC"/>
                          </a:solidFill>
                        </a:rPr>
                        <a:t>Association of Controller to NF Type, so that SO knows which controller to use for a particular NF instance</a:t>
                      </a:r>
                    </a:p>
                  </a:txBody>
                  <a:tcPr/>
                </a:tc>
                <a:extLst>
                  <a:ext uri="{0D108BD9-81ED-4DB2-BD59-A6C34878D82A}">
                    <a16:rowId xmlns:a16="http://schemas.microsoft.com/office/drawing/2014/main" val="3860339642"/>
                  </a:ext>
                </a:extLst>
              </a:tr>
              <a:tr h="370840">
                <a:tc>
                  <a:txBody>
                    <a:bodyPr/>
                    <a:lstStyle/>
                    <a:p>
                      <a:r>
                        <a:rPr lang="en-US" sz="1400" dirty="0">
                          <a:solidFill>
                            <a:srgbClr val="0000CC"/>
                          </a:solidFill>
                        </a:rPr>
                        <a:t>AAF</a:t>
                      </a:r>
                    </a:p>
                  </a:txBody>
                  <a:tcPr/>
                </a:tc>
                <a:tc>
                  <a:txBody>
                    <a:bodyPr/>
                    <a:lstStyle/>
                    <a:p>
                      <a:r>
                        <a:rPr lang="en-US" sz="1400" dirty="0">
                          <a:solidFill>
                            <a:srgbClr val="0000CC"/>
                          </a:solidFill>
                        </a:rPr>
                        <a:t>Security enrollment enhancements</a:t>
                      </a:r>
                    </a:p>
                  </a:txBody>
                  <a:tcPr/>
                </a:tc>
                <a:extLst>
                  <a:ext uri="{0D108BD9-81ED-4DB2-BD59-A6C34878D82A}">
                    <a16:rowId xmlns:a16="http://schemas.microsoft.com/office/drawing/2014/main" val="944192080"/>
                  </a:ext>
                </a:extLst>
              </a:tr>
              <a:tr h="370840">
                <a:tc>
                  <a:txBody>
                    <a:bodyPr/>
                    <a:lstStyle/>
                    <a:p>
                      <a:r>
                        <a:rPr lang="en-US" sz="1400" dirty="0">
                          <a:solidFill>
                            <a:srgbClr val="0000CC"/>
                          </a:solidFill>
                        </a:rPr>
                        <a:t>Controller (VF-C, SDN-C/R)</a:t>
                      </a:r>
                    </a:p>
                  </a:txBody>
                  <a:tcPr/>
                </a:tc>
                <a:tc>
                  <a:txBody>
                    <a:bodyPr/>
                    <a:lstStyle/>
                    <a:p>
                      <a:r>
                        <a:rPr lang="en-US" sz="1400" dirty="0">
                          <a:solidFill>
                            <a:srgbClr val="0000CC"/>
                          </a:solidFill>
                        </a:rPr>
                        <a:t>Service configuration to PNF by controller (Step 37). SDN-C already supports DG &amp; Ansible. NetConf introduction (separate U/C)</a:t>
                      </a:r>
                    </a:p>
                  </a:txBody>
                  <a:tcPr/>
                </a:tc>
                <a:extLst>
                  <a:ext uri="{0D108BD9-81ED-4DB2-BD59-A6C34878D82A}">
                    <a16:rowId xmlns:a16="http://schemas.microsoft.com/office/drawing/2014/main" val="1016217978"/>
                  </a:ext>
                </a:extLst>
              </a:tr>
              <a:tr h="370840">
                <a:tc>
                  <a:txBody>
                    <a:bodyPr/>
                    <a:lstStyle/>
                    <a:p>
                      <a:r>
                        <a:rPr lang="en-US" sz="1400" dirty="0">
                          <a:solidFill>
                            <a:srgbClr val="0000CC"/>
                          </a:solidFill>
                        </a:rPr>
                        <a:t>VID</a:t>
                      </a:r>
                    </a:p>
                  </a:txBody>
                  <a:tcPr/>
                </a:tc>
                <a:tc>
                  <a:txBody>
                    <a:bodyPr/>
                    <a:lstStyle/>
                    <a:p>
                      <a:r>
                        <a:rPr lang="en-US" sz="1400" dirty="0">
                          <a:solidFill>
                            <a:srgbClr val="0000CC"/>
                          </a:solidFill>
                        </a:rPr>
                        <a:t>VID enhancements to support A&amp;AI Schema Change</a:t>
                      </a:r>
                    </a:p>
                  </a:txBody>
                  <a:tcPr/>
                </a:tc>
                <a:extLst>
                  <a:ext uri="{0D108BD9-81ED-4DB2-BD59-A6C34878D82A}">
                    <a16:rowId xmlns:a16="http://schemas.microsoft.com/office/drawing/2014/main" val="3268792272"/>
                  </a:ext>
                </a:extLst>
              </a:tr>
              <a:tr h="370840">
                <a:tc>
                  <a:txBody>
                    <a:bodyPr/>
                    <a:lstStyle/>
                    <a:p>
                      <a:r>
                        <a:rPr lang="en-US" sz="1400" dirty="0">
                          <a:solidFill>
                            <a:srgbClr val="0000CC"/>
                          </a:solidFill>
                        </a:rPr>
                        <a:t>A&amp;AI Schema Change</a:t>
                      </a:r>
                    </a:p>
                  </a:txBody>
                  <a:tcPr/>
                </a:tc>
                <a:tc>
                  <a:txBody>
                    <a:bodyPr/>
                    <a:lstStyle/>
                    <a:p>
                      <a:r>
                        <a:rPr lang="en-US" sz="1400" dirty="0">
                          <a:solidFill>
                            <a:srgbClr val="0000CC"/>
                          </a:solidFill>
                        </a:rPr>
                        <a:t>PNF Indexing using </a:t>
                      </a:r>
                      <a:r>
                        <a:rPr lang="en-US" sz="1400" i="1" dirty="0" err="1">
                          <a:solidFill>
                            <a:srgbClr val="0000CC"/>
                          </a:solidFill>
                        </a:rPr>
                        <a:t>pnf</a:t>
                      </a:r>
                      <a:r>
                        <a:rPr lang="en-US" sz="1400" i="1" dirty="0">
                          <a:solidFill>
                            <a:srgbClr val="0000CC"/>
                          </a:solidFill>
                        </a:rPr>
                        <a:t>-id</a:t>
                      </a:r>
                      <a:r>
                        <a:rPr lang="en-US" sz="1400" dirty="0">
                          <a:solidFill>
                            <a:srgbClr val="0000CC"/>
                          </a:solidFill>
                        </a:rPr>
                        <a:t> (instead of </a:t>
                      </a:r>
                      <a:r>
                        <a:rPr lang="en-US" sz="1400" i="1" dirty="0" err="1">
                          <a:solidFill>
                            <a:srgbClr val="0000CC"/>
                          </a:solidFill>
                        </a:rPr>
                        <a:t>pnf</a:t>
                      </a:r>
                      <a:r>
                        <a:rPr lang="en-US" sz="1400" i="1" dirty="0">
                          <a:solidFill>
                            <a:srgbClr val="0000CC"/>
                          </a:solidFill>
                        </a:rPr>
                        <a:t>-name</a:t>
                      </a:r>
                      <a:r>
                        <a:rPr lang="en-US" sz="1400" dirty="0">
                          <a:solidFill>
                            <a:srgbClr val="0000CC"/>
                          </a:solidFill>
                        </a:rPr>
                        <a:t>) as a key for the PNF in A&amp;AI. Migration needed.</a:t>
                      </a:r>
                    </a:p>
                  </a:txBody>
                  <a:tcPr/>
                </a:tc>
                <a:extLst>
                  <a:ext uri="{0D108BD9-81ED-4DB2-BD59-A6C34878D82A}">
                    <a16:rowId xmlns:a16="http://schemas.microsoft.com/office/drawing/2014/main" val="2341267245"/>
                  </a:ext>
                </a:extLst>
              </a:tr>
              <a:tr h="370840">
                <a:tc>
                  <a:txBody>
                    <a:bodyPr/>
                    <a:lstStyle/>
                    <a:p>
                      <a:r>
                        <a:rPr lang="en-US" sz="1400" dirty="0">
                          <a:solidFill>
                            <a:srgbClr val="0000CC"/>
                          </a:solidFill>
                        </a:rPr>
                        <a:t>SO</a:t>
                      </a:r>
                    </a:p>
                  </a:txBody>
                  <a:tcPr/>
                </a:tc>
                <a:tc>
                  <a:txBody>
                    <a:bodyPr/>
                    <a:lstStyle/>
                    <a:p>
                      <a:r>
                        <a:rPr lang="en-US" sz="1400" dirty="0">
                          <a:solidFill>
                            <a:srgbClr val="0000CC"/>
                          </a:solidFill>
                        </a:rPr>
                        <a:t>SO support for new A&amp;AI schema change.</a:t>
                      </a:r>
                    </a:p>
                  </a:txBody>
                  <a:tcPr/>
                </a:tc>
                <a:extLst>
                  <a:ext uri="{0D108BD9-81ED-4DB2-BD59-A6C34878D82A}">
                    <a16:rowId xmlns:a16="http://schemas.microsoft.com/office/drawing/2014/main" val="2356367314"/>
                  </a:ext>
                </a:extLst>
              </a:tr>
              <a:tr h="370840">
                <a:tc>
                  <a:txBody>
                    <a:bodyPr/>
                    <a:lstStyle/>
                    <a:p>
                      <a:r>
                        <a:rPr lang="en-US" sz="1400" dirty="0">
                          <a:solidFill>
                            <a:srgbClr val="0000CC"/>
                          </a:solidFill>
                        </a:rPr>
                        <a:t>ESR</a:t>
                      </a:r>
                    </a:p>
                  </a:txBody>
                  <a:tcPr/>
                </a:tc>
                <a:tc>
                  <a:txBody>
                    <a:bodyPr/>
                    <a:lstStyle/>
                    <a:p>
                      <a:r>
                        <a:rPr lang="en-US" sz="1400" dirty="0">
                          <a:solidFill>
                            <a:srgbClr val="0000CC"/>
                          </a:solidFill>
                        </a:rPr>
                        <a:t>Association to External Controller (EMS/NMS). ESR Object</a:t>
                      </a:r>
                    </a:p>
                  </a:txBody>
                  <a:tcPr/>
                </a:tc>
                <a:extLst>
                  <a:ext uri="{0D108BD9-81ED-4DB2-BD59-A6C34878D82A}">
                    <a16:rowId xmlns:a16="http://schemas.microsoft.com/office/drawing/2014/main" val="114448237"/>
                  </a:ext>
                </a:extLst>
              </a:tr>
              <a:tr h="370840">
                <a:tc>
                  <a:txBody>
                    <a:bodyPr/>
                    <a:lstStyle/>
                    <a:p>
                      <a:r>
                        <a:rPr lang="en-US" sz="1400" dirty="0">
                          <a:solidFill>
                            <a:srgbClr val="0000CC"/>
                          </a:solidFill>
                        </a:rPr>
                        <a:t>PRH</a:t>
                      </a:r>
                    </a:p>
                  </a:txBody>
                  <a:tcPr/>
                </a:tc>
                <a:tc>
                  <a:txBody>
                    <a:bodyPr/>
                    <a:lstStyle/>
                    <a:p>
                      <a:r>
                        <a:rPr lang="en-US" sz="1400" dirty="0">
                          <a:solidFill>
                            <a:srgbClr val="0000CC"/>
                          </a:solidFill>
                        </a:rPr>
                        <a:t>A&amp;AI adaptations for A&amp;AI schema change and Activated message (PNF successfully activated)</a:t>
                      </a:r>
                    </a:p>
                  </a:txBody>
                  <a:tcPr/>
                </a:tc>
                <a:extLst>
                  <a:ext uri="{0D108BD9-81ED-4DB2-BD59-A6C34878D82A}">
                    <a16:rowId xmlns:a16="http://schemas.microsoft.com/office/drawing/2014/main" val="3691360325"/>
                  </a:ext>
                </a:extLst>
              </a:tr>
            </a:tbl>
          </a:graphicData>
        </a:graphic>
      </p:graphicFrame>
      <p:sp>
        <p:nvSpPr>
          <p:cNvPr id="10" name="Rectangle 9">
            <a:extLst>
              <a:ext uri="{FF2B5EF4-FFF2-40B4-BE49-F238E27FC236}">
                <a16:creationId xmlns:a16="http://schemas.microsoft.com/office/drawing/2014/main" id="{1F585E07-A00B-435C-B256-DA2758B5D6D7}"/>
              </a:ext>
            </a:extLst>
          </p:cNvPr>
          <p:cNvSpPr/>
          <p:nvPr/>
        </p:nvSpPr>
        <p:spPr>
          <a:xfrm>
            <a:off x="50800" y="552418"/>
            <a:ext cx="9017000" cy="1403381"/>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73351B7C-F5A2-42BA-8B20-A6A285FC3D39}"/>
              </a:ext>
            </a:extLst>
          </p:cNvPr>
          <p:cNvSpPr txBox="1"/>
          <p:nvPr/>
        </p:nvSpPr>
        <p:spPr>
          <a:xfrm>
            <a:off x="380021" y="606526"/>
            <a:ext cx="8645220" cy="523220"/>
          </a:xfrm>
          <a:prstGeom prst="rect">
            <a:avLst/>
          </a:prstGeom>
          <a:noFill/>
        </p:spPr>
        <p:txBody>
          <a:bodyPr wrap="square" rtlCol="0">
            <a:spAutoFit/>
          </a:bodyPr>
          <a:lstStyle/>
          <a:p>
            <a:r>
              <a:rPr lang="en-US" sz="1400" dirty="0">
                <a:solidFill>
                  <a:srgbClr val="0000CC"/>
                </a:solidFill>
              </a:rPr>
              <a:t>This Use Case will continue PNF Plug and Play development started in R3 Casablanca. Functionality that was started but not completed, and introduce some enhancements to improve Plug and Play operation.</a:t>
            </a:r>
          </a:p>
        </p:txBody>
      </p:sp>
      <p:grpSp>
        <p:nvGrpSpPr>
          <p:cNvPr id="12" name="Group 11">
            <a:extLst>
              <a:ext uri="{FF2B5EF4-FFF2-40B4-BE49-F238E27FC236}">
                <a16:creationId xmlns:a16="http://schemas.microsoft.com/office/drawing/2014/main" id="{A20B5462-0C19-486B-97DB-2FA300F93E91}"/>
              </a:ext>
            </a:extLst>
          </p:cNvPr>
          <p:cNvGrpSpPr/>
          <p:nvPr/>
        </p:nvGrpSpPr>
        <p:grpSpPr>
          <a:xfrm>
            <a:off x="37804" y="552418"/>
            <a:ext cx="276999" cy="1476353"/>
            <a:chOff x="37804" y="552418"/>
            <a:chExt cx="276999" cy="1476353"/>
          </a:xfrm>
        </p:grpSpPr>
        <p:sp>
          <p:nvSpPr>
            <p:cNvPr id="13" name="Rectangle 12">
              <a:extLst>
                <a:ext uri="{FF2B5EF4-FFF2-40B4-BE49-F238E27FC236}">
                  <a16:creationId xmlns:a16="http://schemas.microsoft.com/office/drawing/2014/main" id="{E65ED415-65A1-44F1-968B-90289BA9209E}"/>
                </a:ext>
              </a:extLst>
            </p:cNvPr>
            <p:cNvSpPr/>
            <p:nvPr/>
          </p:nvSpPr>
          <p:spPr>
            <a:xfrm>
              <a:off x="50800" y="552418"/>
              <a:ext cx="254408" cy="1417949"/>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4" name="TextBox 13">
              <a:extLst>
                <a:ext uri="{FF2B5EF4-FFF2-40B4-BE49-F238E27FC236}">
                  <a16:creationId xmlns:a16="http://schemas.microsoft.com/office/drawing/2014/main" id="{E1322A2C-2B90-4860-8220-119B03E98969}"/>
                </a:ext>
              </a:extLst>
            </p:cNvPr>
            <p:cNvSpPr txBox="1"/>
            <p:nvPr/>
          </p:nvSpPr>
          <p:spPr>
            <a:xfrm rot="16200000">
              <a:off x="-487339" y="1226628"/>
              <a:ext cx="1327286" cy="276999"/>
            </a:xfrm>
            <a:prstGeom prst="rect">
              <a:avLst/>
            </a:prstGeom>
            <a:noFill/>
          </p:spPr>
          <p:txBody>
            <a:bodyPr wrap="none" rtlCol="0">
              <a:spAutoFit/>
            </a:bodyPr>
            <a:lstStyle/>
            <a:p>
              <a:r>
                <a:rPr lang="en-US" sz="1200" b="1" dirty="0">
                  <a:solidFill>
                    <a:schemeClr val="bg1"/>
                  </a:solidFill>
                </a:rPr>
                <a:t>U/C DESCRIPTION</a:t>
              </a:r>
            </a:p>
          </p:txBody>
        </p:sp>
      </p:grpSp>
      <p:grpSp>
        <p:nvGrpSpPr>
          <p:cNvPr id="15" name="Group 14">
            <a:extLst>
              <a:ext uri="{FF2B5EF4-FFF2-40B4-BE49-F238E27FC236}">
                <a16:creationId xmlns:a16="http://schemas.microsoft.com/office/drawing/2014/main" id="{EE4A868D-EB45-488C-AD3E-726C58ED858D}"/>
              </a:ext>
            </a:extLst>
          </p:cNvPr>
          <p:cNvGrpSpPr/>
          <p:nvPr/>
        </p:nvGrpSpPr>
        <p:grpSpPr>
          <a:xfrm>
            <a:off x="33043" y="1923059"/>
            <a:ext cx="276999" cy="474810"/>
            <a:chOff x="33043" y="494155"/>
            <a:chExt cx="276999" cy="474810"/>
          </a:xfrm>
        </p:grpSpPr>
        <p:sp>
          <p:nvSpPr>
            <p:cNvPr id="16" name="Rectangle 15">
              <a:extLst>
                <a:ext uri="{FF2B5EF4-FFF2-40B4-BE49-F238E27FC236}">
                  <a16:creationId xmlns:a16="http://schemas.microsoft.com/office/drawing/2014/main" id="{0F9DE89D-D389-412E-881F-41BF38ABADED}"/>
                </a:ext>
              </a:extLst>
            </p:cNvPr>
            <p:cNvSpPr/>
            <p:nvPr/>
          </p:nvSpPr>
          <p:spPr>
            <a:xfrm>
              <a:off x="50800" y="552419"/>
              <a:ext cx="254408" cy="406399"/>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7" name="TextBox 16">
              <a:extLst>
                <a:ext uri="{FF2B5EF4-FFF2-40B4-BE49-F238E27FC236}">
                  <a16:creationId xmlns:a16="http://schemas.microsoft.com/office/drawing/2014/main" id="{98581F1F-B87A-4FC3-BBA3-6AED414ACB54}"/>
                </a:ext>
              </a:extLst>
            </p:cNvPr>
            <p:cNvSpPr txBox="1"/>
            <p:nvPr/>
          </p:nvSpPr>
          <p:spPr>
            <a:xfrm rot="16200000">
              <a:off x="-65862" y="593060"/>
              <a:ext cx="474810" cy="276999"/>
            </a:xfrm>
            <a:prstGeom prst="rect">
              <a:avLst/>
            </a:prstGeom>
            <a:noFill/>
          </p:spPr>
          <p:txBody>
            <a:bodyPr wrap="square" rtlCol="0">
              <a:spAutoFit/>
            </a:bodyPr>
            <a:lstStyle/>
            <a:p>
              <a:r>
                <a:rPr lang="en-US" sz="1200" b="1" dirty="0">
                  <a:solidFill>
                    <a:schemeClr val="bg1"/>
                  </a:solidFill>
                </a:rPr>
                <a:t>Wiki</a:t>
              </a:r>
            </a:p>
          </p:txBody>
        </p:sp>
      </p:grpSp>
      <p:grpSp>
        <p:nvGrpSpPr>
          <p:cNvPr id="18" name="Group 17">
            <a:extLst>
              <a:ext uri="{FF2B5EF4-FFF2-40B4-BE49-F238E27FC236}">
                <a16:creationId xmlns:a16="http://schemas.microsoft.com/office/drawing/2014/main" id="{56C11E88-D9AF-4193-BC60-FAB282E5AF06}"/>
              </a:ext>
            </a:extLst>
          </p:cNvPr>
          <p:cNvGrpSpPr/>
          <p:nvPr/>
        </p:nvGrpSpPr>
        <p:grpSpPr>
          <a:xfrm>
            <a:off x="37819" y="2397869"/>
            <a:ext cx="276999" cy="4395849"/>
            <a:chOff x="37819" y="-1272739"/>
            <a:chExt cx="276999" cy="4395849"/>
          </a:xfrm>
        </p:grpSpPr>
        <p:sp>
          <p:nvSpPr>
            <p:cNvPr id="19" name="Rectangle 18">
              <a:extLst>
                <a:ext uri="{FF2B5EF4-FFF2-40B4-BE49-F238E27FC236}">
                  <a16:creationId xmlns:a16="http://schemas.microsoft.com/office/drawing/2014/main" id="{160E2B4F-D097-4CA8-BE80-22DC52D78C63}"/>
                </a:ext>
              </a:extLst>
            </p:cNvPr>
            <p:cNvSpPr/>
            <p:nvPr/>
          </p:nvSpPr>
          <p:spPr>
            <a:xfrm>
              <a:off x="50800" y="-1272739"/>
              <a:ext cx="254408" cy="4371231"/>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20" name="TextBox 19">
              <a:extLst>
                <a:ext uri="{FF2B5EF4-FFF2-40B4-BE49-F238E27FC236}">
                  <a16:creationId xmlns:a16="http://schemas.microsoft.com/office/drawing/2014/main" id="{4C55E705-3B2C-4BCC-A2F4-8DC870862B17}"/>
                </a:ext>
              </a:extLst>
            </p:cNvPr>
            <p:cNvSpPr txBox="1"/>
            <p:nvPr/>
          </p:nvSpPr>
          <p:spPr>
            <a:xfrm rot="16200000">
              <a:off x="-1261447" y="1546845"/>
              <a:ext cx="2875531" cy="276999"/>
            </a:xfrm>
            <a:prstGeom prst="rect">
              <a:avLst/>
            </a:prstGeom>
            <a:noFill/>
          </p:spPr>
          <p:txBody>
            <a:bodyPr wrap="none" rtlCol="0">
              <a:spAutoFit/>
            </a:bodyPr>
            <a:lstStyle/>
            <a:p>
              <a:r>
                <a:rPr lang="en-US" sz="1200" b="1" dirty="0">
                  <a:solidFill>
                    <a:schemeClr val="bg1"/>
                  </a:solidFill>
                </a:rPr>
                <a:t>R6 Frankfurt CANDIDATE ENHANCEMENTS</a:t>
              </a:r>
            </a:p>
          </p:txBody>
        </p:sp>
      </p:grpSp>
    </p:spTree>
    <p:extLst>
      <p:ext uri="{BB962C8B-B14F-4D97-AF65-F5344CB8AC3E}">
        <p14:creationId xmlns:p14="http://schemas.microsoft.com/office/powerpoint/2010/main" val="31697680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F548167F-6505-4057-A20F-BD0482849636}"/>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F814A07C-4D3D-4767-BD45-82FF800BEFC0}"/>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C42E9EE4-2E26-46DF-AB64-01DA65CD9E6B}"/>
                </a:ext>
              </a:extLst>
            </p:cNvPr>
            <p:cNvSpPr txBox="1"/>
            <p:nvPr/>
          </p:nvSpPr>
          <p:spPr>
            <a:xfrm>
              <a:off x="1889380" y="-13353"/>
              <a:ext cx="5344733"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PNF S/W UPGRADE in R6 Frankfurt</a:t>
              </a:r>
            </a:p>
          </p:txBody>
        </p:sp>
        <p:sp>
          <p:nvSpPr>
            <p:cNvPr id="5" name="Rectangle 4">
              <a:extLst>
                <a:ext uri="{FF2B5EF4-FFF2-40B4-BE49-F238E27FC236}">
                  <a16:creationId xmlns:a16="http://schemas.microsoft.com/office/drawing/2014/main" id="{E01EC6AE-96D1-4C6F-B7B8-F5B3DB945286}"/>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pic>
        <p:nvPicPr>
          <p:cNvPr id="162" name="Picture 161">
            <a:extLst>
              <a:ext uri="{FF2B5EF4-FFF2-40B4-BE49-F238E27FC236}">
                <a16:creationId xmlns:a16="http://schemas.microsoft.com/office/drawing/2014/main" id="{30C58576-0650-418C-89BA-32A33FA7F205}"/>
              </a:ext>
            </a:extLst>
          </p:cNvPr>
          <p:cNvPicPr>
            <a:picLocks noChangeAspect="1"/>
          </p:cNvPicPr>
          <p:nvPr/>
        </p:nvPicPr>
        <p:blipFill>
          <a:blip r:embed="rId2"/>
          <a:stretch>
            <a:fillRect/>
          </a:stretch>
        </p:blipFill>
        <p:spPr>
          <a:xfrm>
            <a:off x="37072" y="629250"/>
            <a:ext cx="4500042" cy="6132286"/>
          </a:xfrm>
          <a:prstGeom prst="rect">
            <a:avLst/>
          </a:prstGeom>
        </p:spPr>
      </p:pic>
      <p:pic>
        <p:nvPicPr>
          <p:cNvPr id="201" name="Picture 200">
            <a:extLst>
              <a:ext uri="{FF2B5EF4-FFF2-40B4-BE49-F238E27FC236}">
                <a16:creationId xmlns:a16="http://schemas.microsoft.com/office/drawing/2014/main" id="{84741340-B3C4-42EF-8F2D-C270D2E9A6C6}"/>
              </a:ext>
            </a:extLst>
          </p:cNvPr>
          <p:cNvPicPr>
            <a:picLocks noChangeAspect="1"/>
          </p:cNvPicPr>
          <p:nvPr/>
        </p:nvPicPr>
        <p:blipFill>
          <a:blip r:embed="rId3"/>
          <a:stretch>
            <a:fillRect/>
          </a:stretch>
        </p:blipFill>
        <p:spPr>
          <a:xfrm>
            <a:off x="4534928" y="814605"/>
            <a:ext cx="4572001" cy="5719943"/>
          </a:xfrm>
          <a:prstGeom prst="rect">
            <a:avLst/>
          </a:prstGeom>
        </p:spPr>
      </p:pic>
    </p:spTree>
    <p:extLst>
      <p:ext uri="{BB962C8B-B14F-4D97-AF65-F5344CB8AC3E}">
        <p14:creationId xmlns:p14="http://schemas.microsoft.com/office/powerpoint/2010/main" val="3392156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DFC8F8C-5BC5-4A44-A611-8E6DB1EBED3F}"/>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69538281-AD9C-4505-A050-32E562478947}"/>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5F6FDA16-CB4C-412F-AFFB-1891477F70CF}"/>
                </a:ext>
              </a:extLst>
            </p:cNvPr>
            <p:cNvSpPr txBox="1"/>
            <p:nvPr/>
          </p:nvSpPr>
          <p:spPr>
            <a:xfrm>
              <a:off x="1795609" y="-13353"/>
              <a:ext cx="5532284"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PNF S/W UPGRADE for R6 Frankfurt</a:t>
              </a:r>
            </a:p>
          </p:txBody>
        </p:sp>
        <p:sp>
          <p:nvSpPr>
            <p:cNvPr id="5" name="Rectangle 4">
              <a:extLst>
                <a:ext uri="{FF2B5EF4-FFF2-40B4-BE49-F238E27FC236}">
                  <a16:creationId xmlns:a16="http://schemas.microsoft.com/office/drawing/2014/main" id="{60D2E126-4298-4DDF-A237-E0559A40CBAF}"/>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6" name="Rectangle 5">
            <a:extLst>
              <a:ext uri="{FF2B5EF4-FFF2-40B4-BE49-F238E27FC236}">
                <a16:creationId xmlns:a16="http://schemas.microsoft.com/office/drawing/2014/main" id="{198EE68D-DFDA-486F-B1A5-A0E345161BEE}"/>
              </a:ext>
            </a:extLst>
          </p:cNvPr>
          <p:cNvSpPr/>
          <p:nvPr/>
        </p:nvSpPr>
        <p:spPr>
          <a:xfrm>
            <a:off x="50800" y="1970367"/>
            <a:ext cx="9017000" cy="422473"/>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25377B2E-6FE5-47B0-9746-9452FD63AEDF}"/>
              </a:ext>
            </a:extLst>
          </p:cNvPr>
          <p:cNvSpPr txBox="1"/>
          <p:nvPr/>
        </p:nvSpPr>
        <p:spPr>
          <a:xfrm>
            <a:off x="380021" y="2023508"/>
            <a:ext cx="4900637" cy="307777"/>
          </a:xfrm>
          <a:prstGeom prst="rect">
            <a:avLst/>
          </a:prstGeom>
          <a:noFill/>
        </p:spPr>
        <p:txBody>
          <a:bodyPr wrap="none" rtlCol="0">
            <a:spAutoFit/>
          </a:bodyPr>
          <a:lstStyle/>
          <a:p>
            <a:r>
              <a:rPr lang="en-US" sz="1400" dirty="0">
                <a:hlinkClick r:id="rId2"/>
              </a:rPr>
              <a:t>https://wiki.onap.org/pages/viewpage.action?pageId=40206485</a:t>
            </a:r>
            <a:r>
              <a:rPr lang="en-US" sz="1400" dirty="0"/>
              <a:t> </a:t>
            </a:r>
          </a:p>
        </p:txBody>
      </p:sp>
      <p:sp>
        <p:nvSpPr>
          <p:cNvPr id="8" name="Rectangle 7">
            <a:extLst>
              <a:ext uri="{FF2B5EF4-FFF2-40B4-BE49-F238E27FC236}">
                <a16:creationId xmlns:a16="http://schemas.microsoft.com/office/drawing/2014/main" id="{EFC7C260-927B-4EC0-9982-85669056B635}"/>
              </a:ext>
            </a:extLst>
          </p:cNvPr>
          <p:cNvSpPr/>
          <p:nvPr/>
        </p:nvSpPr>
        <p:spPr>
          <a:xfrm>
            <a:off x="50800" y="2387722"/>
            <a:ext cx="9017000" cy="438137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Table 8">
            <a:extLst>
              <a:ext uri="{FF2B5EF4-FFF2-40B4-BE49-F238E27FC236}">
                <a16:creationId xmlns:a16="http://schemas.microsoft.com/office/drawing/2014/main" id="{D7948ABD-6BCE-4B62-834F-14CE6E6A78C3}"/>
              </a:ext>
            </a:extLst>
          </p:cNvPr>
          <p:cNvGraphicFramePr>
            <a:graphicFrameLocks noGrp="1"/>
          </p:cNvGraphicFramePr>
          <p:nvPr>
            <p:extLst>
              <p:ext uri="{D42A27DB-BD31-4B8C-83A1-F6EECF244321}">
                <p14:modId xmlns:p14="http://schemas.microsoft.com/office/powerpoint/2010/main" val="1639240826"/>
              </p:ext>
            </p:extLst>
          </p:nvPr>
        </p:nvGraphicFramePr>
        <p:xfrm>
          <a:off x="361915" y="2453267"/>
          <a:ext cx="8645220" cy="3850640"/>
        </p:xfrm>
        <a:graphic>
          <a:graphicData uri="http://schemas.openxmlformats.org/drawingml/2006/table">
            <a:tbl>
              <a:tblPr firstRow="1" bandRow="1">
                <a:tableStyleId>{5C22544A-7EE6-4342-B048-85BDC9FD1C3A}</a:tableStyleId>
              </a:tblPr>
              <a:tblGrid>
                <a:gridCol w="2928259">
                  <a:extLst>
                    <a:ext uri="{9D8B030D-6E8A-4147-A177-3AD203B41FA5}">
                      <a16:colId xmlns:a16="http://schemas.microsoft.com/office/drawing/2014/main" val="233791498"/>
                    </a:ext>
                  </a:extLst>
                </a:gridCol>
                <a:gridCol w="5716961">
                  <a:extLst>
                    <a:ext uri="{9D8B030D-6E8A-4147-A177-3AD203B41FA5}">
                      <a16:colId xmlns:a16="http://schemas.microsoft.com/office/drawing/2014/main" val="3434402303"/>
                    </a:ext>
                  </a:extLst>
                </a:gridCol>
              </a:tblGrid>
              <a:tr h="370840">
                <a:tc>
                  <a:txBody>
                    <a:bodyPr/>
                    <a:lstStyle/>
                    <a:p>
                      <a:r>
                        <a:rPr lang="en-US" sz="1400" dirty="0"/>
                        <a:t>R5 CANDIDATE ENHANCEMENTS</a:t>
                      </a:r>
                    </a:p>
                  </a:txBody>
                  <a:tcPr/>
                </a:tc>
                <a:tc>
                  <a:txBody>
                    <a:bodyPr/>
                    <a:lstStyle/>
                    <a:p>
                      <a:r>
                        <a:rPr lang="en-US" sz="1400" dirty="0"/>
                        <a:t>IMPACT</a:t>
                      </a:r>
                    </a:p>
                  </a:txBody>
                  <a:tcPr/>
                </a:tc>
                <a:extLst>
                  <a:ext uri="{0D108BD9-81ED-4DB2-BD59-A6C34878D82A}">
                    <a16:rowId xmlns:a16="http://schemas.microsoft.com/office/drawing/2014/main" val="3899684447"/>
                  </a:ext>
                </a:extLst>
              </a:tr>
              <a:tr h="370840">
                <a:tc>
                  <a:txBody>
                    <a:bodyPr/>
                    <a:lstStyle/>
                    <a:p>
                      <a:r>
                        <a:rPr lang="en-US" sz="1400" dirty="0">
                          <a:solidFill>
                            <a:srgbClr val="0000CC"/>
                          </a:solidFill>
                        </a:rPr>
                        <a:t>PNF Reporting its S/W version (NetConf)</a:t>
                      </a:r>
                    </a:p>
                  </a:txBody>
                  <a:tcPr anchor="ctr"/>
                </a:tc>
                <a:tc>
                  <a:txBody>
                    <a:bodyPr/>
                    <a:lstStyle/>
                    <a:p>
                      <a:r>
                        <a:rPr lang="en-US" sz="1400" dirty="0">
                          <a:solidFill>
                            <a:srgbClr val="0000CC"/>
                          </a:solidFill>
                        </a:rPr>
                        <a:t>PNF sends information regarding its Software Version directly to ONAP through a VES event. (possibly already covered with PNF Registration)</a:t>
                      </a:r>
                    </a:p>
                  </a:txBody>
                  <a:tcPr anchor="ctr"/>
                </a:tc>
                <a:extLst>
                  <a:ext uri="{0D108BD9-81ED-4DB2-BD59-A6C34878D82A}">
                    <a16:rowId xmlns:a16="http://schemas.microsoft.com/office/drawing/2014/main" val="3860339642"/>
                  </a:ext>
                </a:extLst>
              </a:tr>
              <a:tr h="370840">
                <a:tc>
                  <a:txBody>
                    <a:bodyPr/>
                    <a:lstStyle/>
                    <a:p>
                      <a:r>
                        <a:rPr lang="en-US" sz="1400" dirty="0">
                          <a:solidFill>
                            <a:srgbClr val="0000CC"/>
                          </a:solidFill>
                        </a:rPr>
                        <a:t>Support of NetConf &amp; Yang models</a:t>
                      </a:r>
                    </a:p>
                  </a:txBody>
                  <a:tcPr anchor="ctr"/>
                </a:tc>
                <a:tc>
                  <a:txBody>
                    <a:bodyPr/>
                    <a:lstStyle/>
                    <a:p>
                      <a:r>
                        <a:rPr lang="en-US" sz="1400" dirty="0">
                          <a:solidFill>
                            <a:srgbClr val="0000CC"/>
                          </a:solidFill>
                        </a:rPr>
                        <a:t>PNF Software Upgrade using NetConf for direct ONAP to PNF communication.</a:t>
                      </a:r>
                    </a:p>
                  </a:txBody>
                  <a:tcPr anchor="ctr"/>
                </a:tc>
                <a:extLst>
                  <a:ext uri="{0D108BD9-81ED-4DB2-BD59-A6C34878D82A}">
                    <a16:rowId xmlns:a16="http://schemas.microsoft.com/office/drawing/2014/main" val="944192080"/>
                  </a:ext>
                </a:extLst>
              </a:tr>
              <a:tr h="370840">
                <a:tc>
                  <a:txBody>
                    <a:bodyPr/>
                    <a:lstStyle/>
                    <a:p>
                      <a:r>
                        <a:rPr lang="en-US" sz="1400" dirty="0">
                          <a:solidFill>
                            <a:srgbClr val="0000CC"/>
                          </a:solidFill>
                        </a:rPr>
                        <a:t>Software Update Coverage Analysis </a:t>
                      </a:r>
                    </a:p>
                  </a:txBody>
                  <a:tcPr anchor="ctr"/>
                </a:tc>
                <a:tc>
                  <a:txBody>
                    <a:bodyPr/>
                    <a:lstStyle/>
                    <a:p>
                      <a:r>
                        <a:rPr lang="en-US" sz="1400" dirty="0">
                          <a:solidFill>
                            <a:srgbClr val="0000CC"/>
                          </a:solidFill>
                        </a:rPr>
                        <a:t>Find out what services, control loops, etc. are impacted during and post software update before the PNF software update</a:t>
                      </a:r>
                    </a:p>
                  </a:txBody>
                  <a:tcPr anchor="ctr"/>
                </a:tc>
                <a:extLst>
                  <a:ext uri="{0D108BD9-81ED-4DB2-BD59-A6C34878D82A}">
                    <a16:rowId xmlns:a16="http://schemas.microsoft.com/office/drawing/2014/main" val="3268792272"/>
                  </a:ext>
                </a:extLst>
              </a:tr>
              <a:tr h="370840">
                <a:tc>
                  <a:txBody>
                    <a:bodyPr/>
                    <a:lstStyle/>
                    <a:p>
                      <a:r>
                        <a:rPr lang="en-US" sz="1400" dirty="0">
                          <a:solidFill>
                            <a:srgbClr val="0000CC"/>
                          </a:solidFill>
                        </a:rPr>
                        <a:t>Post/Pre PNF SW Update Event Workflows</a:t>
                      </a:r>
                    </a:p>
                  </a:txBody>
                  <a:tcPr anchor="ctr"/>
                </a:tc>
                <a:tc>
                  <a:txBody>
                    <a:bodyPr/>
                    <a:lstStyle/>
                    <a:p>
                      <a:r>
                        <a:rPr lang="en-US" sz="1400" dirty="0">
                          <a:solidFill>
                            <a:srgbClr val="0000CC"/>
                          </a:solidFill>
                        </a:rPr>
                        <a:t>Deregistration, re-registration </a:t>
                      </a:r>
                    </a:p>
                  </a:txBody>
                  <a:tcPr anchor="ctr"/>
                </a:tc>
                <a:extLst>
                  <a:ext uri="{0D108BD9-81ED-4DB2-BD59-A6C34878D82A}">
                    <a16:rowId xmlns:a16="http://schemas.microsoft.com/office/drawing/2014/main" val="2341267245"/>
                  </a:ext>
                </a:extLst>
              </a:tr>
              <a:tr h="370840">
                <a:tc>
                  <a:txBody>
                    <a:bodyPr/>
                    <a:lstStyle/>
                    <a:p>
                      <a:r>
                        <a:rPr lang="en-US" sz="1400" dirty="0">
                          <a:solidFill>
                            <a:srgbClr val="0000CC"/>
                          </a:solidFill>
                        </a:rPr>
                        <a:t>VNF &amp; PNF in-place software upgrade processes alignment</a:t>
                      </a:r>
                    </a:p>
                  </a:txBody>
                  <a:tcPr anchor="ctr"/>
                </a:tc>
                <a:tc>
                  <a:txBody>
                    <a:bodyPr/>
                    <a:lstStyle/>
                    <a:p>
                      <a:r>
                        <a:rPr lang="en-US" sz="1400" dirty="0">
                          <a:solidFill>
                            <a:srgbClr val="0000CC"/>
                          </a:solidFill>
                        </a:rPr>
                        <a:t>Unifying PNF and VNF entries in A&amp;AI</a:t>
                      </a:r>
                    </a:p>
                  </a:txBody>
                  <a:tcPr anchor="ctr"/>
                </a:tc>
                <a:extLst>
                  <a:ext uri="{0D108BD9-81ED-4DB2-BD59-A6C34878D82A}">
                    <a16:rowId xmlns:a16="http://schemas.microsoft.com/office/drawing/2014/main" val="2356367314"/>
                  </a:ext>
                </a:extLst>
              </a:tr>
              <a:tr h="370840">
                <a:tc>
                  <a:txBody>
                    <a:bodyPr/>
                    <a:lstStyle/>
                    <a:p>
                      <a:r>
                        <a:rPr lang="en-US" sz="1400" dirty="0">
                          <a:solidFill>
                            <a:srgbClr val="0000CC"/>
                          </a:solidFill>
                        </a:rPr>
                        <a:t>VID support</a:t>
                      </a:r>
                    </a:p>
                  </a:txBody>
                  <a:tcPr anchor="ctr"/>
                </a:tc>
                <a:tc>
                  <a:txBody>
                    <a:bodyPr/>
                    <a:lstStyle/>
                    <a:p>
                      <a:r>
                        <a:rPr lang="en-US" sz="1400" dirty="0">
                          <a:solidFill>
                            <a:srgbClr val="0000CC"/>
                          </a:solidFill>
                        </a:rPr>
                        <a:t>Execute the E2E run-time software upgrade workflow.  </a:t>
                      </a:r>
                    </a:p>
                  </a:txBody>
                  <a:tcPr anchor="ctr"/>
                </a:tc>
                <a:extLst>
                  <a:ext uri="{0D108BD9-81ED-4DB2-BD59-A6C34878D82A}">
                    <a16:rowId xmlns:a16="http://schemas.microsoft.com/office/drawing/2014/main" val="114448237"/>
                  </a:ext>
                </a:extLst>
              </a:tr>
              <a:tr h="370840">
                <a:tc>
                  <a:txBody>
                    <a:bodyPr/>
                    <a:lstStyle/>
                    <a:p>
                      <a:r>
                        <a:rPr lang="en-US" sz="1400" dirty="0">
                          <a:solidFill>
                            <a:srgbClr val="0000CC"/>
                          </a:solidFill>
                        </a:rPr>
                        <a:t>3GPP Alignment</a:t>
                      </a:r>
                    </a:p>
                  </a:txBody>
                  <a:tcPr anchor="ctr"/>
                </a:tc>
                <a:tc>
                  <a:txBody>
                    <a:bodyPr/>
                    <a:lstStyle/>
                    <a:p>
                      <a:r>
                        <a:rPr lang="en-US" sz="1400" dirty="0">
                          <a:solidFill>
                            <a:srgbClr val="0000CC"/>
                          </a:solidFill>
                        </a:rPr>
                        <a:t>3GPP TS32.532 Automated/non-Automated S/W mgmt. API between manager &amp; managed entity (south-bound of controller).</a:t>
                      </a:r>
                    </a:p>
                  </a:txBody>
                  <a:tcPr anchor="ctr"/>
                </a:tc>
                <a:extLst>
                  <a:ext uri="{0D108BD9-81ED-4DB2-BD59-A6C34878D82A}">
                    <a16:rowId xmlns:a16="http://schemas.microsoft.com/office/drawing/2014/main" val="3064025071"/>
                  </a:ext>
                </a:extLst>
              </a:tr>
            </a:tbl>
          </a:graphicData>
        </a:graphic>
      </p:graphicFrame>
      <p:sp>
        <p:nvSpPr>
          <p:cNvPr id="10" name="Rectangle 9">
            <a:extLst>
              <a:ext uri="{FF2B5EF4-FFF2-40B4-BE49-F238E27FC236}">
                <a16:creationId xmlns:a16="http://schemas.microsoft.com/office/drawing/2014/main" id="{1F585E07-A00B-435C-B256-DA2758B5D6D7}"/>
              </a:ext>
            </a:extLst>
          </p:cNvPr>
          <p:cNvSpPr/>
          <p:nvPr/>
        </p:nvSpPr>
        <p:spPr>
          <a:xfrm>
            <a:off x="50800" y="552418"/>
            <a:ext cx="9017000" cy="1403381"/>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73351B7C-F5A2-42BA-8B20-A6A285FC3D39}"/>
              </a:ext>
            </a:extLst>
          </p:cNvPr>
          <p:cNvSpPr txBox="1"/>
          <p:nvPr/>
        </p:nvSpPr>
        <p:spPr>
          <a:xfrm>
            <a:off x="380021" y="606526"/>
            <a:ext cx="8645220" cy="523220"/>
          </a:xfrm>
          <a:prstGeom prst="rect">
            <a:avLst/>
          </a:prstGeom>
          <a:noFill/>
        </p:spPr>
        <p:txBody>
          <a:bodyPr wrap="square" rtlCol="0">
            <a:spAutoFit/>
          </a:bodyPr>
          <a:lstStyle/>
          <a:p>
            <a:r>
              <a:rPr lang="en-US" sz="1400" dirty="0">
                <a:solidFill>
                  <a:srgbClr val="0000CC"/>
                </a:solidFill>
              </a:rPr>
              <a:t>PNF Software upgrade is one aspect of Software Management. The purpose is to modify the software running on the PNF. This could be used to update the PNF software to a newer or older version of software.</a:t>
            </a:r>
          </a:p>
        </p:txBody>
      </p:sp>
      <p:grpSp>
        <p:nvGrpSpPr>
          <p:cNvPr id="12" name="Group 11">
            <a:extLst>
              <a:ext uri="{FF2B5EF4-FFF2-40B4-BE49-F238E27FC236}">
                <a16:creationId xmlns:a16="http://schemas.microsoft.com/office/drawing/2014/main" id="{A20B5462-0C19-486B-97DB-2FA300F93E91}"/>
              </a:ext>
            </a:extLst>
          </p:cNvPr>
          <p:cNvGrpSpPr/>
          <p:nvPr/>
        </p:nvGrpSpPr>
        <p:grpSpPr>
          <a:xfrm>
            <a:off x="37804" y="552418"/>
            <a:ext cx="276999" cy="1476353"/>
            <a:chOff x="37804" y="552418"/>
            <a:chExt cx="276999" cy="1476353"/>
          </a:xfrm>
        </p:grpSpPr>
        <p:sp>
          <p:nvSpPr>
            <p:cNvPr id="13" name="Rectangle 12">
              <a:extLst>
                <a:ext uri="{FF2B5EF4-FFF2-40B4-BE49-F238E27FC236}">
                  <a16:creationId xmlns:a16="http://schemas.microsoft.com/office/drawing/2014/main" id="{E65ED415-65A1-44F1-968B-90289BA9209E}"/>
                </a:ext>
              </a:extLst>
            </p:cNvPr>
            <p:cNvSpPr/>
            <p:nvPr/>
          </p:nvSpPr>
          <p:spPr>
            <a:xfrm>
              <a:off x="50800" y="552418"/>
              <a:ext cx="254408" cy="1417949"/>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4" name="TextBox 13">
              <a:extLst>
                <a:ext uri="{FF2B5EF4-FFF2-40B4-BE49-F238E27FC236}">
                  <a16:creationId xmlns:a16="http://schemas.microsoft.com/office/drawing/2014/main" id="{E1322A2C-2B90-4860-8220-119B03E98969}"/>
                </a:ext>
              </a:extLst>
            </p:cNvPr>
            <p:cNvSpPr txBox="1"/>
            <p:nvPr/>
          </p:nvSpPr>
          <p:spPr>
            <a:xfrm rot="16200000">
              <a:off x="-487339" y="1226628"/>
              <a:ext cx="1327286" cy="276999"/>
            </a:xfrm>
            <a:prstGeom prst="rect">
              <a:avLst/>
            </a:prstGeom>
            <a:noFill/>
          </p:spPr>
          <p:txBody>
            <a:bodyPr wrap="none" rtlCol="0">
              <a:spAutoFit/>
            </a:bodyPr>
            <a:lstStyle/>
            <a:p>
              <a:r>
                <a:rPr lang="en-US" sz="1200" b="1" dirty="0">
                  <a:solidFill>
                    <a:schemeClr val="bg1"/>
                  </a:solidFill>
                </a:rPr>
                <a:t>U/C DESCRIPTION</a:t>
              </a:r>
            </a:p>
          </p:txBody>
        </p:sp>
      </p:grpSp>
      <p:grpSp>
        <p:nvGrpSpPr>
          <p:cNvPr id="15" name="Group 14">
            <a:extLst>
              <a:ext uri="{FF2B5EF4-FFF2-40B4-BE49-F238E27FC236}">
                <a16:creationId xmlns:a16="http://schemas.microsoft.com/office/drawing/2014/main" id="{EE4A868D-EB45-488C-AD3E-726C58ED858D}"/>
              </a:ext>
            </a:extLst>
          </p:cNvPr>
          <p:cNvGrpSpPr/>
          <p:nvPr/>
        </p:nvGrpSpPr>
        <p:grpSpPr>
          <a:xfrm>
            <a:off x="33043" y="1923059"/>
            <a:ext cx="276999" cy="474810"/>
            <a:chOff x="33043" y="494155"/>
            <a:chExt cx="276999" cy="474810"/>
          </a:xfrm>
        </p:grpSpPr>
        <p:sp>
          <p:nvSpPr>
            <p:cNvPr id="16" name="Rectangle 15">
              <a:extLst>
                <a:ext uri="{FF2B5EF4-FFF2-40B4-BE49-F238E27FC236}">
                  <a16:creationId xmlns:a16="http://schemas.microsoft.com/office/drawing/2014/main" id="{0F9DE89D-D389-412E-881F-41BF38ABADED}"/>
                </a:ext>
              </a:extLst>
            </p:cNvPr>
            <p:cNvSpPr/>
            <p:nvPr/>
          </p:nvSpPr>
          <p:spPr>
            <a:xfrm>
              <a:off x="50800" y="552419"/>
              <a:ext cx="254408" cy="406399"/>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7" name="TextBox 16">
              <a:extLst>
                <a:ext uri="{FF2B5EF4-FFF2-40B4-BE49-F238E27FC236}">
                  <a16:creationId xmlns:a16="http://schemas.microsoft.com/office/drawing/2014/main" id="{98581F1F-B87A-4FC3-BBA3-6AED414ACB54}"/>
                </a:ext>
              </a:extLst>
            </p:cNvPr>
            <p:cNvSpPr txBox="1"/>
            <p:nvPr/>
          </p:nvSpPr>
          <p:spPr>
            <a:xfrm rot="16200000">
              <a:off x="-65862" y="593060"/>
              <a:ext cx="474810" cy="276999"/>
            </a:xfrm>
            <a:prstGeom prst="rect">
              <a:avLst/>
            </a:prstGeom>
            <a:noFill/>
          </p:spPr>
          <p:txBody>
            <a:bodyPr wrap="square" rtlCol="0">
              <a:spAutoFit/>
            </a:bodyPr>
            <a:lstStyle/>
            <a:p>
              <a:r>
                <a:rPr lang="en-US" sz="1200" b="1" dirty="0">
                  <a:solidFill>
                    <a:schemeClr val="bg1"/>
                  </a:solidFill>
                </a:rPr>
                <a:t>Wiki</a:t>
              </a:r>
            </a:p>
          </p:txBody>
        </p:sp>
      </p:grpSp>
      <p:grpSp>
        <p:nvGrpSpPr>
          <p:cNvPr id="18" name="Group 17">
            <a:extLst>
              <a:ext uri="{FF2B5EF4-FFF2-40B4-BE49-F238E27FC236}">
                <a16:creationId xmlns:a16="http://schemas.microsoft.com/office/drawing/2014/main" id="{56C11E88-D9AF-4193-BC60-FAB282E5AF06}"/>
              </a:ext>
            </a:extLst>
          </p:cNvPr>
          <p:cNvGrpSpPr/>
          <p:nvPr/>
        </p:nvGrpSpPr>
        <p:grpSpPr>
          <a:xfrm>
            <a:off x="37809" y="2397869"/>
            <a:ext cx="276999" cy="4421362"/>
            <a:chOff x="37809" y="-1272739"/>
            <a:chExt cx="276999" cy="4421362"/>
          </a:xfrm>
        </p:grpSpPr>
        <p:sp>
          <p:nvSpPr>
            <p:cNvPr id="19" name="Rectangle 18">
              <a:extLst>
                <a:ext uri="{FF2B5EF4-FFF2-40B4-BE49-F238E27FC236}">
                  <a16:creationId xmlns:a16="http://schemas.microsoft.com/office/drawing/2014/main" id="{160E2B4F-D097-4CA8-BE80-22DC52D78C63}"/>
                </a:ext>
              </a:extLst>
            </p:cNvPr>
            <p:cNvSpPr/>
            <p:nvPr/>
          </p:nvSpPr>
          <p:spPr>
            <a:xfrm>
              <a:off x="50800" y="-1272739"/>
              <a:ext cx="254408" cy="4371231"/>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20" name="TextBox 19">
              <a:extLst>
                <a:ext uri="{FF2B5EF4-FFF2-40B4-BE49-F238E27FC236}">
                  <a16:creationId xmlns:a16="http://schemas.microsoft.com/office/drawing/2014/main" id="{4C55E705-3B2C-4BCC-A2F4-8DC870862B17}"/>
                </a:ext>
              </a:extLst>
            </p:cNvPr>
            <p:cNvSpPr txBox="1"/>
            <p:nvPr/>
          </p:nvSpPr>
          <p:spPr>
            <a:xfrm rot="16200000">
              <a:off x="-1261457" y="1572358"/>
              <a:ext cx="2875531" cy="276999"/>
            </a:xfrm>
            <a:prstGeom prst="rect">
              <a:avLst/>
            </a:prstGeom>
            <a:noFill/>
          </p:spPr>
          <p:txBody>
            <a:bodyPr wrap="none" rtlCol="0">
              <a:spAutoFit/>
            </a:bodyPr>
            <a:lstStyle/>
            <a:p>
              <a:r>
                <a:rPr lang="en-US" sz="1200" b="1" dirty="0">
                  <a:solidFill>
                    <a:schemeClr val="bg1"/>
                  </a:solidFill>
                </a:rPr>
                <a:t>R6 Frankfurt CANDIDATE ENHANCEMENTS</a:t>
              </a:r>
            </a:p>
          </p:txBody>
        </p:sp>
      </p:grpSp>
    </p:spTree>
    <p:extLst>
      <p:ext uri="{BB962C8B-B14F-4D97-AF65-F5344CB8AC3E}">
        <p14:creationId xmlns:p14="http://schemas.microsoft.com/office/powerpoint/2010/main" val="35801754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68F88899-CEED-468B-8A60-3E7886E2282F}"/>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7EC382E5-3642-48F2-8932-618AC8C515EB}"/>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9F3E20B0-2350-4164-947E-826E084221A3}"/>
                </a:ext>
              </a:extLst>
            </p:cNvPr>
            <p:cNvSpPr txBox="1"/>
            <p:nvPr/>
          </p:nvSpPr>
          <p:spPr>
            <a:xfrm>
              <a:off x="595790" y="-13353"/>
              <a:ext cx="7931980"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5G SERVICE CREATION &amp; MODELING in R6 Frankfurt</a:t>
              </a:r>
            </a:p>
          </p:txBody>
        </p:sp>
        <p:sp>
          <p:nvSpPr>
            <p:cNvPr id="5" name="Rectangle 4">
              <a:extLst>
                <a:ext uri="{FF2B5EF4-FFF2-40B4-BE49-F238E27FC236}">
                  <a16:creationId xmlns:a16="http://schemas.microsoft.com/office/drawing/2014/main" id="{78E0921C-6271-4047-8826-CD828D99756E}"/>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cxnSp>
        <p:nvCxnSpPr>
          <p:cNvPr id="6" name="Straight Connector 5">
            <a:extLst>
              <a:ext uri="{FF2B5EF4-FFF2-40B4-BE49-F238E27FC236}">
                <a16:creationId xmlns:a16="http://schemas.microsoft.com/office/drawing/2014/main" id="{BC3000FD-38CF-4390-807D-E2823B0A748A}"/>
              </a:ext>
            </a:extLst>
          </p:cNvPr>
          <p:cNvCxnSpPr>
            <a:cxnSpLocks/>
            <a:stCxn id="12" idx="3"/>
          </p:cNvCxnSpPr>
          <p:nvPr/>
        </p:nvCxnSpPr>
        <p:spPr>
          <a:xfrm flipV="1">
            <a:off x="3420962" y="2027544"/>
            <a:ext cx="3984615" cy="16707"/>
          </a:xfrm>
          <a:prstGeom prst="line">
            <a:avLst/>
          </a:prstGeom>
          <a:ln w="38100">
            <a:solidFill>
              <a:srgbClr val="00C9FF"/>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64E2F1A0-1669-4921-9D7F-566367A7B95D}"/>
              </a:ext>
            </a:extLst>
          </p:cNvPr>
          <p:cNvSpPr txBox="1"/>
          <p:nvPr/>
        </p:nvSpPr>
        <p:spPr>
          <a:xfrm>
            <a:off x="197011" y="610787"/>
            <a:ext cx="718466" cy="439779"/>
          </a:xfrm>
          <a:prstGeom prst="rect">
            <a:avLst/>
          </a:prstGeom>
          <a:noFill/>
        </p:spPr>
        <p:txBody>
          <a:bodyPr wrap="none" rtlCol="0">
            <a:spAutoFit/>
          </a:bodyPr>
          <a:lstStyle/>
          <a:p>
            <a:pPr algn="ctr"/>
            <a:r>
              <a:rPr lang="en-US" sz="900" dirty="0">
                <a:solidFill>
                  <a:srgbClr val="0000CC"/>
                </a:solidFill>
              </a:rPr>
              <a:t>5G</a:t>
            </a:r>
          </a:p>
          <a:p>
            <a:pPr algn="ctr"/>
            <a:r>
              <a:rPr lang="en-US" sz="900" dirty="0">
                <a:solidFill>
                  <a:srgbClr val="0000CC"/>
                </a:solidFill>
              </a:rPr>
              <a:t>Application</a:t>
            </a:r>
          </a:p>
          <a:p>
            <a:pPr algn="ctr"/>
            <a:r>
              <a:rPr lang="en-US" sz="900" dirty="0">
                <a:solidFill>
                  <a:srgbClr val="0000CC"/>
                </a:solidFill>
              </a:rPr>
              <a:t>Ecosystem</a:t>
            </a:r>
          </a:p>
        </p:txBody>
      </p:sp>
      <p:pic>
        <p:nvPicPr>
          <p:cNvPr id="8" name="Picture 7">
            <a:extLst>
              <a:ext uri="{FF2B5EF4-FFF2-40B4-BE49-F238E27FC236}">
                <a16:creationId xmlns:a16="http://schemas.microsoft.com/office/drawing/2014/main" id="{716ED529-0B9F-43CA-B74D-E390A5A11EA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159586" y="1641736"/>
            <a:ext cx="536122" cy="197049"/>
          </a:xfrm>
          <a:prstGeom prst="rect">
            <a:avLst/>
          </a:prstGeom>
        </p:spPr>
      </p:pic>
      <p:sp>
        <p:nvSpPr>
          <p:cNvPr id="9" name="Rounded Rectangle 23">
            <a:extLst>
              <a:ext uri="{FF2B5EF4-FFF2-40B4-BE49-F238E27FC236}">
                <a16:creationId xmlns:a16="http://schemas.microsoft.com/office/drawing/2014/main" id="{18A8E8C5-AEC6-4795-814B-7ABEB27E669E}"/>
              </a:ext>
            </a:extLst>
          </p:cNvPr>
          <p:cNvSpPr/>
          <p:nvPr/>
        </p:nvSpPr>
        <p:spPr>
          <a:xfrm>
            <a:off x="339765" y="2663659"/>
            <a:ext cx="438424" cy="318842"/>
          </a:xfrm>
          <a:prstGeom prst="roundRect">
            <a:avLst/>
          </a:prstGeom>
          <a:solidFill>
            <a:srgbClr val="124191"/>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UE</a:t>
            </a:r>
          </a:p>
        </p:txBody>
      </p:sp>
      <p:sp>
        <p:nvSpPr>
          <p:cNvPr id="10" name="Rounded Rectangle 27">
            <a:extLst>
              <a:ext uri="{FF2B5EF4-FFF2-40B4-BE49-F238E27FC236}">
                <a16:creationId xmlns:a16="http://schemas.microsoft.com/office/drawing/2014/main" id="{DA14D233-2D73-47BF-8188-FE1847EB7378}"/>
              </a:ext>
            </a:extLst>
          </p:cNvPr>
          <p:cNvSpPr/>
          <p:nvPr/>
        </p:nvSpPr>
        <p:spPr>
          <a:xfrm>
            <a:off x="1045864" y="1888888"/>
            <a:ext cx="631295" cy="310726"/>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RU</a:t>
            </a:r>
          </a:p>
        </p:txBody>
      </p:sp>
      <p:sp>
        <p:nvSpPr>
          <p:cNvPr id="11" name="Rounded Rectangle 28">
            <a:extLst>
              <a:ext uri="{FF2B5EF4-FFF2-40B4-BE49-F238E27FC236}">
                <a16:creationId xmlns:a16="http://schemas.microsoft.com/office/drawing/2014/main" id="{9B05D860-E029-4447-AF5B-5F1228C093D3}"/>
              </a:ext>
            </a:extLst>
          </p:cNvPr>
          <p:cNvSpPr/>
          <p:nvPr/>
        </p:nvSpPr>
        <p:spPr>
          <a:xfrm>
            <a:off x="2113337" y="1888888"/>
            <a:ext cx="562073" cy="310726"/>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t>DU</a:t>
            </a:r>
            <a:endParaRPr lang="en-US" sz="900" dirty="0"/>
          </a:p>
        </p:txBody>
      </p:sp>
      <p:sp>
        <p:nvSpPr>
          <p:cNvPr id="12" name="Rounded Rectangle 29">
            <a:extLst>
              <a:ext uri="{FF2B5EF4-FFF2-40B4-BE49-F238E27FC236}">
                <a16:creationId xmlns:a16="http://schemas.microsoft.com/office/drawing/2014/main" id="{336C1014-9779-4F5E-BD3F-97A5D204D484}"/>
              </a:ext>
            </a:extLst>
          </p:cNvPr>
          <p:cNvSpPr/>
          <p:nvPr/>
        </p:nvSpPr>
        <p:spPr>
          <a:xfrm>
            <a:off x="2886340" y="1888888"/>
            <a:ext cx="534623" cy="310726"/>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CU</a:t>
            </a:r>
          </a:p>
        </p:txBody>
      </p:sp>
      <p:sp>
        <p:nvSpPr>
          <p:cNvPr id="13" name="TextBox 12">
            <a:extLst>
              <a:ext uri="{FF2B5EF4-FFF2-40B4-BE49-F238E27FC236}">
                <a16:creationId xmlns:a16="http://schemas.microsoft.com/office/drawing/2014/main" id="{0B1CED11-F2A3-4CB1-BF32-E6A2DF7337E5}"/>
              </a:ext>
            </a:extLst>
          </p:cNvPr>
          <p:cNvSpPr txBox="1"/>
          <p:nvPr/>
        </p:nvSpPr>
        <p:spPr>
          <a:xfrm>
            <a:off x="7542267" y="1887414"/>
            <a:ext cx="567784" cy="199900"/>
          </a:xfrm>
          <a:prstGeom prst="rect">
            <a:avLst/>
          </a:prstGeom>
          <a:noFill/>
        </p:spPr>
        <p:txBody>
          <a:bodyPr wrap="none" rtlCol="0">
            <a:spAutoFit/>
          </a:bodyPr>
          <a:lstStyle/>
          <a:p>
            <a:r>
              <a:rPr lang="en-US" sz="900" dirty="0">
                <a:solidFill>
                  <a:srgbClr val="0000CC"/>
                </a:solidFill>
              </a:rPr>
              <a:t>Internet</a:t>
            </a:r>
          </a:p>
        </p:txBody>
      </p:sp>
      <p:sp>
        <p:nvSpPr>
          <p:cNvPr id="14" name="TextBox 13">
            <a:extLst>
              <a:ext uri="{FF2B5EF4-FFF2-40B4-BE49-F238E27FC236}">
                <a16:creationId xmlns:a16="http://schemas.microsoft.com/office/drawing/2014/main" id="{009749BE-40DE-46F9-ADD6-CD80523D0D5D}"/>
              </a:ext>
            </a:extLst>
          </p:cNvPr>
          <p:cNvSpPr txBox="1"/>
          <p:nvPr/>
        </p:nvSpPr>
        <p:spPr>
          <a:xfrm>
            <a:off x="4246616" y="1907998"/>
            <a:ext cx="412293" cy="279860"/>
          </a:xfrm>
          <a:prstGeom prst="rect">
            <a:avLst/>
          </a:prstGeom>
          <a:noFill/>
        </p:spPr>
        <p:txBody>
          <a:bodyPr wrap="none" rtlCol="0">
            <a:spAutoFit/>
          </a:bodyPr>
          <a:lstStyle/>
          <a:p>
            <a:pPr algn="ctr"/>
            <a:r>
              <a:rPr lang="en-US" sz="750" dirty="0">
                <a:solidFill>
                  <a:srgbClr val="0000CC"/>
                </a:solidFill>
              </a:rPr>
              <a:t>Edge</a:t>
            </a:r>
          </a:p>
          <a:p>
            <a:pPr algn="ctr"/>
            <a:r>
              <a:rPr lang="en-US" sz="750" dirty="0">
                <a:solidFill>
                  <a:srgbClr val="0000CC"/>
                </a:solidFill>
              </a:rPr>
              <a:t>Cloud</a:t>
            </a:r>
          </a:p>
        </p:txBody>
      </p:sp>
      <p:sp>
        <p:nvSpPr>
          <p:cNvPr id="15" name="TextBox 14">
            <a:extLst>
              <a:ext uri="{FF2B5EF4-FFF2-40B4-BE49-F238E27FC236}">
                <a16:creationId xmlns:a16="http://schemas.microsoft.com/office/drawing/2014/main" id="{1AE3D70F-222A-4499-8686-F56D34827065}"/>
              </a:ext>
            </a:extLst>
          </p:cNvPr>
          <p:cNvSpPr txBox="1"/>
          <p:nvPr/>
        </p:nvSpPr>
        <p:spPr>
          <a:xfrm>
            <a:off x="1084840" y="1257817"/>
            <a:ext cx="585417" cy="199900"/>
          </a:xfrm>
          <a:prstGeom prst="rect">
            <a:avLst/>
          </a:prstGeom>
          <a:noFill/>
        </p:spPr>
        <p:txBody>
          <a:bodyPr wrap="none" rtlCol="0">
            <a:spAutoFit/>
          </a:bodyPr>
          <a:lstStyle/>
          <a:p>
            <a:pPr algn="ctr"/>
            <a:r>
              <a:rPr lang="en-US" sz="900" dirty="0">
                <a:solidFill>
                  <a:srgbClr val="0000CC"/>
                </a:solidFill>
              </a:rPr>
              <a:t>Antenna</a:t>
            </a:r>
          </a:p>
        </p:txBody>
      </p:sp>
      <p:sp>
        <p:nvSpPr>
          <p:cNvPr id="16" name="TextBox 15">
            <a:extLst>
              <a:ext uri="{FF2B5EF4-FFF2-40B4-BE49-F238E27FC236}">
                <a16:creationId xmlns:a16="http://schemas.microsoft.com/office/drawing/2014/main" id="{11F89275-30EF-40EE-8311-83F22E58DD0A}"/>
              </a:ext>
            </a:extLst>
          </p:cNvPr>
          <p:cNvSpPr txBox="1"/>
          <p:nvPr/>
        </p:nvSpPr>
        <p:spPr>
          <a:xfrm>
            <a:off x="2215320" y="1376070"/>
            <a:ext cx="388248" cy="319840"/>
          </a:xfrm>
          <a:prstGeom prst="rect">
            <a:avLst/>
          </a:prstGeom>
          <a:noFill/>
        </p:spPr>
        <p:txBody>
          <a:bodyPr wrap="none" rtlCol="0">
            <a:spAutoFit/>
          </a:bodyPr>
          <a:lstStyle/>
          <a:p>
            <a:pPr algn="ctr"/>
            <a:r>
              <a:rPr lang="en-US" sz="900" dirty="0">
                <a:solidFill>
                  <a:srgbClr val="0000CC"/>
                </a:solidFill>
              </a:rPr>
              <a:t>DU</a:t>
            </a:r>
          </a:p>
          <a:p>
            <a:pPr algn="ctr"/>
            <a:r>
              <a:rPr lang="en-US" sz="900" dirty="0">
                <a:solidFill>
                  <a:srgbClr val="0000CC"/>
                </a:solidFill>
              </a:rPr>
              <a:t>RAU</a:t>
            </a:r>
          </a:p>
        </p:txBody>
      </p:sp>
      <p:sp>
        <p:nvSpPr>
          <p:cNvPr id="17" name="TextBox 16">
            <a:extLst>
              <a:ext uri="{FF2B5EF4-FFF2-40B4-BE49-F238E27FC236}">
                <a16:creationId xmlns:a16="http://schemas.microsoft.com/office/drawing/2014/main" id="{578F94C0-4981-443D-B8F5-BB527F108277}"/>
              </a:ext>
            </a:extLst>
          </p:cNvPr>
          <p:cNvSpPr txBox="1"/>
          <p:nvPr/>
        </p:nvSpPr>
        <p:spPr>
          <a:xfrm>
            <a:off x="7384529" y="2198426"/>
            <a:ext cx="846707" cy="179910"/>
          </a:xfrm>
          <a:prstGeom prst="rect">
            <a:avLst/>
          </a:prstGeom>
          <a:noFill/>
        </p:spPr>
        <p:txBody>
          <a:bodyPr wrap="none" rtlCol="0">
            <a:spAutoFit/>
          </a:bodyPr>
          <a:lstStyle/>
          <a:p>
            <a:r>
              <a:rPr lang="en-US" sz="750" dirty="0">
                <a:solidFill>
                  <a:srgbClr val="0000CC"/>
                </a:solidFill>
              </a:rPr>
              <a:t>External Content</a:t>
            </a:r>
          </a:p>
        </p:txBody>
      </p:sp>
      <p:grpSp>
        <p:nvGrpSpPr>
          <p:cNvPr id="18" name="Group 17">
            <a:extLst>
              <a:ext uri="{FF2B5EF4-FFF2-40B4-BE49-F238E27FC236}">
                <a16:creationId xmlns:a16="http://schemas.microsoft.com/office/drawing/2014/main" id="{986CB920-A68E-49D8-B3E6-2A2C5C9B8FEA}"/>
              </a:ext>
            </a:extLst>
          </p:cNvPr>
          <p:cNvGrpSpPr/>
          <p:nvPr/>
        </p:nvGrpSpPr>
        <p:grpSpPr>
          <a:xfrm>
            <a:off x="336976" y="950299"/>
            <a:ext cx="426925" cy="369715"/>
            <a:chOff x="998426" y="3207230"/>
            <a:chExt cx="929241" cy="929241"/>
          </a:xfrm>
        </p:grpSpPr>
        <p:pic>
          <p:nvPicPr>
            <p:cNvPr id="19" name="Picture 18">
              <a:extLst>
                <a:ext uri="{FF2B5EF4-FFF2-40B4-BE49-F238E27FC236}">
                  <a16:creationId xmlns:a16="http://schemas.microsoft.com/office/drawing/2014/main" id="{B5A4EFF8-8216-4A69-9FAE-37E303E24504}"/>
                </a:ext>
              </a:extLst>
            </p:cNvPr>
            <p:cNvPicPr>
              <a:picLocks noChangeAspect="1"/>
            </p:cNvPicPr>
            <p:nvPr/>
          </p:nvPicPr>
          <p:blipFill>
            <a:blip r:embed="rId3">
              <a:duotone>
                <a:schemeClr val="accent5">
                  <a:shade val="45000"/>
                  <a:satMod val="135000"/>
                </a:schemeClr>
                <a:prstClr val="white"/>
              </a:duotone>
            </a:blip>
            <a:stretch>
              <a:fillRect/>
            </a:stretch>
          </p:blipFill>
          <p:spPr>
            <a:xfrm>
              <a:off x="998426" y="3207230"/>
              <a:ext cx="929241" cy="929241"/>
            </a:xfrm>
            <a:prstGeom prst="rect">
              <a:avLst/>
            </a:prstGeom>
          </p:spPr>
        </p:pic>
        <p:pic>
          <p:nvPicPr>
            <p:cNvPr id="20" name="Picture 19">
              <a:extLst>
                <a:ext uri="{FF2B5EF4-FFF2-40B4-BE49-F238E27FC236}">
                  <a16:creationId xmlns:a16="http://schemas.microsoft.com/office/drawing/2014/main" id="{9B780ACA-7851-432E-9ABA-DB4CFB6E6A0B}"/>
                </a:ext>
              </a:extLst>
            </p:cNvPr>
            <p:cNvPicPr>
              <a:picLocks noChangeAspect="1"/>
            </p:cNvPicPr>
            <p:nvPr/>
          </p:nvPicPr>
          <p:blipFill>
            <a:blip r:embed="rId4"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388602" y="3352371"/>
              <a:ext cx="168453" cy="168453"/>
            </a:xfrm>
            <a:prstGeom prst="rect">
              <a:avLst/>
            </a:prstGeom>
          </p:spPr>
        </p:pic>
      </p:grpSp>
      <p:grpSp>
        <p:nvGrpSpPr>
          <p:cNvPr id="21" name="Group 20">
            <a:extLst>
              <a:ext uri="{FF2B5EF4-FFF2-40B4-BE49-F238E27FC236}">
                <a16:creationId xmlns:a16="http://schemas.microsoft.com/office/drawing/2014/main" id="{DD030717-694C-4384-890B-4DE94D5A1168}"/>
              </a:ext>
            </a:extLst>
          </p:cNvPr>
          <p:cNvGrpSpPr/>
          <p:nvPr/>
        </p:nvGrpSpPr>
        <p:grpSpPr>
          <a:xfrm>
            <a:off x="361364" y="2177064"/>
            <a:ext cx="306710" cy="275469"/>
            <a:chOff x="1444860" y="4116196"/>
            <a:chExt cx="965603" cy="1001447"/>
          </a:xfrm>
        </p:grpSpPr>
        <p:pic>
          <p:nvPicPr>
            <p:cNvPr id="22" name="Picture 21">
              <a:extLst>
                <a:ext uri="{FF2B5EF4-FFF2-40B4-BE49-F238E27FC236}">
                  <a16:creationId xmlns:a16="http://schemas.microsoft.com/office/drawing/2014/main" id="{FEE470D4-39E9-4875-AFAF-5611029E29E2}"/>
                </a:ext>
              </a:extLst>
            </p:cNvPr>
            <p:cNvPicPr>
              <a:picLocks noChangeAspect="1"/>
            </p:cNvPicPr>
            <p:nvPr/>
          </p:nvPicPr>
          <p:blipFill>
            <a:blip r:embed="rId5"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941521" y="4116196"/>
              <a:ext cx="258763" cy="258763"/>
            </a:xfrm>
            <a:prstGeom prst="rect">
              <a:avLst/>
            </a:prstGeom>
          </p:spPr>
        </p:pic>
        <p:pic>
          <p:nvPicPr>
            <p:cNvPr id="23" name="Picture 22">
              <a:extLst>
                <a:ext uri="{FF2B5EF4-FFF2-40B4-BE49-F238E27FC236}">
                  <a16:creationId xmlns:a16="http://schemas.microsoft.com/office/drawing/2014/main" id="{8805354B-ECEC-4814-BBA5-5C41A1D66DAD}"/>
                </a:ext>
              </a:extLst>
            </p:cNvPr>
            <p:cNvPicPr>
              <a:picLocks noChangeAspect="1"/>
            </p:cNvPicPr>
            <p:nvPr/>
          </p:nvPicPr>
          <p:blipFill>
            <a:blip r:embed="rId6" cstate="screen">
              <a:clrChange>
                <a:clrFrom>
                  <a:srgbClr val="FFFFFF"/>
                </a:clrFrom>
                <a:clrTo>
                  <a:srgbClr val="FFFFFF">
                    <a:alpha val="0"/>
                  </a:srgbClr>
                </a:clrTo>
              </a:clrChange>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444860" y="4343961"/>
              <a:ext cx="965603" cy="773682"/>
            </a:xfrm>
            <a:prstGeom prst="rect">
              <a:avLst/>
            </a:prstGeom>
          </p:spPr>
        </p:pic>
      </p:grpSp>
      <p:grpSp>
        <p:nvGrpSpPr>
          <p:cNvPr id="24" name="Group 23">
            <a:extLst>
              <a:ext uri="{FF2B5EF4-FFF2-40B4-BE49-F238E27FC236}">
                <a16:creationId xmlns:a16="http://schemas.microsoft.com/office/drawing/2014/main" id="{56565395-A003-4570-BE71-D5AF5312968A}"/>
              </a:ext>
            </a:extLst>
          </p:cNvPr>
          <p:cNvGrpSpPr/>
          <p:nvPr/>
        </p:nvGrpSpPr>
        <p:grpSpPr>
          <a:xfrm>
            <a:off x="369418" y="1527450"/>
            <a:ext cx="319178" cy="321193"/>
            <a:chOff x="1262514" y="4763419"/>
            <a:chExt cx="798512" cy="927894"/>
          </a:xfrm>
        </p:grpSpPr>
        <p:pic>
          <p:nvPicPr>
            <p:cNvPr id="25" name="Picture 24">
              <a:extLst>
                <a:ext uri="{FF2B5EF4-FFF2-40B4-BE49-F238E27FC236}">
                  <a16:creationId xmlns:a16="http://schemas.microsoft.com/office/drawing/2014/main" id="{C05EFDB3-6595-487D-92C9-5AF1AA76C3C5}"/>
                </a:ext>
              </a:extLst>
            </p:cNvPr>
            <p:cNvPicPr>
              <a:picLocks noChangeAspect="1"/>
            </p:cNvPicPr>
            <p:nvPr/>
          </p:nvPicPr>
          <p:blipFill>
            <a:blip r:embed="rId7"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flipH="1">
              <a:off x="1262514" y="4892801"/>
              <a:ext cx="798512" cy="798512"/>
            </a:xfrm>
            <a:prstGeom prst="rect">
              <a:avLst/>
            </a:prstGeom>
          </p:spPr>
        </p:pic>
        <p:pic>
          <p:nvPicPr>
            <p:cNvPr id="26" name="Picture 25">
              <a:extLst>
                <a:ext uri="{FF2B5EF4-FFF2-40B4-BE49-F238E27FC236}">
                  <a16:creationId xmlns:a16="http://schemas.microsoft.com/office/drawing/2014/main" id="{7A3A2B34-2A25-4828-9267-A6CE4EA363A3}"/>
                </a:ext>
              </a:extLst>
            </p:cNvPr>
            <p:cNvPicPr>
              <a:picLocks noChangeAspect="1"/>
            </p:cNvPicPr>
            <p:nvPr/>
          </p:nvPicPr>
          <p:blipFill>
            <a:blip r:embed="rId8"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802263" y="4763419"/>
              <a:ext cx="258763" cy="258763"/>
            </a:xfrm>
            <a:prstGeom prst="rect">
              <a:avLst/>
            </a:prstGeom>
          </p:spPr>
        </p:pic>
      </p:grpSp>
      <p:grpSp>
        <p:nvGrpSpPr>
          <p:cNvPr id="27" name="Group 26">
            <a:extLst>
              <a:ext uri="{FF2B5EF4-FFF2-40B4-BE49-F238E27FC236}">
                <a16:creationId xmlns:a16="http://schemas.microsoft.com/office/drawing/2014/main" id="{163F958C-DE38-44B3-AB86-0FB1232A1CC1}"/>
              </a:ext>
            </a:extLst>
          </p:cNvPr>
          <p:cNvGrpSpPr/>
          <p:nvPr/>
        </p:nvGrpSpPr>
        <p:grpSpPr>
          <a:xfrm>
            <a:off x="413695" y="1231079"/>
            <a:ext cx="244911" cy="286322"/>
            <a:chOff x="1001231" y="2255102"/>
            <a:chExt cx="533072" cy="719641"/>
          </a:xfrm>
        </p:grpSpPr>
        <p:pic>
          <p:nvPicPr>
            <p:cNvPr id="28" name="Picture 27">
              <a:extLst>
                <a:ext uri="{FF2B5EF4-FFF2-40B4-BE49-F238E27FC236}">
                  <a16:creationId xmlns:a16="http://schemas.microsoft.com/office/drawing/2014/main" id="{0B18BBC5-CFF3-4FD1-A172-E469BC6812E2}"/>
                </a:ext>
              </a:extLst>
            </p:cNvPr>
            <p:cNvPicPr>
              <a:picLocks noChangeAspect="1"/>
            </p:cNvPicPr>
            <p:nvPr/>
          </p:nvPicPr>
          <p:blipFill>
            <a:blip r:embed="rId9"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001231" y="2441671"/>
              <a:ext cx="533072" cy="533072"/>
            </a:xfrm>
            <a:prstGeom prst="rect">
              <a:avLst/>
            </a:prstGeom>
          </p:spPr>
        </p:pic>
        <p:pic>
          <p:nvPicPr>
            <p:cNvPr id="29" name="Picture 28">
              <a:extLst>
                <a:ext uri="{FF2B5EF4-FFF2-40B4-BE49-F238E27FC236}">
                  <a16:creationId xmlns:a16="http://schemas.microsoft.com/office/drawing/2014/main" id="{B40887E3-858E-4C55-8035-7FF04F033EE1}"/>
                </a:ext>
              </a:extLst>
            </p:cNvPr>
            <p:cNvPicPr>
              <a:picLocks noChangeAspect="1"/>
            </p:cNvPicPr>
            <p:nvPr/>
          </p:nvPicPr>
          <p:blipFill>
            <a:blip r:embed="rId4"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178526" y="2255102"/>
              <a:ext cx="168453" cy="168453"/>
            </a:xfrm>
            <a:prstGeom prst="rect">
              <a:avLst/>
            </a:prstGeom>
          </p:spPr>
        </p:pic>
      </p:grpSp>
      <p:grpSp>
        <p:nvGrpSpPr>
          <p:cNvPr id="30" name="Group 29">
            <a:extLst>
              <a:ext uri="{FF2B5EF4-FFF2-40B4-BE49-F238E27FC236}">
                <a16:creationId xmlns:a16="http://schemas.microsoft.com/office/drawing/2014/main" id="{A03852DD-7B44-4954-9227-F06D34C766CD}"/>
              </a:ext>
            </a:extLst>
          </p:cNvPr>
          <p:cNvGrpSpPr/>
          <p:nvPr/>
        </p:nvGrpSpPr>
        <p:grpSpPr>
          <a:xfrm>
            <a:off x="395170" y="1827760"/>
            <a:ext cx="267674" cy="308321"/>
            <a:chOff x="1099376" y="4194209"/>
            <a:chExt cx="582617" cy="774934"/>
          </a:xfrm>
        </p:grpSpPr>
        <p:pic>
          <p:nvPicPr>
            <p:cNvPr id="31" name="Picture 30">
              <a:extLst>
                <a:ext uri="{FF2B5EF4-FFF2-40B4-BE49-F238E27FC236}">
                  <a16:creationId xmlns:a16="http://schemas.microsoft.com/office/drawing/2014/main" id="{4FDE58A9-835A-4A85-8FA6-68138B47219C}"/>
                </a:ext>
              </a:extLst>
            </p:cNvPr>
            <p:cNvPicPr>
              <a:picLocks noChangeAspect="1"/>
            </p:cNvPicPr>
            <p:nvPr/>
          </p:nvPicPr>
          <p:blipFill>
            <a:blip r:embed="rId10"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099376" y="4386526"/>
              <a:ext cx="582617" cy="582617"/>
            </a:xfrm>
            <a:prstGeom prst="rect">
              <a:avLst/>
            </a:prstGeom>
          </p:spPr>
        </p:pic>
        <p:pic>
          <p:nvPicPr>
            <p:cNvPr id="32" name="Picture 31">
              <a:extLst>
                <a:ext uri="{FF2B5EF4-FFF2-40B4-BE49-F238E27FC236}">
                  <a16:creationId xmlns:a16="http://schemas.microsoft.com/office/drawing/2014/main" id="{B7687331-60F8-4A44-AEB6-77B60F3B66DD}"/>
                </a:ext>
              </a:extLst>
            </p:cNvPr>
            <p:cNvPicPr>
              <a:picLocks noChangeAspect="1"/>
            </p:cNvPicPr>
            <p:nvPr/>
          </p:nvPicPr>
          <p:blipFill>
            <a:blip r:embed="rId5"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217987" y="4194209"/>
              <a:ext cx="178899" cy="178899"/>
            </a:xfrm>
            <a:prstGeom prst="rect">
              <a:avLst/>
            </a:prstGeom>
          </p:spPr>
        </p:pic>
      </p:grpSp>
      <p:cxnSp>
        <p:nvCxnSpPr>
          <p:cNvPr id="33" name="Straight Connector 32">
            <a:extLst>
              <a:ext uri="{FF2B5EF4-FFF2-40B4-BE49-F238E27FC236}">
                <a16:creationId xmlns:a16="http://schemas.microsoft.com/office/drawing/2014/main" id="{2559D009-926F-4618-937A-5607AA341CAF}"/>
              </a:ext>
            </a:extLst>
          </p:cNvPr>
          <p:cNvCxnSpPr>
            <a:stCxn id="10" idx="3"/>
            <a:endCxn id="11" idx="1"/>
          </p:cNvCxnSpPr>
          <p:nvPr/>
        </p:nvCxnSpPr>
        <p:spPr>
          <a:xfrm>
            <a:off x="1677159" y="2044251"/>
            <a:ext cx="436178" cy="0"/>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D1E3DF3B-5679-400F-B462-1786A3E1EF14}"/>
              </a:ext>
            </a:extLst>
          </p:cNvPr>
          <p:cNvSpPr txBox="1"/>
          <p:nvPr/>
        </p:nvSpPr>
        <p:spPr>
          <a:xfrm>
            <a:off x="2322732" y="2482821"/>
            <a:ext cx="2467115" cy="507831"/>
          </a:xfrm>
          <a:prstGeom prst="rect">
            <a:avLst/>
          </a:prstGeom>
          <a:noFill/>
        </p:spPr>
        <p:txBody>
          <a:bodyPr wrap="square" rtlCol="0">
            <a:spAutoFit/>
          </a:bodyPr>
          <a:lstStyle/>
          <a:p>
            <a:r>
              <a:rPr lang="en-US" sz="900" dirty="0"/>
              <a:t>RU – Remote Radio Unit</a:t>
            </a:r>
          </a:p>
          <a:p>
            <a:r>
              <a:rPr lang="en-US" sz="900" dirty="0"/>
              <a:t>DU – Distributed Unit (5G Base Unit)</a:t>
            </a:r>
          </a:p>
          <a:p>
            <a:r>
              <a:rPr lang="en-US" sz="900" dirty="0"/>
              <a:t>CU – Centralized Unit </a:t>
            </a:r>
          </a:p>
        </p:txBody>
      </p:sp>
      <p:sp>
        <p:nvSpPr>
          <p:cNvPr id="35" name="TextBox 34">
            <a:extLst>
              <a:ext uri="{FF2B5EF4-FFF2-40B4-BE49-F238E27FC236}">
                <a16:creationId xmlns:a16="http://schemas.microsoft.com/office/drawing/2014/main" id="{92CFA958-25F0-4C99-B60C-C0B1F2698C72}"/>
              </a:ext>
            </a:extLst>
          </p:cNvPr>
          <p:cNvSpPr txBox="1"/>
          <p:nvPr/>
        </p:nvSpPr>
        <p:spPr>
          <a:xfrm>
            <a:off x="1618642" y="2091615"/>
            <a:ext cx="900634" cy="226553"/>
          </a:xfrm>
          <a:prstGeom prst="rect">
            <a:avLst/>
          </a:prstGeom>
          <a:noFill/>
        </p:spPr>
        <p:txBody>
          <a:bodyPr wrap="square" rtlCol="0">
            <a:spAutoFit/>
          </a:bodyPr>
          <a:lstStyle/>
          <a:p>
            <a:r>
              <a:rPr lang="en-US" sz="1100" dirty="0">
                <a:solidFill>
                  <a:srgbClr val="0000CC"/>
                </a:solidFill>
              </a:rPr>
              <a:t>CPRI</a:t>
            </a:r>
          </a:p>
        </p:txBody>
      </p:sp>
      <p:sp>
        <p:nvSpPr>
          <p:cNvPr id="36" name="TextBox 35">
            <a:extLst>
              <a:ext uri="{FF2B5EF4-FFF2-40B4-BE49-F238E27FC236}">
                <a16:creationId xmlns:a16="http://schemas.microsoft.com/office/drawing/2014/main" id="{BE05992B-0EA3-487F-B2A9-A56053331318}"/>
              </a:ext>
            </a:extLst>
          </p:cNvPr>
          <p:cNvSpPr txBox="1"/>
          <p:nvPr/>
        </p:nvSpPr>
        <p:spPr>
          <a:xfrm>
            <a:off x="3135315" y="2197386"/>
            <a:ext cx="900634" cy="259870"/>
          </a:xfrm>
          <a:prstGeom prst="rect">
            <a:avLst/>
          </a:prstGeom>
          <a:noFill/>
        </p:spPr>
        <p:txBody>
          <a:bodyPr wrap="square" rtlCol="0">
            <a:spAutoFit/>
          </a:bodyPr>
          <a:lstStyle/>
          <a:p>
            <a:r>
              <a:rPr lang="en-US" sz="1350" dirty="0">
                <a:solidFill>
                  <a:srgbClr val="0000CC"/>
                </a:solidFill>
              </a:rPr>
              <a:t>Mid Haul</a:t>
            </a:r>
          </a:p>
        </p:txBody>
      </p:sp>
      <p:sp>
        <p:nvSpPr>
          <p:cNvPr id="37" name="TextBox 36">
            <a:extLst>
              <a:ext uri="{FF2B5EF4-FFF2-40B4-BE49-F238E27FC236}">
                <a16:creationId xmlns:a16="http://schemas.microsoft.com/office/drawing/2014/main" id="{E7E7BBD4-1270-40C3-BDC1-1095150E3BD5}"/>
              </a:ext>
            </a:extLst>
          </p:cNvPr>
          <p:cNvSpPr txBox="1"/>
          <p:nvPr/>
        </p:nvSpPr>
        <p:spPr>
          <a:xfrm>
            <a:off x="4688193" y="1468580"/>
            <a:ext cx="625546" cy="439779"/>
          </a:xfrm>
          <a:prstGeom prst="rect">
            <a:avLst/>
          </a:prstGeom>
          <a:noFill/>
        </p:spPr>
        <p:txBody>
          <a:bodyPr wrap="square" rtlCol="0">
            <a:spAutoFit/>
          </a:bodyPr>
          <a:lstStyle/>
          <a:p>
            <a:r>
              <a:rPr lang="en-US" sz="1350" dirty="0">
                <a:solidFill>
                  <a:srgbClr val="0000CC"/>
                </a:solidFill>
              </a:rPr>
              <a:t>Back Haul</a:t>
            </a:r>
          </a:p>
        </p:txBody>
      </p:sp>
      <p:sp>
        <p:nvSpPr>
          <p:cNvPr id="38" name="TextBox 37">
            <a:extLst>
              <a:ext uri="{FF2B5EF4-FFF2-40B4-BE49-F238E27FC236}">
                <a16:creationId xmlns:a16="http://schemas.microsoft.com/office/drawing/2014/main" id="{B35A2D54-FEF1-48F9-B78B-8CB30451753A}"/>
              </a:ext>
            </a:extLst>
          </p:cNvPr>
          <p:cNvSpPr txBox="1"/>
          <p:nvPr/>
        </p:nvSpPr>
        <p:spPr>
          <a:xfrm>
            <a:off x="5985746" y="1907458"/>
            <a:ext cx="630301" cy="279860"/>
          </a:xfrm>
          <a:prstGeom prst="rect">
            <a:avLst/>
          </a:prstGeom>
          <a:noFill/>
        </p:spPr>
        <p:txBody>
          <a:bodyPr wrap="none" rtlCol="0">
            <a:spAutoFit/>
          </a:bodyPr>
          <a:lstStyle/>
          <a:p>
            <a:pPr algn="ctr"/>
            <a:r>
              <a:rPr lang="en-US" sz="750" dirty="0">
                <a:solidFill>
                  <a:srgbClr val="0000CC"/>
                </a:solidFill>
              </a:rPr>
              <a:t>Centralized</a:t>
            </a:r>
          </a:p>
          <a:p>
            <a:pPr algn="ctr"/>
            <a:r>
              <a:rPr lang="en-US" sz="750" dirty="0">
                <a:solidFill>
                  <a:srgbClr val="0000CC"/>
                </a:solidFill>
              </a:rPr>
              <a:t>Cloud</a:t>
            </a:r>
          </a:p>
        </p:txBody>
      </p:sp>
      <p:sp>
        <p:nvSpPr>
          <p:cNvPr id="39" name="Rectangle: Rounded Corners 36">
            <a:extLst>
              <a:ext uri="{FF2B5EF4-FFF2-40B4-BE49-F238E27FC236}">
                <a16:creationId xmlns:a16="http://schemas.microsoft.com/office/drawing/2014/main" id="{21F797DD-E194-43CD-A221-13E218A9F8A5}"/>
              </a:ext>
            </a:extLst>
          </p:cNvPr>
          <p:cNvSpPr/>
          <p:nvPr/>
        </p:nvSpPr>
        <p:spPr>
          <a:xfrm>
            <a:off x="5475030" y="1005521"/>
            <a:ext cx="2828251" cy="556093"/>
          </a:xfrm>
          <a:prstGeom prst="roundRect">
            <a:avLst/>
          </a:prstGeom>
          <a:solidFill>
            <a:schemeClr val="accent3">
              <a:lumMod val="20000"/>
              <a:lumOff val="80000"/>
            </a:schemeClr>
          </a:solid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050" b="1" dirty="0">
                <a:solidFill>
                  <a:srgbClr val="0000CC"/>
                </a:solidFill>
              </a:rPr>
              <a:t>Disaggregated Core</a:t>
            </a:r>
          </a:p>
        </p:txBody>
      </p:sp>
      <p:sp>
        <p:nvSpPr>
          <p:cNvPr id="40" name="Rounded Rectangle 30">
            <a:extLst>
              <a:ext uri="{FF2B5EF4-FFF2-40B4-BE49-F238E27FC236}">
                <a16:creationId xmlns:a16="http://schemas.microsoft.com/office/drawing/2014/main" id="{78809E6A-6852-48E9-9CEA-340D79DDCBAD}"/>
              </a:ext>
            </a:extLst>
          </p:cNvPr>
          <p:cNvSpPr/>
          <p:nvPr/>
        </p:nvSpPr>
        <p:spPr>
          <a:xfrm>
            <a:off x="5543692" y="1219357"/>
            <a:ext cx="534623" cy="271309"/>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UPF</a:t>
            </a:r>
          </a:p>
        </p:txBody>
      </p:sp>
      <p:sp>
        <p:nvSpPr>
          <p:cNvPr id="41" name="Rounded Rectangle 30">
            <a:extLst>
              <a:ext uri="{FF2B5EF4-FFF2-40B4-BE49-F238E27FC236}">
                <a16:creationId xmlns:a16="http://schemas.microsoft.com/office/drawing/2014/main" id="{A9936627-2D8F-44E2-BF71-54584221DBB2}"/>
              </a:ext>
            </a:extLst>
          </p:cNvPr>
          <p:cNvSpPr/>
          <p:nvPr/>
        </p:nvSpPr>
        <p:spPr>
          <a:xfrm>
            <a:off x="6092230" y="1219357"/>
            <a:ext cx="534623" cy="271309"/>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SMF</a:t>
            </a:r>
          </a:p>
        </p:txBody>
      </p:sp>
      <p:sp>
        <p:nvSpPr>
          <p:cNvPr id="42" name="Rounded Rectangle 30">
            <a:extLst>
              <a:ext uri="{FF2B5EF4-FFF2-40B4-BE49-F238E27FC236}">
                <a16:creationId xmlns:a16="http://schemas.microsoft.com/office/drawing/2014/main" id="{13A5A580-5789-4AD7-9A0B-2DF531690270}"/>
              </a:ext>
            </a:extLst>
          </p:cNvPr>
          <p:cNvSpPr/>
          <p:nvPr/>
        </p:nvSpPr>
        <p:spPr>
          <a:xfrm>
            <a:off x="6640768" y="1219357"/>
            <a:ext cx="534623" cy="271309"/>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UDM</a:t>
            </a:r>
          </a:p>
        </p:txBody>
      </p:sp>
      <p:sp>
        <p:nvSpPr>
          <p:cNvPr id="43" name="Rounded Rectangle 30">
            <a:extLst>
              <a:ext uri="{FF2B5EF4-FFF2-40B4-BE49-F238E27FC236}">
                <a16:creationId xmlns:a16="http://schemas.microsoft.com/office/drawing/2014/main" id="{295F89B1-0603-4ECF-AFDA-4C8A28A233ED}"/>
              </a:ext>
            </a:extLst>
          </p:cNvPr>
          <p:cNvSpPr/>
          <p:nvPr/>
        </p:nvSpPr>
        <p:spPr>
          <a:xfrm>
            <a:off x="7189306" y="1219357"/>
            <a:ext cx="534623" cy="271309"/>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AUSF</a:t>
            </a:r>
          </a:p>
        </p:txBody>
      </p:sp>
      <p:sp>
        <p:nvSpPr>
          <p:cNvPr id="44" name="Rectangle 43">
            <a:extLst>
              <a:ext uri="{FF2B5EF4-FFF2-40B4-BE49-F238E27FC236}">
                <a16:creationId xmlns:a16="http://schemas.microsoft.com/office/drawing/2014/main" id="{282D5B2F-734E-425D-BE18-E4EF45FD0148}"/>
              </a:ext>
            </a:extLst>
          </p:cNvPr>
          <p:cNvSpPr/>
          <p:nvPr/>
        </p:nvSpPr>
        <p:spPr>
          <a:xfrm>
            <a:off x="5763717" y="2358499"/>
            <a:ext cx="2539565" cy="646331"/>
          </a:xfrm>
          <a:prstGeom prst="rect">
            <a:avLst/>
          </a:prstGeom>
        </p:spPr>
        <p:txBody>
          <a:bodyPr wrap="square">
            <a:spAutoFit/>
          </a:bodyPr>
          <a:lstStyle/>
          <a:p>
            <a:r>
              <a:rPr lang="en-US" sz="900" dirty="0"/>
              <a:t>UPF – User Plane Function		</a:t>
            </a:r>
          </a:p>
          <a:p>
            <a:r>
              <a:rPr lang="en-US" sz="900" dirty="0"/>
              <a:t>SMF – Session Management Function</a:t>
            </a:r>
          </a:p>
          <a:p>
            <a:r>
              <a:rPr lang="en-US" sz="900" dirty="0"/>
              <a:t>UDM – Unified Data Management Function</a:t>
            </a:r>
          </a:p>
          <a:p>
            <a:r>
              <a:rPr lang="en-US" sz="900" dirty="0"/>
              <a:t>AUSF – Authentication Service Function </a:t>
            </a:r>
          </a:p>
        </p:txBody>
      </p:sp>
      <p:sp>
        <p:nvSpPr>
          <p:cNvPr id="45" name="Rectangle 44">
            <a:extLst>
              <a:ext uri="{FF2B5EF4-FFF2-40B4-BE49-F238E27FC236}">
                <a16:creationId xmlns:a16="http://schemas.microsoft.com/office/drawing/2014/main" id="{2A1C6316-2D72-405D-87EF-A823B98B7859}"/>
              </a:ext>
            </a:extLst>
          </p:cNvPr>
          <p:cNvSpPr/>
          <p:nvPr/>
        </p:nvSpPr>
        <p:spPr>
          <a:xfrm>
            <a:off x="1792876" y="675809"/>
            <a:ext cx="2464940" cy="224953"/>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RAN Network Elements</a:t>
            </a:r>
          </a:p>
        </p:txBody>
      </p:sp>
      <p:sp>
        <p:nvSpPr>
          <p:cNvPr id="46" name="Rectangle 45">
            <a:extLst>
              <a:ext uri="{FF2B5EF4-FFF2-40B4-BE49-F238E27FC236}">
                <a16:creationId xmlns:a16="http://schemas.microsoft.com/office/drawing/2014/main" id="{BE946F5D-6EEE-4FC0-AFB4-0BF53C5CD53A}"/>
              </a:ext>
            </a:extLst>
          </p:cNvPr>
          <p:cNvSpPr/>
          <p:nvPr/>
        </p:nvSpPr>
        <p:spPr>
          <a:xfrm>
            <a:off x="5390240" y="655309"/>
            <a:ext cx="2431731" cy="245452"/>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Core Network Elements</a:t>
            </a:r>
          </a:p>
        </p:txBody>
      </p:sp>
      <p:pic>
        <p:nvPicPr>
          <p:cNvPr id="47" name="Picture 46">
            <a:extLst>
              <a:ext uri="{FF2B5EF4-FFF2-40B4-BE49-F238E27FC236}">
                <a16:creationId xmlns:a16="http://schemas.microsoft.com/office/drawing/2014/main" id="{A4605F78-BD0C-479C-90BB-8589D9F09BA0}"/>
              </a:ext>
            </a:extLst>
          </p:cNvPr>
          <p:cNvPicPr>
            <a:picLocks noChangeAspect="1"/>
          </p:cNvPicPr>
          <p:nvPr/>
        </p:nvPicPr>
        <p:blipFill>
          <a:blip r:embed="rId11">
            <a:clrChange>
              <a:clrFrom>
                <a:srgbClr val="EBFFFF"/>
              </a:clrFrom>
              <a:clrTo>
                <a:srgbClr val="EBFFFF">
                  <a:alpha val="0"/>
                </a:srgbClr>
              </a:clrTo>
            </a:clrChange>
            <a:extLst>
              <a:ext uri="{BEBA8EAE-BF5A-486C-A8C5-ECC9F3942E4B}">
                <a14:imgProps xmlns:a14="http://schemas.microsoft.com/office/drawing/2010/main">
                  <a14:imgLayer r:embed="rId12">
                    <a14:imgEffect>
                      <a14:colorTemperature colorTemp="4700"/>
                    </a14:imgEffect>
                  </a14:imgLayer>
                </a14:imgProps>
              </a:ext>
            </a:extLst>
          </a:blip>
          <a:stretch>
            <a:fillRect/>
          </a:stretch>
        </p:blipFill>
        <p:spPr>
          <a:xfrm>
            <a:off x="3779249" y="1693719"/>
            <a:ext cx="1198062" cy="667652"/>
          </a:xfrm>
          <a:prstGeom prst="rect">
            <a:avLst/>
          </a:prstGeom>
        </p:spPr>
      </p:pic>
      <p:pic>
        <p:nvPicPr>
          <p:cNvPr id="48" name="Picture 47">
            <a:extLst>
              <a:ext uri="{FF2B5EF4-FFF2-40B4-BE49-F238E27FC236}">
                <a16:creationId xmlns:a16="http://schemas.microsoft.com/office/drawing/2014/main" id="{3875BB69-EBCD-4E83-86FD-45412729E9D1}"/>
              </a:ext>
            </a:extLst>
          </p:cNvPr>
          <p:cNvPicPr>
            <a:picLocks noChangeAspect="1"/>
          </p:cNvPicPr>
          <p:nvPr/>
        </p:nvPicPr>
        <p:blipFill>
          <a:blip r:embed="rId11">
            <a:clrChange>
              <a:clrFrom>
                <a:srgbClr val="EBFFFF"/>
              </a:clrFrom>
              <a:clrTo>
                <a:srgbClr val="EBFFFF">
                  <a:alpha val="0"/>
                </a:srgbClr>
              </a:clrTo>
            </a:clrChange>
            <a:extLst>
              <a:ext uri="{BEBA8EAE-BF5A-486C-A8C5-ECC9F3942E4B}">
                <a14:imgProps xmlns:a14="http://schemas.microsoft.com/office/drawing/2010/main">
                  <a14:imgLayer r:embed="rId12">
                    <a14:imgEffect>
                      <a14:colorTemperature colorTemp="4700"/>
                    </a14:imgEffect>
                  </a14:imgLayer>
                </a14:imgProps>
              </a:ext>
            </a:extLst>
          </a:blip>
          <a:stretch>
            <a:fillRect/>
          </a:stretch>
        </p:blipFill>
        <p:spPr>
          <a:xfrm>
            <a:off x="5716972" y="1657269"/>
            <a:ext cx="1198062" cy="667652"/>
          </a:xfrm>
          <a:prstGeom prst="rect">
            <a:avLst/>
          </a:prstGeom>
        </p:spPr>
      </p:pic>
      <p:pic>
        <p:nvPicPr>
          <p:cNvPr id="49" name="Picture 48">
            <a:extLst>
              <a:ext uri="{FF2B5EF4-FFF2-40B4-BE49-F238E27FC236}">
                <a16:creationId xmlns:a16="http://schemas.microsoft.com/office/drawing/2014/main" id="{23FB4F50-534B-4E7E-9C5F-F76A74E19C1D}"/>
              </a:ext>
            </a:extLst>
          </p:cNvPr>
          <p:cNvPicPr>
            <a:picLocks noChangeAspect="1"/>
          </p:cNvPicPr>
          <p:nvPr/>
        </p:nvPicPr>
        <p:blipFill>
          <a:blip r:embed="rId11">
            <a:clrChange>
              <a:clrFrom>
                <a:srgbClr val="EBFFFF"/>
              </a:clrFrom>
              <a:clrTo>
                <a:srgbClr val="EBFFFF">
                  <a:alpha val="0"/>
                </a:srgbClr>
              </a:clrTo>
            </a:clrChange>
            <a:extLst>
              <a:ext uri="{BEBA8EAE-BF5A-486C-A8C5-ECC9F3942E4B}">
                <a14:imgProps xmlns:a14="http://schemas.microsoft.com/office/drawing/2010/main">
                  <a14:imgLayer r:embed="rId12">
                    <a14:imgEffect>
                      <a14:colorTemperature colorTemp="4700"/>
                    </a14:imgEffect>
                  </a14:imgLayer>
                </a14:imgProps>
              </a:ext>
            </a:extLst>
          </a:blip>
          <a:stretch>
            <a:fillRect/>
          </a:stretch>
        </p:blipFill>
        <p:spPr>
          <a:xfrm>
            <a:off x="7184781" y="1573631"/>
            <a:ext cx="1198062" cy="667652"/>
          </a:xfrm>
          <a:prstGeom prst="rect">
            <a:avLst/>
          </a:prstGeom>
        </p:spPr>
      </p:pic>
      <p:pic>
        <p:nvPicPr>
          <p:cNvPr id="50" name="Picture 2" descr="C:\Users\cheung\AppData\Local\Temp\SNAGHTML105560.PNG">
            <a:extLst>
              <a:ext uri="{FF2B5EF4-FFF2-40B4-BE49-F238E27FC236}">
                <a16:creationId xmlns:a16="http://schemas.microsoft.com/office/drawing/2014/main" id="{53A275A4-B27E-43D8-AB23-1CFE73758D7B}"/>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044625" y="1480121"/>
            <a:ext cx="247706" cy="383228"/>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50">
            <a:extLst>
              <a:ext uri="{FF2B5EF4-FFF2-40B4-BE49-F238E27FC236}">
                <a16:creationId xmlns:a16="http://schemas.microsoft.com/office/drawing/2014/main" id="{28B673A5-1637-442A-A1A0-3DA71AD1F65F}"/>
              </a:ext>
            </a:extLst>
          </p:cNvPr>
          <p:cNvPicPr>
            <a:picLocks noChangeAspect="1"/>
          </p:cNvPicPr>
          <p:nvPr/>
        </p:nvPicPr>
        <p:blipFill rotWithShape="1">
          <a:blip r:embed="rId14"/>
          <a:srcRect t="1119"/>
          <a:stretch/>
        </p:blipFill>
        <p:spPr>
          <a:xfrm>
            <a:off x="1232665" y="1481919"/>
            <a:ext cx="284738" cy="384827"/>
          </a:xfrm>
          <a:prstGeom prst="rect">
            <a:avLst/>
          </a:prstGeom>
        </p:spPr>
      </p:pic>
      <p:cxnSp>
        <p:nvCxnSpPr>
          <p:cNvPr id="52" name="Straight Connector 51">
            <a:extLst>
              <a:ext uri="{FF2B5EF4-FFF2-40B4-BE49-F238E27FC236}">
                <a16:creationId xmlns:a16="http://schemas.microsoft.com/office/drawing/2014/main" id="{FE3F4708-CF08-4F2A-8539-DD81E247FC7D}"/>
              </a:ext>
            </a:extLst>
          </p:cNvPr>
          <p:cNvCxnSpPr>
            <a:cxnSpLocks/>
            <a:stCxn id="11" idx="3"/>
            <a:endCxn id="12" idx="1"/>
          </p:cNvCxnSpPr>
          <p:nvPr/>
        </p:nvCxnSpPr>
        <p:spPr>
          <a:xfrm>
            <a:off x="2675410" y="2044251"/>
            <a:ext cx="210929" cy="0"/>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grpSp>
        <p:nvGrpSpPr>
          <p:cNvPr id="53" name="Group 52">
            <a:extLst>
              <a:ext uri="{FF2B5EF4-FFF2-40B4-BE49-F238E27FC236}">
                <a16:creationId xmlns:a16="http://schemas.microsoft.com/office/drawing/2014/main" id="{A1E53A2C-081A-4611-81E3-35D583E123D7}"/>
              </a:ext>
            </a:extLst>
          </p:cNvPr>
          <p:cNvGrpSpPr/>
          <p:nvPr/>
        </p:nvGrpSpPr>
        <p:grpSpPr>
          <a:xfrm>
            <a:off x="152268" y="604180"/>
            <a:ext cx="8834194" cy="2378322"/>
            <a:chOff x="183564" y="2793464"/>
            <a:chExt cx="8834194" cy="2842313"/>
          </a:xfrm>
        </p:grpSpPr>
        <p:sp>
          <p:nvSpPr>
            <p:cNvPr id="54" name="Rectangle 53">
              <a:extLst>
                <a:ext uri="{FF2B5EF4-FFF2-40B4-BE49-F238E27FC236}">
                  <a16:creationId xmlns:a16="http://schemas.microsoft.com/office/drawing/2014/main" id="{C6EF3F8D-6B7C-4001-86D2-8EE8097B8884}"/>
                </a:ext>
              </a:extLst>
            </p:cNvPr>
            <p:cNvSpPr/>
            <p:nvPr/>
          </p:nvSpPr>
          <p:spPr>
            <a:xfrm>
              <a:off x="1012029" y="2793464"/>
              <a:ext cx="3776260" cy="283374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5" name="Rectangle 54">
              <a:extLst>
                <a:ext uri="{FF2B5EF4-FFF2-40B4-BE49-F238E27FC236}">
                  <a16:creationId xmlns:a16="http://schemas.microsoft.com/office/drawing/2014/main" id="{539CD4AD-3B92-4E7F-A8AD-38095AFADDA8}"/>
                </a:ext>
              </a:extLst>
            </p:cNvPr>
            <p:cNvSpPr/>
            <p:nvPr/>
          </p:nvSpPr>
          <p:spPr>
            <a:xfrm>
              <a:off x="183564" y="2802030"/>
              <a:ext cx="790267" cy="283374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6" name="Rectangle 55">
              <a:extLst>
                <a:ext uri="{FF2B5EF4-FFF2-40B4-BE49-F238E27FC236}">
                  <a16:creationId xmlns:a16="http://schemas.microsoft.com/office/drawing/2014/main" id="{36F7DC11-8E70-4C5A-A1C3-23125EE1E978}"/>
                </a:ext>
              </a:extLst>
            </p:cNvPr>
            <p:cNvSpPr/>
            <p:nvPr/>
          </p:nvSpPr>
          <p:spPr>
            <a:xfrm>
              <a:off x="5157571" y="2793964"/>
              <a:ext cx="3860187" cy="283374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57" name="TextBox 56">
            <a:extLst>
              <a:ext uri="{FF2B5EF4-FFF2-40B4-BE49-F238E27FC236}">
                <a16:creationId xmlns:a16="http://schemas.microsoft.com/office/drawing/2014/main" id="{4D1C1434-F29C-4F67-BFF1-B795C49E8BF7}"/>
              </a:ext>
            </a:extLst>
          </p:cNvPr>
          <p:cNvSpPr txBox="1"/>
          <p:nvPr/>
        </p:nvSpPr>
        <p:spPr>
          <a:xfrm>
            <a:off x="3011785" y="1322300"/>
            <a:ext cx="319318" cy="199900"/>
          </a:xfrm>
          <a:prstGeom prst="rect">
            <a:avLst/>
          </a:prstGeom>
          <a:noFill/>
        </p:spPr>
        <p:txBody>
          <a:bodyPr wrap="none" rtlCol="0">
            <a:spAutoFit/>
          </a:bodyPr>
          <a:lstStyle/>
          <a:p>
            <a:pPr algn="ctr"/>
            <a:r>
              <a:rPr lang="en-US" sz="900" dirty="0">
                <a:solidFill>
                  <a:srgbClr val="0000CC"/>
                </a:solidFill>
              </a:rPr>
              <a:t>CU</a:t>
            </a:r>
          </a:p>
        </p:txBody>
      </p:sp>
      <p:sp>
        <p:nvSpPr>
          <p:cNvPr id="58" name="Rectangle 57">
            <a:extLst>
              <a:ext uri="{FF2B5EF4-FFF2-40B4-BE49-F238E27FC236}">
                <a16:creationId xmlns:a16="http://schemas.microsoft.com/office/drawing/2014/main" id="{39B70054-9F64-4EC2-AA93-03D122823B63}"/>
              </a:ext>
            </a:extLst>
          </p:cNvPr>
          <p:cNvSpPr/>
          <p:nvPr/>
        </p:nvSpPr>
        <p:spPr>
          <a:xfrm>
            <a:off x="998302" y="1219356"/>
            <a:ext cx="1795399" cy="1158979"/>
          </a:xfrm>
          <a:prstGeom prst="rect">
            <a:avLst/>
          </a:prstGeom>
          <a:noFill/>
          <a:ln w="190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59" name="TextBox 58">
            <a:extLst>
              <a:ext uri="{FF2B5EF4-FFF2-40B4-BE49-F238E27FC236}">
                <a16:creationId xmlns:a16="http://schemas.microsoft.com/office/drawing/2014/main" id="{B6B810A0-30B4-4FF7-A42F-81F9122B9B3C}"/>
              </a:ext>
            </a:extLst>
          </p:cNvPr>
          <p:cNvSpPr txBox="1"/>
          <p:nvPr/>
        </p:nvSpPr>
        <p:spPr>
          <a:xfrm>
            <a:off x="1699074" y="2362096"/>
            <a:ext cx="900634" cy="259870"/>
          </a:xfrm>
          <a:prstGeom prst="rect">
            <a:avLst/>
          </a:prstGeom>
          <a:noFill/>
        </p:spPr>
        <p:txBody>
          <a:bodyPr wrap="square" rtlCol="0">
            <a:spAutoFit/>
          </a:bodyPr>
          <a:lstStyle/>
          <a:p>
            <a:r>
              <a:rPr lang="en-US" sz="1350" dirty="0">
                <a:solidFill>
                  <a:srgbClr val="0000CC"/>
                </a:solidFill>
              </a:rPr>
              <a:t>RAP</a:t>
            </a:r>
          </a:p>
        </p:txBody>
      </p:sp>
      <p:sp>
        <p:nvSpPr>
          <p:cNvPr id="60" name="TextBox 59">
            <a:extLst>
              <a:ext uri="{FF2B5EF4-FFF2-40B4-BE49-F238E27FC236}">
                <a16:creationId xmlns:a16="http://schemas.microsoft.com/office/drawing/2014/main" id="{FE6F5666-A894-4541-A1E7-F927060CEEA8}"/>
              </a:ext>
            </a:extLst>
          </p:cNvPr>
          <p:cNvSpPr txBox="1"/>
          <p:nvPr/>
        </p:nvSpPr>
        <p:spPr>
          <a:xfrm>
            <a:off x="1443635" y="1554163"/>
            <a:ext cx="900634" cy="226553"/>
          </a:xfrm>
          <a:prstGeom prst="rect">
            <a:avLst/>
          </a:prstGeom>
          <a:noFill/>
        </p:spPr>
        <p:txBody>
          <a:bodyPr wrap="square" rtlCol="0">
            <a:spAutoFit/>
          </a:bodyPr>
          <a:lstStyle/>
          <a:p>
            <a:r>
              <a:rPr lang="en-US" sz="1100" dirty="0">
                <a:solidFill>
                  <a:srgbClr val="0000CC"/>
                </a:solidFill>
              </a:rPr>
              <a:t>RF</a:t>
            </a:r>
          </a:p>
        </p:txBody>
      </p:sp>
      <p:sp>
        <p:nvSpPr>
          <p:cNvPr id="61" name="Rounded Rectangle 30">
            <a:extLst>
              <a:ext uri="{FF2B5EF4-FFF2-40B4-BE49-F238E27FC236}">
                <a16:creationId xmlns:a16="http://schemas.microsoft.com/office/drawing/2014/main" id="{FC732D91-24AD-4653-9C74-80CE014F3087}"/>
              </a:ext>
            </a:extLst>
          </p:cNvPr>
          <p:cNvSpPr/>
          <p:nvPr/>
        </p:nvSpPr>
        <p:spPr>
          <a:xfrm>
            <a:off x="7737844" y="1219357"/>
            <a:ext cx="534623" cy="271309"/>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AMF</a:t>
            </a:r>
          </a:p>
        </p:txBody>
      </p:sp>
      <p:sp>
        <p:nvSpPr>
          <p:cNvPr id="62" name="TextBox 61">
            <a:extLst>
              <a:ext uri="{FF2B5EF4-FFF2-40B4-BE49-F238E27FC236}">
                <a16:creationId xmlns:a16="http://schemas.microsoft.com/office/drawing/2014/main" id="{8102523B-39C9-490F-AF2B-BDFDB3E09A95}"/>
              </a:ext>
            </a:extLst>
          </p:cNvPr>
          <p:cNvSpPr txBox="1"/>
          <p:nvPr/>
        </p:nvSpPr>
        <p:spPr>
          <a:xfrm>
            <a:off x="2741907" y="1737205"/>
            <a:ext cx="301686" cy="226553"/>
          </a:xfrm>
          <a:prstGeom prst="rect">
            <a:avLst/>
          </a:prstGeom>
          <a:noFill/>
        </p:spPr>
        <p:txBody>
          <a:bodyPr wrap="square" rtlCol="0">
            <a:spAutoFit/>
          </a:bodyPr>
          <a:lstStyle/>
          <a:p>
            <a:r>
              <a:rPr lang="en-US" sz="1050" dirty="0"/>
              <a:t>1</a:t>
            </a:r>
          </a:p>
        </p:txBody>
      </p:sp>
      <p:sp>
        <p:nvSpPr>
          <p:cNvPr id="63" name="TextBox 62">
            <a:extLst>
              <a:ext uri="{FF2B5EF4-FFF2-40B4-BE49-F238E27FC236}">
                <a16:creationId xmlns:a16="http://schemas.microsoft.com/office/drawing/2014/main" id="{3BF1EA27-008F-40C9-AAF5-F11D4848E034}"/>
              </a:ext>
            </a:extLst>
          </p:cNvPr>
          <p:cNvSpPr txBox="1"/>
          <p:nvPr/>
        </p:nvSpPr>
        <p:spPr>
          <a:xfrm>
            <a:off x="2563342" y="1737205"/>
            <a:ext cx="301686" cy="226553"/>
          </a:xfrm>
          <a:prstGeom prst="rect">
            <a:avLst/>
          </a:prstGeom>
          <a:noFill/>
        </p:spPr>
        <p:txBody>
          <a:bodyPr wrap="square" rtlCol="0">
            <a:spAutoFit/>
          </a:bodyPr>
          <a:lstStyle/>
          <a:p>
            <a:r>
              <a:rPr lang="en-US" sz="1050" dirty="0"/>
              <a:t>N</a:t>
            </a:r>
          </a:p>
        </p:txBody>
      </p:sp>
      <p:sp>
        <p:nvSpPr>
          <p:cNvPr id="64" name="TextBox 63">
            <a:extLst>
              <a:ext uri="{FF2B5EF4-FFF2-40B4-BE49-F238E27FC236}">
                <a16:creationId xmlns:a16="http://schemas.microsoft.com/office/drawing/2014/main" id="{553D4234-DF25-42C0-9170-2B716315F0E3}"/>
              </a:ext>
            </a:extLst>
          </p:cNvPr>
          <p:cNvSpPr txBox="1"/>
          <p:nvPr/>
        </p:nvSpPr>
        <p:spPr>
          <a:xfrm>
            <a:off x="1937331" y="1734562"/>
            <a:ext cx="301686" cy="226553"/>
          </a:xfrm>
          <a:prstGeom prst="rect">
            <a:avLst/>
          </a:prstGeom>
          <a:noFill/>
        </p:spPr>
        <p:txBody>
          <a:bodyPr wrap="square" rtlCol="0">
            <a:spAutoFit/>
          </a:bodyPr>
          <a:lstStyle/>
          <a:p>
            <a:r>
              <a:rPr lang="en-US" sz="1050" dirty="0"/>
              <a:t>1</a:t>
            </a:r>
          </a:p>
        </p:txBody>
      </p:sp>
      <p:sp>
        <p:nvSpPr>
          <p:cNvPr id="65" name="TextBox 64">
            <a:extLst>
              <a:ext uri="{FF2B5EF4-FFF2-40B4-BE49-F238E27FC236}">
                <a16:creationId xmlns:a16="http://schemas.microsoft.com/office/drawing/2014/main" id="{44AEAD4B-60F3-4477-AD8D-94F2E7BEDA8D}"/>
              </a:ext>
            </a:extLst>
          </p:cNvPr>
          <p:cNvSpPr txBox="1"/>
          <p:nvPr/>
        </p:nvSpPr>
        <p:spPr>
          <a:xfrm>
            <a:off x="1573026" y="1734562"/>
            <a:ext cx="301686" cy="226553"/>
          </a:xfrm>
          <a:prstGeom prst="rect">
            <a:avLst/>
          </a:prstGeom>
          <a:noFill/>
        </p:spPr>
        <p:txBody>
          <a:bodyPr wrap="square" rtlCol="0">
            <a:spAutoFit/>
          </a:bodyPr>
          <a:lstStyle/>
          <a:p>
            <a:r>
              <a:rPr lang="en-US" sz="1050" dirty="0"/>
              <a:t>N</a:t>
            </a:r>
          </a:p>
        </p:txBody>
      </p:sp>
      <p:sp>
        <p:nvSpPr>
          <p:cNvPr id="67" name="Rectangle: Rounded Corners 66">
            <a:extLst>
              <a:ext uri="{FF2B5EF4-FFF2-40B4-BE49-F238E27FC236}">
                <a16:creationId xmlns:a16="http://schemas.microsoft.com/office/drawing/2014/main" id="{EC6E8B42-DBAC-4F76-B38D-707BF4A6938B}"/>
              </a:ext>
            </a:extLst>
          </p:cNvPr>
          <p:cNvSpPr/>
          <p:nvPr/>
        </p:nvSpPr>
        <p:spPr>
          <a:xfrm>
            <a:off x="2368995" y="3869401"/>
            <a:ext cx="6147580" cy="2855249"/>
          </a:xfrm>
          <a:prstGeom prst="roundRect">
            <a:avLst>
              <a:gd name="adj" fmla="val 2065"/>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8" name="Picture 67">
            <a:extLst>
              <a:ext uri="{FF2B5EF4-FFF2-40B4-BE49-F238E27FC236}">
                <a16:creationId xmlns:a16="http://schemas.microsoft.com/office/drawing/2014/main" id="{28525705-B9A3-46B9-9E1F-231F9645C38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41704" y="4015130"/>
            <a:ext cx="536122" cy="227540"/>
          </a:xfrm>
          <a:prstGeom prst="rect">
            <a:avLst/>
          </a:prstGeom>
        </p:spPr>
      </p:pic>
      <p:sp>
        <p:nvSpPr>
          <p:cNvPr id="69" name="Rounded Rectangle 28">
            <a:extLst>
              <a:ext uri="{FF2B5EF4-FFF2-40B4-BE49-F238E27FC236}">
                <a16:creationId xmlns:a16="http://schemas.microsoft.com/office/drawing/2014/main" id="{BDEB41D6-1B00-433B-A8AE-21BEE8094194}"/>
              </a:ext>
            </a:extLst>
          </p:cNvPr>
          <p:cNvSpPr/>
          <p:nvPr/>
        </p:nvSpPr>
        <p:spPr>
          <a:xfrm>
            <a:off x="295455" y="4300526"/>
            <a:ext cx="56207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a:t>DU</a:t>
            </a:r>
            <a:endParaRPr lang="en-US" sz="900" dirty="0"/>
          </a:p>
        </p:txBody>
      </p:sp>
      <p:sp>
        <p:nvSpPr>
          <p:cNvPr id="70" name="Rounded Rectangle 29">
            <a:extLst>
              <a:ext uri="{FF2B5EF4-FFF2-40B4-BE49-F238E27FC236}">
                <a16:creationId xmlns:a16="http://schemas.microsoft.com/office/drawing/2014/main" id="{A955FF03-7ADF-443F-85D0-B1EE3DF776EC}"/>
              </a:ext>
            </a:extLst>
          </p:cNvPr>
          <p:cNvSpPr/>
          <p:nvPr/>
        </p:nvSpPr>
        <p:spPr>
          <a:xfrm>
            <a:off x="1167518" y="4300526"/>
            <a:ext cx="53462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CU</a:t>
            </a:r>
          </a:p>
          <a:p>
            <a:pPr algn="ctr"/>
            <a:r>
              <a:rPr lang="en-US" sz="900" dirty="0"/>
              <a:t>(VNF)</a:t>
            </a:r>
          </a:p>
        </p:txBody>
      </p:sp>
      <p:sp>
        <p:nvSpPr>
          <p:cNvPr id="71" name="TextBox 70">
            <a:extLst>
              <a:ext uri="{FF2B5EF4-FFF2-40B4-BE49-F238E27FC236}">
                <a16:creationId xmlns:a16="http://schemas.microsoft.com/office/drawing/2014/main" id="{A644AA1A-F96E-429A-8744-A36D9A5DC365}"/>
              </a:ext>
            </a:extLst>
          </p:cNvPr>
          <p:cNvSpPr txBox="1"/>
          <p:nvPr/>
        </p:nvSpPr>
        <p:spPr>
          <a:xfrm>
            <a:off x="397438" y="3708354"/>
            <a:ext cx="388248" cy="369332"/>
          </a:xfrm>
          <a:prstGeom prst="rect">
            <a:avLst/>
          </a:prstGeom>
          <a:noFill/>
        </p:spPr>
        <p:txBody>
          <a:bodyPr wrap="none" rtlCol="0">
            <a:spAutoFit/>
          </a:bodyPr>
          <a:lstStyle/>
          <a:p>
            <a:pPr algn="ctr"/>
            <a:r>
              <a:rPr lang="en-US" sz="900" dirty="0">
                <a:solidFill>
                  <a:srgbClr val="0000CC"/>
                </a:solidFill>
              </a:rPr>
              <a:t>DU</a:t>
            </a:r>
          </a:p>
          <a:p>
            <a:pPr algn="ctr"/>
            <a:r>
              <a:rPr lang="en-US" sz="900" dirty="0">
                <a:solidFill>
                  <a:srgbClr val="0000CC"/>
                </a:solidFill>
              </a:rPr>
              <a:t>RAU</a:t>
            </a:r>
          </a:p>
        </p:txBody>
      </p:sp>
      <p:pic>
        <p:nvPicPr>
          <p:cNvPr id="72" name="Picture 2" descr="C:\Users\cheung\AppData\Local\Temp\SNAGHTML105560.PNG">
            <a:extLst>
              <a:ext uri="{FF2B5EF4-FFF2-40B4-BE49-F238E27FC236}">
                <a16:creationId xmlns:a16="http://schemas.microsoft.com/office/drawing/2014/main" id="{969587CA-D5EA-49ED-B20F-DE141A115BD2}"/>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325803" y="3828506"/>
            <a:ext cx="247706" cy="442529"/>
          </a:xfrm>
          <a:prstGeom prst="rect">
            <a:avLst/>
          </a:prstGeom>
          <a:noFill/>
          <a:extLst>
            <a:ext uri="{909E8E84-426E-40DD-AFC4-6F175D3DCCD1}">
              <a14:hiddenFill xmlns:a14="http://schemas.microsoft.com/office/drawing/2010/main">
                <a:solidFill>
                  <a:srgbClr val="FFFFFF"/>
                </a:solidFill>
              </a14:hiddenFill>
            </a:ext>
          </a:extLst>
        </p:spPr>
      </p:pic>
      <p:cxnSp>
        <p:nvCxnSpPr>
          <p:cNvPr id="73" name="Straight Connector 72">
            <a:extLst>
              <a:ext uri="{FF2B5EF4-FFF2-40B4-BE49-F238E27FC236}">
                <a16:creationId xmlns:a16="http://schemas.microsoft.com/office/drawing/2014/main" id="{A2DA9BA4-3E13-4071-8291-C2888BBE1652}"/>
              </a:ext>
            </a:extLst>
          </p:cNvPr>
          <p:cNvCxnSpPr>
            <a:cxnSpLocks/>
            <a:stCxn id="69" idx="3"/>
            <a:endCxn id="70" idx="1"/>
          </p:cNvCxnSpPr>
          <p:nvPr/>
        </p:nvCxnSpPr>
        <p:spPr>
          <a:xfrm>
            <a:off x="857528" y="4479930"/>
            <a:ext cx="309990" cy="0"/>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74" name="TextBox 73">
            <a:extLst>
              <a:ext uri="{FF2B5EF4-FFF2-40B4-BE49-F238E27FC236}">
                <a16:creationId xmlns:a16="http://schemas.microsoft.com/office/drawing/2014/main" id="{8FE3423F-1CB2-422E-AF0A-2EAF912577E3}"/>
              </a:ext>
            </a:extLst>
          </p:cNvPr>
          <p:cNvSpPr txBox="1"/>
          <p:nvPr/>
        </p:nvSpPr>
        <p:spPr>
          <a:xfrm>
            <a:off x="1292963" y="3653884"/>
            <a:ext cx="319318" cy="230832"/>
          </a:xfrm>
          <a:prstGeom prst="rect">
            <a:avLst/>
          </a:prstGeom>
          <a:noFill/>
        </p:spPr>
        <p:txBody>
          <a:bodyPr wrap="none" rtlCol="0">
            <a:spAutoFit/>
          </a:bodyPr>
          <a:lstStyle/>
          <a:p>
            <a:pPr algn="ctr"/>
            <a:r>
              <a:rPr lang="en-US" sz="900" dirty="0">
                <a:solidFill>
                  <a:srgbClr val="0000CC"/>
                </a:solidFill>
              </a:rPr>
              <a:t>CU</a:t>
            </a:r>
          </a:p>
        </p:txBody>
      </p:sp>
      <p:sp>
        <p:nvSpPr>
          <p:cNvPr id="75" name="TextBox 74">
            <a:extLst>
              <a:ext uri="{FF2B5EF4-FFF2-40B4-BE49-F238E27FC236}">
                <a16:creationId xmlns:a16="http://schemas.microsoft.com/office/drawing/2014/main" id="{1A4960C1-FDC6-4B0D-8D8F-FBC5D0A5DAEE}"/>
              </a:ext>
            </a:extLst>
          </p:cNvPr>
          <p:cNvSpPr txBox="1"/>
          <p:nvPr/>
        </p:nvSpPr>
        <p:spPr>
          <a:xfrm>
            <a:off x="785686" y="4440191"/>
            <a:ext cx="284052" cy="276999"/>
          </a:xfrm>
          <a:prstGeom prst="rect">
            <a:avLst/>
          </a:prstGeom>
          <a:noFill/>
        </p:spPr>
        <p:txBody>
          <a:bodyPr wrap="none" rtlCol="0">
            <a:spAutoFit/>
          </a:bodyPr>
          <a:lstStyle/>
          <a:p>
            <a:r>
              <a:rPr lang="en-US" sz="1200" dirty="0"/>
              <a:t>N</a:t>
            </a:r>
          </a:p>
        </p:txBody>
      </p:sp>
      <p:sp>
        <p:nvSpPr>
          <p:cNvPr id="76" name="TextBox 75">
            <a:extLst>
              <a:ext uri="{FF2B5EF4-FFF2-40B4-BE49-F238E27FC236}">
                <a16:creationId xmlns:a16="http://schemas.microsoft.com/office/drawing/2014/main" id="{06E752E9-43F3-41E5-9939-74C52E535517}"/>
              </a:ext>
            </a:extLst>
          </p:cNvPr>
          <p:cNvSpPr txBox="1"/>
          <p:nvPr/>
        </p:nvSpPr>
        <p:spPr>
          <a:xfrm>
            <a:off x="994464" y="4445506"/>
            <a:ext cx="263214" cy="276999"/>
          </a:xfrm>
          <a:prstGeom prst="rect">
            <a:avLst/>
          </a:prstGeom>
          <a:noFill/>
        </p:spPr>
        <p:txBody>
          <a:bodyPr wrap="none" rtlCol="0">
            <a:spAutoFit/>
          </a:bodyPr>
          <a:lstStyle/>
          <a:p>
            <a:r>
              <a:rPr lang="en-US" sz="1200" dirty="0"/>
              <a:t>1</a:t>
            </a:r>
          </a:p>
        </p:txBody>
      </p:sp>
      <p:sp>
        <p:nvSpPr>
          <p:cNvPr id="77" name="Rounded Rectangle 29">
            <a:extLst>
              <a:ext uri="{FF2B5EF4-FFF2-40B4-BE49-F238E27FC236}">
                <a16:creationId xmlns:a16="http://schemas.microsoft.com/office/drawing/2014/main" id="{0018DC10-E495-4AA3-BAE3-1901CE25595E}"/>
              </a:ext>
            </a:extLst>
          </p:cNvPr>
          <p:cNvSpPr/>
          <p:nvPr/>
        </p:nvSpPr>
        <p:spPr>
          <a:xfrm>
            <a:off x="416008" y="5125176"/>
            <a:ext cx="53462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UPF</a:t>
            </a:r>
          </a:p>
          <a:p>
            <a:pPr algn="ctr"/>
            <a:r>
              <a:rPr lang="en-US" sz="900" dirty="0"/>
              <a:t>(VNF)</a:t>
            </a:r>
          </a:p>
        </p:txBody>
      </p:sp>
      <p:sp>
        <p:nvSpPr>
          <p:cNvPr id="78" name="Rounded Rectangle 29">
            <a:extLst>
              <a:ext uri="{FF2B5EF4-FFF2-40B4-BE49-F238E27FC236}">
                <a16:creationId xmlns:a16="http://schemas.microsoft.com/office/drawing/2014/main" id="{46549536-2A0A-46A0-9A9F-E9A71F7564A0}"/>
              </a:ext>
            </a:extLst>
          </p:cNvPr>
          <p:cNvSpPr/>
          <p:nvPr/>
        </p:nvSpPr>
        <p:spPr>
          <a:xfrm>
            <a:off x="1163294" y="5125176"/>
            <a:ext cx="534623" cy="358808"/>
          </a:xfrm>
          <a:prstGeom prst="roundRect">
            <a:avLst/>
          </a:prstGeom>
          <a:solidFill>
            <a:srgbClr val="124191"/>
          </a:solid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AMF</a:t>
            </a:r>
          </a:p>
          <a:p>
            <a:pPr algn="ctr"/>
            <a:r>
              <a:rPr lang="en-US" sz="900" dirty="0"/>
              <a:t>(VNF)</a:t>
            </a:r>
          </a:p>
        </p:txBody>
      </p:sp>
      <p:sp>
        <p:nvSpPr>
          <p:cNvPr id="79" name="Rectangle 78">
            <a:extLst>
              <a:ext uri="{FF2B5EF4-FFF2-40B4-BE49-F238E27FC236}">
                <a16:creationId xmlns:a16="http://schemas.microsoft.com/office/drawing/2014/main" id="{4138B06B-1CBE-44AF-A46B-BC015C7B04F1}"/>
              </a:ext>
            </a:extLst>
          </p:cNvPr>
          <p:cNvSpPr/>
          <p:nvPr/>
        </p:nvSpPr>
        <p:spPr>
          <a:xfrm>
            <a:off x="114823" y="3416030"/>
            <a:ext cx="1937462" cy="1338319"/>
          </a:xfrm>
          <a:prstGeom prst="rect">
            <a:avLst/>
          </a:prstGeom>
          <a:noFill/>
          <a:ln w="190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0" name="Rectangle 79">
            <a:extLst>
              <a:ext uri="{FF2B5EF4-FFF2-40B4-BE49-F238E27FC236}">
                <a16:creationId xmlns:a16="http://schemas.microsoft.com/office/drawing/2014/main" id="{F9F97AF6-AECD-4CF4-87E0-3023CB9455CF}"/>
              </a:ext>
            </a:extLst>
          </p:cNvPr>
          <p:cNvSpPr/>
          <p:nvPr/>
        </p:nvSpPr>
        <p:spPr>
          <a:xfrm>
            <a:off x="114823" y="4861935"/>
            <a:ext cx="1937462" cy="945936"/>
          </a:xfrm>
          <a:prstGeom prst="rect">
            <a:avLst/>
          </a:prstGeom>
          <a:noFill/>
          <a:ln w="19050">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81" name="Rectangle 80">
            <a:extLst>
              <a:ext uri="{FF2B5EF4-FFF2-40B4-BE49-F238E27FC236}">
                <a16:creationId xmlns:a16="http://schemas.microsoft.com/office/drawing/2014/main" id="{F5F2C274-5B0D-4914-91D1-AC5528AD1885}"/>
              </a:ext>
            </a:extLst>
          </p:cNvPr>
          <p:cNvSpPr/>
          <p:nvPr/>
        </p:nvSpPr>
        <p:spPr>
          <a:xfrm>
            <a:off x="114823" y="3428223"/>
            <a:ext cx="1937462" cy="259762"/>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RAN Network Elements</a:t>
            </a:r>
          </a:p>
        </p:txBody>
      </p:sp>
      <p:sp>
        <p:nvSpPr>
          <p:cNvPr id="82" name="Rectangle 81">
            <a:extLst>
              <a:ext uri="{FF2B5EF4-FFF2-40B4-BE49-F238E27FC236}">
                <a16:creationId xmlns:a16="http://schemas.microsoft.com/office/drawing/2014/main" id="{8A2922DF-51DE-485D-B3E6-76684F6354D7}"/>
              </a:ext>
            </a:extLst>
          </p:cNvPr>
          <p:cNvSpPr/>
          <p:nvPr/>
        </p:nvSpPr>
        <p:spPr>
          <a:xfrm>
            <a:off x="114823" y="5539939"/>
            <a:ext cx="1937462" cy="259762"/>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Core Network Elements</a:t>
            </a:r>
          </a:p>
        </p:txBody>
      </p:sp>
      <p:cxnSp>
        <p:nvCxnSpPr>
          <p:cNvPr id="83" name="Straight Connector 82">
            <a:extLst>
              <a:ext uri="{FF2B5EF4-FFF2-40B4-BE49-F238E27FC236}">
                <a16:creationId xmlns:a16="http://schemas.microsoft.com/office/drawing/2014/main" id="{A0BF219B-BBA8-4772-B041-A23E08FB33F3}"/>
              </a:ext>
            </a:extLst>
          </p:cNvPr>
          <p:cNvCxnSpPr>
            <a:cxnSpLocks/>
          </p:cNvCxnSpPr>
          <p:nvPr/>
        </p:nvCxnSpPr>
        <p:spPr>
          <a:xfrm>
            <a:off x="1552798" y="4659333"/>
            <a:ext cx="0" cy="447240"/>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84" name="TextBox 83">
            <a:extLst>
              <a:ext uri="{FF2B5EF4-FFF2-40B4-BE49-F238E27FC236}">
                <a16:creationId xmlns:a16="http://schemas.microsoft.com/office/drawing/2014/main" id="{E1FD6C5B-9EC6-4307-8520-A165AA54CABF}"/>
              </a:ext>
            </a:extLst>
          </p:cNvPr>
          <p:cNvSpPr txBox="1"/>
          <p:nvPr/>
        </p:nvSpPr>
        <p:spPr>
          <a:xfrm>
            <a:off x="1463030" y="4676773"/>
            <a:ext cx="284052" cy="276999"/>
          </a:xfrm>
          <a:prstGeom prst="rect">
            <a:avLst/>
          </a:prstGeom>
          <a:noFill/>
        </p:spPr>
        <p:txBody>
          <a:bodyPr wrap="none" rtlCol="0">
            <a:spAutoFit/>
          </a:bodyPr>
          <a:lstStyle/>
          <a:p>
            <a:r>
              <a:rPr lang="en-US" sz="1200" dirty="0"/>
              <a:t>N</a:t>
            </a:r>
          </a:p>
        </p:txBody>
      </p:sp>
      <p:sp>
        <p:nvSpPr>
          <p:cNvPr id="85" name="TextBox 84">
            <a:extLst>
              <a:ext uri="{FF2B5EF4-FFF2-40B4-BE49-F238E27FC236}">
                <a16:creationId xmlns:a16="http://schemas.microsoft.com/office/drawing/2014/main" id="{2F97D0FF-7A10-4699-A49B-0C0DEDE859D1}"/>
              </a:ext>
            </a:extLst>
          </p:cNvPr>
          <p:cNvSpPr txBox="1"/>
          <p:nvPr/>
        </p:nvSpPr>
        <p:spPr>
          <a:xfrm>
            <a:off x="1480004" y="4910549"/>
            <a:ext cx="263214" cy="276999"/>
          </a:xfrm>
          <a:prstGeom prst="rect">
            <a:avLst/>
          </a:prstGeom>
          <a:noFill/>
        </p:spPr>
        <p:txBody>
          <a:bodyPr wrap="none" rtlCol="0">
            <a:spAutoFit/>
          </a:bodyPr>
          <a:lstStyle/>
          <a:p>
            <a:r>
              <a:rPr lang="en-US" sz="1200" dirty="0"/>
              <a:t>1</a:t>
            </a:r>
          </a:p>
        </p:txBody>
      </p:sp>
      <p:cxnSp>
        <p:nvCxnSpPr>
          <p:cNvPr id="86" name="Connector: Elbow 85">
            <a:extLst>
              <a:ext uri="{FF2B5EF4-FFF2-40B4-BE49-F238E27FC236}">
                <a16:creationId xmlns:a16="http://schemas.microsoft.com/office/drawing/2014/main" id="{EE147F98-C000-4AC7-917D-2FB4A0F6EC3C}"/>
              </a:ext>
            </a:extLst>
          </p:cNvPr>
          <p:cNvCxnSpPr>
            <a:cxnSpLocks/>
            <a:stCxn id="70" idx="2"/>
            <a:endCxn id="77" idx="0"/>
          </p:cNvCxnSpPr>
          <p:nvPr/>
        </p:nvCxnSpPr>
        <p:spPr>
          <a:xfrm rot="5400000">
            <a:off x="826154" y="4516500"/>
            <a:ext cx="465842" cy="751510"/>
          </a:xfrm>
          <a:prstGeom prst="bentConnector3">
            <a:avLst>
              <a:gd name="adj1" fmla="val 50000"/>
            </a:avLst>
          </a:prstGeom>
          <a:ln w="38100">
            <a:solidFill>
              <a:srgbClr val="2E75B6"/>
            </a:solidFill>
          </a:ln>
        </p:spPr>
        <p:style>
          <a:lnRef idx="1">
            <a:schemeClr val="accent1"/>
          </a:lnRef>
          <a:fillRef idx="0">
            <a:schemeClr val="accent1"/>
          </a:fillRef>
          <a:effectRef idx="0">
            <a:schemeClr val="accent1"/>
          </a:effectRef>
          <a:fontRef idx="minor">
            <a:schemeClr val="tx1"/>
          </a:fontRef>
        </p:style>
      </p:cxnSp>
      <p:sp>
        <p:nvSpPr>
          <p:cNvPr id="87" name="TextBox 86">
            <a:extLst>
              <a:ext uri="{FF2B5EF4-FFF2-40B4-BE49-F238E27FC236}">
                <a16:creationId xmlns:a16="http://schemas.microsoft.com/office/drawing/2014/main" id="{4A1A1B35-BDD1-477E-B3C6-60CC8FB0A18C}"/>
              </a:ext>
            </a:extLst>
          </p:cNvPr>
          <p:cNvSpPr txBox="1"/>
          <p:nvPr/>
        </p:nvSpPr>
        <p:spPr>
          <a:xfrm>
            <a:off x="615832" y="4907109"/>
            <a:ext cx="263214" cy="276999"/>
          </a:xfrm>
          <a:prstGeom prst="rect">
            <a:avLst/>
          </a:prstGeom>
          <a:noFill/>
        </p:spPr>
        <p:txBody>
          <a:bodyPr wrap="none" rtlCol="0">
            <a:spAutoFit/>
          </a:bodyPr>
          <a:lstStyle/>
          <a:p>
            <a:r>
              <a:rPr lang="en-US" sz="1200" dirty="0"/>
              <a:t>1</a:t>
            </a:r>
          </a:p>
        </p:txBody>
      </p:sp>
      <p:sp>
        <p:nvSpPr>
          <p:cNvPr id="88" name="TextBox 87">
            <a:extLst>
              <a:ext uri="{FF2B5EF4-FFF2-40B4-BE49-F238E27FC236}">
                <a16:creationId xmlns:a16="http://schemas.microsoft.com/office/drawing/2014/main" id="{228EFCFC-F153-492A-8EE5-C858817C8E3C}"/>
              </a:ext>
            </a:extLst>
          </p:cNvPr>
          <p:cNvSpPr txBox="1"/>
          <p:nvPr/>
        </p:nvSpPr>
        <p:spPr>
          <a:xfrm>
            <a:off x="1215799" y="4673279"/>
            <a:ext cx="284052" cy="276999"/>
          </a:xfrm>
          <a:prstGeom prst="rect">
            <a:avLst/>
          </a:prstGeom>
          <a:noFill/>
        </p:spPr>
        <p:txBody>
          <a:bodyPr wrap="none" rtlCol="0">
            <a:spAutoFit/>
          </a:bodyPr>
          <a:lstStyle/>
          <a:p>
            <a:r>
              <a:rPr lang="en-US" sz="1200" dirty="0"/>
              <a:t>N</a:t>
            </a:r>
          </a:p>
        </p:txBody>
      </p:sp>
      <p:grpSp>
        <p:nvGrpSpPr>
          <p:cNvPr id="95" name="Group 94">
            <a:extLst>
              <a:ext uri="{FF2B5EF4-FFF2-40B4-BE49-F238E27FC236}">
                <a16:creationId xmlns:a16="http://schemas.microsoft.com/office/drawing/2014/main" id="{358FDB96-A312-4BBB-9A4E-93A85A7B168E}"/>
              </a:ext>
            </a:extLst>
          </p:cNvPr>
          <p:cNvGrpSpPr/>
          <p:nvPr/>
        </p:nvGrpSpPr>
        <p:grpSpPr>
          <a:xfrm>
            <a:off x="6030712" y="4290839"/>
            <a:ext cx="1558453" cy="412402"/>
            <a:chOff x="2335426" y="2514838"/>
            <a:chExt cx="1558453" cy="455320"/>
          </a:xfrm>
        </p:grpSpPr>
        <p:sp>
          <p:nvSpPr>
            <p:cNvPr id="96" name="Rectangle: Rounded Corners 95">
              <a:extLst>
                <a:ext uri="{FF2B5EF4-FFF2-40B4-BE49-F238E27FC236}">
                  <a16:creationId xmlns:a16="http://schemas.microsoft.com/office/drawing/2014/main" id="{4B69A5DB-A508-4D35-8537-0A567ADD447A}"/>
                </a:ext>
              </a:extLst>
            </p:cNvPr>
            <p:cNvSpPr/>
            <p:nvPr/>
          </p:nvSpPr>
          <p:spPr>
            <a:xfrm>
              <a:off x="2335426" y="2514838"/>
              <a:ext cx="1558453" cy="455320"/>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TextBox 96">
              <a:extLst>
                <a:ext uri="{FF2B5EF4-FFF2-40B4-BE49-F238E27FC236}">
                  <a16:creationId xmlns:a16="http://schemas.microsoft.com/office/drawing/2014/main" id="{DDBFB1D1-DAF7-449B-90F3-374E8264A45E}"/>
                </a:ext>
              </a:extLst>
            </p:cNvPr>
            <p:cNvSpPr txBox="1"/>
            <p:nvPr/>
          </p:nvSpPr>
          <p:spPr>
            <a:xfrm>
              <a:off x="2517126" y="2528408"/>
              <a:ext cx="1192506" cy="441749"/>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NF/CU #1</a:t>
              </a:r>
            </a:p>
          </p:txBody>
        </p:sp>
      </p:grpSp>
      <p:grpSp>
        <p:nvGrpSpPr>
          <p:cNvPr id="98" name="Group 97">
            <a:extLst>
              <a:ext uri="{FF2B5EF4-FFF2-40B4-BE49-F238E27FC236}">
                <a16:creationId xmlns:a16="http://schemas.microsoft.com/office/drawing/2014/main" id="{CE61C37D-537F-4BFF-BDEF-0E64F08FDECA}"/>
              </a:ext>
            </a:extLst>
          </p:cNvPr>
          <p:cNvGrpSpPr/>
          <p:nvPr/>
        </p:nvGrpSpPr>
        <p:grpSpPr>
          <a:xfrm>
            <a:off x="3325166" y="4645101"/>
            <a:ext cx="1558453" cy="412402"/>
            <a:chOff x="2335426" y="2514838"/>
            <a:chExt cx="1558453" cy="455320"/>
          </a:xfrm>
        </p:grpSpPr>
        <p:sp>
          <p:nvSpPr>
            <p:cNvPr id="99" name="Rectangle: Rounded Corners 98">
              <a:extLst>
                <a:ext uri="{FF2B5EF4-FFF2-40B4-BE49-F238E27FC236}">
                  <a16:creationId xmlns:a16="http://schemas.microsoft.com/office/drawing/2014/main" id="{6306B871-BAE9-4155-AAC9-607D05ED3621}"/>
                </a:ext>
              </a:extLst>
            </p:cNvPr>
            <p:cNvSpPr/>
            <p:nvPr/>
          </p:nvSpPr>
          <p:spPr>
            <a:xfrm>
              <a:off x="2335426" y="2514838"/>
              <a:ext cx="1558453" cy="455320"/>
            </a:xfrm>
            <a:prstGeom prst="roundRect">
              <a:avLst/>
            </a:prstGeom>
            <a:gradFill flip="none" rotWithShape="1">
              <a:gsLst>
                <a:gs pos="0">
                  <a:schemeClr val="accent2">
                    <a:lumMod val="60000"/>
                    <a:lumOff val="40000"/>
                  </a:schemeClr>
                </a:gs>
                <a:gs pos="50000">
                  <a:schemeClr val="accent2">
                    <a:lumMod val="40000"/>
                    <a:lumOff val="60000"/>
                  </a:schemeClr>
                </a:gs>
                <a:gs pos="100000">
                  <a:schemeClr val="accent2">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TextBox 99">
              <a:extLst>
                <a:ext uri="{FF2B5EF4-FFF2-40B4-BE49-F238E27FC236}">
                  <a16:creationId xmlns:a16="http://schemas.microsoft.com/office/drawing/2014/main" id="{78B8E517-85B2-42AD-B15B-9A13773573B7}"/>
                </a:ext>
              </a:extLst>
            </p:cNvPr>
            <p:cNvSpPr txBox="1"/>
            <p:nvPr/>
          </p:nvSpPr>
          <p:spPr>
            <a:xfrm>
              <a:off x="2446242" y="2528408"/>
              <a:ext cx="1334276" cy="441749"/>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Conn Pt #1</a:t>
              </a:r>
            </a:p>
          </p:txBody>
        </p:sp>
      </p:grpSp>
      <p:sp>
        <p:nvSpPr>
          <p:cNvPr id="101" name="Rectangle: Rounded Corners 100">
            <a:extLst>
              <a:ext uri="{FF2B5EF4-FFF2-40B4-BE49-F238E27FC236}">
                <a16:creationId xmlns:a16="http://schemas.microsoft.com/office/drawing/2014/main" id="{4FF503EC-A5C0-47B4-ADF7-CE6FF6624FF9}"/>
              </a:ext>
            </a:extLst>
          </p:cNvPr>
          <p:cNvSpPr/>
          <p:nvPr/>
        </p:nvSpPr>
        <p:spPr>
          <a:xfrm>
            <a:off x="2702650" y="4095876"/>
            <a:ext cx="2375209" cy="1120956"/>
          </a:xfrm>
          <a:prstGeom prst="roundRect">
            <a:avLst>
              <a:gd name="adj" fmla="val 5704"/>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Rounded Corners 101">
            <a:extLst>
              <a:ext uri="{FF2B5EF4-FFF2-40B4-BE49-F238E27FC236}">
                <a16:creationId xmlns:a16="http://schemas.microsoft.com/office/drawing/2014/main" id="{7BAC1B6E-0724-4263-B4F9-14F26579E5D7}"/>
              </a:ext>
            </a:extLst>
          </p:cNvPr>
          <p:cNvSpPr/>
          <p:nvPr/>
        </p:nvSpPr>
        <p:spPr>
          <a:xfrm>
            <a:off x="5919763" y="4089723"/>
            <a:ext cx="2375209" cy="1322329"/>
          </a:xfrm>
          <a:prstGeom prst="roundRect">
            <a:avLst>
              <a:gd name="adj" fmla="val 5704"/>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3" name="Group 102">
            <a:extLst>
              <a:ext uri="{FF2B5EF4-FFF2-40B4-BE49-F238E27FC236}">
                <a16:creationId xmlns:a16="http://schemas.microsoft.com/office/drawing/2014/main" id="{3057A537-0621-45E8-8CB8-7770EA14C213}"/>
              </a:ext>
            </a:extLst>
          </p:cNvPr>
          <p:cNvGrpSpPr/>
          <p:nvPr/>
        </p:nvGrpSpPr>
        <p:grpSpPr>
          <a:xfrm>
            <a:off x="6373163" y="4787622"/>
            <a:ext cx="1558453" cy="412402"/>
            <a:chOff x="2335426" y="2514838"/>
            <a:chExt cx="1558453" cy="455320"/>
          </a:xfrm>
        </p:grpSpPr>
        <p:sp>
          <p:nvSpPr>
            <p:cNvPr id="104" name="Rectangle: Rounded Corners 103">
              <a:extLst>
                <a:ext uri="{FF2B5EF4-FFF2-40B4-BE49-F238E27FC236}">
                  <a16:creationId xmlns:a16="http://schemas.microsoft.com/office/drawing/2014/main" id="{8334DFFB-27D2-47D4-B04B-6CB93930A1AD}"/>
                </a:ext>
              </a:extLst>
            </p:cNvPr>
            <p:cNvSpPr/>
            <p:nvPr/>
          </p:nvSpPr>
          <p:spPr>
            <a:xfrm>
              <a:off x="2335426" y="2514838"/>
              <a:ext cx="1558453" cy="455320"/>
            </a:xfrm>
            <a:prstGeom prst="roundRect">
              <a:avLst/>
            </a:prstGeom>
            <a:gradFill flip="none" rotWithShape="1">
              <a:gsLst>
                <a:gs pos="0">
                  <a:schemeClr val="accent2">
                    <a:lumMod val="60000"/>
                    <a:lumOff val="40000"/>
                  </a:schemeClr>
                </a:gs>
                <a:gs pos="50000">
                  <a:schemeClr val="accent2">
                    <a:lumMod val="40000"/>
                    <a:lumOff val="60000"/>
                  </a:schemeClr>
                </a:gs>
                <a:gs pos="100000">
                  <a:schemeClr val="accent2">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TextBox 104">
              <a:extLst>
                <a:ext uri="{FF2B5EF4-FFF2-40B4-BE49-F238E27FC236}">
                  <a16:creationId xmlns:a16="http://schemas.microsoft.com/office/drawing/2014/main" id="{D3F2727D-DF23-456F-A392-69BE23328C60}"/>
                </a:ext>
              </a:extLst>
            </p:cNvPr>
            <p:cNvSpPr txBox="1"/>
            <p:nvPr/>
          </p:nvSpPr>
          <p:spPr>
            <a:xfrm>
              <a:off x="2446242" y="2528408"/>
              <a:ext cx="1334276" cy="441749"/>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Conn Pt #3</a:t>
              </a:r>
            </a:p>
          </p:txBody>
        </p:sp>
      </p:grpSp>
      <p:grpSp>
        <p:nvGrpSpPr>
          <p:cNvPr id="106" name="Group 105">
            <a:extLst>
              <a:ext uri="{FF2B5EF4-FFF2-40B4-BE49-F238E27FC236}">
                <a16:creationId xmlns:a16="http://schemas.microsoft.com/office/drawing/2014/main" id="{FC7C7A22-5C84-4496-8285-16AE50927C43}"/>
              </a:ext>
            </a:extLst>
          </p:cNvPr>
          <p:cNvGrpSpPr/>
          <p:nvPr/>
        </p:nvGrpSpPr>
        <p:grpSpPr>
          <a:xfrm>
            <a:off x="3301591" y="6035444"/>
            <a:ext cx="1558453" cy="412402"/>
            <a:chOff x="2335426" y="2514838"/>
            <a:chExt cx="1558453" cy="455320"/>
          </a:xfrm>
        </p:grpSpPr>
        <p:sp>
          <p:nvSpPr>
            <p:cNvPr id="107" name="Rectangle: Rounded Corners 106">
              <a:extLst>
                <a:ext uri="{FF2B5EF4-FFF2-40B4-BE49-F238E27FC236}">
                  <a16:creationId xmlns:a16="http://schemas.microsoft.com/office/drawing/2014/main" id="{002AE9D7-E323-4845-8DE4-D90874740D7B}"/>
                </a:ext>
              </a:extLst>
            </p:cNvPr>
            <p:cNvSpPr/>
            <p:nvPr/>
          </p:nvSpPr>
          <p:spPr>
            <a:xfrm>
              <a:off x="2335426" y="2514838"/>
              <a:ext cx="1558453" cy="455320"/>
            </a:xfrm>
            <a:prstGeom prst="roundRect">
              <a:avLst/>
            </a:prstGeom>
            <a:gradFill flip="none" rotWithShape="1">
              <a:gsLst>
                <a:gs pos="0">
                  <a:schemeClr val="accent2">
                    <a:lumMod val="60000"/>
                    <a:lumOff val="40000"/>
                  </a:schemeClr>
                </a:gs>
                <a:gs pos="50000">
                  <a:schemeClr val="accent2">
                    <a:lumMod val="40000"/>
                    <a:lumOff val="60000"/>
                  </a:schemeClr>
                </a:gs>
                <a:gs pos="100000">
                  <a:schemeClr val="accent2">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TextBox 107">
              <a:extLst>
                <a:ext uri="{FF2B5EF4-FFF2-40B4-BE49-F238E27FC236}">
                  <a16:creationId xmlns:a16="http://schemas.microsoft.com/office/drawing/2014/main" id="{6E687DC2-489F-4BFC-A4D2-05821017A260}"/>
                </a:ext>
              </a:extLst>
            </p:cNvPr>
            <p:cNvSpPr txBox="1"/>
            <p:nvPr/>
          </p:nvSpPr>
          <p:spPr>
            <a:xfrm>
              <a:off x="2442234" y="2528408"/>
              <a:ext cx="1342292" cy="441749"/>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Conn Pt #n</a:t>
              </a:r>
            </a:p>
          </p:txBody>
        </p:sp>
      </p:grpSp>
      <p:sp>
        <p:nvSpPr>
          <p:cNvPr id="109" name="Rectangle: Rounded Corners 108">
            <a:extLst>
              <a:ext uri="{FF2B5EF4-FFF2-40B4-BE49-F238E27FC236}">
                <a16:creationId xmlns:a16="http://schemas.microsoft.com/office/drawing/2014/main" id="{06B19086-FB7C-4D5D-926B-C14E48CF509D}"/>
              </a:ext>
            </a:extLst>
          </p:cNvPr>
          <p:cNvSpPr/>
          <p:nvPr/>
        </p:nvSpPr>
        <p:spPr>
          <a:xfrm>
            <a:off x="2704009" y="5469497"/>
            <a:ext cx="2375209" cy="1125951"/>
          </a:xfrm>
          <a:prstGeom prst="roundRect">
            <a:avLst>
              <a:gd name="adj" fmla="val 5704"/>
            </a:avLst>
          </a:prstGeom>
          <a:noFill/>
          <a:ln w="28575">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0" name="Group 109">
            <a:extLst>
              <a:ext uri="{FF2B5EF4-FFF2-40B4-BE49-F238E27FC236}">
                <a16:creationId xmlns:a16="http://schemas.microsoft.com/office/drawing/2014/main" id="{2E709956-6454-4D8B-94F2-A029B2937459}"/>
              </a:ext>
            </a:extLst>
          </p:cNvPr>
          <p:cNvGrpSpPr/>
          <p:nvPr/>
        </p:nvGrpSpPr>
        <p:grpSpPr>
          <a:xfrm>
            <a:off x="2883239" y="5579230"/>
            <a:ext cx="1558453" cy="412402"/>
            <a:chOff x="2335426" y="2514838"/>
            <a:chExt cx="1558453" cy="455320"/>
          </a:xfrm>
        </p:grpSpPr>
        <p:sp>
          <p:nvSpPr>
            <p:cNvPr id="111" name="Rectangle: Rounded Corners 110">
              <a:extLst>
                <a:ext uri="{FF2B5EF4-FFF2-40B4-BE49-F238E27FC236}">
                  <a16:creationId xmlns:a16="http://schemas.microsoft.com/office/drawing/2014/main" id="{6427FB41-7F07-4B77-BEA4-5AE94CE76EA2}"/>
                </a:ext>
              </a:extLst>
            </p:cNvPr>
            <p:cNvSpPr/>
            <p:nvPr/>
          </p:nvSpPr>
          <p:spPr>
            <a:xfrm>
              <a:off x="2335426" y="2514838"/>
              <a:ext cx="1558453" cy="455320"/>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TextBox 111">
              <a:extLst>
                <a:ext uri="{FF2B5EF4-FFF2-40B4-BE49-F238E27FC236}">
                  <a16:creationId xmlns:a16="http://schemas.microsoft.com/office/drawing/2014/main" id="{A7BB047A-C746-4F1F-8532-C77C7ABE4F24}"/>
                </a:ext>
              </a:extLst>
            </p:cNvPr>
            <p:cNvSpPr txBox="1"/>
            <p:nvPr/>
          </p:nvSpPr>
          <p:spPr>
            <a:xfrm>
              <a:off x="2500294" y="2528408"/>
              <a:ext cx="1226170" cy="441749"/>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NF/DU #n</a:t>
              </a:r>
            </a:p>
          </p:txBody>
        </p:sp>
      </p:grpSp>
      <p:grpSp>
        <p:nvGrpSpPr>
          <p:cNvPr id="113" name="Group 112">
            <a:extLst>
              <a:ext uri="{FF2B5EF4-FFF2-40B4-BE49-F238E27FC236}">
                <a16:creationId xmlns:a16="http://schemas.microsoft.com/office/drawing/2014/main" id="{381AFD6B-832E-459E-866D-F3E89496CEDD}"/>
              </a:ext>
            </a:extLst>
          </p:cNvPr>
          <p:cNvGrpSpPr/>
          <p:nvPr/>
        </p:nvGrpSpPr>
        <p:grpSpPr>
          <a:xfrm>
            <a:off x="2867827" y="4174593"/>
            <a:ext cx="1558453" cy="412402"/>
            <a:chOff x="2335426" y="2514838"/>
            <a:chExt cx="1558453" cy="455320"/>
          </a:xfrm>
        </p:grpSpPr>
        <p:sp>
          <p:nvSpPr>
            <p:cNvPr id="114" name="Rectangle: Rounded Corners 113">
              <a:extLst>
                <a:ext uri="{FF2B5EF4-FFF2-40B4-BE49-F238E27FC236}">
                  <a16:creationId xmlns:a16="http://schemas.microsoft.com/office/drawing/2014/main" id="{4F24B087-D1C2-49B3-AD81-146E41ABBBEF}"/>
                </a:ext>
              </a:extLst>
            </p:cNvPr>
            <p:cNvSpPr/>
            <p:nvPr/>
          </p:nvSpPr>
          <p:spPr>
            <a:xfrm>
              <a:off x="2335426" y="2514838"/>
              <a:ext cx="1558453" cy="455320"/>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TextBox 114">
              <a:extLst>
                <a:ext uri="{FF2B5EF4-FFF2-40B4-BE49-F238E27FC236}">
                  <a16:creationId xmlns:a16="http://schemas.microsoft.com/office/drawing/2014/main" id="{E6B7D6E5-902B-4542-BB85-A2E3C5EE7EF3}"/>
                </a:ext>
              </a:extLst>
            </p:cNvPr>
            <p:cNvSpPr txBox="1"/>
            <p:nvPr/>
          </p:nvSpPr>
          <p:spPr>
            <a:xfrm>
              <a:off x="2504302" y="2528408"/>
              <a:ext cx="1218154" cy="441749"/>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NF/DU #1</a:t>
              </a:r>
            </a:p>
          </p:txBody>
        </p:sp>
      </p:grpSp>
      <p:grpSp>
        <p:nvGrpSpPr>
          <p:cNvPr id="116" name="Group 115">
            <a:extLst>
              <a:ext uri="{FF2B5EF4-FFF2-40B4-BE49-F238E27FC236}">
                <a16:creationId xmlns:a16="http://schemas.microsoft.com/office/drawing/2014/main" id="{B24C755F-EEA0-46EB-BB2A-112832332012}"/>
              </a:ext>
            </a:extLst>
          </p:cNvPr>
          <p:cNvGrpSpPr/>
          <p:nvPr/>
        </p:nvGrpSpPr>
        <p:grpSpPr>
          <a:xfrm rot="16200000">
            <a:off x="4692176" y="4676168"/>
            <a:ext cx="1558453" cy="412402"/>
            <a:chOff x="5670061" y="5390611"/>
            <a:chExt cx="1558453" cy="412402"/>
          </a:xfrm>
        </p:grpSpPr>
        <p:sp>
          <p:nvSpPr>
            <p:cNvPr id="117" name="Rectangle: Rounded Corners 116">
              <a:extLst>
                <a:ext uri="{FF2B5EF4-FFF2-40B4-BE49-F238E27FC236}">
                  <a16:creationId xmlns:a16="http://schemas.microsoft.com/office/drawing/2014/main" id="{B79F5AEA-ADD1-4BD4-A539-4B8C3B47D65F}"/>
                </a:ext>
              </a:extLst>
            </p:cNvPr>
            <p:cNvSpPr/>
            <p:nvPr/>
          </p:nvSpPr>
          <p:spPr>
            <a:xfrm>
              <a:off x="5670061" y="5390611"/>
              <a:ext cx="1558453" cy="412402"/>
            </a:xfrm>
            <a:prstGeom prst="roundRect">
              <a:avLst/>
            </a:prstGeom>
            <a:gradFill flip="none" rotWithShape="1">
              <a:gsLst>
                <a:gs pos="0">
                  <a:schemeClr val="accent2">
                    <a:lumMod val="60000"/>
                    <a:lumOff val="40000"/>
                  </a:schemeClr>
                </a:gs>
                <a:gs pos="50000">
                  <a:schemeClr val="accent2">
                    <a:lumMod val="40000"/>
                    <a:lumOff val="60000"/>
                  </a:schemeClr>
                </a:gs>
                <a:gs pos="100000">
                  <a:schemeClr val="accent2">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8" name="TextBox 117">
              <a:extLst>
                <a:ext uri="{FF2B5EF4-FFF2-40B4-BE49-F238E27FC236}">
                  <a16:creationId xmlns:a16="http://schemas.microsoft.com/office/drawing/2014/main" id="{12B698A2-801D-40D9-A375-6A957004394B}"/>
                </a:ext>
              </a:extLst>
            </p:cNvPr>
            <p:cNvSpPr txBox="1"/>
            <p:nvPr/>
          </p:nvSpPr>
          <p:spPr>
            <a:xfrm>
              <a:off x="5749749" y="5402902"/>
              <a:ext cx="1396537" cy="400110"/>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Virtual Link</a:t>
              </a:r>
            </a:p>
          </p:txBody>
        </p:sp>
      </p:grpSp>
      <p:cxnSp>
        <p:nvCxnSpPr>
          <p:cNvPr id="119" name="Connector: Elbow 118">
            <a:extLst>
              <a:ext uri="{FF2B5EF4-FFF2-40B4-BE49-F238E27FC236}">
                <a16:creationId xmlns:a16="http://schemas.microsoft.com/office/drawing/2014/main" id="{30DEDC08-8FB8-43FA-8450-C01492F5D47C}"/>
              </a:ext>
            </a:extLst>
          </p:cNvPr>
          <p:cNvCxnSpPr>
            <a:cxnSpLocks/>
            <a:stCxn id="121" idx="1"/>
            <a:endCxn id="120" idx="3"/>
          </p:cNvCxnSpPr>
          <p:nvPr/>
        </p:nvCxnSpPr>
        <p:spPr>
          <a:xfrm rot="10800000" flipV="1">
            <a:off x="5741229" y="5020007"/>
            <a:ext cx="583671" cy="252597"/>
          </a:xfrm>
          <a:prstGeom prst="bentConnector3">
            <a:avLst>
              <a:gd name="adj1" fmla="val 88162"/>
            </a:avLst>
          </a:prstGeom>
          <a:ln w="38100">
            <a:solidFill>
              <a:srgbClr val="0000CC"/>
            </a:solidFill>
          </a:ln>
        </p:spPr>
        <p:style>
          <a:lnRef idx="1">
            <a:schemeClr val="accent1"/>
          </a:lnRef>
          <a:fillRef idx="0">
            <a:schemeClr val="accent1"/>
          </a:fillRef>
          <a:effectRef idx="0">
            <a:schemeClr val="accent1"/>
          </a:effectRef>
          <a:fontRef idx="minor">
            <a:schemeClr val="tx1"/>
          </a:fontRef>
        </p:style>
      </p:cxnSp>
      <p:sp>
        <p:nvSpPr>
          <p:cNvPr id="120" name="Rectangle 119">
            <a:extLst>
              <a:ext uri="{FF2B5EF4-FFF2-40B4-BE49-F238E27FC236}">
                <a16:creationId xmlns:a16="http://schemas.microsoft.com/office/drawing/2014/main" id="{15FC2AFD-F1A1-4F86-B95F-47632C35B80F}"/>
              </a:ext>
            </a:extLst>
          </p:cNvPr>
          <p:cNvSpPr/>
          <p:nvPr/>
        </p:nvSpPr>
        <p:spPr>
          <a:xfrm>
            <a:off x="5695509" y="5245889"/>
            <a:ext cx="45719" cy="534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 name="Rectangle 120">
            <a:extLst>
              <a:ext uri="{FF2B5EF4-FFF2-40B4-BE49-F238E27FC236}">
                <a16:creationId xmlns:a16="http://schemas.microsoft.com/office/drawing/2014/main" id="{6B281C5C-21FD-46E9-A4AA-79E4DF3609D4}"/>
              </a:ext>
            </a:extLst>
          </p:cNvPr>
          <p:cNvSpPr/>
          <p:nvPr/>
        </p:nvSpPr>
        <p:spPr>
          <a:xfrm>
            <a:off x="6324899" y="4993292"/>
            <a:ext cx="45719" cy="534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2" name="Connector: Elbow 121">
            <a:extLst>
              <a:ext uri="{FF2B5EF4-FFF2-40B4-BE49-F238E27FC236}">
                <a16:creationId xmlns:a16="http://schemas.microsoft.com/office/drawing/2014/main" id="{A6436A67-A3C6-43BF-8455-375D11C8A83C}"/>
              </a:ext>
            </a:extLst>
          </p:cNvPr>
          <p:cNvCxnSpPr>
            <a:cxnSpLocks/>
            <a:stCxn id="124" idx="1"/>
            <a:endCxn id="123" idx="3"/>
          </p:cNvCxnSpPr>
          <p:nvPr/>
        </p:nvCxnSpPr>
        <p:spPr>
          <a:xfrm rot="10800000" flipV="1">
            <a:off x="4915654" y="5496171"/>
            <a:ext cx="294268" cy="745474"/>
          </a:xfrm>
          <a:prstGeom prst="bentConnector3">
            <a:avLst>
              <a:gd name="adj1" fmla="val 26695"/>
            </a:avLst>
          </a:prstGeom>
          <a:ln w="38100">
            <a:solidFill>
              <a:srgbClr val="0000CC"/>
            </a:solidFill>
          </a:ln>
        </p:spPr>
        <p:style>
          <a:lnRef idx="1">
            <a:schemeClr val="accent1"/>
          </a:lnRef>
          <a:fillRef idx="0">
            <a:schemeClr val="accent1"/>
          </a:fillRef>
          <a:effectRef idx="0">
            <a:schemeClr val="accent1"/>
          </a:effectRef>
          <a:fontRef idx="minor">
            <a:schemeClr val="tx1"/>
          </a:fontRef>
        </p:style>
      </p:cxnSp>
      <p:sp>
        <p:nvSpPr>
          <p:cNvPr id="123" name="Rectangle 122">
            <a:extLst>
              <a:ext uri="{FF2B5EF4-FFF2-40B4-BE49-F238E27FC236}">
                <a16:creationId xmlns:a16="http://schemas.microsoft.com/office/drawing/2014/main" id="{48CC442A-8BA1-40C7-8BB4-23BBDE7C690D}"/>
              </a:ext>
            </a:extLst>
          </p:cNvPr>
          <p:cNvSpPr/>
          <p:nvPr/>
        </p:nvSpPr>
        <p:spPr>
          <a:xfrm>
            <a:off x="4869935" y="6214929"/>
            <a:ext cx="45719" cy="534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4" name="Rectangle 123">
            <a:extLst>
              <a:ext uri="{FF2B5EF4-FFF2-40B4-BE49-F238E27FC236}">
                <a16:creationId xmlns:a16="http://schemas.microsoft.com/office/drawing/2014/main" id="{2156D6E7-02C4-4D29-9103-B7BEDE6C787A}"/>
              </a:ext>
            </a:extLst>
          </p:cNvPr>
          <p:cNvSpPr/>
          <p:nvPr/>
        </p:nvSpPr>
        <p:spPr>
          <a:xfrm>
            <a:off x="5209922" y="5469455"/>
            <a:ext cx="45719" cy="534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5" name="Connector: Elbow 124">
            <a:extLst>
              <a:ext uri="{FF2B5EF4-FFF2-40B4-BE49-F238E27FC236}">
                <a16:creationId xmlns:a16="http://schemas.microsoft.com/office/drawing/2014/main" id="{EA52EDD7-30F8-46AC-B7C0-559F039A7106}"/>
              </a:ext>
            </a:extLst>
          </p:cNvPr>
          <p:cNvCxnSpPr>
            <a:cxnSpLocks/>
            <a:stCxn id="127" idx="1"/>
            <a:endCxn id="126" idx="3"/>
          </p:cNvCxnSpPr>
          <p:nvPr/>
        </p:nvCxnSpPr>
        <p:spPr>
          <a:xfrm rot="10800000" flipV="1">
            <a:off x="4930586" y="4591576"/>
            <a:ext cx="279336" cy="259725"/>
          </a:xfrm>
          <a:prstGeom prst="bentConnector3">
            <a:avLst>
              <a:gd name="adj1" fmla="val 30905"/>
            </a:avLst>
          </a:prstGeom>
          <a:ln w="38100">
            <a:solidFill>
              <a:srgbClr val="0000CC"/>
            </a:solidFill>
          </a:ln>
        </p:spPr>
        <p:style>
          <a:lnRef idx="1">
            <a:schemeClr val="accent1"/>
          </a:lnRef>
          <a:fillRef idx="0">
            <a:schemeClr val="accent1"/>
          </a:fillRef>
          <a:effectRef idx="0">
            <a:schemeClr val="accent1"/>
          </a:effectRef>
          <a:fontRef idx="minor">
            <a:schemeClr val="tx1"/>
          </a:fontRef>
        </p:style>
      </p:cxnSp>
      <p:sp>
        <p:nvSpPr>
          <p:cNvPr id="126" name="Rectangle 125">
            <a:extLst>
              <a:ext uri="{FF2B5EF4-FFF2-40B4-BE49-F238E27FC236}">
                <a16:creationId xmlns:a16="http://schemas.microsoft.com/office/drawing/2014/main" id="{068DD206-6F58-46A6-8905-7D3F093DF6BE}"/>
              </a:ext>
            </a:extLst>
          </p:cNvPr>
          <p:cNvSpPr/>
          <p:nvPr/>
        </p:nvSpPr>
        <p:spPr>
          <a:xfrm>
            <a:off x="4884867" y="4824586"/>
            <a:ext cx="45719" cy="534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7" name="Rectangle 126">
            <a:extLst>
              <a:ext uri="{FF2B5EF4-FFF2-40B4-BE49-F238E27FC236}">
                <a16:creationId xmlns:a16="http://schemas.microsoft.com/office/drawing/2014/main" id="{5410530F-A925-49B1-8710-DC5F20325D5F}"/>
              </a:ext>
            </a:extLst>
          </p:cNvPr>
          <p:cNvSpPr/>
          <p:nvPr/>
        </p:nvSpPr>
        <p:spPr>
          <a:xfrm>
            <a:off x="5209922" y="4564861"/>
            <a:ext cx="45719" cy="534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8" name="Group 127">
            <a:extLst>
              <a:ext uri="{FF2B5EF4-FFF2-40B4-BE49-F238E27FC236}">
                <a16:creationId xmlns:a16="http://schemas.microsoft.com/office/drawing/2014/main" id="{5F6CFD94-0134-46B5-9267-69EDA7E50D0F}"/>
              </a:ext>
            </a:extLst>
          </p:cNvPr>
          <p:cNvGrpSpPr/>
          <p:nvPr/>
        </p:nvGrpSpPr>
        <p:grpSpPr>
          <a:xfrm>
            <a:off x="4182775" y="3039345"/>
            <a:ext cx="1703535" cy="530908"/>
            <a:chOff x="2335426" y="2514837"/>
            <a:chExt cx="1703535" cy="586159"/>
          </a:xfrm>
        </p:grpSpPr>
        <p:sp>
          <p:nvSpPr>
            <p:cNvPr id="129" name="Rectangle: Rounded Corners 128">
              <a:extLst>
                <a:ext uri="{FF2B5EF4-FFF2-40B4-BE49-F238E27FC236}">
                  <a16:creationId xmlns:a16="http://schemas.microsoft.com/office/drawing/2014/main" id="{2322586C-FE93-4A24-8EF5-7D8341E2637F}"/>
                </a:ext>
              </a:extLst>
            </p:cNvPr>
            <p:cNvSpPr/>
            <p:nvPr/>
          </p:nvSpPr>
          <p:spPr>
            <a:xfrm>
              <a:off x="2335426" y="2514837"/>
              <a:ext cx="1703535" cy="586159"/>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0" name="TextBox 129">
              <a:extLst>
                <a:ext uri="{FF2B5EF4-FFF2-40B4-BE49-F238E27FC236}">
                  <a16:creationId xmlns:a16="http://schemas.microsoft.com/office/drawing/2014/main" id="{F03A82C7-062F-4E85-A73A-FEF17A707397}"/>
                </a:ext>
              </a:extLst>
            </p:cNvPr>
            <p:cNvSpPr txBox="1"/>
            <p:nvPr/>
          </p:nvSpPr>
          <p:spPr>
            <a:xfrm>
              <a:off x="2486463" y="2579981"/>
              <a:ext cx="1406219" cy="441749"/>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5G SERVICE</a:t>
              </a:r>
            </a:p>
          </p:txBody>
        </p:sp>
      </p:grpSp>
      <p:sp>
        <p:nvSpPr>
          <p:cNvPr id="131" name="Diamond 130">
            <a:extLst>
              <a:ext uri="{FF2B5EF4-FFF2-40B4-BE49-F238E27FC236}">
                <a16:creationId xmlns:a16="http://schemas.microsoft.com/office/drawing/2014/main" id="{E71D1D3D-BD08-46D7-98C7-AF58773EEF38}"/>
              </a:ext>
            </a:extLst>
          </p:cNvPr>
          <p:cNvSpPr/>
          <p:nvPr/>
        </p:nvSpPr>
        <p:spPr>
          <a:xfrm>
            <a:off x="4973730" y="3571027"/>
            <a:ext cx="217383" cy="167994"/>
          </a:xfrm>
          <a:prstGeom prst="diamond">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2" name="Connector: Elbow 131">
            <a:extLst>
              <a:ext uri="{FF2B5EF4-FFF2-40B4-BE49-F238E27FC236}">
                <a16:creationId xmlns:a16="http://schemas.microsoft.com/office/drawing/2014/main" id="{A2C6CB03-1983-4129-8AC1-90CC871D8FC4}"/>
              </a:ext>
            </a:extLst>
          </p:cNvPr>
          <p:cNvCxnSpPr>
            <a:cxnSpLocks/>
            <a:stCxn id="131" idx="2"/>
            <a:endCxn id="115" idx="0"/>
          </p:cNvCxnSpPr>
          <p:nvPr/>
        </p:nvCxnSpPr>
        <p:spPr>
          <a:xfrm rot="5400000">
            <a:off x="4140170" y="3244631"/>
            <a:ext cx="447863" cy="1436642"/>
          </a:xfrm>
          <a:prstGeom prst="bentConnector3">
            <a:avLst>
              <a:gd name="adj1" fmla="val 50000"/>
            </a:avLst>
          </a:prstGeom>
          <a:ln w="38100">
            <a:solidFill>
              <a:srgbClr val="006600"/>
            </a:solidFill>
          </a:ln>
        </p:spPr>
        <p:style>
          <a:lnRef idx="1">
            <a:schemeClr val="accent1"/>
          </a:lnRef>
          <a:fillRef idx="0">
            <a:schemeClr val="accent1"/>
          </a:fillRef>
          <a:effectRef idx="0">
            <a:schemeClr val="accent1"/>
          </a:effectRef>
          <a:fontRef idx="minor">
            <a:schemeClr val="tx1"/>
          </a:fontRef>
        </p:style>
      </p:cxnSp>
      <p:cxnSp>
        <p:nvCxnSpPr>
          <p:cNvPr id="133" name="Connector: Elbow 132">
            <a:extLst>
              <a:ext uri="{FF2B5EF4-FFF2-40B4-BE49-F238E27FC236}">
                <a16:creationId xmlns:a16="http://schemas.microsoft.com/office/drawing/2014/main" id="{62585937-4EE8-480F-9F59-416E91E37B80}"/>
              </a:ext>
            </a:extLst>
          </p:cNvPr>
          <p:cNvCxnSpPr>
            <a:cxnSpLocks/>
            <a:stCxn id="131" idx="2"/>
            <a:endCxn id="97" idx="0"/>
          </p:cNvCxnSpPr>
          <p:nvPr/>
        </p:nvCxnSpPr>
        <p:spPr>
          <a:xfrm rot="16200000" flipH="1">
            <a:off x="5663489" y="3157953"/>
            <a:ext cx="564109" cy="1726243"/>
          </a:xfrm>
          <a:prstGeom prst="bentConnector3">
            <a:avLst>
              <a:gd name="adj1" fmla="val 37843"/>
            </a:avLst>
          </a:prstGeom>
          <a:ln w="38100">
            <a:solidFill>
              <a:srgbClr val="006600"/>
            </a:solidFill>
          </a:ln>
        </p:spPr>
        <p:style>
          <a:lnRef idx="1">
            <a:schemeClr val="accent1"/>
          </a:lnRef>
          <a:fillRef idx="0">
            <a:schemeClr val="accent1"/>
          </a:fillRef>
          <a:effectRef idx="0">
            <a:schemeClr val="accent1"/>
          </a:effectRef>
          <a:fontRef idx="minor">
            <a:schemeClr val="tx1"/>
          </a:fontRef>
        </p:style>
      </p:cxnSp>
      <p:cxnSp>
        <p:nvCxnSpPr>
          <p:cNvPr id="134" name="Connector: Elbow 133">
            <a:extLst>
              <a:ext uri="{FF2B5EF4-FFF2-40B4-BE49-F238E27FC236}">
                <a16:creationId xmlns:a16="http://schemas.microsoft.com/office/drawing/2014/main" id="{CB58DB12-7413-41C1-AA97-3E2F65C94726}"/>
              </a:ext>
            </a:extLst>
          </p:cNvPr>
          <p:cNvCxnSpPr>
            <a:cxnSpLocks/>
            <a:stCxn id="131" idx="2"/>
            <a:endCxn id="111" idx="1"/>
          </p:cNvCxnSpPr>
          <p:nvPr/>
        </p:nvCxnSpPr>
        <p:spPr>
          <a:xfrm rot="5400000">
            <a:off x="2959626" y="3662635"/>
            <a:ext cx="2046410" cy="2199183"/>
          </a:xfrm>
          <a:prstGeom prst="bentConnector4">
            <a:avLst>
              <a:gd name="adj1" fmla="val 10705"/>
              <a:gd name="adj2" fmla="val 116632"/>
            </a:avLst>
          </a:prstGeom>
          <a:ln w="38100">
            <a:solidFill>
              <a:srgbClr val="006600"/>
            </a:solidFill>
          </a:ln>
        </p:spPr>
        <p:style>
          <a:lnRef idx="1">
            <a:schemeClr val="accent1"/>
          </a:lnRef>
          <a:fillRef idx="0">
            <a:schemeClr val="accent1"/>
          </a:fillRef>
          <a:effectRef idx="0">
            <a:schemeClr val="accent1"/>
          </a:effectRef>
          <a:fontRef idx="minor">
            <a:schemeClr val="tx1"/>
          </a:fontRef>
        </p:style>
      </p:cxnSp>
      <p:sp>
        <p:nvSpPr>
          <p:cNvPr id="135" name="TextBox 134">
            <a:extLst>
              <a:ext uri="{FF2B5EF4-FFF2-40B4-BE49-F238E27FC236}">
                <a16:creationId xmlns:a16="http://schemas.microsoft.com/office/drawing/2014/main" id="{DF0C3597-6DDA-449A-9DAD-7BFA5DCD1FF2}"/>
              </a:ext>
            </a:extLst>
          </p:cNvPr>
          <p:cNvSpPr txBox="1"/>
          <p:nvPr/>
        </p:nvSpPr>
        <p:spPr>
          <a:xfrm>
            <a:off x="6908079" y="5730239"/>
            <a:ext cx="1260859" cy="400110"/>
          </a:xfrm>
          <a:prstGeom prst="rect">
            <a:avLst/>
          </a:prstGeom>
          <a:noFill/>
        </p:spPr>
        <p:txBody>
          <a:bodyPr wrap="none" rtlCol="0">
            <a:spAutoFit/>
          </a:bodyPr>
          <a:lstStyle/>
          <a:p>
            <a:r>
              <a:rPr lang="en-US" sz="2000" b="1" dirty="0">
                <a:solidFill>
                  <a:srgbClr val="0000CC"/>
                </a:solidFill>
                <a:effectLst>
                  <a:outerShdw blurRad="50800" dist="50800" dir="5400000" algn="ctr" rotWithShape="0">
                    <a:srgbClr val="FF3300"/>
                  </a:outerShdw>
                </a:effectLst>
              </a:rPr>
              <a:t>Resources</a:t>
            </a:r>
          </a:p>
        </p:txBody>
      </p:sp>
      <p:sp>
        <p:nvSpPr>
          <p:cNvPr id="138" name="TextBox 137">
            <a:extLst>
              <a:ext uri="{FF2B5EF4-FFF2-40B4-BE49-F238E27FC236}">
                <a16:creationId xmlns:a16="http://schemas.microsoft.com/office/drawing/2014/main" id="{48902E5E-4DF0-439A-8C98-2CBB3F3BB8A0}"/>
              </a:ext>
            </a:extLst>
          </p:cNvPr>
          <p:cNvSpPr txBox="1"/>
          <p:nvPr/>
        </p:nvSpPr>
        <p:spPr>
          <a:xfrm>
            <a:off x="3590215" y="4846938"/>
            <a:ext cx="550151" cy="707886"/>
          </a:xfrm>
          <a:prstGeom prst="rect">
            <a:avLst/>
          </a:prstGeom>
          <a:noFill/>
        </p:spPr>
        <p:txBody>
          <a:bodyPr wrap="none" rtlCol="0">
            <a:spAutoFit/>
          </a:bodyPr>
          <a:lstStyle/>
          <a:p>
            <a:r>
              <a:rPr lang="en-US" sz="4000" b="1" dirty="0"/>
              <a:t>…</a:t>
            </a:r>
          </a:p>
        </p:txBody>
      </p:sp>
    </p:spTree>
    <p:extLst>
      <p:ext uri="{BB962C8B-B14F-4D97-AF65-F5344CB8AC3E}">
        <p14:creationId xmlns:p14="http://schemas.microsoft.com/office/powerpoint/2010/main" val="3402503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4D9268FB-C077-4AFF-BFE3-431A40AE9A3A}"/>
              </a:ext>
            </a:extLst>
          </p:cNvPr>
          <p:cNvGrpSpPr/>
          <p:nvPr/>
        </p:nvGrpSpPr>
        <p:grpSpPr>
          <a:xfrm>
            <a:off x="-5269" y="-13353"/>
            <a:ext cx="9149269" cy="6865687"/>
            <a:chOff x="-5269" y="-13353"/>
            <a:chExt cx="9149269" cy="6865687"/>
          </a:xfrm>
        </p:grpSpPr>
        <p:sp>
          <p:nvSpPr>
            <p:cNvPr id="5" name="Rectangle 4">
              <a:extLst>
                <a:ext uri="{FF2B5EF4-FFF2-40B4-BE49-F238E27FC236}">
                  <a16:creationId xmlns:a16="http://schemas.microsoft.com/office/drawing/2014/main" id="{9925818A-5426-4820-BAA0-3E496717E93D}"/>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A53FB1C0-DA95-4AF8-9462-F115195CCFC1}"/>
                </a:ext>
              </a:extLst>
            </p:cNvPr>
            <p:cNvSpPr txBox="1"/>
            <p:nvPr/>
          </p:nvSpPr>
          <p:spPr>
            <a:xfrm>
              <a:off x="595745" y="-13353"/>
              <a:ext cx="7931980"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5G SERVICE CREATION &amp; MODELING in R6 Frankfurt</a:t>
              </a:r>
            </a:p>
          </p:txBody>
        </p:sp>
        <p:sp>
          <p:nvSpPr>
            <p:cNvPr id="7" name="Rectangle 6">
              <a:extLst>
                <a:ext uri="{FF2B5EF4-FFF2-40B4-BE49-F238E27FC236}">
                  <a16:creationId xmlns:a16="http://schemas.microsoft.com/office/drawing/2014/main" id="{A4F28F95-75E4-4C65-ABB2-E86A35BD3ECE}"/>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9" name="Rectangle 8">
            <a:extLst>
              <a:ext uri="{FF2B5EF4-FFF2-40B4-BE49-F238E27FC236}">
                <a16:creationId xmlns:a16="http://schemas.microsoft.com/office/drawing/2014/main" id="{C7E0CA8E-674E-4D9B-9274-2AF7E489C07C}"/>
              </a:ext>
            </a:extLst>
          </p:cNvPr>
          <p:cNvSpPr/>
          <p:nvPr/>
        </p:nvSpPr>
        <p:spPr>
          <a:xfrm>
            <a:off x="50800" y="1970367"/>
            <a:ext cx="9017000" cy="422473"/>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E552DF08-22B3-440B-90B5-5B1BD5F85B27}"/>
              </a:ext>
            </a:extLst>
          </p:cNvPr>
          <p:cNvSpPr txBox="1"/>
          <p:nvPr/>
        </p:nvSpPr>
        <p:spPr>
          <a:xfrm>
            <a:off x="380021" y="2023508"/>
            <a:ext cx="4900637" cy="307777"/>
          </a:xfrm>
          <a:prstGeom prst="rect">
            <a:avLst/>
          </a:prstGeom>
          <a:noFill/>
        </p:spPr>
        <p:txBody>
          <a:bodyPr wrap="none" rtlCol="0">
            <a:spAutoFit/>
          </a:bodyPr>
          <a:lstStyle/>
          <a:p>
            <a:r>
              <a:rPr lang="en-US" sz="1400" dirty="0">
                <a:hlinkClick r:id="rId2"/>
              </a:rPr>
              <a:t>https://wiki.onap.org/pages/viewpage.action?pageId=60888132</a:t>
            </a:r>
            <a:r>
              <a:rPr lang="en-US" sz="1400" dirty="0"/>
              <a:t> </a:t>
            </a:r>
          </a:p>
        </p:txBody>
      </p:sp>
      <p:sp>
        <p:nvSpPr>
          <p:cNvPr id="10" name="Rectangle 9">
            <a:extLst>
              <a:ext uri="{FF2B5EF4-FFF2-40B4-BE49-F238E27FC236}">
                <a16:creationId xmlns:a16="http://schemas.microsoft.com/office/drawing/2014/main" id="{B0D5A5FF-DB1B-4DDA-9874-139950C9A102}"/>
              </a:ext>
            </a:extLst>
          </p:cNvPr>
          <p:cNvSpPr/>
          <p:nvPr/>
        </p:nvSpPr>
        <p:spPr>
          <a:xfrm>
            <a:off x="50800" y="2387722"/>
            <a:ext cx="9017000" cy="438137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1" name="Table 10">
            <a:extLst>
              <a:ext uri="{FF2B5EF4-FFF2-40B4-BE49-F238E27FC236}">
                <a16:creationId xmlns:a16="http://schemas.microsoft.com/office/drawing/2014/main" id="{F07AB9BE-98E2-4FAA-A998-A9E1501C0D8B}"/>
              </a:ext>
            </a:extLst>
          </p:cNvPr>
          <p:cNvGraphicFramePr>
            <a:graphicFrameLocks noGrp="1"/>
          </p:cNvGraphicFramePr>
          <p:nvPr>
            <p:extLst>
              <p:ext uri="{D42A27DB-BD31-4B8C-83A1-F6EECF244321}">
                <p14:modId xmlns:p14="http://schemas.microsoft.com/office/powerpoint/2010/main" val="4177646011"/>
              </p:ext>
            </p:extLst>
          </p:nvPr>
        </p:nvGraphicFramePr>
        <p:xfrm>
          <a:off x="380021" y="2436236"/>
          <a:ext cx="8645220" cy="3464560"/>
        </p:xfrm>
        <a:graphic>
          <a:graphicData uri="http://schemas.openxmlformats.org/drawingml/2006/table">
            <a:tbl>
              <a:tblPr firstRow="1" bandRow="1">
                <a:tableStyleId>{5C22544A-7EE6-4342-B048-85BDC9FD1C3A}</a:tableStyleId>
              </a:tblPr>
              <a:tblGrid>
                <a:gridCol w="2252851">
                  <a:extLst>
                    <a:ext uri="{9D8B030D-6E8A-4147-A177-3AD203B41FA5}">
                      <a16:colId xmlns:a16="http://schemas.microsoft.com/office/drawing/2014/main" val="233791498"/>
                    </a:ext>
                  </a:extLst>
                </a:gridCol>
                <a:gridCol w="6392369">
                  <a:extLst>
                    <a:ext uri="{9D8B030D-6E8A-4147-A177-3AD203B41FA5}">
                      <a16:colId xmlns:a16="http://schemas.microsoft.com/office/drawing/2014/main" val="3434402303"/>
                    </a:ext>
                  </a:extLst>
                </a:gridCol>
              </a:tblGrid>
              <a:tr h="370840">
                <a:tc>
                  <a:txBody>
                    <a:bodyPr/>
                    <a:lstStyle/>
                    <a:p>
                      <a:r>
                        <a:rPr lang="en-US" sz="1400" dirty="0"/>
                        <a:t>R5 CANDIDATE ENHANCEMENTS</a:t>
                      </a:r>
                    </a:p>
                  </a:txBody>
                  <a:tcPr/>
                </a:tc>
                <a:tc>
                  <a:txBody>
                    <a:bodyPr/>
                    <a:lstStyle/>
                    <a:p>
                      <a:r>
                        <a:rPr lang="en-US" sz="1400" dirty="0"/>
                        <a:t>IMPACT</a:t>
                      </a:r>
                    </a:p>
                  </a:txBody>
                  <a:tcPr/>
                </a:tc>
                <a:extLst>
                  <a:ext uri="{0D108BD9-81ED-4DB2-BD59-A6C34878D82A}">
                    <a16:rowId xmlns:a16="http://schemas.microsoft.com/office/drawing/2014/main" val="3899684447"/>
                  </a:ext>
                </a:extLst>
              </a:tr>
              <a:tr h="370840">
                <a:tc>
                  <a:txBody>
                    <a:bodyPr/>
                    <a:lstStyle/>
                    <a:p>
                      <a:r>
                        <a:rPr lang="en-US" sz="1400" dirty="0">
                          <a:solidFill>
                            <a:srgbClr val="0000CC"/>
                          </a:solidFill>
                        </a:rPr>
                        <a:t>Modelling S/C</a:t>
                      </a:r>
                    </a:p>
                  </a:txBody>
                  <a:tcPr/>
                </a:tc>
                <a:tc>
                  <a:txBody>
                    <a:bodyPr/>
                    <a:lstStyle/>
                    <a:p>
                      <a:r>
                        <a:rPr lang="en-US" sz="1400" dirty="0">
                          <a:solidFill>
                            <a:srgbClr val="0000CC"/>
                          </a:solidFill>
                        </a:rPr>
                        <a:t>Evolution of Platform Info &amp; Data model in support of 5G Service</a:t>
                      </a:r>
                    </a:p>
                    <a:p>
                      <a:r>
                        <a:rPr lang="en-US" sz="1400" dirty="0">
                          <a:solidFill>
                            <a:srgbClr val="0000CC"/>
                          </a:solidFill>
                        </a:rPr>
                        <a:t>ETSI, 3GPP standards for modeling a service (might need alignment)</a:t>
                      </a:r>
                    </a:p>
                    <a:p>
                      <a:r>
                        <a:rPr lang="en-US" sz="1400" dirty="0">
                          <a:solidFill>
                            <a:srgbClr val="0000CC"/>
                          </a:solidFill>
                        </a:rPr>
                        <a:t>Platform data/information model.</a:t>
                      </a:r>
                    </a:p>
                    <a:p>
                      <a:r>
                        <a:rPr lang="en-US" sz="1400" dirty="0">
                          <a:solidFill>
                            <a:srgbClr val="0000CC"/>
                          </a:solidFill>
                        </a:rPr>
                        <a:t>A&amp;AI schema (usable)</a:t>
                      </a:r>
                    </a:p>
                  </a:txBody>
                  <a:tcPr/>
                </a:tc>
                <a:extLst>
                  <a:ext uri="{0D108BD9-81ED-4DB2-BD59-A6C34878D82A}">
                    <a16:rowId xmlns:a16="http://schemas.microsoft.com/office/drawing/2014/main" val="944192080"/>
                  </a:ext>
                </a:extLst>
              </a:tr>
              <a:tr h="370840">
                <a:tc>
                  <a:txBody>
                    <a:bodyPr/>
                    <a:lstStyle/>
                    <a:p>
                      <a:r>
                        <a:rPr lang="en-US" sz="1400" dirty="0">
                          <a:solidFill>
                            <a:srgbClr val="0000CC"/>
                          </a:solidFill>
                        </a:rPr>
                        <a:t>SDC</a:t>
                      </a:r>
                    </a:p>
                  </a:txBody>
                  <a:tcPr/>
                </a:tc>
                <a:tc>
                  <a:txBody>
                    <a:bodyPr/>
                    <a:lstStyle/>
                    <a:p>
                      <a:r>
                        <a:rPr lang="en-US" sz="1400" dirty="0">
                          <a:solidFill>
                            <a:srgbClr val="0000CC"/>
                          </a:solidFill>
                        </a:rPr>
                        <a:t>Support for creation of a 5G Service (E2E integration only)</a:t>
                      </a:r>
                    </a:p>
                  </a:txBody>
                  <a:tcPr/>
                </a:tc>
                <a:extLst>
                  <a:ext uri="{0D108BD9-81ED-4DB2-BD59-A6C34878D82A}">
                    <a16:rowId xmlns:a16="http://schemas.microsoft.com/office/drawing/2014/main" val="3895561213"/>
                  </a:ext>
                </a:extLst>
              </a:tr>
              <a:tr h="370840">
                <a:tc>
                  <a:txBody>
                    <a:bodyPr/>
                    <a:lstStyle/>
                    <a:p>
                      <a:r>
                        <a:rPr lang="en-US" sz="1400" dirty="0">
                          <a:solidFill>
                            <a:srgbClr val="0000CC"/>
                          </a:solidFill>
                        </a:rPr>
                        <a:t>Architecture</a:t>
                      </a:r>
                    </a:p>
                  </a:txBody>
                  <a:tcPr/>
                </a:tc>
                <a:tc>
                  <a:txBody>
                    <a:bodyPr/>
                    <a:lstStyle/>
                    <a:p>
                      <a:r>
                        <a:rPr lang="en-US" sz="1400" dirty="0">
                          <a:solidFill>
                            <a:srgbClr val="0000CC"/>
                          </a:solidFill>
                        </a:rPr>
                        <a:t>New Flows for 5G Services</a:t>
                      </a:r>
                    </a:p>
                  </a:txBody>
                  <a:tcPr/>
                </a:tc>
                <a:extLst>
                  <a:ext uri="{0D108BD9-81ED-4DB2-BD59-A6C34878D82A}">
                    <a16:rowId xmlns:a16="http://schemas.microsoft.com/office/drawing/2014/main" val="1016217978"/>
                  </a:ext>
                </a:extLst>
              </a:tr>
              <a:tr h="370840">
                <a:tc>
                  <a:txBody>
                    <a:bodyPr/>
                    <a:lstStyle/>
                    <a:p>
                      <a:r>
                        <a:rPr lang="en-US" sz="1400" dirty="0">
                          <a:solidFill>
                            <a:srgbClr val="0000CC"/>
                          </a:solidFill>
                        </a:rPr>
                        <a:t>(other U/C Plug and Play, </a:t>
                      </a:r>
                      <a:r>
                        <a:rPr lang="en-US" sz="1400" dirty="0" err="1">
                          <a:solidFill>
                            <a:srgbClr val="0000CC"/>
                          </a:solidFill>
                        </a:rPr>
                        <a:t>PreOB</a:t>
                      </a:r>
                      <a:r>
                        <a:rPr lang="en-US" sz="1400" dirty="0">
                          <a:solidFill>
                            <a:srgbClr val="0000CC"/>
                          </a:solidFill>
                        </a:rPr>
                        <a:t>/Onboarding)</a:t>
                      </a:r>
                    </a:p>
                  </a:txBody>
                  <a:tcPr/>
                </a:tc>
                <a:tc>
                  <a:txBody>
                    <a:bodyPr/>
                    <a:lstStyle/>
                    <a:p>
                      <a:r>
                        <a:rPr lang="en-US" sz="1400" dirty="0">
                          <a:solidFill>
                            <a:srgbClr val="0000CC"/>
                          </a:solidFill>
                        </a:rPr>
                        <a:t>Interactions and E2E integration</a:t>
                      </a:r>
                    </a:p>
                  </a:txBody>
                  <a:tcPr/>
                </a:tc>
                <a:extLst>
                  <a:ext uri="{0D108BD9-81ED-4DB2-BD59-A6C34878D82A}">
                    <a16:rowId xmlns:a16="http://schemas.microsoft.com/office/drawing/2014/main" val="2341267245"/>
                  </a:ext>
                </a:extLst>
              </a:tr>
              <a:tr h="370840">
                <a:tc>
                  <a:txBody>
                    <a:bodyPr/>
                    <a:lstStyle/>
                    <a:p>
                      <a:endParaRPr lang="en-US" sz="1400" dirty="0">
                        <a:solidFill>
                          <a:srgbClr val="0000CC"/>
                        </a:solidFill>
                      </a:endParaRPr>
                    </a:p>
                  </a:txBody>
                  <a:tcPr/>
                </a:tc>
                <a:tc>
                  <a:txBody>
                    <a:bodyPr/>
                    <a:lstStyle/>
                    <a:p>
                      <a:endParaRPr lang="en-US" sz="1400" dirty="0">
                        <a:solidFill>
                          <a:srgbClr val="0000CC"/>
                        </a:solidFill>
                      </a:endParaRPr>
                    </a:p>
                  </a:txBody>
                  <a:tcPr/>
                </a:tc>
                <a:extLst>
                  <a:ext uri="{0D108BD9-81ED-4DB2-BD59-A6C34878D82A}">
                    <a16:rowId xmlns:a16="http://schemas.microsoft.com/office/drawing/2014/main" val="1380710208"/>
                  </a:ext>
                </a:extLst>
              </a:tr>
              <a:tr h="370840">
                <a:tc>
                  <a:txBody>
                    <a:bodyPr/>
                    <a:lstStyle/>
                    <a:p>
                      <a:endParaRPr lang="en-US" sz="1400" dirty="0">
                        <a:solidFill>
                          <a:srgbClr val="0000CC"/>
                        </a:solidFill>
                      </a:endParaRPr>
                    </a:p>
                  </a:txBody>
                  <a:tcPr/>
                </a:tc>
                <a:tc>
                  <a:txBody>
                    <a:bodyPr/>
                    <a:lstStyle/>
                    <a:p>
                      <a:endParaRPr lang="en-US" sz="1400" dirty="0">
                        <a:solidFill>
                          <a:srgbClr val="0000CC"/>
                        </a:solidFill>
                      </a:endParaRPr>
                    </a:p>
                  </a:txBody>
                  <a:tcPr/>
                </a:tc>
                <a:extLst>
                  <a:ext uri="{0D108BD9-81ED-4DB2-BD59-A6C34878D82A}">
                    <a16:rowId xmlns:a16="http://schemas.microsoft.com/office/drawing/2014/main" val="4046246802"/>
                  </a:ext>
                </a:extLst>
              </a:tr>
            </a:tbl>
          </a:graphicData>
        </a:graphic>
      </p:graphicFrame>
      <p:sp>
        <p:nvSpPr>
          <p:cNvPr id="12" name="Rectangle 11">
            <a:extLst>
              <a:ext uri="{FF2B5EF4-FFF2-40B4-BE49-F238E27FC236}">
                <a16:creationId xmlns:a16="http://schemas.microsoft.com/office/drawing/2014/main" id="{D6874BBB-FA22-496C-9476-309F6AA65AD2}"/>
              </a:ext>
            </a:extLst>
          </p:cNvPr>
          <p:cNvSpPr/>
          <p:nvPr/>
        </p:nvSpPr>
        <p:spPr>
          <a:xfrm>
            <a:off x="50800" y="552418"/>
            <a:ext cx="9017000" cy="1403381"/>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67983FA3-8262-4BD7-B1B7-2D99960334BE}"/>
              </a:ext>
            </a:extLst>
          </p:cNvPr>
          <p:cNvSpPr txBox="1"/>
          <p:nvPr/>
        </p:nvSpPr>
        <p:spPr>
          <a:xfrm>
            <a:off x="380021" y="606526"/>
            <a:ext cx="8645220" cy="307777"/>
          </a:xfrm>
          <a:prstGeom prst="rect">
            <a:avLst/>
          </a:prstGeom>
          <a:noFill/>
        </p:spPr>
        <p:txBody>
          <a:bodyPr wrap="square" rtlCol="0">
            <a:spAutoFit/>
          </a:bodyPr>
          <a:lstStyle/>
          <a:p>
            <a:r>
              <a:rPr lang="en-US" sz="1400" dirty="0">
                <a:solidFill>
                  <a:srgbClr val="0000CC"/>
                </a:solidFill>
              </a:rPr>
              <a:t>This Use Case will introduce support for 5G Service creation and modeling</a:t>
            </a:r>
          </a:p>
        </p:txBody>
      </p:sp>
      <p:grpSp>
        <p:nvGrpSpPr>
          <p:cNvPr id="16" name="Group 15">
            <a:extLst>
              <a:ext uri="{FF2B5EF4-FFF2-40B4-BE49-F238E27FC236}">
                <a16:creationId xmlns:a16="http://schemas.microsoft.com/office/drawing/2014/main" id="{F6A96C20-9F78-483A-B441-C43E29954A5B}"/>
              </a:ext>
            </a:extLst>
          </p:cNvPr>
          <p:cNvGrpSpPr/>
          <p:nvPr/>
        </p:nvGrpSpPr>
        <p:grpSpPr>
          <a:xfrm>
            <a:off x="37804" y="552418"/>
            <a:ext cx="276999" cy="1476353"/>
            <a:chOff x="37804" y="552418"/>
            <a:chExt cx="276999" cy="1476353"/>
          </a:xfrm>
        </p:grpSpPr>
        <p:sp>
          <p:nvSpPr>
            <p:cNvPr id="14" name="Rectangle 13">
              <a:extLst>
                <a:ext uri="{FF2B5EF4-FFF2-40B4-BE49-F238E27FC236}">
                  <a16:creationId xmlns:a16="http://schemas.microsoft.com/office/drawing/2014/main" id="{905C65E2-E557-40D8-ACEA-07E1B00EAA7E}"/>
                </a:ext>
              </a:extLst>
            </p:cNvPr>
            <p:cNvSpPr/>
            <p:nvPr/>
          </p:nvSpPr>
          <p:spPr>
            <a:xfrm>
              <a:off x="50800" y="552418"/>
              <a:ext cx="254408" cy="1417949"/>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5" name="TextBox 14">
              <a:extLst>
                <a:ext uri="{FF2B5EF4-FFF2-40B4-BE49-F238E27FC236}">
                  <a16:creationId xmlns:a16="http://schemas.microsoft.com/office/drawing/2014/main" id="{04674D11-F80A-4C91-A567-2AFCD6E08F17}"/>
                </a:ext>
              </a:extLst>
            </p:cNvPr>
            <p:cNvSpPr txBox="1"/>
            <p:nvPr/>
          </p:nvSpPr>
          <p:spPr>
            <a:xfrm rot="16200000">
              <a:off x="-487339" y="1226628"/>
              <a:ext cx="1327286" cy="276999"/>
            </a:xfrm>
            <a:prstGeom prst="rect">
              <a:avLst/>
            </a:prstGeom>
            <a:noFill/>
          </p:spPr>
          <p:txBody>
            <a:bodyPr wrap="none" rtlCol="0">
              <a:spAutoFit/>
            </a:bodyPr>
            <a:lstStyle/>
            <a:p>
              <a:r>
                <a:rPr lang="en-US" sz="1200" b="1" dirty="0">
                  <a:solidFill>
                    <a:schemeClr val="bg1"/>
                  </a:solidFill>
                </a:rPr>
                <a:t>U/C DESCRIPTION</a:t>
              </a:r>
            </a:p>
          </p:txBody>
        </p:sp>
      </p:grpSp>
      <p:grpSp>
        <p:nvGrpSpPr>
          <p:cNvPr id="17" name="Group 16">
            <a:extLst>
              <a:ext uri="{FF2B5EF4-FFF2-40B4-BE49-F238E27FC236}">
                <a16:creationId xmlns:a16="http://schemas.microsoft.com/office/drawing/2014/main" id="{EC4855B5-5704-44AC-86BF-11B09DA8AD55}"/>
              </a:ext>
            </a:extLst>
          </p:cNvPr>
          <p:cNvGrpSpPr/>
          <p:nvPr/>
        </p:nvGrpSpPr>
        <p:grpSpPr>
          <a:xfrm>
            <a:off x="33043" y="1923059"/>
            <a:ext cx="276999" cy="474810"/>
            <a:chOff x="33043" y="494155"/>
            <a:chExt cx="276999" cy="474810"/>
          </a:xfrm>
        </p:grpSpPr>
        <p:sp>
          <p:nvSpPr>
            <p:cNvPr id="18" name="Rectangle 17">
              <a:extLst>
                <a:ext uri="{FF2B5EF4-FFF2-40B4-BE49-F238E27FC236}">
                  <a16:creationId xmlns:a16="http://schemas.microsoft.com/office/drawing/2014/main" id="{2A0C15F3-173F-473D-B838-4D701142DC3C}"/>
                </a:ext>
              </a:extLst>
            </p:cNvPr>
            <p:cNvSpPr/>
            <p:nvPr/>
          </p:nvSpPr>
          <p:spPr>
            <a:xfrm>
              <a:off x="50800" y="552419"/>
              <a:ext cx="254408" cy="406399"/>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9" name="TextBox 18">
              <a:extLst>
                <a:ext uri="{FF2B5EF4-FFF2-40B4-BE49-F238E27FC236}">
                  <a16:creationId xmlns:a16="http://schemas.microsoft.com/office/drawing/2014/main" id="{FB25B381-E19F-429C-A1EE-82EC0E30974D}"/>
                </a:ext>
              </a:extLst>
            </p:cNvPr>
            <p:cNvSpPr txBox="1"/>
            <p:nvPr/>
          </p:nvSpPr>
          <p:spPr>
            <a:xfrm rot="16200000">
              <a:off x="-65862" y="593060"/>
              <a:ext cx="474810" cy="276999"/>
            </a:xfrm>
            <a:prstGeom prst="rect">
              <a:avLst/>
            </a:prstGeom>
            <a:noFill/>
          </p:spPr>
          <p:txBody>
            <a:bodyPr wrap="square" rtlCol="0">
              <a:spAutoFit/>
            </a:bodyPr>
            <a:lstStyle/>
            <a:p>
              <a:r>
                <a:rPr lang="en-US" sz="1200" b="1" dirty="0">
                  <a:solidFill>
                    <a:schemeClr val="bg1"/>
                  </a:solidFill>
                </a:rPr>
                <a:t>Wiki</a:t>
              </a:r>
            </a:p>
          </p:txBody>
        </p:sp>
      </p:grpSp>
      <p:grpSp>
        <p:nvGrpSpPr>
          <p:cNvPr id="20" name="Group 19">
            <a:extLst>
              <a:ext uri="{FF2B5EF4-FFF2-40B4-BE49-F238E27FC236}">
                <a16:creationId xmlns:a16="http://schemas.microsoft.com/office/drawing/2014/main" id="{3D42129A-9A18-4329-8ED7-058D202C2AF9}"/>
              </a:ext>
            </a:extLst>
          </p:cNvPr>
          <p:cNvGrpSpPr/>
          <p:nvPr/>
        </p:nvGrpSpPr>
        <p:grpSpPr>
          <a:xfrm>
            <a:off x="37809" y="2397869"/>
            <a:ext cx="276999" cy="4392863"/>
            <a:chOff x="37809" y="-1272739"/>
            <a:chExt cx="276999" cy="4392863"/>
          </a:xfrm>
        </p:grpSpPr>
        <p:sp>
          <p:nvSpPr>
            <p:cNvPr id="21" name="Rectangle 20">
              <a:extLst>
                <a:ext uri="{FF2B5EF4-FFF2-40B4-BE49-F238E27FC236}">
                  <a16:creationId xmlns:a16="http://schemas.microsoft.com/office/drawing/2014/main" id="{A962B4EA-A474-42FC-B657-3B05D98FCF0A}"/>
                </a:ext>
              </a:extLst>
            </p:cNvPr>
            <p:cNvSpPr/>
            <p:nvPr/>
          </p:nvSpPr>
          <p:spPr>
            <a:xfrm>
              <a:off x="50800" y="-1272739"/>
              <a:ext cx="254408" cy="4371231"/>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22" name="TextBox 21">
              <a:extLst>
                <a:ext uri="{FF2B5EF4-FFF2-40B4-BE49-F238E27FC236}">
                  <a16:creationId xmlns:a16="http://schemas.microsoft.com/office/drawing/2014/main" id="{AE673961-A7C9-4110-BCA0-1EAA833C4BB1}"/>
                </a:ext>
              </a:extLst>
            </p:cNvPr>
            <p:cNvSpPr txBox="1"/>
            <p:nvPr/>
          </p:nvSpPr>
          <p:spPr>
            <a:xfrm rot="16200000">
              <a:off x="-1261457" y="1543859"/>
              <a:ext cx="2875531" cy="276999"/>
            </a:xfrm>
            <a:prstGeom prst="rect">
              <a:avLst/>
            </a:prstGeom>
            <a:noFill/>
          </p:spPr>
          <p:txBody>
            <a:bodyPr wrap="none" rtlCol="0">
              <a:spAutoFit/>
            </a:bodyPr>
            <a:lstStyle/>
            <a:p>
              <a:r>
                <a:rPr lang="en-US" sz="1200" b="1" dirty="0">
                  <a:solidFill>
                    <a:schemeClr val="bg1"/>
                  </a:solidFill>
                </a:rPr>
                <a:t>R6 Frankfurt CANDIDATE ENHANCEMENTS</a:t>
              </a:r>
            </a:p>
          </p:txBody>
        </p:sp>
      </p:grpSp>
    </p:spTree>
    <p:extLst>
      <p:ext uri="{BB962C8B-B14F-4D97-AF65-F5344CB8AC3E}">
        <p14:creationId xmlns:p14="http://schemas.microsoft.com/office/powerpoint/2010/main" val="25738623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8C0C4C5F-34EB-4A6B-8D2F-BBA8FCA5FE1A}"/>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B32CAB32-C32C-4F81-8573-4812B3D24581}"/>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AA0405E8-7686-4138-AC6F-7822049B19E1}"/>
                </a:ext>
              </a:extLst>
            </p:cNvPr>
            <p:cNvSpPr txBox="1"/>
            <p:nvPr/>
          </p:nvSpPr>
          <p:spPr>
            <a:xfrm>
              <a:off x="1707449" y="-13353"/>
              <a:ext cx="5708615"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Bulk PM (Perf3gpp Event Generation)</a:t>
              </a:r>
            </a:p>
          </p:txBody>
        </p:sp>
        <p:sp>
          <p:nvSpPr>
            <p:cNvPr id="5" name="Rectangle 4">
              <a:extLst>
                <a:ext uri="{FF2B5EF4-FFF2-40B4-BE49-F238E27FC236}">
                  <a16:creationId xmlns:a16="http://schemas.microsoft.com/office/drawing/2014/main" id="{7A65E2E4-916C-4127-B29A-E9CB0213CD2B}"/>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6" name="TextBox 5">
            <a:extLst>
              <a:ext uri="{FF2B5EF4-FFF2-40B4-BE49-F238E27FC236}">
                <a16:creationId xmlns:a16="http://schemas.microsoft.com/office/drawing/2014/main" id="{05451B67-E147-4E3C-9756-531CD18C5566}"/>
              </a:ext>
            </a:extLst>
          </p:cNvPr>
          <p:cNvSpPr txBox="1"/>
          <p:nvPr/>
        </p:nvSpPr>
        <p:spPr>
          <a:xfrm>
            <a:off x="5814891" y="749034"/>
            <a:ext cx="3320224" cy="5755139"/>
          </a:xfrm>
          <a:prstGeom prst="rect">
            <a:avLst/>
          </a:prstGeom>
          <a:noFill/>
        </p:spPr>
        <p:txBody>
          <a:bodyPr wrap="square" lIns="40500" tIns="40500" rIns="40500" bIns="40500" rtlCol="0">
            <a:spAutoFit/>
          </a:bodyPr>
          <a:lstStyle/>
          <a:p>
            <a:pPr defTabSz="202490">
              <a:spcAft>
                <a:spcPts val="400"/>
              </a:spcAft>
              <a:tabLst>
                <a:tab pos="202490" algn="l"/>
              </a:tabLst>
            </a:pPr>
            <a:r>
              <a:rPr lang="en-US" sz="1200" b="1" dirty="0">
                <a:solidFill>
                  <a:schemeClr val="tx2"/>
                </a:solidFill>
                <a:ea typeface="Nokia Pure Text Light" panose="020B0403020202020204" pitchFamily="34" charset="0"/>
              </a:rPr>
              <a:t>Bulk PM File Upload and Performance Event Generation</a:t>
            </a:r>
          </a:p>
          <a:p>
            <a:pPr defTabSz="202490">
              <a:spcAft>
                <a:spcPts val="800"/>
              </a:spcAft>
              <a:tabLst>
                <a:tab pos="202490" algn="l"/>
              </a:tabLst>
            </a:pPr>
            <a:r>
              <a:rPr lang="en-US" sz="1200" dirty="0">
                <a:solidFill>
                  <a:schemeClr val="tx2"/>
                </a:solidFill>
                <a:ea typeface="Nokia Pure Text Light" panose="020B0403020202020204" pitchFamily="34" charset="0"/>
              </a:rPr>
              <a:t>Network Function (NF) establishes a HTTP/TLS connection to the DCAE VES Collector. </a:t>
            </a:r>
          </a:p>
          <a:p>
            <a:pPr defTabSz="202490">
              <a:spcAft>
                <a:spcPts val="800"/>
              </a:spcAft>
              <a:tabLst>
                <a:tab pos="202490" algn="l"/>
              </a:tabLst>
            </a:pPr>
            <a:r>
              <a:rPr lang="en-US" sz="1200" dirty="0">
                <a:solidFill>
                  <a:schemeClr val="tx2"/>
                </a:solidFill>
                <a:ea typeface="Nokia Pure Text Light" panose="020B0403020202020204" pitchFamily="34" charset="0"/>
              </a:rPr>
              <a:t>NF sends FileReady notification Event to DCAE VES Collector. Event is encoded in JSON and sent via HTTP/TLS.  HTTP/TLS connection is set up and torn down every time a FileReady notification event is sent. </a:t>
            </a:r>
          </a:p>
          <a:p>
            <a:pPr defTabSz="202490">
              <a:spcAft>
                <a:spcPts val="800"/>
              </a:spcAft>
              <a:tabLst>
                <a:tab pos="202490" algn="l"/>
              </a:tabLst>
            </a:pPr>
            <a:r>
              <a:rPr lang="en-US" sz="1200" dirty="0">
                <a:solidFill>
                  <a:schemeClr val="tx2"/>
                </a:solidFill>
                <a:ea typeface="Nokia Pure Text Light" panose="020B0403020202020204" pitchFamily="34" charset="0"/>
              </a:rPr>
              <a:t>DCAE VES Collector publishes the event to on DMaaP Message Router (MR).</a:t>
            </a:r>
          </a:p>
          <a:p>
            <a:pPr defTabSz="202490">
              <a:spcAft>
                <a:spcPts val="800"/>
              </a:spcAft>
              <a:tabLst>
                <a:tab pos="202490" algn="l"/>
              </a:tabLst>
            </a:pPr>
            <a:r>
              <a:rPr lang="en-US" sz="1200" dirty="0">
                <a:solidFill>
                  <a:schemeClr val="tx2"/>
                </a:solidFill>
                <a:ea typeface="Nokia Pure Text Light" panose="020B0403020202020204" pitchFamily="34" charset="0"/>
              </a:rPr>
              <a:t>DCAE File Collector retrieves the FileReady notification event from DMaaP MR.</a:t>
            </a:r>
          </a:p>
          <a:p>
            <a:pPr defTabSz="202490">
              <a:spcAft>
                <a:spcPts val="800"/>
              </a:spcAft>
              <a:tabLst>
                <a:tab pos="202490" algn="l"/>
              </a:tabLst>
            </a:pPr>
            <a:r>
              <a:rPr lang="en-US" sz="1200" dirty="0">
                <a:solidFill>
                  <a:schemeClr val="tx2"/>
                </a:solidFill>
                <a:ea typeface="Nokia Pure Text Light" panose="020B0403020202020204" pitchFamily="34" charset="0"/>
              </a:rPr>
              <a:t>File Collector uploads PM File from NF using a secure file transfer protocol; FTPES supported in Casablanca.  NF authenticates the connection.</a:t>
            </a:r>
          </a:p>
          <a:p>
            <a:pPr defTabSz="202490">
              <a:spcAft>
                <a:spcPts val="800"/>
              </a:spcAft>
              <a:tabLst>
                <a:tab pos="202490" algn="l"/>
              </a:tabLst>
            </a:pPr>
            <a:r>
              <a:rPr lang="en-US" sz="1200" dirty="0">
                <a:solidFill>
                  <a:schemeClr val="tx2"/>
                </a:solidFill>
                <a:ea typeface="Nokia Pure Text Light" panose="020B0403020202020204" pitchFamily="34" charset="0"/>
              </a:rPr>
              <a:t>File Collector publishes PM Data to DMaaP Data Router (DR).</a:t>
            </a:r>
          </a:p>
          <a:p>
            <a:pPr defTabSz="202490">
              <a:spcAft>
                <a:spcPts val="800"/>
              </a:spcAft>
              <a:tabLst>
                <a:tab pos="202490" algn="l"/>
              </a:tabLst>
            </a:pPr>
            <a:r>
              <a:rPr lang="en-US" sz="1200" dirty="0">
                <a:solidFill>
                  <a:schemeClr val="tx2"/>
                </a:solidFill>
                <a:ea typeface="Nokia Pure Text Light" panose="020B0403020202020204" pitchFamily="34" charset="0"/>
              </a:rPr>
              <a:t>PM Mapper retrieves PM Data from DR and generates Perf3gpp events as configured by PM Mapper File.</a:t>
            </a:r>
          </a:p>
          <a:p>
            <a:pPr defTabSz="202490">
              <a:spcAft>
                <a:spcPts val="800"/>
              </a:spcAft>
              <a:tabLst>
                <a:tab pos="202490" algn="l"/>
              </a:tabLst>
            </a:pPr>
            <a:r>
              <a:rPr lang="en-US" sz="1200" dirty="0">
                <a:solidFill>
                  <a:schemeClr val="tx2"/>
                </a:solidFill>
                <a:ea typeface="Nokia Pure Text Light" panose="020B0403020202020204" pitchFamily="34" charset="0"/>
              </a:rPr>
              <a:t>PM Mapper publishes Perf3gpp events to MR.</a:t>
            </a:r>
          </a:p>
          <a:p>
            <a:pPr defTabSz="202490">
              <a:spcAft>
                <a:spcPts val="800"/>
              </a:spcAft>
              <a:tabLst>
                <a:tab pos="202490" algn="l"/>
              </a:tabLst>
            </a:pPr>
            <a:r>
              <a:rPr lang="en-US" sz="1200" dirty="0">
                <a:solidFill>
                  <a:schemeClr val="tx2"/>
                </a:solidFill>
                <a:ea typeface="Nokia Pure Text Light" panose="020B0403020202020204" pitchFamily="34" charset="0"/>
              </a:rPr>
              <a:t>Analytics Applications (AA) retrieve the Perf3gpp events of interest from MR.  AA analyze the data to produce statistics and KPIs and optimization recommendations.</a:t>
            </a:r>
          </a:p>
        </p:txBody>
      </p:sp>
      <p:sp>
        <p:nvSpPr>
          <p:cNvPr id="9" name="Rectangle: Rounded Corners 8">
            <a:extLst>
              <a:ext uri="{FF2B5EF4-FFF2-40B4-BE49-F238E27FC236}">
                <a16:creationId xmlns:a16="http://schemas.microsoft.com/office/drawing/2014/main" id="{E59C8E51-D1B9-4EC7-9CB7-28ACD04E435E}"/>
              </a:ext>
            </a:extLst>
          </p:cNvPr>
          <p:cNvSpPr/>
          <p:nvPr/>
        </p:nvSpPr>
        <p:spPr>
          <a:xfrm>
            <a:off x="1281092" y="1159777"/>
            <a:ext cx="217876" cy="5573942"/>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grpSp>
        <p:nvGrpSpPr>
          <p:cNvPr id="12" name="Group 11">
            <a:extLst>
              <a:ext uri="{FF2B5EF4-FFF2-40B4-BE49-F238E27FC236}">
                <a16:creationId xmlns:a16="http://schemas.microsoft.com/office/drawing/2014/main" id="{FB7C2757-4FB6-4F71-BEBC-F5034FF5A69B}"/>
              </a:ext>
            </a:extLst>
          </p:cNvPr>
          <p:cNvGrpSpPr/>
          <p:nvPr/>
        </p:nvGrpSpPr>
        <p:grpSpPr>
          <a:xfrm>
            <a:off x="58313" y="481280"/>
            <a:ext cx="5420018" cy="6269596"/>
            <a:chOff x="-18048" y="-90594"/>
            <a:chExt cx="8032703" cy="9990659"/>
          </a:xfrm>
        </p:grpSpPr>
        <p:sp>
          <p:nvSpPr>
            <p:cNvPr id="69" name="Rectangle 68">
              <a:extLst>
                <a:ext uri="{FF2B5EF4-FFF2-40B4-BE49-F238E27FC236}">
                  <a16:creationId xmlns:a16="http://schemas.microsoft.com/office/drawing/2014/main" id="{2FD2BCE2-A681-48BC-B098-DD9478EF3E81}"/>
                </a:ext>
              </a:extLst>
            </p:cNvPr>
            <p:cNvSpPr/>
            <p:nvPr/>
          </p:nvSpPr>
          <p:spPr>
            <a:xfrm>
              <a:off x="-1316" y="0"/>
              <a:ext cx="7984274" cy="446574"/>
            </a:xfrm>
            <a:prstGeom prst="rect">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sp>
          <p:nvSpPr>
            <p:cNvPr id="70" name="TextBox 69">
              <a:extLst>
                <a:ext uri="{FF2B5EF4-FFF2-40B4-BE49-F238E27FC236}">
                  <a16:creationId xmlns:a16="http://schemas.microsoft.com/office/drawing/2014/main" id="{54E88825-F975-46B8-BA40-0FC6D6058A05}"/>
                </a:ext>
              </a:extLst>
            </p:cNvPr>
            <p:cNvSpPr txBox="1"/>
            <p:nvPr/>
          </p:nvSpPr>
          <p:spPr>
            <a:xfrm>
              <a:off x="-7623" y="-90594"/>
              <a:ext cx="7922403" cy="498498"/>
            </a:xfrm>
            <a:prstGeom prst="rect">
              <a:avLst/>
            </a:prstGeom>
            <a:noFill/>
          </p:spPr>
          <p:txBody>
            <a:bodyPr wrap="square" rtlCol="0">
              <a:spAutoFit/>
            </a:bodyPr>
            <a:lstStyle/>
            <a:p>
              <a:pPr algn="ctr"/>
              <a:r>
                <a:rPr lang="en-US" sz="1467" dirty="0">
                  <a:solidFill>
                    <a:schemeClr val="bg1"/>
                  </a:solidFill>
                  <a:latin typeface="Arial" panose="020B0604020202020204" pitchFamily="34" charset="0"/>
                  <a:cs typeface="Arial" panose="020B0604020202020204" pitchFamily="34" charset="0"/>
                </a:rPr>
                <a:t>Bulk PM File Upload and Perf3gpp Event Generation</a:t>
              </a:r>
            </a:p>
          </p:txBody>
        </p:sp>
        <p:sp>
          <p:nvSpPr>
            <p:cNvPr id="71" name="Rectangle 70">
              <a:extLst>
                <a:ext uri="{FF2B5EF4-FFF2-40B4-BE49-F238E27FC236}">
                  <a16:creationId xmlns:a16="http://schemas.microsoft.com/office/drawing/2014/main" id="{ED1D8532-2964-4B08-8631-1BD32F640D95}"/>
                </a:ext>
              </a:extLst>
            </p:cNvPr>
            <p:cNvSpPr/>
            <p:nvPr/>
          </p:nvSpPr>
          <p:spPr>
            <a:xfrm>
              <a:off x="-18048" y="-16054"/>
              <a:ext cx="8032703" cy="9916119"/>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grpSp>
      <p:sp>
        <p:nvSpPr>
          <p:cNvPr id="67" name="Rectangle: Rounded Corners 66">
            <a:extLst>
              <a:ext uri="{FF2B5EF4-FFF2-40B4-BE49-F238E27FC236}">
                <a16:creationId xmlns:a16="http://schemas.microsoft.com/office/drawing/2014/main" id="{91BA2721-FC59-4CD1-81EB-76DE94817E61}"/>
              </a:ext>
            </a:extLst>
          </p:cNvPr>
          <p:cNvSpPr/>
          <p:nvPr/>
        </p:nvSpPr>
        <p:spPr>
          <a:xfrm>
            <a:off x="4340862" y="1204846"/>
            <a:ext cx="207371" cy="5522680"/>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sp>
        <p:nvSpPr>
          <p:cNvPr id="37" name="Rectangle: Rounded Corners 36">
            <a:extLst>
              <a:ext uri="{FF2B5EF4-FFF2-40B4-BE49-F238E27FC236}">
                <a16:creationId xmlns:a16="http://schemas.microsoft.com/office/drawing/2014/main" id="{ABDE4F43-700C-4073-90D9-A75EE473B05D}"/>
              </a:ext>
            </a:extLst>
          </p:cNvPr>
          <p:cNvSpPr/>
          <p:nvPr/>
        </p:nvSpPr>
        <p:spPr>
          <a:xfrm>
            <a:off x="3639955" y="1187258"/>
            <a:ext cx="207371" cy="5523883"/>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sp>
        <p:nvSpPr>
          <p:cNvPr id="38" name="Rectangle: Rounded Corners 37">
            <a:extLst>
              <a:ext uri="{FF2B5EF4-FFF2-40B4-BE49-F238E27FC236}">
                <a16:creationId xmlns:a16="http://schemas.microsoft.com/office/drawing/2014/main" id="{C90FAF4D-CB1B-4503-8E6B-68C4C208FB15}"/>
              </a:ext>
            </a:extLst>
          </p:cNvPr>
          <p:cNvSpPr/>
          <p:nvPr/>
        </p:nvSpPr>
        <p:spPr>
          <a:xfrm rot="16200000">
            <a:off x="3491161" y="756314"/>
            <a:ext cx="395331" cy="601871"/>
          </a:xfrm>
          <a:prstGeom prst="roundRect">
            <a:avLst>
              <a:gd name="adj" fmla="val 19383"/>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grpSp>
        <p:nvGrpSpPr>
          <p:cNvPr id="39" name="Group 38">
            <a:extLst>
              <a:ext uri="{FF2B5EF4-FFF2-40B4-BE49-F238E27FC236}">
                <a16:creationId xmlns:a16="http://schemas.microsoft.com/office/drawing/2014/main" id="{8614A42C-1170-43AD-B653-424B7E02E70C}"/>
              </a:ext>
            </a:extLst>
          </p:cNvPr>
          <p:cNvGrpSpPr/>
          <p:nvPr/>
        </p:nvGrpSpPr>
        <p:grpSpPr>
          <a:xfrm>
            <a:off x="2862174" y="833119"/>
            <a:ext cx="1187022" cy="5876101"/>
            <a:chOff x="3978410" y="512493"/>
            <a:chExt cx="1759222" cy="8328873"/>
          </a:xfrm>
        </p:grpSpPr>
        <p:sp>
          <p:nvSpPr>
            <p:cNvPr id="65" name="Rectangle: Rounded Corners 64">
              <a:extLst>
                <a:ext uri="{FF2B5EF4-FFF2-40B4-BE49-F238E27FC236}">
                  <a16:creationId xmlns:a16="http://schemas.microsoft.com/office/drawing/2014/main" id="{EA23D6A4-DEDB-4647-A9BD-554290DDBAF0}"/>
                </a:ext>
              </a:extLst>
            </p:cNvPr>
            <p:cNvSpPr/>
            <p:nvPr/>
          </p:nvSpPr>
          <p:spPr>
            <a:xfrm>
              <a:off x="3978410" y="1048937"/>
              <a:ext cx="320737" cy="7792429"/>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sp>
          <p:nvSpPr>
            <p:cNvPr id="66" name="TextBox 65">
              <a:extLst>
                <a:ext uri="{FF2B5EF4-FFF2-40B4-BE49-F238E27FC236}">
                  <a16:creationId xmlns:a16="http://schemas.microsoft.com/office/drawing/2014/main" id="{C55D1AEC-A440-466E-B7E2-624DB8D36596}"/>
                </a:ext>
              </a:extLst>
            </p:cNvPr>
            <p:cNvSpPr txBox="1"/>
            <p:nvPr/>
          </p:nvSpPr>
          <p:spPr>
            <a:xfrm>
              <a:off x="4755982" y="512493"/>
              <a:ext cx="981650" cy="624722"/>
            </a:xfrm>
            <a:prstGeom prst="rect">
              <a:avLst/>
            </a:prstGeom>
            <a:noFill/>
          </p:spPr>
          <p:txBody>
            <a:bodyPr wrap="none" rtlCol="0">
              <a:spAutoFit/>
            </a:bodyPr>
            <a:lstStyle/>
            <a:p>
              <a:pPr algn="ctr"/>
              <a:r>
                <a:rPr lang="en-US" sz="1067" b="1" dirty="0">
                  <a:solidFill>
                    <a:schemeClr val="bg1"/>
                  </a:solidFill>
                  <a:latin typeface="Arial" panose="020B0604020202020204" pitchFamily="34" charset="0"/>
                  <a:cs typeface="Arial" panose="020B0604020202020204" pitchFamily="34" charset="0"/>
                </a:rPr>
                <a:t>Data </a:t>
              </a:r>
            </a:p>
            <a:p>
              <a:pPr algn="ctr"/>
              <a:r>
                <a:rPr lang="en-US" sz="1067" b="1" dirty="0">
                  <a:solidFill>
                    <a:schemeClr val="bg1"/>
                  </a:solidFill>
                  <a:latin typeface="Arial" panose="020B0604020202020204" pitchFamily="34" charset="0"/>
                  <a:cs typeface="Arial" panose="020B0604020202020204" pitchFamily="34" charset="0"/>
                </a:rPr>
                <a:t>Router </a:t>
              </a:r>
            </a:p>
          </p:txBody>
        </p:sp>
      </p:grpSp>
      <p:sp>
        <p:nvSpPr>
          <p:cNvPr id="40" name="Rectangle: Rounded Corners 39">
            <a:extLst>
              <a:ext uri="{FF2B5EF4-FFF2-40B4-BE49-F238E27FC236}">
                <a16:creationId xmlns:a16="http://schemas.microsoft.com/office/drawing/2014/main" id="{716BFD00-92FE-494B-8491-EF4B774ABF15}"/>
              </a:ext>
            </a:extLst>
          </p:cNvPr>
          <p:cNvSpPr/>
          <p:nvPr/>
        </p:nvSpPr>
        <p:spPr>
          <a:xfrm>
            <a:off x="428492" y="1172847"/>
            <a:ext cx="217876" cy="5536371"/>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grpSp>
        <p:nvGrpSpPr>
          <p:cNvPr id="41" name="Group 40">
            <a:extLst>
              <a:ext uri="{FF2B5EF4-FFF2-40B4-BE49-F238E27FC236}">
                <a16:creationId xmlns:a16="http://schemas.microsoft.com/office/drawing/2014/main" id="{60D0AAD9-A770-437A-BEC9-7FD747EFE59F}"/>
              </a:ext>
            </a:extLst>
          </p:cNvPr>
          <p:cNvGrpSpPr/>
          <p:nvPr/>
        </p:nvGrpSpPr>
        <p:grpSpPr>
          <a:xfrm>
            <a:off x="979035" y="862668"/>
            <a:ext cx="1260398" cy="5863382"/>
            <a:chOff x="2395135" y="540343"/>
            <a:chExt cx="1867964" cy="8324828"/>
          </a:xfrm>
        </p:grpSpPr>
        <p:sp>
          <p:nvSpPr>
            <p:cNvPr id="63" name="Rectangle: Rounded Corners 62">
              <a:extLst>
                <a:ext uri="{FF2B5EF4-FFF2-40B4-BE49-F238E27FC236}">
                  <a16:creationId xmlns:a16="http://schemas.microsoft.com/office/drawing/2014/main" id="{193BC1CB-1290-4F41-9F9D-0945A64DEBB5}"/>
                </a:ext>
              </a:extLst>
            </p:cNvPr>
            <p:cNvSpPr/>
            <p:nvPr/>
          </p:nvSpPr>
          <p:spPr>
            <a:xfrm>
              <a:off x="3946366" y="1009546"/>
              <a:ext cx="316733" cy="7855625"/>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sp>
          <p:nvSpPr>
            <p:cNvPr id="64" name="TextBox 63">
              <a:extLst>
                <a:ext uri="{FF2B5EF4-FFF2-40B4-BE49-F238E27FC236}">
                  <a16:creationId xmlns:a16="http://schemas.microsoft.com/office/drawing/2014/main" id="{87DD837A-CD8F-447C-9013-95054A7E76B3}"/>
                </a:ext>
              </a:extLst>
            </p:cNvPr>
            <p:cNvSpPr txBox="1"/>
            <p:nvPr/>
          </p:nvSpPr>
          <p:spPr>
            <a:xfrm>
              <a:off x="2395135" y="540343"/>
              <a:ext cx="1150323" cy="625773"/>
            </a:xfrm>
            <a:prstGeom prst="rect">
              <a:avLst/>
            </a:prstGeom>
            <a:noFill/>
          </p:spPr>
          <p:txBody>
            <a:bodyPr wrap="none" rtlCol="0">
              <a:spAutoFit/>
            </a:bodyPr>
            <a:lstStyle/>
            <a:p>
              <a:pPr algn="ctr"/>
              <a:r>
                <a:rPr lang="en-US" sz="1067" b="1" dirty="0">
                  <a:solidFill>
                    <a:schemeClr val="bg1"/>
                  </a:solidFill>
                  <a:latin typeface="Arial" panose="020B0604020202020204" pitchFamily="34" charset="0"/>
                  <a:cs typeface="Arial" panose="020B0604020202020204" pitchFamily="34" charset="0"/>
                </a:rPr>
                <a:t>VES </a:t>
              </a:r>
            </a:p>
            <a:p>
              <a:pPr algn="ctr"/>
              <a:r>
                <a:rPr lang="en-US" sz="1067" b="1" dirty="0">
                  <a:solidFill>
                    <a:schemeClr val="bg1"/>
                  </a:solidFill>
                  <a:latin typeface="Arial" panose="020B0604020202020204" pitchFamily="34" charset="0"/>
                  <a:cs typeface="Arial" panose="020B0604020202020204" pitchFamily="34" charset="0"/>
                </a:rPr>
                <a:t>Collector</a:t>
              </a:r>
            </a:p>
          </p:txBody>
        </p:sp>
      </p:grpSp>
      <p:sp>
        <p:nvSpPr>
          <p:cNvPr id="42" name="Rectangle: Rounded Corners 41">
            <a:extLst>
              <a:ext uri="{FF2B5EF4-FFF2-40B4-BE49-F238E27FC236}">
                <a16:creationId xmlns:a16="http://schemas.microsoft.com/office/drawing/2014/main" id="{417F5BD1-5C4C-41EA-B7DE-6FE1530AA37D}"/>
              </a:ext>
            </a:extLst>
          </p:cNvPr>
          <p:cNvSpPr/>
          <p:nvPr/>
        </p:nvSpPr>
        <p:spPr>
          <a:xfrm rot="16200000">
            <a:off x="1018636" y="876795"/>
            <a:ext cx="275783" cy="1615482"/>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1067" dirty="0">
                <a:solidFill>
                  <a:srgbClr val="0000CC"/>
                </a:solidFill>
                <a:latin typeface="Arial" panose="020B0604020202020204" pitchFamily="34" charset="0"/>
                <a:cs typeface="Arial" panose="020B0604020202020204" pitchFamily="34" charset="0"/>
              </a:rPr>
              <a:t>Authenticate connection</a:t>
            </a:r>
          </a:p>
        </p:txBody>
      </p:sp>
      <p:cxnSp>
        <p:nvCxnSpPr>
          <p:cNvPr id="43" name="Straight Arrow Connector 42">
            <a:extLst>
              <a:ext uri="{FF2B5EF4-FFF2-40B4-BE49-F238E27FC236}">
                <a16:creationId xmlns:a16="http://schemas.microsoft.com/office/drawing/2014/main" id="{140DDCA5-1418-424C-A2DA-ECF80B58F8B3}"/>
              </a:ext>
            </a:extLst>
          </p:cNvPr>
          <p:cNvCxnSpPr>
            <a:cxnSpLocks/>
          </p:cNvCxnSpPr>
          <p:nvPr/>
        </p:nvCxnSpPr>
        <p:spPr>
          <a:xfrm flipV="1">
            <a:off x="641044" y="1548178"/>
            <a:ext cx="636685" cy="1"/>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1D025C96-9FDC-4D11-A7EE-63E884E9E2FD}"/>
              </a:ext>
            </a:extLst>
          </p:cNvPr>
          <p:cNvSpPr txBox="1"/>
          <p:nvPr/>
        </p:nvSpPr>
        <p:spPr>
          <a:xfrm>
            <a:off x="548392" y="1900693"/>
            <a:ext cx="830677" cy="268734"/>
          </a:xfrm>
          <a:prstGeom prst="rect">
            <a:avLst/>
          </a:prstGeom>
          <a:noFill/>
        </p:spPr>
        <p:txBody>
          <a:bodyPr wrap="none" rtlCol="0">
            <a:spAutoFit/>
          </a:bodyPr>
          <a:lstStyle/>
          <a:p>
            <a:r>
              <a:rPr lang="en-US" sz="1067" dirty="0">
                <a:solidFill>
                  <a:srgbClr val="FF0000"/>
                </a:solidFill>
                <a:latin typeface="Arial" panose="020B0604020202020204" pitchFamily="34" charset="0"/>
                <a:cs typeface="Arial" panose="020B0604020202020204" pitchFamily="34" charset="0"/>
              </a:rPr>
              <a:t>HTTP/TLS</a:t>
            </a:r>
          </a:p>
        </p:txBody>
      </p:sp>
      <p:sp>
        <p:nvSpPr>
          <p:cNvPr id="45" name="Rectangle: Rounded Corners 44">
            <a:extLst>
              <a:ext uri="{FF2B5EF4-FFF2-40B4-BE49-F238E27FC236}">
                <a16:creationId xmlns:a16="http://schemas.microsoft.com/office/drawing/2014/main" id="{1951051C-A727-44CA-9E05-F7A424469868}"/>
              </a:ext>
            </a:extLst>
          </p:cNvPr>
          <p:cNvSpPr/>
          <p:nvPr/>
        </p:nvSpPr>
        <p:spPr>
          <a:xfrm rot="16200000">
            <a:off x="1036741" y="1483426"/>
            <a:ext cx="232291" cy="1560136"/>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sz="1067" dirty="0">
              <a:solidFill>
                <a:srgbClr val="0000CC"/>
              </a:solidFill>
              <a:latin typeface="Arial" panose="020B0604020202020204" pitchFamily="34" charset="0"/>
              <a:cs typeface="Arial" panose="020B0604020202020204" pitchFamily="34" charset="0"/>
            </a:endParaRPr>
          </a:p>
        </p:txBody>
      </p:sp>
      <p:sp>
        <p:nvSpPr>
          <p:cNvPr id="46" name="Rectangle: Rounded Corners 45">
            <a:extLst>
              <a:ext uri="{FF2B5EF4-FFF2-40B4-BE49-F238E27FC236}">
                <a16:creationId xmlns:a16="http://schemas.microsoft.com/office/drawing/2014/main" id="{B43CE539-1907-4792-A2CF-E7C5FA75E1CD}"/>
              </a:ext>
            </a:extLst>
          </p:cNvPr>
          <p:cNvSpPr/>
          <p:nvPr/>
        </p:nvSpPr>
        <p:spPr>
          <a:xfrm rot="16200000">
            <a:off x="1607405" y="2397415"/>
            <a:ext cx="275353" cy="266701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1067" dirty="0">
                <a:solidFill>
                  <a:srgbClr val="0000CC"/>
                </a:solidFill>
                <a:latin typeface="Arial" panose="020B0604020202020204" pitchFamily="34" charset="0"/>
                <a:cs typeface="Arial" panose="020B0604020202020204" pitchFamily="34" charset="0"/>
              </a:rPr>
              <a:t>Upload PM file</a:t>
            </a:r>
            <a:endParaRPr lang="en-US" sz="1067" dirty="0">
              <a:latin typeface="Arial" panose="020B0604020202020204" pitchFamily="34" charset="0"/>
              <a:cs typeface="Arial" panose="020B0604020202020204" pitchFamily="34" charset="0"/>
            </a:endParaRPr>
          </a:p>
        </p:txBody>
      </p:sp>
      <p:cxnSp>
        <p:nvCxnSpPr>
          <p:cNvPr id="47" name="Straight Arrow Connector 46">
            <a:extLst>
              <a:ext uri="{FF2B5EF4-FFF2-40B4-BE49-F238E27FC236}">
                <a16:creationId xmlns:a16="http://schemas.microsoft.com/office/drawing/2014/main" id="{A250A14E-8E6B-4387-BDAA-0EA000F8CF71}"/>
              </a:ext>
            </a:extLst>
          </p:cNvPr>
          <p:cNvCxnSpPr>
            <a:cxnSpLocks/>
          </p:cNvCxnSpPr>
          <p:nvPr/>
        </p:nvCxnSpPr>
        <p:spPr>
          <a:xfrm flipH="1">
            <a:off x="635471" y="3588709"/>
            <a:ext cx="2214878"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8" name="Rectangle: Rounded Corners 47">
            <a:extLst>
              <a:ext uri="{FF2B5EF4-FFF2-40B4-BE49-F238E27FC236}">
                <a16:creationId xmlns:a16="http://schemas.microsoft.com/office/drawing/2014/main" id="{88C0AA62-D666-4B71-BE9D-AA2015D225C2}"/>
              </a:ext>
            </a:extLst>
          </p:cNvPr>
          <p:cNvSpPr/>
          <p:nvPr/>
        </p:nvSpPr>
        <p:spPr>
          <a:xfrm rot="16200000">
            <a:off x="1652222" y="2250133"/>
            <a:ext cx="240606" cy="992365"/>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1067" dirty="0">
                <a:solidFill>
                  <a:srgbClr val="0000CC"/>
                </a:solidFill>
                <a:latin typeface="Arial" panose="020B0604020202020204" pitchFamily="34" charset="0"/>
                <a:cs typeface="Arial" panose="020B0604020202020204" pitchFamily="34" charset="0"/>
              </a:rPr>
              <a:t>Publish Event</a:t>
            </a:r>
          </a:p>
        </p:txBody>
      </p:sp>
      <p:cxnSp>
        <p:nvCxnSpPr>
          <p:cNvPr id="49" name="Straight Arrow Connector 48">
            <a:extLst>
              <a:ext uri="{FF2B5EF4-FFF2-40B4-BE49-F238E27FC236}">
                <a16:creationId xmlns:a16="http://schemas.microsoft.com/office/drawing/2014/main" id="{93BDE896-0D75-494B-9B8D-8DB3D8C03C39}"/>
              </a:ext>
            </a:extLst>
          </p:cNvPr>
          <p:cNvCxnSpPr>
            <a:cxnSpLocks/>
          </p:cNvCxnSpPr>
          <p:nvPr/>
        </p:nvCxnSpPr>
        <p:spPr>
          <a:xfrm>
            <a:off x="1496024" y="2626012"/>
            <a:ext cx="538152"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0" name="TextBox 49">
            <a:extLst>
              <a:ext uri="{FF2B5EF4-FFF2-40B4-BE49-F238E27FC236}">
                <a16:creationId xmlns:a16="http://schemas.microsoft.com/office/drawing/2014/main" id="{28CDDBEA-1780-4282-A1F2-F6BADB7A119F}"/>
              </a:ext>
            </a:extLst>
          </p:cNvPr>
          <p:cNvSpPr txBox="1"/>
          <p:nvPr/>
        </p:nvSpPr>
        <p:spPr>
          <a:xfrm>
            <a:off x="543465" y="1287561"/>
            <a:ext cx="830677" cy="268734"/>
          </a:xfrm>
          <a:prstGeom prst="rect">
            <a:avLst/>
          </a:prstGeom>
          <a:noFill/>
        </p:spPr>
        <p:txBody>
          <a:bodyPr wrap="none" rtlCol="0">
            <a:spAutoFit/>
          </a:bodyPr>
          <a:lstStyle/>
          <a:p>
            <a:r>
              <a:rPr lang="en-US" sz="1067" dirty="0">
                <a:solidFill>
                  <a:srgbClr val="FF0000"/>
                </a:solidFill>
                <a:latin typeface="Arial" panose="020B0604020202020204" pitchFamily="34" charset="0"/>
                <a:cs typeface="Arial" panose="020B0604020202020204" pitchFamily="34" charset="0"/>
              </a:rPr>
              <a:t>HTTP/TLS</a:t>
            </a:r>
          </a:p>
        </p:txBody>
      </p:sp>
      <p:sp>
        <p:nvSpPr>
          <p:cNvPr id="51" name="TextBox 50">
            <a:extLst>
              <a:ext uri="{FF2B5EF4-FFF2-40B4-BE49-F238E27FC236}">
                <a16:creationId xmlns:a16="http://schemas.microsoft.com/office/drawing/2014/main" id="{7F0080B1-F485-4A04-AE9A-AB2F539C094F}"/>
              </a:ext>
            </a:extLst>
          </p:cNvPr>
          <p:cNvSpPr txBox="1"/>
          <p:nvPr/>
        </p:nvSpPr>
        <p:spPr>
          <a:xfrm>
            <a:off x="258918" y="2123859"/>
            <a:ext cx="1701835" cy="268734"/>
          </a:xfrm>
          <a:prstGeom prst="rect">
            <a:avLst/>
          </a:prstGeom>
          <a:noFill/>
        </p:spPr>
        <p:txBody>
          <a:bodyPr wrap="square" rtlCol="0">
            <a:spAutoFit/>
          </a:bodyPr>
          <a:lstStyle/>
          <a:p>
            <a:pPr algn="ctr"/>
            <a:r>
              <a:rPr lang="en-US" sz="1067" dirty="0">
                <a:solidFill>
                  <a:srgbClr val="0000CC"/>
                </a:solidFill>
                <a:latin typeface="Arial" panose="020B0604020202020204" pitchFamily="34" charset="0"/>
                <a:cs typeface="Arial" panose="020B0604020202020204" pitchFamily="34" charset="0"/>
              </a:rPr>
              <a:t>Send FileReady event </a:t>
            </a:r>
          </a:p>
        </p:txBody>
      </p:sp>
      <p:pic>
        <p:nvPicPr>
          <p:cNvPr id="52" name="Picture 51">
            <a:extLst>
              <a:ext uri="{FF2B5EF4-FFF2-40B4-BE49-F238E27FC236}">
                <a16:creationId xmlns:a16="http://schemas.microsoft.com/office/drawing/2014/main" id="{180E4DCA-77F2-4548-B3F5-DCC3C8E57757}"/>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308092" y="1349943"/>
            <a:ext cx="187932" cy="195772"/>
          </a:xfrm>
          <a:prstGeom prst="rect">
            <a:avLst/>
          </a:prstGeom>
        </p:spPr>
      </p:pic>
      <p:sp>
        <p:nvSpPr>
          <p:cNvPr id="53" name="Oval 52">
            <a:extLst>
              <a:ext uri="{FF2B5EF4-FFF2-40B4-BE49-F238E27FC236}">
                <a16:creationId xmlns:a16="http://schemas.microsoft.com/office/drawing/2014/main" id="{4D944189-3E04-4FEC-8D68-48E1C3C338B2}"/>
              </a:ext>
            </a:extLst>
          </p:cNvPr>
          <p:cNvSpPr/>
          <p:nvPr/>
        </p:nvSpPr>
        <p:spPr>
          <a:xfrm>
            <a:off x="3165131" y="4572875"/>
            <a:ext cx="299359" cy="245881"/>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067" b="1" kern="0" dirty="0">
                <a:solidFill>
                  <a:srgbClr val="FFFFFF"/>
                </a:solidFill>
                <a:latin typeface="Arial" panose="020B0604020202020204" pitchFamily="34" charset="0"/>
                <a:cs typeface="Arial" panose="020B0604020202020204" pitchFamily="34" charset="0"/>
              </a:rPr>
              <a:t>7</a:t>
            </a:r>
          </a:p>
        </p:txBody>
      </p:sp>
      <p:sp>
        <p:nvSpPr>
          <p:cNvPr id="54" name="TextBox 53">
            <a:extLst>
              <a:ext uri="{FF2B5EF4-FFF2-40B4-BE49-F238E27FC236}">
                <a16:creationId xmlns:a16="http://schemas.microsoft.com/office/drawing/2014/main" id="{562C65DE-9738-4E98-9937-DC1960C4A7CA}"/>
              </a:ext>
            </a:extLst>
          </p:cNvPr>
          <p:cNvSpPr txBox="1"/>
          <p:nvPr/>
        </p:nvSpPr>
        <p:spPr>
          <a:xfrm>
            <a:off x="679369" y="3305764"/>
            <a:ext cx="1820404" cy="268734"/>
          </a:xfrm>
          <a:prstGeom prst="rect">
            <a:avLst/>
          </a:prstGeom>
          <a:noFill/>
        </p:spPr>
        <p:txBody>
          <a:bodyPr wrap="square" rtlCol="0">
            <a:spAutoFit/>
          </a:bodyPr>
          <a:lstStyle/>
          <a:p>
            <a:r>
              <a:rPr lang="en-US" sz="1067" dirty="0">
                <a:solidFill>
                  <a:srgbClr val="FF0000"/>
                </a:solidFill>
                <a:latin typeface="Arial" panose="020B0604020202020204" pitchFamily="34" charset="0"/>
                <a:cs typeface="Arial" panose="020B0604020202020204" pitchFamily="34" charset="0"/>
              </a:rPr>
              <a:t>FTPES</a:t>
            </a:r>
          </a:p>
        </p:txBody>
      </p:sp>
      <p:sp>
        <p:nvSpPr>
          <p:cNvPr id="55" name="Rectangle: Rounded Corners 54">
            <a:extLst>
              <a:ext uri="{FF2B5EF4-FFF2-40B4-BE49-F238E27FC236}">
                <a16:creationId xmlns:a16="http://schemas.microsoft.com/office/drawing/2014/main" id="{47ACD9EA-F189-40A6-B93C-0136624CEA00}"/>
              </a:ext>
            </a:extLst>
          </p:cNvPr>
          <p:cNvSpPr/>
          <p:nvPr/>
        </p:nvSpPr>
        <p:spPr>
          <a:xfrm rot="16200000">
            <a:off x="3923708" y="4117167"/>
            <a:ext cx="354728" cy="119546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1067" dirty="0">
                <a:solidFill>
                  <a:srgbClr val="0000CC"/>
                </a:solidFill>
                <a:latin typeface="Arial" panose="020B0604020202020204" pitchFamily="34" charset="0"/>
                <a:cs typeface="Arial" panose="020B0604020202020204" pitchFamily="34" charset="0"/>
              </a:rPr>
              <a:t>Retrieve PM Data +metadata</a:t>
            </a:r>
            <a:endParaRPr lang="en-US" sz="1067" dirty="0">
              <a:latin typeface="Arial" panose="020B0604020202020204" pitchFamily="34" charset="0"/>
              <a:cs typeface="Arial" panose="020B0604020202020204" pitchFamily="34" charset="0"/>
            </a:endParaRPr>
          </a:p>
        </p:txBody>
      </p:sp>
      <p:sp>
        <p:nvSpPr>
          <p:cNvPr id="57" name="Rectangle: Rounded Corners 56">
            <a:extLst>
              <a:ext uri="{FF2B5EF4-FFF2-40B4-BE49-F238E27FC236}">
                <a16:creationId xmlns:a16="http://schemas.microsoft.com/office/drawing/2014/main" id="{32763D4A-A7CE-463E-9B53-EDAEB2A003B0}"/>
              </a:ext>
            </a:extLst>
          </p:cNvPr>
          <p:cNvSpPr/>
          <p:nvPr/>
        </p:nvSpPr>
        <p:spPr>
          <a:xfrm rot="16200000">
            <a:off x="2416681" y="2595260"/>
            <a:ext cx="275353" cy="1053233"/>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1067" dirty="0">
                <a:solidFill>
                  <a:srgbClr val="0000CC"/>
                </a:solidFill>
                <a:latin typeface="Arial" panose="020B0604020202020204" pitchFamily="34" charset="0"/>
                <a:cs typeface="Arial" panose="020B0604020202020204" pitchFamily="34" charset="0"/>
              </a:rPr>
              <a:t>Retrieve Event</a:t>
            </a:r>
            <a:endParaRPr lang="en-US" sz="1067" dirty="0">
              <a:latin typeface="Arial" panose="020B0604020202020204" pitchFamily="34" charset="0"/>
              <a:cs typeface="Arial" panose="020B0604020202020204" pitchFamily="34" charset="0"/>
            </a:endParaRPr>
          </a:p>
        </p:txBody>
      </p:sp>
      <p:cxnSp>
        <p:nvCxnSpPr>
          <p:cNvPr id="58" name="Straight Arrow Connector 57">
            <a:extLst>
              <a:ext uri="{FF2B5EF4-FFF2-40B4-BE49-F238E27FC236}">
                <a16:creationId xmlns:a16="http://schemas.microsoft.com/office/drawing/2014/main" id="{5F646C0E-6901-4F2A-B1A6-7422A0C1C11E}"/>
              </a:ext>
            </a:extLst>
          </p:cNvPr>
          <p:cNvCxnSpPr>
            <a:cxnSpLocks/>
          </p:cNvCxnSpPr>
          <p:nvPr/>
        </p:nvCxnSpPr>
        <p:spPr>
          <a:xfrm flipH="1" flipV="1">
            <a:off x="3850259" y="4535670"/>
            <a:ext cx="476573" cy="3731"/>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9" name="Straight Arrow Connector 58">
            <a:extLst>
              <a:ext uri="{FF2B5EF4-FFF2-40B4-BE49-F238E27FC236}">
                <a16:creationId xmlns:a16="http://schemas.microsoft.com/office/drawing/2014/main" id="{E009BB55-50D7-48AA-94D2-F4B16FFF33E3}"/>
              </a:ext>
            </a:extLst>
          </p:cNvPr>
          <p:cNvCxnSpPr>
            <a:cxnSpLocks/>
          </p:cNvCxnSpPr>
          <p:nvPr/>
        </p:nvCxnSpPr>
        <p:spPr>
          <a:xfrm flipH="1">
            <a:off x="2239433" y="2984199"/>
            <a:ext cx="619739" cy="0"/>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0" name="Rectangle: Rounded Corners 59">
            <a:extLst>
              <a:ext uri="{FF2B5EF4-FFF2-40B4-BE49-F238E27FC236}">
                <a16:creationId xmlns:a16="http://schemas.microsoft.com/office/drawing/2014/main" id="{9D8D94FE-7791-4AD6-B5B8-16DAD1F29B32}"/>
              </a:ext>
            </a:extLst>
          </p:cNvPr>
          <p:cNvSpPr/>
          <p:nvPr/>
        </p:nvSpPr>
        <p:spPr>
          <a:xfrm rot="16200000">
            <a:off x="3312103" y="3565859"/>
            <a:ext cx="360260" cy="1283768"/>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1067" dirty="0">
                <a:solidFill>
                  <a:srgbClr val="0000CC"/>
                </a:solidFill>
                <a:latin typeface="Arial" panose="020B0604020202020204" pitchFamily="34" charset="0"/>
                <a:cs typeface="Arial" panose="020B0604020202020204" pitchFamily="34" charset="0"/>
              </a:rPr>
              <a:t>Publish PM Data + metadata</a:t>
            </a:r>
          </a:p>
        </p:txBody>
      </p:sp>
      <p:pic>
        <p:nvPicPr>
          <p:cNvPr id="61" name="Picture 60">
            <a:extLst>
              <a:ext uri="{FF2B5EF4-FFF2-40B4-BE49-F238E27FC236}">
                <a16:creationId xmlns:a16="http://schemas.microsoft.com/office/drawing/2014/main" id="{051C76FA-8632-4CDC-B484-DF779F33C17E}"/>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40365" y="3624582"/>
            <a:ext cx="186378" cy="194153"/>
          </a:xfrm>
          <a:prstGeom prst="rect">
            <a:avLst/>
          </a:prstGeom>
        </p:spPr>
      </p:pic>
      <p:cxnSp>
        <p:nvCxnSpPr>
          <p:cNvPr id="62" name="Straight Arrow Connector 61">
            <a:extLst>
              <a:ext uri="{FF2B5EF4-FFF2-40B4-BE49-F238E27FC236}">
                <a16:creationId xmlns:a16="http://schemas.microsoft.com/office/drawing/2014/main" id="{5A4BA845-1F31-4F76-98FD-BB2B0A358F33}"/>
              </a:ext>
            </a:extLst>
          </p:cNvPr>
          <p:cNvCxnSpPr>
            <a:cxnSpLocks/>
          </p:cNvCxnSpPr>
          <p:nvPr/>
        </p:nvCxnSpPr>
        <p:spPr>
          <a:xfrm flipH="1" flipV="1">
            <a:off x="3057870" y="4015453"/>
            <a:ext cx="603629" cy="1"/>
          </a:xfrm>
          <a:prstGeom prst="straightConnector1">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5" name="Rectangle: Rounded Corners 14">
            <a:extLst>
              <a:ext uri="{FF2B5EF4-FFF2-40B4-BE49-F238E27FC236}">
                <a16:creationId xmlns:a16="http://schemas.microsoft.com/office/drawing/2014/main" id="{D6228BF4-51CA-4647-9845-F1B97D982881}"/>
              </a:ext>
            </a:extLst>
          </p:cNvPr>
          <p:cNvSpPr/>
          <p:nvPr/>
        </p:nvSpPr>
        <p:spPr>
          <a:xfrm rot="16200000">
            <a:off x="1951535" y="745552"/>
            <a:ext cx="395330" cy="601871"/>
          </a:xfrm>
          <a:prstGeom prst="roundRect">
            <a:avLst>
              <a:gd name="adj" fmla="val 19383"/>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9D1193DA-B0F2-4F4A-9D68-B20450BC8A69}"/>
              </a:ext>
            </a:extLst>
          </p:cNvPr>
          <p:cNvSpPr txBox="1"/>
          <p:nvPr/>
        </p:nvSpPr>
        <p:spPr>
          <a:xfrm>
            <a:off x="1781253" y="830339"/>
            <a:ext cx="797013" cy="440747"/>
          </a:xfrm>
          <a:prstGeom prst="rect">
            <a:avLst/>
          </a:prstGeom>
          <a:noFill/>
        </p:spPr>
        <p:txBody>
          <a:bodyPr wrap="none" rtlCol="0">
            <a:spAutoFit/>
          </a:bodyPr>
          <a:lstStyle/>
          <a:p>
            <a:pPr algn="ctr"/>
            <a:r>
              <a:rPr lang="en-US" sz="1067" b="1" dirty="0">
                <a:solidFill>
                  <a:schemeClr val="bg1"/>
                </a:solidFill>
                <a:latin typeface="Arial" panose="020B0604020202020204" pitchFamily="34" charset="0"/>
                <a:cs typeface="Arial" panose="020B0604020202020204" pitchFamily="34" charset="0"/>
              </a:rPr>
              <a:t>Message </a:t>
            </a:r>
          </a:p>
          <a:p>
            <a:pPr algn="ctr"/>
            <a:r>
              <a:rPr lang="en-US" sz="1067" b="1" dirty="0">
                <a:solidFill>
                  <a:schemeClr val="bg1"/>
                </a:solidFill>
                <a:latin typeface="Arial" panose="020B0604020202020204" pitchFamily="34" charset="0"/>
                <a:cs typeface="Arial" panose="020B0604020202020204" pitchFamily="34" charset="0"/>
              </a:rPr>
              <a:t>Router </a:t>
            </a:r>
          </a:p>
        </p:txBody>
      </p:sp>
      <p:sp>
        <p:nvSpPr>
          <p:cNvPr id="17" name="Rectangle: Rounded Corners 16">
            <a:extLst>
              <a:ext uri="{FF2B5EF4-FFF2-40B4-BE49-F238E27FC236}">
                <a16:creationId xmlns:a16="http://schemas.microsoft.com/office/drawing/2014/main" id="{B6C26EF4-63C9-4698-B46F-742D3CF650FA}"/>
              </a:ext>
            </a:extLst>
          </p:cNvPr>
          <p:cNvSpPr/>
          <p:nvPr/>
        </p:nvSpPr>
        <p:spPr>
          <a:xfrm rot="16200000">
            <a:off x="333659" y="738088"/>
            <a:ext cx="395330" cy="601871"/>
          </a:xfrm>
          <a:prstGeom prst="roundRect">
            <a:avLst>
              <a:gd name="adj" fmla="val 19383"/>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sp>
        <p:nvSpPr>
          <p:cNvPr id="18" name="Rectangle: Rounded Corners 17">
            <a:extLst>
              <a:ext uri="{FF2B5EF4-FFF2-40B4-BE49-F238E27FC236}">
                <a16:creationId xmlns:a16="http://schemas.microsoft.com/office/drawing/2014/main" id="{027A36AF-5165-4E6A-8608-5C91D0A72A81}"/>
              </a:ext>
            </a:extLst>
          </p:cNvPr>
          <p:cNvSpPr/>
          <p:nvPr/>
        </p:nvSpPr>
        <p:spPr>
          <a:xfrm rot="16200000">
            <a:off x="1200065" y="741045"/>
            <a:ext cx="395330" cy="601871"/>
          </a:xfrm>
          <a:prstGeom prst="roundRect">
            <a:avLst>
              <a:gd name="adj" fmla="val 19383"/>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sp>
        <p:nvSpPr>
          <p:cNvPr id="19" name="TextBox 18">
            <a:extLst>
              <a:ext uri="{FF2B5EF4-FFF2-40B4-BE49-F238E27FC236}">
                <a16:creationId xmlns:a16="http://schemas.microsoft.com/office/drawing/2014/main" id="{AB72810F-3811-47A8-B747-9ADD005F3F10}"/>
              </a:ext>
            </a:extLst>
          </p:cNvPr>
          <p:cNvSpPr txBox="1"/>
          <p:nvPr/>
        </p:nvSpPr>
        <p:spPr>
          <a:xfrm>
            <a:off x="1006910" y="820822"/>
            <a:ext cx="814646" cy="440747"/>
          </a:xfrm>
          <a:prstGeom prst="rect">
            <a:avLst/>
          </a:prstGeom>
          <a:noFill/>
        </p:spPr>
        <p:txBody>
          <a:bodyPr wrap="none" rtlCol="0">
            <a:spAutoFit/>
          </a:bodyPr>
          <a:lstStyle/>
          <a:p>
            <a:pPr algn="ctr"/>
            <a:r>
              <a:rPr lang="en-US" sz="1067" b="1" dirty="0">
                <a:solidFill>
                  <a:schemeClr val="bg1"/>
                </a:solidFill>
                <a:latin typeface="Arial" panose="020B0604020202020204" pitchFamily="34" charset="0"/>
                <a:cs typeface="Arial" panose="020B0604020202020204" pitchFamily="34" charset="0"/>
              </a:rPr>
              <a:t>VES </a:t>
            </a:r>
          </a:p>
          <a:p>
            <a:pPr algn="ctr"/>
            <a:r>
              <a:rPr lang="en-US" sz="1067" b="1" dirty="0">
                <a:solidFill>
                  <a:schemeClr val="bg1"/>
                </a:solidFill>
                <a:latin typeface="Arial" panose="020B0604020202020204" pitchFamily="34" charset="0"/>
                <a:cs typeface="Arial" panose="020B0604020202020204" pitchFamily="34" charset="0"/>
              </a:rPr>
              <a:t>Collector </a:t>
            </a:r>
          </a:p>
        </p:txBody>
      </p:sp>
      <p:sp>
        <p:nvSpPr>
          <p:cNvPr id="20" name="TextBox 19">
            <a:extLst>
              <a:ext uri="{FF2B5EF4-FFF2-40B4-BE49-F238E27FC236}">
                <a16:creationId xmlns:a16="http://schemas.microsoft.com/office/drawing/2014/main" id="{68DD843B-2AE6-48B4-AD84-D55508B6F74B}"/>
              </a:ext>
            </a:extLst>
          </p:cNvPr>
          <p:cNvSpPr txBox="1"/>
          <p:nvPr/>
        </p:nvSpPr>
        <p:spPr>
          <a:xfrm>
            <a:off x="325323" y="871018"/>
            <a:ext cx="458780" cy="440747"/>
          </a:xfrm>
          <a:prstGeom prst="rect">
            <a:avLst/>
          </a:prstGeom>
          <a:noFill/>
        </p:spPr>
        <p:txBody>
          <a:bodyPr wrap="none" rtlCol="0">
            <a:spAutoFit/>
          </a:bodyPr>
          <a:lstStyle/>
          <a:p>
            <a:pPr algn="ctr"/>
            <a:r>
              <a:rPr lang="en-US" sz="1067" b="1" dirty="0">
                <a:solidFill>
                  <a:schemeClr val="bg1"/>
                </a:solidFill>
                <a:latin typeface="Arial" panose="020B0604020202020204" pitchFamily="34" charset="0"/>
                <a:cs typeface="Arial" panose="020B0604020202020204" pitchFamily="34" charset="0"/>
              </a:rPr>
              <a:t>VNF</a:t>
            </a:r>
          </a:p>
          <a:p>
            <a:pPr algn="ctr"/>
            <a:r>
              <a:rPr lang="en-US" sz="1067" b="1" dirty="0">
                <a:solidFill>
                  <a:schemeClr val="bg1"/>
                </a:solidFill>
                <a:latin typeface="Arial" panose="020B0604020202020204" pitchFamily="34" charset="0"/>
                <a:cs typeface="Arial" panose="020B0604020202020204" pitchFamily="34" charset="0"/>
              </a:rPr>
              <a:t>PNF</a:t>
            </a:r>
          </a:p>
        </p:txBody>
      </p:sp>
      <p:sp>
        <p:nvSpPr>
          <p:cNvPr id="21" name="Oval 20">
            <a:extLst>
              <a:ext uri="{FF2B5EF4-FFF2-40B4-BE49-F238E27FC236}">
                <a16:creationId xmlns:a16="http://schemas.microsoft.com/office/drawing/2014/main" id="{FF34CC29-7CFB-48D4-9E33-F36BBA9C50C8}"/>
              </a:ext>
            </a:extLst>
          </p:cNvPr>
          <p:cNvSpPr/>
          <p:nvPr/>
        </p:nvSpPr>
        <p:spPr>
          <a:xfrm>
            <a:off x="2499774" y="4077102"/>
            <a:ext cx="299358" cy="245882"/>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067" b="1" kern="0" dirty="0">
                <a:solidFill>
                  <a:srgbClr val="FFFFFF"/>
                </a:solidFill>
                <a:latin typeface="Arial" panose="020B0604020202020204" pitchFamily="34" charset="0"/>
                <a:cs typeface="Arial" panose="020B0604020202020204" pitchFamily="34" charset="0"/>
              </a:rPr>
              <a:t>6</a:t>
            </a:r>
          </a:p>
        </p:txBody>
      </p:sp>
      <p:sp>
        <p:nvSpPr>
          <p:cNvPr id="22" name="Oval 21">
            <a:extLst>
              <a:ext uri="{FF2B5EF4-FFF2-40B4-BE49-F238E27FC236}">
                <a16:creationId xmlns:a16="http://schemas.microsoft.com/office/drawing/2014/main" id="{ED24A657-F7A9-4E96-8C06-B219C071C2A0}"/>
              </a:ext>
            </a:extLst>
          </p:cNvPr>
          <p:cNvSpPr/>
          <p:nvPr/>
        </p:nvSpPr>
        <p:spPr>
          <a:xfrm>
            <a:off x="103001" y="3599693"/>
            <a:ext cx="299358" cy="245882"/>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067" b="1" kern="0" dirty="0">
                <a:solidFill>
                  <a:srgbClr val="FFFFFF"/>
                </a:solidFill>
                <a:latin typeface="Arial" panose="020B0604020202020204" pitchFamily="34" charset="0"/>
                <a:cs typeface="Arial" panose="020B0604020202020204" pitchFamily="34" charset="0"/>
              </a:rPr>
              <a:t>5</a:t>
            </a:r>
          </a:p>
        </p:txBody>
      </p:sp>
      <p:sp>
        <p:nvSpPr>
          <p:cNvPr id="23" name="Oval 22">
            <a:extLst>
              <a:ext uri="{FF2B5EF4-FFF2-40B4-BE49-F238E27FC236}">
                <a16:creationId xmlns:a16="http://schemas.microsoft.com/office/drawing/2014/main" id="{A76C45B7-CEF5-44F0-BBA6-6927D62A1443}"/>
              </a:ext>
            </a:extLst>
          </p:cNvPr>
          <p:cNvSpPr/>
          <p:nvPr/>
        </p:nvSpPr>
        <p:spPr>
          <a:xfrm>
            <a:off x="1690310" y="3053388"/>
            <a:ext cx="299358" cy="245882"/>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067" b="1" kern="0" dirty="0">
                <a:solidFill>
                  <a:srgbClr val="FFFFFF"/>
                </a:solidFill>
                <a:latin typeface="Arial" panose="020B0604020202020204" pitchFamily="34" charset="0"/>
                <a:cs typeface="Arial" panose="020B0604020202020204" pitchFamily="34" charset="0"/>
              </a:rPr>
              <a:t>4</a:t>
            </a:r>
          </a:p>
        </p:txBody>
      </p:sp>
      <p:sp>
        <p:nvSpPr>
          <p:cNvPr id="24" name="Oval 23">
            <a:extLst>
              <a:ext uri="{FF2B5EF4-FFF2-40B4-BE49-F238E27FC236}">
                <a16:creationId xmlns:a16="http://schemas.microsoft.com/office/drawing/2014/main" id="{EB6D9316-060C-4048-9561-2F4D9AC6403B}"/>
              </a:ext>
            </a:extLst>
          </p:cNvPr>
          <p:cNvSpPr/>
          <p:nvPr/>
        </p:nvSpPr>
        <p:spPr>
          <a:xfrm>
            <a:off x="926831" y="2611954"/>
            <a:ext cx="299358" cy="245882"/>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067" b="1" kern="0" dirty="0">
                <a:solidFill>
                  <a:srgbClr val="FFFFFF"/>
                </a:solidFill>
                <a:latin typeface="Arial" panose="020B0604020202020204" pitchFamily="34" charset="0"/>
                <a:cs typeface="Arial" panose="020B0604020202020204" pitchFamily="34" charset="0"/>
              </a:rPr>
              <a:t>3</a:t>
            </a:r>
          </a:p>
        </p:txBody>
      </p:sp>
      <p:sp>
        <p:nvSpPr>
          <p:cNvPr id="25" name="Oval 24">
            <a:extLst>
              <a:ext uri="{FF2B5EF4-FFF2-40B4-BE49-F238E27FC236}">
                <a16:creationId xmlns:a16="http://schemas.microsoft.com/office/drawing/2014/main" id="{5911393C-6F86-4D00-892B-11BDAEB1EBF1}"/>
              </a:ext>
            </a:extLst>
          </p:cNvPr>
          <p:cNvSpPr/>
          <p:nvPr/>
        </p:nvSpPr>
        <p:spPr>
          <a:xfrm>
            <a:off x="97619" y="2169022"/>
            <a:ext cx="299358" cy="245882"/>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067" b="1" kern="0" dirty="0">
                <a:solidFill>
                  <a:srgbClr val="FFFFFF"/>
                </a:solidFill>
                <a:latin typeface="Arial" panose="020B0604020202020204" pitchFamily="34" charset="0"/>
                <a:cs typeface="Arial" panose="020B0604020202020204" pitchFamily="34" charset="0"/>
              </a:rPr>
              <a:t>2</a:t>
            </a:r>
          </a:p>
        </p:txBody>
      </p:sp>
      <p:sp>
        <p:nvSpPr>
          <p:cNvPr id="26" name="Oval 25">
            <a:extLst>
              <a:ext uri="{FF2B5EF4-FFF2-40B4-BE49-F238E27FC236}">
                <a16:creationId xmlns:a16="http://schemas.microsoft.com/office/drawing/2014/main" id="{FADC0FC4-E071-4E47-B804-620388804229}"/>
              </a:ext>
            </a:extLst>
          </p:cNvPr>
          <p:cNvSpPr/>
          <p:nvPr/>
        </p:nvSpPr>
        <p:spPr>
          <a:xfrm>
            <a:off x="81702" y="1527392"/>
            <a:ext cx="299358" cy="245882"/>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067" b="1" kern="0" dirty="0">
                <a:solidFill>
                  <a:srgbClr val="FFFFFF"/>
                </a:solidFill>
                <a:latin typeface="Arial" panose="020B0604020202020204" pitchFamily="34" charset="0"/>
                <a:cs typeface="Arial" panose="020B0604020202020204" pitchFamily="34" charset="0"/>
              </a:rPr>
              <a:t>1</a:t>
            </a:r>
          </a:p>
        </p:txBody>
      </p:sp>
      <p:cxnSp>
        <p:nvCxnSpPr>
          <p:cNvPr id="27" name="Straight Arrow Connector 26">
            <a:extLst>
              <a:ext uri="{FF2B5EF4-FFF2-40B4-BE49-F238E27FC236}">
                <a16:creationId xmlns:a16="http://schemas.microsoft.com/office/drawing/2014/main" id="{D0735ECA-CD1C-40CD-9209-5E011AE38673}"/>
              </a:ext>
            </a:extLst>
          </p:cNvPr>
          <p:cNvCxnSpPr>
            <a:cxnSpLocks/>
          </p:cNvCxnSpPr>
          <p:nvPr/>
        </p:nvCxnSpPr>
        <p:spPr>
          <a:xfrm flipV="1">
            <a:off x="646925" y="2155366"/>
            <a:ext cx="636685" cy="1"/>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5" name="Rectangle: Rounded Corners 34">
            <a:extLst>
              <a:ext uri="{FF2B5EF4-FFF2-40B4-BE49-F238E27FC236}">
                <a16:creationId xmlns:a16="http://schemas.microsoft.com/office/drawing/2014/main" id="{EF2F56AD-3EC5-48AA-9789-C14F25CF83B3}"/>
              </a:ext>
            </a:extLst>
          </p:cNvPr>
          <p:cNvSpPr/>
          <p:nvPr/>
        </p:nvSpPr>
        <p:spPr>
          <a:xfrm>
            <a:off x="5003639" y="1214693"/>
            <a:ext cx="207371" cy="5522681"/>
          </a:xfrm>
          <a:prstGeom prst="roundRect">
            <a:avLst/>
          </a:prstGeom>
          <a:solidFill>
            <a:srgbClr val="A8BB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sp>
        <p:nvSpPr>
          <p:cNvPr id="29" name="Rectangle: Rounded Corners 28">
            <a:extLst>
              <a:ext uri="{FF2B5EF4-FFF2-40B4-BE49-F238E27FC236}">
                <a16:creationId xmlns:a16="http://schemas.microsoft.com/office/drawing/2014/main" id="{55C7D8AE-608C-4F9B-B4DD-E68C468DC2BD}"/>
              </a:ext>
            </a:extLst>
          </p:cNvPr>
          <p:cNvSpPr/>
          <p:nvPr/>
        </p:nvSpPr>
        <p:spPr>
          <a:xfrm rot="16200000">
            <a:off x="3167394" y="3910476"/>
            <a:ext cx="269825" cy="2553171"/>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1067" dirty="0">
                <a:solidFill>
                  <a:srgbClr val="0000CC"/>
                </a:solidFill>
                <a:latin typeface="Arial" panose="020B0604020202020204" pitchFamily="34" charset="0"/>
                <a:cs typeface="Arial" panose="020B0604020202020204" pitchFamily="34" charset="0"/>
              </a:rPr>
              <a:t>Publish Perf3gpp Event</a:t>
            </a:r>
          </a:p>
        </p:txBody>
      </p:sp>
      <p:cxnSp>
        <p:nvCxnSpPr>
          <p:cNvPr id="30" name="Straight Arrow Connector 29">
            <a:extLst>
              <a:ext uri="{FF2B5EF4-FFF2-40B4-BE49-F238E27FC236}">
                <a16:creationId xmlns:a16="http://schemas.microsoft.com/office/drawing/2014/main" id="{2F7B8B4C-666D-4E15-AFF9-97B65A91706B}"/>
              </a:ext>
            </a:extLst>
          </p:cNvPr>
          <p:cNvCxnSpPr>
            <a:cxnSpLocks/>
          </p:cNvCxnSpPr>
          <p:nvPr/>
        </p:nvCxnSpPr>
        <p:spPr>
          <a:xfrm flipH="1">
            <a:off x="2245411" y="5033019"/>
            <a:ext cx="2094366" cy="5532"/>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1" name="Rectangle: Rounded Corners 30">
            <a:extLst>
              <a:ext uri="{FF2B5EF4-FFF2-40B4-BE49-F238E27FC236}">
                <a16:creationId xmlns:a16="http://schemas.microsoft.com/office/drawing/2014/main" id="{F1A7BF00-3327-43C6-8D61-D5102905E616}"/>
              </a:ext>
            </a:extLst>
          </p:cNvPr>
          <p:cNvSpPr/>
          <p:nvPr/>
        </p:nvSpPr>
        <p:spPr>
          <a:xfrm rot="16200000">
            <a:off x="3504329" y="4102115"/>
            <a:ext cx="267061" cy="3207679"/>
          </a:xfrm>
          <a:prstGeom prst="roundRect">
            <a:avLst/>
          </a:prstGeom>
          <a:solidFill>
            <a:srgbClr val="D8D9DA"/>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1067" dirty="0">
                <a:solidFill>
                  <a:srgbClr val="0000CC"/>
                </a:solidFill>
                <a:latin typeface="Arial" panose="020B0604020202020204" pitchFamily="34" charset="0"/>
                <a:cs typeface="Arial" panose="020B0604020202020204" pitchFamily="34" charset="0"/>
              </a:rPr>
              <a:t>Retrieve Perf3gpp Event</a:t>
            </a:r>
            <a:endParaRPr lang="en-US" sz="1067" dirty="0">
              <a:latin typeface="Arial" panose="020B0604020202020204" pitchFamily="34" charset="0"/>
              <a:cs typeface="Arial" panose="020B0604020202020204" pitchFamily="34" charset="0"/>
            </a:endParaRPr>
          </a:p>
        </p:txBody>
      </p:sp>
      <p:cxnSp>
        <p:nvCxnSpPr>
          <p:cNvPr id="32" name="Straight Arrow Connector 31">
            <a:extLst>
              <a:ext uri="{FF2B5EF4-FFF2-40B4-BE49-F238E27FC236}">
                <a16:creationId xmlns:a16="http://schemas.microsoft.com/office/drawing/2014/main" id="{F8361F92-0750-48E6-AC64-BB19ECE7F62C}"/>
              </a:ext>
            </a:extLst>
          </p:cNvPr>
          <p:cNvCxnSpPr>
            <a:cxnSpLocks/>
          </p:cNvCxnSpPr>
          <p:nvPr/>
        </p:nvCxnSpPr>
        <p:spPr>
          <a:xfrm flipH="1">
            <a:off x="2168963" y="5548592"/>
            <a:ext cx="2860837" cy="2767"/>
          </a:xfrm>
          <a:prstGeom prst="straightConnector1">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3" name="Oval 32">
            <a:extLst>
              <a:ext uri="{FF2B5EF4-FFF2-40B4-BE49-F238E27FC236}">
                <a16:creationId xmlns:a16="http://schemas.microsoft.com/office/drawing/2014/main" id="{A7AFF7C4-02F5-416E-9CFA-01EF3E43C823}"/>
              </a:ext>
            </a:extLst>
          </p:cNvPr>
          <p:cNvSpPr/>
          <p:nvPr/>
        </p:nvSpPr>
        <p:spPr>
          <a:xfrm>
            <a:off x="1607044" y="5033392"/>
            <a:ext cx="299358" cy="245882"/>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067" b="1" kern="0" dirty="0">
                <a:solidFill>
                  <a:srgbClr val="FFFFFF"/>
                </a:solidFill>
                <a:latin typeface="Arial" panose="020B0604020202020204" pitchFamily="34" charset="0"/>
                <a:cs typeface="Arial" panose="020B0604020202020204" pitchFamily="34" charset="0"/>
              </a:rPr>
              <a:t>8</a:t>
            </a:r>
          </a:p>
        </p:txBody>
      </p:sp>
      <p:sp>
        <p:nvSpPr>
          <p:cNvPr id="34" name="Oval 33">
            <a:extLst>
              <a:ext uri="{FF2B5EF4-FFF2-40B4-BE49-F238E27FC236}">
                <a16:creationId xmlns:a16="http://schemas.microsoft.com/office/drawing/2014/main" id="{B47CAD4A-6305-4812-9FB2-EA66C3D45689}"/>
              </a:ext>
            </a:extLst>
          </p:cNvPr>
          <p:cNvSpPr/>
          <p:nvPr/>
        </p:nvSpPr>
        <p:spPr>
          <a:xfrm>
            <a:off x="1621734" y="5557559"/>
            <a:ext cx="299358" cy="245882"/>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067" b="1" kern="0" dirty="0">
                <a:solidFill>
                  <a:srgbClr val="FFFFFF"/>
                </a:solidFill>
                <a:latin typeface="Arial" panose="020B0604020202020204" pitchFamily="34" charset="0"/>
                <a:cs typeface="Arial" panose="020B0604020202020204" pitchFamily="34" charset="0"/>
              </a:rPr>
              <a:t>9</a:t>
            </a:r>
          </a:p>
        </p:txBody>
      </p:sp>
      <p:pic>
        <p:nvPicPr>
          <p:cNvPr id="74" name="Picture 73">
            <a:extLst>
              <a:ext uri="{FF2B5EF4-FFF2-40B4-BE49-F238E27FC236}">
                <a16:creationId xmlns:a16="http://schemas.microsoft.com/office/drawing/2014/main" id="{3C455388-0D49-41D4-A04B-8D0F7E516608}"/>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520673" y="1473179"/>
            <a:ext cx="194882" cy="194881"/>
          </a:xfrm>
          <a:prstGeom prst="rect">
            <a:avLst/>
          </a:prstGeom>
        </p:spPr>
      </p:pic>
      <p:sp>
        <p:nvSpPr>
          <p:cNvPr id="75" name="Oval 74">
            <a:extLst>
              <a:ext uri="{FF2B5EF4-FFF2-40B4-BE49-F238E27FC236}">
                <a16:creationId xmlns:a16="http://schemas.microsoft.com/office/drawing/2014/main" id="{EC27D8E1-0D24-4D45-B11D-5E6DB5767D0C}"/>
              </a:ext>
            </a:extLst>
          </p:cNvPr>
          <p:cNvSpPr/>
          <p:nvPr/>
        </p:nvSpPr>
        <p:spPr>
          <a:xfrm>
            <a:off x="5540670" y="4779828"/>
            <a:ext cx="249560" cy="23472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200" b="1" kern="0" dirty="0">
                <a:solidFill>
                  <a:srgbClr val="FFFFFF"/>
                </a:solidFill>
                <a:latin typeface="Nokia Pure Text Light"/>
              </a:rPr>
              <a:t>7</a:t>
            </a:r>
          </a:p>
        </p:txBody>
      </p:sp>
      <p:sp>
        <p:nvSpPr>
          <p:cNvPr id="76" name="Oval 75">
            <a:extLst>
              <a:ext uri="{FF2B5EF4-FFF2-40B4-BE49-F238E27FC236}">
                <a16:creationId xmlns:a16="http://schemas.microsoft.com/office/drawing/2014/main" id="{433F997F-9411-4DA7-B9B6-C3CF0C58653E}"/>
              </a:ext>
            </a:extLst>
          </p:cNvPr>
          <p:cNvSpPr/>
          <p:nvPr/>
        </p:nvSpPr>
        <p:spPr>
          <a:xfrm>
            <a:off x="5543921" y="4308512"/>
            <a:ext cx="249560" cy="23472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200" b="1" kern="0" dirty="0">
                <a:solidFill>
                  <a:srgbClr val="FFFFFF"/>
                </a:solidFill>
                <a:latin typeface="Nokia Pure Text Light"/>
              </a:rPr>
              <a:t>6</a:t>
            </a:r>
          </a:p>
        </p:txBody>
      </p:sp>
      <p:pic>
        <p:nvPicPr>
          <p:cNvPr id="77" name="Picture 76">
            <a:extLst>
              <a:ext uri="{FF2B5EF4-FFF2-40B4-BE49-F238E27FC236}">
                <a16:creationId xmlns:a16="http://schemas.microsoft.com/office/drawing/2014/main" id="{0F10D44A-A197-4A16-89BE-730EE1CD58A6}"/>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573254" y="3940589"/>
            <a:ext cx="155374" cy="185347"/>
          </a:xfrm>
          <a:prstGeom prst="rect">
            <a:avLst/>
          </a:prstGeom>
        </p:spPr>
      </p:pic>
      <p:sp>
        <p:nvSpPr>
          <p:cNvPr id="78" name="Oval 77">
            <a:extLst>
              <a:ext uri="{FF2B5EF4-FFF2-40B4-BE49-F238E27FC236}">
                <a16:creationId xmlns:a16="http://schemas.microsoft.com/office/drawing/2014/main" id="{A11F7308-7AD4-45CD-9BB8-A28E93CCE159}"/>
              </a:ext>
            </a:extLst>
          </p:cNvPr>
          <p:cNvSpPr/>
          <p:nvPr/>
        </p:nvSpPr>
        <p:spPr>
          <a:xfrm>
            <a:off x="5537269" y="1800793"/>
            <a:ext cx="249560" cy="23472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200" b="1" kern="0" dirty="0">
                <a:solidFill>
                  <a:srgbClr val="FFFFFF"/>
                </a:solidFill>
                <a:latin typeface="Nokia Pure Text Light"/>
              </a:rPr>
              <a:t>2</a:t>
            </a:r>
          </a:p>
        </p:txBody>
      </p:sp>
      <p:sp>
        <p:nvSpPr>
          <p:cNvPr id="79" name="Oval 78">
            <a:extLst>
              <a:ext uri="{FF2B5EF4-FFF2-40B4-BE49-F238E27FC236}">
                <a16:creationId xmlns:a16="http://schemas.microsoft.com/office/drawing/2014/main" id="{C6491CAD-67C7-4747-9D7B-5E8946365DD3}"/>
              </a:ext>
            </a:extLst>
          </p:cNvPr>
          <p:cNvSpPr/>
          <p:nvPr/>
        </p:nvSpPr>
        <p:spPr>
          <a:xfrm>
            <a:off x="5542674" y="2704067"/>
            <a:ext cx="249560" cy="23472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200" b="1" kern="0" dirty="0">
                <a:solidFill>
                  <a:srgbClr val="FFFFFF"/>
                </a:solidFill>
                <a:latin typeface="Nokia Pure Text Light"/>
              </a:rPr>
              <a:t>3</a:t>
            </a:r>
          </a:p>
        </p:txBody>
      </p:sp>
      <p:sp>
        <p:nvSpPr>
          <p:cNvPr id="80" name="Oval 79">
            <a:extLst>
              <a:ext uri="{FF2B5EF4-FFF2-40B4-BE49-F238E27FC236}">
                <a16:creationId xmlns:a16="http://schemas.microsoft.com/office/drawing/2014/main" id="{ED233AAC-4226-42A8-A458-C259701A8742}"/>
              </a:ext>
            </a:extLst>
          </p:cNvPr>
          <p:cNvSpPr/>
          <p:nvPr/>
        </p:nvSpPr>
        <p:spPr>
          <a:xfrm>
            <a:off x="5542674" y="3190622"/>
            <a:ext cx="249560" cy="23472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200" b="1" kern="0" dirty="0">
                <a:solidFill>
                  <a:srgbClr val="FFFFFF"/>
                </a:solidFill>
                <a:latin typeface="Nokia Pure Text Light"/>
              </a:rPr>
              <a:t>4</a:t>
            </a:r>
          </a:p>
        </p:txBody>
      </p:sp>
      <p:sp>
        <p:nvSpPr>
          <p:cNvPr id="81" name="Oval 80">
            <a:extLst>
              <a:ext uri="{FF2B5EF4-FFF2-40B4-BE49-F238E27FC236}">
                <a16:creationId xmlns:a16="http://schemas.microsoft.com/office/drawing/2014/main" id="{49F1D119-73A1-4C8B-B417-984549E9B2C0}"/>
              </a:ext>
            </a:extLst>
          </p:cNvPr>
          <p:cNvSpPr/>
          <p:nvPr/>
        </p:nvSpPr>
        <p:spPr>
          <a:xfrm>
            <a:off x="5543921" y="3677177"/>
            <a:ext cx="249560" cy="23472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200" b="1" kern="0" dirty="0">
                <a:solidFill>
                  <a:srgbClr val="FFFFFF"/>
                </a:solidFill>
                <a:latin typeface="Nokia Pure Text Light"/>
              </a:rPr>
              <a:t>5</a:t>
            </a:r>
          </a:p>
        </p:txBody>
      </p:sp>
      <p:sp>
        <p:nvSpPr>
          <p:cNvPr id="82" name="Oval 81">
            <a:extLst>
              <a:ext uri="{FF2B5EF4-FFF2-40B4-BE49-F238E27FC236}">
                <a16:creationId xmlns:a16="http://schemas.microsoft.com/office/drawing/2014/main" id="{B31166DD-6077-49EB-9BA9-B3C9844CFF0E}"/>
              </a:ext>
            </a:extLst>
          </p:cNvPr>
          <p:cNvSpPr/>
          <p:nvPr/>
        </p:nvSpPr>
        <p:spPr>
          <a:xfrm>
            <a:off x="5548100" y="5380207"/>
            <a:ext cx="249560" cy="23472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200" b="1" kern="0" dirty="0">
                <a:solidFill>
                  <a:srgbClr val="FFFFFF"/>
                </a:solidFill>
                <a:latin typeface="Nokia Pure Text Light"/>
              </a:rPr>
              <a:t>8</a:t>
            </a:r>
          </a:p>
        </p:txBody>
      </p:sp>
      <p:sp>
        <p:nvSpPr>
          <p:cNvPr id="83" name="Oval 82">
            <a:extLst>
              <a:ext uri="{FF2B5EF4-FFF2-40B4-BE49-F238E27FC236}">
                <a16:creationId xmlns:a16="http://schemas.microsoft.com/office/drawing/2014/main" id="{2850B13C-B838-474B-8E5B-0EF359EF24DC}"/>
              </a:ext>
            </a:extLst>
          </p:cNvPr>
          <p:cNvSpPr/>
          <p:nvPr/>
        </p:nvSpPr>
        <p:spPr>
          <a:xfrm>
            <a:off x="5556820" y="5790088"/>
            <a:ext cx="249560" cy="23472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200" b="1" kern="0" dirty="0">
                <a:solidFill>
                  <a:srgbClr val="FFFFFF"/>
                </a:solidFill>
                <a:latin typeface="Nokia Pure Text Light"/>
              </a:rPr>
              <a:t>9</a:t>
            </a:r>
          </a:p>
        </p:txBody>
      </p:sp>
      <p:sp>
        <p:nvSpPr>
          <p:cNvPr id="11" name="Rectangle: Rounded Corners 10">
            <a:extLst>
              <a:ext uri="{FF2B5EF4-FFF2-40B4-BE49-F238E27FC236}">
                <a16:creationId xmlns:a16="http://schemas.microsoft.com/office/drawing/2014/main" id="{04D5F8A1-EAA3-4DCF-9ABD-30269B4CE2A1}"/>
              </a:ext>
            </a:extLst>
          </p:cNvPr>
          <p:cNvSpPr/>
          <p:nvPr/>
        </p:nvSpPr>
        <p:spPr>
          <a:xfrm rot="16200000">
            <a:off x="4237387" y="750221"/>
            <a:ext cx="395330" cy="601871"/>
          </a:xfrm>
          <a:prstGeom prst="roundRect">
            <a:avLst>
              <a:gd name="adj" fmla="val 19383"/>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sp>
        <p:nvSpPr>
          <p:cNvPr id="68" name="TextBox 67">
            <a:extLst>
              <a:ext uri="{FF2B5EF4-FFF2-40B4-BE49-F238E27FC236}">
                <a16:creationId xmlns:a16="http://schemas.microsoft.com/office/drawing/2014/main" id="{2E595B58-DE43-44F8-8F18-1B3845072DE8}"/>
              </a:ext>
            </a:extLst>
          </p:cNvPr>
          <p:cNvSpPr txBox="1"/>
          <p:nvPr/>
        </p:nvSpPr>
        <p:spPr>
          <a:xfrm>
            <a:off x="4100013" y="854185"/>
            <a:ext cx="668772" cy="440748"/>
          </a:xfrm>
          <a:prstGeom prst="rect">
            <a:avLst/>
          </a:prstGeom>
          <a:noFill/>
        </p:spPr>
        <p:txBody>
          <a:bodyPr wrap="none" rtlCol="0">
            <a:spAutoFit/>
          </a:bodyPr>
          <a:lstStyle/>
          <a:p>
            <a:pPr algn="ctr"/>
            <a:r>
              <a:rPr lang="en-US" sz="1067" b="1" dirty="0">
                <a:solidFill>
                  <a:schemeClr val="bg1"/>
                </a:solidFill>
                <a:latin typeface="Arial" panose="020B0604020202020204" pitchFamily="34" charset="0"/>
                <a:cs typeface="Arial" panose="020B0604020202020204" pitchFamily="34" charset="0"/>
              </a:rPr>
              <a:t>PM</a:t>
            </a:r>
          </a:p>
          <a:p>
            <a:pPr algn="ctr"/>
            <a:r>
              <a:rPr lang="en-US" sz="1067" b="1" dirty="0">
                <a:solidFill>
                  <a:schemeClr val="bg1"/>
                </a:solidFill>
                <a:latin typeface="Arial" panose="020B0604020202020204" pitchFamily="34" charset="0"/>
                <a:cs typeface="Arial" panose="020B0604020202020204" pitchFamily="34" charset="0"/>
              </a:rPr>
              <a:t>Mapper</a:t>
            </a:r>
          </a:p>
        </p:txBody>
      </p:sp>
      <p:sp>
        <p:nvSpPr>
          <p:cNvPr id="10" name="Rectangle: Rounded Corners 9">
            <a:extLst>
              <a:ext uri="{FF2B5EF4-FFF2-40B4-BE49-F238E27FC236}">
                <a16:creationId xmlns:a16="http://schemas.microsoft.com/office/drawing/2014/main" id="{73F6B674-3C07-4499-8639-2D1EC4EA9AF3}"/>
              </a:ext>
            </a:extLst>
          </p:cNvPr>
          <p:cNvSpPr/>
          <p:nvPr/>
        </p:nvSpPr>
        <p:spPr>
          <a:xfrm rot="16200000">
            <a:off x="2774818" y="744394"/>
            <a:ext cx="395330" cy="601871"/>
          </a:xfrm>
          <a:prstGeom prst="roundRect">
            <a:avLst>
              <a:gd name="adj" fmla="val 19383"/>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sp>
        <p:nvSpPr>
          <p:cNvPr id="56" name="TextBox 55">
            <a:extLst>
              <a:ext uri="{FF2B5EF4-FFF2-40B4-BE49-F238E27FC236}">
                <a16:creationId xmlns:a16="http://schemas.microsoft.com/office/drawing/2014/main" id="{8190508C-5186-45F0-A88E-F4470B7114BD}"/>
              </a:ext>
            </a:extLst>
          </p:cNvPr>
          <p:cNvSpPr txBox="1"/>
          <p:nvPr/>
        </p:nvSpPr>
        <p:spPr>
          <a:xfrm>
            <a:off x="2583615" y="804287"/>
            <a:ext cx="776174" cy="440747"/>
          </a:xfrm>
          <a:prstGeom prst="rect">
            <a:avLst/>
          </a:prstGeom>
          <a:noFill/>
        </p:spPr>
        <p:txBody>
          <a:bodyPr wrap="none" rtlCol="0">
            <a:spAutoFit/>
          </a:bodyPr>
          <a:lstStyle/>
          <a:p>
            <a:pPr algn="ctr"/>
            <a:r>
              <a:rPr lang="en-US" sz="1067" b="1" dirty="0">
                <a:solidFill>
                  <a:schemeClr val="bg1"/>
                </a:solidFill>
                <a:latin typeface="Arial" panose="020B0604020202020204" pitchFamily="34" charset="0"/>
                <a:cs typeface="Arial" panose="020B0604020202020204" pitchFamily="34" charset="0"/>
              </a:rPr>
              <a:t>File </a:t>
            </a:r>
          </a:p>
          <a:p>
            <a:pPr algn="ctr"/>
            <a:r>
              <a:rPr lang="en-US" sz="1067" b="1" dirty="0">
                <a:solidFill>
                  <a:schemeClr val="bg1"/>
                </a:solidFill>
                <a:latin typeface="Arial" panose="020B0604020202020204" pitchFamily="34" charset="0"/>
                <a:cs typeface="Arial" panose="020B0604020202020204" pitchFamily="34" charset="0"/>
              </a:rPr>
              <a:t>Collector</a:t>
            </a:r>
          </a:p>
        </p:txBody>
      </p:sp>
      <p:sp>
        <p:nvSpPr>
          <p:cNvPr id="8" name="Rectangle: Rounded Corners 7">
            <a:extLst>
              <a:ext uri="{FF2B5EF4-FFF2-40B4-BE49-F238E27FC236}">
                <a16:creationId xmlns:a16="http://schemas.microsoft.com/office/drawing/2014/main" id="{7BEF798F-D425-496E-BEAA-2B3DD1FF1D35}"/>
              </a:ext>
            </a:extLst>
          </p:cNvPr>
          <p:cNvSpPr/>
          <p:nvPr/>
        </p:nvSpPr>
        <p:spPr>
          <a:xfrm rot="16200000">
            <a:off x="4912339" y="729155"/>
            <a:ext cx="395330" cy="601871"/>
          </a:xfrm>
          <a:prstGeom prst="roundRect">
            <a:avLst>
              <a:gd name="adj" fmla="val 19383"/>
            </a:avLst>
          </a:prstGeom>
          <a:solidFill>
            <a:srgbClr val="12419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67" dirty="0">
              <a:latin typeface="Arial" panose="020B0604020202020204" pitchFamily="34" charset="0"/>
              <a:cs typeface="Arial" panose="020B0604020202020204" pitchFamily="34" charset="0"/>
            </a:endParaRPr>
          </a:p>
        </p:txBody>
      </p:sp>
      <p:sp>
        <p:nvSpPr>
          <p:cNvPr id="36" name="TextBox 35">
            <a:extLst>
              <a:ext uri="{FF2B5EF4-FFF2-40B4-BE49-F238E27FC236}">
                <a16:creationId xmlns:a16="http://schemas.microsoft.com/office/drawing/2014/main" id="{C304D598-F953-46A4-A358-352A673A66F6}"/>
              </a:ext>
            </a:extLst>
          </p:cNvPr>
          <p:cNvSpPr txBox="1"/>
          <p:nvPr/>
        </p:nvSpPr>
        <p:spPr>
          <a:xfrm>
            <a:off x="4751575" y="855250"/>
            <a:ext cx="744113" cy="338554"/>
          </a:xfrm>
          <a:prstGeom prst="rect">
            <a:avLst/>
          </a:prstGeom>
          <a:noFill/>
        </p:spPr>
        <p:txBody>
          <a:bodyPr wrap="none" rtlCol="0">
            <a:spAutoFit/>
          </a:bodyPr>
          <a:lstStyle/>
          <a:p>
            <a:pPr algn="ctr"/>
            <a:r>
              <a:rPr lang="en-US" sz="800" b="1" dirty="0">
                <a:solidFill>
                  <a:schemeClr val="bg1"/>
                </a:solidFill>
                <a:latin typeface="Arial" panose="020B0604020202020204" pitchFamily="34" charset="0"/>
                <a:cs typeface="Arial" panose="020B0604020202020204" pitchFamily="34" charset="0"/>
              </a:rPr>
              <a:t>Analytics </a:t>
            </a:r>
          </a:p>
          <a:p>
            <a:pPr algn="ctr"/>
            <a:r>
              <a:rPr lang="en-US" sz="800" b="1" dirty="0">
                <a:solidFill>
                  <a:schemeClr val="bg1"/>
                </a:solidFill>
                <a:latin typeface="Arial" panose="020B0604020202020204" pitchFamily="34" charset="0"/>
                <a:cs typeface="Arial" panose="020B0604020202020204" pitchFamily="34" charset="0"/>
              </a:rPr>
              <a:t>Application</a:t>
            </a:r>
          </a:p>
        </p:txBody>
      </p:sp>
      <p:sp>
        <p:nvSpPr>
          <p:cNvPr id="72" name="Oval 71">
            <a:extLst>
              <a:ext uri="{FF2B5EF4-FFF2-40B4-BE49-F238E27FC236}">
                <a16:creationId xmlns:a16="http://schemas.microsoft.com/office/drawing/2014/main" id="{87AEAA8E-A8C8-45D3-9399-78DC3E418BB9}"/>
              </a:ext>
            </a:extLst>
          </p:cNvPr>
          <p:cNvSpPr/>
          <p:nvPr/>
        </p:nvSpPr>
        <p:spPr>
          <a:xfrm>
            <a:off x="5504763" y="1230894"/>
            <a:ext cx="249560" cy="234729"/>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22781" tIns="22781" rIns="22781" bIns="22781" numCol="1" spcCol="0" rtlCol="0" fromWordArt="0" anchor="ctr" anchorCtr="0" forceAA="0" compatLnSpc="1">
            <a:prstTxWarp prst="textNoShape">
              <a:avLst/>
            </a:prstTxWarp>
            <a:noAutofit/>
          </a:bodyPr>
          <a:lstStyle/>
          <a:p>
            <a:pPr algn="ctr" defTabSz="289307">
              <a:defRPr/>
            </a:pPr>
            <a:r>
              <a:rPr lang="en-US" sz="1200" b="1" kern="0" dirty="0">
                <a:solidFill>
                  <a:srgbClr val="FFFFFF"/>
                </a:solidFill>
                <a:latin typeface="Nokia Pure Text Light"/>
              </a:rPr>
              <a:t>1</a:t>
            </a:r>
          </a:p>
        </p:txBody>
      </p:sp>
    </p:spTree>
    <p:extLst>
      <p:ext uri="{BB962C8B-B14F-4D97-AF65-F5344CB8AC3E}">
        <p14:creationId xmlns:p14="http://schemas.microsoft.com/office/powerpoint/2010/main" val="31018290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A5DFE391-ED84-4494-8702-6143C2FC40B8}"/>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63CAA776-D879-4348-BC56-D6E4F4174CF0}"/>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16234EE0-1F7E-424F-AFDA-7CABB729E757}"/>
                </a:ext>
              </a:extLst>
            </p:cNvPr>
            <p:cNvSpPr txBox="1"/>
            <p:nvPr/>
          </p:nvSpPr>
          <p:spPr>
            <a:xfrm>
              <a:off x="2633190" y="-13353"/>
              <a:ext cx="3857146"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Bulk PM for R6 Frankfurt</a:t>
              </a:r>
            </a:p>
          </p:txBody>
        </p:sp>
        <p:sp>
          <p:nvSpPr>
            <p:cNvPr id="5" name="Rectangle 4">
              <a:extLst>
                <a:ext uri="{FF2B5EF4-FFF2-40B4-BE49-F238E27FC236}">
                  <a16:creationId xmlns:a16="http://schemas.microsoft.com/office/drawing/2014/main" id="{7BADD94B-FC1B-4E56-8295-6C89740C86C5}"/>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6" name="Rectangle 5">
            <a:extLst>
              <a:ext uri="{FF2B5EF4-FFF2-40B4-BE49-F238E27FC236}">
                <a16:creationId xmlns:a16="http://schemas.microsoft.com/office/drawing/2014/main" id="{DD53D971-2CB5-4E11-8A10-941060B0C4B6}"/>
              </a:ext>
            </a:extLst>
          </p:cNvPr>
          <p:cNvSpPr/>
          <p:nvPr/>
        </p:nvSpPr>
        <p:spPr>
          <a:xfrm>
            <a:off x="50800" y="1970367"/>
            <a:ext cx="9017000" cy="422473"/>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E4EF4CA7-2FAC-4536-9AA2-65A8C2C19EF4}"/>
              </a:ext>
            </a:extLst>
          </p:cNvPr>
          <p:cNvSpPr txBox="1"/>
          <p:nvPr/>
        </p:nvSpPr>
        <p:spPr>
          <a:xfrm>
            <a:off x="380021" y="2023508"/>
            <a:ext cx="4900637" cy="307777"/>
          </a:xfrm>
          <a:prstGeom prst="rect">
            <a:avLst/>
          </a:prstGeom>
          <a:noFill/>
        </p:spPr>
        <p:txBody>
          <a:bodyPr wrap="none" rtlCol="0">
            <a:spAutoFit/>
          </a:bodyPr>
          <a:lstStyle/>
          <a:p>
            <a:r>
              <a:rPr lang="en-US" sz="1400" dirty="0">
                <a:hlinkClick r:id="rId2"/>
              </a:rPr>
              <a:t>https://wiki.onap.org/pages/viewpage.action?pageId=40206494</a:t>
            </a:r>
            <a:r>
              <a:rPr lang="en-US" sz="1400" dirty="0"/>
              <a:t> </a:t>
            </a:r>
          </a:p>
        </p:txBody>
      </p:sp>
      <p:sp>
        <p:nvSpPr>
          <p:cNvPr id="8" name="Rectangle 7">
            <a:extLst>
              <a:ext uri="{FF2B5EF4-FFF2-40B4-BE49-F238E27FC236}">
                <a16:creationId xmlns:a16="http://schemas.microsoft.com/office/drawing/2014/main" id="{FC739B41-DFA4-4B83-A1FD-FB934345489E}"/>
              </a:ext>
            </a:extLst>
          </p:cNvPr>
          <p:cNvSpPr/>
          <p:nvPr/>
        </p:nvSpPr>
        <p:spPr>
          <a:xfrm>
            <a:off x="50800" y="2387722"/>
            <a:ext cx="9017000" cy="438137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Table 8">
            <a:extLst>
              <a:ext uri="{FF2B5EF4-FFF2-40B4-BE49-F238E27FC236}">
                <a16:creationId xmlns:a16="http://schemas.microsoft.com/office/drawing/2014/main" id="{8941C8D2-EF3B-4EB9-B210-9B3FC90F44C1}"/>
              </a:ext>
            </a:extLst>
          </p:cNvPr>
          <p:cNvGraphicFramePr>
            <a:graphicFrameLocks noGrp="1"/>
          </p:cNvGraphicFramePr>
          <p:nvPr>
            <p:extLst>
              <p:ext uri="{D42A27DB-BD31-4B8C-83A1-F6EECF244321}">
                <p14:modId xmlns:p14="http://schemas.microsoft.com/office/powerpoint/2010/main" val="1519302450"/>
              </p:ext>
            </p:extLst>
          </p:nvPr>
        </p:nvGraphicFramePr>
        <p:xfrm>
          <a:off x="380021" y="2426108"/>
          <a:ext cx="8645220" cy="4368800"/>
        </p:xfrm>
        <a:graphic>
          <a:graphicData uri="http://schemas.openxmlformats.org/drawingml/2006/table">
            <a:tbl>
              <a:tblPr firstRow="1" bandRow="1">
                <a:tableStyleId>{5C22544A-7EE6-4342-B048-85BDC9FD1C3A}</a:tableStyleId>
              </a:tblPr>
              <a:tblGrid>
                <a:gridCol w="2629831">
                  <a:extLst>
                    <a:ext uri="{9D8B030D-6E8A-4147-A177-3AD203B41FA5}">
                      <a16:colId xmlns:a16="http://schemas.microsoft.com/office/drawing/2014/main" val="233791498"/>
                    </a:ext>
                  </a:extLst>
                </a:gridCol>
                <a:gridCol w="6015389">
                  <a:extLst>
                    <a:ext uri="{9D8B030D-6E8A-4147-A177-3AD203B41FA5}">
                      <a16:colId xmlns:a16="http://schemas.microsoft.com/office/drawing/2014/main" val="3434402303"/>
                    </a:ext>
                  </a:extLst>
                </a:gridCol>
              </a:tblGrid>
              <a:tr h="370840">
                <a:tc>
                  <a:txBody>
                    <a:bodyPr/>
                    <a:lstStyle/>
                    <a:p>
                      <a:r>
                        <a:rPr lang="en-US" sz="1400" dirty="0"/>
                        <a:t>R5 CANDIDATE ENHANCEMENTS</a:t>
                      </a:r>
                    </a:p>
                  </a:txBody>
                  <a:tcPr/>
                </a:tc>
                <a:tc>
                  <a:txBody>
                    <a:bodyPr/>
                    <a:lstStyle/>
                    <a:p>
                      <a:r>
                        <a:rPr lang="en-US" sz="1400" dirty="0"/>
                        <a:t>DESCRIPTION</a:t>
                      </a:r>
                    </a:p>
                  </a:txBody>
                  <a:tcPr/>
                </a:tc>
                <a:extLst>
                  <a:ext uri="{0D108BD9-81ED-4DB2-BD59-A6C34878D82A}">
                    <a16:rowId xmlns:a16="http://schemas.microsoft.com/office/drawing/2014/main" val="3899684447"/>
                  </a:ext>
                </a:extLst>
              </a:tr>
              <a:tr h="370840">
                <a:tc>
                  <a:txBody>
                    <a:bodyPr/>
                    <a:lstStyle/>
                    <a:p>
                      <a:r>
                        <a:rPr lang="en-US" sz="1400" dirty="0">
                          <a:solidFill>
                            <a:srgbClr val="0000CC"/>
                          </a:solidFill>
                        </a:rPr>
                        <a:t>Analytics &amp; Enhancements for Bulk PM</a:t>
                      </a:r>
                    </a:p>
                  </a:txBody>
                  <a:tcPr anchor="ctr"/>
                </a:tc>
                <a:tc>
                  <a:txBody>
                    <a:bodyPr/>
                    <a:lstStyle/>
                    <a:p>
                      <a:r>
                        <a:rPr lang="en-US" sz="1400" dirty="0">
                          <a:solidFill>
                            <a:srgbClr val="0000CC"/>
                          </a:solidFill>
                        </a:rPr>
                        <a:t>UC2 Closed loop support using PM data:  Analytics Applications subscribe to Perf3gpp event of interest or Bulk PM XML file. </a:t>
                      </a:r>
                    </a:p>
                  </a:txBody>
                  <a:tcPr anchor="ctr"/>
                </a:tc>
                <a:extLst>
                  <a:ext uri="{0D108BD9-81ED-4DB2-BD59-A6C34878D82A}">
                    <a16:rowId xmlns:a16="http://schemas.microsoft.com/office/drawing/2014/main" val="415906949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rgbClr val="0000CC"/>
                          </a:solidFill>
                        </a:rPr>
                        <a:t>Analytics &amp; Enhancements for Bulk PM</a:t>
                      </a:r>
                    </a:p>
                  </a:txBody>
                  <a:tcPr anchor="ctr"/>
                </a:tc>
                <a:tc>
                  <a:txBody>
                    <a:bodyPr/>
                    <a:lstStyle/>
                    <a:p>
                      <a:r>
                        <a:rPr lang="en-US" sz="1400" dirty="0">
                          <a:solidFill>
                            <a:srgbClr val="0000CC"/>
                          </a:solidFill>
                        </a:rPr>
                        <a:t>UC2 Closed loop support using PM data: Analyze the data. </a:t>
                      </a:r>
                    </a:p>
                  </a:txBody>
                  <a:tcPr anchor="ctr"/>
                </a:tc>
                <a:extLst>
                  <a:ext uri="{0D108BD9-81ED-4DB2-BD59-A6C34878D82A}">
                    <a16:rowId xmlns:a16="http://schemas.microsoft.com/office/drawing/2014/main" val="394789723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rgbClr val="0000CC"/>
                          </a:solidFill>
                        </a:rPr>
                        <a:t>Analytics &amp; Enhancements for Bulk PM</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rgbClr val="0000CC"/>
                          </a:solidFill>
                        </a:rPr>
                        <a:t>UC2 Closed loop support using PM data: Notify Policy of desired CM change.</a:t>
                      </a:r>
                    </a:p>
                    <a:p>
                      <a:endParaRPr lang="en-US" sz="1400" dirty="0">
                        <a:solidFill>
                          <a:srgbClr val="0000CC"/>
                        </a:solidFill>
                      </a:endParaRPr>
                    </a:p>
                  </a:txBody>
                  <a:tcPr anchor="ctr"/>
                </a:tc>
                <a:extLst>
                  <a:ext uri="{0D108BD9-81ED-4DB2-BD59-A6C34878D82A}">
                    <a16:rowId xmlns:a16="http://schemas.microsoft.com/office/drawing/2014/main" val="3379257878"/>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rgbClr val="0000CC"/>
                          </a:solidFill>
                        </a:rPr>
                        <a:t>Analytics &amp; Enhancements for Bulk PM</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rgbClr val="0000CC"/>
                          </a:solidFill>
                        </a:rPr>
                        <a:t>UC2 Closed loop support using PM data: Policy triggers CM update to Controller. </a:t>
                      </a:r>
                    </a:p>
                  </a:txBody>
                  <a:tcPr anchor="ctr"/>
                </a:tc>
                <a:extLst>
                  <a:ext uri="{0D108BD9-81ED-4DB2-BD59-A6C34878D82A}">
                    <a16:rowId xmlns:a16="http://schemas.microsoft.com/office/drawing/2014/main" val="2741720882"/>
                  </a:ext>
                </a:extLst>
              </a:tr>
              <a:tr h="370840">
                <a:tc>
                  <a:txBody>
                    <a:bodyPr/>
                    <a:lstStyle/>
                    <a:p>
                      <a:r>
                        <a:rPr lang="en-US" sz="1400" dirty="0">
                          <a:solidFill>
                            <a:srgbClr val="0000CC"/>
                          </a:solidFill>
                        </a:rPr>
                        <a:t>PM Subscription</a:t>
                      </a:r>
                    </a:p>
                  </a:txBody>
                  <a:tcPr anchor="ctr"/>
                </a:tc>
                <a:tc>
                  <a:txBody>
                    <a:bodyPr/>
                    <a:lstStyle/>
                    <a:p>
                      <a:r>
                        <a:rPr lang="en-US" sz="1400" dirty="0">
                          <a:solidFill>
                            <a:srgbClr val="0000CC"/>
                          </a:solidFill>
                        </a:rPr>
                        <a:t>CM support for configuring PM subscriptions/jobs at NF </a:t>
                      </a:r>
                    </a:p>
                  </a:txBody>
                  <a:tcPr anchor="ctr"/>
                </a:tc>
                <a:extLst>
                  <a:ext uri="{0D108BD9-81ED-4DB2-BD59-A6C34878D82A}">
                    <a16:rowId xmlns:a16="http://schemas.microsoft.com/office/drawing/2014/main" val="1692874919"/>
                  </a:ext>
                </a:extLst>
              </a:tr>
              <a:tr h="370840">
                <a:tc>
                  <a:txBody>
                    <a:bodyPr/>
                    <a:lstStyle/>
                    <a:p>
                      <a:r>
                        <a:rPr lang="en-US" sz="1400" dirty="0">
                          <a:solidFill>
                            <a:srgbClr val="0000CC"/>
                          </a:solidFill>
                        </a:rPr>
                        <a:t>Carry Over Items</a:t>
                      </a:r>
                    </a:p>
                  </a:txBody>
                  <a:tcPr anchor="ctr"/>
                </a:tc>
                <a:tc>
                  <a:txBody>
                    <a:bodyPr/>
                    <a:lstStyle/>
                    <a:p>
                      <a:r>
                        <a:rPr lang="en-US" sz="1400" dirty="0">
                          <a:solidFill>
                            <a:srgbClr val="0000CC"/>
                          </a:solidFill>
                        </a:rPr>
                        <a:t>Carry-over items to complete the on-demand DCAE deployment (option 2 support in PM Mapper and DFC) [No 5G U/C impact]</a:t>
                      </a:r>
                    </a:p>
                  </a:txBody>
                  <a:tcPr anchor="ctr"/>
                </a:tc>
                <a:extLst>
                  <a:ext uri="{0D108BD9-81ED-4DB2-BD59-A6C34878D82A}">
                    <a16:rowId xmlns:a16="http://schemas.microsoft.com/office/drawing/2014/main" val="1086098440"/>
                  </a:ext>
                </a:extLst>
              </a:tr>
              <a:tr h="370840">
                <a:tc>
                  <a:txBody>
                    <a:bodyPr/>
                    <a:lstStyle/>
                    <a:p>
                      <a:r>
                        <a:rPr lang="en-US" sz="1400" dirty="0">
                          <a:solidFill>
                            <a:srgbClr val="0000CC"/>
                          </a:solidFill>
                        </a:rPr>
                        <a:t>Operator Defined VES output</a:t>
                      </a:r>
                    </a:p>
                  </a:txBody>
                  <a:tcPr anchor="ctr"/>
                </a:tc>
                <a:tc>
                  <a:txBody>
                    <a:bodyPr/>
                    <a:lstStyle/>
                    <a:p>
                      <a:r>
                        <a:rPr lang="en-US" sz="1400" dirty="0">
                          <a:solidFill>
                            <a:srgbClr val="0000CC"/>
                          </a:solidFill>
                        </a:rPr>
                        <a:t>Support in PM Mapper for ‘operator defined’ VES Perf3gpp output  (enhancements to PM Mapper and DCAE-DS) [No 5G U/C Impact]</a:t>
                      </a:r>
                    </a:p>
                  </a:txBody>
                  <a:tcPr anchor="ctr"/>
                </a:tc>
                <a:extLst>
                  <a:ext uri="{0D108BD9-81ED-4DB2-BD59-A6C34878D82A}">
                    <a16:rowId xmlns:a16="http://schemas.microsoft.com/office/drawing/2014/main" val="2433057054"/>
                  </a:ext>
                </a:extLst>
              </a:tr>
              <a:tr h="370840">
                <a:tc>
                  <a:txBody>
                    <a:bodyPr/>
                    <a:lstStyle/>
                    <a:p>
                      <a:r>
                        <a:rPr lang="en-US" sz="1400" dirty="0">
                          <a:solidFill>
                            <a:srgbClr val="0000CC"/>
                          </a:solidFill>
                        </a:rPr>
                        <a:t>Additional File Types</a:t>
                      </a:r>
                    </a:p>
                  </a:txBody>
                  <a:tcPr anchor="ctr"/>
                </a:tc>
                <a:tc>
                  <a:txBody>
                    <a:bodyPr/>
                    <a:lstStyle/>
                    <a:p>
                      <a:r>
                        <a:rPr lang="en-US" sz="1400" dirty="0">
                          <a:solidFill>
                            <a:srgbClr val="0000CC"/>
                          </a:solidFill>
                        </a:rPr>
                        <a:t>DFC and DMaaP support for additional file types (i.e. based on </a:t>
                      </a:r>
                      <a:r>
                        <a:rPr lang="en-US" sz="1400" dirty="0" err="1">
                          <a:solidFill>
                            <a:srgbClr val="0000CC"/>
                          </a:solidFill>
                        </a:rPr>
                        <a:t>FileReady</a:t>
                      </a:r>
                      <a:r>
                        <a:rPr lang="en-US" sz="1400" dirty="0">
                          <a:solidFill>
                            <a:srgbClr val="0000CC"/>
                          </a:solidFill>
                        </a:rPr>
                        <a:t> content) [No 5G U/C Impact]</a:t>
                      </a:r>
                    </a:p>
                  </a:txBody>
                  <a:tcPr anchor="ctr"/>
                </a:tc>
                <a:extLst>
                  <a:ext uri="{0D108BD9-81ED-4DB2-BD59-A6C34878D82A}">
                    <a16:rowId xmlns:a16="http://schemas.microsoft.com/office/drawing/2014/main" val="3130463524"/>
                  </a:ext>
                </a:extLst>
              </a:tr>
            </a:tbl>
          </a:graphicData>
        </a:graphic>
      </p:graphicFrame>
      <p:sp>
        <p:nvSpPr>
          <p:cNvPr id="10" name="Rectangle 9">
            <a:extLst>
              <a:ext uri="{FF2B5EF4-FFF2-40B4-BE49-F238E27FC236}">
                <a16:creationId xmlns:a16="http://schemas.microsoft.com/office/drawing/2014/main" id="{20CE8AA7-6FA2-405D-9079-A917FC4CFE4C}"/>
              </a:ext>
            </a:extLst>
          </p:cNvPr>
          <p:cNvSpPr/>
          <p:nvPr/>
        </p:nvSpPr>
        <p:spPr>
          <a:xfrm>
            <a:off x="50800" y="552418"/>
            <a:ext cx="9017000" cy="1403381"/>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9E8ECDC9-0453-45BE-B787-7F7789CCBBFC}"/>
              </a:ext>
            </a:extLst>
          </p:cNvPr>
          <p:cNvSpPr txBox="1"/>
          <p:nvPr/>
        </p:nvSpPr>
        <p:spPr>
          <a:xfrm>
            <a:off x="380021" y="606526"/>
            <a:ext cx="8645220" cy="954107"/>
          </a:xfrm>
          <a:prstGeom prst="rect">
            <a:avLst/>
          </a:prstGeom>
          <a:noFill/>
        </p:spPr>
        <p:txBody>
          <a:bodyPr wrap="square" rtlCol="0">
            <a:spAutoFit/>
          </a:bodyPr>
          <a:lstStyle/>
          <a:p>
            <a:r>
              <a:rPr lang="en-US" sz="1400" dirty="0">
                <a:solidFill>
                  <a:srgbClr val="0000CC"/>
                </a:solidFill>
              </a:rPr>
              <a:t>Support the following work items for Bulk PM for 5G </a:t>
            </a:r>
            <a:r>
              <a:rPr lang="en-US" sz="1400" dirty="0" err="1">
                <a:solidFill>
                  <a:srgbClr val="0000CC"/>
                </a:solidFill>
              </a:rPr>
              <a:t>xNFs</a:t>
            </a:r>
            <a:r>
              <a:rPr lang="en-US" sz="1400" dirty="0">
                <a:solidFill>
                  <a:srgbClr val="0000CC"/>
                </a:solidFill>
              </a:rPr>
              <a:t>: </a:t>
            </a:r>
          </a:p>
          <a:p>
            <a:pPr marL="342900" indent="-342900">
              <a:buFont typeface="+mj-lt"/>
              <a:buAutoNum type="arabicPeriod"/>
            </a:pPr>
            <a:r>
              <a:rPr lang="en-US" sz="1400" dirty="0">
                <a:solidFill>
                  <a:srgbClr val="0000CC"/>
                </a:solidFill>
              </a:rPr>
              <a:t>UC1: Perf3gpp event creation by 3GPP PM Mapper from Bulk PM XML file</a:t>
            </a:r>
          </a:p>
          <a:p>
            <a:pPr marL="342900" indent="-342900">
              <a:buFont typeface="+mj-lt"/>
              <a:buAutoNum type="arabicPeriod"/>
            </a:pPr>
            <a:r>
              <a:rPr lang="en-US" sz="1400" dirty="0">
                <a:solidFill>
                  <a:srgbClr val="0000CC"/>
                </a:solidFill>
              </a:rPr>
              <a:t>UC2: Closed Loop support using 3GPP PM data (stretch goal)</a:t>
            </a:r>
          </a:p>
          <a:p>
            <a:pPr marL="342900" indent="-342900">
              <a:buFont typeface="+mj-lt"/>
              <a:buAutoNum type="arabicPeriod"/>
            </a:pPr>
            <a:r>
              <a:rPr lang="en-US" sz="1400" dirty="0">
                <a:solidFill>
                  <a:srgbClr val="0000CC"/>
                </a:solidFill>
              </a:rPr>
              <a:t>Additional Requirements: DFC robustness enhancements, DMaaP DR enhancements</a:t>
            </a:r>
          </a:p>
        </p:txBody>
      </p:sp>
      <p:grpSp>
        <p:nvGrpSpPr>
          <p:cNvPr id="12" name="Group 11">
            <a:extLst>
              <a:ext uri="{FF2B5EF4-FFF2-40B4-BE49-F238E27FC236}">
                <a16:creationId xmlns:a16="http://schemas.microsoft.com/office/drawing/2014/main" id="{6FA58EB5-A3E4-4E6F-8B1E-3067F8534504}"/>
              </a:ext>
            </a:extLst>
          </p:cNvPr>
          <p:cNvGrpSpPr/>
          <p:nvPr/>
        </p:nvGrpSpPr>
        <p:grpSpPr>
          <a:xfrm>
            <a:off x="37804" y="552418"/>
            <a:ext cx="276999" cy="1476353"/>
            <a:chOff x="37804" y="552418"/>
            <a:chExt cx="276999" cy="1476353"/>
          </a:xfrm>
        </p:grpSpPr>
        <p:sp>
          <p:nvSpPr>
            <p:cNvPr id="13" name="Rectangle 12">
              <a:extLst>
                <a:ext uri="{FF2B5EF4-FFF2-40B4-BE49-F238E27FC236}">
                  <a16:creationId xmlns:a16="http://schemas.microsoft.com/office/drawing/2014/main" id="{8E2D29A4-F680-42D4-981D-D3E2FC189F1D}"/>
                </a:ext>
              </a:extLst>
            </p:cNvPr>
            <p:cNvSpPr/>
            <p:nvPr/>
          </p:nvSpPr>
          <p:spPr>
            <a:xfrm>
              <a:off x="50800" y="552418"/>
              <a:ext cx="254408" cy="1417949"/>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4" name="TextBox 13">
              <a:extLst>
                <a:ext uri="{FF2B5EF4-FFF2-40B4-BE49-F238E27FC236}">
                  <a16:creationId xmlns:a16="http://schemas.microsoft.com/office/drawing/2014/main" id="{EFED7477-87D5-489A-983E-829BFC28DD57}"/>
                </a:ext>
              </a:extLst>
            </p:cNvPr>
            <p:cNvSpPr txBox="1"/>
            <p:nvPr/>
          </p:nvSpPr>
          <p:spPr>
            <a:xfrm rot="16200000">
              <a:off x="-487339" y="1226628"/>
              <a:ext cx="1327286" cy="276999"/>
            </a:xfrm>
            <a:prstGeom prst="rect">
              <a:avLst/>
            </a:prstGeom>
            <a:noFill/>
          </p:spPr>
          <p:txBody>
            <a:bodyPr wrap="none" rtlCol="0">
              <a:spAutoFit/>
            </a:bodyPr>
            <a:lstStyle/>
            <a:p>
              <a:r>
                <a:rPr lang="en-US" sz="1200" b="1" dirty="0">
                  <a:solidFill>
                    <a:schemeClr val="bg1"/>
                  </a:solidFill>
                </a:rPr>
                <a:t>U/C DESCRIPTION</a:t>
              </a:r>
            </a:p>
          </p:txBody>
        </p:sp>
      </p:grpSp>
      <p:grpSp>
        <p:nvGrpSpPr>
          <p:cNvPr id="15" name="Group 14">
            <a:extLst>
              <a:ext uri="{FF2B5EF4-FFF2-40B4-BE49-F238E27FC236}">
                <a16:creationId xmlns:a16="http://schemas.microsoft.com/office/drawing/2014/main" id="{ECA16F9A-7B9D-4E0B-91C5-FF1A1B8954B5}"/>
              </a:ext>
            </a:extLst>
          </p:cNvPr>
          <p:cNvGrpSpPr/>
          <p:nvPr/>
        </p:nvGrpSpPr>
        <p:grpSpPr>
          <a:xfrm>
            <a:off x="33043" y="1923059"/>
            <a:ext cx="276999" cy="474810"/>
            <a:chOff x="33043" y="494155"/>
            <a:chExt cx="276999" cy="474810"/>
          </a:xfrm>
        </p:grpSpPr>
        <p:sp>
          <p:nvSpPr>
            <p:cNvPr id="16" name="Rectangle 15">
              <a:extLst>
                <a:ext uri="{FF2B5EF4-FFF2-40B4-BE49-F238E27FC236}">
                  <a16:creationId xmlns:a16="http://schemas.microsoft.com/office/drawing/2014/main" id="{6EA4BDFC-779F-4544-B716-4B70C8A61A30}"/>
                </a:ext>
              </a:extLst>
            </p:cNvPr>
            <p:cNvSpPr/>
            <p:nvPr/>
          </p:nvSpPr>
          <p:spPr>
            <a:xfrm>
              <a:off x="50800" y="552419"/>
              <a:ext cx="254408" cy="406399"/>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7" name="TextBox 16">
              <a:extLst>
                <a:ext uri="{FF2B5EF4-FFF2-40B4-BE49-F238E27FC236}">
                  <a16:creationId xmlns:a16="http://schemas.microsoft.com/office/drawing/2014/main" id="{9DB6B381-426E-4C60-AE1F-2C84C4826A43}"/>
                </a:ext>
              </a:extLst>
            </p:cNvPr>
            <p:cNvSpPr txBox="1"/>
            <p:nvPr/>
          </p:nvSpPr>
          <p:spPr>
            <a:xfrm rot="16200000">
              <a:off x="-65862" y="593060"/>
              <a:ext cx="474810" cy="276999"/>
            </a:xfrm>
            <a:prstGeom prst="rect">
              <a:avLst/>
            </a:prstGeom>
            <a:noFill/>
          </p:spPr>
          <p:txBody>
            <a:bodyPr wrap="square" rtlCol="0">
              <a:spAutoFit/>
            </a:bodyPr>
            <a:lstStyle/>
            <a:p>
              <a:r>
                <a:rPr lang="en-US" sz="1200" b="1" dirty="0">
                  <a:solidFill>
                    <a:schemeClr val="bg1"/>
                  </a:solidFill>
                </a:rPr>
                <a:t>Wiki</a:t>
              </a:r>
            </a:p>
          </p:txBody>
        </p:sp>
      </p:grpSp>
      <p:grpSp>
        <p:nvGrpSpPr>
          <p:cNvPr id="18" name="Group 17">
            <a:extLst>
              <a:ext uri="{FF2B5EF4-FFF2-40B4-BE49-F238E27FC236}">
                <a16:creationId xmlns:a16="http://schemas.microsoft.com/office/drawing/2014/main" id="{9F9BF1FC-1031-4060-82DC-281B95D98A51}"/>
              </a:ext>
            </a:extLst>
          </p:cNvPr>
          <p:cNvGrpSpPr/>
          <p:nvPr/>
        </p:nvGrpSpPr>
        <p:grpSpPr>
          <a:xfrm>
            <a:off x="37809" y="2397869"/>
            <a:ext cx="276999" cy="4387515"/>
            <a:chOff x="37809" y="-1272739"/>
            <a:chExt cx="276999" cy="4387515"/>
          </a:xfrm>
        </p:grpSpPr>
        <p:sp>
          <p:nvSpPr>
            <p:cNvPr id="19" name="Rectangle 18">
              <a:extLst>
                <a:ext uri="{FF2B5EF4-FFF2-40B4-BE49-F238E27FC236}">
                  <a16:creationId xmlns:a16="http://schemas.microsoft.com/office/drawing/2014/main" id="{51FBDBE3-94B2-4FAD-AC9B-F87F60FC0037}"/>
                </a:ext>
              </a:extLst>
            </p:cNvPr>
            <p:cNvSpPr/>
            <p:nvPr/>
          </p:nvSpPr>
          <p:spPr>
            <a:xfrm>
              <a:off x="50800" y="-1272739"/>
              <a:ext cx="254408" cy="4371231"/>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20" name="TextBox 19">
              <a:extLst>
                <a:ext uri="{FF2B5EF4-FFF2-40B4-BE49-F238E27FC236}">
                  <a16:creationId xmlns:a16="http://schemas.microsoft.com/office/drawing/2014/main" id="{2FB10B85-70AB-4286-B39E-BC411F6860E9}"/>
                </a:ext>
              </a:extLst>
            </p:cNvPr>
            <p:cNvSpPr txBox="1"/>
            <p:nvPr/>
          </p:nvSpPr>
          <p:spPr>
            <a:xfrm rot="16200000">
              <a:off x="-1261457" y="1538511"/>
              <a:ext cx="2875531" cy="276999"/>
            </a:xfrm>
            <a:prstGeom prst="rect">
              <a:avLst/>
            </a:prstGeom>
            <a:noFill/>
          </p:spPr>
          <p:txBody>
            <a:bodyPr wrap="none" rtlCol="0">
              <a:spAutoFit/>
            </a:bodyPr>
            <a:lstStyle/>
            <a:p>
              <a:r>
                <a:rPr lang="en-US" sz="1200" b="1" dirty="0">
                  <a:solidFill>
                    <a:schemeClr val="bg1"/>
                  </a:solidFill>
                </a:rPr>
                <a:t>R6 Frankfurt CANDIDATE ENHANCEMENTS</a:t>
              </a:r>
            </a:p>
          </p:txBody>
        </p:sp>
      </p:grpSp>
    </p:spTree>
    <p:extLst>
      <p:ext uri="{BB962C8B-B14F-4D97-AF65-F5344CB8AC3E}">
        <p14:creationId xmlns:p14="http://schemas.microsoft.com/office/powerpoint/2010/main" val="42249554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21C98CA5-1B8A-474E-8C99-FD42EEC3B442}"/>
              </a:ext>
            </a:extLst>
          </p:cNvPr>
          <p:cNvGrpSpPr/>
          <p:nvPr/>
        </p:nvGrpSpPr>
        <p:grpSpPr>
          <a:xfrm>
            <a:off x="-5269" y="-13353"/>
            <a:ext cx="9149269" cy="6865687"/>
            <a:chOff x="-5269" y="-13353"/>
            <a:chExt cx="9149269" cy="6865687"/>
          </a:xfrm>
        </p:grpSpPr>
        <p:sp>
          <p:nvSpPr>
            <p:cNvPr id="5" name="Rectangle 4">
              <a:extLst>
                <a:ext uri="{FF2B5EF4-FFF2-40B4-BE49-F238E27FC236}">
                  <a16:creationId xmlns:a16="http://schemas.microsoft.com/office/drawing/2014/main" id="{0DB7D7E9-9216-4BFC-9C88-CE4FFEE97B53}"/>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6" name="TextBox 5">
              <a:extLst>
                <a:ext uri="{FF2B5EF4-FFF2-40B4-BE49-F238E27FC236}">
                  <a16:creationId xmlns:a16="http://schemas.microsoft.com/office/drawing/2014/main" id="{52413E98-3D75-4DB6-8818-B278A163261D}"/>
                </a:ext>
              </a:extLst>
            </p:cNvPr>
            <p:cNvSpPr txBox="1"/>
            <p:nvPr/>
          </p:nvSpPr>
          <p:spPr>
            <a:xfrm>
              <a:off x="2099390" y="-13353"/>
              <a:ext cx="4924746"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PM DICTIONARY in R6 Frankfurt</a:t>
              </a:r>
            </a:p>
          </p:txBody>
        </p:sp>
        <p:sp>
          <p:nvSpPr>
            <p:cNvPr id="7" name="Rectangle 6">
              <a:extLst>
                <a:ext uri="{FF2B5EF4-FFF2-40B4-BE49-F238E27FC236}">
                  <a16:creationId xmlns:a16="http://schemas.microsoft.com/office/drawing/2014/main" id="{28502286-A205-48EB-99EE-3BEA56C5032F}"/>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8" name="Rectangle: Rounded Corners 7">
            <a:extLst>
              <a:ext uri="{FF2B5EF4-FFF2-40B4-BE49-F238E27FC236}">
                <a16:creationId xmlns:a16="http://schemas.microsoft.com/office/drawing/2014/main" id="{59282E57-4FF9-47AC-8278-86A030BD7077}"/>
              </a:ext>
            </a:extLst>
          </p:cNvPr>
          <p:cNvSpPr/>
          <p:nvPr/>
        </p:nvSpPr>
        <p:spPr>
          <a:xfrm>
            <a:off x="2225468" y="5209008"/>
            <a:ext cx="6298167" cy="1170951"/>
          </a:xfrm>
          <a:prstGeom prst="roundRect">
            <a:avLst>
              <a:gd name="adj" fmla="val 12858"/>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Rounded Corners 8">
            <a:extLst>
              <a:ext uri="{FF2B5EF4-FFF2-40B4-BE49-F238E27FC236}">
                <a16:creationId xmlns:a16="http://schemas.microsoft.com/office/drawing/2014/main" id="{7640C773-8C9E-4C23-B399-C22FE21B00C3}"/>
              </a:ext>
            </a:extLst>
          </p:cNvPr>
          <p:cNvSpPr/>
          <p:nvPr/>
        </p:nvSpPr>
        <p:spPr>
          <a:xfrm>
            <a:off x="108459" y="749300"/>
            <a:ext cx="6303492" cy="4279940"/>
          </a:xfrm>
          <a:prstGeom prst="roundRect">
            <a:avLst>
              <a:gd name="adj" fmla="val 250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B489295B-BA48-4ECD-9CCC-302B3FE7AD20}"/>
              </a:ext>
            </a:extLst>
          </p:cNvPr>
          <p:cNvGrpSpPr/>
          <p:nvPr/>
        </p:nvGrpSpPr>
        <p:grpSpPr>
          <a:xfrm>
            <a:off x="4024167" y="1183500"/>
            <a:ext cx="1446293" cy="747476"/>
            <a:chOff x="2335426" y="2514837"/>
            <a:chExt cx="1589451" cy="825263"/>
          </a:xfrm>
        </p:grpSpPr>
        <p:sp>
          <p:nvSpPr>
            <p:cNvPr id="11" name="Rectangle: Rounded Corners 10">
              <a:extLst>
                <a:ext uri="{FF2B5EF4-FFF2-40B4-BE49-F238E27FC236}">
                  <a16:creationId xmlns:a16="http://schemas.microsoft.com/office/drawing/2014/main" id="{8D3A2DDC-5404-4E21-80B6-2D0DDD0FC55B}"/>
                </a:ext>
              </a:extLst>
            </p:cNvPr>
            <p:cNvSpPr/>
            <p:nvPr/>
          </p:nvSpPr>
          <p:spPr>
            <a:xfrm>
              <a:off x="2335426" y="2514837"/>
              <a:ext cx="1589451"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E6A97B39-F6F9-4C79-9428-5FDA386748E9}"/>
                </a:ext>
              </a:extLst>
            </p:cNvPr>
            <p:cNvSpPr txBox="1"/>
            <p:nvPr/>
          </p:nvSpPr>
          <p:spPr>
            <a:xfrm>
              <a:off x="2799065" y="2543469"/>
              <a:ext cx="979692" cy="781553"/>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SDC</a:t>
              </a:r>
            </a:p>
            <a:p>
              <a:pPr algn="ctr"/>
              <a:r>
                <a:rPr lang="en-US" sz="2000" b="1" dirty="0">
                  <a:solidFill>
                    <a:srgbClr val="0000CC"/>
                  </a:solidFill>
                  <a:effectLst>
                    <a:outerShdw blurRad="50800" dist="50800" dir="5400000" algn="ctr" rotWithShape="0">
                      <a:srgbClr val="FF3300"/>
                    </a:outerShdw>
                  </a:effectLst>
                </a:rPr>
                <a:t>Catalog</a:t>
              </a:r>
            </a:p>
          </p:txBody>
        </p:sp>
      </p:grpSp>
      <p:grpSp>
        <p:nvGrpSpPr>
          <p:cNvPr id="13" name="Group 12">
            <a:extLst>
              <a:ext uri="{FF2B5EF4-FFF2-40B4-BE49-F238E27FC236}">
                <a16:creationId xmlns:a16="http://schemas.microsoft.com/office/drawing/2014/main" id="{04D2205C-E397-4E98-874F-485C4ECADC49}"/>
              </a:ext>
            </a:extLst>
          </p:cNvPr>
          <p:cNvGrpSpPr/>
          <p:nvPr/>
        </p:nvGrpSpPr>
        <p:grpSpPr>
          <a:xfrm>
            <a:off x="4040315" y="1321239"/>
            <a:ext cx="413813" cy="473659"/>
            <a:chOff x="1212463" y="2713512"/>
            <a:chExt cx="789661" cy="903864"/>
          </a:xfrm>
        </p:grpSpPr>
        <p:sp>
          <p:nvSpPr>
            <p:cNvPr id="14" name="Rectangle: Rounded Corners 13">
              <a:extLst>
                <a:ext uri="{FF2B5EF4-FFF2-40B4-BE49-F238E27FC236}">
                  <a16:creationId xmlns:a16="http://schemas.microsoft.com/office/drawing/2014/main" id="{769C1BCE-2220-4842-8043-5E89F0EECF71}"/>
                </a:ext>
              </a:extLst>
            </p:cNvPr>
            <p:cNvSpPr/>
            <p:nvPr/>
          </p:nvSpPr>
          <p:spPr>
            <a:xfrm>
              <a:off x="1543050" y="2914650"/>
              <a:ext cx="95250" cy="6381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F6A62DF4-3FC2-4377-A041-32024CBC37B9}"/>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p:spPr>
        </p:pic>
      </p:grpSp>
      <p:sp>
        <p:nvSpPr>
          <p:cNvPr id="16" name="Hexagon 15">
            <a:extLst>
              <a:ext uri="{FF2B5EF4-FFF2-40B4-BE49-F238E27FC236}">
                <a16:creationId xmlns:a16="http://schemas.microsoft.com/office/drawing/2014/main" id="{288BDAD2-6B80-45A8-9612-235A99D1B88F}"/>
              </a:ext>
            </a:extLst>
          </p:cNvPr>
          <p:cNvSpPr/>
          <p:nvPr/>
        </p:nvSpPr>
        <p:spPr>
          <a:xfrm>
            <a:off x="2618412" y="1169118"/>
            <a:ext cx="1355496" cy="747476"/>
          </a:xfrm>
          <a:prstGeom prst="hexagon">
            <a:avLst/>
          </a:prstGeom>
          <a:gradFill>
            <a:gsLst>
              <a:gs pos="0">
                <a:schemeClr val="accent2">
                  <a:lumMod val="60000"/>
                  <a:lumOff val="40000"/>
                </a:schemeClr>
              </a:gs>
              <a:gs pos="50000">
                <a:schemeClr val="accent2">
                  <a:lumMod val="40000"/>
                  <a:lumOff val="60000"/>
                </a:schemeClr>
              </a:gs>
              <a:gs pos="100000">
                <a:schemeClr val="accent2">
                  <a:lumMod val="20000"/>
                  <a:lumOff val="8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C31F6ACC-0025-496A-96BA-218942E923E0}"/>
              </a:ext>
            </a:extLst>
          </p:cNvPr>
          <p:cNvSpPr txBox="1"/>
          <p:nvPr/>
        </p:nvSpPr>
        <p:spPr>
          <a:xfrm>
            <a:off x="2581551" y="1326164"/>
            <a:ext cx="1446293" cy="400110"/>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Onboarding</a:t>
            </a:r>
          </a:p>
        </p:txBody>
      </p:sp>
      <p:sp>
        <p:nvSpPr>
          <p:cNvPr id="18" name="TextBox 17">
            <a:extLst>
              <a:ext uri="{FF2B5EF4-FFF2-40B4-BE49-F238E27FC236}">
                <a16:creationId xmlns:a16="http://schemas.microsoft.com/office/drawing/2014/main" id="{358EC14B-462A-479D-864E-3DBE12535ED8}"/>
              </a:ext>
            </a:extLst>
          </p:cNvPr>
          <p:cNvSpPr txBox="1"/>
          <p:nvPr/>
        </p:nvSpPr>
        <p:spPr>
          <a:xfrm>
            <a:off x="490786" y="794928"/>
            <a:ext cx="2253246" cy="400110"/>
          </a:xfrm>
          <a:prstGeom prst="rect">
            <a:avLst/>
          </a:prstGeom>
          <a:noFill/>
        </p:spPr>
        <p:txBody>
          <a:bodyPr wrap="none" rtlCol="0">
            <a:spAutoFit/>
          </a:bodyPr>
          <a:lstStyle/>
          <a:p>
            <a:pPr algn="ctr"/>
            <a:r>
              <a:rPr lang="en-US" sz="2000" b="1" dirty="0">
                <a:solidFill>
                  <a:schemeClr val="bg1"/>
                </a:solidFill>
                <a:effectLst>
                  <a:outerShdw blurRad="50800" dist="50800" dir="5400000" algn="ctr" rotWithShape="0">
                    <a:srgbClr val="FF3300"/>
                  </a:outerShdw>
                </a:effectLst>
              </a:rPr>
              <a:t>DESIGN-TIME (SDC)</a:t>
            </a:r>
          </a:p>
        </p:txBody>
      </p:sp>
      <p:sp>
        <p:nvSpPr>
          <p:cNvPr id="19" name="TextBox 18">
            <a:extLst>
              <a:ext uri="{FF2B5EF4-FFF2-40B4-BE49-F238E27FC236}">
                <a16:creationId xmlns:a16="http://schemas.microsoft.com/office/drawing/2014/main" id="{F13427AC-A645-47ED-9FED-3DEE60ECC6B1}"/>
              </a:ext>
            </a:extLst>
          </p:cNvPr>
          <p:cNvSpPr txBox="1"/>
          <p:nvPr/>
        </p:nvSpPr>
        <p:spPr>
          <a:xfrm>
            <a:off x="1817467" y="1729554"/>
            <a:ext cx="981102" cy="646331"/>
          </a:xfrm>
          <a:prstGeom prst="rect">
            <a:avLst/>
          </a:prstGeom>
          <a:noFill/>
        </p:spPr>
        <p:txBody>
          <a:bodyPr wrap="none" rtlCol="0">
            <a:spAutoFit/>
          </a:bodyPr>
          <a:lstStyle/>
          <a:p>
            <a:pPr algn="ctr"/>
            <a:r>
              <a:rPr lang="en-US" sz="1200" b="1" dirty="0">
                <a:solidFill>
                  <a:schemeClr val="bg1"/>
                </a:solidFill>
              </a:rPr>
              <a:t>PNF</a:t>
            </a:r>
          </a:p>
          <a:p>
            <a:pPr algn="ctr"/>
            <a:r>
              <a:rPr lang="en-US" sz="1200" b="1" dirty="0">
                <a:solidFill>
                  <a:schemeClr val="bg1"/>
                </a:solidFill>
              </a:rPr>
              <a:t>Onboarding </a:t>
            </a:r>
          </a:p>
          <a:p>
            <a:pPr algn="ctr"/>
            <a:r>
              <a:rPr lang="en-US" sz="1200" b="1" dirty="0">
                <a:solidFill>
                  <a:schemeClr val="bg1"/>
                </a:solidFill>
              </a:rPr>
              <a:t>Package</a:t>
            </a:r>
          </a:p>
        </p:txBody>
      </p:sp>
      <p:grpSp>
        <p:nvGrpSpPr>
          <p:cNvPr id="20" name="Group 19">
            <a:extLst>
              <a:ext uri="{FF2B5EF4-FFF2-40B4-BE49-F238E27FC236}">
                <a16:creationId xmlns:a16="http://schemas.microsoft.com/office/drawing/2014/main" id="{7FDFA768-FAE9-49F3-B62D-C22908A1BF9F}"/>
              </a:ext>
            </a:extLst>
          </p:cNvPr>
          <p:cNvGrpSpPr/>
          <p:nvPr/>
        </p:nvGrpSpPr>
        <p:grpSpPr>
          <a:xfrm>
            <a:off x="2139126" y="1317164"/>
            <a:ext cx="394352" cy="451384"/>
            <a:chOff x="1212463" y="2713512"/>
            <a:chExt cx="789661" cy="903864"/>
          </a:xfrm>
        </p:grpSpPr>
        <p:sp>
          <p:nvSpPr>
            <p:cNvPr id="21" name="Rectangle: Rounded Corners 20">
              <a:extLst>
                <a:ext uri="{FF2B5EF4-FFF2-40B4-BE49-F238E27FC236}">
                  <a16:creationId xmlns:a16="http://schemas.microsoft.com/office/drawing/2014/main" id="{BA4D9FCF-5539-4450-A298-3C3FD16793FA}"/>
                </a:ext>
              </a:extLst>
            </p:cNvPr>
            <p:cNvSpPr/>
            <p:nvPr/>
          </p:nvSpPr>
          <p:spPr>
            <a:xfrm>
              <a:off x="1543050" y="2914650"/>
              <a:ext cx="95250" cy="6381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21">
              <a:extLst>
                <a:ext uri="{FF2B5EF4-FFF2-40B4-BE49-F238E27FC236}">
                  <a16:creationId xmlns:a16="http://schemas.microsoft.com/office/drawing/2014/main" id="{174CE661-3AE5-4D6A-B06A-F2C686A9EE10}"/>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p:spPr>
        </p:pic>
      </p:grpSp>
      <p:sp>
        <p:nvSpPr>
          <p:cNvPr id="23" name="Right Brace 22">
            <a:extLst>
              <a:ext uri="{FF2B5EF4-FFF2-40B4-BE49-F238E27FC236}">
                <a16:creationId xmlns:a16="http://schemas.microsoft.com/office/drawing/2014/main" id="{BBE8D464-C5F4-453B-AB93-489F56D85B3C}"/>
              </a:ext>
            </a:extLst>
          </p:cNvPr>
          <p:cNvSpPr/>
          <p:nvPr/>
        </p:nvSpPr>
        <p:spPr>
          <a:xfrm>
            <a:off x="4476266" y="2646731"/>
            <a:ext cx="265654" cy="2275723"/>
          </a:xfrm>
          <a:prstGeom prst="rightBrace">
            <a:avLst>
              <a:gd name="adj1" fmla="val 8333"/>
              <a:gd name="adj2" fmla="val 48692"/>
            </a:avLst>
          </a:prstGeom>
          <a:ln w="381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24" name="Picture 23">
            <a:extLst>
              <a:ext uri="{FF2B5EF4-FFF2-40B4-BE49-F238E27FC236}">
                <a16:creationId xmlns:a16="http://schemas.microsoft.com/office/drawing/2014/main" id="{8EC2AAC0-C61C-4024-9AFA-B0011912B34C}"/>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937064" y="3422234"/>
            <a:ext cx="605493" cy="787412"/>
          </a:xfrm>
          <a:prstGeom prst="rect">
            <a:avLst/>
          </a:prstGeom>
        </p:spPr>
      </p:pic>
      <p:sp>
        <p:nvSpPr>
          <p:cNvPr id="25" name="TextBox 24">
            <a:extLst>
              <a:ext uri="{FF2B5EF4-FFF2-40B4-BE49-F238E27FC236}">
                <a16:creationId xmlns:a16="http://schemas.microsoft.com/office/drawing/2014/main" id="{7D33C865-CBA9-4111-BBD5-7F232A464068}"/>
              </a:ext>
            </a:extLst>
          </p:cNvPr>
          <p:cNvSpPr txBox="1"/>
          <p:nvPr/>
        </p:nvSpPr>
        <p:spPr>
          <a:xfrm>
            <a:off x="4754642" y="4216945"/>
            <a:ext cx="699102" cy="461665"/>
          </a:xfrm>
          <a:prstGeom prst="rect">
            <a:avLst/>
          </a:prstGeom>
          <a:noFill/>
        </p:spPr>
        <p:txBody>
          <a:bodyPr wrap="none" rtlCol="0">
            <a:spAutoFit/>
          </a:bodyPr>
          <a:lstStyle/>
          <a:p>
            <a:pPr algn="ctr"/>
            <a:r>
              <a:rPr lang="en-US" sz="1200" b="1" dirty="0">
                <a:solidFill>
                  <a:schemeClr val="bg1"/>
                </a:solidFill>
              </a:rPr>
              <a:t>CSAR</a:t>
            </a:r>
          </a:p>
          <a:p>
            <a:pPr algn="ctr"/>
            <a:r>
              <a:rPr lang="en-US" sz="1200" b="1" dirty="0">
                <a:solidFill>
                  <a:schemeClr val="bg1"/>
                </a:solidFill>
              </a:rPr>
              <a:t>Package</a:t>
            </a:r>
          </a:p>
        </p:txBody>
      </p:sp>
      <p:sp>
        <p:nvSpPr>
          <p:cNvPr id="26" name="Rectangle: Rounded Corners 25">
            <a:extLst>
              <a:ext uri="{FF2B5EF4-FFF2-40B4-BE49-F238E27FC236}">
                <a16:creationId xmlns:a16="http://schemas.microsoft.com/office/drawing/2014/main" id="{827E5070-78F2-4C02-A88E-922F063779A6}"/>
              </a:ext>
            </a:extLst>
          </p:cNvPr>
          <p:cNvSpPr/>
          <p:nvPr/>
        </p:nvSpPr>
        <p:spPr>
          <a:xfrm>
            <a:off x="931951" y="3845022"/>
            <a:ext cx="1703535" cy="651617"/>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Hexagon 26">
            <a:extLst>
              <a:ext uri="{FF2B5EF4-FFF2-40B4-BE49-F238E27FC236}">
                <a16:creationId xmlns:a16="http://schemas.microsoft.com/office/drawing/2014/main" id="{4FAE0B50-E756-41B1-A8B8-3D6F149B9A77}"/>
              </a:ext>
            </a:extLst>
          </p:cNvPr>
          <p:cNvSpPr/>
          <p:nvPr/>
        </p:nvSpPr>
        <p:spPr>
          <a:xfrm>
            <a:off x="2686201" y="3845022"/>
            <a:ext cx="1703535" cy="651618"/>
          </a:xfrm>
          <a:prstGeom prst="hexagon">
            <a:avLst/>
          </a:prstGeom>
          <a:gradFill>
            <a:gsLst>
              <a:gs pos="0">
                <a:schemeClr val="accent2">
                  <a:lumMod val="60000"/>
                  <a:lumOff val="40000"/>
                </a:schemeClr>
              </a:gs>
              <a:gs pos="50000">
                <a:schemeClr val="accent2">
                  <a:lumMod val="40000"/>
                  <a:lumOff val="60000"/>
                </a:schemeClr>
              </a:gs>
              <a:gs pos="100000">
                <a:schemeClr val="accent2">
                  <a:lumMod val="20000"/>
                  <a:lumOff val="8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32E7D066-E70E-4329-8A9B-F4C623BC4694}"/>
              </a:ext>
            </a:extLst>
          </p:cNvPr>
          <p:cNvSpPr txBox="1"/>
          <p:nvPr/>
        </p:nvSpPr>
        <p:spPr>
          <a:xfrm>
            <a:off x="964155" y="3809452"/>
            <a:ext cx="1645002" cy="707886"/>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DCAE </a:t>
            </a:r>
          </a:p>
          <a:p>
            <a:pPr algn="ctr"/>
            <a:r>
              <a:rPr lang="en-US" sz="2000" b="1" dirty="0">
                <a:solidFill>
                  <a:srgbClr val="0000CC"/>
                </a:solidFill>
                <a:effectLst>
                  <a:outerShdw blurRad="50800" dist="50800" dir="5400000" algn="ctr" rotWithShape="0">
                    <a:srgbClr val="FF3300"/>
                  </a:outerShdw>
                </a:effectLst>
              </a:rPr>
              <a:t>Design Studio</a:t>
            </a:r>
          </a:p>
        </p:txBody>
      </p:sp>
      <p:sp>
        <p:nvSpPr>
          <p:cNvPr id="29" name="TextBox 28">
            <a:extLst>
              <a:ext uri="{FF2B5EF4-FFF2-40B4-BE49-F238E27FC236}">
                <a16:creationId xmlns:a16="http://schemas.microsoft.com/office/drawing/2014/main" id="{5ACC25D0-4E2D-4DB4-AC3A-5B0222489DB3}"/>
              </a:ext>
            </a:extLst>
          </p:cNvPr>
          <p:cNvSpPr txBox="1"/>
          <p:nvPr/>
        </p:nvSpPr>
        <p:spPr>
          <a:xfrm>
            <a:off x="2947097" y="3810738"/>
            <a:ext cx="1269451" cy="707886"/>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Define </a:t>
            </a:r>
          </a:p>
          <a:p>
            <a:pPr algn="ctr"/>
            <a:r>
              <a:rPr lang="en-US" sz="2000" b="1" dirty="0">
                <a:solidFill>
                  <a:srgbClr val="0000CC"/>
                </a:solidFill>
                <a:effectLst>
                  <a:outerShdw blurRad="50800" dist="50800" dir="5400000" algn="ctr" rotWithShape="0">
                    <a:srgbClr val="FF3300"/>
                  </a:outerShdw>
                </a:effectLst>
              </a:rPr>
              <a:t>Templates</a:t>
            </a:r>
          </a:p>
        </p:txBody>
      </p:sp>
      <p:pic>
        <p:nvPicPr>
          <p:cNvPr id="30" name="Picture 2" descr="C:\Users\cheung\AppData\Local\Temp\SNAGHTML1da75636.PNG">
            <a:extLst>
              <a:ext uri="{FF2B5EF4-FFF2-40B4-BE49-F238E27FC236}">
                <a16:creationId xmlns:a16="http://schemas.microsoft.com/office/drawing/2014/main" id="{92719C88-08C9-477E-8961-FECC30C6482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7053" y="3746946"/>
            <a:ext cx="367867" cy="369069"/>
          </a:xfrm>
          <a:prstGeom prst="rect">
            <a:avLst/>
          </a:prstGeom>
          <a:noFill/>
          <a:extLst>
            <a:ext uri="{909E8E84-426E-40DD-AFC4-6F175D3DCCD1}">
              <a14:hiddenFill xmlns:a14="http://schemas.microsoft.com/office/drawing/2010/main">
                <a:solidFill>
                  <a:srgbClr val="FFFFFF"/>
                </a:solidFill>
              </a14:hiddenFill>
            </a:ext>
          </a:extLst>
        </p:spPr>
      </p:pic>
      <p:sp>
        <p:nvSpPr>
          <p:cNvPr id="32" name="Rectangle: Rounded Corners 31">
            <a:extLst>
              <a:ext uri="{FF2B5EF4-FFF2-40B4-BE49-F238E27FC236}">
                <a16:creationId xmlns:a16="http://schemas.microsoft.com/office/drawing/2014/main" id="{76FB672D-EA5B-47F0-B877-17FD569701E5}"/>
              </a:ext>
            </a:extLst>
          </p:cNvPr>
          <p:cNvSpPr/>
          <p:nvPr/>
        </p:nvSpPr>
        <p:spPr>
          <a:xfrm>
            <a:off x="589472" y="1249008"/>
            <a:ext cx="1292628" cy="338554"/>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3F63D35B-218A-455E-AF0E-351ECF87BB49}"/>
              </a:ext>
            </a:extLst>
          </p:cNvPr>
          <p:cNvSpPr txBox="1"/>
          <p:nvPr/>
        </p:nvSpPr>
        <p:spPr>
          <a:xfrm>
            <a:off x="769789" y="1236839"/>
            <a:ext cx="1147622" cy="338554"/>
          </a:xfrm>
          <a:prstGeom prst="rect">
            <a:avLst/>
          </a:prstGeom>
          <a:noFill/>
        </p:spPr>
        <p:txBody>
          <a:bodyPr wrap="square" rtlCol="0">
            <a:spAutoFit/>
          </a:bodyPr>
          <a:lstStyle/>
          <a:p>
            <a:pPr algn="ctr"/>
            <a:r>
              <a:rPr lang="en-US" sz="1600" b="1" dirty="0">
                <a:solidFill>
                  <a:srgbClr val="0000CC"/>
                </a:solidFill>
                <a:effectLst>
                  <a:outerShdw blurRad="50800" dist="50800" dir="5400000" algn="ctr" rotWithShape="0">
                    <a:srgbClr val="FF3300"/>
                  </a:outerShdw>
                </a:effectLst>
              </a:rPr>
              <a:t>Descriptor</a:t>
            </a:r>
            <a:endParaRPr lang="en-US" sz="2000" b="1" dirty="0">
              <a:solidFill>
                <a:srgbClr val="0000CC"/>
              </a:solidFill>
              <a:effectLst>
                <a:outerShdw blurRad="50800" dist="50800" dir="5400000" algn="ctr" rotWithShape="0">
                  <a:srgbClr val="FF3300"/>
                </a:outerShdw>
              </a:effectLst>
            </a:endParaRPr>
          </a:p>
        </p:txBody>
      </p:sp>
      <p:sp>
        <p:nvSpPr>
          <p:cNvPr id="34" name="Rectangle: Rounded Corners 33">
            <a:extLst>
              <a:ext uri="{FF2B5EF4-FFF2-40B4-BE49-F238E27FC236}">
                <a16:creationId xmlns:a16="http://schemas.microsoft.com/office/drawing/2014/main" id="{0639F54B-71E8-4565-AF7B-E6DA1A5F640B}"/>
              </a:ext>
            </a:extLst>
          </p:cNvPr>
          <p:cNvSpPr/>
          <p:nvPr/>
        </p:nvSpPr>
        <p:spPr>
          <a:xfrm>
            <a:off x="589472" y="1644441"/>
            <a:ext cx="1292628" cy="338554"/>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96CB662E-1C9D-4BE5-A57E-8FFCBAF0E684}"/>
              </a:ext>
            </a:extLst>
          </p:cNvPr>
          <p:cNvSpPr txBox="1"/>
          <p:nvPr/>
        </p:nvSpPr>
        <p:spPr>
          <a:xfrm>
            <a:off x="643174" y="1597476"/>
            <a:ext cx="1283655" cy="415498"/>
          </a:xfrm>
          <a:prstGeom prst="rect">
            <a:avLst/>
          </a:prstGeom>
          <a:noFill/>
        </p:spPr>
        <p:txBody>
          <a:bodyPr wrap="square" rtlCol="0">
            <a:spAutoFit/>
          </a:bodyPr>
          <a:lstStyle/>
          <a:p>
            <a:pPr algn="ctr"/>
            <a:r>
              <a:rPr lang="en-US" sz="1050" b="1" dirty="0">
                <a:solidFill>
                  <a:srgbClr val="0000CC"/>
                </a:solidFill>
                <a:effectLst>
                  <a:outerShdw blurRad="50800" dist="50800" dir="5400000" algn="ctr" rotWithShape="0">
                    <a:srgbClr val="FF3300"/>
                  </a:outerShdw>
                </a:effectLst>
              </a:rPr>
              <a:t>PM Dictionary (YAML)</a:t>
            </a:r>
            <a:endParaRPr lang="en-US" sz="1200" b="1" dirty="0">
              <a:solidFill>
                <a:srgbClr val="0000CC"/>
              </a:solidFill>
              <a:effectLst>
                <a:outerShdw blurRad="50800" dist="50800" dir="5400000" algn="ctr" rotWithShape="0">
                  <a:srgbClr val="FF3300"/>
                </a:outerShdw>
              </a:effectLst>
            </a:endParaRPr>
          </a:p>
        </p:txBody>
      </p:sp>
      <p:pic>
        <p:nvPicPr>
          <p:cNvPr id="36" name="Picture 2" descr="C:\Users\cheung\AppData\Local\Temp\SNAGHTML648e60b.PNG">
            <a:extLst>
              <a:ext uri="{FF2B5EF4-FFF2-40B4-BE49-F238E27FC236}">
                <a16:creationId xmlns:a16="http://schemas.microsoft.com/office/drawing/2014/main" id="{02C4A3D6-1A59-4BEA-8BB4-D135D359A4B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9111" y="1227625"/>
            <a:ext cx="285066" cy="368316"/>
          </a:xfrm>
          <a:prstGeom prst="rect">
            <a:avLst/>
          </a:prstGeom>
          <a:noFill/>
          <a:extLst>
            <a:ext uri="{909E8E84-426E-40DD-AFC4-6F175D3DCCD1}">
              <a14:hiddenFill xmlns:a14="http://schemas.microsoft.com/office/drawing/2010/main">
                <a:solidFill>
                  <a:srgbClr val="FFFFFF"/>
                </a:solidFill>
              </a14:hiddenFill>
            </a:ext>
          </a:extLst>
        </p:spPr>
      </p:pic>
      <p:sp>
        <p:nvSpPr>
          <p:cNvPr id="39" name="TextBox 38">
            <a:extLst>
              <a:ext uri="{FF2B5EF4-FFF2-40B4-BE49-F238E27FC236}">
                <a16:creationId xmlns:a16="http://schemas.microsoft.com/office/drawing/2014/main" id="{E8263C1E-1986-4B65-85A1-1E185A58BB1D}"/>
              </a:ext>
            </a:extLst>
          </p:cNvPr>
          <p:cNvSpPr txBox="1"/>
          <p:nvPr/>
        </p:nvSpPr>
        <p:spPr>
          <a:xfrm>
            <a:off x="102088" y="2031407"/>
            <a:ext cx="1066061" cy="461665"/>
          </a:xfrm>
          <a:prstGeom prst="rect">
            <a:avLst/>
          </a:prstGeom>
          <a:noFill/>
        </p:spPr>
        <p:txBody>
          <a:bodyPr wrap="none" rtlCol="0">
            <a:spAutoFit/>
          </a:bodyPr>
          <a:lstStyle/>
          <a:p>
            <a:r>
              <a:rPr lang="en-US" sz="1200" dirty="0">
                <a:solidFill>
                  <a:schemeClr val="bg1"/>
                </a:solidFill>
              </a:rPr>
              <a:t>Measurement</a:t>
            </a:r>
          </a:p>
          <a:p>
            <a:r>
              <a:rPr lang="en-US" sz="1200" dirty="0">
                <a:solidFill>
                  <a:schemeClr val="bg1"/>
                </a:solidFill>
              </a:rPr>
              <a:t>&amp; Schema</a:t>
            </a:r>
          </a:p>
        </p:txBody>
      </p:sp>
      <p:pic>
        <p:nvPicPr>
          <p:cNvPr id="40" name="Picture 2" descr="C:\Users\cheung\AppData\Local\Temp\SNAGHTML1da75636.PNG">
            <a:extLst>
              <a:ext uri="{FF2B5EF4-FFF2-40B4-BE49-F238E27FC236}">
                <a16:creationId xmlns:a16="http://schemas.microsoft.com/office/drawing/2014/main" id="{F3823E36-6A4C-46CB-81F4-FD36E2782E6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82876" y="5258819"/>
            <a:ext cx="837752" cy="840489"/>
          </a:xfrm>
          <a:prstGeom prst="rect">
            <a:avLst/>
          </a:prstGeom>
          <a:noFill/>
          <a:extLst>
            <a:ext uri="{909E8E84-426E-40DD-AFC4-6F175D3DCCD1}">
              <a14:hiddenFill xmlns:a14="http://schemas.microsoft.com/office/drawing/2010/main">
                <a:solidFill>
                  <a:srgbClr val="FFFFFF"/>
                </a:solidFill>
              </a14:hiddenFill>
            </a:ext>
          </a:extLst>
        </p:spPr>
      </p:pic>
      <p:sp>
        <p:nvSpPr>
          <p:cNvPr id="41" name="TextBox 40">
            <a:extLst>
              <a:ext uri="{FF2B5EF4-FFF2-40B4-BE49-F238E27FC236}">
                <a16:creationId xmlns:a16="http://schemas.microsoft.com/office/drawing/2014/main" id="{DE6A130B-6343-465E-8901-D0DC42379491}"/>
              </a:ext>
            </a:extLst>
          </p:cNvPr>
          <p:cNvSpPr txBox="1"/>
          <p:nvPr/>
        </p:nvSpPr>
        <p:spPr>
          <a:xfrm>
            <a:off x="2347308" y="5292171"/>
            <a:ext cx="5928592" cy="923330"/>
          </a:xfrm>
          <a:prstGeom prst="rect">
            <a:avLst/>
          </a:prstGeom>
          <a:noFill/>
        </p:spPr>
        <p:txBody>
          <a:bodyPr wrap="square" rtlCol="0">
            <a:spAutoFit/>
          </a:bodyPr>
          <a:lstStyle/>
          <a:p>
            <a:r>
              <a:rPr lang="en-US" b="1" dirty="0">
                <a:solidFill>
                  <a:srgbClr val="0000CC"/>
                </a:solidFill>
              </a:rPr>
              <a:t>El Alto (R5) Goal is to enhance the GUI and possibly show in other design time GUIs (e.g. Policy Designer, CLAMP, DCAE DS).</a:t>
            </a:r>
          </a:p>
        </p:txBody>
      </p:sp>
      <p:grpSp>
        <p:nvGrpSpPr>
          <p:cNvPr id="42" name="Group 41">
            <a:extLst>
              <a:ext uri="{FF2B5EF4-FFF2-40B4-BE49-F238E27FC236}">
                <a16:creationId xmlns:a16="http://schemas.microsoft.com/office/drawing/2014/main" id="{98ED2934-07D3-4A64-9C46-293DF5A97023}"/>
              </a:ext>
            </a:extLst>
          </p:cNvPr>
          <p:cNvGrpSpPr/>
          <p:nvPr/>
        </p:nvGrpSpPr>
        <p:grpSpPr>
          <a:xfrm>
            <a:off x="942035" y="2924751"/>
            <a:ext cx="1703535" cy="747477"/>
            <a:chOff x="2335426" y="2514837"/>
            <a:chExt cx="1703535" cy="825263"/>
          </a:xfrm>
        </p:grpSpPr>
        <p:sp>
          <p:nvSpPr>
            <p:cNvPr id="43" name="Rectangle: Rounded Corners 42">
              <a:extLst>
                <a:ext uri="{FF2B5EF4-FFF2-40B4-BE49-F238E27FC236}">
                  <a16:creationId xmlns:a16="http://schemas.microsoft.com/office/drawing/2014/main" id="{604B3868-FB19-4CC3-9438-5EBE4C414234}"/>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881BBCB8-0AA0-4809-8BE4-47F3D7C42748}"/>
                </a:ext>
              </a:extLst>
            </p:cNvPr>
            <p:cNvSpPr txBox="1"/>
            <p:nvPr/>
          </p:nvSpPr>
          <p:spPr>
            <a:xfrm>
              <a:off x="2618833" y="2524903"/>
              <a:ext cx="1122423" cy="781553"/>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Service</a:t>
              </a:r>
            </a:p>
            <a:p>
              <a:pPr algn="ctr"/>
              <a:r>
                <a:rPr lang="en-US" sz="2000" b="1" dirty="0">
                  <a:solidFill>
                    <a:srgbClr val="0000CC"/>
                  </a:solidFill>
                  <a:effectLst>
                    <a:outerShdw blurRad="50800" dist="50800" dir="5400000" algn="ctr" rotWithShape="0">
                      <a:srgbClr val="FF3300"/>
                    </a:outerShdw>
                  </a:effectLst>
                </a:rPr>
                <a:t>Designer</a:t>
              </a:r>
            </a:p>
          </p:txBody>
        </p:sp>
      </p:grpSp>
      <p:sp>
        <p:nvSpPr>
          <p:cNvPr id="45" name="Hexagon 44">
            <a:extLst>
              <a:ext uri="{FF2B5EF4-FFF2-40B4-BE49-F238E27FC236}">
                <a16:creationId xmlns:a16="http://schemas.microsoft.com/office/drawing/2014/main" id="{872590A4-D10B-4BB9-80CE-E816404FCF9B}"/>
              </a:ext>
            </a:extLst>
          </p:cNvPr>
          <p:cNvSpPr/>
          <p:nvPr/>
        </p:nvSpPr>
        <p:spPr>
          <a:xfrm>
            <a:off x="2686201" y="2922604"/>
            <a:ext cx="1703535" cy="747476"/>
          </a:xfrm>
          <a:prstGeom prst="hexagon">
            <a:avLst/>
          </a:prstGeom>
          <a:gradFill>
            <a:gsLst>
              <a:gs pos="0">
                <a:schemeClr val="accent2">
                  <a:lumMod val="60000"/>
                  <a:lumOff val="40000"/>
                </a:schemeClr>
              </a:gs>
              <a:gs pos="50000">
                <a:schemeClr val="accent2">
                  <a:lumMod val="40000"/>
                  <a:lumOff val="60000"/>
                </a:schemeClr>
              </a:gs>
              <a:gs pos="100000">
                <a:schemeClr val="accent2">
                  <a:lumMod val="20000"/>
                  <a:lumOff val="8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08EA076F-7233-4348-BEFE-D49303EB395B}"/>
              </a:ext>
            </a:extLst>
          </p:cNvPr>
          <p:cNvSpPr txBox="1"/>
          <p:nvPr/>
        </p:nvSpPr>
        <p:spPr>
          <a:xfrm>
            <a:off x="3047247" y="2931165"/>
            <a:ext cx="1054135" cy="707886"/>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Define </a:t>
            </a:r>
          </a:p>
          <a:p>
            <a:pPr algn="ctr"/>
            <a:r>
              <a:rPr lang="en-US" sz="2000" b="1" dirty="0">
                <a:solidFill>
                  <a:srgbClr val="0000CC"/>
                </a:solidFill>
                <a:effectLst>
                  <a:outerShdw blurRad="50800" dist="50800" dir="5400000" algn="ctr" rotWithShape="0">
                    <a:srgbClr val="FF3300"/>
                  </a:outerShdw>
                </a:effectLst>
              </a:rPr>
              <a:t>Services</a:t>
            </a:r>
          </a:p>
        </p:txBody>
      </p:sp>
      <p:pic>
        <p:nvPicPr>
          <p:cNvPr id="47" name="Picture 2" descr="C:\Users\cheung\AppData\Local\Temp\SNAGHTML1da75636.PNG">
            <a:extLst>
              <a:ext uri="{FF2B5EF4-FFF2-40B4-BE49-F238E27FC236}">
                <a16:creationId xmlns:a16="http://schemas.microsoft.com/office/drawing/2014/main" id="{04269FB2-4B7E-422B-BB3D-B80C611F26A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7053" y="2876856"/>
            <a:ext cx="367867" cy="369069"/>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47">
            <a:extLst>
              <a:ext uri="{FF2B5EF4-FFF2-40B4-BE49-F238E27FC236}">
                <a16:creationId xmlns:a16="http://schemas.microsoft.com/office/drawing/2014/main" id="{778232A8-6F39-40DB-BB67-7378A9B97CB5}"/>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526119" y="1609504"/>
            <a:ext cx="285067" cy="396579"/>
          </a:xfrm>
          <a:prstGeom prst="rect">
            <a:avLst/>
          </a:prstGeom>
        </p:spPr>
      </p:pic>
      <p:pic>
        <p:nvPicPr>
          <p:cNvPr id="38" name="Picture 4" descr="C:\Users\cheung\AppData\Local\Temp\SNAGHTMLa74240a.PNG">
            <a:extLst>
              <a:ext uri="{FF2B5EF4-FFF2-40B4-BE49-F238E27FC236}">
                <a16:creationId xmlns:a16="http://schemas.microsoft.com/office/drawing/2014/main" id="{1F6D437F-557E-4348-B6BD-23E2186A776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0699" y="1726274"/>
            <a:ext cx="312392" cy="314435"/>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4" descr="C:\Users\cheung\AppData\Local\Temp\SNAGHTMLa74240a.PNG">
            <a:extLst>
              <a:ext uri="{FF2B5EF4-FFF2-40B4-BE49-F238E27FC236}">
                <a16:creationId xmlns:a16="http://schemas.microsoft.com/office/drawing/2014/main" id="{12247398-81BC-48EF-91B7-72CBF16B538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95614" y="1803459"/>
            <a:ext cx="312392" cy="314435"/>
          </a:xfrm>
          <a:prstGeom prst="rect">
            <a:avLst/>
          </a:prstGeom>
          <a:noFill/>
          <a:extLst>
            <a:ext uri="{909E8E84-426E-40DD-AFC4-6F175D3DCCD1}">
              <a14:hiddenFill xmlns:a14="http://schemas.microsoft.com/office/drawing/2010/main">
                <a:solidFill>
                  <a:srgbClr val="FFFFFF"/>
                </a:solidFill>
              </a14:hiddenFill>
            </a:ext>
          </a:extLst>
        </p:spPr>
      </p:pic>
      <p:pic>
        <p:nvPicPr>
          <p:cNvPr id="50" name="Picture 4" descr="C:\Users\cheung\AppData\Local\Temp\SNAGHTMLa74240a.PNG">
            <a:extLst>
              <a:ext uri="{FF2B5EF4-FFF2-40B4-BE49-F238E27FC236}">
                <a16:creationId xmlns:a16="http://schemas.microsoft.com/office/drawing/2014/main" id="{EC5C0C3F-4A42-4014-AECE-A9C013C9C9C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2110" y="4216945"/>
            <a:ext cx="312392" cy="314435"/>
          </a:xfrm>
          <a:prstGeom prst="rect">
            <a:avLst/>
          </a:prstGeom>
          <a:noFill/>
          <a:extLst>
            <a:ext uri="{909E8E84-426E-40DD-AFC4-6F175D3DCCD1}">
              <a14:hiddenFill xmlns:a14="http://schemas.microsoft.com/office/drawing/2010/main">
                <a:solidFill>
                  <a:srgbClr val="FFFFFF"/>
                </a:solidFill>
              </a14:hiddenFill>
            </a:ext>
          </a:extLst>
        </p:spPr>
      </p:pic>
      <p:cxnSp>
        <p:nvCxnSpPr>
          <p:cNvPr id="3" name="Straight Connector 2">
            <a:extLst>
              <a:ext uri="{FF2B5EF4-FFF2-40B4-BE49-F238E27FC236}">
                <a16:creationId xmlns:a16="http://schemas.microsoft.com/office/drawing/2014/main" id="{059DB429-5FE6-4AF3-8E59-B355BDE2AD1F}"/>
              </a:ext>
            </a:extLst>
          </p:cNvPr>
          <p:cNvCxnSpPr>
            <a:cxnSpLocks/>
            <a:endCxn id="40" idx="1"/>
          </p:cNvCxnSpPr>
          <p:nvPr/>
        </p:nvCxnSpPr>
        <p:spPr>
          <a:xfrm>
            <a:off x="643174" y="4488465"/>
            <a:ext cx="639702" cy="119059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D663567A-6F70-4A2E-A671-E8B6900A8F47}"/>
              </a:ext>
            </a:extLst>
          </p:cNvPr>
          <p:cNvCxnSpPr>
            <a:cxnSpLocks/>
            <a:stCxn id="50" idx="3"/>
          </p:cNvCxnSpPr>
          <p:nvPr/>
        </p:nvCxnSpPr>
        <p:spPr>
          <a:xfrm>
            <a:off x="914502" y="4374163"/>
            <a:ext cx="1117247" cy="104714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64781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2051338A-27B2-44DA-B827-1173372F6DD9}"/>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63DA88EF-026B-42E7-942E-D6F9C665F491}"/>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C1B3C030-ECA3-4223-B626-ACBF8135F018}"/>
                </a:ext>
              </a:extLst>
            </p:cNvPr>
            <p:cNvSpPr txBox="1"/>
            <p:nvPr/>
          </p:nvSpPr>
          <p:spPr>
            <a:xfrm>
              <a:off x="2099385" y="-13353"/>
              <a:ext cx="4924746"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PM DICTIONARY in R6 Frankfurt</a:t>
              </a:r>
            </a:p>
          </p:txBody>
        </p:sp>
        <p:sp>
          <p:nvSpPr>
            <p:cNvPr id="5" name="Rectangle 4">
              <a:extLst>
                <a:ext uri="{FF2B5EF4-FFF2-40B4-BE49-F238E27FC236}">
                  <a16:creationId xmlns:a16="http://schemas.microsoft.com/office/drawing/2014/main" id="{8F1C7383-76C9-4DFD-A241-743C6DCD2F4B}"/>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6" name="Rectangle 5">
            <a:extLst>
              <a:ext uri="{FF2B5EF4-FFF2-40B4-BE49-F238E27FC236}">
                <a16:creationId xmlns:a16="http://schemas.microsoft.com/office/drawing/2014/main" id="{11B364F8-0E6A-4411-ACAA-BBB49E6A7369}"/>
              </a:ext>
            </a:extLst>
          </p:cNvPr>
          <p:cNvSpPr/>
          <p:nvPr/>
        </p:nvSpPr>
        <p:spPr>
          <a:xfrm>
            <a:off x="127000" y="2612883"/>
            <a:ext cx="9017000" cy="422473"/>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76CEAE0E-14F2-4DE4-807C-8E106148E980}"/>
              </a:ext>
            </a:extLst>
          </p:cNvPr>
          <p:cNvSpPr txBox="1"/>
          <p:nvPr/>
        </p:nvSpPr>
        <p:spPr>
          <a:xfrm>
            <a:off x="380021" y="2710159"/>
            <a:ext cx="4900637" cy="307777"/>
          </a:xfrm>
          <a:prstGeom prst="rect">
            <a:avLst/>
          </a:prstGeom>
          <a:noFill/>
        </p:spPr>
        <p:txBody>
          <a:bodyPr wrap="none" rtlCol="0">
            <a:spAutoFit/>
          </a:bodyPr>
          <a:lstStyle/>
          <a:p>
            <a:r>
              <a:rPr lang="en-US" sz="1400" dirty="0">
                <a:hlinkClick r:id="rId2"/>
              </a:rPr>
              <a:t>https://wiki.onap.org/pages/viewpage.action?pageId=40206485</a:t>
            </a:r>
            <a:r>
              <a:rPr lang="en-US" sz="1400" dirty="0"/>
              <a:t> </a:t>
            </a:r>
          </a:p>
        </p:txBody>
      </p:sp>
      <p:sp>
        <p:nvSpPr>
          <p:cNvPr id="8" name="Rectangle 7">
            <a:extLst>
              <a:ext uri="{FF2B5EF4-FFF2-40B4-BE49-F238E27FC236}">
                <a16:creationId xmlns:a16="http://schemas.microsoft.com/office/drawing/2014/main" id="{9CD98F2A-B0F1-424C-840E-2F996D941289}"/>
              </a:ext>
            </a:extLst>
          </p:cNvPr>
          <p:cNvSpPr/>
          <p:nvPr/>
        </p:nvSpPr>
        <p:spPr>
          <a:xfrm>
            <a:off x="76200" y="3046996"/>
            <a:ext cx="9017000" cy="4381378"/>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Table 8">
            <a:extLst>
              <a:ext uri="{FF2B5EF4-FFF2-40B4-BE49-F238E27FC236}">
                <a16:creationId xmlns:a16="http://schemas.microsoft.com/office/drawing/2014/main" id="{53B2BBB3-4CD7-4C5B-89B2-ED11CB763510}"/>
              </a:ext>
            </a:extLst>
          </p:cNvPr>
          <p:cNvGraphicFramePr>
            <a:graphicFrameLocks noGrp="1"/>
          </p:cNvGraphicFramePr>
          <p:nvPr>
            <p:extLst>
              <p:ext uri="{D42A27DB-BD31-4B8C-83A1-F6EECF244321}">
                <p14:modId xmlns:p14="http://schemas.microsoft.com/office/powerpoint/2010/main" val="554032046"/>
              </p:ext>
            </p:extLst>
          </p:nvPr>
        </p:nvGraphicFramePr>
        <p:xfrm>
          <a:off x="357884" y="3150690"/>
          <a:ext cx="8597580" cy="3296920"/>
        </p:xfrm>
        <a:graphic>
          <a:graphicData uri="http://schemas.openxmlformats.org/drawingml/2006/table">
            <a:tbl>
              <a:tblPr firstRow="1" bandRow="1">
                <a:tableStyleId>{5C22544A-7EE6-4342-B048-85BDC9FD1C3A}</a:tableStyleId>
              </a:tblPr>
              <a:tblGrid>
                <a:gridCol w="2912122">
                  <a:extLst>
                    <a:ext uri="{9D8B030D-6E8A-4147-A177-3AD203B41FA5}">
                      <a16:colId xmlns:a16="http://schemas.microsoft.com/office/drawing/2014/main" val="233791498"/>
                    </a:ext>
                  </a:extLst>
                </a:gridCol>
                <a:gridCol w="5685458">
                  <a:extLst>
                    <a:ext uri="{9D8B030D-6E8A-4147-A177-3AD203B41FA5}">
                      <a16:colId xmlns:a16="http://schemas.microsoft.com/office/drawing/2014/main" val="3434402303"/>
                    </a:ext>
                  </a:extLst>
                </a:gridCol>
              </a:tblGrid>
              <a:tr h="370840">
                <a:tc>
                  <a:txBody>
                    <a:bodyPr/>
                    <a:lstStyle/>
                    <a:p>
                      <a:r>
                        <a:rPr lang="en-US" sz="1400" dirty="0"/>
                        <a:t>R5 CANDIDATE ENHANCEMENTS</a:t>
                      </a:r>
                    </a:p>
                  </a:txBody>
                  <a:tcPr/>
                </a:tc>
                <a:tc>
                  <a:txBody>
                    <a:bodyPr/>
                    <a:lstStyle/>
                    <a:p>
                      <a:r>
                        <a:rPr lang="en-US" sz="1400" dirty="0"/>
                        <a:t>IMPACT</a:t>
                      </a:r>
                    </a:p>
                  </a:txBody>
                  <a:tcPr/>
                </a:tc>
                <a:extLst>
                  <a:ext uri="{0D108BD9-81ED-4DB2-BD59-A6C34878D82A}">
                    <a16:rowId xmlns:a16="http://schemas.microsoft.com/office/drawing/2014/main" val="3899684447"/>
                  </a:ext>
                </a:extLst>
              </a:tr>
              <a:tr h="370840">
                <a:tc>
                  <a:txBody>
                    <a:bodyPr/>
                    <a:lstStyle/>
                    <a:p>
                      <a:r>
                        <a:rPr lang="en-US" sz="1400" dirty="0">
                          <a:solidFill>
                            <a:srgbClr val="0000CC"/>
                          </a:solidFill>
                        </a:rPr>
                        <a:t>VES Specifications</a:t>
                      </a:r>
                    </a:p>
                  </a:txBody>
                  <a:tcPr anchor="ctr"/>
                </a:tc>
                <a:tc>
                  <a:txBody>
                    <a:bodyPr/>
                    <a:lstStyle/>
                    <a:p>
                      <a:r>
                        <a:rPr lang="en-US" sz="1400" dirty="0">
                          <a:solidFill>
                            <a:srgbClr val="0000CC"/>
                          </a:solidFill>
                        </a:rPr>
                        <a:t>3GPP effort to align PM/FM with ONAP. Possible modification based on 3GPP outcome. Study done in 2019. Changes to make ONAP aligned. Additional fields might get defined. This might impact the VES specification and would require updates &amp; review. Preliminary findings are available and need to be investigated now. File Ready VES event may be updated. </a:t>
                      </a:r>
                    </a:p>
                  </a:txBody>
                  <a:tcPr anchor="ctr"/>
                </a:tc>
                <a:extLst>
                  <a:ext uri="{0D108BD9-81ED-4DB2-BD59-A6C34878D82A}">
                    <a16:rowId xmlns:a16="http://schemas.microsoft.com/office/drawing/2014/main" val="4038418399"/>
                  </a:ext>
                </a:extLst>
              </a:tr>
              <a:tr h="370840">
                <a:tc>
                  <a:txBody>
                    <a:bodyPr/>
                    <a:lstStyle/>
                    <a:p>
                      <a:r>
                        <a:rPr lang="en-US" sz="1400" dirty="0">
                          <a:solidFill>
                            <a:srgbClr val="0000CC"/>
                          </a:solidFill>
                        </a:rPr>
                        <a:t>GUI display of PM dictionary</a:t>
                      </a:r>
                    </a:p>
                  </a:txBody>
                  <a:tcPr anchor="ctr"/>
                </a:tc>
                <a:tc>
                  <a:txBody>
                    <a:bodyPr/>
                    <a:lstStyle/>
                    <a:p>
                      <a:r>
                        <a:rPr lang="en-US" sz="1400" dirty="0">
                          <a:solidFill>
                            <a:srgbClr val="0000CC"/>
                          </a:solidFill>
                        </a:rPr>
                        <a:t>Display the PM Dictionary in a GUI (either DCAE-DS or SDC-DS GUI) to allow an ONAP User to create PM Mapper configuration files for Perf3gpp event generation.  </a:t>
                      </a:r>
                    </a:p>
                  </a:txBody>
                  <a:tcPr anchor="ctr"/>
                </a:tc>
                <a:extLst>
                  <a:ext uri="{0D108BD9-81ED-4DB2-BD59-A6C34878D82A}">
                    <a16:rowId xmlns:a16="http://schemas.microsoft.com/office/drawing/2014/main" val="1279127481"/>
                  </a:ext>
                </a:extLst>
              </a:tr>
              <a:tr h="370840">
                <a:tc>
                  <a:txBody>
                    <a:bodyPr/>
                    <a:lstStyle/>
                    <a:p>
                      <a:r>
                        <a:rPr lang="en-US" sz="1400" dirty="0">
                          <a:solidFill>
                            <a:srgbClr val="0000CC"/>
                          </a:solidFill>
                        </a:rPr>
                        <a:t>Extensions of the GUI to other Design time platforms</a:t>
                      </a:r>
                    </a:p>
                  </a:txBody>
                  <a:tcPr anchor="ctr"/>
                </a:tc>
                <a:tc>
                  <a:txBody>
                    <a:bodyPr/>
                    <a:lstStyle/>
                    <a:p>
                      <a:r>
                        <a:rPr lang="en-US" sz="1400" dirty="0">
                          <a:solidFill>
                            <a:srgbClr val="0000CC"/>
                          </a:solidFill>
                        </a:rPr>
                        <a:t>GUI (either DCAE-DS, Policy GUI and/or SDC GUI) to allow an ONAP User to create Policies for handling alarms</a:t>
                      </a:r>
                    </a:p>
                  </a:txBody>
                  <a:tcPr anchor="ctr"/>
                </a:tc>
                <a:extLst>
                  <a:ext uri="{0D108BD9-81ED-4DB2-BD59-A6C34878D82A}">
                    <a16:rowId xmlns:a16="http://schemas.microsoft.com/office/drawing/2014/main" val="386033964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rgbClr val="0000CC"/>
                          </a:solidFill>
                        </a:rPr>
                        <a:t>GUI Display functions (Search etc.)</a:t>
                      </a:r>
                    </a:p>
                    <a:p>
                      <a:endParaRPr lang="en-US" sz="1400" dirty="0">
                        <a:solidFill>
                          <a:srgbClr val="0000CC"/>
                        </a:solidFill>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rgbClr val="0000CC"/>
                          </a:solidFill>
                        </a:rPr>
                        <a:t>Some basic (or more advanced) “functions” that a user can invoke, such as searching on fields or displaying filtered rows.</a:t>
                      </a:r>
                    </a:p>
                  </a:txBody>
                  <a:tcPr anchor="ctr"/>
                </a:tc>
                <a:extLst>
                  <a:ext uri="{0D108BD9-81ED-4DB2-BD59-A6C34878D82A}">
                    <a16:rowId xmlns:a16="http://schemas.microsoft.com/office/drawing/2014/main" val="1468358737"/>
                  </a:ext>
                </a:extLst>
              </a:tr>
            </a:tbl>
          </a:graphicData>
        </a:graphic>
      </p:graphicFrame>
      <p:sp>
        <p:nvSpPr>
          <p:cNvPr id="10" name="Rectangle 9">
            <a:extLst>
              <a:ext uri="{FF2B5EF4-FFF2-40B4-BE49-F238E27FC236}">
                <a16:creationId xmlns:a16="http://schemas.microsoft.com/office/drawing/2014/main" id="{484185CF-49BD-4855-BD30-794D6358D5ED}"/>
              </a:ext>
            </a:extLst>
          </p:cNvPr>
          <p:cNvSpPr/>
          <p:nvPr/>
        </p:nvSpPr>
        <p:spPr>
          <a:xfrm>
            <a:off x="50800" y="552418"/>
            <a:ext cx="9017000" cy="2038786"/>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70505129-16F8-43F8-A788-249030100146}"/>
              </a:ext>
            </a:extLst>
          </p:cNvPr>
          <p:cNvSpPr txBox="1"/>
          <p:nvPr/>
        </p:nvSpPr>
        <p:spPr>
          <a:xfrm>
            <a:off x="380021" y="606526"/>
            <a:ext cx="8645220" cy="1815882"/>
          </a:xfrm>
          <a:prstGeom prst="rect">
            <a:avLst/>
          </a:prstGeom>
          <a:noFill/>
        </p:spPr>
        <p:txBody>
          <a:bodyPr wrap="square" rtlCol="0">
            <a:spAutoFit/>
          </a:bodyPr>
          <a:lstStyle/>
          <a:p>
            <a:r>
              <a:rPr lang="en-US" sz="1400" dirty="0">
                <a:solidFill>
                  <a:srgbClr val="0000CC"/>
                </a:solidFill>
              </a:rPr>
              <a:t>Support the following work items for PM Dictionary for 5G </a:t>
            </a:r>
            <a:r>
              <a:rPr lang="en-US" sz="1400" dirty="0" err="1">
                <a:solidFill>
                  <a:srgbClr val="0000CC"/>
                </a:solidFill>
              </a:rPr>
              <a:t>xNFs</a:t>
            </a:r>
            <a:r>
              <a:rPr lang="en-US" sz="1400" dirty="0">
                <a:solidFill>
                  <a:srgbClr val="0000CC"/>
                </a:solidFill>
              </a:rPr>
              <a:t>:</a:t>
            </a:r>
          </a:p>
          <a:p>
            <a:pPr marL="342900" indent="-342900">
              <a:buFont typeface="+mj-lt"/>
              <a:buAutoNum type="arabicPeriod"/>
            </a:pPr>
            <a:r>
              <a:rPr lang="en-US" sz="1400" dirty="0">
                <a:solidFill>
                  <a:srgbClr val="0000CC"/>
                </a:solidFill>
              </a:rPr>
              <a:t>Review and finalize VES Event Listener Specification v7.1 and VES Event Registration Specification v3.2 which contains the PM Dictionary format and content.  </a:t>
            </a:r>
          </a:p>
          <a:p>
            <a:pPr marL="342900" indent="-342900">
              <a:buFont typeface="+mj-lt"/>
              <a:buAutoNum type="arabicPeriod"/>
            </a:pPr>
            <a:r>
              <a:rPr lang="en-US" sz="1400" dirty="0">
                <a:solidFill>
                  <a:srgbClr val="0000CC"/>
                </a:solidFill>
              </a:rPr>
              <a:t>Onboard the PM Dictionary for an xNF as a PM Dictionary YAML file. Note: Onboarding of the PM Dictionary artifact is covered under the PNF Onboarding Use Case.</a:t>
            </a:r>
          </a:p>
          <a:p>
            <a:pPr marL="342900" indent="-342900">
              <a:buFont typeface="+mj-lt"/>
              <a:buAutoNum type="arabicPeriod"/>
            </a:pPr>
            <a:r>
              <a:rPr lang="en-US" sz="1400" dirty="0">
                <a:solidFill>
                  <a:srgbClr val="0000CC"/>
                </a:solidFill>
              </a:rPr>
              <a:t>Display the PM Dictionary in a GUI to allow an ONAP User to create PM Mapper configuration files for Perf3gpp event generation. </a:t>
            </a:r>
          </a:p>
          <a:p>
            <a:pPr marL="342900" indent="-342900">
              <a:buFont typeface="+mj-lt"/>
              <a:buAutoNum type="arabicPeriod"/>
            </a:pPr>
            <a:r>
              <a:rPr lang="en-US" sz="1400" dirty="0">
                <a:solidFill>
                  <a:srgbClr val="0000CC"/>
                </a:solidFill>
              </a:rPr>
              <a:t>Update VNF Requirements for PM Dictionary artifact.</a:t>
            </a:r>
          </a:p>
        </p:txBody>
      </p:sp>
      <p:grpSp>
        <p:nvGrpSpPr>
          <p:cNvPr id="12" name="Group 11">
            <a:extLst>
              <a:ext uri="{FF2B5EF4-FFF2-40B4-BE49-F238E27FC236}">
                <a16:creationId xmlns:a16="http://schemas.microsoft.com/office/drawing/2014/main" id="{A62556D8-CEFA-4211-B716-3408D37CC267}"/>
              </a:ext>
            </a:extLst>
          </p:cNvPr>
          <p:cNvGrpSpPr/>
          <p:nvPr/>
        </p:nvGrpSpPr>
        <p:grpSpPr>
          <a:xfrm>
            <a:off x="50800" y="481282"/>
            <a:ext cx="286661" cy="2143517"/>
            <a:chOff x="50800" y="503746"/>
            <a:chExt cx="286661" cy="1466621"/>
          </a:xfrm>
        </p:grpSpPr>
        <p:sp>
          <p:nvSpPr>
            <p:cNvPr id="13" name="Rectangle 12">
              <a:extLst>
                <a:ext uri="{FF2B5EF4-FFF2-40B4-BE49-F238E27FC236}">
                  <a16:creationId xmlns:a16="http://schemas.microsoft.com/office/drawing/2014/main" id="{293D8DB4-5F6D-4CA6-83B4-E3A32109D411}"/>
                </a:ext>
              </a:extLst>
            </p:cNvPr>
            <p:cNvSpPr/>
            <p:nvPr/>
          </p:nvSpPr>
          <p:spPr>
            <a:xfrm>
              <a:off x="50800" y="552418"/>
              <a:ext cx="254408" cy="1417949"/>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4" name="TextBox 13">
              <a:extLst>
                <a:ext uri="{FF2B5EF4-FFF2-40B4-BE49-F238E27FC236}">
                  <a16:creationId xmlns:a16="http://schemas.microsoft.com/office/drawing/2014/main" id="{64F0B755-B902-4723-A81C-C703F4AF7ABD}"/>
                </a:ext>
              </a:extLst>
            </p:cNvPr>
            <p:cNvSpPr txBox="1"/>
            <p:nvPr/>
          </p:nvSpPr>
          <p:spPr>
            <a:xfrm rot="16200000">
              <a:off x="-464681" y="1028889"/>
              <a:ext cx="1327286" cy="276999"/>
            </a:xfrm>
            <a:prstGeom prst="rect">
              <a:avLst/>
            </a:prstGeom>
            <a:noFill/>
          </p:spPr>
          <p:txBody>
            <a:bodyPr wrap="square" rtlCol="0">
              <a:spAutoFit/>
            </a:bodyPr>
            <a:lstStyle/>
            <a:p>
              <a:r>
                <a:rPr lang="en-US" sz="1200" b="1" dirty="0">
                  <a:solidFill>
                    <a:schemeClr val="bg1"/>
                  </a:solidFill>
                </a:rPr>
                <a:t>U/C DESCRIPTION</a:t>
              </a:r>
            </a:p>
          </p:txBody>
        </p:sp>
      </p:grpSp>
      <p:grpSp>
        <p:nvGrpSpPr>
          <p:cNvPr id="15" name="Group 14">
            <a:extLst>
              <a:ext uri="{FF2B5EF4-FFF2-40B4-BE49-F238E27FC236}">
                <a16:creationId xmlns:a16="http://schemas.microsoft.com/office/drawing/2014/main" id="{077E3E21-BC39-48BE-AB9E-129844C9DB0D}"/>
              </a:ext>
            </a:extLst>
          </p:cNvPr>
          <p:cNvGrpSpPr/>
          <p:nvPr/>
        </p:nvGrpSpPr>
        <p:grpSpPr>
          <a:xfrm>
            <a:off x="37804" y="2577245"/>
            <a:ext cx="276999" cy="474810"/>
            <a:chOff x="32241" y="1138194"/>
            <a:chExt cx="276999" cy="474810"/>
          </a:xfrm>
        </p:grpSpPr>
        <p:sp>
          <p:nvSpPr>
            <p:cNvPr id="16" name="Rectangle 15">
              <a:extLst>
                <a:ext uri="{FF2B5EF4-FFF2-40B4-BE49-F238E27FC236}">
                  <a16:creationId xmlns:a16="http://schemas.microsoft.com/office/drawing/2014/main" id="{9AC7C9FE-643D-4A76-8A49-5EFA30839B01}"/>
                </a:ext>
              </a:extLst>
            </p:cNvPr>
            <p:cNvSpPr/>
            <p:nvPr/>
          </p:nvSpPr>
          <p:spPr>
            <a:xfrm>
              <a:off x="52208" y="1184926"/>
              <a:ext cx="254408" cy="406399"/>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17" name="TextBox 16">
              <a:extLst>
                <a:ext uri="{FF2B5EF4-FFF2-40B4-BE49-F238E27FC236}">
                  <a16:creationId xmlns:a16="http://schemas.microsoft.com/office/drawing/2014/main" id="{E012E417-86AE-4B0F-B7C3-C2A989D8E808}"/>
                </a:ext>
              </a:extLst>
            </p:cNvPr>
            <p:cNvSpPr txBox="1"/>
            <p:nvPr/>
          </p:nvSpPr>
          <p:spPr>
            <a:xfrm rot="16200000">
              <a:off x="-66664" y="1237099"/>
              <a:ext cx="474810" cy="276999"/>
            </a:xfrm>
            <a:prstGeom prst="rect">
              <a:avLst/>
            </a:prstGeom>
            <a:noFill/>
          </p:spPr>
          <p:txBody>
            <a:bodyPr wrap="square" rtlCol="0">
              <a:spAutoFit/>
            </a:bodyPr>
            <a:lstStyle/>
            <a:p>
              <a:r>
                <a:rPr lang="en-US" sz="1200" b="1" dirty="0">
                  <a:solidFill>
                    <a:schemeClr val="bg1"/>
                  </a:solidFill>
                </a:rPr>
                <a:t>Wiki</a:t>
              </a:r>
            </a:p>
          </p:txBody>
        </p:sp>
      </p:grpSp>
      <p:grpSp>
        <p:nvGrpSpPr>
          <p:cNvPr id="18" name="Group 17">
            <a:extLst>
              <a:ext uri="{FF2B5EF4-FFF2-40B4-BE49-F238E27FC236}">
                <a16:creationId xmlns:a16="http://schemas.microsoft.com/office/drawing/2014/main" id="{E04FFA1E-BF2F-4C5F-B8E4-0A48CA6DD5C5}"/>
              </a:ext>
            </a:extLst>
          </p:cNvPr>
          <p:cNvGrpSpPr/>
          <p:nvPr/>
        </p:nvGrpSpPr>
        <p:grpSpPr>
          <a:xfrm>
            <a:off x="37809" y="3061564"/>
            <a:ext cx="276999" cy="3747354"/>
            <a:chOff x="37809" y="-1272739"/>
            <a:chExt cx="276999" cy="4413835"/>
          </a:xfrm>
        </p:grpSpPr>
        <p:sp>
          <p:nvSpPr>
            <p:cNvPr id="19" name="Rectangle 18">
              <a:extLst>
                <a:ext uri="{FF2B5EF4-FFF2-40B4-BE49-F238E27FC236}">
                  <a16:creationId xmlns:a16="http://schemas.microsoft.com/office/drawing/2014/main" id="{7FFF2A5E-B236-4033-980B-A062C55AB8B8}"/>
                </a:ext>
              </a:extLst>
            </p:cNvPr>
            <p:cNvSpPr/>
            <p:nvPr/>
          </p:nvSpPr>
          <p:spPr>
            <a:xfrm>
              <a:off x="50800" y="-1272739"/>
              <a:ext cx="254408" cy="4371231"/>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00CC"/>
                </a:solidFill>
              </a:endParaRPr>
            </a:p>
          </p:txBody>
        </p:sp>
        <p:sp>
          <p:nvSpPr>
            <p:cNvPr id="20" name="TextBox 19">
              <a:extLst>
                <a:ext uri="{FF2B5EF4-FFF2-40B4-BE49-F238E27FC236}">
                  <a16:creationId xmlns:a16="http://schemas.microsoft.com/office/drawing/2014/main" id="{2C407061-54B5-4E2D-8E98-DB4D4F0156A8}"/>
                </a:ext>
              </a:extLst>
            </p:cNvPr>
            <p:cNvSpPr txBox="1"/>
            <p:nvPr/>
          </p:nvSpPr>
          <p:spPr>
            <a:xfrm rot="16200000">
              <a:off x="-1517169" y="1309119"/>
              <a:ext cx="3386955" cy="276999"/>
            </a:xfrm>
            <a:prstGeom prst="rect">
              <a:avLst/>
            </a:prstGeom>
            <a:noFill/>
          </p:spPr>
          <p:txBody>
            <a:bodyPr wrap="none" rtlCol="0">
              <a:spAutoFit/>
            </a:bodyPr>
            <a:lstStyle/>
            <a:p>
              <a:r>
                <a:rPr lang="en-US" sz="1200" b="1" dirty="0">
                  <a:solidFill>
                    <a:schemeClr val="bg1"/>
                  </a:solidFill>
                </a:rPr>
                <a:t>R6 Frankfurt CANDIDATE ENHANCEMENTS</a:t>
              </a:r>
            </a:p>
          </p:txBody>
        </p:sp>
      </p:grpSp>
    </p:spTree>
    <p:extLst>
      <p:ext uri="{BB962C8B-B14F-4D97-AF65-F5344CB8AC3E}">
        <p14:creationId xmlns:p14="http://schemas.microsoft.com/office/powerpoint/2010/main" val="35097767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F171D4A-83D4-4590-8AE3-CAD0AEFC0DD4}"/>
              </a:ext>
            </a:extLst>
          </p:cNvPr>
          <p:cNvGrpSpPr/>
          <p:nvPr/>
        </p:nvGrpSpPr>
        <p:grpSpPr>
          <a:xfrm>
            <a:off x="-5269" y="-13353"/>
            <a:ext cx="9149269" cy="6865687"/>
            <a:chOff x="-5269" y="-13353"/>
            <a:chExt cx="9149269" cy="6865687"/>
          </a:xfrm>
        </p:grpSpPr>
        <p:sp>
          <p:nvSpPr>
            <p:cNvPr id="3" name="Rectangle 2">
              <a:extLst>
                <a:ext uri="{FF2B5EF4-FFF2-40B4-BE49-F238E27FC236}">
                  <a16:creationId xmlns:a16="http://schemas.microsoft.com/office/drawing/2014/main" id="{F1EFE929-2772-4F66-94A9-13D42C5723E7}"/>
                </a:ext>
              </a:extLst>
            </p:cNvPr>
            <p:cNvSpPr/>
            <p:nvPr/>
          </p:nvSpPr>
          <p:spPr>
            <a:xfrm>
              <a:off x="0" y="5666"/>
              <a:ext cx="9144000" cy="475615"/>
            </a:xfrm>
            <a:prstGeom prst="rect">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sp>
          <p:nvSpPr>
            <p:cNvPr id="4" name="TextBox 3">
              <a:extLst>
                <a:ext uri="{FF2B5EF4-FFF2-40B4-BE49-F238E27FC236}">
                  <a16:creationId xmlns:a16="http://schemas.microsoft.com/office/drawing/2014/main" id="{5C51250F-45AA-4909-815C-7D82BE344A4F}"/>
                </a:ext>
              </a:extLst>
            </p:cNvPr>
            <p:cNvSpPr txBox="1"/>
            <p:nvPr/>
          </p:nvSpPr>
          <p:spPr>
            <a:xfrm>
              <a:off x="2165911" y="-13353"/>
              <a:ext cx="4791696" cy="523220"/>
            </a:xfrm>
            <a:prstGeom prst="rect">
              <a:avLst/>
            </a:prstGeom>
            <a:noFill/>
          </p:spPr>
          <p:txBody>
            <a:bodyPr wrap="none" rtlCol="0">
              <a:spAutoFit/>
            </a:bodyPr>
            <a:lstStyle/>
            <a:p>
              <a:pPr algn="ctr"/>
              <a:r>
                <a:rPr lang="en-US" sz="2800" dirty="0">
                  <a:solidFill>
                    <a:schemeClr val="bg1"/>
                  </a:solidFill>
                  <a:latin typeface="Nokia Pure Headline" pitchFamily="34" charset="0"/>
                </a:rPr>
                <a:t>FM META DATA in R6 Frankfurt</a:t>
              </a:r>
            </a:p>
          </p:txBody>
        </p:sp>
        <p:sp>
          <p:nvSpPr>
            <p:cNvPr id="5" name="Rectangle 4">
              <a:extLst>
                <a:ext uri="{FF2B5EF4-FFF2-40B4-BE49-F238E27FC236}">
                  <a16:creationId xmlns:a16="http://schemas.microsoft.com/office/drawing/2014/main" id="{55874738-C9A7-47A7-B1CD-00D798BA7C46}"/>
                </a:ext>
              </a:extLst>
            </p:cNvPr>
            <p:cNvSpPr/>
            <p:nvPr/>
          </p:nvSpPr>
          <p:spPr>
            <a:xfrm>
              <a:off x="-5269" y="5666"/>
              <a:ext cx="9149269" cy="6846668"/>
            </a:xfrm>
            <a:prstGeom prst="rect">
              <a:avLst/>
            </a:prstGeom>
            <a:noFill/>
            <a:ln w="28575">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sp>
        <p:nvSpPr>
          <p:cNvPr id="16" name="Rectangle: Rounded Corners 15">
            <a:extLst>
              <a:ext uri="{FF2B5EF4-FFF2-40B4-BE49-F238E27FC236}">
                <a16:creationId xmlns:a16="http://schemas.microsoft.com/office/drawing/2014/main" id="{58637A76-0FC7-4BA9-8D96-1C068A994B36}"/>
              </a:ext>
            </a:extLst>
          </p:cNvPr>
          <p:cNvSpPr/>
          <p:nvPr/>
        </p:nvSpPr>
        <p:spPr>
          <a:xfrm>
            <a:off x="108459" y="749300"/>
            <a:ext cx="5162999" cy="3579122"/>
          </a:xfrm>
          <a:prstGeom prst="roundRect">
            <a:avLst>
              <a:gd name="adj" fmla="val 250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Rounded Corners 16">
            <a:extLst>
              <a:ext uri="{FF2B5EF4-FFF2-40B4-BE49-F238E27FC236}">
                <a16:creationId xmlns:a16="http://schemas.microsoft.com/office/drawing/2014/main" id="{BC17BA61-3F85-45BF-93EA-6EEF8195586E}"/>
              </a:ext>
            </a:extLst>
          </p:cNvPr>
          <p:cNvSpPr/>
          <p:nvPr/>
        </p:nvSpPr>
        <p:spPr>
          <a:xfrm>
            <a:off x="931951" y="2068620"/>
            <a:ext cx="1703535" cy="651617"/>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Hexagon 17">
            <a:extLst>
              <a:ext uri="{FF2B5EF4-FFF2-40B4-BE49-F238E27FC236}">
                <a16:creationId xmlns:a16="http://schemas.microsoft.com/office/drawing/2014/main" id="{8126A21E-DC9E-4300-9D4A-BB42E38FE7FF}"/>
              </a:ext>
            </a:extLst>
          </p:cNvPr>
          <p:cNvSpPr/>
          <p:nvPr/>
        </p:nvSpPr>
        <p:spPr>
          <a:xfrm>
            <a:off x="2686201" y="2068620"/>
            <a:ext cx="1703535" cy="651618"/>
          </a:xfrm>
          <a:prstGeom prst="hexagon">
            <a:avLst/>
          </a:prstGeom>
          <a:gradFill>
            <a:gsLst>
              <a:gs pos="0">
                <a:schemeClr val="accent2">
                  <a:lumMod val="60000"/>
                  <a:lumOff val="40000"/>
                </a:schemeClr>
              </a:gs>
              <a:gs pos="50000">
                <a:schemeClr val="accent2">
                  <a:lumMod val="40000"/>
                  <a:lumOff val="60000"/>
                </a:schemeClr>
              </a:gs>
              <a:gs pos="100000">
                <a:schemeClr val="accent2">
                  <a:lumMod val="20000"/>
                  <a:lumOff val="8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a:extLst>
              <a:ext uri="{FF2B5EF4-FFF2-40B4-BE49-F238E27FC236}">
                <a16:creationId xmlns:a16="http://schemas.microsoft.com/office/drawing/2014/main" id="{04BFBE2D-CE40-4C7E-AE36-8F14ECE76378}"/>
              </a:ext>
            </a:extLst>
          </p:cNvPr>
          <p:cNvGrpSpPr/>
          <p:nvPr/>
        </p:nvGrpSpPr>
        <p:grpSpPr>
          <a:xfrm>
            <a:off x="3566064" y="1083140"/>
            <a:ext cx="1446293" cy="747476"/>
            <a:chOff x="2335426" y="2514837"/>
            <a:chExt cx="1589451" cy="825263"/>
          </a:xfrm>
        </p:grpSpPr>
        <p:sp>
          <p:nvSpPr>
            <p:cNvPr id="20" name="Rectangle: Rounded Corners 19">
              <a:extLst>
                <a:ext uri="{FF2B5EF4-FFF2-40B4-BE49-F238E27FC236}">
                  <a16:creationId xmlns:a16="http://schemas.microsoft.com/office/drawing/2014/main" id="{B5C5D7C2-A16A-4883-82EA-C1FA175704BB}"/>
                </a:ext>
              </a:extLst>
            </p:cNvPr>
            <p:cNvSpPr/>
            <p:nvPr/>
          </p:nvSpPr>
          <p:spPr>
            <a:xfrm>
              <a:off x="2335426" y="2514837"/>
              <a:ext cx="1589451"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00CB3D70-0695-4DE3-A407-F0A928D21CD0}"/>
                </a:ext>
              </a:extLst>
            </p:cNvPr>
            <p:cNvSpPr txBox="1"/>
            <p:nvPr/>
          </p:nvSpPr>
          <p:spPr>
            <a:xfrm>
              <a:off x="2799065" y="2543469"/>
              <a:ext cx="979692" cy="781553"/>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SDC</a:t>
              </a:r>
            </a:p>
            <a:p>
              <a:pPr algn="ctr"/>
              <a:r>
                <a:rPr lang="en-US" sz="2000" b="1" dirty="0">
                  <a:solidFill>
                    <a:srgbClr val="0000CC"/>
                  </a:solidFill>
                  <a:effectLst>
                    <a:outerShdw blurRad="50800" dist="50800" dir="5400000" algn="ctr" rotWithShape="0">
                      <a:srgbClr val="FF3300"/>
                    </a:outerShdw>
                  </a:effectLst>
                </a:rPr>
                <a:t>Catalog</a:t>
              </a:r>
            </a:p>
          </p:txBody>
        </p:sp>
      </p:grpSp>
      <p:grpSp>
        <p:nvGrpSpPr>
          <p:cNvPr id="22" name="Group 21">
            <a:extLst>
              <a:ext uri="{FF2B5EF4-FFF2-40B4-BE49-F238E27FC236}">
                <a16:creationId xmlns:a16="http://schemas.microsoft.com/office/drawing/2014/main" id="{F30F01C0-90E1-4CBD-907D-7D07875F1584}"/>
              </a:ext>
            </a:extLst>
          </p:cNvPr>
          <p:cNvGrpSpPr/>
          <p:nvPr/>
        </p:nvGrpSpPr>
        <p:grpSpPr>
          <a:xfrm>
            <a:off x="3582212" y="1220879"/>
            <a:ext cx="413813" cy="473659"/>
            <a:chOff x="1212463" y="2713512"/>
            <a:chExt cx="789661" cy="903864"/>
          </a:xfrm>
        </p:grpSpPr>
        <p:sp>
          <p:nvSpPr>
            <p:cNvPr id="23" name="Rectangle: Rounded Corners 22">
              <a:extLst>
                <a:ext uri="{FF2B5EF4-FFF2-40B4-BE49-F238E27FC236}">
                  <a16:creationId xmlns:a16="http://schemas.microsoft.com/office/drawing/2014/main" id="{372626AE-35A0-482C-A055-3EB60F69C403}"/>
                </a:ext>
              </a:extLst>
            </p:cNvPr>
            <p:cNvSpPr/>
            <p:nvPr/>
          </p:nvSpPr>
          <p:spPr>
            <a:xfrm>
              <a:off x="1543050" y="2914650"/>
              <a:ext cx="95250" cy="6381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Picture 23">
              <a:extLst>
                <a:ext uri="{FF2B5EF4-FFF2-40B4-BE49-F238E27FC236}">
                  <a16:creationId xmlns:a16="http://schemas.microsoft.com/office/drawing/2014/main" id="{5ED4805E-0CC4-469D-97DC-15B9395565D4}"/>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p:spPr>
        </p:pic>
      </p:grpSp>
      <p:sp>
        <p:nvSpPr>
          <p:cNvPr id="25" name="Hexagon 24">
            <a:extLst>
              <a:ext uri="{FF2B5EF4-FFF2-40B4-BE49-F238E27FC236}">
                <a16:creationId xmlns:a16="http://schemas.microsoft.com/office/drawing/2014/main" id="{7C9AA8ED-3994-49A5-9557-185FE7FB7130}"/>
              </a:ext>
            </a:extLst>
          </p:cNvPr>
          <p:cNvSpPr/>
          <p:nvPr/>
        </p:nvSpPr>
        <p:spPr>
          <a:xfrm>
            <a:off x="2160309" y="1068758"/>
            <a:ext cx="1355496" cy="747476"/>
          </a:xfrm>
          <a:prstGeom prst="hexagon">
            <a:avLst/>
          </a:prstGeom>
          <a:gradFill>
            <a:gsLst>
              <a:gs pos="0">
                <a:schemeClr val="accent2">
                  <a:lumMod val="60000"/>
                  <a:lumOff val="40000"/>
                </a:schemeClr>
              </a:gs>
              <a:gs pos="50000">
                <a:schemeClr val="accent2">
                  <a:lumMod val="40000"/>
                  <a:lumOff val="60000"/>
                </a:schemeClr>
              </a:gs>
              <a:gs pos="100000">
                <a:schemeClr val="accent2">
                  <a:lumMod val="20000"/>
                  <a:lumOff val="8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63756D6D-C0FB-4148-AEE4-FEA8C1574A4C}"/>
              </a:ext>
            </a:extLst>
          </p:cNvPr>
          <p:cNvSpPr txBox="1"/>
          <p:nvPr/>
        </p:nvSpPr>
        <p:spPr>
          <a:xfrm>
            <a:off x="2123448" y="1225804"/>
            <a:ext cx="1446293" cy="400110"/>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Onboarding</a:t>
            </a:r>
          </a:p>
        </p:txBody>
      </p:sp>
      <p:sp>
        <p:nvSpPr>
          <p:cNvPr id="27" name="TextBox 26">
            <a:extLst>
              <a:ext uri="{FF2B5EF4-FFF2-40B4-BE49-F238E27FC236}">
                <a16:creationId xmlns:a16="http://schemas.microsoft.com/office/drawing/2014/main" id="{82A71512-086F-4CF7-89F5-4233C7E69625}"/>
              </a:ext>
            </a:extLst>
          </p:cNvPr>
          <p:cNvSpPr txBox="1"/>
          <p:nvPr/>
        </p:nvSpPr>
        <p:spPr>
          <a:xfrm>
            <a:off x="1224884" y="2018841"/>
            <a:ext cx="1122423" cy="707883"/>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Policy </a:t>
            </a:r>
          </a:p>
          <a:p>
            <a:pPr algn="ctr"/>
            <a:r>
              <a:rPr lang="en-US" sz="2000" b="1" dirty="0">
                <a:solidFill>
                  <a:srgbClr val="0000CC"/>
                </a:solidFill>
                <a:effectLst>
                  <a:outerShdw blurRad="50800" dist="50800" dir="5400000" algn="ctr" rotWithShape="0">
                    <a:srgbClr val="FF3300"/>
                  </a:outerShdw>
                </a:effectLst>
              </a:rPr>
              <a:t>Designer</a:t>
            </a:r>
          </a:p>
        </p:txBody>
      </p:sp>
      <p:sp>
        <p:nvSpPr>
          <p:cNvPr id="28" name="TextBox 27">
            <a:extLst>
              <a:ext uri="{FF2B5EF4-FFF2-40B4-BE49-F238E27FC236}">
                <a16:creationId xmlns:a16="http://schemas.microsoft.com/office/drawing/2014/main" id="{05ABCE3A-B0E8-43F1-BCAC-CD0DBB9EA0AE}"/>
              </a:ext>
            </a:extLst>
          </p:cNvPr>
          <p:cNvSpPr txBox="1"/>
          <p:nvPr/>
        </p:nvSpPr>
        <p:spPr>
          <a:xfrm>
            <a:off x="3037985" y="2039081"/>
            <a:ext cx="982064" cy="707886"/>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Add </a:t>
            </a:r>
          </a:p>
          <a:p>
            <a:pPr algn="ctr"/>
            <a:r>
              <a:rPr lang="en-US" sz="2000" b="1" dirty="0">
                <a:solidFill>
                  <a:srgbClr val="0000CC"/>
                </a:solidFill>
                <a:effectLst>
                  <a:outerShdw blurRad="50800" dist="50800" dir="5400000" algn="ctr" rotWithShape="0">
                    <a:srgbClr val="FF3300"/>
                  </a:outerShdw>
                </a:effectLst>
              </a:rPr>
              <a:t>Policies</a:t>
            </a:r>
          </a:p>
        </p:txBody>
      </p:sp>
      <p:sp>
        <p:nvSpPr>
          <p:cNvPr id="31" name="TextBox 30">
            <a:extLst>
              <a:ext uri="{FF2B5EF4-FFF2-40B4-BE49-F238E27FC236}">
                <a16:creationId xmlns:a16="http://schemas.microsoft.com/office/drawing/2014/main" id="{8F5794B1-FD69-4ECF-8157-D1BFD69A0F7B}"/>
              </a:ext>
            </a:extLst>
          </p:cNvPr>
          <p:cNvSpPr txBox="1"/>
          <p:nvPr/>
        </p:nvSpPr>
        <p:spPr>
          <a:xfrm>
            <a:off x="156253" y="694568"/>
            <a:ext cx="2253246" cy="400110"/>
          </a:xfrm>
          <a:prstGeom prst="rect">
            <a:avLst/>
          </a:prstGeom>
          <a:noFill/>
        </p:spPr>
        <p:txBody>
          <a:bodyPr wrap="none" rtlCol="0">
            <a:spAutoFit/>
          </a:bodyPr>
          <a:lstStyle/>
          <a:p>
            <a:pPr algn="ctr"/>
            <a:r>
              <a:rPr lang="en-US" sz="2000" b="1" dirty="0">
                <a:solidFill>
                  <a:schemeClr val="bg1"/>
                </a:solidFill>
                <a:effectLst>
                  <a:outerShdw blurRad="50800" dist="50800" dir="5400000" algn="ctr" rotWithShape="0">
                    <a:srgbClr val="FF3300"/>
                  </a:outerShdw>
                </a:effectLst>
              </a:rPr>
              <a:t>DESIGN-TIME (SDC)</a:t>
            </a:r>
          </a:p>
        </p:txBody>
      </p:sp>
      <p:sp>
        <p:nvSpPr>
          <p:cNvPr id="32" name="TextBox 31">
            <a:extLst>
              <a:ext uri="{FF2B5EF4-FFF2-40B4-BE49-F238E27FC236}">
                <a16:creationId xmlns:a16="http://schemas.microsoft.com/office/drawing/2014/main" id="{BA451CF7-9BA2-41C4-BEB5-C480CD016EC9}"/>
              </a:ext>
            </a:extLst>
          </p:cNvPr>
          <p:cNvSpPr txBox="1"/>
          <p:nvPr/>
        </p:nvSpPr>
        <p:spPr>
          <a:xfrm>
            <a:off x="1477699" y="1607678"/>
            <a:ext cx="1495538" cy="461665"/>
          </a:xfrm>
          <a:prstGeom prst="rect">
            <a:avLst/>
          </a:prstGeom>
          <a:noFill/>
        </p:spPr>
        <p:txBody>
          <a:bodyPr wrap="none" rtlCol="0">
            <a:spAutoFit/>
          </a:bodyPr>
          <a:lstStyle/>
          <a:p>
            <a:r>
              <a:rPr lang="en-US" sz="1200" b="1" dirty="0">
                <a:solidFill>
                  <a:schemeClr val="bg1"/>
                </a:solidFill>
              </a:rPr>
              <a:t>NF</a:t>
            </a:r>
          </a:p>
          <a:p>
            <a:r>
              <a:rPr lang="en-US" sz="1200" b="1" dirty="0">
                <a:solidFill>
                  <a:schemeClr val="bg1"/>
                </a:solidFill>
              </a:rPr>
              <a:t>Onboarding Package</a:t>
            </a:r>
          </a:p>
        </p:txBody>
      </p:sp>
      <p:grpSp>
        <p:nvGrpSpPr>
          <p:cNvPr id="33" name="Group 32">
            <a:extLst>
              <a:ext uri="{FF2B5EF4-FFF2-40B4-BE49-F238E27FC236}">
                <a16:creationId xmlns:a16="http://schemas.microsoft.com/office/drawing/2014/main" id="{41962ED5-C468-4A69-97AD-D3CC725D6034}"/>
              </a:ext>
            </a:extLst>
          </p:cNvPr>
          <p:cNvGrpSpPr/>
          <p:nvPr/>
        </p:nvGrpSpPr>
        <p:grpSpPr>
          <a:xfrm>
            <a:off x="1681023" y="1216804"/>
            <a:ext cx="394352" cy="451384"/>
            <a:chOff x="1212463" y="2713512"/>
            <a:chExt cx="789661" cy="903864"/>
          </a:xfrm>
        </p:grpSpPr>
        <p:sp>
          <p:nvSpPr>
            <p:cNvPr id="34" name="Rectangle: Rounded Corners 33">
              <a:extLst>
                <a:ext uri="{FF2B5EF4-FFF2-40B4-BE49-F238E27FC236}">
                  <a16:creationId xmlns:a16="http://schemas.microsoft.com/office/drawing/2014/main" id="{45E7F58D-6567-4806-ACDB-4CBBF42E2582}"/>
                </a:ext>
              </a:extLst>
            </p:cNvPr>
            <p:cNvSpPr/>
            <p:nvPr/>
          </p:nvSpPr>
          <p:spPr>
            <a:xfrm>
              <a:off x="1543050" y="2914650"/>
              <a:ext cx="95250" cy="6381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5" name="Picture 34">
              <a:extLst>
                <a:ext uri="{FF2B5EF4-FFF2-40B4-BE49-F238E27FC236}">
                  <a16:creationId xmlns:a16="http://schemas.microsoft.com/office/drawing/2014/main" id="{B237FE54-93DB-4AB7-9936-112708F41E0E}"/>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p:spPr>
        </p:pic>
      </p:grpSp>
      <p:grpSp>
        <p:nvGrpSpPr>
          <p:cNvPr id="36" name="Group 35">
            <a:extLst>
              <a:ext uri="{FF2B5EF4-FFF2-40B4-BE49-F238E27FC236}">
                <a16:creationId xmlns:a16="http://schemas.microsoft.com/office/drawing/2014/main" id="{0BB89B15-C627-4BB3-913A-14B325D16981}"/>
              </a:ext>
            </a:extLst>
          </p:cNvPr>
          <p:cNvGrpSpPr/>
          <p:nvPr/>
        </p:nvGrpSpPr>
        <p:grpSpPr>
          <a:xfrm>
            <a:off x="490624" y="2041363"/>
            <a:ext cx="413813" cy="473659"/>
            <a:chOff x="1212463" y="2713512"/>
            <a:chExt cx="789661" cy="903864"/>
          </a:xfrm>
        </p:grpSpPr>
        <p:sp>
          <p:nvSpPr>
            <p:cNvPr id="37" name="Rectangle: Rounded Corners 36">
              <a:extLst>
                <a:ext uri="{FF2B5EF4-FFF2-40B4-BE49-F238E27FC236}">
                  <a16:creationId xmlns:a16="http://schemas.microsoft.com/office/drawing/2014/main" id="{C8C3376F-58FF-4C1F-9EA5-4DFF3268B8D8}"/>
                </a:ext>
              </a:extLst>
            </p:cNvPr>
            <p:cNvSpPr/>
            <p:nvPr/>
          </p:nvSpPr>
          <p:spPr>
            <a:xfrm>
              <a:off x="1543050" y="2914650"/>
              <a:ext cx="95250" cy="6381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8" name="Picture 37">
              <a:extLst>
                <a:ext uri="{FF2B5EF4-FFF2-40B4-BE49-F238E27FC236}">
                  <a16:creationId xmlns:a16="http://schemas.microsoft.com/office/drawing/2014/main" id="{E5FB3B97-C85D-41F4-B5C3-49EEA296827D}"/>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p:spPr>
        </p:pic>
      </p:grpSp>
      <p:sp>
        <p:nvSpPr>
          <p:cNvPr id="39" name="TextBox 38">
            <a:extLst>
              <a:ext uri="{FF2B5EF4-FFF2-40B4-BE49-F238E27FC236}">
                <a16:creationId xmlns:a16="http://schemas.microsoft.com/office/drawing/2014/main" id="{29EF9792-1726-437C-933D-96EAA654A080}"/>
              </a:ext>
            </a:extLst>
          </p:cNvPr>
          <p:cNvSpPr txBox="1"/>
          <p:nvPr/>
        </p:nvSpPr>
        <p:spPr>
          <a:xfrm>
            <a:off x="223382" y="2446609"/>
            <a:ext cx="779701" cy="461665"/>
          </a:xfrm>
          <a:prstGeom prst="rect">
            <a:avLst/>
          </a:prstGeom>
          <a:noFill/>
        </p:spPr>
        <p:txBody>
          <a:bodyPr wrap="none" rtlCol="0">
            <a:spAutoFit/>
          </a:bodyPr>
          <a:lstStyle/>
          <a:p>
            <a:pPr algn="ctr"/>
            <a:r>
              <a:rPr lang="en-US" sz="1200" b="1" dirty="0">
                <a:solidFill>
                  <a:schemeClr val="bg1"/>
                </a:solidFill>
              </a:rPr>
              <a:t>Policy </a:t>
            </a:r>
          </a:p>
          <a:p>
            <a:pPr algn="ctr"/>
            <a:r>
              <a:rPr lang="en-US" sz="1200" b="1" dirty="0">
                <a:solidFill>
                  <a:schemeClr val="bg1"/>
                </a:solidFill>
              </a:rPr>
              <a:t>Database</a:t>
            </a:r>
          </a:p>
        </p:txBody>
      </p:sp>
      <p:sp>
        <p:nvSpPr>
          <p:cNvPr id="40" name="Right Brace 39">
            <a:extLst>
              <a:ext uri="{FF2B5EF4-FFF2-40B4-BE49-F238E27FC236}">
                <a16:creationId xmlns:a16="http://schemas.microsoft.com/office/drawing/2014/main" id="{32A111EE-5156-4FF1-B5CA-1C9CCF856300}"/>
              </a:ext>
            </a:extLst>
          </p:cNvPr>
          <p:cNvSpPr/>
          <p:nvPr/>
        </p:nvSpPr>
        <p:spPr>
          <a:xfrm>
            <a:off x="4361932" y="2004293"/>
            <a:ext cx="265654" cy="2256368"/>
          </a:xfrm>
          <a:prstGeom prst="rightBrace">
            <a:avLst>
              <a:gd name="adj1" fmla="val 8333"/>
              <a:gd name="adj2" fmla="val 19184"/>
            </a:avLst>
          </a:prstGeom>
          <a:ln w="381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41" name="Picture 40">
            <a:extLst>
              <a:ext uri="{FF2B5EF4-FFF2-40B4-BE49-F238E27FC236}">
                <a16:creationId xmlns:a16="http://schemas.microsoft.com/office/drawing/2014/main" id="{6657F800-52A6-402C-AFC8-41EA94A8B5CF}"/>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620411" y="2045156"/>
            <a:ext cx="605493" cy="787412"/>
          </a:xfrm>
          <a:prstGeom prst="rect">
            <a:avLst/>
          </a:prstGeom>
        </p:spPr>
      </p:pic>
      <p:sp>
        <p:nvSpPr>
          <p:cNvPr id="47" name="TextBox 46">
            <a:extLst>
              <a:ext uri="{FF2B5EF4-FFF2-40B4-BE49-F238E27FC236}">
                <a16:creationId xmlns:a16="http://schemas.microsoft.com/office/drawing/2014/main" id="{7D46133C-70A8-4F9E-B914-AA76CBEAE951}"/>
              </a:ext>
            </a:extLst>
          </p:cNvPr>
          <p:cNvSpPr txBox="1"/>
          <p:nvPr/>
        </p:nvSpPr>
        <p:spPr>
          <a:xfrm>
            <a:off x="4528159" y="2812483"/>
            <a:ext cx="699102" cy="461665"/>
          </a:xfrm>
          <a:prstGeom prst="rect">
            <a:avLst/>
          </a:prstGeom>
          <a:noFill/>
        </p:spPr>
        <p:txBody>
          <a:bodyPr wrap="none" rtlCol="0">
            <a:spAutoFit/>
          </a:bodyPr>
          <a:lstStyle/>
          <a:p>
            <a:pPr algn="ctr"/>
            <a:r>
              <a:rPr lang="en-US" sz="1200" b="1" dirty="0">
                <a:solidFill>
                  <a:schemeClr val="bg1"/>
                </a:solidFill>
              </a:rPr>
              <a:t>CSAR</a:t>
            </a:r>
          </a:p>
          <a:p>
            <a:pPr algn="ctr"/>
            <a:r>
              <a:rPr lang="en-US" sz="1200" b="1" dirty="0">
                <a:solidFill>
                  <a:schemeClr val="bg1"/>
                </a:solidFill>
              </a:rPr>
              <a:t>Package</a:t>
            </a:r>
          </a:p>
        </p:txBody>
      </p:sp>
      <p:pic>
        <p:nvPicPr>
          <p:cNvPr id="48" name="Picture 2" descr="C:\Users\cheung\AppData\Local\Temp\SNAGHTML1da75636.PNG">
            <a:extLst>
              <a:ext uri="{FF2B5EF4-FFF2-40B4-BE49-F238E27FC236}">
                <a16:creationId xmlns:a16="http://schemas.microsoft.com/office/drawing/2014/main" id="{165DA90F-8DD4-4952-AD68-6B0C24F2B67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7053" y="2051327"/>
            <a:ext cx="367867" cy="369069"/>
          </a:xfrm>
          <a:prstGeom prst="rect">
            <a:avLst/>
          </a:prstGeom>
          <a:noFill/>
          <a:extLst>
            <a:ext uri="{909E8E84-426E-40DD-AFC4-6F175D3DCCD1}">
              <a14:hiddenFill xmlns:a14="http://schemas.microsoft.com/office/drawing/2010/main">
                <a:solidFill>
                  <a:srgbClr val="FFFFFF"/>
                </a:solidFill>
              </a14:hiddenFill>
            </a:ext>
          </a:extLst>
        </p:spPr>
      </p:pic>
      <p:grpSp>
        <p:nvGrpSpPr>
          <p:cNvPr id="49" name="Group 48">
            <a:extLst>
              <a:ext uri="{FF2B5EF4-FFF2-40B4-BE49-F238E27FC236}">
                <a16:creationId xmlns:a16="http://schemas.microsoft.com/office/drawing/2014/main" id="{787E03FE-E95C-4B4B-BDDE-0BDCB4B10A8D}"/>
              </a:ext>
            </a:extLst>
          </p:cNvPr>
          <p:cNvGrpSpPr/>
          <p:nvPr/>
        </p:nvGrpSpPr>
        <p:grpSpPr>
          <a:xfrm>
            <a:off x="931951" y="2830220"/>
            <a:ext cx="3457785" cy="651618"/>
            <a:chOff x="931951" y="2266332"/>
            <a:chExt cx="3457785" cy="747476"/>
          </a:xfrm>
        </p:grpSpPr>
        <p:sp>
          <p:nvSpPr>
            <p:cNvPr id="50" name="Rectangle: Rounded Corners 49">
              <a:extLst>
                <a:ext uri="{FF2B5EF4-FFF2-40B4-BE49-F238E27FC236}">
                  <a16:creationId xmlns:a16="http://schemas.microsoft.com/office/drawing/2014/main" id="{E9650849-84B5-4F0B-9714-01A2141B4467}"/>
                </a:ext>
              </a:extLst>
            </p:cNvPr>
            <p:cNvSpPr/>
            <p:nvPr/>
          </p:nvSpPr>
          <p:spPr>
            <a:xfrm>
              <a:off x="931951" y="2266332"/>
              <a:ext cx="1703535" cy="747475"/>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a:extLst>
                <a:ext uri="{FF2B5EF4-FFF2-40B4-BE49-F238E27FC236}">
                  <a16:creationId xmlns:a16="http://schemas.microsoft.com/office/drawing/2014/main" id="{FFEBE181-207C-4741-A966-9FAAC9223BAA}"/>
                </a:ext>
              </a:extLst>
            </p:cNvPr>
            <p:cNvSpPr/>
            <p:nvPr/>
          </p:nvSpPr>
          <p:spPr>
            <a:xfrm>
              <a:off x="2686201" y="2266332"/>
              <a:ext cx="1703535" cy="747476"/>
            </a:xfrm>
            <a:prstGeom prst="hexagon">
              <a:avLst/>
            </a:prstGeom>
            <a:gradFill>
              <a:gsLst>
                <a:gs pos="0">
                  <a:schemeClr val="accent2">
                    <a:lumMod val="60000"/>
                    <a:lumOff val="40000"/>
                  </a:schemeClr>
                </a:gs>
                <a:gs pos="50000">
                  <a:schemeClr val="accent2">
                    <a:lumMod val="40000"/>
                    <a:lumOff val="60000"/>
                  </a:schemeClr>
                </a:gs>
                <a:gs pos="100000">
                  <a:schemeClr val="accent2">
                    <a:lumMod val="20000"/>
                    <a:lumOff val="8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2" name="TextBox 51">
            <a:extLst>
              <a:ext uri="{FF2B5EF4-FFF2-40B4-BE49-F238E27FC236}">
                <a16:creationId xmlns:a16="http://schemas.microsoft.com/office/drawing/2014/main" id="{0C019D7E-4B72-4DCB-9C66-96652A424067}"/>
              </a:ext>
            </a:extLst>
          </p:cNvPr>
          <p:cNvSpPr txBox="1"/>
          <p:nvPr/>
        </p:nvSpPr>
        <p:spPr>
          <a:xfrm>
            <a:off x="1234969" y="2801833"/>
            <a:ext cx="1122422" cy="707886"/>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CLAMP</a:t>
            </a:r>
          </a:p>
          <a:p>
            <a:pPr algn="ctr"/>
            <a:r>
              <a:rPr lang="en-US" sz="2000" b="1" dirty="0">
                <a:solidFill>
                  <a:srgbClr val="0000CC"/>
                </a:solidFill>
                <a:effectLst>
                  <a:outerShdw blurRad="50800" dist="50800" dir="5400000" algn="ctr" rotWithShape="0">
                    <a:srgbClr val="FF3300"/>
                  </a:outerShdw>
                </a:effectLst>
              </a:rPr>
              <a:t>Designer</a:t>
            </a:r>
          </a:p>
        </p:txBody>
      </p:sp>
      <p:sp>
        <p:nvSpPr>
          <p:cNvPr id="53" name="TextBox 52">
            <a:extLst>
              <a:ext uri="{FF2B5EF4-FFF2-40B4-BE49-F238E27FC236}">
                <a16:creationId xmlns:a16="http://schemas.microsoft.com/office/drawing/2014/main" id="{CBB6825F-F2DC-4E25-A153-BBCABE88763A}"/>
              </a:ext>
            </a:extLst>
          </p:cNvPr>
          <p:cNvSpPr txBox="1"/>
          <p:nvPr/>
        </p:nvSpPr>
        <p:spPr>
          <a:xfrm>
            <a:off x="2799043" y="2791961"/>
            <a:ext cx="1459951" cy="707886"/>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Add Control</a:t>
            </a:r>
          </a:p>
          <a:p>
            <a:pPr algn="ctr"/>
            <a:r>
              <a:rPr lang="en-US" sz="2000" b="1" dirty="0">
                <a:solidFill>
                  <a:srgbClr val="0000CC"/>
                </a:solidFill>
                <a:effectLst>
                  <a:outerShdw blurRad="50800" dist="50800" dir="5400000" algn="ctr" rotWithShape="0">
                    <a:srgbClr val="FF3300"/>
                  </a:outerShdw>
                </a:effectLst>
              </a:rPr>
              <a:t>Loops</a:t>
            </a:r>
          </a:p>
        </p:txBody>
      </p:sp>
      <p:pic>
        <p:nvPicPr>
          <p:cNvPr id="54" name="Picture 2" descr="C:\Users\cheung\AppData\Local\Temp\SNAGHTML1da75636.PNG">
            <a:extLst>
              <a:ext uri="{FF2B5EF4-FFF2-40B4-BE49-F238E27FC236}">
                <a16:creationId xmlns:a16="http://schemas.microsoft.com/office/drawing/2014/main" id="{33A59832-0D77-48C4-8141-B6FA0BCB961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7053" y="2747137"/>
            <a:ext cx="367867" cy="369069"/>
          </a:xfrm>
          <a:prstGeom prst="rect">
            <a:avLst/>
          </a:prstGeom>
          <a:noFill/>
          <a:extLst>
            <a:ext uri="{909E8E84-426E-40DD-AFC4-6F175D3DCCD1}">
              <a14:hiddenFill xmlns:a14="http://schemas.microsoft.com/office/drawing/2010/main">
                <a:solidFill>
                  <a:srgbClr val="FFFFFF"/>
                </a:solidFill>
              </a14:hiddenFill>
            </a:ext>
          </a:extLst>
        </p:spPr>
      </p:pic>
      <p:grpSp>
        <p:nvGrpSpPr>
          <p:cNvPr id="55" name="Group 54">
            <a:extLst>
              <a:ext uri="{FF2B5EF4-FFF2-40B4-BE49-F238E27FC236}">
                <a16:creationId xmlns:a16="http://schemas.microsoft.com/office/drawing/2014/main" id="{7926E60C-63B7-4805-9EB8-768CB2269818}"/>
              </a:ext>
            </a:extLst>
          </p:cNvPr>
          <p:cNvGrpSpPr/>
          <p:nvPr/>
        </p:nvGrpSpPr>
        <p:grpSpPr>
          <a:xfrm>
            <a:off x="931951" y="3607699"/>
            <a:ext cx="3457785" cy="651618"/>
            <a:chOff x="931951" y="2266332"/>
            <a:chExt cx="3457785" cy="747476"/>
          </a:xfrm>
        </p:grpSpPr>
        <p:sp>
          <p:nvSpPr>
            <p:cNvPr id="56" name="Rectangle: Rounded Corners 55">
              <a:extLst>
                <a:ext uri="{FF2B5EF4-FFF2-40B4-BE49-F238E27FC236}">
                  <a16:creationId xmlns:a16="http://schemas.microsoft.com/office/drawing/2014/main" id="{C3BE751E-D027-4B5B-85FA-669F1C41AC15}"/>
                </a:ext>
              </a:extLst>
            </p:cNvPr>
            <p:cNvSpPr/>
            <p:nvPr/>
          </p:nvSpPr>
          <p:spPr>
            <a:xfrm>
              <a:off x="931951" y="2266332"/>
              <a:ext cx="1703535" cy="747475"/>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a:extLst>
                <a:ext uri="{FF2B5EF4-FFF2-40B4-BE49-F238E27FC236}">
                  <a16:creationId xmlns:a16="http://schemas.microsoft.com/office/drawing/2014/main" id="{EDCDF1DF-67E2-4042-A54C-71228FFA6E65}"/>
                </a:ext>
              </a:extLst>
            </p:cNvPr>
            <p:cNvSpPr/>
            <p:nvPr/>
          </p:nvSpPr>
          <p:spPr>
            <a:xfrm>
              <a:off x="2686201" y="2266332"/>
              <a:ext cx="1703535" cy="747476"/>
            </a:xfrm>
            <a:prstGeom prst="hexagon">
              <a:avLst/>
            </a:prstGeom>
            <a:gradFill>
              <a:gsLst>
                <a:gs pos="0">
                  <a:schemeClr val="accent2">
                    <a:lumMod val="60000"/>
                    <a:lumOff val="40000"/>
                  </a:schemeClr>
                </a:gs>
                <a:gs pos="50000">
                  <a:schemeClr val="accent2">
                    <a:lumMod val="40000"/>
                    <a:lumOff val="60000"/>
                  </a:schemeClr>
                </a:gs>
                <a:gs pos="100000">
                  <a:schemeClr val="accent2">
                    <a:lumMod val="20000"/>
                    <a:lumOff val="8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8" name="TextBox 57">
            <a:extLst>
              <a:ext uri="{FF2B5EF4-FFF2-40B4-BE49-F238E27FC236}">
                <a16:creationId xmlns:a16="http://schemas.microsoft.com/office/drawing/2014/main" id="{A337B28A-DD08-4DAF-B8DB-471A3E86C60F}"/>
              </a:ext>
            </a:extLst>
          </p:cNvPr>
          <p:cNvSpPr txBox="1"/>
          <p:nvPr/>
        </p:nvSpPr>
        <p:spPr>
          <a:xfrm>
            <a:off x="964155" y="3572129"/>
            <a:ext cx="1645002" cy="707886"/>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DCAE </a:t>
            </a:r>
          </a:p>
          <a:p>
            <a:pPr algn="ctr"/>
            <a:r>
              <a:rPr lang="en-US" sz="2000" b="1" dirty="0">
                <a:solidFill>
                  <a:srgbClr val="0000CC"/>
                </a:solidFill>
                <a:effectLst>
                  <a:outerShdw blurRad="50800" dist="50800" dir="5400000" algn="ctr" rotWithShape="0">
                    <a:srgbClr val="FF3300"/>
                  </a:outerShdw>
                </a:effectLst>
              </a:rPr>
              <a:t>Design Studio</a:t>
            </a:r>
          </a:p>
        </p:txBody>
      </p:sp>
      <p:sp>
        <p:nvSpPr>
          <p:cNvPr id="59" name="TextBox 58">
            <a:extLst>
              <a:ext uri="{FF2B5EF4-FFF2-40B4-BE49-F238E27FC236}">
                <a16:creationId xmlns:a16="http://schemas.microsoft.com/office/drawing/2014/main" id="{DD187683-8BF0-425A-AE2E-D9B1367AC43C}"/>
              </a:ext>
            </a:extLst>
          </p:cNvPr>
          <p:cNvSpPr txBox="1"/>
          <p:nvPr/>
        </p:nvSpPr>
        <p:spPr>
          <a:xfrm>
            <a:off x="2947097" y="3573415"/>
            <a:ext cx="1269451" cy="707886"/>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Define </a:t>
            </a:r>
          </a:p>
          <a:p>
            <a:pPr algn="ctr"/>
            <a:r>
              <a:rPr lang="en-US" sz="2000" b="1" dirty="0">
                <a:solidFill>
                  <a:srgbClr val="0000CC"/>
                </a:solidFill>
                <a:effectLst>
                  <a:outerShdw blurRad="50800" dist="50800" dir="5400000" algn="ctr" rotWithShape="0">
                    <a:srgbClr val="FF3300"/>
                  </a:outerShdw>
                </a:effectLst>
              </a:rPr>
              <a:t>Templates</a:t>
            </a:r>
          </a:p>
        </p:txBody>
      </p:sp>
      <p:pic>
        <p:nvPicPr>
          <p:cNvPr id="60" name="Picture 2" descr="C:\Users\cheung\AppData\Local\Temp\SNAGHTML1da75636.PNG">
            <a:extLst>
              <a:ext uri="{FF2B5EF4-FFF2-40B4-BE49-F238E27FC236}">
                <a16:creationId xmlns:a16="http://schemas.microsoft.com/office/drawing/2014/main" id="{B5DCEE3A-A4A2-41B8-AD16-0BE20977258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7053" y="3509623"/>
            <a:ext cx="367867" cy="369069"/>
          </a:xfrm>
          <a:prstGeom prst="rect">
            <a:avLst/>
          </a:prstGeom>
          <a:noFill/>
          <a:extLst>
            <a:ext uri="{909E8E84-426E-40DD-AFC4-6F175D3DCCD1}">
              <a14:hiddenFill xmlns:a14="http://schemas.microsoft.com/office/drawing/2010/main">
                <a:solidFill>
                  <a:srgbClr val="FFFFFF"/>
                </a:solidFill>
              </a14:hiddenFill>
            </a:ext>
          </a:extLst>
        </p:spPr>
      </p:pic>
      <p:sp>
        <p:nvSpPr>
          <p:cNvPr id="71" name="Oval 70">
            <a:extLst>
              <a:ext uri="{FF2B5EF4-FFF2-40B4-BE49-F238E27FC236}">
                <a16:creationId xmlns:a16="http://schemas.microsoft.com/office/drawing/2014/main" id="{B2D312BD-16A3-4EC7-9111-54B9D99AD337}"/>
              </a:ext>
            </a:extLst>
          </p:cNvPr>
          <p:cNvSpPr/>
          <p:nvPr/>
        </p:nvSpPr>
        <p:spPr>
          <a:xfrm>
            <a:off x="2281679" y="2003316"/>
            <a:ext cx="386646" cy="373950"/>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a:t>
            </a:r>
          </a:p>
        </p:txBody>
      </p:sp>
      <p:sp>
        <p:nvSpPr>
          <p:cNvPr id="72" name="Oval 71">
            <a:extLst>
              <a:ext uri="{FF2B5EF4-FFF2-40B4-BE49-F238E27FC236}">
                <a16:creationId xmlns:a16="http://schemas.microsoft.com/office/drawing/2014/main" id="{3F87CB0D-BBC8-4874-94FA-43D1EE9329AF}"/>
              </a:ext>
            </a:extLst>
          </p:cNvPr>
          <p:cNvSpPr/>
          <p:nvPr/>
        </p:nvSpPr>
        <p:spPr>
          <a:xfrm>
            <a:off x="3942064" y="2010554"/>
            <a:ext cx="386646" cy="373950"/>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a:t>
            </a:r>
          </a:p>
        </p:txBody>
      </p:sp>
      <p:pic>
        <p:nvPicPr>
          <p:cNvPr id="88" name="Picture 6" descr="C:\Users\cheung\AppData\Local\Temp\SNAGHTMLa7b04d7.PNG">
            <a:extLst>
              <a:ext uri="{FF2B5EF4-FFF2-40B4-BE49-F238E27FC236}">
                <a16:creationId xmlns:a16="http://schemas.microsoft.com/office/drawing/2014/main" id="{F656AB64-636C-466C-BADB-4219461E946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16093" y="2413201"/>
            <a:ext cx="328909" cy="330506"/>
          </a:xfrm>
          <a:prstGeom prst="rect">
            <a:avLst/>
          </a:prstGeom>
          <a:noFill/>
          <a:extLst>
            <a:ext uri="{909E8E84-426E-40DD-AFC4-6F175D3DCCD1}">
              <a14:hiddenFill xmlns:a14="http://schemas.microsoft.com/office/drawing/2010/main">
                <a:solidFill>
                  <a:srgbClr val="FFFFFF"/>
                </a:solidFill>
              </a14:hiddenFill>
            </a:ext>
          </a:extLst>
        </p:spPr>
      </p:pic>
      <p:grpSp>
        <p:nvGrpSpPr>
          <p:cNvPr id="91" name="Group 90">
            <a:extLst>
              <a:ext uri="{FF2B5EF4-FFF2-40B4-BE49-F238E27FC236}">
                <a16:creationId xmlns:a16="http://schemas.microsoft.com/office/drawing/2014/main" id="{292556F0-80FB-428B-BEFE-3C4F16B52E05}"/>
              </a:ext>
            </a:extLst>
          </p:cNvPr>
          <p:cNvGrpSpPr/>
          <p:nvPr/>
        </p:nvGrpSpPr>
        <p:grpSpPr>
          <a:xfrm>
            <a:off x="194578" y="1127265"/>
            <a:ext cx="1397718" cy="776624"/>
            <a:chOff x="194578" y="1259469"/>
            <a:chExt cx="1397718" cy="776624"/>
          </a:xfrm>
        </p:grpSpPr>
        <p:sp>
          <p:nvSpPr>
            <p:cNvPr id="92" name="Rectangle: Rounded Corners 91">
              <a:extLst>
                <a:ext uri="{FF2B5EF4-FFF2-40B4-BE49-F238E27FC236}">
                  <a16:creationId xmlns:a16="http://schemas.microsoft.com/office/drawing/2014/main" id="{064091F7-0517-43DA-9CFE-251474CBF800}"/>
                </a:ext>
              </a:extLst>
            </p:cNvPr>
            <p:cNvSpPr/>
            <p:nvPr/>
          </p:nvSpPr>
          <p:spPr>
            <a:xfrm>
              <a:off x="254939" y="1280852"/>
              <a:ext cx="1292628" cy="338554"/>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TextBox 92">
              <a:extLst>
                <a:ext uri="{FF2B5EF4-FFF2-40B4-BE49-F238E27FC236}">
                  <a16:creationId xmlns:a16="http://schemas.microsoft.com/office/drawing/2014/main" id="{4486DB20-6FD5-4360-BC95-0FDB5DDED0B9}"/>
                </a:ext>
              </a:extLst>
            </p:cNvPr>
            <p:cNvSpPr txBox="1"/>
            <p:nvPr/>
          </p:nvSpPr>
          <p:spPr>
            <a:xfrm>
              <a:off x="435256" y="1268683"/>
              <a:ext cx="1147622" cy="338554"/>
            </a:xfrm>
            <a:prstGeom prst="rect">
              <a:avLst/>
            </a:prstGeom>
            <a:noFill/>
          </p:spPr>
          <p:txBody>
            <a:bodyPr wrap="square" rtlCol="0">
              <a:spAutoFit/>
            </a:bodyPr>
            <a:lstStyle/>
            <a:p>
              <a:pPr algn="ctr"/>
              <a:r>
                <a:rPr lang="en-US" sz="1600" b="1" dirty="0">
                  <a:solidFill>
                    <a:srgbClr val="0000CC"/>
                  </a:solidFill>
                  <a:effectLst>
                    <a:outerShdw blurRad="50800" dist="50800" dir="5400000" algn="ctr" rotWithShape="0">
                      <a:srgbClr val="FF3300"/>
                    </a:outerShdw>
                  </a:effectLst>
                </a:rPr>
                <a:t>Descriptor</a:t>
              </a:r>
              <a:endParaRPr lang="en-US" sz="2000" b="1" dirty="0">
                <a:solidFill>
                  <a:srgbClr val="0000CC"/>
                </a:solidFill>
                <a:effectLst>
                  <a:outerShdw blurRad="50800" dist="50800" dir="5400000" algn="ctr" rotWithShape="0">
                    <a:srgbClr val="FF3300"/>
                  </a:outerShdw>
                </a:effectLst>
              </a:endParaRPr>
            </a:p>
          </p:txBody>
        </p:sp>
        <p:sp>
          <p:nvSpPr>
            <p:cNvPr id="94" name="Rectangle: Rounded Corners 93">
              <a:extLst>
                <a:ext uri="{FF2B5EF4-FFF2-40B4-BE49-F238E27FC236}">
                  <a16:creationId xmlns:a16="http://schemas.microsoft.com/office/drawing/2014/main" id="{94058416-13B3-4FE0-B093-EC8A4E8FD430}"/>
                </a:ext>
              </a:extLst>
            </p:cNvPr>
            <p:cNvSpPr/>
            <p:nvPr/>
          </p:nvSpPr>
          <p:spPr>
            <a:xfrm>
              <a:off x="254939" y="1676285"/>
              <a:ext cx="1292628" cy="338554"/>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TextBox 94">
              <a:extLst>
                <a:ext uri="{FF2B5EF4-FFF2-40B4-BE49-F238E27FC236}">
                  <a16:creationId xmlns:a16="http://schemas.microsoft.com/office/drawing/2014/main" id="{E1863189-0E05-43D6-B668-1017CFE1C2B0}"/>
                </a:ext>
              </a:extLst>
            </p:cNvPr>
            <p:cNvSpPr txBox="1"/>
            <p:nvPr/>
          </p:nvSpPr>
          <p:spPr>
            <a:xfrm>
              <a:off x="444674" y="1702345"/>
              <a:ext cx="1147622" cy="253916"/>
            </a:xfrm>
            <a:prstGeom prst="rect">
              <a:avLst/>
            </a:prstGeom>
            <a:noFill/>
          </p:spPr>
          <p:txBody>
            <a:bodyPr wrap="square" rtlCol="0">
              <a:spAutoFit/>
            </a:bodyPr>
            <a:lstStyle/>
            <a:p>
              <a:pPr algn="ctr"/>
              <a:r>
                <a:rPr lang="en-US" sz="1050" b="1" dirty="0">
                  <a:solidFill>
                    <a:srgbClr val="0000CC"/>
                  </a:solidFill>
                  <a:effectLst>
                    <a:outerShdw blurRad="50800" dist="50800" dir="5400000" algn="ctr" rotWithShape="0">
                      <a:srgbClr val="FF3300"/>
                    </a:outerShdw>
                  </a:effectLst>
                </a:rPr>
                <a:t>YML Registration</a:t>
              </a:r>
              <a:endParaRPr lang="en-US" sz="1200" b="1" dirty="0">
                <a:solidFill>
                  <a:srgbClr val="0000CC"/>
                </a:solidFill>
                <a:effectLst>
                  <a:outerShdw blurRad="50800" dist="50800" dir="5400000" algn="ctr" rotWithShape="0">
                    <a:srgbClr val="FF3300"/>
                  </a:outerShdw>
                </a:effectLst>
              </a:endParaRPr>
            </a:p>
          </p:txBody>
        </p:sp>
        <p:pic>
          <p:nvPicPr>
            <p:cNvPr id="96" name="Picture 2" descr="C:\Users\cheung\AppData\Local\Temp\SNAGHTML648e60b.PNG">
              <a:extLst>
                <a:ext uri="{FF2B5EF4-FFF2-40B4-BE49-F238E27FC236}">
                  <a16:creationId xmlns:a16="http://schemas.microsoft.com/office/drawing/2014/main" id="{DEB6856C-74AA-4C72-87BF-4B3C6E9192B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4578" y="1259469"/>
              <a:ext cx="285066" cy="368316"/>
            </a:xfrm>
            <a:prstGeom prst="rect">
              <a:avLst/>
            </a:prstGeom>
            <a:noFill/>
            <a:extLst>
              <a:ext uri="{909E8E84-426E-40DD-AFC4-6F175D3DCCD1}">
                <a14:hiddenFill xmlns:a14="http://schemas.microsoft.com/office/drawing/2010/main">
                  <a:solidFill>
                    <a:srgbClr val="FFFFFF"/>
                  </a:solidFill>
                </a14:hiddenFill>
              </a:ext>
            </a:extLst>
          </p:spPr>
        </p:pic>
        <p:pic>
          <p:nvPicPr>
            <p:cNvPr id="97" name="Picture 2" descr="C:\Users\cheung\AppData\Local\Temp\SNAGHTML648e60b.PNG">
              <a:extLst>
                <a:ext uri="{FF2B5EF4-FFF2-40B4-BE49-F238E27FC236}">
                  <a16:creationId xmlns:a16="http://schemas.microsoft.com/office/drawing/2014/main" id="{946C7877-1FA5-47F6-BCE9-8FEE6A874CC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4680" y="1667777"/>
              <a:ext cx="285066" cy="368316"/>
            </a:xfrm>
            <a:prstGeom prst="rect">
              <a:avLst/>
            </a:prstGeom>
            <a:noFill/>
            <a:extLst>
              <a:ext uri="{909E8E84-426E-40DD-AFC4-6F175D3DCCD1}">
                <a14:hiddenFill xmlns:a14="http://schemas.microsoft.com/office/drawing/2010/main">
                  <a:solidFill>
                    <a:srgbClr val="FFFFFF"/>
                  </a:solidFill>
                </a14:hiddenFill>
              </a:ext>
            </a:extLst>
          </p:spPr>
        </p:pic>
      </p:grpSp>
      <p:pic>
        <p:nvPicPr>
          <p:cNvPr id="98" name="Picture 6" descr="C:\Users\cheung\AppData\Local\Temp\SNAGHTMLa7b04d7.PNG">
            <a:extLst>
              <a:ext uri="{FF2B5EF4-FFF2-40B4-BE49-F238E27FC236}">
                <a16:creationId xmlns:a16="http://schemas.microsoft.com/office/drawing/2014/main" id="{775B542C-859D-43E4-AD54-5DBFFB84C08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6436" y="1727472"/>
            <a:ext cx="234438" cy="235576"/>
          </a:xfrm>
          <a:prstGeom prst="rect">
            <a:avLst/>
          </a:prstGeom>
          <a:noFill/>
          <a:extLst>
            <a:ext uri="{909E8E84-426E-40DD-AFC4-6F175D3DCCD1}">
              <a14:hiddenFill xmlns:a14="http://schemas.microsoft.com/office/drawing/2010/main">
                <a:solidFill>
                  <a:srgbClr val="FFFFFF"/>
                </a:solidFill>
              </a14:hiddenFill>
            </a:ext>
          </a:extLst>
        </p:spPr>
      </p:pic>
      <p:pic>
        <p:nvPicPr>
          <p:cNvPr id="103" name="Picture 6" descr="C:\Users\cheung\AppData\Local\Temp\SNAGHTMLa7b04d7.PNG">
            <a:extLst>
              <a:ext uri="{FF2B5EF4-FFF2-40B4-BE49-F238E27FC236}">
                <a16:creationId xmlns:a16="http://schemas.microsoft.com/office/drawing/2014/main" id="{0ED0A40B-32F2-46E7-9ABC-F7467F1BA07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41984" y="3179634"/>
            <a:ext cx="328909" cy="330506"/>
          </a:xfrm>
          <a:prstGeom prst="rect">
            <a:avLst/>
          </a:prstGeom>
          <a:noFill/>
          <a:extLst>
            <a:ext uri="{909E8E84-426E-40DD-AFC4-6F175D3DCCD1}">
              <a14:hiddenFill xmlns:a14="http://schemas.microsoft.com/office/drawing/2010/main">
                <a:solidFill>
                  <a:srgbClr val="FFFFFF"/>
                </a:solidFill>
              </a14:hiddenFill>
            </a:ext>
          </a:extLst>
        </p:spPr>
      </p:pic>
      <p:pic>
        <p:nvPicPr>
          <p:cNvPr id="104" name="Picture 6" descr="C:\Users\cheung\AppData\Local\Temp\SNAGHTMLa7b04d7.PNG">
            <a:extLst>
              <a:ext uri="{FF2B5EF4-FFF2-40B4-BE49-F238E27FC236}">
                <a16:creationId xmlns:a16="http://schemas.microsoft.com/office/drawing/2014/main" id="{2DBDFA5E-F650-4573-96EE-FDDA35B9B30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8332" y="3642614"/>
            <a:ext cx="328909" cy="330506"/>
          </a:xfrm>
          <a:prstGeom prst="rect">
            <a:avLst/>
          </a:prstGeom>
          <a:noFill/>
          <a:extLst>
            <a:ext uri="{909E8E84-426E-40DD-AFC4-6F175D3DCCD1}">
              <a14:hiddenFill xmlns:a14="http://schemas.microsoft.com/office/drawing/2010/main">
                <a:solidFill>
                  <a:srgbClr val="FFFFFF"/>
                </a:solidFill>
              </a14:hiddenFill>
            </a:ext>
          </a:extLst>
        </p:spPr>
      </p:pic>
      <p:sp>
        <p:nvSpPr>
          <p:cNvPr id="105" name="Rectangle: Rounded Corners 104">
            <a:extLst>
              <a:ext uri="{FF2B5EF4-FFF2-40B4-BE49-F238E27FC236}">
                <a16:creationId xmlns:a16="http://schemas.microsoft.com/office/drawing/2014/main" id="{310B4022-69E3-491A-BAA7-43177DDFB296}"/>
              </a:ext>
            </a:extLst>
          </p:cNvPr>
          <p:cNvSpPr/>
          <p:nvPr/>
        </p:nvSpPr>
        <p:spPr>
          <a:xfrm>
            <a:off x="2225468" y="5209008"/>
            <a:ext cx="6298167" cy="1170951"/>
          </a:xfrm>
          <a:prstGeom prst="roundRect">
            <a:avLst>
              <a:gd name="adj" fmla="val 12858"/>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6" name="Picture 2" descr="C:\Users\cheung\AppData\Local\Temp\SNAGHTML1da75636.PNG">
            <a:extLst>
              <a:ext uri="{FF2B5EF4-FFF2-40B4-BE49-F238E27FC236}">
                <a16:creationId xmlns:a16="http://schemas.microsoft.com/office/drawing/2014/main" id="{AA8F0D29-01D3-4C0F-8126-159B413B7DB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82876" y="5258819"/>
            <a:ext cx="837752" cy="840489"/>
          </a:xfrm>
          <a:prstGeom prst="rect">
            <a:avLst/>
          </a:prstGeom>
          <a:noFill/>
          <a:extLst>
            <a:ext uri="{909E8E84-426E-40DD-AFC4-6F175D3DCCD1}">
              <a14:hiddenFill xmlns:a14="http://schemas.microsoft.com/office/drawing/2010/main">
                <a:solidFill>
                  <a:srgbClr val="FFFFFF"/>
                </a:solidFill>
              </a14:hiddenFill>
            </a:ext>
          </a:extLst>
        </p:spPr>
      </p:pic>
      <p:sp>
        <p:nvSpPr>
          <p:cNvPr id="107" name="TextBox 106">
            <a:extLst>
              <a:ext uri="{FF2B5EF4-FFF2-40B4-BE49-F238E27FC236}">
                <a16:creationId xmlns:a16="http://schemas.microsoft.com/office/drawing/2014/main" id="{ABA68A15-B343-4974-9A58-5B6BA774CCB6}"/>
              </a:ext>
            </a:extLst>
          </p:cNvPr>
          <p:cNvSpPr txBox="1"/>
          <p:nvPr/>
        </p:nvSpPr>
        <p:spPr>
          <a:xfrm>
            <a:off x="2347308" y="5292171"/>
            <a:ext cx="5928592" cy="923330"/>
          </a:xfrm>
          <a:prstGeom prst="rect">
            <a:avLst/>
          </a:prstGeom>
          <a:noFill/>
        </p:spPr>
        <p:txBody>
          <a:bodyPr wrap="square" rtlCol="0">
            <a:spAutoFit/>
          </a:bodyPr>
          <a:lstStyle/>
          <a:p>
            <a:r>
              <a:rPr lang="en-US" b="1" dirty="0">
                <a:solidFill>
                  <a:srgbClr val="0000CC"/>
                </a:solidFill>
              </a:rPr>
              <a:t>El Alto (R5) Goal is to enhance the GUI and possibly show in other design time GUIs (e.g. Policy Designer, CLAMP, DCAE DS).</a:t>
            </a:r>
          </a:p>
        </p:txBody>
      </p:sp>
      <p:cxnSp>
        <p:nvCxnSpPr>
          <p:cNvPr id="109" name="Straight Connector 108">
            <a:extLst>
              <a:ext uri="{FF2B5EF4-FFF2-40B4-BE49-F238E27FC236}">
                <a16:creationId xmlns:a16="http://schemas.microsoft.com/office/drawing/2014/main" id="{357E7F8F-1A69-45E1-BEBD-5693805A682A}"/>
              </a:ext>
            </a:extLst>
          </p:cNvPr>
          <p:cNvCxnSpPr>
            <a:cxnSpLocks/>
            <a:endCxn id="106" idx="1"/>
          </p:cNvCxnSpPr>
          <p:nvPr/>
        </p:nvCxnSpPr>
        <p:spPr>
          <a:xfrm>
            <a:off x="408526" y="3911623"/>
            <a:ext cx="874350" cy="176744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a:extLst>
              <a:ext uri="{FF2B5EF4-FFF2-40B4-BE49-F238E27FC236}">
                <a16:creationId xmlns:a16="http://schemas.microsoft.com/office/drawing/2014/main" id="{C32212A1-726F-456F-B5D5-EDFB3B9C7F51}"/>
              </a:ext>
            </a:extLst>
          </p:cNvPr>
          <p:cNvCxnSpPr>
            <a:cxnSpLocks/>
            <a:stCxn id="104" idx="3"/>
          </p:cNvCxnSpPr>
          <p:nvPr/>
        </p:nvCxnSpPr>
        <p:spPr>
          <a:xfrm>
            <a:off x="707241" y="3807867"/>
            <a:ext cx="1324508" cy="161344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0892866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docProps/app.xml><?xml version="1.0" encoding="utf-8"?>
<Properties xmlns="http://schemas.openxmlformats.org/officeDocument/2006/extended-properties" xmlns:vt="http://schemas.openxmlformats.org/officeDocument/2006/docPropsVTypes">
  <Template>Office Theme</Template>
  <TotalTime>2868</TotalTime>
  <Words>3580</Words>
  <Application>Microsoft Office PowerPoint</Application>
  <PresentationFormat>On-screen Show (4:3)</PresentationFormat>
  <Paragraphs>683</Paragraphs>
  <Slides>23</Slides>
  <Notes>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23</vt:i4>
      </vt:variant>
    </vt:vector>
  </HeadingPairs>
  <TitlesOfParts>
    <vt:vector size="32" baseType="lpstr">
      <vt:lpstr>.AppleSystemUIFont</vt:lpstr>
      <vt:lpstr>Arial</vt:lpstr>
      <vt:lpstr>Calibri</vt:lpstr>
      <vt:lpstr>Calibri Light</vt:lpstr>
      <vt:lpstr>Nokia Pure Headline</vt:lpstr>
      <vt:lpstr>Nokia Pure Headline Light</vt:lpstr>
      <vt:lpstr>Nokia Pure Text Light</vt:lpstr>
      <vt:lpstr>Office Theme</vt:lpstr>
      <vt:lpstr>1_Office Theme</vt:lpstr>
      <vt:lpstr>PowerPoint Presentation</vt:lpstr>
      <vt:lpstr>R6 Frankfurt 5G USE CASE &amp; PNF U/Cs SUMMARY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R6 Frankfurt General PNF Support U/C SUMMARY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Cheung, Ben (Nokia - US/Murray Hill)</dc:creator>
  <cp:lastModifiedBy>Cheung, Ben (Nokia - US/Murray Hill)</cp:lastModifiedBy>
  <cp:revision>109</cp:revision>
  <dcterms:created xsi:type="dcterms:W3CDTF">2018-11-28T20:14:03Z</dcterms:created>
  <dcterms:modified xsi:type="dcterms:W3CDTF">2019-06-05T15:05:50Z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b1aa2129-79ec-42c0-bfac-e5b7a0374572_Enabled">
    <vt:lpwstr>True</vt:lpwstr>
  </property>
  <property fmtid="{D5CDD505-2E9C-101B-9397-08002B2CF9AE}" pid="3" name="MSIP_Label_b1aa2129-79ec-42c0-bfac-e5b7a0374572_SiteId">
    <vt:lpwstr>5d471751-9675-428d-917b-70f44f9630b0</vt:lpwstr>
  </property>
  <property fmtid="{D5CDD505-2E9C-101B-9397-08002B2CF9AE}" pid="4" name="MSIP_Label_b1aa2129-79ec-42c0-bfac-e5b7a0374572_Owner">
    <vt:lpwstr>ben.cheung@nokia.com</vt:lpwstr>
  </property>
  <property fmtid="{D5CDD505-2E9C-101B-9397-08002B2CF9AE}" pid="5" name="MSIP_Label_b1aa2129-79ec-42c0-bfac-e5b7a0374572_SetDate">
    <vt:lpwstr>2019-03-25T12:46:08.1043861Z</vt:lpwstr>
  </property>
  <property fmtid="{D5CDD505-2E9C-101B-9397-08002B2CF9AE}" pid="6" name="MSIP_Label_b1aa2129-79ec-42c0-bfac-e5b7a0374572_Name">
    <vt:lpwstr>Public</vt:lpwstr>
  </property>
  <property fmtid="{D5CDD505-2E9C-101B-9397-08002B2CF9AE}" pid="7" name="MSIP_Label_b1aa2129-79ec-42c0-bfac-e5b7a0374572_Application">
    <vt:lpwstr>Microsoft Azure Information Protection</vt:lpwstr>
  </property>
  <property fmtid="{D5CDD505-2E9C-101B-9397-08002B2CF9AE}" pid="8" name="MSIP_Label_b1aa2129-79ec-42c0-bfac-e5b7a0374572_Extended_MSFT_Method">
    <vt:lpwstr>Manual</vt:lpwstr>
  </property>
  <property fmtid="{D5CDD505-2E9C-101B-9397-08002B2CF9AE}" pid="9" name="Sensitivity">
    <vt:lpwstr>Public</vt:lpwstr>
  </property>
</Properties>
</file>