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0" r:id="rId2"/>
  </p:sldMasterIdLst>
  <p:notesMasterIdLst>
    <p:notesMasterId r:id="rId66"/>
  </p:notesMasterIdLst>
  <p:sldIdLst>
    <p:sldId id="321" r:id="rId3"/>
    <p:sldId id="526" r:id="rId4"/>
    <p:sldId id="426" r:id="rId5"/>
    <p:sldId id="524" r:id="rId6"/>
    <p:sldId id="476" r:id="rId7"/>
    <p:sldId id="421" r:id="rId8"/>
    <p:sldId id="477" r:id="rId9"/>
    <p:sldId id="478" r:id="rId10"/>
    <p:sldId id="525" r:id="rId11"/>
    <p:sldId id="490" r:id="rId12"/>
    <p:sldId id="530" r:id="rId13"/>
    <p:sldId id="551" r:id="rId14"/>
    <p:sldId id="563" r:id="rId15"/>
    <p:sldId id="553" r:id="rId16"/>
    <p:sldId id="550" r:id="rId17"/>
    <p:sldId id="554" r:id="rId18"/>
    <p:sldId id="589" r:id="rId19"/>
    <p:sldId id="586" r:id="rId20"/>
    <p:sldId id="555" r:id="rId21"/>
    <p:sldId id="256" r:id="rId22"/>
    <p:sldId id="587" r:id="rId23"/>
    <p:sldId id="549" r:id="rId24"/>
    <p:sldId id="552" r:id="rId25"/>
    <p:sldId id="558" r:id="rId26"/>
    <p:sldId id="556" r:id="rId27"/>
    <p:sldId id="557" r:id="rId28"/>
    <p:sldId id="257" r:id="rId29"/>
    <p:sldId id="559" r:id="rId30"/>
    <p:sldId id="574" r:id="rId31"/>
    <p:sldId id="575" r:id="rId32"/>
    <p:sldId id="576" r:id="rId33"/>
    <p:sldId id="577" r:id="rId34"/>
    <p:sldId id="578" r:id="rId35"/>
    <p:sldId id="579" r:id="rId36"/>
    <p:sldId id="580" r:id="rId37"/>
    <p:sldId id="581" r:id="rId38"/>
    <p:sldId id="582" r:id="rId39"/>
    <p:sldId id="508" r:id="rId40"/>
    <p:sldId id="573" r:id="rId41"/>
    <p:sldId id="546" r:id="rId42"/>
    <p:sldId id="505" r:id="rId43"/>
    <p:sldId id="359" r:id="rId44"/>
    <p:sldId id="547" r:id="rId45"/>
    <p:sldId id="532" r:id="rId46"/>
    <p:sldId id="533" r:id="rId47"/>
    <p:sldId id="543" r:id="rId48"/>
    <p:sldId id="506" r:id="rId49"/>
    <p:sldId id="529" r:id="rId50"/>
    <p:sldId id="454" r:id="rId51"/>
    <p:sldId id="562" r:id="rId52"/>
    <p:sldId id="542" r:id="rId53"/>
    <p:sldId id="464" r:id="rId54"/>
    <p:sldId id="465" r:id="rId55"/>
    <p:sldId id="545" r:id="rId56"/>
    <p:sldId id="584" r:id="rId57"/>
    <p:sldId id="588" r:id="rId58"/>
    <p:sldId id="544" r:id="rId59"/>
    <p:sldId id="539" r:id="rId60"/>
    <p:sldId id="541" r:id="rId61"/>
    <p:sldId id="528" r:id="rId62"/>
    <p:sldId id="522" r:id="rId63"/>
    <p:sldId id="583" r:id="rId64"/>
    <p:sldId id="486" r:id="rId65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UTHENPURA, SARAT  (SARAT)" initials="PS(" lastIdx="3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FF00"/>
    <a:srgbClr val="66FF66"/>
    <a:srgbClr val="FB908D"/>
    <a:srgbClr val="66FFFF"/>
    <a:srgbClr val="009900"/>
    <a:srgbClr val="FF7C80"/>
    <a:srgbClr val="FF9900"/>
    <a:srgbClr val="080808"/>
    <a:srgbClr val="E7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397" autoAdjust="0"/>
    <p:restoredTop sz="96252" autoAdjust="0"/>
  </p:normalViewPr>
  <p:slideViewPr>
    <p:cSldViewPr snapToGrid="0" snapToObjects="1">
      <p:cViewPr varScale="1">
        <p:scale>
          <a:sx n="97" d="100"/>
          <a:sy n="97" d="100"/>
        </p:scale>
        <p:origin x="108" y="2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presProps" Target="presProps.xml"/><Relationship Id="rId7" Type="http://schemas.openxmlformats.org/officeDocument/2006/relationships/slide" Target="slides/slide5.xml"/><Relationship Id="rId71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commentAuthors" Target="commentAuthor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B84108-5E8A-4E9E-AD41-1684BBF1EDAE}" type="doc">
      <dgm:prSet loTypeId="urn:microsoft.com/office/officeart/2005/8/layout/process2" loCatId="process" qsTypeId="urn:microsoft.com/office/officeart/2005/8/quickstyle/simple3" qsCatId="simple" csTypeId="urn:microsoft.com/office/officeart/2005/8/colors/accent1_2" csCatId="accent1" phldr="1"/>
      <dgm:spPr/>
    </dgm:pt>
    <dgm:pt modelId="{6459D4CA-DAA5-43AF-9C1E-AC601B2D6C64}">
      <dgm:prSet phldrT="[Text]" custT="1"/>
      <dgm:spPr/>
      <dgm:t>
        <a:bodyPr/>
        <a:lstStyle/>
        <a:p>
          <a:pPr algn="l"/>
          <a:r>
            <a:rPr lang="en-US" sz="2000" dirty="0"/>
            <a:t>1. Show RAN topology in UI</a:t>
          </a:r>
        </a:p>
        <a:p>
          <a:pPr algn="l"/>
          <a:r>
            <a:rPr lang="en-US" sz="2000" dirty="0"/>
            <a:t>2. Add neighbors to a cell and show collision/confusion in UI, FM data sent from RAN-Sim</a:t>
          </a:r>
        </a:p>
      </dgm:t>
    </dgm:pt>
    <dgm:pt modelId="{2CBA2662-2A7E-41E0-800B-4DB14EF2FBB2}" type="parTrans" cxnId="{5E58188E-EF71-4509-AFA6-182F57F989EF}">
      <dgm:prSet/>
      <dgm:spPr/>
      <dgm:t>
        <a:bodyPr/>
        <a:lstStyle/>
        <a:p>
          <a:pPr algn="l"/>
          <a:endParaRPr lang="en-US" sz="2400"/>
        </a:p>
      </dgm:t>
    </dgm:pt>
    <dgm:pt modelId="{C83B1FA6-C515-4384-9820-6D024F0917CB}" type="sibTrans" cxnId="{5E58188E-EF71-4509-AFA6-182F57F989EF}">
      <dgm:prSet custT="1"/>
      <dgm:spPr/>
      <dgm:t>
        <a:bodyPr/>
        <a:lstStyle/>
        <a:p>
          <a:pPr algn="l"/>
          <a:endParaRPr lang="en-US" sz="1600" dirty="0"/>
        </a:p>
      </dgm:t>
    </dgm:pt>
    <dgm:pt modelId="{E340B770-C092-4015-A56D-98F7E69B8E60}">
      <dgm:prSet phldrT="[Text]" custT="1"/>
      <dgm:spPr/>
      <dgm:t>
        <a:bodyPr/>
        <a:lstStyle/>
        <a:p>
          <a:pPr algn="l"/>
          <a:r>
            <a:rPr lang="en-US" sz="2000" dirty="0"/>
            <a:t>1. Show SON-Handler MS receiving info from RAN (FM-&gt;VES and netconf-&gt;SDN-R)</a:t>
          </a:r>
        </a:p>
        <a:p>
          <a:pPr algn="l"/>
          <a:r>
            <a:rPr lang="en-US" sz="2000" dirty="0"/>
            <a:t>2. Show OOF triggered by SON-Handler MS &amp; OOF response with optimization results</a:t>
          </a:r>
        </a:p>
      </dgm:t>
    </dgm:pt>
    <dgm:pt modelId="{51A8DFF0-AFB4-457D-8F3B-6B963B39922D}" type="parTrans" cxnId="{4B1CDA97-FD0B-4999-9F3C-DBDB5AD45878}">
      <dgm:prSet/>
      <dgm:spPr/>
      <dgm:t>
        <a:bodyPr/>
        <a:lstStyle/>
        <a:p>
          <a:pPr algn="l"/>
          <a:endParaRPr lang="en-US" sz="2400"/>
        </a:p>
      </dgm:t>
    </dgm:pt>
    <dgm:pt modelId="{CD6EB151-B09F-49BB-9EF7-CCA58A11E0F7}" type="sibTrans" cxnId="{4B1CDA97-FD0B-4999-9F3C-DBDB5AD45878}">
      <dgm:prSet custT="1"/>
      <dgm:spPr/>
      <dgm:t>
        <a:bodyPr/>
        <a:lstStyle/>
        <a:p>
          <a:pPr algn="l"/>
          <a:endParaRPr lang="en-US" sz="1600" dirty="0"/>
        </a:p>
      </dgm:t>
    </dgm:pt>
    <dgm:pt modelId="{06746ECD-F0E3-40E7-870C-24970AB26D96}">
      <dgm:prSet phldrT="[Text]" custT="1"/>
      <dgm:spPr/>
      <dgm:t>
        <a:bodyPr/>
        <a:lstStyle/>
        <a:p>
          <a:pPr algn="l"/>
          <a:r>
            <a:rPr lang="en-US" sz="2000" dirty="0"/>
            <a:t>1. Show Control Loop in Policy getting activated</a:t>
          </a:r>
        </a:p>
        <a:p>
          <a:pPr algn="l"/>
          <a:r>
            <a:rPr lang="en-US" sz="2000" dirty="0"/>
            <a:t>2. Show message flowing from Policy to SDN-R</a:t>
          </a:r>
        </a:p>
      </dgm:t>
    </dgm:pt>
    <dgm:pt modelId="{5223B71B-DD9B-4CEF-B5A3-1CDFAA7A91D0}" type="parTrans" cxnId="{AF15098E-4945-4EB7-8F4C-BD3CB80CDE69}">
      <dgm:prSet/>
      <dgm:spPr/>
      <dgm:t>
        <a:bodyPr/>
        <a:lstStyle/>
        <a:p>
          <a:pPr algn="l"/>
          <a:endParaRPr lang="en-US" sz="2400"/>
        </a:p>
      </dgm:t>
    </dgm:pt>
    <dgm:pt modelId="{8F34FC46-4708-4983-8E53-1A198BA4A053}" type="sibTrans" cxnId="{AF15098E-4945-4EB7-8F4C-BD3CB80CDE69}">
      <dgm:prSet custT="1"/>
      <dgm:spPr/>
      <dgm:t>
        <a:bodyPr/>
        <a:lstStyle/>
        <a:p>
          <a:pPr algn="l"/>
          <a:endParaRPr lang="en-US" sz="1600" dirty="0"/>
        </a:p>
      </dgm:t>
    </dgm:pt>
    <dgm:pt modelId="{43C39DE6-3A88-46B8-86B8-5681472E629D}">
      <dgm:prSet phldrT="[Text]" custT="1"/>
      <dgm:spPr/>
      <dgm:t>
        <a:bodyPr/>
        <a:lstStyle/>
        <a:p>
          <a:pPr algn="l"/>
          <a:r>
            <a:rPr lang="en-US" sz="2000" dirty="0"/>
            <a:t>1. Show karaf and DG logs in SDN-R</a:t>
          </a:r>
        </a:p>
        <a:p>
          <a:pPr algn="l"/>
          <a:r>
            <a:rPr lang="en-US" sz="2000" dirty="0"/>
            <a:t>2. Show refreshed RAN-Sim GUI with problems solved. </a:t>
          </a:r>
        </a:p>
      </dgm:t>
    </dgm:pt>
    <dgm:pt modelId="{70E1C777-070C-4724-8B11-559507D5F573}" type="parTrans" cxnId="{25EC6A9D-D36F-4270-AA6C-12174525D9F0}">
      <dgm:prSet/>
      <dgm:spPr/>
      <dgm:t>
        <a:bodyPr/>
        <a:lstStyle/>
        <a:p>
          <a:pPr algn="l"/>
          <a:endParaRPr lang="en-US" sz="2400"/>
        </a:p>
      </dgm:t>
    </dgm:pt>
    <dgm:pt modelId="{15B2FE4D-F9AD-43FF-B48C-DAF81DDC8F27}" type="sibTrans" cxnId="{25EC6A9D-D36F-4270-AA6C-12174525D9F0}">
      <dgm:prSet/>
      <dgm:spPr/>
      <dgm:t>
        <a:bodyPr/>
        <a:lstStyle/>
        <a:p>
          <a:pPr algn="l"/>
          <a:endParaRPr lang="en-US" sz="2400"/>
        </a:p>
      </dgm:t>
    </dgm:pt>
    <dgm:pt modelId="{B4C71293-F272-4AE8-9FA3-F7DB27E82EC4}">
      <dgm:prSet phldrT="[Text]" custT="1"/>
      <dgm:spPr/>
      <dgm:t>
        <a:bodyPr/>
        <a:lstStyle/>
        <a:p>
          <a:pPr algn="l"/>
          <a:r>
            <a:rPr lang="en-US" sz="2000" dirty="0"/>
            <a:t>1. Trigger PM data generation, specifying for which source cells, HO success should be bad/poor to ‘some’ of its neighbors</a:t>
          </a:r>
        </a:p>
      </dgm:t>
    </dgm:pt>
    <dgm:pt modelId="{F17414EF-FCFA-47D7-BC3D-785EDEB1AFEE}" type="parTrans" cxnId="{AFDB8CF0-8151-4D99-8FCF-E29B2440C6A0}">
      <dgm:prSet/>
      <dgm:spPr/>
      <dgm:t>
        <a:bodyPr/>
        <a:lstStyle/>
        <a:p>
          <a:endParaRPr lang="en-US"/>
        </a:p>
      </dgm:t>
    </dgm:pt>
    <dgm:pt modelId="{3D307C45-9790-4488-9826-8E6D8AED1FE9}" type="sibTrans" cxnId="{AFDB8CF0-8151-4D99-8FCF-E29B2440C6A0}">
      <dgm:prSet/>
      <dgm:spPr/>
      <dgm:t>
        <a:bodyPr/>
        <a:lstStyle/>
        <a:p>
          <a:endParaRPr lang="en-US" dirty="0"/>
        </a:p>
      </dgm:t>
    </dgm:pt>
    <dgm:pt modelId="{4BCF2F72-6515-4C67-B117-25A2E0DB8AC5}" type="pres">
      <dgm:prSet presAssocID="{6AB84108-5E8A-4E9E-AD41-1684BBF1EDAE}" presName="linearFlow" presStyleCnt="0">
        <dgm:presLayoutVars>
          <dgm:resizeHandles val="exact"/>
        </dgm:presLayoutVars>
      </dgm:prSet>
      <dgm:spPr/>
    </dgm:pt>
    <dgm:pt modelId="{339D7D2E-2FB7-4415-9921-34CD171F5172}" type="pres">
      <dgm:prSet presAssocID="{B4C71293-F272-4AE8-9FA3-F7DB27E82EC4}" presName="node" presStyleLbl="node1" presStyleIdx="0" presStyleCnt="5" custScaleX="3563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C53FA9-7F87-4BD5-B34A-FBBFE84C7BD1}" type="pres">
      <dgm:prSet presAssocID="{3D307C45-9790-4488-9826-8E6D8AED1FE9}" presName="sibTrans" presStyleLbl="sibTrans2D1" presStyleIdx="0" presStyleCnt="4"/>
      <dgm:spPr/>
      <dgm:t>
        <a:bodyPr/>
        <a:lstStyle/>
        <a:p>
          <a:endParaRPr lang="en-US"/>
        </a:p>
      </dgm:t>
    </dgm:pt>
    <dgm:pt modelId="{DAD4CADE-1AB2-4925-A90C-B293B59764B6}" type="pres">
      <dgm:prSet presAssocID="{3D307C45-9790-4488-9826-8E6D8AED1FE9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AB856846-7448-42CB-8AC6-0A8EBC4877BE}" type="pres">
      <dgm:prSet presAssocID="{6459D4CA-DAA5-43AF-9C1E-AC601B2D6C64}" presName="node" presStyleLbl="node1" presStyleIdx="1" presStyleCnt="5" custScaleX="3563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94500B-D0E1-4368-BFB9-31523F178CA5}" type="pres">
      <dgm:prSet presAssocID="{C83B1FA6-C515-4384-9820-6D024F0917CB}" presName="sibTrans" presStyleLbl="sibTrans2D1" presStyleIdx="1" presStyleCnt="4"/>
      <dgm:spPr/>
      <dgm:t>
        <a:bodyPr/>
        <a:lstStyle/>
        <a:p>
          <a:endParaRPr lang="en-US"/>
        </a:p>
      </dgm:t>
    </dgm:pt>
    <dgm:pt modelId="{8E7749F7-DC09-469D-B769-42EAB69E3993}" type="pres">
      <dgm:prSet presAssocID="{C83B1FA6-C515-4384-9820-6D024F0917CB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79D27884-F520-4D63-A071-7F4990BD860C}" type="pres">
      <dgm:prSet presAssocID="{E340B770-C092-4015-A56D-98F7E69B8E60}" presName="node" presStyleLbl="node1" presStyleIdx="2" presStyleCnt="5" custScaleX="3563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7F4985-ADC2-40E3-B4CC-042B9A976887}" type="pres">
      <dgm:prSet presAssocID="{CD6EB151-B09F-49BB-9EF7-CCA58A11E0F7}" presName="sibTrans" presStyleLbl="sibTrans2D1" presStyleIdx="2" presStyleCnt="4"/>
      <dgm:spPr/>
      <dgm:t>
        <a:bodyPr/>
        <a:lstStyle/>
        <a:p>
          <a:endParaRPr lang="en-US"/>
        </a:p>
      </dgm:t>
    </dgm:pt>
    <dgm:pt modelId="{80DD2259-962B-4612-8C1E-179E682854CC}" type="pres">
      <dgm:prSet presAssocID="{CD6EB151-B09F-49BB-9EF7-CCA58A11E0F7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F6E25A20-8C76-4D2E-8124-5D3659E6ECC6}" type="pres">
      <dgm:prSet presAssocID="{06746ECD-F0E3-40E7-870C-24970AB26D96}" presName="node" presStyleLbl="node1" presStyleIdx="3" presStyleCnt="5" custScaleX="3563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FF330C-7D55-4C12-99BF-B73EA0CD901F}" type="pres">
      <dgm:prSet presAssocID="{8F34FC46-4708-4983-8E53-1A198BA4A053}" presName="sibTrans" presStyleLbl="sibTrans2D1" presStyleIdx="3" presStyleCnt="4"/>
      <dgm:spPr/>
      <dgm:t>
        <a:bodyPr/>
        <a:lstStyle/>
        <a:p>
          <a:endParaRPr lang="en-US"/>
        </a:p>
      </dgm:t>
    </dgm:pt>
    <dgm:pt modelId="{082EC6D2-B5AC-473E-808E-865066AF4E33}" type="pres">
      <dgm:prSet presAssocID="{8F34FC46-4708-4983-8E53-1A198BA4A053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557F28DE-B6DB-46E8-A093-960775E67774}" type="pres">
      <dgm:prSet presAssocID="{43C39DE6-3A88-46B8-86B8-5681472E629D}" presName="node" presStyleLbl="node1" presStyleIdx="4" presStyleCnt="5" custScaleX="35288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B1CDA97-FD0B-4999-9F3C-DBDB5AD45878}" srcId="{6AB84108-5E8A-4E9E-AD41-1684BBF1EDAE}" destId="{E340B770-C092-4015-A56D-98F7E69B8E60}" srcOrd="2" destOrd="0" parTransId="{51A8DFF0-AFB4-457D-8F3B-6B963B39922D}" sibTransId="{CD6EB151-B09F-49BB-9EF7-CCA58A11E0F7}"/>
    <dgm:cxn modelId="{51F7B6BF-CAED-449D-971F-3EA5A5241E89}" type="presOf" srcId="{06746ECD-F0E3-40E7-870C-24970AB26D96}" destId="{F6E25A20-8C76-4D2E-8124-5D3659E6ECC6}" srcOrd="0" destOrd="0" presId="urn:microsoft.com/office/officeart/2005/8/layout/process2"/>
    <dgm:cxn modelId="{699EA565-42C9-4F27-933C-B191D4496C32}" type="presOf" srcId="{C83B1FA6-C515-4384-9820-6D024F0917CB}" destId="{7A94500B-D0E1-4368-BFB9-31523F178CA5}" srcOrd="0" destOrd="0" presId="urn:microsoft.com/office/officeart/2005/8/layout/process2"/>
    <dgm:cxn modelId="{5E58188E-EF71-4509-AFA6-182F57F989EF}" srcId="{6AB84108-5E8A-4E9E-AD41-1684BBF1EDAE}" destId="{6459D4CA-DAA5-43AF-9C1E-AC601B2D6C64}" srcOrd="1" destOrd="0" parTransId="{2CBA2662-2A7E-41E0-800B-4DB14EF2FBB2}" sibTransId="{C83B1FA6-C515-4384-9820-6D024F0917CB}"/>
    <dgm:cxn modelId="{AF15098E-4945-4EB7-8F4C-BD3CB80CDE69}" srcId="{6AB84108-5E8A-4E9E-AD41-1684BBF1EDAE}" destId="{06746ECD-F0E3-40E7-870C-24970AB26D96}" srcOrd="3" destOrd="0" parTransId="{5223B71B-DD9B-4CEF-B5A3-1CDFAA7A91D0}" sibTransId="{8F34FC46-4708-4983-8E53-1A198BA4A053}"/>
    <dgm:cxn modelId="{AFDB8CF0-8151-4D99-8FCF-E29B2440C6A0}" srcId="{6AB84108-5E8A-4E9E-AD41-1684BBF1EDAE}" destId="{B4C71293-F272-4AE8-9FA3-F7DB27E82EC4}" srcOrd="0" destOrd="0" parTransId="{F17414EF-FCFA-47D7-BC3D-785EDEB1AFEE}" sibTransId="{3D307C45-9790-4488-9826-8E6D8AED1FE9}"/>
    <dgm:cxn modelId="{A0EB0635-1E8E-475F-89B9-A589D8AC0CB8}" type="presOf" srcId="{8F34FC46-4708-4983-8E53-1A198BA4A053}" destId="{1BFF330C-7D55-4C12-99BF-B73EA0CD901F}" srcOrd="0" destOrd="0" presId="urn:microsoft.com/office/officeart/2005/8/layout/process2"/>
    <dgm:cxn modelId="{E319BEFE-F657-45F9-91F6-F99B8F8F12FE}" type="presOf" srcId="{8F34FC46-4708-4983-8E53-1A198BA4A053}" destId="{082EC6D2-B5AC-473E-808E-865066AF4E33}" srcOrd="1" destOrd="0" presId="urn:microsoft.com/office/officeart/2005/8/layout/process2"/>
    <dgm:cxn modelId="{69E27576-C3EA-4B26-9EB0-D413314009F2}" type="presOf" srcId="{E340B770-C092-4015-A56D-98F7E69B8E60}" destId="{79D27884-F520-4D63-A071-7F4990BD860C}" srcOrd="0" destOrd="0" presId="urn:microsoft.com/office/officeart/2005/8/layout/process2"/>
    <dgm:cxn modelId="{CD38F46E-C0DD-41E6-957D-500736561855}" type="presOf" srcId="{6459D4CA-DAA5-43AF-9C1E-AC601B2D6C64}" destId="{AB856846-7448-42CB-8AC6-0A8EBC4877BE}" srcOrd="0" destOrd="0" presId="urn:microsoft.com/office/officeart/2005/8/layout/process2"/>
    <dgm:cxn modelId="{8E2200C7-49E1-49F3-AC0C-5C85C4E6D5C0}" type="presOf" srcId="{CD6EB151-B09F-49BB-9EF7-CCA58A11E0F7}" destId="{80DD2259-962B-4612-8C1E-179E682854CC}" srcOrd="1" destOrd="0" presId="urn:microsoft.com/office/officeart/2005/8/layout/process2"/>
    <dgm:cxn modelId="{CEC87C52-1FEB-49D1-9BC5-F160BCB12674}" type="presOf" srcId="{CD6EB151-B09F-49BB-9EF7-CCA58A11E0F7}" destId="{AC7F4985-ADC2-40E3-B4CC-042B9A976887}" srcOrd="0" destOrd="0" presId="urn:microsoft.com/office/officeart/2005/8/layout/process2"/>
    <dgm:cxn modelId="{46DE7717-EF9A-4C12-968E-1E1B3938D79F}" type="presOf" srcId="{3D307C45-9790-4488-9826-8E6D8AED1FE9}" destId="{75C53FA9-7F87-4BD5-B34A-FBBFE84C7BD1}" srcOrd="0" destOrd="0" presId="urn:microsoft.com/office/officeart/2005/8/layout/process2"/>
    <dgm:cxn modelId="{25EC6A9D-D36F-4270-AA6C-12174525D9F0}" srcId="{6AB84108-5E8A-4E9E-AD41-1684BBF1EDAE}" destId="{43C39DE6-3A88-46B8-86B8-5681472E629D}" srcOrd="4" destOrd="0" parTransId="{70E1C777-070C-4724-8B11-559507D5F573}" sibTransId="{15B2FE4D-F9AD-43FF-B48C-DAF81DDC8F27}"/>
    <dgm:cxn modelId="{516AD9C8-94FD-4D4B-BD8A-2394967609B3}" type="presOf" srcId="{B4C71293-F272-4AE8-9FA3-F7DB27E82EC4}" destId="{339D7D2E-2FB7-4415-9921-34CD171F5172}" srcOrd="0" destOrd="0" presId="urn:microsoft.com/office/officeart/2005/8/layout/process2"/>
    <dgm:cxn modelId="{2BFA0BA5-60AE-49E7-89F7-1DC565E0A12F}" type="presOf" srcId="{6AB84108-5E8A-4E9E-AD41-1684BBF1EDAE}" destId="{4BCF2F72-6515-4C67-B117-25A2E0DB8AC5}" srcOrd="0" destOrd="0" presId="urn:microsoft.com/office/officeart/2005/8/layout/process2"/>
    <dgm:cxn modelId="{E6B4B118-A490-4505-8773-40A1BDB418D6}" type="presOf" srcId="{3D307C45-9790-4488-9826-8E6D8AED1FE9}" destId="{DAD4CADE-1AB2-4925-A90C-B293B59764B6}" srcOrd="1" destOrd="0" presId="urn:microsoft.com/office/officeart/2005/8/layout/process2"/>
    <dgm:cxn modelId="{C3F829D5-FD5D-49B6-A59C-731D56C100F6}" type="presOf" srcId="{43C39DE6-3A88-46B8-86B8-5681472E629D}" destId="{557F28DE-B6DB-46E8-A093-960775E67774}" srcOrd="0" destOrd="0" presId="urn:microsoft.com/office/officeart/2005/8/layout/process2"/>
    <dgm:cxn modelId="{5FBC9FAF-8C0E-4E57-A1AF-A71A7C19E5E5}" type="presOf" srcId="{C83B1FA6-C515-4384-9820-6D024F0917CB}" destId="{8E7749F7-DC09-469D-B769-42EAB69E3993}" srcOrd="1" destOrd="0" presId="urn:microsoft.com/office/officeart/2005/8/layout/process2"/>
    <dgm:cxn modelId="{893CE7A5-1107-461E-93DA-70E847038F6F}" type="presParOf" srcId="{4BCF2F72-6515-4C67-B117-25A2E0DB8AC5}" destId="{339D7D2E-2FB7-4415-9921-34CD171F5172}" srcOrd="0" destOrd="0" presId="urn:microsoft.com/office/officeart/2005/8/layout/process2"/>
    <dgm:cxn modelId="{9515CB8C-38E4-44CC-8D59-9F8E423C75C2}" type="presParOf" srcId="{4BCF2F72-6515-4C67-B117-25A2E0DB8AC5}" destId="{75C53FA9-7F87-4BD5-B34A-FBBFE84C7BD1}" srcOrd="1" destOrd="0" presId="urn:microsoft.com/office/officeart/2005/8/layout/process2"/>
    <dgm:cxn modelId="{AE8CE3B5-B51A-4163-8809-A207F8BD3D2A}" type="presParOf" srcId="{75C53FA9-7F87-4BD5-B34A-FBBFE84C7BD1}" destId="{DAD4CADE-1AB2-4925-A90C-B293B59764B6}" srcOrd="0" destOrd="0" presId="urn:microsoft.com/office/officeart/2005/8/layout/process2"/>
    <dgm:cxn modelId="{A2632CE2-A8FB-4DE6-A8B4-60876A587D99}" type="presParOf" srcId="{4BCF2F72-6515-4C67-B117-25A2E0DB8AC5}" destId="{AB856846-7448-42CB-8AC6-0A8EBC4877BE}" srcOrd="2" destOrd="0" presId="urn:microsoft.com/office/officeart/2005/8/layout/process2"/>
    <dgm:cxn modelId="{5991815E-BF22-44AF-9531-3EDE81D52C15}" type="presParOf" srcId="{4BCF2F72-6515-4C67-B117-25A2E0DB8AC5}" destId="{7A94500B-D0E1-4368-BFB9-31523F178CA5}" srcOrd="3" destOrd="0" presId="urn:microsoft.com/office/officeart/2005/8/layout/process2"/>
    <dgm:cxn modelId="{0412234E-009B-42F2-A2A8-6339D7F807E5}" type="presParOf" srcId="{7A94500B-D0E1-4368-BFB9-31523F178CA5}" destId="{8E7749F7-DC09-469D-B769-42EAB69E3993}" srcOrd="0" destOrd="0" presId="urn:microsoft.com/office/officeart/2005/8/layout/process2"/>
    <dgm:cxn modelId="{1FCAA705-B6C1-4886-9E09-98FA50AC7D9B}" type="presParOf" srcId="{4BCF2F72-6515-4C67-B117-25A2E0DB8AC5}" destId="{79D27884-F520-4D63-A071-7F4990BD860C}" srcOrd="4" destOrd="0" presId="urn:microsoft.com/office/officeart/2005/8/layout/process2"/>
    <dgm:cxn modelId="{55B6B852-A7F8-4197-95B5-2C75794F8C0A}" type="presParOf" srcId="{4BCF2F72-6515-4C67-B117-25A2E0DB8AC5}" destId="{AC7F4985-ADC2-40E3-B4CC-042B9A976887}" srcOrd="5" destOrd="0" presId="urn:microsoft.com/office/officeart/2005/8/layout/process2"/>
    <dgm:cxn modelId="{7A0ADBF5-40BE-4991-AD6D-D52EE27BBB98}" type="presParOf" srcId="{AC7F4985-ADC2-40E3-B4CC-042B9A976887}" destId="{80DD2259-962B-4612-8C1E-179E682854CC}" srcOrd="0" destOrd="0" presId="urn:microsoft.com/office/officeart/2005/8/layout/process2"/>
    <dgm:cxn modelId="{3D35E867-AD34-413A-862D-938D63FD81B6}" type="presParOf" srcId="{4BCF2F72-6515-4C67-B117-25A2E0DB8AC5}" destId="{F6E25A20-8C76-4D2E-8124-5D3659E6ECC6}" srcOrd="6" destOrd="0" presId="urn:microsoft.com/office/officeart/2005/8/layout/process2"/>
    <dgm:cxn modelId="{864C6152-A8E3-4180-8B62-C5E34815FA37}" type="presParOf" srcId="{4BCF2F72-6515-4C67-B117-25A2E0DB8AC5}" destId="{1BFF330C-7D55-4C12-99BF-B73EA0CD901F}" srcOrd="7" destOrd="0" presId="urn:microsoft.com/office/officeart/2005/8/layout/process2"/>
    <dgm:cxn modelId="{DA6D30B6-59FA-49E7-920E-305273C4D842}" type="presParOf" srcId="{1BFF330C-7D55-4C12-99BF-B73EA0CD901F}" destId="{082EC6D2-B5AC-473E-808E-865066AF4E33}" srcOrd="0" destOrd="0" presId="urn:microsoft.com/office/officeart/2005/8/layout/process2"/>
    <dgm:cxn modelId="{D617227B-5638-47AC-9A5C-67EBB6560A9B}" type="presParOf" srcId="{4BCF2F72-6515-4C67-B117-25A2E0DB8AC5}" destId="{557F28DE-B6DB-46E8-A093-960775E67774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BF098E4-06E5-4D00-8C24-F4835A362AC0}" type="doc">
      <dgm:prSet loTypeId="urn:microsoft.com/office/officeart/2005/8/layout/process2" loCatId="process" qsTypeId="urn:microsoft.com/office/officeart/2005/8/quickstyle/simple3" qsCatId="simple" csTypeId="urn:microsoft.com/office/officeart/2005/8/colors/accent1_2" csCatId="accent1" phldr="1"/>
      <dgm:spPr/>
    </dgm:pt>
    <dgm:pt modelId="{A4950446-3D97-4FC4-A341-67F7A06C40B7}">
      <dgm:prSet phldrT="[Text]"/>
      <dgm:spPr/>
      <dgm:t>
        <a:bodyPr/>
        <a:lstStyle/>
        <a:p>
          <a:r>
            <a:rPr lang="en-US" dirty="0"/>
            <a:t>Step 2: RAN-Sim UI (Neighbors)</a:t>
          </a:r>
        </a:p>
      </dgm:t>
    </dgm:pt>
    <dgm:pt modelId="{81289868-6474-40DC-A34B-D5C2C5F4A951}" type="parTrans" cxnId="{9421A2AA-22EC-4E1D-96B9-EEAE7C0F139E}">
      <dgm:prSet/>
      <dgm:spPr/>
      <dgm:t>
        <a:bodyPr/>
        <a:lstStyle/>
        <a:p>
          <a:endParaRPr lang="en-US"/>
        </a:p>
      </dgm:t>
    </dgm:pt>
    <dgm:pt modelId="{8967B961-7A88-4F6E-BFE6-D308515D5DD6}" type="sibTrans" cxnId="{9421A2AA-22EC-4E1D-96B9-EEAE7C0F139E}">
      <dgm:prSet/>
      <dgm:spPr/>
      <dgm:t>
        <a:bodyPr/>
        <a:lstStyle/>
        <a:p>
          <a:endParaRPr lang="en-US" dirty="0"/>
        </a:p>
      </dgm:t>
    </dgm:pt>
    <dgm:pt modelId="{19A1688B-1D0F-4575-B6F4-C0191B5E66D3}">
      <dgm:prSet phldrT="[Text]"/>
      <dgm:spPr/>
      <dgm:t>
        <a:bodyPr/>
        <a:lstStyle/>
        <a:p>
          <a:r>
            <a:rPr lang="en-US" dirty="0"/>
            <a:t>Step 3: SON-Handler MS Logs</a:t>
          </a:r>
        </a:p>
      </dgm:t>
    </dgm:pt>
    <dgm:pt modelId="{71E094BD-A83B-4AA4-B561-92C34961CB0F}" type="parTrans" cxnId="{244216C8-81C8-49C5-A859-E9F91EA2AF3C}">
      <dgm:prSet/>
      <dgm:spPr/>
      <dgm:t>
        <a:bodyPr/>
        <a:lstStyle/>
        <a:p>
          <a:endParaRPr lang="en-US"/>
        </a:p>
      </dgm:t>
    </dgm:pt>
    <dgm:pt modelId="{4A94657F-FCCA-452A-ABEE-52DD29F41AE2}" type="sibTrans" cxnId="{244216C8-81C8-49C5-A859-E9F91EA2AF3C}">
      <dgm:prSet/>
      <dgm:spPr/>
      <dgm:t>
        <a:bodyPr/>
        <a:lstStyle/>
        <a:p>
          <a:endParaRPr lang="en-US" dirty="0"/>
        </a:p>
      </dgm:t>
    </dgm:pt>
    <dgm:pt modelId="{99FE52B6-5EB1-4D88-94FB-C4B1A650AC15}">
      <dgm:prSet phldrT="[Text]"/>
      <dgm:spPr/>
      <dgm:t>
        <a:bodyPr/>
        <a:lstStyle/>
        <a:p>
          <a:r>
            <a:rPr lang="en-US" dirty="0"/>
            <a:t>Step 4: Policy Logs</a:t>
          </a:r>
        </a:p>
      </dgm:t>
    </dgm:pt>
    <dgm:pt modelId="{AA2F466D-C653-444C-8CE8-310509CA7C3C}" type="parTrans" cxnId="{F7BE90C2-6E60-4BB8-94AD-F7DE9505F6BB}">
      <dgm:prSet/>
      <dgm:spPr/>
      <dgm:t>
        <a:bodyPr/>
        <a:lstStyle/>
        <a:p>
          <a:endParaRPr lang="en-US"/>
        </a:p>
      </dgm:t>
    </dgm:pt>
    <dgm:pt modelId="{AA93BB2D-CE8C-4850-9096-E5D133345204}" type="sibTrans" cxnId="{F7BE90C2-6E60-4BB8-94AD-F7DE9505F6BB}">
      <dgm:prSet/>
      <dgm:spPr/>
      <dgm:t>
        <a:bodyPr/>
        <a:lstStyle/>
        <a:p>
          <a:endParaRPr lang="en-US" dirty="0"/>
        </a:p>
      </dgm:t>
    </dgm:pt>
    <dgm:pt modelId="{36742465-DC76-48AF-A24D-EDC55C76C9AB}">
      <dgm:prSet phldrT="[Text]"/>
      <dgm:spPr/>
      <dgm:t>
        <a:bodyPr/>
        <a:lstStyle/>
        <a:p>
          <a:r>
            <a:rPr lang="en-US" dirty="0"/>
            <a:t>Step 5: SDN-R and RAN-Sim UI</a:t>
          </a:r>
        </a:p>
      </dgm:t>
    </dgm:pt>
    <dgm:pt modelId="{D54A9B95-285B-48E2-B9B1-4367DB6DF37E}" type="parTrans" cxnId="{3F3827A4-6D48-4E91-A0D8-BCEEEC1F6EC8}">
      <dgm:prSet/>
      <dgm:spPr/>
      <dgm:t>
        <a:bodyPr/>
        <a:lstStyle/>
        <a:p>
          <a:endParaRPr lang="en-US"/>
        </a:p>
      </dgm:t>
    </dgm:pt>
    <dgm:pt modelId="{087CC6AE-FEC7-4531-8B46-7FAB4F1C8463}" type="sibTrans" cxnId="{3F3827A4-6D48-4E91-A0D8-BCEEEC1F6EC8}">
      <dgm:prSet/>
      <dgm:spPr/>
      <dgm:t>
        <a:bodyPr/>
        <a:lstStyle/>
        <a:p>
          <a:endParaRPr lang="en-US"/>
        </a:p>
      </dgm:t>
    </dgm:pt>
    <dgm:pt modelId="{E46EE278-0C86-416C-BD9F-2970EBCEF524}">
      <dgm:prSet phldrT="[Text]"/>
      <dgm:spPr/>
      <dgm:t>
        <a:bodyPr/>
        <a:lstStyle/>
        <a:p>
          <a:r>
            <a:rPr lang="en-US" dirty="0"/>
            <a:t>Step 1: RAN-Sim UI (PM)</a:t>
          </a:r>
        </a:p>
      </dgm:t>
    </dgm:pt>
    <dgm:pt modelId="{63B243E3-A53C-4A51-92AC-0337FA79FD7A}" type="parTrans" cxnId="{3D5C19B1-3566-4E5A-B779-E7FBEF5C9D0E}">
      <dgm:prSet/>
      <dgm:spPr/>
      <dgm:t>
        <a:bodyPr/>
        <a:lstStyle/>
        <a:p>
          <a:endParaRPr lang="en-US"/>
        </a:p>
      </dgm:t>
    </dgm:pt>
    <dgm:pt modelId="{17FFB558-1659-4B0B-A4C9-01D43211268C}" type="sibTrans" cxnId="{3D5C19B1-3566-4E5A-B779-E7FBEF5C9D0E}">
      <dgm:prSet/>
      <dgm:spPr/>
      <dgm:t>
        <a:bodyPr/>
        <a:lstStyle/>
        <a:p>
          <a:endParaRPr lang="en-US" dirty="0"/>
        </a:p>
      </dgm:t>
    </dgm:pt>
    <dgm:pt modelId="{6CDA4BBD-59EB-43AC-8D68-4592603724A7}" type="pres">
      <dgm:prSet presAssocID="{CBF098E4-06E5-4D00-8C24-F4835A362AC0}" presName="linearFlow" presStyleCnt="0">
        <dgm:presLayoutVars>
          <dgm:resizeHandles val="exact"/>
        </dgm:presLayoutVars>
      </dgm:prSet>
      <dgm:spPr/>
    </dgm:pt>
    <dgm:pt modelId="{71C0109A-6ECE-4C30-88DB-D20BD9737C82}" type="pres">
      <dgm:prSet presAssocID="{E46EE278-0C86-416C-BD9F-2970EBCEF524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59BB7E-67BC-426B-8C10-D0A2CBE8A171}" type="pres">
      <dgm:prSet presAssocID="{17FFB558-1659-4B0B-A4C9-01D43211268C}" presName="sibTrans" presStyleLbl="sibTrans2D1" presStyleIdx="0" presStyleCnt="4"/>
      <dgm:spPr/>
      <dgm:t>
        <a:bodyPr/>
        <a:lstStyle/>
        <a:p>
          <a:endParaRPr lang="en-US"/>
        </a:p>
      </dgm:t>
    </dgm:pt>
    <dgm:pt modelId="{E47E6FE2-7F13-4CB1-8A9D-BF39EEBD9F33}" type="pres">
      <dgm:prSet presAssocID="{17FFB558-1659-4B0B-A4C9-01D43211268C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54E5F2FB-B4AE-4BB7-9145-FB8C9B07ED79}" type="pres">
      <dgm:prSet presAssocID="{A4950446-3D97-4FC4-A341-67F7A06C40B7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76341E-8E06-46EE-A469-9995585BD71B}" type="pres">
      <dgm:prSet presAssocID="{8967B961-7A88-4F6E-BFE6-D308515D5DD6}" presName="sibTrans" presStyleLbl="sibTrans2D1" presStyleIdx="1" presStyleCnt="4"/>
      <dgm:spPr/>
      <dgm:t>
        <a:bodyPr/>
        <a:lstStyle/>
        <a:p>
          <a:endParaRPr lang="en-US"/>
        </a:p>
      </dgm:t>
    </dgm:pt>
    <dgm:pt modelId="{F6FFB829-F736-41A1-9396-001DA75D83DD}" type="pres">
      <dgm:prSet presAssocID="{8967B961-7A88-4F6E-BFE6-D308515D5DD6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8462AB0B-80D3-4ABD-A433-A5EF20371141}" type="pres">
      <dgm:prSet presAssocID="{19A1688B-1D0F-4575-B6F4-C0191B5E66D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E54015-D07C-4C05-B51A-BB873427D5CB}" type="pres">
      <dgm:prSet presAssocID="{4A94657F-FCCA-452A-ABEE-52DD29F41AE2}" presName="sibTrans" presStyleLbl="sibTrans2D1" presStyleIdx="2" presStyleCnt="4"/>
      <dgm:spPr/>
      <dgm:t>
        <a:bodyPr/>
        <a:lstStyle/>
        <a:p>
          <a:endParaRPr lang="en-US"/>
        </a:p>
      </dgm:t>
    </dgm:pt>
    <dgm:pt modelId="{4B048BEC-5389-46AC-A77B-0C9A0555D160}" type="pres">
      <dgm:prSet presAssocID="{4A94657F-FCCA-452A-ABEE-52DD29F41AE2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164881CD-FFF1-4EC7-85BD-BB4431098991}" type="pres">
      <dgm:prSet presAssocID="{99FE52B6-5EB1-4D88-94FB-C4B1A650AC15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3BB43F-198D-4BDF-9D48-9B15BF43B8C2}" type="pres">
      <dgm:prSet presAssocID="{AA93BB2D-CE8C-4850-9096-E5D133345204}" presName="sibTrans" presStyleLbl="sibTrans2D1" presStyleIdx="3" presStyleCnt="4"/>
      <dgm:spPr/>
      <dgm:t>
        <a:bodyPr/>
        <a:lstStyle/>
        <a:p>
          <a:endParaRPr lang="en-US"/>
        </a:p>
      </dgm:t>
    </dgm:pt>
    <dgm:pt modelId="{6DBD95C6-5C41-4CAC-947B-50F5AFD651C7}" type="pres">
      <dgm:prSet presAssocID="{AA93BB2D-CE8C-4850-9096-E5D133345204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CA110C76-9E06-48CF-9443-4576993D85B6}" type="pres">
      <dgm:prSet presAssocID="{36742465-DC76-48AF-A24D-EDC55C76C9AB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FCDFA84-CC3A-4F17-A11F-5B7C82F24428}" type="presOf" srcId="{17FFB558-1659-4B0B-A4C9-01D43211268C}" destId="{2B59BB7E-67BC-426B-8C10-D0A2CBE8A171}" srcOrd="0" destOrd="0" presId="urn:microsoft.com/office/officeart/2005/8/layout/process2"/>
    <dgm:cxn modelId="{3CEB706E-22B4-4C68-87F0-40CC4FDAC881}" type="presOf" srcId="{17FFB558-1659-4B0B-A4C9-01D43211268C}" destId="{E47E6FE2-7F13-4CB1-8A9D-BF39EEBD9F33}" srcOrd="1" destOrd="0" presId="urn:microsoft.com/office/officeart/2005/8/layout/process2"/>
    <dgm:cxn modelId="{F7C81338-AD04-4609-A10F-38D21DF7BD69}" type="presOf" srcId="{AA93BB2D-CE8C-4850-9096-E5D133345204}" destId="{6DBD95C6-5C41-4CAC-947B-50F5AFD651C7}" srcOrd="1" destOrd="0" presId="urn:microsoft.com/office/officeart/2005/8/layout/process2"/>
    <dgm:cxn modelId="{244216C8-81C8-49C5-A859-E9F91EA2AF3C}" srcId="{CBF098E4-06E5-4D00-8C24-F4835A362AC0}" destId="{19A1688B-1D0F-4575-B6F4-C0191B5E66D3}" srcOrd="2" destOrd="0" parTransId="{71E094BD-A83B-4AA4-B561-92C34961CB0F}" sibTransId="{4A94657F-FCCA-452A-ABEE-52DD29F41AE2}"/>
    <dgm:cxn modelId="{CA3DBFA6-6222-4041-8807-C6D5BD027487}" type="presOf" srcId="{A4950446-3D97-4FC4-A341-67F7A06C40B7}" destId="{54E5F2FB-B4AE-4BB7-9145-FB8C9B07ED79}" srcOrd="0" destOrd="0" presId="urn:microsoft.com/office/officeart/2005/8/layout/process2"/>
    <dgm:cxn modelId="{7303B13E-217E-4BB7-A410-8CB8578DC2C0}" type="presOf" srcId="{CBF098E4-06E5-4D00-8C24-F4835A362AC0}" destId="{6CDA4BBD-59EB-43AC-8D68-4592603724A7}" srcOrd="0" destOrd="0" presId="urn:microsoft.com/office/officeart/2005/8/layout/process2"/>
    <dgm:cxn modelId="{3D5C19B1-3566-4E5A-B779-E7FBEF5C9D0E}" srcId="{CBF098E4-06E5-4D00-8C24-F4835A362AC0}" destId="{E46EE278-0C86-416C-BD9F-2970EBCEF524}" srcOrd="0" destOrd="0" parTransId="{63B243E3-A53C-4A51-92AC-0337FA79FD7A}" sibTransId="{17FFB558-1659-4B0B-A4C9-01D43211268C}"/>
    <dgm:cxn modelId="{1240C54F-E478-4D76-BDAA-5D1766035D29}" type="presOf" srcId="{19A1688B-1D0F-4575-B6F4-C0191B5E66D3}" destId="{8462AB0B-80D3-4ABD-A433-A5EF20371141}" srcOrd="0" destOrd="0" presId="urn:microsoft.com/office/officeart/2005/8/layout/process2"/>
    <dgm:cxn modelId="{C3C953F6-0AD4-4398-96F6-03C63047D973}" type="presOf" srcId="{8967B961-7A88-4F6E-BFE6-D308515D5DD6}" destId="{F6FFB829-F736-41A1-9396-001DA75D83DD}" srcOrd="1" destOrd="0" presId="urn:microsoft.com/office/officeart/2005/8/layout/process2"/>
    <dgm:cxn modelId="{B026523D-B5BF-4E5B-8AA3-D1FFE4561B99}" type="presOf" srcId="{99FE52B6-5EB1-4D88-94FB-C4B1A650AC15}" destId="{164881CD-FFF1-4EC7-85BD-BB4431098991}" srcOrd="0" destOrd="0" presId="urn:microsoft.com/office/officeart/2005/8/layout/process2"/>
    <dgm:cxn modelId="{D09017CD-401D-42E8-B254-0ABD0CDABA26}" type="presOf" srcId="{4A94657F-FCCA-452A-ABEE-52DD29F41AE2}" destId="{4B048BEC-5389-46AC-A77B-0C9A0555D160}" srcOrd="1" destOrd="0" presId="urn:microsoft.com/office/officeart/2005/8/layout/process2"/>
    <dgm:cxn modelId="{1104008A-6C5B-4435-A0FD-9FCCCFE48300}" type="presOf" srcId="{36742465-DC76-48AF-A24D-EDC55C76C9AB}" destId="{CA110C76-9E06-48CF-9443-4576993D85B6}" srcOrd="0" destOrd="0" presId="urn:microsoft.com/office/officeart/2005/8/layout/process2"/>
    <dgm:cxn modelId="{53C0870E-0E79-494C-A88C-655127D9FBD4}" type="presOf" srcId="{8967B961-7A88-4F6E-BFE6-D308515D5DD6}" destId="{A776341E-8E06-46EE-A469-9995585BD71B}" srcOrd="0" destOrd="0" presId="urn:microsoft.com/office/officeart/2005/8/layout/process2"/>
    <dgm:cxn modelId="{3F3827A4-6D48-4E91-A0D8-BCEEEC1F6EC8}" srcId="{CBF098E4-06E5-4D00-8C24-F4835A362AC0}" destId="{36742465-DC76-48AF-A24D-EDC55C76C9AB}" srcOrd="4" destOrd="0" parTransId="{D54A9B95-285B-48E2-B9B1-4367DB6DF37E}" sibTransId="{087CC6AE-FEC7-4531-8B46-7FAB4F1C8463}"/>
    <dgm:cxn modelId="{F7BE90C2-6E60-4BB8-94AD-F7DE9505F6BB}" srcId="{CBF098E4-06E5-4D00-8C24-F4835A362AC0}" destId="{99FE52B6-5EB1-4D88-94FB-C4B1A650AC15}" srcOrd="3" destOrd="0" parTransId="{AA2F466D-C653-444C-8CE8-310509CA7C3C}" sibTransId="{AA93BB2D-CE8C-4850-9096-E5D133345204}"/>
    <dgm:cxn modelId="{CF80EE38-6E81-4202-896F-21A29E9772F0}" type="presOf" srcId="{4A94657F-FCCA-452A-ABEE-52DD29F41AE2}" destId="{A6E54015-D07C-4C05-B51A-BB873427D5CB}" srcOrd="0" destOrd="0" presId="urn:microsoft.com/office/officeart/2005/8/layout/process2"/>
    <dgm:cxn modelId="{93BE6D67-F578-4393-B5BB-F2BB81A31EA7}" type="presOf" srcId="{E46EE278-0C86-416C-BD9F-2970EBCEF524}" destId="{71C0109A-6ECE-4C30-88DB-D20BD9737C82}" srcOrd="0" destOrd="0" presId="urn:microsoft.com/office/officeart/2005/8/layout/process2"/>
    <dgm:cxn modelId="{C986205F-7758-407C-9D04-DEF32D4B9493}" type="presOf" srcId="{AA93BB2D-CE8C-4850-9096-E5D133345204}" destId="{863BB43F-198D-4BDF-9D48-9B15BF43B8C2}" srcOrd="0" destOrd="0" presId="urn:microsoft.com/office/officeart/2005/8/layout/process2"/>
    <dgm:cxn modelId="{9421A2AA-22EC-4E1D-96B9-EEAE7C0F139E}" srcId="{CBF098E4-06E5-4D00-8C24-F4835A362AC0}" destId="{A4950446-3D97-4FC4-A341-67F7A06C40B7}" srcOrd="1" destOrd="0" parTransId="{81289868-6474-40DC-A34B-D5C2C5F4A951}" sibTransId="{8967B961-7A88-4F6E-BFE6-D308515D5DD6}"/>
    <dgm:cxn modelId="{DA7D484B-69D8-46C5-B17F-1B16410AD701}" type="presParOf" srcId="{6CDA4BBD-59EB-43AC-8D68-4592603724A7}" destId="{71C0109A-6ECE-4C30-88DB-D20BD9737C82}" srcOrd="0" destOrd="0" presId="urn:microsoft.com/office/officeart/2005/8/layout/process2"/>
    <dgm:cxn modelId="{03E11279-BAF3-4475-8CAF-2E9B1CA50C0F}" type="presParOf" srcId="{6CDA4BBD-59EB-43AC-8D68-4592603724A7}" destId="{2B59BB7E-67BC-426B-8C10-D0A2CBE8A171}" srcOrd="1" destOrd="0" presId="urn:microsoft.com/office/officeart/2005/8/layout/process2"/>
    <dgm:cxn modelId="{35776DD1-C78C-4AEF-ADAF-9D8BC80A4C8E}" type="presParOf" srcId="{2B59BB7E-67BC-426B-8C10-D0A2CBE8A171}" destId="{E47E6FE2-7F13-4CB1-8A9D-BF39EEBD9F33}" srcOrd="0" destOrd="0" presId="urn:microsoft.com/office/officeart/2005/8/layout/process2"/>
    <dgm:cxn modelId="{D0EB48B3-EFBD-4B67-B156-98CBA5B12842}" type="presParOf" srcId="{6CDA4BBD-59EB-43AC-8D68-4592603724A7}" destId="{54E5F2FB-B4AE-4BB7-9145-FB8C9B07ED79}" srcOrd="2" destOrd="0" presId="urn:microsoft.com/office/officeart/2005/8/layout/process2"/>
    <dgm:cxn modelId="{544F2EF3-AAAE-442E-B04F-573411CC4311}" type="presParOf" srcId="{6CDA4BBD-59EB-43AC-8D68-4592603724A7}" destId="{A776341E-8E06-46EE-A469-9995585BD71B}" srcOrd="3" destOrd="0" presId="urn:microsoft.com/office/officeart/2005/8/layout/process2"/>
    <dgm:cxn modelId="{17C17B4A-D4B9-418A-BB49-159DF1289DDA}" type="presParOf" srcId="{A776341E-8E06-46EE-A469-9995585BD71B}" destId="{F6FFB829-F736-41A1-9396-001DA75D83DD}" srcOrd="0" destOrd="0" presId="urn:microsoft.com/office/officeart/2005/8/layout/process2"/>
    <dgm:cxn modelId="{5163261A-E88A-4579-BD9A-B6E7C0C0DD3B}" type="presParOf" srcId="{6CDA4BBD-59EB-43AC-8D68-4592603724A7}" destId="{8462AB0B-80D3-4ABD-A433-A5EF20371141}" srcOrd="4" destOrd="0" presId="urn:microsoft.com/office/officeart/2005/8/layout/process2"/>
    <dgm:cxn modelId="{BDD6B170-D7C1-43DF-AFC0-81E7738EE5BB}" type="presParOf" srcId="{6CDA4BBD-59EB-43AC-8D68-4592603724A7}" destId="{A6E54015-D07C-4C05-B51A-BB873427D5CB}" srcOrd="5" destOrd="0" presId="urn:microsoft.com/office/officeart/2005/8/layout/process2"/>
    <dgm:cxn modelId="{A2245ACC-9BA2-464F-ACA2-4C25692754E0}" type="presParOf" srcId="{A6E54015-D07C-4C05-B51A-BB873427D5CB}" destId="{4B048BEC-5389-46AC-A77B-0C9A0555D160}" srcOrd="0" destOrd="0" presId="urn:microsoft.com/office/officeart/2005/8/layout/process2"/>
    <dgm:cxn modelId="{81F0A149-5A7D-4B92-80A8-70C7F19D7388}" type="presParOf" srcId="{6CDA4BBD-59EB-43AC-8D68-4592603724A7}" destId="{164881CD-FFF1-4EC7-85BD-BB4431098991}" srcOrd="6" destOrd="0" presId="urn:microsoft.com/office/officeart/2005/8/layout/process2"/>
    <dgm:cxn modelId="{600D1ABD-2D8E-4C24-BEB9-639CDBE818C7}" type="presParOf" srcId="{6CDA4BBD-59EB-43AC-8D68-4592603724A7}" destId="{863BB43F-198D-4BDF-9D48-9B15BF43B8C2}" srcOrd="7" destOrd="0" presId="urn:microsoft.com/office/officeart/2005/8/layout/process2"/>
    <dgm:cxn modelId="{BEED8678-B579-4AA8-BA8A-04FF69B0A114}" type="presParOf" srcId="{863BB43F-198D-4BDF-9D48-9B15BF43B8C2}" destId="{6DBD95C6-5C41-4CAC-947B-50F5AFD651C7}" srcOrd="0" destOrd="0" presId="urn:microsoft.com/office/officeart/2005/8/layout/process2"/>
    <dgm:cxn modelId="{D7B4B121-027D-4414-B488-045F307F1AFF}" type="presParOf" srcId="{6CDA4BBD-59EB-43AC-8D68-4592603724A7}" destId="{CA110C76-9E06-48CF-9443-4576993D85B6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AB84108-5E8A-4E9E-AD41-1684BBF1EDAE}" type="doc">
      <dgm:prSet loTypeId="urn:microsoft.com/office/officeart/2005/8/layout/process2" loCatId="process" qsTypeId="urn:microsoft.com/office/officeart/2005/8/quickstyle/simple3" qsCatId="simple" csTypeId="urn:microsoft.com/office/officeart/2005/8/colors/accent1_2" csCatId="accent1" phldr="1"/>
      <dgm:spPr/>
    </dgm:pt>
    <dgm:pt modelId="{6459D4CA-DAA5-43AF-9C1E-AC601B2D6C64}">
      <dgm:prSet phldrT="[Text]" custT="1"/>
      <dgm:spPr/>
      <dgm:t>
        <a:bodyPr/>
        <a:lstStyle/>
        <a:p>
          <a:pPr algn="l"/>
          <a:r>
            <a:rPr lang="en-US" sz="2000" dirty="0"/>
            <a:t>1. Show RAN topology in UI</a:t>
          </a:r>
        </a:p>
        <a:p>
          <a:pPr algn="l"/>
          <a:r>
            <a:rPr lang="en-US" sz="2000" dirty="0"/>
            <a:t>2. Initiate PM data generation, and specify which neighbors are ‘bad’</a:t>
          </a:r>
        </a:p>
      </dgm:t>
    </dgm:pt>
    <dgm:pt modelId="{2CBA2662-2A7E-41E0-800B-4DB14EF2FBB2}" type="parTrans" cxnId="{5E58188E-EF71-4509-AFA6-182F57F989EF}">
      <dgm:prSet/>
      <dgm:spPr/>
      <dgm:t>
        <a:bodyPr/>
        <a:lstStyle/>
        <a:p>
          <a:pPr algn="l"/>
          <a:endParaRPr lang="en-US" sz="2400"/>
        </a:p>
      </dgm:t>
    </dgm:pt>
    <dgm:pt modelId="{C83B1FA6-C515-4384-9820-6D024F0917CB}" type="sibTrans" cxnId="{5E58188E-EF71-4509-AFA6-182F57F989EF}">
      <dgm:prSet custT="1"/>
      <dgm:spPr/>
      <dgm:t>
        <a:bodyPr/>
        <a:lstStyle/>
        <a:p>
          <a:pPr algn="l"/>
          <a:endParaRPr lang="en-US" sz="1600" dirty="0"/>
        </a:p>
      </dgm:t>
    </dgm:pt>
    <dgm:pt modelId="{E340B770-C092-4015-A56D-98F7E69B8E60}">
      <dgm:prSet phldrT="[Text]" custT="1"/>
      <dgm:spPr/>
      <dgm:t>
        <a:bodyPr/>
        <a:lstStyle/>
        <a:p>
          <a:pPr algn="l"/>
          <a:r>
            <a:rPr lang="en-US" sz="2000" dirty="0"/>
            <a:t>1. Show SON-Handler MS receiving PM data from RAN (via VES-Collector)</a:t>
          </a:r>
        </a:p>
        <a:p>
          <a:pPr algn="l"/>
          <a:r>
            <a:rPr lang="en-US" sz="2000" dirty="0"/>
            <a:t>2. Show SON-Handler triggering ANR update to Policy</a:t>
          </a:r>
        </a:p>
      </dgm:t>
    </dgm:pt>
    <dgm:pt modelId="{51A8DFF0-AFB4-457D-8F3B-6B963B39922D}" type="parTrans" cxnId="{4B1CDA97-FD0B-4999-9F3C-DBDB5AD45878}">
      <dgm:prSet/>
      <dgm:spPr/>
      <dgm:t>
        <a:bodyPr/>
        <a:lstStyle/>
        <a:p>
          <a:pPr algn="l"/>
          <a:endParaRPr lang="en-US" sz="2400"/>
        </a:p>
      </dgm:t>
    </dgm:pt>
    <dgm:pt modelId="{CD6EB151-B09F-49BB-9EF7-CCA58A11E0F7}" type="sibTrans" cxnId="{4B1CDA97-FD0B-4999-9F3C-DBDB5AD45878}">
      <dgm:prSet custT="1"/>
      <dgm:spPr/>
      <dgm:t>
        <a:bodyPr/>
        <a:lstStyle/>
        <a:p>
          <a:pPr algn="l"/>
          <a:endParaRPr lang="en-US" sz="1600" dirty="0"/>
        </a:p>
      </dgm:t>
    </dgm:pt>
    <dgm:pt modelId="{06746ECD-F0E3-40E7-870C-24970AB26D96}">
      <dgm:prSet phldrT="[Text]" custT="1"/>
      <dgm:spPr/>
      <dgm:t>
        <a:bodyPr/>
        <a:lstStyle/>
        <a:p>
          <a:pPr algn="l"/>
          <a:r>
            <a:rPr lang="en-US" sz="2000" dirty="0"/>
            <a:t>1. Show Control Loop in Policy getting activated</a:t>
          </a:r>
        </a:p>
        <a:p>
          <a:pPr algn="l"/>
          <a:r>
            <a:rPr lang="en-US" sz="2000" dirty="0"/>
            <a:t>2. Show message flowing from Policy to SDN-R</a:t>
          </a:r>
        </a:p>
      </dgm:t>
    </dgm:pt>
    <dgm:pt modelId="{5223B71B-DD9B-4CEF-B5A3-1CDFAA7A91D0}" type="parTrans" cxnId="{AF15098E-4945-4EB7-8F4C-BD3CB80CDE69}">
      <dgm:prSet/>
      <dgm:spPr/>
      <dgm:t>
        <a:bodyPr/>
        <a:lstStyle/>
        <a:p>
          <a:pPr algn="l"/>
          <a:endParaRPr lang="en-US" sz="2400"/>
        </a:p>
      </dgm:t>
    </dgm:pt>
    <dgm:pt modelId="{8F34FC46-4708-4983-8E53-1A198BA4A053}" type="sibTrans" cxnId="{AF15098E-4945-4EB7-8F4C-BD3CB80CDE69}">
      <dgm:prSet custT="1"/>
      <dgm:spPr/>
      <dgm:t>
        <a:bodyPr/>
        <a:lstStyle/>
        <a:p>
          <a:pPr algn="l"/>
          <a:endParaRPr lang="en-US" sz="1600" dirty="0"/>
        </a:p>
      </dgm:t>
    </dgm:pt>
    <dgm:pt modelId="{43C39DE6-3A88-46B8-86B8-5681472E629D}">
      <dgm:prSet phldrT="[Text]" custT="1"/>
      <dgm:spPr/>
      <dgm:t>
        <a:bodyPr/>
        <a:lstStyle/>
        <a:p>
          <a:pPr algn="l"/>
          <a:r>
            <a:rPr lang="en-US" sz="2000" dirty="0"/>
            <a:t>1. Show netconf message from SDN-R to RAN-Sim with ANR updates</a:t>
          </a:r>
        </a:p>
        <a:p>
          <a:pPr algn="l"/>
          <a:r>
            <a:rPr lang="en-US" sz="2000" dirty="0"/>
            <a:t>2. Show refreshed RAN-Sim GUI with problems solved. </a:t>
          </a:r>
        </a:p>
      </dgm:t>
    </dgm:pt>
    <dgm:pt modelId="{70E1C777-070C-4724-8B11-559507D5F573}" type="parTrans" cxnId="{25EC6A9D-D36F-4270-AA6C-12174525D9F0}">
      <dgm:prSet/>
      <dgm:spPr/>
      <dgm:t>
        <a:bodyPr/>
        <a:lstStyle/>
        <a:p>
          <a:pPr algn="l"/>
          <a:endParaRPr lang="en-US" sz="2400"/>
        </a:p>
      </dgm:t>
    </dgm:pt>
    <dgm:pt modelId="{15B2FE4D-F9AD-43FF-B48C-DAF81DDC8F27}" type="sibTrans" cxnId="{25EC6A9D-D36F-4270-AA6C-12174525D9F0}">
      <dgm:prSet/>
      <dgm:spPr/>
      <dgm:t>
        <a:bodyPr/>
        <a:lstStyle/>
        <a:p>
          <a:pPr algn="l"/>
          <a:endParaRPr lang="en-US" sz="2400"/>
        </a:p>
      </dgm:t>
    </dgm:pt>
    <dgm:pt modelId="{4BCF2F72-6515-4C67-B117-25A2E0DB8AC5}" type="pres">
      <dgm:prSet presAssocID="{6AB84108-5E8A-4E9E-AD41-1684BBF1EDAE}" presName="linearFlow" presStyleCnt="0">
        <dgm:presLayoutVars>
          <dgm:resizeHandles val="exact"/>
        </dgm:presLayoutVars>
      </dgm:prSet>
      <dgm:spPr/>
    </dgm:pt>
    <dgm:pt modelId="{AB856846-7448-42CB-8AC6-0A8EBC4877BE}" type="pres">
      <dgm:prSet presAssocID="{6459D4CA-DAA5-43AF-9C1E-AC601B2D6C64}" presName="node" presStyleLbl="node1" presStyleIdx="0" presStyleCnt="4" custScaleX="30236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94500B-D0E1-4368-BFB9-31523F178CA5}" type="pres">
      <dgm:prSet presAssocID="{C83B1FA6-C515-4384-9820-6D024F0917CB}" presName="sibTrans" presStyleLbl="sibTrans2D1" presStyleIdx="0" presStyleCnt="3"/>
      <dgm:spPr/>
      <dgm:t>
        <a:bodyPr/>
        <a:lstStyle/>
        <a:p>
          <a:endParaRPr lang="en-US"/>
        </a:p>
      </dgm:t>
    </dgm:pt>
    <dgm:pt modelId="{8E7749F7-DC09-469D-B769-42EAB69E3993}" type="pres">
      <dgm:prSet presAssocID="{C83B1FA6-C515-4384-9820-6D024F0917CB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79D27884-F520-4D63-A071-7F4990BD860C}" type="pres">
      <dgm:prSet presAssocID="{E340B770-C092-4015-A56D-98F7E69B8E60}" presName="node" presStyleLbl="node1" presStyleIdx="1" presStyleCnt="4" custScaleX="30236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7F4985-ADC2-40E3-B4CC-042B9A976887}" type="pres">
      <dgm:prSet presAssocID="{CD6EB151-B09F-49BB-9EF7-CCA58A11E0F7}" presName="sibTrans" presStyleLbl="sibTrans2D1" presStyleIdx="1" presStyleCnt="3"/>
      <dgm:spPr/>
      <dgm:t>
        <a:bodyPr/>
        <a:lstStyle/>
        <a:p>
          <a:endParaRPr lang="en-US"/>
        </a:p>
      </dgm:t>
    </dgm:pt>
    <dgm:pt modelId="{80DD2259-962B-4612-8C1E-179E682854CC}" type="pres">
      <dgm:prSet presAssocID="{CD6EB151-B09F-49BB-9EF7-CCA58A11E0F7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F6E25A20-8C76-4D2E-8124-5D3659E6ECC6}" type="pres">
      <dgm:prSet presAssocID="{06746ECD-F0E3-40E7-870C-24970AB26D96}" presName="node" presStyleLbl="node1" presStyleIdx="2" presStyleCnt="4" custScaleX="30236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FF330C-7D55-4C12-99BF-B73EA0CD901F}" type="pres">
      <dgm:prSet presAssocID="{8F34FC46-4708-4983-8E53-1A198BA4A053}" presName="sibTrans" presStyleLbl="sibTrans2D1" presStyleIdx="2" presStyleCnt="3"/>
      <dgm:spPr/>
      <dgm:t>
        <a:bodyPr/>
        <a:lstStyle/>
        <a:p>
          <a:endParaRPr lang="en-US"/>
        </a:p>
      </dgm:t>
    </dgm:pt>
    <dgm:pt modelId="{082EC6D2-B5AC-473E-808E-865066AF4E33}" type="pres">
      <dgm:prSet presAssocID="{8F34FC46-4708-4983-8E53-1A198BA4A053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557F28DE-B6DB-46E8-A093-960775E67774}" type="pres">
      <dgm:prSet presAssocID="{43C39DE6-3A88-46B8-86B8-5681472E629D}" presName="node" presStyleLbl="node1" presStyleIdx="3" presStyleCnt="4" custScaleX="29945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B1CDA97-FD0B-4999-9F3C-DBDB5AD45878}" srcId="{6AB84108-5E8A-4E9E-AD41-1684BBF1EDAE}" destId="{E340B770-C092-4015-A56D-98F7E69B8E60}" srcOrd="1" destOrd="0" parTransId="{51A8DFF0-AFB4-457D-8F3B-6B963B39922D}" sibTransId="{CD6EB151-B09F-49BB-9EF7-CCA58A11E0F7}"/>
    <dgm:cxn modelId="{A0EB0635-1E8E-475F-89B9-A589D8AC0CB8}" type="presOf" srcId="{8F34FC46-4708-4983-8E53-1A198BA4A053}" destId="{1BFF330C-7D55-4C12-99BF-B73EA0CD901F}" srcOrd="0" destOrd="0" presId="urn:microsoft.com/office/officeart/2005/8/layout/process2"/>
    <dgm:cxn modelId="{E319BEFE-F657-45F9-91F6-F99B8F8F12FE}" type="presOf" srcId="{8F34FC46-4708-4983-8E53-1A198BA4A053}" destId="{082EC6D2-B5AC-473E-808E-865066AF4E33}" srcOrd="1" destOrd="0" presId="urn:microsoft.com/office/officeart/2005/8/layout/process2"/>
    <dgm:cxn modelId="{AF15098E-4945-4EB7-8F4C-BD3CB80CDE69}" srcId="{6AB84108-5E8A-4E9E-AD41-1684BBF1EDAE}" destId="{06746ECD-F0E3-40E7-870C-24970AB26D96}" srcOrd="2" destOrd="0" parTransId="{5223B71B-DD9B-4CEF-B5A3-1CDFAA7A91D0}" sibTransId="{8F34FC46-4708-4983-8E53-1A198BA4A053}"/>
    <dgm:cxn modelId="{CD38F46E-C0DD-41E6-957D-500736561855}" type="presOf" srcId="{6459D4CA-DAA5-43AF-9C1E-AC601B2D6C64}" destId="{AB856846-7448-42CB-8AC6-0A8EBC4877BE}" srcOrd="0" destOrd="0" presId="urn:microsoft.com/office/officeart/2005/8/layout/process2"/>
    <dgm:cxn modelId="{8E2200C7-49E1-49F3-AC0C-5C85C4E6D5C0}" type="presOf" srcId="{CD6EB151-B09F-49BB-9EF7-CCA58A11E0F7}" destId="{80DD2259-962B-4612-8C1E-179E682854CC}" srcOrd="1" destOrd="0" presId="urn:microsoft.com/office/officeart/2005/8/layout/process2"/>
    <dgm:cxn modelId="{CEC87C52-1FEB-49D1-9BC5-F160BCB12674}" type="presOf" srcId="{CD6EB151-B09F-49BB-9EF7-CCA58A11E0F7}" destId="{AC7F4985-ADC2-40E3-B4CC-042B9A976887}" srcOrd="0" destOrd="0" presId="urn:microsoft.com/office/officeart/2005/8/layout/process2"/>
    <dgm:cxn modelId="{5FBC9FAF-8C0E-4E57-A1AF-A71A7C19E5E5}" type="presOf" srcId="{C83B1FA6-C515-4384-9820-6D024F0917CB}" destId="{8E7749F7-DC09-469D-B769-42EAB69E3993}" srcOrd="1" destOrd="0" presId="urn:microsoft.com/office/officeart/2005/8/layout/process2"/>
    <dgm:cxn modelId="{2BFA0BA5-60AE-49E7-89F7-1DC565E0A12F}" type="presOf" srcId="{6AB84108-5E8A-4E9E-AD41-1684BBF1EDAE}" destId="{4BCF2F72-6515-4C67-B117-25A2E0DB8AC5}" srcOrd="0" destOrd="0" presId="urn:microsoft.com/office/officeart/2005/8/layout/process2"/>
    <dgm:cxn modelId="{25EC6A9D-D36F-4270-AA6C-12174525D9F0}" srcId="{6AB84108-5E8A-4E9E-AD41-1684BBF1EDAE}" destId="{43C39DE6-3A88-46B8-86B8-5681472E629D}" srcOrd="3" destOrd="0" parTransId="{70E1C777-070C-4724-8B11-559507D5F573}" sibTransId="{15B2FE4D-F9AD-43FF-B48C-DAF81DDC8F27}"/>
    <dgm:cxn modelId="{69E27576-C3EA-4B26-9EB0-D413314009F2}" type="presOf" srcId="{E340B770-C092-4015-A56D-98F7E69B8E60}" destId="{79D27884-F520-4D63-A071-7F4990BD860C}" srcOrd="0" destOrd="0" presId="urn:microsoft.com/office/officeart/2005/8/layout/process2"/>
    <dgm:cxn modelId="{C3F829D5-FD5D-49B6-A59C-731D56C100F6}" type="presOf" srcId="{43C39DE6-3A88-46B8-86B8-5681472E629D}" destId="{557F28DE-B6DB-46E8-A093-960775E67774}" srcOrd="0" destOrd="0" presId="urn:microsoft.com/office/officeart/2005/8/layout/process2"/>
    <dgm:cxn modelId="{699EA565-42C9-4F27-933C-B191D4496C32}" type="presOf" srcId="{C83B1FA6-C515-4384-9820-6D024F0917CB}" destId="{7A94500B-D0E1-4368-BFB9-31523F178CA5}" srcOrd="0" destOrd="0" presId="urn:microsoft.com/office/officeart/2005/8/layout/process2"/>
    <dgm:cxn modelId="{51F7B6BF-CAED-449D-971F-3EA5A5241E89}" type="presOf" srcId="{06746ECD-F0E3-40E7-870C-24970AB26D96}" destId="{F6E25A20-8C76-4D2E-8124-5D3659E6ECC6}" srcOrd="0" destOrd="0" presId="urn:microsoft.com/office/officeart/2005/8/layout/process2"/>
    <dgm:cxn modelId="{5E58188E-EF71-4509-AFA6-182F57F989EF}" srcId="{6AB84108-5E8A-4E9E-AD41-1684BBF1EDAE}" destId="{6459D4CA-DAA5-43AF-9C1E-AC601B2D6C64}" srcOrd="0" destOrd="0" parTransId="{2CBA2662-2A7E-41E0-800B-4DB14EF2FBB2}" sibTransId="{C83B1FA6-C515-4384-9820-6D024F0917CB}"/>
    <dgm:cxn modelId="{A2632CE2-A8FB-4DE6-A8B4-60876A587D99}" type="presParOf" srcId="{4BCF2F72-6515-4C67-B117-25A2E0DB8AC5}" destId="{AB856846-7448-42CB-8AC6-0A8EBC4877BE}" srcOrd="0" destOrd="0" presId="urn:microsoft.com/office/officeart/2005/8/layout/process2"/>
    <dgm:cxn modelId="{5991815E-BF22-44AF-9531-3EDE81D52C15}" type="presParOf" srcId="{4BCF2F72-6515-4C67-B117-25A2E0DB8AC5}" destId="{7A94500B-D0E1-4368-BFB9-31523F178CA5}" srcOrd="1" destOrd="0" presId="urn:microsoft.com/office/officeart/2005/8/layout/process2"/>
    <dgm:cxn modelId="{0412234E-009B-42F2-A2A8-6339D7F807E5}" type="presParOf" srcId="{7A94500B-D0E1-4368-BFB9-31523F178CA5}" destId="{8E7749F7-DC09-469D-B769-42EAB69E3993}" srcOrd="0" destOrd="0" presId="urn:microsoft.com/office/officeart/2005/8/layout/process2"/>
    <dgm:cxn modelId="{1FCAA705-B6C1-4886-9E09-98FA50AC7D9B}" type="presParOf" srcId="{4BCF2F72-6515-4C67-B117-25A2E0DB8AC5}" destId="{79D27884-F520-4D63-A071-7F4990BD860C}" srcOrd="2" destOrd="0" presId="urn:microsoft.com/office/officeart/2005/8/layout/process2"/>
    <dgm:cxn modelId="{55B6B852-A7F8-4197-95B5-2C75794F8C0A}" type="presParOf" srcId="{4BCF2F72-6515-4C67-B117-25A2E0DB8AC5}" destId="{AC7F4985-ADC2-40E3-B4CC-042B9A976887}" srcOrd="3" destOrd="0" presId="urn:microsoft.com/office/officeart/2005/8/layout/process2"/>
    <dgm:cxn modelId="{7A0ADBF5-40BE-4991-AD6D-D52EE27BBB98}" type="presParOf" srcId="{AC7F4985-ADC2-40E3-B4CC-042B9A976887}" destId="{80DD2259-962B-4612-8C1E-179E682854CC}" srcOrd="0" destOrd="0" presId="urn:microsoft.com/office/officeart/2005/8/layout/process2"/>
    <dgm:cxn modelId="{3D35E867-AD34-413A-862D-938D63FD81B6}" type="presParOf" srcId="{4BCF2F72-6515-4C67-B117-25A2E0DB8AC5}" destId="{F6E25A20-8C76-4D2E-8124-5D3659E6ECC6}" srcOrd="4" destOrd="0" presId="urn:microsoft.com/office/officeart/2005/8/layout/process2"/>
    <dgm:cxn modelId="{864C6152-A8E3-4180-8B62-C5E34815FA37}" type="presParOf" srcId="{4BCF2F72-6515-4C67-B117-25A2E0DB8AC5}" destId="{1BFF330C-7D55-4C12-99BF-B73EA0CD901F}" srcOrd="5" destOrd="0" presId="urn:microsoft.com/office/officeart/2005/8/layout/process2"/>
    <dgm:cxn modelId="{DA6D30B6-59FA-49E7-920E-305273C4D842}" type="presParOf" srcId="{1BFF330C-7D55-4C12-99BF-B73EA0CD901F}" destId="{082EC6D2-B5AC-473E-808E-865066AF4E33}" srcOrd="0" destOrd="0" presId="urn:microsoft.com/office/officeart/2005/8/layout/process2"/>
    <dgm:cxn modelId="{D617227B-5638-47AC-9A5C-67EBB6560A9B}" type="presParOf" srcId="{4BCF2F72-6515-4C67-B117-25A2E0DB8AC5}" destId="{557F28DE-B6DB-46E8-A093-960775E67774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BF098E4-06E5-4D00-8C24-F4835A362AC0}" type="doc">
      <dgm:prSet loTypeId="urn:microsoft.com/office/officeart/2005/8/layout/process2" loCatId="process" qsTypeId="urn:microsoft.com/office/officeart/2005/8/quickstyle/simple3" qsCatId="simple" csTypeId="urn:microsoft.com/office/officeart/2005/8/colors/accent1_2" csCatId="accent1" phldr="1"/>
      <dgm:spPr/>
    </dgm:pt>
    <dgm:pt modelId="{A4950446-3D97-4FC4-A341-67F7A06C40B7}">
      <dgm:prSet phldrT="[Text]"/>
      <dgm:spPr/>
      <dgm:t>
        <a:bodyPr/>
        <a:lstStyle/>
        <a:p>
          <a:r>
            <a:rPr lang="en-US" dirty="0"/>
            <a:t>Step 1: RAN-Sim UI</a:t>
          </a:r>
        </a:p>
      </dgm:t>
    </dgm:pt>
    <dgm:pt modelId="{81289868-6474-40DC-A34B-D5C2C5F4A951}" type="parTrans" cxnId="{9421A2AA-22EC-4E1D-96B9-EEAE7C0F139E}">
      <dgm:prSet/>
      <dgm:spPr/>
      <dgm:t>
        <a:bodyPr/>
        <a:lstStyle/>
        <a:p>
          <a:endParaRPr lang="en-US"/>
        </a:p>
      </dgm:t>
    </dgm:pt>
    <dgm:pt modelId="{8967B961-7A88-4F6E-BFE6-D308515D5DD6}" type="sibTrans" cxnId="{9421A2AA-22EC-4E1D-96B9-EEAE7C0F139E}">
      <dgm:prSet/>
      <dgm:spPr/>
      <dgm:t>
        <a:bodyPr/>
        <a:lstStyle/>
        <a:p>
          <a:endParaRPr lang="en-US" dirty="0"/>
        </a:p>
      </dgm:t>
    </dgm:pt>
    <dgm:pt modelId="{19A1688B-1D0F-4575-B6F4-C0191B5E66D3}">
      <dgm:prSet phldrT="[Text]"/>
      <dgm:spPr/>
      <dgm:t>
        <a:bodyPr/>
        <a:lstStyle/>
        <a:p>
          <a:r>
            <a:rPr lang="en-US" dirty="0"/>
            <a:t>Step 2: SON-Handler MS Logs</a:t>
          </a:r>
        </a:p>
      </dgm:t>
    </dgm:pt>
    <dgm:pt modelId="{71E094BD-A83B-4AA4-B561-92C34961CB0F}" type="parTrans" cxnId="{244216C8-81C8-49C5-A859-E9F91EA2AF3C}">
      <dgm:prSet/>
      <dgm:spPr/>
      <dgm:t>
        <a:bodyPr/>
        <a:lstStyle/>
        <a:p>
          <a:endParaRPr lang="en-US"/>
        </a:p>
      </dgm:t>
    </dgm:pt>
    <dgm:pt modelId="{4A94657F-FCCA-452A-ABEE-52DD29F41AE2}" type="sibTrans" cxnId="{244216C8-81C8-49C5-A859-E9F91EA2AF3C}">
      <dgm:prSet/>
      <dgm:spPr/>
      <dgm:t>
        <a:bodyPr/>
        <a:lstStyle/>
        <a:p>
          <a:endParaRPr lang="en-US" dirty="0"/>
        </a:p>
      </dgm:t>
    </dgm:pt>
    <dgm:pt modelId="{99FE52B6-5EB1-4D88-94FB-C4B1A650AC15}">
      <dgm:prSet phldrT="[Text]"/>
      <dgm:spPr/>
      <dgm:t>
        <a:bodyPr/>
        <a:lstStyle/>
        <a:p>
          <a:r>
            <a:rPr lang="en-US" dirty="0"/>
            <a:t>Step 3: Policy Logs</a:t>
          </a:r>
        </a:p>
      </dgm:t>
    </dgm:pt>
    <dgm:pt modelId="{AA2F466D-C653-444C-8CE8-310509CA7C3C}" type="parTrans" cxnId="{F7BE90C2-6E60-4BB8-94AD-F7DE9505F6BB}">
      <dgm:prSet/>
      <dgm:spPr/>
      <dgm:t>
        <a:bodyPr/>
        <a:lstStyle/>
        <a:p>
          <a:endParaRPr lang="en-US"/>
        </a:p>
      </dgm:t>
    </dgm:pt>
    <dgm:pt modelId="{AA93BB2D-CE8C-4850-9096-E5D133345204}" type="sibTrans" cxnId="{F7BE90C2-6E60-4BB8-94AD-F7DE9505F6BB}">
      <dgm:prSet/>
      <dgm:spPr/>
      <dgm:t>
        <a:bodyPr/>
        <a:lstStyle/>
        <a:p>
          <a:endParaRPr lang="en-US" dirty="0"/>
        </a:p>
      </dgm:t>
    </dgm:pt>
    <dgm:pt modelId="{36742465-DC76-48AF-A24D-EDC55C76C9AB}">
      <dgm:prSet phldrT="[Text]"/>
      <dgm:spPr/>
      <dgm:t>
        <a:bodyPr/>
        <a:lstStyle/>
        <a:p>
          <a:r>
            <a:rPr lang="en-US" dirty="0"/>
            <a:t>Step 4: SDN-R, RAN-Sim UI</a:t>
          </a:r>
        </a:p>
      </dgm:t>
    </dgm:pt>
    <dgm:pt modelId="{D54A9B95-285B-48E2-B9B1-4367DB6DF37E}" type="parTrans" cxnId="{3F3827A4-6D48-4E91-A0D8-BCEEEC1F6EC8}">
      <dgm:prSet/>
      <dgm:spPr/>
      <dgm:t>
        <a:bodyPr/>
        <a:lstStyle/>
        <a:p>
          <a:endParaRPr lang="en-US"/>
        </a:p>
      </dgm:t>
    </dgm:pt>
    <dgm:pt modelId="{087CC6AE-FEC7-4531-8B46-7FAB4F1C8463}" type="sibTrans" cxnId="{3F3827A4-6D48-4E91-A0D8-BCEEEC1F6EC8}">
      <dgm:prSet/>
      <dgm:spPr/>
      <dgm:t>
        <a:bodyPr/>
        <a:lstStyle/>
        <a:p>
          <a:endParaRPr lang="en-US"/>
        </a:p>
      </dgm:t>
    </dgm:pt>
    <dgm:pt modelId="{6CDA4BBD-59EB-43AC-8D68-4592603724A7}" type="pres">
      <dgm:prSet presAssocID="{CBF098E4-06E5-4D00-8C24-F4835A362AC0}" presName="linearFlow" presStyleCnt="0">
        <dgm:presLayoutVars>
          <dgm:resizeHandles val="exact"/>
        </dgm:presLayoutVars>
      </dgm:prSet>
      <dgm:spPr/>
    </dgm:pt>
    <dgm:pt modelId="{54E5F2FB-B4AE-4BB7-9145-FB8C9B07ED79}" type="pres">
      <dgm:prSet presAssocID="{A4950446-3D97-4FC4-A341-67F7A06C40B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76341E-8E06-46EE-A469-9995585BD71B}" type="pres">
      <dgm:prSet presAssocID="{8967B961-7A88-4F6E-BFE6-D308515D5DD6}" presName="sibTrans" presStyleLbl="sibTrans2D1" presStyleIdx="0" presStyleCnt="3"/>
      <dgm:spPr/>
      <dgm:t>
        <a:bodyPr/>
        <a:lstStyle/>
        <a:p>
          <a:endParaRPr lang="en-US"/>
        </a:p>
      </dgm:t>
    </dgm:pt>
    <dgm:pt modelId="{F6FFB829-F736-41A1-9396-001DA75D83DD}" type="pres">
      <dgm:prSet presAssocID="{8967B961-7A88-4F6E-BFE6-D308515D5DD6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8462AB0B-80D3-4ABD-A433-A5EF20371141}" type="pres">
      <dgm:prSet presAssocID="{19A1688B-1D0F-4575-B6F4-C0191B5E66D3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E54015-D07C-4C05-B51A-BB873427D5CB}" type="pres">
      <dgm:prSet presAssocID="{4A94657F-FCCA-452A-ABEE-52DD29F41AE2}" presName="sibTrans" presStyleLbl="sibTrans2D1" presStyleIdx="1" presStyleCnt="3"/>
      <dgm:spPr/>
      <dgm:t>
        <a:bodyPr/>
        <a:lstStyle/>
        <a:p>
          <a:endParaRPr lang="en-US"/>
        </a:p>
      </dgm:t>
    </dgm:pt>
    <dgm:pt modelId="{4B048BEC-5389-46AC-A77B-0C9A0555D160}" type="pres">
      <dgm:prSet presAssocID="{4A94657F-FCCA-452A-ABEE-52DD29F41AE2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164881CD-FFF1-4EC7-85BD-BB4431098991}" type="pres">
      <dgm:prSet presAssocID="{99FE52B6-5EB1-4D88-94FB-C4B1A650AC15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3BB43F-198D-4BDF-9D48-9B15BF43B8C2}" type="pres">
      <dgm:prSet presAssocID="{AA93BB2D-CE8C-4850-9096-E5D133345204}" presName="sibTrans" presStyleLbl="sibTrans2D1" presStyleIdx="2" presStyleCnt="3"/>
      <dgm:spPr/>
      <dgm:t>
        <a:bodyPr/>
        <a:lstStyle/>
        <a:p>
          <a:endParaRPr lang="en-US"/>
        </a:p>
      </dgm:t>
    </dgm:pt>
    <dgm:pt modelId="{6DBD95C6-5C41-4CAC-947B-50F5AFD651C7}" type="pres">
      <dgm:prSet presAssocID="{AA93BB2D-CE8C-4850-9096-E5D133345204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CA110C76-9E06-48CF-9443-4576993D85B6}" type="pres">
      <dgm:prSet presAssocID="{36742465-DC76-48AF-A24D-EDC55C76C9A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7C81338-AD04-4609-A10F-38D21DF7BD69}" type="presOf" srcId="{AA93BB2D-CE8C-4850-9096-E5D133345204}" destId="{6DBD95C6-5C41-4CAC-947B-50F5AFD651C7}" srcOrd="1" destOrd="0" presId="urn:microsoft.com/office/officeart/2005/8/layout/process2"/>
    <dgm:cxn modelId="{244216C8-81C8-49C5-A859-E9F91EA2AF3C}" srcId="{CBF098E4-06E5-4D00-8C24-F4835A362AC0}" destId="{19A1688B-1D0F-4575-B6F4-C0191B5E66D3}" srcOrd="1" destOrd="0" parTransId="{71E094BD-A83B-4AA4-B561-92C34961CB0F}" sibTransId="{4A94657F-FCCA-452A-ABEE-52DD29F41AE2}"/>
    <dgm:cxn modelId="{CA3DBFA6-6222-4041-8807-C6D5BD027487}" type="presOf" srcId="{A4950446-3D97-4FC4-A341-67F7A06C40B7}" destId="{54E5F2FB-B4AE-4BB7-9145-FB8C9B07ED79}" srcOrd="0" destOrd="0" presId="urn:microsoft.com/office/officeart/2005/8/layout/process2"/>
    <dgm:cxn modelId="{7303B13E-217E-4BB7-A410-8CB8578DC2C0}" type="presOf" srcId="{CBF098E4-06E5-4D00-8C24-F4835A362AC0}" destId="{6CDA4BBD-59EB-43AC-8D68-4592603724A7}" srcOrd="0" destOrd="0" presId="urn:microsoft.com/office/officeart/2005/8/layout/process2"/>
    <dgm:cxn modelId="{1240C54F-E478-4D76-BDAA-5D1766035D29}" type="presOf" srcId="{19A1688B-1D0F-4575-B6F4-C0191B5E66D3}" destId="{8462AB0B-80D3-4ABD-A433-A5EF20371141}" srcOrd="0" destOrd="0" presId="urn:microsoft.com/office/officeart/2005/8/layout/process2"/>
    <dgm:cxn modelId="{C3C953F6-0AD4-4398-96F6-03C63047D973}" type="presOf" srcId="{8967B961-7A88-4F6E-BFE6-D308515D5DD6}" destId="{F6FFB829-F736-41A1-9396-001DA75D83DD}" srcOrd="1" destOrd="0" presId="urn:microsoft.com/office/officeart/2005/8/layout/process2"/>
    <dgm:cxn modelId="{B026523D-B5BF-4E5B-8AA3-D1FFE4561B99}" type="presOf" srcId="{99FE52B6-5EB1-4D88-94FB-C4B1A650AC15}" destId="{164881CD-FFF1-4EC7-85BD-BB4431098991}" srcOrd="0" destOrd="0" presId="urn:microsoft.com/office/officeart/2005/8/layout/process2"/>
    <dgm:cxn modelId="{D09017CD-401D-42E8-B254-0ABD0CDABA26}" type="presOf" srcId="{4A94657F-FCCA-452A-ABEE-52DD29F41AE2}" destId="{4B048BEC-5389-46AC-A77B-0C9A0555D160}" srcOrd="1" destOrd="0" presId="urn:microsoft.com/office/officeart/2005/8/layout/process2"/>
    <dgm:cxn modelId="{1104008A-6C5B-4435-A0FD-9FCCCFE48300}" type="presOf" srcId="{36742465-DC76-48AF-A24D-EDC55C76C9AB}" destId="{CA110C76-9E06-48CF-9443-4576993D85B6}" srcOrd="0" destOrd="0" presId="urn:microsoft.com/office/officeart/2005/8/layout/process2"/>
    <dgm:cxn modelId="{53C0870E-0E79-494C-A88C-655127D9FBD4}" type="presOf" srcId="{8967B961-7A88-4F6E-BFE6-D308515D5DD6}" destId="{A776341E-8E06-46EE-A469-9995585BD71B}" srcOrd="0" destOrd="0" presId="urn:microsoft.com/office/officeart/2005/8/layout/process2"/>
    <dgm:cxn modelId="{3F3827A4-6D48-4E91-A0D8-BCEEEC1F6EC8}" srcId="{CBF098E4-06E5-4D00-8C24-F4835A362AC0}" destId="{36742465-DC76-48AF-A24D-EDC55C76C9AB}" srcOrd="3" destOrd="0" parTransId="{D54A9B95-285B-48E2-B9B1-4367DB6DF37E}" sibTransId="{087CC6AE-FEC7-4531-8B46-7FAB4F1C8463}"/>
    <dgm:cxn modelId="{F7BE90C2-6E60-4BB8-94AD-F7DE9505F6BB}" srcId="{CBF098E4-06E5-4D00-8C24-F4835A362AC0}" destId="{99FE52B6-5EB1-4D88-94FB-C4B1A650AC15}" srcOrd="2" destOrd="0" parTransId="{AA2F466D-C653-444C-8CE8-310509CA7C3C}" sibTransId="{AA93BB2D-CE8C-4850-9096-E5D133345204}"/>
    <dgm:cxn modelId="{CF80EE38-6E81-4202-896F-21A29E9772F0}" type="presOf" srcId="{4A94657F-FCCA-452A-ABEE-52DD29F41AE2}" destId="{A6E54015-D07C-4C05-B51A-BB873427D5CB}" srcOrd="0" destOrd="0" presId="urn:microsoft.com/office/officeart/2005/8/layout/process2"/>
    <dgm:cxn modelId="{C986205F-7758-407C-9D04-DEF32D4B9493}" type="presOf" srcId="{AA93BB2D-CE8C-4850-9096-E5D133345204}" destId="{863BB43F-198D-4BDF-9D48-9B15BF43B8C2}" srcOrd="0" destOrd="0" presId="urn:microsoft.com/office/officeart/2005/8/layout/process2"/>
    <dgm:cxn modelId="{9421A2AA-22EC-4E1D-96B9-EEAE7C0F139E}" srcId="{CBF098E4-06E5-4D00-8C24-F4835A362AC0}" destId="{A4950446-3D97-4FC4-A341-67F7A06C40B7}" srcOrd="0" destOrd="0" parTransId="{81289868-6474-40DC-A34B-D5C2C5F4A951}" sibTransId="{8967B961-7A88-4F6E-BFE6-D308515D5DD6}"/>
    <dgm:cxn modelId="{D0EB48B3-EFBD-4B67-B156-98CBA5B12842}" type="presParOf" srcId="{6CDA4BBD-59EB-43AC-8D68-4592603724A7}" destId="{54E5F2FB-B4AE-4BB7-9145-FB8C9B07ED79}" srcOrd="0" destOrd="0" presId="urn:microsoft.com/office/officeart/2005/8/layout/process2"/>
    <dgm:cxn modelId="{544F2EF3-AAAE-442E-B04F-573411CC4311}" type="presParOf" srcId="{6CDA4BBD-59EB-43AC-8D68-4592603724A7}" destId="{A776341E-8E06-46EE-A469-9995585BD71B}" srcOrd="1" destOrd="0" presId="urn:microsoft.com/office/officeart/2005/8/layout/process2"/>
    <dgm:cxn modelId="{17C17B4A-D4B9-418A-BB49-159DF1289DDA}" type="presParOf" srcId="{A776341E-8E06-46EE-A469-9995585BD71B}" destId="{F6FFB829-F736-41A1-9396-001DA75D83DD}" srcOrd="0" destOrd="0" presId="urn:microsoft.com/office/officeart/2005/8/layout/process2"/>
    <dgm:cxn modelId="{5163261A-E88A-4579-BD9A-B6E7C0C0DD3B}" type="presParOf" srcId="{6CDA4BBD-59EB-43AC-8D68-4592603724A7}" destId="{8462AB0B-80D3-4ABD-A433-A5EF20371141}" srcOrd="2" destOrd="0" presId="urn:microsoft.com/office/officeart/2005/8/layout/process2"/>
    <dgm:cxn modelId="{BDD6B170-D7C1-43DF-AFC0-81E7738EE5BB}" type="presParOf" srcId="{6CDA4BBD-59EB-43AC-8D68-4592603724A7}" destId="{A6E54015-D07C-4C05-B51A-BB873427D5CB}" srcOrd="3" destOrd="0" presId="urn:microsoft.com/office/officeart/2005/8/layout/process2"/>
    <dgm:cxn modelId="{A2245ACC-9BA2-464F-ACA2-4C25692754E0}" type="presParOf" srcId="{A6E54015-D07C-4C05-B51A-BB873427D5CB}" destId="{4B048BEC-5389-46AC-A77B-0C9A0555D160}" srcOrd="0" destOrd="0" presId="urn:microsoft.com/office/officeart/2005/8/layout/process2"/>
    <dgm:cxn modelId="{81F0A149-5A7D-4B92-80A8-70C7F19D7388}" type="presParOf" srcId="{6CDA4BBD-59EB-43AC-8D68-4592603724A7}" destId="{164881CD-FFF1-4EC7-85BD-BB4431098991}" srcOrd="4" destOrd="0" presId="urn:microsoft.com/office/officeart/2005/8/layout/process2"/>
    <dgm:cxn modelId="{600D1ABD-2D8E-4C24-BEB9-639CDBE818C7}" type="presParOf" srcId="{6CDA4BBD-59EB-43AC-8D68-4592603724A7}" destId="{863BB43F-198D-4BDF-9D48-9B15BF43B8C2}" srcOrd="5" destOrd="0" presId="urn:microsoft.com/office/officeart/2005/8/layout/process2"/>
    <dgm:cxn modelId="{BEED8678-B579-4AA8-BA8A-04FF69B0A114}" type="presParOf" srcId="{863BB43F-198D-4BDF-9D48-9B15BF43B8C2}" destId="{6DBD95C6-5C41-4CAC-947B-50F5AFD651C7}" srcOrd="0" destOrd="0" presId="urn:microsoft.com/office/officeart/2005/8/layout/process2"/>
    <dgm:cxn modelId="{D7B4B121-027D-4414-B488-045F307F1AFF}" type="presParOf" srcId="{6CDA4BBD-59EB-43AC-8D68-4592603724A7}" destId="{CA110C76-9E06-48CF-9443-4576993D85B6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328A6FA-2EC7-439E-A6F0-458D4F16A934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51C6DA7-BEC2-486E-B0FF-2AE6D05BC4C3}">
      <dgm:prSet phldrT="[Text]" custT="1"/>
      <dgm:spPr/>
      <dgm:t>
        <a:bodyPr/>
        <a:lstStyle/>
        <a:p>
          <a:r>
            <a:rPr lang="en-US" sz="1800" b="1" dirty="0"/>
            <a:t>OOF</a:t>
          </a:r>
        </a:p>
      </dgm:t>
    </dgm:pt>
    <dgm:pt modelId="{406653FD-EF65-422A-BCFF-142A04AEF821}" type="parTrans" cxnId="{AE35196E-2EB1-4AEC-9195-9512E36977C7}">
      <dgm:prSet/>
      <dgm:spPr/>
      <dgm:t>
        <a:bodyPr/>
        <a:lstStyle/>
        <a:p>
          <a:endParaRPr lang="en-US"/>
        </a:p>
      </dgm:t>
    </dgm:pt>
    <dgm:pt modelId="{4C9AF80E-CD6A-42BC-9B7F-5D33AC1A07CD}" type="sibTrans" cxnId="{AE35196E-2EB1-4AEC-9195-9512E36977C7}">
      <dgm:prSet/>
      <dgm:spPr/>
      <dgm:t>
        <a:bodyPr/>
        <a:lstStyle/>
        <a:p>
          <a:endParaRPr lang="en-US"/>
        </a:p>
      </dgm:t>
    </dgm:pt>
    <dgm:pt modelId="{637423B0-072D-4A69-96C7-8D5B904FA9A3}">
      <dgm:prSet phldrT="[Text]" custT="1"/>
      <dgm:spPr/>
      <dgm:t>
        <a:bodyPr/>
        <a:lstStyle/>
        <a:p>
          <a:r>
            <a:rPr lang="en-US" sz="1500" dirty="0"/>
            <a:t>Solver enhanced with PCI and ANR joint optimization</a:t>
          </a:r>
        </a:p>
      </dgm:t>
    </dgm:pt>
    <dgm:pt modelId="{30F24180-A542-424A-B131-FFFC79C10DC9}" type="parTrans" cxnId="{388B24EB-C14E-4BE8-B0B7-4D89AC475410}">
      <dgm:prSet/>
      <dgm:spPr/>
      <dgm:t>
        <a:bodyPr/>
        <a:lstStyle/>
        <a:p>
          <a:endParaRPr lang="en-US"/>
        </a:p>
      </dgm:t>
    </dgm:pt>
    <dgm:pt modelId="{6F568836-B889-4966-9447-F67594EBC1AE}" type="sibTrans" cxnId="{388B24EB-C14E-4BE8-B0B7-4D89AC475410}">
      <dgm:prSet/>
      <dgm:spPr/>
      <dgm:t>
        <a:bodyPr/>
        <a:lstStyle/>
        <a:p>
          <a:endParaRPr lang="en-US"/>
        </a:p>
      </dgm:t>
    </dgm:pt>
    <dgm:pt modelId="{E790E671-4A6B-4AF4-9A5F-112ECD355B0E}">
      <dgm:prSet phldrT="[Text]" custT="1"/>
      <dgm:spPr/>
      <dgm:t>
        <a:bodyPr/>
        <a:lstStyle/>
        <a:p>
          <a:r>
            <a:rPr lang="en-US" sz="1800" b="1" dirty="0"/>
            <a:t>DCAE</a:t>
          </a:r>
        </a:p>
        <a:p>
          <a:r>
            <a:rPr lang="en-US" sz="1800" b="1" dirty="0"/>
            <a:t>(SON-Handler MS)</a:t>
          </a:r>
        </a:p>
      </dgm:t>
    </dgm:pt>
    <dgm:pt modelId="{928C0CED-281C-40C5-A539-6C2FDB4EA77E}" type="parTrans" cxnId="{386835D2-AA35-4FCC-8E24-6973CFB9E8CF}">
      <dgm:prSet/>
      <dgm:spPr/>
      <dgm:t>
        <a:bodyPr/>
        <a:lstStyle/>
        <a:p>
          <a:endParaRPr lang="en-US"/>
        </a:p>
      </dgm:t>
    </dgm:pt>
    <dgm:pt modelId="{BE4B4D83-42CC-4A11-BB8F-AD9BFA63D97C}" type="sibTrans" cxnId="{386835D2-AA35-4FCC-8E24-6973CFB9E8CF}">
      <dgm:prSet/>
      <dgm:spPr/>
      <dgm:t>
        <a:bodyPr/>
        <a:lstStyle/>
        <a:p>
          <a:endParaRPr lang="en-US"/>
        </a:p>
      </dgm:t>
    </dgm:pt>
    <dgm:pt modelId="{08E2AD5D-DAA0-459B-8163-0AA1B0511B09}">
      <dgm:prSet phldrT="[Text]" custT="1"/>
      <dgm:spPr/>
      <dgm:t>
        <a:bodyPr/>
        <a:lstStyle/>
        <a:p>
          <a:r>
            <a:rPr lang="en-US" sz="1500" dirty="0"/>
            <a:t>MS on-boarded to DCAE</a:t>
          </a:r>
        </a:p>
      </dgm:t>
    </dgm:pt>
    <dgm:pt modelId="{20FC273D-F084-43B9-9658-E2B7C2B90535}" type="parTrans" cxnId="{0FA56C5D-4A73-4257-AA68-184DD1A8207B}">
      <dgm:prSet/>
      <dgm:spPr/>
      <dgm:t>
        <a:bodyPr/>
        <a:lstStyle/>
        <a:p>
          <a:endParaRPr lang="en-US"/>
        </a:p>
      </dgm:t>
    </dgm:pt>
    <dgm:pt modelId="{FBFDADAC-0FE1-4B26-8057-F0566F6BA20A}" type="sibTrans" cxnId="{0FA56C5D-4A73-4257-AA68-184DD1A8207B}">
      <dgm:prSet/>
      <dgm:spPr/>
      <dgm:t>
        <a:bodyPr/>
        <a:lstStyle/>
        <a:p>
          <a:endParaRPr lang="en-US"/>
        </a:p>
      </dgm:t>
    </dgm:pt>
    <dgm:pt modelId="{8A1038E9-48C6-4C78-9D6E-9688B1A17768}">
      <dgm:prSet phldrT="[Text]" custT="1"/>
      <dgm:spPr/>
      <dgm:t>
        <a:bodyPr/>
        <a:lstStyle/>
        <a:p>
          <a:r>
            <a:rPr lang="en-US" sz="1800" b="1" dirty="0"/>
            <a:t>Policy</a:t>
          </a:r>
        </a:p>
      </dgm:t>
    </dgm:pt>
    <dgm:pt modelId="{3E73A8D1-4698-42FF-95D9-B6C8287FD2B8}" type="parTrans" cxnId="{161B45AA-2527-4B75-ADC0-A340C7F1073E}">
      <dgm:prSet/>
      <dgm:spPr/>
      <dgm:t>
        <a:bodyPr/>
        <a:lstStyle/>
        <a:p>
          <a:endParaRPr lang="en-US"/>
        </a:p>
      </dgm:t>
    </dgm:pt>
    <dgm:pt modelId="{62C4A227-2C9F-4C67-8692-1A8132444171}" type="sibTrans" cxnId="{161B45AA-2527-4B75-ADC0-A340C7F1073E}">
      <dgm:prSet/>
      <dgm:spPr/>
      <dgm:t>
        <a:bodyPr/>
        <a:lstStyle/>
        <a:p>
          <a:endParaRPr lang="en-US"/>
        </a:p>
      </dgm:t>
    </dgm:pt>
    <dgm:pt modelId="{6AC01A83-8BAB-4730-86F6-8607CE6514DE}">
      <dgm:prSet phldrT="[Text]" custT="1"/>
      <dgm:spPr/>
      <dgm:t>
        <a:bodyPr/>
        <a:lstStyle/>
        <a:p>
          <a:r>
            <a:rPr lang="en-US" sz="1500" dirty="0"/>
            <a:t>New control loop for ANR updates</a:t>
          </a:r>
        </a:p>
      </dgm:t>
    </dgm:pt>
    <dgm:pt modelId="{D86E8E68-6431-447A-B360-5E8711922AFA}" type="parTrans" cxnId="{07B457AD-016D-4724-A991-9898B6A7D8E3}">
      <dgm:prSet/>
      <dgm:spPr/>
      <dgm:t>
        <a:bodyPr/>
        <a:lstStyle/>
        <a:p>
          <a:endParaRPr lang="en-US"/>
        </a:p>
      </dgm:t>
    </dgm:pt>
    <dgm:pt modelId="{419CE994-2B44-4702-9C9E-3F49DE1FB479}" type="sibTrans" cxnId="{07B457AD-016D-4724-A991-9898B6A7D8E3}">
      <dgm:prSet/>
      <dgm:spPr/>
      <dgm:t>
        <a:bodyPr/>
        <a:lstStyle/>
        <a:p>
          <a:endParaRPr lang="en-US"/>
        </a:p>
      </dgm:t>
    </dgm:pt>
    <dgm:pt modelId="{E8AE7735-421C-48DE-B52C-A2EC83CC8B39}">
      <dgm:prSet phldrT="[Text]" custT="1"/>
      <dgm:spPr/>
      <dgm:t>
        <a:bodyPr/>
        <a:lstStyle/>
        <a:p>
          <a:r>
            <a:rPr lang="en-US" sz="1800" b="1" dirty="0"/>
            <a:t>Config DB and SDN-R/SDN-C</a:t>
          </a:r>
        </a:p>
      </dgm:t>
    </dgm:pt>
    <dgm:pt modelId="{70163A5C-E665-47C8-B77E-C6BA1E08D223}" type="parTrans" cxnId="{9D7A5FBA-B09A-450E-840D-6AA5E80EC532}">
      <dgm:prSet/>
      <dgm:spPr/>
      <dgm:t>
        <a:bodyPr/>
        <a:lstStyle/>
        <a:p>
          <a:endParaRPr lang="en-US"/>
        </a:p>
      </dgm:t>
    </dgm:pt>
    <dgm:pt modelId="{80867F80-B4DE-491F-ACA3-19CC553C7CCC}" type="sibTrans" cxnId="{9D7A5FBA-B09A-450E-840D-6AA5E80EC532}">
      <dgm:prSet/>
      <dgm:spPr/>
      <dgm:t>
        <a:bodyPr/>
        <a:lstStyle/>
        <a:p>
          <a:endParaRPr lang="en-US"/>
        </a:p>
      </dgm:t>
    </dgm:pt>
    <dgm:pt modelId="{7FDBB425-97AF-4378-B37E-C40844FBFF08}">
      <dgm:prSet phldrT="[Text]" custT="1"/>
      <dgm:spPr/>
      <dgm:t>
        <a:bodyPr/>
        <a:lstStyle/>
        <a:p>
          <a:r>
            <a:rPr lang="en-US" sz="1800" b="1" dirty="0"/>
            <a:t>RAN-Sim and GUI</a:t>
          </a:r>
        </a:p>
      </dgm:t>
    </dgm:pt>
    <dgm:pt modelId="{5E1CF417-8D87-4A1D-A89B-2C36E834FF2D}" type="parTrans" cxnId="{79C0EF11-323A-4072-B2AF-8584FB54A210}">
      <dgm:prSet/>
      <dgm:spPr/>
      <dgm:t>
        <a:bodyPr/>
        <a:lstStyle/>
        <a:p>
          <a:endParaRPr lang="en-US"/>
        </a:p>
      </dgm:t>
    </dgm:pt>
    <dgm:pt modelId="{D34790D7-FF81-4E51-8DA2-05BF3DB1CCCC}" type="sibTrans" cxnId="{79C0EF11-323A-4072-B2AF-8584FB54A210}">
      <dgm:prSet/>
      <dgm:spPr/>
      <dgm:t>
        <a:bodyPr/>
        <a:lstStyle/>
        <a:p>
          <a:endParaRPr lang="en-US"/>
        </a:p>
      </dgm:t>
    </dgm:pt>
    <dgm:pt modelId="{2336CD6F-2854-4E2B-AF76-CC03DA102C6F}">
      <dgm:prSet phldrT="[Text]" custT="1"/>
      <dgm:spPr/>
      <dgm:t>
        <a:bodyPr/>
        <a:lstStyle/>
        <a:p>
          <a:r>
            <a:rPr lang="en-US" sz="1500" dirty="0"/>
            <a:t>Interface with SON-Handler MS enhanced to obtain ANR inputs, and provide ANR actions after optimization</a:t>
          </a:r>
        </a:p>
      </dgm:t>
    </dgm:pt>
    <dgm:pt modelId="{E9421690-2420-4A6C-B2AB-3949E483BCC2}" type="parTrans" cxnId="{573ACAEA-BAE1-4E9B-B884-E528ED173493}">
      <dgm:prSet/>
      <dgm:spPr/>
      <dgm:t>
        <a:bodyPr/>
        <a:lstStyle/>
        <a:p>
          <a:endParaRPr lang="en-US"/>
        </a:p>
      </dgm:t>
    </dgm:pt>
    <dgm:pt modelId="{C5B36E01-886E-422F-BB0E-B4EE7357B47B}" type="sibTrans" cxnId="{573ACAEA-BAE1-4E9B-B884-E528ED173493}">
      <dgm:prSet/>
      <dgm:spPr/>
      <dgm:t>
        <a:bodyPr/>
        <a:lstStyle/>
        <a:p>
          <a:endParaRPr lang="en-US"/>
        </a:p>
      </dgm:t>
    </dgm:pt>
    <dgm:pt modelId="{512EFF0E-7B55-4492-82DE-62A51A720AD5}">
      <dgm:prSet phldrT="[Text]" custT="1"/>
      <dgm:spPr/>
      <dgm:t>
        <a:bodyPr/>
        <a:lstStyle/>
        <a:p>
          <a:r>
            <a:rPr lang="en-US" sz="1500" dirty="0"/>
            <a:t>PM data reception and processing for initiating autonomous ANR updates, and/or invoke OOF for joint PCI-ANR optimization</a:t>
          </a:r>
        </a:p>
      </dgm:t>
    </dgm:pt>
    <dgm:pt modelId="{4B90D135-1F96-4792-88F6-0B6C34684B45}" type="parTrans" cxnId="{BDAFCC97-4DDC-4A86-B316-5AA9A2BE74F6}">
      <dgm:prSet/>
      <dgm:spPr/>
      <dgm:t>
        <a:bodyPr/>
        <a:lstStyle/>
        <a:p>
          <a:endParaRPr lang="en-US"/>
        </a:p>
      </dgm:t>
    </dgm:pt>
    <dgm:pt modelId="{365192C7-B1DF-49D8-8799-AB3C2024EC45}" type="sibTrans" cxnId="{BDAFCC97-4DDC-4A86-B316-5AA9A2BE74F6}">
      <dgm:prSet/>
      <dgm:spPr/>
      <dgm:t>
        <a:bodyPr/>
        <a:lstStyle/>
        <a:p>
          <a:endParaRPr lang="en-US"/>
        </a:p>
      </dgm:t>
    </dgm:pt>
    <dgm:pt modelId="{ACC444C2-41F7-4813-89D5-8A8EFF402A2F}">
      <dgm:prSet phldrT="[Text]" custT="1"/>
      <dgm:spPr/>
      <dgm:t>
        <a:bodyPr/>
        <a:lstStyle/>
        <a:p>
          <a:r>
            <a:rPr lang="en-US" sz="1500" dirty="0"/>
            <a:t>FM data reception, correlation with neighbor-list-update notification from SDN-R, and initiating PCI optimization actions</a:t>
          </a:r>
        </a:p>
      </dgm:t>
    </dgm:pt>
    <dgm:pt modelId="{BC18824B-124C-4091-8A5B-442D72FB20FE}" type="parTrans" cxnId="{DCAF9B8B-7157-4B57-92AC-51796785CE24}">
      <dgm:prSet/>
      <dgm:spPr/>
      <dgm:t>
        <a:bodyPr/>
        <a:lstStyle/>
        <a:p>
          <a:endParaRPr lang="en-US"/>
        </a:p>
      </dgm:t>
    </dgm:pt>
    <dgm:pt modelId="{7F27458F-FA55-45D2-894D-3F9BCEBA2979}" type="sibTrans" cxnId="{DCAF9B8B-7157-4B57-92AC-51796785CE24}">
      <dgm:prSet/>
      <dgm:spPr/>
      <dgm:t>
        <a:bodyPr/>
        <a:lstStyle/>
        <a:p>
          <a:endParaRPr lang="en-US"/>
        </a:p>
      </dgm:t>
    </dgm:pt>
    <dgm:pt modelId="{A72C98AC-4A6D-49EB-B25D-0B99C16EBE43}">
      <dgm:prSet phldrT="[Text]" custT="1"/>
      <dgm:spPr/>
      <dgm:t>
        <a:bodyPr/>
        <a:lstStyle/>
        <a:p>
          <a:r>
            <a:rPr lang="en-US" sz="1500" dirty="0"/>
            <a:t>Control loop extension to wait for response from SDN-R, and forward it to SON-Handler MS</a:t>
          </a:r>
        </a:p>
      </dgm:t>
    </dgm:pt>
    <dgm:pt modelId="{DCE65FCC-3061-4BB7-B78E-0BE9019D8C93}" type="parTrans" cxnId="{73700B2D-1E96-4AE1-87EB-8419A9F243BE}">
      <dgm:prSet/>
      <dgm:spPr/>
      <dgm:t>
        <a:bodyPr/>
        <a:lstStyle/>
        <a:p>
          <a:endParaRPr lang="en-US"/>
        </a:p>
      </dgm:t>
    </dgm:pt>
    <dgm:pt modelId="{9B504EA2-D576-4054-8058-EC4E47BCB6B7}" type="sibTrans" cxnId="{73700B2D-1E96-4AE1-87EB-8419A9F243BE}">
      <dgm:prSet/>
      <dgm:spPr/>
      <dgm:t>
        <a:bodyPr/>
        <a:lstStyle/>
        <a:p>
          <a:endParaRPr lang="en-US"/>
        </a:p>
      </dgm:t>
    </dgm:pt>
    <dgm:pt modelId="{04F44B6A-AE29-489E-A02B-13F64FE99CD5}">
      <dgm:prSet custT="1"/>
      <dgm:spPr/>
      <dgm:t>
        <a:bodyPr/>
        <a:lstStyle/>
        <a:p>
          <a:r>
            <a:rPr lang="en-US" sz="1450" dirty="0"/>
            <a:t>Yang model extensions to communicate ANR updates to RAN</a:t>
          </a:r>
          <a:endParaRPr lang="en-US" sz="1500" dirty="0"/>
        </a:p>
      </dgm:t>
    </dgm:pt>
    <dgm:pt modelId="{3C531758-44A3-4899-8790-465B56EA75EF}" type="parTrans" cxnId="{4F9BA56C-8356-494F-B3D5-91939DA4BFAF}">
      <dgm:prSet/>
      <dgm:spPr/>
      <dgm:t>
        <a:bodyPr/>
        <a:lstStyle/>
        <a:p>
          <a:endParaRPr lang="en-US"/>
        </a:p>
      </dgm:t>
    </dgm:pt>
    <dgm:pt modelId="{861C28DE-5985-41E4-9776-5499D99BBEF9}" type="sibTrans" cxnId="{4F9BA56C-8356-494F-B3D5-91939DA4BFAF}">
      <dgm:prSet/>
      <dgm:spPr/>
      <dgm:t>
        <a:bodyPr/>
        <a:lstStyle/>
        <a:p>
          <a:endParaRPr lang="en-US"/>
        </a:p>
      </dgm:t>
    </dgm:pt>
    <dgm:pt modelId="{1275332D-A6D5-406E-9DE0-1DE3E62763AE}">
      <dgm:prSet custT="1"/>
      <dgm:spPr/>
      <dgm:t>
        <a:bodyPr/>
        <a:lstStyle/>
        <a:p>
          <a:r>
            <a:rPr lang="en-US" sz="1500" dirty="0"/>
            <a:t>Update Config DB on reception of neighbor-list-change notification from RAN, PCI/ANR update from Policy</a:t>
          </a:r>
        </a:p>
      </dgm:t>
    </dgm:pt>
    <dgm:pt modelId="{FD4B7959-0657-44FA-A481-71B2033B5298}" type="parTrans" cxnId="{9F094D6D-F7A7-4062-AA13-7F7248B7BAA5}">
      <dgm:prSet/>
      <dgm:spPr/>
      <dgm:t>
        <a:bodyPr/>
        <a:lstStyle/>
        <a:p>
          <a:endParaRPr lang="en-US"/>
        </a:p>
      </dgm:t>
    </dgm:pt>
    <dgm:pt modelId="{528EE8F9-A5D5-40CE-A56B-3D4BD7386B15}" type="sibTrans" cxnId="{9F094D6D-F7A7-4062-AA13-7F7248B7BAA5}">
      <dgm:prSet/>
      <dgm:spPr/>
      <dgm:t>
        <a:bodyPr/>
        <a:lstStyle/>
        <a:p>
          <a:endParaRPr lang="en-US"/>
        </a:p>
      </dgm:t>
    </dgm:pt>
    <dgm:pt modelId="{C217E8C6-5D77-4D9D-9F4F-0AB39B75E7FD}">
      <dgm:prSet phldrT="[Text]" custT="1"/>
      <dgm:spPr/>
      <dgm:t>
        <a:bodyPr/>
        <a:lstStyle/>
        <a:p>
          <a:r>
            <a:rPr lang="en-US" sz="1500" dirty="0"/>
            <a:t>OOF interface enhanced, new interface to VES-Collector, receive response from Policy</a:t>
          </a:r>
        </a:p>
      </dgm:t>
    </dgm:pt>
    <dgm:pt modelId="{3F258473-E70F-42EB-A77E-8721BFDAC89B}" type="parTrans" cxnId="{FD865E09-562D-4EB5-B8A3-C988918B88DE}">
      <dgm:prSet/>
      <dgm:spPr/>
      <dgm:t>
        <a:bodyPr/>
        <a:lstStyle/>
        <a:p>
          <a:endParaRPr lang="en-US"/>
        </a:p>
      </dgm:t>
    </dgm:pt>
    <dgm:pt modelId="{0D872C43-7D7A-49CF-9F4C-C1750D256DE2}" type="sibTrans" cxnId="{FD865E09-562D-4EB5-B8A3-C988918B88DE}">
      <dgm:prSet/>
      <dgm:spPr/>
      <dgm:t>
        <a:bodyPr/>
        <a:lstStyle/>
        <a:p>
          <a:endParaRPr lang="en-US"/>
        </a:p>
      </dgm:t>
    </dgm:pt>
    <dgm:pt modelId="{C33334D1-871E-4B4E-9BCB-231445CF1359}">
      <dgm:prSet custT="1"/>
      <dgm:spPr/>
      <dgm:t>
        <a:bodyPr/>
        <a:lstStyle/>
        <a:p>
          <a:r>
            <a:rPr lang="en-US" sz="1500" dirty="0"/>
            <a:t>Enhancements to generate FM data on collision/confusion detection</a:t>
          </a:r>
        </a:p>
      </dgm:t>
    </dgm:pt>
    <dgm:pt modelId="{A7FADF7C-2F1E-4B61-BC6F-85D691E9C10D}" type="parTrans" cxnId="{6883C990-562F-44DF-887C-55A48810B328}">
      <dgm:prSet/>
      <dgm:spPr/>
      <dgm:t>
        <a:bodyPr/>
        <a:lstStyle/>
        <a:p>
          <a:endParaRPr lang="en-US"/>
        </a:p>
      </dgm:t>
    </dgm:pt>
    <dgm:pt modelId="{92CBA3BC-F5C6-42E8-826D-C2FBB94BA29D}" type="sibTrans" cxnId="{6883C990-562F-44DF-887C-55A48810B328}">
      <dgm:prSet/>
      <dgm:spPr/>
      <dgm:t>
        <a:bodyPr/>
        <a:lstStyle/>
        <a:p>
          <a:endParaRPr lang="en-US"/>
        </a:p>
      </dgm:t>
    </dgm:pt>
    <dgm:pt modelId="{C51C9EB4-0816-4486-B03A-963FDC810589}">
      <dgm:prSet custT="1"/>
      <dgm:spPr/>
      <dgm:t>
        <a:bodyPr/>
        <a:lstStyle/>
        <a:p>
          <a:r>
            <a:rPr lang="en-US" sz="1500" dirty="0"/>
            <a:t>Generation and sending of PM data periodically with GUI-based trigger</a:t>
          </a:r>
        </a:p>
      </dgm:t>
    </dgm:pt>
    <dgm:pt modelId="{CE361961-7A72-4131-84A5-443778CAED3F}" type="parTrans" cxnId="{BBBB2FB4-2F7C-4442-B4CE-FDA0BFDED862}">
      <dgm:prSet/>
      <dgm:spPr/>
      <dgm:t>
        <a:bodyPr/>
        <a:lstStyle/>
        <a:p>
          <a:endParaRPr lang="en-US"/>
        </a:p>
      </dgm:t>
    </dgm:pt>
    <dgm:pt modelId="{D0625537-BFFC-4C7E-901A-6DBE0BBD5D80}" type="sibTrans" cxnId="{BBBB2FB4-2F7C-4442-B4CE-FDA0BFDED862}">
      <dgm:prSet/>
      <dgm:spPr/>
      <dgm:t>
        <a:bodyPr/>
        <a:lstStyle/>
        <a:p>
          <a:endParaRPr lang="en-US"/>
        </a:p>
      </dgm:t>
    </dgm:pt>
    <dgm:pt modelId="{5E999259-EADA-40B9-A0EC-36EF5626C2F8}">
      <dgm:prSet custT="1"/>
      <dgm:spPr/>
      <dgm:t>
        <a:bodyPr/>
        <a:lstStyle/>
        <a:p>
          <a:r>
            <a:rPr lang="en-US" sz="1500" dirty="0"/>
            <a:t>Handle ANR updates and display in GUI</a:t>
          </a:r>
        </a:p>
      </dgm:t>
    </dgm:pt>
    <dgm:pt modelId="{3AE0413C-25D6-49B8-A0E0-F9551507F0C8}" type="parTrans" cxnId="{769CD32E-93E3-44E6-8993-5F0A7B35C668}">
      <dgm:prSet/>
      <dgm:spPr/>
      <dgm:t>
        <a:bodyPr/>
        <a:lstStyle/>
        <a:p>
          <a:endParaRPr lang="en-US"/>
        </a:p>
      </dgm:t>
    </dgm:pt>
    <dgm:pt modelId="{24F1F57E-7516-4654-8F3C-79635655C7FE}" type="sibTrans" cxnId="{769CD32E-93E3-44E6-8993-5F0A7B35C668}">
      <dgm:prSet/>
      <dgm:spPr/>
      <dgm:t>
        <a:bodyPr/>
        <a:lstStyle/>
        <a:p>
          <a:endParaRPr lang="en-US"/>
        </a:p>
      </dgm:t>
    </dgm:pt>
    <dgm:pt modelId="{28ADF7C3-4FDA-4B55-B5BC-C2E318F4909F}">
      <dgm:prSet custT="1"/>
      <dgm:spPr/>
      <dgm:t>
        <a:bodyPr/>
        <a:lstStyle/>
        <a:p>
          <a:r>
            <a:rPr lang="en-US" sz="1500" dirty="0"/>
            <a:t>Enhancements to Honeycomb agent to send PM/FM data over REST interface to VES-Collector</a:t>
          </a:r>
        </a:p>
      </dgm:t>
    </dgm:pt>
    <dgm:pt modelId="{D22B5147-4D9F-42FD-905B-0FBEC8086016}" type="parTrans" cxnId="{9BE1873C-37FA-4575-A439-AF9B328A3A26}">
      <dgm:prSet/>
      <dgm:spPr/>
      <dgm:t>
        <a:bodyPr/>
        <a:lstStyle/>
        <a:p>
          <a:endParaRPr lang="en-US"/>
        </a:p>
      </dgm:t>
    </dgm:pt>
    <dgm:pt modelId="{D52B2EED-39F7-4240-B15D-9F6D5AD8F4F4}" type="sibTrans" cxnId="{9BE1873C-37FA-4575-A439-AF9B328A3A26}">
      <dgm:prSet/>
      <dgm:spPr/>
      <dgm:t>
        <a:bodyPr/>
        <a:lstStyle/>
        <a:p>
          <a:endParaRPr lang="en-US"/>
        </a:p>
      </dgm:t>
    </dgm:pt>
    <dgm:pt modelId="{D3E9B2A0-7747-49F8-8545-94103B76861D}">
      <dgm:prSet custT="1"/>
      <dgm:spPr/>
      <dgm:t>
        <a:bodyPr/>
        <a:lstStyle/>
        <a:p>
          <a:r>
            <a:rPr lang="en-US" sz="1500" dirty="0"/>
            <a:t>Config DB enhanced with HO flag, and additional APIs</a:t>
          </a:r>
        </a:p>
      </dgm:t>
    </dgm:pt>
    <dgm:pt modelId="{B0A9CC84-550D-49C1-AD7E-1B161DE97EFC}" type="parTrans" cxnId="{9D86F862-6F1B-4252-8EE8-9CFF3B4A8108}">
      <dgm:prSet/>
      <dgm:spPr/>
      <dgm:t>
        <a:bodyPr/>
        <a:lstStyle/>
        <a:p>
          <a:endParaRPr lang="en-US"/>
        </a:p>
      </dgm:t>
    </dgm:pt>
    <dgm:pt modelId="{5F9A5A26-DC0C-474B-8549-244BF5EBB9C2}" type="sibTrans" cxnId="{9D86F862-6F1B-4252-8EE8-9CFF3B4A8108}">
      <dgm:prSet/>
      <dgm:spPr/>
      <dgm:t>
        <a:bodyPr/>
        <a:lstStyle/>
        <a:p>
          <a:endParaRPr lang="en-US"/>
        </a:p>
      </dgm:t>
    </dgm:pt>
    <dgm:pt modelId="{6888ADB3-27FB-4FA1-9461-67E4608616CD}">
      <dgm:prSet phldrT="[Text]" custT="1"/>
      <dgm:spPr/>
      <dgm:t>
        <a:bodyPr/>
        <a:lstStyle/>
        <a:p>
          <a:r>
            <a:rPr lang="en-US" sz="1500" dirty="0"/>
            <a:t>New DB for FM/PM</a:t>
          </a:r>
        </a:p>
      </dgm:t>
    </dgm:pt>
    <dgm:pt modelId="{B5B0C463-2595-47FA-9910-0B86C41E903D}" type="parTrans" cxnId="{60AA548E-C700-405D-B9F3-7B7D4047FD1D}">
      <dgm:prSet/>
      <dgm:spPr/>
      <dgm:t>
        <a:bodyPr/>
        <a:lstStyle/>
        <a:p>
          <a:endParaRPr lang="en-US"/>
        </a:p>
      </dgm:t>
    </dgm:pt>
    <dgm:pt modelId="{745A561B-8189-45DC-B9BC-20C7A9F38B65}" type="sibTrans" cxnId="{60AA548E-C700-405D-B9F3-7B7D4047FD1D}">
      <dgm:prSet/>
      <dgm:spPr/>
      <dgm:t>
        <a:bodyPr/>
        <a:lstStyle/>
        <a:p>
          <a:endParaRPr lang="en-US"/>
        </a:p>
      </dgm:t>
    </dgm:pt>
    <dgm:pt modelId="{58DD17E6-2466-41A4-AAF4-F196DA6C4DAB}">
      <dgm:prSet custT="1"/>
      <dgm:spPr/>
      <dgm:t>
        <a:bodyPr/>
        <a:lstStyle/>
        <a:p>
          <a:r>
            <a:rPr lang="en-US" sz="1500" dirty="0"/>
            <a:t>Honeycomb footprint reduction</a:t>
          </a:r>
        </a:p>
      </dgm:t>
    </dgm:pt>
    <dgm:pt modelId="{835AD00D-F7AD-4E61-AF0C-8BD055DEA4EC}" type="parTrans" cxnId="{A83669B7-51A8-454A-88F7-E3CF2A236C1F}">
      <dgm:prSet/>
      <dgm:spPr/>
      <dgm:t>
        <a:bodyPr/>
        <a:lstStyle/>
        <a:p>
          <a:endParaRPr lang="en-US"/>
        </a:p>
      </dgm:t>
    </dgm:pt>
    <dgm:pt modelId="{98810FF5-6283-4BEB-AFF3-EA8F46A3C6FC}" type="sibTrans" cxnId="{A83669B7-51A8-454A-88F7-E3CF2A236C1F}">
      <dgm:prSet/>
      <dgm:spPr/>
      <dgm:t>
        <a:bodyPr/>
        <a:lstStyle/>
        <a:p>
          <a:endParaRPr lang="en-US"/>
        </a:p>
      </dgm:t>
    </dgm:pt>
    <dgm:pt modelId="{AF5DF5BB-45A4-4247-BAF8-617F28EEBEFF}">
      <dgm:prSet custT="1"/>
      <dgm:spPr/>
      <dgm:t>
        <a:bodyPr/>
        <a:lstStyle/>
        <a:p>
          <a:r>
            <a:rPr lang="en-US" sz="1450" dirty="0"/>
            <a:t>RPC’s/DG’s to send Netconf message to RAN simulator upon reception of DMaaP message from Policy</a:t>
          </a:r>
          <a:endParaRPr lang="en-US" sz="1500" dirty="0"/>
        </a:p>
      </dgm:t>
    </dgm:pt>
    <dgm:pt modelId="{1A94E256-8E18-40CC-A014-701156F745A4}" type="parTrans" cxnId="{1194D301-4671-4B67-959A-150061ED0B92}">
      <dgm:prSet/>
      <dgm:spPr/>
      <dgm:t>
        <a:bodyPr/>
        <a:lstStyle/>
        <a:p>
          <a:endParaRPr lang="en-US"/>
        </a:p>
      </dgm:t>
    </dgm:pt>
    <dgm:pt modelId="{2CD04709-02A1-4B64-9E6A-59B61A878C07}" type="sibTrans" cxnId="{1194D301-4671-4B67-959A-150061ED0B92}">
      <dgm:prSet/>
      <dgm:spPr/>
      <dgm:t>
        <a:bodyPr/>
        <a:lstStyle/>
        <a:p>
          <a:endParaRPr lang="en-US"/>
        </a:p>
      </dgm:t>
    </dgm:pt>
    <dgm:pt modelId="{E4D0F8F2-F195-4AC3-B467-13A7D565054A}">
      <dgm:prSet custT="1"/>
      <dgm:spPr/>
      <dgm:t>
        <a:bodyPr/>
        <a:lstStyle/>
        <a:p>
          <a:r>
            <a:rPr lang="en-US" sz="1450" dirty="0"/>
            <a:t>RPC’s/DGs to handle </a:t>
          </a:r>
          <a:r>
            <a:rPr lang="en-US" sz="1500" dirty="0"/>
            <a:t>netconf notification from RAN, update ConfigDB, and send DMaaP message</a:t>
          </a:r>
        </a:p>
      </dgm:t>
    </dgm:pt>
    <dgm:pt modelId="{36BC0133-F98E-40C3-923D-828C02733054}" type="parTrans" cxnId="{C3F85901-3416-426D-BCEE-5BBB82072C31}">
      <dgm:prSet/>
      <dgm:spPr/>
      <dgm:t>
        <a:bodyPr/>
        <a:lstStyle/>
        <a:p>
          <a:endParaRPr lang="en-US"/>
        </a:p>
      </dgm:t>
    </dgm:pt>
    <dgm:pt modelId="{28E4AE9E-B418-4D7E-AE0F-EB93238930EC}" type="sibTrans" cxnId="{C3F85901-3416-426D-BCEE-5BBB82072C31}">
      <dgm:prSet/>
      <dgm:spPr/>
      <dgm:t>
        <a:bodyPr/>
        <a:lstStyle/>
        <a:p>
          <a:endParaRPr lang="en-US"/>
        </a:p>
      </dgm:t>
    </dgm:pt>
    <dgm:pt modelId="{F20140FC-0B26-420A-B32D-B72D3E2AEAC3}" type="pres">
      <dgm:prSet presAssocID="{9328A6FA-2EC7-439E-A6F0-458D4F16A93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9BFCCB3-CF3E-4235-A789-7A42AD1749F9}" type="pres">
      <dgm:prSet presAssocID="{651C6DA7-BEC2-486E-B0FF-2AE6D05BC4C3}" presName="composite" presStyleCnt="0"/>
      <dgm:spPr/>
    </dgm:pt>
    <dgm:pt modelId="{FD7D017B-DF4C-43E0-B8BE-D2E41EF57F0C}" type="pres">
      <dgm:prSet presAssocID="{651C6DA7-BEC2-486E-B0FF-2AE6D05BC4C3}" presName="parTx" presStyleLbl="alignNode1" presStyleIdx="0" presStyleCnt="5" custScaleX="99504" custScale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C01EB4-C4E8-4C15-8C60-720F77789058}" type="pres">
      <dgm:prSet presAssocID="{651C6DA7-BEC2-486E-B0FF-2AE6D05BC4C3}" presName="desTx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9D86BD-80D4-4699-BE06-784892D5FFF5}" type="pres">
      <dgm:prSet presAssocID="{4C9AF80E-CD6A-42BC-9B7F-5D33AC1A07CD}" presName="space" presStyleCnt="0"/>
      <dgm:spPr/>
    </dgm:pt>
    <dgm:pt modelId="{9FC0E5DE-5DC0-4829-8083-8DD34EEFD168}" type="pres">
      <dgm:prSet presAssocID="{E790E671-4A6B-4AF4-9A5F-112ECD355B0E}" presName="composite" presStyleCnt="0"/>
      <dgm:spPr/>
    </dgm:pt>
    <dgm:pt modelId="{BAAFF986-E3A3-46E9-B3A0-F11A96B17DC5}" type="pres">
      <dgm:prSet presAssocID="{E790E671-4A6B-4AF4-9A5F-112ECD355B0E}" presName="parTx" presStyleLbl="alignNode1" presStyleIdx="1" presStyleCnt="5" custScaleX="99504" custScale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123A2D-6D81-4F06-AF03-10E399597168}" type="pres">
      <dgm:prSet presAssocID="{E790E671-4A6B-4AF4-9A5F-112ECD355B0E}" presName="desTx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8AE5DF-8778-4CD0-B02D-47DD8228617D}" type="pres">
      <dgm:prSet presAssocID="{BE4B4D83-42CC-4A11-BB8F-AD9BFA63D97C}" presName="space" presStyleCnt="0"/>
      <dgm:spPr/>
    </dgm:pt>
    <dgm:pt modelId="{2406A3C8-FD66-49BF-AA3B-3FCA75E55B37}" type="pres">
      <dgm:prSet presAssocID="{8A1038E9-48C6-4C78-9D6E-9688B1A17768}" presName="composite" presStyleCnt="0"/>
      <dgm:spPr/>
    </dgm:pt>
    <dgm:pt modelId="{F924C93C-18C8-4432-9577-E5BE14394046}" type="pres">
      <dgm:prSet presAssocID="{8A1038E9-48C6-4C78-9D6E-9688B1A17768}" presName="parTx" presStyleLbl="alignNode1" presStyleIdx="2" presStyleCnt="5" custScaleX="99504" custScale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2F4F27-97BA-48D3-BCC4-106D4BEDE43C}" type="pres">
      <dgm:prSet presAssocID="{8A1038E9-48C6-4C78-9D6E-9688B1A17768}" presName="desTx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A2189F-1201-40A4-ACB6-1E06A135AA7E}" type="pres">
      <dgm:prSet presAssocID="{62C4A227-2C9F-4C67-8692-1A8132444171}" presName="space" presStyleCnt="0"/>
      <dgm:spPr/>
    </dgm:pt>
    <dgm:pt modelId="{EDF47C8C-F7F4-4807-A888-A6E064073CA6}" type="pres">
      <dgm:prSet presAssocID="{E8AE7735-421C-48DE-B52C-A2EC83CC8B39}" presName="composite" presStyleCnt="0"/>
      <dgm:spPr/>
    </dgm:pt>
    <dgm:pt modelId="{B85C551A-12D5-4FF4-8368-AD60B3557679}" type="pres">
      <dgm:prSet presAssocID="{E8AE7735-421C-48DE-B52C-A2EC83CC8B39}" presName="parTx" presStyleLbl="alignNode1" presStyleIdx="3" presStyleCnt="5" custScaleX="99504" custScale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173E50-46DA-4F3A-B416-8C1CBE5C8ADF}" type="pres">
      <dgm:prSet presAssocID="{E8AE7735-421C-48DE-B52C-A2EC83CC8B39}" presName="desTx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311E0A-FC3A-4A39-8B62-551C6786C7B6}" type="pres">
      <dgm:prSet presAssocID="{80867F80-B4DE-491F-ACA3-19CC553C7CCC}" presName="space" presStyleCnt="0"/>
      <dgm:spPr/>
    </dgm:pt>
    <dgm:pt modelId="{8451A850-82B1-44D6-A0EF-657F369F2646}" type="pres">
      <dgm:prSet presAssocID="{7FDBB425-97AF-4378-B37E-C40844FBFF08}" presName="composite" presStyleCnt="0"/>
      <dgm:spPr/>
    </dgm:pt>
    <dgm:pt modelId="{15209468-2F41-4FE9-896E-0E1D6981ECAB}" type="pres">
      <dgm:prSet presAssocID="{7FDBB425-97AF-4378-B37E-C40844FBFF08}" presName="parTx" presStyleLbl="alignNode1" presStyleIdx="4" presStyleCnt="5" custScaleX="99504" custScale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F70EAA-5D71-47A2-8A86-1D68EC0AC404}" type="pres">
      <dgm:prSet presAssocID="{7FDBB425-97AF-4378-B37E-C40844FBFF08}" presName="desTx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194D301-4671-4B67-959A-150061ED0B92}" srcId="{E8AE7735-421C-48DE-B52C-A2EC83CC8B39}" destId="{AF5DF5BB-45A4-4247-BAF8-617F28EEBEFF}" srcOrd="1" destOrd="0" parTransId="{1A94E256-8E18-40CC-A014-701156F745A4}" sibTransId="{2CD04709-02A1-4B64-9E6A-59B61A878C07}"/>
    <dgm:cxn modelId="{A1B3CE58-0CA3-417B-9063-856520C49B0E}" type="presOf" srcId="{651C6DA7-BEC2-486E-B0FF-2AE6D05BC4C3}" destId="{FD7D017B-DF4C-43E0-B8BE-D2E41EF57F0C}" srcOrd="0" destOrd="0" presId="urn:microsoft.com/office/officeart/2005/8/layout/hList1"/>
    <dgm:cxn modelId="{51611FD8-4F24-4502-8CCD-AEAF443565AA}" type="presOf" srcId="{28ADF7C3-4FDA-4B55-B5BC-C2E318F4909F}" destId="{17F70EAA-5D71-47A2-8A86-1D68EC0AC404}" srcOrd="0" destOrd="3" presId="urn:microsoft.com/office/officeart/2005/8/layout/hList1"/>
    <dgm:cxn modelId="{E48F4D7A-4B40-4BE7-B97F-B2143A5306DD}" type="presOf" srcId="{E4D0F8F2-F195-4AC3-B467-13A7D565054A}" destId="{F6173E50-46DA-4F3A-B416-8C1CBE5C8ADF}" srcOrd="0" destOrd="2" presId="urn:microsoft.com/office/officeart/2005/8/layout/hList1"/>
    <dgm:cxn modelId="{C3F85901-3416-426D-BCEE-5BBB82072C31}" srcId="{E8AE7735-421C-48DE-B52C-A2EC83CC8B39}" destId="{E4D0F8F2-F195-4AC3-B467-13A7D565054A}" srcOrd="2" destOrd="0" parTransId="{36BC0133-F98E-40C3-923D-828C02733054}" sibTransId="{28E4AE9E-B418-4D7E-AE0F-EB93238930EC}"/>
    <dgm:cxn modelId="{BDAFCC97-4DDC-4A86-B316-5AA9A2BE74F6}" srcId="{E790E671-4A6B-4AF4-9A5F-112ECD355B0E}" destId="{512EFF0E-7B55-4492-82DE-62A51A720AD5}" srcOrd="2" destOrd="0" parTransId="{4B90D135-1F96-4792-88F6-0B6C34684B45}" sibTransId="{365192C7-B1DF-49D8-8799-AB3C2024EC45}"/>
    <dgm:cxn modelId="{573ACAEA-BAE1-4E9B-B884-E528ED173493}" srcId="{651C6DA7-BEC2-486E-B0FF-2AE6D05BC4C3}" destId="{2336CD6F-2854-4E2B-AF76-CC03DA102C6F}" srcOrd="1" destOrd="0" parTransId="{E9421690-2420-4A6C-B2AB-3949E483BCC2}" sibTransId="{C5B36E01-886E-422F-BB0E-B4EE7357B47B}"/>
    <dgm:cxn modelId="{2CCAA512-BB20-4E79-BAC6-33CE1E7CD8D8}" type="presOf" srcId="{5E999259-EADA-40B9-A0EC-36EF5626C2F8}" destId="{17F70EAA-5D71-47A2-8A86-1D68EC0AC404}" srcOrd="0" destOrd="2" presId="urn:microsoft.com/office/officeart/2005/8/layout/hList1"/>
    <dgm:cxn modelId="{FD865E09-562D-4EB5-B8A3-C988918B88DE}" srcId="{E790E671-4A6B-4AF4-9A5F-112ECD355B0E}" destId="{C217E8C6-5D77-4D9D-9F4F-0AB39B75E7FD}" srcOrd="3" destOrd="0" parTransId="{3F258473-E70F-42EB-A77E-8721BFDAC89B}" sibTransId="{0D872C43-7D7A-49CF-9F4C-C1750D256DE2}"/>
    <dgm:cxn modelId="{161B45AA-2527-4B75-ADC0-A340C7F1073E}" srcId="{9328A6FA-2EC7-439E-A6F0-458D4F16A934}" destId="{8A1038E9-48C6-4C78-9D6E-9688B1A17768}" srcOrd="2" destOrd="0" parTransId="{3E73A8D1-4698-42FF-95D9-B6C8287FD2B8}" sibTransId="{62C4A227-2C9F-4C67-8692-1A8132444171}"/>
    <dgm:cxn modelId="{21DC14EA-A9A1-46BF-9F5A-692845DD5F91}" type="presOf" srcId="{A72C98AC-4A6D-49EB-B25D-0B99C16EBE43}" destId="{502F4F27-97BA-48D3-BCC4-106D4BEDE43C}" srcOrd="0" destOrd="1" presId="urn:microsoft.com/office/officeart/2005/8/layout/hList1"/>
    <dgm:cxn modelId="{769CD32E-93E3-44E6-8993-5F0A7B35C668}" srcId="{7FDBB425-97AF-4378-B37E-C40844FBFF08}" destId="{5E999259-EADA-40B9-A0EC-36EF5626C2F8}" srcOrd="2" destOrd="0" parTransId="{3AE0413C-25D6-49B8-A0E0-F9551507F0C8}" sibTransId="{24F1F57E-7516-4654-8F3C-79635655C7FE}"/>
    <dgm:cxn modelId="{31529483-F21D-447D-97B4-022E400F0B94}" type="presOf" srcId="{08E2AD5D-DAA0-459B-8163-0AA1B0511B09}" destId="{F8123A2D-6D81-4F06-AF03-10E399597168}" srcOrd="0" destOrd="0" presId="urn:microsoft.com/office/officeart/2005/8/layout/hList1"/>
    <dgm:cxn modelId="{BA8E54FA-A557-4AF0-AF21-4F670B2E00B2}" type="presOf" srcId="{C51C9EB4-0816-4486-B03A-963FDC810589}" destId="{17F70EAA-5D71-47A2-8A86-1D68EC0AC404}" srcOrd="0" destOrd="1" presId="urn:microsoft.com/office/officeart/2005/8/layout/hList1"/>
    <dgm:cxn modelId="{C7AF68E3-C5E6-4708-96E3-98C5BAC4A618}" type="presOf" srcId="{04F44B6A-AE29-489E-A02B-13F64FE99CD5}" destId="{F6173E50-46DA-4F3A-B416-8C1CBE5C8ADF}" srcOrd="0" destOrd="0" presId="urn:microsoft.com/office/officeart/2005/8/layout/hList1"/>
    <dgm:cxn modelId="{4F9BA56C-8356-494F-B3D5-91939DA4BFAF}" srcId="{E8AE7735-421C-48DE-B52C-A2EC83CC8B39}" destId="{04F44B6A-AE29-489E-A02B-13F64FE99CD5}" srcOrd="0" destOrd="0" parTransId="{3C531758-44A3-4899-8790-465B56EA75EF}" sibTransId="{861C28DE-5985-41E4-9776-5499D99BBEF9}"/>
    <dgm:cxn modelId="{7109CCAD-C36F-42AE-856E-97F2804034A0}" type="presOf" srcId="{6888ADB3-27FB-4FA1-9461-67E4608616CD}" destId="{F8123A2D-6D81-4F06-AF03-10E399597168}" srcOrd="0" destOrd="4" presId="urn:microsoft.com/office/officeart/2005/8/layout/hList1"/>
    <dgm:cxn modelId="{7D411FEF-DC0F-46B8-A1CA-A9D8A5B396A8}" type="presOf" srcId="{E790E671-4A6B-4AF4-9A5F-112ECD355B0E}" destId="{BAAFF986-E3A3-46E9-B3A0-F11A96B17DC5}" srcOrd="0" destOrd="0" presId="urn:microsoft.com/office/officeart/2005/8/layout/hList1"/>
    <dgm:cxn modelId="{E1DDBBBB-2517-43F3-AAA9-7AA003408BC9}" type="presOf" srcId="{ACC444C2-41F7-4813-89D5-8A8EFF402A2F}" destId="{F8123A2D-6D81-4F06-AF03-10E399597168}" srcOrd="0" destOrd="1" presId="urn:microsoft.com/office/officeart/2005/8/layout/hList1"/>
    <dgm:cxn modelId="{6883C990-562F-44DF-887C-55A48810B328}" srcId="{7FDBB425-97AF-4378-B37E-C40844FBFF08}" destId="{C33334D1-871E-4B4E-9BCB-231445CF1359}" srcOrd="0" destOrd="0" parTransId="{A7FADF7C-2F1E-4B61-BC6F-85D691E9C10D}" sibTransId="{92CBA3BC-F5C6-42E8-826D-C2FBB94BA29D}"/>
    <dgm:cxn modelId="{9D86F862-6F1B-4252-8EE8-9CFF3B4A8108}" srcId="{E8AE7735-421C-48DE-B52C-A2EC83CC8B39}" destId="{D3E9B2A0-7747-49F8-8545-94103B76861D}" srcOrd="4" destOrd="0" parTransId="{B0A9CC84-550D-49C1-AD7E-1B161DE97EFC}" sibTransId="{5F9A5A26-DC0C-474B-8549-244BF5EBB9C2}"/>
    <dgm:cxn modelId="{07B457AD-016D-4724-A991-9898B6A7D8E3}" srcId="{8A1038E9-48C6-4C78-9D6E-9688B1A17768}" destId="{6AC01A83-8BAB-4730-86F6-8607CE6514DE}" srcOrd="0" destOrd="0" parTransId="{D86E8E68-6431-447A-B360-5E8711922AFA}" sibTransId="{419CE994-2B44-4702-9C9E-3F49DE1FB479}"/>
    <dgm:cxn modelId="{91612286-22CD-4F6B-A96A-73060EFA6BB8}" type="presOf" srcId="{7FDBB425-97AF-4378-B37E-C40844FBFF08}" destId="{15209468-2F41-4FE9-896E-0E1D6981ECAB}" srcOrd="0" destOrd="0" presId="urn:microsoft.com/office/officeart/2005/8/layout/hList1"/>
    <dgm:cxn modelId="{A71E145A-97F0-40AB-981C-39397B9B2CA1}" type="presOf" srcId="{512EFF0E-7B55-4492-82DE-62A51A720AD5}" destId="{F8123A2D-6D81-4F06-AF03-10E399597168}" srcOrd="0" destOrd="2" presId="urn:microsoft.com/office/officeart/2005/8/layout/hList1"/>
    <dgm:cxn modelId="{14B5BC87-E760-4567-8035-B5363740549B}" type="presOf" srcId="{8A1038E9-48C6-4C78-9D6E-9688B1A17768}" destId="{F924C93C-18C8-4432-9577-E5BE14394046}" srcOrd="0" destOrd="0" presId="urn:microsoft.com/office/officeart/2005/8/layout/hList1"/>
    <dgm:cxn modelId="{0FA56C5D-4A73-4257-AA68-184DD1A8207B}" srcId="{E790E671-4A6B-4AF4-9A5F-112ECD355B0E}" destId="{08E2AD5D-DAA0-459B-8163-0AA1B0511B09}" srcOrd="0" destOrd="0" parTransId="{20FC273D-F084-43B9-9658-E2B7C2B90535}" sibTransId="{FBFDADAC-0FE1-4B26-8057-F0566F6BA20A}"/>
    <dgm:cxn modelId="{2EC35783-E4E9-4D84-A158-55E17AFD50AB}" type="presOf" srcId="{C217E8C6-5D77-4D9D-9F4F-0AB39B75E7FD}" destId="{F8123A2D-6D81-4F06-AF03-10E399597168}" srcOrd="0" destOrd="3" presId="urn:microsoft.com/office/officeart/2005/8/layout/hList1"/>
    <dgm:cxn modelId="{D8C96D55-1840-4C65-8247-453FA73C19CE}" type="presOf" srcId="{9328A6FA-2EC7-439E-A6F0-458D4F16A934}" destId="{F20140FC-0B26-420A-B32D-B72D3E2AEAC3}" srcOrd="0" destOrd="0" presId="urn:microsoft.com/office/officeart/2005/8/layout/hList1"/>
    <dgm:cxn modelId="{A83669B7-51A8-454A-88F7-E3CF2A236C1F}" srcId="{7FDBB425-97AF-4378-B37E-C40844FBFF08}" destId="{58DD17E6-2466-41A4-AAF4-F196DA6C4DAB}" srcOrd="4" destOrd="0" parTransId="{835AD00D-F7AD-4E61-AF0C-8BD055DEA4EC}" sibTransId="{98810FF5-6283-4BEB-AFF3-EA8F46A3C6FC}"/>
    <dgm:cxn modelId="{79C0EF11-323A-4072-B2AF-8584FB54A210}" srcId="{9328A6FA-2EC7-439E-A6F0-458D4F16A934}" destId="{7FDBB425-97AF-4378-B37E-C40844FBFF08}" srcOrd="4" destOrd="0" parTransId="{5E1CF417-8D87-4A1D-A89B-2C36E834FF2D}" sibTransId="{D34790D7-FF81-4E51-8DA2-05BF3DB1CCCC}"/>
    <dgm:cxn modelId="{73700B2D-1E96-4AE1-87EB-8419A9F243BE}" srcId="{8A1038E9-48C6-4C78-9D6E-9688B1A17768}" destId="{A72C98AC-4A6D-49EB-B25D-0B99C16EBE43}" srcOrd="1" destOrd="0" parTransId="{DCE65FCC-3061-4BB7-B78E-0BE9019D8C93}" sibTransId="{9B504EA2-D576-4054-8058-EC4E47BCB6B7}"/>
    <dgm:cxn modelId="{FE746653-7ED6-4796-928D-E2B603CACC0A}" type="presOf" srcId="{D3E9B2A0-7747-49F8-8545-94103B76861D}" destId="{F6173E50-46DA-4F3A-B416-8C1CBE5C8ADF}" srcOrd="0" destOrd="4" presId="urn:microsoft.com/office/officeart/2005/8/layout/hList1"/>
    <dgm:cxn modelId="{44BB09A5-04BD-4834-BAE8-14915A01BA0D}" type="presOf" srcId="{C33334D1-871E-4B4E-9BCB-231445CF1359}" destId="{17F70EAA-5D71-47A2-8A86-1D68EC0AC404}" srcOrd="0" destOrd="0" presId="urn:microsoft.com/office/officeart/2005/8/layout/hList1"/>
    <dgm:cxn modelId="{386835D2-AA35-4FCC-8E24-6973CFB9E8CF}" srcId="{9328A6FA-2EC7-439E-A6F0-458D4F16A934}" destId="{E790E671-4A6B-4AF4-9A5F-112ECD355B0E}" srcOrd="1" destOrd="0" parTransId="{928C0CED-281C-40C5-A539-6C2FDB4EA77E}" sibTransId="{BE4B4D83-42CC-4A11-BB8F-AD9BFA63D97C}"/>
    <dgm:cxn modelId="{DCAF9B8B-7157-4B57-92AC-51796785CE24}" srcId="{E790E671-4A6B-4AF4-9A5F-112ECD355B0E}" destId="{ACC444C2-41F7-4813-89D5-8A8EFF402A2F}" srcOrd="1" destOrd="0" parTransId="{BC18824B-124C-4091-8A5B-442D72FB20FE}" sibTransId="{7F27458F-FA55-45D2-894D-3F9BCEBA2979}"/>
    <dgm:cxn modelId="{2FF7F74D-4E86-49DD-B55F-B5B32E414ACE}" type="presOf" srcId="{AF5DF5BB-45A4-4247-BAF8-617F28EEBEFF}" destId="{F6173E50-46DA-4F3A-B416-8C1CBE5C8ADF}" srcOrd="0" destOrd="1" presId="urn:microsoft.com/office/officeart/2005/8/layout/hList1"/>
    <dgm:cxn modelId="{09CEA87E-C5A1-4A23-AAAE-EF1ED892FA90}" type="presOf" srcId="{E8AE7735-421C-48DE-B52C-A2EC83CC8B39}" destId="{B85C551A-12D5-4FF4-8368-AD60B3557679}" srcOrd="0" destOrd="0" presId="urn:microsoft.com/office/officeart/2005/8/layout/hList1"/>
    <dgm:cxn modelId="{AE35196E-2EB1-4AEC-9195-9512E36977C7}" srcId="{9328A6FA-2EC7-439E-A6F0-458D4F16A934}" destId="{651C6DA7-BEC2-486E-B0FF-2AE6D05BC4C3}" srcOrd="0" destOrd="0" parTransId="{406653FD-EF65-422A-BCFF-142A04AEF821}" sibTransId="{4C9AF80E-CD6A-42BC-9B7F-5D33AC1A07CD}"/>
    <dgm:cxn modelId="{1327AB8E-DBFB-41C7-A5AF-B2170666E653}" type="presOf" srcId="{1275332D-A6D5-406E-9DE0-1DE3E62763AE}" destId="{F6173E50-46DA-4F3A-B416-8C1CBE5C8ADF}" srcOrd="0" destOrd="3" presId="urn:microsoft.com/office/officeart/2005/8/layout/hList1"/>
    <dgm:cxn modelId="{A5D8A518-3E9B-4C90-9E6A-7A86B4A51E11}" type="presOf" srcId="{6AC01A83-8BAB-4730-86F6-8607CE6514DE}" destId="{502F4F27-97BA-48D3-BCC4-106D4BEDE43C}" srcOrd="0" destOrd="0" presId="urn:microsoft.com/office/officeart/2005/8/layout/hList1"/>
    <dgm:cxn modelId="{7248CC98-5775-4E43-A6FD-6A586FE58655}" type="presOf" srcId="{2336CD6F-2854-4E2B-AF76-CC03DA102C6F}" destId="{11C01EB4-C4E8-4C15-8C60-720F77789058}" srcOrd="0" destOrd="1" presId="urn:microsoft.com/office/officeart/2005/8/layout/hList1"/>
    <dgm:cxn modelId="{799BF2DA-3C5D-4002-9B79-91AFE6EE6CB6}" type="presOf" srcId="{637423B0-072D-4A69-96C7-8D5B904FA9A3}" destId="{11C01EB4-C4E8-4C15-8C60-720F77789058}" srcOrd="0" destOrd="0" presId="urn:microsoft.com/office/officeart/2005/8/layout/hList1"/>
    <dgm:cxn modelId="{60AA548E-C700-405D-B9F3-7B7D4047FD1D}" srcId="{E790E671-4A6B-4AF4-9A5F-112ECD355B0E}" destId="{6888ADB3-27FB-4FA1-9461-67E4608616CD}" srcOrd="4" destOrd="0" parTransId="{B5B0C463-2595-47FA-9910-0B86C41E903D}" sibTransId="{745A561B-8189-45DC-B9BC-20C7A9F38B65}"/>
    <dgm:cxn modelId="{2C610A9D-1D2D-4614-BB80-F8C215188E33}" type="presOf" srcId="{58DD17E6-2466-41A4-AAF4-F196DA6C4DAB}" destId="{17F70EAA-5D71-47A2-8A86-1D68EC0AC404}" srcOrd="0" destOrd="4" presId="urn:microsoft.com/office/officeart/2005/8/layout/hList1"/>
    <dgm:cxn modelId="{9F094D6D-F7A7-4062-AA13-7F7248B7BAA5}" srcId="{E8AE7735-421C-48DE-B52C-A2EC83CC8B39}" destId="{1275332D-A6D5-406E-9DE0-1DE3E62763AE}" srcOrd="3" destOrd="0" parTransId="{FD4B7959-0657-44FA-A481-71B2033B5298}" sibTransId="{528EE8F9-A5D5-40CE-A56B-3D4BD7386B15}"/>
    <dgm:cxn modelId="{9D7A5FBA-B09A-450E-840D-6AA5E80EC532}" srcId="{9328A6FA-2EC7-439E-A6F0-458D4F16A934}" destId="{E8AE7735-421C-48DE-B52C-A2EC83CC8B39}" srcOrd="3" destOrd="0" parTransId="{70163A5C-E665-47C8-B77E-C6BA1E08D223}" sibTransId="{80867F80-B4DE-491F-ACA3-19CC553C7CCC}"/>
    <dgm:cxn modelId="{388B24EB-C14E-4BE8-B0B7-4D89AC475410}" srcId="{651C6DA7-BEC2-486E-B0FF-2AE6D05BC4C3}" destId="{637423B0-072D-4A69-96C7-8D5B904FA9A3}" srcOrd="0" destOrd="0" parTransId="{30F24180-A542-424A-B131-FFFC79C10DC9}" sibTransId="{6F568836-B889-4966-9447-F67594EBC1AE}"/>
    <dgm:cxn modelId="{9BE1873C-37FA-4575-A439-AF9B328A3A26}" srcId="{7FDBB425-97AF-4378-B37E-C40844FBFF08}" destId="{28ADF7C3-4FDA-4B55-B5BC-C2E318F4909F}" srcOrd="3" destOrd="0" parTransId="{D22B5147-4D9F-42FD-905B-0FBEC8086016}" sibTransId="{D52B2EED-39F7-4240-B15D-9F6D5AD8F4F4}"/>
    <dgm:cxn modelId="{BBBB2FB4-2F7C-4442-B4CE-FDA0BFDED862}" srcId="{7FDBB425-97AF-4378-B37E-C40844FBFF08}" destId="{C51C9EB4-0816-4486-B03A-963FDC810589}" srcOrd="1" destOrd="0" parTransId="{CE361961-7A72-4131-84A5-443778CAED3F}" sibTransId="{D0625537-BFFC-4C7E-901A-6DBE0BBD5D80}"/>
    <dgm:cxn modelId="{4C06AD56-3270-4EBF-8754-24EC0A2D86E2}" type="presParOf" srcId="{F20140FC-0B26-420A-B32D-B72D3E2AEAC3}" destId="{A9BFCCB3-CF3E-4235-A789-7A42AD1749F9}" srcOrd="0" destOrd="0" presId="urn:microsoft.com/office/officeart/2005/8/layout/hList1"/>
    <dgm:cxn modelId="{3983165D-CBAA-4525-B904-D586FA31A39A}" type="presParOf" srcId="{A9BFCCB3-CF3E-4235-A789-7A42AD1749F9}" destId="{FD7D017B-DF4C-43E0-B8BE-D2E41EF57F0C}" srcOrd="0" destOrd="0" presId="urn:microsoft.com/office/officeart/2005/8/layout/hList1"/>
    <dgm:cxn modelId="{A44C1204-C5BF-4614-9514-7313094D6A95}" type="presParOf" srcId="{A9BFCCB3-CF3E-4235-A789-7A42AD1749F9}" destId="{11C01EB4-C4E8-4C15-8C60-720F77789058}" srcOrd="1" destOrd="0" presId="urn:microsoft.com/office/officeart/2005/8/layout/hList1"/>
    <dgm:cxn modelId="{7FF88FD1-2FEF-4EBE-876A-BCB372257F1B}" type="presParOf" srcId="{F20140FC-0B26-420A-B32D-B72D3E2AEAC3}" destId="{F79D86BD-80D4-4699-BE06-784892D5FFF5}" srcOrd="1" destOrd="0" presId="urn:microsoft.com/office/officeart/2005/8/layout/hList1"/>
    <dgm:cxn modelId="{3EA537C5-F60A-4E01-B949-949C6B997CD1}" type="presParOf" srcId="{F20140FC-0B26-420A-B32D-B72D3E2AEAC3}" destId="{9FC0E5DE-5DC0-4829-8083-8DD34EEFD168}" srcOrd="2" destOrd="0" presId="urn:microsoft.com/office/officeart/2005/8/layout/hList1"/>
    <dgm:cxn modelId="{1327EA58-0C8E-4437-98CA-7A8E847D6EA8}" type="presParOf" srcId="{9FC0E5DE-5DC0-4829-8083-8DD34EEFD168}" destId="{BAAFF986-E3A3-46E9-B3A0-F11A96B17DC5}" srcOrd="0" destOrd="0" presId="urn:microsoft.com/office/officeart/2005/8/layout/hList1"/>
    <dgm:cxn modelId="{AAF89849-3608-43AF-94C0-7904920A6737}" type="presParOf" srcId="{9FC0E5DE-5DC0-4829-8083-8DD34EEFD168}" destId="{F8123A2D-6D81-4F06-AF03-10E399597168}" srcOrd="1" destOrd="0" presId="urn:microsoft.com/office/officeart/2005/8/layout/hList1"/>
    <dgm:cxn modelId="{646C6711-C95D-4488-8670-4E163C40C6BA}" type="presParOf" srcId="{F20140FC-0B26-420A-B32D-B72D3E2AEAC3}" destId="{2C8AE5DF-8778-4CD0-B02D-47DD8228617D}" srcOrd="3" destOrd="0" presId="urn:microsoft.com/office/officeart/2005/8/layout/hList1"/>
    <dgm:cxn modelId="{5D1CF28B-9A84-4355-8AE8-811C259E9B52}" type="presParOf" srcId="{F20140FC-0B26-420A-B32D-B72D3E2AEAC3}" destId="{2406A3C8-FD66-49BF-AA3B-3FCA75E55B37}" srcOrd="4" destOrd="0" presId="urn:microsoft.com/office/officeart/2005/8/layout/hList1"/>
    <dgm:cxn modelId="{CB11E7DE-C091-4509-9F3A-07A710C2E697}" type="presParOf" srcId="{2406A3C8-FD66-49BF-AA3B-3FCA75E55B37}" destId="{F924C93C-18C8-4432-9577-E5BE14394046}" srcOrd="0" destOrd="0" presId="urn:microsoft.com/office/officeart/2005/8/layout/hList1"/>
    <dgm:cxn modelId="{0625AF30-A249-428A-98D5-D3BEF288EFD7}" type="presParOf" srcId="{2406A3C8-FD66-49BF-AA3B-3FCA75E55B37}" destId="{502F4F27-97BA-48D3-BCC4-106D4BEDE43C}" srcOrd="1" destOrd="0" presId="urn:microsoft.com/office/officeart/2005/8/layout/hList1"/>
    <dgm:cxn modelId="{15FDEFA2-10D8-4AB5-82A9-C8714685015F}" type="presParOf" srcId="{F20140FC-0B26-420A-B32D-B72D3E2AEAC3}" destId="{E0A2189F-1201-40A4-ACB6-1E06A135AA7E}" srcOrd="5" destOrd="0" presId="urn:microsoft.com/office/officeart/2005/8/layout/hList1"/>
    <dgm:cxn modelId="{63135835-0AD4-4D53-8BAE-C7C3A25845F4}" type="presParOf" srcId="{F20140FC-0B26-420A-B32D-B72D3E2AEAC3}" destId="{EDF47C8C-F7F4-4807-A888-A6E064073CA6}" srcOrd="6" destOrd="0" presId="urn:microsoft.com/office/officeart/2005/8/layout/hList1"/>
    <dgm:cxn modelId="{4E921C76-0DE0-44CC-90E3-232759800ABB}" type="presParOf" srcId="{EDF47C8C-F7F4-4807-A888-A6E064073CA6}" destId="{B85C551A-12D5-4FF4-8368-AD60B3557679}" srcOrd="0" destOrd="0" presId="urn:microsoft.com/office/officeart/2005/8/layout/hList1"/>
    <dgm:cxn modelId="{64771918-4537-4B35-BE58-D4767F5F8239}" type="presParOf" srcId="{EDF47C8C-F7F4-4807-A888-A6E064073CA6}" destId="{F6173E50-46DA-4F3A-B416-8C1CBE5C8ADF}" srcOrd="1" destOrd="0" presId="urn:microsoft.com/office/officeart/2005/8/layout/hList1"/>
    <dgm:cxn modelId="{03BC8D9E-13E3-42FC-87F7-2AC9C4312BB1}" type="presParOf" srcId="{F20140FC-0B26-420A-B32D-B72D3E2AEAC3}" destId="{5B311E0A-FC3A-4A39-8B62-551C6786C7B6}" srcOrd="7" destOrd="0" presId="urn:microsoft.com/office/officeart/2005/8/layout/hList1"/>
    <dgm:cxn modelId="{15031191-C886-445C-8D18-3B33981EF500}" type="presParOf" srcId="{F20140FC-0B26-420A-B32D-B72D3E2AEAC3}" destId="{8451A850-82B1-44D6-A0EF-657F369F2646}" srcOrd="8" destOrd="0" presId="urn:microsoft.com/office/officeart/2005/8/layout/hList1"/>
    <dgm:cxn modelId="{AB974D11-66FF-459F-9E78-83E0A4B4112C}" type="presParOf" srcId="{8451A850-82B1-44D6-A0EF-657F369F2646}" destId="{15209468-2F41-4FE9-896E-0E1D6981ECAB}" srcOrd="0" destOrd="0" presId="urn:microsoft.com/office/officeart/2005/8/layout/hList1"/>
    <dgm:cxn modelId="{DDC492A5-63F7-411D-8363-50CF8B5293EC}" type="presParOf" srcId="{8451A850-82B1-44D6-A0EF-657F369F2646}" destId="{17F70EAA-5D71-47A2-8A86-1D68EC0AC40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9D7D2E-2FB7-4415-9921-34CD171F5172}">
      <dsp:nvSpPr>
        <dsp:cNvPr id="0" name=""/>
        <dsp:cNvSpPr/>
      </dsp:nvSpPr>
      <dsp:spPr>
        <a:xfrm>
          <a:off x="124638" y="2822"/>
          <a:ext cx="9407508" cy="6600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1. Trigger PM data generation, specifying for which source cells, HO success should be bad/poor to ‘some’ of its neighbors</a:t>
          </a:r>
        </a:p>
      </dsp:txBody>
      <dsp:txXfrm>
        <a:off x="143970" y="22154"/>
        <a:ext cx="9368844" cy="621382"/>
      </dsp:txXfrm>
    </dsp:sp>
    <dsp:sp modelId="{75C53FA9-7F87-4BD5-B34A-FBBFE84C7BD1}">
      <dsp:nvSpPr>
        <dsp:cNvPr id="0" name=""/>
        <dsp:cNvSpPr/>
      </dsp:nvSpPr>
      <dsp:spPr>
        <a:xfrm rot="5400000">
          <a:off x="4704634" y="679370"/>
          <a:ext cx="247517" cy="29702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/>
        </a:p>
      </dsp:txBody>
      <dsp:txXfrm rot="-5400000">
        <a:off x="4739287" y="704122"/>
        <a:ext cx="178212" cy="173262"/>
      </dsp:txXfrm>
    </dsp:sp>
    <dsp:sp modelId="{AB856846-7448-42CB-8AC6-0A8EBC4877BE}">
      <dsp:nvSpPr>
        <dsp:cNvPr id="0" name=""/>
        <dsp:cNvSpPr/>
      </dsp:nvSpPr>
      <dsp:spPr>
        <a:xfrm>
          <a:off x="124638" y="992892"/>
          <a:ext cx="9407508" cy="6600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1. Show RAN topology in UI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2. Add neighbors to a cell and show collision/confusion in UI, FM data sent from RAN-Sim</a:t>
          </a:r>
        </a:p>
      </dsp:txBody>
      <dsp:txXfrm>
        <a:off x="143970" y="1012224"/>
        <a:ext cx="9368844" cy="621382"/>
      </dsp:txXfrm>
    </dsp:sp>
    <dsp:sp modelId="{7A94500B-D0E1-4368-BFB9-31523F178CA5}">
      <dsp:nvSpPr>
        <dsp:cNvPr id="0" name=""/>
        <dsp:cNvSpPr/>
      </dsp:nvSpPr>
      <dsp:spPr>
        <a:xfrm rot="5400000">
          <a:off x="4704634" y="1669439"/>
          <a:ext cx="247517" cy="29702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 rot="-5400000">
        <a:off x="4739287" y="1694191"/>
        <a:ext cx="178212" cy="173262"/>
      </dsp:txXfrm>
    </dsp:sp>
    <dsp:sp modelId="{79D27884-F520-4D63-A071-7F4990BD860C}">
      <dsp:nvSpPr>
        <dsp:cNvPr id="0" name=""/>
        <dsp:cNvSpPr/>
      </dsp:nvSpPr>
      <dsp:spPr>
        <a:xfrm>
          <a:off x="124638" y="1982961"/>
          <a:ext cx="9407508" cy="6600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1. Show SON-Handler MS receiving info from RAN (FM-&gt;VES and netconf-&gt;SDN-R)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2. Show OOF triggered by SON-Handler MS &amp; OOF response with optimization results</a:t>
          </a:r>
        </a:p>
      </dsp:txBody>
      <dsp:txXfrm>
        <a:off x="143970" y="2002293"/>
        <a:ext cx="9368844" cy="621382"/>
      </dsp:txXfrm>
    </dsp:sp>
    <dsp:sp modelId="{AC7F4985-ADC2-40E3-B4CC-042B9A976887}">
      <dsp:nvSpPr>
        <dsp:cNvPr id="0" name=""/>
        <dsp:cNvSpPr/>
      </dsp:nvSpPr>
      <dsp:spPr>
        <a:xfrm rot="5400000">
          <a:off x="4704634" y="2659509"/>
          <a:ext cx="247517" cy="29702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 rot="-5400000">
        <a:off x="4739287" y="2684261"/>
        <a:ext cx="178212" cy="173262"/>
      </dsp:txXfrm>
    </dsp:sp>
    <dsp:sp modelId="{F6E25A20-8C76-4D2E-8124-5D3659E6ECC6}">
      <dsp:nvSpPr>
        <dsp:cNvPr id="0" name=""/>
        <dsp:cNvSpPr/>
      </dsp:nvSpPr>
      <dsp:spPr>
        <a:xfrm>
          <a:off x="124638" y="2973031"/>
          <a:ext cx="9407508" cy="6600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1. Show Control Loop in Policy getting activated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2. Show message flowing from Policy to SDN-R</a:t>
          </a:r>
        </a:p>
      </dsp:txBody>
      <dsp:txXfrm>
        <a:off x="143970" y="2992363"/>
        <a:ext cx="9368844" cy="621382"/>
      </dsp:txXfrm>
    </dsp:sp>
    <dsp:sp modelId="{1BFF330C-7D55-4C12-99BF-B73EA0CD901F}">
      <dsp:nvSpPr>
        <dsp:cNvPr id="0" name=""/>
        <dsp:cNvSpPr/>
      </dsp:nvSpPr>
      <dsp:spPr>
        <a:xfrm rot="5400000">
          <a:off x="4704634" y="3649578"/>
          <a:ext cx="247517" cy="29702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 rot="-5400000">
        <a:off x="4739287" y="3674330"/>
        <a:ext cx="178212" cy="173262"/>
      </dsp:txXfrm>
    </dsp:sp>
    <dsp:sp modelId="{557F28DE-B6DB-46E8-A093-960775E67774}">
      <dsp:nvSpPr>
        <dsp:cNvPr id="0" name=""/>
        <dsp:cNvSpPr/>
      </dsp:nvSpPr>
      <dsp:spPr>
        <a:xfrm>
          <a:off x="169944" y="3963100"/>
          <a:ext cx="9316896" cy="6600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1. Show karaf and DG logs in SDN-R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2. Show refreshed RAN-Sim GUI with problems solved. </a:t>
          </a:r>
        </a:p>
      </dsp:txBody>
      <dsp:txXfrm>
        <a:off x="189276" y="3982432"/>
        <a:ext cx="9278232" cy="6213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C0109A-6ECE-4C30-88DB-D20BD9737C82}">
      <dsp:nvSpPr>
        <dsp:cNvPr id="0" name=""/>
        <dsp:cNvSpPr/>
      </dsp:nvSpPr>
      <dsp:spPr>
        <a:xfrm>
          <a:off x="175637" y="564"/>
          <a:ext cx="1652696" cy="6606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Step 1: RAN-Sim UI (PM)</a:t>
          </a:r>
        </a:p>
      </dsp:txBody>
      <dsp:txXfrm>
        <a:off x="194988" y="19915"/>
        <a:ext cx="1613994" cy="621989"/>
      </dsp:txXfrm>
    </dsp:sp>
    <dsp:sp modelId="{2B59BB7E-67BC-426B-8C10-D0A2CBE8A171}">
      <dsp:nvSpPr>
        <dsp:cNvPr id="0" name=""/>
        <dsp:cNvSpPr/>
      </dsp:nvSpPr>
      <dsp:spPr>
        <a:xfrm rot="5400000">
          <a:off x="878106" y="677773"/>
          <a:ext cx="247759" cy="29731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/>
        </a:p>
      </dsp:txBody>
      <dsp:txXfrm rot="-5400000">
        <a:off x="912792" y="702549"/>
        <a:ext cx="178387" cy="173431"/>
      </dsp:txXfrm>
    </dsp:sp>
    <dsp:sp modelId="{54E5F2FB-B4AE-4BB7-9145-FB8C9B07ED79}">
      <dsp:nvSpPr>
        <dsp:cNvPr id="0" name=""/>
        <dsp:cNvSpPr/>
      </dsp:nvSpPr>
      <dsp:spPr>
        <a:xfrm>
          <a:off x="175637" y="991601"/>
          <a:ext cx="1652696" cy="6606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Step 2: RAN-Sim UI (Neighbors)</a:t>
          </a:r>
        </a:p>
      </dsp:txBody>
      <dsp:txXfrm>
        <a:off x="194988" y="1010952"/>
        <a:ext cx="1613994" cy="621989"/>
      </dsp:txXfrm>
    </dsp:sp>
    <dsp:sp modelId="{A776341E-8E06-46EE-A469-9995585BD71B}">
      <dsp:nvSpPr>
        <dsp:cNvPr id="0" name=""/>
        <dsp:cNvSpPr/>
      </dsp:nvSpPr>
      <dsp:spPr>
        <a:xfrm rot="5400000">
          <a:off x="878106" y="1668810"/>
          <a:ext cx="247759" cy="29731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/>
        </a:p>
      </dsp:txBody>
      <dsp:txXfrm rot="-5400000">
        <a:off x="912792" y="1693586"/>
        <a:ext cx="178387" cy="173431"/>
      </dsp:txXfrm>
    </dsp:sp>
    <dsp:sp modelId="{8462AB0B-80D3-4ABD-A433-A5EF20371141}">
      <dsp:nvSpPr>
        <dsp:cNvPr id="0" name=""/>
        <dsp:cNvSpPr/>
      </dsp:nvSpPr>
      <dsp:spPr>
        <a:xfrm>
          <a:off x="175637" y="1982639"/>
          <a:ext cx="1652696" cy="6606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Step 3: SON-Handler MS Logs</a:t>
          </a:r>
        </a:p>
      </dsp:txBody>
      <dsp:txXfrm>
        <a:off x="194988" y="2001990"/>
        <a:ext cx="1613994" cy="621989"/>
      </dsp:txXfrm>
    </dsp:sp>
    <dsp:sp modelId="{A6E54015-D07C-4C05-B51A-BB873427D5CB}">
      <dsp:nvSpPr>
        <dsp:cNvPr id="0" name=""/>
        <dsp:cNvSpPr/>
      </dsp:nvSpPr>
      <dsp:spPr>
        <a:xfrm rot="5400000">
          <a:off x="878106" y="2659848"/>
          <a:ext cx="247759" cy="29731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/>
        </a:p>
      </dsp:txBody>
      <dsp:txXfrm rot="-5400000">
        <a:off x="912792" y="2684624"/>
        <a:ext cx="178387" cy="173431"/>
      </dsp:txXfrm>
    </dsp:sp>
    <dsp:sp modelId="{164881CD-FFF1-4EC7-85BD-BB4431098991}">
      <dsp:nvSpPr>
        <dsp:cNvPr id="0" name=""/>
        <dsp:cNvSpPr/>
      </dsp:nvSpPr>
      <dsp:spPr>
        <a:xfrm>
          <a:off x="175637" y="2973676"/>
          <a:ext cx="1652696" cy="6606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Step 4: Policy Logs</a:t>
          </a:r>
        </a:p>
      </dsp:txBody>
      <dsp:txXfrm>
        <a:off x="194988" y="2993027"/>
        <a:ext cx="1613994" cy="621989"/>
      </dsp:txXfrm>
    </dsp:sp>
    <dsp:sp modelId="{863BB43F-198D-4BDF-9D48-9B15BF43B8C2}">
      <dsp:nvSpPr>
        <dsp:cNvPr id="0" name=""/>
        <dsp:cNvSpPr/>
      </dsp:nvSpPr>
      <dsp:spPr>
        <a:xfrm rot="5400000">
          <a:off x="878106" y="3650885"/>
          <a:ext cx="247759" cy="29731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/>
        </a:p>
      </dsp:txBody>
      <dsp:txXfrm rot="-5400000">
        <a:off x="912792" y="3675661"/>
        <a:ext cx="178387" cy="173431"/>
      </dsp:txXfrm>
    </dsp:sp>
    <dsp:sp modelId="{CA110C76-9E06-48CF-9443-4576993D85B6}">
      <dsp:nvSpPr>
        <dsp:cNvPr id="0" name=""/>
        <dsp:cNvSpPr/>
      </dsp:nvSpPr>
      <dsp:spPr>
        <a:xfrm>
          <a:off x="175637" y="3964713"/>
          <a:ext cx="1652696" cy="6606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Step 5: SDN-R and RAN-Sim UI</a:t>
          </a:r>
        </a:p>
      </dsp:txBody>
      <dsp:txXfrm>
        <a:off x="194988" y="3984064"/>
        <a:ext cx="1613994" cy="62198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856846-7448-42CB-8AC6-0A8EBC4877BE}">
      <dsp:nvSpPr>
        <dsp:cNvPr id="0" name=""/>
        <dsp:cNvSpPr/>
      </dsp:nvSpPr>
      <dsp:spPr>
        <a:xfrm>
          <a:off x="-45787" y="4515"/>
          <a:ext cx="9505340" cy="8394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1. Show RAN topology in UI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2. Initiate PM data generation, and specify which neighbors are ‘bad’</a:t>
          </a:r>
        </a:p>
      </dsp:txBody>
      <dsp:txXfrm>
        <a:off x="-21201" y="29101"/>
        <a:ext cx="9456168" cy="790271"/>
      </dsp:txXfrm>
    </dsp:sp>
    <dsp:sp modelId="{7A94500B-D0E1-4368-BFB9-31523F178CA5}">
      <dsp:nvSpPr>
        <dsp:cNvPr id="0" name=""/>
        <dsp:cNvSpPr/>
      </dsp:nvSpPr>
      <dsp:spPr>
        <a:xfrm rot="5400000">
          <a:off x="4549487" y="864944"/>
          <a:ext cx="314791" cy="37774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 rot="-5400000">
        <a:off x="4593559" y="896423"/>
        <a:ext cx="226649" cy="220354"/>
      </dsp:txXfrm>
    </dsp:sp>
    <dsp:sp modelId="{79D27884-F520-4D63-A071-7F4990BD860C}">
      <dsp:nvSpPr>
        <dsp:cNvPr id="0" name=""/>
        <dsp:cNvSpPr/>
      </dsp:nvSpPr>
      <dsp:spPr>
        <a:xfrm>
          <a:off x="-45787" y="1263680"/>
          <a:ext cx="9505340" cy="8394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1. Show SON-Handler MS receiving PM data from RAN (via VES-Collector)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2. Show SON-Handler triggering ANR update to Policy</a:t>
          </a:r>
        </a:p>
      </dsp:txBody>
      <dsp:txXfrm>
        <a:off x="-21201" y="1288266"/>
        <a:ext cx="9456168" cy="790271"/>
      </dsp:txXfrm>
    </dsp:sp>
    <dsp:sp modelId="{AC7F4985-ADC2-40E3-B4CC-042B9A976887}">
      <dsp:nvSpPr>
        <dsp:cNvPr id="0" name=""/>
        <dsp:cNvSpPr/>
      </dsp:nvSpPr>
      <dsp:spPr>
        <a:xfrm rot="5400000">
          <a:off x="4549487" y="2124110"/>
          <a:ext cx="314791" cy="37774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 rot="-5400000">
        <a:off x="4593559" y="2155589"/>
        <a:ext cx="226649" cy="220354"/>
      </dsp:txXfrm>
    </dsp:sp>
    <dsp:sp modelId="{F6E25A20-8C76-4D2E-8124-5D3659E6ECC6}">
      <dsp:nvSpPr>
        <dsp:cNvPr id="0" name=""/>
        <dsp:cNvSpPr/>
      </dsp:nvSpPr>
      <dsp:spPr>
        <a:xfrm>
          <a:off x="-45787" y="2522845"/>
          <a:ext cx="9505340" cy="8394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1. Show Control Loop in Policy getting activated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2. Show message flowing from Policy to SDN-R</a:t>
          </a:r>
        </a:p>
      </dsp:txBody>
      <dsp:txXfrm>
        <a:off x="-21201" y="2547431"/>
        <a:ext cx="9456168" cy="790271"/>
      </dsp:txXfrm>
    </dsp:sp>
    <dsp:sp modelId="{1BFF330C-7D55-4C12-99BF-B73EA0CD901F}">
      <dsp:nvSpPr>
        <dsp:cNvPr id="0" name=""/>
        <dsp:cNvSpPr/>
      </dsp:nvSpPr>
      <dsp:spPr>
        <a:xfrm rot="5400000">
          <a:off x="4549487" y="3383275"/>
          <a:ext cx="314791" cy="37774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 rot="-5400000">
        <a:off x="4593559" y="3414754"/>
        <a:ext cx="226649" cy="220354"/>
      </dsp:txXfrm>
    </dsp:sp>
    <dsp:sp modelId="{557F28DE-B6DB-46E8-A093-960775E67774}">
      <dsp:nvSpPr>
        <dsp:cNvPr id="0" name=""/>
        <dsp:cNvSpPr/>
      </dsp:nvSpPr>
      <dsp:spPr>
        <a:xfrm>
          <a:off x="0" y="3782011"/>
          <a:ext cx="9413766" cy="8394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1. Show netconf message from SDN-R to RAN-Sim with ANR updates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2. Show refreshed RAN-Sim GUI with problems solved. </a:t>
          </a:r>
        </a:p>
      </dsp:txBody>
      <dsp:txXfrm>
        <a:off x="24586" y="3806597"/>
        <a:ext cx="9364594" cy="79027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E5F2FB-B4AE-4BB7-9145-FB8C9B07ED79}">
      <dsp:nvSpPr>
        <dsp:cNvPr id="0" name=""/>
        <dsp:cNvSpPr/>
      </dsp:nvSpPr>
      <dsp:spPr>
        <a:xfrm>
          <a:off x="130212" y="2258"/>
          <a:ext cx="1743547" cy="8402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Step 1: RAN-Sim UI</a:t>
          </a:r>
        </a:p>
      </dsp:txBody>
      <dsp:txXfrm>
        <a:off x="154822" y="26868"/>
        <a:ext cx="1694327" cy="791044"/>
      </dsp:txXfrm>
    </dsp:sp>
    <dsp:sp modelId="{A776341E-8E06-46EE-A469-9995585BD71B}">
      <dsp:nvSpPr>
        <dsp:cNvPr id="0" name=""/>
        <dsp:cNvSpPr/>
      </dsp:nvSpPr>
      <dsp:spPr>
        <a:xfrm rot="5400000">
          <a:off x="844436" y="863529"/>
          <a:ext cx="315099" cy="37811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/>
        </a:p>
      </dsp:txBody>
      <dsp:txXfrm rot="-5400000">
        <a:off x="888551" y="895038"/>
        <a:ext cx="226870" cy="220569"/>
      </dsp:txXfrm>
    </dsp:sp>
    <dsp:sp modelId="{8462AB0B-80D3-4ABD-A433-A5EF20371141}">
      <dsp:nvSpPr>
        <dsp:cNvPr id="0" name=""/>
        <dsp:cNvSpPr/>
      </dsp:nvSpPr>
      <dsp:spPr>
        <a:xfrm>
          <a:off x="130212" y="1262654"/>
          <a:ext cx="1743547" cy="8402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Step 2: SON-Handler MS Logs</a:t>
          </a:r>
        </a:p>
      </dsp:txBody>
      <dsp:txXfrm>
        <a:off x="154822" y="1287264"/>
        <a:ext cx="1694327" cy="791044"/>
      </dsp:txXfrm>
    </dsp:sp>
    <dsp:sp modelId="{A6E54015-D07C-4C05-B51A-BB873427D5CB}">
      <dsp:nvSpPr>
        <dsp:cNvPr id="0" name=""/>
        <dsp:cNvSpPr/>
      </dsp:nvSpPr>
      <dsp:spPr>
        <a:xfrm rot="5400000">
          <a:off x="844436" y="2123925"/>
          <a:ext cx="315099" cy="37811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/>
        </a:p>
      </dsp:txBody>
      <dsp:txXfrm rot="-5400000">
        <a:off x="888551" y="2155434"/>
        <a:ext cx="226870" cy="220569"/>
      </dsp:txXfrm>
    </dsp:sp>
    <dsp:sp modelId="{164881CD-FFF1-4EC7-85BD-BB4431098991}">
      <dsp:nvSpPr>
        <dsp:cNvPr id="0" name=""/>
        <dsp:cNvSpPr/>
      </dsp:nvSpPr>
      <dsp:spPr>
        <a:xfrm>
          <a:off x="130212" y="2523051"/>
          <a:ext cx="1743547" cy="8402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Step 3: Policy Logs</a:t>
          </a:r>
        </a:p>
      </dsp:txBody>
      <dsp:txXfrm>
        <a:off x="154822" y="2547661"/>
        <a:ext cx="1694327" cy="791044"/>
      </dsp:txXfrm>
    </dsp:sp>
    <dsp:sp modelId="{863BB43F-198D-4BDF-9D48-9B15BF43B8C2}">
      <dsp:nvSpPr>
        <dsp:cNvPr id="0" name=""/>
        <dsp:cNvSpPr/>
      </dsp:nvSpPr>
      <dsp:spPr>
        <a:xfrm rot="5400000">
          <a:off x="844436" y="3384321"/>
          <a:ext cx="315099" cy="37811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/>
        </a:p>
      </dsp:txBody>
      <dsp:txXfrm rot="-5400000">
        <a:off x="888551" y="3415830"/>
        <a:ext cx="226870" cy="220569"/>
      </dsp:txXfrm>
    </dsp:sp>
    <dsp:sp modelId="{CA110C76-9E06-48CF-9443-4576993D85B6}">
      <dsp:nvSpPr>
        <dsp:cNvPr id="0" name=""/>
        <dsp:cNvSpPr/>
      </dsp:nvSpPr>
      <dsp:spPr>
        <a:xfrm>
          <a:off x="130212" y="3783447"/>
          <a:ext cx="1743547" cy="8402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Step 4: SDN-R, RAN-Sim UI</a:t>
          </a:r>
        </a:p>
      </dsp:txBody>
      <dsp:txXfrm>
        <a:off x="154822" y="3808057"/>
        <a:ext cx="1694327" cy="79104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7/24/2019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3884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86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9884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77025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>
                <a:solidFill>
                  <a:prstClr val="black"/>
                </a:solidFill>
              </a:rPr>
              <a:pPr/>
              <a:t>39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0979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90118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>
                <a:solidFill>
                  <a:prstClr val="black"/>
                </a:solidFill>
              </a:rPr>
              <a:pPr/>
              <a:t>53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1643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>
                <a:solidFill>
                  <a:prstClr val="black"/>
                </a:solidFill>
              </a:rPr>
              <a:pPr/>
              <a:t>61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374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866094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81425001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77486670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290824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29396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021262"/>
          </a:xfrm>
        </p:spPr>
        <p:txBody>
          <a:bodyPr/>
          <a:lstStyle>
            <a:lvl1pPr>
              <a:defRPr sz="2000"/>
            </a:lvl1pPr>
            <a:lvl2pPr marL="225425" indent="-225425">
              <a:spcBef>
                <a:spcPts val="800"/>
              </a:spcBef>
              <a:buFont typeface="Wingdings" charset="2"/>
              <a:buChar char="§"/>
              <a:defRPr sz="1800"/>
            </a:lvl2pPr>
            <a:lvl3pPr marL="571500" indent="-228600">
              <a:spcBef>
                <a:spcPts val="0"/>
              </a:spcBef>
              <a:buFont typeface="Wingdings" charset="2"/>
              <a:buChar char="§"/>
              <a:defRPr sz="1600"/>
            </a:lvl3pPr>
            <a:lvl4pPr marL="914400" indent="-231775">
              <a:spcBef>
                <a:spcPts val="0"/>
              </a:spcBef>
              <a:buFont typeface="Wingdings" charset="2"/>
              <a:buChar char="§"/>
              <a:defRPr sz="1400"/>
            </a:lvl4pPr>
            <a:lvl5pPr marL="1255713" indent="-230188">
              <a:spcBef>
                <a:spcPts val="0"/>
              </a:spcBef>
              <a:buFont typeface="Wingdings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231620"/>
            <a:ext cx="10972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06401" y="6640391"/>
            <a:ext cx="2224505" cy="201567"/>
          </a:xfrm>
          <a:prstGeom prst="rect">
            <a:avLst/>
          </a:prstGeom>
        </p:spPr>
        <p:txBody>
          <a:bodyPr/>
          <a:lstStyle/>
          <a:p>
            <a:fld id="{9271B49A-57FF-44FC-B189-A9CEF40C469C}" type="datetime1">
              <a:rPr lang="en-US" smtClean="0"/>
              <a:t>7/24/2019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739052" y="6673078"/>
            <a:ext cx="1536192" cy="15716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defTabSz="914400" eaLnBrk="1" fontAlgn="auto" hangingPunct="1">
              <a:spcBef>
                <a:spcPts val="0"/>
              </a:spcBef>
              <a:spcAft>
                <a:spcPts val="0"/>
              </a:spcAft>
              <a:defRPr sz="1050" kern="0">
                <a:solidFill>
                  <a:sysClr val="window" lastClr="FFFFFF"/>
                </a:solidFill>
                <a:latin typeface="Intel Clear Light"/>
                <a:ea typeface="Geneva" charset="0"/>
                <a:cs typeface="Intel Clear Light"/>
              </a:defRPr>
            </a:lvl1pPr>
          </a:lstStyle>
          <a:p>
            <a:r>
              <a:rPr lang="en-US" dirty="0"/>
              <a:t>Intel Confidential </a:t>
            </a:r>
          </a:p>
        </p:txBody>
      </p:sp>
    </p:spTree>
    <p:extLst>
      <p:ext uri="{BB962C8B-B14F-4D97-AF65-F5344CB8AC3E}">
        <p14:creationId xmlns:p14="http://schemas.microsoft.com/office/powerpoint/2010/main" val="4244449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‹#›</a:t>
            </a:fld>
            <a:r>
              <a:rPr lang="en-US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461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AD551-1896-6D44-B0B1-213AAAED08DA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491067" y="1139370"/>
            <a:ext cx="11211984" cy="48121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730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701" y="341793"/>
            <a:ext cx="10844563" cy="615553"/>
          </a:xfrm>
        </p:spPr>
        <p:txBody>
          <a:bodyPr tIns="0" rIns="0" bIns="0"/>
          <a:lstStyle>
            <a:lvl1pPr>
              <a:defRPr lang="zh-CN" altLang="en-US" sz="5332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3700" y="6489704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1068147" eaLnBrk="0" hangingPunct="0">
              <a:lnSpc>
                <a:spcPct val="85000"/>
              </a:lnSpc>
            </a:pPr>
            <a:fld id="{6E2B6D97-5D44-430E-A027-85C3264F843E}" type="slidenum">
              <a:rPr lang="de-DE" altLang="zh-CN" sz="1333" smtClean="0">
                <a:solidFill>
                  <a:prstClr val="black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1068147" eaLnBrk="0" hangingPunct="0">
                <a:lnSpc>
                  <a:spcPct val="85000"/>
                </a:lnSpc>
              </a:pPr>
              <a:t>‹#›</a:t>
            </a:fld>
            <a:endParaRPr lang="en-GB" altLang="zh-CN" sz="1333" dirty="0">
              <a:solidFill>
                <a:prstClr val="black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1638789"/>
      </p:ext>
    </p:extLst>
  </p:cSld>
  <p:clrMapOvr>
    <a:masterClrMapping/>
  </p:clrMapOvr>
  <p:transition spd="med"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.jp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11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MSIPCMfa73459faadad62f2ab4a774" descr="{&quot;HashCode&quot;:2133105206,&quot;Placement&quot;:&quot;Footer&quot;,&quot;Top&quot;:524.1047,&quot;Left&quot;:420.843231,&quot;SlideWidth&quot;:960,&quot;SlideHeight&quot;:540}">
            <a:extLst>
              <a:ext uri="{FF2B5EF4-FFF2-40B4-BE49-F238E27FC236}">
                <a16:creationId xmlns:a16="http://schemas.microsoft.com/office/drawing/2014/main" xmlns="" id="{48520761-FDED-4DC8-90AC-3860BA32E0A2}"/>
              </a:ext>
            </a:extLst>
          </p:cNvPr>
          <p:cNvSpPr txBox="1"/>
          <p:nvPr userDrawn="1"/>
        </p:nvSpPr>
        <p:spPr>
          <a:xfrm>
            <a:off x="5344709" y="6656129"/>
            <a:ext cx="1502583" cy="20187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700" dirty="0">
                <a:solidFill>
                  <a:srgbClr val="000000"/>
                </a:solidFill>
                <a:latin typeface="Arial" panose="020B0604020202020204" pitchFamily="34" charset="0"/>
              </a:rPr>
              <a:t>Sensitivity: Internal &amp; Restricted</a:t>
            </a:r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688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errit.onap.org/r/gitweb?p=ccsdk/features.git;a=tree;f=sdnr/northbound/oofpcipoc/model/src/main/yang;h=5b3ef2c03cf516ba716f69076a780a95e96fadc2;hb=refs/heads/dublin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6.png"/><Relationship Id="rId7" Type="http://schemas.openxmlformats.org/officeDocument/2006/relationships/image" Target="../media/image10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jpeg"/><Relationship Id="rId10" Type="http://schemas.openxmlformats.org/officeDocument/2006/relationships/image" Target="../media/image41.jpeg"/><Relationship Id="rId4" Type="http://schemas.openxmlformats.org/officeDocument/2006/relationships/image" Target="../media/image35.jpg"/><Relationship Id="rId9" Type="http://schemas.openxmlformats.org/officeDocument/2006/relationships/image" Target="../media/image40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pages/viewpage.action?pageId=45298557" TargetMode="External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SDN-R+on+Rancher+Kubernetes+at+WINLAB" TargetMode="External"/><Relationship Id="rId2" Type="http://schemas.openxmlformats.org/officeDocument/2006/relationships/hyperlink" Target="https://onap.readthedocs.io/en/latest/submodules/oom.git/docs/oom_setup_kubernetes_rancher.html#onap-on-kubernetes-with-rancher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rbit-lab.org/" TargetMode="External"/><Relationship Id="rId2" Type="http://schemas.openxmlformats.org/officeDocument/2006/relationships/hyperlink" Target="http://www.winlab.rutgers.edu/" TargetMode="External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www.cosmos-lab.org/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6.png"/><Relationship Id="rId7" Type="http://schemas.openxmlformats.org/officeDocument/2006/relationships/image" Target="../media/image10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pages/viewpage.action?pageId=56131985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errit.onap.org/r/gitweb?p=ccsdk/features.git;a=tree;f=sdnr/northbound/oofpcipoc/model/src/main/yang;h=5b3ef2c03cf516ba716f69076a780a95e96fadc2;hb=refs/heads/dublin" TargetMode="Externa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tiff"/><Relationship Id="rId1" Type="http://schemas.openxmlformats.org/officeDocument/2006/relationships/slideLayout" Target="../slideLayouts/slideLayout1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OOF-PCI+Use+Case+-+Dublin+Release+-+ONAP+based+SON+for+PCI+and+ANR" TargetMode="External"/><Relationship Id="rId2" Type="http://schemas.openxmlformats.org/officeDocument/2006/relationships/hyperlink" Target="https://wiki.onap.org/display/DW/5G+-+OOF+(ONAP+Optimization+Framework)+and+PCI+(Physical+Cell+ID)+Optimizatio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iki.onap.org/download/attachments/53249727/DCAE_Weekly_04252019_Demo-Session1.mp4?version=1&amp;modificationDate=1556202975000&amp;api=v2" TargetMode="External"/><Relationship Id="rId5" Type="http://schemas.openxmlformats.org/officeDocument/2006/relationships/hyperlink" Target="https://wiki.onap.org/display/DW/PCI+(SON)+in+R5+El+Alto,+PCI+(SON)+in+R6+Frankfurt" TargetMode="External"/><Relationship Id="rId4" Type="http://schemas.openxmlformats.org/officeDocument/2006/relationships/hyperlink" Target="https://wiki.onap.org/pages/viewpage.action?pageId=40206498" TargetMode="Externa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3761A4A-CB50-4903-A03C-204836853B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6522" y="1999408"/>
            <a:ext cx="11332718" cy="215313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OOF-PCI: Physical Cell ID (PCI) Optimization and</a:t>
            </a:r>
            <a:br>
              <a:rPr lang="en-US" dirty="0"/>
            </a:br>
            <a:r>
              <a:rPr lang="en-US" dirty="0"/>
              <a:t>centralized Automated Neighbor Relations (ANR)</a:t>
            </a:r>
            <a:br>
              <a:rPr lang="en-US" dirty="0"/>
            </a:br>
            <a:r>
              <a:rPr lang="en-US" dirty="0"/>
              <a:t>using ONAP Optimization Framework (OOF):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ONAP Dublin Proof of Concept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1075DA0E-9951-4209-8525-2F0CC40F3F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12743" y="4272281"/>
            <a:ext cx="2387967" cy="604841"/>
          </a:xfrm>
        </p:spPr>
        <p:txBody>
          <a:bodyPr>
            <a:normAutofit/>
          </a:bodyPr>
          <a:lstStyle/>
          <a:p>
            <a:r>
              <a:rPr lang="en-US" dirty="0"/>
              <a:t>July 24, 2019</a:t>
            </a:r>
            <a:endParaRPr lang="ru-RU" dirty="0"/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xmlns="" id="{1075DA0E-9951-4209-8525-2F0CC40F3F4E}"/>
              </a:ext>
            </a:extLst>
          </p:cNvPr>
          <p:cNvSpPr txBox="1">
            <a:spLocks/>
          </p:cNvSpPr>
          <p:nvPr/>
        </p:nvSpPr>
        <p:spPr>
          <a:xfrm>
            <a:off x="1764399" y="4757378"/>
            <a:ext cx="8869679" cy="15144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None/>
              <a:defRPr sz="18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None/>
              <a:defRPr sz="24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20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2057400" algn="l"/>
              </a:tabLst>
            </a:pPr>
            <a:r>
              <a:rPr lang="en-US" sz="2000" dirty="0">
                <a:latin typeface="+mn-lt"/>
              </a:rPr>
              <a:t>PoC Collaborators:	AT&amp;T, Wipro, TechMahindra, </a:t>
            </a:r>
            <a:br>
              <a:rPr lang="en-US" sz="2000" dirty="0">
                <a:latin typeface="+mn-lt"/>
              </a:rPr>
            </a:br>
            <a:r>
              <a:rPr lang="en-US" sz="2000" dirty="0">
                <a:latin typeface="+mn-lt"/>
              </a:rPr>
              <a:t>	highstreet technologies, Lumina Networks, Nokia, </a:t>
            </a:r>
            <a:br>
              <a:rPr lang="en-US" sz="2000" dirty="0">
                <a:latin typeface="+mn-lt"/>
              </a:rPr>
            </a:br>
            <a:r>
              <a:rPr lang="en-US" sz="2000" dirty="0">
                <a:latin typeface="+mn-lt"/>
              </a:rPr>
              <a:t>	Reliance Jio, Rutgers Winlab</a:t>
            </a:r>
            <a:br>
              <a:rPr lang="en-US" sz="2000" dirty="0">
                <a:latin typeface="+mn-lt"/>
              </a:rPr>
            </a:br>
            <a:r>
              <a:rPr lang="en-US" sz="2000" dirty="0">
                <a:latin typeface="+mn-lt"/>
              </a:rPr>
              <a:t>Acknowledgments: Feedback and support from participants </a:t>
            </a:r>
            <a:br>
              <a:rPr lang="en-US" sz="2000" dirty="0">
                <a:latin typeface="+mn-lt"/>
              </a:rPr>
            </a:br>
            <a:r>
              <a:rPr lang="en-US" sz="2000" dirty="0">
                <a:latin typeface="+mn-lt"/>
              </a:rPr>
              <a:t>	in ONAP OOF-PCI team calls </a:t>
            </a:r>
          </a:p>
          <a:p>
            <a:pPr>
              <a:tabLst>
                <a:tab pos="1546225" algn="l"/>
              </a:tabLst>
            </a:pPr>
            <a:endParaRPr lang="ru-RU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08963074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0160" y="3115467"/>
            <a:ext cx="268695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dirty="0">
                <a:solidFill>
                  <a:prstClr val="white"/>
                </a:solidFill>
              </a:rPr>
              <a:t>Demo</a:t>
            </a:r>
            <a:endParaRPr lang="zh-CN" altLang="en-US" sz="8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234675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11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ONAP Dublin OOF-SON Demo : PCI &amp; ANR Optimization</a:t>
            </a:r>
          </a:p>
        </p:txBody>
      </p:sp>
      <p:grpSp>
        <p:nvGrpSpPr>
          <p:cNvPr id="72" name="Group 71"/>
          <p:cNvGrpSpPr/>
          <p:nvPr/>
        </p:nvGrpSpPr>
        <p:grpSpPr>
          <a:xfrm>
            <a:off x="961896" y="1314872"/>
            <a:ext cx="10357407" cy="4504703"/>
            <a:chOff x="961896" y="1314872"/>
            <a:chExt cx="10357407" cy="4504703"/>
          </a:xfrm>
        </p:grpSpPr>
        <p:sp>
          <p:nvSpPr>
            <p:cNvPr id="73" name="Rectangle 72"/>
            <p:cNvSpPr/>
            <p:nvPr/>
          </p:nvSpPr>
          <p:spPr>
            <a:xfrm>
              <a:off x="4536400" y="3935885"/>
              <a:ext cx="1362432" cy="153019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dirty="0">
                  <a:solidFill>
                    <a:srgbClr val="44546A"/>
                  </a:solidFill>
                </a:rPr>
                <a:t> </a:t>
              </a: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2558762" y="2704666"/>
              <a:ext cx="1977638" cy="276141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rgbClr val="44546A"/>
                </a:solidFill>
              </a:endParaRPr>
            </a:p>
            <a:p>
              <a:endParaRPr lang="en-US" dirty="0">
                <a:solidFill>
                  <a:srgbClr val="44546A"/>
                </a:solidFill>
              </a:endParaRPr>
            </a:p>
            <a:p>
              <a:endParaRPr lang="en-US" dirty="0">
                <a:solidFill>
                  <a:srgbClr val="44546A"/>
                </a:solidFill>
              </a:endParaRPr>
            </a:p>
            <a:p>
              <a:endParaRPr lang="en-US" dirty="0">
                <a:solidFill>
                  <a:srgbClr val="44546A"/>
                </a:solidFill>
              </a:endParaRPr>
            </a:p>
            <a:p>
              <a:endParaRPr lang="en-US" dirty="0">
                <a:solidFill>
                  <a:srgbClr val="44546A"/>
                </a:solidFill>
              </a:endParaRPr>
            </a:p>
            <a:p>
              <a:endParaRPr lang="en-US" dirty="0">
                <a:solidFill>
                  <a:srgbClr val="44546A"/>
                </a:solidFill>
              </a:endParaRPr>
            </a:p>
            <a:p>
              <a:endParaRPr lang="en-US" dirty="0">
                <a:solidFill>
                  <a:srgbClr val="44546A"/>
                </a:solidFill>
              </a:endParaRPr>
            </a:p>
            <a:p>
              <a:endParaRPr lang="en-US" dirty="0">
                <a:solidFill>
                  <a:srgbClr val="44546A"/>
                </a:solidFill>
              </a:endParaRPr>
            </a:p>
            <a:p>
              <a:endParaRPr lang="en-US" dirty="0">
                <a:solidFill>
                  <a:srgbClr val="44546A"/>
                </a:solidFill>
              </a:endParaRPr>
            </a:p>
            <a:p>
              <a:r>
                <a:rPr lang="en-US" dirty="0">
                  <a:solidFill>
                    <a:srgbClr val="44546A"/>
                  </a:solidFill>
                </a:rPr>
                <a:t>DCAE </a:t>
              </a: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2903568" y="2899316"/>
              <a:ext cx="1323589" cy="584377"/>
            </a:xfrm>
            <a:prstGeom prst="rect">
              <a:avLst/>
            </a:prstGeom>
            <a:solidFill>
              <a:schemeClr val="bg1"/>
            </a:solidFill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dirty="0">
                  <a:solidFill>
                    <a:srgbClr val="44546A"/>
                  </a:solidFill>
                </a:rPr>
                <a:t>SON Handler MS</a:t>
              </a: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1123294" y="2678584"/>
              <a:ext cx="1077686" cy="808751"/>
            </a:xfrm>
            <a:prstGeom prst="rect">
              <a:avLst/>
            </a:prstGeom>
            <a:noFill/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dirty="0">
                  <a:solidFill>
                    <a:srgbClr val="44546A"/>
                  </a:solidFill>
                </a:rPr>
                <a:t>OOF</a:t>
              </a:r>
            </a:p>
            <a:p>
              <a:endParaRPr lang="en-US" dirty="0">
                <a:solidFill>
                  <a:srgbClr val="44546A"/>
                </a:solidFill>
              </a:endParaRP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6673067" y="2659973"/>
              <a:ext cx="1447800" cy="827362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rgbClr val="44546A"/>
                </a:solidFill>
              </a:endParaRPr>
            </a:p>
            <a:p>
              <a:r>
                <a:rPr lang="en-US" dirty="0">
                  <a:solidFill>
                    <a:srgbClr val="44546A"/>
                  </a:solidFill>
                </a:rPr>
                <a:t>SDN-C*</a:t>
              </a:r>
              <a:br>
                <a:rPr lang="en-US" dirty="0">
                  <a:solidFill>
                    <a:srgbClr val="44546A"/>
                  </a:solidFill>
                </a:rPr>
              </a:br>
              <a:r>
                <a:rPr lang="en-US" dirty="0">
                  <a:solidFill>
                    <a:srgbClr val="44546A"/>
                  </a:solidFill>
                </a:rPr>
                <a:t>(SDN-R)</a:t>
              </a: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4997737" y="2659973"/>
              <a:ext cx="911932" cy="818907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dirty="0">
                  <a:solidFill>
                    <a:srgbClr val="44546A"/>
                  </a:solidFill>
                </a:rPr>
                <a:t>Policy</a:t>
              </a: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9351240" y="2278983"/>
              <a:ext cx="1968063" cy="186150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600" u="sng" dirty="0">
                  <a:solidFill>
                    <a:srgbClr val="44546A"/>
                  </a:solidFill>
                </a:rPr>
                <a:t>Simulated RAN (GUI)</a:t>
              </a:r>
            </a:p>
            <a:p>
              <a:pPr marL="169863" indent="-169863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rgbClr val="44546A"/>
                  </a:solidFill>
                </a:rPr>
                <a:t>~1000 Cells</a:t>
              </a:r>
            </a:p>
            <a:p>
              <a:pPr marL="169863" indent="-169863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rgbClr val="44546A"/>
                  </a:solidFill>
                </a:rPr>
                <a:t>Nbr_list, PCI values</a:t>
              </a:r>
            </a:p>
            <a:p>
              <a:pPr marL="169863" indent="-169863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rgbClr val="44546A"/>
                  </a:solidFill>
                </a:rPr>
                <a:t>FM alarms for PCI confusion/collisions</a:t>
              </a:r>
            </a:p>
            <a:p>
              <a:pPr marL="169863" indent="-169863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rgbClr val="44546A"/>
                  </a:solidFill>
                </a:rPr>
                <a:t>HO KPIs  </a:t>
              </a:r>
            </a:p>
          </p:txBody>
        </p:sp>
        <p:cxnSp>
          <p:nvCxnSpPr>
            <p:cNvPr id="80" name="Straight Arrow Connector 79"/>
            <p:cNvCxnSpPr/>
            <p:nvPr/>
          </p:nvCxnSpPr>
          <p:spPr>
            <a:xfrm flipH="1" flipV="1">
              <a:off x="5894710" y="2970607"/>
              <a:ext cx="763398" cy="4227"/>
            </a:xfrm>
            <a:prstGeom prst="straightConnector1">
              <a:avLst/>
            </a:prstGeom>
            <a:ln w="25400" cmpd="sng">
              <a:solidFill>
                <a:srgbClr val="FF0000"/>
              </a:solidFill>
              <a:headEnd type="arrow" w="lg" len="lg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/>
            <p:cNvCxnSpPr/>
            <p:nvPr/>
          </p:nvCxnSpPr>
          <p:spPr>
            <a:xfrm flipH="1">
              <a:off x="4249721" y="3352632"/>
              <a:ext cx="748016" cy="0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headEnd type="none" w="lg" len="lg"/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/>
            <p:cNvCxnSpPr/>
            <p:nvPr/>
          </p:nvCxnSpPr>
          <p:spPr>
            <a:xfrm>
              <a:off x="4227157" y="3098370"/>
              <a:ext cx="770580" cy="7153"/>
            </a:xfrm>
            <a:prstGeom prst="straightConnector1">
              <a:avLst/>
            </a:prstGeom>
            <a:ln w="25400" cmpd="sng">
              <a:solidFill>
                <a:srgbClr val="FF0000"/>
              </a:solidFill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Oval 82"/>
            <p:cNvSpPr/>
            <p:nvPr/>
          </p:nvSpPr>
          <p:spPr>
            <a:xfrm>
              <a:off x="4536399" y="3255157"/>
              <a:ext cx="294066" cy="315282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2</a:t>
              </a:r>
            </a:p>
          </p:txBody>
        </p:sp>
        <p:sp>
          <p:nvSpPr>
            <p:cNvPr id="84" name="Oval 83"/>
            <p:cNvSpPr/>
            <p:nvPr/>
          </p:nvSpPr>
          <p:spPr>
            <a:xfrm>
              <a:off x="2397635" y="3340600"/>
              <a:ext cx="294066" cy="315282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5</a:t>
              </a:r>
            </a:p>
          </p:txBody>
        </p:sp>
        <p:sp>
          <p:nvSpPr>
            <p:cNvPr id="85" name="Oval 84"/>
            <p:cNvSpPr/>
            <p:nvPr/>
          </p:nvSpPr>
          <p:spPr>
            <a:xfrm>
              <a:off x="2370637" y="2424670"/>
              <a:ext cx="294066" cy="315282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6</a:t>
              </a:r>
            </a:p>
          </p:txBody>
        </p:sp>
        <p:sp>
          <p:nvSpPr>
            <p:cNvPr id="86" name="Oval 85"/>
            <p:cNvSpPr/>
            <p:nvPr/>
          </p:nvSpPr>
          <p:spPr>
            <a:xfrm>
              <a:off x="3726719" y="3146527"/>
              <a:ext cx="349282" cy="315282"/>
            </a:xfrm>
            <a:prstGeom prst="ellipse">
              <a:avLst/>
            </a:prstGeom>
            <a:solidFill>
              <a:srgbClr val="00B05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prstClr val="white"/>
                  </a:solidFill>
                </a:rPr>
                <a:t>1b</a:t>
              </a:r>
            </a:p>
          </p:txBody>
        </p:sp>
        <p:sp>
          <p:nvSpPr>
            <p:cNvPr id="87" name="Oval 86"/>
            <p:cNvSpPr/>
            <p:nvPr/>
          </p:nvSpPr>
          <p:spPr>
            <a:xfrm>
              <a:off x="1749754" y="2863098"/>
              <a:ext cx="338192" cy="299316"/>
            </a:xfrm>
            <a:prstGeom prst="ellipse">
              <a:avLst/>
            </a:prstGeom>
            <a:solidFill>
              <a:srgbClr val="00B05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prstClr val="white"/>
                  </a:solidFill>
                </a:rPr>
                <a:t>1c</a:t>
              </a:r>
            </a:p>
          </p:txBody>
        </p:sp>
        <p:cxnSp>
          <p:nvCxnSpPr>
            <p:cNvPr id="88" name="Straight Arrow Connector 87"/>
            <p:cNvCxnSpPr/>
            <p:nvPr/>
          </p:nvCxnSpPr>
          <p:spPr>
            <a:xfrm flipV="1">
              <a:off x="2278969" y="3062274"/>
              <a:ext cx="602035" cy="4206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 flipH="1">
              <a:off x="2223544" y="3266875"/>
              <a:ext cx="680024" cy="0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TextBox 89"/>
            <p:cNvSpPr txBox="1"/>
            <p:nvPr/>
          </p:nvSpPr>
          <p:spPr>
            <a:xfrm>
              <a:off x="8223460" y="2136999"/>
              <a:ext cx="1104407" cy="37449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r>
                <a:rPr lang="en-US" sz="1400" i="1" dirty="0"/>
                <a:t>Config Value</a:t>
              </a:r>
            </a:p>
            <a:p>
              <a:r>
                <a:rPr lang="en-US" sz="1400" i="1" dirty="0"/>
                <a:t>Change Notifn</a:t>
              </a: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9483438" y="1736881"/>
              <a:ext cx="1104407" cy="2797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r>
                <a:rPr lang="en-US" sz="1400" dirty="0">
                  <a:solidFill>
                    <a:prstClr val="black"/>
                  </a:solidFill>
                </a:rPr>
                <a:t>(Netconf/Yang)</a:t>
              </a:r>
            </a:p>
          </p:txBody>
        </p:sp>
        <p:sp>
          <p:nvSpPr>
            <p:cNvPr id="92" name="Oval 91"/>
            <p:cNvSpPr/>
            <p:nvPr/>
          </p:nvSpPr>
          <p:spPr>
            <a:xfrm>
              <a:off x="4381388" y="2858546"/>
              <a:ext cx="334631" cy="362556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9</a:t>
              </a:r>
            </a:p>
          </p:txBody>
        </p:sp>
        <p:cxnSp>
          <p:nvCxnSpPr>
            <p:cNvPr id="93" name="Straight Arrow Connector 92"/>
            <p:cNvCxnSpPr>
              <a:cxnSpLocks/>
            </p:cNvCxnSpPr>
            <p:nvPr/>
          </p:nvCxnSpPr>
          <p:spPr>
            <a:xfrm flipV="1">
              <a:off x="7224726" y="2151588"/>
              <a:ext cx="1965" cy="487798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headEnd type="none" w="lg" len="lg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Oval 93"/>
            <p:cNvSpPr/>
            <p:nvPr/>
          </p:nvSpPr>
          <p:spPr>
            <a:xfrm>
              <a:off x="7579862" y="2694198"/>
              <a:ext cx="349282" cy="315282"/>
            </a:xfrm>
            <a:prstGeom prst="ellipse">
              <a:avLst/>
            </a:prstGeom>
            <a:solidFill>
              <a:srgbClr val="00B05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prstClr val="white"/>
                  </a:solidFill>
                </a:rPr>
                <a:t>1d</a:t>
              </a:r>
            </a:p>
          </p:txBody>
        </p:sp>
        <p:sp>
          <p:nvSpPr>
            <p:cNvPr id="95" name="Oval 94"/>
            <p:cNvSpPr/>
            <p:nvPr/>
          </p:nvSpPr>
          <p:spPr>
            <a:xfrm>
              <a:off x="5050146" y="3012690"/>
              <a:ext cx="388708" cy="331832"/>
            </a:xfrm>
            <a:prstGeom prst="ellipse">
              <a:avLst/>
            </a:prstGeom>
            <a:solidFill>
              <a:srgbClr val="00B05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prstClr val="white"/>
                  </a:solidFill>
                </a:rPr>
                <a:t>1a</a:t>
              </a:r>
            </a:p>
          </p:txBody>
        </p:sp>
        <p:cxnSp>
          <p:nvCxnSpPr>
            <p:cNvPr id="96" name="Straight Arrow Connector 95"/>
            <p:cNvCxnSpPr/>
            <p:nvPr/>
          </p:nvCxnSpPr>
          <p:spPr>
            <a:xfrm flipH="1">
              <a:off x="2223544" y="2818015"/>
              <a:ext cx="2774194" cy="0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headEnd type="none" w="lg" len="lg"/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Oval 96"/>
            <p:cNvSpPr/>
            <p:nvPr/>
          </p:nvSpPr>
          <p:spPr>
            <a:xfrm>
              <a:off x="2365264" y="2861618"/>
              <a:ext cx="294066" cy="315282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8</a:t>
              </a:r>
            </a:p>
          </p:txBody>
        </p:sp>
        <p:sp>
          <p:nvSpPr>
            <p:cNvPr id="98" name="Oval 97"/>
            <p:cNvSpPr/>
            <p:nvPr/>
          </p:nvSpPr>
          <p:spPr>
            <a:xfrm>
              <a:off x="5969141" y="2700122"/>
              <a:ext cx="334631" cy="362556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10</a:t>
              </a:r>
            </a:p>
          </p:txBody>
        </p:sp>
        <p:cxnSp>
          <p:nvCxnSpPr>
            <p:cNvPr id="99" name="Straight Arrow Connector 98"/>
            <p:cNvCxnSpPr>
              <a:cxnSpLocks/>
            </p:cNvCxnSpPr>
            <p:nvPr/>
          </p:nvCxnSpPr>
          <p:spPr>
            <a:xfrm flipH="1" flipV="1">
              <a:off x="7468599" y="1753132"/>
              <a:ext cx="2408" cy="906476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headEnd type="none" w="lg" len="lg"/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Arrow Connector 99"/>
            <p:cNvCxnSpPr/>
            <p:nvPr/>
          </p:nvCxnSpPr>
          <p:spPr>
            <a:xfrm flipH="1" flipV="1">
              <a:off x="8120867" y="2807771"/>
              <a:ext cx="1130615" cy="5999"/>
            </a:xfrm>
            <a:prstGeom prst="straightConnector1">
              <a:avLst/>
            </a:prstGeom>
            <a:ln w="25400" cmpd="sng">
              <a:solidFill>
                <a:schemeClr val="accent6"/>
              </a:solidFill>
              <a:headEnd type="none" w="lg" len="lg"/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Elbow Connector 103">
              <a:extLst>
                <a:ext uri="{FF2B5EF4-FFF2-40B4-BE49-F238E27FC236}">
                  <a16:creationId xmlns:a16="http://schemas.microsoft.com/office/drawing/2014/main" xmlns="" id="{E4DD0DC1-8EC1-41AC-8674-1F640893E8CB}"/>
                </a:ext>
              </a:extLst>
            </p:cNvPr>
            <p:cNvCxnSpPr>
              <a:cxnSpLocks/>
              <a:endCxn id="75" idx="0"/>
            </p:cNvCxnSpPr>
            <p:nvPr/>
          </p:nvCxnSpPr>
          <p:spPr>
            <a:xfrm rot="10800000" flipV="1">
              <a:off x="3565364" y="2175142"/>
              <a:ext cx="3646735" cy="724174"/>
            </a:xfrm>
            <a:prstGeom prst="bentConnector2">
              <a:avLst/>
            </a:prstGeom>
            <a:ln w="28575" cmpd="sng">
              <a:solidFill>
                <a:schemeClr val="tx1"/>
              </a:solidFill>
              <a:prstDash val="solid"/>
              <a:headEnd type="none"/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Elbow Connector 103">
              <a:extLst>
                <a:ext uri="{FF2B5EF4-FFF2-40B4-BE49-F238E27FC236}">
                  <a16:creationId xmlns:a16="http://schemas.microsoft.com/office/drawing/2014/main" xmlns="" id="{832B9521-A0B7-4732-8821-A48411D755D4}"/>
                </a:ext>
              </a:extLst>
            </p:cNvPr>
            <p:cNvCxnSpPr>
              <a:cxnSpLocks/>
            </p:cNvCxnSpPr>
            <p:nvPr/>
          </p:nvCxnSpPr>
          <p:spPr>
            <a:xfrm>
              <a:off x="3927904" y="2380713"/>
              <a:ext cx="2922592" cy="271640"/>
            </a:xfrm>
            <a:prstGeom prst="bentConnector3">
              <a:avLst>
                <a:gd name="adj1" fmla="val 101103"/>
              </a:avLst>
            </a:prstGeom>
            <a:ln w="28575" cmpd="sng">
              <a:solidFill>
                <a:srgbClr val="FF0000"/>
              </a:solidFill>
              <a:prstDash val="solid"/>
              <a:headEnd type="arrow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Arrow Connector 102">
              <a:extLst>
                <a:ext uri="{FF2B5EF4-FFF2-40B4-BE49-F238E27FC236}">
                  <a16:creationId xmlns:a16="http://schemas.microsoft.com/office/drawing/2014/main" xmlns="" id="{BE32B311-6BE5-411D-A459-B8B84389AC51}"/>
                </a:ext>
              </a:extLst>
            </p:cNvPr>
            <p:cNvCxnSpPr>
              <a:cxnSpLocks/>
            </p:cNvCxnSpPr>
            <p:nvPr/>
          </p:nvCxnSpPr>
          <p:spPr>
            <a:xfrm>
              <a:off x="3953647" y="3498241"/>
              <a:ext cx="245177" cy="708251"/>
            </a:xfrm>
            <a:prstGeom prst="straightConnector1">
              <a:avLst/>
            </a:prstGeom>
            <a:ln w="25400" cmpd="sng">
              <a:solidFill>
                <a:srgbClr val="FF0000"/>
              </a:solidFill>
              <a:headEnd type="arrow" w="lg" len="lg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xmlns="" id="{C0AED774-D9A4-4A8B-8642-BB3CA4C5ADEC}"/>
                </a:ext>
              </a:extLst>
            </p:cNvPr>
            <p:cNvSpPr/>
            <p:nvPr/>
          </p:nvSpPr>
          <p:spPr>
            <a:xfrm flipH="1">
              <a:off x="3318427" y="2254660"/>
              <a:ext cx="425340" cy="373038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4b</a:t>
              </a:r>
            </a:p>
          </p:txBody>
        </p:sp>
        <p:sp>
          <p:nvSpPr>
            <p:cNvPr id="105" name="Oval 104"/>
            <p:cNvSpPr/>
            <p:nvPr/>
          </p:nvSpPr>
          <p:spPr>
            <a:xfrm>
              <a:off x="4284960" y="2278982"/>
              <a:ext cx="444399" cy="373038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4a</a:t>
              </a:r>
            </a:p>
          </p:txBody>
        </p:sp>
        <p:cxnSp>
          <p:nvCxnSpPr>
            <p:cNvPr id="106" name="Straight Arrow Connector 105"/>
            <p:cNvCxnSpPr/>
            <p:nvPr/>
          </p:nvCxnSpPr>
          <p:spPr>
            <a:xfrm flipH="1" flipV="1">
              <a:off x="8135826" y="3142347"/>
              <a:ext cx="1155086" cy="4180"/>
            </a:xfrm>
            <a:prstGeom prst="straightConnector1">
              <a:avLst/>
            </a:prstGeom>
            <a:ln w="25400" cmpd="sng">
              <a:solidFill>
                <a:schemeClr val="accent6"/>
              </a:solidFill>
              <a:headEnd type="arrow" w="lg" len="lg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TextBox 106"/>
            <p:cNvSpPr txBox="1"/>
            <p:nvPr/>
          </p:nvSpPr>
          <p:spPr>
            <a:xfrm>
              <a:off x="8220625" y="3340473"/>
              <a:ext cx="961605" cy="4734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r>
                <a:rPr lang="en-US" sz="1400" i="1" dirty="0"/>
                <a:t>Config Value </a:t>
              </a:r>
            </a:p>
            <a:p>
              <a:r>
                <a:rPr lang="en-US" sz="1400" i="1" dirty="0"/>
                <a:t>Changes</a:t>
              </a:r>
            </a:p>
          </p:txBody>
        </p:sp>
        <p:sp>
          <p:nvSpPr>
            <p:cNvPr id="108" name="Oval 107"/>
            <p:cNvSpPr/>
            <p:nvPr/>
          </p:nvSpPr>
          <p:spPr>
            <a:xfrm>
              <a:off x="8715801" y="2953988"/>
              <a:ext cx="334631" cy="362556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11</a:t>
              </a:r>
            </a:p>
          </p:txBody>
        </p:sp>
        <p:cxnSp>
          <p:nvCxnSpPr>
            <p:cNvPr id="109" name="Straight Arrow Connector 108"/>
            <p:cNvCxnSpPr/>
            <p:nvPr/>
          </p:nvCxnSpPr>
          <p:spPr>
            <a:xfrm flipH="1">
              <a:off x="8893211" y="1508252"/>
              <a:ext cx="489026" cy="1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headEnd type="none" w="lg" len="lg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Arrow Connector 109"/>
            <p:cNvCxnSpPr/>
            <p:nvPr/>
          </p:nvCxnSpPr>
          <p:spPr>
            <a:xfrm flipH="1">
              <a:off x="8893211" y="1677718"/>
              <a:ext cx="489026" cy="1"/>
            </a:xfrm>
            <a:prstGeom prst="straightConnector1">
              <a:avLst/>
            </a:prstGeom>
            <a:ln w="25400" cmpd="sng">
              <a:solidFill>
                <a:srgbClr val="FF0000"/>
              </a:solidFill>
              <a:headEnd type="none" w="lg" len="lg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Arrow Connector 110"/>
            <p:cNvCxnSpPr/>
            <p:nvPr/>
          </p:nvCxnSpPr>
          <p:spPr>
            <a:xfrm flipH="1">
              <a:off x="8883236" y="1847183"/>
              <a:ext cx="489026" cy="1"/>
            </a:xfrm>
            <a:prstGeom prst="straightConnector1">
              <a:avLst/>
            </a:prstGeom>
            <a:ln w="25400" cmpd="sng">
              <a:solidFill>
                <a:srgbClr val="92D050"/>
              </a:solidFill>
              <a:headEnd type="none" w="lg" len="lg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TextBox 111"/>
            <p:cNvSpPr txBox="1"/>
            <p:nvPr/>
          </p:nvSpPr>
          <p:spPr>
            <a:xfrm>
              <a:off x="9483438" y="1519122"/>
              <a:ext cx="1104407" cy="2797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r>
                <a:rPr lang="en-US" sz="1400" dirty="0">
                  <a:solidFill>
                    <a:prstClr val="black"/>
                  </a:solidFill>
                </a:rPr>
                <a:t>DMaaP Message</a:t>
              </a: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9483438" y="1314872"/>
              <a:ext cx="1104407" cy="2797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r>
                <a:rPr lang="en-US" sz="1400" dirty="0">
                  <a:solidFill>
                    <a:prstClr val="black"/>
                  </a:solidFill>
                </a:rPr>
                <a:t>REST API</a:t>
              </a:r>
            </a:p>
          </p:txBody>
        </p:sp>
        <p:sp>
          <p:nvSpPr>
            <p:cNvPr id="114" name="Oval 113"/>
            <p:cNvSpPr/>
            <p:nvPr/>
          </p:nvSpPr>
          <p:spPr>
            <a:xfrm>
              <a:off x="8385345" y="2623092"/>
              <a:ext cx="339934" cy="373038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3a</a:t>
              </a:r>
            </a:p>
          </p:txBody>
        </p:sp>
        <p:cxnSp>
          <p:nvCxnSpPr>
            <p:cNvPr id="115" name="Elbow Connector 114"/>
            <p:cNvCxnSpPr>
              <a:cxnSpLocks/>
            </p:cNvCxnSpPr>
            <p:nvPr/>
          </p:nvCxnSpPr>
          <p:spPr>
            <a:xfrm rot="10800000" flipV="1">
              <a:off x="1662137" y="1774722"/>
              <a:ext cx="5806462" cy="903861"/>
            </a:xfrm>
            <a:prstGeom prst="bentConnector2">
              <a:avLst/>
            </a:prstGeom>
            <a:ln w="28575" cmpd="sng">
              <a:solidFill>
                <a:schemeClr val="tx1"/>
              </a:solidFill>
              <a:prstDash val="solid"/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Oval 115"/>
            <p:cNvSpPr/>
            <p:nvPr/>
          </p:nvSpPr>
          <p:spPr>
            <a:xfrm>
              <a:off x="1476717" y="1906574"/>
              <a:ext cx="366023" cy="340731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7</a:t>
              </a:r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6978839" y="2416140"/>
              <a:ext cx="1011747" cy="250386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dirty="0">
                  <a:solidFill>
                    <a:srgbClr val="44546A"/>
                  </a:solidFill>
                </a:rPr>
                <a:t>ConfigDB</a:t>
              </a:r>
            </a:p>
          </p:txBody>
        </p:sp>
        <p:cxnSp>
          <p:nvCxnSpPr>
            <p:cNvPr id="119" name="Elbow Connector 118"/>
            <p:cNvCxnSpPr>
              <a:stCxn id="79" idx="2"/>
            </p:cNvCxnSpPr>
            <p:nvPr/>
          </p:nvCxnSpPr>
          <p:spPr>
            <a:xfrm rot="5400000">
              <a:off x="9971793" y="4157624"/>
              <a:ext cx="380615" cy="346345"/>
            </a:xfrm>
            <a:prstGeom prst="bentConnector3">
              <a:avLst>
                <a:gd name="adj1" fmla="val 99535"/>
              </a:avLst>
            </a:prstGeom>
            <a:ln w="25400" cmpd="sng">
              <a:solidFill>
                <a:srgbClr val="7030A0"/>
              </a:solidFill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TextBox 119"/>
            <p:cNvSpPr txBox="1"/>
            <p:nvPr/>
          </p:nvSpPr>
          <p:spPr>
            <a:xfrm>
              <a:off x="8749362" y="4602059"/>
              <a:ext cx="908717" cy="3161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r>
                <a:rPr lang="en-US" sz="1400" i="1" dirty="0">
                  <a:solidFill>
                    <a:srgbClr val="44546A"/>
                  </a:solidFill>
                </a:rPr>
                <a:t>FM/PM KPIs</a:t>
              </a:r>
            </a:p>
          </p:txBody>
        </p:sp>
        <p:cxnSp>
          <p:nvCxnSpPr>
            <p:cNvPr id="122" name="Straight Arrow Connector 121">
              <a:extLst>
                <a:ext uri="{FF2B5EF4-FFF2-40B4-BE49-F238E27FC236}">
                  <a16:creationId xmlns:a16="http://schemas.microsoft.com/office/drawing/2014/main" xmlns="" id="{BE32B311-6BE5-411D-A459-B8B84389AC51}"/>
                </a:ext>
              </a:extLst>
            </p:cNvPr>
            <p:cNvCxnSpPr>
              <a:cxnSpLocks/>
            </p:cNvCxnSpPr>
            <p:nvPr/>
          </p:nvCxnSpPr>
          <p:spPr>
            <a:xfrm>
              <a:off x="3466029" y="3508274"/>
              <a:ext cx="0" cy="614765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headEnd type="arrow" w="lg" len="lg"/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Oval 122"/>
            <p:cNvSpPr/>
            <p:nvPr/>
          </p:nvSpPr>
          <p:spPr>
            <a:xfrm>
              <a:off x="3630142" y="3767450"/>
              <a:ext cx="444399" cy="373038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4c</a:t>
              </a:r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4015059" y="4206492"/>
              <a:ext cx="1504019" cy="843839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dirty="0">
                  <a:solidFill>
                    <a:srgbClr val="44546A"/>
                  </a:solidFill>
                </a:rPr>
                <a:t>DCAE Collector</a:t>
              </a:r>
            </a:p>
            <a:p>
              <a:r>
                <a:rPr lang="en-US" dirty="0">
                  <a:solidFill>
                    <a:srgbClr val="44546A"/>
                  </a:solidFill>
                </a:rPr>
                <a:t>(VES)</a:t>
              </a: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2664703" y="4190683"/>
              <a:ext cx="1062016" cy="942527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dirty="0">
                  <a:solidFill>
                    <a:srgbClr val="44546A"/>
                  </a:solidFill>
                </a:rPr>
                <a:t>FM/PM Database</a:t>
              </a:r>
            </a:p>
          </p:txBody>
        </p:sp>
        <p:sp>
          <p:nvSpPr>
            <p:cNvPr id="126" name="Flowchart: Magnetic Disk 125"/>
            <p:cNvSpPr/>
            <p:nvPr/>
          </p:nvSpPr>
          <p:spPr>
            <a:xfrm>
              <a:off x="3031770" y="4735049"/>
              <a:ext cx="337457" cy="315282"/>
            </a:xfrm>
            <a:prstGeom prst="flowChartMagneticDisk">
              <a:avLst/>
            </a:prstGeom>
            <a:solidFill>
              <a:srgbClr val="FFFF99"/>
            </a:solidFill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4796857" y="4556571"/>
              <a:ext cx="350464" cy="373652"/>
            </a:xfrm>
            <a:prstGeom prst="ellipse">
              <a:avLst/>
            </a:prstGeom>
            <a:solidFill>
              <a:srgbClr val="00B05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prstClr val="white"/>
                  </a:solidFill>
                </a:rPr>
                <a:t>1e</a:t>
              </a:r>
            </a:p>
          </p:txBody>
        </p:sp>
        <p:sp>
          <p:nvSpPr>
            <p:cNvPr id="128" name="Oval 127"/>
            <p:cNvSpPr/>
            <p:nvPr/>
          </p:nvSpPr>
          <p:spPr>
            <a:xfrm>
              <a:off x="2911734" y="3593506"/>
              <a:ext cx="444399" cy="373038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4d</a:t>
              </a:r>
            </a:p>
          </p:txBody>
        </p:sp>
        <p:cxnSp>
          <p:nvCxnSpPr>
            <p:cNvPr id="129" name="Straight Arrow Connector 128">
              <a:extLst>
                <a:ext uri="{FF2B5EF4-FFF2-40B4-BE49-F238E27FC236}">
                  <a16:creationId xmlns:a16="http://schemas.microsoft.com/office/drawing/2014/main" xmlns="" id="{BE32B311-6BE5-411D-A459-B8B84389AC5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42080" y="2397760"/>
              <a:ext cx="1733" cy="501556"/>
            </a:xfrm>
            <a:prstGeom prst="straightConnector1">
              <a:avLst/>
            </a:prstGeom>
            <a:ln w="25400" cmpd="sng">
              <a:solidFill>
                <a:srgbClr val="FF0000"/>
              </a:solidFill>
              <a:headEnd type="arrow" w="lg" len="lg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TextBox 130"/>
            <p:cNvSpPr txBox="1"/>
            <p:nvPr/>
          </p:nvSpPr>
          <p:spPr>
            <a:xfrm>
              <a:off x="961896" y="3637616"/>
              <a:ext cx="205030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3038" indent="-173038">
                <a:buFont typeface="Arial" panose="020B0604020202020204" pitchFamily="34" charset="0"/>
                <a:buChar char="•"/>
              </a:pPr>
              <a:r>
                <a:rPr lang="en-US" sz="1600" i="1" dirty="0"/>
                <a:t>PCI enhancements</a:t>
              </a:r>
            </a:p>
            <a:p>
              <a:pPr marL="173038" indent="-173038">
                <a:buFont typeface="Arial" panose="020B0604020202020204" pitchFamily="34" charset="0"/>
                <a:buChar char="•"/>
              </a:pPr>
              <a:r>
                <a:rPr lang="en-US" sz="1600" i="1" dirty="0"/>
                <a:t>Add ANR function </a:t>
              </a: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3037574" y="5481021"/>
              <a:ext cx="310943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3038" indent="-173038">
                <a:buFont typeface="Arial" panose="020B0604020202020204" pitchFamily="34" charset="0"/>
                <a:buChar char="•"/>
              </a:pPr>
              <a:r>
                <a:rPr lang="en-US" sz="1600" i="1" dirty="0"/>
                <a:t>FM/PM Collector and Database</a:t>
              </a:r>
            </a:p>
          </p:txBody>
        </p:sp>
        <p:sp>
          <p:nvSpPr>
            <p:cNvPr id="135" name="Rectangle 134"/>
            <p:cNvSpPr/>
            <p:nvPr/>
          </p:nvSpPr>
          <p:spPr>
            <a:xfrm>
              <a:off x="6204233" y="3747914"/>
              <a:ext cx="1079206" cy="545938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dirty="0">
                  <a:solidFill>
                    <a:srgbClr val="44546A"/>
                  </a:solidFill>
                </a:rPr>
                <a:t>SDC &amp; </a:t>
              </a:r>
              <a:br>
                <a:rPr lang="en-US" dirty="0">
                  <a:solidFill>
                    <a:srgbClr val="44546A"/>
                  </a:solidFill>
                </a:rPr>
              </a:br>
              <a:r>
                <a:rPr lang="en-US" dirty="0">
                  <a:solidFill>
                    <a:srgbClr val="44546A"/>
                  </a:solidFill>
                </a:rPr>
                <a:t>CL setup</a:t>
              </a:r>
            </a:p>
          </p:txBody>
        </p:sp>
        <p:cxnSp>
          <p:nvCxnSpPr>
            <p:cNvPr id="136" name="Straight Arrow Connector 135"/>
            <p:cNvCxnSpPr/>
            <p:nvPr/>
          </p:nvCxnSpPr>
          <p:spPr>
            <a:xfrm flipH="1" flipV="1">
              <a:off x="5519080" y="4481240"/>
              <a:ext cx="4476193" cy="33514"/>
            </a:xfrm>
            <a:prstGeom prst="straightConnector1">
              <a:avLst/>
            </a:prstGeom>
            <a:ln w="25400" cmpd="sng">
              <a:solidFill>
                <a:srgbClr val="7030A0"/>
              </a:solidFill>
              <a:headEnd type="none" w="lg" len="lg"/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Arrow Connector 136"/>
            <p:cNvCxnSpPr/>
            <p:nvPr/>
          </p:nvCxnSpPr>
          <p:spPr>
            <a:xfrm flipH="1" flipV="1">
              <a:off x="5909670" y="3508275"/>
              <a:ext cx="294564" cy="259175"/>
            </a:xfrm>
            <a:prstGeom prst="straightConnector1">
              <a:avLst/>
            </a:prstGeom>
            <a:ln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Arrow Connector 137"/>
            <p:cNvCxnSpPr/>
            <p:nvPr/>
          </p:nvCxnSpPr>
          <p:spPr>
            <a:xfrm flipH="1">
              <a:off x="5898832" y="4075607"/>
              <a:ext cx="305402" cy="0"/>
            </a:xfrm>
            <a:prstGeom prst="straightConnector1">
              <a:avLst/>
            </a:prstGeom>
            <a:ln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Oval 117"/>
            <p:cNvSpPr/>
            <p:nvPr/>
          </p:nvSpPr>
          <p:spPr>
            <a:xfrm>
              <a:off x="8174248" y="4329476"/>
              <a:ext cx="357930" cy="371506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3b</a:t>
              </a:r>
            </a:p>
          </p:txBody>
        </p:sp>
      </p:grpSp>
      <p:sp>
        <p:nvSpPr>
          <p:cNvPr id="150" name="Rectangle 149"/>
          <p:cNvSpPr/>
          <p:nvPr/>
        </p:nvSpPr>
        <p:spPr>
          <a:xfrm>
            <a:off x="545537" y="5934524"/>
            <a:ext cx="101540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(*Note: Team has renamed Casablanca PCI-Handler MS as SON-Handler-MS to reflect broader role of MS)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xmlns="" id="{9CC2B232-3462-41E1-807F-EE5C7A3CB347}"/>
              </a:ext>
            </a:extLst>
          </p:cNvPr>
          <p:cNvCxnSpPr>
            <a:cxnSpLocks/>
          </p:cNvCxnSpPr>
          <p:nvPr/>
        </p:nvCxnSpPr>
        <p:spPr>
          <a:xfrm flipV="1">
            <a:off x="5866374" y="3242159"/>
            <a:ext cx="806693" cy="5076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Oval 120">
            <a:extLst>
              <a:ext uri="{FF2B5EF4-FFF2-40B4-BE49-F238E27FC236}">
                <a16:creationId xmlns:a16="http://schemas.microsoft.com/office/drawing/2014/main" xmlns="" id="{9A873194-A4A9-4A49-91EC-2719365ED3F2}"/>
              </a:ext>
            </a:extLst>
          </p:cNvPr>
          <p:cNvSpPr/>
          <p:nvPr/>
        </p:nvSpPr>
        <p:spPr>
          <a:xfrm>
            <a:off x="6242805" y="3092527"/>
            <a:ext cx="334631" cy="362556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12</a:t>
            </a:r>
          </a:p>
        </p:txBody>
      </p:sp>
      <p:cxnSp>
        <p:nvCxnSpPr>
          <p:cNvPr id="130" name="Elbow Connector 103">
            <a:extLst>
              <a:ext uri="{FF2B5EF4-FFF2-40B4-BE49-F238E27FC236}">
                <a16:creationId xmlns:a16="http://schemas.microsoft.com/office/drawing/2014/main" xmlns="" id="{9D3D62FF-A532-4B82-85DE-D4FD6A2E6044}"/>
              </a:ext>
            </a:extLst>
          </p:cNvPr>
          <p:cNvCxnSpPr>
            <a:cxnSpLocks/>
          </p:cNvCxnSpPr>
          <p:nvPr/>
        </p:nvCxnSpPr>
        <p:spPr>
          <a:xfrm flipV="1">
            <a:off x="4333528" y="3508276"/>
            <a:ext cx="1045754" cy="368652"/>
          </a:xfrm>
          <a:prstGeom prst="bentConnector3">
            <a:avLst>
              <a:gd name="adj1" fmla="val 100771"/>
            </a:avLst>
          </a:prstGeom>
          <a:ln w="28575" cmpd="sng">
            <a:solidFill>
              <a:srgbClr val="FF0000"/>
            </a:solidFill>
            <a:prstDash val="solid"/>
            <a:headEnd type="arrow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xmlns="" id="{00CD8CBC-A966-49C5-82FB-677E2F717054}"/>
              </a:ext>
            </a:extLst>
          </p:cNvPr>
          <p:cNvCxnSpPr>
            <a:cxnSpLocks/>
          </p:cNvCxnSpPr>
          <p:nvPr/>
        </p:nvCxnSpPr>
        <p:spPr>
          <a:xfrm>
            <a:off x="4126003" y="3478880"/>
            <a:ext cx="240093" cy="373486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Oval 138">
            <a:extLst>
              <a:ext uri="{FF2B5EF4-FFF2-40B4-BE49-F238E27FC236}">
                <a16:creationId xmlns:a16="http://schemas.microsoft.com/office/drawing/2014/main" xmlns="" id="{6888D0C8-8B4A-488C-B78F-D57CBF81CA87}"/>
              </a:ext>
            </a:extLst>
          </p:cNvPr>
          <p:cNvSpPr/>
          <p:nvPr/>
        </p:nvSpPr>
        <p:spPr>
          <a:xfrm>
            <a:off x="4749889" y="3670512"/>
            <a:ext cx="444399" cy="373038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13</a:t>
            </a:r>
          </a:p>
        </p:txBody>
      </p:sp>
      <p:sp>
        <p:nvSpPr>
          <p:cNvPr id="275" name="TextBox 274"/>
          <p:cNvSpPr txBox="1"/>
          <p:nvPr/>
        </p:nvSpPr>
        <p:spPr>
          <a:xfrm>
            <a:off x="397169" y="1115551"/>
            <a:ext cx="23235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7030A0"/>
                </a:solidFill>
              </a:rPr>
              <a:t>= DEMO Highlights</a:t>
            </a:r>
          </a:p>
        </p:txBody>
      </p:sp>
      <p:sp>
        <p:nvSpPr>
          <p:cNvPr id="276" name="5-Point Star 275"/>
          <p:cNvSpPr/>
          <p:nvPr/>
        </p:nvSpPr>
        <p:spPr>
          <a:xfrm>
            <a:off x="84841" y="1150001"/>
            <a:ext cx="378401" cy="37355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9" name="5-Point Star 278"/>
          <p:cNvSpPr/>
          <p:nvPr/>
        </p:nvSpPr>
        <p:spPr>
          <a:xfrm>
            <a:off x="3337789" y="3122186"/>
            <a:ext cx="378401" cy="37355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0" name="5-Point Star 279"/>
          <p:cNvSpPr/>
          <p:nvPr/>
        </p:nvSpPr>
        <p:spPr>
          <a:xfrm>
            <a:off x="11153475" y="2174430"/>
            <a:ext cx="378401" cy="37355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1" name="5-Point Star 280"/>
          <p:cNvSpPr/>
          <p:nvPr/>
        </p:nvSpPr>
        <p:spPr>
          <a:xfrm>
            <a:off x="4837865" y="2759393"/>
            <a:ext cx="378401" cy="37355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2" name="5-Point Star 281"/>
          <p:cNvSpPr/>
          <p:nvPr/>
        </p:nvSpPr>
        <p:spPr>
          <a:xfrm>
            <a:off x="5865259" y="4529695"/>
            <a:ext cx="378401" cy="37355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4" name="5-Point Star 283"/>
          <p:cNvSpPr/>
          <p:nvPr/>
        </p:nvSpPr>
        <p:spPr>
          <a:xfrm>
            <a:off x="6696866" y="2627698"/>
            <a:ext cx="378401" cy="37355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5" name="5-Point Star 284"/>
          <p:cNvSpPr/>
          <p:nvPr/>
        </p:nvSpPr>
        <p:spPr>
          <a:xfrm>
            <a:off x="1180565" y="3062678"/>
            <a:ext cx="378401" cy="37355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2541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C2BDA5FD-4484-4270-94E8-4E778157106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12</a:t>
            </a:fld>
            <a:r>
              <a:rPr lang="en-US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507FEBC1-8897-4EF9-A5EE-DC1A4130A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Demo Sequence: Joint PCI-ANR optimization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xmlns="" id="{F157FAA3-00B0-4C0E-8BFF-45C5C953469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90274171"/>
              </p:ext>
            </p:extLst>
          </p:nvPr>
        </p:nvGraphicFramePr>
        <p:xfrm>
          <a:off x="2407395" y="1307411"/>
          <a:ext cx="9656786" cy="46259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xmlns="" id="{9440F93F-2702-486D-9B58-25C7C3D14D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04581046"/>
              </p:ext>
            </p:extLst>
          </p:nvPr>
        </p:nvGraphicFramePr>
        <p:xfrm>
          <a:off x="252457" y="1307411"/>
          <a:ext cx="2003972" cy="46259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9495850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F1E9EFAC-ADF0-4A5F-B151-A9E0461B471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13</a:t>
            </a:fld>
            <a:r>
              <a:rPr lang="en-US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4C8EE72E-01A7-45C2-A297-0348F1026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Trigger PM Generation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0A3062A-0934-46F4-B758-D6EEFA55298F}"/>
              </a:ext>
            </a:extLst>
          </p:cNvPr>
          <p:cNvSpPr txBox="1"/>
          <p:nvPr/>
        </p:nvSpPr>
        <p:spPr>
          <a:xfrm>
            <a:off x="2605946" y="1156533"/>
            <a:ext cx="63781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</a:rPr>
              <a:t>Specify HO from which cells should be bad/poor.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ABA35B2A-8433-4913-A72B-8C9CA2F87A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19" y="1618198"/>
            <a:ext cx="12152381" cy="4533333"/>
          </a:xfrm>
          <a:prstGeom prst="rect">
            <a:avLst/>
          </a:prstGeom>
        </p:spPr>
      </p:pic>
      <p:sp>
        <p:nvSpPr>
          <p:cNvPr id="7" name="Arrow: Right 6">
            <a:extLst>
              <a:ext uri="{FF2B5EF4-FFF2-40B4-BE49-F238E27FC236}">
                <a16:creationId xmlns:a16="http://schemas.microsoft.com/office/drawing/2014/main" xmlns="" id="{6539D732-4215-45DC-8DB3-3806BBA397CF}"/>
              </a:ext>
            </a:extLst>
          </p:cNvPr>
          <p:cNvSpPr/>
          <p:nvPr/>
        </p:nvSpPr>
        <p:spPr>
          <a:xfrm rot="19496130">
            <a:off x="9734389" y="5004712"/>
            <a:ext cx="980167" cy="2535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F7A96FCC-36C8-4398-8319-4408CD568668}"/>
              </a:ext>
            </a:extLst>
          </p:cNvPr>
          <p:cNvSpPr txBox="1"/>
          <p:nvPr/>
        </p:nvSpPr>
        <p:spPr>
          <a:xfrm>
            <a:off x="7069796" y="5516801"/>
            <a:ext cx="4959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00FFFF"/>
                </a:highlight>
              </a:rPr>
              <a:t>Click “Start” to open the window shown on the left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xmlns="" id="{D5E10C63-5F9A-41D8-850B-F2DDEC771151}"/>
              </a:ext>
            </a:extLst>
          </p:cNvPr>
          <p:cNvSpPr/>
          <p:nvPr/>
        </p:nvSpPr>
        <p:spPr>
          <a:xfrm rot="10800000">
            <a:off x="5304940" y="2946596"/>
            <a:ext cx="980167" cy="2535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7825E7C8-2B43-4C1B-A1E5-0984E27B6B55}"/>
              </a:ext>
            </a:extLst>
          </p:cNvPr>
          <p:cNvSpPr txBox="1"/>
          <p:nvPr/>
        </p:nvSpPr>
        <p:spPr>
          <a:xfrm>
            <a:off x="6292254" y="2888702"/>
            <a:ext cx="3597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00FFFF"/>
                </a:highlight>
              </a:rPr>
              <a:t>Relevant for Centralized ANR update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xmlns="" id="{55DA7175-8C69-4894-94E5-C9E67A1E8C44}"/>
              </a:ext>
            </a:extLst>
          </p:cNvPr>
          <p:cNvSpPr/>
          <p:nvPr/>
        </p:nvSpPr>
        <p:spPr>
          <a:xfrm rot="10800000">
            <a:off x="5312087" y="3812085"/>
            <a:ext cx="980167" cy="2535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D7F5C361-4EA7-4F43-9977-F7555A0E32B8}"/>
              </a:ext>
            </a:extLst>
          </p:cNvPr>
          <p:cNvSpPr txBox="1"/>
          <p:nvPr/>
        </p:nvSpPr>
        <p:spPr>
          <a:xfrm>
            <a:off x="6292254" y="3762925"/>
            <a:ext cx="3858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00FFFF"/>
                </a:highlight>
              </a:rPr>
              <a:t>Relevant for joint PCI-ANR optimization</a:t>
            </a:r>
          </a:p>
        </p:txBody>
      </p:sp>
    </p:spTree>
    <p:extLst>
      <p:ext uri="{BB962C8B-B14F-4D97-AF65-F5344CB8AC3E}">
        <p14:creationId xmlns:p14="http://schemas.microsoft.com/office/powerpoint/2010/main" val="28351113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E5808DCF-5BF9-480A-8054-CD506F0A977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14</a:t>
            </a:fld>
            <a:r>
              <a:rPr lang="en-US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418BF86E-094F-4F9F-9F0E-5DD41ADD6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Modify Neighbors - Illustration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1FAED95E-3311-4BC9-A0E8-8445D7BC80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7383" y="1029596"/>
            <a:ext cx="5715000" cy="5181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9AE6BA81-45B9-488C-BB03-3CBB331426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961" y="1443933"/>
            <a:ext cx="5038725" cy="4352925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1582044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2E007A89-8338-48C1-9B33-7A7EEEF815B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15</a:t>
            </a:fld>
            <a:r>
              <a:rPr lang="en-US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9FD9EB5D-7039-4387-9368-25C16FAC04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Demo Steps – Add neighbors to Cell with PCI = 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A3C7DE85-83FC-46F0-8F15-9D8DB29EFD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794" y="1471974"/>
            <a:ext cx="4809524" cy="4952381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92A849A1-5A44-46E1-82D9-309C0D2390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2340" y="1452614"/>
            <a:ext cx="4753908" cy="4952381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xmlns="" id="{73246895-6C6A-4601-9B79-0E3BD86AE263}"/>
              </a:ext>
            </a:extLst>
          </p:cNvPr>
          <p:cNvCxnSpPr>
            <a:cxnSpLocks/>
          </p:cNvCxnSpPr>
          <p:nvPr/>
        </p:nvCxnSpPr>
        <p:spPr>
          <a:xfrm flipH="1">
            <a:off x="5738649" y="4572000"/>
            <a:ext cx="1458630" cy="1190778"/>
          </a:xfrm>
          <a:prstGeom prst="straightConnector1">
            <a:avLst/>
          </a:prstGeom>
          <a:ln w="31750">
            <a:solidFill>
              <a:schemeClr val="tx1">
                <a:lumMod val="75000"/>
                <a:lumOff val="2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5B3216EF-93E4-452B-BCB4-1835B2B87163}"/>
              </a:ext>
            </a:extLst>
          </p:cNvPr>
          <p:cNvSpPr txBox="1"/>
          <p:nvPr/>
        </p:nvSpPr>
        <p:spPr>
          <a:xfrm>
            <a:off x="5384577" y="5718726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Collision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xmlns="" id="{A73652AC-7C2F-4086-8642-C04B109234F5}"/>
              </a:ext>
            </a:extLst>
          </p:cNvPr>
          <p:cNvCxnSpPr>
            <a:cxnSpLocks/>
          </p:cNvCxnSpPr>
          <p:nvPr/>
        </p:nvCxnSpPr>
        <p:spPr>
          <a:xfrm>
            <a:off x="10020842" y="4931299"/>
            <a:ext cx="1588380" cy="760175"/>
          </a:xfrm>
          <a:prstGeom prst="straightConnector1">
            <a:avLst/>
          </a:prstGeom>
          <a:ln w="31750">
            <a:solidFill>
              <a:schemeClr val="tx1">
                <a:lumMod val="75000"/>
                <a:lumOff val="2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xmlns="" id="{B0777525-FC10-42E6-AF9B-F081E0EB112D}"/>
              </a:ext>
            </a:extLst>
          </p:cNvPr>
          <p:cNvCxnSpPr>
            <a:cxnSpLocks/>
          </p:cNvCxnSpPr>
          <p:nvPr/>
        </p:nvCxnSpPr>
        <p:spPr>
          <a:xfrm>
            <a:off x="10497075" y="1819102"/>
            <a:ext cx="1293834" cy="3872372"/>
          </a:xfrm>
          <a:prstGeom prst="straightConnector1">
            <a:avLst/>
          </a:prstGeom>
          <a:ln w="31750">
            <a:solidFill>
              <a:schemeClr val="tx1">
                <a:lumMod val="75000"/>
                <a:lumOff val="2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1BC2AF4E-3B06-47C3-B461-0D0723FCF41B}"/>
              </a:ext>
            </a:extLst>
          </p:cNvPr>
          <p:cNvSpPr txBox="1"/>
          <p:nvPr/>
        </p:nvSpPr>
        <p:spPr>
          <a:xfrm>
            <a:off x="11065383" y="5610768"/>
            <a:ext cx="1143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Confusion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xmlns="" id="{D2FABE32-5F35-4883-A1AA-58F908A61C62}"/>
              </a:ext>
            </a:extLst>
          </p:cNvPr>
          <p:cNvCxnSpPr>
            <a:cxnSpLocks/>
          </p:cNvCxnSpPr>
          <p:nvPr/>
        </p:nvCxnSpPr>
        <p:spPr>
          <a:xfrm flipH="1">
            <a:off x="6096000" y="3449340"/>
            <a:ext cx="2970624" cy="2313438"/>
          </a:xfrm>
          <a:prstGeom prst="straightConnector1">
            <a:avLst/>
          </a:prstGeom>
          <a:ln w="31750">
            <a:solidFill>
              <a:schemeClr val="tx1">
                <a:lumMod val="75000"/>
                <a:lumOff val="2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B79AC8E4-8566-469E-A986-DC5FAB871118}"/>
              </a:ext>
            </a:extLst>
          </p:cNvPr>
          <p:cNvSpPr txBox="1"/>
          <p:nvPr/>
        </p:nvSpPr>
        <p:spPr>
          <a:xfrm>
            <a:off x="1812393" y="992635"/>
            <a:ext cx="2137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</a:rPr>
              <a:t>Original neighbors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183938BE-3271-44F2-9020-A433124B635A}"/>
              </a:ext>
            </a:extLst>
          </p:cNvPr>
          <p:cNvSpPr txBox="1"/>
          <p:nvPr/>
        </p:nvSpPr>
        <p:spPr>
          <a:xfrm>
            <a:off x="7197279" y="1048718"/>
            <a:ext cx="32561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</a:rPr>
              <a:t>After addition of 3 neighbors</a:t>
            </a:r>
          </a:p>
        </p:txBody>
      </p:sp>
    </p:spTree>
    <p:extLst>
      <p:ext uri="{BB962C8B-B14F-4D97-AF65-F5344CB8AC3E}">
        <p14:creationId xmlns:p14="http://schemas.microsoft.com/office/powerpoint/2010/main" val="15331413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090E619B-C077-4FB8-9162-2F257AEF07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786" y="1053193"/>
            <a:ext cx="10107385" cy="3404508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A648B090-5CD4-441F-915B-4782980E57D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16</a:t>
            </a:fld>
            <a:r>
              <a:rPr lang="en-US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FE8F12DB-37D7-446D-97EC-FCC964F96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SON-Handler MS Logs (OOF trigger and acknowledgement)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xmlns="" id="{5C7F458A-B93E-4649-9AF8-C2155BC9E4DF}"/>
              </a:ext>
            </a:extLst>
          </p:cNvPr>
          <p:cNvSpPr/>
          <p:nvPr/>
        </p:nvSpPr>
        <p:spPr>
          <a:xfrm>
            <a:off x="587828" y="2612571"/>
            <a:ext cx="10450286" cy="1355272"/>
          </a:xfrm>
          <a:prstGeom prst="rect">
            <a:avLst/>
          </a:prstGeom>
          <a:noFill/>
          <a:ln w="41275">
            <a:solidFill>
              <a:srgbClr val="0000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D17969C8-5980-47AB-A61A-1BBF956B9E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786" y="4589008"/>
            <a:ext cx="10107385" cy="1876425"/>
          </a:xfrm>
          <a:prstGeom prst="rect">
            <a:avLst/>
          </a:prstGeom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xmlns="" id="{59CA43C4-F5A0-4E92-9596-B857E59BD445}"/>
              </a:ext>
            </a:extLst>
          </p:cNvPr>
          <p:cNvSpPr/>
          <p:nvPr/>
        </p:nvSpPr>
        <p:spPr>
          <a:xfrm>
            <a:off x="563335" y="5540828"/>
            <a:ext cx="10450286" cy="476251"/>
          </a:xfrm>
          <a:prstGeom prst="rect">
            <a:avLst/>
          </a:prstGeom>
          <a:noFill/>
          <a:ln w="41275">
            <a:solidFill>
              <a:srgbClr val="0000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xmlns="" id="{9D7FDB5D-3796-4D6E-9AF5-BED838B41584}"/>
              </a:ext>
            </a:extLst>
          </p:cNvPr>
          <p:cNvSpPr txBox="1"/>
          <p:nvPr/>
        </p:nvSpPr>
        <p:spPr>
          <a:xfrm rot="16200000">
            <a:off x="10207584" y="2907881"/>
            <a:ext cx="2144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Request to OOF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xmlns="" id="{D3C4FF0B-F6FD-4245-8CF8-76F543FF50E1}"/>
              </a:ext>
            </a:extLst>
          </p:cNvPr>
          <p:cNvSpPr txBox="1"/>
          <p:nvPr/>
        </p:nvSpPr>
        <p:spPr>
          <a:xfrm rot="16200000">
            <a:off x="10275105" y="5162351"/>
            <a:ext cx="19221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Ack from OOF</a:t>
            </a: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xmlns="" id="{1E695CDC-E893-450A-8EDB-08B5AFB1C19D}"/>
              </a:ext>
            </a:extLst>
          </p:cNvPr>
          <p:cNvSpPr/>
          <p:nvPr/>
        </p:nvSpPr>
        <p:spPr>
          <a:xfrm rot="6942475">
            <a:off x="10203388" y="2214087"/>
            <a:ext cx="1381735" cy="4336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xmlns="" id="{0C9A3DC4-A035-437E-81F0-EDA8D7A16327}"/>
              </a:ext>
            </a:extLst>
          </p:cNvPr>
          <p:cNvSpPr/>
          <p:nvPr/>
        </p:nvSpPr>
        <p:spPr>
          <a:xfrm rot="12335874">
            <a:off x="8468522" y="3706212"/>
            <a:ext cx="1381735" cy="4336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0051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17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OOF Enhancements for PCI and ANR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Enhancements in SON Optimization Solver and API:</a:t>
            </a:r>
          </a:p>
          <a:p>
            <a:r>
              <a:rPr lang="en-US" sz="2400" dirty="0"/>
              <a:t>PCI </a:t>
            </a:r>
            <a:r>
              <a:rPr lang="en-US" sz="2400" dirty="0" smtClean="0"/>
              <a:t>Optimization (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optimizer = </a:t>
            </a: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pci</a:t>
            </a:r>
            <a:r>
              <a:rPr lang="en-US" sz="2400" dirty="0" smtClean="0"/>
              <a:t>)</a:t>
            </a:r>
            <a:endParaRPr lang="en-US" sz="2400" dirty="0"/>
          </a:p>
          <a:p>
            <a:pPr lvl="1"/>
            <a:r>
              <a:rPr lang="en-US" sz="2000" dirty="0"/>
              <a:t>Input: Set of cells, PCI values, neighbor relations</a:t>
            </a:r>
          </a:p>
          <a:p>
            <a:pPr lvl="1"/>
            <a:r>
              <a:rPr lang="en-US" sz="2000" dirty="0" smtClean="0"/>
              <a:t>Output:</a:t>
            </a:r>
            <a:br>
              <a:rPr lang="en-US" sz="2000" dirty="0" smtClean="0"/>
            </a:b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pciSolutions</a:t>
            </a:r>
            <a:r>
              <a:rPr lang="en-US" sz="2000" dirty="0"/>
              <a:t>: </a:t>
            </a:r>
            <a:r>
              <a:rPr lang="en-US" sz="2000" dirty="0" smtClean="0"/>
              <a:t>Optimized PCI </a:t>
            </a:r>
            <a:r>
              <a:rPr lang="en-US" sz="2000" dirty="0" smtClean="0"/>
              <a:t>assignment without PCI </a:t>
            </a:r>
            <a:r>
              <a:rPr lang="en-US" sz="2000" dirty="0"/>
              <a:t>Collision and Confusion</a:t>
            </a:r>
          </a:p>
          <a:p>
            <a:r>
              <a:rPr lang="en-US" sz="2400" dirty="0"/>
              <a:t>Joint PCI/ANR </a:t>
            </a:r>
            <a:r>
              <a:rPr lang="en-US" sz="2400" dirty="0" smtClean="0"/>
              <a:t>Optimization (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optimizer =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pci_anr</a:t>
            </a:r>
            <a:r>
              <a:rPr lang="en-US" sz="2400" dirty="0" smtClean="0"/>
              <a:t>)</a:t>
            </a:r>
            <a:endParaRPr lang="en-US" sz="2400" dirty="0"/>
          </a:p>
          <a:p>
            <a:pPr lvl="1"/>
            <a:r>
              <a:rPr lang="en-US" sz="2000" dirty="0"/>
              <a:t>Input: Set of cells, PCI values, neighbor relations,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err="1" smtClean="0">
                <a:solidFill>
                  <a:srgbClr val="FF0000"/>
                </a:solidFill>
              </a:rPr>
              <a:t>removeable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>
                <a:solidFill>
                  <a:srgbClr val="FF0000"/>
                </a:solidFill>
              </a:rPr>
              <a:t>neighbors </a:t>
            </a:r>
            <a:r>
              <a:rPr lang="en-US" sz="2000" dirty="0"/>
              <a:t>(neighbor links with bad handover KPI)</a:t>
            </a:r>
          </a:p>
          <a:p>
            <a:pPr lvl="1"/>
            <a:r>
              <a:rPr lang="en-US" sz="2000" dirty="0"/>
              <a:t>Output </a:t>
            </a:r>
            <a:r>
              <a:rPr lang="en-US" sz="2000" dirty="0" smtClean="0"/>
              <a:t>response: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pciSolutions</a:t>
            </a:r>
            <a:r>
              <a:rPr lang="en-US" sz="2000" dirty="0"/>
              <a:t>: </a:t>
            </a:r>
            <a:r>
              <a:rPr lang="en-US" sz="2000" dirty="0" smtClean="0"/>
              <a:t>Optimized </a:t>
            </a:r>
            <a:r>
              <a:rPr lang="en-US" sz="2000" dirty="0"/>
              <a:t>assignment of </a:t>
            </a:r>
            <a:r>
              <a:rPr lang="en-US" sz="2000" dirty="0" smtClean="0"/>
              <a:t>PCI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anrSolutions</a:t>
            </a:r>
            <a:r>
              <a:rPr lang="en-US" sz="2000" dirty="0" smtClean="0"/>
              <a:t>: List </a:t>
            </a:r>
            <a:r>
              <a:rPr lang="en-US" sz="2000" dirty="0"/>
              <a:t>of links to be blacklisted for handover</a:t>
            </a:r>
          </a:p>
          <a:p>
            <a:r>
              <a:rPr lang="en-US" sz="2400" dirty="0"/>
              <a:t>Code changes in SON Optimizer to adapt to new ConfigDB API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32634870"/>
      </p:ext>
    </p:extLst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621EE3D5-6E0D-4EB4-9C1E-80D56DB5C65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18</a:t>
            </a:fld>
            <a:r>
              <a:rPr lang="en-US"/>
              <a:t> 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87E9B781-DFEB-49C1-A93E-07E0BD3D2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OOF Log – PCI optimization results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5BF0D614-9D88-4340-A7FA-6793CBECD5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7941" y="1327377"/>
            <a:ext cx="8635774" cy="488227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9EAEC682-D417-4783-8619-305849BCFCAC}"/>
              </a:ext>
            </a:extLst>
          </p:cNvPr>
          <p:cNvSpPr/>
          <p:nvPr/>
        </p:nvSpPr>
        <p:spPr>
          <a:xfrm>
            <a:off x="1273629" y="2612570"/>
            <a:ext cx="9078686" cy="3714487"/>
          </a:xfrm>
          <a:prstGeom prst="rect">
            <a:avLst/>
          </a:prstGeom>
          <a:noFill/>
          <a:ln w="41275">
            <a:solidFill>
              <a:srgbClr val="0000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xmlns="" id="{0EFACA17-B16E-4BAF-A112-986D9EB77368}"/>
              </a:ext>
            </a:extLst>
          </p:cNvPr>
          <p:cNvSpPr/>
          <p:nvPr/>
        </p:nvSpPr>
        <p:spPr>
          <a:xfrm rot="10800000">
            <a:off x="9288550" y="3110672"/>
            <a:ext cx="1574467" cy="4658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xmlns="" id="{9D44EED4-AD8B-4D90-912C-7D02A406232C}"/>
              </a:ext>
            </a:extLst>
          </p:cNvPr>
          <p:cNvSpPr/>
          <p:nvPr/>
        </p:nvSpPr>
        <p:spPr>
          <a:xfrm rot="8228879">
            <a:off x="6357517" y="2292132"/>
            <a:ext cx="2245231" cy="4658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4857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7AC6C244-0B9A-46DD-AD4C-3D968FCD3FE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19</a:t>
            </a:fld>
            <a:r>
              <a:rPr lang="en-US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CD453F05-E030-4279-828A-73211619E3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Policy Logs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B5A3A517-EA2A-4B5A-AAC3-850E611934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505" y="1048871"/>
            <a:ext cx="10517112" cy="5143050"/>
          </a:xfrm>
          <a:prstGeom prst="rect">
            <a:avLst/>
          </a:prstGeom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xmlns="" id="{02536FBC-0CBE-459A-B1B0-3273178EB79B}"/>
              </a:ext>
            </a:extLst>
          </p:cNvPr>
          <p:cNvSpPr/>
          <p:nvPr/>
        </p:nvSpPr>
        <p:spPr>
          <a:xfrm>
            <a:off x="42062" y="2120130"/>
            <a:ext cx="823321" cy="4658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xmlns="" id="{0887EE25-59C3-40E9-B379-72E778EFA57A}"/>
              </a:ext>
            </a:extLst>
          </p:cNvPr>
          <p:cNvSpPr/>
          <p:nvPr/>
        </p:nvSpPr>
        <p:spPr>
          <a:xfrm>
            <a:off x="42062" y="3154584"/>
            <a:ext cx="1574467" cy="4658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xmlns="" id="{F77AFC45-4CA3-43E8-88DC-B50A1AE08023}"/>
              </a:ext>
            </a:extLst>
          </p:cNvPr>
          <p:cNvSpPr/>
          <p:nvPr/>
        </p:nvSpPr>
        <p:spPr>
          <a:xfrm>
            <a:off x="134027" y="5726109"/>
            <a:ext cx="731356" cy="4658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469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1604" y="1177290"/>
            <a:ext cx="11691796" cy="502126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OOF-SON Overview – N. K. Shankar (12)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Demo introduction - Swaminathan S, Saravanan A  (5)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Demo – Krishna Moorthy  (20)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Open Platform for Advanced Wireless Research East Coast  – Tracy van Brakle / Ivan Seskar (3)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ONAP Component Enhancements – (10)</a:t>
            </a:r>
          </a:p>
          <a:p>
            <a:pPr marL="400050" lvl="1" indent="227013">
              <a:buFont typeface="Arial" panose="020B0604020202020204" pitchFamily="34" charset="0"/>
              <a:buChar char="•"/>
            </a:pPr>
            <a:r>
              <a:rPr lang="en-US" sz="2000" dirty="0"/>
              <a:t>DCAE / SON Handler Microservice – Swaminathan S</a:t>
            </a:r>
          </a:p>
          <a:p>
            <a:pPr marL="400050" lvl="1" indent="227013">
              <a:buFont typeface="Arial" panose="020B0604020202020204" pitchFamily="34" charset="0"/>
              <a:buChar char="•"/>
            </a:pPr>
            <a:r>
              <a:rPr lang="en-US" sz="2000" dirty="0"/>
              <a:t>RAN Simulator, Policy - Saravanan A</a:t>
            </a:r>
          </a:p>
          <a:p>
            <a:pPr marL="400050" lvl="1" indent="227013">
              <a:buFont typeface="Arial" panose="020B0604020202020204" pitchFamily="34" charset="0"/>
              <a:buChar char="•"/>
            </a:pPr>
            <a:r>
              <a:rPr lang="en-US" sz="2000" dirty="0"/>
              <a:t>SDN-R &amp; ConfigDB – Sandeep Shah</a:t>
            </a:r>
          </a:p>
          <a:p>
            <a:pPr marL="400050" lvl="1" indent="227013">
              <a:buFont typeface="Arial" panose="020B0604020202020204" pitchFamily="34" charset="0"/>
              <a:buChar char="•"/>
            </a:pPr>
            <a:r>
              <a:rPr lang="en-US" sz="2000" dirty="0"/>
              <a:t>OOF enhancement for PCI – Vikas Varma / Carlos de Andrade</a:t>
            </a:r>
          </a:p>
          <a:p>
            <a:pPr marL="400050" lvl="1" indent="227013">
              <a:buFont typeface="Arial" panose="020B0604020202020204" pitchFamily="34" charset="0"/>
              <a:buChar char="•"/>
            </a:pPr>
            <a:r>
              <a:rPr lang="en-US" sz="2000" dirty="0"/>
              <a:t>Integration Testing – Krishna Moorthy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ONAP SON Frankfurt Plans – (5)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Conclusion – (5)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231620"/>
            <a:ext cx="11353800" cy="640080"/>
          </a:xfrm>
        </p:spPr>
        <p:txBody>
          <a:bodyPr>
            <a:normAutofit/>
          </a:bodyPr>
          <a:lstStyle/>
          <a:p>
            <a:r>
              <a:rPr lang="en-US" dirty="0"/>
              <a:t>OOF-PCI PoC Demo - Outline</a:t>
            </a:r>
          </a:p>
        </p:txBody>
      </p:sp>
    </p:spTree>
    <p:extLst>
      <p:ext uri="{BB962C8B-B14F-4D97-AF65-F5344CB8AC3E}">
        <p14:creationId xmlns:p14="http://schemas.microsoft.com/office/powerpoint/2010/main" val="27610909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11431080" y="6872760"/>
            <a:ext cx="60660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792AED08-71F5-4FD6-B83C-3DCAD7442E6D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20</a:t>
            </a:fld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" name="CustomShape 2"/>
          <p:cNvSpPr/>
          <p:nvPr/>
        </p:nvSpPr>
        <p:spPr>
          <a:xfrm>
            <a:off x="315000" y="198000"/>
            <a:ext cx="11505600" cy="538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90000"/>
              </a:lnSpc>
            </a:pPr>
            <a:r>
              <a:rPr lang="en-US" sz="36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SDNR/Karaf and DG Logs (Config Phy Cell ID)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3" name="Picture 42"/>
          <p:cNvPicPr/>
          <p:nvPr/>
        </p:nvPicPr>
        <p:blipFill>
          <a:blip r:embed="rId2"/>
          <a:stretch/>
        </p:blipFill>
        <p:spPr>
          <a:xfrm>
            <a:off x="5669280" y="1104840"/>
            <a:ext cx="5911200" cy="5399280"/>
          </a:xfrm>
          <a:prstGeom prst="rect">
            <a:avLst/>
          </a:prstGeom>
          <a:ln>
            <a:noFill/>
          </a:ln>
        </p:spPr>
      </p:pic>
      <p:pic>
        <p:nvPicPr>
          <p:cNvPr id="44" name="Picture 43"/>
          <p:cNvPicPr/>
          <p:nvPr/>
        </p:nvPicPr>
        <p:blipFill>
          <a:blip r:embed="rId3"/>
          <a:stretch/>
        </p:blipFill>
        <p:spPr>
          <a:xfrm>
            <a:off x="548640" y="1163160"/>
            <a:ext cx="4663440" cy="5311800"/>
          </a:xfrm>
          <a:prstGeom prst="rect">
            <a:avLst/>
          </a:prstGeom>
          <a:ln>
            <a:noFill/>
          </a:ln>
        </p:spPr>
      </p:pic>
      <p:sp>
        <p:nvSpPr>
          <p:cNvPr id="45" name="CustomShape 3"/>
          <p:cNvSpPr/>
          <p:nvPr/>
        </p:nvSpPr>
        <p:spPr>
          <a:xfrm>
            <a:off x="5577840" y="1518480"/>
            <a:ext cx="6002640" cy="199440"/>
          </a:xfrm>
          <a:prstGeom prst="rect">
            <a:avLst/>
          </a:prstGeom>
          <a:solidFill>
            <a:srgbClr val="FF99FF">
              <a:alpha val="10000"/>
            </a:srgbClr>
          </a:solidFill>
          <a:ln w="27360">
            <a:solidFill>
              <a:srgbClr val="FF420E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" name="CustomShape 4"/>
          <p:cNvSpPr/>
          <p:nvPr/>
        </p:nvSpPr>
        <p:spPr>
          <a:xfrm>
            <a:off x="5577840" y="2346480"/>
            <a:ext cx="6002640" cy="199440"/>
          </a:xfrm>
          <a:prstGeom prst="rect">
            <a:avLst/>
          </a:prstGeom>
          <a:solidFill>
            <a:srgbClr val="FF99FF">
              <a:alpha val="10000"/>
            </a:srgbClr>
          </a:solidFill>
          <a:ln w="27360">
            <a:solidFill>
              <a:srgbClr val="FF420E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" name="CustomShape 5"/>
          <p:cNvSpPr/>
          <p:nvPr/>
        </p:nvSpPr>
        <p:spPr>
          <a:xfrm>
            <a:off x="5577840" y="2958480"/>
            <a:ext cx="6002640" cy="199440"/>
          </a:xfrm>
          <a:prstGeom prst="rect">
            <a:avLst/>
          </a:prstGeom>
          <a:solidFill>
            <a:srgbClr val="FF99FF">
              <a:alpha val="10000"/>
            </a:srgbClr>
          </a:solidFill>
          <a:ln w="27360">
            <a:solidFill>
              <a:srgbClr val="FF420E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" name="CustomShape 6"/>
          <p:cNvSpPr/>
          <p:nvPr/>
        </p:nvSpPr>
        <p:spPr>
          <a:xfrm>
            <a:off x="457200" y="4038480"/>
            <a:ext cx="4754880" cy="1722240"/>
          </a:xfrm>
          <a:prstGeom prst="rect">
            <a:avLst/>
          </a:prstGeom>
          <a:solidFill>
            <a:srgbClr val="FF99FF">
              <a:alpha val="10000"/>
            </a:srgbClr>
          </a:solidFill>
          <a:ln w="27360">
            <a:solidFill>
              <a:srgbClr val="FF420E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YANG Model Tree for OOF PCI/ANR POC</a:t>
            </a:r>
            <a:r>
              <a:rPr lang="en-US" baseline="30000" dirty="0"/>
              <a:t>1</a:t>
            </a:r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5503" y="1211679"/>
            <a:ext cx="5430186" cy="48326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961" y="1211679"/>
            <a:ext cx="5604576" cy="48326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Content Placeholder 1">
            <a:extLst>
              <a:ext uri="{FF2B5EF4-FFF2-40B4-BE49-F238E27FC236}">
                <a16:creationId xmlns:a16="http://schemas.microsoft.com/office/drawing/2014/main" xmlns="" id="{264ECEAF-4629-47F6-B3AE-F1ACC1BF1BD3}"/>
              </a:ext>
            </a:extLst>
          </p:cNvPr>
          <p:cNvSpPr txBox="1">
            <a:spLocks/>
          </p:cNvSpPr>
          <p:nvPr/>
        </p:nvSpPr>
        <p:spPr>
          <a:xfrm>
            <a:off x="156411" y="743942"/>
            <a:ext cx="11975829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91440" r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tabLst>
                <a:tab pos="5486400" algn="l"/>
              </a:tabLst>
            </a:pPr>
            <a:r>
              <a:rPr lang="en-US" sz="2000" dirty="0">
                <a:solidFill>
                  <a:schemeClr val="tx1"/>
                </a:solidFill>
              </a:rPr>
              <a:t>The platform ready to support any YANG Model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xmlns="" id="{264ECEAF-4629-47F6-B3AE-F1ACC1BF1BD3}"/>
              </a:ext>
            </a:extLst>
          </p:cNvPr>
          <p:cNvSpPr txBox="1">
            <a:spLocks/>
          </p:cNvSpPr>
          <p:nvPr/>
        </p:nvSpPr>
        <p:spPr>
          <a:xfrm>
            <a:off x="36097" y="6238550"/>
            <a:ext cx="10768262" cy="276999"/>
          </a:xfrm>
          <a:prstGeom prst="rect">
            <a:avLst/>
          </a:prstGeom>
          <a:noFill/>
        </p:spPr>
        <p:txBody>
          <a:bodyPr wrap="square" lIns="91440" r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tabLst>
                <a:tab pos="5486400" algn="l"/>
              </a:tabLst>
            </a:pPr>
            <a:r>
              <a:rPr lang="en-US" sz="1200" baseline="30000" dirty="0">
                <a:hlinkClick r:id="rId4"/>
              </a:rPr>
              <a:t>1</a:t>
            </a:r>
            <a:r>
              <a:rPr lang="en-US" sz="1200" dirty="0">
                <a:hlinkClick r:id="rId4"/>
              </a:rPr>
              <a:t> </a:t>
            </a:r>
            <a:r>
              <a:rPr lang="en-US" sz="1000" dirty="0">
                <a:hlinkClick r:id="rId4"/>
              </a:rPr>
              <a:t>https://gerrit.onap.org/r/gitweb?p=ccsdk/features.git;a=tree;f=sdnr/northbound/oofpcipoc/model/src/main/yang;h=5b3ef2c03cf516ba716f69076a780a95e96fadc2;hb=refs/heads/dublin</a:t>
            </a:r>
            <a:r>
              <a:rPr lang="en-US" sz="10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1" name="Left Brace 10"/>
          <p:cNvSpPr/>
          <p:nvPr/>
        </p:nvSpPr>
        <p:spPr>
          <a:xfrm flipH="1" flipV="1">
            <a:off x="10936704" y="2425603"/>
            <a:ext cx="403933" cy="1629037"/>
          </a:xfrm>
          <a:prstGeom prst="leftBrace">
            <a:avLst>
              <a:gd name="adj1" fmla="val 26562"/>
              <a:gd name="adj2" fmla="val 48547"/>
            </a:avLst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 Brace 11"/>
          <p:cNvSpPr/>
          <p:nvPr/>
        </p:nvSpPr>
        <p:spPr>
          <a:xfrm flipH="1" flipV="1">
            <a:off x="11630543" y="3949650"/>
            <a:ext cx="403933" cy="2094717"/>
          </a:xfrm>
          <a:prstGeom prst="leftBrace">
            <a:avLst>
              <a:gd name="adj1" fmla="val 26562"/>
              <a:gd name="adj2" fmla="val 48547"/>
            </a:avLst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1421196" y="3116749"/>
            <a:ext cx="585361" cy="2467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>
                <a:solidFill>
                  <a:schemeClr val="accent2">
                    <a:lumMod val="75000"/>
                  </a:schemeClr>
                </a:solidFill>
              </a:rPr>
              <a:t>RPC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1393116" y="3690269"/>
            <a:ext cx="585361" cy="2467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>
                <a:solidFill>
                  <a:schemeClr val="accent2">
                    <a:lumMod val="75000"/>
                  </a:schemeClr>
                </a:solidFill>
              </a:rPr>
              <a:t>RPC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37674" y="1479882"/>
            <a:ext cx="3501189" cy="30079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174160" y="1473774"/>
            <a:ext cx="2214607" cy="2467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Number &amp; List of Cells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066810" y="2005275"/>
            <a:ext cx="2747201" cy="3047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736992" y="2047294"/>
            <a:ext cx="2603647" cy="2627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PCI and PNF-NAME for a Cell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507978" y="3351460"/>
            <a:ext cx="4636347" cy="1268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889392" y="3078030"/>
            <a:ext cx="2603647" cy="2627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List of </a:t>
            </a:r>
            <a:r>
              <a:rPr lang="en-US" sz="1600" dirty="0" err="1">
                <a:solidFill>
                  <a:schemeClr val="accent2">
                    <a:lumMod val="75000"/>
                  </a:schemeClr>
                </a:solidFill>
              </a:rPr>
              <a:t>Neigbors</a:t>
            </a:r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45146" y="4707060"/>
            <a:ext cx="5209696" cy="1441077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488320" y="4722398"/>
            <a:ext cx="2603647" cy="2627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err="1">
                <a:solidFill>
                  <a:srgbClr val="0000FF"/>
                </a:solidFill>
              </a:rPr>
              <a:t>Netconf</a:t>
            </a:r>
            <a:r>
              <a:rPr lang="en-US" sz="1600" dirty="0">
                <a:solidFill>
                  <a:srgbClr val="0000FF"/>
                </a:solidFill>
              </a:rPr>
              <a:t> Notification</a:t>
            </a:r>
          </a:p>
        </p:txBody>
      </p:sp>
    </p:spTree>
    <p:extLst>
      <p:ext uri="{BB962C8B-B14F-4D97-AF65-F5344CB8AC3E}">
        <p14:creationId xmlns:p14="http://schemas.microsoft.com/office/powerpoint/2010/main" val="1911378023"/>
      </p:ext>
    </p:extLst>
  </p:cSld>
  <p:clrMapOvr>
    <a:masterClrMapping/>
  </p:clrMapOvr>
  <p:transition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5F0D0A81-AD0D-4AED-903E-FC52B9E3D46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22</a:t>
            </a:fld>
            <a:r>
              <a:rPr lang="en-US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10F09BB0-5DD2-4B35-BE22-6289718214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Demo Steps – PCI optimization completed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B0186D2A-106A-46B7-82D6-C5E9E94869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7752" y="1375422"/>
            <a:ext cx="4780952" cy="5019048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3EE1F0FD-0662-488D-8E62-A7C75FFF06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655" y="1403370"/>
            <a:ext cx="4791075" cy="499110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xmlns="" id="{6250D65C-2187-4382-AC13-39CBA40C4FEF}"/>
              </a:ext>
            </a:extLst>
          </p:cNvPr>
          <p:cNvSpPr/>
          <p:nvPr/>
        </p:nvSpPr>
        <p:spPr>
          <a:xfrm>
            <a:off x="7491511" y="4141076"/>
            <a:ext cx="819807" cy="772510"/>
          </a:xfrm>
          <a:prstGeom prst="ellipse">
            <a:avLst/>
          </a:prstGeom>
          <a:noFill/>
          <a:ln w="412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xmlns="" id="{134DA373-8FFF-48B0-BE28-34C40D10083D}"/>
              </a:ext>
            </a:extLst>
          </p:cNvPr>
          <p:cNvSpPr/>
          <p:nvPr/>
        </p:nvSpPr>
        <p:spPr>
          <a:xfrm>
            <a:off x="6981759" y="1676400"/>
            <a:ext cx="819807" cy="772510"/>
          </a:xfrm>
          <a:prstGeom prst="ellipse">
            <a:avLst/>
          </a:prstGeom>
          <a:noFill/>
          <a:ln w="412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AD0BE9A7-1B98-4789-AA34-3BCF73F730F7}"/>
              </a:ext>
            </a:extLst>
          </p:cNvPr>
          <p:cNvSpPr/>
          <p:nvPr/>
        </p:nvSpPr>
        <p:spPr>
          <a:xfrm>
            <a:off x="7491511" y="5738648"/>
            <a:ext cx="2238705" cy="655822"/>
          </a:xfrm>
          <a:prstGeom prst="ellipse">
            <a:avLst/>
          </a:prstGeom>
          <a:noFill/>
          <a:ln w="412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xmlns="" id="{3150B8AD-C29C-4A87-9B67-C39B57BF7FBC}"/>
              </a:ext>
            </a:extLst>
          </p:cNvPr>
          <p:cNvSpPr/>
          <p:nvPr/>
        </p:nvSpPr>
        <p:spPr>
          <a:xfrm>
            <a:off x="9966698" y="4527331"/>
            <a:ext cx="819807" cy="772510"/>
          </a:xfrm>
          <a:prstGeom prst="ellipse">
            <a:avLst/>
          </a:prstGeom>
          <a:noFill/>
          <a:ln w="412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xmlns="" id="{9582261C-195E-4CF2-933C-850E8021F2E2}"/>
              </a:ext>
            </a:extLst>
          </p:cNvPr>
          <p:cNvSpPr/>
          <p:nvPr/>
        </p:nvSpPr>
        <p:spPr>
          <a:xfrm>
            <a:off x="5691352" y="3429000"/>
            <a:ext cx="851338" cy="4335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2D6EC94D-3024-4A11-A93A-DF6EAC67AB68}"/>
              </a:ext>
            </a:extLst>
          </p:cNvPr>
          <p:cNvSpPr txBox="1"/>
          <p:nvPr/>
        </p:nvSpPr>
        <p:spPr>
          <a:xfrm>
            <a:off x="1812393" y="992635"/>
            <a:ext cx="22949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</a:rPr>
              <a:t>Before optimization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3ACA7051-E013-4D84-83C7-3B4C4EB75BDB}"/>
              </a:ext>
            </a:extLst>
          </p:cNvPr>
          <p:cNvSpPr txBox="1"/>
          <p:nvPr/>
        </p:nvSpPr>
        <p:spPr>
          <a:xfrm>
            <a:off x="8085270" y="975312"/>
            <a:ext cx="21321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</a:rPr>
              <a:t>After optimization</a:t>
            </a:r>
          </a:p>
        </p:txBody>
      </p:sp>
    </p:spTree>
    <p:extLst>
      <p:ext uri="{BB962C8B-B14F-4D97-AF65-F5344CB8AC3E}">
        <p14:creationId xmlns:p14="http://schemas.microsoft.com/office/powerpoint/2010/main" val="24329309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C2BDA5FD-4484-4270-94E8-4E778157106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23</a:t>
            </a:fld>
            <a:r>
              <a:rPr lang="en-US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507FEBC1-8897-4EF9-A5EE-DC1A4130A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Demo Sequence: Centralized ANR Actions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xmlns="" id="{F157FAA3-00B0-4C0E-8BFF-45C5C953469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4666036"/>
              </p:ext>
            </p:extLst>
          </p:nvPr>
        </p:nvGraphicFramePr>
        <p:xfrm>
          <a:off x="2407395" y="1345720"/>
          <a:ext cx="9413766" cy="46259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xmlns="" id="{9440F93F-2702-486D-9B58-25C7C3D14D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16532874"/>
              </p:ext>
            </p:extLst>
          </p:nvPr>
        </p:nvGraphicFramePr>
        <p:xfrm>
          <a:off x="252457" y="1345720"/>
          <a:ext cx="2003972" cy="46259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41210252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F1E9EFAC-ADF0-4A5F-B151-A9E0461B471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24</a:t>
            </a:fld>
            <a:r>
              <a:rPr lang="en-US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4C8EE72E-01A7-45C2-A297-0348F1026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Trigger PM Generation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0A3062A-0934-46F4-B758-D6EEFA55298F}"/>
              </a:ext>
            </a:extLst>
          </p:cNvPr>
          <p:cNvSpPr txBox="1"/>
          <p:nvPr/>
        </p:nvSpPr>
        <p:spPr>
          <a:xfrm>
            <a:off x="3375651" y="1156533"/>
            <a:ext cx="63781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</a:rPr>
              <a:t>Specify HO from which cells should be bad/poor.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13B97D88-EDED-4A3F-8F2D-D8CC8EF434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19" y="1618198"/>
            <a:ext cx="12152381" cy="4533333"/>
          </a:xfrm>
          <a:prstGeom prst="rect">
            <a:avLst/>
          </a:prstGeom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xmlns="" id="{5D4DD035-A6E0-4EDA-84EF-0893F5159A96}"/>
              </a:ext>
            </a:extLst>
          </p:cNvPr>
          <p:cNvSpPr/>
          <p:nvPr/>
        </p:nvSpPr>
        <p:spPr>
          <a:xfrm rot="10800000">
            <a:off x="5304940" y="2946596"/>
            <a:ext cx="980167" cy="2535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362713B7-BC08-4D11-B768-4450348742F0}"/>
              </a:ext>
            </a:extLst>
          </p:cNvPr>
          <p:cNvSpPr txBox="1"/>
          <p:nvPr/>
        </p:nvSpPr>
        <p:spPr>
          <a:xfrm>
            <a:off x="6292254" y="2750202"/>
            <a:ext cx="35972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00FFFF"/>
                </a:highlight>
              </a:rPr>
              <a:t>Relevant for Centralized ANR update</a:t>
            </a:r>
          </a:p>
          <a:p>
            <a:r>
              <a:rPr lang="en-US" dirty="0">
                <a:highlight>
                  <a:srgbClr val="00FFFF"/>
                </a:highlight>
              </a:rPr>
              <a:t>(already shown earlier)</a:t>
            </a:r>
          </a:p>
        </p:txBody>
      </p:sp>
    </p:spTree>
    <p:extLst>
      <p:ext uri="{BB962C8B-B14F-4D97-AF65-F5344CB8AC3E}">
        <p14:creationId xmlns:p14="http://schemas.microsoft.com/office/powerpoint/2010/main" val="13274832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D2C95058-FD1C-4F07-8B13-4887B2FA8B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370" y="1456860"/>
            <a:ext cx="11163334" cy="432707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0F4065BF-565B-413E-838A-5289589383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25</a:t>
            </a:fld>
            <a:r>
              <a:rPr lang="en-US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94D9C291-34D3-4050-BB5A-A71BDE2A95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SON-Handler MS Logs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9D4BF220-64A2-4D56-BFF3-EF4C55AA5B94}"/>
              </a:ext>
            </a:extLst>
          </p:cNvPr>
          <p:cNvSpPr/>
          <p:nvPr/>
        </p:nvSpPr>
        <p:spPr>
          <a:xfrm>
            <a:off x="195943" y="2483858"/>
            <a:ext cx="11625218" cy="2917282"/>
          </a:xfrm>
          <a:prstGeom prst="rect">
            <a:avLst/>
          </a:prstGeom>
          <a:noFill/>
          <a:ln w="41275">
            <a:solidFill>
              <a:srgbClr val="0000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xmlns="" id="{27DBECC0-2050-483A-8F6A-6876E882F595}"/>
              </a:ext>
            </a:extLst>
          </p:cNvPr>
          <p:cNvSpPr/>
          <p:nvPr/>
        </p:nvSpPr>
        <p:spPr>
          <a:xfrm rot="16200000">
            <a:off x="3614176" y="5551025"/>
            <a:ext cx="1049333" cy="4658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xmlns="" id="{6F2CD0D0-86C2-4024-AAE5-DCF38EF06DBA}"/>
              </a:ext>
            </a:extLst>
          </p:cNvPr>
          <p:cNvSpPr/>
          <p:nvPr/>
        </p:nvSpPr>
        <p:spPr>
          <a:xfrm rot="16200000">
            <a:off x="7503263" y="4693612"/>
            <a:ext cx="2262762" cy="4658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4210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4AD4DF3B-CD59-4F55-8B31-C1A4ADA82A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26</a:t>
            </a:fld>
            <a:r>
              <a:rPr lang="en-US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150961FD-33A3-4891-A5A6-908E26EF1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Policy Logs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DA4DF4BF-9842-4930-9B5A-6F1CF0825D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961" y="1690455"/>
            <a:ext cx="11381911" cy="3240774"/>
          </a:xfrm>
          <a:prstGeom prst="rect">
            <a:avLst/>
          </a:prstGeom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xmlns="" id="{E6F6116E-3BBE-4D09-B7A6-AE91C73D4DAE}"/>
              </a:ext>
            </a:extLst>
          </p:cNvPr>
          <p:cNvSpPr/>
          <p:nvPr/>
        </p:nvSpPr>
        <p:spPr>
          <a:xfrm rot="5400000">
            <a:off x="7908592" y="1164895"/>
            <a:ext cx="1049333" cy="4658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xmlns="" id="{E80EA852-E807-4ED5-9F4A-45AF54A710D4}"/>
              </a:ext>
            </a:extLst>
          </p:cNvPr>
          <p:cNvSpPr/>
          <p:nvPr/>
        </p:nvSpPr>
        <p:spPr>
          <a:xfrm rot="16200000">
            <a:off x="9064748" y="4934272"/>
            <a:ext cx="1049333" cy="4658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0612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ustomShape 1"/>
          <p:cNvSpPr/>
          <p:nvPr/>
        </p:nvSpPr>
        <p:spPr>
          <a:xfrm>
            <a:off x="11568600" y="6504120"/>
            <a:ext cx="60660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3CC1141D-B385-469A-A4D8-78DEC3FA963E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27</a:t>
            </a:fld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CustomShape 2"/>
          <p:cNvSpPr/>
          <p:nvPr/>
        </p:nvSpPr>
        <p:spPr>
          <a:xfrm>
            <a:off x="315000" y="198000"/>
            <a:ext cx="11505600" cy="538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90000"/>
              </a:lnSpc>
            </a:pPr>
            <a:r>
              <a:rPr lang="en-US" sz="36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SDNR/Karaf and DG Logs (Neighbor Config)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1" name="Picture 50"/>
          <p:cNvPicPr/>
          <p:nvPr/>
        </p:nvPicPr>
        <p:blipFill>
          <a:blip r:embed="rId2"/>
          <a:stretch/>
        </p:blipFill>
        <p:spPr>
          <a:xfrm>
            <a:off x="6126480" y="1188720"/>
            <a:ext cx="5803560" cy="5038920"/>
          </a:xfrm>
          <a:prstGeom prst="rect">
            <a:avLst/>
          </a:prstGeom>
          <a:ln>
            <a:noFill/>
          </a:ln>
        </p:spPr>
      </p:pic>
      <p:pic>
        <p:nvPicPr>
          <p:cNvPr id="52" name="Picture 51"/>
          <p:cNvPicPr/>
          <p:nvPr/>
        </p:nvPicPr>
        <p:blipFill>
          <a:blip r:embed="rId3"/>
          <a:stretch/>
        </p:blipFill>
        <p:spPr>
          <a:xfrm>
            <a:off x="91440" y="1188720"/>
            <a:ext cx="5730120" cy="5029200"/>
          </a:xfrm>
          <a:prstGeom prst="rect">
            <a:avLst/>
          </a:prstGeom>
          <a:ln>
            <a:noFill/>
          </a:ln>
        </p:spPr>
      </p:pic>
      <p:sp>
        <p:nvSpPr>
          <p:cNvPr id="53" name="CustomShape 3"/>
          <p:cNvSpPr/>
          <p:nvPr/>
        </p:nvSpPr>
        <p:spPr>
          <a:xfrm>
            <a:off x="6067440" y="1645920"/>
            <a:ext cx="5911200" cy="457200"/>
          </a:xfrm>
          <a:prstGeom prst="rect">
            <a:avLst/>
          </a:prstGeom>
          <a:solidFill>
            <a:srgbClr val="FF99FF">
              <a:alpha val="10000"/>
            </a:srgbClr>
          </a:solidFill>
          <a:ln w="27360">
            <a:solidFill>
              <a:srgbClr val="FF420E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" name="CustomShape 4"/>
          <p:cNvSpPr/>
          <p:nvPr/>
        </p:nvSpPr>
        <p:spPr>
          <a:xfrm>
            <a:off x="6035040" y="3642480"/>
            <a:ext cx="5905440" cy="472320"/>
          </a:xfrm>
          <a:prstGeom prst="rect">
            <a:avLst/>
          </a:prstGeom>
          <a:solidFill>
            <a:srgbClr val="FF99FF">
              <a:alpha val="10000"/>
            </a:srgbClr>
          </a:solidFill>
          <a:ln w="27360">
            <a:solidFill>
              <a:srgbClr val="FF420E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" name="CustomShape 5"/>
          <p:cNvSpPr/>
          <p:nvPr/>
        </p:nvSpPr>
        <p:spPr>
          <a:xfrm>
            <a:off x="6035040" y="5262480"/>
            <a:ext cx="5905440" cy="472320"/>
          </a:xfrm>
          <a:prstGeom prst="rect">
            <a:avLst/>
          </a:prstGeom>
          <a:solidFill>
            <a:srgbClr val="FF99FF">
              <a:alpha val="10000"/>
            </a:srgbClr>
          </a:solidFill>
          <a:ln w="27360">
            <a:solidFill>
              <a:srgbClr val="FF420E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A13E3467-75C0-41E4-A905-11F24D83B00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28</a:t>
            </a:fld>
            <a:r>
              <a:rPr lang="en-US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90273F5D-84B8-497A-BF10-C04C3A85D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Centralized ANR update completed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53ECE90C-3C5A-4D95-A5B6-BA535D6576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776" y="1327149"/>
            <a:ext cx="4409524" cy="4990476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118B5993-DE9C-442D-A872-9B6ED1FA3F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0172" y="1355720"/>
            <a:ext cx="4523809" cy="4961905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167E7EF2-7065-4B75-82F2-BA9D063B0F4B}"/>
              </a:ext>
            </a:extLst>
          </p:cNvPr>
          <p:cNvSpPr txBox="1"/>
          <p:nvPr/>
        </p:nvSpPr>
        <p:spPr>
          <a:xfrm>
            <a:off x="1383627" y="957817"/>
            <a:ext cx="2518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Original list of neighbors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6D48FEB-D243-4939-A173-75151A7B5B74}"/>
              </a:ext>
            </a:extLst>
          </p:cNvPr>
          <p:cNvSpPr txBox="1"/>
          <p:nvPr/>
        </p:nvSpPr>
        <p:spPr>
          <a:xfrm>
            <a:off x="6874983" y="986388"/>
            <a:ext cx="4693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HO blacklisted to 2 neighbors after ANR update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xmlns="" id="{7D6EFF3B-9044-4539-9D8E-4F6F16CF06B6}"/>
              </a:ext>
            </a:extLst>
          </p:cNvPr>
          <p:cNvCxnSpPr>
            <a:cxnSpLocks/>
          </p:cNvCxnSpPr>
          <p:nvPr/>
        </p:nvCxnSpPr>
        <p:spPr>
          <a:xfrm flipH="1">
            <a:off x="6456549" y="2125385"/>
            <a:ext cx="4069169" cy="1466193"/>
          </a:xfrm>
          <a:prstGeom prst="straightConnector1">
            <a:avLst/>
          </a:prstGeom>
          <a:ln w="31750">
            <a:solidFill>
              <a:schemeClr val="tx1">
                <a:lumMod val="75000"/>
                <a:lumOff val="2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xmlns="" id="{63CD9F4E-D4C7-42D3-8F4D-E80D93E352E0}"/>
              </a:ext>
            </a:extLst>
          </p:cNvPr>
          <p:cNvCxnSpPr>
            <a:cxnSpLocks/>
          </p:cNvCxnSpPr>
          <p:nvPr/>
        </p:nvCxnSpPr>
        <p:spPr>
          <a:xfrm flipH="1">
            <a:off x="6770260" y="2661412"/>
            <a:ext cx="3907858" cy="930166"/>
          </a:xfrm>
          <a:prstGeom prst="straightConnector1">
            <a:avLst/>
          </a:prstGeom>
          <a:ln w="31750">
            <a:solidFill>
              <a:schemeClr val="tx1">
                <a:lumMod val="75000"/>
                <a:lumOff val="2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92929AE4-9E5F-46C5-9869-FEBC9AAB65C3}"/>
              </a:ext>
            </a:extLst>
          </p:cNvPr>
          <p:cNvSpPr txBox="1"/>
          <p:nvPr/>
        </p:nvSpPr>
        <p:spPr>
          <a:xfrm>
            <a:off x="5447081" y="3622579"/>
            <a:ext cx="155626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HO blacklisted</a:t>
            </a:r>
          </a:p>
          <a:p>
            <a:r>
              <a:rPr lang="en-US" b="1" dirty="0">
                <a:solidFill>
                  <a:srgbClr val="0000FF"/>
                </a:solidFill>
              </a:rPr>
              <a:t>to chn0001 &amp;</a:t>
            </a:r>
          </a:p>
          <a:p>
            <a:r>
              <a:rPr lang="en-US" b="1" dirty="0">
                <a:solidFill>
                  <a:srgbClr val="0000FF"/>
                </a:solidFill>
              </a:rPr>
              <a:t>Chn0000 after</a:t>
            </a:r>
          </a:p>
          <a:p>
            <a:r>
              <a:rPr lang="en-US" b="1" dirty="0">
                <a:solidFill>
                  <a:srgbClr val="0000FF"/>
                </a:solidFill>
              </a:rPr>
              <a:t>centralized</a:t>
            </a:r>
          </a:p>
          <a:p>
            <a:r>
              <a:rPr lang="en-US" b="1" dirty="0">
                <a:solidFill>
                  <a:srgbClr val="0000FF"/>
                </a:solidFill>
              </a:rPr>
              <a:t>ANR update</a:t>
            </a: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xmlns="" id="{C28546B6-0FDB-4F67-9F8B-29759CBABFBA}"/>
              </a:ext>
            </a:extLst>
          </p:cNvPr>
          <p:cNvSpPr/>
          <p:nvPr/>
        </p:nvSpPr>
        <p:spPr>
          <a:xfrm>
            <a:off x="5478111" y="2188085"/>
            <a:ext cx="851338" cy="4335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1334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C3A3E2DD-0738-4A7C-81ED-6565AC27D233}"/>
              </a:ext>
            </a:extLst>
          </p:cNvPr>
          <p:cNvSpPr txBox="1"/>
          <p:nvPr/>
        </p:nvSpPr>
        <p:spPr>
          <a:xfrm>
            <a:off x="1202147" y="3017212"/>
            <a:ext cx="88251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solidFill>
                  <a:prstClr val="white"/>
                </a:solidFill>
              </a:rPr>
              <a:t>ONAP Wireless Lab Installation</a:t>
            </a:r>
          </a:p>
        </p:txBody>
      </p:sp>
    </p:spTree>
    <p:extLst>
      <p:ext uri="{BB962C8B-B14F-4D97-AF65-F5344CB8AC3E}">
        <p14:creationId xmlns:p14="http://schemas.microsoft.com/office/powerpoint/2010/main" val="303439370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98AD551-1896-6D44-B0B1-213AAAED08DA}" type="slidenum">
              <a:rPr lang="en-US" smtClean="0"/>
              <a:pPr>
                <a:defRPr/>
              </a:pPr>
              <a:t>3</a:t>
            </a:fld>
            <a:r>
              <a:rPr lang="en-US" dirty="0"/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ONAP-Based SON (Self Organizing Networks)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128361" y="1307252"/>
            <a:ext cx="7678181" cy="4756909"/>
            <a:chOff x="128361" y="1307252"/>
            <a:chExt cx="7678181" cy="4756909"/>
          </a:xfrm>
        </p:grpSpPr>
        <p:sp>
          <p:nvSpPr>
            <p:cNvPr id="19" name="Data Sources TextBox">
              <a:extLst>
                <a:ext uri="{FF2B5EF4-FFF2-40B4-BE49-F238E27FC236}">
                  <a16:creationId xmlns:a16="http://schemas.microsoft.com/office/drawing/2014/main" xmlns="" id="{D725F07D-1843-49E4-BC80-A5FC1AF8E8D6}"/>
                </a:ext>
              </a:extLst>
            </p:cNvPr>
            <p:cNvSpPr txBox="1"/>
            <p:nvPr/>
          </p:nvSpPr>
          <p:spPr>
            <a:xfrm>
              <a:off x="4928547" y="1307252"/>
              <a:ext cx="2877995" cy="944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Co-ordination, Decisions</a:t>
              </a:r>
              <a:b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</a:b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 (</a:t>
              </a:r>
              <a:r>
                <a:rPr lang="en-US" sz="2000" b="1" dirty="0">
                  <a:solidFill>
                    <a:schemeClr val="accent5"/>
                  </a:solidFill>
                </a:rPr>
                <a:t>Policy</a:t>
              </a: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)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r>
                <a:rPr lang="en-US" sz="2000" dirty="0">
                  <a:solidFill>
                    <a:schemeClr val="tx2"/>
                  </a:solidFill>
                  <a:cs typeface="ATT Aleck Sans" panose="020B0503020203020204" pitchFamily="34" charset="0"/>
                </a:rPr>
                <a:t> 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000" dirty="0">
                <a:solidFill>
                  <a:srgbClr val="00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sp>
          <p:nvSpPr>
            <p:cNvPr id="5" name="Data Sources TextBox">
              <a:extLst>
                <a:ext uri="{FF2B5EF4-FFF2-40B4-BE49-F238E27FC236}">
                  <a16:creationId xmlns:a16="http://schemas.microsoft.com/office/drawing/2014/main" xmlns="" id="{D725F07D-1843-49E4-BC80-A5FC1AF8E8D6}"/>
                </a:ext>
              </a:extLst>
            </p:cNvPr>
            <p:cNvSpPr txBox="1"/>
            <p:nvPr/>
          </p:nvSpPr>
          <p:spPr>
            <a:xfrm>
              <a:off x="128361" y="2690543"/>
              <a:ext cx="1671689" cy="9183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Data Collection,</a:t>
              </a:r>
              <a:b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</a:b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&amp; Analysis</a:t>
              </a:r>
            </a:p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(</a:t>
              </a:r>
              <a:r>
                <a:rPr lang="en-US" sz="2000" b="1" dirty="0">
                  <a:solidFill>
                    <a:schemeClr val="accent5"/>
                  </a:solidFill>
                </a:rPr>
                <a:t>DCAE</a:t>
              </a: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)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r>
                <a:rPr lang="en-US" sz="2000" dirty="0">
                  <a:solidFill>
                    <a:schemeClr val="tx2"/>
                  </a:solidFill>
                  <a:cs typeface="ATT Aleck Sans" panose="020B0503020203020204" pitchFamily="34" charset="0"/>
                </a:rPr>
                <a:t> 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000" dirty="0">
                <a:solidFill>
                  <a:srgbClr val="00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pic>
          <p:nvPicPr>
            <p:cNvPr id="6" name="Data Visualization Icon">
              <a:extLst>
                <a:ext uri="{FF2B5EF4-FFF2-40B4-BE49-F238E27FC236}">
                  <a16:creationId xmlns:a16="http://schemas.microsoft.com/office/drawing/2014/main" xmlns="" id="{3AD1C120-9FE7-4321-A32E-D683138C36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7026" y="3039485"/>
              <a:ext cx="1530432" cy="1583014"/>
            </a:xfrm>
            <a:prstGeom prst="rect">
              <a:avLst/>
            </a:prstGeom>
          </p:spPr>
        </p:pic>
        <p:pic>
          <p:nvPicPr>
            <p:cNvPr id="7" name="ML Icon">
              <a:extLst>
                <a:ext uri="{FF2B5EF4-FFF2-40B4-BE49-F238E27FC236}">
                  <a16:creationId xmlns:a16="http://schemas.microsoft.com/office/drawing/2014/main" xmlns="" id="{D4E2573E-6662-4969-BB60-1424412D1A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2063" y="1542045"/>
              <a:ext cx="1306266" cy="1351145"/>
            </a:xfrm>
            <a:prstGeom prst="rect">
              <a:avLst/>
            </a:prstGeom>
          </p:spPr>
        </p:pic>
        <p:pic>
          <p:nvPicPr>
            <p:cNvPr id="8" name="Action Icon">
              <a:extLst>
                <a:ext uri="{FF2B5EF4-FFF2-40B4-BE49-F238E27FC236}">
                  <a16:creationId xmlns:a16="http://schemas.microsoft.com/office/drawing/2014/main" xmlns="" id="{71D501E3-6E5E-4180-8E14-16166809615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113456" y="3141285"/>
              <a:ext cx="1309858" cy="12663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Gear">
              <a:extLst>
                <a:ext uri="{FF2B5EF4-FFF2-40B4-BE49-F238E27FC236}">
                  <a16:creationId xmlns:a16="http://schemas.microsoft.com/office/drawing/2014/main" xmlns="" id="{CECEAD23-82F9-442C-9B7D-27FC1DC929B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6888" y="3406030"/>
              <a:ext cx="622997" cy="644401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xmlns="" id="{7F9190AC-CA77-4584-B282-3D48B4224CA6}"/>
                </a:ext>
              </a:extLst>
            </p:cNvPr>
            <p:cNvCxnSpPr/>
            <p:nvPr/>
          </p:nvCxnSpPr>
          <p:spPr>
            <a:xfrm>
              <a:off x="6347198" y="4374998"/>
              <a:ext cx="0" cy="882352"/>
            </a:xfrm>
            <a:prstGeom prst="line">
              <a:avLst/>
            </a:prstGeom>
            <a:ln w="38100" cap="rnd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xmlns="" id="{F24996BF-5A6F-4096-97A5-720E7BDAA859}"/>
                </a:ext>
              </a:extLst>
            </p:cNvPr>
            <p:cNvCxnSpPr/>
            <p:nvPr/>
          </p:nvCxnSpPr>
          <p:spPr>
            <a:xfrm flipH="1" flipV="1">
              <a:off x="1982243" y="5257351"/>
              <a:ext cx="1543382" cy="3628"/>
            </a:xfrm>
            <a:prstGeom prst="line">
              <a:avLst/>
            </a:prstGeom>
            <a:ln w="38100" cap="rnd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xmlns="" id="{6626F918-4F98-40E6-91F5-B676708EC3EC}"/>
                </a:ext>
              </a:extLst>
            </p:cNvPr>
            <p:cNvCxnSpPr/>
            <p:nvPr/>
          </p:nvCxnSpPr>
          <p:spPr>
            <a:xfrm flipV="1">
              <a:off x="1971659" y="4467152"/>
              <a:ext cx="0" cy="790198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xmlns="" id="{1908983A-9A33-46C2-8F6C-AEE6439C921B}"/>
                </a:ext>
              </a:extLst>
            </p:cNvPr>
            <p:cNvCxnSpPr/>
            <p:nvPr/>
          </p:nvCxnSpPr>
          <p:spPr>
            <a:xfrm flipV="1">
              <a:off x="1960889" y="2180268"/>
              <a:ext cx="0" cy="950876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xmlns="" id="{46256015-57D1-4E1F-AE7E-40FD7B08CB94}"/>
                </a:ext>
              </a:extLst>
            </p:cNvPr>
            <p:cNvCxnSpPr/>
            <p:nvPr/>
          </p:nvCxnSpPr>
          <p:spPr>
            <a:xfrm>
              <a:off x="1960889" y="2180268"/>
              <a:ext cx="634925" cy="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xmlns="" id="{15EBA043-E0F0-435D-BC78-03A63FA3CF90}"/>
                </a:ext>
              </a:extLst>
            </p:cNvPr>
            <p:cNvCxnSpPr>
              <a:cxnSpLocks/>
            </p:cNvCxnSpPr>
            <p:nvPr/>
          </p:nvCxnSpPr>
          <p:spPr>
            <a:xfrm>
              <a:off x="5716300" y="2180268"/>
              <a:ext cx="612968" cy="0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xmlns="" id="{A9185E7A-872A-447E-89BA-BF8497D0F5E2}"/>
                </a:ext>
              </a:extLst>
            </p:cNvPr>
            <p:cNvCxnSpPr/>
            <p:nvPr/>
          </p:nvCxnSpPr>
          <p:spPr>
            <a:xfrm>
              <a:off x="6336836" y="2180268"/>
              <a:ext cx="0" cy="950876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xmlns="" id="{40B0C5BB-DF28-B446-9A35-C351E52970C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998526" y="3188175"/>
              <a:ext cx="2080542" cy="42454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Data Sources TextBox">
              <a:extLst>
                <a:ext uri="{FF2B5EF4-FFF2-40B4-BE49-F238E27FC236}">
                  <a16:creationId xmlns:a16="http://schemas.microsoft.com/office/drawing/2014/main" xmlns="" id="{D725F07D-1843-49E4-BC80-A5FC1AF8E8D6}"/>
                </a:ext>
              </a:extLst>
            </p:cNvPr>
            <p:cNvSpPr txBox="1"/>
            <p:nvPr/>
          </p:nvSpPr>
          <p:spPr>
            <a:xfrm>
              <a:off x="1931219" y="1353534"/>
              <a:ext cx="2315694" cy="3438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Optimization (</a:t>
              </a:r>
              <a:r>
                <a:rPr lang="en-US" sz="2000" b="1" dirty="0">
                  <a:solidFill>
                    <a:schemeClr val="accent5"/>
                  </a:solidFill>
                </a:rPr>
                <a:t>OOF)</a:t>
              </a:r>
              <a:endParaRPr lang="en-US" sz="2000" dirty="0">
                <a:solidFill>
                  <a:schemeClr val="tx2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2" name="Data Sources TextBox">
              <a:extLst>
                <a:ext uri="{FF2B5EF4-FFF2-40B4-BE49-F238E27FC236}">
                  <a16:creationId xmlns:a16="http://schemas.microsoft.com/office/drawing/2014/main" xmlns="" id="{D725F07D-1843-49E4-BC80-A5FC1AF8E8D6}"/>
                </a:ext>
              </a:extLst>
            </p:cNvPr>
            <p:cNvSpPr txBox="1"/>
            <p:nvPr/>
          </p:nvSpPr>
          <p:spPr>
            <a:xfrm>
              <a:off x="3084556" y="3754061"/>
              <a:ext cx="1843991" cy="44813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800" b="1" dirty="0">
                  <a:solidFill>
                    <a:srgbClr val="FF0000"/>
                  </a:solidFill>
                </a:rPr>
                <a:t>Control loop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r>
                <a:rPr lang="en-US" sz="2800" b="1" dirty="0">
                  <a:solidFill>
                    <a:srgbClr val="FF0000"/>
                  </a:solidFill>
                  <a:cs typeface="ATT Aleck Sans" panose="020B0503020203020204" pitchFamily="34" charset="0"/>
                </a:rPr>
                <a:t> 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800" b="1" dirty="0">
                <a:solidFill>
                  <a:srgbClr val="FF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6331" y="1726904"/>
              <a:ext cx="1409969" cy="1095861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36725" y="4664951"/>
              <a:ext cx="984325" cy="1018144"/>
            </a:xfrm>
            <a:prstGeom prst="rect">
              <a:avLst/>
            </a:prstGeom>
          </p:spPr>
        </p:pic>
        <p:sp>
          <p:nvSpPr>
            <p:cNvPr id="25" name="Data Sources TextBox">
              <a:extLst>
                <a:ext uri="{FF2B5EF4-FFF2-40B4-BE49-F238E27FC236}">
                  <a16:creationId xmlns:a16="http://schemas.microsoft.com/office/drawing/2014/main" xmlns="" id="{D725F07D-1843-49E4-BC80-A5FC1AF8E8D6}"/>
                </a:ext>
              </a:extLst>
            </p:cNvPr>
            <p:cNvSpPr txBox="1"/>
            <p:nvPr/>
          </p:nvSpPr>
          <p:spPr>
            <a:xfrm>
              <a:off x="5330352" y="3362003"/>
              <a:ext cx="1037192" cy="64440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Action</a:t>
              </a:r>
            </a:p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(</a:t>
              </a:r>
              <a:r>
                <a:rPr lang="en-US" sz="2000" b="1" dirty="0">
                  <a:solidFill>
                    <a:schemeClr val="accent5"/>
                  </a:solidFill>
                </a:rPr>
                <a:t>SDN-R</a:t>
              </a: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)</a:t>
              </a:r>
              <a:endParaRPr lang="en-US" sz="2000" dirty="0">
                <a:solidFill>
                  <a:schemeClr val="tx2"/>
                </a:solidFill>
                <a:cs typeface="ATT Aleck Sans" panose="020B0503020203020204" pitchFamily="34" charset="0"/>
              </a:endParaRP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000" dirty="0">
                <a:solidFill>
                  <a:srgbClr val="00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xmlns="" id="{46256015-57D1-4E1F-AE7E-40FD7B08CB94}"/>
                </a:ext>
              </a:extLst>
            </p:cNvPr>
            <p:cNvCxnSpPr/>
            <p:nvPr/>
          </p:nvCxnSpPr>
          <p:spPr>
            <a:xfrm>
              <a:off x="3762656" y="2198180"/>
              <a:ext cx="634925" cy="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Data Sources TextBox">
              <a:extLst>
                <a:ext uri="{FF2B5EF4-FFF2-40B4-BE49-F238E27FC236}">
                  <a16:creationId xmlns:a16="http://schemas.microsoft.com/office/drawing/2014/main" xmlns="" id="{D725F07D-1843-49E4-BC80-A5FC1AF8E8D6}"/>
                </a:ext>
              </a:extLst>
            </p:cNvPr>
            <p:cNvSpPr txBox="1"/>
            <p:nvPr/>
          </p:nvSpPr>
          <p:spPr>
            <a:xfrm>
              <a:off x="2855203" y="5683094"/>
              <a:ext cx="2449830" cy="38106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5G/4G Radio Network</a:t>
              </a: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xmlns="" id="{46256015-57D1-4E1F-AE7E-40FD7B08CB94}"/>
                </a:ext>
              </a:extLst>
            </p:cNvPr>
            <p:cNvCxnSpPr/>
            <p:nvPr/>
          </p:nvCxnSpPr>
          <p:spPr>
            <a:xfrm flipH="1" flipV="1">
              <a:off x="4519449" y="5260979"/>
              <a:ext cx="1827749" cy="1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xmlns="" id="{46256015-57D1-4E1F-AE7E-40FD7B08CB94}"/>
                </a:ext>
              </a:extLst>
            </p:cNvPr>
            <p:cNvCxnSpPr/>
            <p:nvPr/>
          </p:nvCxnSpPr>
          <p:spPr>
            <a:xfrm flipH="1" flipV="1">
              <a:off x="6496263" y="4374998"/>
              <a:ext cx="16015" cy="1005941"/>
            </a:xfrm>
            <a:prstGeom prst="straightConnector1">
              <a:avLst/>
            </a:prstGeom>
            <a:ln w="38100" cap="rnd" cmpd="sng">
              <a:solidFill>
                <a:srgbClr val="00B05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xmlns="" id="{F24996BF-5A6F-4096-97A5-720E7BDAA859}"/>
                </a:ext>
              </a:extLst>
            </p:cNvPr>
            <p:cNvCxnSpPr/>
            <p:nvPr/>
          </p:nvCxnSpPr>
          <p:spPr>
            <a:xfrm flipH="1">
              <a:off x="4580697" y="5382753"/>
              <a:ext cx="1896324" cy="0"/>
            </a:xfrm>
            <a:prstGeom prst="line">
              <a:avLst/>
            </a:prstGeom>
            <a:ln w="38100" cap="rnd" cmpd="sng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Content Placeholder 3"/>
          <p:cNvSpPr txBox="1">
            <a:spLocks/>
          </p:cNvSpPr>
          <p:nvPr/>
        </p:nvSpPr>
        <p:spPr>
          <a:xfrm>
            <a:off x="7613548" y="1779682"/>
            <a:ext cx="4289246" cy="42844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SON </a:t>
            </a:r>
            <a:r>
              <a:rPr lang="en-US" sz="2000" dirty="0">
                <a:sym typeface="Wingdings" panose="05000000000000000000" pitchFamily="2" charset="2"/>
              </a:rPr>
              <a:t> Control Loop (CL)</a:t>
            </a:r>
            <a:endParaRPr lang="en-US" sz="2000" dirty="0"/>
          </a:p>
          <a:p>
            <a:r>
              <a:rPr lang="en-US" sz="2000" dirty="0"/>
              <a:t>ONAP: Open-source platform, with basic open-source code</a:t>
            </a:r>
          </a:p>
          <a:p>
            <a:r>
              <a:rPr lang="en-US" sz="2000" dirty="0"/>
              <a:t>Companies can use framework to add proprietary SON solutions</a:t>
            </a:r>
          </a:p>
          <a:p>
            <a:r>
              <a:rPr lang="en-US" sz="2000" dirty="0">
                <a:solidFill>
                  <a:srgbClr val="0000FF"/>
                </a:solidFill>
              </a:rPr>
              <a:t>OOF-PCI Casablanca – </a:t>
            </a:r>
          </a:p>
          <a:p>
            <a:pPr lvl="1"/>
            <a:r>
              <a:rPr lang="en-US" sz="1800" dirty="0">
                <a:solidFill>
                  <a:srgbClr val="0000FF"/>
                </a:solidFill>
              </a:rPr>
              <a:t>First ONAP SON PCI use case</a:t>
            </a:r>
          </a:p>
          <a:p>
            <a:pPr lvl="1"/>
            <a:r>
              <a:rPr lang="en-US" sz="1800" dirty="0">
                <a:solidFill>
                  <a:srgbClr val="0000FF"/>
                </a:solidFill>
              </a:rPr>
              <a:t>PoC Demo in Dec 2018</a:t>
            </a:r>
          </a:p>
          <a:p>
            <a:r>
              <a:rPr lang="en-US" sz="2000" dirty="0">
                <a:solidFill>
                  <a:srgbClr val="0000FF"/>
                </a:solidFill>
              </a:rPr>
              <a:t>OOF-PCI Dublin</a:t>
            </a:r>
          </a:p>
          <a:p>
            <a:pPr lvl="1"/>
            <a:r>
              <a:rPr lang="en-US" sz="1600" dirty="0">
                <a:solidFill>
                  <a:srgbClr val="0000FF"/>
                </a:solidFill>
              </a:rPr>
              <a:t>Added SON function: ANR</a:t>
            </a:r>
          </a:p>
          <a:p>
            <a:pPr lvl="1"/>
            <a:r>
              <a:rPr lang="en-US" sz="1600" dirty="0">
                <a:solidFill>
                  <a:srgbClr val="0000FF"/>
                </a:solidFill>
              </a:rPr>
              <a:t>More SON data flows: FM, PM</a:t>
            </a:r>
          </a:p>
          <a:p>
            <a:pPr lvl="1"/>
            <a:r>
              <a:rPr lang="en-US" sz="1600" dirty="0">
                <a:solidFill>
                  <a:srgbClr val="0000FF"/>
                </a:solidFill>
              </a:rPr>
              <a:t>More ONAP code integration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438160" y="5336174"/>
            <a:ext cx="1394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Config status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200955" y="5248114"/>
            <a:ext cx="1460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Data, FM, PM</a:t>
            </a:r>
          </a:p>
        </p:txBody>
      </p:sp>
    </p:spTree>
    <p:extLst>
      <p:ext uri="{BB962C8B-B14F-4D97-AF65-F5344CB8AC3E}">
        <p14:creationId xmlns:p14="http://schemas.microsoft.com/office/powerpoint/2010/main" val="22361456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F98E99CB-9184-4E85-BC90-973E56F47FD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30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8AB2B297-104F-4FEB-87A5-3FBE23663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WINLAB at Rutgers University</a:t>
            </a:r>
          </a:p>
        </p:txBody>
      </p:sp>
      <p:pic>
        <p:nvPicPr>
          <p:cNvPr id="5" name="Picture 3" descr="OrbitBldg">
            <a:extLst>
              <a:ext uri="{FF2B5EF4-FFF2-40B4-BE49-F238E27FC236}">
                <a16:creationId xmlns:a16="http://schemas.microsoft.com/office/drawing/2014/main" xmlns="" id="{386D70E7-E0BA-4AC1-836A-52CBC21055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4359" y="1013268"/>
            <a:ext cx="2537557" cy="1598386"/>
          </a:xfrm>
          <a:prstGeom prst="rect">
            <a:avLst/>
          </a:prstGeom>
        </p:spPr>
      </p:pic>
      <p:sp>
        <p:nvSpPr>
          <p:cNvPr id="7" name="Text Box 7">
            <a:extLst>
              <a:ext uri="{FF2B5EF4-FFF2-40B4-BE49-F238E27FC236}">
                <a16:creationId xmlns:a16="http://schemas.microsoft.com/office/drawing/2014/main" xmlns="" id="{379EE7AE-353E-4DEC-80F4-939ED12C11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360" y="2580776"/>
            <a:ext cx="2438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9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kumimoji="1" sz="9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kumimoji="1" sz="9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kumimoji="1" sz="9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kumimoji="1" sz="9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defRPr kumimoji="1" sz="9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defRPr kumimoji="1" sz="9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defRPr kumimoji="1" sz="9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defRPr kumimoji="1" sz="9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sz="1200" dirty="0">
                <a:solidFill>
                  <a:prstClr val="black"/>
                </a:solidFill>
              </a:rPr>
              <a:t>WINLAB Tech Center Facility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xmlns="" id="{83D68550-491B-47D2-8ACA-E974A1B368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4825" y="1213876"/>
            <a:ext cx="4631754" cy="1482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>
              <a:buClr>
                <a:srgbClr val="E7E6E6"/>
              </a:buClr>
              <a:buSzPct val="75000"/>
            </a:pPr>
            <a:r>
              <a:rPr lang="en-US" sz="2000" dirty="0">
                <a:solidFill>
                  <a:prstClr val="black"/>
                </a:solidFill>
              </a:rPr>
              <a:t>WINLAB founded in 1989 as a collaborative</a:t>
            </a:r>
          </a:p>
          <a:p>
            <a:pPr>
              <a:buClr>
                <a:srgbClr val="E7E6E6"/>
              </a:buClr>
              <a:buSzPct val="75000"/>
            </a:pPr>
            <a:r>
              <a:rPr lang="en-US" sz="2000" dirty="0">
                <a:solidFill>
                  <a:prstClr val="black"/>
                </a:solidFill>
              </a:rPr>
              <a:t>industry-university research center with</a:t>
            </a:r>
          </a:p>
          <a:p>
            <a:pPr>
              <a:buClr>
                <a:srgbClr val="E7E6E6"/>
              </a:buClr>
              <a:buSzPct val="75000"/>
            </a:pPr>
            <a:r>
              <a:rPr lang="en-US" sz="2000" dirty="0">
                <a:solidFill>
                  <a:prstClr val="black"/>
                </a:solidFill>
              </a:rPr>
              <a:t>specialized focus on wireless networking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xmlns="" id="{CD7F6586-5C39-443E-96E1-80E9984D64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8229" y="2208202"/>
            <a:ext cx="3742372" cy="692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Aft>
                <a:spcPct val="20000"/>
              </a:spcAft>
              <a:buClr>
                <a:srgbClr val="ED7D31"/>
              </a:buClr>
              <a:buSzPct val="80000"/>
            </a:pPr>
            <a:r>
              <a:rPr lang="en-US" sz="1200" dirty="0">
                <a:solidFill>
                  <a:prstClr val="black"/>
                </a:solidFill>
              </a:rPr>
              <a:t>~25 faculty/staff, most from the ECE and CS departments at Rutgers</a:t>
            </a:r>
          </a:p>
          <a:p>
            <a:pPr>
              <a:spcAft>
                <a:spcPct val="20000"/>
              </a:spcAft>
              <a:buClr>
                <a:srgbClr val="ED7D31"/>
              </a:buClr>
              <a:buSzPct val="80000"/>
            </a:pPr>
            <a:r>
              <a:rPr lang="en-US" sz="1200" dirty="0">
                <a:solidFill>
                  <a:prstClr val="black"/>
                </a:solidFill>
              </a:rPr>
              <a:t>~40-50 grad students (80% PhD, 20% MS)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7D654297-CE5F-4AED-8F68-73137445A1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1373" y="1010815"/>
            <a:ext cx="2616085" cy="1246361"/>
          </a:xfrm>
          <a:prstGeom prst="rect">
            <a:avLst/>
          </a:prstGeom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13123011-7A93-4ED0-A316-A531899D37BE}"/>
              </a:ext>
            </a:extLst>
          </p:cNvPr>
          <p:cNvGrpSpPr/>
          <p:nvPr/>
        </p:nvGrpSpPr>
        <p:grpSpPr>
          <a:xfrm>
            <a:off x="318492" y="3721221"/>
            <a:ext cx="1579343" cy="1527973"/>
            <a:chOff x="318492" y="3921637"/>
            <a:chExt cx="1579343" cy="1527973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xmlns="" id="{8E287BA3-40A1-4E97-89B5-2AB94AE1BC9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4499" y="3921637"/>
              <a:ext cx="1227329" cy="1227329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253DE77D-5A73-463A-9D6B-26FB3B7D7658}"/>
                </a:ext>
              </a:extLst>
            </p:cNvPr>
            <p:cNvSpPr txBox="1"/>
            <p:nvPr/>
          </p:nvSpPr>
          <p:spPr>
            <a:xfrm>
              <a:off x="318492" y="5172611"/>
              <a:ext cx="15793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1" dirty="0">
                  <a:solidFill>
                    <a:srgbClr val="C00000"/>
                  </a:solidFill>
                </a:rPr>
                <a:t>Low Power IoT Device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C0F74577-3AB4-4D9D-8020-0055AB19C6E6}"/>
              </a:ext>
            </a:extLst>
          </p:cNvPr>
          <p:cNvGrpSpPr/>
          <p:nvPr/>
        </p:nvGrpSpPr>
        <p:grpSpPr>
          <a:xfrm>
            <a:off x="5487512" y="3706962"/>
            <a:ext cx="1819216" cy="1542232"/>
            <a:chOff x="5278363" y="3907378"/>
            <a:chExt cx="1819216" cy="1542232"/>
          </a:xfrm>
        </p:grpSpPr>
        <p:pic>
          <p:nvPicPr>
            <p:cNvPr id="6" name="Picture 1416" descr="115-1572_IMG">
              <a:extLst>
                <a:ext uri="{FF2B5EF4-FFF2-40B4-BE49-F238E27FC236}">
                  <a16:creationId xmlns:a16="http://schemas.microsoft.com/office/drawing/2014/main" xmlns="" id="{C82FB4D2-8B8C-4D0B-9BE6-70659803EA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16131" y="3907378"/>
              <a:ext cx="1743681" cy="1227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7F7EBA33-DB69-4418-98C3-E5B603EAB25E}"/>
                </a:ext>
              </a:extLst>
            </p:cNvPr>
            <p:cNvSpPr txBox="1"/>
            <p:nvPr/>
          </p:nvSpPr>
          <p:spPr>
            <a:xfrm>
              <a:off x="5278363" y="5172611"/>
              <a:ext cx="18192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1" dirty="0">
                  <a:solidFill>
                    <a:srgbClr val="C00000"/>
                  </a:solidFill>
                </a:rPr>
                <a:t>ORBIT Radio Grid Testbed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xmlns="" id="{93DE9740-4A84-444F-AF62-DA27D3107900}"/>
              </a:ext>
            </a:extLst>
          </p:cNvPr>
          <p:cNvGrpSpPr/>
          <p:nvPr/>
        </p:nvGrpSpPr>
        <p:grpSpPr>
          <a:xfrm>
            <a:off x="10640145" y="3668839"/>
            <a:ext cx="1119217" cy="1580355"/>
            <a:chOff x="10477307" y="3869255"/>
            <a:chExt cx="1119217" cy="1580355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C74E5873-AD04-44D1-8004-B5074C4BC91D}"/>
                </a:ext>
              </a:extLst>
            </p:cNvPr>
            <p:cNvSpPr txBox="1"/>
            <p:nvPr/>
          </p:nvSpPr>
          <p:spPr>
            <a:xfrm>
              <a:off x="10477307" y="5172611"/>
              <a:ext cx="11192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1" dirty="0">
                  <a:solidFill>
                    <a:srgbClr val="C00000"/>
                  </a:solidFill>
                </a:rPr>
                <a:t>CloudLab Rack</a:t>
              </a: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xmlns="" id="{48CD9D8B-AC16-4BE7-B5C6-A0FFDE749CE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59184" y="3869255"/>
              <a:ext cx="555463" cy="1275766"/>
            </a:xfrm>
            <a:prstGeom prst="rect">
              <a:avLst/>
            </a:prstGeom>
          </p:spPr>
        </p:pic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xmlns="" id="{EB77E2D4-FB38-4668-96C6-682F4533A102}"/>
              </a:ext>
            </a:extLst>
          </p:cNvPr>
          <p:cNvGrpSpPr/>
          <p:nvPr/>
        </p:nvGrpSpPr>
        <p:grpSpPr>
          <a:xfrm>
            <a:off x="8705149" y="3668840"/>
            <a:ext cx="1656736" cy="1580354"/>
            <a:chOff x="8994603" y="3869256"/>
            <a:chExt cx="1656736" cy="1580354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7BFAE79D-D5DF-4C22-B9FB-0F82FBC7E5E4}"/>
                </a:ext>
              </a:extLst>
            </p:cNvPr>
            <p:cNvSpPr txBox="1"/>
            <p:nvPr/>
          </p:nvSpPr>
          <p:spPr>
            <a:xfrm>
              <a:off x="9595184" y="5172611"/>
              <a:ext cx="4555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1" dirty="0">
                  <a:solidFill>
                    <a:srgbClr val="C00000"/>
                  </a:solidFill>
                </a:rPr>
                <a:t>SDN</a:t>
              </a: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xmlns="" id="{651EEDFE-949B-4812-A5CF-26B204D211D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94603" y="3869256"/>
              <a:ext cx="1656736" cy="1242552"/>
            </a:xfrm>
            <a:prstGeom prst="rect">
              <a:avLst/>
            </a:prstGeom>
          </p:spPr>
        </p:pic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9701FBD1-00E9-4C91-992E-1F7C1CF0B087}"/>
              </a:ext>
            </a:extLst>
          </p:cNvPr>
          <p:cNvGrpSpPr/>
          <p:nvPr/>
        </p:nvGrpSpPr>
        <p:grpSpPr>
          <a:xfrm>
            <a:off x="2176097" y="3721718"/>
            <a:ext cx="1157689" cy="1527476"/>
            <a:chOff x="2454078" y="3922134"/>
            <a:chExt cx="1157689" cy="1527476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xmlns="" id="{F23D0338-5C3A-401C-9595-52E71FDDFC0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2599" y="3922134"/>
              <a:ext cx="880647" cy="1213091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6B5D3E80-3FDD-44DD-9F3D-0164E89CF448}"/>
                </a:ext>
              </a:extLst>
            </p:cNvPr>
            <p:cNvSpPr txBox="1"/>
            <p:nvPr/>
          </p:nvSpPr>
          <p:spPr>
            <a:xfrm>
              <a:off x="2454078" y="5172611"/>
              <a:ext cx="115768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1" dirty="0">
                  <a:solidFill>
                    <a:srgbClr val="C00000"/>
                  </a:solidFill>
                </a:rPr>
                <a:t>Massive MIMO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C73AC876-A318-4E83-B997-E525EE0B73EF}"/>
              </a:ext>
            </a:extLst>
          </p:cNvPr>
          <p:cNvGrpSpPr/>
          <p:nvPr/>
        </p:nvGrpSpPr>
        <p:grpSpPr>
          <a:xfrm>
            <a:off x="3612048" y="3713489"/>
            <a:ext cx="1597202" cy="1535705"/>
            <a:chOff x="3578940" y="3913905"/>
            <a:chExt cx="1597202" cy="1535705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CF5745B7-4938-479E-8075-1E11C7937000}"/>
                </a:ext>
              </a:extLst>
            </p:cNvPr>
            <p:cNvSpPr txBox="1"/>
            <p:nvPr/>
          </p:nvSpPr>
          <p:spPr>
            <a:xfrm>
              <a:off x="4156968" y="5172611"/>
              <a:ext cx="4411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1" dirty="0">
                  <a:solidFill>
                    <a:srgbClr val="C00000"/>
                  </a:solidFill>
                </a:rPr>
                <a:t>SDR</a:t>
              </a:r>
            </a:p>
          </p:txBody>
        </p:sp>
        <p:pic>
          <p:nvPicPr>
            <p:cNvPr id="31" name="Picture 2" descr="C:\Users\seskar\Desktop\NodeBS.jpg">
              <a:extLst>
                <a:ext uri="{FF2B5EF4-FFF2-40B4-BE49-F238E27FC236}">
                  <a16:creationId xmlns:a16="http://schemas.microsoft.com/office/drawing/2014/main" xmlns="" id="{1843956C-54ED-44FA-A315-10DCCBC236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8940" y="3913905"/>
              <a:ext cx="1597202" cy="11979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xmlns="" id="{54C7BB37-B0DC-41EE-8968-CAD81B727E9A}"/>
              </a:ext>
            </a:extLst>
          </p:cNvPr>
          <p:cNvGrpSpPr/>
          <p:nvPr/>
        </p:nvGrpSpPr>
        <p:grpSpPr>
          <a:xfrm>
            <a:off x="7584990" y="3706962"/>
            <a:ext cx="841897" cy="1542232"/>
            <a:chOff x="7592416" y="3907378"/>
            <a:chExt cx="841897" cy="1542232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9174D4A4-53C5-4C02-9D5C-5AF523E8F0F0}"/>
                </a:ext>
              </a:extLst>
            </p:cNvPr>
            <p:cNvSpPr txBox="1"/>
            <p:nvPr/>
          </p:nvSpPr>
          <p:spPr>
            <a:xfrm>
              <a:off x="7592416" y="5172611"/>
              <a:ext cx="84189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1" dirty="0">
                  <a:solidFill>
                    <a:srgbClr val="C00000"/>
                  </a:solidFill>
                </a:rPr>
                <a:t>GENI Rack</a:t>
              </a:r>
            </a:p>
          </p:txBody>
        </p:sp>
        <p:pic>
          <p:nvPicPr>
            <p:cNvPr id="32" name="Picture 3" descr="C:\Users\seskar\AppData\Roaming\Skype\My Skype Received Files\IMG_20151110_120559.jpg">
              <a:extLst>
                <a:ext uri="{FF2B5EF4-FFF2-40B4-BE49-F238E27FC236}">
                  <a16:creationId xmlns:a16="http://schemas.microsoft.com/office/drawing/2014/main" xmlns="" id="{7469CA0B-DCAC-4EAC-A84D-F70D7D37590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747" r="22597"/>
            <a:stretch/>
          </p:blipFill>
          <p:spPr bwMode="auto">
            <a:xfrm>
              <a:off x="7777001" y="3907378"/>
              <a:ext cx="472726" cy="12442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2BFDE30F-BEBC-489A-BFE1-9D8BA320E5D5}"/>
              </a:ext>
            </a:extLst>
          </p:cNvPr>
          <p:cNvSpPr txBox="1"/>
          <p:nvPr/>
        </p:nvSpPr>
        <p:spPr>
          <a:xfrm>
            <a:off x="594361" y="2947454"/>
            <a:ext cx="108130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</a:rPr>
              <a:t>Center’s research portfolio spans information theory, radio technology, wireless systems, mobile networks and computing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</a:rPr>
              <a:t>Extensive experimental research infrastructure including ORBIT &amp; GENI testbeds, SDR, SDN, …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0ED306DF-207B-4F70-A758-FD714A040199}"/>
              </a:ext>
            </a:extLst>
          </p:cNvPr>
          <p:cNvSpPr txBox="1"/>
          <p:nvPr/>
        </p:nvSpPr>
        <p:spPr>
          <a:xfrm>
            <a:off x="640040" y="5461788"/>
            <a:ext cx="111641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Selected as an ONAP integration and testing laboratory for North America</a:t>
            </a:r>
          </a:p>
        </p:txBody>
      </p:sp>
    </p:spTree>
    <p:extLst>
      <p:ext uri="{BB962C8B-B14F-4D97-AF65-F5344CB8AC3E}">
        <p14:creationId xmlns:p14="http://schemas.microsoft.com/office/powerpoint/2010/main" val="2982953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1D6E6A7-0338-4A46-A35B-4C7CD09E3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476" y="341793"/>
            <a:ext cx="10844563" cy="615553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</a:rPr>
              <a:t>WINLAB Designated by NSF as NJ/NYC PAWR Testbed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A67EA85A-A435-B746-9A7D-2AFC3783B7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7346"/>
            <a:ext cx="12192000" cy="5401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309018"/>
      </p:ext>
    </p:extLst>
  </p:cSld>
  <p:clrMapOvr>
    <a:masterClrMapping/>
  </p:clrMapOvr>
  <p:transition spd="med" advClick="0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1D6E6A7-0338-4A46-A35B-4C7CD09E3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</a:rPr>
              <a:t>Open Wireless Lab (OWL) at WINLAB/COSMOS</a:t>
            </a:r>
          </a:p>
        </p:txBody>
      </p:sp>
      <p:pic>
        <p:nvPicPr>
          <p:cNvPr id="1026" name="Picture 2" descr="9t/t'OZC'Ot &#10;9t/t•o•tC'Ot &#10;T n - 乛 n 山 &#10;MLI!1 01 &#10;T-T3PON &#10;T-Z3PON &#10;V-Z3PON &#10;S-Z3PON &#10;9-Z3PON &#10;Z-T3PON &#10;Z-Z3PON &#10;t-Z3PON &#10;L-Z3PON &#10;8-Z3PON &#10;6-Z3PON &#10;一 0Su00 &#10;9t/t'O'Ot'Ot &#10;dO)-tu-MS &#10;800 0 &#10;9t/t'O'OS'Ot &#10;7W0 &#10;2V0 凵 工 0 'SNO &#10;pa £ sell 一 8H0 &#10;… SaOltuaS ">
            <a:extLst>
              <a:ext uri="{FF2B5EF4-FFF2-40B4-BE49-F238E27FC236}">
                <a16:creationId xmlns:a16="http://schemas.microsoft.com/office/drawing/2014/main" xmlns="" id="{B6AE70F1-80A1-8F41-8420-5574066895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3090" y="1068988"/>
            <a:ext cx="4771065" cy="5231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E7F4865-B2B7-4145-9DB1-1A52F4D09AF6}"/>
              </a:ext>
            </a:extLst>
          </p:cNvPr>
          <p:cNvSpPr txBox="1"/>
          <p:nvPr/>
        </p:nvSpPr>
        <p:spPr>
          <a:xfrm>
            <a:off x="297712" y="1467293"/>
            <a:ext cx="543537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Environment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Entry point at console located at console.sb10.orbit-lab.org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10 Ubuntu servers, all managed by OpenStack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Control Node: Node 1-1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Compute Nodes: Node 2-1 through 2-9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Access Methods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One can gain access by requesting an account at WINLAB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  <a:hlinkClick r:id="rId3"/>
              </a:rPr>
              <a:t>https://wiki.onap.org/pages/viewpage.action?pageId=45298557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107021"/>
      </p:ext>
    </p:extLst>
  </p:cSld>
  <p:clrMapOvr>
    <a:masterClrMapping/>
  </p:clrMapOvr>
  <p:transition spd="med" advClick="0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1D6E6A7-0338-4A46-A35B-4C7CD09E3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</a:rPr>
              <a:t>Open Wireless Lab (OWL)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91969F8A-35E7-8346-BF03-6CCEC82C10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1326" y="1128713"/>
            <a:ext cx="5976938" cy="493334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126ECCCD-A5F4-544F-91B2-D2CDD50D9BE4}"/>
              </a:ext>
            </a:extLst>
          </p:cNvPr>
          <p:cNvSpPr txBox="1"/>
          <p:nvPr/>
        </p:nvSpPr>
        <p:spPr>
          <a:xfrm>
            <a:off x="271463" y="1214438"/>
            <a:ext cx="504348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</a:rPr>
              <a:t>OpenStack Pike installation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</a:rPr>
              <a:t>ONAP Dublin Installation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</a:rPr>
              <a:t>Three Rancher servers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</a:rPr>
              <a:t>Twelve Kubernetes nodes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</a:rPr>
              <a:t>One NFS server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</a:rPr>
              <a:t>Two VMs hosting 10,000 NETCONF simulators</a:t>
            </a:r>
          </a:p>
        </p:txBody>
      </p:sp>
    </p:spTree>
    <p:extLst>
      <p:ext uri="{BB962C8B-B14F-4D97-AF65-F5344CB8AC3E}">
        <p14:creationId xmlns:p14="http://schemas.microsoft.com/office/powerpoint/2010/main" val="1129945987"/>
      </p:ext>
    </p:extLst>
  </p:cSld>
  <p:clrMapOvr>
    <a:masterClrMapping/>
  </p:clrMapOvr>
  <p:transition spd="med" advClick="0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20D27C1B-E76C-46D7-9409-712DADD82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OpenStack Environment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6176B62E-54E1-4C1B-B64F-949A6B6410D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83988" y="6503988"/>
            <a:ext cx="608012" cy="365125"/>
          </a:xfrm>
        </p:spPr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34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CF5643C9-7C0C-4906-A39D-130474540E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961" y="1153292"/>
            <a:ext cx="8882554" cy="5151120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xmlns="" id="{62358963-F6CF-44FD-8A0F-122DD3E56A30}"/>
              </a:ext>
            </a:extLst>
          </p:cNvPr>
          <p:cNvSpPr/>
          <p:nvPr/>
        </p:nvSpPr>
        <p:spPr>
          <a:xfrm>
            <a:off x="9538160" y="2852253"/>
            <a:ext cx="2209605" cy="3575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prstClr val="white"/>
                </a:solidFill>
              </a:rPr>
              <a:t>Configuration database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xmlns="" id="{6881D8FD-6D51-4999-98EE-44089574F3DF}"/>
              </a:ext>
            </a:extLst>
          </p:cNvPr>
          <p:cNvSpPr/>
          <p:nvPr/>
        </p:nvSpPr>
        <p:spPr>
          <a:xfrm>
            <a:off x="9598855" y="4718541"/>
            <a:ext cx="2410266" cy="5788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prstClr val="white"/>
                </a:solidFill>
              </a:rPr>
              <a:t>VMs for Rancher/Kubernetes installation of ONAP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xmlns="" id="{BCEE4E32-32B7-4DC8-8706-737683775480}"/>
              </a:ext>
            </a:extLst>
          </p:cNvPr>
          <p:cNvSpPr/>
          <p:nvPr/>
        </p:nvSpPr>
        <p:spPr>
          <a:xfrm>
            <a:off x="9549866" y="2206832"/>
            <a:ext cx="2271295" cy="3405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prstClr val="white"/>
                </a:solidFill>
              </a:rPr>
              <a:t>NETCONF server simulators</a:t>
            </a:r>
          </a:p>
        </p:txBody>
      </p:sp>
      <p:sp>
        <p:nvSpPr>
          <p:cNvPr id="17" name="Right Brace 16">
            <a:extLst>
              <a:ext uri="{FF2B5EF4-FFF2-40B4-BE49-F238E27FC236}">
                <a16:creationId xmlns:a16="http://schemas.microsoft.com/office/drawing/2014/main" xmlns="" id="{0D1918B1-605F-4330-9C94-A55CB20F44C2}"/>
              </a:ext>
            </a:extLst>
          </p:cNvPr>
          <p:cNvSpPr/>
          <p:nvPr/>
        </p:nvSpPr>
        <p:spPr>
          <a:xfrm>
            <a:off x="9337744" y="3649980"/>
            <a:ext cx="200416" cy="265443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xmlns="" id="{65EB297E-F876-4EE1-BCF4-97A3E5568805}"/>
              </a:ext>
            </a:extLst>
          </p:cNvPr>
          <p:cNvSpPr/>
          <p:nvPr/>
        </p:nvSpPr>
        <p:spPr>
          <a:xfrm>
            <a:off x="9390325" y="2886645"/>
            <a:ext cx="104405" cy="32137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xmlns="" id="{703E4C02-5911-4FBE-B0DE-E1C8C271E5E5}"/>
              </a:ext>
            </a:extLst>
          </p:cNvPr>
          <p:cNvSpPr/>
          <p:nvPr/>
        </p:nvSpPr>
        <p:spPr>
          <a:xfrm>
            <a:off x="9385749" y="1915783"/>
            <a:ext cx="104405" cy="92261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3322"/>
      </p:ext>
    </p:extLst>
  </p:cSld>
  <p:clrMapOvr>
    <a:masterClrMapping/>
  </p:clrMapOvr>
  <p:transition>
    <p:wipe dir="r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532FF2B4-D51C-4BC2-8F99-9A64DEF559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High Availability Rancher-Kubernetes Setup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E75002BE-2D72-439F-8CF1-EBB95F17D0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Open source software Rancher, Helm, Kubernetes and docker are deployed in the VMs to create high-availability Rancher and Kubernetes Cluster environment.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The deployment of the ONAP components is done using ONAP helm charts from the “</a:t>
            </a:r>
            <a:r>
              <a:rPr lang="en-US" sz="1500" dirty="0" err="1"/>
              <a:t>oom</a:t>
            </a:r>
            <a:r>
              <a:rPr lang="en-US" sz="1500" dirty="0"/>
              <a:t>” git repository</a:t>
            </a:r>
          </a:p>
          <a:p>
            <a:pPr lvl="1">
              <a:buFont typeface="Arial" panose="020B0604020202020204" pitchFamily="34" charset="0"/>
              <a:buChar char="‒"/>
            </a:pPr>
            <a:r>
              <a:rPr lang="en-US" sz="1400" dirty="0">
                <a:hlinkClick r:id="rId2"/>
              </a:rPr>
              <a:t>https://onap.readthedocs.io/en/latest/submodules/oom.git/docs/oom_setup_kubernetes_rancher.html#onap-on-kubernetes-with-rancher</a:t>
            </a:r>
            <a:endParaRPr lang="en-US" sz="1400" dirty="0"/>
          </a:p>
          <a:p>
            <a:r>
              <a:rPr lang="en-US" sz="1400" dirty="0"/>
              <a:t>High Availability Rancher/Kubernetes environment setup</a:t>
            </a:r>
          </a:p>
          <a:p>
            <a:pPr lvl="1">
              <a:buFont typeface="Arial" panose="020B0604020202020204" pitchFamily="34" charset="0"/>
              <a:buChar char="‒"/>
            </a:pPr>
            <a:r>
              <a:rPr lang="en-US" sz="1400" dirty="0"/>
              <a:t>Documented at: </a:t>
            </a:r>
            <a:r>
              <a:rPr lang="en-US" sz="1400" dirty="0">
                <a:hlinkClick r:id="rId3"/>
              </a:rPr>
              <a:t>https://wiki.onap.org/display/DW/SDN-R+on+Rancher+Kubernetes+at+WINLAB</a:t>
            </a:r>
            <a:endParaRPr lang="en-US" sz="14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8614486A-1CEF-4313-B698-951E411BADE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83988" y="6503988"/>
            <a:ext cx="608012" cy="365125"/>
          </a:xfrm>
        </p:spPr>
        <p:txBody>
          <a:bodyPr/>
          <a:lstStyle/>
          <a:p>
            <a:fld id="{12CB907E-C602-C34B-93F7-CA9E40714286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35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DF00FE5A-3E6D-4888-A7F8-EB5E8B1FDB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325" y="3269874"/>
            <a:ext cx="10868632" cy="2654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90033"/>
      </p:ext>
    </p:extLst>
  </p:cSld>
  <p:clrMapOvr>
    <a:masterClrMapping/>
  </p:clrMapOvr>
  <p:transition>
    <p:wipe dir="r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1D6E6A7-0338-4A46-A35B-4C7CD09E3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</a:rPr>
              <a:t>Deployed ONAP modules at WINLAB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405E012D-FC3C-6A4D-BF07-D586B4BD0632}"/>
              </a:ext>
            </a:extLst>
          </p:cNvPr>
          <p:cNvSpPr txBox="1"/>
          <p:nvPr/>
        </p:nvSpPr>
        <p:spPr>
          <a:xfrm>
            <a:off x="0" y="1071801"/>
            <a:ext cx="10844563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Currently deployed ONAP components at OWL: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prstClr val="black"/>
                </a:solidFill>
              </a:rPr>
              <a:t>aaf</a:t>
            </a:r>
            <a:endParaRPr lang="en-US" sz="1400" dirty="0">
              <a:solidFill>
                <a:prstClr val="black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prstClr val="black"/>
                </a:solidFill>
              </a:rPr>
              <a:t>aai</a:t>
            </a:r>
            <a:endParaRPr lang="en-US" sz="1400" dirty="0">
              <a:solidFill>
                <a:prstClr val="black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</a:rPr>
              <a:t>consul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</a:rPr>
              <a:t>dcaegen2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prstClr val="black"/>
                </a:solidFill>
              </a:rPr>
              <a:t>dmaap</a:t>
            </a:r>
            <a:endParaRPr lang="en-US" sz="1400" dirty="0">
              <a:solidFill>
                <a:prstClr val="black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</a:rPr>
              <a:t>log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prstClr val="black"/>
                </a:solidFill>
              </a:rPr>
              <a:t>msb</a:t>
            </a:r>
            <a:endParaRPr lang="en-US" sz="1400" dirty="0">
              <a:solidFill>
                <a:prstClr val="black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prstClr val="black"/>
                </a:solidFill>
              </a:rPr>
              <a:t>oof</a:t>
            </a:r>
            <a:endParaRPr lang="en-US" sz="1400" dirty="0">
              <a:solidFill>
                <a:prstClr val="black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</a:rPr>
              <a:t>policy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</a:rPr>
              <a:t>portal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</a:rPr>
              <a:t>robot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prstClr val="black"/>
                </a:solidFill>
              </a:rPr>
              <a:t>sdnc</a:t>
            </a:r>
            <a:endParaRPr lang="en-US" sz="1400" dirty="0">
              <a:solidFill>
                <a:prstClr val="black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</a:rPr>
              <a:t>SNIRO Emulator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</a:rPr>
              <a:t>so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prstClr val="black"/>
              </a:solidFill>
            </a:endParaRPr>
          </a:p>
          <a:p>
            <a:pPr lvl="1"/>
            <a:endParaRPr lang="en-US" sz="1400" dirty="0">
              <a:solidFill>
                <a:prstClr val="black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EE537EE6-5D2D-4F5D-ABC6-D96F42FFEC4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1141"/>
          <a:stretch/>
        </p:blipFill>
        <p:spPr>
          <a:xfrm>
            <a:off x="3385441" y="2910602"/>
            <a:ext cx="8196959" cy="3020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175721"/>
      </p:ext>
    </p:extLst>
  </p:cSld>
  <p:clrMapOvr>
    <a:masterClrMapping/>
  </p:clrMapOvr>
  <p:transition spd="med" advClick="0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1D6E6A7-0338-4A46-A35B-4C7CD09E3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</a:rPr>
              <a:t>Future Considerations and References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405E012D-FC3C-6A4D-BF07-D586B4BD0632}"/>
              </a:ext>
            </a:extLst>
          </p:cNvPr>
          <p:cNvSpPr txBox="1"/>
          <p:nvPr/>
        </p:nvSpPr>
        <p:spPr>
          <a:xfrm>
            <a:off x="0" y="1228397"/>
            <a:ext cx="837247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</a:rPr>
              <a:t>Goal: Three ONAP Installations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</a:rPr>
              <a:t>Stable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</a:rPr>
              <a:t>Developer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</a:rPr>
              <a:t>Sandbox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</a:rPr>
              <a:t>Short experiments, wiped and refreshed every day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</a:rPr>
              <a:t>Only stable instance is currently installed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</a:rPr>
              <a:t>WINLAB: </a:t>
            </a:r>
            <a:r>
              <a:rPr lang="en-US" sz="2400" dirty="0">
                <a:solidFill>
                  <a:prstClr val="black"/>
                </a:solidFill>
                <a:hlinkClick r:id="rId2"/>
              </a:rPr>
              <a:t>http://www.winlab.rutgers.edu/</a:t>
            </a:r>
            <a:endParaRPr lang="en-US" sz="2400" dirty="0">
              <a:solidFill>
                <a:prstClr val="black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</a:rPr>
              <a:t>ORBIT Lab: </a:t>
            </a:r>
            <a:r>
              <a:rPr lang="en-US" sz="2400" dirty="0">
                <a:solidFill>
                  <a:prstClr val="black"/>
                </a:solidFill>
                <a:hlinkClick r:id="rId3"/>
              </a:rPr>
              <a:t>https://www.orbit-lab.org/</a:t>
            </a:r>
            <a:endParaRPr lang="en-US" sz="2400" dirty="0">
              <a:solidFill>
                <a:prstClr val="black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</a:rPr>
              <a:t>COSMOS: </a:t>
            </a:r>
            <a:r>
              <a:rPr lang="en-US" sz="2400" dirty="0">
                <a:solidFill>
                  <a:prstClr val="black"/>
                </a:solidFill>
                <a:hlinkClick r:id="rId4"/>
              </a:rPr>
              <a:t>https://www.cosmos-lab.org/</a:t>
            </a:r>
            <a:endParaRPr lang="en-US" sz="2400" dirty="0">
              <a:solidFill>
                <a:prstClr val="black"/>
              </a:solidFill>
            </a:endParaRPr>
          </a:p>
          <a:p>
            <a:pPr marL="1657350" lvl="3" indent="-285750">
              <a:buFont typeface="Arial" panose="020B0604020202020204" pitchFamily="34" charset="0"/>
              <a:buChar char="•"/>
            </a:pPr>
            <a:endParaRPr lang="en-US" dirty="0">
              <a:solidFill>
                <a:prstClr val="black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>
              <a:solidFill>
                <a:prstClr val="black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>
              <a:solidFill>
                <a:prstClr val="black"/>
              </a:solidFill>
            </a:endParaRPr>
          </a:p>
          <a:p>
            <a:pPr lvl="1"/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36812"/>
      </p:ext>
    </p:extLst>
  </p:cSld>
  <p:clrMapOvr>
    <a:masterClrMapping/>
  </p:clrMapOvr>
  <p:transition spd="med" advClick="0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C3A3E2DD-0738-4A7C-81ED-6565AC27D233}"/>
              </a:ext>
            </a:extLst>
          </p:cNvPr>
          <p:cNvSpPr txBox="1"/>
          <p:nvPr/>
        </p:nvSpPr>
        <p:spPr>
          <a:xfrm>
            <a:off x="457430" y="3478877"/>
            <a:ext cx="96359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solidFill>
                  <a:schemeClr val="bg1"/>
                </a:solidFill>
              </a:rPr>
              <a:t>ONAP Component Enhancements</a:t>
            </a:r>
          </a:p>
        </p:txBody>
      </p:sp>
    </p:spTree>
    <p:extLst>
      <p:ext uri="{BB962C8B-B14F-4D97-AF65-F5344CB8AC3E}">
        <p14:creationId xmlns:p14="http://schemas.microsoft.com/office/powerpoint/2010/main" val="3476509777"/>
      </p:ext>
    </p:extLst>
  </p:cSld>
  <p:clrMapOvr>
    <a:masterClrMapping/>
  </p:clrMapOvr>
  <p:transition>
    <p:wipe dir="r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231620"/>
            <a:ext cx="11353800" cy="640080"/>
          </a:xfrm>
        </p:spPr>
        <p:txBody>
          <a:bodyPr>
            <a:normAutofit/>
          </a:bodyPr>
          <a:lstStyle/>
          <a:p>
            <a:r>
              <a:rPr lang="en-US" dirty="0"/>
              <a:t>OOF-PCI Dublin Use Case: Impacts</a:t>
            </a: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xmlns="" id="{9E027B4A-DACB-48DC-9252-1E7050AC708D}"/>
              </a:ext>
            </a:extLst>
          </p:cNvPr>
          <p:cNvGraphicFramePr/>
          <p:nvPr>
            <p:extLst/>
          </p:nvPr>
        </p:nvGraphicFramePr>
        <p:xfrm>
          <a:off x="213851" y="930693"/>
          <a:ext cx="11754853" cy="55345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87878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/>
          <p:cNvSpPr/>
          <p:nvPr/>
        </p:nvSpPr>
        <p:spPr>
          <a:xfrm>
            <a:off x="157214" y="1120714"/>
            <a:ext cx="7553911" cy="35362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002572" y="3091446"/>
            <a:ext cx="2398988" cy="140866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RIC (non-RT) </a:t>
            </a:r>
          </a:p>
        </p:txBody>
      </p:sp>
      <p:sp>
        <p:nvSpPr>
          <p:cNvPr id="33" name="Rectangle 32"/>
          <p:cNvSpPr/>
          <p:nvPr/>
        </p:nvSpPr>
        <p:spPr>
          <a:xfrm>
            <a:off x="2208115" y="4800680"/>
            <a:ext cx="3280606" cy="15504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98AD551-1896-6D44-B0B1-213AAAED08DA}" type="slidenum">
              <a:rPr lang="en-US" smtClean="0"/>
              <a:pPr>
                <a:defRPr/>
              </a:pPr>
              <a:t>4</a:t>
            </a:fld>
            <a:r>
              <a:rPr lang="en-US" dirty="0"/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ONAP-Based SON &amp; ORAN interfaces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259530" y="1307252"/>
            <a:ext cx="7547012" cy="4858749"/>
            <a:chOff x="259530" y="1307252"/>
            <a:chExt cx="7547012" cy="4858749"/>
          </a:xfrm>
        </p:grpSpPr>
        <p:sp>
          <p:nvSpPr>
            <p:cNvPr id="19" name="Data Sources TextBox">
              <a:extLst>
                <a:ext uri="{FF2B5EF4-FFF2-40B4-BE49-F238E27FC236}">
                  <a16:creationId xmlns:a16="http://schemas.microsoft.com/office/drawing/2014/main" xmlns="" id="{D725F07D-1843-49E4-BC80-A5FC1AF8E8D6}"/>
                </a:ext>
              </a:extLst>
            </p:cNvPr>
            <p:cNvSpPr txBox="1"/>
            <p:nvPr/>
          </p:nvSpPr>
          <p:spPr>
            <a:xfrm>
              <a:off x="4928547" y="1307252"/>
              <a:ext cx="2877995" cy="944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Co-ordination, Decisions</a:t>
              </a:r>
              <a:b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</a:b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 (</a:t>
              </a:r>
              <a:r>
                <a:rPr lang="en-US" sz="2000" b="1" dirty="0">
                  <a:solidFill>
                    <a:schemeClr val="accent5"/>
                  </a:solidFill>
                </a:rPr>
                <a:t>Policy</a:t>
              </a: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)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r>
                <a:rPr lang="en-US" sz="2000" dirty="0">
                  <a:solidFill>
                    <a:schemeClr val="tx2"/>
                  </a:solidFill>
                  <a:cs typeface="ATT Aleck Sans" panose="020B0503020203020204" pitchFamily="34" charset="0"/>
                </a:rPr>
                <a:t> 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000" dirty="0">
                <a:solidFill>
                  <a:srgbClr val="00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sp>
          <p:nvSpPr>
            <p:cNvPr id="5" name="Data Sources TextBox">
              <a:extLst>
                <a:ext uri="{FF2B5EF4-FFF2-40B4-BE49-F238E27FC236}">
                  <a16:creationId xmlns:a16="http://schemas.microsoft.com/office/drawing/2014/main" xmlns="" id="{D725F07D-1843-49E4-BC80-A5FC1AF8E8D6}"/>
                </a:ext>
              </a:extLst>
            </p:cNvPr>
            <p:cNvSpPr txBox="1"/>
            <p:nvPr/>
          </p:nvSpPr>
          <p:spPr>
            <a:xfrm>
              <a:off x="259530" y="2373291"/>
              <a:ext cx="1671689" cy="9183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Data Collection,</a:t>
              </a:r>
              <a:b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</a:b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&amp; Analysis</a:t>
              </a:r>
            </a:p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(</a:t>
              </a:r>
              <a:r>
                <a:rPr lang="en-US" sz="2000" b="1" dirty="0">
                  <a:solidFill>
                    <a:schemeClr val="accent5"/>
                  </a:solidFill>
                </a:rPr>
                <a:t>DCAE</a:t>
              </a: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)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r>
                <a:rPr lang="en-US" sz="2000" dirty="0">
                  <a:solidFill>
                    <a:schemeClr val="tx2"/>
                  </a:solidFill>
                  <a:cs typeface="ATT Aleck Sans" panose="020B0503020203020204" pitchFamily="34" charset="0"/>
                </a:rPr>
                <a:t> 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000" dirty="0">
                <a:solidFill>
                  <a:srgbClr val="00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pic>
          <p:nvPicPr>
            <p:cNvPr id="6" name="Data Visualization Icon">
              <a:extLst>
                <a:ext uri="{FF2B5EF4-FFF2-40B4-BE49-F238E27FC236}">
                  <a16:creationId xmlns:a16="http://schemas.microsoft.com/office/drawing/2014/main" xmlns="" id="{3AD1C120-9FE7-4321-A32E-D683138C36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7026" y="3039485"/>
              <a:ext cx="1530432" cy="1583014"/>
            </a:xfrm>
            <a:prstGeom prst="rect">
              <a:avLst/>
            </a:prstGeom>
          </p:spPr>
        </p:pic>
        <p:pic>
          <p:nvPicPr>
            <p:cNvPr id="7" name="ML Icon">
              <a:extLst>
                <a:ext uri="{FF2B5EF4-FFF2-40B4-BE49-F238E27FC236}">
                  <a16:creationId xmlns:a16="http://schemas.microsoft.com/office/drawing/2014/main" xmlns="" id="{D4E2573E-6662-4969-BB60-1424412D1A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2063" y="1542045"/>
              <a:ext cx="1306266" cy="1351145"/>
            </a:xfrm>
            <a:prstGeom prst="rect">
              <a:avLst/>
            </a:prstGeom>
          </p:spPr>
        </p:pic>
        <p:pic>
          <p:nvPicPr>
            <p:cNvPr id="8" name="Action Icon">
              <a:extLst>
                <a:ext uri="{FF2B5EF4-FFF2-40B4-BE49-F238E27FC236}">
                  <a16:creationId xmlns:a16="http://schemas.microsoft.com/office/drawing/2014/main" xmlns="" id="{71D501E3-6E5E-4180-8E14-16166809615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113456" y="3141285"/>
              <a:ext cx="1309858" cy="12663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Gear">
              <a:extLst>
                <a:ext uri="{FF2B5EF4-FFF2-40B4-BE49-F238E27FC236}">
                  <a16:creationId xmlns:a16="http://schemas.microsoft.com/office/drawing/2014/main" xmlns="" id="{CECEAD23-82F9-442C-9B7D-27FC1DC929B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6888" y="3406030"/>
              <a:ext cx="622997" cy="644401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xmlns="" id="{7F9190AC-CA77-4584-B282-3D48B4224CA6}"/>
                </a:ext>
              </a:extLst>
            </p:cNvPr>
            <p:cNvCxnSpPr/>
            <p:nvPr/>
          </p:nvCxnSpPr>
          <p:spPr>
            <a:xfrm>
              <a:off x="6347198" y="4374998"/>
              <a:ext cx="0" cy="882352"/>
            </a:xfrm>
            <a:prstGeom prst="line">
              <a:avLst/>
            </a:prstGeom>
            <a:ln w="38100" cap="rnd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xmlns="" id="{F24996BF-5A6F-4096-97A5-720E7BDAA859}"/>
                </a:ext>
              </a:extLst>
            </p:cNvPr>
            <p:cNvCxnSpPr/>
            <p:nvPr/>
          </p:nvCxnSpPr>
          <p:spPr>
            <a:xfrm flipH="1">
              <a:off x="1837111" y="5257350"/>
              <a:ext cx="404756" cy="0"/>
            </a:xfrm>
            <a:prstGeom prst="line">
              <a:avLst/>
            </a:prstGeom>
            <a:ln w="38100" cap="rnd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xmlns="" id="{6626F918-4F98-40E6-91F5-B676708EC3EC}"/>
                </a:ext>
              </a:extLst>
            </p:cNvPr>
            <p:cNvCxnSpPr/>
            <p:nvPr/>
          </p:nvCxnSpPr>
          <p:spPr>
            <a:xfrm flipV="1">
              <a:off x="1837110" y="4429390"/>
              <a:ext cx="1" cy="82796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xmlns="" id="{1908983A-9A33-46C2-8F6C-AEE6439C921B}"/>
                </a:ext>
              </a:extLst>
            </p:cNvPr>
            <p:cNvCxnSpPr/>
            <p:nvPr/>
          </p:nvCxnSpPr>
          <p:spPr>
            <a:xfrm flipV="1">
              <a:off x="1960889" y="2180268"/>
              <a:ext cx="0" cy="950876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xmlns="" id="{46256015-57D1-4E1F-AE7E-40FD7B08CB94}"/>
                </a:ext>
              </a:extLst>
            </p:cNvPr>
            <p:cNvCxnSpPr/>
            <p:nvPr/>
          </p:nvCxnSpPr>
          <p:spPr>
            <a:xfrm>
              <a:off x="1960889" y="2180268"/>
              <a:ext cx="634925" cy="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xmlns="" id="{15EBA043-E0F0-435D-BC78-03A63FA3CF90}"/>
                </a:ext>
              </a:extLst>
            </p:cNvPr>
            <p:cNvCxnSpPr>
              <a:cxnSpLocks/>
            </p:cNvCxnSpPr>
            <p:nvPr/>
          </p:nvCxnSpPr>
          <p:spPr>
            <a:xfrm>
              <a:off x="5716300" y="2180268"/>
              <a:ext cx="612968" cy="0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xmlns="" id="{A9185E7A-872A-447E-89BA-BF8497D0F5E2}"/>
                </a:ext>
              </a:extLst>
            </p:cNvPr>
            <p:cNvCxnSpPr/>
            <p:nvPr/>
          </p:nvCxnSpPr>
          <p:spPr>
            <a:xfrm>
              <a:off x="6336836" y="2180268"/>
              <a:ext cx="0" cy="950876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xmlns="" id="{40B0C5BB-DF28-B446-9A35-C351E52970C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839825" y="3193758"/>
              <a:ext cx="2080542" cy="42454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Data Sources TextBox">
              <a:extLst>
                <a:ext uri="{FF2B5EF4-FFF2-40B4-BE49-F238E27FC236}">
                  <a16:creationId xmlns:a16="http://schemas.microsoft.com/office/drawing/2014/main" xmlns="" id="{D725F07D-1843-49E4-BC80-A5FC1AF8E8D6}"/>
                </a:ext>
              </a:extLst>
            </p:cNvPr>
            <p:cNvSpPr txBox="1"/>
            <p:nvPr/>
          </p:nvSpPr>
          <p:spPr>
            <a:xfrm>
              <a:off x="1931219" y="1353534"/>
              <a:ext cx="2315694" cy="3438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Optimization (</a:t>
              </a:r>
              <a:r>
                <a:rPr lang="en-US" sz="2000" b="1" dirty="0">
                  <a:solidFill>
                    <a:schemeClr val="accent5"/>
                  </a:solidFill>
                </a:rPr>
                <a:t>OOF)</a:t>
              </a:r>
              <a:endParaRPr lang="en-US" sz="2000" dirty="0">
                <a:solidFill>
                  <a:schemeClr val="tx2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2" name="Data Sources TextBox">
              <a:extLst>
                <a:ext uri="{FF2B5EF4-FFF2-40B4-BE49-F238E27FC236}">
                  <a16:creationId xmlns:a16="http://schemas.microsoft.com/office/drawing/2014/main" xmlns="" id="{D725F07D-1843-49E4-BC80-A5FC1AF8E8D6}"/>
                </a:ext>
              </a:extLst>
            </p:cNvPr>
            <p:cNvSpPr txBox="1"/>
            <p:nvPr/>
          </p:nvSpPr>
          <p:spPr>
            <a:xfrm>
              <a:off x="2953019" y="3715229"/>
              <a:ext cx="1843991" cy="44813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800" b="1" dirty="0">
                  <a:solidFill>
                    <a:srgbClr val="FF0000"/>
                  </a:solidFill>
                </a:rPr>
                <a:t>Control loop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r>
                <a:rPr lang="en-US" sz="2800" b="1" dirty="0">
                  <a:solidFill>
                    <a:srgbClr val="FF0000"/>
                  </a:solidFill>
                  <a:cs typeface="ATT Aleck Sans" panose="020B0503020203020204" pitchFamily="34" charset="0"/>
                </a:rPr>
                <a:t> 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800" b="1" dirty="0">
                <a:solidFill>
                  <a:srgbClr val="FF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6331" y="1726904"/>
              <a:ext cx="1409969" cy="1095861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49196" y="5472720"/>
              <a:ext cx="670253" cy="693281"/>
            </a:xfrm>
            <a:prstGeom prst="rect">
              <a:avLst/>
            </a:prstGeom>
          </p:spPr>
        </p:pic>
        <p:sp>
          <p:nvSpPr>
            <p:cNvPr id="25" name="Data Sources TextBox">
              <a:extLst>
                <a:ext uri="{FF2B5EF4-FFF2-40B4-BE49-F238E27FC236}">
                  <a16:creationId xmlns:a16="http://schemas.microsoft.com/office/drawing/2014/main" xmlns="" id="{D725F07D-1843-49E4-BC80-A5FC1AF8E8D6}"/>
                </a:ext>
              </a:extLst>
            </p:cNvPr>
            <p:cNvSpPr txBox="1"/>
            <p:nvPr/>
          </p:nvSpPr>
          <p:spPr>
            <a:xfrm>
              <a:off x="5330352" y="3362003"/>
              <a:ext cx="1037192" cy="64440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Action</a:t>
              </a:r>
            </a:p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(</a:t>
              </a:r>
              <a:r>
                <a:rPr lang="en-US" sz="2000" b="1" dirty="0">
                  <a:solidFill>
                    <a:schemeClr val="accent5"/>
                  </a:solidFill>
                </a:rPr>
                <a:t>SDN-R</a:t>
              </a: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)</a:t>
              </a:r>
              <a:endParaRPr lang="en-US" sz="2000" dirty="0">
                <a:solidFill>
                  <a:schemeClr val="tx2"/>
                </a:solidFill>
                <a:cs typeface="ATT Aleck Sans" panose="020B0503020203020204" pitchFamily="34" charset="0"/>
              </a:endParaRP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000" dirty="0">
                <a:solidFill>
                  <a:srgbClr val="00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xmlns="" id="{46256015-57D1-4E1F-AE7E-40FD7B08CB94}"/>
                </a:ext>
              </a:extLst>
            </p:cNvPr>
            <p:cNvCxnSpPr/>
            <p:nvPr/>
          </p:nvCxnSpPr>
          <p:spPr>
            <a:xfrm>
              <a:off x="3762656" y="2198180"/>
              <a:ext cx="634925" cy="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xmlns="" id="{46256015-57D1-4E1F-AE7E-40FD7B08CB94}"/>
                </a:ext>
              </a:extLst>
            </p:cNvPr>
            <p:cNvCxnSpPr/>
            <p:nvPr/>
          </p:nvCxnSpPr>
          <p:spPr>
            <a:xfrm flipH="1">
              <a:off x="5495827" y="5260981"/>
              <a:ext cx="851373" cy="8603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xmlns="" id="{46256015-57D1-4E1F-AE7E-40FD7B08CB94}"/>
                </a:ext>
              </a:extLst>
            </p:cNvPr>
            <p:cNvCxnSpPr/>
            <p:nvPr/>
          </p:nvCxnSpPr>
          <p:spPr>
            <a:xfrm flipH="1" flipV="1">
              <a:off x="6512278" y="4688828"/>
              <a:ext cx="1" cy="692112"/>
            </a:xfrm>
            <a:prstGeom prst="straightConnector1">
              <a:avLst/>
            </a:prstGeom>
            <a:ln w="38100" cap="rnd" cmpd="sng">
              <a:solidFill>
                <a:srgbClr val="00B05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xmlns="" id="{F24996BF-5A6F-4096-97A5-720E7BDAA859}"/>
                </a:ext>
              </a:extLst>
            </p:cNvPr>
            <p:cNvCxnSpPr/>
            <p:nvPr/>
          </p:nvCxnSpPr>
          <p:spPr>
            <a:xfrm flipH="1">
              <a:off x="5561814" y="5382753"/>
              <a:ext cx="915207" cy="0"/>
            </a:xfrm>
            <a:prstGeom prst="line">
              <a:avLst/>
            </a:prstGeom>
            <a:ln w="38100" cap="rnd" cmpd="sng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Content Placeholder 3"/>
          <p:cNvSpPr txBox="1">
            <a:spLocks/>
          </p:cNvSpPr>
          <p:nvPr/>
        </p:nvSpPr>
        <p:spPr>
          <a:xfrm>
            <a:off x="7931612" y="1307253"/>
            <a:ext cx="4093993" cy="48919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OOF-PCI use case has built a foundation for ONAP/ORAN integration</a:t>
            </a:r>
          </a:p>
          <a:p>
            <a:r>
              <a:rPr lang="en-US" sz="2000" dirty="0"/>
              <a:t>Radio network uses common netconf/yang model</a:t>
            </a:r>
          </a:p>
          <a:p>
            <a:pPr marL="0" indent="0">
              <a:buNone/>
            </a:pP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Data flows:</a:t>
            </a:r>
          </a:p>
          <a:p>
            <a:r>
              <a:rPr lang="en-US" sz="2000" dirty="0"/>
              <a:t>SDN-R to RAN: netconf-based configuration</a:t>
            </a:r>
          </a:p>
          <a:p>
            <a:r>
              <a:rPr lang="en-US" sz="2000" dirty="0"/>
              <a:t>RAN to DCAE: VES format for</a:t>
            </a:r>
            <a:br>
              <a:rPr lang="en-US" sz="2000" dirty="0"/>
            </a:br>
            <a:r>
              <a:rPr lang="en-US" sz="2000" dirty="0"/>
              <a:t>FM alarms and PM KPI</a:t>
            </a:r>
          </a:p>
          <a:p>
            <a:r>
              <a:rPr lang="en-US" sz="2000" dirty="0"/>
              <a:t>RAN to SDN-R: netconf notifications for configuration changes within RAN</a:t>
            </a:r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5513956" y="5401052"/>
            <a:ext cx="1394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Config status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94841" y="4701460"/>
            <a:ext cx="1460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Data, FM, PM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047371" y="5243238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A-1/O-1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477816" y="4888018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A-1/O-1</a:t>
            </a:r>
          </a:p>
        </p:txBody>
      </p:sp>
      <p:sp>
        <p:nvSpPr>
          <p:cNvPr id="38" name="Rectangle 37"/>
          <p:cNvSpPr/>
          <p:nvPr/>
        </p:nvSpPr>
        <p:spPr>
          <a:xfrm>
            <a:off x="3178365" y="4939242"/>
            <a:ext cx="1520385" cy="44351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RIC (near RT)</a:t>
            </a:r>
          </a:p>
        </p:txBody>
      </p:sp>
      <p:sp>
        <p:nvSpPr>
          <p:cNvPr id="39" name="Data Sources TextBox">
            <a:extLst>
              <a:ext uri="{FF2B5EF4-FFF2-40B4-BE49-F238E27FC236}">
                <a16:creationId xmlns:a16="http://schemas.microsoft.com/office/drawing/2014/main" xmlns="" id="{D725F07D-1843-49E4-BC80-A5FC1AF8E8D6}"/>
              </a:ext>
            </a:extLst>
          </p:cNvPr>
          <p:cNvSpPr txBox="1"/>
          <p:nvPr/>
        </p:nvSpPr>
        <p:spPr>
          <a:xfrm>
            <a:off x="2204788" y="5554072"/>
            <a:ext cx="1582094" cy="64513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lvl="0" algn="ctr"/>
            <a:r>
              <a:rPr lang="en-US" sz="2400" b="1" dirty="0">
                <a:solidFill>
                  <a:schemeClr val="tx2">
                    <a:lumMod val="85000"/>
                    <a:lumOff val="15000"/>
                  </a:schemeClr>
                </a:solidFill>
              </a:rPr>
              <a:t>ORAN Radio Network</a:t>
            </a:r>
          </a:p>
        </p:txBody>
      </p:sp>
    </p:spTree>
    <p:extLst>
      <p:ext uri="{BB962C8B-B14F-4D97-AF65-F5344CB8AC3E}">
        <p14:creationId xmlns:p14="http://schemas.microsoft.com/office/powerpoint/2010/main" val="6591006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2742" y="2526641"/>
            <a:ext cx="11302738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>
                <a:solidFill>
                  <a:prstClr val="white"/>
                </a:solidFill>
              </a:rPr>
              <a:t>DCAE: SON-Handler MS</a:t>
            </a:r>
          </a:p>
          <a:p>
            <a:pPr marL="457200" indent="-457200">
              <a:buFontTx/>
              <a:buChar char="-"/>
            </a:pPr>
            <a:r>
              <a:rPr lang="en-US" altLang="zh-CN" sz="4400" dirty="0">
                <a:solidFill>
                  <a:prstClr val="white"/>
                </a:solidFill>
              </a:rPr>
              <a:t>New MS fully on-boarded to DCAE</a:t>
            </a:r>
          </a:p>
          <a:p>
            <a:pPr marL="457200" indent="-457200">
              <a:buFontTx/>
              <a:buChar char="-"/>
            </a:pPr>
            <a:r>
              <a:rPr lang="en-US" altLang="zh-CN" sz="4400" dirty="0">
                <a:solidFill>
                  <a:prstClr val="white"/>
                </a:solidFill>
              </a:rPr>
              <a:t>Functional updates for FM/PM handling and centralized ANR</a:t>
            </a:r>
          </a:p>
        </p:txBody>
      </p:sp>
    </p:spTree>
    <p:extLst>
      <p:ext uri="{BB962C8B-B14F-4D97-AF65-F5344CB8AC3E}">
        <p14:creationId xmlns:p14="http://schemas.microsoft.com/office/powerpoint/2010/main" val="2206407081"/>
      </p:ext>
    </p:extLst>
  </p:cSld>
  <p:clrMapOvr>
    <a:masterClrMapping/>
  </p:clrMapOvr>
  <p:transition>
    <p:wipe dir="r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2710FA21-20C0-47C9-ADCC-5112A30588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C1F000B1-7B8A-47A4-808A-9F133CF28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DCAE (with SON-Handler MS on-boarded)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043F76FF-5AE4-4DDE-BA83-95EF42C7C912}"/>
              </a:ext>
            </a:extLst>
          </p:cNvPr>
          <p:cNvSpPr/>
          <p:nvPr/>
        </p:nvSpPr>
        <p:spPr>
          <a:xfrm>
            <a:off x="6569009" y="1941048"/>
            <a:ext cx="5472704" cy="325939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DCAE Services</a:t>
            </a:r>
          </a:p>
        </p:txBody>
      </p:sp>
      <p:sp>
        <p:nvSpPr>
          <p:cNvPr id="7" name="Cloud 6">
            <a:extLst>
              <a:ext uri="{FF2B5EF4-FFF2-40B4-BE49-F238E27FC236}">
                <a16:creationId xmlns:a16="http://schemas.microsoft.com/office/drawing/2014/main" xmlns="" id="{58A6643D-D35E-4BE7-B9C9-C09050BF001E}"/>
              </a:ext>
            </a:extLst>
          </p:cNvPr>
          <p:cNvSpPr/>
          <p:nvPr/>
        </p:nvSpPr>
        <p:spPr>
          <a:xfrm>
            <a:off x="7819127" y="5530004"/>
            <a:ext cx="1727200" cy="676970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xNF (RAN node)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713A4770-5794-405F-ADEA-70D8702A1317}"/>
              </a:ext>
            </a:extLst>
          </p:cNvPr>
          <p:cNvSpPr/>
          <p:nvPr/>
        </p:nvSpPr>
        <p:spPr>
          <a:xfrm>
            <a:off x="220129" y="1974916"/>
            <a:ext cx="5614601" cy="325939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DCAE Platform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xmlns="" id="{F3111FC9-B78D-46C6-944C-0B0CF77F5376}"/>
              </a:ext>
            </a:extLst>
          </p:cNvPr>
          <p:cNvSpPr/>
          <p:nvPr/>
        </p:nvSpPr>
        <p:spPr>
          <a:xfrm>
            <a:off x="8440594" y="2989295"/>
            <a:ext cx="1684140" cy="53877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SON Handler MS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xmlns="" id="{F117730E-472A-4584-AE56-6A588A35901E}"/>
              </a:ext>
            </a:extLst>
          </p:cNvPr>
          <p:cNvSpPr/>
          <p:nvPr/>
        </p:nvSpPr>
        <p:spPr>
          <a:xfrm>
            <a:off x="10291953" y="2989295"/>
            <a:ext cx="1439334" cy="53877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MS - n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xmlns="" id="{BF9C6275-F85A-437D-8D1E-B20E670A6B47}"/>
              </a:ext>
            </a:extLst>
          </p:cNvPr>
          <p:cNvSpPr/>
          <p:nvPr/>
        </p:nvSpPr>
        <p:spPr>
          <a:xfrm>
            <a:off x="10735229" y="4386270"/>
            <a:ext cx="1167903" cy="53877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HV-VES Collector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xmlns="" id="{0D6DF3F3-2D66-4E62-A472-F31D27ED9293}"/>
              </a:ext>
            </a:extLst>
          </p:cNvPr>
          <p:cNvSpPr/>
          <p:nvPr/>
        </p:nvSpPr>
        <p:spPr>
          <a:xfrm>
            <a:off x="9417002" y="4383495"/>
            <a:ext cx="1167903" cy="53877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Datafile Collector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xmlns="" id="{CB18AF2C-EDA0-4E1B-9545-6AEE565D4949}"/>
              </a:ext>
            </a:extLst>
          </p:cNvPr>
          <p:cNvSpPr/>
          <p:nvPr/>
        </p:nvSpPr>
        <p:spPr>
          <a:xfrm>
            <a:off x="8098775" y="4386270"/>
            <a:ext cx="1167903" cy="53877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VES Collector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xmlns="" id="{21D78BD1-E139-4D55-8BA8-B290D376F5E9}"/>
              </a:ext>
            </a:extLst>
          </p:cNvPr>
          <p:cNvSpPr/>
          <p:nvPr/>
        </p:nvSpPr>
        <p:spPr>
          <a:xfrm>
            <a:off x="6780548" y="4383495"/>
            <a:ext cx="1167903" cy="53877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SNMP Trap Coll.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xmlns="" id="{A48FEE19-3907-4AA3-AA1C-1AF45E9CB51F}"/>
              </a:ext>
            </a:extLst>
          </p:cNvPr>
          <p:cNvSpPr/>
          <p:nvPr/>
        </p:nvSpPr>
        <p:spPr>
          <a:xfrm>
            <a:off x="6785134" y="2989295"/>
            <a:ext cx="1439334" cy="53877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MS - 1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xmlns="" id="{D9798178-16F6-4832-8E2C-C058D02F51A6}"/>
              </a:ext>
            </a:extLst>
          </p:cNvPr>
          <p:cNvCxnSpPr>
            <a:cxnSpLocks/>
            <a:stCxn id="13" idx="0"/>
            <a:endCxn id="9" idx="2"/>
          </p:cNvCxnSpPr>
          <p:nvPr/>
        </p:nvCxnSpPr>
        <p:spPr>
          <a:xfrm flipV="1">
            <a:off x="8682727" y="3528065"/>
            <a:ext cx="599937" cy="8582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xmlns="" id="{E06E4970-79BB-4394-B0AA-FD160B1C3677}"/>
              </a:ext>
            </a:extLst>
          </p:cNvPr>
          <p:cNvCxnSpPr>
            <a:cxnSpLocks/>
            <a:stCxn id="7" idx="3"/>
            <a:endCxn id="13" idx="2"/>
          </p:cNvCxnSpPr>
          <p:nvPr/>
        </p:nvCxnSpPr>
        <p:spPr>
          <a:xfrm flipV="1">
            <a:off x="8682727" y="4925040"/>
            <a:ext cx="0" cy="6436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xmlns="" id="{5B4CCC1F-515F-4D76-9472-D29A1D63298A}"/>
              </a:ext>
            </a:extLst>
          </p:cNvPr>
          <p:cNvSpPr/>
          <p:nvPr/>
        </p:nvSpPr>
        <p:spPr>
          <a:xfrm>
            <a:off x="3976995" y="3282857"/>
            <a:ext cx="1439334" cy="53877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CBS</a:t>
            </a:r>
          </a:p>
        </p:txBody>
      </p:sp>
      <p:sp>
        <p:nvSpPr>
          <p:cNvPr id="19" name="Cylinder 18">
            <a:extLst>
              <a:ext uri="{FF2B5EF4-FFF2-40B4-BE49-F238E27FC236}">
                <a16:creationId xmlns:a16="http://schemas.microsoft.com/office/drawing/2014/main" xmlns="" id="{6015C002-95C2-4F27-A2F9-0CC3B23B10BA}"/>
              </a:ext>
            </a:extLst>
          </p:cNvPr>
          <p:cNvSpPr/>
          <p:nvPr/>
        </p:nvSpPr>
        <p:spPr>
          <a:xfrm>
            <a:off x="9660542" y="3320020"/>
            <a:ext cx="261408" cy="347133"/>
          </a:xfrm>
          <a:prstGeom prst="can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xmlns="" id="{DF04F7E8-38C8-45B5-80AE-5E5BEEE68C15}"/>
              </a:ext>
            </a:extLst>
          </p:cNvPr>
          <p:cNvSpPr/>
          <p:nvPr/>
        </p:nvSpPr>
        <p:spPr>
          <a:xfrm>
            <a:off x="2259038" y="4386270"/>
            <a:ext cx="1513308" cy="53877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Deployment Handler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xmlns="" id="{8C13CED8-3D5E-4062-A943-C1125ACCD19B}"/>
              </a:ext>
            </a:extLst>
          </p:cNvPr>
          <p:cNvSpPr/>
          <p:nvPr/>
        </p:nvSpPr>
        <p:spPr>
          <a:xfrm>
            <a:off x="387347" y="4386270"/>
            <a:ext cx="1673685" cy="53877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Service Change Handler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xmlns="" id="{321F5E48-17BA-4EF9-ACCF-B124D7D29AF0}"/>
              </a:ext>
            </a:extLst>
          </p:cNvPr>
          <p:cNvSpPr/>
          <p:nvPr/>
        </p:nvSpPr>
        <p:spPr>
          <a:xfrm>
            <a:off x="3970352" y="4372470"/>
            <a:ext cx="1439334" cy="53877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Policy Handler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xmlns="" id="{A0E1232E-BF82-459A-B577-6FD0571811EB}"/>
              </a:ext>
            </a:extLst>
          </p:cNvPr>
          <p:cNvSpPr/>
          <p:nvPr/>
        </p:nvSpPr>
        <p:spPr>
          <a:xfrm>
            <a:off x="1310457" y="3335227"/>
            <a:ext cx="1698515" cy="53877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Inventory API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xmlns="" id="{6234C94D-4488-48D0-B0E2-2BCF0527DB0B}"/>
              </a:ext>
            </a:extLst>
          </p:cNvPr>
          <p:cNvSpPr/>
          <p:nvPr/>
        </p:nvSpPr>
        <p:spPr>
          <a:xfrm>
            <a:off x="3937675" y="2288886"/>
            <a:ext cx="1439334" cy="53877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Cloudify Manager</a:t>
            </a:r>
          </a:p>
        </p:txBody>
      </p:sp>
      <p:sp>
        <p:nvSpPr>
          <p:cNvPr id="25" name="Cube 24">
            <a:extLst>
              <a:ext uri="{FF2B5EF4-FFF2-40B4-BE49-F238E27FC236}">
                <a16:creationId xmlns:a16="http://schemas.microsoft.com/office/drawing/2014/main" xmlns="" id="{2C8BBEB6-AE20-438D-BC78-B0CDCE07D061}"/>
              </a:ext>
            </a:extLst>
          </p:cNvPr>
          <p:cNvSpPr/>
          <p:nvPr/>
        </p:nvSpPr>
        <p:spPr>
          <a:xfrm>
            <a:off x="828555" y="5618638"/>
            <a:ext cx="1209298" cy="47504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CLAMP</a:t>
            </a:r>
          </a:p>
        </p:txBody>
      </p:sp>
      <p:sp>
        <p:nvSpPr>
          <p:cNvPr id="26" name="Cube 25">
            <a:extLst>
              <a:ext uri="{FF2B5EF4-FFF2-40B4-BE49-F238E27FC236}">
                <a16:creationId xmlns:a16="http://schemas.microsoft.com/office/drawing/2014/main" xmlns="" id="{7EC1C361-20FE-4F0A-A88C-1D9A6BAD4745}"/>
              </a:ext>
            </a:extLst>
          </p:cNvPr>
          <p:cNvSpPr/>
          <p:nvPr/>
        </p:nvSpPr>
        <p:spPr>
          <a:xfrm>
            <a:off x="2442694" y="5602613"/>
            <a:ext cx="1209298" cy="47504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SDC</a:t>
            </a:r>
          </a:p>
        </p:txBody>
      </p:sp>
      <p:sp>
        <p:nvSpPr>
          <p:cNvPr id="27" name="Cube 26">
            <a:extLst>
              <a:ext uri="{FF2B5EF4-FFF2-40B4-BE49-F238E27FC236}">
                <a16:creationId xmlns:a16="http://schemas.microsoft.com/office/drawing/2014/main" xmlns="" id="{28EBF319-15FA-4240-93EA-56C94FC65739}"/>
              </a:ext>
            </a:extLst>
          </p:cNvPr>
          <p:cNvSpPr/>
          <p:nvPr/>
        </p:nvSpPr>
        <p:spPr>
          <a:xfrm>
            <a:off x="4116154" y="5586134"/>
            <a:ext cx="1209298" cy="47504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Policy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xmlns="" id="{1008921F-C635-4F85-8DEC-3A3D24AB2683}"/>
              </a:ext>
            </a:extLst>
          </p:cNvPr>
          <p:cNvSpPr/>
          <p:nvPr/>
        </p:nvSpPr>
        <p:spPr>
          <a:xfrm>
            <a:off x="2429930" y="1226820"/>
            <a:ext cx="3691467" cy="38946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Consul Cluster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xmlns="" id="{D5D67243-6989-4DBD-971D-0448B39BF443}"/>
              </a:ext>
            </a:extLst>
          </p:cNvPr>
          <p:cNvSpPr/>
          <p:nvPr/>
        </p:nvSpPr>
        <p:spPr>
          <a:xfrm>
            <a:off x="2353730" y="1329265"/>
            <a:ext cx="3691467" cy="38946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Consul Cluster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E3858429-7C69-4394-8F92-90704EB0F86B}"/>
              </a:ext>
            </a:extLst>
          </p:cNvPr>
          <p:cNvSpPr txBox="1"/>
          <p:nvPr/>
        </p:nvSpPr>
        <p:spPr>
          <a:xfrm>
            <a:off x="9693075" y="3604612"/>
            <a:ext cx="7168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PG DB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xmlns="" id="{03FEB381-7C8A-4C76-A031-7A5D7F3ABD93}"/>
              </a:ext>
            </a:extLst>
          </p:cNvPr>
          <p:cNvCxnSpPr>
            <a:cxnSpLocks/>
          </p:cNvCxnSpPr>
          <p:nvPr/>
        </p:nvCxnSpPr>
        <p:spPr>
          <a:xfrm flipV="1">
            <a:off x="4690019" y="4911240"/>
            <a:ext cx="0" cy="6436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or: Elbow 31">
            <a:extLst>
              <a:ext uri="{FF2B5EF4-FFF2-40B4-BE49-F238E27FC236}">
                <a16:creationId xmlns:a16="http://schemas.microsoft.com/office/drawing/2014/main" xmlns="" id="{FEE74A62-A823-4547-8970-1346BEF9D154}"/>
              </a:ext>
            </a:extLst>
          </p:cNvPr>
          <p:cNvCxnSpPr>
            <a:cxnSpLocks/>
            <a:stCxn id="22" idx="3"/>
            <a:endCxn id="24" idx="3"/>
          </p:cNvCxnSpPr>
          <p:nvPr/>
        </p:nvCxnSpPr>
        <p:spPr>
          <a:xfrm flipH="1" flipV="1">
            <a:off x="5377009" y="2558271"/>
            <a:ext cx="32677" cy="2083584"/>
          </a:xfrm>
          <a:prstGeom prst="bentConnector3">
            <a:avLst>
              <a:gd name="adj1" fmla="val -69957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xmlns="" id="{BFE2F720-354B-4740-B1D5-911B5F3247C1}"/>
              </a:ext>
            </a:extLst>
          </p:cNvPr>
          <p:cNvCxnSpPr>
            <a:cxnSpLocks/>
            <a:stCxn id="24" idx="0"/>
          </p:cNvCxnSpPr>
          <p:nvPr/>
        </p:nvCxnSpPr>
        <p:spPr>
          <a:xfrm flipV="1">
            <a:off x="4657342" y="1741326"/>
            <a:ext cx="0" cy="5475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xmlns="" id="{CEE8651C-4D17-4534-8BC7-2234B5A01674}"/>
              </a:ext>
            </a:extLst>
          </p:cNvPr>
          <p:cNvCxnSpPr>
            <a:endCxn id="18" idx="1"/>
          </p:cNvCxnSpPr>
          <p:nvPr/>
        </p:nvCxnSpPr>
        <p:spPr>
          <a:xfrm rot="16200000" flipH="1">
            <a:off x="2748142" y="2323388"/>
            <a:ext cx="1833509" cy="62419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or: Elbow 34">
            <a:extLst>
              <a:ext uri="{FF2B5EF4-FFF2-40B4-BE49-F238E27FC236}">
                <a16:creationId xmlns:a16="http://schemas.microsoft.com/office/drawing/2014/main" xmlns="" id="{FF366AB6-F80F-47FA-BBF4-638EC06C6667}"/>
              </a:ext>
            </a:extLst>
          </p:cNvPr>
          <p:cNvCxnSpPr>
            <a:cxnSpLocks/>
            <a:stCxn id="18" idx="3"/>
            <a:endCxn id="9" idx="0"/>
          </p:cNvCxnSpPr>
          <p:nvPr/>
        </p:nvCxnSpPr>
        <p:spPr>
          <a:xfrm flipV="1">
            <a:off x="5416329" y="2989295"/>
            <a:ext cx="3866335" cy="562947"/>
          </a:xfrm>
          <a:prstGeom prst="bentConnector4">
            <a:avLst>
              <a:gd name="adj1" fmla="val 24233"/>
              <a:gd name="adj2" fmla="val 14060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7E352F6E-7B3B-4319-A26F-B1484521AA9E}"/>
              </a:ext>
            </a:extLst>
          </p:cNvPr>
          <p:cNvSpPr/>
          <p:nvPr/>
        </p:nvSpPr>
        <p:spPr>
          <a:xfrm>
            <a:off x="-2" y="1032933"/>
            <a:ext cx="12208934" cy="5460999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Cube 41">
            <a:extLst>
              <a:ext uri="{FF2B5EF4-FFF2-40B4-BE49-F238E27FC236}">
                <a16:creationId xmlns:a16="http://schemas.microsoft.com/office/drawing/2014/main" xmlns="" id="{58DFF7F1-84C1-474E-ADAC-FE86CF2E3C07}"/>
              </a:ext>
            </a:extLst>
          </p:cNvPr>
          <p:cNvSpPr/>
          <p:nvPr/>
        </p:nvSpPr>
        <p:spPr>
          <a:xfrm>
            <a:off x="6834784" y="1198899"/>
            <a:ext cx="1209298" cy="47504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OOF</a:t>
            </a:r>
          </a:p>
        </p:txBody>
      </p:sp>
      <p:sp>
        <p:nvSpPr>
          <p:cNvPr id="43" name="Cube 42">
            <a:extLst>
              <a:ext uri="{FF2B5EF4-FFF2-40B4-BE49-F238E27FC236}">
                <a16:creationId xmlns:a16="http://schemas.microsoft.com/office/drawing/2014/main" xmlns="" id="{86FF5BDF-8F98-4E9B-A9EA-FD10F00B396E}"/>
              </a:ext>
            </a:extLst>
          </p:cNvPr>
          <p:cNvSpPr/>
          <p:nvPr/>
        </p:nvSpPr>
        <p:spPr>
          <a:xfrm>
            <a:off x="8337029" y="1187535"/>
            <a:ext cx="1209298" cy="47504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Policy</a:t>
            </a:r>
          </a:p>
        </p:txBody>
      </p:sp>
      <p:sp>
        <p:nvSpPr>
          <p:cNvPr id="44" name="Cube 43">
            <a:extLst>
              <a:ext uri="{FF2B5EF4-FFF2-40B4-BE49-F238E27FC236}">
                <a16:creationId xmlns:a16="http://schemas.microsoft.com/office/drawing/2014/main" xmlns="" id="{81D51C86-E4C6-4E49-A0A1-7523311F993D}"/>
              </a:ext>
            </a:extLst>
          </p:cNvPr>
          <p:cNvSpPr/>
          <p:nvPr/>
        </p:nvSpPr>
        <p:spPr>
          <a:xfrm>
            <a:off x="9964666" y="1226820"/>
            <a:ext cx="1209298" cy="47504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SDN-R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xmlns="" id="{460C0718-A00D-4DBB-BD33-695B0CC62191}"/>
              </a:ext>
            </a:extLst>
          </p:cNvPr>
          <p:cNvCxnSpPr>
            <a:stCxn id="44" idx="3"/>
          </p:cNvCxnSpPr>
          <p:nvPr/>
        </p:nvCxnSpPr>
        <p:spPr>
          <a:xfrm flipH="1">
            <a:off x="9921950" y="1701862"/>
            <a:ext cx="587985" cy="12874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xmlns="" id="{7552C3E4-EF64-4FC3-BFB6-2DE9AF659BB8}"/>
              </a:ext>
            </a:extLst>
          </p:cNvPr>
          <p:cNvCxnSpPr>
            <a:cxnSpLocks/>
          </p:cNvCxnSpPr>
          <p:nvPr/>
        </p:nvCxnSpPr>
        <p:spPr>
          <a:xfrm flipH="1" flipV="1">
            <a:off x="9305362" y="1654090"/>
            <a:ext cx="508861" cy="133520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xmlns="" id="{E1163A29-4F4D-4DAC-AEF8-FED4D2308478}"/>
              </a:ext>
            </a:extLst>
          </p:cNvPr>
          <p:cNvCxnSpPr>
            <a:cxnSpLocks/>
          </p:cNvCxnSpPr>
          <p:nvPr/>
        </p:nvCxnSpPr>
        <p:spPr>
          <a:xfrm flipH="1" flipV="1">
            <a:off x="7974092" y="1616288"/>
            <a:ext cx="1637433" cy="134883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2121411"/>
      </p:ext>
    </p:extLst>
  </p:cSld>
  <p:clrMapOvr>
    <a:masterClrMapping/>
  </p:clrMapOvr>
  <p:transition>
    <p:wipe dir="r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611AC588-D172-4B2E-996B-6DFB6B9E2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SON-Handler MS Architecture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xmlns="" id="{EAA19E48-0E50-4459-88DC-615320624658}"/>
              </a:ext>
            </a:extLst>
          </p:cNvPr>
          <p:cNvSpPr/>
          <p:nvPr/>
        </p:nvSpPr>
        <p:spPr>
          <a:xfrm>
            <a:off x="1732563" y="1083710"/>
            <a:ext cx="6380509" cy="3338227"/>
          </a:xfrm>
          <a:prstGeom prst="roundRect">
            <a:avLst/>
          </a:prstGeom>
          <a:solidFill>
            <a:srgbClr val="FFFFFF">
              <a:lumMod val="95000"/>
            </a:srgbClr>
          </a:solidFill>
          <a:ln w="9525" cap="flat" cmpd="sng" algn="ctr">
            <a:solidFill>
              <a:srgbClr val="FFFFFF">
                <a:lumMod val="5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tIns="0" bIns="0" rtlCol="0" anchor="t" anchorCtr="0"/>
          <a:lstStyle/>
          <a:p>
            <a:pPr marL="0" marR="0" lvl="0" indent="0" algn="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Spring boot application</a:t>
            </a:r>
          </a:p>
        </p:txBody>
      </p:sp>
      <p:sp>
        <p:nvSpPr>
          <p:cNvPr id="23" name="Flowchart: Magnetic Disk 22">
            <a:extLst>
              <a:ext uri="{FF2B5EF4-FFF2-40B4-BE49-F238E27FC236}">
                <a16:creationId xmlns:a16="http://schemas.microsoft.com/office/drawing/2014/main" xmlns="" id="{3FE63CCA-3637-46DE-AB9A-10BB79459F00}"/>
              </a:ext>
            </a:extLst>
          </p:cNvPr>
          <p:cNvSpPr/>
          <p:nvPr/>
        </p:nvSpPr>
        <p:spPr>
          <a:xfrm>
            <a:off x="2164853" y="1840887"/>
            <a:ext cx="859589" cy="597774"/>
          </a:xfrm>
          <a:prstGeom prst="flowChartMagneticDisk">
            <a:avLst/>
          </a:prstGeom>
          <a:gradFill flip="none" rotWithShape="1">
            <a:gsLst>
              <a:gs pos="0">
                <a:srgbClr val="646363">
                  <a:lumMod val="5000"/>
                  <a:lumOff val="95000"/>
                </a:srgbClr>
              </a:gs>
              <a:gs pos="74000">
                <a:srgbClr val="646363">
                  <a:lumMod val="45000"/>
                  <a:lumOff val="55000"/>
                </a:srgbClr>
              </a:gs>
              <a:gs pos="83000">
                <a:srgbClr val="646363">
                  <a:lumMod val="45000"/>
                  <a:lumOff val="55000"/>
                </a:srgbClr>
              </a:gs>
              <a:gs pos="100000">
                <a:srgbClr val="646363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FFFFFF">
                <a:lumMod val="5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Database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AEFC2F1F-8CF5-46C2-8E92-8BDBE2F7A09E}"/>
              </a:ext>
            </a:extLst>
          </p:cNvPr>
          <p:cNvSpPr/>
          <p:nvPr/>
        </p:nvSpPr>
        <p:spPr>
          <a:xfrm>
            <a:off x="3477719" y="1574345"/>
            <a:ext cx="4418579" cy="1116998"/>
          </a:xfrm>
          <a:prstGeom prst="rect">
            <a:avLst/>
          </a:prstGeom>
          <a:gradFill flip="none" rotWithShape="1">
            <a:gsLst>
              <a:gs pos="0">
                <a:srgbClr val="00A2E0">
                  <a:lumMod val="5000"/>
                  <a:lumOff val="95000"/>
                </a:srgbClr>
              </a:gs>
              <a:gs pos="74000">
                <a:srgbClr val="00A2E0">
                  <a:lumMod val="45000"/>
                  <a:lumOff val="55000"/>
                </a:srgbClr>
              </a:gs>
              <a:gs pos="83000">
                <a:srgbClr val="00A2E0">
                  <a:lumMod val="45000"/>
                  <a:lumOff val="55000"/>
                </a:srgbClr>
              </a:gs>
              <a:gs pos="100000">
                <a:srgbClr val="00A2E0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E357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Core Logic</a:t>
            </a:r>
            <a:endParaRPr lang="en-US" b="1" kern="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</a:endParaRPr>
          </a:p>
          <a:p>
            <a:pPr marL="342900" marR="0" lvl="0" indent="-34290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4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Main thread</a:t>
            </a:r>
          </a:p>
          <a:p>
            <a:pPr marL="342900" marR="0" lvl="0" indent="-34290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C</a:t>
            </a:r>
            <a:r>
              <a:rPr kumimoji="0" lang="en-US" sz="1400" i="0" u="none" strike="noStrike" kern="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hild</a:t>
            </a:r>
            <a:r>
              <a:rPr kumimoji="0" lang="en-US" sz="14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thread(s) for FM data/SDN-R notification processing</a:t>
            </a:r>
          </a:p>
          <a:p>
            <a:pPr marL="342900" marR="0" lvl="0" indent="-34290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Child thread for </a:t>
            </a:r>
            <a:r>
              <a:rPr kumimoji="0" lang="en-US" sz="14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PM data processing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962DDD6A-44E9-4F12-937A-68D53A2B434A}"/>
              </a:ext>
            </a:extLst>
          </p:cNvPr>
          <p:cNvSpPr/>
          <p:nvPr/>
        </p:nvSpPr>
        <p:spPr>
          <a:xfrm>
            <a:off x="5011642" y="3132947"/>
            <a:ext cx="2884657" cy="582615"/>
          </a:xfrm>
          <a:prstGeom prst="rect">
            <a:avLst/>
          </a:prstGeom>
          <a:gradFill flip="none" rotWithShape="1">
            <a:gsLst>
              <a:gs pos="0">
                <a:srgbClr val="00A2E0">
                  <a:lumMod val="5000"/>
                  <a:lumOff val="95000"/>
                </a:srgbClr>
              </a:gs>
              <a:gs pos="74000">
                <a:srgbClr val="00A2E0">
                  <a:lumMod val="45000"/>
                  <a:lumOff val="55000"/>
                </a:srgbClr>
              </a:gs>
              <a:gs pos="83000">
                <a:srgbClr val="00A2E0">
                  <a:lumMod val="45000"/>
                  <a:lumOff val="55000"/>
                </a:srgbClr>
              </a:gs>
              <a:gs pos="100000">
                <a:srgbClr val="00A2E0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E357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DMaaP client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xmlns="" id="{A0A8A15E-F24E-4765-A076-E95450549F95}"/>
              </a:ext>
            </a:extLst>
          </p:cNvPr>
          <p:cNvSpPr/>
          <p:nvPr/>
        </p:nvSpPr>
        <p:spPr>
          <a:xfrm>
            <a:off x="4262344" y="4671031"/>
            <a:ext cx="1295897" cy="51253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 w="9525" cap="flat" cmpd="sng" algn="ctr">
            <a:solidFill>
              <a:srgbClr val="0E357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SDN-R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xmlns="" id="{7003F0BC-C421-4631-B37F-E09C005BD7D6}"/>
              </a:ext>
            </a:extLst>
          </p:cNvPr>
          <p:cNvSpPr/>
          <p:nvPr/>
        </p:nvSpPr>
        <p:spPr>
          <a:xfrm>
            <a:off x="3153153" y="4686743"/>
            <a:ext cx="984324" cy="529389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 w="9525" cap="flat" cmpd="sng" algn="ctr">
            <a:solidFill>
              <a:srgbClr val="0E357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OOF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xmlns="" id="{F458D183-7A20-4C95-8CED-D64C2F16C912}"/>
              </a:ext>
            </a:extLst>
          </p:cNvPr>
          <p:cNvSpPr/>
          <p:nvPr/>
        </p:nvSpPr>
        <p:spPr>
          <a:xfrm>
            <a:off x="5683108" y="4636840"/>
            <a:ext cx="1202741" cy="53481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 w="9525" cap="flat" cmpd="sng" algn="ctr">
            <a:solidFill>
              <a:srgbClr val="0E357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Policy</a:t>
            </a:r>
          </a:p>
        </p:txBody>
      </p:sp>
      <p:sp>
        <p:nvSpPr>
          <p:cNvPr id="30" name="Arrow: Up-Down 29">
            <a:extLst>
              <a:ext uri="{FF2B5EF4-FFF2-40B4-BE49-F238E27FC236}">
                <a16:creationId xmlns:a16="http://schemas.microsoft.com/office/drawing/2014/main" xmlns="" id="{4871A942-1648-4EAE-AE47-54F731454D5C}"/>
              </a:ext>
            </a:extLst>
          </p:cNvPr>
          <p:cNvSpPr/>
          <p:nvPr/>
        </p:nvSpPr>
        <p:spPr>
          <a:xfrm>
            <a:off x="3477720" y="3701254"/>
            <a:ext cx="308570" cy="950793"/>
          </a:xfrm>
          <a:prstGeom prst="upDownArrow">
            <a:avLst/>
          </a:prstGeom>
          <a:gradFill flip="none" rotWithShape="1">
            <a:gsLst>
              <a:gs pos="0">
                <a:srgbClr val="646363">
                  <a:lumMod val="5000"/>
                  <a:lumOff val="95000"/>
                </a:srgbClr>
              </a:gs>
              <a:gs pos="74000">
                <a:srgbClr val="646363">
                  <a:lumMod val="45000"/>
                  <a:lumOff val="55000"/>
                </a:srgbClr>
              </a:gs>
              <a:gs pos="83000">
                <a:srgbClr val="646363">
                  <a:lumMod val="45000"/>
                  <a:lumOff val="55000"/>
                </a:srgbClr>
              </a:gs>
              <a:gs pos="100000">
                <a:srgbClr val="646363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" name="Arrow: Up-Down 30">
            <a:extLst>
              <a:ext uri="{FF2B5EF4-FFF2-40B4-BE49-F238E27FC236}">
                <a16:creationId xmlns:a16="http://schemas.microsoft.com/office/drawing/2014/main" xmlns="" id="{9A87BDF9-19BB-474D-8E0F-2752F50038E2}"/>
              </a:ext>
            </a:extLst>
          </p:cNvPr>
          <p:cNvSpPr/>
          <p:nvPr/>
        </p:nvSpPr>
        <p:spPr>
          <a:xfrm>
            <a:off x="5143367" y="3729089"/>
            <a:ext cx="296865" cy="950793"/>
          </a:xfrm>
          <a:prstGeom prst="upDownArrow">
            <a:avLst/>
          </a:prstGeom>
          <a:gradFill flip="none" rotWithShape="1">
            <a:gsLst>
              <a:gs pos="0">
                <a:srgbClr val="646363">
                  <a:lumMod val="5000"/>
                  <a:lumOff val="95000"/>
                </a:srgbClr>
              </a:gs>
              <a:gs pos="74000">
                <a:srgbClr val="646363">
                  <a:lumMod val="45000"/>
                  <a:lumOff val="55000"/>
                </a:srgbClr>
              </a:gs>
              <a:gs pos="83000">
                <a:srgbClr val="646363">
                  <a:lumMod val="45000"/>
                  <a:lumOff val="55000"/>
                </a:srgbClr>
              </a:gs>
              <a:gs pos="100000">
                <a:srgbClr val="646363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xmlns="" id="{A668619D-B7E4-4EAC-BC21-F527E1B0B256}"/>
              </a:ext>
            </a:extLst>
          </p:cNvPr>
          <p:cNvSpPr/>
          <p:nvPr/>
        </p:nvSpPr>
        <p:spPr>
          <a:xfrm>
            <a:off x="9416409" y="4421937"/>
            <a:ext cx="1097464" cy="334282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 w="9525" cap="flat" cmpd="sng" algn="ctr">
            <a:solidFill>
              <a:srgbClr val="0E357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r>
              <a:rPr 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Other ONAP components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BE2296F-AC26-4504-BC0C-FE7FE027A343}"/>
              </a:ext>
            </a:extLst>
          </p:cNvPr>
          <p:cNvSpPr/>
          <p:nvPr/>
        </p:nvSpPr>
        <p:spPr>
          <a:xfrm>
            <a:off x="9313910" y="3802539"/>
            <a:ext cx="2622969" cy="1831330"/>
          </a:xfrm>
          <a:prstGeom prst="rect">
            <a:avLst/>
          </a:prstGeom>
          <a:noFill/>
          <a:ln w="9525" cap="flat" cmpd="sng" algn="ctr">
            <a:solidFill>
              <a:srgbClr val="000000">
                <a:lumMod val="50000"/>
                <a:lumOff val="5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xmlns="" id="{6E43C962-13DB-46EF-9E51-2AA032534BA4}"/>
              </a:ext>
            </a:extLst>
          </p:cNvPr>
          <p:cNvSpPr/>
          <p:nvPr/>
        </p:nvSpPr>
        <p:spPr>
          <a:xfrm>
            <a:off x="4314073" y="5650106"/>
            <a:ext cx="1408990" cy="361075"/>
          </a:xfrm>
          <a:prstGeom prst="roundRect">
            <a:avLst/>
          </a:prstGeom>
          <a:gradFill flip="none" rotWithShape="1">
            <a:gsLst>
              <a:gs pos="0">
                <a:srgbClr val="6DC24B">
                  <a:lumMod val="5000"/>
                  <a:lumOff val="95000"/>
                </a:srgbClr>
              </a:gs>
              <a:gs pos="74000">
                <a:srgbClr val="6DC24B">
                  <a:lumMod val="45000"/>
                  <a:lumOff val="55000"/>
                </a:srgbClr>
              </a:gs>
              <a:gs pos="83000">
                <a:srgbClr val="6DC24B">
                  <a:lumMod val="45000"/>
                  <a:lumOff val="55000"/>
                </a:srgbClr>
              </a:gs>
              <a:gs pos="100000">
                <a:srgbClr val="6DC24B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E357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RAN nodes</a:t>
            </a:r>
          </a:p>
        </p:txBody>
      </p:sp>
      <p:sp>
        <p:nvSpPr>
          <p:cNvPr id="38" name="Arrow: Up-Down 37">
            <a:extLst>
              <a:ext uri="{FF2B5EF4-FFF2-40B4-BE49-F238E27FC236}">
                <a16:creationId xmlns:a16="http://schemas.microsoft.com/office/drawing/2014/main" xmlns="" id="{B7B61379-C01F-4670-A76A-D294D9AB1FBC}"/>
              </a:ext>
            </a:extLst>
          </p:cNvPr>
          <p:cNvSpPr/>
          <p:nvPr/>
        </p:nvSpPr>
        <p:spPr>
          <a:xfrm>
            <a:off x="4843810" y="5193833"/>
            <a:ext cx="288758" cy="422949"/>
          </a:xfrm>
          <a:prstGeom prst="upDownArrow">
            <a:avLst/>
          </a:prstGeom>
          <a:gradFill flip="none" rotWithShape="1">
            <a:gsLst>
              <a:gs pos="0">
                <a:srgbClr val="646363">
                  <a:lumMod val="5000"/>
                  <a:lumOff val="95000"/>
                </a:srgbClr>
              </a:gs>
              <a:gs pos="74000">
                <a:srgbClr val="646363">
                  <a:lumMod val="45000"/>
                  <a:lumOff val="55000"/>
                </a:srgbClr>
              </a:gs>
              <a:gs pos="83000">
                <a:srgbClr val="646363">
                  <a:lumMod val="45000"/>
                  <a:lumOff val="55000"/>
                </a:srgbClr>
              </a:gs>
              <a:gs pos="100000">
                <a:srgbClr val="646363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Arrow: Up-Down 20">
            <a:extLst>
              <a:ext uri="{FF2B5EF4-FFF2-40B4-BE49-F238E27FC236}">
                <a16:creationId xmlns:a16="http://schemas.microsoft.com/office/drawing/2014/main" xmlns="" id="{4CCBA49B-1012-49ED-BA78-5021AF09BB4D}"/>
              </a:ext>
            </a:extLst>
          </p:cNvPr>
          <p:cNvSpPr/>
          <p:nvPr/>
        </p:nvSpPr>
        <p:spPr>
          <a:xfrm>
            <a:off x="6059095" y="3712121"/>
            <a:ext cx="308569" cy="929061"/>
          </a:xfrm>
          <a:prstGeom prst="upDownArrow">
            <a:avLst/>
          </a:prstGeom>
          <a:gradFill flip="none" rotWithShape="1">
            <a:gsLst>
              <a:gs pos="0">
                <a:srgbClr val="646363">
                  <a:lumMod val="5000"/>
                  <a:lumOff val="95000"/>
                </a:srgbClr>
              </a:gs>
              <a:gs pos="74000">
                <a:srgbClr val="646363">
                  <a:lumMod val="45000"/>
                  <a:lumOff val="55000"/>
                </a:srgbClr>
              </a:gs>
              <a:gs pos="83000">
                <a:srgbClr val="646363">
                  <a:lumMod val="45000"/>
                  <a:lumOff val="55000"/>
                </a:srgbClr>
              </a:gs>
              <a:gs pos="100000">
                <a:srgbClr val="646363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0885768B-3C08-4494-81CD-1B3DC5480155}"/>
              </a:ext>
            </a:extLst>
          </p:cNvPr>
          <p:cNvSpPr/>
          <p:nvPr/>
        </p:nvSpPr>
        <p:spPr>
          <a:xfrm>
            <a:off x="2170181" y="3137623"/>
            <a:ext cx="2576151" cy="582615"/>
          </a:xfrm>
          <a:prstGeom prst="rect">
            <a:avLst/>
          </a:prstGeom>
          <a:gradFill flip="none" rotWithShape="1">
            <a:gsLst>
              <a:gs pos="0">
                <a:srgbClr val="00A2E0">
                  <a:lumMod val="5000"/>
                  <a:lumOff val="95000"/>
                </a:srgbClr>
              </a:gs>
              <a:gs pos="74000">
                <a:srgbClr val="00A2E0">
                  <a:lumMod val="45000"/>
                  <a:lumOff val="55000"/>
                </a:srgbClr>
              </a:gs>
              <a:gs pos="83000">
                <a:srgbClr val="00A2E0">
                  <a:lumMod val="45000"/>
                  <a:lumOff val="55000"/>
                </a:srgbClr>
              </a:gs>
              <a:gs pos="100000">
                <a:srgbClr val="00A2E0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E357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REST </a:t>
            </a: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Interface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Arrow: Up-Down 31">
            <a:extLst>
              <a:ext uri="{FF2B5EF4-FFF2-40B4-BE49-F238E27FC236}">
                <a16:creationId xmlns:a16="http://schemas.microsoft.com/office/drawing/2014/main" xmlns="" id="{027F0B75-52E4-495F-ACD6-020499BA3E7C}"/>
              </a:ext>
            </a:extLst>
          </p:cNvPr>
          <p:cNvSpPr/>
          <p:nvPr/>
        </p:nvSpPr>
        <p:spPr>
          <a:xfrm>
            <a:off x="4358081" y="3723297"/>
            <a:ext cx="308570" cy="950793"/>
          </a:xfrm>
          <a:prstGeom prst="upDownArrow">
            <a:avLst/>
          </a:prstGeom>
          <a:gradFill flip="none" rotWithShape="1">
            <a:gsLst>
              <a:gs pos="0">
                <a:srgbClr val="646363">
                  <a:lumMod val="5000"/>
                  <a:lumOff val="95000"/>
                </a:srgbClr>
              </a:gs>
              <a:gs pos="74000">
                <a:srgbClr val="646363">
                  <a:lumMod val="45000"/>
                  <a:lumOff val="55000"/>
                </a:srgbClr>
              </a:gs>
              <a:gs pos="83000">
                <a:srgbClr val="646363">
                  <a:lumMod val="45000"/>
                  <a:lumOff val="55000"/>
                </a:srgbClr>
              </a:gs>
              <a:gs pos="100000">
                <a:srgbClr val="646363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xmlns="" id="{D39B9148-376C-47ED-80C4-B9DE9A7E9012}"/>
              </a:ext>
            </a:extLst>
          </p:cNvPr>
          <p:cNvSpPr/>
          <p:nvPr/>
        </p:nvSpPr>
        <p:spPr>
          <a:xfrm>
            <a:off x="9379446" y="3978583"/>
            <a:ext cx="1097464" cy="334283"/>
          </a:xfrm>
          <a:prstGeom prst="roundRect">
            <a:avLst/>
          </a:prstGeom>
          <a:gradFill flip="none" rotWithShape="1">
            <a:gsLst>
              <a:gs pos="0">
                <a:srgbClr val="6DC24B">
                  <a:lumMod val="5000"/>
                  <a:lumOff val="95000"/>
                </a:srgbClr>
              </a:gs>
              <a:gs pos="74000">
                <a:srgbClr val="6DC24B">
                  <a:lumMod val="45000"/>
                  <a:lumOff val="55000"/>
                </a:srgbClr>
              </a:gs>
              <a:gs pos="83000">
                <a:srgbClr val="6DC24B">
                  <a:lumMod val="45000"/>
                  <a:lumOff val="55000"/>
                </a:srgbClr>
              </a:gs>
              <a:gs pos="100000">
                <a:srgbClr val="6DC24B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E357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RAN nodes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05FC9684-CC41-41A0-95D8-C19D8918AD92}"/>
              </a:ext>
            </a:extLst>
          </p:cNvPr>
          <p:cNvSpPr txBox="1"/>
          <p:nvPr/>
        </p:nvSpPr>
        <p:spPr>
          <a:xfrm>
            <a:off x="10511861" y="3945669"/>
            <a:ext cx="1550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Could be a CU/DU or a traditional BS.</a:t>
            </a:r>
          </a:p>
        </p:txBody>
      </p:sp>
      <p:sp>
        <p:nvSpPr>
          <p:cNvPr id="40" name="Arrow: Up-Down 39">
            <a:extLst>
              <a:ext uri="{FF2B5EF4-FFF2-40B4-BE49-F238E27FC236}">
                <a16:creationId xmlns:a16="http://schemas.microsoft.com/office/drawing/2014/main" xmlns="" id="{AECF1D1E-9E2C-4BC2-9BE7-642E5677A30D}"/>
              </a:ext>
            </a:extLst>
          </p:cNvPr>
          <p:cNvSpPr/>
          <p:nvPr/>
        </p:nvSpPr>
        <p:spPr>
          <a:xfrm>
            <a:off x="6299717" y="2704870"/>
            <a:ext cx="249488" cy="432753"/>
          </a:xfrm>
          <a:prstGeom prst="upDownArrow">
            <a:avLst/>
          </a:prstGeom>
          <a:gradFill flip="none" rotWithShape="1">
            <a:gsLst>
              <a:gs pos="0">
                <a:srgbClr val="646363">
                  <a:lumMod val="5000"/>
                  <a:lumOff val="95000"/>
                </a:srgbClr>
              </a:gs>
              <a:gs pos="74000">
                <a:srgbClr val="646363">
                  <a:lumMod val="45000"/>
                  <a:lumOff val="55000"/>
                </a:srgbClr>
              </a:gs>
              <a:gs pos="83000">
                <a:srgbClr val="646363">
                  <a:lumMod val="45000"/>
                  <a:lumOff val="55000"/>
                </a:srgbClr>
              </a:gs>
              <a:gs pos="100000">
                <a:srgbClr val="646363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1" name="Arrow: Up-Down 40">
            <a:extLst>
              <a:ext uri="{FF2B5EF4-FFF2-40B4-BE49-F238E27FC236}">
                <a16:creationId xmlns:a16="http://schemas.microsoft.com/office/drawing/2014/main" xmlns="" id="{79C01BD6-6621-4EBB-B042-49D0D28E39DE}"/>
              </a:ext>
            </a:extLst>
          </p:cNvPr>
          <p:cNvSpPr/>
          <p:nvPr/>
        </p:nvSpPr>
        <p:spPr>
          <a:xfrm>
            <a:off x="3955343" y="2707338"/>
            <a:ext cx="249488" cy="430286"/>
          </a:xfrm>
          <a:prstGeom prst="upDownArrow">
            <a:avLst/>
          </a:prstGeom>
          <a:gradFill flip="none" rotWithShape="1">
            <a:gsLst>
              <a:gs pos="0">
                <a:srgbClr val="646363">
                  <a:lumMod val="5000"/>
                  <a:lumOff val="95000"/>
                </a:srgbClr>
              </a:gs>
              <a:gs pos="74000">
                <a:srgbClr val="646363">
                  <a:lumMod val="45000"/>
                  <a:lumOff val="55000"/>
                </a:srgbClr>
              </a:gs>
              <a:gs pos="83000">
                <a:srgbClr val="646363">
                  <a:lumMod val="45000"/>
                  <a:lumOff val="55000"/>
                </a:srgbClr>
              </a:gs>
              <a:gs pos="100000">
                <a:srgbClr val="646363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2" name="Arrow: Up-Down 41">
            <a:extLst>
              <a:ext uri="{FF2B5EF4-FFF2-40B4-BE49-F238E27FC236}">
                <a16:creationId xmlns:a16="http://schemas.microsoft.com/office/drawing/2014/main" xmlns="" id="{6BEF4D2C-7D4C-481D-85B0-91A68DC3EC6F}"/>
              </a:ext>
            </a:extLst>
          </p:cNvPr>
          <p:cNvSpPr/>
          <p:nvPr/>
        </p:nvSpPr>
        <p:spPr>
          <a:xfrm rot="5400000">
            <a:off x="3114841" y="1941271"/>
            <a:ext cx="249488" cy="430286"/>
          </a:xfrm>
          <a:prstGeom prst="upDownArrow">
            <a:avLst/>
          </a:prstGeom>
          <a:gradFill flip="none" rotWithShape="1">
            <a:gsLst>
              <a:gs pos="0">
                <a:srgbClr val="646363">
                  <a:lumMod val="5000"/>
                  <a:lumOff val="95000"/>
                </a:srgbClr>
              </a:gs>
              <a:gs pos="74000">
                <a:srgbClr val="646363">
                  <a:lumMod val="45000"/>
                  <a:lumOff val="55000"/>
                </a:srgbClr>
              </a:gs>
              <a:gs pos="83000">
                <a:srgbClr val="646363">
                  <a:lumMod val="45000"/>
                  <a:lumOff val="55000"/>
                </a:srgbClr>
              </a:gs>
              <a:gs pos="100000">
                <a:srgbClr val="646363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xmlns="" id="{79FCB893-AE68-48E5-B149-433A1246719C}"/>
              </a:ext>
            </a:extLst>
          </p:cNvPr>
          <p:cNvSpPr/>
          <p:nvPr/>
        </p:nvSpPr>
        <p:spPr>
          <a:xfrm>
            <a:off x="9279241" y="1224659"/>
            <a:ext cx="2657638" cy="2319628"/>
          </a:xfrm>
          <a:prstGeom prst="rect">
            <a:avLst/>
          </a:prstGeom>
          <a:noFill/>
          <a:ln w="9525" cap="flat" cmpd="sng" algn="ctr">
            <a:solidFill>
              <a:srgbClr val="000000">
                <a:lumMod val="50000"/>
                <a:lumOff val="50000"/>
              </a:srgbClr>
            </a:solidFill>
            <a:prstDash val="solid"/>
          </a:ln>
          <a:effectLst/>
        </p:spPr>
        <p:txBody>
          <a:bodyPr rtlCol="0" anchor="t" anchorCtr="0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sng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DB contents</a:t>
            </a:r>
          </a:p>
          <a:p>
            <a:pPr marL="228600" lvl="0" indent="-228600" defTabSz="457200">
              <a:buFontTx/>
              <a:buAutoNum type="arabicPeriod"/>
              <a:defRPr/>
            </a:pP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/>
              </a:rPr>
              <a:t>Config information</a:t>
            </a:r>
          </a:p>
          <a:p>
            <a:pPr marL="228600" indent="-228600" defTabSz="457200">
              <a:buFontTx/>
              <a:buAutoNum type="arabicPeriod"/>
              <a:defRPr/>
            </a:pP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/>
              </a:rPr>
              <a:t>Processed notifications &amp; alarms (until OOF response is received)</a:t>
            </a:r>
          </a:p>
          <a:p>
            <a:pPr marL="228600" lvl="0" indent="-228600" defTabSz="457200">
              <a:buFontTx/>
              <a:buAutoNum type="arabicPeriod"/>
              <a:defRPr/>
            </a:pP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/>
              </a:rPr>
              <a:t>Buffered notifications &amp; alarms</a:t>
            </a:r>
          </a:p>
          <a:p>
            <a:pPr marL="228600" lvl="0" indent="-228600" defTabSz="457200">
              <a:buFontTx/>
              <a:buAutoNum type="arabicPeriod"/>
              <a:defRPr/>
            </a:pP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/>
              </a:rPr>
              <a:t>State information</a:t>
            </a:r>
          </a:p>
          <a:p>
            <a:pPr marL="228600" lvl="0" indent="-228600" defTabSz="457200">
              <a:buFontTx/>
              <a:buAutoNum type="arabicPeriod"/>
              <a:defRPr/>
            </a:pP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/>
              </a:rPr>
              <a:t>FM/PM processed data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4" name="Flowchart: Magnetic Disk 43">
            <a:extLst>
              <a:ext uri="{FF2B5EF4-FFF2-40B4-BE49-F238E27FC236}">
                <a16:creationId xmlns:a16="http://schemas.microsoft.com/office/drawing/2014/main" xmlns="" id="{1FE039EA-BF7F-4614-9E54-BA8A09F9521F}"/>
              </a:ext>
            </a:extLst>
          </p:cNvPr>
          <p:cNvSpPr/>
          <p:nvPr/>
        </p:nvSpPr>
        <p:spPr>
          <a:xfrm>
            <a:off x="9498383" y="4917608"/>
            <a:ext cx="859589" cy="597774"/>
          </a:xfrm>
          <a:prstGeom prst="flowChartMagneticDisk">
            <a:avLst/>
          </a:prstGeom>
          <a:gradFill flip="none" rotWithShape="1">
            <a:gsLst>
              <a:gs pos="0">
                <a:srgbClr val="646363">
                  <a:lumMod val="5000"/>
                  <a:lumOff val="95000"/>
                </a:srgbClr>
              </a:gs>
              <a:gs pos="74000">
                <a:srgbClr val="646363">
                  <a:lumMod val="45000"/>
                  <a:lumOff val="55000"/>
                </a:srgbClr>
              </a:gs>
              <a:gs pos="83000">
                <a:srgbClr val="646363">
                  <a:lumMod val="45000"/>
                  <a:lumOff val="55000"/>
                </a:srgbClr>
              </a:gs>
              <a:gs pos="100000">
                <a:srgbClr val="646363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FFFFFF">
                <a:lumMod val="5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Database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E6FDD52A-B02E-4368-B8C1-3E2047882E41}"/>
              </a:ext>
            </a:extLst>
          </p:cNvPr>
          <p:cNvSpPr txBox="1"/>
          <p:nvPr/>
        </p:nvSpPr>
        <p:spPr>
          <a:xfrm>
            <a:off x="10398241" y="5010679"/>
            <a:ext cx="13942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PostgreSQL DB</a:t>
            </a:r>
          </a:p>
        </p:txBody>
      </p:sp>
      <p:sp>
        <p:nvSpPr>
          <p:cNvPr id="46" name="Arrow: Up-Down 45">
            <a:extLst>
              <a:ext uri="{FF2B5EF4-FFF2-40B4-BE49-F238E27FC236}">
                <a16:creationId xmlns:a16="http://schemas.microsoft.com/office/drawing/2014/main" xmlns="" id="{8990AC30-9825-4D94-A03B-E60AE7590FF6}"/>
              </a:ext>
            </a:extLst>
          </p:cNvPr>
          <p:cNvSpPr/>
          <p:nvPr/>
        </p:nvSpPr>
        <p:spPr>
          <a:xfrm>
            <a:off x="2441171" y="3690389"/>
            <a:ext cx="308570" cy="950793"/>
          </a:xfrm>
          <a:prstGeom prst="upDownArrow">
            <a:avLst/>
          </a:prstGeom>
          <a:gradFill flip="none" rotWithShape="1">
            <a:gsLst>
              <a:gs pos="0">
                <a:srgbClr val="646363">
                  <a:lumMod val="5000"/>
                  <a:lumOff val="95000"/>
                </a:srgbClr>
              </a:gs>
              <a:gs pos="74000">
                <a:srgbClr val="646363">
                  <a:lumMod val="45000"/>
                  <a:lumOff val="55000"/>
                </a:srgbClr>
              </a:gs>
              <a:gs pos="83000">
                <a:srgbClr val="646363">
                  <a:lumMod val="45000"/>
                  <a:lumOff val="55000"/>
                </a:srgbClr>
              </a:gs>
              <a:gs pos="100000">
                <a:srgbClr val="646363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xmlns="" id="{E21731F0-43ED-4C42-B4A1-FBCD33BCE145}"/>
              </a:ext>
            </a:extLst>
          </p:cNvPr>
          <p:cNvSpPr/>
          <p:nvPr/>
        </p:nvSpPr>
        <p:spPr>
          <a:xfrm>
            <a:off x="1929403" y="4686743"/>
            <a:ext cx="1098883" cy="529389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 w="9525" cap="flat" cmpd="sng" algn="ctr">
            <a:solidFill>
              <a:srgbClr val="0E357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CBS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xmlns="" id="{50025379-9059-4BA4-8749-A54E9DD4F935}"/>
              </a:ext>
            </a:extLst>
          </p:cNvPr>
          <p:cNvSpPr/>
          <p:nvPr/>
        </p:nvSpPr>
        <p:spPr>
          <a:xfrm>
            <a:off x="7010716" y="4630561"/>
            <a:ext cx="1102357" cy="53481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 w="9525" cap="flat" cmpd="sng" algn="ctr">
            <a:solidFill>
              <a:srgbClr val="0E357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VES-C</a:t>
            </a:r>
          </a:p>
        </p:txBody>
      </p:sp>
      <p:sp>
        <p:nvSpPr>
          <p:cNvPr id="49" name="Arrow: Up-Down 48">
            <a:extLst>
              <a:ext uri="{FF2B5EF4-FFF2-40B4-BE49-F238E27FC236}">
                <a16:creationId xmlns:a16="http://schemas.microsoft.com/office/drawing/2014/main" xmlns="" id="{3401FD23-7483-4C78-A51C-466AB103EF73}"/>
              </a:ext>
            </a:extLst>
          </p:cNvPr>
          <p:cNvSpPr/>
          <p:nvPr/>
        </p:nvSpPr>
        <p:spPr>
          <a:xfrm>
            <a:off x="7324712" y="3712121"/>
            <a:ext cx="308569" cy="929061"/>
          </a:xfrm>
          <a:prstGeom prst="upDownArrow">
            <a:avLst/>
          </a:prstGeom>
          <a:gradFill flip="none" rotWithShape="1">
            <a:gsLst>
              <a:gs pos="0">
                <a:srgbClr val="646363">
                  <a:lumMod val="5000"/>
                  <a:lumOff val="95000"/>
                </a:srgbClr>
              </a:gs>
              <a:gs pos="74000">
                <a:srgbClr val="646363">
                  <a:lumMod val="45000"/>
                  <a:lumOff val="55000"/>
                </a:srgbClr>
              </a:gs>
              <a:gs pos="83000">
                <a:srgbClr val="646363">
                  <a:lumMod val="45000"/>
                  <a:lumOff val="55000"/>
                </a:srgbClr>
              </a:gs>
              <a:gs pos="100000">
                <a:srgbClr val="646363">
                  <a:lumMod val="30000"/>
                  <a:lumOff val="7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682D1F38-9416-46A1-8A04-8F6D2593B4FA}"/>
              </a:ext>
            </a:extLst>
          </p:cNvPr>
          <p:cNvSpPr txBox="1"/>
          <p:nvPr/>
        </p:nvSpPr>
        <p:spPr>
          <a:xfrm>
            <a:off x="81651" y="6134057"/>
            <a:ext cx="107171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Implementation details are available at </a:t>
            </a:r>
            <a:r>
              <a:rPr lang="en-US" sz="1400" dirty="0">
                <a:hlinkClick r:id="rId3"/>
              </a:rPr>
              <a:t>https://wiki.onap.org/pages/viewpage.action?pageId=56131985</a:t>
            </a:r>
            <a:r>
              <a:rPr lang="en-US" sz="1400" dirty="0"/>
              <a:t>.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3330490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2742" y="2526641"/>
            <a:ext cx="1130273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>
                <a:solidFill>
                  <a:prstClr val="white"/>
                </a:solidFill>
              </a:rPr>
              <a:t>RAN-Simulator (RAN-Sim)</a:t>
            </a:r>
          </a:p>
          <a:p>
            <a:pPr marL="457200" indent="-457200">
              <a:buFontTx/>
              <a:buChar char="-"/>
            </a:pPr>
            <a:r>
              <a:rPr lang="en-US" altLang="zh-CN" sz="4400" dirty="0">
                <a:solidFill>
                  <a:prstClr val="white"/>
                </a:solidFill>
              </a:rPr>
              <a:t>More functionality</a:t>
            </a:r>
          </a:p>
          <a:p>
            <a:pPr marL="457200" indent="-457200">
              <a:buFontTx/>
              <a:buChar char="-"/>
            </a:pPr>
            <a:r>
              <a:rPr lang="en-US" altLang="zh-CN" sz="4400" dirty="0">
                <a:solidFill>
                  <a:prstClr val="white"/>
                </a:solidFill>
              </a:rPr>
              <a:t>Improved efficiency</a:t>
            </a:r>
          </a:p>
        </p:txBody>
      </p:sp>
    </p:spTree>
    <p:extLst>
      <p:ext uri="{BB962C8B-B14F-4D97-AF65-F5344CB8AC3E}">
        <p14:creationId xmlns:p14="http://schemas.microsoft.com/office/powerpoint/2010/main" val="1927858467"/>
      </p:ext>
    </p:extLst>
  </p:cSld>
  <p:clrMapOvr>
    <a:masterClrMapping/>
  </p:clrMapOvr>
  <p:transition>
    <p:wipe dir="r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219" y="-105158"/>
            <a:ext cx="11246722" cy="1325563"/>
          </a:xfrm>
        </p:spPr>
        <p:txBody>
          <a:bodyPr/>
          <a:lstStyle/>
          <a:p>
            <a:r>
              <a:rPr lang="en-US" dirty="0"/>
              <a:t>Approach for RAN Simulator (</a:t>
            </a:r>
            <a:r>
              <a:rPr lang="en-US" dirty="0" err="1"/>
              <a:t>RANSim</a:t>
            </a:r>
            <a:r>
              <a:rPr lang="en-US" dirty="0"/>
              <a:t>) – Dublin - FM</a:t>
            </a:r>
          </a:p>
        </p:txBody>
      </p:sp>
      <p:sp>
        <p:nvSpPr>
          <p:cNvPr id="104" name="Content Placeholder 2"/>
          <p:cNvSpPr>
            <a:spLocks noGrp="1"/>
          </p:cNvSpPr>
          <p:nvPr>
            <p:ph idx="4294967295"/>
          </p:nvPr>
        </p:nvSpPr>
        <p:spPr>
          <a:xfrm>
            <a:off x="6512380" y="1204628"/>
            <a:ext cx="3103779" cy="511153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1800" dirty="0"/>
              <a:t>GUI</a:t>
            </a:r>
          </a:p>
          <a:p>
            <a:pPr lvl="1">
              <a:lnSpc>
                <a:spcPct val="110000"/>
              </a:lnSpc>
            </a:pPr>
            <a:r>
              <a:rPr lang="en-US" sz="1400" dirty="0"/>
              <a:t>Provide Control to User in UI to select a cell and modify neighbor list to simulate collision/confusion</a:t>
            </a:r>
          </a:p>
          <a:p>
            <a:pPr>
              <a:lnSpc>
                <a:spcPct val="110000"/>
              </a:lnSpc>
            </a:pPr>
            <a:r>
              <a:rPr lang="en-US" sz="1800" dirty="0"/>
              <a:t>Controller</a:t>
            </a:r>
          </a:p>
          <a:p>
            <a:pPr lvl="1">
              <a:lnSpc>
                <a:spcPct val="110000"/>
              </a:lnSpc>
            </a:pPr>
            <a:r>
              <a:rPr lang="en-US" sz="1400" dirty="0"/>
              <a:t>Send message to corresponding </a:t>
            </a:r>
            <a:r>
              <a:rPr lang="en-US" sz="1400" dirty="0" err="1"/>
              <a:t>Netconf</a:t>
            </a:r>
            <a:r>
              <a:rPr lang="en-US" sz="1400" dirty="0"/>
              <a:t> Server about the collision/confusion</a:t>
            </a:r>
          </a:p>
          <a:p>
            <a:pPr>
              <a:lnSpc>
                <a:spcPct val="110000"/>
              </a:lnSpc>
            </a:pPr>
            <a:r>
              <a:rPr lang="en-US" sz="1800" dirty="0" err="1"/>
              <a:t>Netconf</a:t>
            </a:r>
            <a:r>
              <a:rPr lang="en-US" sz="1800" dirty="0"/>
              <a:t> Server</a:t>
            </a:r>
          </a:p>
          <a:p>
            <a:pPr lvl="1">
              <a:lnSpc>
                <a:spcPct val="110000"/>
              </a:lnSpc>
            </a:pPr>
            <a:r>
              <a:rPr lang="en-US" sz="1400" dirty="0"/>
              <a:t>Send </a:t>
            </a:r>
            <a:r>
              <a:rPr lang="en-US" sz="1400" dirty="0" err="1"/>
              <a:t>configChangeNotification</a:t>
            </a:r>
            <a:r>
              <a:rPr lang="en-US" sz="1400" dirty="0"/>
              <a:t> to SDNR</a:t>
            </a:r>
          </a:p>
          <a:p>
            <a:pPr lvl="1">
              <a:lnSpc>
                <a:spcPct val="110000"/>
              </a:lnSpc>
            </a:pPr>
            <a:r>
              <a:rPr lang="en-US" sz="1400" b="1" dirty="0">
                <a:solidFill>
                  <a:srgbClr val="0000FF"/>
                </a:solidFill>
              </a:rPr>
              <a:t>Send FM/alarm message to VES Collector for collision/confusion. Thus the control loop starts</a:t>
            </a:r>
          </a:p>
          <a:p>
            <a:pPr lvl="1">
              <a:lnSpc>
                <a:spcPct val="110000"/>
              </a:lnSpc>
            </a:pPr>
            <a:endParaRPr lang="en-US" sz="1400" dirty="0">
              <a:solidFill>
                <a:srgbClr val="0000FF"/>
              </a:solidFill>
            </a:endParaRPr>
          </a:p>
          <a:p>
            <a:pPr marL="457200" lvl="1" indent="0">
              <a:lnSpc>
                <a:spcPct val="110000"/>
              </a:lnSpc>
              <a:buNone/>
            </a:pPr>
            <a:endParaRPr lang="en-US" sz="1400" dirty="0"/>
          </a:p>
          <a:p>
            <a:pPr lvl="1">
              <a:lnSpc>
                <a:spcPct val="110000"/>
              </a:lnSpc>
            </a:pPr>
            <a:endParaRPr lang="en-US" sz="14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40ADE52B-3C1C-46D5-90E5-E70FFE51BE22}"/>
              </a:ext>
            </a:extLst>
          </p:cNvPr>
          <p:cNvSpPr/>
          <p:nvPr/>
        </p:nvSpPr>
        <p:spPr>
          <a:xfrm>
            <a:off x="510988" y="1089213"/>
            <a:ext cx="3890682" cy="229400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</a:rPr>
              <a:t>ONAP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94824464-789F-4995-B34F-C85007A9D444}"/>
              </a:ext>
            </a:extLst>
          </p:cNvPr>
          <p:cNvSpPr/>
          <p:nvPr/>
        </p:nvSpPr>
        <p:spPr>
          <a:xfrm>
            <a:off x="1094250" y="2803069"/>
            <a:ext cx="1492622" cy="4504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VES Collector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749B12A-867F-4950-ADC2-1E4FA66CA8D7}"/>
              </a:ext>
            </a:extLst>
          </p:cNvPr>
          <p:cNvSpPr/>
          <p:nvPr/>
        </p:nvSpPr>
        <p:spPr>
          <a:xfrm>
            <a:off x="4887328" y="3944961"/>
            <a:ext cx="1595719" cy="2281473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Flowchart: Magnetic Disk 38">
            <a:extLst>
              <a:ext uri="{FF2B5EF4-FFF2-40B4-BE49-F238E27FC236}">
                <a16:creationId xmlns:a16="http://schemas.microsoft.com/office/drawing/2014/main" xmlns="" id="{3BD7EDBB-41D0-45D8-BBD9-93F28495712B}"/>
              </a:ext>
            </a:extLst>
          </p:cNvPr>
          <p:cNvSpPr/>
          <p:nvPr/>
        </p:nvSpPr>
        <p:spPr>
          <a:xfrm>
            <a:off x="5091275" y="4966166"/>
            <a:ext cx="1205755" cy="766482"/>
          </a:xfrm>
          <a:prstGeom prst="flowChartMagneticDisk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Config DB</a:t>
            </a:r>
          </a:p>
          <a:p>
            <a:pPr algn="ctr"/>
            <a:r>
              <a:rPr lang="en-US" sz="1600" dirty="0"/>
              <a:t>(MariaDB)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xmlns="" id="{35643882-593E-4705-BB58-4DFFB9F1FB46}"/>
              </a:ext>
            </a:extLst>
          </p:cNvPr>
          <p:cNvSpPr/>
          <p:nvPr/>
        </p:nvSpPr>
        <p:spPr>
          <a:xfrm>
            <a:off x="981635" y="1777354"/>
            <a:ext cx="1717853" cy="7034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DCAE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xmlns="" id="{E9B674AD-4839-4C1B-90FB-BAF997819796}"/>
              </a:ext>
            </a:extLst>
          </p:cNvPr>
          <p:cNvSpPr/>
          <p:nvPr/>
        </p:nvSpPr>
        <p:spPr>
          <a:xfrm>
            <a:off x="1666306" y="1777355"/>
            <a:ext cx="1015229" cy="64407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SON Handler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xmlns="" id="{B8616F0D-280F-42AC-BC2A-59B01E04EFA3}"/>
              </a:ext>
            </a:extLst>
          </p:cNvPr>
          <p:cNvSpPr/>
          <p:nvPr/>
        </p:nvSpPr>
        <p:spPr>
          <a:xfrm>
            <a:off x="5091275" y="4028159"/>
            <a:ext cx="1205755" cy="81775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RANSim</a:t>
            </a:r>
          </a:p>
          <a:p>
            <a:pPr algn="ctr"/>
            <a:r>
              <a:rPr lang="en-US" dirty="0"/>
              <a:t>Controller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xmlns="" id="{037CB856-CA65-473A-9680-D90BFDD101E9}"/>
              </a:ext>
            </a:extLst>
          </p:cNvPr>
          <p:cNvSpPr/>
          <p:nvPr/>
        </p:nvSpPr>
        <p:spPr>
          <a:xfrm>
            <a:off x="4887329" y="3036341"/>
            <a:ext cx="1595718" cy="4161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Web GUI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xmlns="" id="{A768B48A-1A90-4C68-ACC8-8EF1F22D0B10}"/>
              </a:ext>
            </a:extLst>
          </p:cNvPr>
          <p:cNvCxnSpPr>
            <a:cxnSpLocks/>
            <a:stCxn id="37" idx="0"/>
            <a:endCxn id="49" idx="2"/>
          </p:cNvCxnSpPr>
          <p:nvPr/>
        </p:nvCxnSpPr>
        <p:spPr>
          <a:xfrm flipV="1">
            <a:off x="5685188" y="3452522"/>
            <a:ext cx="0" cy="492439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xmlns="" id="{CECDB6FC-256F-426B-90F9-AB168A13CA3E}"/>
              </a:ext>
            </a:extLst>
          </p:cNvPr>
          <p:cNvSpPr/>
          <p:nvPr/>
        </p:nvSpPr>
        <p:spPr>
          <a:xfrm>
            <a:off x="510988" y="3764136"/>
            <a:ext cx="3890682" cy="255783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</a:rPr>
              <a:t>Simulated </a:t>
            </a:r>
          </a:p>
          <a:p>
            <a:r>
              <a:rPr lang="en-US" sz="2000" dirty="0">
                <a:solidFill>
                  <a:schemeClr val="tx1"/>
                </a:solidFill>
              </a:rPr>
              <a:t>Network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xmlns="" id="{0C1F42B3-F7C2-4CAC-A4D2-53ABF24667B7}"/>
              </a:ext>
            </a:extLst>
          </p:cNvPr>
          <p:cNvGrpSpPr/>
          <p:nvPr/>
        </p:nvGrpSpPr>
        <p:grpSpPr>
          <a:xfrm>
            <a:off x="1831036" y="4089107"/>
            <a:ext cx="1554839" cy="1635509"/>
            <a:chOff x="1992401" y="4404614"/>
            <a:chExt cx="1554839" cy="1635509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xmlns="" id="{A7C0679B-67D7-436F-A5AA-B35439AB00B5}"/>
                </a:ext>
              </a:extLst>
            </p:cNvPr>
            <p:cNvSpPr/>
            <p:nvPr/>
          </p:nvSpPr>
          <p:spPr>
            <a:xfrm>
              <a:off x="1992401" y="4404614"/>
              <a:ext cx="1554839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600" dirty="0"/>
                <a:t>Netconf server 1</a:t>
              </a: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xmlns="" id="{992C2A16-B8DF-449C-8FF5-0E7FE221A69C}"/>
                </a:ext>
              </a:extLst>
            </p:cNvPr>
            <p:cNvSpPr/>
            <p:nvPr/>
          </p:nvSpPr>
          <p:spPr>
            <a:xfrm>
              <a:off x="2152650" y="482651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Honeycomb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xmlns="" id="{2F10FD19-6E06-40CD-8068-C4705A5537A5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Extension</a:t>
              </a: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xmlns="" id="{544D8F23-06E1-43F4-91EC-F7EB31EFB619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Yang Model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xmlns="" id="{89458770-C824-47E7-97A1-A21C18B37063}"/>
              </a:ext>
            </a:extLst>
          </p:cNvPr>
          <p:cNvGrpSpPr/>
          <p:nvPr/>
        </p:nvGrpSpPr>
        <p:grpSpPr>
          <a:xfrm>
            <a:off x="2009916" y="4407112"/>
            <a:ext cx="1566042" cy="1635509"/>
            <a:chOff x="1981199" y="4404614"/>
            <a:chExt cx="1566042" cy="1635509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xmlns="" id="{2FA69239-9CB1-4522-A2D5-083EF95D0984}"/>
                </a:ext>
              </a:extLst>
            </p:cNvPr>
            <p:cNvSpPr/>
            <p:nvPr/>
          </p:nvSpPr>
          <p:spPr>
            <a:xfrm>
              <a:off x="1981199" y="4404614"/>
              <a:ext cx="1566042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600" dirty="0"/>
                <a:t>Netconf server n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xmlns="" id="{02EBB3FA-B124-4C64-A236-ECF78D875047}"/>
                </a:ext>
              </a:extLst>
            </p:cNvPr>
            <p:cNvSpPr/>
            <p:nvPr/>
          </p:nvSpPr>
          <p:spPr>
            <a:xfrm>
              <a:off x="2152650" y="482651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Honeycomb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xmlns="" id="{EE46A2A0-67C4-4DB5-A299-DDC0904C5E7F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Extension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xmlns="" id="{967BE6DE-3B63-482B-BBAE-23AE0B4C2967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550" dirty="0"/>
                <a:t>Yang Models</a:t>
              </a:r>
            </a:p>
          </p:txBody>
        </p:sp>
      </p:grp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790F96CE-2BD1-4C8B-A58B-78851CFDDDAF}"/>
              </a:ext>
            </a:extLst>
          </p:cNvPr>
          <p:cNvSpPr/>
          <p:nvPr/>
        </p:nvSpPr>
        <p:spPr>
          <a:xfrm>
            <a:off x="1639614" y="4011020"/>
            <a:ext cx="2157314" cy="2184828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xmlns="" id="{7070F1F4-3076-4C6C-95ED-BD47294E38EA}"/>
              </a:ext>
            </a:extLst>
          </p:cNvPr>
          <p:cNvCxnSpPr>
            <a:cxnSpLocks/>
            <a:stCxn id="68" idx="3"/>
            <a:endCxn id="37" idx="1"/>
          </p:cNvCxnSpPr>
          <p:nvPr/>
        </p:nvCxnSpPr>
        <p:spPr>
          <a:xfrm flipV="1">
            <a:off x="3796928" y="5085698"/>
            <a:ext cx="1090400" cy="17736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68AF9CCF-31A4-4805-9CA9-9954355C8DAF}"/>
              </a:ext>
            </a:extLst>
          </p:cNvPr>
          <p:cNvSpPr txBox="1"/>
          <p:nvPr/>
        </p:nvSpPr>
        <p:spPr>
          <a:xfrm>
            <a:off x="3252714" y="3352845"/>
            <a:ext cx="930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Netconf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E9B674AD-4839-4C1B-90FB-BAF997819796}"/>
              </a:ext>
            </a:extLst>
          </p:cNvPr>
          <p:cNvSpPr/>
          <p:nvPr/>
        </p:nvSpPr>
        <p:spPr>
          <a:xfrm>
            <a:off x="1710018" y="1128170"/>
            <a:ext cx="1059874" cy="2682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OOF</a:t>
            </a:r>
          </a:p>
        </p:txBody>
      </p:sp>
      <p:cxnSp>
        <p:nvCxnSpPr>
          <p:cNvPr id="7" name="Straight Arrow Connector 6"/>
          <p:cNvCxnSpPr>
            <a:stCxn id="51" idx="0"/>
            <a:endCxn id="36" idx="2"/>
          </p:cNvCxnSpPr>
          <p:nvPr/>
        </p:nvCxnSpPr>
        <p:spPr>
          <a:xfrm flipH="1" flipV="1">
            <a:off x="1840561" y="3253556"/>
            <a:ext cx="615768" cy="510580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36" idx="0"/>
            <a:endCxn id="45" idx="2"/>
          </p:cNvCxnSpPr>
          <p:nvPr/>
        </p:nvCxnSpPr>
        <p:spPr>
          <a:xfrm flipV="1">
            <a:off x="1840561" y="2480840"/>
            <a:ext cx="1" cy="322229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xmlns="" id="{A768B48A-1A90-4C68-ACC8-8EF1F22D0B10}"/>
              </a:ext>
            </a:extLst>
          </p:cNvPr>
          <p:cNvCxnSpPr>
            <a:cxnSpLocks/>
            <a:stCxn id="47" idx="0"/>
            <a:endCxn id="34" idx="2"/>
          </p:cNvCxnSpPr>
          <p:nvPr/>
        </p:nvCxnSpPr>
        <p:spPr>
          <a:xfrm flipV="1">
            <a:off x="2173921" y="1396436"/>
            <a:ext cx="66034" cy="380919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xmlns="" id="{94824464-789F-4995-B34F-C85007A9D444}"/>
              </a:ext>
            </a:extLst>
          </p:cNvPr>
          <p:cNvSpPr/>
          <p:nvPr/>
        </p:nvSpPr>
        <p:spPr>
          <a:xfrm>
            <a:off x="3223273" y="2806752"/>
            <a:ext cx="901957" cy="4504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SDNR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xmlns="" id="{35643882-593E-4705-BB58-4DFFB9F1FB46}"/>
              </a:ext>
            </a:extLst>
          </p:cNvPr>
          <p:cNvSpPr/>
          <p:nvPr/>
        </p:nvSpPr>
        <p:spPr>
          <a:xfrm>
            <a:off x="3304810" y="1913613"/>
            <a:ext cx="761354" cy="4108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Policy</a:t>
            </a:r>
          </a:p>
        </p:txBody>
      </p:sp>
      <p:cxnSp>
        <p:nvCxnSpPr>
          <p:cNvPr id="54" name="Straight Arrow Connector 53"/>
          <p:cNvCxnSpPr>
            <a:stCxn id="47" idx="3"/>
            <a:endCxn id="53" idx="1"/>
          </p:cNvCxnSpPr>
          <p:nvPr/>
        </p:nvCxnSpPr>
        <p:spPr>
          <a:xfrm>
            <a:off x="2681535" y="2099392"/>
            <a:ext cx="623275" cy="19638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53" idx="2"/>
            <a:endCxn id="52" idx="0"/>
          </p:cNvCxnSpPr>
          <p:nvPr/>
        </p:nvCxnSpPr>
        <p:spPr>
          <a:xfrm flipH="1">
            <a:off x="3674252" y="2324447"/>
            <a:ext cx="11235" cy="482305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H="1">
            <a:off x="2904565" y="3264922"/>
            <a:ext cx="769686" cy="499214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68AF9CCF-31A4-4805-9CA9-9954355C8DAF}"/>
              </a:ext>
            </a:extLst>
          </p:cNvPr>
          <p:cNvSpPr txBox="1"/>
          <p:nvPr/>
        </p:nvSpPr>
        <p:spPr>
          <a:xfrm>
            <a:off x="1504233" y="3383219"/>
            <a:ext cx="636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68AF9CCF-31A4-4805-9CA9-9954355C8DAF}"/>
              </a:ext>
            </a:extLst>
          </p:cNvPr>
          <p:cNvSpPr txBox="1"/>
          <p:nvPr/>
        </p:nvSpPr>
        <p:spPr>
          <a:xfrm>
            <a:off x="3719219" y="4673734"/>
            <a:ext cx="1214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Websocket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xmlns="" id="{68AF9CCF-31A4-4805-9CA9-9954355C8DAF}"/>
              </a:ext>
            </a:extLst>
          </p:cNvPr>
          <p:cNvSpPr txBox="1"/>
          <p:nvPr/>
        </p:nvSpPr>
        <p:spPr>
          <a:xfrm>
            <a:off x="5049115" y="3507352"/>
            <a:ext cx="636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REST</a:t>
            </a:r>
          </a:p>
        </p:txBody>
      </p:sp>
      <p:sp>
        <p:nvSpPr>
          <p:cNvPr id="74" name="Content Placeholder 2"/>
          <p:cNvSpPr txBox="1">
            <a:spLocks/>
          </p:cNvSpPr>
          <p:nvPr/>
        </p:nvSpPr>
        <p:spPr>
          <a:xfrm>
            <a:off x="9426388" y="1242500"/>
            <a:ext cx="2765612" cy="51115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US" sz="1800" dirty="0"/>
              <a:t>GUI</a:t>
            </a:r>
          </a:p>
          <a:p>
            <a:pPr lvl="1">
              <a:lnSpc>
                <a:spcPct val="110000"/>
              </a:lnSpc>
            </a:pPr>
            <a:r>
              <a:rPr lang="en-US" sz="1400" dirty="0"/>
              <a:t>Show the modified PCI values</a:t>
            </a:r>
          </a:p>
          <a:p>
            <a:pPr lvl="1">
              <a:lnSpc>
                <a:spcPct val="110000"/>
              </a:lnSpc>
            </a:pPr>
            <a:endParaRPr lang="en-US" sz="1400" dirty="0"/>
          </a:p>
          <a:p>
            <a:pPr>
              <a:lnSpc>
                <a:spcPct val="110000"/>
              </a:lnSpc>
            </a:pPr>
            <a:r>
              <a:rPr lang="en-US" sz="1800" dirty="0"/>
              <a:t>Controller</a:t>
            </a:r>
          </a:p>
          <a:p>
            <a:pPr lvl="1">
              <a:lnSpc>
                <a:spcPct val="110000"/>
              </a:lnSpc>
            </a:pPr>
            <a:r>
              <a:rPr lang="en-US" sz="1400" dirty="0"/>
              <a:t>When the modified RAN configuration received, same is updated into DB and informed to UI</a:t>
            </a:r>
          </a:p>
          <a:p>
            <a:pPr>
              <a:lnSpc>
                <a:spcPct val="110000"/>
              </a:lnSpc>
            </a:pPr>
            <a:r>
              <a:rPr lang="en-US" sz="1800" dirty="0" err="1"/>
              <a:t>Netconf</a:t>
            </a:r>
            <a:r>
              <a:rPr lang="en-US" sz="1800" dirty="0"/>
              <a:t> Server</a:t>
            </a:r>
          </a:p>
          <a:p>
            <a:pPr lvl="1">
              <a:lnSpc>
                <a:spcPct val="110000"/>
              </a:lnSpc>
            </a:pPr>
            <a:r>
              <a:rPr lang="en-US" sz="1400" dirty="0"/>
              <a:t>When the SDNR provides the modified RAN configuration, same is forwarded to Controller</a:t>
            </a:r>
          </a:p>
          <a:p>
            <a:pPr lvl="1">
              <a:lnSpc>
                <a:spcPct val="110000"/>
              </a:lnSpc>
            </a:pPr>
            <a:endParaRPr lang="en-US" sz="1400" dirty="0"/>
          </a:p>
          <a:p>
            <a:pPr marL="457200" lvl="1" indent="0">
              <a:lnSpc>
                <a:spcPct val="110000"/>
              </a:lnSpc>
              <a:buFont typeface=".AppleSystemUIFont" charset="-120"/>
              <a:buNone/>
            </a:pPr>
            <a:endParaRPr lang="en-US" sz="1400" dirty="0"/>
          </a:p>
          <a:p>
            <a:pPr lvl="1">
              <a:lnSpc>
                <a:spcPct val="110000"/>
              </a:lnSpc>
            </a:pPr>
            <a:endParaRPr lang="en-US" sz="1400" dirty="0"/>
          </a:p>
        </p:txBody>
      </p:sp>
      <p:cxnSp>
        <p:nvCxnSpPr>
          <p:cNvPr id="41" name="Straight Arrow Connector 40"/>
          <p:cNvCxnSpPr>
            <a:stCxn id="51" idx="0"/>
          </p:cNvCxnSpPr>
          <p:nvPr/>
        </p:nvCxnSpPr>
        <p:spPr>
          <a:xfrm flipV="1">
            <a:off x="2456329" y="3253556"/>
            <a:ext cx="766944" cy="510580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 flipV="1">
            <a:off x="2502801" y="2435130"/>
            <a:ext cx="712625" cy="637141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107315"/>
      </p:ext>
    </p:extLst>
  </p:cSld>
  <p:clrMapOvr>
    <a:masterClrMapping/>
  </p:clrMapOvr>
  <p:transition>
    <p:wipe dir="r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219" y="-105158"/>
            <a:ext cx="11246722" cy="1325563"/>
          </a:xfrm>
        </p:spPr>
        <p:txBody>
          <a:bodyPr/>
          <a:lstStyle/>
          <a:p>
            <a:r>
              <a:rPr lang="en-US" dirty="0"/>
              <a:t>Approach for RAN Simulator (</a:t>
            </a:r>
            <a:r>
              <a:rPr lang="en-US" dirty="0" err="1"/>
              <a:t>RANSim</a:t>
            </a:r>
            <a:r>
              <a:rPr lang="en-US" dirty="0"/>
              <a:t>) – Dublin - PM</a:t>
            </a:r>
          </a:p>
        </p:txBody>
      </p:sp>
      <p:sp>
        <p:nvSpPr>
          <p:cNvPr id="104" name="Content Placeholder 2"/>
          <p:cNvSpPr>
            <a:spLocks noGrp="1"/>
          </p:cNvSpPr>
          <p:nvPr>
            <p:ph idx="4294967295"/>
          </p:nvPr>
        </p:nvSpPr>
        <p:spPr>
          <a:xfrm>
            <a:off x="6582740" y="1190438"/>
            <a:ext cx="2966937" cy="511153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1800" dirty="0">
                <a:solidFill>
                  <a:srgbClr val="0000FF"/>
                </a:solidFill>
              </a:rPr>
              <a:t>GUI</a:t>
            </a:r>
          </a:p>
          <a:p>
            <a:pPr lvl="1">
              <a:lnSpc>
                <a:spcPct val="110000"/>
              </a:lnSpc>
            </a:pPr>
            <a:r>
              <a:rPr lang="en-US" sz="1400" dirty="0">
                <a:solidFill>
                  <a:srgbClr val="0000FF"/>
                </a:solidFill>
              </a:rPr>
              <a:t>Provide Control to User in UI to select a cell and generate PM data</a:t>
            </a:r>
          </a:p>
          <a:p>
            <a:pPr>
              <a:lnSpc>
                <a:spcPct val="110000"/>
              </a:lnSpc>
            </a:pPr>
            <a:r>
              <a:rPr lang="en-US" sz="1800" dirty="0">
                <a:solidFill>
                  <a:srgbClr val="0000FF"/>
                </a:solidFill>
              </a:rPr>
              <a:t>Controller</a:t>
            </a:r>
          </a:p>
          <a:p>
            <a:pPr lvl="1">
              <a:lnSpc>
                <a:spcPct val="110000"/>
              </a:lnSpc>
            </a:pPr>
            <a:r>
              <a:rPr lang="en-US" sz="1400" dirty="0">
                <a:solidFill>
                  <a:srgbClr val="0000FF"/>
                </a:solidFill>
              </a:rPr>
              <a:t>Send PM message to corresponding </a:t>
            </a:r>
            <a:r>
              <a:rPr lang="en-US" sz="1400" dirty="0" err="1">
                <a:solidFill>
                  <a:srgbClr val="0000FF"/>
                </a:solidFill>
              </a:rPr>
              <a:t>Netconf</a:t>
            </a:r>
            <a:r>
              <a:rPr lang="en-US" sz="1400" dirty="0">
                <a:solidFill>
                  <a:srgbClr val="0000FF"/>
                </a:solidFill>
              </a:rPr>
              <a:t> Server with KPI values. Initially send good values and after few minutes send bad values for selected cell.</a:t>
            </a:r>
          </a:p>
          <a:p>
            <a:pPr>
              <a:lnSpc>
                <a:spcPct val="110000"/>
              </a:lnSpc>
            </a:pPr>
            <a:r>
              <a:rPr lang="en-US" sz="1800" dirty="0" err="1">
                <a:solidFill>
                  <a:srgbClr val="0000FF"/>
                </a:solidFill>
              </a:rPr>
              <a:t>Netconf</a:t>
            </a:r>
            <a:r>
              <a:rPr lang="en-US" sz="1800" dirty="0">
                <a:solidFill>
                  <a:srgbClr val="0000FF"/>
                </a:solidFill>
              </a:rPr>
              <a:t> Server</a:t>
            </a:r>
          </a:p>
          <a:p>
            <a:pPr lvl="1">
              <a:lnSpc>
                <a:spcPct val="110000"/>
              </a:lnSpc>
            </a:pPr>
            <a:r>
              <a:rPr lang="en-US" sz="1400" dirty="0">
                <a:solidFill>
                  <a:srgbClr val="0000FF"/>
                </a:solidFill>
              </a:rPr>
              <a:t>Send PM message to VES Collector with given KPI values. Thus the control loop starts.</a:t>
            </a:r>
          </a:p>
          <a:p>
            <a:pPr marL="457200" lvl="1" indent="0">
              <a:lnSpc>
                <a:spcPct val="110000"/>
              </a:lnSpc>
              <a:buNone/>
            </a:pPr>
            <a:endParaRPr lang="en-US" sz="1400" dirty="0"/>
          </a:p>
          <a:p>
            <a:pPr lvl="1">
              <a:lnSpc>
                <a:spcPct val="110000"/>
              </a:lnSpc>
            </a:pPr>
            <a:endParaRPr lang="en-US" sz="14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40ADE52B-3C1C-46D5-90E5-E70FFE51BE22}"/>
              </a:ext>
            </a:extLst>
          </p:cNvPr>
          <p:cNvSpPr/>
          <p:nvPr/>
        </p:nvSpPr>
        <p:spPr>
          <a:xfrm>
            <a:off x="510988" y="1089213"/>
            <a:ext cx="3890682" cy="229400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</a:rPr>
              <a:t>ONAP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94824464-789F-4995-B34F-C85007A9D444}"/>
              </a:ext>
            </a:extLst>
          </p:cNvPr>
          <p:cNvSpPr/>
          <p:nvPr/>
        </p:nvSpPr>
        <p:spPr>
          <a:xfrm>
            <a:off x="1094250" y="2803069"/>
            <a:ext cx="1492622" cy="4504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VES Collector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749B12A-867F-4950-ADC2-1E4FA66CA8D7}"/>
              </a:ext>
            </a:extLst>
          </p:cNvPr>
          <p:cNvSpPr/>
          <p:nvPr/>
        </p:nvSpPr>
        <p:spPr>
          <a:xfrm>
            <a:off x="4843593" y="3959353"/>
            <a:ext cx="1595719" cy="2281473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Flowchart: Magnetic Disk 38">
            <a:extLst>
              <a:ext uri="{FF2B5EF4-FFF2-40B4-BE49-F238E27FC236}">
                <a16:creationId xmlns:a16="http://schemas.microsoft.com/office/drawing/2014/main" xmlns="" id="{3BD7EDBB-41D0-45D8-BBD9-93F28495712B}"/>
              </a:ext>
            </a:extLst>
          </p:cNvPr>
          <p:cNvSpPr/>
          <p:nvPr/>
        </p:nvSpPr>
        <p:spPr>
          <a:xfrm>
            <a:off x="5047540" y="4980558"/>
            <a:ext cx="1205755" cy="766482"/>
          </a:xfrm>
          <a:prstGeom prst="flowChartMagneticDisk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Config DB</a:t>
            </a:r>
          </a:p>
          <a:p>
            <a:pPr algn="ctr"/>
            <a:r>
              <a:rPr lang="en-US" sz="1600" dirty="0"/>
              <a:t>(MariaDB)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xmlns="" id="{35643882-593E-4705-BB58-4DFFB9F1FB46}"/>
              </a:ext>
            </a:extLst>
          </p:cNvPr>
          <p:cNvSpPr/>
          <p:nvPr/>
        </p:nvSpPr>
        <p:spPr>
          <a:xfrm>
            <a:off x="981635" y="1777354"/>
            <a:ext cx="1717853" cy="7034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DCAE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xmlns="" id="{E9B674AD-4839-4C1B-90FB-BAF997819796}"/>
              </a:ext>
            </a:extLst>
          </p:cNvPr>
          <p:cNvSpPr/>
          <p:nvPr/>
        </p:nvSpPr>
        <p:spPr>
          <a:xfrm>
            <a:off x="1666306" y="1777355"/>
            <a:ext cx="1015229" cy="64407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SON Handler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xmlns="" id="{B8616F0D-280F-42AC-BC2A-59B01E04EFA3}"/>
              </a:ext>
            </a:extLst>
          </p:cNvPr>
          <p:cNvSpPr/>
          <p:nvPr/>
        </p:nvSpPr>
        <p:spPr>
          <a:xfrm>
            <a:off x="5047540" y="4042551"/>
            <a:ext cx="1205755" cy="81775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RANSim</a:t>
            </a:r>
          </a:p>
          <a:p>
            <a:pPr algn="ctr"/>
            <a:r>
              <a:rPr lang="en-US" dirty="0"/>
              <a:t>Controller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xmlns="" id="{037CB856-CA65-473A-9680-D90BFDD101E9}"/>
              </a:ext>
            </a:extLst>
          </p:cNvPr>
          <p:cNvSpPr/>
          <p:nvPr/>
        </p:nvSpPr>
        <p:spPr>
          <a:xfrm>
            <a:off x="4843594" y="3050733"/>
            <a:ext cx="1595718" cy="4161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Web GUI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xmlns="" id="{A768B48A-1A90-4C68-ACC8-8EF1F22D0B10}"/>
              </a:ext>
            </a:extLst>
          </p:cNvPr>
          <p:cNvCxnSpPr>
            <a:cxnSpLocks/>
            <a:stCxn id="37" idx="0"/>
            <a:endCxn id="49" idx="2"/>
          </p:cNvCxnSpPr>
          <p:nvPr/>
        </p:nvCxnSpPr>
        <p:spPr>
          <a:xfrm flipV="1">
            <a:off x="5641453" y="3466914"/>
            <a:ext cx="0" cy="492439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xmlns="" id="{CECDB6FC-256F-426B-90F9-AB168A13CA3E}"/>
              </a:ext>
            </a:extLst>
          </p:cNvPr>
          <p:cNvSpPr/>
          <p:nvPr/>
        </p:nvSpPr>
        <p:spPr>
          <a:xfrm>
            <a:off x="510988" y="3764136"/>
            <a:ext cx="3890682" cy="255783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</a:rPr>
              <a:t>Simulated </a:t>
            </a:r>
          </a:p>
          <a:p>
            <a:r>
              <a:rPr lang="en-US" sz="2000" dirty="0">
                <a:solidFill>
                  <a:schemeClr val="tx1"/>
                </a:solidFill>
              </a:rPr>
              <a:t>Network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xmlns="" id="{0C1F42B3-F7C2-4CAC-A4D2-53ABF24667B7}"/>
              </a:ext>
            </a:extLst>
          </p:cNvPr>
          <p:cNvGrpSpPr/>
          <p:nvPr/>
        </p:nvGrpSpPr>
        <p:grpSpPr>
          <a:xfrm>
            <a:off x="1831036" y="4089107"/>
            <a:ext cx="1554839" cy="1635509"/>
            <a:chOff x="1992401" y="4404614"/>
            <a:chExt cx="1554839" cy="1635509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xmlns="" id="{A7C0679B-67D7-436F-A5AA-B35439AB00B5}"/>
                </a:ext>
              </a:extLst>
            </p:cNvPr>
            <p:cNvSpPr/>
            <p:nvPr/>
          </p:nvSpPr>
          <p:spPr>
            <a:xfrm>
              <a:off x="1992401" y="4404614"/>
              <a:ext cx="1554839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600" dirty="0"/>
                <a:t>Netconf server 1</a:t>
              </a: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xmlns="" id="{992C2A16-B8DF-449C-8FF5-0E7FE221A69C}"/>
                </a:ext>
              </a:extLst>
            </p:cNvPr>
            <p:cNvSpPr/>
            <p:nvPr/>
          </p:nvSpPr>
          <p:spPr>
            <a:xfrm>
              <a:off x="2152650" y="482651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Honeycomb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xmlns="" id="{2F10FD19-6E06-40CD-8068-C4705A5537A5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Extension</a:t>
              </a: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xmlns="" id="{544D8F23-06E1-43F4-91EC-F7EB31EFB619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Yang Model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xmlns="" id="{89458770-C824-47E7-97A1-A21C18B37063}"/>
              </a:ext>
            </a:extLst>
          </p:cNvPr>
          <p:cNvGrpSpPr/>
          <p:nvPr/>
        </p:nvGrpSpPr>
        <p:grpSpPr>
          <a:xfrm>
            <a:off x="2009916" y="4407112"/>
            <a:ext cx="1566042" cy="1635509"/>
            <a:chOff x="1981199" y="4404614"/>
            <a:chExt cx="1566042" cy="1635509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xmlns="" id="{2FA69239-9CB1-4522-A2D5-083EF95D0984}"/>
                </a:ext>
              </a:extLst>
            </p:cNvPr>
            <p:cNvSpPr/>
            <p:nvPr/>
          </p:nvSpPr>
          <p:spPr>
            <a:xfrm>
              <a:off x="1981199" y="4404614"/>
              <a:ext cx="1566042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600" dirty="0"/>
                <a:t>Netconf server n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xmlns="" id="{02EBB3FA-B124-4C64-A236-ECF78D875047}"/>
                </a:ext>
              </a:extLst>
            </p:cNvPr>
            <p:cNvSpPr/>
            <p:nvPr/>
          </p:nvSpPr>
          <p:spPr>
            <a:xfrm>
              <a:off x="2152650" y="482651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Honeycomb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xmlns="" id="{EE46A2A0-67C4-4DB5-A299-DDC0904C5E7F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Extension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xmlns="" id="{967BE6DE-3B63-482B-BBAE-23AE0B4C2967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550" dirty="0"/>
                <a:t>Yang Models</a:t>
              </a:r>
            </a:p>
          </p:txBody>
        </p:sp>
      </p:grp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790F96CE-2BD1-4C8B-A58B-78851CFDDDAF}"/>
              </a:ext>
            </a:extLst>
          </p:cNvPr>
          <p:cNvSpPr/>
          <p:nvPr/>
        </p:nvSpPr>
        <p:spPr>
          <a:xfrm>
            <a:off x="1639614" y="4011020"/>
            <a:ext cx="2157314" cy="2184828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xmlns="" id="{7070F1F4-3076-4C6C-95ED-BD47294E38EA}"/>
              </a:ext>
            </a:extLst>
          </p:cNvPr>
          <p:cNvCxnSpPr>
            <a:cxnSpLocks/>
            <a:stCxn id="68" idx="3"/>
            <a:endCxn id="37" idx="1"/>
          </p:cNvCxnSpPr>
          <p:nvPr/>
        </p:nvCxnSpPr>
        <p:spPr>
          <a:xfrm flipV="1">
            <a:off x="3796928" y="5100090"/>
            <a:ext cx="1046665" cy="3344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68AF9CCF-31A4-4805-9CA9-9954355C8DAF}"/>
              </a:ext>
            </a:extLst>
          </p:cNvPr>
          <p:cNvSpPr txBox="1"/>
          <p:nvPr/>
        </p:nvSpPr>
        <p:spPr>
          <a:xfrm>
            <a:off x="3252714" y="3352845"/>
            <a:ext cx="930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Netconf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E9B674AD-4839-4C1B-90FB-BAF997819796}"/>
              </a:ext>
            </a:extLst>
          </p:cNvPr>
          <p:cNvSpPr/>
          <p:nvPr/>
        </p:nvSpPr>
        <p:spPr>
          <a:xfrm>
            <a:off x="1710018" y="1128170"/>
            <a:ext cx="1059874" cy="2682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OOF</a:t>
            </a:r>
          </a:p>
        </p:txBody>
      </p:sp>
      <p:cxnSp>
        <p:nvCxnSpPr>
          <p:cNvPr id="7" name="Straight Arrow Connector 6"/>
          <p:cNvCxnSpPr>
            <a:stCxn id="51" idx="0"/>
            <a:endCxn id="36" idx="2"/>
          </p:cNvCxnSpPr>
          <p:nvPr/>
        </p:nvCxnSpPr>
        <p:spPr>
          <a:xfrm flipH="1" flipV="1">
            <a:off x="1840561" y="3253556"/>
            <a:ext cx="615768" cy="510580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36" idx="0"/>
            <a:endCxn id="45" idx="2"/>
          </p:cNvCxnSpPr>
          <p:nvPr/>
        </p:nvCxnSpPr>
        <p:spPr>
          <a:xfrm flipV="1">
            <a:off x="1840561" y="2480840"/>
            <a:ext cx="1" cy="322229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xmlns="" id="{A768B48A-1A90-4C68-ACC8-8EF1F22D0B10}"/>
              </a:ext>
            </a:extLst>
          </p:cNvPr>
          <p:cNvCxnSpPr>
            <a:cxnSpLocks/>
            <a:stCxn id="47" idx="0"/>
            <a:endCxn id="34" idx="2"/>
          </p:cNvCxnSpPr>
          <p:nvPr/>
        </p:nvCxnSpPr>
        <p:spPr>
          <a:xfrm flipV="1">
            <a:off x="2173921" y="1396436"/>
            <a:ext cx="66034" cy="380919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xmlns="" id="{94824464-789F-4995-B34F-C85007A9D444}"/>
              </a:ext>
            </a:extLst>
          </p:cNvPr>
          <p:cNvSpPr/>
          <p:nvPr/>
        </p:nvSpPr>
        <p:spPr>
          <a:xfrm>
            <a:off x="3223273" y="2806752"/>
            <a:ext cx="901957" cy="4504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SDNR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xmlns="" id="{35643882-593E-4705-BB58-4DFFB9F1FB46}"/>
              </a:ext>
            </a:extLst>
          </p:cNvPr>
          <p:cNvSpPr/>
          <p:nvPr/>
        </p:nvSpPr>
        <p:spPr>
          <a:xfrm>
            <a:off x="3304810" y="1913613"/>
            <a:ext cx="761354" cy="4108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Policy</a:t>
            </a:r>
          </a:p>
        </p:txBody>
      </p:sp>
      <p:cxnSp>
        <p:nvCxnSpPr>
          <p:cNvPr id="54" name="Straight Arrow Connector 53"/>
          <p:cNvCxnSpPr>
            <a:stCxn id="47" idx="3"/>
            <a:endCxn id="53" idx="1"/>
          </p:cNvCxnSpPr>
          <p:nvPr/>
        </p:nvCxnSpPr>
        <p:spPr>
          <a:xfrm>
            <a:off x="2681535" y="2099392"/>
            <a:ext cx="623275" cy="19638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53" idx="2"/>
            <a:endCxn id="52" idx="0"/>
          </p:cNvCxnSpPr>
          <p:nvPr/>
        </p:nvCxnSpPr>
        <p:spPr>
          <a:xfrm flipH="1">
            <a:off x="3674252" y="2324447"/>
            <a:ext cx="11235" cy="482305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endCxn id="51" idx="0"/>
          </p:cNvCxnSpPr>
          <p:nvPr/>
        </p:nvCxnSpPr>
        <p:spPr>
          <a:xfrm flipH="1">
            <a:off x="2456329" y="3264922"/>
            <a:ext cx="1217922" cy="499214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68AF9CCF-31A4-4805-9CA9-9954355C8DAF}"/>
              </a:ext>
            </a:extLst>
          </p:cNvPr>
          <p:cNvSpPr txBox="1"/>
          <p:nvPr/>
        </p:nvSpPr>
        <p:spPr>
          <a:xfrm>
            <a:off x="1465788" y="3398003"/>
            <a:ext cx="636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68AF9CCF-31A4-4805-9CA9-9954355C8DAF}"/>
              </a:ext>
            </a:extLst>
          </p:cNvPr>
          <p:cNvSpPr txBox="1"/>
          <p:nvPr/>
        </p:nvSpPr>
        <p:spPr>
          <a:xfrm>
            <a:off x="3774103" y="4703019"/>
            <a:ext cx="1214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Websocket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xmlns="" id="{68AF9CCF-31A4-4805-9CA9-9954355C8DAF}"/>
              </a:ext>
            </a:extLst>
          </p:cNvPr>
          <p:cNvSpPr txBox="1"/>
          <p:nvPr/>
        </p:nvSpPr>
        <p:spPr>
          <a:xfrm>
            <a:off x="5005380" y="3521744"/>
            <a:ext cx="636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REST</a:t>
            </a:r>
          </a:p>
        </p:txBody>
      </p:sp>
      <p:sp>
        <p:nvSpPr>
          <p:cNvPr id="74" name="Content Placeholder 2"/>
          <p:cNvSpPr txBox="1">
            <a:spLocks/>
          </p:cNvSpPr>
          <p:nvPr/>
        </p:nvSpPr>
        <p:spPr>
          <a:xfrm>
            <a:off x="9520521" y="1210433"/>
            <a:ext cx="2642323" cy="51115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US" sz="1800" dirty="0">
                <a:solidFill>
                  <a:srgbClr val="0000FF"/>
                </a:solidFill>
              </a:rPr>
              <a:t>GUI</a:t>
            </a:r>
          </a:p>
          <a:p>
            <a:pPr lvl="1">
              <a:lnSpc>
                <a:spcPct val="110000"/>
              </a:lnSpc>
            </a:pPr>
            <a:r>
              <a:rPr lang="en-US" sz="1400" dirty="0">
                <a:solidFill>
                  <a:srgbClr val="0000FF"/>
                </a:solidFill>
              </a:rPr>
              <a:t>Show the ANR updates as dotted lines.</a:t>
            </a:r>
          </a:p>
          <a:p>
            <a:pPr>
              <a:lnSpc>
                <a:spcPct val="110000"/>
              </a:lnSpc>
            </a:pPr>
            <a:r>
              <a:rPr lang="en-US" sz="1800" dirty="0">
                <a:solidFill>
                  <a:srgbClr val="0000FF"/>
                </a:solidFill>
              </a:rPr>
              <a:t>Controller</a:t>
            </a:r>
          </a:p>
          <a:p>
            <a:pPr lvl="1">
              <a:lnSpc>
                <a:spcPct val="110000"/>
              </a:lnSpc>
            </a:pPr>
            <a:r>
              <a:rPr lang="en-US" sz="1400" dirty="0">
                <a:solidFill>
                  <a:srgbClr val="0000FF"/>
                </a:solidFill>
              </a:rPr>
              <a:t>When the modified RAN configuration received, same is updated into DB and informed to UI</a:t>
            </a:r>
          </a:p>
          <a:p>
            <a:pPr>
              <a:lnSpc>
                <a:spcPct val="110000"/>
              </a:lnSpc>
            </a:pPr>
            <a:r>
              <a:rPr lang="en-US" sz="1800" dirty="0" err="1">
                <a:solidFill>
                  <a:srgbClr val="0000FF"/>
                </a:solidFill>
              </a:rPr>
              <a:t>Netconf</a:t>
            </a:r>
            <a:r>
              <a:rPr lang="en-US" sz="1800" dirty="0">
                <a:solidFill>
                  <a:srgbClr val="0000FF"/>
                </a:solidFill>
              </a:rPr>
              <a:t> Server</a:t>
            </a:r>
          </a:p>
          <a:p>
            <a:pPr lvl="1">
              <a:lnSpc>
                <a:spcPct val="110000"/>
              </a:lnSpc>
            </a:pPr>
            <a:r>
              <a:rPr lang="en-US" sz="1400" dirty="0">
                <a:solidFill>
                  <a:srgbClr val="0000FF"/>
                </a:solidFill>
              </a:rPr>
              <a:t>When the SDNR provides the modified RAN configuration, same is forwarded to Controller</a:t>
            </a:r>
          </a:p>
          <a:p>
            <a:pPr lvl="1">
              <a:lnSpc>
                <a:spcPct val="110000"/>
              </a:lnSpc>
            </a:pPr>
            <a:endParaRPr lang="en-US" sz="1400" dirty="0"/>
          </a:p>
          <a:p>
            <a:pPr marL="457200" lvl="1" indent="0">
              <a:lnSpc>
                <a:spcPct val="110000"/>
              </a:lnSpc>
              <a:buFont typeface=".AppleSystemUIFont" charset="-120"/>
              <a:buNone/>
            </a:pPr>
            <a:endParaRPr lang="en-US" sz="1400" dirty="0"/>
          </a:p>
          <a:p>
            <a:pPr lvl="1">
              <a:lnSpc>
                <a:spcPct val="110000"/>
              </a:lnSpc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567794679"/>
      </p:ext>
    </p:extLst>
  </p:cSld>
  <p:clrMapOvr>
    <a:masterClrMapping/>
  </p:clrMapOvr>
  <p:transition>
    <p:wipe dir="r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2742" y="2526641"/>
            <a:ext cx="1130273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>
                <a:solidFill>
                  <a:prstClr val="white"/>
                </a:solidFill>
              </a:rPr>
              <a:t>Policy</a:t>
            </a:r>
          </a:p>
          <a:p>
            <a:pPr marL="457200" indent="-457200">
              <a:buFontTx/>
              <a:buChar char="-"/>
            </a:pPr>
            <a:r>
              <a:rPr lang="en-US" altLang="zh-CN" sz="4400" dirty="0">
                <a:solidFill>
                  <a:prstClr val="white"/>
                </a:solidFill>
              </a:rPr>
              <a:t>New control loop for ANR</a:t>
            </a:r>
          </a:p>
          <a:p>
            <a:pPr marL="457200" indent="-457200">
              <a:buFontTx/>
              <a:buChar char="-"/>
            </a:pPr>
            <a:r>
              <a:rPr lang="en-US" altLang="zh-CN" sz="4400" dirty="0">
                <a:solidFill>
                  <a:prstClr val="white"/>
                </a:solidFill>
              </a:rPr>
              <a:t>Control loop extension</a:t>
            </a:r>
          </a:p>
        </p:txBody>
      </p:sp>
    </p:spTree>
    <p:extLst>
      <p:ext uri="{BB962C8B-B14F-4D97-AF65-F5344CB8AC3E}">
        <p14:creationId xmlns:p14="http://schemas.microsoft.com/office/powerpoint/2010/main" val="710465934"/>
      </p:ext>
    </p:extLst>
  </p:cSld>
  <p:clrMapOvr>
    <a:masterClrMapping/>
  </p:clrMapOvr>
  <p:transition>
    <p:wipe dir="r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0AD0BA4D-C793-48F9-B0C8-B5DAED6343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BF70D704-D9DF-4044-9E25-F7F1A4006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Policy</a:t>
            </a:r>
          </a:p>
        </p:txBody>
      </p:sp>
      <p:sp>
        <p:nvSpPr>
          <p:cNvPr id="8" name="Rounded Rectangular Callout 54">
            <a:extLst>
              <a:ext uri="{FF2B5EF4-FFF2-40B4-BE49-F238E27FC236}">
                <a16:creationId xmlns:a16="http://schemas.microsoft.com/office/drawing/2014/main" xmlns="" id="{E08ABA74-7D6C-4B6E-AC78-3AC6DB43F95F}"/>
              </a:ext>
            </a:extLst>
          </p:cNvPr>
          <p:cNvSpPr/>
          <p:nvPr/>
        </p:nvSpPr>
        <p:spPr>
          <a:xfrm>
            <a:off x="5598294" y="1865938"/>
            <a:ext cx="1949823" cy="472468"/>
          </a:xfrm>
          <a:prstGeom prst="wedgeRoundRectCallout">
            <a:avLst>
              <a:gd name="adj1" fmla="val 31455"/>
              <a:gd name="adj2" fmla="val 216302"/>
              <a:gd name="adj3" fmla="val 16667"/>
            </a:avLst>
          </a:prstGeom>
          <a:solidFill>
            <a:srgbClr val="66FFFF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6BD96937-81CE-40DD-9FDE-6A8994C7F8E8}"/>
              </a:ext>
            </a:extLst>
          </p:cNvPr>
          <p:cNvSpPr/>
          <p:nvPr/>
        </p:nvSpPr>
        <p:spPr>
          <a:xfrm>
            <a:off x="306862" y="1709125"/>
            <a:ext cx="1048871" cy="35903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RAN/</a:t>
            </a:r>
          </a:p>
          <a:p>
            <a:pPr algn="ctr"/>
            <a:r>
              <a:rPr lang="en-US" dirty="0"/>
              <a:t>PNFs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29F4B7BF-8580-4117-94B5-2F76CECEBAD7}"/>
              </a:ext>
            </a:extLst>
          </p:cNvPr>
          <p:cNvSpPr/>
          <p:nvPr/>
        </p:nvSpPr>
        <p:spPr>
          <a:xfrm>
            <a:off x="2536704" y="3954784"/>
            <a:ext cx="1048871" cy="13178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SDN-R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xmlns="" id="{57996907-2C6A-4C8E-A3A4-1035279A3D6A}"/>
              </a:ext>
            </a:extLst>
          </p:cNvPr>
          <p:cNvCxnSpPr>
            <a:endCxn id="10" idx="1"/>
          </p:cNvCxnSpPr>
          <p:nvPr/>
        </p:nvCxnSpPr>
        <p:spPr>
          <a:xfrm>
            <a:off x="1371294" y="4613689"/>
            <a:ext cx="1165410" cy="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A1473CAE-AAB1-4792-8118-8D40F6B35B14}"/>
              </a:ext>
            </a:extLst>
          </p:cNvPr>
          <p:cNvSpPr/>
          <p:nvPr/>
        </p:nvSpPr>
        <p:spPr>
          <a:xfrm>
            <a:off x="4414340" y="3954784"/>
            <a:ext cx="1048871" cy="13178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DCAE (SON </a:t>
            </a:r>
            <a:r>
              <a:rPr lang="en-US" dirty="0" err="1"/>
              <a:t>HandlerMS</a:t>
            </a:r>
            <a:r>
              <a:rPr lang="en-US" dirty="0"/>
              <a:t>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ABA6AC1B-07A9-43DC-B80F-3E55AE4687E4}"/>
              </a:ext>
            </a:extLst>
          </p:cNvPr>
          <p:cNvSpPr/>
          <p:nvPr/>
        </p:nvSpPr>
        <p:spPr>
          <a:xfrm>
            <a:off x="6515879" y="3502292"/>
            <a:ext cx="1048871" cy="13178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OOF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xmlns="" id="{2E78A7F4-2844-468A-97C5-E92BB430701A}"/>
              </a:ext>
            </a:extLst>
          </p:cNvPr>
          <p:cNvCxnSpPr>
            <a:cxnSpLocks/>
          </p:cNvCxnSpPr>
          <p:nvPr/>
        </p:nvCxnSpPr>
        <p:spPr>
          <a:xfrm>
            <a:off x="5463211" y="4367611"/>
            <a:ext cx="1052670" cy="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xmlns="" id="{F2B38C64-A856-4B37-8888-9B9808C85778}"/>
              </a:ext>
            </a:extLst>
          </p:cNvPr>
          <p:cNvCxnSpPr>
            <a:cxnSpLocks/>
            <a:stCxn id="10" idx="3"/>
            <a:endCxn id="12" idx="1"/>
          </p:cNvCxnSpPr>
          <p:nvPr/>
        </p:nvCxnSpPr>
        <p:spPr>
          <a:xfrm>
            <a:off x="3585575" y="4613690"/>
            <a:ext cx="828765" cy="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C068B289-C34E-4A20-932E-D67403AB641E}"/>
              </a:ext>
            </a:extLst>
          </p:cNvPr>
          <p:cNvSpPr/>
          <p:nvPr/>
        </p:nvSpPr>
        <p:spPr>
          <a:xfrm>
            <a:off x="7789949" y="974076"/>
            <a:ext cx="3767619" cy="43254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/>
              <a:t>Policy (Drools)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xmlns="" id="{D45EA7EF-860C-476B-BCC1-08BEACACAD7E}"/>
              </a:ext>
            </a:extLst>
          </p:cNvPr>
          <p:cNvCxnSpPr>
            <a:cxnSpLocks/>
            <a:endCxn id="12" idx="3"/>
          </p:cNvCxnSpPr>
          <p:nvPr/>
        </p:nvCxnSpPr>
        <p:spPr>
          <a:xfrm flipH="1">
            <a:off x="5463211" y="4613690"/>
            <a:ext cx="1052670" cy="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Elbow Connector 10">
            <a:extLst>
              <a:ext uri="{FF2B5EF4-FFF2-40B4-BE49-F238E27FC236}">
                <a16:creationId xmlns:a16="http://schemas.microsoft.com/office/drawing/2014/main" xmlns="" id="{BF8CF692-DD3B-45AB-AD0A-C4A7EA3C44EB}"/>
              </a:ext>
            </a:extLst>
          </p:cNvPr>
          <p:cNvCxnSpPr>
            <a:stCxn id="23" idx="2"/>
            <a:endCxn id="10" idx="2"/>
          </p:cNvCxnSpPr>
          <p:nvPr/>
        </p:nvCxnSpPr>
        <p:spPr>
          <a:xfrm rot="5400000" flipH="1">
            <a:off x="6803655" y="1530081"/>
            <a:ext cx="29403" cy="7514433"/>
          </a:xfrm>
          <a:prstGeom prst="bentConnector3">
            <a:avLst>
              <a:gd name="adj1" fmla="val -677152"/>
            </a:avLst>
          </a:prstGeom>
          <a:ln w="41275">
            <a:solidFill>
              <a:srgbClr val="0000FF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xmlns="" id="{82960B01-A668-4C84-A9C7-C4E421720630}"/>
              </a:ext>
            </a:extLst>
          </p:cNvPr>
          <p:cNvCxnSpPr>
            <a:cxnSpLocks/>
          </p:cNvCxnSpPr>
          <p:nvPr/>
        </p:nvCxnSpPr>
        <p:spPr>
          <a:xfrm flipH="1" flipV="1">
            <a:off x="1344714" y="4922969"/>
            <a:ext cx="1191990" cy="8398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0" name="Rounded Rectangular Callout 50">
            <a:extLst>
              <a:ext uri="{FF2B5EF4-FFF2-40B4-BE49-F238E27FC236}">
                <a16:creationId xmlns:a16="http://schemas.microsoft.com/office/drawing/2014/main" xmlns="" id="{4AF405AA-949E-4AAA-B0A5-090A64E9CF89}"/>
              </a:ext>
            </a:extLst>
          </p:cNvPr>
          <p:cNvSpPr/>
          <p:nvPr/>
        </p:nvSpPr>
        <p:spPr>
          <a:xfrm>
            <a:off x="1448634" y="2957148"/>
            <a:ext cx="1583049" cy="800096"/>
          </a:xfrm>
          <a:prstGeom prst="wedgeRoundRectCallout">
            <a:avLst>
              <a:gd name="adj1" fmla="val -13162"/>
              <a:gd name="adj2" fmla="val 144186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i="1" dirty="0"/>
              <a:t>Neighbor-list-change notification</a:t>
            </a:r>
          </a:p>
        </p:txBody>
      </p:sp>
      <p:sp>
        <p:nvSpPr>
          <p:cNvPr id="21" name="Rounded Rectangular Callout 32">
            <a:extLst>
              <a:ext uri="{FF2B5EF4-FFF2-40B4-BE49-F238E27FC236}">
                <a16:creationId xmlns:a16="http://schemas.microsoft.com/office/drawing/2014/main" xmlns="" id="{2CA4BDB5-3657-4B8A-8714-E93D4E8EE4AD}"/>
              </a:ext>
            </a:extLst>
          </p:cNvPr>
          <p:cNvSpPr/>
          <p:nvPr/>
        </p:nvSpPr>
        <p:spPr>
          <a:xfrm>
            <a:off x="5692875" y="5626723"/>
            <a:ext cx="2534255" cy="273416"/>
          </a:xfrm>
          <a:prstGeom prst="wedgeRoundRectCallout">
            <a:avLst>
              <a:gd name="adj1" fmla="val 25636"/>
              <a:gd name="adj2" fmla="val -96617"/>
              <a:gd name="adj3" fmla="val 16667"/>
            </a:avLst>
          </a:prstGeom>
          <a:solidFill>
            <a:srgbClr val="66FFFF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Call Recipes of SDN-R</a:t>
            </a:r>
          </a:p>
        </p:txBody>
      </p:sp>
      <p:sp>
        <p:nvSpPr>
          <p:cNvPr id="22" name="Rounded Rectangle 8">
            <a:extLst>
              <a:ext uri="{FF2B5EF4-FFF2-40B4-BE49-F238E27FC236}">
                <a16:creationId xmlns:a16="http://schemas.microsoft.com/office/drawing/2014/main" xmlns="" id="{3922D0A3-2206-4789-BFD2-EFBBA7E9931A}"/>
              </a:ext>
            </a:extLst>
          </p:cNvPr>
          <p:cNvSpPr/>
          <p:nvPr/>
        </p:nvSpPr>
        <p:spPr>
          <a:xfrm>
            <a:off x="10143733" y="2060703"/>
            <a:ext cx="1246102" cy="605775"/>
          </a:xfrm>
          <a:prstGeom prst="roundRect">
            <a:avLst/>
          </a:prstGeom>
          <a:solidFill>
            <a:srgbClr val="66FFF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Drools controller</a:t>
            </a:r>
          </a:p>
        </p:txBody>
      </p:sp>
      <p:sp>
        <p:nvSpPr>
          <p:cNvPr id="23" name="Rounded Rectangle 39">
            <a:extLst>
              <a:ext uri="{FF2B5EF4-FFF2-40B4-BE49-F238E27FC236}">
                <a16:creationId xmlns:a16="http://schemas.microsoft.com/office/drawing/2014/main" xmlns="" id="{0785F086-5B62-42FA-B9E9-D1FFB5FB436C}"/>
              </a:ext>
            </a:extLst>
          </p:cNvPr>
          <p:cNvSpPr/>
          <p:nvPr/>
        </p:nvSpPr>
        <p:spPr>
          <a:xfrm>
            <a:off x="9588009" y="2683124"/>
            <a:ext cx="1975127" cy="2618874"/>
          </a:xfrm>
          <a:prstGeom prst="roundRect">
            <a:avLst/>
          </a:prstGeom>
          <a:solidFill>
            <a:srgbClr val="66FFF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PCIAction</a:t>
            </a:r>
            <a:r>
              <a:rPr lang="en-US" sz="1200" dirty="0"/>
              <a:t>:</a:t>
            </a:r>
          </a:p>
          <a:p>
            <a:r>
              <a:rPr lang="en-US" sz="1200" dirty="0"/>
              <a:t>{</a:t>
            </a:r>
          </a:p>
          <a:p>
            <a:r>
              <a:rPr lang="en-US" sz="1200" dirty="0">
                <a:highlight>
                  <a:srgbClr val="FFFF00"/>
                </a:highlight>
              </a:rPr>
              <a:t>controlLoopName: ControlLoop-vANR-fb41f388-a5f2-11e8-98d0-529269fb1459</a:t>
            </a:r>
          </a:p>
          <a:p>
            <a:r>
              <a:rPr lang="en-US" sz="1200" dirty="0"/>
              <a:t>timeout: 1200</a:t>
            </a:r>
          </a:p>
          <a:p>
            <a:r>
              <a:rPr lang="en-US" sz="1200" dirty="0"/>
              <a:t>abatement: false</a:t>
            </a:r>
          </a:p>
          <a:p>
            <a:r>
              <a:rPr lang="en-US" sz="1200" dirty="0"/>
              <a:t>policies:</a:t>
            </a:r>
          </a:p>
          <a:p>
            <a:r>
              <a:rPr lang="en-US" sz="1200" dirty="0"/>
              <a:t>  name: modify PCI config</a:t>
            </a:r>
          </a:p>
          <a:p>
            <a:r>
              <a:rPr lang="en-US" sz="1200" dirty="0"/>
              <a:t>  description:</a:t>
            </a:r>
          </a:p>
          <a:p>
            <a:r>
              <a:rPr lang="en-US" sz="1200" dirty="0"/>
              <a:t>  actor: SDNR</a:t>
            </a:r>
          </a:p>
          <a:p>
            <a:r>
              <a:rPr lang="en-US" sz="1200" dirty="0"/>
              <a:t>  recipe: ModifyConfig</a:t>
            </a:r>
          </a:p>
          <a:p>
            <a:r>
              <a:rPr lang="en-US" sz="1200" dirty="0"/>
              <a:t>}</a:t>
            </a:r>
          </a:p>
        </p:txBody>
      </p:sp>
      <p:sp>
        <p:nvSpPr>
          <p:cNvPr id="24" name="Rounded Rectangle 43">
            <a:extLst>
              <a:ext uri="{FF2B5EF4-FFF2-40B4-BE49-F238E27FC236}">
                <a16:creationId xmlns:a16="http://schemas.microsoft.com/office/drawing/2014/main" xmlns="" id="{0195DACC-4E57-42A1-A476-9AE3C61257BE}"/>
              </a:ext>
            </a:extLst>
          </p:cNvPr>
          <p:cNvSpPr/>
          <p:nvPr/>
        </p:nvSpPr>
        <p:spPr>
          <a:xfrm>
            <a:off x="7898665" y="2339204"/>
            <a:ext cx="1607192" cy="1615579"/>
          </a:xfrm>
          <a:prstGeom prst="roundRect">
            <a:avLst/>
          </a:prstGeom>
          <a:solidFill>
            <a:srgbClr val="66FFF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PolicyConfig</a:t>
            </a:r>
            <a:r>
              <a:rPr lang="en-US" sz="1200" dirty="0"/>
              <a:t> :</a:t>
            </a:r>
          </a:p>
          <a:p>
            <a:r>
              <a:rPr lang="en-US" sz="1200" dirty="0"/>
              <a:t>{ </a:t>
            </a:r>
          </a:p>
          <a:p>
            <a:r>
              <a:rPr lang="en-US" sz="1200" dirty="0"/>
              <a:t>policyType: Config, </a:t>
            </a:r>
          </a:p>
          <a:p>
            <a:r>
              <a:rPr lang="en-US" sz="1200" dirty="0"/>
              <a:t>policyConfigType: Base,</a:t>
            </a:r>
          </a:p>
          <a:p>
            <a:r>
              <a:rPr lang="en-US" sz="1200" dirty="0"/>
              <a:t>Param1: Value1,</a:t>
            </a:r>
          </a:p>
          <a:p>
            <a:r>
              <a:rPr lang="en-US" sz="1200" dirty="0"/>
              <a:t>Param2, Value2</a:t>
            </a:r>
          </a:p>
          <a:p>
            <a:r>
              <a:rPr lang="en-US" sz="1200" dirty="0"/>
              <a:t>}</a:t>
            </a:r>
          </a:p>
        </p:txBody>
      </p:sp>
      <p:sp>
        <p:nvSpPr>
          <p:cNvPr id="25" name="Rounded Rectangle 51">
            <a:extLst>
              <a:ext uri="{FF2B5EF4-FFF2-40B4-BE49-F238E27FC236}">
                <a16:creationId xmlns:a16="http://schemas.microsoft.com/office/drawing/2014/main" xmlns="" id="{7185C6EE-9008-453C-B0E4-621AAEE21B63}"/>
              </a:ext>
            </a:extLst>
          </p:cNvPr>
          <p:cNvSpPr/>
          <p:nvPr/>
        </p:nvSpPr>
        <p:spPr>
          <a:xfrm>
            <a:off x="8733590" y="1329953"/>
            <a:ext cx="1880336" cy="60577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Policy GUI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xmlns="" id="{6B17EC89-30A8-4C8D-877A-964AE47FAF23}"/>
              </a:ext>
            </a:extLst>
          </p:cNvPr>
          <p:cNvCxnSpPr>
            <a:cxnSpLocks/>
          </p:cNvCxnSpPr>
          <p:nvPr/>
        </p:nvCxnSpPr>
        <p:spPr>
          <a:xfrm>
            <a:off x="9182996" y="1935729"/>
            <a:ext cx="0" cy="403475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xmlns="" id="{69FE8FF5-57FE-4967-BD55-F2AC89CBDA9C}"/>
              </a:ext>
            </a:extLst>
          </p:cNvPr>
          <p:cNvCxnSpPr>
            <a:cxnSpLocks/>
          </p:cNvCxnSpPr>
          <p:nvPr/>
        </p:nvCxnSpPr>
        <p:spPr>
          <a:xfrm>
            <a:off x="9975558" y="1935729"/>
            <a:ext cx="442" cy="747395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8" name="Elbow Connector 53">
            <a:extLst>
              <a:ext uri="{FF2B5EF4-FFF2-40B4-BE49-F238E27FC236}">
                <a16:creationId xmlns:a16="http://schemas.microsoft.com/office/drawing/2014/main" xmlns="" id="{EDD866A2-18BA-4C5E-BCBC-DDA06A3670F3}"/>
              </a:ext>
            </a:extLst>
          </p:cNvPr>
          <p:cNvCxnSpPr>
            <a:cxnSpLocks/>
            <a:endCxn id="12" idx="0"/>
          </p:cNvCxnSpPr>
          <p:nvPr/>
        </p:nvCxnSpPr>
        <p:spPr>
          <a:xfrm rot="10800000" flipV="1">
            <a:off x="4938777" y="2822812"/>
            <a:ext cx="2851173" cy="1131972"/>
          </a:xfrm>
          <a:prstGeom prst="bentConnector2">
            <a:avLst/>
          </a:prstGeom>
          <a:ln w="41275">
            <a:solidFill>
              <a:srgbClr val="0000FF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ed Rectangular Callout 54">
            <a:extLst>
              <a:ext uri="{FF2B5EF4-FFF2-40B4-BE49-F238E27FC236}">
                <a16:creationId xmlns:a16="http://schemas.microsoft.com/office/drawing/2014/main" xmlns="" id="{772C217A-3ACE-429C-BEC1-79CDF757FA89}"/>
              </a:ext>
            </a:extLst>
          </p:cNvPr>
          <p:cNvSpPr/>
          <p:nvPr/>
        </p:nvSpPr>
        <p:spPr>
          <a:xfrm>
            <a:off x="5605275" y="1890043"/>
            <a:ext cx="1949823" cy="472468"/>
          </a:xfrm>
          <a:prstGeom prst="wedgeRoundRectCallout">
            <a:avLst>
              <a:gd name="adj1" fmla="val -9598"/>
              <a:gd name="adj2" fmla="val 143753"/>
              <a:gd name="adj3" fmla="val 16667"/>
            </a:avLst>
          </a:prstGeom>
          <a:solidFill>
            <a:srgbClr val="66FFFF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Fetching of config policy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xmlns="" id="{DD0EDBF3-CE83-45B8-AA44-5748A72A279E}"/>
              </a:ext>
            </a:extLst>
          </p:cNvPr>
          <p:cNvCxnSpPr>
            <a:cxnSpLocks/>
          </p:cNvCxnSpPr>
          <p:nvPr/>
        </p:nvCxnSpPr>
        <p:spPr>
          <a:xfrm>
            <a:off x="5463211" y="4998253"/>
            <a:ext cx="4169813" cy="0"/>
          </a:xfrm>
          <a:prstGeom prst="straightConnector1">
            <a:avLst/>
          </a:prstGeom>
          <a:ln w="41275">
            <a:solidFill>
              <a:srgbClr val="0000FF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EA926A6D-54C8-4ECE-BEBB-EEC2763C83AE}"/>
              </a:ext>
            </a:extLst>
          </p:cNvPr>
          <p:cNvSpPr txBox="1"/>
          <p:nvPr/>
        </p:nvSpPr>
        <p:spPr>
          <a:xfrm>
            <a:off x="36444" y="6072690"/>
            <a:ext cx="28816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u="sng" dirty="0"/>
              <a:t>Note</a:t>
            </a:r>
            <a:r>
              <a:rPr lang="en-US" sz="1600" dirty="0"/>
              <a:t>: DMaaP is not shown here.</a:t>
            </a:r>
          </a:p>
        </p:txBody>
      </p:sp>
      <p:cxnSp>
        <p:nvCxnSpPr>
          <p:cNvPr id="32" name="Elbow Connector 53">
            <a:extLst>
              <a:ext uri="{FF2B5EF4-FFF2-40B4-BE49-F238E27FC236}">
                <a16:creationId xmlns:a16="http://schemas.microsoft.com/office/drawing/2014/main" xmlns="" id="{8BBC95D1-A885-4695-B345-9399F8D06EEB}"/>
              </a:ext>
            </a:extLst>
          </p:cNvPr>
          <p:cNvCxnSpPr>
            <a:cxnSpLocks/>
            <a:endCxn id="13" idx="0"/>
          </p:cNvCxnSpPr>
          <p:nvPr/>
        </p:nvCxnSpPr>
        <p:spPr>
          <a:xfrm rot="10800000" flipV="1">
            <a:off x="7040315" y="3212102"/>
            <a:ext cx="749636" cy="290189"/>
          </a:xfrm>
          <a:prstGeom prst="bentConnector2">
            <a:avLst/>
          </a:prstGeom>
          <a:ln w="41275">
            <a:solidFill>
              <a:srgbClr val="0000FF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ounded Rectangular Callout 50">
            <a:extLst>
              <a:ext uri="{FF2B5EF4-FFF2-40B4-BE49-F238E27FC236}">
                <a16:creationId xmlns:a16="http://schemas.microsoft.com/office/drawing/2014/main" xmlns="" id="{128E054B-A015-4421-9B21-16B2C7AE698A}"/>
              </a:ext>
            </a:extLst>
          </p:cNvPr>
          <p:cNvSpPr/>
          <p:nvPr/>
        </p:nvSpPr>
        <p:spPr>
          <a:xfrm>
            <a:off x="7646902" y="4069269"/>
            <a:ext cx="1858955" cy="689855"/>
          </a:xfrm>
          <a:prstGeom prst="wedgeRoundRectCallout">
            <a:avLst>
              <a:gd name="adj1" fmla="val 4843"/>
              <a:gd name="adj2" fmla="val 76937"/>
              <a:gd name="adj3" fmla="val 16667"/>
            </a:avLst>
          </a:prstGeom>
          <a:solidFill>
            <a:srgbClr val="66FFFF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highlight>
                  <a:srgbClr val="FFFF00"/>
                </a:highlight>
              </a:rPr>
              <a:t>Changed PCI values/  ANR updates (DMaaP notification)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xmlns="" id="{B25EB329-17D5-42B0-A2BD-216AA5FFBA6B}"/>
              </a:ext>
            </a:extLst>
          </p:cNvPr>
          <p:cNvCxnSpPr>
            <a:cxnSpLocks/>
          </p:cNvCxnSpPr>
          <p:nvPr/>
        </p:nvCxnSpPr>
        <p:spPr>
          <a:xfrm flipH="1">
            <a:off x="5463212" y="5150653"/>
            <a:ext cx="4124797" cy="0"/>
          </a:xfrm>
          <a:prstGeom prst="straightConnector1">
            <a:avLst/>
          </a:prstGeom>
          <a:ln w="41275">
            <a:solidFill>
              <a:srgbClr val="0000FF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ounded Rectangular Callout 32">
            <a:extLst>
              <a:ext uri="{FF2B5EF4-FFF2-40B4-BE49-F238E27FC236}">
                <a16:creationId xmlns:a16="http://schemas.microsoft.com/office/drawing/2014/main" xmlns="" id="{14B0D3E4-B778-4993-AB05-CBAA5F32ADB6}"/>
              </a:ext>
            </a:extLst>
          </p:cNvPr>
          <p:cNvSpPr/>
          <p:nvPr/>
        </p:nvSpPr>
        <p:spPr>
          <a:xfrm>
            <a:off x="7564750" y="6112700"/>
            <a:ext cx="3154867" cy="273416"/>
          </a:xfrm>
          <a:prstGeom prst="wedgeRoundRectCallout">
            <a:avLst>
              <a:gd name="adj1" fmla="val 25636"/>
              <a:gd name="adj2" fmla="val -96617"/>
              <a:gd name="adj3" fmla="val 16667"/>
            </a:avLst>
          </a:prstGeom>
          <a:solidFill>
            <a:srgbClr val="66FFFF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highlight>
                  <a:srgbClr val="FFFF00"/>
                </a:highlight>
              </a:rPr>
              <a:t>Receive feedback from SDN-R</a:t>
            </a:r>
          </a:p>
        </p:txBody>
      </p:sp>
      <p:cxnSp>
        <p:nvCxnSpPr>
          <p:cNvPr id="45" name="Elbow Connector 10">
            <a:extLst>
              <a:ext uri="{FF2B5EF4-FFF2-40B4-BE49-F238E27FC236}">
                <a16:creationId xmlns:a16="http://schemas.microsoft.com/office/drawing/2014/main" xmlns="" id="{AB469EF8-CAF9-4A34-85E6-50213792226F}"/>
              </a:ext>
            </a:extLst>
          </p:cNvPr>
          <p:cNvCxnSpPr>
            <a:cxnSpLocks/>
          </p:cNvCxnSpPr>
          <p:nvPr/>
        </p:nvCxnSpPr>
        <p:spPr>
          <a:xfrm flipV="1">
            <a:off x="2831690" y="5265141"/>
            <a:ext cx="8337016" cy="683208"/>
          </a:xfrm>
          <a:prstGeom prst="bentConnector3">
            <a:avLst>
              <a:gd name="adj1" fmla="val 100063"/>
            </a:avLst>
          </a:prstGeom>
          <a:ln w="41275">
            <a:solidFill>
              <a:srgbClr val="0000FF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xmlns="" id="{512CF327-EE21-499C-895F-AF36CC53123D}"/>
              </a:ext>
            </a:extLst>
          </p:cNvPr>
          <p:cNvCxnSpPr/>
          <p:nvPr/>
        </p:nvCxnSpPr>
        <p:spPr>
          <a:xfrm>
            <a:off x="2831690" y="5299489"/>
            <a:ext cx="0" cy="64886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ounded Rectangular Callout 54">
            <a:extLst>
              <a:ext uri="{FF2B5EF4-FFF2-40B4-BE49-F238E27FC236}">
                <a16:creationId xmlns:a16="http://schemas.microsoft.com/office/drawing/2014/main" xmlns="" id="{4F34CD28-DDB1-4C67-8ED7-43C05C2B4B38}"/>
              </a:ext>
            </a:extLst>
          </p:cNvPr>
          <p:cNvSpPr/>
          <p:nvPr/>
        </p:nvSpPr>
        <p:spPr>
          <a:xfrm>
            <a:off x="5048051" y="2960581"/>
            <a:ext cx="1628349" cy="472468"/>
          </a:xfrm>
          <a:prstGeom prst="wedgeRoundRectCallout">
            <a:avLst>
              <a:gd name="adj1" fmla="val 17418"/>
              <a:gd name="adj2" fmla="val 406717"/>
              <a:gd name="adj3" fmla="val 16667"/>
            </a:avLst>
          </a:prstGeom>
          <a:solidFill>
            <a:srgbClr val="66FFFF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highlight>
                  <a:srgbClr val="FFFF00"/>
                </a:highlight>
              </a:rPr>
              <a:t>Response sent to SON-Handler MS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xmlns="" id="{D7200F78-2F09-4A4D-8D4A-4DCD322EA4D9}"/>
              </a:ext>
            </a:extLst>
          </p:cNvPr>
          <p:cNvSpPr/>
          <p:nvPr/>
        </p:nvSpPr>
        <p:spPr>
          <a:xfrm>
            <a:off x="3213539" y="1634130"/>
            <a:ext cx="1087311" cy="12129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DCAE (VES-Collector)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xmlns="" id="{C15FDF7A-536D-44CF-8756-F8D1C1A65547}"/>
              </a:ext>
            </a:extLst>
          </p:cNvPr>
          <p:cNvCxnSpPr>
            <a:cxnSpLocks/>
          </p:cNvCxnSpPr>
          <p:nvPr/>
        </p:nvCxnSpPr>
        <p:spPr>
          <a:xfrm>
            <a:off x="1302729" y="2298242"/>
            <a:ext cx="1956072" cy="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xmlns="" id="{E8E333D5-FCB8-4E63-A4F1-AB47E4FEEE04}"/>
              </a:ext>
            </a:extLst>
          </p:cNvPr>
          <p:cNvCxnSpPr>
            <a:cxnSpLocks/>
            <a:stCxn id="56" idx="2"/>
          </p:cNvCxnSpPr>
          <p:nvPr/>
        </p:nvCxnSpPr>
        <p:spPr>
          <a:xfrm>
            <a:off x="3757195" y="2847114"/>
            <a:ext cx="892764" cy="1120226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4" name="Rounded Rectangular Callout 50">
            <a:extLst>
              <a:ext uri="{FF2B5EF4-FFF2-40B4-BE49-F238E27FC236}">
                <a16:creationId xmlns:a16="http://schemas.microsoft.com/office/drawing/2014/main" xmlns="" id="{F125427B-CE1B-4341-BE19-75AF6159E296}"/>
              </a:ext>
            </a:extLst>
          </p:cNvPr>
          <p:cNvSpPr/>
          <p:nvPr/>
        </p:nvSpPr>
        <p:spPr>
          <a:xfrm>
            <a:off x="1517234" y="1099993"/>
            <a:ext cx="1514450" cy="591026"/>
          </a:xfrm>
          <a:prstGeom prst="wedgeRoundRectCallout">
            <a:avLst>
              <a:gd name="adj1" fmla="val -13162"/>
              <a:gd name="adj2" fmla="val 144186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i="1" dirty="0"/>
              <a:t>FM/PM data</a:t>
            </a:r>
          </a:p>
        </p:txBody>
      </p:sp>
    </p:spTree>
    <p:extLst>
      <p:ext uri="{BB962C8B-B14F-4D97-AF65-F5344CB8AC3E}">
        <p14:creationId xmlns:p14="http://schemas.microsoft.com/office/powerpoint/2010/main" val="3934967215"/>
      </p:ext>
    </p:extLst>
  </p:cSld>
  <p:clrMapOvr>
    <a:masterClrMapping/>
  </p:clrMapOvr>
  <p:transition>
    <p:wipe dir="r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2742" y="2526641"/>
            <a:ext cx="11302738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>
                <a:solidFill>
                  <a:prstClr val="white"/>
                </a:solidFill>
              </a:rPr>
              <a:t>SDN-R</a:t>
            </a:r>
          </a:p>
          <a:p>
            <a:pPr marL="461963" indent="-461963">
              <a:buFontTx/>
              <a:buChar char="-"/>
            </a:pPr>
            <a:r>
              <a:rPr lang="en-US" altLang="zh-CN" sz="4400" dirty="0">
                <a:solidFill>
                  <a:prstClr val="white"/>
                </a:solidFill>
              </a:rPr>
              <a:t>ODL controller for RAN using </a:t>
            </a:r>
            <a:r>
              <a:rPr lang="en-US" altLang="zh-CN" sz="4400" dirty="0" err="1">
                <a:solidFill>
                  <a:prstClr val="white"/>
                </a:solidFill>
              </a:rPr>
              <a:t>Netconf</a:t>
            </a:r>
            <a:r>
              <a:rPr lang="en-US" altLang="zh-CN" sz="4400" dirty="0">
                <a:solidFill>
                  <a:prstClr val="white"/>
                </a:solidFill>
              </a:rPr>
              <a:t>/YANG</a:t>
            </a:r>
          </a:p>
          <a:p>
            <a:pPr marL="461963" indent="-461963">
              <a:buFontTx/>
              <a:buChar char="-"/>
            </a:pPr>
            <a:r>
              <a:rPr lang="en-US" altLang="zh-CN" sz="4400" dirty="0">
                <a:solidFill>
                  <a:prstClr val="white"/>
                </a:solidFill>
              </a:rPr>
              <a:t>Control loop action</a:t>
            </a:r>
          </a:p>
          <a:p>
            <a:pPr marL="461963" indent="-461963">
              <a:buFontTx/>
              <a:buChar char="-"/>
            </a:pPr>
            <a:r>
              <a:rPr lang="en-US" altLang="zh-CN" sz="4400" dirty="0">
                <a:solidFill>
                  <a:prstClr val="white"/>
                </a:solidFill>
              </a:rPr>
              <a:t>CC-SDK and DG integration</a:t>
            </a:r>
            <a:endParaRPr lang="zh-CN" altLang="en-US" sz="4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257470"/>
      </p:ext>
    </p:extLst>
  </p:cSld>
  <p:clrMapOvr>
    <a:masterClrMapping/>
  </p:clrMapOvr>
  <p:transition>
    <p:wipe dir="r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SDNR Development in Support of OOF/PCI/ANR POC</a:t>
            </a:r>
          </a:p>
        </p:txBody>
      </p:sp>
      <p:sp>
        <p:nvSpPr>
          <p:cNvPr id="5" name="Rectangle 4"/>
          <p:cNvSpPr/>
          <p:nvPr/>
        </p:nvSpPr>
        <p:spPr>
          <a:xfrm>
            <a:off x="96922" y="1066589"/>
            <a:ext cx="5966994" cy="4474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YANG Model (ver1.1) - </a:t>
            </a:r>
            <a:r>
              <a:rPr lang="en-US" sz="1600" dirty="0">
                <a:solidFill>
                  <a:schemeClr val="tx1"/>
                </a:solidFill>
              </a:rPr>
              <a:t>(Tree, RPC, Notification)</a:t>
            </a:r>
          </a:p>
        </p:txBody>
      </p:sp>
      <p:sp>
        <p:nvSpPr>
          <p:cNvPr id="6" name="Rectangle 5"/>
          <p:cNvSpPr/>
          <p:nvPr/>
        </p:nvSpPr>
        <p:spPr>
          <a:xfrm>
            <a:off x="96922" y="1827370"/>
            <a:ext cx="5966994" cy="23054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Create a Karaf Feature “oofpcipoc” (SDNC Docker)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Repo: CCSDK/features; Folder: features/sdnr/northbound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sdnr is a component-meta feature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Create SLI RPC’s/DG’s to support: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Notification from RAN simulator and generate DMAAP event (3 and 4a)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DMAAP event from Policy to initiate NETCONF based configuration towards mounted RAN simulator (10 and 11)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Required update of JAVA provider/client classes</a:t>
            </a:r>
          </a:p>
        </p:txBody>
      </p:sp>
      <p:sp>
        <p:nvSpPr>
          <p:cNvPr id="7" name="Rectangle 6"/>
          <p:cNvSpPr/>
          <p:nvPr/>
        </p:nvSpPr>
        <p:spPr>
          <a:xfrm>
            <a:off x="96922" y="5330007"/>
            <a:ext cx="5966994" cy="45762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SDN-C Docker Build (based on CCSDK docker image)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DMAAP-Listener Docker Build</a:t>
            </a:r>
          </a:p>
        </p:txBody>
      </p:sp>
      <p:sp>
        <p:nvSpPr>
          <p:cNvPr id="8" name="Rectangle 7"/>
          <p:cNvSpPr/>
          <p:nvPr/>
        </p:nvSpPr>
        <p:spPr>
          <a:xfrm>
            <a:off x="96922" y="4487779"/>
            <a:ext cx="5966994" cy="6405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Update DMAAP-Listener Docker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Support new SDNR DMAAP topics for consumption/publishing </a:t>
            </a:r>
          </a:p>
        </p:txBody>
      </p:sp>
      <p:cxnSp>
        <p:nvCxnSpPr>
          <p:cNvPr id="10" name="Straight Arrow Connector 9"/>
          <p:cNvCxnSpPr>
            <a:stCxn id="5" idx="2"/>
            <a:endCxn id="6" idx="0"/>
          </p:cNvCxnSpPr>
          <p:nvPr/>
        </p:nvCxnSpPr>
        <p:spPr>
          <a:xfrm>
            <a:off x="3080419" y="1514007"/>
            <a:ext cx="0" cy="31336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96922" y="6100997"/>
            <a:ext cx="5966994" cy="3896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Netconf Mount of RAN simulator onto SDN-C platform</a:t>
            </a:r>
          </a:p>
        </p:txBody>
      </p: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xmlns="" id="{264ECEAF-4629-47F6-B3AE-F1ACC1BF1BD3}"/>
              </a:ext>
            </a:extLst>
          </p:cNvPr>
          <p:cNvSpPr txBox="1">
            <a:spLocks/>
          </p:cNvSpPr>
          <p:nvPr/>
        </p:nvSpPr>
        <p:spPr>
          <a:xfrm>
            <a:off x="6388768" y="960518"/>
            <a:ext cx="5743472" cy="30592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91440" r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600"/>
              </a:spcBef>
              <a:tabLst>
                <a:tab pos="5486400" algn="l"/>
              </a:tabLst>
            </a:pPr>
            <a:r>
              <a:rPr lang="en-US" sz="1600" dirty="0">
                <a:solidFill>
                  <a:schemeClr val="tx1"/>
                </a:solidFill>
              </a:rPr>
              <a:t>Leveraged existing ONAP components – CCSDK/SDN-C and DMAAP-Listener</a:t>
            </a:r>
          </a:p>
          <a:p>
            <a:pPr>
              <a:lnSpc>
                <a:spcPct val="120000"/>
              </a:lnSpc>
              <a:spcBef>
                <a:spcPts val="600"/>
              </a:spcBef>
              <a:tabLst>
                <a:tab pos="5486400" algn="l"/>
              </a:tabLst>
            </a:pPr>
            <a:r>
              <a:rPr lang="en-US" sz="1600" dirty="0">
                <a:solidFill>
                  <a:schemeClr val="tx1"/>
                </a:solidFill>
              </a:rPr>
              <a:t>Modified and Integrated Oofpcipoc YANG model </a:t>
            </a:r>
          </a:p>
          <a:p>
            <a:pPr>
              <a:lnSpc>
                <a:spcPct val="120000"/>
              </a:lnSpc>
              <a:spcBef>
                <a:spcPts val="600"/>
              </a:spcBef>
              <a:tabLst>
                <a:tab pos="5486400" algn="l"/>
              </a:tabLst>
            </a:pPr>
            <a:r>
              <a:rPr lang="en-US" sz="1600" dirty="0">
                <a:solidFill>
                  <a:schemeClr val="tx1"/>
                </a:solidFill>
              </a:rPr>
              <a:t>Leveraged DG Builder and JSON configuration templates to implement logic for </a:t>
            </a:r>
            <a:r>
              <a:rPr lang="en-US" sz="1600" dirty="0" err="1">
                <a:solidFill>
                  <a:schemeClr val="tx1"/>
                </a:solidFill>
              </a:rPr>
              <a:t>Restconf</a:t>
            </a:r>
            <a:r>
              <a:rPr lang="en-US" sz="1600" dirty="0">
                <a:solidFill>
                  <a:schemeClr val="tx1"/>
                </a:solidFill>
              </a:rPr>
              <a:t> transactions</a:t>
            </a:r>
          </a:p>
          <a:p>
            <a:pPr>
              <a:lnSpc>
                <a:spcPct val="120000"/>
              </a:lnSpc>
              <a:spcBef>
                <a:spcPts val="600"/>
              </a:spcBef>
              <a:tabLst>
                <a:tab pos="5486400" algn="l"/>
              </a:tabLst>
            </a:pPr>
            <a:r>
              <a:rPr lang="en-US" sz="1600" dirty="0">
                <a:solidFill>
                  <a:schemeClr val="tx1"/>
                </a:solidFill>
              </a:rPr>
              <a:t>Code fix for </a:t>
            </a:r>
            <a:r>
              <a:rPr lang="en-US" sz="1600" dirty="0" err="1">
                <a:solidFill>
                  <a:schemeClr val="tx1"/>
                </a:solidFill>
              </a:rPr>
              <a:t>Restconf</a:t>
            </a:r>
            <a:r>
              <a:rPr lang="en-US" sz="1600" dirty="0">
                <a:solidFill>
                  <a:schemeClr val="tx1"/>
                </a:solidFill>
              </a:rPr>
              <a:t> PATCH support thru DG (RFC 8072)</a:t>
            </a:r>
          </a:p>
          <a:p>
            <a:pPr>
              <a:lnSpc>
                <a:spcPct val="120000"/>
              </a:lnSpc>
              <a:spcBef>
                <a:spcPts val="600"/>
              </a:spcBef>
              <a:tabLst>
                <a:tab pos="5486400" algn="l"/>
              </a:tabLst>
            </a:pPr>
            <a:r>
              <a:rPr lang="en-US" sz="1600" dirty="0">
                <a:solidFill>
                  <a:schemeClr val="tx1"/>
                </a:solidFill>
              </a:rPr>
              <a:t>Open Items: Consumer/Listener code for </a:t>
            </a:r>
            <a:r>
              <a:rPr lang="en-US" sz="1600" dirty="0" err="1">
                <a:solidFill>
                  <a:schemeClr val="tx1"/>
                </a:solidFill>
              </a:rPr>
              <a:t>Netconf</a:t>
            </a:r>
            <a:r>
              <a:rPr lang="en-US" sz="1600" dirty="0">
                <a:solidFill>
                  <a:schemeClr val="tx1"/>
                </a:solidFill>
              </a:rPr>
              <a:t> Notification already merged; however, working to address SDNR </a:t>
            </a:r>
            <a:r>
              <a:rPr lang="en-US" sz="1600" dirty="0" err="1">
                <a:solidFill>
                  <a:schemeClr val="tx1"/>
                </a:solidFill>
              </a:rPr>
              <a:t>docker</a:t>
            </a:r>
            <a:r>
              <a:rPr lang="en-US" sz="1600" dirty="0">
                <a:solidFill>
                  <a:schemeClr val="tx1"/>
                </a:solidFill>
              </a:rPr>
              <a:t> stability issues</a:t>
            </a:r>
          </a:p>
        </p:txBody>
      </p:sp>
      <p:cxnSp>
        <p:nvCxnSpPr>
          <p:cNvPr id="46" name="Straight Arrow Connector 45"/>
          <p:cNvCxnSpPr>
            <a:stCxn id="8" idx="2"/>
            <a:endCxn id="7" idx="0"/>
          </p:cNvCxnSpPr>
          <p:nvPr/>
        </p:nvCxnSpPr>
        <p:spPr>
          <a:xfrm>
            <a:off x="3080419" y="5128354"/>
            <a:ext cx="0" cy="20165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7" idx="2"/>
            <a:endCxn id="25" idx="0"/>
          </p:cNvCxnSpPr>
          <p:nvPr/>
        </p:nvCxnSpPr>
        <p:spPr>
          <a:xfrm>
            <a:off x="3080419" y="5787634"/>
            <a:ext cx="0" cy="31336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6" idx="2"/>
            <a:endCxn id="8" idx="0"/>
          </p:cNvCxnSpPr>
          <p:nvPr/>
        </p:nvCxnSpPr>
        <p:spPr>
          <a:xfrm>
            <a:off x="3080419" y="4132847"/>
            <a:ext cx="0" cy="35493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Sandeep\Downloads\Screenshot from 2019-07-16 08-55-5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2039" y="4417923"/>
            <a:ext cx="3263697" cy="1683073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9882" y="4487779"/>
            <a:ext cx="1861696" cy="165684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4627" y="4267702"/>
            <a:ext cx="1869741" cy="16122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1" name="Flowchart: Process 20"/>
          <p:cNvSpPr/>
          <p:nvPr/>
        </p:nvSpPr>
        <p:spPr>
          <a:xfrm>
            <a:off x="6364694" y="6156660"/>
            <a:ext cx="2200788" cy="346001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YANG Tree</a:t>
            </a:r>
          </a:p>
        </p:txBody>
      </p:sp>
      <p:sp>
        <p:nvSpPr>
          <p:cNvPr id="30" name="Flowchart: Process 29"/>
          <p:cNvSpPr/>
          <p:nvPr/>
        </p:nvSpPr>
        <p:spPr>
          <a:xfrm>
            <a:off x="9332582" y="6164676"/>
            <a:ext cx="2200788" cy="346001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DG</a:t>
            </a:r>
          </a:p>
        </p:txBody>
      </p:sp>
    </p:spTree>
    <p:extLst>
      <p:ext uri="{BB962C8B-B14F-4D97-AF65-F5344CB8AC3E}">
        <p14:creationId xmlns:p14="http://schemas.microsoft.com/office/powerpoint/2010/main" val="1270154216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9856" y="1084082"/>
            <a:ext cx="11473543" cy="511447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rgbClr val="00B0F0"/>
                </a:solidFill>
              </a:rPr>
              <a:t>ONAP Casablanca - focus on Minimum Viable Product and PoC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Focus on data flow and interfaces for: OOF, new PCI-Handler-MS, Policy, SDN-R, new RAN-Sim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00B0F0"/>
                </a:solidFill>
              </a:rPr>
              <a:t>ONAP Dublin – add functionality, integrate into ONAP codebase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Fully compliant DCAE implementation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Add centralized ANR functionality to PCI, including joint optimization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Add SON flows for FM/PM data (e.g. PCI Confusion alarm, Handover KPI)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Focus on integration testing, and inclusion in ONAP Dublin release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PoC in newly upgraded Rutgers Winlab OWL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00B0F0"/>
                </a:solidFill>
              </a:rPr>
              <a:t>ONAP Frankfurt – deployment readiness</a:t>
            </a:r>
          </a:p>
          <a:p>
            <a:r>
              <a:rPr lang="en-US" dirty="0"/>
              <a:t>Alignment with ORAN/3GPP common model</a:t>
            </a:r>
          </a:p>
          <a:p>
            <a:r>
              <a:rPr lang="en-US" dirty="0"/>
              <a:t>PoC with SDN-R and DCAE interacting with real gNodeBs</a:t>
            </a:r>
          </a:p>
          <a:p>
            <a:r>
              <a:rPr lang="en-US" dirty="0"/>
              <a:t>Include other ONAP modules: A&amp;AI, SO, SDC, CLAMP</a:t>
            </a:r>
            <a:br>
              <a:rPr lang="en-US" dirty="0"/>
            </a:b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231620"/>
            <a:ext cx="11353800" cy="640080"/>
          </a:xfrm>
        </p:spPr>
        <p:txBody>
          <a:bodyPr>
            <a:normAutofit/>
          </a:bodyPr>
          <a:lstStyle/>
          <a:p>
            <a:r>
              <a:rPr lang="en-US" dirty="0"/>
              <a:t>ONAP SON Release planning</a:t>
            </a:r>
          </a:p>
        </p:txBody>
      </p:sp>
    </p:spTree>
    <p:extLst>
      <p:ext uri="{BB962C8B-B14F-4D97-AF65-F5344CB8AC3E}">
        <p14:creationId xmlns:p14="http://schemas.microsoft.com/office/powerpoint/2010/main" val="231389624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YANG Model Tree for OOF PCI/ANR POC</a:t>
            </a:r>
            <a:r>
              <a:rPr lang="en-US" baseline="30000" dirty="0"/>
              <a:t>1</a:t>
            </a:r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5503" y="1211679"/>
            <a:ext cx="5430186" cy="48326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961" y="1211679"/>
            <a:ext cx="5604576" cy="48326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Content Placeholder 1">
            <a:extLst>
              <a:ext uri="{FF2B5EF4-FFF2-40B4-BE49-F238E27FC236}">
                <a16:creationId xmlns:a16="http://schemas.microsoft.com/office/drawing/2014/main" xmlns="" id="{264ECEAF-4629-47F6-B3AE-F1ACC1BF1BD3}"/>
              </a:ext>
            </a:extLst>
          </p:cNvPr>
          <p:cNvSpPr txBox="1">
            <a:spLocks/>
          </p:cNvSpPr>
          <p:nvPr/>
        </p:nvSpPr>
        <p:spPr>
          <a:xfrm>
            <a:off x="156411" y="743942"/>
            <a:ext cx="11975829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91440" r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tabLst>
                <a:tab pos="5486400" algn="l"/>
              </a:tabLst>
            </a:pPr>
            <a:r>
              <a:rPr lang="en-US" sz="2000" dirty="0">
                <a:solidFill>
                  <a:schemeClr val="tx1"/>
                </a:solidFill>
              </a:rPr>
              <a:t>The platform ready to support any YANG Model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xmlns="" id="{264ECEAF-4629-47F6-B3AE-F1ACC1BF1BD3}"/>
              </a:ext>
            </a:extLst>
          </p:cNvPr>
          <p:cNvSpPr txBox="1">
            <a:spLocks/>
          </p:cNvSpPr>
          <p:nvPr/>
        </p:nvSpPr>
        <p:spPr>
          <a:xfrm>
            <a:off x="36097" y="6238550"/>
            <a:ext cx="10768262" cy="276999"/>
          </a:xfrm>
          <a:prstGeom prst="rect">
            <a:avLst/>
          </a:prstGeom>
          <a:noFill/>
        </p:spPr>
        <p:txBody>
          <a:bodyPr wrap="square" lIns="91440" r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tabLst>
                <a:tab pos="5486400" algn="l"/>
              </a:tabLst>
            </a:pPr>
            <a:r>
              <a:rPr lang="en-US" sz="1200" baseline="30000" dirty="0">
                <a:hlinkClick r:id="rId4"/>
              </a:rPr>
              <a:t>1</a:t>
            </a:r>
            <a:r>
              <a:rPr lang="en-US" sz="1200" dirty="0">
                <a:hlinkClick r:id="rId4"/>
              </a:rPr>
              <a:t> </a:t>
            </a:r>
            <a:r>
              <a:rPr lang="en-US" sz="1000" dirty="0">
                <a:hlinkClick r:id="rId4"/>
              </a:rPr>
              <a:t>https://gerrit.onap.org/r/gitweb?p=ccsdk/features.git;a=tree;f=sdnr/northbound/oofpcipoc/model/src/main/yang;h=5b3ef2c03cf516ba716f69076a780a95e96fadc2;hb=refs/heads/dublin</a:t>
            </a:r>
            <a:r>
              <a:rPr lang="en-US" sz="10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1" name="Left Brace 10"/>
          <p:cNvSpPr/>
          <p:nvPr/>
        </p:nvSpPr>
        <p:spPr>
          <a:xfrm flipH="1" flipV="1">
            <a:off x="10936704" y="2425603"/>
            <a:ext cx="403933" cy="1629037"/>
          </a:xfrm>
          <a:prstGeom prst="leftBrace">
            <a:avLst>
              <a:gd name="adj1" fmla="val 26562"/>
              <a:gd name="adj2" fmla="val 48547"/>
            </a:avLst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 Brace 11"/>
          <p:cNvSpPr/>
          <p:nvPr/>
        </p:nvSpPr>
        <p:spPr>
          <a:xfrm flipH="1" flipV="1">
            <a:off x="11630543" y="3949650"/>
            <a:ext cx="403933" cy="2094717"/>
          </a:xfrm>
          <a:prstGeom prst="leftBrace">
            <a:avLst>
              <a:gd name="adj1" fmla="val 26562"/>
              <a:gd name="adj2" fmla="val 48547"/>
            </a:avLst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1421196" y="3116749"/>
            <a:ext cx="585361" cy="2467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>
                <a:solidFill>
                  <a:schemeClr val="accent2">
                    <a:lumMod val="75000"/>
                  </a:schemeClr>
                </a:solidFill>
              </a:rPr>
              <a:t>RPC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1393116" y="3690269"/>
            <a:ext cx="585361" cy="2467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>
                <a:solidFill>
                  <a:schemeClr val="accent2">
                    <a:lumMod val="75000"/>
                  </a:schemeClr>
                </a:solidFill>
              </a:rPr>
              <a:t>RPC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37674" y="1479882"/>
            <a:ext cx="3501189" cy="30079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174160" y="1473774"/>
            <a:ext cx="2214607" cy="2467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Number &amp; List of Cells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066810" y="2005275"/>
            <a:ext cx="2747201" cy="3047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736992" y="2047294"/>
            <a:ext cx="2603647" cy="2627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PCI and PNF-NAME for a Cell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507978" y="3351460"/>
            <a:ext cx="4636347" cy="1268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889392" y="3078030"/>
            <a:ext cx="2603647" cy="2627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List of </a:t>
            </a:r>
            <a:r>
              <a:rPr lang="en-US" sz="1600" dirty="0" err="1">
                <a:solidFill>
                  <a:schemeClr val="accent2">
                    <a:lumMod val="75000"/>
                  </a:schemeClr>
                </a:solidFill>
              </a:rPr>
              <a:t>Neigbors</a:t>
            </a:r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45146" y="4707060"/>
            <a:ext cx="5209696" cy="1441077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488320" y="4722398"/>
            <a:ext cx="2603647" cy="2627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 err="1">
                <a:solidFill>
                  <a:srgbClr val="0000FF"/>
                </a:solidFill>
              </a:rPr>
              <a:t>Netconf</a:t>
            </a:r>
            <a:r>
              <a:rPr lang="en-US" sz="1600" dirty="0">
                <a:solidFill>
                  <a:srgbClr val="0000FF"/>
                </a:solidFill>
              </a:rPr>
              <a:t> Notification</a:t>
            </a:r>
          </a:p>
        </p:txBody>
      </p:sp>
    </p:spTree>
    <p:extLst>
      <p:ext uri="{BB962C8B-B14F-4D97-AF65-F5344CB8AC3E}">
        <p14:creationId xmlns:p14="http://schemas.microsoft.com/office/powerpoint/2010/main" val="3076005308"/>
      </p:ext>
    </p:extLst>
  </p:cSld>
  <p:clrMapOvr>
    <a:masterClrMapping/>
  </p:clrMapOvr>
  <p:transition>
    <p:wipe dir="r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2742" y="2526641"/>
            <a:ext cx="1130273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>
                <a:solidFill>
                  <a:prstClr val="white"/>
                </a:solidFill>
              </a:rPr>
              <a:t>ConfigDB</a:t>
            </a:r>
          </a:p>
          <a:p>
            <a:pPr marL="457200" indent="-457200">
              <a:buFontTx/>
              <a:buChar char="-"/>
            </a:pPr>
            <a:r>
              <a:rPr lang="en-US" altLang="zh-CN" sz="4400" dirty="0">
                <a:solidFill>
                  <a:prstClr val="white"/>
                </a:solidFill>
              </a:rPr>
              <a:t>New APIs</a:t>
            </a:r>
          </a:p>
          <a:p>
            <a:pPr marL="457200" indent="-457200">
              <a:buFontTx/>
              <a:buChar char="-"/>
            </a:pPr>
            <a:r>
              <a:rPr lang="en-US" altLang="zh-CN" sz="4400" dirty="0">
                <a:solidFill>
                  <a:prstClr val="white"/>
                </a:solidFill>
              </a:rPr>
              <a:t>HO Blacklisted flag</a:t>
            </a:r>
          </a:p>
        </p:txBody>
      </p:sp>
    </p:spTree>
    <p:extLst>
      <p:ext uri="{BB962C8B-B14F-4D97-AF65-F5344CB8AC3E}">
        <p14:creationId xmlns:p14="http://schemas.microsoft.com/office/powerpoint/2010/main" val="725891027"/>
      </p:ext>
    </p:extLst>
  </p:cSld>
  <p:clrMapOvr>
    <a:masterClrMapping/>
  </p:clrMapOvr>
  <p:transition>
    <p:wipe dir="r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8428" y="3200715"/>
            <a:ext cx="6218059" cy="3196917"/>
          </a:xfrm>
          <a:prstGeom prst="rect">
            <a:avLst/>
          </a:prstGeom>
          <a:gradFill>
            <a:gsLst>
              <a:gs pos="0">
                <a:schemeClr val="tx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tx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  <a:shade val="100000"/>
                  <a:satMod val="115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9069" y="68704"/>
            <a:ext cx="10515600" cy="631065"/>
          </a:xfrm>
        </p:spPr>
        <p:txBody>
          <a:bodyPr>
            <a:normAutofit/>
          </a:bodyPr>
          <a:lstStyle/>
          <a:p>
            <a:r>
              <a:rPr lang="en-US" b="1" dirty="0"/>
              <a:t>ConfigDB System Architecture </a:t>
            </a:r>
          </a:p>
        </p:txBody>
      </p:sp>
      <p:sp>
        <p:nvSpPr>
          <p:cNvPr id="6" name="Rectangle 5"/>
          <p:cNvSpPr/>
          <p:nvPr/>
        </p:nvSpPr>
        <p:spPr>
          <a:xfrm>
            <a:off x="639524" y="3428797"/>
            <a:ext cx="5581401" cy="1803043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  <a:lumMod val="44000"/>
                  <a:lumOff val="56000"/>
                </a:schemeClr>
              </a:gs>
              <a:gs pos="5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2700" dirty="0">
                <a:solidFill>
                  <a:prstClr val="black"/>
                </a:solidFill>
              </a:rPr>
              <a:t>REST Interface for READ and BULK UPLOAD</a:t>
            </a:r>
          </a:p>
          <a:p>
            <a:pPr algn="ctr"/>
            <a:r>
              <a:rPr lang="en-US" sz="2700" dirty="0">
                <a:solidFill>
                  <a:prstClr val="black"/>
                </a:solidFill>
              </a:rPr>
              <a:t>(Java, Spring, Hibernate)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132538" y="2087620"/>
            <a:ext cx="2501725" cy="540912"/>
          </a:xfrm>
          <a:prstGeom prst="rect">
            <a:avLst/>
          </a:prstGeom>
          <a:gradFill flip="none" rotWithShape="1"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ONAP Components</a:t>
            </a:r>
          </a:p>
        </p:txBody>
      </p:sp>
      <p:sp>
        <p:nvSpPr>
          <p:cNvPr id="27" name="Can 26"/>
          <p:cNvSpPr/>
          <p:nvPr/>
        </p:nvSpPr>
        <p:spPr>
          <a:xfrm>
            <a:off x="3067870" y="5402581"/>
            <a:ext cx="837127" cy="721216"/>
          </a:xfrm>
          <a:prstGeom prst="can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900" dirty="0">
                <a:solidFill>
                  <a:prstClr val="black"/>
                </a:solidFill>
              </a:rPr>
              <a:t>Maria DB</a:t>
            </a:r>
          </a:p>
        </p:txBody>
      </p:sp>
      <p:sp>
        <p:nvSpPr>
          <p:cNvPr id="34" name="Down Arrow 33"/>
          <p:cNvSpPr/>
          <p:nvPr/>
        </p:nvSpPr>
        <p:spPr>
          <a:xfrm>
            <a:off x="2920275" y="2628532"/>
            <a:ext cx="274320" cy="7315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Up Arrow 34"/>
          <p:cNvSpPr/>
          <p:nvPr/>
        </p:nvSpPr>
        <p:spPr>
          <a:xfrm>
            <a:off x="3605536" y="2628532"/>
            <a:ext cx="274320" cy="73152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Up-Down Arrow 35"/>
          <p:cNvSpPr/>
          <p:nvPr/>
        </p:nvSpPr>
        <p:spPr>
          <a:xfrm>
            <a:off x="3383401" y="5220125"/>
            <a:ext cx="206063" cy="311245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53160" y="3457340"/>
            <a:ext cx="231819" cy="13909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91438" tIns="45719" rIns="91438" bIns="45719"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Web Server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775554" y="1986416"/>
            <a:ext cx="5291528" cy="473975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Swagger API JSON spec (Dublin) </a:t>
            </a:r>
            <a:endParaRPr lang="en-US" dirty="0">
              <a:solidFill>
                <a:prstClr val="black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prstClr val="black"/>
                </a:solidFill>
              </a:rPr>
              <a:t>GET /</a:t>
            </a:r>
            <a:r>
              <a:rPr lang="en-US" sz="1600" dirty="0" err="1">
                <a:solidFill>
                  <a:prstClr val="black"/>
                </a:solidFill>
              </a:rPr>
              <a:t>api</a:t>
            </a:r>
            <a:r>
              <a:rPr lang="en-US" sz="1600" dirty="0">
                <a:solidFill>
                  <a:prstClr val="black"/>
                </a:solidFill>
              </a:rPr>
              <a:t>/</a:t>
            </a:r>
            <a:r>
              <a:rPr lang="en-US" sz="1600" dirty="0" err="1">
                <a:solidFill>
                  <a:prstClr val="black"/>
                </a:solidFill>
              </a:rPr>
              <a:t>sdnc-config-db</a:t>
            </a:r>
            <a:r>
              <a:rPr lang="en-US" sz="1600" dirty="0">
                <a:solidFill>
                  <a:prstClr val="black"/>
                </a:solidFill>
              </a:rPr>
              <a:t>/v3/</a:t>
            </a:r>
            <a:r>
              <a:rPr lang="en-US" sz="1600" dirty="0" err="1">
                <a:solidFill>
                  <a:prstClr val="black"/>
                </a:solidFill>
              </a:rPr>
              <a:t>getCell</a:t>
            </a:r>
            <a:r>
              <a:rPr lang="en-US" sz="1600" dirty="0">
                <a:solidFill>
                  <a:prstClr val="black"/>
                </a:solidFill>
              </a:rPr>
              <a:t>/{</a:t>
            </a:r>
            <a:r>
              <a:rPr lang="en-US" sz="1600" dirty="0" err="1">
                <a:solidFill>
                  <a:prstClr val="black"/>
                </a:solidFill>
              </a:rPr>
              <a:t>cellId</a:t>
            </a:r>
            <a:r>
              <a:rPr lang="en-US" sz="1600" dirty="0">
                <a:solidFill>
                  <a:prstClr val="black"/>
                </a:solidFill>
              </a:rPr>
              <a:t>}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prstClr val="black"/>
                </a:solidFill>
              </a:rPr>
              <a:t>GET /</a:t>
            </a:r>
            <a:r>
              <a:rPr lang="en-US" sz="1600" dirty="0" err="1">
                <a:solidFill>
                  <a:prstClr val="black"/>
                </a:solidFill>
              </a:rPr>
              <a:t>api</a:t>
            </a:r>
            <a:r>
              <a:rPr lang="en-US" sz="1600" dirty="0">
                <a:solidFill>
                  <a:prstClr val="black"/>
                </a:solidFill>
              </a:rPr>
              <a:t>/</a:t>
            </a:r>
            <a:r>
              <a:rPr lang="en-US" sz="1600" dirty="0" err="1">
                <a:solidFill>
                  <a:prstClr val="black"/>
                </a:solidFill>
              </a:rPr>
              <a:t>sdnc-config-db</a:t>
            </a:r>
            <a:r>
              <a:rPr lang="en-US" sz="1600" dirty="0">
                <a:solidFill>
                  <a:prstClr val="black"/>
                </a:solidFill>
              </a:rPr>
              <a:t>/v3/</a:t>
            </a:r>
            <a:r>
              <a:rPr lang="en-US" sz="1600" dirty="0" err="1">
                <a:solidFill>
                  <a:prstClr val="black"/>
                </a:solidFill>
              </a:rPr>
              <a:t>getCellList</a:t>
            </a:r>
            <a:r>
              <a:rPr lang="en-US" sz="1600" dirty="0">
                <a:solidFill>
                  <a:prstClr val="black"/>
                </a:solidFill>
              </a:rPr>
              <a:t>/{</a:t>
            </a:r>
            <a:r>
              <a:rPr lang="en-US" sz="1600" dirty="0" err="1">
                <a:solidFill>
                  <a:prstClr val="black"/>
                </a:solidFill>
              </a:rPr>
              <a:t>networkId</a:t>
            </a:r>
            <a:r>
              <a:rPr lang="en-US" sz="1600" dirty="0">
                <a:solidFill>
                  <a:prstClr val="black"/>
                </a:solidFill>
              </a:rPr>
              <a:t>}/{</a:t>
            </a:r>
            <a:r>
              <a:rPr lang="en-US" sz="1600" dirty="0" err="1">
                <a:solidFill>
                  <a:prstClr val="black"/>
                </a:solidFill>
              </a:rPr>
              <a:t>ts</a:t>
            </a:r>
            <a:r>
              <a:rPr lang="en-US" sz="1600" dirty="0">
                <a:solidFill>
                  <a:prstClr val="black"/>
                </a:solidFill>
              </a:rPr>
              <a:t>}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prstClr val="black"/>
                </a:solidFill>
              </a:rPr>
              <a:t>GET /</a:t>
            </a:r>
            <a:r>
              <a:rPr lang="en-US" sz="1600" dirty="0" err="1">
                <a:solidFill>
                  <a:prstClr val="black"/>
                </a:solidFill>
              </a:rPr>
              <a:t>api</a:t>
            </a:r>
            <a:r>
              <a:rPr lang="en-US" sz="1600" dirty="0">
                <a:solidFill>
                  <a:prstClr val="black"/>
                </a:solidFill>
              </a:rPr>
              <a:t>/</a:t>
            </a:r>
            <a:r>
              <a:rPr lang="en-US" sz="1600" dirty="0" err="1">
                <a:solidFill>
                  <a:prstClr val="black"/>
                </a:solidFill>
              </a:rPr>
              <a:t>sdnc-config-db</a:t>
            </a:r>
            <a:r>
              <a:rPr lang="en-US" sz="1600" dirty="0">
                <a:solidFill>
                  <a:prstClr val="black"/>
                </a:solidFill>
              </a:rPr>
              <a:t>/v3/</a:t>
            </a:r>
            <a:r>
              <a:rPr lang="en-US" sz="1600" dirty="0" err="1">
                <a:solidFill>
                  <a:prstClr val="black"/>
                </a:solidFill>
              </a:rPr>
              <a:t>getNbrCellsNetwork</a:t>
            </a:r>
            <a:r>
              <a:rPr lang="en-US" sz="1600" dirty="0">
                <a:solidFill>
                  <a:prstClr val="black"/>
                </a:solidFill>
              </a:rPr>
              <a:t>/{</a:t>
            </a:r>
            <a:r>
              <a:rPr lang="en-US" sz="1600" dirty="0" err="1">
                <a:solidFill>
                  <a:prstClr val="black"/>
                </a:solidFill>
              </a:rPr>
              <a:t>networkId</a:t>
            </a:r>
            <a:r>
              <a:rPr lang="en-US" sz="1600" dirty="0">
                <a:solidFill>
                  <a:prstClr val="black"/>
                </a:solidFill>
              </a:rPr>
              <a:t>}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prstClr val="black"/>
                </a:solidFill>
              </a:rPr>
              <a:t>GET /</a:t>
            </a:r>
            <a:r>
              <a:rPr lang="en-US" sz="1600" dirty="0" err="1">
                <a:solidFill>
                  <a:prstClr val="black"/>
                </a:solidFill>
              </a:rPr>
              <a:t>api</a:t>
            </a:r>
            <a:r>
              <a:rPr lang="en-US" sz="1600" dirty="0">
                <a:solidFill>
                  <a:prstClr val="black"/>
                </a:solidFill>
              </a:rPr>
              <a:t>/</a:t>
            </a:r>
            <a:r>
              <a:rPr lang="en-US" sz="1600" dirty="0" err="1">
                <a:solidFill>
                  <a:prstClr val="black"/>
                </a:solidFill>
              </a:rPr>
              <a:t>sdnc-config-db</a:t>
            </a:r>
            <a:r>
              <a:rPr lang="en-US" sz="1600" dirty="0">
                <a:solidFill>
                  <a:prstClr val="black"/>
                </a:solidFill>
              </a:rPr>
              <a:t>/v3/</a:t>
            </a:r>
            <a:r>
              <a:rPr lang="en-US" sz="1600" dirty="0" err="1">
                <a:solidFill>
                  <a:prstClr val="black"/>
                </a:solidFill>
              </a:rPr>
              <a:t>getNbrList</a:t>
            </a:r>
            <a:r>
              <a:rPr lang="en-US" sz="1600" dirty="0">
                <a:solidFill>
                  <a:prstClr val="black"/>
                </a:solidFill>
              </a:rPr>
              <a:t>/{</a:t>
            </a:r>
            <a:r>
              <a:rPr lang="en-US" sz="1600" dirty="0" err="1">
                <a:solidFill>
                  <a:prstClr val="black"/>
                </a:solidFill>
              </a:rPr>
              <a:t>cellId</a:t>
            </a:r>
            <a:r>
              <a:rPr lang="en-US" sz="1600" dirty="0">
                <a:solidFill>
                  <a:prstClr val="black"/>
                </a:solidFill>
              </a:rPr>
              <a:t>}/{</a:t>
            </a:r>
            <a:r>
              <a:rPr lang="en-US" sz="1600" dirty="0" err="1">
                <a:solidFill>
                  <a:prstClr val="black"/>
                </a:solidFill>
              </a:rPr>
              <a:t>ts</a:t>
            </a:r>
            <a:r>
              <a:rPr lang="en-US" sz="1600" dirty="0">
                <a:solidFill>
                  <a:prstClr val="black"/>
                </a:solidFill>
              </a:rPr>
              <a:t>}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prstClr val="black"/>
                </a:solidFill>
              </a:rPr>
              <a:t>GET /</a:t>
            </a:r>
            <a:r>
              <a:rPr lang="en-US" sz="1600" dirty="0" err="1">
                <a:solidFill>
                  <a:prstClr val="black"/>
                </a:solidFill>
              </a:rPr>
              <a:t>api</a:t>
            </a:r>
            <a:r>
              <a:rPr lang="en-US" sz="1600" dirty="0">
                <a:solidFill>
                  <a:prstClr val="black"/>
                </a:solidFill>
              </a:rPr>
              <a:t>/</a:t>
            </a:r>
            <a:r>
              <a:rPr lang="en-US" sz="1600" dirty="0" err="1">
                <a:solidFill>
                  <a:prstClr val="black"/>
                </a:solidFill>
              </a:rPr>
              <a:t>sdnc-config-db</a:t>
            </a:r>
            <a:r>
              <a:rPr lang="en-US" sz="1600" dirty="0">
                <a:solidFill>
                  <a:prstClr val="black"/>
                </a:solidFill>
              </a:rPr>
              <a:t>/v3/</a:t>
            </a:r>
            <a:r>
              <a:rPr lang="en-US" sz="1600" dirty="0" err="1">
                <a:solidFill>
                  <a:prstClr val="black"/>
                </a:solidFill>
              </a:rPr>
              <a:t>getPCI</a:t>
            </a:r>
            <a:r>
              <a:rPr lang="en-US" sz="1600" dirty="0">
                <a:solidFill>
                  <a:prstClr val="black"/>
                </a:solidFill>
              </a:rPr>
              <a:t>/{</a:t>
            </a:r>
            <a:r>
              <a:rPr lang="en-US" sz="1600" dirty="0" err="1">
                <a:solidFill>
                  <a:prstClr val="black"/>
                </a:solidFill>
              </a:rPr>
              <a:t>cellId</a:t>
            </a:r>
            <a:r>
              <a:rPr lang="en-US" sz="1600" dirty="0">
                <a:solidFill>
                  <a:prstClr val="black"/>
                </a:solidFill>
              </a:rPr>
              <a:t>}/{</a:t>
            </a:r>
            <a:r>
              <a:rPr lang="en-US" sz="1600" dirty="0" err="1">
                <a:solidFill>
                  <a:prstClr val="black"/>
                </a:solidFill>
              </a:rPr>
              <a:t>ts</a:t>
            </a:r>
            <a:r>
              <a:rPr lang="en-US" sz="1600" dirty="0">
                <a:solidFill>
                  <a:prstClr val="black"/>
                </a:solidFill>
              </a:rPr>
              <a:t>}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prstClr val="black"/>
                </a:solidFill>
              </a:rPr>
              <a:t>GET /</a:t>
            </a:r>
            <a:r>
              <a:rPr lang="en-US" sz="1600" dirty="0" err="1">
                <a:solidFill>
                  <a:prstClr val="black"/>
                </a:solidFill>
              </a:rPr>
              <a:t>api</a:t>
            </a:r>
            <a:r>
              <a:rPr lang="en-US" sz="1600" dirty="0">
                <a:solidFill>
                  <a:prstClr val="black"/>
                </a:solidFill>
              </a:rPr>
              <a:t>/</a:t>
            </a:r>
            <a:r>
              <a:rPr lang="en-US" sz="1600" dirty="0" err="1">
                <a:solidFill>
                  <a:prstClr val="black"/>
                </a:solidFill>
              </a:rPr>
              <a:t>sdnc-config-db</a:t>
            </a:r>
            <a:r>
              <a:rPr lang="en-US" sz="1600" dirty="0">
                <a:solidFill>
                  <a:prstClr val="black"/>
                </a:solidFill>
              </a:rPr>
              <a:t>/v3/</a:t>
            </a:r>
            <a:r>
              <a:rPr lang="en-US" sz="1600" dirty="0" err="1">
                <a:solidFill>
                  <a:prstClr val="black"/>
                </a:solidFill>
              </a:rPr>
              <a:t>getPnfId</a:t>
            </a:r>
            <a:r>
              <a:rPr lang="en-US" sz="1600" dirty="0">
                <a:solidFill>
                  <a:prstClr val="black"/>
                </a:solidFill>
              </a:rPr>
              <a:t>/{</a:t>
            </a:r>
            <a:r>
              <a:rPr lang="en-US" sz="1600" dirty="0" err="1">
                <a:solidFill>
                  <a:prstClr val="black"/>
                </a:solidFill>
              </a:rPr>
              <a:t>cellId</a:t>
            </a:r>
            <a:r>
              <a:rPr lang="en-US" sz="1600" dirty="0">
                <a:solidFill>
                  <a:prstClr val="black"/>
                </a:solidFill>
              </a:rPr>
              <a:t>}/{</a:t>
            </a:r>
            <a:r>
              <a:rPr lang="en-US" sz="1600" dirty="0" err="1">
                <a:solidFill>
                  <a:prstClr val="black"/>
                </a:solidFill>
              </a:rPr>
              <a:t>ts</a:t>
            </a:r>
            <a:r>
              <a:rPr lang="en-US" sz="1600" dirty="0">
                <a:solidFill>
                  <a:prstClr val="black"/>
                </a:solidFill>
              </a:rPr>
              <a:t>}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prstClr val="black"/>
                </a:solidFill>
              </a:rPr>
              <a:t>PUT /</a:t>
            </a:r>
            <a:r>
              <a:rPr lang="en-US" sz="1600" dirty="0" err="1">
                <a:solidFill>
                  <a:prstClr val="black"/>
                </a:solidFill>
              </a:rPr>
              <a:t>api</a:t>
            </a:r>
            <a:r>
              <a:rPr lang="en-US" sz="1600" dirty="0">
                <a:solidFill>
                  <a:prstClr val="black"/>
                </a:solidFill>
              </a:rPr>
              <a:t>/</a:t>
            </a:r>
            <a:r>
              <a:rPr lang="en-US" sz="1600" dirty="0" err="1">
                <a:solidFill>
                  <a:prstClr val="black"/>
                </a:solidFill>
              </a:rPr>
              <a:t>sdnc-config-db</a:t>
            </a:r>
            <a:r>
              <a:rPr lang="en-US" sz="1600" dirty="0">
                <a:solidFill>
                  <a:prstClr val="black"/>
                </a:solidFill>
              </a:rPr>
              <a:t>/v3/</a:t>
            </a:r>
            <a:r>
              <a:rPr lang="en-US" sz="1600" dirty="0" err="1">
                <a:solidFill>
                  <a:prstClr val="black"/>
                </a:solidFill>
              </a:rPr>
              <a:t>createNbr</a:t>
            </a:r>
            <a:r>
              <a:rPr lang="en-US" sz="1600" dirty="0">
                <a:solidFill>
                  <a:prstClr val="black"/>
                </a:solidFill>
              </a:rPr>
              <a:t>/{</a:t>
            </a:r>
            <a:r>
              <a:rPr lang="en-US" sz="1600" dirty="0" err="1">
                <a:solidFill>
                  <a:prstClr val="black"/>
                </a:solidFill>
              </a:rPr>
              <a:t>cellId</a:t>
            </a:r>
            <a:r>
              <a:rPr lang="en-US" sz="1600" dirty="0">
                <a:solidFill>
                  <a:prstClr val="black"/>
                </a:solidFill>
              </a:rPr>
              <a:t>}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prstClr val="black"/>
                </a:solidFill>
              </a:rPr>
              <a:t>PATCH /</a:t>
            </a:r>
            <a:r>
              <a:rPr lang="en-US" sz="1600" dirty="0" err="1">
                <a:solidFill>
                  <a:prstClr val="black"/>
                </a:solidFill>
              </a:rPr>
              <a:t>api</a:t>
            </a:r>
            <a:r>
              <a:rPr lang="en-US" sz="1600" dirty="0">
                <a:solidFill>
                  <a:prstClr val="black"/>
                </a:solidFill>
              </a:rPr>
              <a:t>/</a:t>
            </a:r>
            <a:r>
              <a:rPr lang="en-US" sz="1600" dirty="0" err="1">
                <a:solidFill>
                  <a:prstClr val="black"/>
                </a:solidFill>
              </a:rPr>
              <a:t>sdnc-config-db</a:t>
            </a:r>
            <a:r>
              <a:rPr lang="en-US" sz="1600" dirty="0">
                <a:solidFill>
                  <a:prstClr val="black"/>
                </a:solidFill>
              </a:rPr>
              <a:t>/v3/</a:t>
            </a:r>
            <a:r>
              <a:rPr lang="en-US" sz="1600" dirty="0" err="1">
                <a:solidFill>
                  <a:prstClr val="black"/>
                </a:solidFill>
              </a:rPr>
              <a:t>modifyNbrHO</a:t>
            </a:r>
            <a:r>
              <a:rPr lang="en-US" sz="1600" dirty="0">
                <a:solidFill>
                  <a:prstClr val="black"/>
                </a:solidFill>
              </a:rPr>
              <a:t>/{</a:t>
            </a:r>
            <a:r>
              <a:rPr lang="en-US" sz="1600" dirty="0" err="1">
                <a:solidFill>
                  <a:prstClr val="black"/>
                </a:solidFill>
              </a:rPr>
              <a:t>cellId</a:t>
            </a:r>
            <a:r>
              <a:rPr lang="en-US" sz="1600" dirty="0">
                <a:solidFill>
                  <a:prstClr val="black"/>
                </a:solidFill>
              </a:rPr>
              <a:t>}/{</a:t>
            </a:r>
            <a:r>
              <a:rPr lang="en-US" sz="1600" dirty="0" err="1">
                <a:solidFill>
                  <a:prstClr val="black"/>
                </a:solidFill>
              </a:rPr>
              <a:t>targetCellId</a:t>
            </a:r>
            <a:r>
              <a:rPr lang="en-US" sz="1600" dirty="0">
                <a:solidFill>
                  <a:prstClr val="black"/>
                </a:solidFill>
              </a:rPr>
              <a:t>}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PATCH /</a:t>
            </a:r>
            <a:r>
              <a:rPr lang="en-US" sz="1600" dirty="0" err="1"/>
              <a:t>api</a:t>
            </a:r>
            <a:r>
              <a:rPr lang="en-US" sz="1600" dirty="0"/>
              <a:t>/</a:t>
            </a:r>
            <a:r>
              <a:rPr lang="en-US" sz="1600" dirty="0" err="1"/>
              <a:t>sdnc-config-db</a:t>
            </a:r>
            <a:r>
              <a:rPr lang="en-US" sz="1600" dirty="0"/>
              <a:t>/v3/</a:t>
            </a:r>
            <a:r>
              <a:rPr lang="en-US" sz="1600" dirty="0" err="1"/>
              <a:t>modifyPci</a:t>
            </a:r>
            <a:r>
              <a:rPr lang="en-US" sz="1600" dirty="0"/>
              <a:t>/{</a:t>
            </a:r>
            <a:r>
              <a:rPr lang="en-US" sz="1600" dirty="0" err="1"/>
              <a:t>cellId</a:t>
            </a:r>
            <a:r>
              <a:rPr lang="en-US" sz="1600" dirty="0"/>
              <a:t>}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prstClr val="black"/>
                </a:solidFill>
              </a:rPr>
              <a:t>PATCH /</a:t>
            </a:r>
            <a:r>
              <a:rPr lang="en-US" sz="1600" dirty="0" err="1">
                <a:solidFill>
                  <a:prstClr val="black"/>
                </a:solidFill>
              </a:rPr>
              <a:t>api</a:t>
            </a:r>
            <a:r>
              <a:rPr lang="en-US" sz="1600" dirty="0">
                <a:solidFill>
                  <a:prstClr val="black"/>
                </a:solidFill>
              </a:rPr>
              <a:t>/</a:t>
            </a:r>
            <a:r>
              <a:rPr lang="en-US" sz="1600" dirty="0" err="1">
                <a:solidFill>
                  <a:prstClr val="black"/>
                </a:solidFill>
              </a:rPr>
              <a:t>sdnc-config-db</a:t>
            </a:r>
            <a:r>
              <a:rPr lang="en-US" sz="1600" dirty="0">
                <a:solidFill>
                  <a:prstClr val="black"/>
                </a:solidFill>
              </a:rPr>
              <a:t>/v3/</a:t>
            </a:r>
            <a:r>
              <a:rPr lang="en-US" sz="1600" dirty="0" err="1">
                <a:solidFill>
                  <a:prstClr val="black"/>
                </a:solidFill>
              </a:rPr>
              <a:t>modifyPnfId</a:t>
            </a:r>
            <a:r>
              <a:rPr lang="en-US" sz="1600" dirty="0">
                <a:solidFill>
                  <a:prstClr val="black"/>
                </a:solidFill>
              </a:rPr>
              <a:t>/{</a:t>
            </a:r>
            <a:r>
              <a:rPr lang="en-US" sz="1600" dirty="0" err="1">
                <a:solidFill>
                  <a:prstClr val="black"/>
                </a:solidFill>
              </a:rPr>
              <a:t>cellId</a:t>
            </a:r>
            <a:r>
              <a:rPr lang="en-US" sz="1600" dirty="0">
                <a:solidFill>
                  <a:prstClr val="black"/>
                </a:solidFill>
              </a:rPr>
              <a:t>}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prstClr val="black"/>
                </a:solidFill>
              </a:rPr>
              <a:t>DELETE /</a:t>
            </a:r>
            <a:r>
              <a:rPr lang="en-US" sz="1600" dirty="0" err="1">
                <a:solidFill>
                  <a:prstClr val="black"/>
                </a:solidFill>
              </a:rPr>
              <a:t>api</a:t>
            </a:r>
            <a:r>
              <a:rPr lang="en-US" sz="1600" dirty="0">
                <a:solidFill>
                  <a:prstClr val="black"/>
                </a:solidFill>
              </a:rPr>
              <a:t>/</a:t>
            </a:r>
            <a:r>
              <a:rPr lang="en-US" sz="1600" dirty="0" err="1">
                <a:solidFill>
                  <a:prstClr val="black"/>
                </a:solidFill>
              </a:rPr>
              <a:t>sdnc-config-db</a:t>
            </a:r>
            <a:r>
              <a:rPr lang="en-US" sz="1600" dirty="0">
                <a:solidFill>
                  <a:prstClr val="black"/>
                </a:solidFill>
              </a:rPr>
              <a:t>/v3/</a:t>
            </a:r>
            <a:r>
              <a:rPr lang="en-US" sz="1600" dirty="0" err="1">
                <a:solidFill>
                  <a:prstClr val="black"/>
                </a:solidFill>
              </a:rPr>
              <a:t>deleteNbr</a:t>
            </a:r>
            <a:r>
              <a:rPr lang="en-US" sz="1600" dirty="0">
                <a:solidFill>
                  <a:prstClr val="black"/>
                </a:solidFill>
              </a:rPr>
              <a:t>/{</a:t>
            </a:r>
            <a:r>
              <a:rPr lang="en-US" sz="1600" dirty="0" err="1">
                <a:solidFill>
                  <a:prstClr val="black"/>
                </a:solidFill>
              </a:rPr>
              <a:t>cellId</a:t>
            </a:r>
            <a:r>
              <a:rPr lang="en-US" sz="1600" dirty="0">
                <a:solidFill>
                  <a:prstClr val="black"/>
                </a:solidFill>
              </a:rPr>
              <a:t>}/{</a:t>
            </a:r>
            <a:r>
              <a:rPr lang="en-US" sz="1600" dirty="0" err="1">
                <a:solidFill>
                  <a:prstClr val="black"/>
                </a:solidFill>
              </a:rPr>
              <a:t>targetCellId</a:t>
            </a:r>
            <a:r>
              <a:rPr lang="en-US" sz="1600" dirty="0">
                <a:solidFill>
                  <a:prstClr val="black"/>
                </a:solidFill>
              </a:rPr>
              <a:t>}</a:t>
            </a:r>
          </a:p>
          <a:p>
            <a:endParaRPr lang="en-US" dirty="0">
              <a:solidFill>
                <a:prstClr val="black"/>
              </a:solidFill>
            </a:endParaRPr>
          </a:p>
          <a:p>
            <a:r>
              <a:rPr lang="en-US" sz="2000" b="1" dirty="0">
                <a:solidFill>
                  <a:prstClr val="black"/>
                </a:solidFill>
              </a:rPr>
              <a:t>Bulk Upload API</a:t>
            </a:r>
            <a:endParaRPr lang="en-US" dirty="0">
              <a:solidFill>
                <a:prstClr val="black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prstClr val="black"/>
                </a:solidFill>
              </a:rPr>
              <a:t>PUT /</a:t>
            </a:r>
            <a:r>
              <a:rPr lang="en-US" sz="1600" dirty="0" err="1">
                <a:solidFill>
                  <a:prstClr val="black"/>
                </a:solidFill>
              </a:rPr>
              <a:t>api</a:t>
            </a:r>
            <a:r>
              <a:rPr lang="en-US" sz="1600" dirty="0">
                <a:solidFill>
                  <a:prstClr val="black"/>
                </a:solidFill>
              </a:rPr>
              <a:t>/</a:t>
            </a:r>
            <a:r>
              <a:rPr lang="en-US" sz="1600" dirty="0" err="1">
                <a:solidFill>
                  <a:prstClr val="black"/>
                </a:solidFill>
              </a:rPr>
              <a:t>sdnc-config-db</a:t>
            </a:r>
            <a:r>
              <a:rPr lang="en-US" sz="1600" dirty="0">
                <a:solidFill>
                  <a:prstClr val="black"/>
                </a:solidFill>
              </a:rPr>
              <a:t>/v3/</a:t>
            </a:r>
            <a:r>
              <a:rPr lang="en-US" sz="1600" dirty="0" err="1">
                <a:solidFill>
                  <a:prstClr val="black"/>
                </a:solidFill>
              </a:rPr>
              <a:t>insertData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xmlns="" id="{264ECEAF-4629-47F6-B3AE-F1ACC1BF1BD3}"/>
              </a:ext>
            </a:extLst>
          </p:cNvPr>
          <p:cNvSpPr txBox="1">
            <a:spLocks/>
          </p:cNvSpPr>
          <p:nvPr/>
        </p:nvSpPr>
        <p:spPr>
          <a:xfrm>
            <a:off x="88488" y="970981"/>
            <a:ext cx="12013572" cy="90794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lIns="0" r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5486400" algn="l"/>
              </a:tabLst>
            </a:pPr>
            <a:r>
              <a:rPr lang="en-US" sz="2000" dirty="0">
                <a:solidFill>
                  <a:srgbClr val="44546A"/>
                </a:solidFill>
              </a:rPr>
              <a:t>Implemented to maintain configuration information of objects (e.g. cell) associated with the RAN network</a:t>
            </a:r>
          </a:p>
          <a:p>
            <a:pPr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5486400" algn="l"/>
              </a:tabLst>
            </a:pPr>
            <a:r>
              <a:rPr lang="en-US" sz="2000" dirty="0">
                <a:solidFill>
                  <a:srgbClr val="44546A"/>
                </a:solidFill>
              </a:rPr>
              <a:t>CRUD operations supported for the POC (for updating ConfigDB)</a:t>
            </a:r>
          </a:p>
        </p:txBody>
      </p:sp>
    </p:spTree>
    <p:extLst>
      <p:ext uri="{BB962C8B-B14F-4D97-AF65-F5344CB8AC3E}">
        <p14:creationId xmlns:p14="http://schemas.microsoft.com/office/powerpoint/2010/main" val="4246159511"/>
      </p:ext>
    </p:extLst>
  </p:cSld>
  <p:clrMapOvr>
    <a:masterClrMapping/>
  </p:clrMapOvr>
  <p:transition>
    <p:wipe dir="r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67040" y="1049635"/>
            <a:ext cx="11691796" cy="1670386"/>
          </a:xfrm>
        </p:spPr>
        <p:txBody>
          <a:bodyPr>
            <a:noAutofit/>
          </a:bodyPr>
          <a:lstStyle/>
          <a:p>
            <a:pPr marL="463550" lvl="1" indent="-412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Config DB (MariaDB) used by PCI-H-MS (step 4b) and OOF (step 7)</a:t>
            </a:r>
          </a:p>
          <a:p>
            <a:pPr marL="463550" lvl="1" indent="-412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Query API (swagger JSON spec) exposed to other ONAP modules</a:t>
            </a:r>
          </a:p>
          <a:p>
            <a:pPr marL="463550" lvl="1" indent="-412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cellId needs to be globally unique (assumed eCGI) and align with ONAP YANG model, ORAN, 3GPP</a:t>
            </a:r>
          </a:p>
          <a:p>
            <a:pPr marL="463550" lvl="1" indent="-412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pnf</a:t>
            </a:r>
            <a:r>
              <a:rPr lang="en-US" sz="1600" dirty="0"/>
              <a:t>-name/</a:t>
            </a:r>
            <a:r>
              <a:rPr lang="en-US" sz="1600" dirty="0" err="1"/>
              <a:t>pnf</a:t>
            </a:r>
            <a:r>
              <a:rPr lang="en-US" sz="1600" dirty="0"/>
              <a:t>-id indicates netconf server to be used for interactions regarding cells</a:t>
            </a:r>
          </a:p>
          <a:p>
            <a:pPr marL="463550" lvl="1" indent="-412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‘ho’ property added to support ANR use case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231620"/>
            <a:ext cx="11353800" cy="640080"/>
          </a:xfrm>
        </p:spPr>
        <p:txBody>
          <a:bodyPr>
            <a:normAutofit/>
          </a:bodyPr>
          <a:lstStyle/>
          <a:p>
            <a:r>
              <a:rPr lang="en-US" dirty="0"/>
              <a:t>Config-DB Data Model and APIs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8914548"/>
              </p:ext>
            </p:extLst>
          </p:nvPr>
        </p:nvGraphicFramePr>
        <p:xfrm>
          <a:off x="1759008" y="3209758"/>
          <a:ext cx="3433850" cy="31717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24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5139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80184">
                <a:tc>
                  <a:txBody>
                    <a:bodyPr/>
                    <a:lstStyle/>
                    <a:p>
                      <a:r>
                        <a:rPr lang="en-US" dirty="0"/>
                        <a:t>Attribute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Format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67671">
                <a:tc>
                  <a:txBody>
                    <a:bodyPr/>
                    <a:lstStyle/>
                    <a:p>
                      <a:r>
                        <a:rPr lang="en-US" dirty="0"/>
                        <a:t>networkId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67671">
                <a:tc>
                  <a:txBody>
                    <a:bodyPr/>
                    <a:lstStyle/>
                    <a:p>
                      <a:r>
                        <a:rPr lang="en-US" dirty="0" err="1"/>
                        <a:t>cellId</a:t>
                      </a:r>
                      <a:r>
                        <a:rPr lang="en-US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67671">
                <a:tc>
                  <a:txBody>
                    <a:bodyPr/>
                    <a:lstStyle/>
                    <a:p>
                      <a:r>
                        <a:rPr lang="en-US" dirty="0"/>
                        <a:t>pciValue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uint64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67671">
                <a:tc>
                  <a:txBody>
                    <a:bodyPr/>
                    <a:lstStyle/>
                    <a:p>
                      <a:r>
                        <a:rPr lang="en-US" dirty="0"/>
                        <a:t>nbrList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list</a:t>
                      </a:r>
                      <a:r>
                        <a:rPr lang="en-US" baseline="0" dirty="0"/>
                        <a:t> of cellId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67671">
                <a:tc>
                  <a:txBody>
                    <a:bodyPr/>
                    <a:lstStyle/>
                    <a:p>
                      <a:r>
                        <a:rPr lang="en-US" dirty="0"/>
                        <a:t>lastModifiedTS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timestamp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67671">
                <a:tc>
                  <a:txBody>
                    <a:bodyPr/>
                    <a:lstStyle/>
                    <a:p>
                      <a:r>
                        <a:rPr lang="en-US" dirty="0" err="1"/>
                        <a:t>pnf</a:t>
                      </a:r>
                      <a:r>
                        <a:rPr lang="en-US" dirty="0"/>
                        <a:t>-id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6043267"/>
              </p:ext>
            </p:extLst>
          </p:nvPr>
        </p:nvGraphicFramePr>
        <p:xfrm>
          <a:off x="6139370" y="3209758"/>
          <a:ext cx="3433850" cy="17687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159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5225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80184">
                <a:tc>
                  <a:txBody>
                    <a:bodyPr/>
                    <a:lstStyle/>
                    <a:p>
                      <a:r>
                        <a:rPr lang="en-US" dirty="0"/>
                        <a:t>Attribute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Format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67671">
                <a:tc>
                  <a:txBody>
                    <a:bodyPr/>
                    <a:lstStyle/>
                    <a:p>
                      <a:r>
                        <a:rPr lang="en-US" dirty="0" err="1"/>
                        <a:t>cellId</a:t>
                      </a:r>
                      <a:r>
                        <a:rPr lang="en-US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67671">
                <a:tc>
                  <a:txBody>
                    <a:bodyPr/>
                    <a:lstStyle/>
                    <a:p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target_cell_id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67671"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BIT(1)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1763572" y="2792566"/>
            <a:ext cx="3433850" cy="36352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prstClr val="white"/>
                </a:solidFill>
              </a:rPr>
              <a:t>Cell (Object)</a:t>
            </a:r>
          </a:p>
        </p:txBody>
      </p:sp>
      <p:sp>
        <p:nvSpPr>
          <p:cNvPr id="8" name="Rectangle 7"/>
          <p:cNvSpPr/>
          <p:nvPr/>
        </p:nvSpPr>
        <p:spPr>
          <a:xfrm>
            <a:off x="6148777" y="2792566"/>
            <a:ext cx="3424443" cy="36567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err="1">
                <a:solidFill>
                  <a:prstClr val="white"/>
                </a:solidFill>
              </a:rPr>
              <a:t>Cell_Nbr_Info</a:t>
            </a:r>
            <a:r>
              <a:rPr lang="en-US" b="1" dirty="0">
                <a:solidFill>
                  <a:prstClr val="white"/>
                </a:solidFill>
              </a:rPr>
              <a:t> (Object)</a:t>
            </a:r>
          </a:p>
        </p:txBody>
      </p:sp>
    </p:spTree>
    <p:extLst>
      <p:ext uri="{BB962C8B-B14F-4D97-AF65-F5344CB8AC3E}">
        <p14:creationId xmlns:p14="http://schemas.microsoft.com/office/powerpoint/2010/main" val="352779288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2742" y="2526641"/>
            <a:ext cx="1130273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>
                <a:solidFill>
                  <a:prstClr val="white"/>
                </a:solidFill>
              </a:rPr>
              <a:t>OOF</a:t>
            </a:r>
          </a:p>
          <a:p>
            <a:pPr marL="457200" indent="-457200">
              <a:buFontTx/>
              <a:buChar char="-"/>
            </a:pPr>
            <a:r>
              <a:rPr lang="en-US" altLang="zh-CN" sz="4400" dirty="0">
                <a:solidFill>
                  <a:prstClr val="white"/>
                </a:solidFill>
              </a:rPr>
              <a:t>Joint PCI/ANR Optimization</a:t>
            </a:r>
          </a:p>
          <a:p>
            <a:pPr marL="457200" indent="-457200">
              <a:buFontTx/>
              <a:buChar char="-"/>
            </a:pPr>
            <a:r>
              <a:rPr lang="en-US" altLang="zh-CN" sz="4400" dirty="0">
                <a:solidFill>
                  <a:prstClr val="white"/>
                </a:solidFill>
              </a:rPr>
              <a:t>Code changes for the new </a:t>
            </a:r>
            <a:r>
              <a:rPr lang="en-US" altLang="zh-CN" sz="4400" dirty="0" err="1">
                <a:solidFill>
                  <a:prstClr val="white"/>
                </a:solidFill>
              </a:rPr>
              <a:t>ConfigDB</a:t>
            </a:r>
            <a:r>
              <a:rPr lang="en-US" altLang="zh-CN" sz="4400" dirty="0">
                <a:solidFill>
                  <a:prstClr val="white"/>
                </a:solidFill>
              </a:rPr>
              <a:t> API</a:t>
            </a:r>
          </a:p>
        </p:txBody>
      </p:sp>
    </p:spTree>
    <p:extLst>
      <p:ext uri="{BB962C8B-B14F-4D97-AF65-F5344CB8AC3E}">
        <p14:creationId xmlns:p14="http://schemas.microsoft.com/office/powerpoint/2010/main" val="1466225061"/>
      </p:ext>
    </p:extLst>
  </p:cSld>
  <p:clrMapOvr>
    <a:masterClrMapping/>
  </p:clrMapOvr>
  <p:transition>
    <p:wipe dir="r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889C48DF-5A0B-1B40-9EE6-C8A5EC290E8A}"/>
              </a:ext>
            </a:extLst>
          </p:cNvPr>
          <p:cNvSpPr/>
          <p:nvPr/>
        </p:nvSpPr>
        <p:spPr>
          <a:xfrm>
            <a:off x="2732785" y="3392693"/>
            <a:ext cx="6690859" cy="35886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55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Optimization Framework (R4)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25515" y="1172195"/>
            <a:ext cx="11506200" cy="5772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ONAP Optimization Framework (OOF) provides a declarative, policy-driven approach for creating and running a wide variety of optimization applications like Homing/Placement, PCI optimization, etc. 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xmlns="" id="{38EBEEFD-7990-024F-9428-1E53025A7C13}"/>
              </a:ext>
            </a:extLst>
          </p:cNvPr>
          <p:cNvSpPr/>
          <p:nvPr/>
        </p:nvSpPr>
        <p:spPr>
          <a:xfrm>
            <a:off x="2821104" y="3145123"/>
            <a:ext cx="5979318" cy="465201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xmlns="" id="{3057D55C-7A63-704E-96EA-44864E00B2C3}"/>
              </a:ext>
            </a:extLst>
          </p:cNvPr>
          <p:cNvSpPr txBox="1"/>
          <p:nvPr/>
        </p:nvSpPr>
        <p:spPr>
          <a:xfrm>
            <a:off x="2805420" y="3303326"/>
            <a:ext cx="1143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API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xmlns="" id="{7486E822-F7F5-6D4C-A332-4D9B36C3EAD1}"/>
              </a:ext>
            </a:extLst>
          </p:cNvPr>
          <p:cNvSpPr txBox="1"/>
          <p:nvPr/>
        </p:nvSpPr>
        <p:spPr>
          <a:xfrm>
            <a:off x="8759480" y="3398477"/>
            <a:ext cx="808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OSDF</a:t>
            </a:r>
          </a:p>
        </p:txBody>
      </p:sp>
      <p:sp>
        <p:nvSpPr>
          <p:cNvPr id="91" name="Rounded Rectangle 90">
            <a:extLst>
              <a:ext uri="{FF2B5EF4-FFF2-40B4-BE49-F238E27FC236}">
                <a16:creationId xmlns:a16="http://schemas.microsoft.com/office/drawing/2014/main" xmlns="" id="{70EC84E9-7895-3949-A96C-06BF7B9F7B27}"/>
              </a:ext>
            </a:extLst>
          </p:cNvPr>
          <p:cNvSpPr/>
          <p:nvPr/>
        </p:nvSpPr>
        <p:spPr>
          <a:xfrm>
            <a:off x="9947526" y="3370447"/>
            <a:ext cx="820591" cy="40551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dirty="0">
                <a:solidFill>
                  <a:prstClr val="white"/>
                </a:solidFill>
              </a:rPr>
              <a:t>Policy</a:t>
            </a:r>
          </a:p>
        </p:txBody>
      </p: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xmlns="" id="{E942507F-FE34-5B49-8AE4-C3A2DE02C483}"/>
              </a:ext>
            </a:extLst>
          </p:cNvPr>
          <p:cNvCxnSpPr>
            <a:cxnSpLocks/>
            <a:endCxn id="91" idx="1"/>
          </p:cNvCxnSpPr>
          <p:nvPr/>
        </p:nvCxnSpPr>
        <p:spPr>
          <a:xfrm flipV="1">
            <a:off x="9422898" y="3573205"/>
            <a:ext cx="524628" cy="9938"/>
          </a:xfrm>
          <a:prstGeom prst="straightConnector1">
            <a:avLst/>
          </a:prstGeom>
          <a:ln w="38100" cmpd="sng">
            <a:solidFill>
              <a:schemeClr val="tx2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2" name="Group 121">
            <a:extLst>
              <a:ext uri="{FF2B5EF4-FFF2-40B4-BE49-F238E27FC236}">
                <a16:creationId xmlns:a16="http://schemas.microsoft.com/office/drawing/2014/main" xmlns="" id="{C51817D8-07BF-A34E-B33D-728A8E9749AC}"/>
              </a:ext>
            </a:extLst>
          </p:cNvPr>
          <p:cNvGrpSpPr/>
          <p:nvPr/>
        </p:nvGrpSpPr>
        <p:grpSpPr>
          <a:xfrm>
            <a:off x="9696223" y="4635050"/>
            <a:ext cx="2143787" cy="523220"/>
            <a:chOff x="9309801" y="2730408"/>
            <a:chExt cx="2301252" cy="523220"/>
          </a:xfrm>
        </p:grpSpPr>
        <p:sp>
          <p:nvSpPr>
            <p:cNvPr id="120" name="Rounded Rectangle 119">
              <a:extLst>
                <a:ext uri="{FF2B5EF4-FFF2-40B4-BE49-F238E27FC236}">
                  <a16:creationId xmlns:a16="http://schemas.microsoft.com/office/drawing/2014/main" xmlns="" id="{05896E08-92AA-924D-9746-825C167BA6C2}"/>
                </a:ext>
              </a:extLst>
            </p:cNvPr>
            <p:cNvSpPr/>
            <p:nvPr/>
          </p:nvSpPr>
          <p:spPr>
            <a:xfrm>
              <a:off x="9309801" y="2847806"/>
              <a:ext cx="414579" cy="212571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9" dirty="0">
                <a:solidFill>
                  <a:prstClr val="white"/>
                </a:solidFill>
              </a:endParaRP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xmlns="" id="{6921DFCB-2911-934A-A399-E89B12DBC073}"/>
                </a:ext>
              </a:extLst>
            </p:cNvPr>
            <p:cNvSpPr txBox="1"/>
            <p:nvPr/>
          </p:nvSpPr>
          <p:spPr>
            <a:xfrm>
              <a:off x="9724380" y="2730408"/>
              <a:ext cx="188667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prstClr val="black"/>
                  </a:solidFill>
                </a:rPr>
                <a:t>Dependencies on other ONAP Projects</a:t>
              </a:r>
            </a:p>
          </p:txBody>
        </p:sp>
      </p:grp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xmlns="" id="{BF9EA5E8-2F00-5947-B89D-74D7BFA0A8C7}"/>
              </a:ext>
            </a:extLst>
          </p:cNvPr>
          <p:cNvCxnSpPr>
            <a:cxnSpLocks/>
            <a:stCxn id="123" idx="2"/>
            <a:endCxn id="7" idx="0"/>
          </p:cNvCxnSpPr>
          <p:nvPr/>
        </p:nvCxnSpPr>
        <p:spPr>
          <a:xfrm>
            <a:off x="1999095" y="3007701"/>
            <a:ext cx="1430" cy="130985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1B00E681-13F9-3043-BEF1-23DED1D8F515}"/>
              </a:ext>
            </a:extLst>
          </p:cNvPr>
          <p:cNvGrpSpPr/>
          <p:nvPr/>
        </p:nvGrpSpPr>
        <p:grpSpPr>
          <a:xfrm>
            <a:off x="1325292" y="2503227"/>
            <a:ext cx="1350466" cy="2412783"/>
            <a:chOff x="454325" y="2337915"/>
            <a:chExt cx="1350466" cy="241278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B4E09A2A-7A77-B745-B2D5-90F7511E24FF}"/>
                </a:ext>
              </a:extLst>
            </p:cNvPr>
            <p:cNvSpPr/>
            <p:nvPr/>
          </p:nvSpPr>
          <p:spPr>
            <a:xfrm>
              <a:off x="454325" y="4152241"/>
              <a:ext cx="1350466" cy="59845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prstClr val="black"/>
                  </a:solidFill>
                </a:rPr>
                <a:t>CMSO Optimizer</a:t>
              </a:r>
            </a:p>
          </p:txBody>
        </p:sp>
        <p:sp>
          <p:nvSpPr>
            <p:cNvPr id="123" name="Rounded Rectangle 122">
              <a:extLst>
                <a:ext uri="{FF2B5EF4-FFF2-40B4-BE49-F238E27FC236}">
                  <a16:creationId xmlns:a16="http://schemas.microsoft.com/office/drawing/2014/main" xmlns="" id="{9EF8A05E-6F75-4745-A270-C562F5A5D4B8}"/>
                </a:ext>
              </a:extLst>
            </p:cNvPr>
            <p:cNvSpPr/>
            <p:nvPr/>
          </p:nvSpPr>
          <p:spPr>
            <a:xfrm>
              <a:off x="503863" y="2337915"/>
              <a:ext cx="1248529" cy="504474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prstClr val="white"/>
                  </a:solidFill>
                </a:rPr>
                <a:t>CM Portal simulator</a:t>
              </a:r>
            </a:p>
          </p:txBody>
        </p:sp>
      </p:grp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xmlns="" id="{9C6DB60B-5BA4-ED48-B72E-912E4188EA1A}"/>
              </a:ext>
            </a:extLst>
          </p:cNvPr>
          <p:cNvCxnSpPr>
            <a:cxnSpLocks/>
            <a:stCxn id="91" idx="0"/>
            <a:endCxn id="69" idx="2"/>
          </p:cNvCxnSpPr>
          <p:nvPr/>
        </p:nvCxnSpPr>
        <p:spPr>
          <a:xfrm flipH="1" flipV="1">
            <a:off x="10354278" y="2923536"/>
            <a:ext cx="3544" cy="446911"/>
          </a:xfrm>
          <a:prstGeom prst="straightConnector1">
            <a:avLst/>
          </a:prstGeom>
          <a:ln w="38100" cmpd="sng">
            <a:solidFill>
              <a:schemeClr val="tx2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4C6D58BF-12D3-D448-8813-0CD444E131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97951" y="3357755"/>
            <a:ext cx="435191" cy="435191"/>
          </a:xfrm>
          <a:prstGeom prst="rect">
            <a:avLst/>
          </a:prstGeom>
        </p:spPr>
      </p:pic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xmlns="" id="{6B0CBCC6-15BB-FF4F-A712-C351237F657F}"/>
              </a:ext>
            </a:extLst>
          </p:cNvPr>
          <p:cNvCxnSpPr>
            <a:cxnSpLocks/>
            <a:stCxn id="91" idx="3"/>
            <a:endCxn id="36" idx="1"/>
          </p:cNvCxnSpPr>
          <p:nvPr/>
        </p:nvCxnSpPr>
        <p:spPr>
          <a:xfrm>
            <a:off x="10768117" y="3573205"/>
            <a:ext cx="929834" cy="2146"/>
          </a:xfrm>
          <a:prstGeom prst="straightConnector1">
            <a:avLst/>
          </a:prstGeom>
          <a:ln w="38100" cmpd="sng">
            <a:solidFill>
              <a:schemeClr val="tx2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39B8DE64-E4FB-664A-886E-41E24C5622AD}"/>
              </a:ext>
            </a:extLst>
          </p:cNvPr>
          <p:cNvSpPr txBox="1"/>
          <p:nvPr/>
        </p:nvSpPr>
        <p:spPr>
          <a:xfrm>
            <a:off x="10852833" y="3321533"/>
            <a:ext cx="11423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Actual policies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xmlns="" id="{DE78AF11-93A4-174C-A249-79CCF97C7B14}"/>
              </a:ext>
            </a:extLst>
          </p:cNvPr>
          <p:cNvSpPr/>
          <p:nvPr/>
        </p:nvSpPr>
        <p:spPr>
          <a:xfrm>
            <a:off x="1182756" y="3059262"/>
            <a:ext cx="8276459" cy="1997115"/>
          </a:xfrm>
          <a:prstGeom prst="rect">
            <a:avLst/>
          </a:prstGeom>
          <a:noFill/>
          <a:ln>
            <a:solidFill>
              <a:srgbClr val="7030A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71063CE3-6E1D-D246-9746-2720B21EA084}"/>
              </a:ext>
            </a:extLst>
          </p:cNvPr>
          <p:cNvSpPr txBox="1"/>
          <p:nvPr/>
        </p:nvSpPr>
        <p:spPr>
          <a:xfrm>
            <a:off x="1191705" y="3202793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OOF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xmlns="" id="{6C52C3CE-2C3A-6747-B5F9-97F158CCA66A}"/>
              </a:ext>
            </a:extLst>
          </p:cNvPr>
          <p:cNvCxnSpPr>
            <a:cxnSpLocks/>
            <a:stCxn id="51" idx="2"/>
            <a:endCxn id="50" idx="0"/>
          </p:cNvCxnSpPr>
          <p:nvPr/>
        </p:nvCxnSpPr>
        <p:spPr>
          <a:xfrm>
            <a:off x="3921513" y="3028694"/>
            <a:ext cx="4698" cy="22609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1C502428-5279-D14B-8608-CAE9C1BD746A}"/>
              </a:ext>
            </a:extLst>
          </p:cNvPr>
          <p:cNvGrpSpPr/>
          <p:nvPr/>
        </p:nvGrpSpPr>
        <p:grpSpPr>
          <a:xfrm>
            <a:off x="9423645" y="1889276"/>
            <a:ext cx="1849782" cy="1034260"/>
            <a:chOff x="8109227" y="2177632"/>
            <a:chExt cx="1849782" cy="1034260"/>
          </a:xfrm>
        </p:grpSpPr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xmlns="" id="{5E6FE463-DF81-B249-B6C1-8D7F83142252}"/>
                </a:ext>
              </a:extLst>
            </p:cNvPr>
            <p:cNvGrpSpPr/>
            <p:nvPr/>
          </p:nvGrpSpPr>
          <p:grpSpPr>
            <a:xfrm>
              <a:off x="8109227" y="2177632"/>
              <a:ext cx="1849782" cy="1034260"/>
              <a:chOff x="5840630" y="3313468"/>
              <a:chExt cx="1849782" cy="1034260"/>
            </a:xfrm>
          </p:grpSpPr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xmlns="" id="{3AB776A7-2C41-6446-865F-BCC239F103A1}"/>
                  </a:ext>
                </a:extLst>
              </p:cNvPr>
              <p:cNvSpPr txBox="1"/>
              <p:nvPr/>
            </p:nvSpPr>
            <p:spPr>
              <a:xfrm>
                <a:off x="5840630" y="3313468"/>
                <a:ext cx="16956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prstClr val="black"/>
                    </a:solidFill>
                  </a:rPr>
                  <a:t>Policy Models</a:t>
                </a:r>
              </a:p>
            </p:txBody>
          </p: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xmlns="" id="{44185146-B203-B348-AE8A-45F74D3D83BD}"/>
                  </a:ext>
                </a:extLst>
              </p:cNvPr>
              <p:cNvGrpSpPr/>
              <p:nvPr/>
            </p:nvGrpSpPr>
            <p:grpSpPr>
              <a:xfrm>
                <a:off x="5852113" y="3319296"/>
                <a:ext cx="1838299" cy="1028432"/>
                <a:chOff x="5643860" y="3341902"/>
                <a:chExt cx="1838299" cy="1028432"/>
              </a:xfrm>
            </p:grpSpPr>
            <p:sp>
              <p:nvSpPr>
                <p:cNvPr id="68" name="Rectangle 67">
                  <a:extLst>
                    <a:ext uri="{FF2B5EF4-FFF2-40B4-BE49-F238E27FC236}">
                      <a16:creationId xmlns:a16="http://schemas.microsoft.com/office/drawing/2014/main" xmlns="" id="{AD857BDF-2E4A-3744-9180-027F88684099}"/>
                    </a:ext>
                  </a:extLst>
                </p:cNvPr>
                <p:cNvSpPr/>
                <p:nvPr/>
              </p:nvSpPr>
              <p:spPr>
                <a:xfrm>
                  <a:off x="5775677" y="4015357"/>
                  <a:ext cx="787258" cy="235143"/>
                </a:xfrm>
                <a:prstGeom prst="rect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prstClr val="black"/>
                      </a:solidFill>
                    </a:rPr>
                    <a:t>CMSO</a:t>
                  </a:r>
                </a:p>
              </p:txBody>
            </p:sp>
            <p:sp>
              <p:nvSpPr>
                <p:cNvPr id="69" name="Rectangle 68">
                  <a:extLst>
                    <a:ext uri="{FF2B5EF4-FFF2-40B4-BE49-F238E27FC236}">
                      <a16:creationId xmlns:a16="http://schemas.microsoft.com/office/drawing/2014/main" xmlns="" id="{772F8E41-F78A-1C4D-83A5-4C34231C687C}"/>
                    </a:ext>
                  </a:extLst>
                </p:cNvPr>
                <p:cNvSpPr/>
                <p:nvPr/>
              </p:nvSpPr>
              <p:spPr>
                <a:xfrm>
                  <a:off x="5643860" y="3341902"/>
                  <a:ext cx="1838299" cy="10284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1" name="Rectangle 70">
                  <a:extLst>
                    <a:ext uri="{FF2B5EF4-FFF2-40B4-BE49-F238E27FC236}">
                      <a16:creationId xmlns:a16="http://schemas.microsoft.com/office/drawing/2014/main" xmlns="" id="{FF7D34C0-F035-B946-A05E-6B5FDF5DBD67}"/>
                    </a:ext>
                  </a:extLst>
                </p:cNvPr>
                <p:cNvSpPr/>
                <p:nvPr/>
              </p:nvSpPr>
              <p:spPr>
                <a:xfrm>
                  <a:off x="5775857" y="3699578"/>
                  <a:ext cx="787078" cy="259382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prstClr val="black"/>
                      </a:solidFill>
                    </a:rPr>
                    <a:t>HAS</a:t>
                  </a:r>
                </a:p>
              </p:txBody>
            </p:sp>
          </p:grpSp>
        </p:grp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xmlns="" id="{F8972343-A34F-A94B-AE24-6D2D9296D4FA}"/>
                </a:ext>
              </a:extLst>
            </p:cNvPr>
            <p:cNvSpPr/>
            <p:nvPr/>
          </p:nvSpPr>
          <p:spPr>
            <a:xfrm>
              <a:off x="9142632" y="2530889"/>
              <a:ext cx="673690" cy="271396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prstClr val="black"/>
                  </a:solidFill>
                </a:rPr>
                <a:t>PCI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8282E6E1-5EAD-B142-B474-D6A65CECB81A}"/>
              </a:ext>
            </a:extLst>
          </p:cNvPr>
          <p:cNvGrpSpPr/>
          <p:nvPr/>
        </p:nvGrpSpPr>
        <p:grpSpPr>
          <a:xfrm>
            <a:off x="3148478" y="2524220"/>
            <a:ext cx="1534111" cy="3278592"/>
            <a:chOff x="3369042" y="2481098"/>
            <a:chExt cx="1534111" cy="3278592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xmlns="" id="{F3F26C1D-E3CF-894B-8332-64A360C0B79A}"/>
                </a:ext>
              </a:extLst>
            </p:cNvPr>
            <p:cNvSpPr/>
            <p:nvPr/>
          </p:nvSpPr>
          <p:spPr>
            <a:xfrm>
              <a:off x="3549713" y="3211665"/>
              <a:ext cx="1194123" cy="24578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prstClr val="black"/>
                  </a:solidFill>
                </a:rPr>
                <a:t>PCI</a:t>
              </a:r>
            </a:p>
          </p:txBody>
        </p:sp>
        <p:sp>
          <p:nvSpPr>
            <p:cNvPr id="51" name="Rounded Rectangle 50">
              <a:extLst>
                <a:ext uri="{FF2B5EF4-FFF2-40B4-BE49-F238E27FC236}">
                  <a16:creationId xmlns:a16="http://schemas.microsoft.com/office/drawing/2014/main" xmlns="" id="{6BA36C87-E187-9948-B24E-772F6D335119}"/>
                </a:ext>
              </a:extLst>
            </p:cNvPr>
            <p:cNvSpPr/>
            <p:nvPr/>
          </p:nvSpPr>
          <p:spPr>
            <a:xfrm>
              <a:off x="3487167" y="2481098"/>
              <a:ext cx="1309819" cy="504474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prstClr val="white"/>
                  </a:solidFill>
                </a:rPr>
                <a:t>PCI Handler MS</a:t>
              </a: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xmlns="" id="{3E2E134A-241E-5641-8BB1-1C6B8D9CB3E4}"/>
                </a:ext>
              </a:extLst>
            </p:cNvPr>
            <p:cNvSpPr/>
            <p:nvPr/>
          </p:nvSpPr>
          <p:spPr>
            <a:xfrm>
              <a:off x="3369042" y="4280630"/>
              <a:ext cx="1534111" cy="598457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prstClr val="black"/>
                  </a:solidFill>
                </a:rPr>
                <a:t>SON Optimizer</a:t>
              </a:r>
            </a:p>
          </p:txBody>
        </p:sp>
        <p:cxnSp>
          <p:nvCxnSpPr>
            <p:cNvPr id="80" name="Straight Arrow Connector 79">
              <a:extLst>
                <a:ext uri="{FF2B5EF4-FFF2-40B4-BE49-F238E27FC236}">
                  <a16:creationId xmlns:a16="http://schemas.microsoft.com/office/drawing/2014/main" xmlns="" id="{7D7731DC-7F18-3C46-8699-9E1C1C4914E3}"/>
                </a:ext>
              </a:extLst>
            </p:cNvPr>
            <p:cNvCxnSpPr>
              <a:cxnSpLocks/>
              <a:endCxn id="75" idx="0"/>
            </p:cNvCxnSpPr>
            <p:nvPr/>
          </p:nvCxnSpPr>
          <p:spPr>
            <a:xfrm>
              <a:off x="4136098" y="3753350"/>
              <a:ext cx="0" cy="527280"/>
            </a:xfrm>
            <a:prstGeom prst="straightConnector1">
              <a:avLst/>
            </a:prstGeom>
            <a:ln cmpd="thickThin">
              <a:headEnd type="non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81" name="Rounded Rectangle 80">
              <a:extLst>
                <a:ext uri="{FF2B5EF4-FFF2-40B4-BE49-F238E27FC236}">
                  <a16:creationId xmlns:a16="http://schemas.microsoft.com/office/drawing/2014/main" xmlns="" id="{ED770DE1-2CB5-7E41-9941-A5B67DD2D603}"/>
                </a:ext>
              </a:extLst>
            </p:cNvPr>
            <p:cNvSpPr/>
            <p:nvPr/>
          </p:nvSpPr>
          <p:spPr>
            <a:xfrm>
              <a:off x="3549217" y="5389808"/>
              <a:ext cx="1173152" cy="36988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799" dirty="0">
                  <a:solidFill>
                    <a:prstClr val="white"/>
                  </a:solidFill>
                </a:rPr>
                <a:t>SDNC(R) </a:t>
              </a:r>
            </a:p>
          </p:txBody>
        </p:sp>
        <p:cxnSp>
          <p:nvCxnSpPr>
            <p:cNvPr id="83" name="Straight Arrow Connector 82">
              <a:extLst>
                <a:ext uri="{FF2B5EF4-FFF2-40B4-BE49-F238E27FC236}">
                  <a16:creationId xmlns:a16="http://schemas.microsoft.com/office/drawing/2014/main" xmlns="" id="{CBC47412-F393-BB49-8496-84D0FF259860}"/>
                </a:ext>
              </a:extLst>
            </p:cNvPr>
            <p:cNvCxnSpPr>
              <a:cxnSpLocks/>
              <a:stCxn id="75" idx="2"/>
              <a:endCxn id="81" idx="0"/>
            </p:cNvCxnSpPr>
            <p:nvPr/>
          </p:nvCxnSpPr>
          <p:spPr>
            <a:xfrm flipH="1">
              <a:off x="4135793" y="4879087"/>
              <a:ext cx="305" cy="510721"/>
            </a:xfrm>
            <a:prstGeom prst="straightConnector1">
              <a:avLst/>
            </a:prstGeom>
            <a:ln cmpd="thickThin">
              <a:headEnd type="non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F31F1CA8-4803-0242-85C0-66C7D603D3D2}"/>
              </a:ext>
            </a:extLst>
          </p:cNvPr>
          <p:cNvGrpSpPr/>
          <p:nvPr/>
        </p:nvGrpSpPr>
        <p:grpSpPr>
          <a:xfrm>
            <a:off x="4762840" y="2505769"/>
            <a:ext cx="1512171" cy="2937209"/>
            <a:chOff x="3537021" y="2457426"/>
            <a:chExt cx="1512171" cy="2937209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xmlns="" id="{E06AA721-6356-0640-8D05-924BA6F386DE}"/>
                </a:ext>
              </a:extLst>
            </p:cNvPr>
            <p:cNvSpPr/>
            <p:nvPr/>
          </p:nvSpPr>
          <p:spPr>
            <a:xfrm>
              <a:off x="3612551" y="3187523"/>
              <a:ext cx="907388" cy="24578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prstClr val="black"/>
                  </a:solidFill>
                </a:rPr>
                <a:t>Route</a:t>
              </a:r>
            </a:p>
          </p:txBody>
        </p:sp>
        <p:sp>
          <p:nvSpPr>
            <p:cNvPr id="60" name="Rounded Rectangle 59">
              <a:extLst>
                <a:ext uri="{FF2B5EF4-FFF2-40B4-BE49-F238E27FC236}">
                  <a16:creationId xmlns:a16="http://schemas.microsoft.com/office/drawing/2014/main" xmlns="" id="{77B63B21-8D37-3040-940F-2048D19FAFD9}"/>
                </a:ext>
              </a:extLst>
            </p:cNvPr>
            <p:cNvSpPr/>
            <p:nvPr/>
          </p:nvSpPr>
          <p:spPr>
            <a:xfrm>
              <a:off x="3711217" y="2457426"/>
              <a:ext cx="710056" cy="504474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prstClr val="white"/>
                  </a:solidFill>
                </a:rPr>
                <a:t>SDNC</a:t>
              </a:r>
            </a:p>
          </p:txBody>
        </p: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xmlns="" id="{FFFE6CFB-75C9-F34A-9A14-EDB6A59E776C}"/>
                </a:ext>
              </a:extLst>
            </p:cNvPr>
            <p:cNvCxnSpPr>
              <a:cxnSpLocks/>
              <a:stCxn id="60" idx="2"/>
              <a:endCxn id="59" idx="0"/>
            </p:cNvCxnSpPr>
            <p:nvPr/>
          </p:nvCxnSpPr>
          <p:spPr>
            <a:xfrm>
              <a:off x="4066245" y="2961900"/>
              <a:ext cx="0" cy="225623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xmlns="" id="{1A9FB48E-AB38-6E45-A0E3-E582D529079D}"/>
                </a:ext>
              </a:extLst>
            </p:cNvPr>
            <p:cNvSpPr/>
            <p:nvPr/>
          </p:nvSpPr>
          <p:spPr>
            <a:xfrm>
              <a:off x="3537021" y="4271981"/>
              <a:ext cx="1235990" cy="598457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prstClr val="black"/>
                  </a:solidFill>
                </a:rPr>
                <a:t>Route Optimizer</a:t>
              </a:r>
            </a:p>
          </p:txBody>
        </p:sp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xmlns="" id="{D72EA090-6C90-7742-AEA6-6F9B97E0BA77}"/>
                </a:ext>
              </a:extLst>
            </p:cNvPr>
            <p:cNvCxnSpPr>
              <a:cxnSpLocks/>
              <a:endCxn id="73" idx="0"/>
            </p:cNvCxnSpPr>
            <p:nvPr/>
          </p:nvCxnSpPr>
          <p:spPr>
            <a:xfrm>
              <a:off x="4155016" y="3693166"/>
              <a:ext cx="0" cy="578815"/>
            </a:xfrm>
            <a:prstGeom prst="straightConnector1">
              <a:avLst/>
            </a:prstGeom>
            <a:ln cmpd="thickThin">
              <a:headEnd type="non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4" name="Straight Arrow Connector 83">
              <a:extLst>
                <a:ext uri="{FF2B5EF4-FFF2-40B4-BE49-F238E27FC236}">
                  <a16:creationId xmlns:a16="http://schemas.microsoft.com/office/drawing/2014/main" xmlns="" id="{B4372186-D1AD-E045-A2E9-F6090472B75D}"/>
                </a:ext>
              </a:extLst>
            </p:cNvPr>
            <p:cNvCxnSpPr>
              <a:cxnSpLocks/>
              <a:stCxn id="73" idx="2"/>
              <a:endCxn id="96" idx="0"/>
            </p:cNvCxnSpPr>
            <p:nvPr/>
          </p:nvCxnSpPr>
          <p:spPr>
            <a:xfrm>
              <a:off x="4155016" y="4870438"/>
              <a:ext cx="894176" cy="524197"/>
            </a:xfrm>
            <a:prstGeom prst="straightConnector1">
              <a:avLst/>
            </a:prstGeom>
            <a:ln cmpd="thickThin">
              <a:headEnd type="non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A1F920EF-AEDF-1A47-8017-0834B7E6BD28}"/>
              </a:ext>
            </a:extLst>
          </p:cNvPr>
          <p:cNvGrpSpPr/>
          <p:nvPr/>
        </p:nvGrpSpPr>
        <p:grpSpPr>
          <a:xfrm>
            <a:off x="5908074" y="2497709"/>
            <a:ext cx="3337553" cy="3315151"/>
            <a:chOff x="3488576" y="2473886"/>
            <a:chExt cx="3337553" cy="3315151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xmlns="" id="{40C40253-8B73-2345-BEC7-39A9127CBB5E}"/>
                </a:ext>
              </a:extLst>
            </p:cNvPr>
            <p:cNvCxnSpPr>
              <a:cxnSpLocks/>
              <a:endCxn id="6" idx="0"/>
            </p:cNvCxnSpPr>
            <p:nvPr/>
          </p:nvCxnSpPr>
          <p:spPr>
            <a:xfrm>
              <a:off x="5673039" y="3750171"/>
              <a:ext cx="0" cy="545258"/>
            </a:xfrm>
            <a:prstGeom prst="straightConnector1">
              <a:avLst/>
            </a:prstGeom>
            <a:ln cmpd="thickThin">
              <a:headEnd type="non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xmlns="" id="{62965E00-55B6-9747-ACF3-C5F7AB31CE55}"/>
                </a:ext>
              </a:extLst>
            </p:cNvPr>
            <p:cNvSpPr/>
            <p:nvPr/>
          </p:nvSpPr>
          <p:spPr>
            <a:xfrm>
              <a:off x="5078213" y="3183868"/>
              <a:ext cx="1194123" cy="24578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prstClr val="black"/>
                  </a:solidFill>
                </a:rPr>
                <a:t>HAS</a:t>
              </a:r>
            </a:p>
          </p:txBody>
        </p:sp>
        <p:sp>
          <p:nvSpPr>
            <p:cNvPr id="115" name="Rounded Rectangle 114">
              <a:extLst>
                <a:ext uri="{FF2B5EF4-FFF2-40B4-BE49-F238E27FC236}">
                  <a16:creationId xmlns:a16="http://schemas.microsoft.com/office/drawing/2014/main" xmlns="" id="{602BACE6-22AE-FA48-A88B-B1F7E929C855}"/>
                </a:ext>
              </a:extLst>
            </p:cNvPr>
            <p:cNvSpPr/>
            <p:nvPr/>
          </p:nvSpPr>
          <p:spPr>
            <a:xfrm>
              <a:off x="4903870" y="2473886"/>
              <a:ext cx="1538338" cy="511691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799" dirty="0">
                  <a:solidFill>
                    <a:prstClr val="white"/>
                  </a:solidFill>
                </a:rPr>
                <a:t>SO, VFC</a:t>
              </a:r>
            </a:p>
            <a:p>
              <a:pPr algn="ctr"/>
              <a:r>
                <a:rPr lang="en-US" sz="1400" dirty="0">
                  <a:solidFill>
                    <a:prstClr val="white"/>
                  </a:solidFill>
                </a:rPr>
                <a:t>(Homing + TD)</a:t>
              </a:r>
            </a:p>
          </p:txBody>
        </p:sp>
        <p:cxnSp>
          <p:nvCxnSpPr>
            <p:cNvPr id="116" name="Straight Arrow Connector 115">
              <a:extLst>
                <a:ext uri="{FF2B5EF4-FFF2-40B4-BE49-F238E27FC236}">
                  <a16:creationId xmlns:a16="http://schemas.microsoft.com/office/drawing/2014/main" xmlns="" id="{A11074B9-6BD7-7247-BDFE-551FD4B01519}"/>
                </a:ext>
              </a:extLst>
            </p:cNvPr>
            <p:cNvCxnSpPr>
              <a:cxnSpLocks/>
              <a:stCxn id="115" idx="2"/>
              <a:endCxn id="41" idx="0"/>
            </p:cNvCxnSpPr>
            <p:nvPr/>
          </p:nvCxnSpPr>
          <p:spPr>
            <a:xfrm>
              <a:off x="5673039" y="2985577"/>
              <a:ext cx="2236" cy="198291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591C78A2-7914-AC47-BA80-6B9906C4A7BA}"/>
                </a:ext>
              </a:extLst>
            </p:cNvPr>
            <p:cNvSpPr/>
            <p:nvPr/>
          </p:nvSpPr>
          <p:spPr>
            <a:xfrm>
              <a:off x="4675301" y="4295429"/>
              <a:ext cx="1995475" cy="59638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prstClr val="black"/>
                  </a:solidFill>
                </a:rPr>
                <a:t>Homing/Placement Optimizer (HAS)</a:t>
              </a:r>
            </a:p>
          </p:txBody>
        </p:sp>
        <p:sp>
          <p:nvSpPr>
            <p:cNvPr id="96" name="Rounded Rectangle 95">
              <a:extLst>
                <a:ext uri="{FF2B5EF4-FFF2-40B4-BE49-F238E27FC236}">
                  <a16:creationId xmlns:a16="http://schemas.microsoft.com/office/drawing/2014/main" xmlns="" id="{5501E7F0-401D-D444-946F-F8DB472AC12A}"/>
                </a:ext>
              </a:extLst>
            </p:cNvPr>
            <p:cNvSpPr/>
            <p:nvPr/>
          </p:nvSpPr>
          <p:spPr>
            <a:xfrm>
              <a:off x="3488576" y="5419155"/>
              <a:ext cx="733874" cy="36988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799" dirty="0">
                  <a:solidFill>
                    <a:prstClr val="white"/>
                  </a:solidFill>
                </a:rPr>
                <a:t>A&amp;AI</a:t>
              </a:r>
            </a:p>
          </p:txBody>
        </p:sp>
        <p:sp>
          <p:nvSpPr>
            <p:cNvPr id="103" name="Rounded Rectangle 102">
              <a:extLst>
                <a:ext uri="{FF2B5EF4-FFF2-40B4-BE49-F238E27FC236}">
                  <a16:creationId xmlns:a16="http://schemas.microsoft.com/office/drawing/2014/main" xmlns="" id="{F5ADF1E7-A0D9-2E41-8466-370E806C7347}"/>
                </a:ext>
              </a:extLst>
            </p:cNvPr>
            <p:cNvSpPr/>
            <p:nvPr/>
          </p:nvSpPr>
          <p:spPr>
            <a:xfrm>
              <a:off x="4408524" y="5416570"/>
              <a:ext cx="1377619" cy="369883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799" dirty="0">
                  <a:solidFill>
                    <a:prstClr val="white"/>
                  </a:solidFill>
                </a:rPr>
                <a:t>Multi Cloud</a:t>
              </a:r>
            </a:p>
          </p:txBody>
        </p:sp>
        <p:sp>
          <p:nvSpPr>
            <p:cNvPr id="104" name="Rounded Rectangle 103">
              <a:extLst>
                <a:ext uri="{FF2B5EF4-FFF2-40B4-BE49-F238E27FC236}">
                  <a16:creationId xmlns:a16="http://schemas.microsoft.com/office/drawing/2014/main" xmlns="" id="{256471C9-CF1F-D44F-9EE6-AD3ECBC88458}"/>
                </a:ext>
              </a:extLst>
            </p:cNvPr>
            <p:cNvSpPr/>
            <p:nvPr/>
          </p:nvSpPr>
          <p:spPr>
            <a:xfrm>
              <a:off x="5914805" y="5429105"/>
              <a:ext cx="911324" cy="34998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799" dirty="0">
                  <a:solidFill>
                    <a:prstClr val="white"/>
                  </a:solidFill>
                </a:rPr>
                <a:t>MUSIC</a:t>
              </a:r>
            </a:p>
          </p:txBody>
        </p:sp>
        <p:cxnSp>
          <p:nvCxnSpPr>
            <p:cNvPr id="85" name="Straight Arrow Connector 84">
              <a:extLst>
                <a:ext uri="{FF2B5EF4-FFF2-40B4-BE49-F238E27FC236}">
                  <a16:creationId xmlns:a16="http://schemas.microsoft.com/office/drawing/2014/main" xmlns="" id="{FFF7349E-FFE6-E14D-969F-2E4FED68F9ED}"/>
                </a:ext>
              </a:extLst>
            </p:cNvPr>
            <p:cNvCxnSpPr>
              <a:cxnSpLocks/>
              <a:stCxn id="6" idx="2"/>
              <a:endCxn id="103" idx="0"/>
            </p:cNvCxnSpPr>
            <p:nvPr/>
          </p:nvCxnSpPr>
          <p:spPr>
            <a:xfrm flipH="1">
              <a:off x="5097334" y="4891811"/>
              <a:ext cx="575705" cy="524759"/>
            </a:xfrm>
            <a:prstGeom prst="straightConnector1">
              <a:avLst/>
            </a:prstGeom>
            <a:ln cmpd="thickThin">
              <a:headEnd type="non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7" name="Straight Arrow Connector 86">
              <a:extLst>
                <a:ext uri="{FF2B5EF4-FFF2-40B4-BE49-F238E27FC236}">
                  <a16:creationId xmlns:a16="http://schemas.microsoft.com/office/drawing/2014/main" xmlns="" id="{6F77AD1B-CBFE-3B4F-8404-E0B9C195EEFB}"/>
                </a:ext>
              </a:extLst>
            </p:cNvPr>
            <p:cNvCxnSpPr>
              <a:cxnSpLocks/>
              <a:stCxn id="6" idx="2"/>
              <a:endCxn id="104" idx="0"/>
            </p:cNvCxnSpPr>
            <p:nvPr/>
          </p:nvCxnSpPr>
          <p:spPr>
            <a:xfrm>
              <a:off x="5673039" y="4891811"/>
              <a:ext cx="697428" cy="537294"/>
            </a:xfrm>
            <a:prstGeom prst="straightConnector1">
              <a:avLst/>
            </a:prstGeom>
            <a:ln cmpd="thickThin">
              <a:headEnd type="non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9" name="Straight Arrow Connector 88">
              <a:extLst>
                <a:ext uri="{FF2B5EF4-FFF2-40B4-BE49-F238E27FC236}">
                  <a16:creationId xmlns:a16="http://schemas.microsoft.com/office/drawing/2014/main" xmlns="" id="{A55A62C6-58FB-AF44-9F0E-1D778DCA68BC}"/>
                </a:ext>
              </a:extLst>
            </p:cNvPr>
            <p:cNvCxnSpPr>
              <a:cxnSpLocks/>
              <a:stCxn id="6" idx="2"/>
              <a:endCxn id="96" idx="0"/>
            </p:cNvCxnSpPr>
            <p:nvPr/>
          </p:nvCxnSpPr>
          <p:spPr>
            <a:xfrm flipH="1">
              <a:off x="3855513" y="4891811"/>
              <a:ext cx="1817526" cy="527344"/>
            </a:xfrm>
            <a:prstGeom prst="straightConnector1">
              <a:avLst/>
            </a:prstGeom>
            <a:ln cmpd="thickThin">
              <a:headEnd type="non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2" name="Rectangle 61">
            <a:extLst>
              <a:ext uri="{FF2B5EF4-FFF2-40B4-BE49-F238E27FC236}">
                <a16:creationId xmlns:a16="http://schemas.microsoft.com/office/drawing/2014/main" xmlns="" id="{05CBCF4C-B28E-0D4A-96C9-A38A03671542}"/>
              </a:ext>
            </a:extLst>
          </p:cNvPr>
          <p:cNvSpPr/>
          <p:nvPr/>
        </p:nvSpPr>
        <p:spPr>
          <a:xfrm>
            <a:off x="6224987" y="4328628"/>
            <a:ext cx="738819" cy="59845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black"/>
                </a:solidFill>
              </a:rPr>
              <a:t>FGPS</a:t>
            </a: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xmlns="" id="{A097FCC0-74BB-144D-A137-962908A52826}"/>
              </a:ext>
            </a:extLst>
          </p:cNvPr>
          <p:cNvCxnSpPr>
            <a:cxnSpLocks/>
            <a:stCxn id="62" idx="2"/>
            <a:endCxn id="96" idx="0"/>
          </p:cNvCxnSpPr>
          <p:nvPr/>
        </p:nvCxnSpPr>
        <p:spPr>
          <a:xfrm flipH="1">
            <a:off x="6275011" y="4927085"/>
            <a:ext cx="319386" cy="515893"/>
          </a:xfrm>
          <a:prstGeom prst="straightConnector1">
            <a:avLst/>
          </a:prstGeom>
          <a:ln cmpd="thickThin"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xmlns="" id="{B35AD3C3-75A2-9147-A65E-43082FB9AF0C}"/>
              </a:ext>
            </a:extLst>
          </p:cNvPr>
          <p:cNvCxnSpPr>
            <a:cxnSpLocks/>
            <a:stCxn id="62" idx="2"/>
            <a:endCxn id="103" idx="0"/>
          </p:cNvCxnSpPr>
          <p:nvPr/>
        </p:nvCxnSpPr>
        <p:spPr>
          <a:xfrm>
            <a:off x="6594397" y="4927085"/>
            <a:ext cx="922435" cy="513308"/>
          </a:xfrm>
          <a:prstGeom prst="straightConnector1">
            <a:avLst/>
          </a:prstGeom>
          <a:ln cmpd="thickThin"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36D2B4CF-A6F1-F142-902E-A3DC2DA31F38}"/>
              </a:ext>
            </a:extLst>
          </p:cNvPr>
          <p:cNvSpPr/>
          <p:nvPr/>
        </p:nvSpPr>
        <p:spPr>
          <a:xfrm>
            <a:off x="10457051" y="2559937"/>
            <a:ext cx="673689" cy="23514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black"/>
                </a:solidFill>
              </a:rPr>
              <a:t>FGPS</a:t>
            </a:r>
          </a:p>
        </p:txBody>
      </p:sp>
    </p:spTree>
    <p:extLst>
      <p:ext uri="{BB962C8B-B14F-4D97-AF65-F5344CB8AC3E}">
        <p14:creationId xmlns:p14="http://schemas.microsoft.com/office/powerpoint/2010/main" val="3502374921"/>
      </p:ext>
    </p:extLst>
  </p:cSld>
  <p:clrMapOvr>
    <a:masterClrMapping/>
  </p:clrMapOvr>
  <p:transition>
    <p:wipe dir="r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56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OOF Enhancements for PCI and ANR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Enhancements in SON Optimization Solver and API:</a:t>
            </a:r>
          </a:p>
          <a:p>
            <a:r>
              <a:rPr lang="en-US" sz="2400" dirty="0"/>
              <a:t>PCI </a:t>
            </a:r>
            <a:r>
              <a:rPr lang="en-US" sz="2400" dirty="0" smtClean="0"/>
              <a:t>Optimization (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optimizer = </a:t>
            </a: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pci</a:t>
            </a:r>
            <a:r>
              <a:rPr lang="en-US" sz="2400" dirty="0" smtClean="0"/>
              <a:t>)</a:t>
            </a:r>
            <a:endParaRPr lang="en-US" sz="2400" dirty="0"/>
          </a:p>
          <a:p>
            <a:pPr lvl="1"/>
            <a:r>
              <a:rPr lang="en-US" sz="2000" dirty="0"/>
              <a:t>Input: Set of cells, PCI values, neighbor relations</a:t>
            </a:r>
          </a:p>
          <a:p>
            <a:pPr lvl="1"/>
            <a:r>
              <a:rPr lang="en-US" sz="2000" dirty="0" smtClean="0"/>
              <a:t>Output:</a:t>
            </a:r>
            <a:br>
              <a:rPr lang="en-US" sz="2000" dirty="0" smtClean="0"/>
            </a:b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pciSolutions</a:t>
            </a:r>
            <a:r>
              <a:rPr lang="en-US" sz="2000" dirty="0"/>
              <a:t>: </a:t>
            </a:r>
            <a:r>
              <a:rPr lang="en-US" sz="2000" dirty="0" smtClean="0"/>
              <a:t>Optimized PCI </a:t>
            </a:r>
            <a:r>
              <a:rPr lang="en-US" sz="2000" dirty="0" smtClean="0"/>
              <a:t>assignment without PCI </a:t>
            </a:r>
            <a:r>
              <a:rPr lang="en-US" sz="2000" dirty="0"/>
              <a:t>Collision and Confusion</a:t>
            </a:r>
          </a:p>
          <a:p>
            <a:r>
              <a:rPr lang="en-US" sz="2400" dirty="0"/>
              <a:t>Joint PCI/ANR </a:t>
            </a:r>
            <a:r>
              <a:rPr lang="en-US" sz="2400" dirty="0" smtClean="0"/>
              <a:t>Optimization (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optimizer =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pci_anr</a:t>
            </a:r>
            <a:r>
              <a:rPr lang="en-US" sz="2400" dirty="0" smtClean="0"/>
              <a:t>)</a:t>
            </a:r>
            <a:endParaRPr lang="en-US" sz="2400" dirty="0"/>
          </a:p>
          <a:p>
            <a:pPr lvl="1"/>
            <a:r>
              <a:rPr lang="en-US" sz="2000" dirty="0"/>
              <a:t>Input: Set of cells, PCI values, neighbor relations,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err="1" smtClean="0">
                <a:solidFill>
                  <a:srgbClr val="FF0000"/>
                </a:solidFill>
              </a:rPr>
              <a:t>removeable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>
                <a:solidFill>
                  <a:srgbClr val="FF0000"/>
                </a:solidFill>
              </a:rPr>
              <a:t>neighbors </a:t>
            </a:r>
            <a:r>
              <a:rPr lang="en-US" sz="2000" dirty="0"/>
              <a:t>(neighbor links with bad handover KPI)</a:t>
            </a:r>
          </a:p>
          <a:p>
            <a:pPr lvl="1"/>
            <a:r>
              <a:rPr lang="en-US" sz="2000" dirty="0"/>
              <a:t>Output </a:t>
            </a:r>
            <a:r>
              <a:rPr lang="en-US" sz="2000" dirty="0" smtClean="0"/>
              <a:t>response: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pciSolutions</a:t>
            </a:r>
            <a:r>
              <a:rPr lang="en-US" sz="2000" dirty="0"/>
              <a:t>: </a:t>
            </a:r>
            <a:r>
              <a:rPr lang="en-US" sz="2000" dirty="0" smtClean="0"/>
              <a:t>Optimized </a:t>
            </a:r>
            <a:r>
              <a:rPr lang="en-US" sz="2000" dirty="0"/>
              <a:t>assignment of </a:t>
            </a:r>
            <a:r>
              <a:rPr lang="en-US" sz="2000" dirty="0" smtClean="0"/>
              <a:t>PCI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anrSolutions</a:t>
            </a:r>
            <a:r>
              <a:rPr lang="en-US" sz="2000" dirty="0" smtClean="0"/>
              <a:t>: List </a:t>
            </a:r>
            <a:r>
              <a:rPr lang="en-US" sz="2000" dirty="0"/>
              <a:t>of links to be blacklisted for handover</a:t>
            </a:r>
          </a:p>
          <a:p>
            <a:r>
              <a:rPr lang="en-US" sz="2400" dirty="0"/>
              <a:t>Code changes in SON Optimizer to adapt to new ConfigDB API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5422784"/>
      </p:ext>
    </p:extLst>
  </p:cSld>
  <p:clrMapOvr>
    <a:masterClrMapping/>
  </p:clrMapOvr>
  <p:transition>
    <p:wipe dir="r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2742" y="2526641"/>
            <a:ext cx="113027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>
                <a:solidFill>
                  <a:prstClr val="white"/>
                </a:solidFill>
              </a:rPr>
              <a:t>Integration Testing</a:t>
            </a:r>
          </a:p>
        </p:txBody>
      </p:sp>
    </p:spTree>
    <p:extLst>
      <p:ext uri="{BB962C8B-B14F-4D97-AF65-F5344CB8AC3E}">
        <p14:creationId xmlns:p14="http://schemas.microsoft.com/office/powerpoint/2010/main" val="3656514556"/>
      </p:ext>
    </p:extLst>
  </p:cSld>
  <p:clrMapOvr>
    <a:masterClrMapping/>
  </p:clrMapOvr>
  <p:transition>
    <p:wipe dir="r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39E7D46E-F2F0-48FB-9ECC-86E6BC737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Integration Testing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83BA2396-D6C0-49E5-8B1B-9A66410543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Intel Confidential </a:t>
            </a:r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B628DC23-D380-45B8-862A-304DBD69CF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8228146"/>
              </p:ext>
            </p:extLst>
          </p:nvPr>
        </p:nvGraphicFramePr>
        <p:xfrm>
          <a:off x="167148" y="1599966"/>
          <a:ext cx="11857703" cy="474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413">
                  <a:extLst>
                    <a:ext uri="{9D8B030D-6E8A-4147-A177-3AD203B41FA5}">
                      <a16:colId xmlns:a16="http://schemas.microsoft.com/office/drawing/2014/main" xmlns="" val="3091580757"/>
                    </a:ext>
                  </a:extLst>
                </a:gridCol>
                <a:gridCol w="2212701">
                  <a:extLst>
                    <a:ext uri="{9D8B030D-6E8A-4147-A177-3AD203B41FA5}">
                      <a16:colId xmlns:a16="http://schemas.microsoft.com/office/drawing/2014/main" xmlns="" val="3818764221"/>
                    </a:ext>
                  </a:extLst>
                </a:gridCol>
                <a:gridCol w="7299341">
                  <a:extLst>
                    <a:ext uri="{9D8B030D-6E8A-4147-A177-3AD203B41FA5}">
                      <a16:colId xmlns:a16="http://schemas.microsoft.com/office/drawing/2014/main" xmlns="" val="3573924905"/>
                    </a:ext>
                  </a:extLst>
                </a:gridCol>
                <a:gridCol w="1549248">
                  <a:extLst>
                    <a:ext uri="{9D8B030D-6E8A-4147-A177-3AD203B41FA5}">
                      <a16:colId xmlns:a16="http://schemas.microsoft.com/office/drawing/2014/main" xmlns="" val="11684229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TC 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Component(s)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Testcase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652850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</a:rPr>
                        <a:t>IT#001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DCAE (SON Handler MS)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SON Handler Micro-service successfully on-boarded on to DCAE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Completed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443770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</a:rPr>
                        <a:t>IT#002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DCAE (SON Handler MS)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SON Handler Micro-service's DB is up and the Micro-service is able to read/write data.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Completed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356128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</a:rPr>
                        <a:t>IT#003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DCAE (SON Handler MS)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SON Handler Micro-service is able to successfully fetch config policies from Consul.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Completed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156131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</a:rPr>
                        <a:t>IT#004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OOF and Policy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OOF is able to successfully fetch config policy from Policy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Not applicable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5442467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</a:rPr>
                        <a:t>IT#005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DCAE (SON Handler MS)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SON Handler Micro-service is able to successfully receive a message over DMaaP containing PM/FM data (from VES Collector)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Completed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483057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</a:rPr>
                        <a:t>IT#006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DCAE (SON Handler MS) and DMaaP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SON Handler Micro-service is able to successfully receive a message over </a:t>
                      </a:r>
                      <a:r>
                        <a:rPr lang="en-US" sz="1600" dirty="0" err="1"/>
                        <a:t>DMaaP</a:t>
                      </a:r>
                      <a:r>
                        <a:rPr lang="en-US" sz="1600" dirty="0"/>
                        <a:t> containing neighbor list update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Completed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975514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</a:rPr>
                        <a:t>IT#007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DCAE (SON Handler MS) REST interface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SON Handler Micro-service is able to successfully fetch neighbor list details using REST interface (Config DB APIs)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Completed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6253639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</a:rPr>
                        <a:t>IT#008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DCAE (SON Handler MS) and OOF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SON Handler Micro-service invokes REST API of OOF for PCI optimization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Completed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380333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</a:rPr>
                        <a:t>IT#009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OOF and Config DB (REST API)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OOF is able to obtain relevant neighbor list information for optimization algorithm from ConfigDB (REST API)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Completed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221923479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FC15D90-FE62-4C8B-A402-54514B8DFCCA}"/>
              </a:ext>
            </a:extLst>
          </p:cNvPr>
          <p:cNvSpPr txBox="1"/>
          <p:nvPr/>
        </p:nvSpPr>
        <p:spPr>
          <a:xfrm>
            <a:off x="167148" y="1076743"/>
            <a:ext cx="60378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Integration Testing was done at </a:t>
            </a:r>
            <a:r>
              <a:rPr lang="en-US" sz="2400" dirty="0" err="1"/>
              <a:t>Windriver</a:t>
            </a:r>
            <a:r>
              <a:rPr lang="en-US" sz="2400" dirty="0"/>
              <a:t> lab.</a:t>
            </a:r>
          </a:p>
        </p:txBody>
      </p:sp>
    </p:spTree>
    <p:extLst>
      <p:ext uri="{BB962C8B-B14F-4D97-AF65-F5344CB8AC3E}">
        <p14:creationId xmlns:p14="http://schemas.microsoft.com/office/powerpoint/2010/main" val="246259213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39E7D46E-F2F0-48FB-9ECC-86E6BC737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Integration Testing (continued)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83BA2396-D6C0-49E5-8B1B-9A66410543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Intel Confidential </a:t>
            </a:r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B628DC23-D380-45B8-862A-304DBD69CF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4565523"/>
              </p:ext>
            </p:extLst>
          </p:nvPr>
        </p:nvGraphicFramePr>
        <p:xfrm>
          <a:off x="196645" y="1113269"/>
          <a:ext cx="11857703" cy="5166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413">
                  <a:extLst>
                    <a:ext uri="{9D8B030D-6E8A-4147-A177-3AD203B41FA5}">
                      <a16:colId xmlns:a16="http://schemas.microsoft.com/office/drawing/2014/main" xmlns="" val="3091580757"/>
                    </a:ext>
                  </a:extLst>
                </a:gridCol>
                <a:gridCol w="2295833">
                  <a:extLst>
                    <a:ext uri="{9D8B030D-6E8A-4147-A177-3AD203B41FA5}">
                      <a16:colId xmlns:a16="http://schemas.microsoft.com/office/drawing/2014/main" xmlns="" val="3818764221"/>
                    </a:ext>
                  </a:extLst>
                </a:gridCol>
                <a:gridCol w="7344697">
                  <a:extLst>
                    <a:ext uri="{9D8B030D-6E8A-4147-A177-3AD203B41FA5}">
                      <a16:colId xmlns:a16="http://schemas.microsoft.com/office/drawing/2014/main" xmlns="" val="3573924905"/>
                    </a:ext>
                  </a:extLst>
                </a:gridCol>
                <a:gridCol w="1420760">
                  <a:extLst>
                    <a:ext uri="{9D8B030D-6E8A-4147-A177-3AD203B41FA5}">
                      <a16:colId xmlns:a16="http://schemas.microsoft.com/office/drawing/2014/main" xmlns="" val="11684229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TC 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Component(s)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Testcase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652850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</a:rPr>
                        <a:t>IT#010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DCAE (SON Handler MS) and OOF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SON Handler Micro-service receives optimization result from OOF (via callback URL) and sends response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Completed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443770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</a:rPr>
                        <a:t>IT#011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DCAE (SON Handler MS) and Config DB (REST API)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SON Handler Micro-service is able to successfully fetch PNF details from Config DB (using REST API call)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Completed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356128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</a:rPr>
                        <a:t>IT#012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DCAE (SON Handler MS) and Policy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SON Handler Micro-service is able to send PCI/ANR updates via DMaaP to Policy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Completed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156131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</a:rPr>
                        <a:t>IT#013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Policy and DMaaP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Policy is able to successfully send a </a:t>
                      </a:r>
                      <a:r>
                        <a:rPr lang="en-US" sz="1600" dirty="0" err="1"/>
                        <a:t>DMaaP</a:t>
                      </a:r>
                      <a:r>
                        <a:rPr lang="en-US" sz="1600" dirty="0"/>
                        <a:t> message (to SDN-R) with PCI/neighbor list updates.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Completed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5442467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</a:rPr>
                        <a:t>IT#014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Policy and DMaaP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Policy is able to successfully receive a DMaaP message with PCI/neighbor list update response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Completed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483057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</a:rPr>
                        <a:t>IT#015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DCAE (SON Handler MS) and Policy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SON Handler Micro-service is able to receive PCI/neighbor list update response via DMaaP from Policy, process it and logs the results.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Completed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975514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/>
                        <a:t>IT#016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DCAE (SON Handler MS)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SON Handler Micro-service is able to process PM KPI data, store as needed, and apply rules to recommend removal of a neighbor relationship.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Completed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6253639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IT#017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SDN-R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Upon receiving message from Policy, SDN-R sends </a:t>
                      </a:r>
                      <a:r>
                        <a:rPr lang="en-US" sz="1600" dirty="0" err="1"/>
                        <a:t>netconf</a:t>
                      </a:r>
                      <a:r>
                        <a:rPr lang="en-US" sz="1600" dirty="0"/>
                        <a:t> message to RAN-Sim.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Not applicable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380333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/>
                        <a:t>IT#018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DCAE (VES Collector)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VES Collector receives VES messages from RAN-Simulator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Completed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2219234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6132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A56DC23D-AA99-4949-AD63-8DEC20981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Contributors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0CF4AED6-F385-4A68-B9D1-9D6E442D30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8498100"/>
              </p:ext>
            </p:extLst>
          </p:nvPr>
        </p:nvGraphicFramePr>
        <p:xfrm>
          <a:off x="105244" y="1063703"/>
          <a:ext cx="11981512" cy="5146277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910489">
                  <a:extLst>
                    <a:ext uri="{9D8B030D-6E8A-4147-A177-3AD203B41FA5}">
                      <a16:colId xmlns:a16="http://schemas.microsoft.com/office/drawing/2014/main" xmlns="" val="569386911"/>
                    </a:ext>
                  </a:extLst>
                </a:gridCol>
                <a:gridCol w="5457476">
                  <a:extLst>
                    <a:ext uri="{9D8B030D-6E8A-4147-A177-3AD203B41FA5}">
                      <a16:colId xmlns:a16="http://schemas.microsoft.com/office/drawing/2014/main" xmlns="" val="723253078"/>
                    </a:ext>
                  </a:extLst>
                </a:gridCol>
                <a:gridCol w="4613547">
                  <a:extLst>
                    <a:ext uri="{9D8B030D-6E8A-4147-A177-3AD203B41FA5}">
                      <a16:colId xmlns:a16="http://schemas.microsoft.com/office/drawing/2014/main" xmlns="" val="3818401900"/>
                    </a:ext>
                  </a:extLst>
                </a:gridCol>
              </a:tblGrid>
              <a:tr h="44878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Organization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Contributor(s)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Topic(s)/Area(s)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37475182"/>
                  </a:ext>
                </a:extLst>
              </a:tr>
              <a:tr h="1208790">
                <a:tc>
                  <a:txBody>
                    <a:bodyPr/>
                    <a:lstStyle/>
                    <a:p>
                      <a:r>
                        <a:rPr lang="en-US" sz="1600" dirty="0"/>
                        <a:t>AT&amp;T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N. K. Shankaranarayanan, Sarat</a:t>
                      </a:r>
                      <a:r>
                        <a:rPr lang="en-US" sz="1600" baseline="0" dirty="0"/>
                        <a:t> Puthenpura, </a:t>
                      </a:r>
                      <a:br>
                        <a:rPr lang="en-US" sz="1600" baseline="0" dirty="0"/>
                      </a:br>
                      <a:r>
                        <a:rPr lang="en-US" sz="1600" dirty="0"/>
                        <a:t>P. N. Shankaranarayanan, Carlos de Andrade, 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Vikas Varma, George Clapp, Tracy van Brakle, Marco Platania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Pam Dragosh,</a:t>
                      </a:r>
                      <a:r>
                        <a:rPr lang="en-US" sz="1600" baseline="0" dirty="0"/>
                        <a:t> Dan Timoney, Brian Freeman, Vijay Venkatesh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Use case lead &amp; conceptualization, 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OOF, SDN-R, ONAP setup at Winlab;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Policy, DCAE, </a:t>
                      </a:r>
                      <a:r>
                        <a:rPr lang="en-US" sz="1600" baseline="0" dirty="0"/>
                        <a:t>SDN-C/SDN-R and Integration Test support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10079092"/>
                  </a:ext>
                </a:extLst>
              </a:tr>
              <a:tr h="906227">
                <a:tc>
                  <a:txBody>
                    <a:bodyPr/>
                    <a:lstStyle/>
                    <a:p>
                      <a:r>
                        <a:rPr lang="en-US" sz="1600" dirty="0"/>
                        <a:t>Wipro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Swaminathan S, Saravanan A, Krishna Moorthy, 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Reshmasree C, Ramya R, Phunith Kumar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Use case enhancements, DCAE (new SON-Handler MS), Policy, RAN-Sim, RAN-Sim GUI, Honeycomb enhancements, Integration Test Lead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8951">
                <a:tc>
                  <a:txBody>
                    <a:bodyPr/>
                    <a:lstStyle/>
                    <a:p>
                      <a:r>
                        <a:rPr lang="en-US" sz="1600" dirty="0"/>
                        <a:t>Tech Mahindra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Sandeep Shah, Vineeth Agarwal, Devendra Chauhan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SDN-R, Config DB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37716">
                <a:tc>
                  <a:txBody>
                    <a:bodyPr/>
                    <a:lstStyle/>
                    <a:p>
                      <a:r>
                        <a:rPr lang="en-US" sz="1600" dirty="0"/>
                        <a:t>highstreet technologies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Martin Skorupski, Herbert Eiselt, Hanif Kukkalli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ONAP setup at Winlab, 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SDN-R and RAN-Sim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88951">
                <a:tc>
                  <a:txBody>
                    <a:bodyPr/>
                    <a:lstStyle/>
                    <a:p>
                      <a:r>
                        <a:rPr lang="en-US" sz="1600" dirty="0"/>
                        <a:t>Lumina Networks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Jeff Hartley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SDN-R support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88951">
                <a:tc>
                  <a:txBody>
                    <a:bodyPr/>
                    <a:lstStyle/>
                    <a:p>
                      <a:r>
                        <a:rPr lang="en-US" sz="1600" dirty="0"/>
                        <a:t>Nokia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Ben Cheung, Ferri Tafreshi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Use case guidance</a:t>
                      </a:r>
                      <a:r>
                        <a:rPr lang="en-US" sz="1600" baseline="0" dirty="0"/>
                        <a:t> and </a:t>
                      </a:r>
                      <a:r>
                        <a:rPr lang="en-US" sz="1600" dirty="0"/>
                        <a:t>conceptualization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81383317"/>
                  </a:ext>
                </a:extLst>
              </a:tr>
              <a:tr h="388951">
                <a:tc>
                  <a:txBody>
                    <a:bodyPr/>
                    <a:lstStyle/>
                    <a:p>
                      <a:r>
                        <a:rPr lang="en-US" sz="1600" dirty="0"/>
                        <a:t>Reliance Jio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Dilip Krishnaswamy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Use case conceptualization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51973910"/>
                  </a:ext>
                </a:extLst>
              </a:tr>
              <a:tr h="388951">
                <a:tc>
                  <a:txBody>
                    <a:bodyPr/>
                    <a:lstStyle/>
                    <a:p>
                      <a:r>
                        <a:rPr lang="en-US" sz="1600" dirty="0"/>
                        <a:t>Rutgers University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Ivan Seskar, Michael Sherman, Mohit Sheth, Aayush Shah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ONAP setup at Winlab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106031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550090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0160" y="3115467"/>
            <a:ext cx="711066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dirty="0">
                <a:solidFill>
                  <a:prstClr val="white"/>
                </a:solidFill>
              </a:rPr>
              <a:t>El Alto/Frankfurt</a:t>
            </a:r>
            <a:endParaRPr lang="zh-CN" altLang="en-US" sz="8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99210"/>
      </p:ext>
    </p:extLst>
  </p:cSld>
  <p:clrMapOvr>
    <a:masterClrMapping/>
  </p:clrMapOvr>
  <p:transition>
    <p:wipe dir="r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1604" y="1002890"/>
            <a:ext cx="11691796" cy="53979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>
                <a:solidFill>
                  <a:srgbClr val="0070C0"/>
                </a:solidFill>
              </a:rPr>
              <a:t>El Alto (Maintenance Release)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SDN-R/CC-SDK JIRA items: Complete carryover work and merge into El Alto/Frankfurt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SON-Handler MS: Handle non-functional updates (e.g., periodic config updates from Consul, container image minimization)</a:t>
            </a:r>
          </a:p>
          <a:p>
            <a:pPr marL="0" indent="0">
              <a:buNone/>
            </a:pPr>
            <a:endParaRPr lang="en-US" sz="9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800" b="1" dirty="0">
                <a:solidFill>
                  <a:srgbClr val="0070C0"/>
                </a:solidFill>
              </a:rPr>
              <a:t>Frankfurt – More enhancements towards deployment readiness for ONAP SON</a:t>
            </a:r>
          </a:p>
          <a:p>
            <a:r>
              <a:rPr lang="en-US" sz="1800" dirty="0"/>
              <a:t>Include other ONAP modules: A&amp;AI, SO, SDC, CLAMP</a:t>
            </a:r>
          </a:p>
          <a:p>
            <a:r>
              <a:rPr lang="en-US" sz="1800" dirty="0"/>
              <a:t>Alignment with ORAN/3GPP common model for SDN-R</a:t>
            </a:r>
          </a:p>
          <a:p>
            <a:r>
              <a:rPr lang="en-US" sz="1800" dirty="0"/>
              <a:t>Integrate with real systems – e.g. SDN-R controlling real </a:t>
            </a:r>
            <a:r>
              <a:rPr lang="en-US" sz="1800" dirty="0" err="1"/>
              <a:t>gNodeB</a:t>
            </a:r>
            <a:endParaRPr lang="en-US" sz="1800" dirty="0"/>
          </a:p>
          <a:p>
            <a:r>
              <a:rPr lang="en-US" sz="1800" dirty="0"/>
              <a:t>Demonstrate alignment with Policy Control Loop Co-ordination</a:t>
            </a:r>
          </a:p>
          <a:p>
            <a:r>
              <a:rPr lang="en-US" sz="1800" dirty="0"/>
              <a:t>Establish ConfigDB role in ONAP – align with A&amp;AI and any new models</a:t>
            </a:r>
          </a:p>
          <a:p>
            <a:r>
              <a:rPr lang="en-US" sz="1800" dirty="0"/>
              <a:t>PCI/ANR &amp; SON Enhancements</a:t>
            </a:r>
          </a:p>
          <a:p>
            <a:pPr marL="403225" lvl="1" indent="-174625"/>
            <a:r>
              <a:rPr lang="en-US" dirty="0"/>
              <a:t>New cell addition, optimization features</a:t>
            </a:r>
          </a:p>
          <a:p>
            <a:pPr marL="403225" lvl="1" indent="-174625"/>
            <a:r>
              <a:rPr lang="en-US" dirty="0"/>
              <a:t>Incorporate support for ML-based solutions</a:t>
            </a:r>
          </a:p>
          <a:p>
            <a:pPr marL="403225" lvl="1" indent="-174625"/>
            <a:r>
              <a:rPr lang="en-US" dirty="0"/>
              <a:t>Additional SON functions</a:t>
            </a:r>
            <a:endParaRPr lang="en-US" sz="16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231620"/>
            <a:ext cx="11353800" cy="640080"/>
          </a:xfrm>
        </p:spPr>
        <p:txBody>
          <a:bodyPr>
            <a:normAutofit/>
          </a:bodyPr>
          <a:lstStyle/>
          <a:p>
            <a:r>
              <a:rPr lang="en-US" dirty="0"/>
              <a:t>OOF-SON El Alto/Frankfurt Plans</a:t>
            </a:r>
          </a:p>
        </p:txBody>
      </p:sp>
    </p:spTree>
    <p:extLst>
      <p:ext uri="{BB962C8B-B14F-4D97-AF65-F5344CB8AC3E}">
        <p14:creationId xmlns:p14="http://schemas.microsoft.com/office/powerpoint/2010/main" val="211184432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Links for More Information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F5F08DB1-3863-4990-94A6-47C8635C35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123321"/>
              </p:ext>
            </p:extLst>
          </p:nvPr>
        </p:nvGraphicFramePr>
        <p:xfrm>
          <a:off x="609519" y="1173863"/>
          <a:ext cx="11100700" cy="47955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999134">
                  <a:extLst>
                    <a:ext uri="{9D8B030D-6E8A-4147-A177-3AD203B41FA5}">
                      <a16:colId xmlns:a16="http://schemas.microsoft.com/office/drawing/2014/main" xmlns="" val="1044110770"/>
                    </a:ext>
                  </a:extLst>
                </a:gridCol>
                <a:gridCol w="7101566">
                  <a:extLst>
                    <a:ext uri="{9D8B030D-6E8A-4147-A177-3AD203B41FA5}">
                      <a16:colId xmlns:a16="http://schemas.microsoft.com/office/drawing/2014/main" xmlns="" val="27709155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Link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76109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OOF-PCI Main Wiki Page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hlinkClick r:id="rId2"/>
                        </a:rPr>
                        <a:t>https://wiki.onap.org/display/DW/5G+-+OOF+%28ONAP+Optimization+Framework%29+and+PCI+%28Physical+Cell+ID%29+Optimization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324819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OOF-PCI Dublin Release (Requirements and Test Cases)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hlinkClick r:id="rId3"/>
                        </a:rPr>
                        <a:t>https://wiki.onap.org/display/DW/OOF-PCI+Use+Case+-+Dublin+Release+-+ONAP+based+SON+for+PCI+and+ANR</a:t>
                      </a:r>
                      <a:r>
                        <a:rPr lang="en-US" sz="1800" dirty="0"/>
                        <a:t> (See the child wiki pages for functional &amp; implementation details)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754186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OOF-PCI Dublin Release Plan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hlinkClick r:id="rId4"/>
                        </a:rPr>
                        <a:t>5G - OOF and PCI (Casablanca carry-over items)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041680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OOF SON in R5 El Alto and R6 Frankfurt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hlinkClick r:id="rId5"/>
                        </a:rPr>
                        <a:t>https://wiki.onap.org/display/DW/PCI+%28SON%29+in+R5+El+Alto%2C+PCI+%28SON%29+in+R6+Frankfurt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852845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SON-Handler MS Demo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hlinkClick r:id="rId6"/>
                        </a:rPr>
                        <a:t>https://wiki.onap.org/download/attachments/53249727/DCAE_Weekly_04252019_Demo-Session1.mp4?version=1&amp;modificationDate=1556202975000&amp;api=v2</a:t>
                      </a:r>
                      <a:r>
                        <a:rPr lang="en-US" dirty="0"/>
                        <a:t> (Latter part)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765901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OOF-PCI Dublin </a:t>
                      </a:r>
                      <a:r>
                        <a:rPr lang="en-US" dirty="0" err="1"/>
                        <a:t>PoC</a:t>
                      </a:r>
                      <a:r>
                        <a:rPr lang="en-US" dirty="0"/>
                        <a:t> Demo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&lt;</a:t>
                      </a:r>
                      <a:r>
                        <a:rPr lang="en-US" sz="1800" i="1" dirty="0"/>
                        <a:t>Link to be added</a:t>
                      </a:r>
                      <a:r>
                        <a:rPr lang="en-US" sz="1800" dirty="0"/>
                        <a:t>&gt;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643161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4431823"/>
      </p:ext>
    </p:extLst>
  </p:cSld>
  <p:clrMapOvr>
    <a:masterClrMapping/>
  </p:clrMapOvr>
  <p:transition>
    <p:wipe dir="r"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1667" y="3508872"/>
            <a:ext cx="479041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dirty="0">
                <a:solidFill>
                  <a:prstClr val="white"/>
                </a:solidFill>
              </a:rPr>
              <a:t>Thank You!</a:t>
            </a:r>
            <a:endParaRPr lang="zh-CN" altLang="en-US" sz="8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063647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Oval 100"/>
          <p:cNvSpPr/>
          <p:nvPr/>
        </p:nvSpPr>
        <p:spPr>
          <a:xfrm>
            <a:off x="10880965" y="3582008"/>
            <a:ext cx="1009407" cy="97581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2" name="Oval 101"/>
          <p:cNvSpPr/>
          <p:nvPr/>
        </p:nvSpPr>
        <p:spPr>
          <a:xfrm>
            <a:off x="8070554" y="2218052"/>
            <a:ext cx="1009407" cy="97581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3" name="Oval 102"/>
          <p:cNvSpPr/>
          <p:nvPr/>
        </p:nvSpPr>
        <p:spPr>
          <a:xfrm>
            <a:off x="8974391" y="2685870"/>
            <a:ext cx="1009407" cy="97581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0" name="Oval 109"/>
          <p:cNvSpPr/>
          <p:nvPr/>
        </p:nvSpPr>
        <p:spPr>
          <a:xfrm>
            <a:off x="6525624" y="1858810"/>
            <a:ext cx="1145377" cy="1179887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1" name="Oval 110"/>
          <p:cNvSpPr/>
          <p:nvPr/>
        </p:nvSpPr>
        <p:spPr>
          <a:xfrm>
            <a:off x="7516364" y="3363325"/>
            <a:ext cx="1145377" cy="1179887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0"/>
            <a:ext cx="11353800" cy="871700"/>
          </a:xfrm>
        </p:spPr>
        <p:txBody>
          <a:bodyPr>
            <a:normAutofit/>
          </a:bodyPr>
          <a:lstStyle/>
          <a:p>
            <a:r>
              <a:rPr lang="en-US" sz="2800" dirty="0"/>
              <a:t>PCI and ANR optimization – 4G/5G SON functionality</a:t>
            </a:r>
          </a:p>
        </p:txBody>
      </p:sp>
      <p:sp>
        <p:nvSpPr>
          <p:cNvPr id="5" name="Isosceles Triangle 4"/>
          <p:cNvSpPr/>
          <p:nvPr/>
        </p:nvSpPr>
        <p:spPr>
          <a:xfrm>
            <a:off x="7021362" y="2035198"/>
            <a:ext cx="177800" cy="228600"/>
          </a:xfrm>
          <a:prstGeom prst="triangl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94737" y="2298663"/>
            <a:ext cx="8643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Cell: C3</a:t>
            </a:r>
          </a:p>
          <a:p>
            <a:r>
              <a:rPr lang="en-US" sz="1600" dirty="0">
                <a:solidFill>
                  <a:srgbClr val="FF0000"/>
                </a:solidFill>
              </a:rPr>
              <a:t>PCI: 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175285" y="2527692"/>
            <a:ext cx="8643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4472C4"/>
                </a:solidFill>
              </a:rPr>
              <a:t>Cell: C4</a:t>
            </a:r>
          </a:p>
          <a:p>
            <a:r>
              <a:rPr lang="en-US" sz="1600" dirty="0">
                <a:solidFill>
                  <a:srgbClr val="4472C4"/>
                </a:solidFill>
              </a:rPr>
              <a:t>PCI: 1</a:t>
            </a:r>
          </a:p>
        </p:txBody>
      </p:sp>
      <p:sp>
        <p:nvSpPr>
          <p:cNvPr id="9" name="Isosceles Triangle 8"/>
          <p:cNvSpPr/>
          <p:nvPr/>
        </p:nvSpPr>
        <p:spPr>
          <a:xfrm>
            <a:off x="7932313" y="1676273"/>
            <a:ext cx="177800" cy="228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00168" y="1930230"/>
            <a:ext cx="8643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</a:rPr>
              <a:t>Cell: C5</a:t>
            </a:r>
          </a:p>
          <a:p>
            <a:r>
              <a:rPr lang="en-US" sz="1600" dirty="0">
                <a:solidFill>
                  <a:prstClr val="black"/>
                </a:solidFill>
              </a:rPr>
              <a:t>PCI: 4</a:t>
            </a:r>
          </a:p>
        </p:txBody>
      </p:sp>
      <p:sp>
        <p:nvSpPr>
          <p:cNvPr id="11" name="Isosceles Triangle 10"/>
          <p:cNvSpPr/>
          <p:nvPr/>
        </p:nvSpPr>
        <p:spPr>
          <a:xfrm>
            <a:off x="7337508" y="1167252"/>
            <a:ext cx="177800" cy="228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08850" y="1116899"/>
            <a:ext cx="8643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</a:rPr>
              <a:t>Cell: C1</a:t>
            </a:r>
          </a:p>
          <a:p>
            <a:r>
              <a:rPr lang="en-US" sz="1600" dirty="0">
                <a:solidFill>
                  <a:prstClr val="black"/>
                </a:solidFill>
              </a:rPr>
              <a:t>PCI: 3</a:t>
            </a:r>
          </a:p>
        </p:txBody>
      </p:sp>
      <p:sp>
        <p:nvSpPr>
          <p:cNvPr id="13" name="Isosceles Triangle 12"/>
          <p:cNvSpPr/>
          <p:nvPr/>
        </p:nvSpPr>
        <p:spPr>
          <a:xfrm>
            <a:off x="5889583" y="1415558"/>
            <a:ext cx="177800" cy="228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46313" y="1679023"/>
            <a:ext cx="8643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</a:rPr>
              <a:t>Cell: C2</a:t>
            </a:r>
          </a:p>
          <a:p>
            <a:r>
              <a:rPr lang="en-US" sz="1600" dirty="0">
                <a:solidFill>
                  <a:prstClr val="black"/>
                </a:solidFill>
              </a:rPr>
              <a:t>PCI: 8</a:t>
            </a:r>
          </a:p>
        </p:txBody>
      </p:sp>
      <p:sp>
        <p:nvSpPr>
          <p:cNvPr id="15" name="Isosceles Triangle 14"/>
          <p:cNvSpPr/>
          <p:nvPr/>
        </p:nvSpPr>
        <p:spPr>
          <a:xfrm>
            <a:off x="5488979" y="2654838"/>
            <a:ext cx="177800" cy="228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45709" y="2918303"/>
            <a:ext cx="8643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</a:rPr>
              <a:t>Cell: C7</a:t>
            </a:r>
          </a:p>
          <a:p>
            <a:r>
              <a:rPr lang="en-US" sz="1600" dirty="0">
                <a:solidFill>
                  <a:prstClr val="black"/>
                </a:solidFill>
              </a:rPr>
              <a:t>PCI: 7</a:t>
            </a:r>
          </a:p>
        </p:txBody>
      </p:sp>
      <p:sp>
        <p:nvSpPr>
          <p:cNvPr id="17" name="Isosceles Triangle 16"/>
          <p:cNvSpPr/>
          <p:nvPr/>
        </p:nvSpPr>
        <p:spPr>
          <a:xfrm>
            <a:off x="6401666" y="3154256"/>
            <a:ext cx="177800" cy="228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30651" y="3417721"/>
            <a:ext cx="8643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</a:rPr>
              <a:t>Cell: C8</a:t>
            </a:r>
          </a:p>
          <a:p>
            <a:r>
              <a:rPr lang="en-US" sz="1600" dirty="0">
                <a:solidFill>
                  <a:prstClr val="black"/>
                </a:solidFill>
              </a:rPr>
              <a:t>PCI: 6</a:t>
            </a:r>
          </a:p>
        </p:txBody>
      </p:sp>
      <p:sp>
        <p:nvSpPr>
          <p:cNvPr id="19" name="Isosceles Triangle 18"/>
          <p:cNvSpPr/>
          <p:nvPr/>
        </p:nvSpPr>
        <p:spPr>
          <a:xfrm>
            <a:off x="8000153" y="3604438"/>
            <a:ext cx="177800" cy="228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80868" y="3902329"/>
            <a:ext cx="10163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Cell: C11</a:t>
            </a:r>
          </a:p>
          <a:p>
            <a:r>
              <a:rPr lang="en-US" sz="1600" dirty="0">
                <a:solidFill>
                  <a:srgbClr val="FF0000"/>
                </a:solidFill>
              </a:rPr>
              <a:t>PCI: 2</a:t>
            </a:r>
          </a:p>
        </p:txBody>
      </p:sp>
      <p:sp>
        <p:nvSpPr>
          <p:cNvPr id="21" name="Isosceles Triangle 20"/>
          <p:cNvSpPr/>
          <p:nvPr/>
        </p:nvSpPr>
        <p:spPr>
          <a:xfrm>
            <a:off x="9364399" y="2856160"/>
            <a:ext cx="177800" cy="228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110029" y="3128638"/>
            <a:ext cx="8643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</a:rPr>
              <a:t>Cell: C9</a:t>
            </a:r>
          </a:p>
          <a:p>
            <a:r>
              <a:rPr lang="en-US" sz="1600" dirty="0">
                <a:solidFill>
                  <a:prstClr val="black"/>
                </a:solidFill>
              </a:rPr>
              <a:t>PCI: 5</a:t>
            </a:r>
          </a:p>
        </p:txBody>
      </p:sp>
      <p:sp>
        <p:nvSpPr>
          <p:cNvPr id="23" name="Isosceles Triangle 22"/>
          <p:cNvSpPr/>
          <p:nvPr/>
        </p:nvSpPr>
        <p:spPr>
          <a:xfrm>
            <a:off x="10584985" y="2394201"/>
            <a:ext cx="177800" cy="228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241715" y="2657666"/>
            <a:ext cx="8643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</a:rPr>
              <a:t>Cell: C10</a:t>
            </a:r>
          </a:p>
          <a:p>
            <a:r>
              <a:rPr lang="en-US" sz="1600" dirty="0">
                <a:solidFill>
                  <a:prstClr val="black"/>
                </a:solidFill>
              </a:rPr>
              <a:t>PCI: 10</a:t>
            </a:r>
          </a:p>
        </p:txBody>
      </p:sp>
      <p:sp>
        <p:nvSpPr>
          <p:cNvPr id="25" name="Isosceles Triangle 24"/>
          <p:cNvSpPr/>
          <p:nvPr/>
        </p:nvSpPr>
        <p:spPr>
          <a:xfrm>
            <a:off x="11314910" y="3689290"/>
            <a:ext cx="177800" cy="228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971640" y="3952755"/>
            <a:ext cx="9906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4472C4"/>
                </a:solidFill>
              </a:rPr>
              <a:t>Cell: C12</a:t>
            </a:r>
          </a:p>
          <a:p>
            <a:r>
              <a:rPr lang="en-US" sz="1600" dirty="0">
                <a:solidFill>
                  <a:srgbClr val="4472C4"/>
                </a:solidFill>
              </a:rPr>
              <a:t>PCI: 1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9900" y="1167252"/>
            <a:ext cx="4556711" cy="4859850"/>
          </a:xfrm>
        </p:spPr>
        <p:txBody>
          <a:bodyPr>
            <a:normAutofit fontScale="92500" lnSpcReduction="20000"/>
          </a:bodyPr>
          <a:lstStyle/>
          <a:p>
            <a:r>
              <a:rPr lang="en-US" sz="1800" dirty="0"/>
              <a:t>Physical cell ID (PCI) is a locally unique integer ID in 4G/5G</a:t>
            </a:r>
          </a:p>
          <a:p>
            <a:pPr marL="395288" lvl="1" indent="-168275">
              <a:tabLst>
                <a:tab pos="3487738" algn="l"/>
              </a:tabLst>
            </a:pPr>
            <a:r>
              <a:rPr lang="en-US" sz="1600" dirty="0"/>
              <a:t>Used for handoff and physical layer design</a:t>
            </a:r>
          </a:p>
          <a:p>
            <a:pPr marL="395288" lvl="1" indent="-168275"/>
            <a:r>
              <a:rPr lang="en-US" sz="1600" dirty="0"/>
              <a:t>PCI ranges: (LTE: 0-503, 5G: 0-1007)</a:t>
            </a:r>
          </a:p>
          <a:p>
            <a:r>
              <a:rPr lang="en-US" sz="1800" dirty="0"/>
              <a:t>PCI optimization: Assign PCI values to avoid </a:t>
            </a:r>
            <a:r>
              <a:rPr lang="en-US" sz="1800" b="1" dirty="0">
                <a:solidFill>
                  <a:srgbClr val="FF0000"/>
                </a:solidFill>
              </a:rPr>
              <a:t>PCI collision </a:t>
            </a:r>
            <a:r>
              <a:rPr lang="en-US" sz="1800" dirty="0"/>
              <a:t>and minimize </a:t>
            </a:r>
            <a:r>
              <a:rPr lang="en-US" sz="1800" b="1" dirty="0">
                <a:solidFill>
                  <a:schemeClr val="accent2"/>
                </a:solidFill>
              </a:rPr>
              <a:t>PCI confusion</a:t>
            </a:r>
          </a:p>
          <a:p>
            <a:r>
              <a:rPr lang="en-US" sz="1800" dirty="0"/>
              <a:t>Automated Neighbor Relations (ANR) builds &amp; maintains neighbor relation tables in eNodeB and gNodeB</a:t>
            </a:r>
          </a:p>
          <a:p>
            <a:pPr marL="395288" lvl="1" indent="-168275"/>
            <a:r>
              <a:rPr lang="en-US" sz="1600" dirty="0"/>
              <a:t>Distributed ANR in eNodeB, gNodeB</a:t>
            </a:r>
          </a:p>
          <a:p>
            <a:pPr marL="395288" lvl="1" indent="-168275"/>
            <a:r>
              <a:rPr lang="en-US" sz="1600" dirty="0"/>
              <a:t>Centralized ANR optimizes neighbor tables based on global information</a:t>
            </a:r>
          </a:p>
          <a:p>
            <a:r>
              <a:rPr lang="en-US" sz="1800" dirty="0"/>
              <a:t>PCI needs to be re-optimized if neighbor relationship changes, (e.g. during distributed ANR function in RAN)</a:t>
            </a:r>
          </a:p>
          <a:p>
            <a:r>
              <a:rPr lang="en-US" sz="1800" dirty="0"/>
              <a:t>Centralized ONAP ANR optimization </a:t>
            </a:r>
            <a:br>
              <a:rPr lang="en-US" sz="1800" dirty="0"/>
            </a:br>
            <a:r>
              <a:rPr lang="en-US" sz="1800" dirty="0"/>
              <a:t>is best done jointly with PCI - blacklisting neighbors from HO based on HO metrics over a period of time</a:t>
            </a:r>
          </a:p>
        </p:txBody>
      </p:sp>
      <p:cxnSp>
        <p:nvCxnSpPr>
          <p:cNvPr id="35" name="Straight Connector 34"/>
          <p:cNvCxnSpPr>
            <a:stCxn id="19" idx="5"/>
            <a:endCxn id="21" idx="5"/>
          </p:cNvCxnSpPr>
          <p:nvPr/>
        </p:nvCxnSpPr>
        <p:spPr>
          <a:xfrm flipV="1">
            <a:off x="8133503" y="2970460"/>
            <a:ext cx="1364246" cy="74827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21" idx="3"/>
            <a:endCxn id="25" idx="5"/>
          </p:cNvCxnSpPr>
          <p:nvPr/>
        </p:nvCxnSpPr>
        <p:spPr>
          <a:xfrm>
            <a:off x="9453299" y="3084760"/>
            <a:ext cx="1994961" cy="7188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21" idx="5"/>
            <a:endCxn id="23" idx="1"/>
          </p:cNvCxnSpPr>
          <p:nvPr/>
        </p:nvCxnSpPr>
        <p:spPr>
          <a:xfrm flipV="1">
            <a:off x="9497749" y="2508501"/>
            <a:ext cx="1131686" cy="4619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5" idx="5"/>
            <a:endCxn id="12" idx="3"/>
          </p:cNvCxnSpPr>
          <p:nvPr/>
        </p:nvCxnSpPr>
        <p:spPr>
          <a:xfrm flipV="1">
            <a:off x="7154712" y="1409287"/>
            <a:ext cx="218477" cy="740211"/>
          </a:xfrm>
          <a:prstGeom prst="line">
            <a:avLst/>
          </a:prstGeom>
          <a:ln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stCxn id="13" idx="3"/>
            <a:endCxn id="5" idx="3"/>
          </p:cNvCxnSpPr>
          <p:nvPr/>
        </p:nvCxnSpPr>
        <p:spPr>
          <a:xfrm>
            <a:off x="5978483" y="1644158"/>
            <a:ext cx="1131779" cy="619640"/>
          </a:xfrm>
          <a:prstGeom prst="line">
            <a:avLst/>
          </a:prstGeom>
          <a:ln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15" idx="4"/>
            <a:endCxn id="5" idx="3"/>
          </p:cNvCxnSpPr>
          <p:nvPr/>
        </p:nvCxnSpPr>
        <p:spPr>
          <a:xfrm flipV="1">
            <a:off x="5666779" y="2263798"/>
            <a:ext cx="1443483" cy="619640"/>
          </a:xfrm>
          <a:prstGeom prst="line">
            <a:avLst/>
          </a:prstGeom>
          <a:ln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stCxn id="6" idx="0"/>
            <a:endCxn id="17" idx="5"/>
          </p:cNvCxnSpPr>
          <p:nvPr/>
        </p:nvCxnSpPr>
        <p:spPr>
          <a:xfrm flipH="1">
            <a:off x="6535016" y="2298663"/>
            <a:ext cx="591891" cy="969893"/>
          </a:xfrm>
          <a:prstGeom prst="line">
            <a:avLst/>
          </a:prstGeom>
          <a:ln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stCxn id="5" idx="5"/>
            <a:endCxn id="9" idx="3"/>
          </p:cNvCxnSpPr>
          <p:nvPr/>
        </p:nvCxnSpPr>
        <p:spPr>
          <a:xfrm flipV="1">
            <a:off x="7154712" y="1904873"/>
            <a:ext cx="866501" cy="244625"/>
          </a:xfrm>
          <a:prstGeom prst="line">
            <a:avLst/>
          </a:prstGeom>
          <a:ln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stCxn id="5" idx="3"/>
            <a:endCxn id="19" idx="5"/>
          </p:cNvCxnSpPr>
          <p:nvPr/>
        </p:nvCxnSpPr>
        <p:spPr>
          <a:xfrm>
            <a:off x="7110262" y="2263798"/>
            <a:ext cx="1023241" cy="1454940"/>
          </a:xfrm>
          <a:prstGeom prst="line">
            <a:avLst/>
          </a:prstGeom>
          <a:ln>
            <a:solidFill>
              <a:srgbClr val="FF00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>
            <a:stCxn id="8" idx="0"/>
            <a:endCxn id="21" idx="1"/>
          </p:cNvCxnSpPr>
          <p:nvPr/>
        </p:nvCxnSpPr>
        <p:spPr>
          <a:xfrm>
            <a:off x="8607455" y="2527692"/>
            <a:ext cx="801394" cy="4427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Isosceles Triangle 83"/>
          <p:cNvSpPr/>
          <p:nvPr/>
        </p:nvSpPr>
        <p:spPr>
          <a:xfrm>
            <a:off x="8574178" y="2308051"/>
            <a:ext cx="177800" cy="228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8922659" y="1365655"/>
            <a:ext cx="24098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00FFFF"/>
                </a:highlight>
              </a:rPr>
              <a:t>PCI confusion</a:t>
            </a:r>
          </a:p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00FFFF"/>
                </a:highlight>
              </a:rPr>
              <a:t>Cell C9 has two</a:t>
            </a:r>
            <a:b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00FFFF"/>
                </a:highlight>
              </a:rPr>
            </a:b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00FFFF"/>
                </a:highlight>
              </a:rPr>
              <a:t>neighbors with PCI = 1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5272485" y="4037361"/>
            <a:ext cx="22829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sng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00FFFF"/>
                </a:highlight>
              </a:rPr>
              <a:t>PCI collision</a:t>
            </a:r>
          </a:p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00FFFF"/>
                </a:highlight>
              </a:rPr>
              <a:t>Cell C3 has a neighbor</a:t>
            </a:r>
          </a:p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00FFFF"/>
                </a:highlight>
              </a:rPr>
              <a:t>with the same PCI=2</a:t>
            </a:r>
          </a:p>
        </p:txBody>
      </p:sp>
      <p:pic>
        <p:nvPicPr>
          <p:cNvPr id="44" name="Picture 2" descr="Image result for graph coloring algorithm">
            <a:extLst>
              <a:ext uri="{FF2B5EF4-FFF2-40B4-BE49-F238E27FC236}">
                <a16:creationId xmlns:a16="http://schemas.microsoft.com/office/drawing/2014/main" xmlns="" id="{2E80F26B-6B14-49AF-9913-70E43DA96B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3587" y="4710064"/>
            <a:ext cx="3030401" cy="1689206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156093" y="5317861"/>
            <a:ext cx="16174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prstClr val="black"/>
                </a:solidFill>
              </a:rPr>
              <a:t>Graph Coloring</a:t>
            </a:r>
          </a:p>
          <a:p>
            <a:pPr algn="ctr"/>
            <a:r>
              <a:rPr lang="en-US" b="1" dirty="0">
                <a:solidFill>
                  <a:prstClr val="black"/>
                </a:solidFill>
              </a:rPr>
              <a:t>Problem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65081FB-EEC6-4283-B5AA-7E5464FCABD5}"/>
              </a:ext>
            </a:extLst>
          </p:cNvPr>
          <p:cNvSpPr txBox="1"/>
          <p:nvPr/>
        </p:nvSpPr>
        <p:spPr>
          <a:xfrm>
            <a:off x="8592555" y="3089564"/>
            <a:ext cx="3818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X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29DCC5D5-6DEA-4644-8B65-AEC3D7931453}"/>
              </a:ext>
            </a:extLst>
          </p:cNvPr>
          <p:cNvSpPr txBox="1"/>
          <p:nvPr/>
        </p:nvSpPr>
        <p:spPr>
          <a:xfrm>
            <a:off x="8471159" y="3804299"/>
            <a:ext cx="24098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00FFFF"/>
                </a:highlight>
              </a:rPr>
              <a:t>ANR action</a:t>
            </a:r>
          </a:p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00FFFF"/>
                </a:highlight>
              </a:rPr>
              <a:t>Cell C11 is blacklisted from HO from Cell C9.</a:t>
            </a:r>
          </a:p>
        </p:txBody>
      </p:sp>
      <p:sp>
        <p:nvSpPr>
          <p:cNvPr id="31" name="Arrow: Right 30">
            <a:extLst>
              <a:ext uri="{FF2B5EF4-FFF2-40B4-BE49-F238E27FC236}">
                <a16:creationId xmlns:a16="http://schemas.microsoft.com/office/drawing/2014/main" xmlns="" id="{D04EEC1E-385D-4EB5-BE3D-086C64595D41}"/>
              </a:ext>
            </a:extLst>
          </p:cNvPr>
          <p:cNvSpPr/>
          <p:nvPr/>
        </p:nvSpPr>
        <p:spPr>
          <a:xfrm rot="19992443">
            <a:off x="6910424" y="3752850"/>
            <a:ext cx="662379" cy="163030"/>
          </a:xfrm>
          <a:prstGeom prst="rightArrow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Arrow: Right 55">
            <a:extLst>
              <a:ext uri="{FF2B5EF4-FFF2-40B4-BE49-F238E27FC236}">
                <a16:creationId xmlns:a16="http://schemas.microsoft.com/office/drawing/2014/main" xmlns="" id="{CFC7F376-2435-49E7-A0BF-2656C179B29C}"/>
              </a:ext>
            </a:extLst>
          </p:cNvPr>
          <p:cNvSpPr/>
          <p:nvPr/>
        </p:nvSpPr>
        <p:spPr>
          <a:xfrm rot="17019030">
            <a:off x="6516210" y="3450368"/>
            <a:ext cx="873260" cy="175943"/>
          </a:xfrm>
          <a:prstGeom prst="rightArrow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Arrow: Right 57">
            <a:extLst>
              <a:ext uri="{FF2B5EF4-FFF2-40B4-BE49-F238E27FC236}">
                <a16:creationId xmlns:a16="http://schemas.microsoft.com/office/drawing/2014/main" xmlns="" id="{88456789-25FC-4B11-B15E-ABD3DCAEB100}"/>
              </a:ext>
            </a:extLst>
          </p:cNvPr>
          <p:cNvSpPr/>
          <p:nvPr/>
        </p:nvSpPr>
        <p:spPr>
          <a:xfrm rot="7673955">
            <a:off x="9637558" y="2424876"/>
            <a:ext cx="497997" cy="145843"/>
          </a:xfrm>
          <a:prstGeom prst="rightArrow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Arrow: Right 58">
            <a:extLst>
              <a:ext uri="{FF2B5EF4-FFF2-40B4-BE49-F238E27FC236}">
                <a16:creationId xmlns:a16="http://schemas.microsoft.com/office/drawing/2014/main" xmlns="" id="{CE1BBEFE-CBA7-496A-ACA3-536B7EC55364}"/>
              </a:ext>
            </a:extLst>
          </p:cNvPr>
          <p:cNvSpPr/>
          <p:nvPr/>
        </p:nvSpPr>
        <p:spPr>
          <a:xfrm rot="14804205">
            <a:off x="8769898" y="3671431"/>
            <a:ext cx="365369" cy="141075"/>
          </a:xfrm>
          <a:prstGeom prst="rightArrow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917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8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ONAP Dublin PoC: PCI &amp; ANR Optimization using OOF</a:t>
            </a:r>
          </a:p>
        </p:txBody>
      </p:sp>
      <p:grpSp>
        <p:nvGrpSpPr>
          <p:cNvPr id="72" name="Group 71"/>
          <p:cNvGrpSpPr/>
          <p:nvPr/>
        </p:nvGrpSpPr>
        <p:grpSpPr>
          <a:xfrm>
            <a:off x="961896" y="1314872"/>
            <a:ext cx="9737738" cy="4504703"/>
            <a:chOff x="961896" y="1314872"/>
            <a:chExt cx="9737738" cy="4504703"/>
          </a:xfrm>
        </p:grpSpPr>
        <p:sp>
          <p:nvSpPr>
            <p:cNvPr id="73" name="Rectangle 72"/>
            <p:cNvSpPr/>
            <p:nvPr/>
          </p:nvSpPr>
          <p:spPr>
            <a:xfrm>
              <a:off x="4536400" y="3935885"/>
              <a:ext cx="1362432" cy="153019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dirty="0">
                  <a:solidFill>
                    <a:srgbClr val="44546A"/>
                  </a:solidFill>
                </a:rPr>
                <a:t> </a:t>
              </a: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2558762" y="2704666"/>
              <a:ext cx="1977638" cy="276141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rgbClr val="44546A"/>
                </a:solidFill>
              </a:endParaRPr>
            </a:p>
            <a:p>
              <a:endParaRPr lang="en-US" dirty="0">
                <a:solidFill>
                  <a:srgbClr val="44546A"/>
                </a:solidFill>
              </a:endParaRPr>
            </a:p>
            <a:p>
              <a:endParaRPr lang="en-US" dirty="0">
                <a:solidFill>
                  <a:srgbClr val="44546A"/>
                </a:solidFill>
              </a:endParaRPr>
            </a:p>
            <a:p>
              <a:endParaRPr lang="en-US" dirty="0">
                <a:solidFill>
                  <a:srgbClr val="44546A"/>
                </a:solidFill>
              </a:endParaRPr>
            </a:p>
            <a:p>
              <a:endParaRPr lang="en-US" dirty="0">
                <a:solidFill>
                  <a:srgbClr val="44546A"/>
                </a:solidFill>
              </a:endParaRPr>
            </a:p>
            <a:p>
              <a:endParaRPr lang="en-US" dirty="0">
                <a:solidFill>
                  <a:srgbClr val="44546A"/>
                </a:solidFill>
              </a:endParaRPr>
            </a:p>
            <a:p>
              <a:endParaRPr lang="en-US" dirty="0">
                <a:solidFill>
                  <a:srgbClr val="44546A"/>
                </a:solidFill>
              </a:endParaRPr>
            </a:p>
            <a:p>
              <a:endParaRPr lang="en-US" dirty="0">
                <a:solidFill>
                  <a:srgbClr val="44546A"/>
                </a:solidFill>
              </a:endParaRPr>
            </a:p>
            <a:p>
              <a:endParaRPr lang="en-US" dirty="0">
                <a:solidFill>
                  <a:srgbClr val="44546A"/>
                </a:solidFill>
              </a:endParaRPr>
            </a:p>
            <a:p>
              <a:r>
                <a:rPr lang="en-US" dirty="0">
                  <a:solidFill>
                    <a:srgbClr val="44546A"/>
                  </a:solidFill>
                </a:rPr>
                <a:t>DCAE </a:t>
              </a: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2903568" y="2899316"/>
              <a:ext cx="1323589" cy="584377"/>
            </a:xfrm>
            <a:prstGeom prst="rect">
              <a:avLst/>
            </a:prstGeom>
            <a:solidFill>
              <a:schemeClr val="bg1"/>
            </a:solidFill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dirty="0">
                  <a:solidFill>
                    <a:srgbClr val="44546A"/>
                  </a:solidFill>
                </a:rPr>
                <a:t>SON Handler MS</a:t>
              </a: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1123294" y="2678584"/>
              <a:ext cx="1077686" cy="808751"/>
            </a:xfrm>
            <a:prstGeom prst="rect">
              <a:avLst/>
            </a:prstGeom>
            <a:noFill/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dirty="0">
                  <a:solidFill>
                    <a:srgbClr val="44546A"/>
                  </a:solidFill>
                </a:rPr>
                <a:t>OOF</a:t>
              </a:r>
            </a:p>
            <a:p>
              <a:endParaRPr lang="en-US" dirty="0">
                <a:solidFill>
                  <a:srgbClr val="44546A"/>
                </a:solidFill>
              </a:endParaRP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6673067" y="2659973"/>
              <a:ext cx="1447800" cy="827362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rgbClr val="44546A"/>
                </a:solidFill>
              </a:endParaRPr>
            </a:p>
            <a:p>
              <a:r>
                <a:rPr lang="en-US" dirty="0">
                  <a:solidFill>
                    <a:srgbClr val="44546A"/>
                  </a:solidFill>
                </a:rPr>
                <a:t>SDN-C*</a:t>
              </a:r>
              <a:br>
                <a:rPr lang="en-US" dirty="0">
                  <a:solidFill>
                    <a:srgbClr val="44546A"/>
                  </a:solidFill>
                </a:rPr>
              </a:br>
              <a:r>
                <a:rPr lang="en-US" dirty="0">
                  <a:solidFill>
                    <a:srgbClr val="44546A"/>
                  </a:solidFill>
                </a:rPr>
                <a:t>(SDN-R)</a:t>
              </a: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4997737" y="2659973"/>
              <a:ext cx="911932" cy="818907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dirty="0">
                  <a:solidFill>
                    <a:srgbClr val="44546A"/>
                  </a:solidFill>
                </a:rPr>
                <a:t>Policy</a:t>
              </a: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9290912" y="2554720"/>
              <a:ext cx="1408722" cy="99980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600" dirty="0">
                  <a:solidFill>
                    <a:srgbClr val="44546A"/>
                  </a:solidFill>
                </a:rPr>
                <a:t>Simulated RAN</a:t>
              </a:r>
            </a:p>
            <a:p>
              <a:pPr marL="169863" indent="-169863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rgbClr val="44546A"/>
                  </a:solidFill>
                </a:rPr>
                <a:t>~2000 Cells</a:t>
              </a:r>
            </a:p>
            <a:p>
              <a:pPr marL="169863" indent="-169863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rgbClr val="44546A"/>
                  </a:solidFill>
                </a:rPr>
                <a:t>Nbr_list, PCI values</a:t>
              </a:r>
            </a:p>
          </p:txBody>
        </p:sp>
        <p:cxnSp>
          <p:nvCxnSpPr>
            <p:cNvPr id="80" name="Straight Arrow Connector 79"/>
            <p:cNvCxnSpPr/>
            <p:nvPr/>
          </p:nvCxnSpPr>
          <p:spPr>
            <a:xfrm flipH="1" flipV="1">
              <a:off x="5894710" y="2970607"/>
              <a:ext cx="763398" cy="4227"/>
            </a:xfrm>
            <a:prstGeom prst="straightConnector1">
              <a:avLst/>
            </a:prstGeom>
            <a:ln w="25400" cmpd="sng">
              <a:solidFill>
                <a:srgbClr val="FF0000"/>
              </a:solidFill>
              <a:headEnd type="arrow" w="lg" len="lg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/>
            <p:cNvCxnSpPr/>
            <p:nvPr/>
          </p:nvCxnSpPr>
          <p:spPr>
            <a:xfrm flipH="1">
              <a:off x="4249721" y="3352632"/>
              <a:ext cx="748016" cy="0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headEnd type="none" w="lg" len="lg"/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/>
            <p:cNvCxnSpPr/>
            <p:nvPr/>
          </p:nvCxnSpPr>
          <p:spPr>
            <a:xfrm>
              <a:off x="4227157" y="3098370"/>
              <a:ext cx="770580" cy="7153"/>
            </a:xfrm>
            <a:prstGeom prst="straightConnector1">
              <a:avLst/>
            </a:prstGeom>
            <a:ln w="25400" cmpd="sng">
              <a:solidFill>
                <a:srgbClr val="FF0000"/>
              </a:solidFill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Oval 82"/>
            <p:cNvSpPr/>
            <p:nvPr/>
          </p:nvSpPr>
          <p:spPr>
            <a:xfrm>
              <a:off x="4536399" y="3255157"/>
              <a:ext cx="294066" cy="315282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2</a:t>
              </a:r>
            </a:p>
          </p:txBody>
        </p:sp>
        <p:sp>
          <p:nvSpPr>
            <p:cNvPr id="84" name="Oval 83"/>
            <p:cNvSpPr/>
            <p:nvPr/>
          </p:nvSpPr>
          <p:spPr>
            <a:xfrm>
              <a:off x="2397635" y="3340600"/>
              <a:ext cx="294066" cy="315282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5</a:t>
              </a:r>
            </a:p>
          </p:txBody>
        </p:sp>
        <p:sp>
          <p:nvSpPr>
            <p:cNvPr id="85" name="Oval 84"/>
            <p:cNvSpPr/>
            <p:nvPr/>
          </p:nvSpPr>
          <p:spPr>
            <a:xfrm>
              <a:off x="2370637" y="2424670"/>
              <a:ext cx="294066" cy="315282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6</a:t>
              </a:r>
            </a:p>
          </p:txBody>
        </p:sp>
        <p:sp>
          <p:nvSpPr>
            <p:cNvPr id="86" name="Oval 85"/>
            <p:cNvSpPr/>
            <p:nvPr/>
          </p:nvSpPr>
          <p:spPr>
            <a:xfrm>
              <a:off x="3726719" y="3146527"/>
              <a:ext cx="349282" cy="315282"/>
            </a:xfrm>
            <a:prstGeom prst="ellipse">
              <a:avLst/>
            </a:prstGeom>
            <a:solidFill>
              <a:srgbClr val="00B05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prstClr val="white"/>
                  </a:solidFill>
                </a:rPr>
                <a:t>1b</a:t>
              </a:r>
            </a:p>
          </p:txBody>
        </p:sp>
        <p:sp>
          <p:nvSpPr>
            <p:cNvPr id="87" name="Oval 86"/>
            <p:cNvSpPr/>
            <p:nvPr/>
          </p:nvSpPr>
          <p:spPr>
            <a:xfrm>
              <a:off x="1749754" y="2863098"/>
              <a:ext cx="338192" cy="299316"/>
            </a:xfrm>
            <a:prstGeom prst="ellipse">
              <a:avLst/>
            </a:prstGeom>
            <a:solidFill>
              <a:srgbClr val="00B05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prstClr val="white"/>
                  </a:solidFill>
                </a:rPr>
                <a:t>1c</a:t>
              </a:r>
            </a:p>
          </p:txBody>
        </p:sp>
        <p:cxnSp>
          <p:nvCxnSpPr>
            <p:cNvPr id="88" name="Straight Arrow Connector 87"/>
            <p:cNvCxnSpPr/>
            <p:nvPr/>
          </p:nvCxnSpPr>
          <p:spPr>
            <a:xfrm flipV="1">
              <a:off x="2278969" y="3062274"/>
              <a:ext cx="602035" cy="4206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 flipH="1">
              <a:off x="2223544" y="3266875"/>
              <a:ext cx="680024" cy="0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TextBox 89"/>
            <p:cNvSpPr txBox="1"/>
            <p:nvPr/>
          </p:nvSpPr>
          <p:spPr>
            <a:xfrm>
              <a:off x="8223460" y="2136999"/>
              <a:ext cx="1104407" cy="37449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r>
                <a:rPr lang="en-US" sz="1400" i="1" dirty="0"/>
                <a:t>Config Value</a:t>
              </a:r>
            </a:p>
            <a:p>
              <a:r>
                <a:rPr lang="en-US" sz="1400" i="1" dirty="0"/>
                <a:t>Change Notifn</a:t>
              </a: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9483438" y="1736881"/>
              <a:ext cx="1104407" cy="2797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r>
                <a:rPr lang="en-US" sz="1400" dirty="0">
                  <a:solidFill>
                    <a:prstClr val="black"/>
                  </a:solidFill>
                </a:rPr>
                <a:t>(Netconf/Yang)</a:t>
              </a:r>
            </a:p>
          </p:txBody>
        </p:sp>
        <p:sp>
          <p:nvSpPr>
            <p:cNvPr id="92" name="Oval 91"/>
            <p:cNvSpPr/>
            <p:nvPr/>
          </p:nvSpPr>
          <p:spPr>
            <a:xfrm>
              <a:off x="4381388" y="2858546"/>
              <a:ext cx="334631" cy="362556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9</a:t>
              </a:r>
            </a:p>
          </p:txBody>
        </p:sp>
        <p:cxnSp>
          <p:nvCxnSpPr>
            <p:cNvPr id="93" name="Straight Arrow Connector 92"/>
            <p:cNvCxnSpPr>
              <a:cxnSpLocks/>
            </p:cNvCxnSpPr>
            <p:nvPr/>
          </p:nvCxnSpPr>
          <p:spPr>
            <a:xfrm flipV="1">
              <a:off x="7224726" y="2151588"/>
              <a:ext cx="1965" cy="487798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headEnd type="none" w="lg" len="lg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Oval 93"/>
            <p:cNvSpPr/>
            <p:nvPr/>
          </p:nvSpPr>
          <p:spPr>
            <a:xfrm>
              <a:off x="7579862" y="2694198"/>
              <a:ext cx="349282" cy="315282"/>
            </a:xfrm>
            <a:prstGeom prst="ellipse">
              <a:avLst/>
            </a:prstGeom>
            <a:solidFill>
              <a:srgbClr val="00B05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prstClr val="white"/>
                  </a:solidFill>
                </a:rPr>
                <a:t>1d</a:t>
              </a:r>
            </a:p>
          </p:txBody>
        </p:sp>
        <p:sp>
          <p:nvSpPr>
            <p:cNvPr id="95" name="Oval 94"/>
            <p:cNvSpPr/>
            <p:nvPr/>
          </p:nvSpPr>
          <p:spPr>
            <a:xfrm>
              <a:off x="5050146" y="3012690"/>
              <a:ext cx="388708" cy="331832"/>
            </a:xfrm>
            <a:prstGeom prst="ellipse">
              <a:avLst/>
            </a:prstGeom>
            <a:solidFill>
              <a:srgbClr val="00B05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prstClr val="white"/>
                  </a:solidFill>
                </a:rPr>
                <a:t>1a</a:t>
              </a:r>
            </a:p>
          </p:txBody>
        </p:sp>
        <p:cxnSp>
          <p:nvCxnSpPr>
            <p:cNvPr id="96" name="Straight Arrow Connector 95"/>
            <p:cNvCxnSpPr/>
            <p:nvPr/>
          </p:nvCxnSpPr>
          <p:spPr>
            <a:xfrm flipH="1">
              <a:off x="2223544" y="2818015"/>
              <a:ext cx="2774194" cy="0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headEnd type="none" w="lg" len="lg"/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Oval 96"/>
            <p:cNvSpPr/>
            <p:nvPr/>
          </p:nvSpPr>
          <p:spPr>
            <a:xfrm>
              <a:off x="2365264" y="2861618"/>
              <a:ext cx="294066" cy="315282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8</a:t>
              </a:r>
            </a:p>
          </p:txBody>
        </p:sp>
        <p:sp>
          <p:nvSpPr>
            <p:cNvPr id="98" name="Oval 97"/>
            <p:cNvSpPr/>
            <p:nvPr/>
          </p:nvSpPr>
          <p:spPr>
            <a:xfrm>
              <a:off x="5969141" y="2700122"/>
              <a:ext cx="334631" cy="362556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10</a:t>
              </a:r>
            </a:p>
          </p:txBody>
        </p:sp>
        <p:cxnSp>
          <p:nvCxnSpPr>
            <p:cNvPr id="99" name="Straight Arrow Connector 98"/>
            <p:cNvCxnSpPr>
              <a:cxnSpLocks/>
            </p:cNvCxnSpPr>
            <p:nvPr/>
          </p:nvCxnSpPr>
          <p:spPr>
            <a:xfrm flipH="1" flipV="1">
              <a:off x="7468599" y="1753132"/>
              <a:ext cx="2408" cy="906476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headEnd type="none" w="lg" len="lg"/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Arrow Connector 99"/>
            <p:cNvCxnSpPr/>
            <p:nvPr/>
          </p:nvCxnSpPr>
          <p:spPr>
            <a:xfrm flipH="1" flipV="1">
              <a:off x="8120867" y="2807771"/>
              <a:ext cx="1130615" cy="5999"/>
            </a:xfrm>
            <a:prstGeom prst="straightConnector1">
              <a:avLst/>
            </a:prstGeom>
            <a:ln w="25400" cmpd="sng">
              <a:solidFill>
                <a:schemeClr val="accent6"/>
              </a:solidFill>
              <a:headEnd type="none" w="lg" len="lg"/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Elbow Connector 103">
              <a:extLst>
                <a:ext uri="{FF2B5EF4-FFF2-40B4-BE49-F238E27FC236}">
                  <a16:creationId xmlns:a16="http://schemas.microsoft.com/office/drawing/2014/main" xmlns="" id="{E4DD0DC1-8EC1-41AC-8674-1F640893E8CB}"/>
                </a:ext>
              </a:extLst>
            </p:cNvPr>
            <p:cNvCxnSpPr>
              <a:cxnSpLocks/>
              <a:endCxn id="75" idx="0"/>
            </p:cNvCxnSpPr>
            <p:nvPr/>
          </p:nvCxnSpPr>
          <p:spPr>
            <a:xfrm rot="10800000" flipV="1">
              <a:off x="3565364" y="2175142"/>
              <a:ext cx="3646735" cy="724174"/>
            </a:xfrm>
            <a:prstGeom prst="bentConnector2">
              <a:avLst/>
            </a:prstGeom>
            <a:ln w="28575" cmpd="sng">
              <a:solidFill>
                <a:schemeClr val="tx1"/>
              </a:solidFill>
              <a:prstDash val="solid"/>
              <a:headEnd type="none"/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Elbow Connector 103">
              <a:extLst>
                <a:ext uri="{FF2B5EF4-FFF2-40B4-BE49-F238E27FC236}">
                  <a16:creationId xmlns:a16="http://schemas.microsoft.com/office/drawing/2014/main" xmlns="" id="{832B9521-A0B7-4732-8821-A48411D755D4}"/>
                </a:ext>
              </a:extLst>
            </p:cNvPr>
            <p:cNvCxnSpPr>
              <a:cxnSpLocks/>
            </p:cNvCxnSpPr>
            <p:nvPr/>
          </p:nvCxnSpPr>
          <p:spPr>
            <a:xfrm>
              <a:off x="3927904" y="2380713"/>
              <a:ext cx="2922592" cy="271640"/>
            </a:xfrm>
            <a:prstGeom prst="bentConnector3">
              <a:avLst>
                <a:gd name="adj1" fmla="val 101103"/>
              </a:avLst>
            </a:prstGeom>
            <a:ln w="28575" cmpd="sng">
              <a:solidFill>
                <a:srgbClr val="FF0000"/>
              </a:solidFill>
              <a:prstDash val="solid"/>
              <a:headEnd type="arrow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Arrow Connector 102">
              <a:extLst>
                <a:ext uri="{FF2B5EF4-FFF2-40B4-BE49-F238E27FC236}">
                  <a16:creationId xmlns:a16="http://schemas.microsoft.com/office/drawing/2014/main" xmlns="" id="{BE32B311-6BE5-411D-A459-B8B84389AC51}"/>
                </a:ext>
              </a:extLst>
            </p:cNvPr>
            <p:cNvCxnSpPr>
              <a:cxnSpLocks/>
            </p:cNvCxnSpPr>
            <p:nvPr/>
          </p:nvCxnSpPr>
          <p:spPr>
            <a:xfrm>
              <a:off x="3953647" y="3498241"/>
              <a:ext cx="245177" cy="708251"/>
            </a:xfrm>
            <a:prstGeom prst="straightConnector1">
              <a:avLst/>
            </a:prstGeom>
            <a:ln w="25400" cmpd="sng">
              <a:solidFill>
                <a:srgbClr val="FF0000"/>
              </a:solidFill>
              <a:headEnd type="arrow" w="lg" len="lg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xmlns="" id="{C0AED774-D9A4-4A8B-8642-BB3CA4C5ADEC}"/>
                </a:ext>
              </a:extLst>
            </p:cNvPr>
            <p:cNvSpPr/>
            <p:nvPr/>
          </p:nvSpPr>
          <p:spPr>
            <a:xfrm flipH="1">
              <a:off x="3318427" y="2254660"/>
              <a:ext cx="425340" cy="373038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4b</a:t>
              </a:r>
            </a:p>
          </p:txBody>
        </p:sp>
        <p:sp>
          <p:nvSpPr>
            <p:cNvPr id="105" name="Oval 104"/>
            <p:cNvSpPr/>
            <p:nvPr/>
          </p:nvSpPr>
          <p:spPr>
            <a:xfrm>
              <a:off x="4284960" y="2278982"/>
              <a:ext cx="444399" cy="373038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4a</a:t>
              </a:r>
            </a:p>
          </p:txBody>
        </p:sp>
        <p:cxnSp>
          <p:nvCxnSpPr>
            <p:cNvPr id="106" name="Straight Arrow Connector 105"/>
            <p:cNvCxnSpPr/>
            <p:nvPr/>
          </p:nvCxnSpPr>
          <p:spPr>
            <a:xfrm flipH="1" flipV="1">
              <a:off x="8135826" y="3142347"/>
              <a:ext cx="1155086" cy="4180"/>
            </a:xfrm>
            <a:prstGeom prst="straightConnector1">
              <a:avLst/>
            </a:prstGeom>
            <a:ln w="25400" cmpd="sng">
              <a:solidFill>
                <a:schemeClr val="accent6"/>
              </a:solidFill>
              <a:headEnd type="arrow" w="lg" len="lg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TextBox 106"/>
            <p:cNvSpPr txBox="1"/>
            <p:nvPr/>
          </p:nvSpPr>
          <p:spPr>
            <a:xfrm>
              <a:off x="8220625" y="3340473"/>
              <a:ext cx="961605" cy="4734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r>
                <a:rPr lang="en-US" sz="1400" i="1" dirty="0"/>
                <a:t>Config Value </a:t>
              </a:r>
            </a:p>
            <a:p>
              <a:r>
                <a:rPr lang="en-US" sz="1400" i="1" dirty="0"/>
                <a:t>Changes</a:t>
              </a:r>
            </a:p>
          </p:txBody>
        </p:sp>
        <p:sp>
          <p:nvSpPr>
            <p:cNvPr id="108" name="Oval 107"/>
            <p:cNvSpPr/>
            <p:nvPr/>
          </p:nvSpPr>
          <p:spPr>
            <a:xfrm>
              <a:off x="8715801" y="2953988"/>
              <a:ext cx="334631" cy="362556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11</a:t>
              </a:r>
            </a:p>
          </p:txBody>
        </p:sp>
        <p:cxnSp>
          <p:nvCxnSpPr>
            <p:cNvPr id="109" name="Straight Arrow Connector 108"/>
            <p:cNvCxnSpPr/>
            <p:nvPr/>
          </p:nvCxnSpPr>
          <p:spPr>
            <a:xfrm flipH="1">
              <a:off x="8893211" y="1508252"/>
              <a:ext cx="489026" cy="1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headEnd type="none" w="lg" len="lg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Arrow Connector 109"/>
            <p:cNvCxnSpPr/>
            <p:nvPr/>
          </p:nvCxnSpPr>
          <p:spPr>
            <a:xfrm flipH="1">
              <a:off x="8893211" y="1677718"/>
              <a:ext cx="489026" cy="1"/>
            </a:xfrm>
            <a:prstGeom prst="straightConnector1">
              <a:avLst/>
            </a:prstGeom>
            <a:ln w="25400" cmpd="sng">
              <a:solidFill>
                <a:srgbClr val="FF0000"/>
              </a:solidFill>
              <a:headEnd type="none" w="lg" len="lg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Arrow Connector 110"/>
            <p:cNvCxnSpPr/>
            <p:nvPr/>
          </p:nvCxnSpPr>
          <p:spPr>
            <a:xfrm flipH="1">
              <a:off x="8883236" y="1847183"/>
              <a:ext cx="489026" cy="1"/>
            </a:xfrm>
            <a:prstGeom prst="straightConnector1">
              <a:avLst/>
            </a:prstGeom>
            <a:ln w="25400" cmpd="sng">
              <a:solidFill>
                <a:srgbClr val="92D050"/>
              </a:solidFill>
              <a:headEnd type="none" w="lg" len="lg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TextBox 111"/>
            <p:cNvSpPr txBox="1"/>
            <p:nvPr/>
          </p:nvSpPr>
          <p:spPr>
            <a:xfrm>
              <a:off x="9483438" y="1519122"/>
              <a:ext cx="1104407" cy="2797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r>
                <a:rPr lang="en-US" sz="1400" dirty="0">
                  <a:solidFill>
                    <a:prstClr val="black"/>
                  </a:solidFill>
                </a:rPr>
                <a:t>DMaaP Message</a:t>
              </a: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9483438" y="1314872"/>
              <a:ext cx="1104407" cy="2797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r>
                <a:rPr lang="en-US" sz="1400" dirty="0">
                  <a:solidFill>
                    <a:prstClr val="black"/>
                  </a:solidFill>
                </a:rPr>
                <a:t>REST API</a:t>
              </a:r>
            </a:p>
          </p:txBody>
        </p:sp>
        <p:sp>
          <p:nvSpPr>
            <p:cNvPr id="114" name="Oval 113"/>
            <p:cNvSpPr/>
            <p:nvPr/>
          </p:nvSpPr>
          <p:spPr>
            <a:xfrm>
              <a:off x="8385345" y="2623092"/>
              <a:ext cx="339934" cy="373038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3a</a:t>
              </a:r>
            </a:p>
          </p:txBody>
        </p:sp>
        <p:cxnSp>
          <p:nvCxnSpPr>
            <p:cNvPr id="115" name="Elbow Connector 114"/>
            <p:cNvCxnSpPr>
              <a:cxnSpLocks/>
            </p:cNvCxnSpPr>
            <p:nvPr/>
          </p:nvCxnSpPr>
          <p:spPr>
            <a:xfrm rot="10800000" flipV="1">
              <a:off x="1662137" y="1774722"/>
              <a:ext cx="5806462" cy="903861"/>
            </a:xfrm>
            <a:prstGeom prst="bentConnector2">
              <a:avLst/>
            </a:prstGeom>
            <a:ln w="28575" cmpd="sng">
              <a:solidFill>
                <a:schemeClr val="tx1"/>
              </a:solidFill>
              <a:prstDash val="solid"/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Oval 115"/>
            <p:cNvSpPr/>
            <p:nvPr/>
          </p:nvSpPr>
          <p:spPr>
            <a:xfrm>
              <a:off x="1476717" y="1906574"/>
              <a:ext cx="366023" cy="340731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7</a:t>
              </a:r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6978839" y="2416140"/>
              <a:ext cx="1011747" cy="250386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dirty="0">
                  <a:solidFill>
                    <a:srgbClr val="44546A"/>
                  </a:solidFill>
                </a:rPr>
                <a:t>ConfigDB</a:t>
              </a:r>
            </a:p>
          </p:txBody>
        </p:sp>
        <p:cxnSp>
          <p:nvCxnSpPr>
            <p:cNvPr id="119" name="Elbow Connector 118"/>
            <p:cNvCxnSpPr>
              <a:stCxn id="79" idx="2"/>
            </p:cNvCxnSpPr>
            <p:nvPr/>
          </p:nvCxnSpPr>
          <p:spPr>
            <a:xfrm rot="5400000">
              <a:off x="9508807" y="4034638"/>
              <a:ext cx="966582" cy="6350"/>
            </a:xfrm>
            <a:prstGeom prst="bentConnector3">
              <a:avLst>
                <a:gd name="adj1" fmla="val 50000"/>
              </a:avLst>
            </a:prstGeom>
            <a:ln w="25400" cmpd="sng">
              <a:solidFill>
                <a:srgbClr val="7030A0"/>
              </a:solidFill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TextBox 119"/>
            <p:cNvSpPr txBox="1"/>
            <p:nvPr/>
          </p:nvSpPr>
          <p:spPr>
            <a:xfrm>
              <a:off x="8749362" y="4602059"/>
              <a:ext cx="908717" cy="3161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r>
                <a:rPr lang="en-US" sz="1400" i="1" dirty="0">
                  <a:solidFill>
                    <a:srgbClr val="44546A"/>
                  </a:solidFill>
                </a:rPr>
                <a:t>FM/PM KPIs</a:t>
              </a:r>
            </a:p>
          </p:txBody>
        </p:sp>
        <p:cxnSp>
          <p:nvCxnSpPr>
            <p:cNvPr id="122" name="Straight Arrow Connector 121">
              <a:extLst>
                <a:ext uri="{FF2B5EF4-FFF2-40B4-BE49-F238E27FC236}">
                  <a16:creationId xmlns:a16="http://schemas.microsoft.com/office/drawing/2014/main" xmlns="" id="{BE32B311-6BE5-411D-A459-B8B84389AC51}"/>
                </a:ext>
              </a:extLst>
            </p:cNvPr>
            <p:cNvCxnSpPr>
              <a:cxnSpLocks/>
            </p:cNvCxnSpPr>
            <p:nvPr/>
          </p:nvCxnSpPr>
          <p:spPr>
            <a:xfrm>
              <a:off x="3466029" y="3508274"/>
              <a:ext cx="0" cy="614765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headEnd type="arrow" w="lg" len="lg"/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Oval 122"/>
            <p:cNvSpPr/>
            <p:nvPr/>
          </p:nvSpPr>
          <p:spPr>
            <a:xfrm>
              <a:off x="3630142" y="3767450"/>
              <a:ext cx="444399" cy="373038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4c</a:t>
              </a:r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4015059" y="4206492"/>
              <a:ext cx="1504019" cy="843839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dirty="0">
                  <a:solidFill>
                    <a:srgbClr val="44546A"/>
                  </a:solidFill>
                </a:rPr>
                <a:t>DCAE Collector</a:t>
              </a:r>
            </a:p>
            <a:p>
              <a:r>
                <a:rPr lang="en-US" dirty="0">
                  <a:solidFill>
                    <a:srgbClr val="44546A"/>
                  </a:solidFill>
                </a:rPr>
                <a:t>(VES)</a:t>
              </a: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2664703" y="4190683"/>
              <a:ext cx="1062016" cy="942527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dirty="0">
                  <a:solidFill>
                    <a:srgbClr val="44546A"/>
                  </a:solidFill>
                </a:rPr>
                <a:t>FM/PM Database</a:t>
              </a:r>
            </a:p>
          </p:txBody>
        </p:sp>
        <p:sp>
          <p:nvSpPr>
            <p:cNvPr id="126" name="Flowchart: Magnetic Disk 125"/>
            <p:cNvSpPr/>
            <p:nvPr/>
          </p:nvSpPr>
          <p:spPr>
            <a:xfrm>
              <a:off x="3031770" y="4735049"/>
              <a:ext cx="337457" cy="315282"/>
            </a:xfrm>
            <a:prstGeom prst="flowChartMagneticDisk">
              <a:avLst/>
            </a:prstGeom>
            <a:solidFill>
              <a:srgbClr val="FFFF99"/>
            </a:solidFill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4796857" y="4556571"/>
              <a:ext cx="350464" cy="373652"/>
            </a:xfrm>
            <a:prstGeom prst="ellipse">
              <a:avLst/>
            </a:prstGeom>
            <a:solidFill>
              <a:srgbClr val="00B05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prstClr val="white"/>
                  </a:solidFill>
                </a:rPr>
                <a:t>1e</a:t>
              </a:r>
            </a:p>
          </p:txBody>
        </p:sp>
        <p:sp>
          <p:nvSpPr>
            <p:cNvPr id="128" name="Oval 127"/>
            <p:cNvSpPr/>
            <p:nvPr/>
          </p:nvSpPr>
          <p:spPr>
            <a:xfrm>
              <a:off x="2911734" y="3593506"/>
              <a:ext cx="444399" cy="373038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4d</a:t>
              </a:r>
            </a:p>
          </p:txBody>
        </p:sp>
        <p:cxnSp>
          <p:nvCxnSpPr>
            <p:cNvPr id="129" name="Straight Arrow Connector 128">
              <a:extLst>
                <a:ext uri="{FF2B5EF4-FFF2-40B4-BE49-F238E27FC236}">
                  <a16:creationId xmlns:a16="http://schemas.microsoft.com/office/drawing/2014/main" xmlns="" id="{BE32B311-6BE5-411D-A459-B8B84389AC5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42080" y="2397760"/>
              <a:ext cx="1733" cy="501556"/>
            </a:xfrm>
            <a:prstGeom prst="straightConnector1">
              <a:avLst/>
            </a:prstGeom>
            <a:ln w="25400" cmpd="sng">
              <a:solidFill>
                <a:srgbClr val="FF0000"/>
              </a:solidFill>
              <a:headEnd type="arrow" w="lg" len="lg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TextBox 130"/>
            <p:cNvSpPr txBox="1"/>
            <p:nvPr/>
          </p:nvSpPr>
          <p:spPr>
            <a:xfrm>
              <a:off x="961896" y="3637616"/>
              <a:ext cx="205030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3038" indent="-173038">
                <a:buFont typeface="Arial" panose="020B0604020202020204" pitchFamily="34" charset="0"/>
                <a:buChar char="•"/>
              </a:pPr>
              <a:r>
                <a:rPr lang="en-US" sz="1600" i="1" dirty="0"/>
                <a:t>PCI enhancements</a:t>
              </a:r>
            </a:p>
            <a:p>
              <a:pPr marL="173038" indent="-173038">
                <a:buFont typeface="Arial" panose="020B0604020202020204" pitchFamily="34" charset="0"/>
                <a:buChar char="•"/>
              </a:pPr>
              <a:r>
                <a:rPr lang="en-US" sz="1600" i="1" dirty="0"/>
                <a:t>Add ANR function </a:t>
              </a: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3037574" y="5481021"/>
              <a:ext cx="310943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3038" indent="-173038">
                <a:buFont typeface="Arial" panose="020B0604020202020204" pitchFamily="34" charset="0"/>
                <a:buChar char="•"/>
              </a:pPr>
              <a:r>
                <a:rPr lang="en-US" sz="1600" i="1" dirty="0"/>
                <a:t>FM/PM Collector and Database</a:t>
              </a:r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9182230" y="3966544"/>
              <a:ext cx="87576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>
                  <a:solidFill>
                    <a:srgbClr val="00B0F0"/>
                  </a:solidFill>
                </a:rPr>
                <a:t>FM/PM </a:t>
              </a:r>
            </a:p>
            <a:p>
              <a:pPr algn="ctr"/>
              <a:r>
                <a:rPr lang="en-US" sz="1600" i="1" dirty="0">
                  <a:solidFill>
                    <a:srgbClr val="00B0F0"/>
                  </a:solidFill>
                </a:rPr>
                <a:t>Data</a:t>
              </a:r>
            </a:p>
          </p:txBody>
        </p:sp>
        <p:sp>
          <p:nvSpPr>
            <p:cNvPr id="135" name="Rectangle 134"/>
            <p:cNvSpPr/>
            <p:nvPr/>
          </p:nvSpPr>
          <p:spPr>
            <a:xfrm>
              <a:off x="6204233" y="3747914"/>
              <a:ext cx="1079206" cy="545938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dirty="0">
                  <a:solidFill>
                    <a:srgbClr val="44546A"/>
                  </a:solidFill>
                </a:rPr>
                <a:t>SDC &amp; </a:t>
              </a:r>
              <a:br>
                <a:rPr lang="en-US" dirty="0">
                  <a:solidFill>
                    <a:srgbClr val="44546A"/>
                  </a:solidFill>
                </a:rPr>
              </a:br>
              <a:r>
                <a:rPr lang="en-US" dirty="0">
                  <a:solidFill>
                    <a:srgbClr val="44546A"/>
                  </a:solidFill>
                </a:rPr>
                <a:t>CL setup</a:t>
              </a:r>
            </a:p>
          </p:txBody>
        </p:sp>
        <p:cxnSp>
          <p:nvCxnSpPr>
            <p:cNvPr id="136" name="Straight Arrow Connector 135"/>
            <p:cNvCxnSpPr/>
            <p:nvPr/>
          </p:nvCxnSpPr>
          <p:spPr>
            <a:xfrm flipH="1" flipV="1">
              <a:off x="5519080" y="4481240"/>
              <a:ext cx="4476193" cy="33514"/>
            </a:xfrm>
            <a:prstGeom prst="straightConnector1">
              <a:avLst/>
            </a:prstGeom>
            <a:ln w="25400" cmpd="sng">
              <a:solidFill>
                <a:srgbClr val="7030A0"/>
              </a:solidFill>
              <a:headEnd type="none" w="lg" len="lg"/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Arrow Connector 136"/>
            <p:cNvCxnSpPr/>
            <p:nvPr/>
          </p:nvCxnSpPr>
          <p:spPr>
            <a:xfrm flipH="1" flipV="1">
              <a:off x="5909670" y="3508275"/>
              <a:ext cx="294564" cy="259175"/>
            </a:xfrm>
            <a:prstGeom prst="straightConnector1">
              <a:avLst/>
            </a:prstGeom>
            <a:ln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Arrow Connector 137"/>
            <p:cNvCxnSpPr/>
            <p:nvPr/>
          </p:nvCxnSpPr>
          <p:spPr>
            <a:xfrm flipH="1">
              <a:off x="5898832" y="4075607"/>
              <a:ext cx="305402" cy="0"/>
            </a:xfrm>
            <a:prstGeom prst="straightConnector1">
              <a:avLst/>
            </a:prstGeom>
            <a:ln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Oval 117"/>
            <p:cNvSpPr/>
            <p:nvPr/>
          </p:nvSpPr>
          <p:spPr>
            <a:xfrm>
              <a:off x="8174248" y="4329476"/>
              <a:ext cx="357930" cy="371506"/>
            </a:xfrm>
            <a:prstGeom prst="ellipse">
              <a:avLst/>
            </a:prstGeom>
            <a:solidFill>
              <a:srgbClr val="FFFF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44546A"/>
                  </a:solidFill>
                </a:rPr>
                <a:t>3b</a:t>
              </a:r>
            </a:p>
          </p:txBody>
        </p:sp>
      </p:grpSp>
      <p:sp>
        <p:nvSpPr>
          <p:cNvPr id="150" name="Rectangle 149"/>
          <p:cNvSpPr/>
          <p:nvPr/>
        </p:nvSpPr>
        <p:spPr>
          <a:xfrm>
            <a:off x="545537" y="5934524"/>
            <a:ext cx="101540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(*Note: Team has renamed Casablanca PCI-Handler MS as SON-Handler-MS to reflect broader role of MS)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xmlns="" id="{9CC2B232-3462-41E1-807F-EE5C7A3CB347}"/>
              </a:ext>
            </a:extLst>
          </p:cNvPr>
          <p:cNvCxnSpPr>
            <a:cxnSpLocks/>
          </p:cNvCxnSpPr>
          <p:nvPr/>
        </p:nvCxnSpPr>
        <p:spPr>
          <a:xfrm flipV="1">
            <a:off x="5866374" y="3242159"/>
            <a:ext cx="806693" cy="5076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Oval 120">
            <a:extLst>
              <a:ext uri="{FF2B5EF4-FFF2-40B4-BE49-F238E27FC236}">
                <a16:creationId xmlns:a16="http://schemas.microsoft.com/office/drawing/2014/main" xmlns="" id="{9A873194-A4A9-4A49-91EC-2719365ED3F2}"/>
              </a:ext>
            </a:extLst>
          </p:cNvPr>
          <p:cNvSpPr/>
          <p:nvPr/>
        </p:nvSpPr>
        <p:spPr>
          <a:xfrm>
            <a:off x="6242805" y="3092527"/>
            <a:ext cx="334631" cy="362556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12</a:t>
            </a:r>
          </a:p>
        </p:txBody>
      </p:sp>
      <p:cxnSp>
        <p:nvCxnSpPr>
          <p:cNvPr id="130" name="Elbow Connector 103">
            <a:extLst>
              <a:ext uri="{FF2B5EF4-FFF2-40B4-BE49-F238E27FC236}">
                <a16:creationId xmlns:a16="http://schemas.microsoft.com/office/drawing/2014/main" xmlns="" id="{9D3D62FF-A532-4B82-85DE-D4FD6A2E6044}"/>
              </a:ext>
            </a:extLst>
          </p:cNvPr>
          <p:cNvCxnSpPr>
            <a:cxnSpLocks/>
          </p:cNvCxnSpPr>
          <p:nvPr/>
        </p:nvCxnSpPr>
        <p:spPr>
          <a:xfrm flipV="1">
            <a:off x="4333528" y="3508276"/>
            <a:ext cx="1045754" cy="368652"/>
          </a:xfrm>
          <a:prstGeom prst="bentConnector3">
            <a:avLst>
              <a:gd name="adj1" fmla="val 100771"/>
            </a:avLst>
          </a:prstGeom>
          <a:ln w="28575" cmpd="sng">
            <a:solidFill>
              <a:srgbClr val="FF0000"/>
            </a:solidFill>
            <a:prstDash val="solid"/>
            <a:headEnd type="arrow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xmlns="" id="{00CD8CBC-A966-49C5-82FB-677E2F717054}"/>
              </a:ext>
            </a:extLst>
          </p:cNvPr>
          <p:cNvCxnSpPr>
            <a:cxnSpLocks/>
          </p:cNvCxnSpPr>
          <p:nvPr/>
        </p:nvCxnSpPr>
        <p:spPr>
          <a:xfrm>
            <a:off x="4126003" y="3478880"/>
            <a:ext cx="240093" cy="373486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Oval 138">
            <a:extLst>
              <a:ext uri="{FF2B5EF4-FFF2-40B4-BE49-F238E27FC236}">
                <a16:creationId xmlns:a16="http://schemas.microsoft.com/office/drawing/2014/main" xmlns="" id="{6888D0C8-8B4A-488C-B78F-D57CBF81CA87}"/>
              </a:ext>
            </a:extLst>
          </p:cNvPr>
          <p:cNvSpPr/>
          <p:nvPr/>
        </p:nvSpPr>
        <p:spPr>
          <a:xfrm>
            <a:off x="4749889" y="3670512"/>
            <a:ext cx="444399" cy="373038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750385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0102" y="1044555"/>
            <a:ext cx="11691796" cy="53120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New SON optimization triggers: </a:t>
            </a:r>
            <a:r>
              <a:rPr lang="en-US" dirty="0">
                <a:solidFill>
                  <a:srgbClr val="FF0000"/>
                </a:solidFill>
              </a:rPr>
              <a:t>FM data / alarms</a:t>
            </a:r>
            <a:r>
              <a:rPr lang="en-US" dirty="0"/>
              <a:t>, </a:t>
            </a:r>
            <a:r>
              <a:rPr lang="en-US" dirty="0">
                <a:solidFill>
                  <a:srgbClr val="FF0000"/>
                </a:solidFill>
              </a:rPr>
              <a:t>PM KPIs</a:t>
            </a:r>
            <a:r>
              <a:rPr lang="en-US" dirty="0"/>
              <a:t> </a:t>
            </a:r>
          </a:p>
          <a:p>
            <a:pPr lvl="0"/>
            <a:r>
              <a:rPr lang="en-US" dirty="0"/>
              <a:t>New SON functionality - </a:t>
            </a:r>
            <a:r>
              <a:rPr lang="en-US" dirty="0">
                <a:solidFill>
                  <a:srgbClr val="FF0000"/>
                </a:solidFill>
              </a:rPr>
              <a:t>joint PCI-ANR optimization </a:t>
            </a:r>
            <a:r>
              <a:rPr lang="en-US" dirty="0"/>
              <a:t>by OOF, handoff blacklist in Cell Neighbor table</a:t>
            </a:r>
          </a:p>
          <a:p>
            <a:pPr lvl="0"/>
            <a:r>
              <a:rPr lang="en-US" dirty="0"/>
              <a:t>New data flows - Receiving and handling </a:t>
            </a:r>
            <a:r>
              <a:rPr lang="en-US" dirty="0">
                <a:solidFill>
                  <a:srgbClr val="FF0000"/>
                </a:solidFill>
              </a:rPr>
              <a:t>FM/PM data using VES Collector </a:t>
            </a:r>
            <a:r>
              <a:rPr lang="en-US" dirty="0"/>
              <a:t>in DCAE</a:t>
            </a:r>
          </a:p>
          <a:p>
            <a:pPr lvl="0"/>
            <a:r>
              <a:rPr lang="en-US" dirty="0"/>
              <a:t>SON-Handler MS on-boarded on DCAE and is part of </a:t>
            </a:r>
            <a:r>
              <a:rPr lang="en-US" dirty="0">
                <a:solidFill>
                  <a:srgbClr val="FF0000"/>
                </a:solidFill>
              </a:rPr>
              <a:t>ONAP Dublin distribution</a:t>
            </a:r>
          </a:p>
          <a:p>
            <a:r>
              <a:rPr lang="en-US" dirty="0"/>
              <a:t>SDN-R implementation </a:t>
            </a:r>
            <a:r>
              <a:rPr lang="en-US" dirty="0">
                <a:solidFill>
                  <a:srgbClr val="FF0000"/>
                </a:solidFill>
              </a:rPr>
              <a:t>integrated with CCSDK and DG requirements </a:t>
            </a:r>
            <a:r>
              <a:rPr lang="en-US" dirty="0"/>
              <a:t>– includes </a:t>
            </a:r>
            <a:r>
              <a:rPr lang="en-US" dirty="0">
                <a:solidFill>
                  <a:srgbClr val="FF0000"/>
                </a:solidFill>
              </a:rPr>
              <a:t>netconf notification </a:t>
            </a:r>
            <a:r>
              <a:rPr lang="en-US" dirty="0"/>
              <a:t>handling, part of </a:t>
            </a:r>
            <a:r>
              <a:rPr lang="en-US" dirty="0">
                <a:solidFill>
                  <a:srgbClr val="FF0000"/>
                </a:solidFill>
              </a:rPr>
              <a:t>ONAP El Alto distribution</a:t>
            </a:r>
            <a:endParaRPr lang="en-US" dirty="0"/>
          </a:p>
          <a:p>
            <a:r>
              <a:rPr lang="en-US" dirty="0"/>
              <a:t>SDN-R, RAN-Sim, ConfigDB designed around </a:t>
            </a:r>
            <a:r>
              <a:rPr lang="en-US" dirty="0">
                <a:solidFill>
                  <a:srgbClr val="FF0000"/>
                </a:solidFill>
              </a:rPr>
              <a:t>common netconf/yang model</a:t>
            </a:r>
          </a:p>
          <a:p>
            <a:r>
              <a:rPr lang="en-US" dirty="0">
                <a:solidFill>
                  <a:srgbClr val="FF0000"/>
                </a:solidFill>
              </a:rPr>
              <a:t>New control loop for ANR in Policy, </a:t>
            </a:r>
            <a:r>
              <a:rPr lang="en-US" dirty="0"/>
              <a:t>and </a:t>
            </a:r>
            <a:r>
              <a:rPr lang="en-US" dirty="0">
                <a:solidFill>
                  <a:srgbClr val="FF0000"/>
                </a:solidFill>
              </a:rPr>
              <a:t>model alignment </a:t>
            </a:r>
            <a:r>
              <a:rPr lang="en-US" dirty="0"/>
              <a:t>with </a:t>
            </a:r>
            <a:r>
              <a:rPr lang="en-US" dirty="0">
                <a:solidFill>
                  <a:srgbClr val="FF0000"/>
                </a:solidFill>
              </a:rPr>
              <a:t>Dublin</a:t>
            </a:r>
            <a:r>
              <a:rPr lang="en-US" dirty="0"/>
              <a:t> Policy architecture</a:t>
            </a:r>
          </a:p>
          <a:p>
            <a:pPr lvl="0"/>
            <a:r>
              <a:rPr lang="en-US" dirty="0">
                <a:solidFill>
                  <a:srgbClr val="FF0000"/>
                </a:solidFill>
              </a:rPr>
              <a:t>RAN-Sim enhancements – </a:t>
            </a:r>
            <a:r>
              <a:rPr lang="en-US" dirty="0"/>
              <a:t>generate/send PM/FM data, handle ANR updates, 60+ netconf servers controlling 1000 cells realized successfully</a:t>
            </a:r>
          </a:p>
          <a:p>
            <a:r>
              <a:rPr lang="en-US" dirty="0">
                <a:solidFill>
                  <a:srgbClr val="FF0000"/>
                </a:solidFill>
              </a:rPr>
              <a:t>Completed Integration Tests </a:t>
            </a:r>
            <a:r>
              <a:rPr lang="en-US" dirty="0"/>
              <a:t>as per ONAP process</a:t>
            </a:r>
          </a:p>
          <a:p>
            <a:pPr lvl="0"/>
            <a:r>
              <a:rPr lang="en-US" dirty="0"/>
              <a:t>Use case is a catalyst for, and early adopter of, </a:t>
            </a:r>
            <a:r>
              <a:rPr lang="en-US" dirty="0">
                <a:solidFill>
                  <a:srgbClr val="FF0000"/>
                </a:solidFill>
              </a:rPr>
              <a:t>upgraded Rutgers Winlab OWL 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/>
              <a:t>– new ONAP Test lab, focused on Mobile networks, OOM-based ONAP Dublin installation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231620"/>
            <a:ext cx="11353800" cy="640080"/>
          </a:xfrm>
        </p:spPr>
        <p:txBody>
          <a:bodyPr>
            <a:normAutofit/>
          </a:bodyPr>
          <a:lstStyle/>
          <a:p>
            <a:r>
              <a:rPr lang="en-US" dirty="0"/>
              <a:t>OOF-PCI Dublin Use Case / PoC Highlights</a:t>
            </a:r>
          </a:p>
        </p:txBody>
      </p:sp>
    </p:spTree>
    <p:extLst>
      <p:ext uri="{BB962C8B-B14F-4D97-AF65-F5344CB8AC3E}">
        <p14:creationId xmlns:p14="http://schemas.microsoft.com/office/powerpoint/2010/main" val="36788888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-Template" id="{FACA0708-0F8F-9C41-AD9F-62080B01DB1B}" vid="{88B1A2C5-5840-E743-97F2-06AF82BB12B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13040</TotalTime>
  <Words>4109</Words>
  <Application>Microsoft Office PowerPoint</Application>
  <PresentationFormat>Widescreen</PresentationFormat>
  <Paragraphs>937</Paragraphs>
  <Slides>63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63</vt:i4>
      </vt:variant>
    </vt:vector>
  </HeadingPairs>
  <TitlesOfParts>
    <vt:vector size="76" baseType="lpstr">
      <vt:lpstr>微软雅黑</vt:lpstr>
      <vt:lpstr>MS PGothic</vt:lpstr>
      <vt:lpstr>.AppleSystemUIFont</vt:lpstr>
      <vt:lpstr>Arial</vt:lpstr>
      <vt:lpstr>ATT Aleck Sans</vt:lpstr>
      <vt:lpstr>Calibri</vt:lpstr>
      <vt:lpstr>Courier New</vt:lpstr>
      <vt:lpstr>DengXian</vt:lpstr>
      <vt:lpstr>Geneva</vt:lpstr>
      <vt:lpstr>Intel Clear Light</vt:lpstr>
      <vt:lpstr>Wingdings</vt:lpstr>
      <vt:lpstr>Office Theme</vt:lpstr>
      <vt:lpstr>1_Office Theme</vt:lpstr>
      <vt:lpstr>OOF-PCI: Physical Cell ID (PCI) Optimization and centralized Automated Neighbor Relations (ANR) using ONAP Optimization Framework (OOF):  ONAP Dublin Proof of Concept</vt:lpstr>
      <vt:lpstr>OOF-PCI PoC Demo - Outline</vt:lpstr>
      <vt:lpstr>ONAP-Based SON (Self Organizing Networks)</vt:lpstr>
      <vt:lpstr>ONAP-Based SON &amp; ORAN interfaces</vt:lpstr>
      <vt:lpstr>ONAP SON Release planning</vt:lpstr>
      <vt:lpstr>Contributors</vt:lpstr>
      <vt:lpstr>PCI and ANR optimization – 4G/5G SON functionality</vt:lpstr>
      <vt:lpstr>ONAP Dublin PoC: PCI &amp; ANR Optimization using OOF</vt:lpstr>
      <vt:lpstr>OOF-PCI Dublin Use Case / PoC Highlights</vt:lpstr>
      <vt:lpstr>PowerPoint Presentation</vt:lpstr>
      <vt:lpstr>ONAP Dublin OOF-SON Demo : PCI &amp; ANR Optimization</vt:lpstr>
      <vt:lpstr>Demo Sequence: Joint PCI-ANR optimization</vt:lpstr>
      <vt:lpstr>Trigger PM Generation</vt:lpstr>
      <vt:lpstr>Modify Neighbors - Illustration</vt:lpstr>
      <vt:lpstr>Demo Steps – Add neighbors to Cell with PCI = 5</vt:lpstr>
      <vt:lpstr>SON-Handler MS Logs (OOF trigger and acknowledgement)</vt:lpstr>
      <vt:lpstr>OOF Enhancements for PCI and ANR</vt:lpstr>
      <vt:lpstr>OOF Log – PCI optimization results</vt:lpstr>
      <vt:lpstr>Policy Logs</vt:lpstr>
      <vt:lpstr>PowerPoint Presentation</vt:lpstr>
      <vt:lpstr>YANG Model Tree for OOF PCI/ANR POC1</vt:lpstr>
      <vt:lpstr>Demo Steps – PCI optimization completed</vt:lpstr>
      <vt:lpstr>Demo Sequence: Centralized ANR Actions</vt:lpstr>
      <vt:lpstr>Trigger PM Generation</vt:lpstr>
      <vt:lpstr>SON-Handler MS Logs</vt:lpstr>
      <vt:lpstr>Policy Logs</vt:lpstr>
      <vt:lpstr>PowerPoint Presentation</vt:lpstr>
      <vt:lpstr>Centralized ANR update completed</vt:lpstr>
      <vt:lpstr>PowerPoint Presentation</vt:lpstr>
      <vt:lpstr>WINLAB at Rutgers University</vt:lpstr>
      <vt:lpstr>WINLAB Designated by NSF as NJ/NYC PAWR Testbed </vt:lpstr>
      <vt:lpstr>Open Wireless Lab (OWL) at WINLAB/COSMOS</vt:lpstr>
      <vt:lpstr>Open Wireless Lab (OWL)</vt:lpstr>
      <vt:lpstr>OpenStack Environment</vt:lpstr>
      <vt:lpstr>High Availability Rancher-Kubernetes Setup</vt:lpstr>
      <vt:lpstr>Deployed ONAP modules at WINLAB</vt:lpstr>
      <vt:lpstr>Future Considerations and References</vt:lpstr>
      <vt:lpstr>PowerPoint Presentation</vt:lpstr>
      <vt:lpstr>OOF-PCI Dublin Use Case: Impacts</vt:lpstr>
      <vt:lpstr>PowerPoint Presentation</vt:lpstr>
      <vt:lpstr>DCAE (with SON-Handler MS on-boarded)</vt:lpstr>
      <vt:lpstr>SON-Handler MS Architecture</vt:lpstr>
      <vt:lpstr>PowerPoint Presentation</vt:lpstr>
      <vt:lpstr>Approach for RAN Simulator (RANSim) – Dublin - FM</vt:lpstr>
      <vt:lpstr>Approach for RAN Simulator (RANSim) – Dublin - PM</vt:lpstr>
      <vt:lpstr>PowerPoint Presentation</vt:lpstr>
      <vt:lpstr>Policy</vt:lpstr>
      <vt:lpstr>PowerPoint Presentation</vt:lpstr>
      <vt:lpstr>SDNR Development in Support of OOF/PCI/ANR POC</vt:lpstr>
      <vt:lpstr>YANG Model Tree for OOF PCI/ANR POC1</vt:lpstr>
      <vt:lpstr>PowerPoint Presentation</vt:lpstr>
      <vt:lpstr>ConfigDB System Architecture </vt:lpstr>
      <vt:lpstr>Config-DB Data Model and APIs</vt:lpstr>
      <vt:lpstr>PowerPoint Presentation</vt:lpstr>
      <vt:lpstr>ONAP Optimization Framework (R4)</vt:lpstr>
      <vt:lpstr>OOF Enhancements for PCI and ANR</vt:lpstr>
      <vt:lpstr>PowerPoint Presentation</vt:lpstr>
      <vt:lpstr>Integration Testing</vt:lpstr>
      <vt:lpstr>Integration Testing (continued)</vt:lpstr>
      <vt:lpstr>PowerPoint Presentation</vt:lpstr>
      <vt:lpstr>OOF-SON El Alto/Frankfurt Plans</vt:lpstr>
      <vt:lpstr>Links for More Information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begwani</dc:creator>
  <cp:lastModifiedBy>SHANKARANARAYANAN, N K (N K)</cp:lastModifiedBy>
  <cp:revision>846</cp:revision>
  <cp:lastPrinted>2017-12-06T19:47:24Z</cp:lastPrinted>
  <dcterms:created xsi:type="dcterms:W3CDTF">2017-02-27T16:23:08Z</dcterms:created>
  <dcterms:modified xsi:type="dcterms:W3CDTF">2019-07-24T13:45:35Z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1505846994</vt:lpwstr>
  </property>
  <property fmtid="{D5CDD505-2E9C-101B-9397-08002B2CF9AE}" pid="6" name="MSIP_Label_b9a70571-31c6-4603-80c1-ef2fb871a62a_Enabled">
    <vt:lpwstr>True</vt:lpwstr>
  </property>
  <property fmtid="{D5CDD505-2E9C-101B-9397-08002B2CF9AE}" pid="7" name="MSIP_Label_b9a70571-31c6-4603-80c1-ef2fb871a62a_SiteId">
    <vt:lpwstr>258ac4e4-146a-411e-9dc8-79a9e12fd6da</vt:lpwstr>
  </property>
  <property fmtid="{D5CDD505-2E9C-101B-9397-08002B2CF9AE}" pid="8" name="MSIP_Label_b9a70571-31c6-4603-80c1-ef2fb871a62a_Ref">
    <vt:lpwstr>https://api.informationprotection.azure.com/api/258ac4e4-146a-411e-9dc8-79a9e12fd6da</vt:lpwstr>
  </property>
  <property fmtid="{D5CDD505-2E9C-101B-9397-08002B2CF9AE}" pid="9" name="MSIP_Label_b9a70571-31c6-4603-80c1-ef2fb871a62a_Owner">
    <vt:lpwstr>seswam@wipro.com</vt:lpwstr>
  </property>
  <property fmtid="{D5CDD505-2E9C-101B-9397-08002B2CF9AE}" pid="10" name="MSIP_Label_b9a70571-31c6-4603-80c1-ef2fb871a62a_SetDate">
    <vt:lpwstr>2018-12-08T19:37:00.9049826+05:30</vt:lpwstr>
  </property>
  <property fmtid="{D5CDD505-2E9C-101B-9397-08002B2CF9AE}" pid="11" name="MSIP_Label_b9a70571-31c6-4603-80c1-ef2fb871a62a_Name">
    <vt:lpwstr>Internal and Restricted</vt:lpwstr>
  </property>
  <property fmtid="{D5CDD505-2E9C-101B-9397-08002B2CF9AE}" pid="12" name="MSIP_Label_b9a70571-31c6-4603-80c1-ef2fb871a62a_Application">
    <vt:lpwstr>Microsoft Azure Information Protection</vt:lpwstr>
  </property>
  <property fmtid="{D5CDD505-2E9C-101B-9397-08002B2CF9AE}" pid="13" name="MSIP_Label_b9a70571-31c6-4603-80c1-ef2fb871a62a_Extended_MSFT_Method">
    <vt:lpwstr>Automatic</vt:lpwstr>
  </property>
  <property fmtid="{D5CDD505-2E9C-101B-9397-08002B2CF9AE}" pid="14" name="Sensitivity">
    <vt:lpwstr>Internal and Restricted</vt:lpwstr>
  </property>
</Properties>
</file>