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8"/>
  </p:notesMasterIdLst>
  <p:sldIdLst>
    <p:sldId id="258" r:id="rId2"/>
    <p:sldId id="259" r:id="rId3"/>
    <p:sldId id="282" r:id="rId4"/>
    <p:sldId id="284" r:id="rId5"/>
    <p:sldId id="285" r:id="rId6"/>
    <p:sldId id="286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F8D"/>
    <a:srgbClr val="009893"/>
    <a:srgbClr val="BCE4FC"/>
    <a:srgbClr val="B9F0FF"/>
    <a:srgbClr val="DBF9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70B4322-A8D1-40F8-BC43-C8B6E40C381C}" v="13" dt="2018-08-08T09:25:35.02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394" autoAdjust="0"/>
  </p:normalViewPr>
  <p:slideViewPr>
    <p:cSldViewPr snapToGrid="0" snapToObjects="1">
      <p:cViewPr>
        <p:scale>
          <a:sx n="100" d="100"/>
          <a:sy n="100" d="100"/>
        </p:scale>
        <p:origin x="924" y="123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707B98-E963-C74F-848A-16ED563603C7}" type="datetimeFigureOut">
              <a:rPr lang="en-US" smtClean="0"/>
              <a:t>11/19/2019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08789E-1FC9-CE4B-B453-2AA144D753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912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279208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32658620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411480" y="189286"/>
            <a:ext cx="10922149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0" i="0" dirty="0"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77184672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2" y="1062318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00" y="1423410"/>
            <a:ext cx="3810368" cy="79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477553"/>
      </p:ext>
    </p:extLst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6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 userDrawn="1"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522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0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Shape 72"/>
          <p:cNvPicPr preferRelativeResize="0"/>
          <p:nvPr userDrawn="1"/>
        </p:nvPicPr>
        <p:blipFill rotWithShape="1">
          <a:blip r:embed="rId8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480" y="6521843"/>
            <a:ext cx="734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3805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</p:sldLayoutIdLst>
  <p:transition>
    <p:wipe dir="r"/>
  </p:transition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onap.org/display/DW/ONAP+Security+coordination" TargetMode="External"/><Relationship Id="rId2" Type="http://schemas.openxmlformats.org/officeDocument/2006/relationships/hyperlink" Target="https://jira.onap.org/secure/RapidBoard.jspa?rapidView=103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jira.onap.org/browse/REQ-219" TargetMode="External"/><Relationship Id="rId2" Type="http://schemas.openxmlformats.org/officeDocument/2006/relationships/hyperlink" Target="https://en.wikipedia.org/wiki/Java_version_history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jira.onap.org/browse/REQ-219" TargetMode="External"/><Relationship Id="rId2" Type="http://schemas.openxmlformats.org/officeDocument/2006/relationships/hyperlink" Target="https://gerrit.onap.org/r/c/clamp/+/91241/4/src/main/docker/backend/Dockerfile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hub.docker.com/_/python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wiki.lfnetworking.org/display/LN/Call+for+ONAP+DDF+Topics+-+Prague+2020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noProof="0" dirty="0" smtClean="0"/>
              <a:t>ONAP Security Meeting</a:t>
            </a:r>
            <a:br>
              <a:rPr lang="en-GB" noProof="0" dirty="0" smtClean="0"/>
            </a:br>
            <a:endParaRPr lang="en-GB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GB" noProof="0" dirty="0" smtClean="0"/>
              <a:t>2019-11-</a:t>
            </a:r>
            <a:r>
              <a:rPr lang="en-US" noProof="0" dirty="0" smtClean="0"/>
              <a:t>1</a:t>
            </a:r>
            <a:r>
              <a:rPr lang="pl-PL" noProof="0" dirty="0"/>
              <a:t>9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303845637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noProof="0" dirty="0" smtClean="0"/>
              <a:t>Agenda Topics General</a:t>
            </a:r>
            <a:endParaRPr lang="en-GB" noProof="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17127153-054D-4F36-BAF9-5638E931ECA4}"/>
              </a:ext>
            </a:extLst>
          </p:cNvPr>
          <p:cNvSpPr txBox="1"/>
          <p:nvPr/>
        </p:nvSpPr>
        <p:spPr>
          <a:xfrm>
            <a:off x="612512" y="1929459"/>
            <a:ext cx="9605386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Agenda topics are driven from Jira.</a:t>
            </a:r>
          </a:p>
          <a:p>
            <a:r>
              <a:rPr lang="en-US" sz="2800" dirty="0"/>
              <a:t>Security sub-committee Jira Kanban board: </a:t>
            </a:r>
            <a:endParaRPr lang="pl-PL" sz="2800" dirty="0" smtClean="0"/>
          </a:p>
          <a:p>
            <a:r>
              <a:rPr lang="en-US" sz="2800" dirty="0" smtClean="0">
                <a:hlinkClick r:id="rId2"/>
              </a:rPr>
              <a:t>https</a:t>
            </a:r>
            <a:r>
              <a:rPr lang="en-US" sz="2800" dirty="0">
                <a:hlinkClick r:id="rId2"/>
              </a:rPr>
              <a:t>://jira.onap.org/secure/RapidBoard.jspa?rapidView=103</a:t>
            </a:r>
            <a:r>
              <a:rPr lang="en-US" sz="2800" dirty="0"/>
              <a:t> </a:t>
            </a:r>
          </a:p>
          <a:p>
            <a:r>
              <a:rPr lang="en-US" sz="2800" dirty="0"/>
              <a:t>As viewed in the security sub-committee coordination page: </a:t>
            </a:r>
          </a:p>
          <a:p>
            <a:r>
              <a:rPr lang="en-US" sz="2800" dirty="0">
                <a:hlinkClick r:id="rId3"/>
              </a:rPr>
              <a:t>https://wiki.onap.org/display/DW/ONAP+Security+coordination</a:t>
            </a:r>
            <a:r>
              <a:rPr lang="en-US" sz="28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451846625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xmlns="" id="{E3B087E4-3A58-47BF-A72B-B027241611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>
                <a:solidFill>
                  <a:prstClr val="black">
                    <a:alpha val="50000"/>
                  </a:prstClr>
                </a:solidFill>
              </a:rPr>
              <a:pPr/>
              <a:t>3</a:t>
            </a:fld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xmlns="" id="{86FB66FF-28DE-4513-84B5-86CC2C2C16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noProof="0" dirty="0" smtClean="0"/>
              <a:t>Agenda &amp; Minutes</a:t>
            </a:r>
            <a:endParaRPr lang="en-GB" noProof="0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C51B6556-F4BA-4201-8F5E-C57BC7E8DDB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0" y="1059255"/>
            <a:ext cx="12191999" cy="5230968"/>
          </a:xfrm>
        </p:spPr>
        <p:txBody>
          <a:bodyPr>
            <a:noAutofit/>
          </a:bodyPr>
          <a:lstStyle/>
          <a:p>
            <a:r>
              <a:rPr lang="en-US" sz="2400" dirty="0"/>
              <a:t>Java </a:t>
            </a:r>
            <a:r>
              <a:rPr lang="pl-PL" sz="2400" dirty="0" err="1" smtClean="0"/>
              <a:t>release</a:t>
            </a:r>
            <a:r>
              <a:rPr lang="pl-PL" sz="2400" dirty="0" smtClean="0"/>
              <a:t> </a:t>
            </a:r>
            <a:r>
              <a:rPr lang="pl-PL" sz="2400" dirty="0" err="1" smtClean="0"/>
              <a:t>strategy</a:t>
            </a:r>
            <a:endParaRPr lang="en-US" sz="2400" dirty="0" smtClean="0"/>
          </a:p>
          <a:p>
            <a:pPr lvl="1"/>
            <a:r>
              <a:rPr lang="pl-PL" sz="2000" dirty="0" err="1" smtClean="0"/>
              <a:t>Use</a:t>
            </a:r>
            <a:r>
              <a:rPr lang="pl-PL" sz="2000" dirty="0" smtClean="0"/>
              <a:t> </a:t>
            </a:r>
            <a:r>
              <a:rPr lang="pl-PL" sz="2000" dirty="0" err="1" smtClean="0"/>
              <a:t>only</a:t>
            </a:r>
            <a:r>
              <a:rPr lang="pl-PL" sz="2000" dirty="0" smtClean="0"/>
              <a:t> </a:t>
            </a:r>
            <a:r>
              <a:rPr lang="pl-PL" sz="2000" dirty="0" err="1" smtClean="0"/>
              <a:t>Long</a:t>
            </a:r>
            <a:r>
              <a:rPr lang="pl-PL" sz="2000" dirty="0" smtClean="0"/>
              <a:t> Term Support </a:t>
            </a:r>
            <a:r>
              <a:rPr lang="pl-PL" sz="2000" dirty="0" err="1" smtClean="0"/>
              <a:t>versions</a:t>
            </a:r>
            <a:r>
              <a:rPr lang="pl-PL" sz="2000" dirty="0" smtClean="0"/>
              <a:t>: v11 (and v17 in the </a:t>
            </a:r>
            <a:r>
              <a:rPr lang="pl-PL" sz="2000" dirty="0" err="1" smtClean="0"/>
              <a:t>future</a:t>
            </a:r>
            <a:r>
              <a:rPr lang="pl-PL" sz="2000" dirty="0" smtClean="0"/>
              <a:t>)</a:t>
            </a:r>
          </a:p>
          <a:p>
            <a:pPr marL="457200" lvl="1" indent="0">
              <a:buNone/>
            </a:pPr>
            <a:r>
              <a:rPr lang="en-US" sz="2000" dirty="0">
                <a:hlinkClick r:id="rId2"/>
              </a:rPr>
              <a:t>https://</a:t>
            </a:r>
            <a:r>
              <a:rPr lang="en-US" sz="2000" dirty="0" smtClean="0">
                <a:hlinkClick r:id="rId2"/>
              </a:rPr>
              <a:t>en.wikipedia.org/wiki/Java_version_history</a:t>
            </a:r>
            <a:r>
              <a:rPr lang="en-US" sz="2000" dirty="0" smtClean="0"/>
              <a:t> </a:t>
            </a:r>
            <a:endParaRPr lang="en-US" sz="2000" dirty="0"/>
          </a:p>
          <a:p>
            <a:r>
              <a:rPr lang="en-GB" sz="2400" noProof="0" dirty="0" smtClean="0"/>
              <a:t>Java and Alpine upgrade for Frankfurt</a:t>
            </a:r>
            <a:endParaRPr lang="en-GB" sz="2400" dirty="0" smtClean="0"/>
          </a:p>
          <a:p>
            <a:pPr lvl="1"/>
            <a:r>
              <a:rPr lang="en-GB" sz="1800" noProof="0" dirty="0" smtClean="0"/>
              <a:t>SECCOM requires that </a:t>
            </a:r>
            <a:r>
              <a:rPr lang="en-GB" sz="1800" dirty="0" smtClean="0"/>
              <a:t>Java project</a:t>
            </a:r>
            <a:r>
              <a:rPr lang="en-GB" sz="1800" noProof="0" dirty="0" smtClean="0"/>
              <a:t>s upgrade to </a:t>
            </a:r>
            <a:r>
              <a:rPr lang="en-GB" sz="1800" dirty="0"/>
              <a:t>Java 11 (Java SE </a:t>
            </a:r>
            <a:r>
              <a:rPr lang="en-GB" sz="1800" dirty="0" smtClean="0"/>
              <a:t>11.0.5) </a:t>
            </a:r>
            <a:r>
              <a:rPr lang="en-GB" sz="1800" noProof="0" dirty="0" smtClean="0"/>
              <a:t>and Alpine </a:t>
            </a:r>
            <a:r>
              <a:rPr lang="en-US" sz="1800" dirty="0" smtClean="0"/>
              <a:t>3.10.3 in Frankfurt</a:t>
            </a:r>
          </a:p>
          <a:p>
            <a:pPr lvl="2"/>
            <a:r>
              <a:rPr lang="en-US" sz="1400" dirty="0" smtClean="0">
                <a:hlinkClick r:id="rId3"/>
              </a:rPr>
              <a:t>REQ-219</a:t>
            </a:r>
            <a:endParaRPr lang="en-US" sz="1400" dirty="0" smtClean="0"/>
          </a:p>
          <a:p>
            <a:pPr lvl="1"/>
            <a:r>
              <a:rPr lang="en-US" sz="1800" dirty="0" smtClean="0"/>
              <a:t>PTL </a:t>
            </a:r>
            <a:r>
              <a:rPr lang="pl-PL" sz="1800" dirty="0" err="1" smtClean="0"/>
              <a:t>latest</a:t>
            </a:r>
            <a:r>
              <a:rPr lang="pl-PL" sz="1800" dirty="0" smtClean="0"/>
              <a:t> </a:t>
            </a:r>
            <a:r>
              <a:rPr lang="en-US" sz="1800" dirty="0" smtClean="0"/>
              <a:t>feedback</a:t>
            </a:r>
            <a:r>
              <a:rPr lang="pl-PL" sz="1800" dirty="0" smtClean="0"/>
              <a:t> (</a:t>
            </a:r>
            <a:r>
              <a:rPr lang="pl-PL" sz="1800" dirty="0" err="1" smtClean="0"/>
              <a:t>call</a:t>
            </a:r>
            <a:r>
              <a:rPr lang="pl-PL" sz="1800" dirty="0" smtClean="0"/>
              <a:t> on 18th of </a:t>
            </a:r>
            <a:r>
              <a:rPr lang="pl-PL" sz="1800" dirty="0" err="1" smtClean="0"/>
              <a:t>November</a:t>
            </a:r>
            <a:r>
              <a:rPr lang="pl-PL" sz="1800" dirty="0" smtClean="0"/>
              <a:t>)</a:t>
            </a:r>
            <a:endParaRPr lang="en-GB" sz="1800" noProof="0" dirty="0" smtClean="0"/>
          </a:p>
          <a:p>
            <a:pPr lvl="2"/>
            <a:r>
              <a:rPr lang="pl-PL" sz="1600" dirty="0" err="1" smtClean="0"/>
              <a:t>Martial</a:t>
            </a:r>
            <a:r>
              <a:rPr lang="pl-PL" sz="1600" dirty="0" smtClean="0"/>
              <a:t> </a:t>
            </a:r>
            <a:r>
              <a:rPr lang="pl-PL" sz="1600" dirty="0" err="1" smtClean="0"/>
              <a:t>shared</a:t>
            </a:r>
            <a:r>
              <a:rPr lang="pl-PL" sz="1600" dirty="0" smtClean="0"/>
              <a:t> </a:t>
            </a:r>
            <a:r>
              <a:rPr lang="pl-PL" sz="1600" dirty="0" err="1" smtClean="0"/>
              <a:t>his</a:t>
            </a:r>
            <a:r>
              <a:rPr lang="pl-PL" sz="1600" dirty="0" smtClean="0"/>
              <a:t> </a:t>
            </a:r>
            <a:r>
              <a:rPr lang="pl-PL" sz="1600" dirty="0" err="1" smtClean="0"/>
              <a:t>container</a:t>
            </a:r>
            <a:r>
              <a:rPr lang="pl-PL" sz="1600" dirty="0" smtClean="0"/>
              <a:t> with Java </a:t>
            </a:r>
            <a:r>
              <a:rPr lang="en-US" sz="1600" dirty="0" smtClean="0"/>
              <a:t>11</a:t>
            </a:r>
            <a:r>
              <a:rPr lang="pl-PL" sz="1600" dirty="0" smtClean="0"/>
              <a:t>.0.5 and </a:t>
            </a:r>
            <a:r>
              <a:rPr lang="pl-PL" sz="1600" dirty="0" err="1" smtClean="0"/>
              <a:t>Alpine</a:t>
            </a:r>
            <a:r>
              <a:rPr lang="pl-PL" sz="1600" dirty="0" smtClean="0"/>
              <a:t> 3.10.3</a:t>
            </a:r>
            <a:endParaRPr lang="en-US" sz="1600" dirty="0" smtClean="0"/>
          </a:p>
          <a:p>
            <a:pPr lvl="2"/>
            <a:r>
              <a:rPr lang="pl-PL" sz="1600" noProof="0" dirty="0" err="1" smtClean="0"/>
              <a:t>Pam</a:t>
            </a:r>
            <a:r>
              <a:rPr lang="pl-PL" sz="1600" noProof="0" dirty="0" smtClean="0"/>
              <a:t> </a:t>
            </a:r>
            <a:r>
              <a:rPr lang="pl-PL" sz="1600" noProof="0" dirty="0" err="1" smtClean="0"/>
              <a:t>proposed</a:t>
            </a:r>
            <a:r>
              <a:rPr lang="pl-PL" sz="1600" noProof="0" dirty="0" smtClean="0"/>
              <a:t> to </a:t>
            </a:r>
            <a:r>
              <a:rPr lang="pl-PL" sz="1600" noProof="0" dirty="0" err="1" smtClean="0"/>
              <a:t>synch</a:t>
            </a:r>
            <a:r>
              <a:rPr lang="pl-PL" sz="1600" noProof="0" dirty="0" smtClean="0"/>
              <a:t> with Integration Team  - we </a:t>
            </a:r>
            <a:r>
              <a:rPr lang="pl-PL" sz="1600" noProof="0" dirty="0" err="1" smtClean="0"/>
              <a:t>will</a:t>
            </a:r>
            <a:r>
              <a:rPr lang="pl-PL" sz="1600" noProof="0" dirty="0" smtClean="0"/>
              <a:t> </a:t>
            </a:r>
            <a:r>
              <a:rPr lang="pl-PL" sz="1600" noProof="0" dirty="0" err="1" smtClean="0"/>
              <a:t>join</a:t>
            </a:r>
            <a:r>
              <a:rPr lang="pl-PL" sz="1600" noProof="0" dirty="0" smtClean="0"/>
              <a:t> </a:t>
            </a:r>
            <a:r>
              <a:rPr lang="pl-PL" sz="1600" noProof="0" dirty="0" err="1" smtClean="0"/>
              <a:t>their</a:t>
            </a:r>
            <a:r>
              <a:rPr lang="pl-PL" sz="1600" noProof="0" dirty="0" smtClean="0"/>
              <a:t> </a:t>
            </a:r>
            <a:r>
              <a:rPr lang="pl-PL" sz="1600" noProof="0" dirty="0" err="1" smtClean="0"/>
              <a:t>weekly</a:t>
            </a:r>
            <a:r>
              <a:rPr lang="pl-PL" sz="1600" noProof="0" dirty="0" smtClean="0"/>
              <a:t> </a:t>
            </a:r>
            <a:r>
              <a:rPr lang="pl-PL" sz="1600" noProof="0" dirty="0" err="1" smtClean="0"/>
              <a:t>call</a:t>
            </a:r>
            <a:r>
              <a:rPr lang="pl-PL" sz="1600" noProof="0" dirty="0" smtClean="0"/>
              <a:t> on </a:t>
            </a:r>
            <a:r>
              <a:rPr lang="pl-PL" sz="1600" noProof="0" dirty="0" err="1" smtClean="0"/>
              <a:t>Wednesday</a:t>
            </a:r>
            <a:r>
              <a:rPr lang="pl-PL" sz="1600" noProof="0" dirty="0" smtClean="0"/>
              <a:t> 2PM UTC and </a:t>
            </a:r>
            <a:r>
              <a:rPr lang="pl-PL" sz="1600" noProof="0" dirty="0" err="1" smtClean="0"/>
              <a:t>address</a:t>
            </a:r>
            <a:r>
              <a:rPr lang="pl-PL" sz="1600" noProof="0" dirty="0" smtClean="0"/>
              <a:t>:</a:t>
            </a:r>
          </a:p>
          <a:p>
            <a:pPr lvl="3"/>
            <a:r>
              <a:rPr lang="pl-PL" sz="1400" noProof="0" dirty="0" err="1" smtClean="0"/>
              <a:t>Container</a:t>
            </a:r>
            <a:r>
              <a:rPr lang="pl-PL" sz="1400" noProof="0" dirty="0" smtClean="0"/>
              <a:t> management</a:t>
            </a:r>
          </a:p>
          <a:p>
            <a:pPr lvl="3"/>
            <a:r>
              <a:rPr lang="pl-PL" sz="1400" dirty="0" err="1" smtClean="0"/>
              <a:t>OJSIs</a:t>
            </a:r>
            <a:r>
              <a:rPr lang="pl-PL" sz="1400" dirty="0" smtClean="0"/>
              <a:t> </a:t>
            </a:r>
            <a:r>
              <a:rPr lang="pl-PL" sz="1400" dirty="0" err="1" smtClean="0"/>
              <a:t>context</a:t>
            </a:r>
            <a:r>
              <a:rPr lang="pl-PL" sz="1400" dirty="0" smtClean="0"/>
              <a:t> (but Krzysztof </a:t>
            </a:r>
            <a:r>
              <a:rPr lang="pl-PL" sz="1400" dirty="0" err="1" smtClean="0"/>
              <a:t>will</a:t>
            </a:r>
            <a:r>
              <a:rPr lang="pl-PL" sz="1400" dirty="0" smtClean="0"/>
              <a:t> be not </a:t>
            </a:r>
            <a:r>
              <a:rPr lang="pl-PL" sz="1400" dirty="0" err="1" smtClean="0"/>
              <a:t>available</a:t>
            </a:r>
            <a:r>
              <a:rPr lang="pl-PL" sz="1400" dirty="0" smtClean="0"/>
              <a:t>), </a:t>
            </a:r>
            <a:r>
              <a:rPr lang="pl-PL" sz="1400" dirty="0" err="1" smtClean="0"/>
              <a:t>including</a:t>
            </a:r>
            <a:r>
              <a:rPr lang="pl-PL" sz="1400" dirty="0" smtClean="0"/>
              <a:t> scripts for http vs. </a:t>
            </a:r>
            <a:r>
              <a:rPr lang="pl-PL" sz="1400" dirty="0" err="1" smtClean="0"/>
              <a:t>https</a:t>
            </a:r>
            <a:endParaRPr lang="en-US" sz="1400" noProof="0" dirty="0" smtClean="0"/>
          </a:p>
          <a:p>
            <a:pPr lvl="2"/>
            <a:r>
              <a:rPr lang="en-US" sz="1600" noProof="0" dirty="0" smtClean="0"/>
              <a:t>Moving to later version than Java 11 may cause problem for </a:t>
            </a:r>
            <a:r>
              <a:rPr lang="en-US" sz="1600" noProof="0" dirty="0" err="1" smtClean="0"/>
              <a:t>oparent</a:t>
            </a:r>
            <a:r>
              <a:rPr lang="en-US" sz="1600" noProof="0" dirty="0" smtClean="0"/>
              <a:t>, which specifies Java 11</a:t>
            </a:r>
          </a:p>
          <a:p>
            <a:pPr lvl="3"/>
            <a:r>
              <a:rPr lang="en-US" sz="1400" dirty="0" smtClean="0"/>
              <a:t>Frankfurt version of </a:t>
            </a:r>
            <a:r>
              <a:rPr lang="en-US" sz="1400" dirty="0" err="1" smtClean="0"/>
              <a:t>oparent</a:t>
            </a:r>
            <a:r>
              <a:rPr lang="en-US" sz="1400" dirty="0" smtClean="0"/>
              <a:t> is 3.x</a:t>
            </a:r>
            <a:r>
              <a:rPr lang="pl-PL" sz="1400" dirty="0" smtClean="0"/>
              <a:t> (</a:t>
            </a:r>
            <a:r>
              <a:rPr lang="pl-PL" sz="1400" dirty="0" err="1" smtClean="0"/>
              <a:t>is</a:t>
            </a:r>
            <a:r>
              <a:rPr lang="pl-PL" sz="1400" dirty="0" smtClean="0"/>
              <a:t> </a:t>
            </a:r>
            <a:r>
              <a:rPr lang="pl-PL" sz="1400" dirty="0" err="1" smtClean="0"/>
              <a:t>it</a:t>
            </a:r>
            <a:r>
              <a:rPr lang="pl-PL" sz="1400" dirty="0" smtClean="0"/>
              <a:t> </a:t>
            </a:r>
            <a:r>
              <a:rPr lang="pl-PL" sz="1400" dirty="0" err="1" smtClean="0"/>
              <a:t>available</a:t>
            </a:r>
            <a:r>
              <a:rPr lang="pl-PL" sz="1400" dirty="0" smtClean="0"/>
              <a:t> on </a:t>
            </a:r>
            <a:r>
              <a:rPr lang="pl-PL" sz="1400" dirty="0" err="1" smtClean="0"/>
              <a:t>Nexus</a:t>
            </a:r>
            <a:r>
              <a:rPr lang="pl-PL" sz="1400" dirty="0" smtClean="0"/>
              <a:t> </a:t>
            </a:r>
            <a:r>
              <a:rPr lang="pl-PL" sz="1400" dirty="0" err="1" smtClean="0"/>
              <a:t>already</a:t>
            </a:r>
            <a:r>
              <a:rPr lang="pl-PL" sz="1400" dirty="0" smtClean="0"/>
              <a:t>?)</a:t>
            </a:r>
            <a:r>
              <a:rPr lang="en-US" sz="1400" dirty="0" smtClean="0"/>
              <a:t> and specifies Java 11</a:t>
            </a:r>
          </a:p>
          <a:p>
            <a:pPr lvl="4"/>
            <a:r>
              <a:rPr lang="en-US" sz="1400" noProof="0" dirty="0" smtClean="0"/>
              <a:t>All projects in El Alto use </a:t>
            </a:r>
            <a:r>
              <a:rPr lang="en-US" sz="1400" noProof="0" dirty="0" err="1" smtClean="0"/>
              <a:t>oparent</a:t>
            </a:r>
            <a:r>
              <a:rPr lang="en-US" sz="1400" noProof="0" dirty="0" smtClean="0"/>
              <a:t> 2.x</a:t>
            </a:r>
          </a:p>
          <a:p>
            <a:pPr lvl="2"/>
            <a:r>
              <a:rPr lang="en-US" sz="1600" dirty="0" smtClean="0"/>
              <a:t>Distinction between the Java runtime and the Java source code versions</a:t>
            </a:r>
          </a:p>
          <a:p>
            <a:pPr lvl="3"/>
            <a:r>
              <a:rPr lang="en-US" sz="1400" noProof="0" dirty="0" smtClean="0"/>
              <a:t>Java runtime is backward compatible</a:t>
            </a:r>
          </a:p>
          <a:p>
            <a:pPr lvl="4"/>
            <a:r>
              <a:rPr lang="en-US" sz="1400" noProof="0" dirty="0" smtClean="0"/>
              <a:t>Source code can be Java 8 or higher</a:t>
            </a:r>
          </a:p>
          <a:p>
            <a:pPr lvl="4"/>
            <a:r>
              <a:rPr lang="en-US" sz="1400" dirty="0" smtClean="0"/>
              <a:t>Runtime can be Java 11</a:t>
            </a:r>
            <a:endParaRPr lang="pl-PL" sz="1400" dirty="0" smtClean="0"/>
          </a:p>
          <a:p>
            <a:pPr lvl="4"/>
            <a:r>
              <a:rPr lang="en-US" sz="1400" dirty="0" smtClean="0"/>
              <a:t>Java 11: Java SE 11.0.5</a:t>
            </a:r>
          </a:p>
        </p:txBody>
      </p:sp>
    </p:spTree>
    <p:extLst>
      <p:ext uri="{BB962C8B-B14F-4D97-AF65-F5344CB8AC3E}">
        <p14:creationId xmlns:p14="http://schemas.microsoft.com/office/powerpoint/2010/main" val="519626472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xmlns="" id="{E3B087E4-3A58-47BF-A72B-B027241611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>
                <a:solidFill>
                  <a:prstClr val="black">
                    <a:alpha val="50000"/>
                  </a:prstClr>
                </a:solidFill>
              </a:rPr>
              <a:pPr/>
              <a:t>4</a:t>
            </a:fld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xmlns="" id="{86FB66FF-28DE-4513-84B5-86CC2C2C16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noProof="0" dirty="0" smtClean="0"/>
              <a:t>Agenda &amp; Minutes</a:t>
            </a:r>
            <a:endParaRPr lang="en-GB" noProof="0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C51B6556-F4BA-4201-8F5E-C57BC7E8DDB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0" y="1059255"/>
            <a:ext cx="12191999" cy="5230968"/>
          </a:xfrm>
        </p:spPr>
        <p:txBody>
          <a:bodyPr>
            <a:noAutofit/>
          </a:bodyPr>
          <a:lstStyle/>
          <a:p>
            <a:pPr lvl="1"/>
            <a:r>
              <a:rPr lang="en-US" sz="1800" dirty="0" smtClean="0"/>
              <a:t>SECCOM recommendation</a:t>
            </a:r>
            <a:r>
              <a:rPr lang="pl-PL" sz="1800" dirty="0" smtClean="0"/>
              <a:t> (</a:t>
            </a:r>
            <a:r>
              <a:rPr lang="pl-PL" sz="1800" dirty="0" err="1" smtClean="0"/>
              <a:t>modified</a:t>
            </a:r>
            <a:r>
              <a:rPr lang="pl-PL" sz="1800" dirty="0" smtClean="0"/>
              <a:t>)</a:t>
            </a:r>
            <a:endParaRPr lang="en-US" sz="1800" dirty="0" smtClean="0"/>
          </a:p>
          <a:p>
            <a:pPr lvl="2"/>
            <a:r>
              <a:rPr lang="en-US" sz="1400" dirty="0" smtClean="0"/>
              <a:t>Prebuilt images</a:t>
            </a:r>
          </a:p>
          <a:p>
            <a:pPr lvl="3"/>
            <a:r>
              <a:rPr lang="en-US" sz="1200" dirty="0" smtClean="0"/>
              <a:t>CLAMP </a:t>
            </a:r>
            <a:r>
              <a:rPr lang="en-US" sz="1200" dirty="0"/>
              <a:t>has a </a:t>
            </a:r>
            <a:r>
              <a:rPr lang="en-US" sz="1200" dirty="0" smtClean="0"/>
              <a:t>created a Java 11 Docker </a:t>
            </a:r>
            <a:r>
              <a:rPr lang="en-US" sz="1200" dirty="0"/>
              <a:t>image </a:t>
            </a:r>
            <a:r>
              <a:rPr lang="en-US" sz="1200" dirty="0" smtClean="0"/>
              <a:t>that </a:t>
            </a:r>
            <a:r>
              <a:rPr lang="en-US" sz="1200" dirty="0"/>
              <a:t>can be used by other </a:t>
            </a:r>
            <a:r>
              <a:rPr lang="en-US" sz="1200" dirty="0" smtClean="0"/>
              <a:t>projects</a:t>
            </a:r>
            <a:r>
              <a:rPr lang="pl-PL" sz="1200" dirty="0" smtClean="0"/>
              <a:t> - </a:t>
            </a:r>
            <a:r>
              <a:rPr lang="pl-PL" sz="1200" dirty="0"/>
              <a:t/>
            </a:r>
            <a:br>
              <a:rPr lang="pl-PL" sz="1200" dirty="0"/>
            </a:br>
            <a:r>
              <a:rPr lang="pl-PL" sz="1200" dirty="0">
                <a:hlinkClick r:id="rId2"/>
              </a:rPr>
              <a:t>https://gerrit.onap.org/r/c/clamp/+/91241/4/src/main/docker/backend/Dockerfile</a:t>
            </a:r>
            <a:endParaRPr lang="en-US" sz="1200" dirty="0" smtClean="0"/>
          </a:p>
          <a:p>
            <a:pPr lvl="2"/>
            <a:r>
              <a:rPr lang="en-US" sz="1400" dirty="0" smtClean="0"/>
              <a:t>Java 12 or 13</a:t>
            </a:r>
            <a:r>
              <a:rPr lang="pl-PL" sz="1400" dirty="0" smtClean="0"/>
              <a:t> ( </a:t>
            </a:r>
            <a:r>
              <a:rPr lang="pl-PL" sz="1400" dirty="0" err="1" smtClean="0"/>
              <a:t>both</a:t>
            </a:r>
            <a:r>
              <a:rPr lang="pl-PL" sz="1400" dirty="0" smtClean="0"/>
              <a:t> not </a:t>
            </a:r>
            <a:r>
              <a:rPr lang="pl-PL" sz="1400" dirty="0" err="1" smtClean="0"/>
              <a:t>recommended</a:t>
            </a:r>
            <a:r>
              <a:rPr lang="pl-PL" sz="1400" dirty="0" smtClean="0"/>
              <a:t> </a:t>
            </a:r>
            <a:r>
              <a:rPr lang="pl-PL" sz="1400" dirty="0" err="1" smtClean="0"/>
              <a:t>due</a:t>
            </a:r>
            <a:r>
              <a:rPr lang="pl-PL" sz="1400" dirty="0" smtClean="0"/>
              <a:t> to </a:t>
            </a:r>
            <a:r>
              <a:rPr lang="pl-PL" sz="1400" dirty="0" err="1" smtClean="0"/>
              <a:t>its</a:t>
            </a:r>
            <a:r>
              <a:rPr lang="pl-PL" sz="1400" dirty="0" smtClean="0"/>
              <a:t> </a:t>
            </a:r>
            <a:r>
              <a:rPr lang="pl-PL" sz="1400" dirty="0" err="1" smtClean="0"/>
              <a:t>short</a:t>
            </a:r>
            <a:r>
              <a:rPr lang="pl-PL" sz="1400" dirty="0" smtClean="0"/>
              <a:t> LCM)</a:t>
            </a:r>
            <a:endParaRPr lang="en-US" sz="1400" dirty="0" smtClean="0"/>
          </a:p>
          <a:p>
            <a:pPr lvl="2"/>
            <a:r>
              <a:rPr lang="en-US" sz="1400" dirty="0" smtClean="0"/>
              <a:t>SECCOM </a:t>
            </a:r>
            <a:r>
              <a:rPr lang="en-US" sz="1400" dirty="0" err="1" smtClean="0"/>
              <a:t>updat</a:t>
            </a:r>
            <a:r>
              <a:rPr lang="pl-PL" sz="1400" dirty="0" err="1" smtClean="0"/>
              <a:t>ed</a:t>
            </a:r>
            <a:r>
              <a:rPr lang="en-US" sz="1400" dirty="0" smtClean="0"/>
              <a:t> </a:t>
            </a:r>
            <a:r>
              <a:rPr lang="en-US" sz="1400" dirty="0" smtClean="0">
                <a:hlinkClick r:id="rId3"/>
              </a:rPr>
              <a:t>REQ-</a:t>
            </a:r>
            <a:r>
              <a:rPr lang="pl-PL" sz="1400" dirty="0" smtClean="0">
                <a:hlinkClick r:id="rId3"/>
              </a:rPr>
              <a:t>219</a:t>
            </a:r>
            <a:r>
              <a:rPr lang="en-US" sz="1400" dirty="0" smtClean="0"/>
              <a:t> with the following</a:t>
            </a:r>
          </a:p>
          <a:p>
            <a:pPr lvl="3"/>
            <a:r>
              <a:rPr lang="en-US" sz="1200" dirty="0" smtClean="0"/>
              <a:t>Required version of Java 11 JDK: Java SE 11.0.5</a:t>
            </a:r>
          </a:p>
          <a:p>
            <a:pPr lvl="3"/>
            <a:r>
              <a:rPr lang="en-US" sz="1200" dirty="0" smtClean="0"/>
              <a:t>Requirement that shared libraries must run in JDK 11</a:t>
            </a:r>
            <a:endParaRPr lang="pl-PL" sz="1200" dirty="0" smtClean="0"/>
          </a:p>
          <a:p>
            <a:pPr lvl="3"/>
            <a:r>
              <a:rPr lang="en-US" sz="1200" dirty="0"/>
              <a:t>Due to end of support for Java 8, SECCOM recommends all ONAP projects to </a:t>
            </a:r>
            <a:r>
              <a:rPr lang="en-US" sz="1200" dirty="0" err="1" smtClean="0"/>
              <a:t>analy</a:t>
            </a:r>
            <a:r>
              <a:rPr lang="pl-PL" sz="1200" dirty="0" smtClean="0"/>
              <a:t>z</a:t>
            </a:r>
            <a:r>
              <a:rPr lang="en-US" sz="1200" dirty="0" smtClean="0"/>
              <a:t>e </a:t>
            </a:r>
            <a:r>
              <a:rPr lang="en-US" sz="1200" dirty="0"/>
              <a:t>for their specific case the impact of migration from Java 8 to Java 11, the next long term support (LTS) version. In order to provide feasible requirements to the teams, we propose:</a:t>
            </a:r>
          </a:p>
          <a:p>
            <a:pPr lvl="4"/>
            <a:r>
              <a:rPr lang="en-US" sz="1200" dirty="0" smtClean="0"/>
              <a:t>All </a:t>
            </a:r>
            <a:r>
              <a:rPr lang="en-US" sz="1200" dirty="0"/>
              <a:t>projects SHOULD be migrated to Java 11 (Java SE 11.0.5) for the Frankfurt </a:t>
            </a:r>
            <a:r>
              <a:rPr lang="en-US" sz="1200" dirty="0" smtClean="0"/>
              <a:t>release</a:t>
            </a:r>
            <a:endParaRPr lang="pl-PL" sz="1200" dirty="0" smtClean="0"/>
          </a:p>
          <a:p>
            <a:pPr lvl="2"/>
            <a:r>
              <a:rPr lang="pl-PL" sz="1400" dirty="0" err="1" smtClean="0"/>
              <a:t>Python</a:t>
            </a:r>
            <a:r>
              <a:rPr lang="pl-PL" sz="1400" dirty="0" smtClean="0"/>
              <a:t> – </a:t>
            </a:r>
            <a:r>
              <a:rPr lang="pl-PL" sz="1400" dirty="0" err="1" smtClean="0"/>
              <a:t>Vijay</a:t>
            </a:r>
            <a:r>
              <a:rPr lang="pl-PL" sz="1400" dirty="0" smtClean="0"/>
              <a:t> </a:t>
            </a:r>
            <a:r>
              <a:rPr lang="pl-PL" sz="1400" dirty="0" err="1" smtClean="0"/>
              <a:t>poposed</a:t>
            </a:r>
            <a:r>
              <a:rPr lang="pl-PL" sz="1400" dirty="0" smtClean="0"/>
              <a:t> image with 3.7 version and </a:t>
            </a:r>
            <a:r>
              <a:rPr lang="pl-PL" sz="1400" dirty="0" err="1" smtClean="0"/>
              <a:t>Alpine</a:t>
            </a:r>
            <a:r>
              <a:rPr lang="pl-PL" sz="1400" dirty="0" smtClean="0"/>
              <a:t>: </a:t>
            </a:r>
            <a:r>
              <a:rPr lang="pl-PL" sz="1400" dirty="0">
                <a:hlinkClick r:id="rId4"/>
              </a:rPr>
              <a:t>https://hub.docker.com/_/</a:t>
            </a:r>
            <a:r>
              <a:rPr lang="pl-PL" sz="1400" dirty="0" smtClean="0">
                <a:hlinkClick r:id="rId4"/>
              </a:rPr>
              <a:t>python</a:t>
            </a:r>
            <a:r>
              <a:rPr lang="pl-PL" sz="1400" dirty="0" smtClean="0"/>
              <a:t> - to be </a:t>
            </a:r>
            <a:r>
              <a:rPr lang="pl-PL" sz="1400" dirty="0" err="1" smtClean="0"/>
              <a:t>further</a:t>
            </a:r>
            <a:r>
              <a:rPr lang="pl-PL" sz="1400" dirty="0" smtClean="0"/>
              <a:t> </a:t>
            </a:r>
            <a:r>
              <a:rPr lang="pl-PL" sz="1400" dirty="0" err="1" smtClean="0"/>
              <a:t>analyzed</a:t>
            </a:r>
            <a:r>
              <a:rPr lang="pl-PL" sz="1400" dirty="0" smtClean="0"/>
              <a:t> (</a:t>
            </a:r>
            <a:r>
              <a:rPr lang="pl-PL" sz="1400" dirty="0" err="1" smtClean="0"/>
              <a:t>Amy</a:t>
            </a:r>
            <a:r>
              <a:rPr lang="pl-PL" sz="1400" dirty="0" smtClean="0"/>
              <a:t>) </a:t>
            </a:r>
            <a:endParaRPr lang="en-US" sz="1400" dirty="0" smtClean="0"/>
          </a:p>
          <a:p>
            <a:r>
              <a:rPr lang="en-US" sz="2400" dirty="0" smtClean="0"/>
              <a:t>Password encryption (Krzysztof and Jonathan)</a:t>
            </a:r>
            <a:r>
              <a:rPr lang="pl-PL" sz="2400" dirty="0" smtClean="0"/>
              <a:t> – </a:t>
            </a:r>
            <a:r>
              <a:rPr lang="pl-PL" sz="1800" dirty="0" err="1" smtClean="0"/>
              <a:t>efforts</a:t>
            </a:r>
            <a:r>
              <a:rPr lang="pl-PL" sz="1800" dirty="0" smtClean="0"/>
              <a:t> to </a:t>
            </a:r>
            <a:r>
              <a:rPr lang="pl-PL" sz="1800" dirty="0" err="1" smtClean="0"/>
              <a:t>make</a:t>
            </a:r>
            <a:r>
              <a:rPr lang="pl-PL" sz="1800" dirty="0" smtClean="0"/>
              <a:t> </a:t>
            </a:r>
            <a:r>
              <a:rPr lang="pl-PL" sz="1800" dirty="0" err="1" smtClean="0"/>
              <a:t>more</a:t>
            </a:r>
            <a:r>
              <a:rPr lang="pl-PL" sz="1800" dirty="0" smtClean="0"/>
              <a:t> </a:t>
            </a:r>
            <a:r>
              <a:rPr lang="pl-PL" sz="1800" dirty="0" err="1" smtClean="0"/>
              <a:t>secrets</a:t>
            </a:r>
            <a:r>
              <a:rPr lang="pl-PL" sz="1800" dirty="0" smtClean="0"/>
              <a:t> – not to </a:t>
            </a:r>
            <a:r>
              <a:rPr lang="pl-PL" sz="1800" dirty="0" err="1" smtClean="0"/>
              <a:t>put</a:t>
            </a:r>
            <a:r>
              <a:rPr lang="pl-PL" sz="1800" dirty="0" smtClean="0"/>
              <a:t> </a:t>
            </a:r>
            <a:r>
              <a:rPr lang="pl-PL" sz="1800" dirty="0" err="1" smtClean="0"/>
              <a:t>private</a:t>
            </a:r>
            <a:r>
              <a:rPr lang="pl-PL" sz="1800" dirty="0" smtClean="0"/>
              <a:t> </a:t>
            </a:r>
            <a:r>
              <a:rPr lang="pl-PL" sz="1800" dirty="0" err="1" smtClean="0"/>
              <a:t>key</a:t>
            </a:r>
            <a:r>
              <a:rPr lang="pl-PL" sz="1800" dirty="0" smtClean="0"/>
              <a:t> in the same place  </a:t>
            </a:r>
            <a:endParaRPr lang="en-US" sz="1800" dirty="0" smtClean="0"/>
          </a:p>
          <a:p>
            <a:pPr lvl="1"/>
            <a:r>
              <a:rPr lang="en-US" sz="1800" dirty="0" smtClean="0"/>
              <a:t>Passwords </a:t>
            </a:r>
            <a:r>
              <a:rPr lang="en-US" sz="1800" dirty="0"/>
              <a:t>encrypted before putting passwords in OOM</a:t>
            </a:r>
          </a:p>
          <a:p>
            <a:pPr lvl="2"/>
            <a:r>
              <a:rPr lang="en-US" sz="1400" dirty="0"/>
              <a:t>Certificate, private key are on a shared volume</a:t>
            </a:r>
          </a:p>
          <a:p>
            <a:pPr lvl="2"/>
            <a:r>
              <a:rPr lang="en-US" sz="1400" dirty="0"/>
              <a:t>There should be no passwords in OOM, should </a:t>
            </a:r>
            <a:r>
              <a:rPr lang="en-US" sz="1400" dirty="0" smtClean="0"/>
              <a:t>use </a:t>
            </a:r>
            <a:r>
              <a:rPr lang="en-US" sz="1400" dirty="0" err="1"/>
              <a:t>init</a:t>
            </a:r>
            <a:r>
              <a:rPr lang="en-US" sz="1400" dirty="0"/>
              <a:t> config</a:t>
            </a:r>
          </a:p>
          <a:p>
            <a:pPr lvl="2"/>
            <a:r>
              <a:rPr lang="en-US" sz="1400" dirty="0"/>
              <a:t>Password and encryption key are both on the shared volume</a:t>
            </a:r>
          </a:p>
          <a:p>
            <a:pPr lvl="2"/>
            <a:r>
              <a:rPr lang="en-US" sz="1400" dirty="0"/>
              <a:t>Krzysztof and Jonathan will come back with an </a:t>
            </a:r>
            <a:r>
              <a:rPr lang="en-US" sz="1400" dirty="0" smtClean="0"/>
              <a:t>assessment</a:t>
            </a:r>
            <a:r>
              <a:rPr lang="pl-PL" sz="1400" dirty="0" smtClean="0"/>
              <a:t> – extra </a:t>
            </a:r>
            <a:r>
              <a:rPr lang="pl-PL" sz="1400" dirty="0" err="1" smtClean="0"/>
              <a:t>meeting</a:t>
            </a:r>
            <a:r>
              <a:rPr lang="pl-PL" sz="1400" dirty="0" smtClean="0"/>
              <a:t> </a:t>
            </a:r>
            <a:r>
              <a:rPr lang="pl-PL" sz="1400" dirty="0" err="1" smtClean="0"/>
              <a:t>would</a:t>
            </a:r>
            <a:r>
              <a:rPr lang="pl-PL" sz="1400" dirty="0" smtClean="0"/>
              <a:t> be </a:t>
            </a:r>
            <a:r>
              <a:rPr lang="pl-PL" sz="1400" dirty="0" err="1" smtClean="0"/>
              <a:t>helpfull</a:t>
            </a:r>
            <a:r>
              <a:rPr lang="pl-PL" sz="1400" dirty="0" smtClean="0"/>
              <a:t> </a:t>
            </a:r>
          </a:p>
          <a:p>
            <a:r>
              <a:rPr lang="pl-PL" sz="2400" dirty="0" smtClean="0"/>
              <a:t>ODL image status update</a:t>
            </a:r>
          </a:p>
          <a:p>
            <a:r>
              <a:rPr lang="pl-PL" sz="1400" dirty="0"/>
              <a:t>The </a:t>
            </a:r>
            <a:r>
              <a:rPr lang="pl-PL" sz="1400" dirty="0" err="1"/>
              <a:t>only</a:t>
            </a:r>
            <a:r>
              <a:rPr lang="pl-PL" sz="1400" dirty="0"/>
              <a:t> </a:t>
            </a:r>
            <a:r>
              <a:rPr lang="pl-PL" sz="1400" dirty="0" err="1"/>
              <a:t>OpenDaylight</a:t>
            </a:r>
            <a:r>
              <a:rPr lang="pl-PL" sz="1400" dirty="0"/>
              <a:t> </a:t>
            </a:r>
            <a:r>
              <a:rPr lang="pl-PL" sz="1400" dirty="0" err="1"/>
              <a:t>release</a:t>
            </a:r>
            <a:r>
              <a:rPr lang="pl-PL" sz="1400" dirty="0"/>
              <a:t> we </a:t>
            </a:r>
            <a:r>
              <a:rPr lang="pl-PL" sz="1400" dirty="0" err="1"/>
              <a:t>need</a:t>
            </a:r>
            <a:r>
              <a:rPr lang="pl-PL" sz="1400" dirty="0"/>
              <a:t> </a:t>
            </a:r>
            <a:r>
              <a:rPr lang="pl-PL" sz="1400" dirty="0" err="1"/>
              <a:t>now</a:t>
            </a:r>
            <a:r>
              <a:rPr lang="pl-PL" sz="1400" dirty="0"/>
              <a:t> </a:t>
            </a:r>
            <a:r>
              <a:rPr lang="pl-PL" sz="1400" dirty="0" err="1"/>
              <a:t>is</a:t>
            </a:r>
            <a:r>
              <a:rPr lang="pl-PL" sz="1400" dirty="0"/>
              <a:t> Neon SR1</a:t>
            </a:r>
            <a:r>
              <a:rPr lang="pl-PL" sz="1400" dirty="0" smtClean="0"/>
              <a:t>. </a:t>
            </a:r>
            <a:r>
              <a:rPr lang="pl-PL" sz="1400" dirty="0" err="1" smtClean="0"/>
              <a:t>When</a:t>
            </a:r>
            <a:r>
              <a:rPr lang="pl-PL" sz="1400" dirty="0" smtClean="0"/>
              <a:t> </a:t>
            </a:r>
            <a:r>
              <a:rPr lang="pl-PL" sz="1400" dirty="0" err="1"/>
              <a:t>Sodium</a:t>
            </a:r>
            <a:r>
              <a:rPr lang="pl-PL" sz="1400" dirty="0"/>
              <a:t> SR2 </a:t>
            </a:r>
            <a:r>
              <a:rPr lang="pl-PL" sz="1400" dirty="0" err="1"/>
              <a:t>is</a:t>
            </a:r>
            <a:r>
              <a:rPr lang="pl-PL" sz="1400" dirty="0"/>
              <a:t> </a:t>
            </a:r>
            <a:r>
              <a:rPr lang="pl-PL" sz="1400" dirty="0" err="1"/>
              <a:t>available</a:t>
            </a:r>
            <a:r>
              <a:rPr lang="pl-PL" sz="1400" dirty="0"/>
              <a:t> </a:t>
            </a:r>
            <a:r>
              <a:rPr lang="pl-PL" sz="1400" dirty="0" smtClean="0"/>
              <a:t>(</a:t>
            </a:r>
            <a:r>
              <a:rPr lang="pl-PL" sz="1400" dirty="0" err="1" smtClean="0"/>
              <a:t>next</a:t>
            </a:r>
            <a:r>
              <a:rPr lang="pl-PL" sz="1400" dirty="0" smtClean="0"/>
              <a:t> </a:t>
            </a:r>
            <a:r>
              <a:rPr lang="pl-PL" sz="1400" dirty="0" err="1" smtClean="0"/>
              <a:t>Feb</a:t>
            </a:r>
            <a:r>
              <a:rPr lang="pl-PL" sz="1400" dirty="0" smtClean="0"/>
              <a:t>/March</a:t>
            </a:r>
            <a:r>
              <a:rPr lang="pl-PL" sz="1400" dirty="0"/>
              <a:t>?</a:t>
            </a:r>
            <a:r>
              <a:rPr lang="pl-PL" sz="1400" dirty="0" smtClean="0"/>
              <a:t>), </a:t>
            </a:r>
            <a:r>
              <a:rPr lang="pl-PL" sz="1400" dirty="0" err="1"/>
              <a:t>that</a:t>
            </a:r>
            <a:r>
              <a:rPr lang="pl-PL" sz="1400" dirty="0"/>
              <a:t> </a:t>
            </a:r>
            <a:r>
              <a:rPr lang="pl-PL" sz="1400" dirty="0" err="1"/>
              <a:t>would</a:t>
            </a:r>
            <a:r>
              <a:rPr lang="pl-PL" sz="1400" dirty="0"/>
              <a:t> be the </a:t>
            </a:r>
            <a:r>
              <a:rPr lang="pl-PL" sz="1400" dirty="0" err="1"/>
              <a:t>release</a:t>
            </a:r>
            <a:r>
              <a:rPr lang="pl-PL" sz="1400" dirty="0"/>
              <a:t> </a:t>
            </a:r>
            <a:r>
              <a:rPr lang="pl-PL" sz="1400" dirty="0" err="1"/>
              <a:t>we’d</a:t>
            </a:r>
            <a:r>
              <a:rPr lang="pl-PL" sz="1400" dirty="0"/>
              <a:t> want for </a:t>
            </a:r>
            <a:r>
              <a:rPr lang="pl-PL" sz="1400" dirty="0" err="1"/>
              <a:t>our</a:t>
            </a:r>
            <a:r>
              <a:rPr lang="pl-PL" sz="1400" dirty="0"/>
              <a:t> </a:t>
            </a:r>
            <a:r>
              <a:rPr lang="pl-PL" sz="1400" dirty="0" err="1"/>
              <a:t>next</a:t>
            </a:r>
            <a:r>
              <a:rPr lang="pl-PL" sz="1400" dirty="0"/>
              <a:t> ONAP </a:t>
            </a:r>
            <a:r>
              <a:rPr lang="pl-PL" sz="1400" dirty="0" err="1"/>
              <a:t>Release</a:t>
            </a:r>
            <a:r>
              <a:rPr lang="pl-PL" sz="1400" dirty="0"/>
              <a:t> (</a:t>
            </a:r>
            <a:r>
              <a:rPr lang="pl-PL" sz="1400" dirty="0" err="1"/>
              <a:t>Guilin</a:t>
            </a:r>
            <a:r>
              <a:rPr lang="pl-PL" sz="1400" dirty="0"/>
              <a:t>).</a:t>
            </a:r>
            <a:endParaRPr lang="pl-PL" sz="1600" dirty="0"/>
          </a:p>
          <a:p>
            <a:pPr marL="0" indent="0">
              <a:buNone/>
            </a:pPr>
            <a:endParaRPr lang="pl-PL" sz="3200" dirty="0"/>
          </a:p>
          <a:p>
            <a:pPr lvl="1"/>
            <a:endParaRPr lang="en-US" sz="2000" dirty="0"/>
          </a:p>
          <a:p>
            <a:endParaRPr lang="en-US" sz="2200" dirty="0" smtClean="0"/>
          </a:p>
        </p:txBody>
      </p:sp>
    </p:spTree>
    <p:extLst>
      <p:ext uri="{BB962C8B-B14F-4D97-AF65-F5344CB8AC3E}">
        <p14:creationId xmlns:p14="http://schemas.microsoft.com/office/powerpoint/2010/main" val="668326138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Agenda &amp; Minutes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760654" cy="5170487"/>
          </a:xfrm>
        </p:spPr>
        <p:txBody>
          <a:bodyPr>
            <a:normAutofit fontScale="92500" lnSpcReduction="20000"/>
          </a:bodyPr>
          <a:lstStyle/>
          <a:p>
            <a:r>
              <a:rPr lang="pl-PL" sz="2400" dirty="0" smtClean="0"/>
              <a:t>ONAP SECCOM and MSB </a:t>
            </a:r>
            <a:r>
              <a:rPr lang="pl-PL" sz="2400" dirty="0" err="1" smtClean="0"/>
              <a:t>synch</a:t>
            </a:r>
            <a:r>
              <a:rPr lang="pl-PL" sz="2400" dirty="0" smtClean="0"/>
              <a:t> </a:t>
            </a:r>
            <a:r>
              <a:rPr lang="pl-PL" sz="2400" dirty="0" err="1" smtClean="0"/>
              <a:t>call</a:t>
            </a:r>
            <a:r>
              <a:rPr lang="pl-PL" sz="2400" dirty="0" smtClean="0"/>
              <a:t> (</a:t>
            </a:r>
            <a:r>
              <a:rPr lang="en-GB" sz="2400" dirty="0" smtClean="0"/>
              <a:t>1</a:t>
            </a:r>
            <a:r>
              <a:rPr lang="pl-PL" sz="2400" dirty="0" smtClean="0"/>
              <a:t>5</a:t>
            </a:r>
            <a:r>
              <a:rPr lang="en-GB" sz="2400" dirty="0" smtClean="0"/>
              <a:t>/11/19)</a:t>
            </a:r>
            <a:endParaRPr lang="en-US" sz="2400" dirty="0"/>
          </a:p>
          <a:p>
            <a:pPr lvl="1"/>
            <a:r>
              <a:rPr lang="pl-PL" sz="1800" dirty="0" smtClean="0"/>
              <a:t>OJSI </a:t>
            </a:r>
            <a:r>
              <a:rPr lang="pl-PL" sz="1800" dirty="0" err="1" smtClean="0"/>
              <a:t>review</a:t>
            </a:r>
            <a:r>
              <a:rPr lang="pl-PL" sz="1800" dirty="0" smtClean="0"/>
              <a:t> and </a:t>
            </a:r>
            <a:r>
              <a:rPr lang="pl-PL" sz="1800" dirty="0" err="1" smtClean="0"/>
              <a:t>explaination</a:t>
            </a:r>
            <a:r>
              <a:rPr lang="pl-PL" sz="1800" dirty="0" smtClean="0"/>
              <a:t> (Krzysztof)</a:t>
            </a:r>
          </a:p>
          <a:p>
            <a:pPr lvl="2"/>
            <a:r>
              <a:rPr lang="pl-PL" sz="1400" dirty="0" smtClean="0"/>
              <a:t>#</a:t>
            </a:r>
            <a:r>
              <a:rPr lang="pl-PL" sz="1400" dirty="0" err="1" smtClean="0"/>
              <a:t>tags</a:t>
            </a:r>
            <a:r>
              <a:rPr lang="pl-PL" sz="1400" dirty="0" smtClean="0"/>
              <a:t> to be </a:t>
            </a:r>
            <a:r>
              <a:rPr lang="pl-PL" sz="1400" dirty="0" err="1" smtClean="0"/>
              <a:t>provided</a:t>
            </a:r>
            <a:r>
              <a:rPr lang="pl-PL" sz="1400" dirty="0" smtClean="0"/>
              <a:t> by </a:t>
            </a:r>
            <a:r>
              <a:rPr lang="pl-PL" sz="1400" dirty="0" err="1" smtClean="0"/>
              <a:t>Huabing</a:t>
            </a:r>
            <a:r>
              <a:rPr lang="pl-PL" sz="1400" dirty="0" smtClean="0"/>
              <a:t> </a:t>
            </a:r>
          </a:p>
          <a:p>
            <a:pPr lvl="1"/>
            <a:r>
              <a:rPr lang="pl-PL" sz="1800" dirty="0" smtClean="0"/>
              <a:t>CII </a:t>
            </a:r>
            <a:r>
              <a:rPr lang="pl-PL" sz="1800" dirty="0" err="1" smtClean="0"/>
              <a:t>Badging</a:t>
            </a:r>
            <a:r>
              <a:rPr lang="pl-PL" sz="1800" dirty="0" smtClean="0"/>
              <a:t> </a:t>
            </a:r>
            <a:r>
              <a:rPr lang="pl-PL" sz="1800" dirty="0" err="1" smtClean="0"/>
              <a:t>review</a:t>
            </a:r>
            <a:r>
              <a:rPr lang="pl-PL" sz="1800" dirty="0" smtClean="0"/>
              <a:t> (Tony) – feedback was </a:t>
            </a:r>
            <a:r>
              <a:rPr lang="pl-PL" sz="1800" dirty="0" err="1" smtClean="0"/>
              <a:t>already</a:t>
            </a:r>
            <a:r>
              <a:rPr lang="pl-PL" sz="1800" dirty="0" smtClean="0"/>
              <a:t> </a:t>
            </a:r>
            <a:r>
              <a:rPr lang="pl-PL" sz="1800" dirty="0" err="1" smtClean="0"/>
              <a:t>provided</a:t>
            </a:r>
            <a:r>
              <a:rPr lang="pl-PL" sz="1800" dirty="0" smtClean="0"/>
              <a:t> </a:t>
            </a:r>
          </a:p>
          <a:p>
            <a:r>
              <a:rPr lang="pl-PL" sz="2400" dirty="0"/>
              <a:t>ONAP SECCOM and </a:t>
            </a:r>
            <a:r>
              <a:rPr lang="pl-PL" sz="2400" dirty="0" smtClean="0"/>
              <a:t>CLI </a:t>
            </a:r>
            <a:r>
              <a:rPr lang="pl-PL" sz="2400" dirty="0" err="1"/>
              <a:t>synch</a:t>
            </a:r>
            <a:r>
              <a:rPr lang="pl-PL" sz="2400" dirty="0"/>
              <a:t> </a:t>
            </a:r>
            <a:r>
              <a:rPr lang="pl-PL" sz="2400" dirty="0" err="1" smtClean="0"/>
              <a:t>call</a:t>
            </a:r>
            <a:r>
              <a:rPr lang="pl-PL" sz="2400" dirty="0" smtClean="0"/>
              <a:t> </a:t>
            </a:r>
            <a:r>
              <a:rPr lang="pl-PL" sz="2400" dirty="0" err="1" smtClean="0"/>
              <a:t>proposed</a:t>
            </a:r>
            <a:r>
              <a:rPr lang="pl-PL" sz="2400" dirty="0" smtClean="0"/>
              <a:t> to </a:t>
            </a:r>
            <a:r>
              <a:rPr lang="pl-PL" sz="2400" dirty="0" err="1" smtClean="0"/>
              <a:t>Kanagaraj</a:t>
            </a:r>
            <a:r>
              <a:rPr lang="pl-PL" sz="2400" dirty="0" smtClean="0"/>
              <a:t> but no </a:t>
            </a:r>
            <a:r>
              <a:rPr lang="pl-PL" sz="2400" dirty="0" err="1" smtClean="0"/>
              <a:t>answer</a:t>
            </a:r>
            <a:r>
              <a:rPr lang="pl-PL" sz="2400" dirty="0" smtClean="0"/>
              <a:t> </a:t>
            </a:r>
            <a:r>
              <a:rPr lang="pl-PL" sz="2400" dirty="0" err="1" smtClean="0"/>
              <a:t>so</a:t>
            </a:r>
            <a:r>
              <a:rPr lang="pl-PL" sz="2400" dirty="0" smtClean="0"/>
              <a:t> far…</a:t>
            </a:r>
          </a:p>
          <a:p>
            <a:r>
              <a:rPr lang="pl-PL" sz="2400" dirty="0" err="1" smtClean="0"/>
              <a:t>Nexus</a:t>
            </a:r>
            <a:r>
              <a:rPr lang="pl-PL" sz="2400" dirty="0" smtClean="0"/>
              <a:t>-IQ vs. </a:t>
            </a:r>
            <a:r>
              <a:rPr lang="pl-PL" sz="2400" dirty="0" err="1" smtClean="0"/>
              <a:t>Whitesource</a:t>
            </a:r>
            <a:endParaRPr lang="pl-PL" sz="2400" dirty="0" smtClean="0"/>
          </a:p>
          <a:p>
            <a:pPr lvl="1"/>
            <a:r>
              <a:rPr lang="pl-PL" sz="2000" dirty="0" smtClean="0"/>
              <a:t>Renan was </a:t>
            </a:r>
            <a:r>
              <a:rPr lang="pl-PL" sz="2000" dirty="0" err="1" smtClean="0"/>
              <a:t>reasked</a:t>
            </a:r>
            <a:r>
              <a:rPr lang="pl-PL" sz="2000" dirty="0" smtClean="0"/>
              <a:t> for the status update – feedback </a:t>
            </a:r>
            <a:r>
              <a:rPr lang="pl-PL" sz="2000" dirty="0" err="1" smtClean="0"/>
              <a:t>received</a:t>
            </a:r>
            <a:r>
              <a:rPr lang="pl-PL" sz="2000" dirty="0" smtClean="0"/>
              <a:t> </a:t>
            </a:r>
            <a:r>
              <a:rPr lang="pl-PL" sz="2000" dirty="0" err="1" smtClean="0"/>
              <a:t>that</a:t>
            </a:r>
            <a:r>
              <a:rPr lang="pl-PL" sz="2000" dirty="0" smtClean="0"/>
              <a:t> </a:t>
            </a:r>
            <a:r>
              <a:rPr lang="pl-PL" sz="2000" dirty="0" err="1" smtClean="0"/>
              <a:t>some</a:t>
            </a:r>
            <a:r>
              <a:rPr lang="pl-PL" sz="2000" dirty="0" smtClean="0"/>
              <a:t> </a:t>
            </a:r>
            <a:r>
              <a:rPr lang="pl-PL" sz="2000" dirty="0" err="1" smtClean="0"/>
              <a:t>effort</a:t>
            </a:r>
            <a:r>
              <a:rPr lang="pl-PL" sz="2000" dirty="0" smtClean="0"/>
              <a:t> </a:t>
            </a:r>
            <a:r>
              <a:rPr lang="pl-PL" sz="2000" dirty="0" err="1" smtClean="0"/>
              <a:t>is</a:t>
            </a:r>
            <a:r>
              <a:rPr lang="pl-PL" sz="2000" dirty="0" smtClean="0"/>
              <a:t> </a:t>
            </a:r>
            <a:r>
              <a:rPr lang="pl-PL" sz="2000" dirty="0" err="1" smtClean="0"/>
              <a:t>planned</a:t>
            </a:r>
            <a:r>
              <a:rPr lang="pl-PL" sz="2000" dirty="0" smtClean="0"/>
              <a:t> in </a:t>
            </a:r>
            <a:r>
              <a:rPr lang="pl-PL" sz="2000" dirty="0" err="1" smtClean="0"/>
              <a:t>current</a:t>
            </a:r>
            <a:r>
              <a:rPr lang="pl-PL" sz="2000" dirty="0" smtClean="0"/>
              <a:t> </a:t>
            </a:r>
            <a:r>
              <a:rPr lang="pl-PL" sz="2000" dirty="0" err="1" smtClean="0"/>
              <a:t>week</a:t>
            </a:r>
            <a:r>
              <a:rPr lang="pl-PL" sz="2000" dirty="0" smtClean="0"/>
              <a:t> (W47), </a:t>
            </a:r>
            <a:r>
              <a:rPr lang="pl-PL" sz="2000" dirty="0" err="1" smtClean="0"/>
              <a:t>Jess</a:t>
            </a:r>
            <a:r>
              <a:rPr lang="pl-PL" sz="2000" dirty="0" smtClean="0"/>
              <a:t> </a:t>
            </a:r>
            <a:r>
              <a:rPr lang="pl-PL" sz="2000" dirty="0" err="1" smtClean="0"/>
              <a:t>confirmed</a:t>
            </a:r>
            <a:r>
              <a:rPr lang="pl-PL" sz="2000" dirty="0" smtClean="0"/>
              <a:t> </a:t>
            </a:r>
            <a:r>
              <a:rPr lang="pl-PL" sz="2000" dirty="0" err="1" smtClean="0"/>
              <a:t>her</a:t>
            </a:r>
            <a:r>
              <a:rPr lang="pl-PL" sz="2000" dirty="0" smtClean="0"/>
              <a:t> </a:t>
            </a:r>
            <a:r>
              <a:rPr lang="pl-PL" sz="2000" dirty="0" err="1" smtClean="0"/>
              <a:t>availability</a:t>
            </a:r>
            <a:endParaRPr lang="pl-PL" sz="2000" dirty="0" smtClean="0"/>
          </a:p>
          <a:p>
            <a:pPr lvl="1"/>
            <a:r>
              <a:rPr lang="pl-PL" sz="2000" dirty="0" smtClean="0"/>
              <a:t>Dan </a:t>
            </a:r>
            <a:r>
              <a:rPr lang="pl-PL" sz="2000" dirty="0" err="1" smtClean="0"/>
              <a:t>completed</a:t>
            </a:r>
            <a:r>
              <a:rPr lang="pl-PL" sz="2000" dirty="0" smtClean="0"/>
              <a:t> </a:t>
            </a:r>
            <a:r>
              <a:rPr lang="pl-PL" sz="2000" dirty="0" err="1" smtClean="0"/>
              <a:t>his</a:t>
            </a:r>
            <a:r>
              <a:rPr lang="pl-PL" sz="2000" dirty="0" smtClean="0"/>
              <a:t> </a:t>
            </a:r>
            <a:r>
              <a:rPr lang="pl-PL" sz="2000" dirty="0" err="1" smtClean="0"/>
              <a:t>analysis</a:t>
            </a:r>
            <a:r>
              <a:rPr lang="pl-PL" sz="2000" dirty="0" smtClean="0"/>
              <a:t> for </a:t>
            </a:r>
            <a:r>
              <a:rPr lang="pl-PL" sz="2000" dirty="0" err="1" smtClean="0"/>
              <a:t>known</a:t>
            </a:r>
            <a:r>
              <a:rPr lang="pl-PL" sz="2000" dirty="0" smtClean="0"/>
              <a:t> </a:t>
            </a:r>
            <a:r>
              <a:rPr lang="pl-PL" sz="2000" dirty="0" err="1" smtClean="0"/>
              <a:t>vulns</a:t>
            </a:r>
            <a:r>
              <a:rPr lang="pl-PL" sz="2000" dirty="0" smtClean="0"/>
              <a:t> in CCSDK</a:t>
            </a:r>
          </a:p>
          <a:p>
            <a:r>
              <a:rPr lang="pl-PL" sz="2400" dirty="0" err="1" smtClean="0"/>
              <a:t>initial</a:t>
            </a:r>
            <a:r>
              <a:rPr lang="pl-PL" sz="2400" dirty="0" smtClean="0"/>
              <a:t> </a:t>
            </a:r>
            <a:r>
              <a:rPr lang="pl-PL" sz="2400" dirty="0" err="1"/>
              <a:t>PoC</a:t>
            </a:r>
            <a:r>
              <a:rPr lang="pl-PL" sz="2400" dirty="0"/>
              <a:t> for OOM </a:t>
            </a:r>
            <a:r>
              <a:rPr lang="pl-PL" sz="2400" dirty="0" err="1" smtClean="0"/>
              <a:t>call</a:t>
            </a:r>
            <a:r>
              <a:rPr lang="pl-PL" sz="2400" dirty="0"/>
              <a:t> for </a:t>
            </a:r>
            <a:r>
              <a:rPr lang="pl-PL" sz="2400" dirty="0" smtClean="0"/>
              <a:t>OOM </a:t>
            </a:r>
            <a:r>
              <a:rPr lang="pl-PL" sz="2400" dirty="0" err="1" smtClean="0"/>
              <a:t>common</a:t>
            </a:r>
            <a:r>
              <a:rPr lang="pl-PL" sz="2400" dirty="0" smtClean="0"/>
              <a:t> </a:t>
            </a:r>
            <a:r>
              <a:rPr lang="pl-PL" sz="2400" dirty="0" err="1"/>
              <a:t>secrets</a:t>
            </a:r>
            <a:r>
              <a:rPr lang="pl-PL" sz="2400" dirty="0"/>
              <a:t> </a:t>
            </a:r>
            <a:r>
              <a:rPr lang="pl-PL" sz="2400" dirty="0" smtClean="0"/>
              <a:t>(Krzysztof)</a:t>
            </a:r>
          </a:p>
          <a:p>
            <a:r>
              <a:rPr lang="pl-PL" sz="2400" dirty="0" smtClean="0"/>
              <a:t>ONAP F2F in </a:t>
            </a:r>
            <a:r>
              <a:rPr lang="pl-PL" sz="2400" dirty="0" err="1" smtClean="0"/>
              <a:t>Prague</a:t>
            </a:r>
            <a:r>
              <a:rPr lang="pl-PL" sz="2400" dirty="0"/>
              <a:t> </a:t>
            </a:r>
            <a:r>
              <a:rPr lang="pl-PL" sz="2400" dirty="0" smtClean="0"/>
              <a:t>– </a:t>
            </a:r>
            <a:r>
              <a:rPr lang="pl-PL" sz="2400" dirty="0" err="1" smtClean="0"/>
              <a:t>topics</a:t>
            </a:r>
            <a:r>
              <a:rPr lang="pl-PL" sz="2400" dirty="0" smtClean="0"/>
              <a:t> </a:t>
            </a:r>
            <a:r>
              <a:rPr lang="pl-PL" sz="2400" dirty="0" err="1" smtClean="0"/>
              <a:t>proposals</a:t>
            </a:r>
            <a:r>
              <a:rPr lang="pl-PL" sz="2400" dirty="0"/>
              <a:t> (</a:t>
            </a:r>
            <a:r>
              <a:rPr lang="pl-PL" sz="1500" dirty="0">
                <a:hlinkClick r:id="rId2"/>
              </a:rPr>
              <a:t>https://wiki.lfnetworking.org/display/LN/Call+for+ONAP+DDF+Topics</a:t>
            </a:r>
            <a:r>
              <a:rPr lang="pl-PL" sz="1500">
                <a:hlinkClick r:id="rId2"/>
              </a:rPr>
              <a:t>+-+</a:t>
            </a:r>
            <a:r>
              <a:rPr lang="pl-PL" sz="1500" smtClean="0">
                <a:hlinkClick r:id="rId2"/>
              </a:rPr>
              <a:t>Prague+2020</a:t>
            </a:r>
            <a:r>
              <a:rPr lang="pl-PL" sz="1500" smtClean="0"/>
              <a:t> ):</a:t>
            </a:r>
            <a:endParaRPr lang="pl-PL" sz="1500" dirty="0" smtClean="0"/>
          </a:p>
          <a:p>
            <a:pPr lvl="2"/>
            <a:r>
              <a:rPr lang="pl-PL" sz="1600" dirty="0" smtClean="0"/>
              <a:t>SECCOM F2F</a:t>
            </a:r>
          </a:p>
          <a:p>
            <a:pPr lvl="2"/>
            <a:r>
              <a:rPr lang="pl-PL" sz="1600" dirty="0" err="1" smtClean="0"/>
              <a:t>Working</a:t>
            </a:r>
            <a:r>
              <a:rPr lang="pl-PL" sz="1600" dirty="0" smtClean="0"/>
              <a:t> </a:t>
            </a:r>
            <a:r>
              <a:rPr lang="pl-PL" sz="1600" dirty="0" err="1" smtClean="0"/>
              <a:t>session</a:t>
            </a:r>
            <a:r>
              <a:rPr lang="pl-PL" sz="1600" dirty="0" smtClean="0"/>
              <a:t> – </a:t>
            </a:r>
            <a:r>
              <a:rPr lang="pl-PL" sz="1600" dirty="0" err="1" smtClean="0"/>
              <a:t>testable</a:t>
            </a:r>
            <a:r>
              <a:rPr lang="pl-PL" sz="1600" dirty="0" smtClean="0"/>
              <a:t> VNF </a:t>
            </a:r>
            <a:r>
              <a:rPr lang="pl-PL" sz="1600" dirty="0" err="1" smtClean="0"/>
              <a:t>security</a:t>
            </a:r>
            <a:r>
              <a:rPr lang="pl-PL" sz="1600" dirty="0" smtClean="0"/>
              <a:t> </a:t>
            </a:r>
            <a:r>
              <a:rPr lang="pl-PL" sz="1600" dirty="0" err="1" smtClean="0"/>
              <a:t>requirements</a:t>
            </a:r>
            <a:endParaRPr lang="pl-PL" sz="1600" dirty="0" smtClean="0"/>
          </a:p>
          <a:p>
            <a:pPr lvl="2"/>
            <a:r>
              <a:rPr lang="pl-PL" sz="1600" dirty="0" smtClean="0"/>
              <a:t>Joint </a:t>
            </a:r>
            <a:r>
              <a:rPr lang="pl-PL" sz="1600" dirty="0" err="1" smtClean="0"/>
              <a:t>discussion</a:t>
            </a:r>
            <a:r>
              <a:rPr lang="pl-PL" sz="1600" dirty="0" smtClean="0"/>
              <a:t> with CNTT on </a:t>
            </a:r>
            <a:r>
              <a:rPr lang="pl-PL" sz="1600" dirty="0" err="1" smtClean="0"/>
              <a:t>security</a:t>
            </a:r>
            <a:r>
              <a:rPr lang="pl-PL" sz="1600" dirty="0" smtClean="0"/>
              <a:t> </a:t>
            </a:r>
            <a:r>
              <a:rPr lang="pl-PL" sz="1600" dirty="0" err="1" smtClean="0"/>
              <a:t>like</a:t>
            </a:r>
            <a:r>
              <a:rPr lang="pl-PL" sz="1600" dirty="0" smtClean="0"/>
              <a:t> </a:t>
            </a:r>
            <a:r>
              <a:rPr lang="pl-PL" sz="1600" dirty="0" err="1" smtClean="0"/>
              <a:t>security</a:t>
            </a:r>
            <a:r>
              <a:rPr lang="pl-PL" sz="1600" dirty="0" smtClean="0"/>
              <a:t> </a:t>
            </a:r>
            <a:r>
              <a:rPr lang="pl-PL" sz="1600" dirty="0" err="1" smtClean="0"/>
              <a:t>requirements</a:t>
            </a:r>
            <a:r>
              <a:rPr lang="pl-PL" sz="1600" dirty="0" smtClean="0"/>
              <a:t>, </a:t>
            </a:r>
          </a:p>
          <a:p>
            <a:pPr lvl="2"/>
            <a:r>
              <a:rPr lang="pl-PL" sz="1600" dirty="0" smtClean="0"/>
              <a:t>Status update OOM </a:t>
            </a:r>
            <a:r>
              <a:rPr lang="pl-PL" sz="1600" dirty="0" err="1" smtClean="0"/>
              <a:t>password</a:t>
            </a:r>
            <a:r>
              <a:rPr lang="pl-PL" sz="1600" dirty="0" smtClean="0"/>
              <a:t> </a:t>
            </a:r>
            <a:r>
              <a:rPr lang="pl-PL" sz="1600" dirty="0" err="1" smtClean="0"/>
              <a:t>removal</a:t>
            </a:r>
            <a:endParaRPr lang="pl-PL" sz="1600" dirty="0" smtClean="0"/>
          </a:p>
          <a:p>
            <a:pPr lvl="2"/>
            <a:r>
              <a:rPr lang="pl-PL" sz="1600" dirty="0" smtClean="0"/>
              <a:t>Status update </a:t>
            </a:r>
            <a:r>
              <a:rPr lang="pl-PL" sz="1600" dirty="0" err="1" smtClean="0"/>
              <a:t>ingress</a:t>
            </a:r>
            <a:r>
              <a:rPr lang="pl-PL" sz="1600" dirty="0" smtClean="0"/>
              <a:t> </a:t>
            </a:r>
            <a:r>
              <a:rPr lang="pl-PL" sz="1600" dirty="0" err="1" smtClean="0"/>
              <a:t>controller</a:t>
            </a:r>
            <a:r>
              <a:rPr lang="pl-PL" sz="1600" dirty="0" smtClean="0"/>
              <a:t> </a:t>
            </a:r>
            <a:r>
              <a:rPr lang="pl-PL" sz="1600" dirty="0" err="1" smtClean="0"/>
              <a:t>introduction</a:t>
            </a:r>
            <a:endParaRPr lang="pl-PL" sz="1600" dirty="0" smtClean="0"/>
          </a:p>
          <a:p>
            <a:pPr lvl="2"/>
            <a:r>
              <a:rPr lang="pl-PL" sz="1600" dirty="0" smtClean="0"/>
              <a:t>ISTIO </a:t>
            </a:r>
            <a:r>
              <a:rPr lang="pl-PL" sz="1600" dirty="0" err="1" smtClean="0"/>
              <a:t>common</a:t>
            </a:r>
            <a:r>
              <a:rPr lang="pl-PL" sz="1600" dirty="0" smtClean="0"/>
              <a:t> </a:t>
            </a:r>
            <a:r>
              <a:rPr lang="pl-PL" sz="1600" dirty="0" err="1" smtClean="0"/>
              <a:t>discussion</a:t>
            </a:r>
            <a:endParaRPr lang="pl-PL" sz="1600" dirty="0" smtClean="0"/>
          </a:p>
          <a:p>
            <a:pPr lvl="2"/>
            <a:r>
              <a:rPr lang="pl-PL" sz="1600" dirty="0" err="1" smtClean="0"/>
              <a:t>Communication</a:t>
            </a:r>
            <a:r>
              <a:rPr lang="pl-PL" sz="1600" dirty="0" smtClean="0"/>
              <a:t> matrix update – diagram and </a:t>
            </a:r>
            <a:r>
              <a:rPr lang="pl-PL" sz="1600" dirty="0" err="1" smtClean="0"/>
              <a:t>interactions</a:t>
            </a:r>
            <a:r>
              <a:rPr lang="pl-PL" sz="1600" dirty="0" smtClean="0"/>
              <a:t> from </a:t>
            </a:r>
            <a:r>
              <a:rPr lang="pl-PL" sz="1600" dirty="0" err="1" smtClean="0"/>
              <a:t>it</a:t>
            </a:r>
            <a:endParaRPr lang="pl-PL" sz="1600" dirty="0" smtClean="0"/>
          </a:p>
          <a:p>
            <a:pPr lvl="1"/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1138224026"/>
      </p:ext>
    </p:extLst>
  </p:cSld>
  <p:clrMapOvr>
    <a:masterClrMapping/>
  </p:clrMapOvr>
  <p:transition>
    <p:wipe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Agenda &amp; </a:t>
            </a:r>
            <a:r>
              <a:rPr lang="en-US" smtClean="0"/>
              <a:t>Minutes 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sz="2400" dirty="0"/>
              <a:t>Remediating direct and transitive third party dependencies </a:t>
            </a:r>
            <a:r>
              <a:rPr lang="en-GB" sz="2400" dirty="0" smtClean="0"/>
              <a:t>(topic for 19/11/19)</a:t>
            </a:r>
            <a:endParaRPr lang="en-US" sz="1800" dirty="0"/>
          </a:p>
          <a:p>
            <a:pPr lvl="1"/>
            <a:r>
              <a:rPr lang="en-US" sz="1800" dirty="0"/>
              <a:t>PTL feedback</a:t>
            </a:r>
            <a:endParaRPr lang="en-GB" sz="1800" dirty="0"/>
          </a:p>
          <a:p>
            <a:pPr lvl="2"/>
            <a:r>
              <a:rPr lang="en-US" sz="1600" dirty="0"/>
              <a:t>Determining effective and ineffective status of vulnerabilities is extremely time consuming</a:t>
            </a:r>
          </a:p>
          <a:p>
            <a:pPr lvl="2"/>
            <a:r>
              <a:rPr lang="en-US" sz="1600" dirty="0"/>
              <a:t>Analysis direct and transitive is time consuming</a:t>
            </a:r>
          </a:p>
          <a:p>
            <a:pPr lvl="2"/>
            <a:r>
              <a:rPr lang="en-US" sz="1600" dirty="0"/>
              <a:t>Determining remediation action difficult</a:t>
            </a:r>
          </a:p>
          <a:p>
            <a:pPr lvl="2"/>
            <a:r>
              <a:rPr lang="en-US" sz="1600" dirty="0"/>
              <a:t>NexusIQ does not provide this analysis directly</a:t>
            </a:r>
          </a:p>
          <a:p>
            <a:pPr lvl="1"/>
            <a:r>
              <a:rPr lang="en-US" sz="1800" dirty="0"/>
              <a:t>Proposal for dependency remediation in Frankfurt</a:t>
            </a:r>
          </a:p>
          <a:p>
            <a:pPr lvl="2"/>
            <a:r>
              <a:rPr lang="en-US" sz="1600" dirty="0"/>
              <a:t>Require projects to upgrade their direct dependencies to latest version of package at M1</a:t>
            </a:r>
          </a:p>
          <a:p>
            <a:pPr lvl="3"/>
            <a:r>
              <a:rPr lang="en-US" sz="1400" dirty="0"/>
              <a:t>Considered industry best practice</a:t>
            </a:r>
          </a:p>
          <a:p>
            <a:pPr lvl="3"/>
            <a:r>
              <a:rPr lang="en-US" sz="1400" dirty="0"/>
              <a:t>Will not eliminate all vulnerabilities, but will reduce the number</a:t>
            </a:r>
          </a:p>
          <a:p>
            <a:pPr lvl="3"/>
            <a:r>
              <a:rPr lang="en-US" sz="1400" dirty="0"/>
              <a:t>KPI – number of packages upgraded</a:t>
            </a:r>
          </a:p>
          <a:p>
            <a:pPr lvl="2"/>
            <a:r>
              <a:rPr lang="en-US" sz="1600" dirty="0"/>
              <a:t>Edge cases</a:t>
            </a:r>
          </a:p>
          <a:p>
            <a:pPr lvl="3"/>
            <a:r>
              <a:rPr lang="en-US" sz="1400" dirty="0"/>
              <a:t>Projects with ODL </a:t>
            </a:r>
            <a:r>
              <a:rPr lang="en-US" sz="1400" dirty="0" smtClean="0"/>
              <a:t>dependencies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349471015"/>
      </p:ext>
    </p:extLst>
  </p:cSld>
  <p:clrMapOvr>
    <a:masterClrMapping/>
  </p:clrMapOvr>
  <p:transition>
    <p:wipe dir="r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NAP_powerpoint_presentation_v1" id="{DB83975D-0410-E24B-B943-5F1FFD2693BC}" vid="{26E034CB-823C-6A4E-B815-6D6A1245F6F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ONAP_powerpoint_presentation_v1</Template>
  <TotalTime>43237</TotalTime>
  <Words>510</Words>
  <Application>Microsoft Office PowerPoint</Application>
  <PresentationFormat>Niestandardowy</PresentationFormat>
  <Paragraphs>85</Paragraphs>
  <Slides>6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6</vt:i4>
      </vt:variant>
    </vt:vector>
  </HeadingPairs>
  <TitlesOfParts>
    <vt:vector size="7" baseType="lpstr">
      <vt:lpstr>Office Theme</vt:lpstr>
      <vt:lpstr>ONAP Security Meeting </vt:lpstr>
      <vt:lpstr>Agenda Topics General</vt:lpstr>
      <vt:lpstr>Agenda &amp; Minutes</vt:lpstr>
      <vt:lpstr>Agenda &amp; Minutes</vt:lpstr>
      <vt:lpstr>Agenda &amp; Minutes</vt:lpstr>
      <vt:lpstr>Agenda &amp; Minutes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Alex Contini</dc:creator>
  <cp:lastModifiedBy>Pawlak Paweł 3 - Korpo</cp:lastModifiedBy>
  <cp:revision>929</cp:revision>
  <cp:lastPrinted>2017-08-07T21:14:23Z</cp:lastPrinted>
  <dcterms:created xsi:type="dcterms:W3CDTF">2017-02-27T16:23:08Z</dcterms:created>
  <dcterms:modified xsi:type="dcterms:W3CDTF">2019-11-19T22:08:19Z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readonly">
    <vt:lpwstr/>
  </property>
  <property fmtid="{D5CDD505-2E9C-101B-9397-08002B2CF9AE}" pid="3" name="_change">
    <vt:lpwstr/>
  </property>
  <property fmtid="{D5CDD505-2E9C-101B-9397-08002B2CF9AE}" pid="4" name="_full-control">
    <vt:lpwstr/>
  </property>
  <property fmtid="{D5CDD505-2E9C-101B-9397-08002B2CF9AE}" pid="5" name="sflag">
    <vt:lpwstr>1501682128</vt:lpwstr>
  </property>
</Properties>
</file>