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16"/>
  </p:notesMasterIdLst>
  <p:sldIdLst>
    <p:sldId id="256" r:id="rId3"/>
    <p:sldId id="292" r:id="rId4"/>
    <p:sldId id="310" r:id="rId5"/>
    <p:sldId id="311" r:id="rId6"/>
    <p:sldId id="304" r:id="rId7"/>
    <p:sldId id="305" r:id="rId8"/>
    <p:sldId id="306" r:id="rId9"/>
    <p:sldId id="307" r:id="rId10"/>
    <p:sldId id="308" r:id="rId11"/>
    <p:sldId id="309" r:id="rId12"/>
    <p:sldId id="279" r:id="rId13"/>
    <p:sldId id="293" r:id="rId14"/>
    <p:sldId id="295" r:id="rId1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687" autoAdjust="0"/>
  </p:normalViewPr>
  <p:slideViewPr>
    <p:cSldViewPr snapToGrid="0">
      <p:cViewPr varScale="1">
        <p:scale>
          <a:sx n="62" d="100"/>
          <a:sy n="62" d="100"/>
        </p:scale>
        <p:origin x="1302" y="60"/>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2019/3/18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a:t>
            </a:fld>
            <a:endParaRPr kumimoji="1" lang="ja-JP" altLang="en-US"/>
          </a:p>
        </p:txBody>
      </p:sp>
    </p:spTree>
    <p:extLst>
      <p:ext uri="{BB962C8B-B14F-4D97-AF65-F5344CB8AC3E}">
        <p14:creationId xmlns:p14="http://schemas.microsoft.com/office/powerpoint/2010/main" val="787523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is our thoughts / that which classes in backend to be modified by this coding work.</a:t>
            </a:r>
          </a:p>
          <a:p>
            <a:r>
              <a:rPr kumimoji="1" lang="en-US" altLang="ja-JP" baseline="0" dirty="0" smtClean="0"/>
              <a:t>but we are not sure whether it is correct or not </a:t>
            </a:r>
          </a:p>
          <a:p>
            <a:r>
              <a:rPr kumimoji="1" lang="en-US" altLang="ja-JP" baseline="0" dirty="0" smtClean="0"/>
              <a:t>because we just started to learn SDC a few weeks ago and we only have a superficial knowledge.</a:t>
            </a:r>
          </a:p>
          <a:p>
            <a:r>
              <a:rPr kumimoji="1" lang="en-US" altLang="ja-JP" baseline="0" dirty="0" smtClean="0"/>
              <a:t>so it will be very helpful if you provide advices to us how to / where we should take a look to implement this feature.</a:t>
            </a:r>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11</a:t>
            </a:fld>
            <a:endParaRPr kumimoji="1" lang="ja-JP" altLang="en-US"/>
          </a:p>
        </p:txBody>
      </p:sp>
    </p:spTree>
    <p:extLst>
      <p:ext uri="{BB962C8B-B14F-4D97-AF65-F5344CB8AC3E}">
        <p14:creationId xmlns:p14="http://schemas.microsoft.com/office/powerpoint/2010/main" val="824011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37C6C54A-CEFB-4E2D-9F2D-CFAAB4DB7583}" type="slidenum">
              <a:rPr kumimoji="1" lang="ja-JP" altLang="en-US" smtClean="0"/>
              <a:t>3</a:t>
            </a:fld>
            <a:endParaRPr kumimoji="1" lang="ja-JP" altLang="en-US"/>
          </a:p>
        </p:txBody>
      </p:sp>
    </p:spTree>
    <p:extLst>
      <p:ext uri="{BB962C8B-B14F-4D97-AF65-F5344CB8AC3E}">
        <p14:creationId xmlns:p14="http://schemas.microsoft.com/office/powerpoint/2010/main" val="2942058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C6C54A-CEFB-4E2D-9F2D-CFAAB4DB7583}" type="slidenum">
              <a:rPr kumimoji="1" lang="ja-JP" altLang="en-US" smtClean="0"/>
              <a:t>4</a:t>
            </a:fld>
            <a:endParaRPr kumimoji="1" lang="ja-JP" altLang="en-US"/>
          </a:p>
        </p:txBody>
      </p:sp>
    </p:spTree>
    <p:extLst>
      <p:ext uri="{BB962C8B-B14F-4D97-AF65-F5344CB8AC3E}">
        <p14:creationId xmlns:p14="http://schemas.microsoft.com/office/powerpoint/2010/main" val="1614746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a:t>
            </a:r>
            <a:r>
              <a:rPr kumimoji="1" lang="en-US" altLang="ja-JP" baseline="0" dirty="0" smtClean="0"/>
              <a:t> followings are users UI operation image we assume.</a:t>
            </a:r>
            <a:endParaRPr kumimoji="1" lang="en-US" altLang="ja-JP" dirty="0" smtClean="0"/>
          </a:p>
          <a:p>
            <a:r>
              <a:rPr kumimoji="1" lang="en-US" altLang="ja-JP" dirty="0" smtClean="0"/>
              <a:t>the</a:t>
            </a:r>
            <a:r>
              <a:rPr kumimoji="1" lang="en-US" altLang="ja-JP" baseline="0" dirty="0" smtClean="0"/>
              <a:t> operations are similar to what users do in declaring inputs.</a:t>
            </a:r>
          </a:p>
          <a:p>
            <a:endParaRPr kumimoji="1" lang="en-US" altLang="ja-JP" dirty="0" smtClean="0"/>
          </a:p>
          <a:p>
            <a:r>
              <a:rPr kumimoji="1" lang="en-US" altLang="ja-JP" dirty="0" smtClean="0"/>
              <a:t>first:</a:t>
            </a:r>
            <a:r>
              <a:rPr kumimoji="1" lang="en-US" altLang="ja-JP" baseline="0" dirty="0" smtClean="0"/>
              <a:t> an user put a check in checkbox of property / of which value will be got from a list in inputs.</a:t>
            </a:r>
          </a:p>
          <a:p>
            <a:r>
              <a:rPr kumimoji="1" lang="en-US" altLang="ja-JP" baseline="0" dirty="0" smtClean="0"/>
              <a:t>then click ‘Declare list’ button. </a:t>
            </a:r>
          </a:p>
          <a:p>
            <a:r>
              <a:rPr kumimoji="1" lang="en-US" altLang="ja-JP" baseline="0" dirty="0" smtClean="0"/>
              <a:t>this button will be added to UI in this enhancement.</a:t>
            </a:r>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5</a:t>
            </a:fld>
            <a:endParaRPr kumimoji="1" lang="ja-JP" altLang="en-US"/>
          </a:p>
        </p:txBody>
      </p:sp>
    </p:spTree>
    <p:extLst>
      <p:ext uri="{BB962C8B-B14F-4D97-AF65-F5344CB8AC3E}">
        <p14:creationId xmlns:p14="http://schemas.microsoft.com/office/powerpoint/2010/main" val="3184662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 </a:t>
            </a:r>
            <a:r>
              <a:rPr kumimoji="1" lang="en-US" altLang="ja-JP" baseline="0" dirty="0" smtClean="0"/>
              <a:t>this dialog will appear. the user defines a new list input for the property.</a:t>
            </a:r>
          </a:p>
          <a:p>
            <a:r>
              <a:rPr kumimoji="1" lang="en-US" altLang="ja-JP" baseline="0" dirty="0" smtClean="0"/>
              <a:t>user can specify input name,</a:t>
            </a:r>
          </a:p>
          <a:p>
            <a:r>
              <a:rPr kumimoji="1" lang="en-US" altLang="ja-JP" baseline="0" dirty="0" smtClean="0"/>
              <a:t>and data type which means </a:t>
            </a:r>
            <a:r>
              <a:rPr kumimoji="1" lang="en-US" altLang="ja-JP" baseline="0" dirty="0" err="1" smtClean="0"/>
              <a:t>entry_schema</a:t>
            </a:r>
            <a:r>
              <a:rPr kumimoji="1" lang="en-US" altLang="ja-JP" baseline="0" dirty="0" smtClean="0"/>
              <a:t> of the list in </a:t>
            </a:r>
            <a:r>
              <a:rPr kumimoji="1" lang="en-US" altLang="ja-JP" baseline="0" dirty="0" err="1" smtClean="0"/>
              <a:t>tosca</a:t>
            </a:r>
            <a:r>
              <a:rPr kumimoji="1" lang="en-US" altLang="ja-JP" baseline="0" dirty="0" smtClean="0"/>
              <a:t>.</a:t>
            </a:r>
          </a:p>
          <a:p>
            <a:endParaRPr kumimoji="1" lang="en-US" altLang="ja-JP" baseline="0" dirty="0" smtClean="0"/>
          </a:p>
          <a:p>
            <a:r>
              <a:rPr kumimoji="1" lang="en-US" altLang="ja-JP" baseline="0" dirty="0" smtClean="0"/>
              <a:t>this data type will have properties the user selected in previous 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after clicking ‘Save’ button, REST</a:t>
            </a:r>
            <a:r>
              <a:rPr kumimoji="1" lang="en-US" altLang="ja-JP" baseline="0" dirty="0" smtClean="0"/>
              <a:t> </a:t>
            </a:r>
            <a:r>
              <a:rPr kumimoji="1" lang="en-US" altLang="ja-JP" baseline="0" dirty="0" err="1" smtClean="0"/>
              <a:t>api</a:t>
            </a:r>
            <a:r>
              <a:rPr kumimoji="1" lang="en-US" altLang="ja-JP" baseline="0" dirty="0" smtClean="0"/>
              <a:t> to create the list input will be called and database will be updated in backend.</a:t>
            </a:r>
          </a:p>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6</a:t>
            </a:fld>
            <a:endParaRPr kumimoji="1" lang="ja-JP" altLang="en-US"/>
          </a:p>
        </p:txBody>
      </p:sp>
    </p:spTree>
    <p:extLst>
      <p:ext uri="{BB962C8B-B14F-4D97-AF65-F5344CB8AC3E}">
        <p14:creationId xmlns:p14="http://schemas.microsoft.com/office/powerpoint/2010/main" val="3266202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a:t>
            </a:r>
          </a:p>
          <a:p>
            <a:r>
              <a:rPr kumimoji="1" lang="en-US" altLang="ja-JP" dirty="0" smtClean="0"/>
              <a:t>in</a:t>
            </a:r>
            <a:r>
              <a:rPr kumimoji="1" lang="en-US" altLang="ja-JP" baseline="0" dirty="0" smtClean="0"/>
              <a:t> ‘inputs’ tab, the new list input will appear.</a:t>
            </a:r>
          </a:p>
          <a:p>
            <a:r>
              <a:rPr kumimoji="1" lang="en-US" altLang="ja-JP" dirty="0" smtClean="0"/>
              <a:t>user</a:t>
            </a:r>
            <a:r>
              <a:rPr kumimoji="1" lang="en-US" altLang="ja-JP" baseline="0" dirty="0" smtClean="0"/>
              <a:t> can delete it by just click trash icon, then all references to this list will be removed from properties.</a:t>
            </a:r>
          </a:p>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7</a:t>
            </a:fld>
            <a:endParaRPr kumimoji="1" lang="ja-JP" altLang="en-US"/>
          </a:p>
        </p:txBody>
      </p:sp>
    </p:spTree>
    <p:extLst>
      <p:ext uri="{BB962C8B-B14F-4D97-AF65-F5344CB8AC3E}">
        <p14:creationId xmlns:p14="http://schemas.microsoft.com/office/powerpoint/2010/main" val="616044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after</a:t>
            </a:r>
            <a:r>
              <a:rPr kumimoji="1" lang="en-US" altLang="ja-JP" baseline="0" dirty="0" smtClean="0"/>
              <a:t> that the property will be </a:t>
            </a:r>
            <a:r>
              <a:rPr kumimoji="1" lang="en-US" altLang="ja-JP" baseline="0" dirty="0" err="1" smtClean="0"/>
              <a:t>uneditable</a:t>
            </a:r>
            <a:r>
              <a:rPr kumimoji="1" lang="en-US" altLang="ja-JP" baseline="0" dirty="0" smtClean="0"/>
              <a:t> and have a reference to the property of the list item user specified.</a:t>
            </a:r>
          </a:p>
          <a:p>
            <a:r>
              <a:rPr kumimoji="1" lang="en-US" altLang="ja-JP" baseline="0" dirty="0" smtClean="0"/>
              <a:t>when the user looks into ‘Properties’ tab,</a:t>
            </a:r>
          </a:p>
          <a:p>
            <a:r>
              <a:rPr kumimoji="1" lang="en-US" altLang="ja-JP" baseline="0" dirty="0" smtClean="0"/>
              <a:t>the properties user selected are now </a:t>
            </a:r>
            <a:r>
              <a:rPr kumimoji="1" lang="en-US" altLang="ja-JP" baseline="0" dirty="0" err="1" smtClean="0"/>
              <a:t>uneditable</a:t>
            </a:r>
            <a:r>
              <a:rPr kumimoji="1" lang="en-US" altLang="ja-JP" baseline="0" dirty="0" smtClean="0"/>
              <a:t> and have references to the item list w/ </a:t>
            </a:r>
            <a:r>
              <a:rPr kumimoji="1" lang="en-US" altLang="ja-JP" baseline="0" dirty="0" err="1" smtClean="0"/>
              <a:t>get_input</a:t>
            </a:r>
            <a:r>
              <a:rPr kumimoji="1" lang="en-US" altLang="ja-JP" baseline="0" dirty="0" smtClean="0"/>
              <a:t> syntax.</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8</a:t>
            </a:fld>
            <a:endParaRPr kumimoji="1" lang="ja-JP" altLang="en-US"/>
          </a:p>
        </p:txBody>
      </p:sp>
    </p:spTree>
    <p:extLst>
      <p:ext uri="{BB962C8B-B14F-4D97-AF65-F5344CB8AC3E}">
        <p14:creationId xmlns:p14="http://schemas.microsoft.com/office/powerpoint/2010/main" val="1920789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smtClean="0"/>
              <a:t>tosca</a:t>
            </a:r>
            <a:r>
              <a:rPr kumimoji="1" lang="en-US" altLang="ja-JP" dirty="0" smtClean="0"/>
              <a:t> model corresponding</a:t>
            </a:r>
            <a:r>
              <a:rPr kumimoji="1" lang="en-US" altLang="ja-JP" baseline="0" dirty="0" smtClean="0"/>
              <a:t> to the property will be generated like this.</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9</a:t>
            </a:fld>
            <a:endParaRPr kumimoji="1" lang="ja-JP" altLang="en-US"/>
          </a:p>
        </p:txBody>
      </p:sp>
    </p:spTree>
    <p:extLst>
      <p:ext uri="{BB962C8B-B14F-4D97-AF65-F5344CB8AC3E}">
        <p14:creationId xmlns:p14="http://schemas.microsoft.com/office/powerpoint/2010/main" val="3605403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and</a:t>
            </a:r>
            <a:r>
              <a:rPr kumimoji="1" lang="en-US" altLang="ja-JP" baseline="0" dirty="0" smtClean="0"/>
              <a:t> the declared list input will be like this.</a:t>
            </a:r>
          </a:p>
          <a:p>
            <a:r>
              <a:rPr kumimoji="1" lang="en-US" altLang="ja-JP" baseline="0" dirty="0" smtClean="0"/>
              <a:t>also data type will be defined in </a:t>
            </a:r>
            <a:r>
              <a:rPr kumimoji="1" lang="en-US" altLang="ja-JP" baseline="0" dirty="0" err="1" smtClean="0"/>
              <a:t>tosca</a:t>
            </a:r>
            <a:r>
              <a:rPr kumimoji="1" lang="en-US" altLang="ja-JP" baseline="0"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10</a:t>
            </a:fld>
            <a:endParaRPr kumimoji="1" lang="ja-JP" altLang="en-US"/>
          </a:p>
        </p:txBody>
      </p:sp>
    </p:spTree>
    <p:extLst>
      <p:ext uri="{BB962C8B-B14F-4D97-AF65-F5344CB8AC3E}">
        <p14:creationId xmlns:p14="http://schemas.microsoft.com/office/powerpoint/2010/main" val="20481803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smtClean="0"/>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2019/3/18</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2019/3/18</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smtClean="0"/>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2019/3/18</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smtClean="0"/>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2019/3/18</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09BF1F1-8681-4731-A8F5-A5CC4091042E}" type="datetimeFigureOut">
              <a:rPr kumimoji="1" lang="ja-JP" altLang="en-US" smtClean="0"/>
              <a:t>2019/3/18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85590E5-57D4-4004-8489-08DEED0A8847}" type="slidenum">
              <a:rPr kumimoji="1" lang="ja-JP" altLang="en-US" smtClean="0"/>
              <a:t>‹#›</a:t>
            </a:fld>
            <a:endParaRPr kumimoji="1" lang="ja-JP" altLang="en-US"/>
          </a:p>
        </p:txBody>
      </p:sp>
    </p:spTree>
    <p:extLst>
      <p:ext uri="{BB962C8B-B14F-4D97-AF65-F5344CB8AC3E}">
        <p14:creationId xmlns:p14="http://schemas.microsoft.com/office/powerpoint/2010/main" val="2403506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7906121" y="6400801"/>
            <a:ext cx="1409280" cy="1102179"/>
          </a:xfrm>
          <a:prstGeom prst="rect">
            <a:avLst/>
          </a:prstGeom>
          <a:ln/>
        </p:spPr>
        <p:txBody>
          <a:bodyPr/>
          <a:lstStyle>
            <a:lvl1pPr>
              <a:defRPr/>
            </a:lvl1pPr>
          </a:lstStyle>
          <a:p>
            <a:fld id="{909BF1F1-8681-4731-A8F5-A5CC4091042E}" type="datetimeFigureOut">
              <a:rPr kumimoji="1" lang="ja-JP" altLang="en-US" smtClean="0"/>
              <a:t>2019/3/18</a:t>
            </a:fld>
            <a:endParaRPr kumimoji="1" lang="ja-JP" altLang="en-US"/>
          </a:p>
        </p:txBody>
      </p:sp>
    </p:spTree>
    <p:extLst>
      <p:ext uri="{BB962C8B-B14F-4D97-AF65-F5344CB8AC3E}">
        <p14:creationId xmlns:p14="http://schemas.microsoft.com/office/powerpoint/2010/main" val="3111161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2019/3/18</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71" r:id="rId7"/>
    <p:sldLayoutId id="2147483672" r:id="rId8"/>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SDC </a:t>
            </a:r>
            <a:r>
              <a:rPr lang="en-US" altLang="ja-JP" dirty="0" smtClean="0"/>
              <a:t>enhancement - CCVPN</a:t>
            </a:r>
            <a:r>
              <a:rPr lang="en-US" altLang="ja-JP" dirty="0"/>
              <a:t/>
            </a:r>
            <a:br>
              <a:rPr lang="en-US" altLang="ja-JP" dirty="0"/>
            </a:br>
            <a:r>
              <a:rPr lang="en-US" altLang="ja-JP" dirty="0" smtClean="0"/>
              <a:t>Support Design of List Inputs in Service Template</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746" y="5499736"/>
            <a:ext cx="914400" cy="430054"/>
          </a:xfrm>
          <a:prstGeom prst="rect">
            <a:avLst/>
          </a:prstGeom>
        </p:spPr>
      </p:pic>
    </p:spTree>
    <p:extLst>
      <p:ext uri="{BB962C8B-B14F-4D97-AF65-F5344CB8AC3E}">
        <p14:creationId xmlns:p14="http://schemas.microsoft.com/office/powerpoint/2010/main" val="366445027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en-US" altLang="ja-JP" dirty="0"/>
              <a:t>UI to TOSCA Mapping (Inputs)</a:t>
            </a:r>
            <a:endParaRPr kumimoji="1" lang="ja-JP" altLang="en-US" dirty="0"/>
          </a:p>
        </p:txBody>
      </p:sp>
      <p:grpSp>
        <p:nvGrpSpPr>
          <p:cNvPr id="2" name="グループ化 1"/>
          <p:cNvGrpSpPr/>
          <p:nvPr/>
        </p:nvGrpSpPr>
        <p:grpSpPr>
          <a:xfrm>
            <a:off x="234175" y="1266953"/>
            <a:ext cx="7866635" cy="5040000"/>
            <a:chOff x="2732048" y="1378466"/>
            <a:chExt cx="7866635" cy="5040000"/>
          </a:xfrm>
        </p:grpSpPr>
        <p:pic>
          <p:nvPicPr>
            <p:cNvPr id="5" name="図 4"/>
            <p:cNvPicPr>
              <a:picLocks noChangeAspect="1"/>
            </p:cNvPicPr>
            <p:nvPr/>
          </p:nvPicPr>
          <p:blipFill rotWithShape="1">
            <a:blip r:embed="rId3"/>
            <a:srcRect l="18116" t="11222" r="-263" b="-289"/>
            <a:stretch/>
          </p:blipFill>
          <p:spPr>
            <a:xfrm>
              <a:off x="2732048" y="1378466"/>
              <a:ext cx="7866635" cy="5040000"/>
            </a:xfrm>
            <a:prstGeom prst="rect">
              <a:avLst/>
            </a:prstGeom>
            <a:ln>
              <a:noFill/>
            </a:ln>
            <a:effectLst>
              <a:outerShdw blurRad="292100" dist="139700" dir="2700000" algn="tl" rotWithShape="0">
                <a:srgbClr val="333333">
                  <a:alpha val="65000"/>
                </a:srgbClr>
              </a:outerShdw>
            </a:effectLst>
          </p:spPr>
        </p:pic>
        <p:sp>
          <p:nvSpPr>
            <p:cNvPr id="8" name="テキスト ボックス 7"/>
            <p:cNvSpPr txBox="1"/>
            <p:nvPr/>
          </p:nvSpPr>
          <p:spPr>
            <a:xfrm>
              <a:off x="4333874" y="3531208"/>
              <a:ext cx="561051" cy="138499"/>
            </a:xfrm>
            <a:prstGeom prst="rect">
              <a:avLst/>
            </a:prstGeom>
            <a:solidFill>
              <a:schemeClr val="bg1"/>
            </a:solidFill>
          </p:spPr>
          <p:txBody>
            <a:bodyPr wrap="none" lIns="0" tIns="0" rIns="0" bIns="0" rtlCol="0">
              <a:spAutoFit/>
            </a:bodyPr>
            <a:lstStyle/>
            <a:p>
              <a:r>
                <a:rPr lang="en-US" altLang="ja-JP" sz="900" dirty="0" smtClean="0">
                  <a:solidFill>
                    <a:schemeClr val="tx1">
                      <a:lumMod val="50000"/>
                      <a:lumOff val="50000"/>
                    </a:schemeClr>
                  </a:solidFill>
                </a:rPr>
                <a:t>SDWANSITE</a:t>
              </a:r>
              <a:endParaRPr kumimoji="1" lang="ja-JP" altLang="en-US" sz="900" dirty="0">
                <a:solidFill>
                  <a:schemeClr val="tx1">
                    <a:lumMod val="50000"/>
                    <a:lumOff val="50000"/>
                  </a:schemeClr>
                </a:solidFill>
              </a:endParaRPr>
            </a:p>
          </p:txBody>
        </p:sp>
      </p:grpSp>
      <p:sp>
        <p:nvSpPr>
          <p:cNvPr id="9" name="テキスト ボックス 8"/>
          <p:cNvSpPr txBox="1"/>
          <p:nvPr/>
        </p:nvSpPr>
        <p:spPr>
          <a:xfrm>
            <a:off x="7072815" y="1274155"/>
            <a:ext cx="5007355" cy="4493538"/>
          </a:xfrm>
          <a:prstGeom prst="rect">
            <a:avLst/>
          </a:prstGeom>
          <a:solidFill>
            <a:schemeClr val="bg1"/>
          </a:solidFill>
          <a:ln>
            <a:solidFill>
              <a:schemeClr val="tx1"/>
            </a:solidFill>
          </a:ln>
        </p:spPr>
        <p:txBody>
          <a:bodyPr wrap="square" rtlCol="0">
            <a:spAutoFit/>
          </a:bodyPr>
          <a:lstStyle/>
          <a:p>
            <a:r>
              <a:rPr lang="en-US" altLang="ja-JP" sz="1100" dirty="0" err="1">
                <a:latin typeface="Consolas" panose="020B0609020204030204" pitchFamily="49" charset="0"/>
                <a:cs typeface="Consolas" panose="020B0609020204030204" pitchFamily="49" charset="0"/>
              </a:rPr>
              <a:t>tosca_definitions_version</a:t>
            </a:r>
            <a:r>
              <a:rPr lang="en-US" altLang="ja-JP" sz="1100" dirty="0">
                <a:latin typeface="Consolas" panose="020B0609020204030204" pitchFamily="49" charset="0"/>
                <a:cs typeface="Consolas" panose="020B0609020204030204" pitchFamily="49" charset="0"/>
              </a:rPr>
              <a:t>: tosca_simple_yaml_1_2</a:t>
            </a:r>
          </a:p>
          <a:p>
            <a:r>
              <a:rPr lang="en-US" altLang="ja-JP" sz="1100" dirty="0">
                <a:latin typeface="Consolas" panose="020B0609020204030204" pitchFamily="49" charset="0"/>
                <a:cs typeface="Consolas" panose="020B0609020204030204" pitchFamily="49" charset="0"/>
              </a:rPr>
              <a:t>description: Template for deploying SD-WAN with a variable number of </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data_types</a:t>
            </a:r>
            <a:r>
              <a:rPr lang="en-US" altLang="ja-JP" sz="1100" dirty="0">
                <a:solidFill>
                  <a:srgbClr val="FF0000"/>
                </a:solidFill>
                <a:latin typeface="Consolas" panose="020B0609020204030204" pitchFamily="49" charset="0"/>
                <a:cs typeface="Consolas" panose="020B0609020204030204" pitchFamily="49" charset="0"/>
              </a:rPr>
              <a:t>:</a:t>
            </a:r>
          </a:p>
          <a:p>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org.openecomp.datatypes.vfc.location</a:t>
            </a:r>
            <a:endParaRPr lang="en-US" altLang="ja-JP" sz="1100" dirty="0">
              <a:solidFill>
                <a:srgbClr val="FF0000"/>
              </a:solidFill>
              <a:latin typeface="Consolas" panose="020B0609020204030204" pitchFamily="49" charset="0"/>
              <a:cs typeface="Consolas" panose="020B0609020204030204" pitchFamily="49" charset="0"/>
            </a:endParaRPr>
          </a:p>
          <a:p>
            <a:r>
              <a:rPr lang="en-US" altLang="ja-JP" sz="1100" dirty="0">
                <a:solidFill>
                  <a:srgbClr val="FF0000"/>
                </a:solidFill>
                <a:latin typeface="Consolas" panose="020B0609020204030204" pitchFamily="49" charset="0"/>
                <a:cs typeface="Consolas" panose="020B0609020204030204" pitchFamily="49" charset="0"/>
              </a:rPr>
              <a:t>      properties:</a:t>
            </a:r>
          </a:p>
          <a:p>
            <a:r>
              <a:rPr lang="en-US" altLang="ja-JP" sz="1100" dirty="0">
                <a:solidFill>
                  <a:srgbClr val="FF0000"/>
                </a:solidFill>
                <a:latin typeface="Consolas" panose="020B0609020204030204" pitchFamily="49" charset="0"/>
                <a:cs typeface="Consolas" panose="020B0609020204030204" pitchFamily="49" charset="0"/>
              </a:rPr>
              <a:t>        location:</a:t>
            </a:r>
          </a:p>
          <a:p>
            <a:r>
              <a:rPr lang="en-US" altLang="ja-JP" sz="1100" dirty="0">
                <a:solidFill>
                  <a:srgbClr val="FF0000"/>
                </a:solidFill>
                <a:latin typeface="Consolas" panose="020B0609020204030204" pitchFamily="49" charset="0"/>
                <a:cs typeface="Consolas" panose="020B0609020204030204" pitchFamily="49" charset="0"/>
              </a:rPr>
              <a:t>          type: string</a:t>
            </a:r>
          </a:p>
          <a:p>
            <a:r>
              <a:rPr lang="en-US" altLang="ja-JP" sz="1100" dirty="0">
                <a:solidFill>
                  <a:srgbClr val="FF0000"/>
                </a:solidFill>
                <a:latin typeface="Consolas" panose="020B0609020204030204" pitchFamily="49" charset="0"/>
                <a:cs typeface="Consolas" panose="020B0609020204030204" pitchFamily="49" charset="0"/>
              </a:rPr>
              <a:t>        address:</a:t>
            </a:r>
          </a:p>
          <a:p>
            <a:r>
              <a:rPr lang="en-US" altLang="ja-JP" sz="1100" dirty="0">
                <a:solidFill>
                  <a:srgbClr val="FF0000"/>
                </a:solidFill>
                <a:latin typeface="Consolas" panose="020B0609020204030204" pitchFamily="49" charset="0"/>
                <a:cs typeface="Consolas" panose="020B0609020204030204" pitchFamily="49" charset="0"/>
              </a:rPr>
              <a:t>          type: </a:t>
            </a:r>
            <a:r>
              <a:rPr lang="en-US" altLang="ja-JP" sz="1100" dirty="0" smtClean="0">
                <a:solidFill>
                  <a:srgbClr val="FF0000"/>
                </a:solidFill>
                <a:latin typeface="Consolas" panose="020B0609020204030204" pitchFamily="49" charset="0"/>
                <a:cs typeface="Consolas" panose="020B0609020204030204" pitchFamily="49" charset="0"/>
              </a:rPr>
              <a:t>string</a:t>
            </a:r>
          </a:p>
          <a:p>
            <a:r>
              <a:rPr lang="en-US" altLang="ja-JP" sz="1100" dirty="0" err="1" smtClean="0">
                <a:latin typeface="Consolas" panose="020B0609020204030204" pitchFamily="49" charset="0"/>
                <a:cs typeface="Consolas" panose="020B0609020204030204" pitchFamily="49" charset="0"/>
              </a:rPr>
              <a:t>topology_template</a:t>
            </a:r>
            <a:r>
              <a:rPr lang="en-US" altLang="ja-JP" sz="1100" dirty="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inputs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numberOfSites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integer</a:t>
            </a:r>
          </a:p>
          <a:p>
            <a:r>
              <a:rPr lang="en-US" altLang="ja-JP" sz="1100" dirty="0">
                <a:solidFill>
                  <a:srgbClr val="FF0000"/>
                </a:solidFill>
                <a:latin typeface="Consolas" panose="020B0609020204030204" pitchFamily="49" charset="0"/>
                <a:cs typeface="Consolas" panose="020B0609020204030204" pitchFamily="49" charset="0"/>
              </a:rPr>
              <a:t>    locations:</a:t>
            </a:r>
          </a:p>
          <a:p>
            <a:r>
              <a:rPr lang="en-US" altLang="ja-JP" sz="1100" dirty="0">
                <a:solidFill>
                  <a:srgbClr val="FF0000"/>
                </a:solidFill>
                <a:latin typeface="Consolas" panose="020B0609020204030204" pitchFamily="49" charset="0"/>
                <a:cs typeface="Consolas" panose="020B0609020204030204" pitchFamily="49" charset="0"/>
              </a:rPr>
              <a:t>      type: list</a:t>
            </a:r>
          </a:p>
          <a:p>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entry_schema</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org.openecomp.datatypes.vfc.location</a:t>
            </a:r>
            <a:endParaRPr lang="en-US" altLang="ja-JP" sz="1100" dirty="0">
              <a:solidFill>
                <a:srgbClr val="FF0000"/>
              </a:solidFill>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node_templates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sdwan</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VPN</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vpe</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site:</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VPNSite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properties:</a:t>
            </a:r>
          </a:p>
          <a:p>
            <a:r>
              <a:rPr lang="en-US" altLang="ja-JP" sz="1100" dirty="0">
                <a:latin typeface="Consolas" panose="020B0609020204030204" pitchFamily="49" charset="0"/>
                <a:cs typeface="Consolas" panose="020B0609020204030204" pitchFamily="49" charset="0"/>
              </a:rPr>
              <a:t>        location: { </a:t>
            </a:r>
            <a:r>
              <a:rPr lang="en-US" altLang="ja-JP" sz="1100" dirty="0" err="1">
                <a:latin typeface="Consolas" panose="020B0609020204030204" pitchFamily="49" charset="0"/>
                <a:cs typeface="Consolas" panose="020B0609020204030204" pitchFamily="49" charset="0"/>
              </a:rPr>
              <a:t>get_input</a:t>
            </a:r>
            <a:r>
              <a:rPr lang="en-US" altLang="ja-JP" sz="1100" dirty="0">
                <a:latin typeface="Consolas" panose="020B0609020204030204" pitchFamily="49" charset="0"/>
                <a:cs typeface="Consolas" panose="020B0609020204030204" pitchFamily="49" charset="0"/>
              </a:rPr>
              <a:t>: [ locations, INDEX, location ] }</a:t>
            </a:r>
          </a:p>
          <a:p>
            <a:r>
              <a:rPr lang="en-US" altLang="ja-JP" sz="1100" dirty="0">
                <a:latin typeface="Consolas" panose="020B0609020204030204" pitchFamily="49" charset="0"/>
                <a:cs typeface="Consolas" panose="020B0609020204030204" pitchFamily="49" charset="0"/>
              </a:rPr>
              <a:t>        address: { </a:t>
            </a:r>
            <a:r>
              <a:rPr lang="en-US" altLang="ja-JP" sz="1100" dirty="0" err="1">
                <a:latin typeface="Consolas" panose="020B0609020204030204" pitchFamily="49" charset="0"/>
                <a:cs typeface="Consolas" panose="020B0609020204030204" pitchFamily="49" charset="0"/>
              </a:rPr>
              <a:t>get_input</a:t>
            </a:r>
            <a:r>
              <a:rPr lang="en-US" altLang="ja-JP" sz="1100" dirty="0">
                <a:latin typeface="Consolas" panose="020B0609020204030204" pitchFamily="49" charset="0"/>
                <a:cs typeface="Consolas" panose="020B0609020204030204" pitchFamily="49" charset="0"/>
              </a:rPr>
              <a:t>: [ locations, INDEX, address ] }</a:t>
            </a:r>
          </a:p>
        </p:txBody>
      </p:sp>
      <p:cxnSp>
        <p:nvCxnSpPr>
          <p:cNvPr id="10" name="直線矢印コネクタ 9"/>
          <p:cNvCxnSpPr/>
          <p:nvPr/>
        </p:nvCxnSpPr>
        <p:spPr>
          <a:xfrm>
            <a:off x="2946400" y="3454400"/>
            <a:ext cx="4546600" cy="215900"/>
          </a:xfrm>
          <a:prstGeom prst="straightConnector1">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四角形吹き出し 10"/>
          <p:cNvSpPr/>
          <p:nvPr/>
        </p:nvSpPr>
        <p:spPr>
          <a:xfrm>
            <a:off x="9291879" y="2650821"/>
            <a:ext cx="2529282" cy="349702"/>
          </a:xfrm>
          <a:prstGeom prst="wedgeRectCallout">
            <a:avLst>
              <a:gd name="adj1" fmla="val -40433"/>
              <a:gd name="adj2" fmla="val -124705"/>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Data type will be defined</a:t>
            </a:r>
            <a:endParaRPr lang="ja-JP" altLang="en-US" dirty="0"/>
          </a:p>
        </p:txBody>
      </p:sp>
      <p:sp>
        <p:nvSpPr>
          <p:cNvPr id="12" name="四角形吹き出し 11"/>
          <p:cNvSpPr/>
          <p:nvPr/>
        </p:nvSpPr>
        <p:spPr>
          <a:xfrm>
            <a:off x="9067199" y="4334841"/>
            <a:ext cx="2612895" cy="349702"/>
          </a:xfrm>
          <a:prstGeom prst="wedgeRectCallout">
            <a:avLst>
              <a:gd name="adj1" fmla="val -40433"/>
              <a:gd name="adj2" fmla="val -124705"/>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new list input be declared</a:t>
            </a:r>
            <a:endParaRPr lang="ja-JP" altLang="en-US" dirty="0"/>
          </a:p>
        </p:txBody>
      </p:sp>
      <p:sp>
        <p:nvSpPr>
          <p:cNvPr id="13" name="正方形/長方形 12"/>
          <p:cNvSpPr/>
          <p:nvPr/>
        </p:nvSpPr>
        <p:spPr>
          <a:xfrm>
            <a:off x="2851785" y="2261436"/>
            <a:ext cx="640080" cy="35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565512" y="1403785"/>
            <a:ext cx="368313" cy="1868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17"/>
          <p:cNvSpPr>
            <a:spLocks noGrp="1"/>
          </p:cNvSpPr>
          <p:nvPr>
            <p:ph type="sldNum" sz="quarter" idx="4"/>
          </p:nvPr>
        </p:nvSpPr>
        <p:spPr/>
        <p:txBody>
          <a:bodyPr/>
          <a:lstStyle/>
          <a:p>
            <a:fld id="{385590E5-57D4-4004-8489-08DEED0A8847}" type="slidenum">
              <a:rPr kumimoji="1" lang="ja-JP" altLang="en-US" smtClean="0"/>
              <a:t>10</a:t>
            </a:fld>
            <a:endParaRPr kumimoji="1" lang="ja-JP" altLang="en-US"/>
          </a:p>
        </p:txBody>
      </p:sp>
    </p:spTree>
    <p:extLst>
      <p:ext uri="{BB962C8B-B14F-4D97-AF65-F5344CB8AC3E}">
        <p14:creationId xmlns:p14="http://schemas.microsoft.com/office/powerpoint/2010/main" val="1539983844"/>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08301" y="2095191"/>
            <a:ext cx="9405257" cy="320252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347749" y="2281763"/>
            <a:ext cx="2286000" cy="5164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InputsServlet</a:t>
            </a:r>
            <a:endParaRPr kumimoji="1" lang="ja-JP" altLang="en-US" dirty="0"/>
          </a:p>
        </p:txBody>
      </p:sp>
      <p:sp>
        <p:nvSpPr>
          <p:cNvPr id="5" name="正方形/長方形 4"/>
          <p:cNvSpPr/>
          <p:nvPr/>
        </p:nvSpPr>
        <p:spPr>
          <a:xfrm>
            <a:off x="4332249" y="2281763"/>
            <a:ext cx="2286000" cy="5164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Property</a:t>
            </a:r>
            <a:r>
              <a:rPr kumimoji="1" lang="en-US" altLang="ja-JP" dirty="0" err="1" smtClean="0"/>
              <a:t>Servlet</a:t>
            </a:r>
            <a:endParaRPr kumimoji="1" lang="ja-JP" altLang="en-US" dirty="0"/>
          </a:p>
        </p:txBody>
      </p:sp>
      <p:sp>
        <p:nvSpPr>
          <p:cNvPr id="6" name="正方形/長方形 5"/>
          <p:cNvSpPr/>
          <p:nvPr/>
        </p:nvSpPr>
        <p:spPr>
          <a:xfrm>
            <a:off x="7316750" y="2281763"/>
            <a:ext cx="2286000" cy="51646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err="1"/>
              <a:t>RequirementsServlet</a:t>
            </a:r>
            <a:endParaRPr lang="ja-JP" altLang="en-US" dirty="0"/>
          </a:p>
        </p:txBody>
      </p:sp>
      <p:sp>
        <p:nvSpPr>
          <p:cNvPr id="7" name="正方形/長方形 6"/>
          <p:cNvSpPr/>
          <p:nvPr/>
        </p:nvSpPr>
        <p:spPr>
          <a:xfrm>
            <a:off x="1347749" y="3043965"/>
            <a:ext cx="2286000" cy="5164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InputsBusinessLogic</a:t>
            </a:r>
            <a:endParaRPr kumimoji="1" lang="ja-JP" altLang="en-US" dirty="0"/>
          </a:p>
        </p:txBody>
      </p:sp>
      <p:sp>
        <p:nvSpPr>
          <p:cNvPr id="8" name="正方形/長方形 7"/>
          <p:cNvSpPr/>
          <p:nvPr/>
        </p:nvSpPr>
        <p:spPr>
          <a:xfrm>
            <a:off x="4332249" y="3043965"/>
            <a:ext cx="2286000" cy="5164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Property</a:t>
            </a:r>
            <a:r>
              <a:rPr kumimoji="1" lang="en-US" altLang="ja-JP" dirty="0" err="1" smtClean="0"/>
              <a:t>BusinessLogic</a:t>
            </a:r>
            <a:endParaRPr kumimoji="1" lang="ja-JP" altLang="en-US" dirty="0"/>
          </a:p>
        </p:txBody>
      </p:sp>
      <p:sp>
        <p:nvSpPr>
          <p:cNvPr id="9" name="正方形/長方形 8"/>
          <p:cNvSpPr/>
          <p:nvPr/>
        </p:nvSpPr>
        <p:spPr>
          <a:xfrm>
            <a:off x="7316750" y="3043965"/>
            <a:ext cx="2286000" cy="51646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err="1"/>
              <a:t>RequirementsBusinessLogic</a:t>
            </a:r>
            <a:endParaRPr lang="ja-JP" altLang="en-US" dirty="0"/>
          </a:p>
        </p:txBody>
      </p:sp>
      <p:sp>
        <p:nvSpPr>
          <p:cNvPr id="10" name="正方形/長方形 9"/>
          <p:cNvSpPr/>
          <p:nvPr/>
        </p:nvSpPr>
        <p:spPr>
          <a:xfrm>
            <a:off x="1347748" y="3806167"/>
            <a:ext cx="8255001" cy="51646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ToscaOperationFacade</a:t>
            </a:r>
            <a:endParaRPr kumimoji="1" lang="ja-JP" altLang="en-US" dirty="0"/>
          </a:p>
        </p:txBody>
      </p:sp>
      <p:sp>
        <p:nvSpPr>
          <p:cNvPr id="11" name="正方形/長方形 10"/>
          <p:cNvSpPr/>
          <p:nvPr/>
        </p:nvSpPr>
        <p:spPr>
          <a:xfrm>
            <a:off x="1347748" y="4568369"/>
            <a:ext cx="8255001" cy="51646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DAO</a:t>
            </a:r>
            <a:endParaRPr kumimoji="1" lang="ja-JP" altLang="en-US" dirty="0"/>
          </a:p>
        </p:txBody>
      </p:sp>
      <p:sp>
        <p:nvSpPr>
          <p:cNvPr id="12" name="円柱 11"/>
          <p:cNvSpPr/>
          <p:nvPr/>
        </p:nvSpPr>
        <p:spPr>
          <a:xfrm>
            <a:off x="3451716" y="5621859"/>
            <a:ext cx="4140200" cy="702733"/>
          </a:xfrm>
          <a:prstGeom prst="ca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Titan</a:t>
            </a:r>
            <a:endParaRPr kumimoji="1" lang="ja-JP" altLang="en-US" dirty="0"/>
          </a:p>
        </p:txBody>
      </p:sp>
      <p:sp>
        <p:nvSpPr>
          <p:cNvPr id="13" name="フローチャート: 処理 12"/>
          <p:cNvSpPr/>
          <p:nvPr/>
        </p:nvSpPr>
        <p:spPr>
          <a:xfrm>
            <a:off x="1347747" y="1113062"/>
            <a:ext cx="8255001" cy="575733"/>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smtClean="0"/>
              <a:t>FE Proxy</a:t>
            </a:r>
            <a:endParaRPr kumimoji="1" lang="ja-JP" altLang="en-US" dirty="0"/>
          </a:p>
        </p:txBody>
      </p:sp>
      <p:sp>
        <p:nvSpPr>
          <p:cNvPr id="14" name="正方形/長方形 13"/>
          <p:cNvSpPr/>
          <p:nvPr/>
        </p:nvSpPr>
        <p:spPr>
          <a:xfrm>
            <a:off x="8893098" y="5704108"/>
            <a:ext cx="3039533" cy="659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In our understanding</a:t>
            </a:r>
            <a:endParaRPr kumimoji="1" lang="ja-JP" altLang="en-US" dirty="0"/>
          </a:p>
        </p:txBody>
      </p:sp>
      <p:cxnSp>
        <p:nvCxnSpPr>
          <p:cNvPr id="15" name="直線矢印コネクタ 14"/>
          <p:cNvCxnSpPr/>
          <p:nvPr/>
        </p:nvCxnSpPr>
        <p:spPr>
          <a:xfrm flipV="1">
            <a:off x="2490748" y="1659767"/>
            <a:ext cx="0" cy="648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flipV="1">
            <a:off x="5475247" y="1659767"/>
            <a:ext cx="0" cy="648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flipV="1">
            <a:off x="8457326" y="1659767"/>
            <a:ext cx="0" cy="648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5475247" y="5084836"/>
            <a:ext cx="0" cy="5760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231874" y="1833581"/>
            <a:ext cx="554960" cy="523220"/>
          </a:xfrm>
          <a:prstGeom prst="rect">
            <a:avLst/>
          </a:prstGeom>
          <a:solidFill>
            <a:schemeClr val="bg1"/>
          </a:solidFill>
        </p:spPr>
        <p:txBody>
          <a:bodyPr wrap="none" rtlCol="0">
            <a:spAutoFit/>
          </a:bodyPr>
          <a:lstStyle/>
          <a:p>
            <a:r>
              <a:rPr kumimoji="1" lang="en-US" altLang="ja-JP" sz="2800" dirty="0" smtClean="0"/>
              <a:t>BE</a:t>
            </a:r>
            <a:endParaRPr kumimoji="1" lang="ja-JP" altLang="en-US" sz="2800" dirty="0"/>
          </a:p>
        </p:txBody>
      </p:sp>
      <p:sp>
        <p:nvSpPr>
          <p:cNvPr id="3" name="タイトル 2"/>
          <p:cNvSpPr>
            <a:spLocks noGrp="1"/>
          </p:cNvSpPr>
          <p:nvPr>
            <p:ph type="title"/>
          </p:nvPr>
        </p:nvSpPr>
        <p:spPr/>
        <p:txBody>
          <a:bodyPr>
            <a:normAutofit fontScale="90000"/>
          </a:bodyPr>
          <a:lstStyle/>
          <a:p>
            <a:r>
              <a:rPr kumimoji="1" lang="en-US" altLang="ja-JP" dirty="0" smtClean="0"/>
              <a:t>Classes to be modified in Back-End</a:t>
            </a:r>
            <a:endParaRPr kumimoji="1" lang="ja-JP" altLang="en-US" dirty="0"/>
          </a:p>
        </p:txBody>
      </p:sp>
      <p:sp>
        <p:nvSpPr>
          <p:cNvPr id="26" name="スライド番号プレースホルダー 25"/>
          <p:cNvSpPr>
            <a:spLocks noGrp="1"/>
          </p:cNvSpPr>
          <p:nvPr>
            <p:ph type="sldNum" sz="quarter" idx="4"/>
          </p:nvPr>
        </p:nvSpPr>
        <p:spPr/>
        <p:txBody>
          <a:bodyPr/>
          <a:lstStyle/>
          <a:p>
            <a:fld id="{385590E5-57D4-4004-8489-08DEED0A8847}" type="slidenum">
              <a:rPr kumimoji="1" lang="ja-JP" altLang="en-US" smtClean="0"/>
              <a:t>11</a:t>
            </a:fld>
            <a:endParaRPr kumimoji="1" lang="ja-JP" altLang="en-US"/>
          </a:p>
        </p:txBody>
      </p:sp>
      <p:sp>
        <p:nvSpPr>
          <p:cNvPr id="27" name="四角形吹き出し 26"/>
          <p:cNvSpPr/>
          <p:nvPr/>
        </p:nvSpPr>
        <p:spPr>
          <a:xfrm>
            <a:off x="9807370" y="4322634"/>
            <a:ext cx="2125261" cy="626701"/>
          </a:xfrm>
          <a:prstGeom prst="wedgeRectCallout">
            <a:avLst>
              <a:gd name="adj1" fmla="val -63359"/>
              <a:gd name="adj2" fmla="val -96006"/>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Red classes are need</a:t>
            </a:r>
          </a:p>
          <a:p>
            <a:pPr algn="ctr"/>
            <a:r>
              <a:rPr lang="en-US" altLang="ja-JP" dirty="0" smtClean="0"/>
              <a:t>to be modified ?</a:t>
            </a:r>
            <a:endParaRPr lang="ja-JP" altLang="en-US" dirty="0"/>
          </a:p>
        </p:txBody>
      </p:sp>
    </p:spTree>
    <p:extLst>
      <p:ext uri="{BB962C8B-B14F-4D97-AF65-F5344CB8AC3E}">
        <p14:creationId xmlns:p14="http://schemas.microsoft.com/office/powerpoint/2010/main" val="3977320088"/>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Time Schedule</a:t>
            </a:r>
            <a:endParaRPr kumimoji="1" lang="ja-JP" altLang="en-US" dirty="0"/>
          </a:p>
        </p:txBody>
      </p:sp>
      <p:graphicFrame>
        <p:nvGraphicFramePr>
          <p:cNvPr id="6" name="表 5"/>
          <p:cNvGraphicFramePr>
            <a:graphicFrameLocks noGrp="1"/>
          </p:cNvGraphicFramePr>
          <p:nvPr>
            <p:extLst/>
          </p:nvPr>
        </p:nvGraphicFramePr>
        <p:xfrm>
          <a:off x="547585" y="1048086"/>
          <a:ext cx="10579597" cy="4237032"/>
        </p:xfrm>
        <a:graphic>
          <a:graphicData uri="http://schemas.openxmlformats.org/drawingml/2006/table">
            <a:tbl>
              <a:tblPr firstRow="1" bandRow="1">
                <a:tableStyleId>{8799B23B-EC83-4686-B30A-512413B5E67A}</a:tableStyleId>
              </a:tblPr>
              <a:tblGrid>
                <a:gridCol w="1511371"/>
                <a:gridCol w="1511371"/>
                <a:gridCol w="1511371"/>
                <a:gridCol w="1511371"/>
                <a:gridCol w="1511371"/>
                <a:gridCol w="1511371"/>
                <a:gridCol w="1511371"/>
              </a:tblGrid>
              <a:tr h="341566">
                <a:tc>
                  <a:txBody>
                    <a:bodyPr/>
                    <a:lstStyle/>
                    <a:p>
                      <a:r>
                        <a:rPr kumimoji="1" lang="en-US" altLang="ja-JP" dirty="0" smtClean="0"/>
                        <a:t>Sun.</a:t>
                      </a:r>
                      <a:endParaRPr kumimoji="1" lang="ja-JP" altLang="en-US" dirty="0"/>
                    </a:p>
                  </a:txBody>
                  <a:tcPr/>
                </a:tc>
                <a:tc>
                  <a:txBody>
                    <a:bodyPr/>
                    <a:lstStyle/>
                    <a:p>
                      <a:r>
                        <a:rPr kumimoji="1" lang="en-US" altLang="ja-JP" dirty="0" smtClean="0"/>
                        <a:t>Mon.</a:t>
                      </a:r>
                      <a:endParaRPr kumimoji="1" lang="ja-JP" altLang="en-US" dirty="0"/>
                    </a:p>
                  </a:txBody>
                  <a:tcPr/>
                </a:tc>
                <a:tc>
                  <a:txBody>
                    <a:bodyPr/>
                    <a:lstStyle/>
                    <a:p>
                      <a:r>
                        <a:rPr kumimoji="1" lang="en-US" altLang="ja-JP" dirty="0" smtClean="0"/>
                        <a:t>Tue.</a:t>
                      </a:r>
                      <a:endParaRPr kumimoji="1" lang="ja-JP" altLang="en-US" dirty="0"/>
                    </a:p>
                  </a:txBody>
                  <a:tcPr/>
                </a:tc>
                <a:tc>
                  <a:txBody>
                    <a:bodyPr/>
                    <a:lstStyle/>
                    <a:p>
                      <a:r>
                        <a:rPr kumimoji="1" lang="en-US" altLang="ja-JP" dirty="0" smtClean="0"/>
                        <a:t>Wed.</a:t>
                      </a:r>
                      <a:endParaRPr kumimoji="1" lang="ja-JP" altLang="en-US" dirty="0"/>
                    </a:p>
                  </a:txBody>
                  <a:tcPr/>
                </a:tc>
                <a:tc>
                  <a:txBody>
                    <a:bodyPr/>
                    <a:lstStyle/>
                    <a:p>
                      <a:r>
                        <a:rPr kumimoji="1" lang="en-US" altLang="ja-JP" dirty="0" smtClean="0"/>
                        <a:t>Thu.</a:t>
                      </a:r>
                      <a:endParaRPr kumimoji="1" lang="ja-JP" altLang="en-US" dirty="0"/>
                    </a:p>
                  </a:txBody>
                  <a:tcPr/>
                </a:tc>
                <a:tc>
                  <a:txBody>
                    <a:bodyPr/>
                    <a:lstStyle/>
                    <a:p>
                      <a:r>
                        <a:rPr kumimoji="1" lang="en-US" altLang="ja-JP" dirty="0" smtClean="0"/>
                        <a:t>Fri.</a:t>
                      </a:r>
                      <a:endParaRPr kumimoji="1" lang="ja-JP" altLang="en-US" dirty="0"/>
                    </a:p>
                  </a:txBody>
                  <a:tcPr/>
                </a:tc>
                <a:tc>
                  <a:txBody>
                    <a:bodyPr/>
                    <a:lstStyle/>
                    <a:p>
                      <a:r>
                        <a:rPr kumimoji="1" lang="en-US" altLang="ja-JP" dirty="0" smtClean="0"/>
                        <a:t>Sat.</a:t>
                      </a:r>
                      <a:endParaRPr kumimoji="1" lang="ja-JP" altLang="en-US" dirty="0"/>
                    </a:p>
                  </a:txBody>
                  <a:tcPr/>
                </a:tc>
              </a:tr>
              <a:tr h="1290424">
                <a:tc>
                  <a:txBody>
                    <a:bodyPr/>
                    <a:lstStyle/>
                    <a:p>
                      <a:r>
                        <a:rPr kumimoji="1" lang="en-US" altLang="ja-JP" dirty="0" smtClean="0"/>
                        <a:t>March 17</a:t>
                      </a:r>
                      <a:endParaRPr kumimoji="1" lang="ja-JP" altLang="en-US" dirty="0"/>
                    </a:p>
                  </a:txBody>
                  <a:tcPr/>
                </a:tc>
                <a:tc>
                  <a:txBody>
                    <a:bodyPr/>
                    <a:lstStyle/>
                    <a:p>
                      <a:r>
                        <a:rPr kumimoji="1" lang="en-US" altLang="ja-JP" dirty="0" smtClean="0"/>
                        <a:t>18</a:t>
                      </a:r>
                      <a:endParaRPr kumimoji="1" lang="ja-JP" altLang="en-US" dirty="0"/>
                    </a:p>
                  </a:txBody>
                  <a:tcPr/>
                </a:tc>
                <a:tc>
                  <a:txBody>
                    <a:bodyPr/>
                    <a:lstStyle/>
                    <a:p>
                      <a:r>
                        <a:rPr kumimoji="1" lang="en-US" altLang="ja-JP" dirty="0" smtClean="0"/>
                        <a:t>19</a:t>
                      </a:r>
                      <a:endParaRPr kumimoji="1" lang="ja-JP" altLang="en-US" dirty="0"/>
                    </a:p>
                  </a:txBody>
                  <a:tcPr/>
                </a:tc>
                <a:tc>
                  <a:txBody>
                    <a:bodyPr/>
                    <a:lstStyle/>
                    <a:p>
                      <a:r>
                        <a:rPr kumimoji="1" lang="en-US" altLang="ja-JP" dirty="0" smtClean="0"/>
                        <a:t>20</a:t>
                      </a:r>
                      <a:endParaRPr kumimoji="1" lang="ja-JP" altLang="en-US" dirty="0"/>
                    </a:p>
                  </a:txBody>
                  <a:tcPr/>
                </a:tc>
                <a:tc>
                  <a:txBody>
                    <a:bodyPr/>
                    <a:lstStyle/>
                    <a:p>
                      <a:r>
                        <a:rPr kumimoji="1" lang="en-US" altLang="ja-JP" dirty="0" smtClean="0"/>
                        <a:t>21</a:t>
                      </a:r>
                      <a:endParaRPr kumimoji="1" lang="ja-JP" altLang="en-US" dirty="0"/>
                    </a:p>
                  </a:txBody>
                  <a:tcPr/>
                </a:tc>
                <a:tc>
                  <a:txBody>
                    <a:bodyPr/>
                    <a:lstStyle/>
                    <a:p>
                      <a:r>
                        <a:rPr kumimoji="1" lang="en-US" altLang="ja-JP" dirty="0" smtClean="0"/>
                        <a:t>22</a:t>
                      </a:r>
                      <a:endParaRPr kumimoji="1" lang="ja-JP" altLang="en-US" dirty="0"/>
                    </a:p>
                  </a:txBody>
                  <a:tcPr/>
                </a:tc>
                <a:tc>
                  <a:txBody>
                    <a:bodyPr/>
                    <a:lstStyle/>
                    <a:p>
                      <a:r>
                        <a:rPr kumimoji="1" lang="en-US" altLang="ja-JP" dirty="0" smtClean="0"/>
                        <a:t>23</a:t>
                      </a:r>
                      <a:endParaRPr kumimoji="1" lang="ja-JP" altLang="en-US" dirty="0"/>
                    </a:p>
                  </a:txBody>
                  <a:tcPr/>
                </a:tc>
              </a:tr>
              <a:tr h="1290424">
                <a:tc>
                  <a:txBody>
                    <a:bodyPr/>
                    <a:lstStyle/>
                    <a:p>
                      <a:r>
                        <a:rPr kumimoji="1" lang="en-US" altLang="ja-JP" dirty="0" smtClean="0"/>
                        <a:t>24</a:t>
                      </a:r>
                      <a:endParaRPr kumimoji="1" lang="ja-JP" altLang="en-US" dirty="0"/>
                    </a:p>
                  </a:txBody>
                  <a:tcPr/>
                </a:tc>
                <a:tc>
                  <a:txBody>
                    <a:bodyPr/>
                    <a:lstStyle/>
                    <a:p>
                      <a:r>
                        <a:rPr kumimoji="1" lang="en-US" altLang="ja-JP" dirty="0" smtClean="0"/>
                        <a:t>25</a:t>
                      </a:r>
                      <a:endParaRPr kumimoji="1" lang="ja-JP" altLang="en-US" dirty="0"/>
                    </a:p>
                  </a:txBody>
                  <a:tcPr/>
                </a:tc>
                <a:tc>
                  <a:txBody>
                    <a:bodyPr/>
                    <a:lstStyle/>
                    <a:p>
                      <a:r>
                        <a:rPr kumimoji="1" lang="en-US" altLang="ja-JP" dirty="0" smtClean="0"/>
                        <a:t>26</a:t>
                      </a:r>
                      <a:endParaRPr kumimoji="1" lang="ja-JP" altLang="en-US" dirty="0"/>
                    </a:p>
                  </a:txBody>
                  <a:tcPr/>
                </a:tc>
                <a:tc>
                  <a:txBody>
                    <a:bodyPr/>
                    <a:lstStyle/>
                    <a:p>
                      <a:r>
                        <a:rPr kumimoji="1" lang="en-US" altLang="ja-JP" dirty="0" smtClean="0"/>
                        <a:t>27</a:t>
                      </a:r>
                      <a:endParaRPr kumimoji="1" lang="ja-JP" altLang="en-US" dirty="0"/>
                    </a:p>
                  </a:txBody>
                  <a:tcPr/>
                </a:tc>
                <a:tc>
                  <a:txBody>
                    <a:bodyPr/>
                    <a:lstStyle/>
                    <a:p>
                      <a:r>
                        <a:rPr kumimoji="1" lang="en-US" altLang="ja-JP" dirty="0" smtClean="0"/>
                        <a:t>28</a:t>
                      </a:r>
                      <a:endParaRPr kumimoji="1" lang="ja-JP" altLang="en-US" dirty="0"/>
                    </a:p>
                  </a:txBody>
                  <a:tcPr/>
                </a:tc>
                <a:tc>
                  <a:txBody>
                    <a:bodyPr/>
                    <a:lstStyle/>
                    <a:p>
                      <a:r>
                        <a:rPr kumimoji="1" lang="en-US" altLang="ja-JP" dirty="0" smtClean="0"/>
                        <a:t>29</a:t>
                      </a:r>
                      <a:endParaRPr kumimoji="1" lang="ja-JP" altLang="en-US" dirty="0"/>
                    </a:p>
                  </a:txBody>
                  <a:tcPr/>
                </a:tc>
                <a:tc>
                  <a:txBody>
                    <a:bodyPr/>
                    <a:lstStyle/>
                    <a:p>
                      <a:r>
                        <a:rPr kumimoji="1" lang="en-US" altLang="ja-JP" dirty="0" smtClean="0"/>
                        <a:t>30</a:t>
                      </a:r>
                      <a:endParaRPr kumimoji="1" lang="ja-JP" altLang="en-US" dirty="0"/>
                    </a:p>
                  </a:txBody>
                  <a:tcPr/>
                </a:tc>
              </a:tr>
              <a:tr h="1290424">
                <a:tc>
                  <a:txBody>
                    <a:bodyPr/>
                    <a:lstStyle/>
                    <a:p>
                      <a:r>
                        <a:rPr kumimoji="1" lang="en-US" altLang="ja-JP" dirty="0" smtClean="0"/>
                        <a:t>31</a:t>
                      </a:r>
                      <a:endParaRPr kumimoji="1" lang="ja-JP" altLang="en-US" dirty="0"/>
                    </a:p>
                  </a:txBody>
                  <a:tcPr/>
                </a:tc>
                <a:tc>
                  <a:txBody>
                    <a:bodyPr/>
                    <a:lstStyle/>
                    <a:p>
                      <a:r>
                        <a:rPr kumimoji="1" lang="en-US" altLang="ja-JP" dirty="0" smtClean="0"/>
                        <a:t>April 1</a:t>
                      </a:r>
                      <a:endParaRPr kumimoji="1" lang="ja-JP" altLang="en-US" dirty="0"/>
                    </a:p>
                  </a:txBody>
                  <a:tcPr/>
                </a:tc>
                <a:tc>
                  <a:txBody>
                    <a:bodyPr/>
                    <a:lstStyle/>
                    <a:p>
                      <a:r>
                        <a:rPr kumimoji="1" lang="en-US" altLang="ja-JP" dirty="0" smtClean="0"/>
                        <a:t>2</a:t>
                      </a:r>
                      <a:endParaRPr kumimoji="1" lang="ja-JP" altLang="en-US" dirty="0"/>
                    </a:p>
                  </a:txBody>
                  <a:tcPr/>
                </a:tc>
                <a:tc>
                  <a:txBody>
                    <a:bodyPr/>
                    <a:lstStyle/>
                    <a:p>
                      <a:r>
                        <a:rPr kumimoji="1" lang="en-US" altLang="ja-JP" dirty="0" smtClean="0"/>
                        <a:t>3</a:t>
                      </a:r>
                      <a:endParaRPr kumimoji="1" lang="ja-JP" altLang="en-US" dirty="0"/>
                    </a:p>
                  </a:txBody>
                  <a:tcPr/>
                </a:tc>
                <a:tc>
                  <a:txBody>
                    <a:bodyPr/>
                    <a:lstStyle/>
                    <a:p>
                      <a:r>
                        <a:rPr kumimoji="1" lang="en-US" altLang="ja-JP" dirty="0" smtClean="0"/>
                        <a:t>4</a:t>
                      </a:r>
                      <a:endParaRPr kumimoji="1" lang="ja-JP" altLang="en-US" dirty="0"/>
                    </a:p>
                  </a:txBody>
                  <a:tcPr/>
                </a:tc>
                <a:tc>
                  <a:txBody>
                    <a:bodyPr/>
                    <a:lstStyle/>
                    <a:p>
                      <a:r>
                        <a:rPr kumimoji="1" lang="en-US" altLang="ja-JP" dirty="0" smtClean="0"/>
                        <a:t>5</a:t>
                      </a:r>
                      <a:endParaRPr kumimoji="1" lang="ja-JP" altLang="en-US" dirty="0"/>
                    </a:p>
                  </a:txBody>
                  <a:tcPr/>
                </a:tc>
                <a:tc>
                  <a:txBody>
                    <a:bodyPr/>
                    <a:lstStyle/>
                    <a:p>
                      <a:r>
                        <a:rPr kumimoji="1" lang="en-US" altLang="ja-JP" dirty="0" smtClean="0"/>
                        <a:t>6</a:t>
                      </a:r>
                      <a:endParaRPr kumimoji="1" lang="ja-JP" altLang="en-US" dirty="0"/>
                    </a:p>
                  </a:txBody>
                  <a:tcPr/>
                </a:tc>
              </a:tr>
            </a:tbl>
          </a:graphicData>
        </a:graphic>
      </p:graphicFrame>
      <p:sp>
        <p:nvSpPr>
          <p:cNvPr id="7" name="線吹き出し 1 6"/>
          <p:cNvSpPr/>
          <p:nvPr/>
        </p:nvSpPr>
        <p:spPr>
          <a:xfrm>
            <a:off x="2090058" y="1801236"/>
            <a:ext cx="1258785" cy="534390"/>
          </a:xfrm>
          <a:prstGeom prst="callout1">
            <a:avLst>
              <a:gd name="adj1" fmla="val 27639"/>
              <a:gd name="adj2" fmla="val 99214"/>
              <a:gd name="adj3" fmla="val 76944"/>
              <a:gd name="adj4" fmla="val 99403"/>
            </a:avLst>
          </a:pr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Doc review</a:t>
            </a:r>
            <a:endParaRPr kumimoji="1" lang="ja-JP" altLang="en-US" dirty="0">
              <a:solidFill>
                <a:schemeClr val="tx1"/>
              </a:solidFill>
            </a:endParaRPr>
          </a:p>
        </p:txBody>
      </p:sp>
      <p:cxnSp>
        <p:nvCxnSpPr>
          <p:cNvPr id="9" name="直線コネクタ 8"/>
          <p:cNvCxnSpPr/>
          <p:nvPr/>
        </p:nvCxnSpPr>
        <p:spPr>
          <a:xfrm>
            <a:off x="3752603" y="2210337"/>
            <a:ext cx="5828806"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999512" y="1852372"/>
            <a:ext cx="3537856" cy="369332"/>
          </a:xfrm>
          <a:prstGeom prst="rect">
            <a:avLst/>
          </a:prstGeom>
          <a:noFill/>
        </p:spPr>
        <p:txBody>
          <a:bodyPr wrap="square" rtlCol="0">
            <a:spAutoFit/>
          </a:bodyPr>
          <a:lstStyle/>
          <a:p>
            <a:r>
              <a:rPr kumimoji="1" lang="en-US" altLang="ja-JP" dirty="0" smtClean="0"/>
              <a:t>Detail Investigation</a:t>
            </a:r>
            <a:r>
              <a:rPr kumimoji="1" lang="ja-JP" altLang="en-US" dirty="0" smtClean="0"/>
              <a:t> </a:t>
            </a:r>
            <a:r>
              <a:rPr kumimoji="1" lang="en-US" altLang="ja-JP" dirty="0" smtClean="0"/>
              <a:t>&amp; Documents</a:t>
            </a:r>
            <a:endParaRPr kumimoji="1" lang="ja-JP" altLang="en-US" dirty="0"/>
          </a:p>
        </p:txBody>
      </p:sp>
      <p:cxnSp>
        <p:nvCxnSpPr>
          <p:cNvPr id="11" name="直線コネクタ 10"/>
          <p:cNvCxnSpPr/>
          <p:nvPr/>
        </p:nvCxnSpPr>
        <p:spPr>
          <a:xfrm>
            <a:off x="2838203" y="2635870"/>
            <a:ext cx="2161309"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369128" y="2255860"/>
            <a:ext cx="2458191" cy="369332"/>
          </a:xfrm>
          <a:prstGeom prst="rect">
            <a:avLst/>
          </a:prstGeom>
          <a:noFill/>
        </p:spPr>
        <p:txBody>
          <a:bodyPr wrap="square" rtlCol="0">
            <a:spAutoFit/>
          </a:bodyPr>
          <a:lstStyle/>
          <a:p>
            <a:r>
              <a:rPr kumimoji="1" lang="en-US" altLang="ja-JP" dirty="0" smtClean="0"/>
              <a:t>Setup development </a:t>
            </a:r>
            <a:r>
              <a:rPr kumimoji="1" lang="en-US" altLang="ja-JP" dirty="0" err="1" smtClean="0"/>
              <a:t>env</a:t>
            </a:r>
            <a:r>
              <a:rPr kumimoji="1" lang="en-US" altLang="ja-JP" dirty="0" smtClean="0"/>
              <a:t>.</a:t>
            </a:r>
            <a:endParaRPr kumimoji="1" lang="ja-JP" altLang="en-US" dirty="0"/>
          </a:p>
        </p:txBody>
      </p:sp>
      <p:cxnSp>
        <p:nvCxnSpPr>
          <p:cNvPr id="13" name="直線コネクタ 12"/>
          <p:cNvCxnSpPr/>
          <p:nvPr/>
        </p:nvCxnSpPr>
        <p:spPr>
          <a:xfrm>
            <a:off x="8086106" y="2625192"/>
            <a:ext cx="1495303"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8224406" y="2277669"/>
            <a:ext cx="1216233" cy="369332"/>
          </a:xfrm>
          <a:prstGeom prst="rect">
            <a:avLst/>
          </a:prstGeom>
          <a:noFill/>
        </p:spPr>
        <p:txBody>
          <a:bodyPr wrap="square" rtlCol="0">
            <a:spAutoFit/>
          </a:bodyPr>
          <a:lstStyle/>
          <a:p>
            <a:pPr algn="ctr"/>
            <a:r>
              <a:rPr lang="en-US" altLang="ja-JP" dirty="0" smtClean="0"/>
              <a:t>Coding</a:t>
            </a:r>
            <a:endParaRPr kumimoji="1" lang="ja-JP" altLang="en-US" dirty="0"/>
          </a:p>
        </p:txBody>
      </p:sp>
      <p:cxnSp>
        <p:nvCxnSpPr>
          <p:cNvPr id="17" name="直線コネクタ 16"/>
          <p:cNvCxnSpPr/>
          <p:nvPr/>
        </p:nvCxnSpPr>
        <p:spPr>
          <a:xfrm>
            <a:off x="2090058" y="3653533"/>
            <a:ext cx="7491351"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827319" y="3284201"/>
            <a:ext cx="2758337" cy="369332"/>
          </a:xfrm>
          <a:prstGeom prst="rect">
            <a:avLst/>
          </a:prstGeom>
          <a:noFill/>
        </p:spPr>
        <p:txBody>
          <a:bodyPr wrap="square" rtlCol="0">
            <a:spAutoFit/>
          </a:bodyPr>
          <a:lstStyle/>
          <a:p>
            <a:pPr algn="ctr"/>
            <a:r>
              <a:rPr lang="en-US" altLang="ja-JP" dirty="0" smtClean="0"/>
              <a:t>Coding (/w JUNIT Test)</a:t>
            </a:r>
            <a:endParaRPr kumimoji="1" lang="ja-JP" altLang="en-US" dirty="0"/>
          </a:p>
        </p:txBody>
      </p:sp>
      <p:sp>
        <p:nvSpPr>
          <p:cNvPr id="25" name="線吹き出し 1 24"/>
          <p:cNvSpPr/>
          <p:nvPr/>
        </p:nvSpPr>
        <p:spPr>
          <a:xfrm>
            <a:off x="6709063" y="4723191"/>
            <a:ext cx="1258785" cy="559520"/>
          </a:xfrm>
          <a:prstGeom prst="callout1">
            <a:avLst>
              <a:gd name="adj1" fmla="val 27639"/>
              <a:gd name="adj2" fmla="val 99214"/>
              <a:gd name="adj3" fmla="val 76944"/>
              <a:gd name="adj4" fmla="val 99403"/>
            </a:avLst>
          </a:pr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solidFill>
              </a:rPr>
              <a:t>Final</a:t>
            </a:r>
          </a:p>
          <a:p>
            <a:pPr algn="ctr"/>
            <a:r>
              <a:rPr lang="en-US" altLang="ja-JP" dirty="0" smtClean="0">
                <a:solidFill>
                  <a:schemeClr val="tx1"/>
                </a:solidFill>
              </a:rPr>
              <a:t>Submitting</a:t>
            </a:r>
            <a:endParaRPr kumimoji="1" lang="ja-JP" altLang="en-US" dirty="0">
              <a:solidFill>
                <a:schemeClr val="tx1"/>
              </a:solidFill>
            </a:endParaRPr>
          </a:p>
        </p:txBody>
      </p:sp>
      <p:cxnSp>
        <p:nvCxnSpPr>
          <p:cNvPr id="29" name="直線コネクタ 28"/>
          <p:cNvCxnSpPr/>
          <p:nvPr/>
        </p:nvCxnSpPr>
        <p:spPr>
          <a:xfrm>
            <a:off x="3598223" y="5168325"/>
            <a:ext cx="2989283"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547584" y="5330940"/>
            <a:ext cx="10863097" cy="1200329"/>
          </a:xfrm>
          <a:prstGeom prst="rect">
            <a:avLst/>
          </a:prstGeom>
          <a:noFill/>
        </p:spPr>
        <p:txBody>
          <a:bodyPr wrap="square" rtlCol="0">
            <a:spAutoFit/>
          </a:bodyPr>
          <a:lstStyle/>
          <a:p>
            <a:r>
              <a:rPr lang="en-US" altLang="ja-JP" dirty="0" smtClean="0"/>
              <a:t>Risk :</a:t>
            </a:r>
          </a:p>
          <a:p>
            <a:pPr marL="285750" indent="-285750">
              <a:buFont typeface="Wingdings" panose="05000000000000000000" pitchFamily="2" charset="2"/>
              <a:buChar char="l"/>
            </a:pPr>
            <a:r>
              <a:rPr lang="en-US" altLang="ja-JP" dirty="0" smtClean="0"/>
              <a:t>The volume of implementation has not been estimated yet.</a:t>
            </a:r>
          </a:p>
          <a:p>
            <a:pPr marL="285750" indent="-285750">
              <a:buFont typeface="Wingdings" panose="05000000000000000000" pitchFamily="2" charset="2"/>
              <a:buChar char="l"/>
            </a:pPr>
            <a:r>
              <a:rPr lang="en-US" altLang="ja-JP" dirty="0" smtClean="0"/>
              <a:t>There are concerns that the target TOSCA models are incomplete and the behavior of the GUI is not </a:t>
            </a:r>
            <a:r>
              <a:rPr lang="en-US" altLang="ja-JP" dirty="0"/>
              <a:t>clear. We should judge </a:t>
            </a:r>
            <a:r>
              <a:rPr lang="en-US" altLang="ja-JP" dirty="0" smtClean="0"/>
              <a:t>the status </a:t>
            </a:r>
            <a:r>
              <a:rPr lang="en-US" altLang="ja-JP" dirty="0"/>
              <a:t>of these concerns in time for Dublin by 3/22. </a:t>
            </a:r>
            <a:endParaRPr kumimoji="1" lang="ja-JP" altLang="en-US" dirty="0"/>
          </a:p>
        </p:txBody>
      </p:sp>
      <p:sp>
        <p:nvSpPr>
          <p:cNvPr id="37" name="テキスト ボックス 36"/>
          <p:cNvSpPr txBox="1"/>
          <p:nvPr/>
        </p:nvSpPr>
        <p:spPr>
          <a:xfrm>
            <a:off x="3470935" y="4788534"/>
            <a:ext cx="3116571" cy="369332"/>
          </a:xfrm>
          <a:prstGeom prst="rect">
            <a:avLst/>
          </a:prstGeom>
          <a:noFill/>
        </p:spPr>
        <p:txBody>
          <a:bodyPr wrap="square" rtlCol="0">
            <a:spAutoFit/>
          </a:bodyPr>
          <a:lstStyle/>
          <a:p>
            <a:pPr algn="ctr"/>
            <a:r>
              <a:rPr lang="en-US" altLang="ja-JP" dirty="0" smtClean="0"/>
              <a:t>Unit Testing</a:t>
            </a:r>
            <a:r>
              <a:rPr lang="ja-JP" altLang="en-US" dirty="0" smtClean="0"/>
              <a:t> </a:t>
            </a:r>
            <a:r>
              <a:rPr lang="en-US" altLang="ja-JP" dirty="0" smtClean="0"/>
              <a:t>&amp; SONAR</a:t>
            </a:r>
            <a:endParaRPr kumimoji="1" lang="ja-JP" altLang="en-US" dirty="0"/>
          </a:p>
        </p:txBody>
      </p:sp>
      <p:sp>
        <p:nvSpPr>
          <p:cNvPr id="40" name="テキスト ボックス 39"/>
          <p:cNvSpPr txBox="1"/>
          <p:nvPr/>
        </p:nvSpPr>
        <p:spPr>
          <a:xfrm>
            <a:off x="4761757" y="4240898"/>
            <a:ext cx="2042555" cy="369332"/>
          </a:xfrm>
          <a:prstGeom prst="rect">
            <a:avLst/>
          </a:prstGeom>
          <a:noFill/>
        </p:spPr>
        <p:txBody>
          <a:bodyPr wrap="square" rtlCol="0">
            <a:spAutoFit/>
          </a:bodyPr>
          <a:lstStyle/>
          <a:p>
            <a:pPr algn="ctr"/>
            <a:r>
              <a:rPr lang="en-US" altLang="ja-JP" dirty="0" smtClean="0"/>
              <a:t>Code review</a:t>
            </a:r>
            <a:endParaRPr kumimoji="1" lang="ja-JP" altLang="en-US" dirty="0"/>
          </a:p>
        </p:txBody>
      </p:sp>
      <p:cxnSp>
        <p:nvCxnSpPr>
          <p:cNvPr id="41" name="直線コネクタ 40"/>
          <p:cNvCxnSpPr/>
          <p:nvPr/>
        </p:nvCxnSpPr>
        <p:spPr>
          <a:xfrm>
            <a:off x="3598223" y="4646552"/>
            <a:ext cx="4369625"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線吹き出し 1 42"/>
          <p:cNvSpPr/>
          <p:nvPr/>
        </p:nvSpPr>
        <p:spPr>
          <a:xfrm>
            <a:off x="2170876" y="3150213"/>
            <a:ext cx="1258785" cy="534390"/>
          </a:xfrm>
          <a:prstGeom prst="callout1">
            <a:avLst>
              <a:gd name="adj1" fmla="val 27639"/>
              <a:gd name="adj2" fmla="val 99214"/>
              <a:gd name="adj3" fmla="val 76944"/>
              <a:gd name="adj4" fmla="val 99403"/>
            </a:avLst>
          </a:pr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Doc review</a:t>
            </a:r>
            <a:endParaRPr kumimoji="1" lang="ja-JP" altLang="en-US" dirty="0">
              <a:solidFill>
                <a:schemeClr val="tx1"/>
              </a:solidFill>
            </a:endParaRPr>
          </a:p>
        </p:txBody>
      </p:sp>
      <p:sp>
        <p:nvSpPr>
          <p:cNvPr id="49" name="線吹き出し 1 48"/>
          <p:cNvSpPr/>
          <p:nvPr/>
        </p:nvSpPr>
        <p:spPr>
          <a:xfrm>
            <a:off x="8290585" y="1535194"/>
            <a:ext cx="1258785" cy="534390"/>
          </a:xfrm>
          <a:prstGeom prst="callout1">
            <a:avLst>
              <a:gd name="adj1" fmla="val 27639"/>
              <a:gd name="adj2" fmla="val 99214"/>
              <a:gd name="adj3" fmla="val 76944"/>
              <a:gd name="adj4" fmla="val 99403"/>
            </a:avLst>
          </a:pr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dirty="0" smtClean="0">
                <a:solidFill>
                  <a:schemeClr val="tx1"/>
                </a:solidFill>
              </a:rPr>
              <a:t>Judge</a:t>
            </a:r>
            <a:endParaRPr kumimoji="1" lang="ja-JP" altLang="en-US" dirty="0">
              <a:solidFill>
                <a:schemeClr val="tx1"/>
              </a:solidFill>
            </a:endParaRPr>
          </a:p>
        </p:txBody>
      </p:sp>
      <p:cxnSp>
        <p:nvCxnSpPr>
          <p:cNvPr id="51" name="直線コネクタ 50"/>
          <p:cNvCxnSpPr/>
          <p:nvPr/>
        </p:nvCxnSpPr>
        <p:spPr>
          <a:xfrm>
            <a:off x="2141490" y="4641534"/>
            <a:ext cx="1359366" cy="0"/>
          </a:xfrm>
          <a:prstGeom prst="line">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2267105" y="4294011"/>
            <a:ext cx="1105666" cy="369332"/>
          </a:xfrm>
          <a:prstGeom prst="rect">
            <a:avLst/>
          </a:prstGeom>
          <a:noFill/>
        </p:spPr>
        <p:txBody>
          <a:bodyPr wrap="square" rtlCol="0">
            <a:spAutoFit/>
          </a:bodyPr>
          <a:lstStyle/>
          <a:p>
            <a:pPr algn="ctr"/>
            <a:r>
              <a:rPr lang="en-US" altLang="ja-JP" dirty="0" smtClean="0"/>
              <a:t>Coding</a:t>
            </a:r>
            <a:endParaRPr kumimoji="1" lang="ja-JP" altLang="en-US" dirty="0"/>
          </a:p>
        </p:txBody>
      </p:sp>
      <p:sp>
        <p:nvSpPr>
          <p:cNvPr id="54" name="線吹き出し 1 53"/>
          <p:cNvSpPr/>
          <p:nvPr/>
        </p:nvSpPr>
        <p:spPr>
          <a:xfrm>
            <a:off x="2261676" y="4788534"/>
            <a:ext cx="1258785" cy="559520"/>
          </a:xfrm>
          <a:prstGeom prst="callout1">
            <a:avLst>
              <a:gd name="adj1" fmla="val 27639"/>
              <a:gd name="adj2" fmla="val 99214"/>
              <a:gd name="adj3" fmla="val 76944"/>
              <a:gd name="adj4" fmla="val 99403"/>
            </a:avLst>
          </a:pr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solidFill>
              </a:rPr>
              <a:t>Submitting</a:t>
            </a:r>
          </a:p>
          <a:p>
            <a:pPr algn="ctr"/>
            <a:r>
              <a:rPr lang="en-US" altLang="ja-JP" dirty="0" smtClean="0">
                <a:solidFill>
                  <a:schemeClr val="tx1"/>
                </a:solidFill>
              </a:rPr>
              <a:t>for review</a:t>
            </a:r>
            <a:endParaRPr kumimoji="1" lang="ja-JP" altLang="en-US" dirty="0">
              <a:solidFill>
                <a:schemeClr val="tx1"/>
              </a:solidFill>
            </a:endParaRPr>
          </a:p>
        </p:txBody>
      </p:sp>
      <p:sp>
        <p:nvSpPr>
          <p:cNvPr id="19" name="スライド番号プレースホルダー 18"/>
          <p:cNvSpPr>
            <a:spLocks noGrp="1"/>
          </p:cNvSpPr>
          <p:nvPr>
            <p:ph type="sldNum" sz="quarter" idx="4"/>
          </p:nvPr>
        </p:nvSpPr>
        <p:spPr/>
        <p:txBody>
          <a:bodyPr/>
          <a:lstStyle/>
          <a:p>
            <a:fld id="{385590E5-57D4-4004-8489-08DEED0A8847}" type="slidenum">
              <a:rPr kumimoji="1" lang="ja-JP" altLang="en-US" smtClean="0"/>
              <a:t>12</a:t>
            </a:fld>
            <a:endParaRPr kumimoji="1" lang="ja-JP" altLang="en-US"/>
          </a:p>
        </p:txBody>
      </p:sp>
    </p:spTree>
    <p:extLst>
      <p:ext uri="{BB962C8B-B14F-4D97-AF65-F5344CB8AC3E}">
        <p14:creationId xmlns:p14="http://schemas.microsoft.com/office/powerpoint/2010/main" val="3085559646"/>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Confirmation</a:t>
            </a:r>
            <a:endParaRPr kumimoji="1" lang="ja-JP" altLang="en-US" dirty="0"/>
          </a:p>
        </p:txBody>
      </p:sp>
      <p:sp>
        <p:nvSpPr>
          <p:cNvPr id="3" name="コンテンツ プレースホルダー 2"/>
          <p:cNvSpPr>
            <a:spLocks noGrp="1"/>
          </p:cNvSpPr>
          <p:nvPr>
            <p:ph type="body" sz="quarter" idx="10"/>
          </p:nvPr>
        </p:nvSpPr>
        <p:spPr/>
        <p:txBody>
          <a:bodyPr/>
          <a:lstStyle/>
          <a:p>
            <a:r>
              <a:rPr lang="en-US" altLang="ja-JP" dirty="0"/>
              <a:t>Is there anything </a:t>
            </a:r>
            <a:r>
              <a:rPr lang="en-US" altLang="ja-JP" dirty="0" smtClean="0"/>
              <a:t>we </a:t>
            </a:r>
            <a:r>
              <a:rPr lang="en-US" altLang="ja-JP" dirty="0"/>
              <a:t>need other </a:t>
            </a:r>
            <a:r>
              <a:rPr lang="en-US" altLang="ja-JP" dirty="0" smtClean="0"/>
              <a:t>the </a:t>
            </a:r>
            <a:r>
              <a:rPr lang="en-US" altLang="ja-JP" dirty="0"/>
              <a:t>process </a:t>
            </a:r>
            <a:r>
              <a:rPr lang="en-US" altLang="ja-JP" dirty="0" smtClean="0"/>
              <a:t>wrote </a:t>
            </a:r>
            <a:r>
              <a:rPr lang="en-US" altLang="ja-JP" dirty="0"/>
              <a:t>on the </a:t>
            </a:r>
            <a:r>
              <a:rPr lang="en-US" altLang="ja-JP" dirty="0" smtClean="0"/>
              <a:t>schedule slide?</a:t>
            </a:r>
            <a:endParaRPr lang="en-US" altLang="ja-JP" dirty="0"/>
          </a:p>
          <a:p>
            <a:r>
              <a:rPr kumimoji="1" lang="en-US" altLang="ja-JP" dirty="0" smtClean="0"/>
              <a:t>Do we need status report? (Who should we report to?)</a:t>
            </a:r>
          </a:p>
          <a:p>
            <a:endParaRPr kumimoji="1" lang="ja-JP" altLang="en-US" dirty="0"/>
          </a:p>
        </p:txBody>
      </p:sp>
      <p:sp>
        <p:nvSpPr>
          <p:cNvPr id="10" name="スライド番号プレースホルダー 9"/>
          <p:cNvSpPr>
            <a:spLocks noGrp="1"/>
          </p:cNvSpPr>
          <p:nvPr>
            <p:ph type="sldNum" sz="quarter" idx="4"/>
          </p:nvPr>
        </p:nvSpPr>
        <p:spPr/>
        <p:txBody>
          <a:bodyPr/>
          <a:lstStyle/>
          <a:p>
            <a:fld id="{385590E5-57D4-4004-8489-08DEED0A8847}" type="slidenum">
              <a:rPr kumimoji="1" lang="ja-JP" altLang="en-US" smtClean="0"/>
              <a:t>13</a:t>
            </a:fld>
            <a:endParaRPr kumimoji="1" lang="ja-JP" altLang="en-US"/>
          </a:p>
        </p:txBody>
      </p:sp>
    </p:spTree>
    <p:extLst>
      <p:ext uri="{BB962C8B-B14F-4D97-AF65-F5344CB8AC3E}">
        <p14:creationId xmlns:p14="http://schemas.microsoft.com/office/powerpoint/2010/main" val="114154632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Background</a:t>
            </a:r>
            <a:endParaRPr kumimoji="1" lang="ja-JP" altLang="en-US" dirty="0"/>
          </a:p>
        </p:txBody>
      </p:sp>
      <p:sp>
        <p:nvSpPr>
          <p:cNvPr id="3" name="コンテンツ プレースホルダー 2"/>
          <p:cNvSpPr>
            <a:spLocks noGrp="1"/>
          </p:cNvSpPr>
          <p:nvPr>
            <p:ph type="body" sz="quarter" idx="10"/>
          </p:nvPr>
        </p:nvSpPr>
        <p:spPr/>
        <p:txBody>
          <a:bodyPr/>
          <a:lstStyle/>
          <a:p>
            <a:r>
              <a:rPr kumimoji="1" lang="en-US" altLang="ja-JP" dirty="0" smtClean="0"/>
              <a:t>In Casablanca release,</a:t>
            </a:r>
          </a:p>
          <a:p>
            <a:pPr lvl="1"/>
            <a:r>
              <a:rPr kumimoji="1" lang="en-US" altLang="ja-JP" dirty="0" smtClean="0"/>
              <a:t>The CCVPN service consisted of 3 abstracted nodes: Site, SOTN </a:t>
            </a:r>
            <a:r>
              <a:rPr lang="en-US" altLang="ja-JP" dirty="0" smtClean="0"/>
              <a:t>infra, SD-WAN infra.</a:t>
            </a:r>
          </a:p>
          <a:p>
            <a:pPr lvl="1"/>
            <a:r>
              <a:rPr kumimoji="1" lang="en-US" altLang="ja-JP" dirty="0" smtClean="0"/>
              <a:t>The current SDC is not support multiple sets of inputs in one service template.</a:t>
            </a:r>
          </a:p>
          <a:p>
            <a:r>
              <a:rPr lang="en-US" altLang="ja-JP" dirty="0" smtClean="0"/>
              <a:t>Goal of</a:t>
            </a:r>
            <a:r>
              <a:rPr kumimoji="1" lang="en-US" altLang="ja-JP" dirty="0" smtClean="0"/>
              <a:t> Dublin release</a:t>
            </a:r>
          </a:p>
          <a:p>
            <a:pPr lvl="1"/>
            <a:r>
              <a:rPr lang="en-US" altLang="ja-JP" dirty="0" smtClean="0"/>
              <a:t>The CCVPN service should be able to design in one template.</a:t>
            </a:r>
          </a:p>
          <a:p>
            <a:pPr lvl="1"/>
            <a:r>
              <a:rPr kumimoji="1" lang="en-US" altLang="ja-JP" dirty="0" smtClean="0"/>
              <a:t>Service template should support multiple instances inputs, so we can design all resources into one service</a:t>
            </a:r>
            <a:endParaRPr kumimoji="1" lang="ja-JP" altLang="en-US" dirty="0"/>
          </a:p>
        </p:txBody>
      </p:sp>
      <p:sp>
        <p:nvSpPr>
          <p:cNvPr id="6" name="角丸四角形 5"/>
          <p:cNvSpPr/>
          <p:nvPr/>
        </p:nvSpPr>
        <p:spPr>
          <a:xfrm>
            <a:off x="3061743" y="4864260"/>
            <a:ext cx="5534068" cy="475013"/>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ja-JP" sz="2400" dirty="0" smtClean="0"/>
              <a:t>List type input will be rational solution.</a:t>
            </a:r>
            <a:endParaRPr kumimoji="1" lang="ja-JP" altLang="en-US" sz="2400" dirty="0"/>
          </a:p>
        </p:txBody>
      </p:sp>
      <p:sp>
        <p:nvSpPr>
          <p:cNvPr id="8" name="下矢印 7"/>
          <p:cNvSpPr/>
          <p:nvPr/>
        </p:nvSpPr>
        <p:spPr>
          <a:xfrm>
            <a:off x="5425016" y="4462624"/>
            <a:ext cx="807522" cy="237506"/>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5716282" y="5852461"/>
            <a:ext cx="6156101" cy="369332"/>
          </a:xfrm>
          <a:prstGeom prst="rect">
            <a:avLst/>
          </a:prstGeom>
          <a:noFill/>
        </p:spPr>
        <p:txBody>
          <a:bodyPr wrap="square" rtlCol="0">
            <a:spAutoFit/>
          </a:bodyPr>
          <a:lstStyle/>
          <a:p>
            <a:r>
              <a:rPr lang="en-US" altLang="ja-JP" dirty="0"/>
              <a:t>https://wiki.onap.org/display/DW/CCVPN+DM+Requirement</a:t>
            </a:r>
            <a:endParaRPr kumimoji="1" lang="ja-JP" altLang="en-US" dirty="0"/>
          </a:p>
        </p:txBody>
      </p:sp>
      <p:sp>
        <p:nvSpPr>
          <p:cNvPr id="13" name="スライド番号プレースホルダー 12"/>
          <p:cNvSpPr>
            <a:spLocks noGrp="1"/>
          </p:cNvSpPr>
          <p:nvPr>
            <p:ph type="sldNum" sz="quarter" idx="4"/>
          </p:nvPr>
        </p:nvSpPr>
        <p:spPr/>
        <p:txBody>
          <a:bodyPr/>
          <a:lstStyle/>
          <a:p>
            <a:fld id="{385590E5-57D4-4004-8489-08DEED0A8847}" type="slidenum">
              <a:rPr kumimoji="1" lang="ja-JP" altLang="en-US" smtClean="0"/>
              <a:t>2</a:t>
            </a:fld>
            <a:endParaRPr kumimoji="1" lang="ja-JP" altLang="en-US"/>
          </a:p>
        </p:txBody>
      </p:sp>
    </p:spTree>
    <p:extLst>
      <p:ext uri="{BB962C8B-B14F-4D97-AF65-F5344CB8AC3E}">
        <p14:creationId xmlns:p14="http://schemas.microsoft.com/office/powerpoint/2010/main" val="379679660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TOSCA Model Example</a:t>
            </a:r>
            <a:endParaRPr kumimoji="1" lang="ja-JP" altLang="en-US" dirty="0"/>
          </a:p>
        </p:txBody>
      </p:sp>
      <p:sp>
        <p:nvSpPr>
          <p:cNvPr id="8" name="テキスト ボックス 7"/>
          <p:cNvSpPr txBox="1"/>
          <p:nvPr/>
        </p:nvSpPr>
        <p:spPr>
          <a:xfrm>
            <a:off x="1154461" y="1070717"/>
            <a:ext cx="6791804" cy="4662815"/>
          </a:xfrm>
          <a:prstGeom prst="rect">
            <a:avLst/>
          </a:prstGeom>
          <a:noFill/>
          <a:ln>
            <a:solidFill>
              <a:schemeClr val="tx1"/>
            </a:solidFill>
          </a:ln>
        </p:spPr>
        <p:txBody>
          <a:bodyPr wrap="square" rtlCol="0">
            <a:spAutoFit/>
          </a:bodyPr>
          <a:lstStyle/>
          <a:p>
            <a:r>
              <a:rPr lang="en-US" altLang="ja-JP" sz="1100" dirty="0" err="1" smtClean="0">
                <a:latin typeface="Consolas" panose="020B0609020204030204" pitchFamily="49" charset="0"/>
                <a:cs typeface="Consolas" panose="020B0609020204030204" pitchFamily="49" charset="0"/>
              </a:rPr>
              <a:t>tosca_definitions_version</a:t>
            </a:r>
            <a:r>
              <a:rPr lang="en-US" altLang="ja-JP" sz="1100" dirty="0" smtClean="0">
                <a:latin typeface="Consolas" panose="020B0609020204030204" pitchFamily="49" charset="0"/>
                <a:cs typeface="Consolas" panose="020B0609020204030204" pitchFamily="49" charset="0"/>
              </a:rPr>
              <a:t>: tosca_simple_yaml_1_2</a:t>
            </a:r>
            <a:endParaRPr lang="ja-JP" altLang="ja-JP" sz="1100" dirty="0" smtClean="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description: Template for deploying SD-WAN with a variable number of sites.</a:t>
            </a:r>
            <a:endParaRPr lang="ja-JP" altLang="ja-JP" sz="1100" dirty="0" smtClean="0">
              <a:latin typeface="Consolas" panose="020B0609020204030204" pitchFamily="49" charset="0"/>
              <a:cs typeface="Consolas" panose="020B0609020204030204" pitchFamily="49" charset="0"/>
            </a:endParaRPr>
          </a:p>
          <a:p>
            <a:r>
              <a:rPr lang="en-US" altLang="ja-JP" sz="1100" b="1" dirty="0" err="1" smtClean="0">
                <a:solidFill>
                  <a:srgbClr val="FF0000"/>
                </a:solidFill>
                <a:latin typeface="Consolas" panose="020B0609020204030204" pitchFamily="49" charset="0"/>
                <a:cs typeface="Consolas" panose="020B0609020204030204" pitchFamily="49" charset="0"/>
              </a:rPr>
              <a:t>data_types</a:t>
            </a:r>
            <a:r>
              <a:rPr lang="en-US" altLang="ja-JP" sz="1100" b="1" dirty="0" smtClean="0">
                <a:solidFill>
                  <a:srgbClr val="FF0000"/>
                </a:solidFill>
                <a:latin typeface="Consolas" panose="020B0609020204030204" pitchFamily="49" charset="0"/>
                <a:cs typeface="Consolas" panose="020B0609020204030204" pitchFamily="49" charset="0"/>
              </a:rPr>
              <a:t>:</a:t>
            </a:r>
          </a:p>
          <a:p>
            <a:r>
              <a:rPr lang="en-US" altLang="ja-JP" sz="1100" b="1" dirty="0">
                <a:solidFill>
                  <a:srgbClr val="FF0000"/>
                </a:solidFill>
                <a:latin typeface="Consolas" panose="020B0609020204030204" pitchFamily="49" charset="0"/>
                <a:cs typeface="Consolas" panose="020B0609020204030204" pitchFamily="49" charset="0"/>
              </a:rPr>
              <a:t> </a:t>
            </a:r>
            <a:r>
              <a:rPr lang="en-US" altLang="ja-JP" sz="1100" b="1" dirty="0" err="1" smtClean="0">
                <a:solidFill>
                  <a:srgbClr val="FF0000"/>
                </a:solidFill>
                <a:latin typeface="Consolas" panose="020B0609020204030204" pitchFamily="49" charset="0"/>
                <a:cs typeface="Consolas" panose="020B0609020204030204" pitchFamily="49" charset="0"/>
              </a:rPr>
              <a:t>org.openecomp.datatypes.vfc.location</a:t>
            </a:r>
            <a:r>
              <a:rPr lang="en-US" altLang="ja-JP" sz="1100" b="1" dirty="0" smtClean="0">
                <a:solidFill>
                  <a:srgbClr val="FF0000"/>
                </a:solidFill>
                <a:latin typeface="Consolas" panose="020B0609020204030204" pitchFamily="49" charset="0"/>
                <a:cs typeface="Consolas" panose="020B0609020204030204" pitchFamily="49" charset="0"/>
              </a:rPr>
              <a:t>:</a:t>
            </a:r>
            <a:endParaRPr lang="en-US" altLang="ja-JP" sz="1100" b="1" dirty="0">
              <a:solidFill>
                <a:srgbClr val="FF0000"/>
              </a:solidFill>
              <a:latin typeface="Consolas" panose="020B0609020204030204" pitchFamily="49" charset="0"/>
              <a:cs typeface="Consolas" panose="020B0609020204030204" pitchFamily="49" charset="0"/>
            </a:endParaRPr>
          </a:p>
          <a:p>
            <a:r>
              <a:rPr lang="en-US" altLang="ja-JP" sz="1100" b="1" dirty="0">
                <a:solidFill>
                  <a:srgbClr val="FF0000"/>
                </a:solidFill>
                <a:latin typeface="Consolas" panose="020B0609020204030204" pitchFamily="49" charset="0"/>
                <a:cs typeface="Consolas" panose="020B0609020204030204" pitchFamily="49" charset="0"/>
              </a:rPr>
              <a:t>  </a:t>
            </a:r>
            <a:r>
              <a:rPr lang="en-US" altLang="ja-JP" sz="1100" b="1" dirty="0" smtClean="0">
                <a:solidFill>
                  <a:srgbClr val="FF0000"/>
                </a:solidFill>
                <a:latin typeface="Consolas" panose="020B0609020204030204" pitchFamily="49" charset="0"/>
                <a:cs typeface="Consolas" panose="020B0609020204030204" pitchFamily="49" charset="0"/>
              </a:rPr>
              <a:t> </a:t>
            </a:r>
            <a:r>
              <a:rPr lang="en-US" altLang="ja-JP" sz="1100" b="1" dirty="0">
                <a:solidFill>
                  <a:srgbClr val="FF0000"/>
                </a:solidFill>
                <a:latin typeface="Consolas" panose="020B0609020204030204" pitchFamily="49" charset="0"/>
                <a:cs typeface="Consolas" panose="020B0609020204030204" pitchFamily="49" charset="0"/>
              </a:rPr>
              <a:t>properties:</a:t>
            </a:r>
          </a:p>
          <a:p>
            <a:r>
              <a:rPr lang="en-US" altLang="ja-JP" sz="1100" b="1" dirty="0" smtClean="0">
                <a:solidFill>
                  <a:srgbClr val="FF0000"/>
                </a:solidFill>
                <a:latin typeface="Consolas" panose="020B0609020204030204" pitchFamily="49" charset="0"/>
                <a:cs typeface="Consolas" panose="020B0609020204030204" pitchFamily="49" charset="0"/>
              </a:rPr>
              <a:t>     location:</a:t>
            </a:r>
            <a:endParaRPr lang="en-US" altLang="ja-JP" sz="1100" b="1" dirty="0">
              <a:solidFill>
                <a:srgbClr val="FF0000"/>
              </a:solidFill>
              <a:latin typeface="Consolas" panose="020B0609020204030204" pitchFamily="49" charset="0"/>
              <a:cs typeface="Consolas" panose="020B0609020204030204" pitchFamily="49" charset="0"/>
            </a:endParaRPr>
          </a:p>
          <a:p>
            <a:r>
              <a:rPr lang="en-US" altLang="ja-JP" sz="1100" b="1" dirty="0">
                <a:solidFill>
                  <a:srgbClr val="FF0000"/>
                </a:solidFill>
                <a:latin typeface="Consolas" panose="020B0609020204030204" pitchFamily="49" charset="0"/>
                <a:cs typeface="Consolas" panose="020B0609020204030204" pitchFamily="49" charset="0"/>
              </a:rPr>
              <a:t>       type: </a:t>
            </a:r>
            <a:r>
              <a:rPr lang="en-US" altLang="ja-JP" sz="1100" b="1" dirty="0" smtClean="0">
                <a:solidFill>
                  <a:srgbClr val="FF0000"/>
                </a:solidFill>
                <a:latin typeface="Consolas" panose="020B0609020204030204" pitchFamily="49" charset="0"/>
                <a:cs typeface="Consolas" panose="020B0609020204030204" pitchFamily="49" charset="0"/>
              </a:rPr>
              <a:t>string</a:t>
            </a:r>
          </a:p>
          <a:p>
            <a:r>
              <a:rPr lang="en-US" altLang="ja-JP" sz="1100" b="1" dirty="0" smtClean="0">
                <a:solidFill>
                  <a:srgbClr val="FF0000"/>
                </a:solidFill>
                <a:latin typeface="Consolas" panose="020B0609020204030204" pitchFamily="49" charset="0"/>
                <a:cs typeface="Consolas" panose="020B0609020204030204" pitchFamily="49" charset="0"/>
              </a:rPr>
              <a:t>     address:</a:t>
            </a:r>
            <a:endParaRPr lang="en-US" altLang="ja-JP" sz="1100" b="1" dirty="0">
              <a:solidFill>
                <a:srgbClr val="FF0000"/>
              </a:solidFill>
              <a:latin typeface="Consolas" panose="020B0609020204030204" pitchFamily="49" charset="0"/>
              <a:cs typeface="Consolas" panose="020B0609020204030204" pitchFamily="49" charset="0"/>
            </a:endParaRPr>
          </a:p>
          <a:p>
            <a:r>
              <a:rPr lang="en-US" altLang="ja-JP" sz="1100" b="1" dirty="0">
                <a:solidFill>
                  <a:srgbClr val="FF0000"/>
                </a:solidFill>
                <a:latin typeface="Consolas" panose="020B0609020204030204" pitchFamily="49" charset="0"/>
                <a:cs typeface="Consolas" panose="020B0609020204030204" pitchFamily="49" charset="0"/>
              </a:rPr>
              <a:t> </a:t>
            </a:r>
            <a:r>
              <a:rPr lang="en-US" altLang="ja-JP" sz="1100" b="1" dirty="0" smtClean="0">
                <a:solidFill>
                  <a:srgbClr val="FF0000"/>
                </a:solidFill>
                <a:latin typeface="Consolas" panose="020B0609020204030204" pitchFamily="49" charset="0"/>
                <a:cs typeface="Consolas" panose="020B0609020204030204" pitchFamily="49" charset="0"/>
              </a:rPr>
              <a:t>      </a:t>
            </a:r>
            <a:r>
              <a:rPr lang="en-US" altLang="ja-JP" sz="1100" b="1" dirty="0">
                <a:solidFill>
                  <a:srgbClr val="FF0000"/>
                </a:solidFill>
                <a:latin typeface="Consolas" panose="020B0609020204030204" pitchFamily="49" charset="0"/>
                <a:cs typeface="Consolas" panose="020B0609020204030204" pitchFamily="49" charset="0"/>
              </a:rPr>
              <a:t>type: </a:t>
            </a:r>
            <a:r>
              <a:rPr lang="en-US" altLang="ja-JP" sz="1100" b="1" dirty="0" smtClean="0">
                <a:solidFill>
                  <a:srgbClr val="FF0000"/>
                </a:solidFill>
                <a:latin typeface="Consolas" panose="020B0609020204030204" pitchFamily="49" charset="0"/>
                <a:cs typeface="Consolas" panose="020B0609020204030204" pitchFamily="49" charset="0"/>
              </a:rPr>
              <a:t>string</a:t>
            </a:r>
          </a:p>
          <a:p>
            <a:r>
              <a:rPr lang="en-US" altLang="ja-JP" sz="1100" dirty="0" err="1" smtClean="0">
                <a:latin typeface="Consolas" panose="020B0609020204030204" pitchFamily="49" charset="0"/>
                <a:cs typeface="Consolas" panose="020B0609020204030204" pitchFamily="49" charset="0"/>
              </a:rPr>
              <a:t>topology_template</a:t>
            </a:r>
            <a:r>
              <a:rPr lang="en-US" altLang="ja-JP" sz="1100" dirty="0">
                <a:latin typeface="Consolas" panose="020B0609020204030204" pitchFamily="49" charset="0"/>
                <a:cs typeface="Consolas" panose="020B0609020204030204" pitchFamily="49" charset="0"/>
              </a:rPr>
              <a:t>:</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inputs</a:t>
            </a:r>
            <a:r>
              <a:rPr lang="en-US" altLang="ja-JP" sz="1100" dirty="0" smtClean="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   </a:t>
            </a:r>
            <a:r>
              <a:rPr lang="en-US" altLang="ja-JP" sz="1100" dirty="0" err="1" smtClean="0">
                <a:latin typeface="Consolas" panose="020B0609020204030204" pitchFamily="49" charset="0"/>
                <a:cs typeface="Consolas" panose="020B0609020204030204" pitchFamily="49" charset="0"/>
              </a:rPr>
              <a:t>numberOfSites</a:t>
            </a:r>
            <a:r>
              <a:rPr lang="en-US" altLang="ja-JP" sz="1100" dirty="0" smtClean="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     type: integer</a:t>
            </a:r>
          </a:p>
          <a:p>
            <a:r>
              <a:rPr lang="en-US" altLang="ja-JP" sz="1100" b="1" dirty="0" smtClean="0">
                <a:solidFill>
                  <a:srgbClr val="FF0000"/>
                </a:solidFill>
                <a:latin typeface="Consolas" panose="020B0609020204030204" pitchFamily="49" charset="0"/>
                <a:cs typeface="Consolas" panose="020B0609020204030204" pitchFamily="49" charset="0"/>
              </a:rPr>
              <a:t>    </a:t>
            </a:r>
            <a:r>
              <a:rPr lang="en-US" altLang="ja-JP" sz="1100" b="1" dirty="0">
                <a:solidFill>
                  <a:srgbClr val="FF0000"/>
                </a:solidFill>
                <a:latin typeface="Consolas" panose="020B0609020204030204" pitchFamily="49" charset="0"/>
                <a:cs typeface="Consolas" panose="020B0609020204030204" pitchFamily="49" charset="0"/>
              </a:rPr>
              <a:t>locations:</a:t>
            </a:r>
            <a:endParaRPr lang="ja-JP" altLang="ja-JP" sz="1100" b="1" dirty="0">
              <a:solidFill>
                <a:srgbClr val="FF0000"/>
              </a:solidFill>
              <a:latin typeface="Consolas" panose="020B0609020204030204" pitchFamily="49" charset="0"/>
              <a:cs typeface="Consolas" panose="020B0609020204030204" pitchFamily="49" charset="0"/>
            </a:endParaRPr>
          </a:p>
          <a:p>
            <a:r>
              <a:rPr lang="en-US" altLang="ja-JP" sz="1100" b="1" dirty="0">
                <a:solidFill>
                  <a:srgbClr val="FF0000"/>
                </a:solidFill>
                <a:latin typeface="Consolas" panose="020B0609020204030204" pitchFamily="49" charset="0"/>
                <a:cs typeface="Consolas" panose="020B0609020204030204" pitchFamily="49" charset="0"/>
              </a:rPr>
              <a:t>      type: list</a:t>
            </a:r>
            <a:endParaRPr lang="ja-JP" altLang="ja-JP" sz="1100" b="1" dirty="0">
              <a:solidFill>
                <a:srgbClr val="FF0000"/>
              </a:solidFill>
              <a:latin typeface="Consolas" panose="020B0609020204030204" pitchFamily="49" charset="0"/>
              <a:cs typeface="Consolas" panose="020B0609020204030204" pitchFamily="49" charset="0"/>
            </a:endParaRPr>
          </a:p>
          <a:p>
            <a:r>
              <a:rPr lang="en-US" altLang="ja-JP" sz="1100" b="1" dirty="0">
                <a:solidFill>
                  <a:srgbClr val="FF0000"/>
                </a:solidFill>
                <a:latin typeface="Consolas" panose="020B0609020204030204" pitchFamily="49" charset="0"/>
                <a:cs typeface="Consolas" panose="020B0609020204030204" pitchFamily="49" charset="0"/>
              </a:rPr>
              <a:t>      entry_schema: </a:t>
            </a:r>
            <a:r>
              <a:rPr lang="en-US" altLang="ja-JP" sz="1100" b="1" dirty="0" err="1" smtClean="0">
                <a:solidFill>
                  <a:srgbClr val="FF0000"/>
                </a:solidFill>
                <a:latin typeface="Consolas" panose="020B0609020204030204" pitchFamily="49" charset="0"/>
                <a:cs typeface="Consolas" panose="020B0609020204030204" pitchFamily="49" charset="0"/>
              </a:rPr>
              <a:t>org.openecomp.datatypes.vfc.location</a:t>
            </a:r>
            <a:r>
              <a:rPr lang="en-US" altLang="ja-JP" sz="1100" b="1" dirty="0" smtClean="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 </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node_templates:</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sdwan:</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type: VPN</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vpe:</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type: </a:t>
            </a:r>
            <a:r>
              <a:rPr lang="en-US" altLang="ja-JP" sz="1100" dirty="0" err="1" smtClean="0">
                <a:latin typeface="Consolas" panose="020B0609020204030204" pitchFamily="49" charset="0"/>
                <a:cs typeface="Consolas" panose="020B0609020204030204" pitchFamily="49" charset="0"/>
              </a:rPr>
              <a:t>vPE</a:t>
            </a:r>
            <a:endParaRPr lang="en-US" altLang="ja-JP" sz="1100" dirty="0" smtClean="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site:</a:t>
            </a:r>
            <a:endParaRPr lang="ja-JP"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type: </a:t>
            </a:r>
            <a:r>
              <a:rPr lang="en-US" altLang="ja-JP" sz="1100" dirty="0" err="1" smtClean="0">
                <a:latin typeface="Consolas" panose="020B0609020204030204" pitchFamily="49" charset="0"/>
                <a:cs typeface="Consolas" panose="020B0609020204030204" pitchFamily="49" charset="0"/>
              </a:rPr>
              <a:t>VPNSite</a:t>
            </a:r>
            <a:endParaRPr lang="en-US" altLang="ja-JP" sz="1100" dirty="0" smtClean="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     </a:t>
            </a:r>
            <a:r>
              <a:rPr lang="en-US" altLang="ja-JP" sz="1100" dirty="0" err="1" smtClean="0">
                <a:latin typeface="Consolas" panose="020B0609020204030204" pitchFamily="49" charset="0"/>
                <a:cs typeface="Consolas" panose="020B0609020204030204" pitchFamily="49" charset="0"/>
              </a:rPr>
              <a:t>max_instances</a:t>
            </a:r>
            <a:r>
              <a:rPr lang="en-US" altLang="ja-JP" sz="1100" dirty="0" smtClean="0">
                <a:latin typeface="Consolas" panose="020B0609020204030204" pitchFamily="49" charset="0"/>
                <a:cs typeface="Consolas" panose="020B0609020204030204" pitchFamily="49" charset="0"/>
              </a:rPr>
              <a:t>: { </a:t>
            </a:r>
            <a:r>
              <a:rPr lang="en-US" altLang="ja-JP" sz="1100" dirty="0" err="1" smtClean="0">
                <a:latin typeface="Consolas" panose="020B0609020204030204" pitchFamily="49" charset="0"/>
                <a:cs typeface="Consolas" panose="020B0609020204030204" pitchFamily="49" charset="0"/>
              </a:rPr>
              <a:t>get_input</a:t>
            </a:r>
            <a:r>
              <a:rPr lang="en-US" altLang="ja-JP" sz="1100" dirty="0" smtClean="0">
                <a:latin typeface="Consolas" panose="020B0609020204030204" pitchFamily="49" charset="0"/>
                <a:cs typeface="Consolas" panose="020B0609020204030204" pitchFamily="49" charset="0"/>
              </a:rPr>
              <a:t>: </a:t>
            </a:r>
            <a:r>
              <a:rPr lang="en-US" altLang="ja-JP" sz="1100" dirty="0" err="1" smtClean="0">
                <a:latin typeface="Consolas" panose="020B0609020204030204" pitchFamily="49" charset="0"/>
                <a:cs typeface="Consolas" panose="020B0609020204030204" pitchFamily="49" charset="0"/>
              </a:rPr>
              <a:t>numberOfSites</a:t>
            </a:r>
            <a:r>
              <a:rPr lang="en-US" altLang="ja-JP" sz="1100" dirty="0" smtClean="0">
                <a:latin typeface="Consolas" panose="020B0609020204030204" pitchFamily="49" charset="0"/>
                <a:cs typeface="Consolas" panose="020B0609020204030204" pitchFamily="49" charset="0"/>
              </a:rPr>
              <a:t> }</a:t>
            </a:r>
            <a:endParaRPr lang="ja-JP" altLang="ja-JP" sz="1100" dirty="0" smtClean="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      properties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location: </a:t>
            </a:r>
            <a:r>
              <a:rPr lang="en-US" altLang="ja-JP" sz="1100" dirty="0">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get_input</a:t>
            </a:r>
            <a:r>
              <a:rPr lang="en-US" altLang="ja-JP" sz="1100" dirty="0">
                <a:solidFill>
                  <a:srgbClr val="FF0000"/>
                </a:solidFill>
                <a:latin typeface="Consolas" panose="020B0609020204030204" pitchFamily="49" charset="0"/>
                <a:cs typeface="Consolas" panose="020B0609020204030204" pitchFamily="49" charset="0"/>
              </a:rPr>
              <a:t>: [locations, </a:t>
            </a:r>
            <a:r>
              <a:rPr lang="en-US" altLang="ja-JP" sz="1100" b="1" dirty="0">
                <a:solidFill>
                  <a:srgbClr val="FF0000"/>
                </a:solidFill>
                <a:latin typeface="Consolas" panose="020B0609020204030204" pitchFamily="49" charset="0"/>
                <a:cs typeface="Consolas" panose="020B0609020204030204" pitchFamily="49" charset="0"/>
              </a:rPr>
              <a:t>INDEX</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smtClean="0">
                <a:solidFill>
                  <a:srgbClr val="FF0000"/>
                </a:solidFill>
                <a:latin typeface="Consolas" panose="020B0609020204030204" pitchFamily="49" charset="0"/>
                <a:cs typeface="Consolas" panose="020B0609020204030204" pitchFamily="49" charset="0"/>
              </a:rPr>
              <a:t>location </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a:t>
            </a:r>
            <a:endParaRPr lang="ja-JP" altLang="ja-JP" sz="1100" dirty="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        address: </a:t>
            </a:r>
            <a:r>
              <a:rPr lang="en-US" altLang="ja-JP" sz="1100" dirty="0">
                <a:latin typeface="Consolas" panose="020B0609020204030204" pitchFamily="49" charset="0"/>
                <a:cs typeface="Consolas" panose="020B0609020204030204" pitchFamily="49" charset="0"/>
              </a:rPr>
              <a:t>{ </a:t>
            </a:r>
            <a:r>
              <a:rPr lang="en-US" altLang="ja-JP" sz="1100" dirty="0">
                <a:solidFill>
                  <a:srgbClr val="FF0000"/>
                </a:solidFill>
                <a:latin typeface="Consolas" panose="020B0609020204030204" pitchFamily="49" charset="0"/>
                <a:cs typeface="Consolas" panose="020B0609020204030204" pitchFamily="49" charset="0"/>
              </a:rPr>
              <a:t>get_input: [ locations, </a:t>
            </a:r>
            <a:r>
              <a:rPr lang="en-US" altLang="ja-JP" sz="1100" b="1" dirty="0" smtClean="0">
                <a:solidFill>
                  <a:srgbClr val="FF0000"/>
                </a:solidFill>
                <a:latin typeface="Consolas" panose="020B0609020204030204" pitchFamily="49" charset="0"/>
                <a:cs typeface="Consolas" panose="020B0609020204030204" pitchFamily="49" charset="0"/>
              </a:rPr>
              <a:t>INDEX</a:t>
            </a:r>
            <a:r>
              <a:rPr lang="en-US" altLang="ja-JP" sz="1100" dirty="0" smtClean="0">
                <a:solidFill>
                  <a:srgbClr val="FF0000"/>
                </a:solidFill>
                <a:latin typeface="Consolas" panose="020B0609020204030204" pitchFamily="49" charset="0"/>
                <a:cs typeface="Consolas" panose="020B0609020204030204" pitchFamily="49" charset="0"/>
              </a:rPr>
              <a:t>, address </a:t>
            </a:r>
            <a:r>
              <a:rPr lang="en-US" altLang="ja-JP" sz="1100" dirty="0">
                <a:solidFill>
                  <a:srgbClr val="FF0000"/>
                </a:solidFill>
                <a:latin typeface="Consolas" panose="020B0609020204030204" pitchFamily="49" charset="0"/>
                <a:cs typeface="Consolas" panose="020B0609020204030204" pitchFamily="49" charset="0"/>
              </a:rPr>
              <a:t>]</a:t>
            </a:r>
            <a:r>
              <a:rPr lang="en-US" altLang="ja-JP" sz="1100" dirty="0">
                <a:latin typeface="Consolas" panose="020B0609020204030204" pitchFamily="49" charset="0"/>
                <a:cs typeface="Consolas" panose="020B0609020204030204" pitchFamily="49" charset="0"/>
              </a:rPr>
              <a:t> </a:t>
            </a:r>
            <a:r>
              <a:rPr lang="en-US" altLang="ja-JP" sz="1100" dirty="0" smtClean="0">
                <a:latin typeface="Consolas" panose="020B0609020204030204" pitchFamily="49" charset="0"/>
                <a:cs typeface="Consolas" panose="020B0609020204030204" pitchFamily="49" charset="0"/>
              </a:rPr>
              <a:t>}</a:t>
            </a:r>
            <a:endParaRPr lang="ja-JP" altLang="ja-JP" sz="1100" dirty="0">
              <a:latin typeface="Consolas" panose="020B0609020204030204" pitchFamily="49" charset="0"/>
              <a:cs typeface="Consolas" panose="020B0609020204030204" pitchFamily="49" charset="0"/>
            </a:endParaRPr>
          </a:p>
        </p:txBody>
      </p:sp>
      <p:sp>
        <p:nvSpPr>
          <p:cNvPr id="3" name="正方形/長方形 2"/>
          <p:cNvSpPr/>
          <p:nvPr/>
        </p:nvSpPr>
        <p:spPr>
          <a:xfrm>
            <a:off x="1233054" y="1440870"/>
            <a:ext cx="3865419" cy="118800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カギ線コネクタ 14"/>
          <p:cNvCxnSpPr>
            <a:stCxn id="3" idx="3"/>
          </p:cNvCxnSpPr>
          <p:nvPr/>
        </p:nvCxnSpPr>
        <p:spPr>
          <a:xfrm>
            <a:off x="5098473" y="2034870"/>
            <a:ext cx="290945" cy="1636585"/>
          </a:xfrm>
          <a:prstGeom prst="bentConnector2">
            <a:avLst/>
          </a:prstGeom>
          <a:ln>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1376134" y="3295047"/>
            <a:ext cx="4334707" cy="52534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Canvas 31"/>
          <p:cNvGrpSpPr/>
          <p:nvPr/>
        </p:nvGrpSpPr>
        <p:grpSpPr>
          <a:xfrm>
            <a:off x="8358493" y="1153847"/>
            <a:ext cx="2691475" cy="2321774"/>
            <a:chOff x="0" y="-5655"/>
            <a:chExt cx="5486400" cy="2590155"/>
          </a:xfrm>
        </p:grpSpPr>
        <p:sp>
          <p:nvSpPr>
            <p:cNvPr id="37" name="正方形/長方形 36"/>
            <p:cNvSpPr/>
            <p:nvPr/>
          </p:nvSpPr>
          <p:spPr>
            <a:xfrm>
              <a:off x="0" y="0"/>
              <a:ext cx="5486400" cy="2171700"/>
            </a:xfrm>
            <a:prstGeom prst="rect">
              <a:avLst/>
            </a:prstGeom>
          </p:spPr>
        </p:sp>
        <p:sp>
          <p:nvSpPr>
            <p:cNvPr id="38" name="Oval 28"/>
            <p:cNvSpPr/>
            <p:nvPr/>
          </p:nvSpPr>
          <p:spPr>
            <a:xfrm>
              <a:off x="427118" y="-5655"/>
              <a:ext cx="1981360" cy="1084357"/>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noAutofit/>
            </a:bodyPr>
            <a:lstStyle/>
            <a:p>
              <a:pPr algn="ctr">
                <a:lnSpc>
                  <a:spcPct val="107000"/>
                </a:lnSpc>
                <a:spcAft>
                  <a:spcPts val="0"/>
                </a:spcAft>
              </a:pPr>
              <a:r>
                <a:rPr lang="en-US" dirty="0">
                  <a:effectLst/>
                  <a:ea typeface="Calibri" panose="020F0502020204030204" pitchFamily="34" charset="0"/>
                  <a:cs typeface="Times New Roman" panose="02020603050405020304" pitchFamily="18" charset="0"/>
                </a:rPr>
                <a:t>Site(s)</a:t>
              </a:r>
              <a:endParaRPr lang="ja-JP" dirty="0">
                <a:effectLst/>
                <a:ea typeface="Calibri" panose="020F0502020204030204" pitchFamily="34" charset="0"/>
                <a:cs typeface="Times New Roman" panose="02020603050405020304" pitchFamily="18" charset="0"/>
              </a:endParaRPr>
            </a:p>
          </p:txBody>
        </p:sp>
        <p:sp>
          <p:nvSpPr>
            <p:cNvPr id="39" name="Oval 29"/>
            <p:cNvSpPr/>
            <p:nvPr/>
          </p:nvSpPr>
          <p:spPr>
            <a:xfrm>
              <a:off x="3399158" y="-5655"/>
              <a:ext cx="1981360" cy="1084357"/>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noAutofit/>
            </a:bodyPr>
            <a:lstStyle/>
            <a:p>
              <a:pPr algn="ctr">
                <a:lnSpc>
                  <a:spcPct val="107000"/>
                </a:lnSpc>
                <a:spcAft>
                  <a:spcPts val="600"/>
                </a:spcAft>
              </a:pPr>
              <a:r>
                <a:rPr lang="en-US" sz="1400" dirty="0">
                  <a:effectLst/>
                  <a:ea typeface="Calibri" panose="020F0502020204030204" pitchFamily="34" charset="0"/>
                  <a:cs typeface="Times New Roman" panose="02020603050405020304" pitchFamily="18" charset="0"/>
                </a:rPr>
                <a:t>VPN</a:t>
              </a:r>
              <a:endParaRPr lang="ja-JP" dirty="0">
                <a:effectLst/>
                <a:ea typeface="Calibri" panose="020F0502020204030204" pitchFamily="34" charset="0"/>
                <a:cs typeface="Times New Roman" panose="02020603050405020304" pitchFamily="18" charset="0"/>
              </a:endParaRPr>
            </a:p>
          </p:txBody>
        </p:sp>
        <p:cxnSp>
          <p:nvCxnSpPr>
            <p:cNvPr id="40" name="Straight Arrow Connector 30"/>
            <p:cNvCxnSpPr>
              <a:stCxn id="38" idx="6"/>
              <a:endCxn id="39" idx="2"/>
            </p:cNvCxnSpPr>
            <p:nvPr/>
          </p:nvCxnSpPr>
          <p:spPr>
            <a:xfrm>
              <a:off x="2408478" y="536524"/>
              <a:ext cx="9906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1" name="Oval 32"/>
            <p:cNvSpPr/>
            <p:nvPr/>
          </p:nvSpPr>
          <p:spPr>
            <a:xfrm>
              <a:off x="427118" y="1500143"/>
              <a:ext cx="1981360" cy="1084357"/>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0" tIns="0" rIns="0" bIns="0" numCol="1" spcCol="0" rtlCol="0" fromWordArt="0" anchor="ctr" anchorCtr="0" forceAA="0" compatLnSpc="1">
              <a:noAutofit/>
            </a:bodyPr>
            <a:lstStyle/>
            <a:p>
              <a:pPr algn="ctr">
                <a:lnSpc>
                  <a:spcPct val="107000"/>
                </a:lnSpc>
                <a:spcAft>
                  <a:spcPts val="600"/>
                </a:spcAft>
              </a:pPr>
              <a:r>
                <a:rPr lang="en-US" sz="1400">
                  <a:effectLst/>
                  <a:ea typeface="Calibri" panose="020F0502020204030204" pitchFamily="34" charset="0"/>
                  <a:cs typeface="Times New Roman" panose="02020603050405020304" pitchFamily="18" charset="0"/>
                </a:rPr>
                <a:t>vPE</a:t>
              </a:r>
              <a:endParaRPr lang="ja-JP">
                <a:effectLst/>
                <a:ea typeface="Calibri" panose="020F0502020204030204" pitchFamily="34" charset="0"/>
                <a:cs typeface="Times New Roman" panose="02020603050405020304" pitchFamily="18" charset="0"/>
              </a:endParaRPr>
            </a:p>
          </p:txBody>
        </p:sp>
        <p:cxnSp>
          <p:nvCxnSpPr>
            <p:cNvPr id="42" name="Straight Arrow Connector 33"/>
            <p:cNvCxnSpPr>
              <a:stCxn id="38" idx="4"/>
              <a:endCxn id="41" idx="0"/>
            </p:cNvCxnSpPr>
            <p:nvPr/>
          </p:nvCxnSpPr>
          <p:spPr>
            <a:xfrm>
              <a:off x="1417798" y="1078701"/>
              <a:ext cx="0" cy="4214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
        <p:nvSpPr>
          <p:cNvPr id="44" name="正方形/長方形 43"/>
          <p:cNvSpPr/>
          <p:nvPr/>
        </p:nvSpPr>
        <p:spPr>
          <a:xfrm>
            <a:off x="1594900" y="5176968"/>
            <a:ext cx="4824000" cy="504000"/>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カギ線コネクタ 44"/>
          <p:cNvCxnSpPr>
            <a:stCxn id="20" idx="1"/>
            <a:endCxn id="44" idx="1"/>
          </p:cNvCxnSpPr>
          <p:nvPr/>
        </p:nvCxnSpPr>
        <p:spPr>
          <a:xfrm rot="10800000" flipH="1" flipV="1">
            <a:off x="1376134" y="3557718"/>
            <a:ext cx="218766" cy="1871250"/>
          </a:xfrm>
          <a:prstGeom prst="bentConnector3">
            <a:avLst>
              <a:gd name="adj1" fmla="val -421148"/>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9" name="四角形吹き出し 58"/>
          <p:cNvSpPr/>
          <p:nvPr/>
        </p:nvSpPr>
        <p:spPr>
          <a:xfrm>
            <a:off x="6619486" y="4974620"/>
            <a:ext cx="4670702" cy="468000"/>
          </a:xfrm>
          <a:prstGeom prst="wedgeRectCallout">
            <a:avLst>
              <a:gd name="adj1" fmla="val -56200"/>
              <a:gd name="adj2" fmla="val 46193"/>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r>
              <a:rPr lang="en-US" altLang="ja-JP" sz="1600" dirty="0"/>
              <a:t>- The property is got by specifying INDEX from the list.</a:t>
            </a:r>
          </a:p>
        </p:txBody>
      </p:sp>
      <p:sp>
        <p:nvSpPr>
          <p:cNvPr id="11" name="四角形吹き出し 10"/>
          <p:cNvSpPr/>
          <p:nvPr/>
        </p:nvSpPr>
        <p:spPr>
          <a:xfrm>
            <a:off x="6432077" y="3847622"/>
            <a:ext cx="3672000" cy="720000"/>
          </a:xfrm>
          <a:prstGeom prst="wedgeRectCallout">
            <a:avLst>
              <a:gd name="adj1" fmla="val -69206"/>
              <a:gd name="adj2" fmla="val -98009"/>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r>
              <a:rPr lang="en-US" altLang="ja-JP" sz="1600" dirty="0"/>
              <a:t>- Support list type of input.</a:t>
            </a:r>
          </a:p>
          <a:p>
            <a:r>
              <a:rPr lang="en-US" altLang="ja-JP" sz="1600" dirty="0"/>
              <a:t>- </a:t>
            </a:r>
            <a:r>
              <a:rPr lang="en-US" altLang="ja-JP" sz="1600" dirty="0" err="1"/>
              <a:t>entry_schema</a:t>
            </a:r>
            <a:r>
              <a:rPr lang="en-US" altLang="ja-JP" sz="1600" dirty="0"/>
              <a:t> is defined in </a:t>
            </a:r>
            <a:r>
              <a:rPr lang="en-US" altLang="ja-JP" sz="1600" dirty="0" err="1"/>
              <a:t>data_type</a:t>
            </a:r>
            <a:r>
              <a:rPr lang="en-US" altLang="ja-JP" sz="1600" dirty="0"/>
              <a:t>.</a:t>
            </a:r>
          </a:p>
        </p:txBody>
      </p:sp>
      <p:sp>
        <p:nvSpPr>
          <p:cNvPr id="12" name="スライド番号プレースホルダー 11"/>
          <p:cNvSpPr>
            <a:spLocks noGrp="1"/>
          </p:cNvSpPr>
          <p:nvPr>
            <p:ph type="sldNum" sz="quarter" idx="12"/>
          </p:nvPr>
        </p:nvSpPr>
        <p:spPr/>
        <p:txBody>
          <a:bodyPr/>
          <a:lstStyle/>
          <a:p>
            <a:fld id="{385590E5-57D4-4004-8489-08DEED0A8847}" type="slidenum">
              <a:rPr kumimoji="1" lang="ja-JP" altLang="en-US" smtClean="0"/>
              <a:t>3</a:t>
            </a:fld>
            <a:endParaRPr kumimoji="1" lang="ja-JP" altLang="en-US"/>
          </a:p>
        </p:txBody>
      </p:sp>
    </p:spTree>
    <p:extLst>
      <p:ext uri="{BB962C8B-B14F-4D97-AF65-F5344CB8AC3E}">
        <p14:creationId xmlns:p14="http://schemas.microsoft.com/office/powerpoint/2010/main" val="23815605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812799" y="1262743"/>
            <a:ext cx="10498667" cy="504492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3" name="フローチャート: 処理 2"/>
          <p:cNvSpPr/>
          <p:nvPr/>
        </p:nvSpPr>
        <p:spPr>
          <a:xfrm>
            <a:off x="1132919" y="2172506"/>
            <a:ext cx="1523348" cy="74017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err="1" smtClean="0"/>
              <a:t>numOfSites</a:t>
            </a:r>
            <a:endParaRPr lang="en-US" altLang="ja-JP" dirty="0" smtClean="0"/>
          </a:p>
          <a:p>
            <a:pPr algn="ctr"/>
            <a:r>
              <a:rPr kumimoji="1" lang="en-US" altLang="ja-JP" dirty="0" smtClean="0"/>
              <a:t>[type=int</a:t>
            </a:r>
            <a:r>
              <a:rPr lang="en-US" altLang="ja-JP" dirty="0" smtClean="0"/>
              <a:t>eger]</a:t>
            </a:r>
            <a:endParaRPr kumimoji="1" lang="ja-JP" altLang="en-US" dirty="0"/>
          </a:p>
        </p:txBody>
      </p:sp>
      <p:sp>
        <p:nvSpPr>
          <p:cNvPr id="4" name="フローチャート: 処理 3"/>
          <p:cNvSpPr/>
          <p:nvPr/>
        </p:nvSpPr>
        <p:spPr>
          <a:xfrm>
            <a:off x="1120909" y="3033559"/>
            <a:ext cx="1530921" cy="1571100"/>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locations</a:t>
            </a:r>
          </a:p>
          <a:p>
            <a:pPr algn="ctr"/>
            <a:r>
              <a:rPr kumimoji="1" lang="en-US" altLang="ja-JP" dirty="0" smtClean="0"/>
              <a:t>[type=list]</a:t>
            </a:r>
          </a:p>
        </p:txBody>
      </p:sp>
      <p:sp>
        <p:nvSpPr>
          <p:cNvPr id="6" name="円/楕円 5"/>
          <p:cNvSpPr/>
          <p:nvPr/>
        </p:nvSpPr>
        <p:spPr>
          <a:xfrm>
            <a:off x="6903955" y="1409254"/>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VPN</a:t>
            </a:r>
            <a:endParaRPr kumimoji="1" lang="ja-JP" altLang="en-US" dirty="0"/>
          </a:p>
        </p:txBody>
      </p:sp>
      <p:sp>
        <p:nvSpPr>
          <p:cNvPr id="10" name="円/楕円 9"/>
          <p:cNvSpPr/>
          <p:nvPr/>
        </p:nvSpPr>
        <p:spPr>
          <a:xfrm>
            <a:off x="8707908" y="515105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dirty="0" smtClean="0"/>
              <a:t>vPE[2]</a:t>
            </a:r>
            <a:endParaRPr kumimoji="1" lang="ja-JP" altLang="en-US" dirty="0"/>
          </a:p>
        </p:txBody>
      </p:sp>
      <p:sp>
        <p:nvSpPr>
          <p:cNvPr id="12" name="円/楕円 11"/>
          <p:cNvSpPr/>
          <p:nvPr/>
        </p:nvSpPr>
        <p:spPr>
          <a:xfrm>
            <a:off x="6904508" y="515105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dirty="0" smtClean="0"/>
              <a:t>vPE[1]</a:t>
            </a:r>
            <a:endParaRPr kumimoji="1" lang="ja-JP" altLang="en-US" dirty="0"/>
          </a:p>
        </p:txBody>
      </p:sp>
      <p:sp>
        <p:nvSpPr>
          <p:cNvPr id="14" name="円/楕円 13"/>
          <p:cNvSpPr/>
          <p:nvPr/>
        </p:nvSpPr>
        <p:spPr>
          <a:xfrm>
            <a:off x="5198473" y="515105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dirty="0" smtClean="0"/>
              <a:t>vPE[0]</a:t>
            </a:r>
            <a:endParaRPr kumimoji="1" lang="ja-JP" altLang="en-US" dirty="0"/>
          </a:p>
        </p:txBody>
      </p:sp>
      <p:sp>
        <p:nvSpPr>
          <p:cNvPr id="15" name="テキスト ボックス 14"/>
          <p:cNvSpPr txBox="1"/>
          <p:nvPr/>
        </p:nvSpPr>
        <p:spPr>
          <a:xfrm>
            <a:off x="10370177" y="3509642"/>
            <a:ext cx="1426096" cy="369332"/>
          </a:xfrm>
          <a:prstGeom prst="rect">
            <a:avLst/>
          </a:prstGeom>
          <a:noFill/>
        </p:spPr>
        <p:txBody>
          <a:bodyPr wrap="none" rtlCol="0">
            <a:spAutoFit/>
          </a:bodyPr>
          <a:lstStyle/>
          <a:p>
            <a:r>
              <a:rPr kumimoji="1" lang="en-US" altLang="ja-JP" dirty="0" smtClean="0"/>
              <a:t>x </a:t>
            </a:r>
            <a:r>
              <a:rPr kumimoji="1" lang="en-US" altLang="ja-JP" dirty="0" err="1" smtClean="0"/>
              <a:t>numOfSites</a:t>
            </a:r>
            <a:endParaRPr kumimoji="1" lang="ja-JP" altLang="en-US" dirty="0"/>
          </a:p>
        </p:txBody>
      </p:sp>
      <p:sp>
        <p:nvSpPr>
          <p:cNvPr id="16" name="テキスト ボックス 15"/>
          <p:cNvSpPr txBox="1"/>
          <p:nvPr/>
        </p:nvSpPr>
        <p:spPr>
          <a:xfrm>
            <a:off x="10370177" y="5675232"/>
            <a:ext cx="1426096" cy="369332"/>
          </a:xfrm>
          <a:prstGeom prst="rect">
            <a:avLst/>
          </a:prstGeom>
          <a:noFill/>
        </p:spPr>
        <p:txBody>
          <a:bodyPr wrap="none" rtlCol="0">
            <a:spAutoFit/>
          </a:bodyPr>
          <a:lstStyle/>
          <a:p>
            <a:r>
              <a:rPr kumimoji="1" lang="en-US" altLang="ja-JP" dirty="0" smtClean="0"/>
              <a:t>x </a:t>
            </a:r>
            <a:r>
              <a:rPr kumimoji="1" lang="en-US" altLang="ja-JP" dirty="0" err="1" smtClean="0"/>
              <a:t>numOfSites</a:t>
            </a:r>
            <a:endParaRPr kumimoji="1" lang="ja-JP" altLang="en-US" dirty="0"/>
          </a:p>
        </p:txBody>
      </p:sp>
      <p:cxnSp>
        <p:nvCxnSpPr>
          <p:cNvPr id="24" name="直線矢印コネクタ 23"/>
          <p:cNvCxnSpPr>
            <a:stCxn id="13" idx="4"/>
            <a:endCxn id="14" idx="0"/>
          </p:cNvCxnSpPr>
          <p:nvPr/>
        </p:nvCxnSpPr>
        <p:spPr>
          <a:xfrm>
            <a:off x="5922373" y="3951240"/>
            <a:ext cx="0" cy="1199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9" idx="4"/>
            <a:endCxn id="10" idx="0"/>
          </p:cNvCxnSpPr>
          <p:nvPr/>
        </p:nvCxnSpPr>
        <p:spPr>
          <a:xfrm>
            <a:off x="9431808" y="3951240"/>
            <a:ext cx="0" cy="1199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11" idx="4"/>
            <a:endCxn id="12" idx="0"/>
          </p:cNvCxnSpPr>
          <p:nvPr/>
        </p:nvCxnSpPr>
        <p:spPr>
          <a:xfrm>
            <a:off x="7628408" y="3951240"/>
            <a:ext cx="0" cy="1199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1743989" y="1092904"/>
            <a:ext cx="2474780" cy="369332"/>
          </a:xfrm>
          <a:prstGeom prst="rect">
            <a:avLst/>
          </a:prstGeom>
          <a:solidFill>
            <a:schemeClr val="bg1"/>
          </a:solidFill>
        </p:spPr>
        <p:txBody>
          <a:bodyPr wrap="none" rtlCol="0">
            <a:spAutoFit/>
          </a:bodyPr>
          <a:lstStyle/>
          <a:p>
            <a:r>
              <a:rPr kumimoji="1" lang="en-US" altLang="ja-JP" dirty="0" smtClean="0"/>
              <a:t>CCVPN Service Template</a:t>
            </a:r>
            <a:endParaRPr kumimoji="1" lang="ja-JP" altLang="en-US" dirty="0"/>
          </a:p>
        </p:txBody>
      </p:sp>
      <p:sp>
        <p:nvSpPr>
          <p:cNvPr id="23" name="正方形/長方形 22"/>
          <p:cNvSpPr/>
          <p:nvPr/>
        </p:nvSpPr>
        <p:spPr>
          <a:xfrm>
            <a:off x="928257" y="1912188"/>
            <a:ext cx="4043847" cy="2812212"/>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6" name="テキスト ボックス 25"/>
          <p:cNvSpPr txBox="1"/>
          <p:nvPr/>
        </p:nvSpPr>
        <p:spPr>
          <a:xfrm>
            <a:off x="1356704" y="1754982"/>
            <a:ext cx="774571" cy="369332"/>
          </a:xfrm>
          <a:prstGeom prst="rect">
            <a:avLst/>
          </a:prstGeom>
          <a:solidFill>
            <a:schemeClr val="bg1"/>
          </a:solidFill>
        </p:spPr>
        <p:txBody>
          <a:bodyPr wrap="none" rtlCol="0">
            <a:spAutoFit/>
          </a:bodyPr>
          <a:lstStyle/>
          <a:p>
            <a:r>
              <a:rPr kumimoji="1" lang="en-US" altLang="ja-JP" dirty="0" smtClean="0"/>
              <a:t>Inputs</a:t>
            </a:r>
            <a:endParaRPr kumimoji="1" lang="ja-JP" altLang="en-US" dirty="0"/>
          </a:p>
        </p:txBody>
      </p:sp>
      <p:sp>
        <p:nvSpPr>
          <p:cNvPr id="31" name="正方形/長方形 30"/>
          <p:cNvSpPr/>
          <p:nvPr/>
        </p:nvSpPr>
        <p:spPr>
          <a:xfrm>
            <a:off x="2730086" y="2172506"/>
            <a:ext cx="2149955" cy="2432153"/>
          </a:xfrm>
          <a:prstGeom prst="rect">
            <a:avLst/>
          </a:prstGeom>
          <a:solidFill>
            <a:schemeClr val="accent4">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7" name="テキスト ボックス 26"/>
          <p:cNvSpPr txBox="1"/>
          <p:nvPr/>
        </p:nvSpPr>
        <p:spPr>
          <a:xfrm>
            <a:off x="2958598" y="2007875"/>
            <a:ext cx="1446701" cy="288000"/>
          </a:xfrm>
          <a:prstGeom prst="rect">
            <a:avLst/>
          </a:prstGeom>
          <a:solidFill>
            <a:schemeClr val="bg1"/>
          </a:solidFill>
        </p:spPr>
        <p:txBody>
          <a:bodyPr wrap="square" rtlCol="0">
            <a:spAutoFit/>
          </a:bodyPr>
          <a:lstStyle/>
          <a:p>
            <a:r>
              <a:rPr lang="en-US" altLang="ja-JP" sz="1600" dirty="0" smtClean="0"/>
              <a:t>Inputs Example</a:t>
            </a:r>
            <a:endParaRPr kumimoji="1" lang="ja-JP" altLang="en-US" sz="1600" dirty="0"/>
          </a:p>
        </p:txBody>
      </p:sp>
      <p:sp>
        <p:nvSpPr>
          <p:cNvPr id="40" name="テキスト ボックス 39"/>
          <p:cNvSpPr txBox="1"/>
          <p:nvPr/>
        </p:nvSpPr>
        <p:spPr>
          <a:xfrm>
            <a:off x="10233964" y="3275068"/>
            <a:ext cx="343364" cy="369332"/>
          </a:xfrm>
          <a:prstGeom prst="rect">
            <a:avLst/>
          </a:prstGeom>
          <a:noFill/>
        </p:spPr>
        <p:txBody>
          <a:bodyPr wrap="none" rtlCol="0">
            <a:spAutoFit/>
          </a:bodyPr>
          <a:lstStyle/>
          <a:p>
            <a:r>
              <a:rPr kumimoji="1" lang="en-US" altLang="ja-JP" dirty="0" smtClean="0"/>
              <a:t>…</a:t>
            </a:r>
            <a:endParaRPr kumimoji="1" lang="ja-JP" altLang="en-US" dirty="0"/>
          </a:p>
        </p:txBody>
      </p:sp>
      <p:sp>
        <p:nvSpPr>
          <p:cNvPr id="41" name="テキスト ボックス 40"/>
          <p:cNvSpPr txBox="1"/>
          <p:nvPr/>
        </p:nvSpPr>
        <p:spPr>
          <a:xfrm>
            <a:off x="10233964" y="5440658"/>
            <a:ext cx="343364" cy="369332"/>
          </a:xfrm>
          <a:prstGeom prst="rect">
            <a:avLst/>
          </a:prstGeom>
          <a:noFill/>
        </p:spPr>
        <p:txBody>
          <a:bodyPr wrap="none" rtlCol="0">
            <a:spAutoFit/>
          </a:bodyPr>
          <a:lstStyle/>
          <a:p>
            <a:r>
              <a:rPr kumimoji="1" lang="en-US" altLang="ja-JP" dirty="0" smtClean="0"/>
              <a:t>…</a:t>
            </a:r>
            <a:endParaRPr kumimoji="1" lang="ja-JP" altLang="en-US" dirty="0"/>
          </a:p>
        </p:txBody>
      </p:sp>
      <p:sp>
        <p:nvSpPr>
          <p:cNvPr id="9" name="円/楕円 8"/>
          <p:cNvSpPr/>
          <p:nvPr/>
        </p:nvSpPr>
        <p:spPr>
          <a:xfrm>
            <a:off x="87079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Site[2]</a:t>
            </a:r>
            <a:endParaRPr kumimoji="1" lang="ja-JP" altLang="en-US" dirty="0"/>
          </a:p>
        </p:txBody>
      </p:sp>
      <p:sp>
        <p:nvSpPr>
          <p:cNvPr id="13" name="円/楕円 12"/>
          <p:cNvSpPr/>
          <p:nvPr/>
        </p:nvSpPr>
        <p:spPr>
          <a:xfrm>
            <a:off x="5198473"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Site[0]</a:t>
            </a:r>
            <a:endParaRPr kumimoji="1" lang="ja-JP" altLang="en-US" dirty="0"/>
          </a:p>
        </p:txBody>
      </p:sp>
      <p:sp>
        <p:nvSpPr>
          <p:cNvPr id="11" name="円/楕円 10"/>
          <p:cNvSpPr/>
          <p:nvPr/>
        </p:nvSpPr>
        <p:spPr>
          <a:xfrm>
            <a:off x="69045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Site[1]</a:t>
            </a:r>
            <a:endParaRPr kumimoji="1" lang="ja-JP" altLang="en-US" dirty="0"/>
          </a:p>
        </p:txBody>
      </p:sp>
      <p:sp>
        <p:nvSpPr>
          <p:cNvPr id="20" name="フローチャート: 処理 19"/>
          <p:cNvSpPr/>
          <p:nvPr/>
        </p:nvSpPr>
        <p:spPr>
          <a:xfrm>
            <a:off x="5222111" y="3953470"/>
            <a:ext cx="1380067" cy="372533"/>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locations[0]</a:t>
            </a:r>
            <a:endParaRPr kumimoji="1" lang="ja-JP" altLang="en-US" dirty="0"/>
          </a:p>
        </p:txBody>
      </p:sp>
      <p:sp>
        <p:nvSpPr>
          <p:cNvPr id="22" name="フローチャート: 処理 21"/>
          <p:cNvSpPr/>
          <p:nvPr/>
        </p:nvSpPr>
        <p:spPr>
          <a:xfrm>
            <a:off x="8731546" y="3953470"/>
            <a:ext cx="1380067" cy="372533"/>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t>location[2]</a:t>
            </a:r>
            <a:endParaRPr kumimoji="1" lang="ja-JP" altLang="en-US" dirty="0"/>
          </a:p>
        </p:txBody>
      </p:sp>
      <p:sp>
        <p:nvSpPr>
          <p:cNvPr id="21" name="フローチャート: 処理 20"/>
          <p:cNvSpPr/>
          <p:nvPr/>
        </p:nvSpPr>
        <p:spPr>
          <a:xfrm>
            <a:off x="6928146" y="3953470"/>
            <a:ext cx="1380067" cy="372533"/>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dirty="0"/>
              <a:t>l</a:t>
            </a:r>
            <a:r>
              <a:rPr kumimoji="1" lang="en-US" altLang="ja-JP" dirty="0" smtClean="0"/>
              <a:t>ocations[1]</a:t>
            </a:r>
            <a:endParaRPr kumimoji="1" lang="ja-JP" altLang="en-US" dirty="0"/>
          </a:p>
        </p:txBody>
      </p:sp>
      <p:sp>
        <p:nvSpPr>
          <p:cNvPr id="42" name="タイトル 1"/>
          <p:cNvSpPr txBox="1">
            <a:spLocks/>
          </p:cNvSpPr>
          <p:nvPr/>
        </p:nvSpPr>
        <p:spPr>
          <a:xfrm>
            <a:off x="314961" y="197831"/>
            <a:ext cx="11506200" cy="538770"/>
          </a:xfrm>
          <a:prstGeom prst="rect">
            <a:avLst/>
          </a:prstGeom>
        </p:spPr>
        <p:txBody>
          <a:bodyPr>
            <a:noAutofit/>
          </a:bodyPr>
          <a:lst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a:lstStyle>
          <a:p>
            <a:r>
              <a:rPr lang="en-US" altLang="ja-JP" sz="3200" dirty="0" smtClean="0"/>
              <a:t>TOSCA Model Example</a:t>
            </a:r>
            <a:endParaRPr lang="ja-JP" altLang="en-US" sz="3200" dirty="0"/>
          </a:p>
        </p:txBody>
      </p:sp>
      <p:sp>
        <p:nvSpPr>
          <p:cNvPr id="43" name="テキスト ボックス 42"/>
          <p:cNvSpPr txBox="1"/>
          <p:nvPr/>
        </p:nvSpPr>
        <p:spPr>
          <a:xfrm>
            <a:off x="5328096" y="4604659"/>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sp>
        <p:nvSpPr>
          <p:cNvPr id="44" name="テキスト ボックス 43"/>
          <p:cNvSpPr txBox="1"/>
          <p:nvPr/>
        </p:nvSpPr>
        <p:spPr>
          <a:xfrm>
            <a:off x="7052237" y="4604659"/>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sp>
        <p:nvSpPr>
          <p:cNvPr id="45" name="テキスト ボックス 44"/>
          <p:cNvSpPr txBox="1"/>
          <p:nvPr/>
        </p:nvSpPr>
        <p:spPr>
          <a:xfrm>
            <a:off x="8847929" y="4604659"/>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sp>
        <p:nvSpPr>
          <p:cNvPr id="19" name="テキスト ボックス 18"/>
          <p:cNvSpPr txBox="1"/>
          <p:nvPr/>
        </p:nvSpPr>
        <p:spPr>
          <a:xfrm>
            <a:off x="2730088" y="2401472"/>
            <a:ext cx="1518662" cy="369332"/>
          </a:xfrm>
          <a:prstGeom prst="rect">
            <a:avLst/>
          </a:prstGeom>
          <a:noFill/>
        </p:spPr>
        <p:txBody>
          <a:bodyPr wrap="square" rtlCol="0">
            <a:spAutoFit/>
          </a:bodyPr>
          <a:lstStyle/>
          <a:p>
            <a:r>
              <a:rPr kumimoji="1" lang="en-US" altLang="ja-JP" dirty="0" smtClean="0"/>
              <a:t>- 3</a:t>
            </a:r>
            <a:endParaRPr kumimoji="1" lang="ja-JP" altLang="en-US" dirty="0"/>
          </a:p>
        </p:txBody>
      </p:sp>
      <p:sp>
        <p:nvSpPr>
          <p:cNvPr id="18" name="テキスト ボックス 17"/>
          <p:cNvSpPr txBox="1"/>
          <p:nvPr/>
        </p:nvSpPr>
        <p:spPr>
          <a:xfrm>
            <a:off x="2730086" y="3032007"/>
            <a:ext cx="2205826" cy="1569660"/>
          </a:xfrm>
          <a:prstGeom prst="rect">
            <a:avLst/>
          </a:prstGeom>
          <a:noFill/>
        </p:spPr>
        <p:txBody>
          <a:bodyPr wrap="square" rtlCol="0">
            <a:spAutoFit/>
          </a:bodyPr>
          <a:lstStyle/>
          <a:p>
            <a:r>
              <a:rPr kumimoji="1" lang="en-US" altLang="ja-JP" sz="1600" dirty="0" smtClean="0"/>
              <a:t>- [0].location=</a:t>
            </a:r>
            <a:r>
              <a:rPr lang="en-US" altLang="ja-JP" sz="1600" dirty="0" smtClean="0"/>
              <a:t>“San Jose”</a:t>
            </a:r>
          </a:p>
          <a:p>
            <a:r>
              <a:rPr kumimoji="1" lang="en-US" altLang="ja-JP" sz="1600" dirty="0"/>
              <a:t> </a:t>
            </a:r>
            <a:r>
              <a:rPr kumimoji="1" lang="en-US" altLang="ja-JP" sz="1600" dirty="0" smtClean="0"/>
              <a:t>      .address=“</a:t>
            </a:r>
            <a:r>
              <a:rPr kumimoji="1" lang="en-US" altLang="ja-JP" sz="1600" dirty="0" err="1" smtClean="0"/>
              <a:t>sanjose</a:t>
            </a:r>
            <a:r>
              <a:rPr kumimoji="1" lang="en-US" altLang="ja-JP" sz="1600" dirty="0" smtClean="0"/>
              <a:t>”</a:t>
            </a:r>
          </a:p>
          <a:p>
            <a:r>
              <a:rPr lang="en-US" altLang="ja-JP" sz="1600" dirty="0" smtClean="0"/>
              <a:t>- [1].location=“Boston”</a:t>
            </a:r>
          </a:p>
          <a:p>
            <a:r>
              <a:rPr lang="en-US" altLang="ja-JP" sz="1600" dirty="0"/>
              <a:t> </a:t>
            </a:r>
            <a:r>
              <a:rPr lang="en-US" altLang="ja-JP" sz="1600" dirty="0" smtClean="0"/>
              <a:t>      .address=“</a:t>
            </a:r>
            <a:r>
              <a:rPr lang="en-US" altLang="ja-JP" sz="1600" dirty="0" err="1" smtClean="0"/>
              <a:t>boston</a:t>
            </a:r>
            <a:r>
              <a:rPr lang="en-US" altLang="ja-JP" sz="1600" dirty="0" smtClean="0"/>
              <a:t>”</a:t>
            </a:r>
          </a:p>
          <a:p>
            <a:r>
              <a:rPr kumimoji="1" lang="en-US" altLang="ja-JP" sz="1600" dirty="0" smtClean="0"/>
              <a:t>- [2].</a:t>
            </a:r>
            <a:r>
              <a:rPr lang="en-US" altLang="ja-JP" sz="1600" dirty="0" smtClean="0"/>
              <a:t>location</a:t>
            </a:r>
            <a:r>
              <a:rPr kumimoji="1" lang="en-US" altLang="ja-JP" sz="1600" dirty="0" smtClean="0"/>
              <a:t>=“Austin”</a:t>
            </a:r>
          </a:p>
          <a:p>
            <a:r>
              <a:rPr lang="en-US" altLang="ja-JP" sz="1600" dirty="0"/>
              <a:t> </a:t>
            </a:r>
            <a:r>
              <a:rPr lang="en-US" altLang="ja-JP" sz="1600" dirty="0" smtClean="0"/>
              <a:t>      .address=“</a:t>
            </a:r>
            <a:r>
              <a:rPr lang="en-US" altLang="ja-JP" sz="1600" dirty="0" err="1" smtClean="0"/>
              <a:t>austin</a:t>
            </a:r>
            <a:r>
              <a:rPr lang="en-US" altLang="ja-JP" sz="1600" dirty="0" smtClean="0"/>
              <a:t>”</a:t>
            </a:r>
            <a:endParaRPr kumimoji="1" lang="ja-JP" altLang="en-US" sz="1600" dirty="0"/>
          </a:p>
        </p:txBody>
      </p:sp>
      <p:cxnSp>
        <p:nvCxnSpPr>
          <p:cNvPr id="46" name="直線矢印コネクタ 45"/>
          <p:cNvCxnSpPr>
            <a:stCxn id="13" idx="0"/>
            <a:endCxn id="6" idx="3"/>
          </p:cNvCxnSpPr>
          <p:nvPr/>
        </p:nvCxnSpPr>
        <p:spPr>
          <a:xfrm flipV="1">
            <a:off x="5922373" y="2238908"/>
            <a:ext cx="1193607"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5737793" y="2268992"/>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cxnSp>
        <p:nvCxnSpPr>
          <p:cNvPr id="50" name="直線矢印コネクタ 49"/>
          <p:cNvCxnSpPr>
            <a:stCxn id="11" idx="0"/>
            <a:endCxn id="6" idx="4"/>
          </p:cNvCxnSpPr>
          <p:nvPr/>
        </p:nvCxnSpPr>
        <p:spPr>
          <a:xfrm flipH="1" flipV="1">
            <a:off x="7627855" y="2381254"/>
            <a:ext cx="553" cy="597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9" idx="0"/>
            <a:endCxn id="6" idx="5"/>
          </p:cNvCxnSpPr>
          <p:nvPr/>
        </p:nvCxnSpPr>
        <p:spPr>
          <a:xfrm flipH="1" flipV="1">
            <a:off x="8139730" y="2238908"/>
            <a:ext cx="1292078"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テキスト ボックス 57"/>
          <p:cNvSpPr txBox="1"/>
          <p:nvPr/>
        </p:nvSpPr>
        <p:spPr>
          <a:xfrm>
            <a:off x="8578124" y="2338180"/>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sp>
        <p:nvSpPr>
          <p:cNvPr id="59" name="テキスト ボックス 58"/>
          <p:cNvSpPr txBox="1"/>
          <p:nvPr/>
        </p:nvSpPr>
        <p:spPr>
          <a:xfrm>
            <a:off x="7052237" y="2527834"/>
            <a:ext cx="1172116" cy="307777"/>
          </a:xfrm>
          <a:prstGeom prst="rect">
            <a:avLst/>
          </a:prstGeom>
          <a:noFill/>
        </p:spPr>
        <p:txBody>
          <a:bodyPr wrap="none" rtlCol="0">
            <a:spAutoFit/>
          </a:bodyPr>
          <a:lstStyle/>
          <a:p>
            <a:r>
              <a:rPr kumimoji="1" lang="en-US" altLang="ja-JP" sz="1400" dirty="0" smtClean="0"/>
              <a:t>requirements</a:t>
            </a:r>
            <a:endParaRPr kumimoji="1" lang="ja-JP" altLang="en-US" sz="1400" dirty="0"/>
          </a:p>
        </p:txBody>
      </p:sp>
      <p:sp>
        <p:nvSpPr>
          <p:cNvPr id="47" name="四角形吹き出し 46"/>
          <p:cNvSpPr/>
          <p:nvPr/>
        </p:nvSpPr>
        <p:spPr>
          <a:xfrm>
            <a:off x="1234191" y="5199957"/>
            <a:ext cx="3283398" cy="318924"/>
          </a:xfrm>
          <a:prstGeom prst="wedgeRectCallout">
            <a:avLst>
              <a:gd name="adj1" fmla="val 29182"/>
              <a:gd name="adj2" fmla="val -145341"/>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This inputs are given in the Run-time.</a:t>
            </a:r>
            <a:endParaRPr lang="ja-JP" altLang="en-US" sz="1600" dirty="0"/>
          </a:p>
        </p:txBody>
      </p:sp>
    </p:spTree>
    <p:extLst>
      <p:ext uri="{BB962C8B-B14F-4D97-AF65-F5344CB8AC3E}">
        <p14:creationId xmlns:p14="http://schemas.microsoft.com/office/powerpoint/2010/main" val="3671252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a:blip r:embed="rId3"/>
          <a:stretch>
            <a:fillRect/>
          </a:stretch>
        </p:blipFill>
        <p:spPr>
          <a:xfrm>
            <a:off x="645837" y="1137600"/>
            <a:ext cx="10922867" cy="5040000"/>
          </a:xfrm>
          <a:prstGeom prst="rect">
            <a:avLst/>
          </a:prstGeom>
          <a:ln>
            <a:noFill/>
          </a:ln>
          <a:effectLst>
            <a:outerShdw blurRad="292100" dist="139700" dir="2700000" algn="tl" rotWithShape="0">
              <a:srgbClr val="333333">
                <a:alpha val="65000"/>
              </a:srgbClr>
            </a:outerShdw>
          </a:effectLst>
        </p:spPr>
      </p:pic>
      <p:sp>
        <p:nvSpPr>
          <p:cNvPr id="9" name="タイトル 8"/>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4" name="四角形吹き出し 3"/>
          <p:cNvSpPr/>
          <p:nvPr/>
        </p:nvSpPr>
        <p:spPr>
          <a:xfrm>
            <a:off x="7068793" y="1399335"/>
            <a:ext cx="1212704" cy="565146"/>
          </a:xfrm>
          <a:prstGeom prst="wedgeRectCallout">
            <a:avLst>
              <a:gd name="adj1" fmla="val 49891"/>
              <a:gd name="adj2" fmla="val 9428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2. Click</a:t>
            </a:r>
          </a:p>
          <a:p>
            <a:pPr algn="ctr"/>
            <a:r>
              <a:rPr kumimoji="1" lang="en-US" altLang="ja-JP" sz="1600" dirty="0" smtClean="0"/>
              <a:t>‘Declare list’</a:t>
            </a:r>
            <a:endParaRPr kumimoji="1" lang="ja-JP" altLang="en-US" sz="1600" dirty="0"/>
          </a:p>
        </p:txBody>
      </p:sp>
      <p:sp>
        <p:nvSpPr>
          <p:cNvPr id="10" name="正方形/長方形 9"/>
          <p:cNvSpPr/>
          <p:nvPr/>
        </p:nvSpPr>
        <p:spPr>
          <a:xfrm>
            <a:off x="395585" y="2472694"/>
            <a:ext cx="2019592" cy="565146"/>
          </a:xfrm>
          <a:prstGeom prst="rect">
            <a:avLst/>
          </a:prstGeom>
          <a:ln>
            <a:headEnd type="oval" w="med" len="med"/>
            <a:tailEnd type="oval" w="med" len="med"/>
          </a:ln>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1. </a:t>
            </a:r>
            <a:r>
              <a:rPr lang="en-US" altLang="ja-JP" sz="1600" dirty="0" smtClean="0"/>
              <a:t>Check to properties</a:t>
            </a:r>
            <a:endParaRPr lang="en-US" altLang="ja-JP" sz="1600" dirty="0"/>
          </a:p>
          <a:p>
            <a:pPr algn="ctr"/>
            <a:r>
              <a:rPr lang="en-US" altLang="ja-JP" sz="1600" dirty="0" smtClean="0"/>
              <a:t>to </a:t>
            </a:r>
            <a:r>
              <a:rPr lang="en-US" altLang="ja-JP" sz="1600" dirty="0"/>
              <a:t>get value from </a:t>
            </a:r>
            <a:r>
              <a:rPr lang="en-US" altLang="ja-JP" sz="1600" dirty="0" smtClean="0"/>
              <a:t>list</a:t>
            </a:r>
            <a:endParaRPr lang="ja-JP" altLang="en-US" sz="1600" dirty="0"/>
          </a:p>
        </p:txBody>
      </p:sp>
      <p:cxnSp>
        <p:nvCxnSpPr>
          <p:cNvPr id="8" name="直線コネクタ 7"/>
          <p:cNvCxnSpPr/>
          <p:nvPr/>
        </p:nvCxnSpPr>
        <p:spPr>
          <a:xfrm>
            <a:off x="2415177" y="2780603"/>
            <a:ext cx="347073" cy="257237"/>
          </a:xfrm>
          <a:prstGeom prst="line">
            <a:avLst/>
          </a:prstGeom>
          <a:ln>
            <a:tailEnd type="oval"/>
          </a:ln>
        </p:spPr>
        <p:style>
          <a:lnRef idx="1">
            <a:schemeClr val="accent2"/>
          </a:lnRef>
          <a:fillRef idx="0">
            <a:schemeClr val="accent2"/>
          </a:fillRef>
          <a:effectRef idx="0">
            <a:schemeClr val="accent2"/>
          </a:effectRef>
          <a:fontRef idx="minor">
            <a:schemeClr val="tx1"/>
          </a:fontRef>
        </p:style>
      </p:cxnSp>
      <p:cxnSp>
        <p:nvCxnSpPr>
          <p:cNvPr id="16" name="直線コネクタ 15"/>
          <p:cNvCxnSpPr/>
          <p:nvPr/>
        </p:nvCxnSpPr>
        <p:spPr>
          <a:xfrm>
            <a:off x="2360114" y="2919356"/>
            <a:ext cx="402136" cy="1951094"/>
          </a:xfrm>
          <a:prstGeom prst="line">
            <a:avLst/>
          </a:prstGeom>
          <a:ln>
            <a:tailEnd type="oval"/>
          </a:ln>
        </p:spPr>
        <p:style>
          <a:lnRef idx="1">
            <a:schemeClr val="accent2"/>
          </a:lnRef>
          <a:fillRef idx="0">
            <a:schemeClr val="accent2"/>
          </a:fillRef>
          <a:effectRef idx="0">
            <a:schemeClr val="accent2"/>
          </a:effectRef>
          <a:fontRef idx="minor">
            <a:schemeClr val="tx1"/>
          </a:fontRef>
        </p:style>
      </p:cxnSp>
      <p:sp>
        <p:nvSpPr>
          <p:cNvPr id="12" name="スライド番号プレースホルダー 11"/>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Tree>
    <p:extLst>
      <p:ext uri="{BB962C8B-B14F-4D97-AF65-F5344CB8AC3E}">
        <p14:creationId xmlns:p14="http://schemas.microsoft.com/office/powerpoint/2010/main" val="345204257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a:picLocks noChangeAspect="1"/>
          </p:cNvPicPr>
          <p:nvPr/>
        </p:nvPicPr>
        <p:blipFill>
          <a:blip r:embed="rId3"/>
          <a:stretch>
            <a:fillRect/>
          </a:stretch>
        </p:blipFill>
        <p:spPr>
          <a:xfrm>
            <a:off x="766271" y="1200757"/>
            <a:ext cx="10563487" cy="5040000"/>
          </a:xfrm>
          <a:prstGeom prst="rect">
            <a:avLst/>
          </a:prstGeom>
        </p:spPr>
      </p:pic>
      <p:sp>
        <p:nvSpPr>
          <p:cNvPr id="3" name="タイトル 2"/>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15" name="正方形/長方形 14"/>
          <p:cNvSpPr/>
          <p:nvPr/>
        </p:nvSpPr>
        <p:spPr>
          <a:xfrm>
            <a:off x="3648414" y="2464772"/>
            <a:ext cx="1623586" cy="2057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65000"/>
                    <a:lumOff val="35000"/>
                  </a:schemeClr>
                </a:solidFill>
              </a:rPr>
              <a:t>□ </a:t>
            </a:r>
            <a:r>
              <a:rPr kumimoji="1" lang="en-US" altLang="ja-JP" sz="1100" dirty="0" smtClean="0">
                <a:solidFill>
                  <a:schemeClr val="tx1">
                    <a:lumMod val="65000"/>
                    <a:lumOff val="35000"/>
                  </a:schemeClr>
                </a:solidFill>
              </a:rPr>
              <a:t>use existing list</a:t>
            </a:r>
            <a:endParaRPr kumimoji="1" lang="ja-JP" altLang="en-US" sz="1100" dirty="0">
              <a:solidFill>
                <a:schemeClr val="tx1">
                  <a:lumMod val="65000"/>
                  <a:lumOff val="35000"/>
                </a:schemeClr>
              </a:solidFill>
            </a:endParaRPr>
          </a:p>
        </p:txBody>
      </p:sp>
      <p:sp>
        <p:nvSpPr>
          <p:cNvPr id="16" name="四角形吹き出し 15"/>
          <p:cNvSpPr/>
          <p:nvPr/>
        </p:nvSpPr>
        <p:spPr>
          <a:xfrm>
            <a:off x="2272955" y="2511050"/>
            <a:ext cx="1342034" cy="318924"/>
          </a:xfrm>
          <a:prstGeom prst="wedgeRectCallout">
            <a:avLst>
              <a:gd name="adj1" fmla="val 65316"/>
              <a:gd name="adj2" fmla="val 91760"/>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1. input </a:t>
            </a:r>
            <a:r>
              <a:rPr lang="en-US" altLang="ja-JP" sz="1600" dirty="0"/>
              <a:t>name</a:t>
            </a:r>
            <a:endParaRPr lang="ja-JP" altLang="en-US" sz="1600" dirty="0"/>
          </a:p>
        </p:txBody>
      </p:sp>
      <p:sp>
        <p:nvSpPr>
          <p:cNvPr id="4" name="テキスト ボックス 3"/>
          <p:cNvSpPr txBox="1"/>
          <p:nvPr/>
        </p:nvSpPr>
        <p:spPr>
          <a:xfrm>
            <a:off x="3648414" y="1982411"/>
            <a:ext cx="1664430" cy="338554"/>
          </a:xfrm>
          <a:prstGeom prst="rect">
            <a:avLst/>
          </a:prstGeom>
          <a:solidFill>
            <a:schemeClr val="bg1"/>
          </a:solidFill>
        </p:spPr>
        <p:txBody>
          <a:bodyPr wrap="none" rtlCol="0">
            <a:spAutoFit/>
          </a:bodyPr>
          <a:lstStyle/>
          <a:p>
            <a:r>
              <a:rPr kumimoji="1" lang="en-US" altLang="ja-JP" sz="1600" b="1" dirty="0" smtClean="0"/>
              <a:t>Declare List Input</a:t>
            </a:r>
            <a:endParaRPr kumimoji="1" lang="ja-JP" altLang="en-US" sz="1600" b="1" dirty="0"/>
          </a:p>
        </p:txBody>
      </p:sp>
      <p:sp>
        <p:nvSpPr>
          <p:cNvPr id="21" name="四角形吹き出し 20"/>
          <p:cNvSpPr/>
          <p:nvPr/>
        </p:nvSpPr>
        <p:spPr>
          <a:xfrm>
            <a:off x="4732382" y="5076784"/>
            <a:ext cx="1338060" cy="318924"/>
          </a:xfrm>
          <a:prstGeom prst="wedgeRectCallout">
            <a:avLst>
              <a:gd name="adj1" fmla="val 73615"/>
              <a:gd name="adj2" fmla="val 471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4. Click ‘SAVE’</a:t>
            </a:r>
            <a:endParaRPr lang="ja-JP" altLang="en-US" sz="1600" dirty="0"/>
          </a:p>
        </p:txBody>
      </p:sp>
      <p:pic>
        <p:nvPicPr>
          <p:cNvPr id="23" name="図 22"/>
          <p:cNvPicPr>
            <a:picLocks noChangeAspect="1"/>
          </p:cNvPicPr>
          <p:nvPr/>
        </p:nvPicPr>
        <p:blipFill>
          <a:blip r:embed="rId4"/>
          <a:stretch>
            <a:fillRect/>
          </a:stretch>
        </p:blipFill>
        <p:spPr>
          <a:xfrm>
            <a:off x="3667464" y="3230087"/>
            <a:ext cx="3040424" cy="514967"/>
          </a:xfrm>
          <a:prstGeom prst="rect">
            <a:avLst/>
          </a:prstGeom>
        </p:spPr>
      </p:pic>
      <p:sp>
        <p:nvSpPr>
          <p:cNvPr id="24" name="テキスト ボックス 23"/>
          <p:cNvSpPr txBox="1"/>
          <p:nvPr/>
        </p:nvSpPr>
        <p:spPr>
          <a:xfrm>
            <a:off x="3781424" y="3235932"/>
            <a:ext cx="500137" cy="169277"/>
          </a:xfrm>
          <a:prstGeom prst="rect">
            <a:avLst/>
          </a:prstGeom>
          <a:solidFill>
            <a:schemeClr val="bg1"/>
          </a:solidFill>
        </p:spPr>
        <p:txBody>
          <a:bodyPr wrap="none" lIns="0" tIns="0" rIns="0" bIns="0" rtlCol="0">
            <a:spAutoFit/>
          </a:bodyPr>
          <a:lstStyle/>
          <a:p>
            <a:r>
              <a:rPr lang="en-US" altLang="ja-JP" sz="1100" dirty="0" smtClean="0">
                <a:solidFill>
                  <a:schemeClr val="tx1">
                    <a:lumMod val="65000"/>
                    <a:lumOff val="35000"/>
                  </a:schemeClr>
                </a:solidFill>
              </a:rPr>
              <a:t>Property</a:t>
            </a:r>
            <a:endParaRPr kumimoji="1" lang="ja-JP" altLang="en-US" sz="1100" dirty="0">
              <a:solidFill>
                <a:schemeClr val="tx1">
                  <a:lumMod val="65000"/>
                  <a:lumOff val="35000"/>
                </a:schemeClr>
              </a:solidFill>
            </a:endParaRPr>
          </a:p>
        </p:txBody>
      </p:sp>
      <p:sp>
        <p:nvSpPr>
          <p:cNvPr id="25" name="テキスト ボックス 24"/>
          <p:cNvSpPr txBox="1"/>
          <p:nvPr/>
        </p:nvSpPr>
        <p:spPr>
          <a:xfrm>
            <a:off x="3826667" y="3474333"/>
            <a:ext cx="2228852" cy="169277"/>
          </a:xfrm>
          <a:prstGeom prst="rect">
            <a:avLst/>
          </a:prstGeom>
          <a:solidFill>
            <a:schemeClr val="bg1"/>
          </a:solidFill>
        </p:spPr>
        <p:txBody>
          <a:bodyPr wrap="square" lIns="0" tIns="0" rIns="0" bIns="0" rtlCol="0">
            <a:spAutoFit/>
          </a:bodyPr>
          <a:lstStyle/>
          <a:p>
            <a:r>
              <a:rPr lang="en-US" altLang="ja-JP" sz="1100" dirty="0" smtClean="0">
                <a:solidFill>
                  <a:schemeClr val="tx1">
                    <a:lumMod val="65000"/>
                    <a:lumOff val="35000"/>
                  </a:schemeClr>
                </a:solidFill>
              </a:rPr>
              <a:t>tenant</a:t>
            </a:r>
            <a:endParaRPr kumimoji="1" lang="ja-JP" altLang="en-US" sz="1100" dirty="0">
              <a:solidFill>
                <a:schemeClr val="tx1">
                  <a:lumMod val="65000"/>
                  <a:lumOff val="35000"/>
                </a:schemeClr>
              </a:solidFill>
            </a:endParaRPr>
          </a:p>
        </p:txBody>
      </p:sp>
      <p:sp>
        <p:nvSpPr>
          <p:cNvPr id="2" name="正方形/長方形 1"/>
          <p:cNvSpPr/>
          <p:nvPr/>
        </p:nvSpPr>
        <p:spPr>
          <a:xfrm>
            <a:off x="3648414" y="2464772"/>
            <a:ext cx="1243684" cy="205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695700" y="3419475"/>
            <a:ext cx="4712017" cy="266700"/>
          </a:xfrm>
          <a:prstGeom prst="roundRect">
            <a:avLst>
              <a:gd name="adj" fmla="val 7738"/>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lumMod val="50000"/>
                    <a:lumOff val="50000"/>
                  </a:schemeClr>
                </a:solidFill>
              </a:rPr>
              <a:t>address, location</a:t>
            </a:r>
            <a:endParaRPr kumimoji="1" lang="ja-JP" altLang="en-US" sz="1100" dirty="0">
              <a:solidFill>
                <a:schemeClr val="tx1">
                  <a:lumMod val="50000"/>
                  <a:lumOff val="50000"/>
                </a:schemeClr>
              </a:solidFill>
            </a:endParaRPr>
          </a:p>
        </p:txBody>
      </p:sp>
      <p:sp>
        <p:nvSpPr>
          <p:cNvPr id="7" name="角丸四角形 6"/>
          <p:cNvSpPr/>
          <p:nvPr/>
        </p:nvSpPr>
        <p:spPr>
          <a:xfrm>
            <a:off x="5324476" y="2914650"/>
            <a:ext cx="3057524" cy="271463"/>
          </a:xfrm>
          <a:prstGeom prst="roundRect">
            <a:avLst>
              <a:gd name="adj" fmla="val 6141"/>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dirty="0" err="1">
                <a:solidFill>
                  <a:schemeClr val="tx1">
                    <a:lumMod val="50000"/>
                    <a:lumOff val="50000"/>
                  </a:schemeClr>
                </a:solidFill>
              </a:rPr>
              <a:t>org.openecomp.datatypes.vfc.location</a:t>
            </a:r>
            <a:endParaRPr kumimoji="1" lang="ja-JP" altLang="en-US" sz="1050" dirty="0">
              <a:solidFill>
                <a:schemeClr val="tx1">
                  <a:lumMod val="50000"/>
                  <a:lumOff val="50000"/>
                </a:schemeClr>
              </a:solidFill>
            </a:endParaRPr>
          </a:p>
        </p:txBody>
      </p:sp>
      <p:sp>
        <p:nvSpPr>
          <p:cNvPr id="18" name="四角形吹き出し 17"/>
          <p:cNvSpPr/>
          <p:nvPr/>
        </p:nvSpPr>
        <p:spPr>
          <a:xfrm>
            <a:off x="7037009" y="2511050"/>
            <a:ext cx="2527744" cy="318924"/>
          </a:xfrm>
          <a:prstGeom prst="wedgeRectCallout">
            <a:avLst>
              <a:gd name="adj1" fmla="val -42385"/>
              <a:gd name="adj2" fmla="val 98371"/>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2. data type </a:t>
            </a:r>
            <a:r>
              <a:rPr lang="en-US" altLang="ja-JP" sz="1600" dirty="0"/>
              <a:t>(</a:t>
            </a:r>
            <a:r>
              <a:rPr lang="en-US" altLang="ja-JP" sz="1600" dirty="0" err="1"/>
              <a:t>entry_schema</a:t>
            </a:r>
            <a:r>
              <a:rPr lang="en-US" altLang="ja-JP" sz="1600" dirty="0"/>
              <a:t>)</a:t>
            </a:r>
            <a:endParaRPr lang="ja-JP" altLang="en-US" sz="1600" dirty="0"/>
          </a:p>
        </p:txBody>
      </p:sp>
      <p:sp>
        <p:nvSpPr>
          <p:cNvPr id="19" name="四角形吹き出し 18"/>
          <p:cNvSpPr/>
          <p:nvPr/>
        </p:nvSpPr>
        <p:spPr>
          <a:xfrm>
            <a:off x="1267424" y="3245490"/>
            <a:ext cx="2011063" cy="749812"/>
          </a:xfrm>
          <a:prstGeom prst="wedgeRectCallout">
            <a:avLst>
              <a:gd name="adj1" fmla="val 75143"/>
              <a:gd name="adj2" fmla="val -1363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3. Property names</a:t>
            </a:r>
          </a:p>
          <a:p>
            <a:pPr algn="ctr"/>
            <a:r>
              <a:rPr lang="en-US" altLang="ja-JP" sz="1600" dirty="0" smtClean="0"/>
              <a:t>of the data type</a:t>
            </a:r>
          </a:p>
          <a:p>
            <a:pPr algn="ctr"/>
            <a:r>
              <a:rPr lang="en-US" altLang="ja-JP" sz="1200" dirty="0" smtClean="0"/>
              <a:t>(same as checked properties)</a:t>
            </a:r>
            <a:endParaRPr lang="ja-JP" altLang="en-US" sz="1050" dirty="0"/>
          </a:p>
        </p:txBody>
      </p:sp>
      <p:sp>
        <p:nvSpPr>
          <p:cNvPr id="13" name="スライド番号プレースホルダー 12"/>
          <p:cNvSpPr>
            <a:spLocks noGrp="1"/>
          </p:cNvSpPr>
          <p:nvPr>
            <p:ph type="sldNum" sz="quarter" idx="4"/>
          </p:nvPr>
        </p:nvSpPr>
        <p:spPr/>
        <p:txBody>
          <a:bodyPr/>
          <a:lstStyle/>
          <a:p>
            <a:fld id="{385590E5-57D4-4004-8489-08DEED0A8847}" type="slidenum">
              <a:rPr kumimoji="1" lang="ja-JP" altLang="en-US" smtClean="0"/>
              <a:t>6</a:t>
            </a:fld>
            <a:endParaRPr kumimoji="1" lang="ja-JP" altLang="en-US"/>
          </a:p>
        </p:txBody>
      </p:sp>
    </p:spTree>
    <p:extLst>
      <p:ext uri="{BB962C8B-B14F-4D97-AF65-F5344CB8AC3E}">
        <p14:creationId xmlns:p14="http://schemas.microsoft.com/office/powerpoint/2010/main" val="102137577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pic>
        <p:nvPicPr>
          <p:cNvPr id="5" name="図 4"/>
          <p:cNvPicPr>
            <a:picLocks noChangeAspect="1"/>
          </p:cNvPicPr>
          <p:nvPr/>
        </p:nvPicPr>
        <p:blipFill rotWithShape="1">
          <a:blip r:embed="rId3"/>
          <a:srcRect l="263" t="11222" r="-263" b="-289"/>
          <a:stretch/>
        </p:blipFill>
        <p:spPr>
          <a:xfrm>
            <a:off x="1022394" y="1264166"/>
            <a:ext cx="9576290" cy="5040000"/>
          </a:xfrm>
          <a:prstGeom prst="rect">
            <a:avLst/>
          </a:prstGeom>
          <a:ln>
            <a:noFill/>
          </a:ln>
          <a:effectLst>
            <a:outerShdw blurRad="292100" dist="139700" dir="2700000" algn="tl" rotWithShape="0">
              <a:srgbClr val="333333">
                <a:alpha val="65000"/>
              </a:srgbClr>
            </a:outerShdw>
          </a:effectLst>
        </p:spPr>
      </p:pic>
      <p:sp>
        <p:nvSpPr>
          <p:cNvPr id="7" name="四角形吹き出し 6"/>
          <p:cNvSpPr/>
          <p:nvPr/>
        </p:nvSpPr>
        <p:spPr>
          <a:xfrm>
            <a:off x="4614399" y="3946221"/>
            <a:ext cx="2535502" cy="349702"/>
          </a:xfrm>
          <a:prstGeom prst="wedgeRectCallout">
            <a:avLst>
              <a:gd name="adj1" fmla="val -38023"/>
              <a:gd name="adj2" fmla="val -120347"/>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list type input is declared</a:t>
            </a:r>
            <a:endParaRPr lang="ja-JP" altLang="en-US" dirty="0"/>
          </a:p>
        </p:txBody>
      </p:sp>
      <p:sp>
        <p:nvSpPr>
          <p:cNvPr id="8" name="テキスト ボックス 7"/>
          <p:cNvSpPr txBox="1"/>
          <p:nvPr/>
        </p:nvSpPr>
        <p:spPr>
          <a:xfrm>
            <a:off x="4343399" y="3435958"/>
            <a:ext cx="561051" cy="138499"/>
          </a:xfrm>
          <a:prstGeom prst="rect">
            <a:avLst/>
          </a:prstGeom>
          <a:solidFill>
            <a:schemeClr val="bg1"/>
          </a:solidFill>
        </p:spPr>
        <p:txBody>
          <a:bodyPr wrap="none" lIns="0" tIns="0" rIns="0" bIns="0" rtlCol="0">
            <a:spAutoFit/>
          </a:bodyPr>
          <a:lstStyle/>
          <a:p>
            <a:r>
              <a:rPr lang="en-US" altLang="ja-JP" sz="900" dirty="0" smtClean="0">
                <a:solidFill>
                  <a:schemeClr val="tx1">
                    <a:lumMod val="50000"/>
                    <a:lumOff val="50000"/>
                  </a:schemeClr>
                </a:solidFill>
              </a:rPr>
              <a:t>SDWANSITE</a:t>
            </a:r>
            <a:endParaRPr kumimoji="1" lang="ja-JP" altLang="en-US" sz="900" dirty="0">
              <a:solidFill>
                <a:schemeClr val="tx1">
                  <a:lumMod val="50000"/>
                  <a:lumOff val="50000"/>
                </a:schemeClr>
              </a:solidFill>
            </a:endParaRPr>
          </a:p>
        </p:txBody>
      </p:sp>
      <p:sp>
        <p:nvSpPr>
          <p:cNvPr id="2" name="正方形/長方形 1"/>
          <p:cNvSpPr/>
          <p:nvPr/>
        </p:nvSpPr>
        <p:spPr>
          <a:xfrm>
            <a:off x="5356860" y="2254674"/>
            <a:ext cx="640080" cy="35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2292617" y="4121072"/>
            <a:ext cx="350520" cy="28278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スライド番号プレースホルダー 13"/>
          <p:cNvSpPr>
            <a:spLocks noGrp="1"/>
          </p:cNvSpPr>
          <p:nvPr>
            <p:ph type="sldNum" sz="quarter" idx="4"/>
          </p:nvPr>
        </p:nvSpPr>
        <p:spPr/>
        <p:txBody>
          <a:bodyPr/>
          <a:lstStyle/>
          <a:p>
            <a:fld id="{385590E5-57D4-4004-8489-08DEED0A8847}" type="slidenum">
              <a:rPr kumimoji="1" lang="ja-JP" altLang="en-US" smtClean="0"/>
              <a:t>7</a:t>
            </a:fld>
            <a:endParaRPr kumimoji="1" lang="ja-JP" altLang="en-US"/>
          </a:p>
        </p:txBody>
      </p:sp>
    </p:spTree>
    <p:extLst>
      <p:ext uri="{BB962C8B-B14F-4D97-AF65-F5344CB8AC3E}">
        <p14:creationId xmlns:p14="http://schemas.microsoft.com/office/powerpoint/2010/main" val="364684595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557562" y="1114117"/>
            <a:ext cx="11083307" cy="5040000"/>
          </a:xfrm>
          <a:prstGeom prst="rect">
            <a:avLst/>
          </a:prstGeom>
          <a:ln>
            <a:noFill/>
          </a:ln>
          <a:effectLst>
            <a:outerShdw blurRad="292100" dist="139700" dir="2700000" algn="tl" rotWithShape="0">
              <a:srgbClr val="333333">
                <a:alpha val="65000"/>
              </a:srgbClr>
            </a:outerShdw>
          </a:effectLst>
        </p:spPr>
      </p:pic>
      <p:sp>
        <p:nvSpPr>
          <p:cNvPr id="6" name="タイトル 5"/>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8" name="四角形吹き出し 7"/>
          <p:cNvSpPr/>
          <p:nvPr/>
        </p:nvSpPr>
        <p:spPr>
          <a:xfrm>
            <a:off x="6068061" y="3749644"/>
            <a:ext cx="4254947" cy="318924"/>
          </a:xfrm>
          <a:prstGeom prst="wedgeRectCallout">
            <a:avLst>
              <a:gd name="adj1" fmla="val -38023"/>
              <a:gd name="adj2" fmla="val -120347"/>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now the </a:t>
            </a:r>
            <a:r>
              <a:rPr lang="en-US" altLang="ja-JP" sz="1600" dirty="0" smtClean="0"/>
              <a:t>properties refer </a:t>
            </a:r>
            <a:r>
              <a:rPr lang="en-US" altLang="ja-JP" sz="1600" dirty="0"/>
              <a:t>to item in the </a:t>
            </a:r>
            <a:r>
              <a:rPr lang="en-US" altLang="ja-JP" sz="1600" dirty="0" smtClean="0"/>
              <a:t>list input</a:t>
            </a:r>
            <a:endParaRPr lang="ja-JP" altLang="en-US" sz="1600" dirty="0"/>
          </a:p>
        </p:txBody>
      </p:sp>
      <p:sp>
        <p:nvSpPr>
          <p:cNvPr id="10" name="テキスト ボックス 9"/>
          <p:cNvSpPr txBox="1"/>
          <p:nvPr/>
        </p:nvSpPr>
        <p:spPr>
          <a:xfrm>
            <a:off x="6272213" y="3357563"/>
            <a:ext cx="2222331" cy="138499"/>
          </a:xfrm>
          <a:prstGeom prst="rect">
            <a:avLst/>
          </a:prstGeom>
          <a:solidFill>
            <a:srgbClr val="E6F6FB"/>
          </a:solidFill>
        </p:spPr>
        <p:txBody>
          <a:bodyPr wrap="none" lIns="36000" tIns="0" rIns="36000" bIns="0" rtlCol="0">
            <a:spAutoFit/>
          </a:bodyPr>
          <a:lstStyle/>
          <a:p>
            <a:r>
              <a:rPr kumimoji="1" lang="en-US" altLang="ja-JP" sz="900" dirty="0" smtClean="0">
                <a:solidFill>
                  <a:srgbClr val="009FDB"/>
                </a:solidFill>
              </a:rPr>
              <a:t>{“</a:t>
            </a:r>
            <a:r>
              <a:rPr kumimoji="1" lang="en-US" altLang="ja-JP" sz="900" dirty="0" err="1" smtClean="0">
                <a:solidFill>
                  <a:srgbClr val="009FDB"/>
                </a:solidFill>
              </a:rPr>
              <a:t>get_input</a:t>
            </a:r>
            <a:r>
              <a:rPr kumimoji="1" lang="en-US" altLang="ja-JP" sz="900" dirty="0" smtClean="0">
                <a:solidFill>
                  <a:srgbClr val="009FDB"/>
                </a:solidFill>
              </a:rPr>
              <a:t>”:[“</a:t>
            </a:r>
            <a:r>
              <a:rPr kumimoji="1" lang="en-US" altLang="ja-JP" sz="900" dirty="0" err="1" smtClean="0">
                <a:solidFill>
                  <a:srgbClr val="009FDB"/>
                </a:solidFill>
              </a:rPr>
              <a:t>locations”,”INDEX”,”</a:t>
            </a:r>
            <a:r>
              <a:rPr lang="en-US" altLang="ja-JP" sz="900" dirty="0" err="1" smtClean="0">
                <a:solidFill>
                  <a:srgbClr val="009FDB"/>
                </a:solidFill>
              </a:rPr>
              <a:t>address</a:t>
            </a:r>
            <a:r>
              <a:rPr kumimoji="1" lang="en-US" altLang="ja-JP" sz="900" dirty="0" smtClean="0">
                <a:solidFill>
                  <a:srgbClr val="009FDB"/>
                </a:solidFill>
              </a:rPr>
              <a:t>”]}</a:t>
            </a:r>
            <a:endParaRPr kumimoji="1" lang="ja-JP" altLang="en-US" sz="900" dirty="0">
              <a:solidFill>
                <a:srgbClr val="009FDB"/>
              </a:solidFill>
            </a:endParaRPr>
          </a:p>
        </p:txBody>
      </p:sp>
      <p:sp>
        <p:nvSpPr>
          <p:cNvPr id="13" name="テキスト ボックス 12"/>
          <p:cNvSpPr txBox="1"/>
          <p:nvPr/>
        </p:nvSpPr>
        <p:spPr>
          <a:xfrm>
            <a:off x="6300787" y="5475968"/>
            <a:ext cx="2236757" cy="138499"/>
          </a:xfrm>
          <a:prstGeom prst="rect">
            <a:avLst/>
          </a:prstGeom>
          <a:solidFill>
            <a:srgbClr val="F8F8F8"/>
          </a:solidFill>
        </p:spPr>
        <p:txBody>
          <a:bodyPr wrap="none" lIns="36000" tIns="0" rIns="36000" bIns="0" rtlCol="0">
            <a:spAutoFit/>
          </a:bodyPr>
          <a:lstStyle/>
          <a:p>
            <a:r>
              <a:rPr kumimoji="1" lang="en-US" altLang="ja-JP" sz="900" dirty="0" smtClean="0">
                <a:solidFill>
                  <a:schemeClr val="bg2">
                    <a:lumMod val="75000"/>
                  </a:schemeClr>
                </a:solidFill>
              </a:rPr>
              <a:t>{“</a:t>
            </a:r>
            <a:r>
              <a:rPr kumimoji="1" lang="en-US" altLang="ja-JP" sz="900" dirty="0" err="1" smtClean="0">
                <a:solidFill>
                  <a:schemeClr val="bg2">
                    <a:lumMod val="75000"/>
                  </a:schemeClr>
                </a:solidFill>
              </a:rPr>
              <a:t>get_input</a:t>
            </a:r>
            <a:r>
              <a:rPr kumimoji="1" lang="en-US" altLang="ja-JP" sz="900" dirty="0" smtClean="0">
                <a:solidFill>
                  <a:schemeClr val="bg2">
                    <a:lumMod val="75000"/>
                  </a:schemeClr>
                </a:solidFill>
              </a:rPr>
              <a:t>”:[“</a:t>
            </a:r>
            <a:r>
              <a:rPr kumimoji="1" lang="en-US" altLang="ja-JP" sz="900" dirty="0" err="1" smtClean="0">
                <a:solidFill>
                  <a:schemeClr val="bg2">
                    <a:lumMod val="75000"/>
                  </a:schemeClr>
                </a:solidFill>
              </a:rPr>
              <a:t>locations”,”INDEX”,”location</a:t>
            </a:r>
            <a:r>
              <a:rPr kumimoji="1" lang="en-US" altLang="ja-JP" sz="900" dirty="0" smtClean="0">
                <a:solidFill>
                  <a:schemeClr val="bg2">
                    <a:lumMod val="75000"/>
                  </a:schemeClr>
                </a:solidFill>
              </a:rPr>
              <a:t>”]}</a:t>
            </a:r>
            <a:endParaRPr kumimoji="1" lang="ja-JP" altLang="en-US" sz="900" dirty="0">
              <a:solidFill>
                <a:schemeClr val="bg2">
                  <a:lumMod val="75000"/>
                </a:schemeClr>
              </a:solidFill>
            </a:endParaRPr>
          </a:p>
        </p:txBody>
      </p:sp>
      <p:sp>
        <p:nvSpPr>
          <p:cNvPr id="12" name="スライド番号プレースホルダー 11"/>
          <p:cNvSpPr>
            <a:spLocks noGrp="1"/>
          </p:cNvSpPr>
          <p:nvPr>
            <p:ph type="sldNum" sz="quarter" idx="4"/>
          </p:nvPr>
        </p:nvSpPr>
        <p:spPr/>
        <p:txBody>
          <a:bodyPr/>
          <a:lstStyle/>
          <a:p>
            <a:fld id="{385590E5-57D4-4004-8489-08DEED0A8847}" type="slidenum">
              <a:rPr kumimoji="1" lang="ja-JP" altLang="en-US" smtClean="0"/>
              <a:t>8</a:t>
            </a:fld>
            <a:endParaRPr kumimoji="1" lang="ja-JP" altLang="en-US"/>
          </a:p>
        </p:txBody>
      </p:sp>
    </p:spTree>
    <p:extLst>
      <p:ext uri="{BB962C8B-B14F-4D97-AF65-F5344CB8AC3E}">
        <p14:creationId xmlns:p14="http://schemas.microsoft.com/office/powerpoint/2010/main" val="391267325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fontScale="90000"/>
          </a:bodyPr>
          <a:lstStyle/>
          <a:p>
            <a:r>
              <a:rPr lang="en-US" altLang="ja-JP" dirty="0"/>
              <a:t>UI to TOSCA Mapping (Properties)</a:t>
            </a:r>
            <a:endParaRPr kumimoji="1" lang="ja-JP" altLang="en-US" dirty="0"/>
          </a:p>
        </p:txBody>
      </p:sp>
      <p:grpSp>
        <p:nvGrpSpPr>
          <p:cNvPr id="2" name="グループ化 1"/>
          <p:cNvGrpSpPr/>
          <p:nvPr/>
        </p:nvGrpSpPr>
        <p:grpSpPr>
          <a:xfrm>
            <a:off x="122664" y="1105759"/>
            <a:ext cx="7850830" cy="5040000"/>
            <a:chOff x="3144644" y="1105759"/>
            <a:chExt cx="7850830" cy="5040000"/>
          </a:xfrm>
        </p:grpSpPr>
        <p:pic>
          <p:nvPicPr>
            <p:cNvPr id="9" name="図 8"/>
            <p:cNvPicPr>
              <a:picLocks noChangeAspect="1"/>
            </p:cNvPicPr>
            <p:nvPr/>
          </p:nvPicPr>
          <p:blipFill rotWithShape="1">
            <a:blip r:embed="rId3"/>
            <a:srcRect l="20847" r="12685" b="12419"/>
            <a:stretch/>
          </p:blipFill>
          <p:spPr>
            <a:xfrm>
              <a:off x="3144644" y="1105759"/>
              <a:ext cx="7850830" cy="5040000"/>
            </a:xfrm>
            <a:prstGeom prst="rect">
              <a:avLst/>
            </a:prstGeom>
            <a:ln>
              <a:noFill/>
            </a:ln>
            <a:effectLst>
              <a:outerShdw blurRad="292100" dist="139700" dir="2700000" algn="tl" rotWithShape="0">
                <a:srgbClr val="333333">
                  <a:alpha val="65000"/>
                </a:srgbClr>
              </a:outerShdw>
            </a:effectLst>
          </p:spPr>
        </p:pic>
        <p:sp>
          <p:nvSpPr>
            <p:cNvPr id="10" name="テキスト ボックス 9"/>
            <p:cNvSpPr txBox="1"/>
            <p:nvPr/>
          </p:nvSpPr>
          <p:spPr>
            <a:xfrm>
              <a:off x="6729412" y="3843338"/>
              <a:ext cx="2470796" cy="153888"/>
            </a:xfrm>
            <a:prstGeom prst="rect">
              <a:avLst/>
            </a:prstGeom>
            <a:solidFill>
              <a:srgbClr val="E6F6FB"/>
            </a:solidFill>
          </p:spPr>
          <p:txBody>
            <a:bodyPr wrap="none" lIns="36000" tIns="0" rIns="36000" bIns="0" rtlCol="0">
              <a:spAutoFit/>
            </a:bodyPr>
            <a:lstStyle/>
            <a:p>
              <a:r>
                <a:rPr kumimoji="1" lang="en-US" altLang="ja-JP" sz="1000" dirty="0" smtClean="0">
                  <a:solidFill>
                    <a:srgbClr val="009FDB"/>
                  </a:solidFill>
                </a:rPr>
                <a:t>{“</a:t>
              </a:r>
              <a:r>
                <a:rPr kumimoji="1" lang="en-US" altLang="ja-JP" sz="1000" dirty="0" err="1" smtClean="0">
                  <a:solidFill>
                    <a:srgbClr val="009FDB"/>
                  </a:solidFill>
                </a:rPr>
                <a:t>get_input</a:t>
              </a:r>
              <a:r>
                <a:rPr kumimoji="1" lang="en-US" altLang="ja-JP" sz="1000" dirty="0" smtClean="0">
                  <a:solidFill>
                    <a:srgbClr val="009FDB"/>
                  </a:solidFill>
                </a:rPr>
                <a:t>”:[“</a:t>
              </a:r>
              <a:r>
                <a:rPr kumimoji="1" lang="en-US" altLang="ja-JP" sz="1000" dirty="0" err="1" smtClean="0">
                  <a:solidFill>
                    <a:srgbClr val="009FDB"/>
                  </a:solidFill>
                </a:rPr>
                <a:t>locations”,”INDEX”,”location</a:t>
              </a:r>
              <a:r>
                <a:rPr kumimoji="1" lang="en-US" altLang="ja-JP" sz="1000" dirty="0" smtClean="0">
                  <a:solidFill>
                    <a:srgbClr val="009FDB"/>
                  </a:solidFill>
                </a:rPr>
                <a:t>”]}</a:t>
              </a:r>
              <a:endParaRPr kumimoji="1" lang="ja-JP" altLang="en-US" sz="1000" dirty="0">
                <a:solidFill>
                  <a:srgbClr val="009FDB"/>
                </a:solidFill>
              </a:endParaRPr>
            </a:p>
          </p:txBody>
        </p:sp>
        <p:sp>
          <p:nvSpPr>
            <p:cNvPr id="11" name="テキスト ボックス 10"/>
            <p:cNvSpPr txBox="1"/>
            <p:nvPr/>
          </p:nvSpPr>
          <p:spPr>
            <a:xfrm>
              <a:off x="6761162" y="4211638"/>
              <a:ext cx="2456369" cy="153888"/>
            </a:xfrm>
            <a:prstGeom prst="rect">
              <a:avLst/>
            </a:prstGeom>
            <a:solidFill>
              <a:srgbClr val="F8F8F8"/>
            </a:solidFill>
          </p:spPr>
          <p:txBody>
            <a:bodyPr wrap="none" lIns="36000" tIns="0" rIns="36000" bIns="0" rtlCol="0">
              <a:spAutoFit/>
            </a:bodyPr>
            <a:lstStyle/>
            <a:p>
              <a:r>
                <a:rPr kumimoji="1" lang="en-US" altLang="ja-JP" sz="1000" dirty="0" smtClean="0">
                  <a:solidFill>
                    <a:schemeClr val="bg1">
                      <a:lumMod val="65000"/>
                    </a:schemeClr>
                  </a:solidFill>
                </a:rPr>
                <a:t>{“</a:t>
              </a:r>
              <a:r>
                <a:rPr kumimoji="1" lang="en-US" altLang="ja-JP" sz="1000" dirty="0" err="1" smtClean="0">
                  <a:solidFill>
                    <a:schemeClr val="bg1">
                      <a:lumMod val="65000"/>
                    </a:schemeClr>
                  </a:solidFill>
                </a:rPr>
                <a:t>get_input</a:t>
              </a:r>
              <a:r>
                <a:rPr kumimoji="1" lang="en-US" altLang="ja-JP" sz="1000" dirty="0" smtClean="0">
                  <a:solidFill>
                    <a:schemeClr val="bg1">
                      <a:lumMod val="65000"/>
                    </a:schemeClr>
                  </a:solidFill>
                </a:rPr>
                <a:t>”:[“</a:t>
              </a:r>
              <a:r>
                <a:rPr kumimoji="1" lang="en-US" altLang="ja-JP" sz="1000" dirty="0" err="1" smtClean="0">
                  <a:solidFill>
                    <a:schemeClr val="bg1">
                      <a:lumMod val="65000"/>
                    </a:schemeClr>
                  </a:solidFill>
                </a:rPr>
                <a:t>locations”,”INDEX”,”address</a:t>
              </a:r>
              <a:r>
                <a:rPr kumimoji="1" lang="en-US" altLang="ja-JP" sz="1000" dirty="0" smtClean="0">
                  <a:solidFill>
                    <a:schemeClr val="bg1">
                      <a:lumMod val="65000"/>
                    </a:schemeClr>
                  </a:solidFill>
                </a:rPr>
                <a:t>”]}</a:t>
              </a:r>
              <a:endParaRPr kumimoji="1" lang="ja-JP" altLang="en-US" sz="1000" dirty="0">
                <a:solidFill>
                  <a:schemeClr val="bg1">
                    <a:lumMod val="65000"/>
                  </a:schemeClr>
                </a:solidFill>
              </a:endParaRPr>
            </a:p>
          </p:txBody>
        </p:sp>
        <p:sp>
          <p:nvSpPr>
            <p:cNvPr id="12" name="テキスト ボックス 11"/>
            <p:cNvSpPr txBox="1"/>
            <p:nvPr/>
          </p:nvSpPr>
          <p:spPr>
            <a:xfrm>
              <a:off x="3560778" y="3817888"/>
              <a:ext cx="451012" cy="138499"/>
            </a:xfrm>
            <a:prstGeom prst="rect">
              <a:avLst/>
            </a:prstGeom>
            <a:solidFill>
              <a:srgbClr val="F8F8F8"/>
            </a:solidFill>
          </p:spPr>
          <p:txBody>
            <a:bodyPr wrap="none" lIns="36000" tIns="0" rIns="36000" bIns="0" rtlCol="0">
              <a:spAutoFit/>
            </a:bodyPr>
            <a:lstStyle/>
            <a:p>
              <a:r>
                <a:rPr kumimoji="1" lang="en-US" altLang="ja-JP" sz="900" dirty="0" smtClean="0">
                  <a:solidFill>
                    <a:srgbClr val="009FDB"/>
                  </a:solidFill>
                </a:rPr>
                <a:t>location</a:t>
              </a:r>
              <a:endParaRPr kumimoji="1" lang="ja-JP" altLang="en-US" sz="900" dirty="0">
                <a:solidFill>
                  <a:srgbClr val="009FDB"/>
                </a:solidFill>
              </a:endParaRPr>
            </a:p>
          </p:txBody>
        </p:sp>
      </p:grpSp>
      <p:sp>
        <p:nvSpPr>
          <p:cNvPr id="7" name="テキスト ボックス 6"/>
          <p:cNvSpPr txBox="1"/>
          <p:nvPr/>
        </p:nvSpPr>
        <p:spPr>
          <a:xfrm>
            <a:off x="6755329" y="1378990"/>
            <a:ext cx="5186035" cy="4493538"/>
          </a:xfrm>
          <a:prstGeom prst="rect">
            <a:avLst/>
          </a:prstGeom>
          <a:solidFill>
            <a:schemeClr val="bg1"/>
          </a:solidFill>
          <a:ln>
            <a:solidFill>
              <a:schemeClr val="tx1"/>
            </a:solidFill>
          </a:ln>
        </p:spPr>
        <p:txBody>
          <a:bodyPr wrap="none" rtlCol="0">
            <a:spAutoFit/>
          </a:bodyPr>
          <a:lstStyle/>
          <a:p>
            <a:r>
              <a:rPr lang="en-US" altLang="ja-JP" sz="1100" dirty="0" err="1">
                <a:latin typeface="Consolas" panose="020B0609020204030204" pitchFamily="49" charset="0"/>
                <a:cs typeface="Consolas" panose="020B0609020204030204" pitchFamily="49" charset="0"/>
              </a:rPr>
              <a:t>tosca_definitions_version</a:t>
            </a:r>
            <a:r>
              <a:rPr lang="en-US" altLang="ja-JP" sz="1100" dirty="0">
                <a:latin typeface="Consolas" panose="020B0609020204030204" pitchFamily="49" charset="0"/>
                <a:cs typeface="Consolas" panose="020B0609020204030204" pitchFamily="49" charset="0"/>
              </a:rPr>
              <a:t>: tosca_simple_yaml_1_2</a:t>
            </a:r>
          </a:p>
          <a:p>
            <a:r>
              <a:rPr lang="en-US" altLang="ja-JP" sz="1100" dirty="0">
                <a:latin typeface="Consolas" panose="020B0609020204030204" pitchFamily="49" charset="0"/>
                <a:cs typeface="Consolas" panose="020B0609020204030204" pitchFamily="49" charset="0"/>
              </a:rPr>
              <a:t>description: Template for deploying SD-WAN with a variable </a:t>
            </a:r>
            <a:r>
              <a:rPr lang="en-US" altLang="ja-JP" sz="1100" dirty="0" smtClean="0">
                <a:latin typeface="Consolas" panose="020B0609020204030204" pitchFamily="49" charset="0"/>
                <a:cs typeface="Consolas" panose="020B0609020204030204" pitchFamily="49" charset="0"/>
              </a:rPr>
              <a:t>number</a:t>
            </a:r>
          </a:p>
          <a:p>
            <a:r>
              <a:rPr lang="en-US" altLang="ja-JP" sz="1100" dirty="0" err="1" smtClean="0">
                <a:latin typeface="Consolas" panose="020B0609020204030204" pitchFamily="49" charset="0"/>
                <a:cs typeface="Consolas" panose="020B0609020204030204" pitchFamily="49" charset="0"/>
              </a:rPr>
              <a:t>data_types</a:t>
            </a:r>
            <a:r>
              <a:rPr lang="en-US" altLang="ja-JP" sz="1100" dirty="0" smtClean="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org.openecomp.datatypes.vfc.location</a:t>
            </a:r>
            <a:endParaRPr lang="en-US" altLang="ja-JP" sz="1100" dirty="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properties:</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location:</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type: string</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address:</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type: string</a:t>
            </a:r>
          </a:p>
          <a:p>
            <a:r>
              <a:rPr lang="en-US" altLang="ja-JP" sz="1100" dirty="0" err="1" smtClean="0">
                <a:latin typeface="Consolas" panose="020B0609020204030204" pitchFamily="49" charset="0"/>
                <a:cs typeface="Consolas" panose="020B0609020204030204" pitchFamily="49" charset="0"/>
              </a:rPr>
              <a:t>topology_template</a:t>
            </a:r>
            <a:r>
              <a:rPr lang="en-US" altLang="ja-JP" sz="1100" dirty="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inputs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numberOfSites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integer</a:t>
            </a:r>
          </a:p>
          <a:p>
            <a:r>
              <a:rPr lang="en-US" altLang="ja-JP" sz="1100" dirty="0">
                <a:latin typeface="Consolas" panose="020B0609020204030204" pitchFamily="49" charset="0"/>
                <a:cs typeface="Consolas" panose="020B0609020204030204" pitchFamily="49" charset="0"/>
              </a:rPr>
              <a:t>    locations:</a:t>
            </a:r>
          </a:p>
          <a:p>
            <a:r>
              <a:rPr lang="en-US" altLang="ja-JP" sz="1100" dirty="0">
                <a:latin typeface="Consolas" panose="020B0609020204030204" pitchFamily="49" charset="0"/>
                <a:cs typeface="Consolas" panose="020B0609020204030204" pitchFamily="49" charset="0"/>
              </a:rPr>
              <a:t>      type: list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entry_schema</a:t>
            </a:r>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org.openecomp.datatypes.vfc.location</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node_templates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sdwan</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VPN</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vpe</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site:</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VPNSite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properties:</a:t>
            </a:r>
          </a:p>
          <a:p>
            <a:r>
              <a:rPr lang="en-US" altLang="ja-JP" sz="1100" b="1" dirty="0">
                <a:solidFill>
                  <a:srgbClr val="FF0000"/>
                </a:solidFill>
                <a:latin typeface="Consolas" panose="020B0609020204030204" pitchFamily="49" charset="0"/>
                <a:cs typeface="Consolas" panose="020B0609020204030204" pitchFamily="49" charset="0"/>
              </a:rPr>
              <a:t>        location: { </a:t>
            </a:r>
            <a:r>
              <a:rPr lang="en-US" altLang="ja-JP" sz="1100" b="1" dirty="0" err="1">
                <a:solidFill>
                  <a:srgbClr val="FF0000"/>
                </a:solidFill>
                <a:latin typeface="Consolas" panose="020B0609020204030204" pitchFamily="49" charset="0"/>
                <a:cs typeface="Consolas" panose="020B0609020204030204" pitchFamily="49" charset="0"/>
              </a:rPr>
              <a:t>get_input</a:t>
            </a:r>
            <a:r>
              <a:rPr lang="en-US" altLang="ja-JP" sz="1100" b="1" dirty="0">
                <a:solidFill>
                  <a:srgbClr val="FF0000"/>
                </a:solidFill>
                <a:latin typeface="Consolas" panose="020B0609020204030204" pitchFamily="49" charset="0"/>
                <a:cs typeface="Consolas" panose="020B0609020204030204" pitchFamily="49" charset="0"/>
              </a:rPr>
              <a:t>: [ locations, INDEX, location ] }</a:t>
            </a:r>
          </a:p>
          <a:p>
            <a:r>
              <a:rPr lang="en-US" altLang="ja-JP" sz="1100" b="1" dirty="0">
                <a:solidFill>
                  <a:srgbClr val="FF0000"/>
                </a:solidFill>
                <a:latin typeface="Consolas" panose="020B0609020204030204" pitchFamily="49" charset="0"/>
                <a:cs typeface="Consolas" panose="020B0609020204030204" pitchFamily="49" charset="0"/>
              </a:rPr>
              <a:t>        address: { </a:t>
            </a:r>
            <a:r>
              <a:rPr lang="en-US" altLang="ja-JP" sz="1100" b="1" dirty="0" err="1">
                <a:solidFill>
                  <a:srgbClr val="FF0000"/>
                </a:solidFill>
                <a:latin typeface="Consolas" panose="020B0609020204030204" pitchFamily="49" charset="0"/>
                <a:cs typeface="Consolas" panose="020B0609020204030204" pitchFamily="49" charset="0"/>
              </a:rPr>
              <a:t>get_input</a:t>
            </a:r>
            <a:r>
              <a:rPr lang="en-US" altLang="ja-JP" sz="1100" b="1" dirty="0">
                <a:solidFill>
                  <a:srgbClr val="FF0000"/>
                </a:solidFill>
                <a:latin typeface="Consolas" panose="020B0609020204030204" pitchFamily="49" charset="0"/>
                <a:cs typeface="Consolas" panose="020B0609020204030204" pitchFamily="49" charset="0"/>
              </a:rPr>
              <a:t>: [ locations, INDEX, address ] }</a:t>
            </a:r>
          </a:p>
        </p:txBody>
      </p:sp>
      <p:cxnSp>
        <p:nvCxnSpPr>
          <p:cNvPr id="4" name="直線矢印コネクタ 3"/>
          <p:cNvCxnSpPr/>
          <p:nvPr/>
        </p:nvCxnSpPr>
        <p:spPr>
          <a:xfrm>
            <a:off x="6178228" y="4133850"/>
            <a:ext cx="1249494" cy="1440148"/>
          </a:xfrm>
          <a:prstGeom prst="straightConnector1">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スライド番号プレースホルダー 15"/>
          <p:cNvSpPr>
            <a:spLocks noGrp="1"/>
          </p:cNvSpPr>
          <p:nvPr>
            <p:ph type="sldNum" sz="quarter" idx="4"/>
          </p:nvPr>
        </p:nvSpPr>
        <p:spPr/>
        <p:txBody>
          <a:bodyPr/>
          <a:lstStyle/>
          <a:p>
            <a:fld id="{385590E5-57D4-4004-8489-08DEED0A8847}" type="slidenum">
              <a:rPr kumimoji="1" lang="ja-JP" altLang="en-US" smtClean="0"/>
              <a:t>9</a:t>
            </a:fld>
            <a:endParaRPr kumimoji="1" lang="ja-JP" altLang="en-US"/>
          </a:p>
        </p:txBody>
      </p:sp>
    </p:spTree>
    <p:extLst>
      <p:ext uri="{BB962C8B-B14F-4D97-AF65-F5344CB8AC3E}">
        <p14:creationId xmlns:p14="http://schemas.microsoft.com/office/powerpoint/2010/main" val="4198690131"/>
      </p:ext>
    </p:extLst>
  </p:cSld>
  <p:clrMapOvr>
    <a:masterClrMapping/>
  </p:clrMapOvr>
  <p:transition>
    <p:wipe dir="r"/>
  </p:transition>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1086</TotalTime>
  <Words>1251</Words>
  <Application>Microsoft Office PowerPoint</Application>
  <PresentationFormat>ワイド画面</PresentationFormat>
  <Paragraphs>274</Paragraphs>
  <Slides>13</Slides>
  <Notes>10</Notes>
  <HiddenSlides>0</HiddenSlides>
  <MMClips>0</MMClips>
  <ScaleCrop>false</ScaleCrop>
  <HeadingPairs>
    <vt:vector size="6" baseType="variant">
      <vt:variant>
        <vt:lpstr>使用されているフォント</vt:lpstr>
      </vt:variant>
      <vt:variant>
        <vt:i4>14</vt:i4>
      </vt:variant>
      <vt:variant>
        <vt:lpstr>テーマ</vt:lpstr>
      </vt:variant>
      <vt:variant>
        <vt:i4>2</vt:i4>
      </vt:variant>
      <vt:variant>
        <vt:lpstr>スライド タイトル</vt:lpstr>
      </vt:variant>
      <vt:variant>
        <vt:i4>13</vt:i4>
      </vt:variant>
    </vt:vector>
  </HeadingPairs>
  <TitlesOfParts>
    <vt:vector size="29" baseType="lpstr">
      <vt:lpstr>.AppleSystemUIFont</vt:lpstr>
      <vt:lpstr>DengXian</vt:lpstr>
      <vt:lpstr>DengXian Light</vt:lpstr>
      <vt:lpstr>Geneva</vt:lpstr>
      <vt:lpstr>Intel Clear Light</vt:lpstr>
      <vt:lpstr>微软雅黑</vt:lpstr>
      <vt:lpstr>ＭＳ Ｐゴシック</vt:lpstr>
      <vt:lpstr>Yu Gothic</vt:lpstr>
      <vt:lpstr>Yu Gothic Light</vt:lpstr>
      <vt:lpstr>Arial</vt:lpstr>
      <vt:lpstr>Calibri</vt:lpstr>
      <vt:lpstr>Consolas</vt:lpstr>
      <vt:lpstr>Times New Roman</vt:lpstr>
      <vt:lpstr>Wingdings</vt:lpstr>
      <vt:lpstr>onap</vt:lpstr>
      <vt:lpstr>Thank you</vt:lpstr>
      <vt:lpstr>SDC enhancement - CCVPN Support Design of List Inputs in Service Template</vt:lpstr>
      <vt:lpstr>Background</vt:lpstr>
      <vt:lpstr>TOSCA Model Example</vt:lpstr>
      <vt:lpstr>PowerPoint プレゼンテーション</vt:lpstr>
      <vt:lpstr>UI Enhancement for List Inputs</vt:lpstr>
      <vt:lpstr>UI Enhancement for List Inputs</vt:lpstr>
      <vt:lpstr>UI Enhancement for List Inputs</vt:lpstr>
      <vt:lpstr>UI Enhancement for List Inputs</vt:lpstr>
      <vt:lpstr>UI to TOSCA Mapping (Properties)</vt:lpstr>
      <vt:lpstr>UI to TOSCA Mapping (Inputs)</vt:lpstr>
      <vt:lpstr>Classes to be modified in Back-End</vt:lpstr>
      <vt:lpstr>Time Schedule</vt:lpstr>
      <vt:lpstr>Confirmation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Fukuda, Toshimichi/福田 利道</cp:lastModifiedBy>
  <cp:revision>82</cp:revision>
  <dcterms:created xsi:type="dcterms:W3CDTF">2019-03-14T06:44:57Z</dcterms:created>
  <dcterms:modified xsi:type="dcterms:W3CDTF">2019-03-18T10:45:44Z</dcterms:modified>
</cp:coreProperties>
</file>