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8" r:id="rId4"/>
    <p:sldId id="277" r:id="rId5"/>
    <p:sldId id="27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06" autoAdjust="0"/>
  </p:normalViewPr>
  <p:slideViewPr>
    <p:cSldViewPr snapToGrid="0" snapToObjects="1">
      <p:cViewPr varScale="1">
        <p:scale>
          <a:sx n="106" d="100"/>
          <a:sy n="106" d="100"/>
        </p:scale>
        <p:origin x="70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SECCOM-40" TargetMode="External"/><Relationship Id="rId13" Type="http://schemas.openxmlformats.org/officeDocument/2006/relationships/hyperlink" Target="https://jira.onap.org/browse/SECCOM-89" TargetMode="External"/><Relationship Id="rId3" Type="http://schemas.openxmlformats.org/officeDocument/2006/relationships/hyperlink" Target="https://wiki.lfnetworking.org/display/LN/ONS:EU+'19+Technical+Event+Schedule" TargetMode="External"/><Relationship Id="rId7" Type="http://schemas.openxmlformats.org/officeDocument/2006/relationships/hyperlink" Target="https://jira.onap.org/browse/SECCOM-26" TargetMode="External"/><Relationship Id="rId12" Type="http://schemas.openxmlformats.org/officeDocument/2006/relationships/hyperlink" Target="https://jira.onap.org/browse/SECCOM-86" TargetMode="External"/><Relationship Id="rId17" Type="http://schemas.openxmlformats.org/officeDocument/2006/relationships/hyperlink" Target="https://jira.onap.org/browse/SECCOM-242?jql=project%20%3D%20SECCOM" TargetMode="External"/><Relationship Id="rId2" Type="http://schemas.openxmlformats.org/officeDocument/2006/relationships/hyperlink" Target="https://wiki.onap.org/display/DW/2019+Antwerp+Meeting+Proposals" TargetMode="External"/><Relationship Id="rId16" Type="http://schemas.openxmlformats.org/officeDocument/2006/relationships/hyperlink" Target="https://jira.onap.org/browse/OOM-204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SECCOM-18" TargetMode="External"/><Relationship Id="rId11" Type="http://schemas.openxmlformats.org/officeDocument/2006/relationships/hyperlink" Target="https://jira.onap.org/browse/SECCOM-62" TargetMode="External"/><Relationship Id="rId5" Type="http://schemas.openxmlformats.org/officeDocument/2006/relationships/hyperlink" Target="https://jira.onap.org/browse/SECCOM-6" TargetMode="External"/><Relationship Id="rId15" Type="http://schemas.openxmlformats.org/officeDocument/2006/relationships/hyperlink" Target="https://jira.onap.org/browse/OOM-1508?jql=text%20~%20%22ingress%20controller%22" TargetMode="External"/><Relationship Id="rId10" Type="http://schemas.openxmlformats.org/officeDocument/2006/relationships/hyperlink" Target="https://jira.onap.org/browse/SECCOM-56" TargetMode="External"/><Relationship Id="rId4" Type="http://schemas.openxmlformats.org/officeDocument/2006/relationships/hyperlink" Target="https://wiki.onap.org/display/DW/Proposed+Updates+to+Release+Templates+(Dublin)+-+Security+Questions" TargetMode="External"/><Relationship Id="rId9" Type="http://schemas.openxmlformats.org/officeDocument/2006/relationships/hyperlink" Target="https://jira.onap.org/browse/SECCOM-54" TargetMode="External"/><Relationship Id="rId14" Type="http://schemas.openxmlformats.org/officeDocument/2006/relationships/hyperlink" Target="https://jira.onap.org/browse/SECCOM-9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projects/SECCOM/issues/SECCOM-249?filter=allissues" TargetMode="External"/><Relationship Id="rId2" Type="http://schemas.openxmlformats.org/officeDocument/2006/relationships/hyperlink" Target="https://wiki.onap.org/display/DW/OJSI+Tickets+Statu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fprojects.org/policies/code-of-conduc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31" TargetMode="External"/><Relationship Id="rId2" Type="http://schemas.openxmlformats.org/officeDocument/2006/relationships/hyperlink" Target="https://jira.onap.org/browse/SECCOM-11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projects/SECCOM/issues/SECCOM-234?filter=allissues" TargetMode="External"/><Relationship Id="rId4" Type="http://schemas.openxmlformats.org/officeDocument/2006/relationships/hyperlink" Target="https://jira.onap.org/browse/SECCOM-239?jql=project%20%3D%20SEC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</a:t>
            </a:r>
            <a:r>
              <a:rPr lang="en-GB" noProof="0" dirty="0"/>
              <a:t>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2019-0</a:t>
            </a:r>
            <a:r>
              <a:rPr lang="pl-PL" dirty="0"/>
              <a:t>9</a:t>
            </a:r>
            <a:r>
              <a:rPr lang="en-GB" noProof="0" dirty="0" smtClean="0"/>
              <a:t>-</a:t>
            </a:r>
            <a:r>
              <a:rPr lang="pl-PL" noProof="0" dirty="0" smtClean="0"/>
              <a:t>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&amp;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10790"/>
            <a:ext cx="12191999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/>
          </a:p>
          <a:p>
            <a:r>
              <a:rPr lang="en-GB" sz="1800" noProof="0" dirty="0"/>
              <a:t>SECCOM proposals for ONAP F2F in Antwerp</a:t>
            </a:r>
            <a:r>
              <a:rPr lang="pl-PL" sz="1800" noProof="0" dirty="0"/>
              <a:t> (already available at the </a:t>
            </a:r>
            <a:r>
              <a:rPr lang="pl-PL" sz="1800" noProof="0" dirty="0">
                <a:hlinkClick r:id="rId2"/>
              </a:rPr>
              <a:t>wik</a:t>
            </a:r>
            <a:r>
              <a:rPr lang="pl-PL" sz="1800" noProof="0" dirty="0"/>
              <a:t>i)</a:t>
            </a:r>
            <a:r>
              <a:rPr lang="en-GB" sz="1800" noProof="0" dirty="0" smtClean="0"/>
              <a:t>:</a:t>
            </a:r>
            <a:r>
              <a:rPr lang="pl-PL" sz="1800" noProof="0" dirty="0" smtClean="0"/>
              <a:t> -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please</a:t>
            </a:r>
            <a:r>
              <a:rPr lang="pl-PL" sz="1800" noProof="0" dirty="0" smtClean="0">
                <a:solidFill>
                  <a:srgbClr val="FF0000"/>
                </a:solidFill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confirm</a:t>
            </a:r>
            <a:r>
              <a:rPr lang="pl-PL" sz="1800" noProof="0" dirty="0" smtClean="0">
                <a:solidFill>
                  <a:srgbClr val="FF0000"/>
                </a:solidFill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  <a:hlinkClick r:id="rId3"/>
              </a:rPr>
              <a:t>proposed</a:t>
            </a:r>
            <a:r>
              <a:rPr lang="pl-PL" sz="1800" noProof="0" dirty="0" smtClean="0">
                <a:solidFill>
                  <a:srgbClr val="FF0000"/>
                </a:solidFill>
                <a:hlinkClick r:id="rId3"/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  <a:hlinkClick r:id="rId3"/>
              </a:rPr>
              <a:t>scheduling</a:t>
            </a:r>
            <a:endParaRPr lang="pl-PL" sz="1800" noProof="0" dirty="0" smtClean="0">
              <a:solidFill>
                <a:srgbClr val="FF0000"/>
              </a:solidFill>
            </a:endParaRPr>
          </a:p>
          <a:p>
            <a:r>
              <a:rPr lang="pl-PL" sz="1800" dirty="0" smtClean="0">
                <a:solidFill>
                  <a:srgbClr val="FF0000"/>
                </a:solidFill>
              </a:rPr>
              <a:t>Security by design process review M3</a:t>
            </a:r>
            <a:r>
              <a:rPr lang="en-US" sz="1800" dirty="0" smtClean="0">
                <a:solidFill>
                  <a:srgbClr val="FF0000"/>
                </a:solidFill>
              </a:rPr>
              <a:t> (API Freeze)</a:t>
            </a:r>
            <a:r>
              <a:rPr lang="pl-PL" sz="1800" dirty="0" smtClean="0">
                <a:solidFill>
                  <a:srgbClr val="FF0000"/>
                </a:solidFill>
              </a:rPr>
              <a:t> milestone questions clarification + addon of CII Badging review ) before Frankfurt release start</a:t>
            </a:r>
            <a:r>
              <a:rPr lang="en-US" sz="1800" dirty="0">
                <a:solidFill>
                  <a:srgbClr val="FF0000"/>
                </a:solidFill>
              </a:rPr>
              <a:t>: </a:t>
            </a:r>
            <a:r>
              <a:rPr lang="en-US" sz="1800" dirty="0" smtClean="0">
                <a:solidFill>
                  <a:srgbClr val="FF0000"/>
                </a:solidFill>
                <a:hlinkClick r:id="rId4"/>
              </a:rPr>
              <a:t>Dublin M3 Security Questions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Has the project answered all CII badging questions required for the release (passing, silver and gold)?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Will the project enable authentication on each interface?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Will the project enable all required hardening techniques?</a:t>
            </a:r>
          </a:p>
          <a:p>
            <a:pPr lvl="2"/>
            <a:r>
              <a:rPr lang="en-US" sz="1000" dirty="0" smtClean="0">
                <a:solidFill>
                  <a:srgbClr val="FF0000"/>
                </a:solidFill>
              </a:rPr>
              <a:t>Pawel </a:t>
            </a:r>
            <a:r>
              <a:rPr lang="en-US" sz="1000" dirty="0" err="1" smtClean="0">
                <a:solidFill>
                  <a:srgbClr val="FF0000"/>
                </a:solidFill>
              </a:rPr>
              <a:t>Baniewski</a:t>
            </a:r>
            <a:r>
              <a:rPr lang="en-US" sz="1000" dirty="0" smtClean="0">
                <a:solidFill>
                  <a:srgbClr val="FF0000"/>
                </a:solidFill>
              </a:rPr>
              <a:t> will provide a list of hardening requirements, Jonathan </a:t>
            </a:r>
            <a:r>
              <a:rPr lang="en-US" sz="1000" dirty="0" err="1" smtClean="0">
                <a:solidFill>
                  <a:srgbClr val="FF0000"/>
                </a:solidFill>
              </a:rPr>
              <a:t>Gathman</a:t>
            </a:r>
            <a:r>
              <a:rPr lang="en-US" sz="1000" dirty="0" smtClean="0">
                <a:solidFill>
                  <a:srgbClr val="FF0000"/>
                </a:solidFill>
              </a:rPr>
              <a:t> will provide database hardening requirements</a:t>
            </a:r>
            <a:endParaRPr lang="pl-PL" sz="1000" dirty="0" smtClean="0">
              <a:solidFill>
                <a:srgbClr val="FF0000"/>
              </a:solidFill>
            </a:endParaRPr>
          </a:p>
          <a:p>
            <a:r>
              <a:rPr lang="pl-PL" sz="1800" noProof="0" dirty="0" smtClean="0">
                <a:solidFill>
                  <a:srgbClr val="FF0000"/>
                </a:solidFill>
              </a:rPr>
              <a:t>SECCOM jiras cleaning (up to no 100) (Amy)</a:t>
            </a:r>
            <a:endParaRPr lang="en-US" sz="1800" noProof="0" dirty="0" smtClean="0">
              <a:solidFill>
                <a:srgbClr val="FF0000"/>
              </a:solidFill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  <a:hlinkClick r:id="rId5"/>
              </a:rPr>
              <a:t>SECCOM-6</a:t>
            </a:r>
            <a:r>
              <a:rPr lang="en-US" sz="1400" dirty="0" smtClean="0">
                <a:solidFill>
                  <a:srgbClr val="FF0000"/>
                </a:solidFill>
              </a:rPr>
              <a:t>, </a:t>
            </a:r>
            <a:r>
              <a:rPr lang="pl-PL" sz="1400" dirty="0" smtClean="0">
                <a:solidFill>
                  <a:srgbClr val="FF0000"/>
                </a:solidFill>
                <a:hlinkClick r:id="rId6"/>
              </a:rPr>
              <a:t>SECCOM-18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7"/>
              </a:rPr>
              <a:t>SECCOM-26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8"/>
              </a:rPr>
              <a:t>SECCOM-40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9"/>
              </a:rPr>
              <a:t>SECCOM-54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10"/>
              </a:rPr>
              <a:t>SECCOM-56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11"/>
              </a:rPr>
              <a:t>SECCOM-62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12"/>
              </a:rPr>
              <a:t>SECCOM-86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13"/>
              </a:rPr>
              <a:t>SECCOM-89</a:t>
            </a:r>
            <a:r>
              <a:rPr lang="en-US" sz="1400" dirty="0">
                <a:solidFill>
                  <a:srgbClr val="FF0000"/>
                </a:solidFill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hlinkClick r:id="rId14"/>
              </a:rPr>
              <a:t>SECCOM-90</a:t>
            </a:r>
            <a:endParaRPr lang="pl-PL" sz="1400" noProof="0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è"/>
            </a:pPr>
            <a:r>
              <a:rPr lang="en-GB" sz="1800" dirty="0"/>
              <a:t>Status Updates:</a:t>
            </a:r>
          </a:p>
          <a:p>
            <a:pPr lvl="1"/>
            <a:r>
              <a:rPr lang="pl-PL" sz="1800" dirty="0" err="1"/>
              <a:t>Ingress</a:t>
            </a:r>
            <a:r>
              <a:rPr lang="pl-PL" sz="1800" dirty="0"/>
              <a:t> </a:t>
            </a:r>
            <a:r>
              <a:rPr lang="pl-PL" sz="1800" dirty="0" err="1"/>
              <a:t>controller</a:t>
            </a:r>
            <a:r>
              <a:rPr lang="pl-PL" sz="1800" dirty="0"/>
              <a:t> status </a:t>
            </a:r>
            <a:r>
              <a:rPr lang="pl-PL" sz="1800" dirty="0" err="1"/>
              <a:t>review</a:t>
            </a:r>
            <a:r>
              <a:rPr lang="pl-PL" sz="1800" dirty="0"/>
              <a:t> </a:t>
            </a:r>
            <a:r>
              <a:rPr lang="pl-PL" sz="1800" dirty="0">
                <a:hlinkClick r:id="rId15"/>
              </a:rPr>
              <a:t>OOM-1508</a:t>
            </a:r>
            <a:r>
              <a:rPr lang="pl-PL" sz="1800" dirty="0"/>
              <a:t> – Krzysztof/Lucjan</a:t>
            </a:r>
            <a:endParaRPr lang="fr-FR" sz="1800" dirty="0"/>
          </a:p>
          <a:p>
            <a:pPr lvl="1">
              <a:buFont typeface="Wingdings"/>
              <a:buChar char="è"/>
            </a:pPr>
            <a:r>
              <a:rPr lang="fr-FR" sz="1400" dirty="0">
                <a:sym typeface="Wingdings" panose="05000000000000000000" pitchFamily="2" charset="2"/>
              </a:rPr>
              <a:t>Waiting for feedback of the PTLS for their components, to have a further analysis of the code.</a:t>
            </a:r>
            <a:endParaRPr lang="pl-PL" sz="1400" dirty="0"/>
          </a:p>
          <a:p>
            <a:pPr lvl="1"/>
            <a:r>
              <a:rPr lang="pl-PL" sz="1800" dirty="0"/>
              <a:t>OOM </a:t>
            </a:r>
            <a:r>
              <a:rPr lang="pl-PL" sz="1800" dirty="0" err="1"/>
              <a:t>hardcoded</a:t>
            </a:r>
            <a:r>
              <a:rPr lang="pl-PL" sz="1800" dirty="0"/>
              <a:t> </a:t>
            </a:r>
            <a:r>
              <a:rPr lang="pl-PL" sz="1800" dirty="0" err="1"/>
              <a:t>pwd</a:t>
            </a:r>
            <a:r>
              <a:rPr lang="pl-PL" sz="1800" dirty="0"/>
              <a:t> </a:t>
            </a:r>
            <a:r>
              <a:rPr lang="pl-PL" sz="1800" dirty="0" err="1"/>
              <a:t>removal</a:t>
            </a:r>
            <a:r>
              <a:rPr lang="pl-PL" sz="1800" dirty="0"/>
              <a:t> </a:t>
            </a:r>
            <a:r>
              <a:rPr lang="pl-PL" sz="1800" dirty="0">
                <a:hlinkClick r:id="rId16"/>
              </a:rPr>
              <a:t>OOM-2044</a:t>
            </a:r>
            <a:r>
              <a:rPr lang="pl-PL" sz="1800" dirty="0"/>
              <a:t> – Krzysztof </a:t>
            </a:r>
            <a:r>
              <a:rPr lang="fr-FR" sz="1800" dirty="0"/>
              <a:t> </a:t>
            </a:r>
          </a:p>
          <a:p>
            <a:pPr lvl="1">
              <a:buFont typeface="Wingdings"/>
              <a:buChar char="è"/>
            </a:pPr>
            <a:r>
              <a:rPr lang="fr-FR" sz="1400" dirty="0">
                <a:sym typeface="Wingdings" panose="05000000000000000000" pitchFamily="2" charset="2"/>
              </a:rPr>
              <a:t>Web page available that lists all hardcoded passwords. </a:t>
            </a:r>
            <a:endParaRPr lang="en-GB" sz="1400" dirty="0"/>
          </a:p>
          <a:p>
            <a:pPr lvl="1"/>
            <a:r>
              <a:rPr lang="en-GB" sz="1800" dirty="0" err="1"/>
              <a:t>xNF</a:t>
            </a:r>
            <a:r>
              <a:rPr lang="en-GB" sz="1800" dirty="0"/>
              <a:t> security requirements for HTTPS – Amy</a:t>
            </a:r>
            <a:r>
              <a:rPr lang="pl-PL" sz="1800" dirty="0"/>
              <a:t>/Linda</a:t>
            </a:r>
            <a:endParaRPr lang="fr-FR" sz="1800" dirty="0"/>
          </a:p>
          <a:p>
            <a:pPr lvl="1">
              <a:buFont typeface="Wingdings"/>
              <a:buChar char="è"/>
            </a:pPr>
            <a:r>
              <a:rPr lang="fr-FR" sz="1400" dirty="0">
                <a:sym typeface="Wingdings" panose="05000000000000000000" pitchFamily="2" charset="2"/>
              </a:rPr>
              <a:t>V3 is available, and ready for comments until September, 2</a:t>
            </a:r>
            <a:r>
              <a:rPr lang="fr-FR" sz="1400" baseline="30000" dirty="0">
                <a:sym typeface="Wingdings" panose="05000000000000000000" pitchFamily="2" charset="2"/>
              </a:rPr>
              <a:t>nd</a:t>
            </a:r>
            <a:r>
              <a:rPr lang="fr-FR" sz="1400" dirty="0">
                <a:sym typeface="Wingdings" panose="05000000000000000000" pitchFamily="2" charset="2"/>
              </a:rPr>
              <a:t>.</a:t>
            </a:r>
            <a:endParaRPr lang="en-GB" sz="1800" dirty="0"/>
          </a:p>
          <a:p>
            <a:pPr lvl="1"/>
            <a:r>
              <a:rPr lang="en-GB" sz="1800" dirty="0"/>
              <a:t>Communication matrix </a:t>
            </a:r>
            <a:r>
              <a:rPr lang="en-GB" sz="1800" dirty="0">
                <a:hlinkClick r:id="rId17"/>
              </a:rPr>
              <a:t>SECCOM-242 </a:t>
            </a:r>
            <a:r>
              <a:rPr lang="en-GB" sz="1800" dirty="0" smtClean="0"/>
              <a:t>– Natacha sent to community on 2019-09-17 and will introduce at the F2F</a:t>
            </a:r>
            <a:endParaRPr lang="en-GB" sz="1800" dirty="0"/>
          </a:p>
          <a:p>
            <a:pPr lvl="1"/>
            <a:r>
              <a:rPr lang="en-GB" sz="1800" i="1" dirty="0"/>
              <a:t>Known vulnerabilities proposals:</a:t>
            </a:r>
          </a:p>
          <a:p>
            <a:pPr lvl="2"/>
            <a:r>
              <a:rPr lang="en-GB" sz="1400" i="1" dirty="0">
                <a:solidFill>
                  <a:srgbClr val="FF0000"/>
                </a:solidFill>
              </a:rPr>
              <a:t>Jonathan, backend attack – </a:t>
            </a:r>
            <a:r>
              <a:rPr lang="en-GB" sz="1400" i="1" dirty="0" err="1">
                <a:solidFill>
                  <a:srgbClr val="FF0000"/>
                </a:solidFill>
              </a:rPr>
              <a:t>dataprotection</a:t>
            </a:r>
            <a:r>
              <a:rPr lang="en-GB" sz="1400" i="1" dirty="0">
                <a:solidFill>
                  <a:srgbClr val="FF0000"/>
                </a:solidFill>
              </a:rPr>
              <a:t>. Jira ticket might be added in vulnerability </a:t>
            </a:r>
            <a:r>
              <a:rPr lang="en-GB" sz="1400" i="1" dirty="0" err="1">
                <a:solidFill>
                  <a:srgbClr val="FF0000"/>
                </a:solidFill>
              </a:rPr>
              <a:t>subcom</a:t>
            </a:r>
            <a:r>
              <a:rPr lang="en-GB" sz="1400" i="1" dirty="0">
                <a:solidFill>
                  <a:srgbClr val="FF0000"/>
                </a:solidFill>
              </a:rPr>
              <a:t>. Added to F2F proposal</a:t>
            </a:r>
          </a:p>
          <a:p>
            <a:pPr lvl="2"/>
            <a:r>
              <a:rPr lang="en-GB" sz="1400" i="1" dirty="0"/>
              <a:t>Hibernate validator might not catch all the XSS attacks – Krzysztof</a:t>
            </a:r>
          </a:p>
          <a:p>
            <a:pPr lvl="3"/>
            <a:r>
              <a:rPr lang="en-GB" sz="1200" i="1" dirty="0" err="1"/>
              <a:t>Redhat</a:t>
            </a:r>
            <a:r>
              <a:rPr lang="en-GB" sz="1200" i="1" dirty="0"/>
              <a:t> still confirming (ticket # 491472) –</a:t>
            </a:r>
            <a:r>
              <a:rPr lang="pl-PL" sz="1200" i="1" dirty="0">
                <a:solidFill>
                  <a:schemeClr val="accent6"/>
                </a:solidFill>
              </a:rPr>
              <a:t> </a:t>
            </a:r>
            <a:r>
              <a:rPr lang="pl-PL" sz="1200" i="1" dirty="0" err="1">
                <a:solidFill>
                  <a:schemeClr val="accent6"/>
                </a:solidFill>
              </a:rPr>
              <a:t>vulnerability</a:t>
            </a:r>
            <a:r>
              <a:rPr lang="pl-PL" sz="1200" i="1" dirty="0">
                <a:solidFill>
                  <a:schemeClr val="accent6"/>
                </a:solidFill>
              </a:rPr>
              <a:t> </a:t>
            </a:r>
            <a:r>
              <a:rPr lang="pl-PL" sz="1200" i="1" dirty="0" err="1">
                <a:solidFill>
                  <a:schemeClr val="accent6"/>
                </a:solidFill>
              </a:rPr>
              <a:t>confirmed</a:t>
            </a:r>
            <a:r>
              <a:rPr lang="pl-PL" sz="1200" i="1" dirty="0">
                <a:solidFill>
                  <a:schemeClr val="accent6"/>
                </a:solidFill>
              </a:rPr>
              <a:t> by </a:t>
            </a:r>
            <a:r>
              <a:rPr lang="pl-PL" sz="1200" i="1" dirty="0" err="1">
                <a:solidFill>
                  <a:schemeClr val="accent6"/>
                </a:solidFill>
              </a:rPr>
              <a:t>RedHat</a:t>
            </a:r>
            <a:r>
              <a:rPr lang="pl-PL" sz="1200" i="1" dirty="0">
                <a:solidFill>
                  <a:schemeClr val="accent6"/>
                </a:solidFill>
              </a:rPr>
              <a:t> – </a:t>
            </a:r>
            <a:r>
              <a:rPr lang="pl-PL" sz="1200" i="1" dirty="0" err="1">
                <a:solidFill>
                  <a:schemeClr val="accent6"/>
                </a:solidFill>
              </a:rPr>
              <a:t>new</a:t>
            </a:r>
            <a:r>
              <a:rPr lang="pl-PL" sz="1200" i="1" dirty="0">
                <a:solidFill>
                  <a:schemeClr val="accent6"/>
                </a:solidFill>
              </a:rPr>
              <a:t> CVE was </a:t>
            </a:r>
            <a:r>
              <a:rPr lang="pl-PL" sz="1200" i="1" dirty="0" err="1">
                <a:solidFill>
                  <a:schemeClr val="accent6"/>
                </a:solidFill>
              </a:rPr>
              <a:t>shared</a:t>
            </a:r>
            <a:r>
              <a:rPr lang="pl-PL" sz="1200" i="1" dirty="0">
                <a:solidFill>
                  <a:schemeClr val="accent6"/>
                </a:solidFill>
              </a:rPr>
              <a:t> by Krzysztof</a:t>
            </a:r>
            <a:endParaRPr lang="en-GB" sz="1200" i="1" dirty="0">
              <a:solidFill>
                <a:schemeClr val="accent6"/>
              </a:solidFill>
            </a:endParaRPr>
          </a:p>
          <a:p>
            <a:r>
              <a:rPr lang="en-GB" sz="1800" noProof="0" dirty="0" smtClean="0"/>
              <a:t> </a:t>
            </a:r>
            <a:endParaRPr lang="en-GB" sz="1800" noProof="0" dirty="0"/>
          </a:p>
          <a:p>
            <a:pPr lvl="1"/>
            <a:endParaRPr lang="en-GB" sz="1800" b="1" noProof="0" dirty="0"/>
          </a:p>
          <a:p>
            <a:endParaRPr lang="en-GB" sz="1400" noProof="0" dirty="0"/>
          </a:p>
        </p:txBody>
      </p:sp>
    </p:spTree>
    <p:extLst>
      <p:ext uri="{BB962C8B-B14F-4D97-AF65-F5344CB8AC3E}">
        <p14:creationId xmlns:p14="http://schemas.microsoft.com/office/powerpoint/2010/main" val="4149421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</a:t>
            </a:r>
            <a:r>
              <a:rPr lang="pl-PL" dirty="0"/>
              <a:t>&amp;</a:t>
            </a:r>
            <a:r>
              <a:rPr lang="en-GB" noProof="0" dirty="0"/>
              <a:t> Minutes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600" noProof="0" dirty="0"/>
          </a:p>
          <a:p>
            <a:pPr lvl="1"/>
            <a:r>
              <a:rPr lang="en-GB" sz="1800" i="1" dirty="0"/>
              <a:t>OJSI tickets tracking – Jim/Pawel/Krzysztof/Amy</a:t>
            </a:r>
          </a:p>
          <a:p>
            <a:pPr lvl="2"/>
            <a:r>
              <a:rPr lang="en-GB" sz="1400" i="1" dirty="0"/>
              <a:t>Status updates provided on last PTLs call (29th of July) - Krzysztof</a:t>
            </a:r>
          </a:p>
          <a:p>
            <a:pPr lvl="2"/>
            <a:r>
              <a:rPr lang="en-GB" sz="1400" i="1" dirty="0">
                <a:hlinkClick r:id="rId2"/>
              </a:rPr>
              <a:t>OJSI Dashboard</a:t>
            </a:r>
            <a:r>
              <a:rPr lang="en-GB" sz="1400" i="1" dirty="0"/>
              <a:t> - Krzysztof</a:t>
            </a:r>
          </a:p>
          <a:p>
            <a:pPr lvl="2"/>
            <a:r>
              <a:rPr lang="en-GB" sz="1400" i="1" dirty="0"/>
              <a:t>Krzysztof investigating the optimal way to incorporate the test</a:t>
            </a:r>
            <a:endParaRPr lang="pl-PL" sz="1800" i="1" dirty="0"/>
          </a:p>
          <a:p>
            <a:pPr lvl="1"/>
            <a:r>
              <a:rPr lang="en-GB" sz="1800" dirty="0"/>
              <a:t>CII Badging updates (3 items pending) – </a:t>
            </a:r>
            <a:r>
              <a:rPr lang="en-GB" sz="1800" dirty="0">
                <a:hlinkClick r:id="rId3"/>
              </a:rPr>
              <a:t>SECCOM-249</a:t>
            </a:r>
            <a:r>
              <a:rPr lang="en-GB" sz="1800" dirty="0"/>
              <a:t> – Tony</a:t>
            </a:r>
            <a:r>
              <a:rPr lang="pl-PL" sz="1800" dirty="0"/>
              <a:t> – demo provided with Jonathan at the last PTLs call</a:t>
            </a:r>
            <a:r>
              <a:rPr lang="en-GB" sz="1800" dirty="0"/>
              <a:t>: </a:t>
            </a:r>
          </a:p>
          <a:p>
            <a:pPr lvl="2"/>
            <a:r>
              <a:rPr lang="en-GB" sz="1400" dirty="0">
                <a:solidFill>
                  <a:srgbClr val="FF0000"/>
                </a:solidFill>
              </a:rPr>
              <a:t>Tony had presentation yesterday regarding crypto-use. Insecure use of protocol. Validate code and if the project do not comply with CII badging, then write JIRA tickets.</a:t>
            </a:r>
          </a:p>
          <a:p>
            <a:pPr lvl="2"/>
            <a:r>
              <a:rPr lang="en-GB" sz="1400" dirty="0">
                <a:solidFill>
                  <a:srgbClr val="FF0000"/>
                </a:solidFill>
              </a:rPr>
              <a:t>In a couple of weeks, we will continue with next item. Not yet decided which will be next topic. Credential agility to be presented.</a:t>
            </a:r>
          </a:p>
          <a:p>
            <a:pPr marL="457200" lvl="1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 </a:t>
            </a:r>
            <a:r>
              <a:rPr lang="en-GB" sz="1400" dirty="0"/>
              <a:t>demo went well, to introduce another CII badging topic August 26</a:t>
            </a:r>
            <a:r>
              <a:rPr lang="en-GB" sz="1400" baseline="30000" dirty="0"/>
              <a:t>th </a:t>
            </a:r>
            <a:r>
              <a:rPr lang="en-GB" sz="1400" dirty="0"/>
              <a:t>(crypto topics, what </a:t>
            </a:r>
            <a:r>
              <a:rPr lang="en-GB" sz="1400" dirty="0" err="1"/>
              <a:t>shoud</a:t>
            </a:r>
            <a:r>
              <a:rPr lang="en-GB" sz="1400" dirty="0"/>
              <a:t> be introduced next). </a:t>
            </a:r>
            <a:r>
              <a:rPr lang="en-GB" sz="1400" dirty="0">
                <a:sym typeface="Wingdings" panose="05000000000000000000" pitchFamily="2" charset="2"/>
              </a:rPr>
              <a:t> crypto used network topic will be introduced.</a:t>
            </a:r>
            <a:endParaRPr lang="en-GB" sz="1400" dirty="0"/>
          </a:p>
          <a:p>
            <a:pPr lvl="2"/>
            <a:r>
              <a:rPr lang="en-GB" sz="1400" dirty="0"/>
              <a:t>Crypto question (PTLs)</a:t>
            </a:r>
          </a:p>
          <a:p>
            <a:pPr lvl="2"/>
            <a:r>
              <a:rPr lang="en-GB" sz="1400" dirty="0">
                <a:hlinkClick r:id="rId4"/>
              </a:rPr>
              <a:t>LF Projects Code of Conduct</a:t>
            </a:r>
            <a:r>
              <a:rPr lang="en-GB" sz="1400" dirty="0"/>
              <a:t> (PTLs)</a:t>
            </a:r>
            <a:r>
              <a:rPr lang="pl-PL" sz="1400" dirty="0"/>
              <a:t>, missing </a:t>
            </a:r>
            <a:r>
              <a:rPr lang="pl-PL" sz="1400" dirty="0" err="1"/>
              <a:t>input</a:t>
            </a:r>
            <a:r>
              <a:rPr lang="pl-PL" sz="1400" dirty="0"/>
              <a:t> from:</a:t>
            </a:r>
            <a:r>
              <a:rPr lang="en-GB" sz="1400" dirty="0"/>
              <a:t> </a:t>
            </a:r>
            <a:endParaRPr lang="pl-PL" sz="1400" dirty="0"/>
          </a:p>
          <a:p>
            <a:pPr lvl="3"/>
            <a:r>
              <a:rPr lang="en-US" sz="900" dirty="0"/>
              <a:t>CLI</a:t>
            </a:r>
            <a:endParaRPr lang="pl-PL" sz="900" dirty="0"/>
          </a:p>
          <a:p>
            <a:pPr lvl="3"/>
            <a:r>
              <a:rPr lang="en-US" sz="900" dirty="0" err="1"/>
              <a:t>ExtAPI</a:t>
            </a:r>
            <a:endParaRPr lang="pl-PL" sz="900" dirty="0"/>
          </a:p>
          <a:p>
            <a:pPr lvl="3"/>
            <a:r>
              <a:rPr lang="en-US" sz="900" dirty="0"/>
              <a:t>Holmes</a:t>
            </a:r>
            <a:endParaRPr lang="pl-PL" sz="900" dirty="0"/>
          </a:p>
          <a:p>
            <a:pPr lvl="3"/>
            <a:r>
              <a:rPr lang="en-US" sz="900" dirty="0"/>
              <a:t>Modeling, OOM</a:t>
            </a:r>
            <a:endParaRPr lang="pl-PL" sz="900" dirty="0"/>
          </a:p>
          <a:p>
            <a:pPr lvl="3"/>
            <a:r>
              <a:rPr lang="en-US" sz="900" dirty="0"/>
              <a:t>VNFSDK</a:t>
            </a:r>
            <a:endParaRPr lang="pl-PL" sz="900" dirty="0"/>
          </a:p>
          <a:p>
            <a:pPr lvl="3"/>
            <a:r>
              <a:rPr lang="en-US" sz="900" dirty="0" err="1"/>
              <a:t>UsecaseUI</a:t>
            </a:r>
            <a:endParaRPr lang="pl-PL" sz="900" dirty="0"/>
          </a:p>
          <a:p>
            <a:pPr lvl="3"/>
            <a:r>
              <a:rPr lang="en-US" sz="900" dirty="0"/>
              <a:t>VFC</a:t>
            </a:r>
            <a:endParaRPr lang="en-GB" sz="800" dirty="0"/>
          </a:p>
          <a:p>
            <a:pPr lvl="2"/>
            <a:r>
              <a:rPr lang="en-GB" sz="1400" dirty="0" err="1" smtClean="0"/>
              <a:t>Jiras</a:t>
            </a:r>
            <a:r>
              <a:rPr lang="en-GB" sz="1400" dirty="0" smtClean="0"/>
              <a:t> will be submitted for the projects that have not answered the El </a:t>
            </a:r>
            <a:r>
              <a:rPr lang="en-GB" sz="1400" smtClean="0"/>
              <a:t>Alto required CII </a:t>
            </a:r>
            <a:r>
              <a:rPr lang="en-GB" sz="1400" dirty="0" smtClean="0"/>
              <a:t>questions</a:t>
            </a:r>
          </a:p>
          <a:p>
            <a:pPr lvl="2"/>
            <a:r>
              <a:rPr lang="en-GB" sz="1400" dirty="0" smtClean="0"/>
              <a:t>OJSIs </a:t>
            </a:r>
            <a:r>
              <a:rPr lang="en-GB" sz="1400" dirty="0"/>
              <a:t>with CVEs and respecting 60 days period (deadline is 27th of July) –</a:t>
            </a:r>
            <a:r>
              <a:rPr lang="pl-PL" sz="1400" dirty="0"/>
              <a:t> list of </a:t>
            </a:r>
            <a:r>
              <a:rPr lang="pl-PL" sz="1400" dirty="0" err="1"/>
              <a:t>projects</a:t>
            </a:r>
            <a:r>
              <a:rPr lang="pl-PL" sz="1400" dirty="0"/>
              <a:t> </a:t>
            </a:r>
            <a:r>
              <a:rPr lang="pl-PL" sz="1400" dirty="0" err="1"/>
              <a:t>prepared</a:t>
            </a:r>
            <a:r>
              <a:rPr lang="pl-PL" sz="1400" dirty="0"/>
              <a:t> by Krzysztof</a:t>
            </a:r>
          </a:p>
          <a:p>
            <a:pPr lvl="2"/>
            <a:r>
              <a:rPr lang="en-GB" sz="1400" dirty="0"/>
              <a:t>New PTLs elections results and required update for page editors</a:t>
            </a:r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</a:t>
            </a:r>
            <a:r>
              <a:rPr lang="pl-PL" dirty="0"/>
              <a:t>&amp;</a:t>
            </a:r>
            <a:r>
              <a:rPr lang="en-GB" dirty="0"/>
              <a:t> Minutes 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GB" sz="1800" i="1" dirty="0" smtClean="0"/>
              <a:t>Containers </a:t>
            </a:r>
            <a:r>
              <a:rPr lang="en-GB" sz="1800" i="1" dirty="0"/>
              <a:t>must not run as root - </a:t>
            </a:r>
            <a:r>
              <a:rPr lang="en-GB" sz="1800" i="1" dirty="0">
                <a:hlinkClick r:id="rId2"/>
              </a:rPr>
              <a:t>OJSI-111</a:t>
            </a:r>
            <a:r>
              <a:rPr lang="pl-PL" sz="1800" i="1" dirty="0"/>
              <a:t> – Krzysztof </a:t>
            </a:r>
            <a:r>
              <a:rPr lang="pl-PL" sz="1800" i="1" dirty="0" err="1"/>
              <a:t>shared</a:t>
            </a:r>
            <a:r>
              <a:rPr lang="pl-PL" sz="1800" i="1" dirty="0"/>
              <a:t> list with Integration </a:t>
            </a:r>
            <a:r>
              <a:rPr lang="pl-PL" sz="1800" i="1" dirty="0" smtClean="0"/>
              <a:t>team – </a:t>
            </a:r>
            <a:r>
              <a:rPr lang="pl-PL" sz="1800" i="1" dirty="0" err="1" smtClean="0"/>
              <a:t>scan</a:t>
            </a:r>
            <a:r>
              <a:rPr lang="pl-PL" sz="1800" i="1" dirty="0" smtClean="0"/>
              <a:t> to be </a:t>
            </a:r>
            <a:r>
              <a:rPr lang="pl-PL" sz="1800" i="1" dirty="0" err="1" smtClean="0"/>
              <a:t>redone</a:t>
            </a:r>
            <a:r>
              <a:rPr lang="pl-PL" sz="1800" i="1" dirty="0" smtClean="0"/>
              <a:t>.</a:t>
            </a:r>
            <a:endParaRPr lang="en-GB" sz="1800" i="1" dirty="0"/>
          </a:p>
          <a:p>
            <a:pPr lvl="1"/>
            <a:r>
              <a:rPr lang="en-GB" sz="1800" i="1" dirty="0"/>
              <a:t>Integrate the check for HTTP/HTTPS into Integration test - </a:t>
            </a:r>
            <a:r>
              <a:rPr lang="en-GB" sz="1800" i="1" dirty="0">
                <a:hlinkClick r:id="rId3"/>
              </a:rPr>
              <a:t>OJSI-231</a:t>
            </a:r>
            <a:endParaRPr lang="en-GB" sz="1800" i="1" dirty="0"/>
          </a:p>
          <a:p>
            <a:pPr lvl="1"/>
            <a:r>
              <a:rPr lang="en-GB" sz="1800" i="1" dirty="0" smtClean="0"/>
              <a:t>Synch </a:t>
            </a:r>
            <a:r>
              <a:rPr lang="en-GB" sz="1800" i="1" dirty="0"/>
              <a:t>with the integration team on the components versioning - Pawel/Amy</a:t>
            </a:r>
          </a:p>
          <a:p>
            <a:pPr lvl="2"/>
            <a:r>
              <a:rPr lang="en-GB" sz="1400" i="1" dirty="0"/>
              <a:t>With Huawei recent decisions both Gary and Yang will not work anymore in the Integration team ;-(</a:t>
            </a:r>
          </a:p>
          <a:p>
            <a:pPr lvl="2"/>
            <a:r>
              <a:rPr lang="en-GB" sz="1400" i="1" dirty="0"/>
              <a:t>Impact on El Alto planning?</a:t>
            </a:r>
          </a:p>
          <a:p>
            <a:pPr lvl="2"/>
            <a:r>
              <a:rPr lang="en-GB" sz="1400" i="1" dirty="0"/>
              <a:t>Brian is the interim Integration person</a:t>
            </a:r>
          </a:p>
          <a:p>
            <a:pPr lvl="1"/>
            <a:r>
              <a:rPr lang="en-GB" sz="1800" i="1" dirty="0"/>
              <a:t>Additional items to be considered (probably more for Frankfurt release):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smtClean="0"/>
              <a:t>Cassandra – 3.11.4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smtClean="0"/>
              <a:t>MongoDB – 4.2.0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err="1" smtClean="0"/>
              <a:t>Mariadb</a:t>
            </a:r>
            <a:r>
              <a:rPr lang="en-GB" sz="1400" i="1" dirty="0" smtClean="0"/>
              <a:t> – 10.4.7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err="1" smtClean="0"/>
              <a:t>Postgresql</a:t>
            </a:r>
            <a:r>
              <a:rPr lang="en-GB" sz="1400" i="1" dirty="0" smtClean="0"/>
              <a:t> – 11.5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err="1" smtClean="0"/>
              <a:t>Camunda</a:t>
            </a:r>
            <a:r>
              <a:rPr lang="en-GB" sz="1400" i="1" dirty="0" smtClean="0"/>
              <a:t> – 7.11.3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err="1" smtClean="0"/>
              <a:t>OpenDaylight</a:t>
            </a:r>
            <a:r>
              <a:rPr lang="en-GB" sz="1400" i="1" dirty="0" smtClean="0"/>
              <a:t> – Neon; starting with Frankfurt, CCSDK will provide a slimmed down version of ODL (Neon for Frankfurt)</a:t>
            </a:r>
            <a:endParaRPr lang="en-GB" sz="1400" i="1" dirty="0"/>
          </a:p>
          <a:p>
            <a:pPr lvl="2"/>
            <a:r>
              <a:rPr lang="en-GB" sz="1400" i="1" dirty="0"/>
              <a:t>    </a:t>
            </a:r>
            <a:r>
              <a:rPr lang="en-GB" sz="1400" i="1" dirty="0" smtClean="0"/>
              <a:t>Kafka – 2.3.0</a:t>
            </a:r>
            <a:endParaRPr lang="en-GB" sz="1400" i="1" dirty="0"/>
          </a:p>
          <a:p>
            <a:pPr lvl="1"/>
            <a:r>
              <a:rPr lang="en-GB" sz="1800" i="1" dirty="0">
                <a:solidFill>
                  <a:srgbClr val="44546A"/>
                </a:solidFill>
              </a:rPr>
              <a:t>Prepare doc infrastructure for OSA – </a:t>
            </a:r>
            <a:r>
              <a:rPr lang="en-GB" sz="1800" i="1" dirty="0">
                <a:solidFill>
                  <a:srgbClr val="44546A"/>
                </a:solidFill>
                <a:hlinkClick r:id="rId4"/>
              </a:rPr>
              <a:t>SECCOM-239</a:t>
            </a:r>
            <a:r>
              <a:rPr lang="en-GB" sz="1800" i="1" dirty="0">
                <a:solidFill>
                  <a:srgbClr val="44546A"/>
                </a:solidFill>
              </a:rPr>
              <a:t> – Krzysztof</a:t>
            </a:r>
          </a:p>
          <a:p>
            <a:pPr lvl="1"/>
            <a:r>
              <a:rPr lang="en-GB" sz="1800" i="1" dirty="0">
                <a:solidFill>
                  <a:srgbClr val="44546A"/>
                </a:solidFill>
              </a:rPr>
              <a:t>Make our test </a:t>
            </a:r>
            <a:r>
              <a:rPr lang="en-GB" sz="1800" i="1" dirty="0" err="1">
                <a:solidFill>
                  <a:srgbClr val="44546A"/>
                </a:solidFill>
              </a:rPr>
              <a:t>kubernetes</a:t>
            </a:r>
            <a:r>
              <a:rPr lang="en-GB" sz="1800" i="1" dirty="0">
                <a:solidFill>
                  <a:srgbClr val="44546A"/>
                </a:solidFill>
              </a:rPr>
              <a:t> deployment align with CIS guidelines – </a:t>
            </a:r>
            <a:r>
              <a:rPr lang="en-GB" sz="1800" i="1" dirty="0">
                <a:solidFill>
                  <a:srgbClr val="44546A"/>
                </a:solidFill>
                <a:hlinkClick r:id="rId5"/>
              </a:rPr>
              <a:t>SECCOM-234</a:t>
            </a:r>
            <a:r>
              <a:rPr lang="en-GB" sz="1800" i="1" dirty="0">
                <a:solidFill>
                  <a:srgbClr val="44546A"/>
                </a:solidFill>
              </a:rPr>
              <a:t> – Pawel W./Krzysztof/Amy – </a:t>
            </a:r>
            <a:r>
              <a:rPr lang="pl-PL" sz="1800" i="1" dirty="0">
                <a:solidFill>
                  <a:srgbClr val="44546A"/>
                </a:solidFill>
              </a:rPr>
              <a:t>CIS v1.2 was </a:t>
            </a:r>
            <a:r>
              <a:rPr lang="pl-PL" sz="1800" i="1" dirty="0" err="1">
                <a:solidFill>
                  <a:srgbClr val="44546A"/>
                </a:solidFill>
              </a:rPr>
              <a:t>sent</a:t>
            </a:r>
            <a:r>
              <a:rPr lang="pl-PL" sz="1800" i="1" dirty="0">
                <a:solidFill>
                  <a:srgbClr val="44546A"/>
                </a:solidFill>
              </a:rPr>
              <a:t> to SECCOM – </a:t>
            </a:r>
            <a:r>
              <a:rPr lang="pl-PL" sz="1800" i="1" dirty="0" err="1">
                <a:solidFill>
                  <a:srgbClr val="44546A"/>
                </a:solidFill>
              </a:rPr>
              <a:t>any</a:t>
            </a:r>
            <a:r>
              <a:rPr lang="pl-PL" sz="1800" i="1" dirty="0">
                <a:solidFill>
                  <a:srgbClr val="44546A"/>
                </a:solidFill>
              </a:rPr>
              <a:t> </a:t>
            </a:r>
            <a:r>
              <a:rPr lang="pl-PL" sz="1800" i="1" dirty="0" err="1">
                <a:solidFill>
                  <a:srgbClr val="44546A"/>
                </a:solidFill>
              </a:rPr>
              <a:t>comments</a:t>
            </a:r>
            <a:r>
              <a:rPr lang="pl-PL" sz="1800" i="1" dirty="0">
                <a:solidFill>
                  <a:srgbClr val="44546A"/>
                </a:solidFill>
              </a:rPr>
              <a:t>?.</a:t>
            </a:r>
            <a:endParaRPr lang="en-GB" sz="1800" i="1" dirty="0">
              <a:solidFill>
                <a:srgbClr val="44546A"/>
              </a:solidFill>
            </a:endParaRPr>
          </a:p>
          <a:p>
            <a:r>
              <a:rPr lang="en-GB" sz="1800" i="1" dirty="0"/>
              <a:t>A.O.B (5 minutes)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44586</TotalTime>
  <Words>715</Words>
  <Application>Microsoft Office PowerPoint</Application>
  <PresentationFormat>Widescreen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.AppleSystemUIFont</vt:lpstr>
      <vt:lpstr>Arial</vt:lpstr>
      <vt:lpstr>Calibri</vt:lpstr>
      <vt:lpstr>Wingdings</vt:lpstr>
      <vt:lpstr>Office Theme</vt:lpstr>
      <vt:lpstr>ONAP Security Meeting </vt:lpstr>
      <vt:lpstr>Agenda Topics General</vt:lpstr>
      <vt:lpstr>Agenda &amp; Minutes</vt:lpstr>
      <vt:lpstr>Agenda &amp; Minutes </vt:lpstr>
      <vt:lpstr>Agenda &amp; Minutes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940</cp:revision>
  <cp:lastPrinted>2017-08-07T21:14:23Z</cp:lastPrinted>
  <dcterms:created xsi:type="dcterms:W3CDTF">2017-02-27T16:23:08Z</dcterms:created>
  <dcterms:modified xsi:type="dcterms:W3CDTF">2019-09-19T03:03:34Z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