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79" r:id="rId4"/>
    <p:sldId id="281" r:id="rId5"/>
    <p:sldId id="280" r:id="rId6"/>
    <p:sldId id="276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106" d="100"/>
          <a:sy n="106" d="100"/>
        </p:scale>
        <p:origin x="70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OJSI-42" TargetMode="External"/><Relationship Id="rId2" Type="http://schemas.openxmlformats.org/officeDocument/2006/relationships/hyperlink" Target="https://jira.onap.org/browse/OJSI-4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onap.org/browse/OJSI-19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jira.onap.org_browse_REQ-2D255&amp;d=DwMGaQ&amp;c=LFYZ-o9_HUMeMTSQicvjIg&amp;r=iNosnZ-59sZVf-C4HoxYGFr9hvLE3kqmMLcqUGjQN2k&amp;m=igKfaKdM8p6fcn3j-7malYoEcZeQS8J-iYHLkYK85Hk&amp;s=vTJEFpx4X8OQwCcT0Qg2O9lmmNmhH5rHXnfgg-Puc5Q&amp;e=" TargetMode="External"/><Relationship Id="rId2" Type="http://schemas.openxmlformats.org/officeDocument/2006/relationships/hyperlink" Target="https://urldefense.proofpoint.com/v2/url?u=https-3A__jira.onap.org_browse_SECCOM-2D258&amp;d=DwMFBA&amp;c=LFYZ-o9_HUMeMTSQicvjIg&amp;r=iNosnZ-59sZVf-C4HoxYGFr9hvLE3kqmMLcqUGjQN2k&amp;m=rTDtQueKxFk5MaJIzKlx74FRE9icnWr1kR6cFZk6OfE&amp;s=dp5inguosNA28PgPUPVsYCh3bdTesPfdJugjaY4wXJw&amp;e=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OOM-1508?jql=text%20~%20%22ingress%20controller%22" TargetMode="External"/><Relationship Id="rId2" Type="http://schemas.openxmlformats.org/officeDocument/2006/relationships/hyperlink" Target="https://jira.onap.org/browse/SECCOM-245?jql=project%20%3D%20SEC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SECCOM-242?jql=project%20%3D%20SECCOM" TargetMode="External"/><Relationship Id="rId4" Type="http://schemas.openxmlformats.org/officeDocument/2006/relationships/hyperlink" Target="https://jira.onap.org/browse/OOM-204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31" TargetMode="External"/><Relationship Id="rId7" Type="http://schemas.openxmlformats.org/officeDocument/2006/relationships/hyperlink" Target="https://jira.onap.org/projects/SECCOM/issues/SECCOM-234?filter=allissues" TargetMode="External"/><Relationship Id="rId2" Type="http://schemas.openxmlformats.org/officeDocument/2006/relationships/hyperlink" Target="https://jira.onap.org/browse/SECCOM-1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SECCOM-239?jql=project%20%3D%20SECCOM" TargetMode="External"/><Relationship Id="rId5" Type="http://schemas.openxmlformats.org/officeDocument/2006/relationships/hyperlink" Target="https://jira.onap.org/browse/INT-1232" TargetMode="External"/><Relationship Id="rId4" Type="http://schemas.openxmlformats.org/officeDocument/2006/relationships/hyperlink" Target="https://jira.onap.org/browse/SECCOM-243?jql=project%20%3D%20SEC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2019-10-</a:t>
            </a:r>
            <a:r>
              <a:rPr lang="en-US" smtClean="0"/>
              <a:t>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GB" sz="2400" noProof="0" dirty="0" smtClean="0"/>
              <a:t>Synch </a:t>
            </a:r>
            <a:r>
              <a:rPr lang="en-GB" sz="2400" noProof="0" dirty="0" smtClean="0"/>
              <a:t>with David McBride about </a:t>
            </a:r>
            <a:r>
              <a:rPr lang="en-GB" sz="2400" dirty="0"/>
              <a:t>Portal SDK 2.6.0 integration plan post </a:t>
            </a:r>
            <a:r>
              <a:rPr lang="en-GB" sz="2400" dirty="0" smtClean="0"/>
              <a:t>El-Alto</a:t>
            </a:r>
          </a:p>
          <a:p>
            <a:pPr lvl="1"/>
            <a:r>
              <a:rPr lang="en-GB" sz="1800" noProof="0" dirty="0" smtClean="0"/>
              <a:t>Third party package vulnerabilities in Portal SDK need to be updated in the Frankfurt release</a:t>
            </a:r>
          </a:p>
          <a:p>
            <a:pPr lvl="2"/>
            <a:r>
              <a:rPr lang="en-US" sz="1600" dirty="0"/>
              <a:t>the new </a:t>
            </a:r>
            <a:r>
              <a:rPr lang="en-US" sz="1600" dirty="0" smtClean="0"/>
              <a:t>SDK </a:t>
            </a:r>
            <a:r>
              <a:rPr lang="en-US" sz="1600" dirty="0"/>
              <a:t>has no code changes, only package upgrades</a:t>
            </a:r>
            <a:endParaRPr lang="en-GB" sz="1600" noProof="0" dirty="0" smtClean="0"/>
          </a:p>
          <a:p>
            <a:pPr lvl="1"/>
            <a:r>
              <a:rPr lang="en-GB" sz="1800" dirty="0" smtClean="0"/>
              <a:t>Part of TSC effort to ensure that SDKs are available to the other projects early in the release</a:t>
            </a:r>
          </a:p>
          <a:p>
            <a:pPr lvl="1"/>
            <a:r>
              <a:rPr lang="en-GB" sz="1800" noProof="0" dirty="0" smtClean="0"/>
              <a:t>Currently there is a Portal SDK patch that updates ~10 packages; patch is still in review and requires more testing</a:t>
            </a:r>
          </a:p>
          <a:p>
            <a:pPr lvl="1"/>
            <a:r>
              <a:rPr lang="en-GB" sz="1800" dirty="0" smtClean="0"/>
              <a:t>David McBride action items</a:t>
            </a:r>
          </a:p>
          <a:p>
            <a:pPr lvl="2"/>
            <a:r>
              <a:rPr lang="en-GB" sz="1600" dirty="0"/>
              <a:t>D</a:t>
            </a:r>
            <a:r>
              <a:rPr lang="en-GB" sz="1600" dirty="0" smtClean="0"/>
              <a:t>etermine current version of Portal SDK</a:t>
            </a:r>
          </a:p>
          <a:p>
            <a:pPr lvl="2"/>
            <a:r>
              <a:rPr lang="en-GB" sz="1600" dirty="0" smtClean="0"/>
              <a:t>Determine timeline of new package release: projects need the package by M2</a:t>
            </a:r>
          </a:p>
          <a:p>
            <a:pPr lvl="2"/>
            <a:r>
              <a:rPr lang="en-GB" sz="1600" dirty="0" smtClean="0"/>
              <a:t>Create list of projects that use Portal SDK</a:t>
            </a:r>
          </a:p>
          <a:p>
            <a:pPr lvl="2"/>
            <a:r>
              <a:rPr lang="en-GB" sz="1600" dirty="0" smtClean="0"/>
              <a:t>Create jira tickets for all dependent projects to migrate to new version of Portal SDK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3755654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GB" sz="1800" dirty="0" smtClean="0"/>
              <a:t>SECCOM </a:t>
            </a:r>
            <a:r>
              <a:rPr lang="en-GB" sz="1800" dirty="0" smtClean="0"/>
              <a:t>recommendation to TSC about El Alto security </a:t>
            </a:r>
            <a:r>
              <a:rPr lang="en-GB" sz="1800" dirty="0" smtClean="0"/>
              <a:t>status based on KPIs for the release</a:t>
            </a:r>
          </a:p>
          <a:p>
            <a:pPr lvl="1"/>
            <a:r>
              <a:rPr lang="en-GB" sz="1400" b="1" dirty="0" smtClean="0">
                <a:solidFill>
                  <a:srgbClr val="FF0000"/>
                </a:solidFill>
              </a:rPr>
              <a:t>ONAP El Alto should not be released until the SDNC team re-enables the remote code execution vulnerability work around implemented in Dublin.</a:t>
            </a:r>
          </a:p>
          <a:p>
            <a:pPr lvl="2"/>
            <a:r>
              <a:rPr lang="en-GB" sz="1200" b="1" dirty="0" smtClean="0">
                <a:solidFill>
                  <a:srgbClr val="FF0000"/>
                </a:solidFill>
              </a:rPr>
              <a:t>SDNC portal must be disabled by default</a:t>
            </a:r>
          </a:p>
          <a:p>
            <a:pPr lvl="2"/>
            <a:r>
              <a:rPr lang="en-GB" sz="1200" b="1" dirty="0" smtClean="0">
                <a:solidFill>
                  <a:srgbClr val="FF0000"/>
                </a:solidFill>
              </a:rPr>
              <a:t>All ONAP CVEs for the SDNC remote code execution vulnerability must be documented</a:t>
            </a:r>
          </a:p>
          <a:p>
            <a:pPr lvl="1"/>
            <a:r>
              <a:rPr lang="en-GB" sz="1400" dirty="0" smtClean="0"/>
              <a:t>OJSI Tickets</a:t>
            </a:r>
          </a:p>
          <a:p>
            <a:pPr lvl="2"/>
            <a:r>
              <a:rPr lang="en-GB" sz="1200" dirty="0" smtClean="0"/>
              <a:t>21 HTTP ports remain</a:t>
            </a:r>
          </a:p>
          <a:p>
            <a:pPr lvl="2"/>
            <a:r>
              <a:rPr lang="en-GB" sz="1200" dirty="0" smtClean="0"/>
              <a:t>12 CVEs closed</a:t>
            </a:r>
          </a:p>
          <a:p>
            <a:pPr lvl="2"/>
            <a:r>
              <a:rPr lang="en-GB" sz="1200" dirty="0" smtClean="0"/>
              <a:t>7 CVEs in progress</a:t>
            </a:r>
          </a:p>
          <a:p>
            <a:pPr lvl="3"/>
            <a:r>
              <a:rPr lang="en-GB" sz="1000" b="1" dirty="0" smtClean="0">
                <a:solidFill>
                  <a:srgbClr val="FF0000"/>
                </a:solidFill>
              </a:rPr>
              <a:t>3 SDNC remote </a:t>
            </a:r>
            <a:r>
              <a:rPr lang="en-GB" sz="1000" b="1" dirty="0">
                <a:solidFill>
                  <a:srgbClr val="FF0000"/>
                </a:solidFill>
              </a:rPr>
              <a:t>code </a:t>
            </a:r>
            <a:r>
              <a:rPr lang="en-GB" sz="1000" b="1" dirty="0" smtClean="0">
                <a:solidFill>
                  <a:srgbClr val="FF0000"/>
                </a:solidFill>
              </a:rPr>
              <a:t>execution CVEs are blocking for the release </a:t>
            </a:r>
            <a:r>
              <a:rPr lang="en-GB" sz="1000" dirty="0" smtClean="0"/>
              <a:t>(</a:t>
            </a:r>
            <a:r>
              <a:rPr lang="en-GB" sz="1000" dirty="0" smtClean="0">
                <a:hlinkClick r:id="rId2"/>
              </a:rPr>
              <a:t>https</a:t>
            </a:r>
            <a:r>
              <a:rPr lang="en-GB" sz="1000" dirty="0">
                <a:hlinkClick r:id="rId2"/>
              </a:rPr>
              <a:t>://</a:t>
            </a:r>
            <a:r>
              <a:rPr lang="en-GB" sz="1000" dirty="0" smtClean="0">
                <a:hlinkClick r:id="rId2"/>
              </a:rPr>
              <a:t>jira.onap.org/browse/OJSI-41</a:t>
            </a:r>
            <a:r>
              <a:rPr lang="en-GB" sz="1000" dirty="0"/>
              <a:t> (CVE-2019-12132), </a:t>
            </a:r>
            <a:r>
              <a:rPr lang="en-GB" sz="1000" dirty="0">
                <a:hlinkClick r:id="rId3"/>
              </a:rPr>
              <a:t>https://</a:t>
            </a:r>
            <a:r>
              <a:rPr lang="en-GB" sz="1000" dirty="0" smtClean="0">
                <a:hlinkClick r:id="rId3"/>
              </a:rPr>
              <a:t>jira.onap.org/browse/OJSI-42</a:t>
            </a:r>
            <a:r>
              <a:rPr lang="en-GB" sz="1000" dirty="0"/>
              <a:t> (CVE-2019-12123), </a:t>
            </a:r>
            <a:r>
              <a:rPr lang="en-GB" sz="1000" dirty="0">
                <a:hlinkClick r:id="rId4"/>
              </a:rPr>
              <a:t>https://</a:t>
            </a:r>
            <a:r>
              <a:rPr lang="en-GB" sz="1000" dirty="0" smtClean="0">
                <a:hlinkClick r:id="rId4"/>
              </a:rPr>
              <a:t>jira.onap.org/browse/OJSI-199</a:t>
            </a:r>
            <a:r>
              <a:rPr lang="en-GB" sz="1000" dirty="0"/>
              <a:t> (</a:t>
            </a:r>
            <a:r>
              <a:rPr lang="en-GB" sz="1000" dirty="0" smtClean="0"/>
              <a:t>CVE-2019-12112)</a:t>
            </a:r>
          </a:p>
          <a:p>
            <a:pPr lvl="2"/>
            <a:r>
              <a:rPr lang="en-GB" sz="1200" dirty="0" smtClean="0"/>
              <a:t>7 CVEs with no action</a:t>
            </a:r>
          </a:p>
          <a:p>
            <a:pPr lvl="2"/>
            <a:r>
              <a:rPr lang="en-GB" sz="1200" dirty="0" smtClean="0"/>
              <a:t>11 remaining unresolved CVEs are not blocking</a:t>
            </a:r>
          </a:p>
          <a:p>
            <a:pPr lvl="1"/>
            <a:r>
              <a:rPr lang="en-GB" sz="1600" dirty="0" smtClean="0"/>
              <a:t>CII Badging</a:t>
            </a:r>
          </a:p>
          <a:p>
            <a:pPr lvl="2"/>
            <a:r>
              <a:rPr lang="en-GB" sz="1200" dirty="0" smtClean="0"/>
              <a:t>Significant improvement in overall badging</a:t>
            </a:r>
          </a:p>
          <a:p>
            <a:pPr lvl="2"/>
            <a:r>
              <a:rPr lang="en-GB" sz="1200" dirty="0" smtClean="0"/>
              <a:t>Some projects lagging on badging activity</a:t>
            </a:r>
          </a:p>
          <a:p>
            <a:pPr lvl="2"/>
            <a:r>
              <a:rPr lang="en-GB" sz="1200" dirty="0" smtClean="0"/>
              <a:t>CII Badging is not blocking for the release</a:t>
            </a:r>
          </a:p>
          <a:p>
            <a:pPr lvl="1"/>
            <a:r>
              <a:rPr lang="en-GB" sz="1600" dirty="0" smtClean="0"/>
              <a:t>Vulnerability Review Tables</a:t>
            </a:r>
          </a:p>
          <a:p>
            <a:pPr lvl="2"/>
            <a:r>
              <a:rPr lang="en-GB" sz="1200" dirty="0" smtClean="0"/>
              <a:t>Vulnerability analysis is nearly complete, projects made progress on closing vulnerabilities in El Alto</a:t>
            </a:r>
          </a:p>
          <a:p>
            <a:pPr lvl="2"/>
            <a:r>
              <a:rPr lang="en-GB" sz="1200" dirty="0" smtClean="0"/>
              <a:t>Vulnerability Review Tables is not blocking for the release</a:t>
            </a:r>
          </a:p>
          <a:p>
            <a:pPr lvl="1"/>
            <a:r>
              <a:rPr lang="en-US" sz="1600" dirty="0" smtClean="0"/>
              <a:t>Recommendation from SECCOM: Add </a:t>
            </a:r>
            <a:r>
              <a:rPr lang="en-US" sz="1600" dirty="0"/>
              <a:t>the status of the inactive projects to the release documentation </a:t>
            </a:r>
            <a:r>
              <a:rPr lang="en-US" sz="1600" dirty="0" smtClean="0"/>
              <a:t>by including the </a:t>
            </a:r>
            <a:r>
              <a:rPr lang="en-US" sz="1600" dirty="0"/>
              <a:t>last commit date in each vulnerability review page</a:t>
            </a:r>
          </a:p>
          <a:p>
            <a:pPr lvl="1"/>
            <a:endParaRPr lang="en-GB" sz="1600" dirty="0" smtClean="0"/>
          </a:p>
          <a:p>
            <a:pPr lvl="1"/>
            <a:endParaRPr lang="en-GB" sz="1400" dirty="0" smtClean="0"/>
          </a:p>
          <a:p>
            <a:pPr lvl="1"/>
            <a:endParaRPr lang="en-US" sz="1400" dirty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490398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 smtClean="0"/>
          </a:p>
          <a:p>
            <a:r>
              <a:rPr lang="en-GB" sz="1800" dirty="0" smtClean="0"/>
              <a:t>Improve s</a:t>
            </a:r>
            <a:r>
              <a:rPr lang="en-GB" sz="1800" noProof="0" dirty="0" err="1" smtClean="0"/>
              <a:t>ecurity</a:t>
            </a:r>
            <a:r>
              <a:rPr lang="en-GB" sz="1800" noProof="0" dirty="0" smtClean="0"/>
              <a:t> documentation in Frankfurt	</a:t>
            </a:r>
          </a:p>
          <a:p>
            <a:pPr lvl="1"/>
            <a:r>
              <a:rPr lang="en-US" sz="1400" dirty="0"/>
              <a:t>initiate a work item for Security Architecture </a:t>
            </a:r>
            <a:r>
              <a:rPr lang="en-US" sz="1400" dirty="0" smtClean="0"/>
              <a:t>documentation: </a:t>
            </a:r>
            <a:r>
              <a:rPr lang="en-US" sz="1400" dirty="0">
                <a:hlinkClick r:id="rId2"/>
              </a:rPr>
              <a:t>SECCOM-258</a:t>
            </a:r>
            <a:endParaRPr lang="en-US" sz="1400" dirty="0" smtClean="0"/>
          </a:p>
          <a:p>
            <a:pPr lvl="2"/>
            <a:r>
              <a:rPr lang="en-US" sz="1200" dirty="0" smtClean="0"/>
              <a:t>secure </a:t>
            </a:r>
            <a:r>
              <a:rPr lang="en-US" sz="1200" dirty="0"/>
              <a:t>communication targets for </a:t>
            </a:r>
            <a:r>
              <a:rPr lang="en-US" sz="1200" dirty="0" smtClean="0"/>
              <a:t>Frankfurt</a:t>
            </a:r>
          </a:p>
          <a:p>
            <a:pPr lvl="2"/>
            <a:r>
              <a:rPr lang="en-US" sz="1200" dirty="0" err="1" smtClean="0"/>
              <a:t>Authn</a:t>
            </a:r>
            <a:r>
              <a:rPr lang="en-US" sz="1200" dirty="0" smtClean="0"/>
              <a:t>/</a:t>
            </a:r>
            <a:r>
              <a:rPr lang="en-US" sz="1200" dirty="0" err="1" smtClean="0"/>
              <a:t>Authz</a:t>
            </a:r>
            <a:r>
              <a:rPr lang="en-US" sz="1200" dirty="0" smtClean="0"/>
              <a:t> architecture</a:t>
            </a:r>
          </a:p>
          <a:p>
            <a:pPr lvl="2"/>
            <a:r>
              <a:rPr lang="en-US" sz="1200" dirty="0" smtClean="0"/>
              <a:t>PKI</a:t>
            </a:r>
          </a:p>
          <a:p>
            <a:pPr lvl="2"/>
            <a:r>
              <a:rPr lang="en-US" sz="1200" dirty="0" smtClean="0"/>
              <a:t>Communication matrix</a:t>
            </a:r>
          </a:p>
          <a:p>
            <a:pPr lvl="1"/>
            <a:r>
              <a:rPr lang="en-US" sz="1400" dirty="0" smtClean="0"/>
              <a:t>Harald will move page under SECCOM wiki space</a:t>
            </a:r>
          </a:p>
          <a:p>
            <a:r>
              <a:rPr lang="en-US" sz="1800" dirty="0" smtClean="0"/>
              <a:t>ISTIO work in Frankfurt</a:t>
            </a:r>
          </a:p>
          <a:p>
            <a:pPr lvl="1"/>
            <a:r>
              <a:rPr lang="en-US" sz="1400" dirty="0"/>
              <a:t>Intel completed a POC for ONAP4K8S profile and </a:t>
            </a:r>
            <a:r>
              <a:rPr lang="en-US" sz="1400" dirty="0" smtClean="0"/>
              <a:t>will </a:t>
            </a:r>
            <a:r>
              <a:rPr lang="en-US" sz="1400" dirty="0"/>
              <a:t>continue that for </a:t>
            </a:r>
            <a:r>
              <a:rPr lang="en-US" sz="1400" dirty="0" smtClean="0"/>
              <a:t>R6</a:t>
            </a:r>
          </a:p>
          <a:p>
            <a:pPr lvl="1"/>
            <a:r>
              <a:rPr lang="en-US" sz="1400" dirty="0" smtClean="0"/>
              <a:t>Reassign </a:t>
            </a:r>
            <a:r>
              <a:rPr lang="en-US" sz="1400" dirty="0" smtClean="0">
                <a:hlinkClick r:id="rId3"/>
              </a:rPr>
              <a:t>REQ-255</a:t>
            </a:r>
            <a:endParaRPr lang="en-US" sz="1400" dirty="0" smtClean="0"/>
          </a:p>
          <a:p>
            <a:r>
              <a:rPr lang="en-GB" sz="1800" dirty="0"/>
              <a:t>Frankfurt security </a:t>
            </a:r>
            <a:r>
              <a:rPr lang="en-GB" sz="1800" dirty="0" smtClean="0"/>
              <a:t>requirements</a:t>
            </a:r>
          </a:p>
          <a:p>
            <a:pPr lvl="1"/>
            <a:r>
              <a:rPr lang="en-GB" sz="1400" dirty="0" smtClean="0"/>
              <a:t>SDNC fix for the 3 remote code execution vulnerabilities through integration with AAF</a:t>
            </a:r>
          </a:p>
          <a:p>
            <a:pPr lvl="1"/>
            <a:r>
              <a:rPr lang="en-GB" sz="1400" noProof="0" dirty="0" smtClean="0"/>
              <a:t>Release management </a:t>
            </a:r>
            <a:r>
              <a:rPr lang="en-GB" sz="1400" dirty="0" smtClean="0"/>
              <a:t>help projects manage </a:t>
            </a:r>
            <a:r>
              <a:rPr lang="en-GB" sz="1400" noProof="0" dirty="0" smtClean="0"/>
              <a:t>OJSI resolution – determine resource needs, track progress, raise issues</a:t>
            </a:r>
            <a:endParaRPr lang="en-GB" sz="1400" noProof="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701839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</a:t>
            </a:r>
            <a:r>
              <a:rPr lang="en-GB" noProof="0" dirty="0" smtClean="0"/>
              <a:t>Minutes – not discussed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5937" y="1059255"/>
            <a:ext cx="12191999" cy="5455337"/>
          </a:xfrm>
        </p:spPr>
        <p:txBody>
          <a:bodyPr>
            <a:noAutofit/>
          </a:bodyPr>
          <a:lstStyle/>
          <a:p>
            <a:r>
              <a:rPr lang="en-GB" sz="1800" dirty="0" smtClean="0"/>
              <a:t>Status </a:t>
            </a:r>
            <a:r>
              <a:rPr lang="en-GB" sz="1800" dirty="0"/>
              <a:t>Updates: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  <a:hlinkClick r:id="rId2"/>
              </a:rPr>
              <a:t>SECCOM-245</a:t>
            </a:r>
            <a:r>
              <a:rPr lang="en-GB" sz="1800" dirty="0">
                <a:solidFill>
                  <a:srgbClr val="44546A"/>
                </a:solidFill>
              </a:rPr>
              <a:t> </a:t>
            </a:r>
            <a:r>
              <a:rPr lang="en-GB" sz="1800" dirty="0" err="1"/>
              <a:t>Whitesoftware</a:t>
            </a:r>
            <a:r>
              <a:rPr lang="en-GB" sz="1800" dirty="0"/>
              <a:t> vs. Nexus-IQ benchmarking – Pawel/Amy – </a:t>
            </a:r>
            <a:r>
              <a:rPr lang="pl-PL" sz="1800" dirty="0" err="1" smtClean="0"/>
              <a:t>series</a:t>
            </a:r>
            <a:r>
              <a:rPr lang="pl-PL" sz="1800" dirty="0" smtClean="0"/>
              <a:t> of </a:t>
            </a:r>
            <a:r>
              <a:rPr lang="pl-PL" sz="1800" dirty="0" err="1" smtClean="0"/>
              <a:t>meetings</a:t>
            </a:r>
            <a:r>
              <a:rPr lang="pl-PL" sz="1800" dirty="0" smtClean="0"/>
              <a:t> </a:t>
            </a:r>
            <a:r>
              <a:rPr lang="pl-PL" sz="1800" dirty="0" err="1" smtClean="0"/>
              <a:t>done</a:t>
            </a:r>
            <a:r>
              <a:rPr lang="pl-PL" sz="1800" dirty="0" smtClean="0"/>
              <a:t> with </a:t>
            </a:r>
            <a:r>
              <a:rPr lang="pl-PL" sz="1800" dirty="0" err="1" smtClean="0"/>
              <a:t>Whitesoftware</a:t>
            </a:r>
            <a:r>
              <a:rPr lang="pl-PL" sz="1800" dirty="0" smtClean="0"/>
              <a:t> and </a:t>
            </a:r>
            <a:r>
              <a:rPr lang="pl-PL" sz="1800" dirty="0" err="1" smtClean="0"/>
              <a:t>Jess</a:t>
            </a:r>
            <a:r>
              <a:rPr lang="pl-PL" sz="1800" dirty="0" smtClean="0"/>
              <a:t>, Dan, </a:t>
            </a:r>
            <a:r>
              <a:rPr lang="pl-PL" sz="1800" dirty="0" err="1" smtClean="0"/>
              <a:t>Amy</a:t>
            </a:r>
            <a:r>
              <a:rPr lang="pl-PL" sz="1800" dirty="0" smtClean="0"/>
              <a:t>, </a:t>
            </a:r>
            <a:r>
              <a:rPr lang="pl-PL" sz="1800" dirty="0" err="1" smtClean="0"/>
              <a:t>Kenny</a:t>
            </a:r>
            <a:r>
              <a:rPr lang="pl-PL" sz="1800" dirty="0" smtClean="0"/>
              <a:t> – Jenkins </a:t>
            </a:r>
            <a:r>
              <a:rPr lang="pl-PL" sz="1800" dirty="0" err="1" smtClean="0"/>
              <a:t>config</a:t>
            </a:r>
            <a:r>
              <a:rPr lang="pl-PL" sz="1800" dirty="0" smtClean="0"/>
              <a:t> </a:t>
            </a:r>
            <a:r>
              <a:rPr lang="pl-PL" sz="1800" dirty="0" err="1" smtClean="0"/>
              <a:t>tuning</a:t>
            </a:r>
            <a:r>
              <a:rPr lang="pl-PL" sz="1800" dirty="0" smtClean="0"/>
              <a:t> in </a:t>
            </a:r>
            <a:r>
              <a:rPr lang="pl-PL" sz="1800" dirty="0" err="1" smtClean="0"/>
              <a:t>progress</a:t>
            </a:r>
            <a:r>
              <a:rPr lang="pl-PL" sz="1800" dirty="0" smtClean="0"/>
              <a:t>. </a:t>
            </a:r>
            <a:r>
              <a:rPr lang="pl-PL" sz="1800" dirty="0" err="1" smtClean="0"/>
              <a:t>Additional</a:t>
            </a:r>
            <a:r>
              <a:rPr lang="pl-PL" sz="1800" dirty="0" smtClean="0"/>
              <a:t> </a:t>
            </a:r>
            <a:r>
              <a:rPr lang="pl-PL" sz="1800" dirty="0" err="1" smtClean="0"/>
              <a:t>license</a:t>
            </a:r>
            <a:r>
              <a:rPr lang="pl-PL" sz="1800" dirty="0" smtClean="0"/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 smtClean="0"/>
              <a:t>needed</a:t>
            </a:r>
            <a:r>
              <a:rPr lang="pl-PL" sz="1800" dirty="0" smtClean="0"/>
              <a:t> to be </a:t>
            </a:r>
            <a:r>
              <a:rPr lang="pl-PL" sz="1800" dirty="0" err="1" smtClean="0"/>
              <a:t>purchased</a:t>
            </a:r>
            <a:r>
              <a:rPr lang="pl-PL" sz="1800" dirty="0" smtClean="0"/>
              <a:t> on LFN </a:t>
            </a:r>
            <a:r>
              <a:rPr lang="pl-PL" sz="1800" dirty="0" err="1" smtClean="0"/>
              <a:t>side</a:t>
            </a:r>
            <a:r>
              <a:rPr lang="pl-PL" sz="1800" dirty="0" smtClean="0"/>
              <a:t> to </a:t>
            </a:r>
            <a:r>
              <a:rPr lang="pl-PL" sz="1800" dirty="0" err="1" smtClean="0"/>
              <a:t>enable</a:t>
            </a:r>
            <a:r>
              <a:rPr lang="pl-PL" sz="1800" dirty="0" smtClean="0"/>
              <a:t> „</a:t>
            </a:r>
            <a:r>
              <a:rPr lang="pl-PL" sz="1800" dirty="0" err="1" smtClean="0"/>
              <a:t>prioritized</a:t>
            </a:r>
            <a:r>
              <a:rPr lang="pl-PL" sz="1800" dirty="0" smtClean="0"/>
              <a:t>” </a:t>
            </a:r>
            <a:r>
              <a:rPr lang="pl-PL" sz="1800" dirty="0" err="1" smtClean="0"/>
              <a:t>feature</a:t>
            </a:r>
            <a:r>
              <a:rPr lang="pl-PL" sz="1800" dirty="0" smtClean="0"/>
              <a:t>.</a:t>
            </a:r>
          </a:p>
          <a:p>
            <a:pPr lvl="1"/>
            <a:r>
              <a:rPr lang="pl-PL" sz="1800" dirty="0" err="1" smtClean="0"/>
              <a:t>Ingress</a:t>
            </a:r>
            <a:r>
              <a:rPr lang="pl-PL" sz="1800" dirty="0" smtClean="0"/>
              <a:t> </a:t>
            </a:r>
            <a:r>
              <a:rPr lang="pl-PL" sz="1800" dirty="0" err="1" smtClean="0"/>
              <a:t>controller</a:t>
            </a:r>
            <a:r>
              <a:rPr lang="pl-PL" sz="1800" dirty="0" smtClean="0"/>
              <a:t> status </a:t>
            </a:r>
            <a:r>
              <a:rPr lang="pl-PL" sz="1800" dirty="0" err="1" smtClean="0"/>
              <a:t>review</a:t>
            </a:r>
            <a:r>
              <a:rPr lang="pl-PL" sz="1800" dirty="0" smtClean="0"/>
              <a:t> </a:t>
            </a:r>
            <a:r>
              <a:rPr lang="pl-PL" sz="1800" dirty="0" smtClean="0">
                <a:hlinkClick r:id="rId3"/>
              </a:rPr>
              <a:t>OOM-1508</a:t>
            </a:r>
            <a:r>
              <a:rPr lang="pl-PL" sz="1800" dirty="0" smtClean="0"/>
              <a:t> – Krzysztof/Lucjan</a:t>
            </a:r>
          </a:p>
          <a:p>
            <a:pPr lvl="1"/>
            <a:r>
              <a:rPr lang="pl-PL" sz="1800" dirty="0" smtClean="0"/>
              <a:t>OOM </a:t>
            </a:r>
            <a:r>
              <a:rPr lang="pl-PL" sz="1800" dirty="0" err="1" smtClean="0"/>
              <a:t>hardcoded</a:t>
            </a:r>
            <a:r>
              <a:rPr lang="pl-PL" sz="1800" dirty="0" smtClean="0"/>
              <a:t> </a:t>
            </a:r>
            <a:r>
              <a:rPr lang="pl-PL" sz="1800" dirty="0" err="1" smtClean="0"/>
              <a:t>pwd</a:t>
            </a:r>
            <a:r>
              <a:rPr lang="pl-PL" sz="1800" dirty="0" smtClean="0"/>
              <a:t> </a:t>
            </a:r>
            <a:r>
              <a:rPr lang="pl-PL" sz="1800" dirty="0" err="1" smtClean="0"/>
              <a:t>removal</a:t>
            </a:r>
            <a:r>
              <a:rPr lang="pl-PL" sz="1800" dirty="0" smtClean="0"/>
              <a:t> </a:t>
            </a:r>
            <a:r>
              <a:rPr lang="pl-PL" sz="1800" dirty="0" smtClean="0">
                <a:hlinkClick r:id="rId4"/>
              </a:rPr>
              <a:t>OOM-2044</a:t>
            </a:r>
            <a:r>
              <a:rPr lang="pl-PL" sz="1800" dirty="0" smtClean="0"/>
              <a:t> – Krzysztof </a:t>
            </a:r>
            <a:endParaRPr lang="en-GB" sz="1800" dirty="0"/>
          </a:p>
          <a:p>
            <a:pPr lvl="1"/>
            <a:r>
              <a:rPr lang="en-GB" sz="1800" dirty="0" err="1"/>
              <a:t>xNF</a:t>
            </a:r>
            <a:r>
              <a:rPr lang="en-GB" sz="1800" dirty="0"/>
              <a:t> security requirements for HTTPS </a:t>
            </a:r>
            <a:r>
              <a:rPr lang="en-GB" sz="1800" dirty="0" smtClean="0"/>
              <a:t>– Amy</a:t>
            </a:r>
            <a:r>
              <a:rPr lang="pl-PL" sz="1800" dirty="0" smtClean="0"/>
              <a:t>/Linda</a:t>
            </a:r>
            <a:endParaRPr lang="en-GB" sz="1800" dirty="0"/>
          </a:p>
          <a:p>
            <a:pPr lvl="1"/>
            <a:r>
              <a:rPr lang="en-GB" sz="1800" dirty="0"/>
              <a:t>Communication matrix </a:t>
            </a:r>
            <a:r>
              <a:rPr lang="en-GB" sz="1800" dirty="0">
                <a:hlinkClick r:id="rId5"/>
              </a:rPr>
              <a:t>SECCOM-242 </a:t>
            </a:r>
            <a:r>
              <a:rPr lang="en-GB" sz="1800" dirty="0"/>
              <a:t>- Natacha</a:t>
            </a:r>
          </a:p>
          <a:p>
            <a:pPr lvl="1"/>
            <a:r>
              <a:rPr lang="en-GB" sz="1800" dirty="0"/>
              <a:t>Known vulnerabilities proposals:</a:t>
            </a:r>
          </a:p>
          <a:p>
            <a:pPr lvl="2"/>
            <a:r>
              <a:rPr lang="en-GB" sz="1400" dirty="0"/>
              <a:t>Hibernate validator might not catch all the XSS attacks – Krzysztof</a:t>
            </a:r>
          </a:p>
          <a:p>
            <a:pPr lvl="3"/>
            <a:r>
              <a:rPr lang="en-GB" sz="1200" dirty="0" err="1"/>
              <a:t>Redhat</a:t>
            </a:r>
            <a:r>
              <a:rPr lang="en-GB" sz="1200" dirty="0"/>
              <a:t> still confirming (ticket # 491472) </a:t>
            </a:r>
            <a:r>
              <a:rPr lang="en-GB" sz="1200" dirty="0" smtClean="0"/>
              <a:t>–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vulnerability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confirmed</a:t>
            </a:r>
            <a:r>
              <a:rPr lang="pl-PL" sz="1200" dirty="0" smtClean="0">
                <a:solidFill>
                  <a:schemeClr val="accent6"/>
                </a:solidFill>
              </a:rPr>
              <a:t> by </a:t>
            </a:r>
            <a:r>
              <a:rPr lang="pl-PL" sz="1200" dirty="0" err="1" smtClean="0">
                <a:solidFill>
                  <a:schemeClr val="accent6"/>
                </a:solidFill>
              </a:rPr>
              <a:t>RedHat</a:t>
            </a:r>
            <a:r>
              <a:rPr lang="pl-PL" sz="1200" dirty="0" smtClean="0">
                <a:solidFill>
                  <a:schemeClr val="accent6"/>
                </a:solidFill>
              </a:rPr>
              <a:t> – </a:t>
            </a:r>
            <a:r>
              <a:rPr lang="pl-PL" sz="1200" dirty="0" err="1" smtClean="0">
                <a:solidFill>
                  <a:schemeClr val="accent6"/>
                </a:solidFill>
              </a:rPr>
              <a:t>disclosure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date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under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negotioation</a:t>
            </a:r>
            <a:endParaRPr lang="en-GB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30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</a:t>
            </a:r>
            <a:r>
              <a:rPr lang="en-GB" dirty="0" smtClean="0"/>
              <a:t>Minutes – </a:t>
            </a:r>
            <a:r>
              <a:rPr lang="en-GB" smtClean="0"/>
              <a:t>not discussed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GB" sz="1800" dirty="0" smtClean="0"/>
              <a:t>Containers </a:t>
            </a:r>
            <a:r>
              <a:rPr lang="en-GB" sz="1800" dirty="0"/>
              <a:t>must not run as root - </a:t>
            </a:r>
            <a:r>
              <a:rPr lang="en-GB" sz="1800" dirty="0">
                <a:hlinkClick r:id="rId2"/>
              </a:rPr>
              <a:t>OJSI-111</a:t>
            </a:r>
            <a:r>
              <a:rPr lang="pl-PL" sz="1800" dirty="0"/>
              <a:t> – Krzysztof </a:t>
            </a:r>
            <a:r>
              <a:rPr lang="pl-PL" sz="1800" dirty="0" err="1"/>
              <a:t>shared</a:t>
            </a:r>
            <a:r>
              <a:rPr lang="pl-PL" sz="1800" dirty="0"/>
              <a:t> list with Integration team</a:t>
            </a:r>
            <a:endParaRPr lang="en-GB" sz="1800" dirty="0"/>
          </a:p>
          <a:p>
            <a:pPr lvl="1"/>
            <a:r>
              <a:rPr lang="en-GB" sz="1800" dirty="0"/>
              <a:t>Integrate the check for HTTP/HTTPS into Integration test - </a:t>
            </a:r>
            <a:r>
              <a:rPr lang="en-GB" sz="1800" dirty="0">
                <a:hlinkClick r:id="rId3"/>
              </a:rPr>
              <a:t>OJSI-231</a:t>
            </a:r>
            <a:endParaRPr lang="en-GB" sz="1800" dirty="0"/>
          </a:p>
          <a:p>
            <a:pPr lvl="1"/>
            <a:r>
              <a:rPr lang="en-GB" sz="1800" dirty="0"/>
              <a:t>Extra meetings with Linda -  </a:t>
            </a:r>
            <a:r>
              <a:rPr lang="en-GB" sz="1800" dirty="0">
                <a:hlinkClick r:id="rId4"/>
              </a:rPr>
              <a:t>SECCOM-243</a:t>
            </a:r>
            <a:r>
              <a:rPr lang="en-GB" sz="1800" dirty="0"/>
              <a:t> Pawel/Linda</a:t>
            </a:r>
            <a:r>
              <a:rPr lang="pl-PL" sz="1800" dirty="0"/>
              <a:t> – SECCOM feedback on </a:t>
            </a:r>
            <a:r>
              <a:rPr lang="pl-PL" sz="1800" dirty="0" err="1"/>
              <a:t>new</a:t>
            </a:r>
            <a:r>
              <a:rPr lang="pl-PL" sz="1800" dirty="0"/>
              <a:t> </a:t>
            </a:r>
            <a:r>
              <a:rPr lang="pl-PL" sz="1800" dirty="0" err="1"/>
              <a:t>jiras</a:t>
            </a:r>
            <a:r>
              <a:rPr lang="pl-PL" sz="1800" dirty="0"/>
              <a:t>?</a:t>
            </a:r>
          </a:p>
          <a:p>
            <a:pPr lvl="1"/>
            <a:r>
              <a:rPr lang="en-GB" sz="1800" dirty="0"/>
              <a:t>Synch with the integration team on the components versioning - Pawel/Amy</a:t>
            </a:r>
          </a:p>
          <a:p>
            <a:pPr lvl="2"/>
            <a:r>
              <a:rPr lang="en-US" sz="1400" dirty="0" smtClean="0">
                <a:hlinkClick r:id="rId5"/>
              </a:rPr>
              <a:t>INT-1232</a:t>
            </a:r>
            <a:r>
              <a:rPr lang="en-US" sz="1400" dirty="0" smtClean="0"/>
              <a:t>: </a:t>
            </a:r>
            <a:r>
              <a:rPr lang="en-US" sz="1400" dirty="0"/>
              <a:t>Update </a:t>
            </a:r>
            <a:r>
              <a:rPr lang="en-US" sz="1400" dirty="0" err="1"/>
              <a:t>oparent.pom</a:t>
            </a:r>
            <a:r>
              <a:rPr lang="en-US" sz="1400" dirty="0"/>
              <a:t> with recommended versions of open source </a:t>
            </a:r>
            <a:r>
              <a:rPr lang="en-US" sz="1400" dirty="0" smtClean="0"/>
              <a:t>packages – updates </a:t>
            </a:r>
            <a:r>
              <a:rPr lang="en-US" sz="1400" dirty="0" err="1" smtClean="0"/>
              <a:t>committeed</a:t>
            </a:r>
            <a:endParaRPr lang="en-GB" sz="1400" dirty="0"/>
          </a:p>
          <a:p>
            <a:pPr lvl="1"/>
            <a:r>
              <a:rPr lang="en-GB" sz="1800" dirty="0" smtClean="0"/>
              <a:t>Additional </a:t>
            </a:r>
            <a:r>
              <a:rPr lang="en-GB" sz="1800" dirty="0"/>
              <a:t>items to be considered (probably more for Frankfurt release):</a:t>
            </a:r>
            <a:endParaRPr lang="en-GB" sz="1400" dirty="0"/>
          </a:p>
          <a:p>
            <a:pPr lvl="2"/>
            <a:r>
              <a:rPr lang="en-GB" sz="1400" dirty="0"/>
              <a:t>    Cassandra</a:t>
            </a:r>
          </a:p>
          <a:p>
            <a:pPr lvl="2"/>
            <a:r>
              <a:rPr lang="en-GB" sz="1400" dirty="0"/>
              <a:t>    Mongo</a:t>
            </a:r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Mariadb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Postgresql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Camunda</a:t>
            </a:r>
            <a:endParaRPr lang="en-GB" sz="1400" dirty="0"/>
          </a:p>
          <a:p>
            <a:pPr lvl="2"/>
            <a:r>
              <a:rPr lang="en-GB" sz="1400" dirty="0"/>
              <a:t>    </a:t>
            </a:r>
            <a:r>
              <a:rPr lang="en-GB" sz="1400" dirty="0" err="1"/>
              <a:t>OpenDaylight</a:t>
            </a:r>
            <a:endParaRPr lang="en-GB" sz="1400" dirty="0"/>
          </a:p>
          <a:p>
            <a:pPr lvl="2"/>
            <a:r>
              <a:rPr lang="en-GB" sz="1400" dirty="0"/>
              <a:t>    Kafka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Prepare doc infrastructure for OSA – </a:t>
            </a:r>
            <a:r>
              <a:rPr lang="en-GB" sz="1800" dirty="0">
                <a:solidFill>
                  <a:srgbClr val="44546A"/>
                </a:solidFill>
                <a:hlinkClick r:id="rId6"/>
              </a:rPr>
              <a:t>SECCOM-239</a:t>
            </a:r>
            <a:r>
              <a:rPr lang="en-GB" sz="1800" dirty="0">
                <a:solidFill>
                  <a:srgbClr val="44546A"/>
                </a:solidFill>
              </a:rPr>
              <a:t> – Krzysztof</a:t>
            </a:r>
          </a:p>
          <a:p>
            <a:pPr lvl="1"/>
            <a:r>
              <a:rPr lang="en-GB" sz="1800" dirty="0">
                <a:solidFill>
                  <a:srgbClr val="44546A"/>
                </a:solidFill>
              </a:rPr>
              <a:t>Make our test </a:t>
            </a:r>
            <a:r>
              <a:rPr lang="en-GB" sz="1800" dirty="0" err="1">
                <a:solidFill>
                  <a:srgbClr val="44546A"/>
                </a:solidFill>
              </a:rPr>
              <a:t>kubernetes</a:t>
            </a:r>
            <a:r>
              <a:rPr lang="en-GB" sz="1800" dirty="0">
                <a:solidFill>
                  <a:srgbClr val="44546A"/>
                </a:solidFill>
              </a:rPr>
              <a:t> deployment align with CIS guidelines – </a:t>
            </a:r>
            <a:r>
              <a:rPr lang="en-GB" sz="1800" dirty="0">
                <a:solidFill>
                  <a:srgbClr val="44546A"/>
                </a:solidFill>
                <a:hlinkClick r:id="rId7"/>
              </a:rPr>
              <a:t>SECCOM-234</a:t>
            </a:r>
            <a:r>
              <a:rPr lang="en-GB" sz="1800" dirty="0">
                <a:solidFill>
                  <a:srgbClr val="44546A"/>
                </a:solidFill>
              </a:rPr>
              <a:t> – Pawel W./Krzysztof/Amy – </a:t>
            </a:r>
            <a:r>
              <a:rPr lang="pl-PL" sz="1800" dirty="0" smtClean="0">
                <a:solidFill>
                  <a:srgbClr val="44546A"/>
                </a:solidFill>
              </a:rPr>
              <a:t>CIS v1.2 was </a:t>
            </a:r>
            <a:r>
              <a:rPr lang="pl-PL" sz="1800" dirty="0" err="1" smtClean="0">
                <a:solidFill>
                  <a:srgbClr val="44546A"/>
                </a:solidFill>
              </a:rPr>
              <a:t>sent</a:t>
            </a:r>
            <a:r>
              <a:rPr lang="pl-PL" sz="1800" dirty="0" smtClean="0">
                <a:solidFill>
                  <a:srgbClr val="44546A"/>
                </a:solidFill>
              </a:rPr>
              <a:t> to SECCOM – </a:t>
            </a:r>
            <a:r>
              <a:rPr lang="pl-PL" sz="1800" dirty="0" err="1" smtClean="0">
                <a:solidFill>
                  <a:srgbClr val="44546A"/>
                </a:solidFill>
              </a:rPr>
              <a:t>any</a:t>
            </a:r>
            <a:r>
              <a:rPr lang="pl-PL" sz="1800" dirty="0" smtClean="0">
                <a:solidFill>
                  <a:srgbClr val="44546A"/>
                </a:solidFill>
              </a:rPr>
              <a:t> </a:t>
            </a:r>
            <a:r>
              <a:rPr lang="pl-PL" sz="1800" dirty="0" err="1" smtClean="0">
                <a:solidFill>
                  <a:srgbClr val="44546A"/>
                </a:solidFill>
              </a:rPr>
              <a:t>comments</a:t>
            </a:r>
            <a:r>
              <a:rPr lang="pl-PL" sz="1800" dirty="0" smtClean="0">
                <a:solidFill>
                  <a:srgbClr val="44546A"/>
                </a:solidFill>
              </a:rPr>
              <a:t>?.</a:t>
            </a:r>
            <a:endParaRPr lang="en-GB" sz="1800" dirty="0">
              <a:solidFill>
                <a:srgbClr val="44546A"/>
              </a:solidFill>
            </a:endParaRPr>
          </a:p>
          <a:p>
            <a:r>
              <a:rPr lang="en-GB" sz="1800" dirty="0"/>
              <a:t>A.O.B 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42383</TotalTime>
  <Words>620</Words>
  <Application>Microsoft Office PowerPoint</Application>
  <PresentationFormat>Widescreen</PresentationFormat>
  <Paragraphs>89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ONAP Security Meeting </vt:lpstr>
      <vt:lpstr>Agenda Topics General</vt:lpstr>
      <vt:lpstr>Agenda &amp; Minutes</vt:lpstr>
      <vt:lpstr>Agenda &amp; Minutes</vt:lpstr>
      <vt:lpstr>Agenda &amp; Minutes</vt:lpstr>
      <vt:lpstr>Agenda &amp; Minutes – not discussed</vt:lpstr>
      <vt:lpstr>Agenda &amp; Minutes – not discussed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899</cp:revision>
  <cp:lastPrinted>2017-08-07T21:14:23Z</cp:lastPrinted>
  <dcterms:created xsi:type="dcterms:W3CDTF">2017-02-27T16:23:08Z</dcterms:created>
  <dcterms:modified xsi:type="dcterms:W3CDTF">2019-10-22T21:01:45Z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