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79" r:id="rId4"/>
    <p:sldId id="285" r:id="rId5"/>
    <p:sldId id="284" r:id="rId6"/>
    <p:sldId id="28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06" autoAdjust="0"/>
  </p:normalViewPr>
  <p:slideViewPr>
    <p:cSldViewPr snapToGrid="0" snapToObjects="1">
      <p:cViewPr>
        <p:scale>
          <a:sx n="76" d="100"/>
          <a:sy n="76" d="100"/>
        </p:scale>
        <p:origin x="-1914" y="-8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2" y="138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2019-1</a:t>
            </a:r>
            <a:r>
              <a:rPr lang="pl-PL" noProof="0" dirty="0" smtClean="0"/>
              <a:t>1</a:t>
            </a:r>
            <a:r>
              <a:rPr lang="en-GB" noProof="0" dirty="0" smtClean="0"/>
              <a:t>-</a:t>
            </a:r>
            <a:r>
              <a:rPr lang="pl-PL" noProof="0" dirty="0" smtClean="0"/>
              <a:t>05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 err="1" smtClean="0"/>
              <a:t>OJSIs</a:t>
            </a:r>
            <a:r>
              <a:rPr lang="pl-PL" sz="2400" dirty="0" smtClean="0"/>
              <a:t> </a:t>
            </a:r>
            <a:r>
              <a:rPr lang="pl-PL" sz="2400" dirty="0" err="1" smtClean="0"/>
              <a:t>summary</a:t>
            </a:r>
            <a:r>
              <a:rPr lang="pl-PL" sz="2400" dirty="0" smtClean="0"/>
              <a:t> for El </a:t>
            </a:r>
            <a:r>
              <a:rPr lang="pl-PL" sz="2400" dirty="0" err="1" smtClean="0"/>
              <a:t>Alto</a:t>
            </a:r>
            <a:r>
              <a:rPr lang="pl-PL" sz="2400" dirty="0" smtClean="0"/>
              <a:t> </a:t>
            </a:r>
            <a:r>
              <a:rPr lang="pl-PL" sz="2400" dirty="0" err="1" smtClean="0"/>
              <a:t>release</a:t>
            </a:r>
            <a:r>
              <a:rPr lang="pl-PL" sz="2400" dirty="0" smtClean="0"/>
              <a:t>:</a:t>
            </a:r>
          </a:p>
          <a:p>
            <a:r>
              <a:rPr lang="en-US" sz="1800" dirty="0"/>
              <a:t>Still 38 OJSI tickets related to HTTP open while we expose only ~20 HTTP ports. We can close almost half as soon as we get the commit hash-id</a:t>
            </a:r>
          </a:p>
          <a:p>
            <a:r>
              <a:rPr lang="en-US" sz="1800" b="1" dirty="0"/>
              <a:t>Worst performing </a:t>
            </a:r>
            <a:r>
              <a:rPr lang="en-US" sz="1800" b="1" dirty="0" smtClean="0"/>
              <a:t>projects</a:t>
            </a:r>
            <a:r>
              <a:rPr lang="pl-PL" sz="1800" b="1" dirty="0" smtClean="0"/>
              <a:t>	</a:t>
            </a:r>
            <a:r>
              <a:rPr lang="en-US" sz="1800" b="1" dirty="0"/>
              <a:t>Could be </a:t>
            </a:r>
            <a:r>
              <a:rPr lang="en-US" sz="1800" b="1" dirty="0" smtClean="0"/>
              <a:t>improved</a:t>
            </a:r>
            <a:r>
              <a:rPr lang="pl-PL" sz="1800" b="1" dirty="0" smtClean="0"/>
              <a:t>	</a:t>
            </a:r>
            <a:r>
              <a:rPr lang="en-US" sz="1800" b="1" dirty="0"/>
              <a:t>Please follow </a:t>
            </a:r>
            <a:r>
              <a:rPr lang="en-US" sz="1800" b="1" dirty="0" smtClean="0"/>
              <a:t>them</a:t>
            </a:r>
            <a:endParaRPr lang="en-US" sz="1800" b="1" dirty="0"/>
          </a:p>
          <a:p>
            <a:r>
              <a:rPr lang="en-US" sz="1800" dirty="0" smtClean="0"/>
              <a:t>CLI</a:t>
            </a:r>
            <a:r>
              <a:rPr lang="pl-PL" sz="1800" dirty="0" smtClean="0"/>
              <a:t>				</a:t>
            </a:r>
            <a:r>
              <a:rPr lang="en-US" sz="1800" dirty="0" smtClean="0"/>
              <a:t>APPC</a:t>
            </a:r>
            <a:r>
              <a:rPr lang="pl-PL" sz="1800" dirty="0" smtClean="0"/>
              <a:t>			</a:t>
            </a:r>
            <a:r>
              <a:rPr lang="en-US" sz="1800" dirty="0" smtClean="0"/>
              <a:t>CLAMP</a:t>
            </a:r>
            <a:endParaRPr lang="en-US" sz="1800" dirty="0"/>
          </a:p>
          <a:p>
            <a:pPr lvl="1"/>
            <a:r>
              <a:rPr lang="en-US" sz="1600" dirty="0"/>
              <a:t>4 OJSI tickets </a:t>
            </a:r>
            <a:r>
              <a:rPr lang="en-US" sz="1600" dirty="0" smtClean="0"/>
              <a:t>open</a:t>
            </a:r>
            <a:r>
              <a:rPr lang="pl-PL" sz="1600" dirty="0" smtClean="0"/>
              <a:t>		</a:t>
            </a:r>
            <a:r>
              <a:rPr lang="en-US" sz="1600" dirty="0" smtClean="0"/>
              <a:t>DMAAP</a:t>
            </a:r>
            <a:r>
              <a:rPr lang="pl-PL" sz="1600" dirty="0" smtClean="0"/>
              <a:t>			-    </a:t>
            </a:r>
            <a:r>
              <a:rPr lang="en-US" sz="1600" dirty="0"/>
              <a:t>Average response time ~1 </a:t>
            </a:r>
            <a:r>
              <a:rPr lang="en-US" sz="1600" dirty="0" smtClean="0"/>
              <a:t>day</a:t>
            </a:r>
            <a:endParaRPr lang="en-US" sz="1600" dirty="0"/>
          </a:p>
          <a:p>
            <a:pPr lvl="1"/>
            <a:r>
              <a:rPr lang="en-US" sz="1600" dirty="0"/>
              <a:t>1 ticket with </a:t>
            </a:r>
            <a:r>
              <a:rPr lang="en-US" sz="1600" dirty="0" smtClean="0"/>
              <a:t>CVE</a:t>
            </a:r>
            <a:r>
              <a:rPr lang="pl-PL" sz="1600" dirty="0" smtClean="0"/>
              <a:t>		</a:t>
            </a:r>
            <a:r>
              <a:rPr lang="en-US" sz="1600" dirty="0" smtClean="0"/>
              <a:t>INT</a:t>
            </a:r>
            <a:r>
              <a:rPr lang="pl-PL" sz="1600" dirty="0" smtClean="0"/>
              <a:t>			-    </a:t>
            </a:r>
            <a:r>
              <a:rPr lang="en-US" sz="1600" dirty="0" smtClean="0"/>
              <a:t>More </a:t>
            </a:r>
            <a:r>
              <a:rPr lang="en-US" sz="1600" dirty="0"/>
              <a:t>advanced fixes provided in less than a </a:t>
            </a:r>
            <a:r>
              <a:rPr lang="en-US" sz="1600" dirty="0" smtClean="0"/>
              <a:t>month</a:t>
            </a:r>
            <a:endParaRPr lang="en-US" sz="1600" dirty="0"/>
          </a:p>
          <a:p>
            <a:pPr lvl="1"/>
            <a:r>
              <a:rPr lang="en-US" sz="1600" dirty="0"/>
              <a:t>No activity at </a:t>
            </a:r>
            <a:r>
              <a:rPr lang="en-US" sz="1600" dirty="0" smtClean="0"/>
              <a:t>all</a:t>
            </a:r>
            <a:r>
              <a:rPr lang="pl-PL" sz="1600" dirty="0" smtClean="0"/>
              <a:t>		</a:t>
            </a:r>
            <a:r>
              <a:rPr lang="en-US" sz="1600" dirty="0" smtClean="0"/>
              <a:t>SDNC</a:t>
            </a:r>
            <a:r>
              <a:rPr lang="pl-PL" sz="1600" dirty="0" smtClean="0"/>
              <a:t>			</a:t>
            </a:r>
            <a:r>
              <a:rPr lang="en-US" sz="1800" dirty="0" smtClean="0"/>
              <a:t>Policy</a:t>
            </a:r>
            <a:endParaRPr lang="en-US" sz="1800" dirty="0"/>
          </a:p>
          <a:p>
            <a:pPr marL="228600" lvl="1">
              <a:spcBef>
                <a:spcPts val="1000"/>
              </a:spcBef>
              <a:buFont typeface="Arial" charset="0"/>
              <a:buChar char="•"/>
            </a:pPr>
            <a:r>
              <a:rPr lang="en-US" sz="1800" dirty="0" smtClean="0"/>
              <a:t>Logging</a:t>
            </a:r>
            <a:r>
              <a:rPr lang="pl-PL" sz="1800" dirty="0" smtClean="0"/>
              <a:t>			</a:t>
            </a:r>
            <a:r>
              <a:rPr lang="en-US" sz="1800" dirty="0" smtClean="0"/>
              <a:t>SO</a:t>
            </a:r>
            <a:r>
              <a:rPr lang="pl-PL" sz="1800" dirty="0" smtClean="0"/>
              <a:t>			</a:t>
            </a:r>
            <a:r>
              <a:rPr lang="pl-PL" sz="1600" dirty="0" smtClean="0"/>
              <a:t>-     </a:t>
            </a:r>
            <a:r>
              <a:rPr lang="en-US" sz="1600" dirty="0" smtClean="0"/>
              <a:t>Prompt response</a:t>
            </a:r>
            <a:endParaRPr lang="en-US" sz="1600" dirty="0"/>
          </a:p>
          <a:p>
            <a:pPr lvl="1"/>
            <a:r>
              <a:rPr lang="en-US" sz="1600" dirty="0"/>
              <a:t>9 OJSI tickets </a:t>
            </a:r>
            <a:r>
              <a:rPr lang="en-US" sz="1600" dirty="0" smtClean="0"/>
              <a:t>open</a:t>
            </a:r>
            <a:r>
              <a:rPr lang="pl-PL" sz="1600" dirty="0" smtClean="0"/>
              <a:t>					-     </a:t>
            </a:r>
            <a:r>
              <a:rPr lang="en-US" sz="1600" dirty="0" smtClean="0"/>
              <a:t>Following </a:t>
            </a:r>
            <a:r>
              <a:rPr lang="en-US" sz="1600" dirty="0"/>
              <a:t>the </a:t>
            </a:r>
            <a:r>
              <a:rPr lang="en-US" sz="1600" dirty="0" smtClean="0"/>
              <a:t>procedure</a:t>
            </a:r>
            <a:endParaRPr lang="en-US" sz="1600" dirty="0"/>
          </a:p>
          <a:p>
            <a:pPr lvl="1"/>
            <a:r>
              <a:rPr lang="en-US" sz="1600" dirty="0"/>
              <a:t>1 </a:t>
            </a:r>
            <a:r>
              <a:rPr lang="en-US" sz="1600" dirty="0" smtClean="0"/>
              <a:t>tic</a:t>
            </a:r>
            <a:r>
              <a:rPr lang="pl-PL" sz="1600" dirty="0" smtClean="0"/>
              <a:t>k</a:t>
            </a:r>
            <a:r>
              <a:rPr lang="en-US" sz="1600" dirty="0" smtClean="0"/>
              <a:t>et </a:t>
            </a:r>
            <a:r>
              <a:rPr lang="en-US" sz="1600" dirty="0"/>
              <a:t>with </a:t>
            </a:r>
            <a:r>
              <a:rPr lang="en-US" sz="1600" dirty="0" smtClean="0"/>
              <a:t>CVE</a:t>
            </a:r>
            <a:r>
              <a:rPr lang="pl-PL" sz="1600" dirty="0" smtClean="0"/>
              <a:t>					-     </a:t>
            </a:r>
            <a:r>
              <a:rPr lang="en-US" sz="1600" dirty="0" smtClean="0"/>
              <a:t>No </a:t>
            </a:r>
            <a:r>
              <a:rPr lang="en-US" sz="1600" dirty="0"/>
              <a:t>open issues</a:t>
            </a:r>
            <a:r>
              <a:rPr lang="en-US" sz="1600" dirty="0" smtClean="0"/>
              <a:t>.</a:t>
            </a:r>
            <a:endParaRPr lang="en-US" sz="1600" dirty="0"/>
          </a:p>
          <a:p>
            <a:pPr lvl="1"/>
            <a:r>
              <a:rPr lang="en-US" sz="1600" dirty="0"/>
              <a:t>Very limited </a:t>
            </a:r>
            <a:r>
              <a:rPr lang="en-US" sz="1600" dirty="0" smtClean="0"/>
              <a:t>activity</a:t>
            </a:r>
            <a:r>
              <a:rPr lang="pl-PL" sz="1600" dirty="0" smtClean="0"/>
              <a:t>					</a:t>
            </a:r>
            <a:r>
              <a:rPr lang="en-US" sz="1800" dirty="0" smtClean="0"/>
              <a:t>Portal</a:t>
            </a:r>
            <a:endParaRPr lang="en-US" sz="1800" dirty="0"/>
          </a:p>
          <a:p>
            <a:r>
              <a:rPr lang="en-US" sz="1800" dirty="0" smtClean="0"/>
              <a:t>MSB</a:t>
            </a:r>
            <a:r>
              <a:rPr lang="pl-PL" sz="1800" dirty="0" smtClean="0"/>
              <a:t>							-     </a:t>
            </a:r>
            <a:r>
              <a:rPr lang="en-US" sz="1600" dirty="0" smtClean="0"/>
              <a:t>Recognition </a:t>
            </a:r>
            <a:r>
              <a:rPr lang="en-US" sz="1600" dirty="0"/>
              <a:t>for the hard </a:t>
            </a:r>
            <a:r>
              <a:rPr lang="en-US" sz="1600" dirty="0" smtClean="0"/>
              <a:t>work</a:t>
            </a:r>
          </a:p>
          <a:p>
            <a:pPr lvl="1"/>
            <a:r>
              <a:rPr lang="en-US" sz="1600" dirty="0" smtClean="0"/>
              <a:t>11 </a:t>
            </a:r>
            <a:r>
              <a:rPr lang="en-US" sz="1600" dirty="0"/>
              <a:t>OJSI tickets </a:t>
            </a:r>
            <a:r>
              <a:rPr lang="en-US" sz="1600" dirty="0" smtClean="0"/>
              <a:t>open</a:t>
            </a:r>
            <a:r>
              <a:rPr lang="pl-PL" sz="1600" dirty="0" smtClean="0"/>
              <a:t>					-      </a:t>
            </a:r>
            <a:r>
              <a:rPr lang="en-US" sz="1600" dirty="0" smtClean="0"/>
              <a:t>Not </a:t>
            </a:r>
            <a:r>
              <a:rPr lang="en-US" sz="1600" dirty="0"/>
              <a:t>everything fixed yet but good progress </a:t>
            </a:r>
            <a:r>
              <a:rPr lang="en-US" sz="1600" dirty="0" smtClean="0"/>
              <a:t>made</a:t>
            </a:r>
            <a:endParaRPr lang="en-US" sz="1600" dirty="0"/>
          </a:p>
          <a:p>
            <a:pPr lvl="1"/>
            <a:r>
              <a:rPr lang="en-US" sz="1600" dirty="0"/>
              <a:t>1 </a:t>
            </a:r>
            <a:r>
              <a:rPr lang="en-US" sz="1600" dirty="0" smtClean="0"/>
              <a:t>tic</a:t>
            </a:r>
            <a:r>
              <a:rPr lang="pl-PL" sz="1600" dirty="0" smtClean="0"/>
              <a:t>k</a:t>
            </a:r>
            <a:r>
              <a:rPr lang="en-US" sz="1600" dirty="0" smtClean="0"/>
              <a:t>et </a:t>
            </a:r>
            <a:r>
              <a:rPr lang="en-US" sz="1600" dirty="0"/>
              <a:t>with CVE</a:t>
            </a:r>
          </a:p>
          <a:p>
            <a:pPr lvl="1"/>
            <a:r>
              <a:rPr lang="en-US" sz="1600" dirty="0"/>
              <a:t>No activity at all</a:t>
            </a:r>
          </a:p>
          <a:p>
            <a:pPr marL="457200" lvl="1" indent="0">
              <a:buNone/>
            </a:pPr>
            <a:endParaRPr lang="pl-PL" sz="1400" dirty="0" smtClean="0"/>
          </a:p>
        </p:txBody>
      </p:sp>
    </p:spTree>
    <p:extLst>
      <p:ext uri="{BB962C8B-B14F-4D97-AF65-F5344CB8AC3E}">
        <p14:creationId xmlns:p14="http://schemas.microsoft.com/office/powerpoint/2010/main" val="33755654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 smtClean="0"/>
              <a:t>ONAP </a:t>
            </a:r>
            <a:r>
              <a:rPr lang="pl-PL" sz="2400" dirty="0" err="1" smtClean="0"/>
              <a:t>security</a:t>
            </a:r>
            <a:r>
              <a:rPr lang="pl-PL" sz="2400" dirty="0" smtClean="0"/>
              <a:t> </a:t>
            </a:r>
            <a:r>
              <a:rPr lang="pl-PL" sz="2400" dirty="0" err="1" smtClean="0"/>
              <a:t>maturity</a:t>
            </a:r>
            <a:r>
              <a:rPr lang="pl-PL" sz="2400" dirty="0" smtClean="0"/>
              <a:t> </a:t>
            </a:r>
            <a:r>
              <a:rPr lang="pl-PL" sz="2400" dirty="0" err="1" smtClean="0"/>
              <a:t>assessment</a:t>
            </a:r>
            <a:endParaRPr lang="pl-PL" sz="2400" dirty="0" smtClean="0"/>
          </a:p>
          <a:p>
            <a:pPr lvl="1"/>
            <a:r>
              <a:rPr lang="pl-PL" sz="2000" dirty="0" err="1" smtClean="0"/>
              <a:t>Discussion</a:t>
            </a:r>
            <a:r>
              <a:rPr lang="pl-PL" sz="2000" dirty="0" smtClean="0"/>
              <a:t> </a:t>
            </a:r>
            <a:r>
              <a:rPr lang="pl-PL" sz="2000" dirty="0" err="1" smtClean="0"/>
              <a:t>held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the </a:t>
            </a:r>
            <a:r>
              <a:rPr lang="pl-PL" sz="2000" dirty="0" err="1" smtClean="0"/>
              <a:t>last</a:t>
            </a:r>
            <a:r>
              <a:rPr lang="pl-PL" sz="2000" dirty="0" smtClean="0"/>
              <a:t> PTL </a:t>
            </a:r>
            <a:r>
              <a:rPr lang="pl-PL" sz="2000" dirty="0" err="1" smtClean="0"/>
              <a:t>call</a:t>
            </a:r>
            <a:r>
              <a:rPr lang="pl-PL" sz="2000" dirty="0" smtClean="0"/>
              <a:t> </a:t>
            </a:r>
            <a:r>
              <a:rPr lang="pl-PL" sz="2000" dirty="0" err="1" smtClean="0"/>
              <a:t>yesterday</a:t>
            </a:r>
            <a:endParaRPr lang="pl-PL" sz="2000" dirty="0" smtClean="0"/>
          </a:p>
          <a:p>
            <a:pPr lvl="1"/>
            <a:r>
              <a:rPr lang="pl-PL" sz="2000" dirty="0" err="1" smtClean="0"/>
              <a:t>PTLs</a:t>
            </a:r>
            <a:r>
              <a:rPr lang="pl-PL" sz="2000" dirty="0" smtClean="0"/>
              <a:t> </a:t>
            </a:r>
            <a:r>
              <a:rPr lang="pl-PL" sz="2000" dirty="0" err="1" smtClean="0"/>
              <a:t>claim</a:t>
            </a:r>
            <a:r>
              <a:rPr lang="pl-PL" sz="2000" dirty="0" smtClean="0"/>
              <a:t> </a:t>
            </a:r>
            <a:r>
              <a:rPr lang="pl-PL" sz="2000" dirty="0" err="1" smtClean="0"/>
              <a:t>that</a:t>
            </a:r>
            <a:r>
              <a:rPr lang="pl-PL" sz="2000" dirty="0" smtClean="0"/>
              <a:t> </a:t>
            </a:r>
            <a:r>
              <a:rPr lang="pl-PL" sz="2000" dirty="0" err="1" smtClean="0"/>
              <a:t>are</a:t>
            </a:r>
            <a:r>
              <a:rPr lang="pl-PL" sz="2000" dirty="0" smtClean="0"/>
              <a:t> missing </a:t>
            </a:r>
            <a:r>
              <a:rPr lang="pl-PL" sz="2000" dirty="0" err="1" smtClean="0"/>
              <a:t>qualified</a:t>
            </a:r>
            <a:r>
              <a:rPr lang="pl-PL" sz="2000" dirty="0" smtClean="0"/>
              <a:t> </a:t>
            </a:r>
            <a:r>
              <a:rPr lang="pl-PL" sz="2000" dirty="0" err="1" smtClean="0"/>
              <a:t>security</a:t>
            </a:r>
            <a:r>
              <a:rPr lang="pl-PL" sz="2000" dirty="0" smtClean="0"/>
              <a:t> </a:t>
            </a:r>
            <a:r>
              <a:rPr lang="pl-PL" sz="2000" dirty="0" err="1" smtClean="0"/>
              <a:t>experts</a:t>
            </a:r>
            <a:endParaRPr lang="pl-PL" sz="2000" dirty="0" smtClean="0"/>
          </a:p>
          <a:p>
            <a:pPr lvl="1"/>
            <a:r>
              <a:rPr lang="pl-PL" sz="2000" dirty="0" smtClean="0"/>
              <a:t>Idea of SECCOM </a:t>
            </a:r>
            <a:r>
              <a:rPr lang="pl-PL" sz="2000" dirty="0" err="1" smtClean="0"/>
              <a:t>badging</a:t>
            </a:r>
            <a:r>
              <a:rPr lang="pl-PL" sz="2000" dirty="0" smtClean="0"/>
              <a:t> </a:t>
            </a:r>
            <a:r>
              <a:rPr lang="pl-PL" sz="2000" dirty="0" err="1" smtClean="0"/>
              <a:t>provided</a:t>
            </a:r>
            <a:r>
              <a:rPr lang="pl-PL" sz="2000" dirty="0" smtClean="0"/>
              <a:t> per </a:t>
            </a:r>
            <a:r>
              <a:rPr lang="pl-PL" sz="2000" dirty="0" err="1" smtClean="0"/>
              <a:t>project</a:t>
            </a:r>
            <a:r>
              <a:rPr lang="pl-PL" sz="2000" dirty="0" smtClean="0"/>
              <a:t> and per </a:t>
            </a:r>
            <a:r>
              <a:rPr lang="pl-PL" sz="2000" dirty="0" err="1" smtClean="0"/>
              <a:t>release</a:t>
            </a:r>
            <a:r>
              <a:rPr lang="pl-PL" sz="2000" dirty="0" smtClean="0"/>
              <a:t> – </a:t>
            </a:r>
            <a:r>
              <a:rPr lang="pl-PL" sz="2000" dirty="0" err="1" smtClean="0"/>
              <a:t>discussion</a:t>
            </a:r>
            <a:r>
              <a:rPr lang="pl-PL" sz="2000" dirty="0" smtClean="0"/>
              <a:t> point </a:t>
            </a:r>
            <a:endParaRPr lang="en-GB" sz="2000" dirty="0" smtClean="0"/>
          </a:p>
          <a:p>
            <a:r>
              <a:rPr lang="en-GB" sz="2400" dirty="0"/>
              <a:t>S3P Security maturity </a:t>
            </a:r>
            <a:r>
              <a:rPr lang="en-GB" sz="2400" dirty="0" smtClean="0"/>
              <a:t>KPIs</a:t>
            </a:r>
            <a:endParaRPr lang="pl-PL" sz="2400" b="1" dirty="0" smtClean="0"/>
          </a:p>
          <a:p>
            <a:pPr lvl="1"/>
            <a:r>
              <a:rPr lang="en-GB" sz="1800" b="1" dirty="0" smtClean="0"/>
              <a:t>fixed OJSIs tickets</a:t>
            </a:r>
            <a:r>
              <a:rPr lang="en-GB" sz="1800" dirty="0" smtClean="0"/>
              <a:t> we noticed a progress and SECCOM provided support for projects with resources shortage – Portal is a good example. Krzysztof and his team did a really good job! </a:t>
            </a:r>
          </a:p>
          <a:p>
            <a:pPr lvl="1"/>
            <a:r>
              <a:rPr lang="en-GB" sz="1800" b="1" dirty="0" smtClean="0"/>
              <a:t>CII Badging</a:t>
            </a:r>
            <a:r>
              <a:rPr lang="en-GB" sz="1800" dirty="0" smtClean="0"/>
              <a:t> those levels are already defined but we have difficulties to have updated responses accordingly. Tony is contributing a lot in this matter.</a:t>
            </a:r>
          </a:p>
          <a:p>
            <a:pPr lvl="1"/>
            <a:r>
              <a:rPr lang="en-GB" sz="1800" b="1" dirty="0" smtClean="0"/>
              <a:t>known vulnerabilities management</a:t>
            </a:r>
            <a:r>
              <a:rPr lang="en-GB" sz="1800" dirty="0" smtClean="0"/>
              <a:t> – despite of significant effort by Amy to deliver tables ready to provide assessment for effective/ineffective, as usual some projects were more involved than others, but I think we are reaching the status were we have expected inputs – now the key difficulty is to finally coordinate necessary actions and upgrades – but this is more on release manager duties (I let David to confirm) – naturally with SECCOM support (target component release recommendation and further consultations).</a:t>
            </a:r>
          </a:p>
          <a:p>
            <a:r>
              <a:rPr lang="en-GB" sz="2400" dirty="0" smtClean="0"/>
              <a:t>Proposal:</a:t>
            </a:r>
          </a:p>
          <a:p>
            <a:pPr lvl="1"/>
            <a:r>
              <a:rPr lang="en-GB" sz="1800" dirty="0" smtClean="0"/>
              <a:t>add at least 2 sections: </a:t>
            </a:r>
            <a:r>
              <a:rPr lang="en-GB" sz="1800" b="1" dirty="0" smtClean="0"/>
              <a:t>vulnerabilities remediation</a:t>
            </a:r>
            <a:r>
              <a:rPr lang="en-GB" sz="1800" dirty="0" smtClean="0"/>
              <a:t>  (OJSIs management + known vulnerabilities) and </a:t>
            </a:r>
            <a:r>
              <a:rPr lang="en-GB" sz="1800" b="1" dirty="0" smtClean="0"/>
              <a:t>increased tests code coverage </a:t>
            </a:r>
            <a:r>
              <a:rPr lang="en-GB" sz="1800" dirty="0" smtClean="0"/>
              <a:t>(</a:t>
            </a:r>
            <a:r>
              <a:rPr lang="pl-PL" sz="1800" dirty="0" err="1" smtClean="0">
                <a:solidFill>
                  <a:srgbClr val="FF0000"/>
                </a:solidFill>
              </a:rPr>
              <a:t>each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project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shall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provide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its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proposal</a:t>
            </a:r>
            <a:r>
              <a:rPr lang="pl-PL" sz="1800" dirty="0" smtClean="0">
                <a:solidFill>
                  <a:srgbClr val="FF0000"/>
                </a:solidFill>
              </a:rPr>
              <a:t> for </a:t>
            </a:r>
            <a:r>
              <a:rPr lang="en-GB" sz="1800" dirty="0" smtClean="0">
                <a:solidFill>
                  <a:srgbClr val="FF0000"/>
                </a:solidFill>
              </a:rPr>
              <a:t>increase</a:t>
            </a:r>
            <a:r>
              <a:rPr lang="pl-PL" sz="1800" dirty="0" smtClean="0">
                <a:solidFill>
                  <a:srgbClr val="FF0000"/>
                </a:solidFill>
              </a:rPr>
              <a:t> for Frankfurt </a:t>
            </a:r>
            <a:r>
              <a:rPr lang="pl-PL" sz="1800" dirty="0" err="1" smtClean="0">
                <a:solidFill>
                  <a:srgbClr val="FF0000"/>
                </a:solidFill>
              </a:rPr>
              <a:t>time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frame</a:t>
            </a:r>
            <a:r>
              <a:rPr lang="en-GB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088384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 err="1" smtClean="0"/>
              <a:t>Proposal</a:t>
            </a:r>
            <a:r>
              <a:rPr lang="pl-PL" sz="2400" dirty="0" smtClean="0"/>
              <a:t> (Pierre)</a:t>
            </a:r>
            <a:endParaRPr lang="en-GB" sz="2400" dirty="0" smtClean="0"/>
          </a:p>
          <a:p>
            <a:pPr lvl="1"/>
            <a:r>
              <a:rPr lang="en-US" sz="2000" dirty="0"/>
              <a:t>define, for each project, the core parts that need intensive testing (an API sensitive project might prioritize API testing so that all are covered, hardened, so that said APIs are robust)</a:t>
            </a:r>
          </a:p>
          <a:p>
            <a:pPr lvl="1"/>
            <a:r>
              <a:rPr lang="en-US" sz="2000" dirty="0" smtClean="0"/>
              <a:t>concentrate </a:t>
            </a:r>
            <a:r>
              <a:rPr lang="en-US" sz="2000" dirty="0"/>
              <a:t>coverage on those areas, even if coverage is lower on other parts, so critical parts are better covered and tested.</a:t>
            </a:r>
          </a:p>
          <a:p>
            <a:pPr lvl="2"/>
            <a:r>
              <a:rPr lang="en-US" sz="1600" dirty="0"/>
              <a:t>This might improve OJSI resolution (and/or reduce findings), and better focuses the effort on testing based on available resources.</a:t>
            </a:r>
          </a:p>
          <a:p>
            <a:pPr lvl="2"/>
            <a:r>
              <a:rPr lang="en-US" sz="1600" dirty="0"/>
              <a:t>This would be even better if we could tell Sonar which parts of the code are the critical </a:t>
            </a:r>
            <a:r>
              <a:rPr lang="en-US" sz="1600" dirty="0" smtClean="0"/>
              <a:t>ones</a:t>
            </a:r>
            <a:r>
              <a:rPr lang="pl-PL" sz="1600" dirty="0" smtClean="0"/>
              <a:t> – TBC </a:t>
            </a:r>
            <a:r>
              <a:rPr lang="pl-PL" sz="1600" dirty="0" err="1" smtClean="0"/>
              <a:t>if</a:t>
            </a:r>
            <a:r>
              <a:rPr lang="pl-PL" sz="1600" dirty="0" smtClean="0"/>
              <a:t> </a:t>
            </a:r>
            <a:r>
              <a:rPr lang="pl-PL" sz="1600" dirty="0" err="1" smtClean="0"/>
              <a:t>it</a:t>
            </a:r>
            <a:r>
              <a:rPr lang="pl-PL" sz="1600" dirty="0" smtClean="0"/>
              <a:t> </a:t>
            </a:r>
            <a:r>
              <a:rPr lang="pl-PL" sz="1600" dirty="0" err="1" smtClean="0"/>
              <a:t>is</a:t>
            </a:r>
            <a:r>
              <a:rPr lang="pl-PL" sz="1600" dirty="0" smtClean="0"/>
              <a:t> f</a:t>
            </a:r>
            <a:r>
              <a:rPr lang="en-US" sz="1600" dirty="0" err="1" smtClean="0"/>
              <a:t>easible</a:t>
            </a:r>
            <a:r>
              <a:rPr lang="en-US" sz="1600" dirty="0" smtClean="0"/>
              <a:t>.</a:t>
            </a:r>
            <a:endParaRPr lang="pl-PL" sz="1600" dirty="0" smtClean="0"/>
          </a:p>
          <a:p>
            <a:r>
              <a:rPr lang="pl-PL" sz="2400" dirty="0" err="1" smtClean="0"/>
              <a:t>Synch</a:t>
            </a:r>
            <a:r>
              <a:rPr lang="pl-PL" sz="2400" dirty="0" smtClean="0"/>
              <a:t> </a:t>
            </a:r>
            <a:r>
              <a:rPr lang="pl-PL" sz="2400" dirty="0" err="1" smtClean="0"/>
              <a:t>meeting</a:t>
            </a:r>
            <a:r>
              <a:rPr lang="pl-PL" sz="2400" dirty="0" smtClean="0"/>
              <a:t> with Architecture </a:t>
            </a:r>
            <a:r>
              <a:rPr lang="pl-PL" sz="2400" dirty="0" err="1" smtClean="0"/>
              <a:t>Subcommittee</a:t>
            </a:r>
            <a:r>
              <a:rPr lang="pl-PL" sz="2400" dirty="0" smtClean="0"/>
              <a:t> (</a:t>
            </a:r>
            <a:r>
              <a:rPr lang="pl-PL" sz="2400" dirty="0" err="1" smtClean="0"/>
              <a:t>today</a:t>
            </a:r>
            <a:r>
              <a:rPr lang="pl-PL" sz="2400" dirty="0" smtClean="0"/>
              <a:t> </a:t>
            </a:r>
            <a:r>
              <a:rPr lang="pl-PL" sz="2400" dirty="0" err="1" smtClean="0"/>
              <a:t>at</a:t>
            </a:r>
            <a:r>
              <a:rPr lang="pl-PL" sz="2400" dirty="0" smtClean="0"/>
              <a:t> 4 PM Warsaw/Paris </a:t>
            </a:r>
            <a:r>
              <a:rPr lang="pl-PL" sz="2400" dirty="0" err="1" smtClean="0"/>
              <a:t>time</a:t>
            </a:r>
            <a:r>
              <a:rPr lang="pl-PL" sz="2400" dirty="0" smtClean="0"/>
              <a:t>)</a:t>
            </a:r>
          </a:p>
          <a:p>
            <a:pPr lvl="1"/>
            <a:r>
              <a:rPr lang="pl-PL" sz="2000" dirty="0" err="1" smtClean="0"/>
              <a:t>Ingress</a:t>
            </a:r>
            <a:r>
              <a:rPr lang="pl-PL" sz="2000" dirty="0" smtClean="0"/>
              <a:t> </a:t>
            </a:r>
            <a:r>
              <a:rPr lang="pl-PL" sz="2000" dirty="0" err="1" smtClean="0"/>
              <a:t>controller</a:t>
            </a:r>
            <a:r>
              <a:rPr lang="pl-PL" sz="2000" dirty="0" smtClean="0"/>
              <a:t> (Krzysztof)</a:t>
            </a:r>
          </a:p>
          <a:p>
            <a:pPr lvl="1"/>
            <a:r>
              <a:rPr lang="en-US" sz="2000" dirty="0" smtClean="0"/>
              <a:t>Security </a:t>
            </a:r>
            <a:r>
              <a:rPr lang="en-US" sz="2000" dirty="0"/>
              <a:t>architecture </a:t>
            </a:r>
            <a:r>
              <a:rPr lang="en-US" sz="2000" dirty="0" smtClean="0"/>
              <a:t>document</a:t>
            </a:r>
            <a:r>
              <a:rPr lang="pl-PL" sz="2000" dirty="0" smtClean="0"/>
              <a:t> (</a:t>
            </a:r>
            <a:r>
              <a:rPr lang="pl-PL" sz="2000" dirty="0" err="1" smtClean="0"/>
              <a:t>Hampus</a:t>
            </a:r>
            <a:r>
              <a:rPr lang="pl-PL" sz="2000" dirty="0" smtClean="0"/>
              <a:t>)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 smtClean="0"/>
              <a:t>ISTIO/AAF discussion</a:t>
            </a:r>
            <a:r>
              <a:rPr lang="pl-PL" sz="2000" dirty="0" smtClean="0"/>
              <a:t> (</a:t>
            </a:r>
            <a:r>
              <a:rPr lang="pl-PL" sz="2000" dirty="0" err="1" smtClean="0"/>
              <a:t>Hampus</a:t>
            </a:r>
            <a:r>
              <a:rPr lang="pl-PL" sz="2000" dirty="0" smtClean="0"/>
              <a:t>/</a:t>
            </a:r>
            <a:r>
              <a:rPr lang="pl-PL" sz="2000" dirty="0" err="1" smtClean="0"/>
              <a:t>Srini</a:t>
            </a:r>
            <a:r>
              <a:rPr lang="pl-PL" sz="2000" dirty="0" smtClean="0"/>
              <a:t>)</a:t>
            </a:r>
          </a:p>
          <a:p>
            <a:pPr lvl="1"/>
            <a:r>
              <a:rPr lang="pl-PL" sz="2000" dirty="0" err="1" smtClean="0"/>
              <a:t>Communication</a:t>
            </a:r>
            <a:r>
              <a:rPr lang="pl-PL" sz="2000" dirty="0" smtClean="0"/>
              <a:t> matrix (</a:t>
            </a:r>
            <a:r>
              <a:rPr lang="pl-PL" sz="2000" dirty="0" err="1" smtClean="0"/>
              <a:t>Natacha</a:t>
            </a:r>
            <a:r>
              <a:rPr lang="pl-PL" sz="2000" dirty="0" smtClean="0"/>
              <a:t>)</a:t>
            </a:r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03250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1059255"/>
            <a:ext cx="12191999" cy="5230968"/>
          </a:xfrm>
        </p:spPr>
        <p:txBody>
          <a:bodyPr>
            <a:noAutofit/>
          </a:bodyPr>
          <a:lstStyle/>
          <a:p>
            <a:r>
              <a:rPr lang="en-GB" sz="2400" dirty="0" smtClean="0"/>
              <a:t>Vulnerability management update</a:t>
            </a:r>
          </a:p>
          <a:p>
            <a:pPr lvl="1"/>
            <a:r>
              <a:rPr lang="en-GB" sz="2000" dirty="0" smtClean="0"/>
              <a:t>Still waiting for reaction from projects for submitted comments</a:t>
            </a:r>
          </a:p>
          <a:p>
            <a:r>
              <a:rPr lang="en-GB" sz="2400" dirty="0" smtClean="0"/>
              <a:t>Frankfurt SECCOM requirements</a:t>
            </a:r>
          </a:p>
          <a:p>
            <a:pPr lvl="1"/>
            <a:r>
              <a:rPr lang="en-GB" sz="2000" dirty="0" smtClean="0"/>
              <a:t>Descriptions updates - ongoing</a:t>
            </a:r>
          </a:p>
          <a:p>
            <a:r>
              <a:rPr lang="en-GB" sz="2400" dirty="0" smtClean="0"/>
              <a:t>Nexus-IQ vs. </a:t>
            </a:r>
            <a:r>
              <a:rPr lang="en-GB" sz="2400" dirty="0" err="1" smtClean="0"/>
              <a:t>Whitesource</a:t>
            </a:r>
            <a:endParaRPr lang="en-GB" sz="2400" dirty="0" smtClean="0"/>
          </a:p>
          <a:p>
            <a:pPr lvl="1"/>
            <a:r>
              <a:rPr lang="en-GB" sz="2000" dirty="0" smtClean="0"/>
              <a:t>Strange results for vulnerabilities – to be consulted with Renan – still waiting for his feedback and Dan’s assessment </a:t>
            </a:r>
            <a:r>
              <a:rPr lang="pl-PL" sz="2000" dirty="0" err="1" smtClean="0"/>
              <a:t>completion</a:t>
            </a:r>
            <a:r>
              <a:rPr lang="pl-PL" sz="2000" dirty="0" smtClean="0"/>
              <a:t> </a:t>
            </a:r>
            <a:r>
              <a:rPr lang="en-GB" sz="2000" dirty="0" smtClean="0"/>
              <a:t>for effective/ineffective </a:t>
            </a:r>
          </a:p>
          <a:p>
            <a:r>
              <a:rPr lang="en-GB" sz="2400" dirty="0" smtClean="0"/>
              <a:t>Status updates</a:t>
            </a:r>
          </a:p>
          <a:p>
            <a:pPr lvl="1"/>
            <a:r>
              <a:rPr lang="en-GB" sz="2000" dirty="0" smtClean="0"/>
              <a:t>ODL – Dan contact</a:t>
            </a:r>
            <a:r>
              <a:rPr lang="pl-PL" sz="2000" dirty="0" err="1" smtClean="0"/>
              <a:t>ed</a:t>
            </a:r>
            <a:r>
              <a:rPr lang="en-GB" sz="2000" dirty="0" smtClean="0"/>
              <a:t> Luis for customized package</a:t>
            </a:r>
            <a:r>
              <a:rPr lang="pl-PL" sz="2000" dirty="0" smtClean="0"/>
              <a:t> – </a:t>
            </a:r>
            <a:r>
              <a:rPr lang="pl-PL" sz="2000" dirty="0"/>
              <a:t>f</a:t>
            </a:r>
            <a:r>
              <a:rPr lang="en-US" sz="2000" dirty="0" smtClean="0"/>
              <a:t>or </a:t>
            </a:r>
            <a:r>
              <a:rPr lang="pl-PL" sz="2000" dirty="0" err="1" smtClean="0"/>
              <a:t>both</a:t>
            </a:r>
            <a:r>
              <a:rPr lang="en-US" sz="2000" dirty="0" smtClean="0"/>
              <a:t> </a:t>
            </a:r>
            <a:r>
              <a:rPr lang="en-US" sz="2000" dirty="0"/>
              <a:t>El Alto </a:t>
            </a:r>
            <a:r>
              <a:rPr lang="en-US" sz="2000" dirty="0" smtClean="0"/>
              <a:t>and Frankfurt </a:t>
            </a:r>
            <a:r>
              <a:rPr lang="pl-PL" sz="2000" dirty="0" err="1" smtClean="0"/>
              <a:t>releases</a:t>
            </a:r>
            <a:r>
              <a:rPr lang="pl-PL" sz="2000" dirty="0" smtClean="0"/>
              <a:t> ONAP </a:t>
            </a:r>
            <a:r>
              <a:rPr lang="pl-PL" sz="2000" dirty="0" err="1" smtClean="0"/>
              <a:t>is</a:t>
            </a:r>
            <a:r>
              <a:rPr lang="en-US" sz="2000" dirty="0" smtClean="0"/>
              <a:t> </a:t>
            </a:r>
            <a:r>
              <a:rPr lang="en-US" sz="2000" dirty="0"/>
              <a:t>using </a:t>
            </a:r>
            <a:r>
              <a:rPr lang="en-US" sz="2000" dirty="0" err="1"/>
              <a:t>OpenDaylight</a:t>
            </a:r>
            <a:r>
              <a:rPr lang="en-US" sz="2000" dirty="0"/>
              <a:t> Neon SR1.  So, </a:t>
            </a:r>
            <a:r>
              <a:rPr lang="pl-PL" sz="2000" dirty="0" smtClean="0"/>
              <a:t>Dan </a:t>
            </a:r>
            <a:r>
              <a:rPr lang="pl-PL" sz="2000" dirty="0" err="1" smtClean="0"/>
              <a:t>would</a:t>
            </a:r>
            <a:r>
              <a:rPr lang="en-US" sz="2000" dirty="0" smtClean="0"/>
              <a:t> </a:t>
            </a:r>
            <a:r>
              <a:rPr lang="en-US" sz="2000" dirty="0"/>
              <a:t>like the distribution that </a:t>
            </a:r>
            <a:r>
              <a:rPr lang="pl-PL" sz="2000" dirty="0" smtClean="0"/>
              <a:t>ODL </a:t>
            </a:r>
            <a:r>
              <a:rPr lang="pl-PL" sz="2000" dirty="0" err="1" smtClean="0"/>
              <a:t>provides</a:t>
            </a:r>
            <a:r>
              <a:rPr lang="pl-PL" sz="2000" dirty="0" smtClean="0"/>
              <a:t> for ONAP </a:t>
            </a:r>
            <a:r>
              <a:rPr lang="pl-PL" sz="2000" dirty="0" err="1" smtClean="0"/>
              <a:t>custmomized</a:t>
            </a:r>
            <a:r>
              <a:rPr lang="pl-PL" sz="2000" dirty="0" smtClean="0"/>
              <a:t> version </a:t>
            </a:r>
            <a:r>
              <a:rPr lang="pl-PL" sz="2000" dirty="0" err="1" smtClean="0"/>
              <a:t>based</a:t>
            </a:r>
            <a:r>
              <a:rPr lang="pl-PL" sz="2000" dirty="0" smtClean="0"/>
              <a:t> on </a:t>
            </a:r>
            <a:r>
              <a:rPr lang="en-US" sz="2000" dirty="0" smtClean="0"/>
              <a:t>the </a:t>
            </a:r>
            <a:r>
              <a:rPr lang="en-US" sz="2000" dirty="0"/>
              <a:t>Neon </a:t>
            </a:r>
            <a:r>
              <a:rPr lang="en-US" sz="2000" dirty="0" smtClean="0"/>
              <a:t>SR1</a:t>
            </a:r>
            <a:r>
              <a:rPr lang="pl-PL" sz="2000" dirty="0" smtClean="0"/>
              <a:t>.</a:t>
            </a:r>
            <a:endParaRPr lang="en-GB" sz="2000" dirty="0" smtClean="0"/>
          </a:p>
          <a:p>
            <a:r>
              <a:rPr lang="en-GB" sz="2400" dirty="0" smtClean="0"/>
              <a:t>SECCOM meetings timeline </a:t>
            </a:r>
            <a:endParaRPr lang="pl-PL" sz="2400" dirty="0" smtClean="0"/>
          </a:p>
          <a:p>
            <a:pPr lvl="1"/>
            <a:r>
              <a:rPr lang="pl-PL" sz="2000" dirty="0" smtClean="0"/>
              <a:t>AAF and Architecture </a:t>
            </a:r>
            <a:r>
              <a:rPr lang="pl-PL" sz="2000" dirty="0" err="1" smtClean="0"/>
              <a:t>Subcommittee</a:t>
            </a:r>
            <a:r>
              <a:rPr lang="pl-PL" sz="2000" dirty="0"/>
              <a:t> </a:t>
            </a:r>
            <a:r>
              <a:rPr lang="pl-PL" sz="2000" dirty="0" smtClean="0"/>
              <a:t>timing </a:t>
            </a:r>
            <a:r>
              <a:rPr lang="pl-PL" sz="2000" dirty="0" err="1" smtClean="0"/>
              <a:t>dependencies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691344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43972</TotalTime>
  <Words>507</Words>
  <Application>Microsoft Office PowerPoint</Application>
  <PresentationFormat>Niestandardowy</PresentationFormat>
  <Paragraphs>62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ONAP Security Meeting </vt:lpstr>
      <vt:lpstr>Agenda Topics General</vt:lpstr>
      <vt:lpstr>Agenda &amp; Minutes</vt:lpstr>
      <vt:lpstr>Agenda &amp; Minutes</vt:lpstr>
      <vt:lpstr>Agenda &amp; Minutes</vt:lpstr>
      <vt:lpstr>Agenda &amp; Minutes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919</cp:revision>
  <cp:lastPrinted>2017-08-07T21:14:23Z</cp:lastPrinted>
  <dcterms:created xsi:type="dcterms:W3CDTF">2017-02-27T16:23:08Z</dcterms:created>
  <dcterms:modified xsi:type="dcterms:W3CDTF">2019-11-05T13:56:16Z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