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43"/>
  </p:notesMasterIdLst>
  <p:sldIdLst>
    <p:sldId id="256" r:id="rId5"/>
    <p:sldId id="892" r:id="rId6"/>
    <p:sldId id="260" r:id="rId7"/>
    <p:sldId id="895" r:id="rId8"/>
    <p:sldId id="261" r:id="rId9"/>
    <p:sldId id="258" r:id="rId10"/>
    <p:sldId id="897" r:id="rId11"/>
    <p:sldId id="898" r:id="rId12"/>
    <p:sldId id="896" r:id="rId13"/>
    <p:sldId id="894" r:id="rId14"/>
    <p:sldId id="889" r:id="rId15"/>
    <p:sldId id="891" r:id="rId16"/>
    <p:sldId id="890" r:id="rId17"/>
    <p:sldId id="1290" r:id="rId18"/>
    <p:sldId id="1289" r:id="rId19"/>
    <p:sldId id="1288" r:id="rId20"/>
    <p:sldId id="893" r:id="rId21"/>
    <p:sldId id="881" r:id="rId22"/>
    <p:sldId id="1292" r:id="rId23"/>
    <p:sldId id="1293" r:id="rId24"/>
    <p:sldId id="884" r:id="rId25"/>
    <p:sldId id="1291" r:id="rId26"/>
    <p:sldId id="1294" r:id="rId27"/>
    <p:sldId id="1295" r:id="rId28"/>
    <p:sldId id="1297" r:id="rId29"/>
    <p:sldId id="882" r:id="rId30"/>
    <p:sldId id="880" r:id="rId31"/>
    <p:sldId id="885" r:id="rId32"/>
    <p:sldId id="886" r:id="rId33"/>
    <p:sldId id="267" r:id="rId34"/>
    <p:sldId id="888" r:id="rId35"/>
    <p:sldId id="266" r:id="rId36"/>
    <p:sldId id="883" r:id="rId37"/>
    <p:sldId id="879" r:id="rId38"/>
    <p:sldId id="259" r:id="rId39"/>
    <p:sldId id="878" r:id="rId40"/>
    <p:sldId id="265" r:id="rId41"/>
    <p:sldId id="257"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533E90B-094C-49DD-B1F9-331D7DDDD33E}">
          <p14:sldIdLst>
            <p14:sldId id="256"/>
          </p14:sldIdLst>
        </p14:section>
        <p14:section name="PNFD" id="{004ECBC9-2B8C-44FC-BA71-68CF0638AEF4}">
          <p14:sldIdLst>
            <p14:sldId id="892"/>
            <p14:sldId id="260"/>
            <p14:sldId id="895"/>
            <p14:sldId id="261"/>
            <p14:sldId id="258"/>
            <p14:sldId id="897"/>
            <p14:sldId id="898"/>
            <p14:sldId id="896"/>
          </p14:sldIdLst>
        </p14:section>
        <p14:section name="Cpd" id="{C0F815FD-6764-4C69-80D5-823F6BFCE374}">
          <p14:sldIdLst>
            <p14:sldId id="894"/>
            <p14:sldId id="889"/>
            <p14:sldId id="891"/>
            <p14:sldId id="890"/>
            <p14:sldId id="1290"/>
            <p14:sldId id="1289"/>
            <p14:sldId id="1288"/>
          </p14:sldIdLst>
        </p14:section>
        <p14:section name="Location" id="{7E9C1976-3753-4689-8877-4134221AA42F}">
          <p14:sldIdLst>
            <p14:sldId id="893"/>
            <p14:sldId id="881"/>
            <p14:sldId id="1292"/>
            <p14:sldId id="1293"/>
            <p14:sldId id="884"/>
            <p14:sldId id="1291"/>
            <p14:sldId id="1294"/>
            <p14:sldId id="1295"/>
            <p14:sldId id="1297"/>
            <p14:sldId id="882"/>
            <p14:sldId id="880"/>
            <p14:sldId id="885"/>
            <p14:sldId id="886"/>
          </p14:sldIdLst>
        </p14:section>
        <p14:section name="Background" id="{21EA9363-AC1B-4B29-961B-DE54E00D3C3C}">
          <p14:sldIdLst>
            <p14:sldId id="267"/>
            <p14:sldId id="888"/>
            <p14:sldId id="266"/>
            <p14:sldId id="883"/>
            <p14:sldId id="879"/>
            <p14:sldId id="259"/>
            <p14:sldId id="878"/>
            <p14:sldId id="265"/>
            <p14:sldId id="25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8D"/>
    <a:srgbClr val="009893"/>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5B6F44-9D8D-44E7-8E8B-ACFC69CF7211}" v="227" dt="2019-08-05T12:45:44.30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869" autoAdjust="0"/>
    <p:restoredTop sz="88121" autoAdjust="0"/>
  </p:normalViewPr>
  <p:slideViewPr>
    <p:cSldViewPr snapToGrid="0">
      <p:cViewPr varScale="1">
        <p:scale>
          <a:sx n="71" d="100"/>
          <a:sy n="71" d="100"/>
        </p:scale>
        <p:origin x="60" y="344"/>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9/5/2019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208789E-1FC9-CE4B-B453-2AA144D753F5}" type="slidenum">
              <a:rPr lang="en-US" smtClean="0"/>
              <a:t>3</a:t>
            </a:fld>
            <a:endParaRPr lang="en-US"/>
          </a:p>
        </p:txBody>
      </p:sp>
    </p:spTree>
    <p:extLst>
      <p:ext uri="{BB962C8B-B14F-4D97-AF65-F5344CB8AC3E}">
        <p14:creationId xmlns:p14="http://schemas.microsoft.com/office/powerpoint/2010/main" val="15574046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a:t>Ref: https://wiki.onap.org/display/DW/TIDM+onap.datatypes.ProviderInfo</a:t>
            </a:r>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35</a:t>
            </a:fld>
            <a:endParaRPr lang="en-US"/>
          </a:p>
        </p:txBody>
      </p:sp>
    </p:spTree>
    <p:extLst>
      <p:ext uri="{BB962C8B-B14F-4D97-AF65-F5344CB8AC3E}">
        <p14:creationId xmlns:p14="http://schemas.microsoft.com/office/powerpoint/2010/main" val="26067688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a:t>Credit to Steve B. (</a:t>
            </a:r>
            <a:r>
              <a:rPr lang="sv-SE" err="1"/>
              <a:t>Chapter</a:t>
            </a:r>
            <a:r>
              <a:rPr lang="sv-SE"/>
              <a:t> 8 </a:t>
            </a:r>
            <a:r>
              <a:rPr lang="sv-SE" err="1"/>
              <a:t>of</a:t>
            </a:r>
            <a:r>
              <a:rPr lang="sv-SE"/>
              <a:t> ”Basic </a:t>
            </a:r>
            <a:r>
              <a:rPr lang="sv-SE" err="1"/>
              <a:t>Onap</a:t>
            </a:r>
            <a:r>
              <a:rPr lang="sv-SE"/>
              <a:t> </a:t>
            </a:r>
            <a:r>
              <a:rPr lang="sv-SE" err="1"/>
              <a:t>Descriptor</a:t>
            </a:r>
            <a:r>
              <a:rPr lang="sv-SE"/>
              <a:t> for PNF” </a:t>
            </a:r>
            <a:r>
              <a:rPr lang="sv-SE" err="1"/>
              <a:t>study</a:t>
            </a:r>
            <a:r>
              <a:rPr lang="sv-SE"/>
              <a:t>)</a:t>
            </a:r>
            <a:endParaRPr lang="en-CA"/>
          </a:p>
        </p:txBody>
      </p:sp>
      <p:sp>
        <p:nvSpPr>
          <p:cNvPr id="4" name="Slide Number Placeholder 3"/>
          <p:cNvSpPr>
            <a:spLocks noGrp="1"/>
          </p:cNvSpPr>
          <p:nvPr>
            <p:ph type="sldNum" sz="quarter" idx="10"/>
          </p:nvPr>
        </p:nvSpPr>
        <p:spPr/>
        <p:txBody>
          <a:bodyPr/>
          <a:lstStyle/>
          <a:p>
            <a:fld id="{69A8DBFD-8AAA-44EF-A1F8-295C471726FB}" type="slidenum">
              <a:rPr lang="sv-SE" smtClean="0"/>
              <a:t>36</a:t>
            </a:fld>
            <a:endParaRPr lang="sv-SE"/>
          </a:p>
        </p:txBody>
      </p:sp>
    </p:spTree>
    <p:extLst>
      <p:ext uri="{BB962C8B-B14F-4D97-AF65-F5344CB8AC3E}">
        <p14:creationId xmlns:p14="http://schemas.microsoft.com/office/powerpoint/2010/main" val="1356745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a:t>Ref: https://wiki.onap.org/display/DW/Target+Internal+DM+Reference</a:t>
            </a:r>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37</a:t>
            </a:fld>
            <a:endParaRPr lang="en-US"/>
          </a:p>
        </p:txBody>
      </p:sp>
    </p:spTree>
    <p:extLst>
      <p:ext uri="{BB962C8B-B14F-4D97-AF65-F5344CB8AC3E}">
        <p14:creationId xmlns:p14="http://schemas.microsoft.com/office/powerpoint/2010/main" val="3195021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38</a:t>
            </a:fld>
            <a:endParaRPr lang="en-US"/>
          </a:p>
        </p:txBody>
      </p:sp>
    </p:spTree>
    <p:extLst>
      <p:ext uri="{BB962C8B-B14F-4D97-AF65-F5344CB8AC3E}">
        <p14:creationId xmlns:p14="http://schemas.microsoft.com/office/powerpoint/2010/main" val="33951574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208789E-1FC9-CE4B-B453-2AA144D753F5}" type="slidenum">
              <a:rPr lang="en-US" smtClean="0"/>
              <a:t>4</a:t>
            </a:fld>
            <a:endParaRPr lang="en-US"/>
          </a:p>
        </p:txBody>
      </p:sp>
    </p:spTree>
    <p:extLst>
      <p:ext uri="{BB962C8B-B14F-4D97-AF65-F5344CB8AC3E}">
        <p14:creationId xmlns:p14="http://schemas.microsoft.com/office/powerpoint/2010/main" val="3912760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a:t>Ref: https://wiki.onap.org/display/DW/ONAP+SDC+AID+Data+Model </a:t>
            </a:r>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5</a:t>
            </a:fld>
            <a:endParaRPr lang="en-US"/>
          </a:p>
        </p:txBody>
      </p:sp>
    </p:spTree>
    <p:extLst>
      <p:ext uri="{BB962C8B-B14F-4D97-AF65-F5344CB8AC3E}">
        <p14:creationId xmlns:p14="http://schemas.microsoft.com/office/powerpoint/2010/main" val="16701140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6</a:t>
            </a:fld>
            <a:endParaRPr lang="en-US"/>
          </a:p>
        </p:txBody>
      </p:sp>
    </p:spTree>
    <p:extLst>
      <p:ext uri="{BB962C8B-B14F-4D97-AF65-F5344CB8AC3E}">
        <p14:creationId xmlns:p14="http://schemas.microsoft.com/office/powerpoint/2010/main" val="19898770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Ref: https://wiki.onap.org/display/DW/Agreed+PNFD+Model</a:t>
            </a:r>
          </a:p>
        </p:txBody>
      </p:sp>
      <p:sp>
        <p:nvSpPr>
          <p:cNvPr id="4" name="Slide Number Placeholder 3"/>
          <p:cNvSpPr>
            <a:spLocks noGrp="1"/>
          </p:cNvSpPr>
          <p:nvPr>
            <p:ph type="sldNum" sz="quarter" idx="5"/>
          </p:nvPr>
        </p:nvSpPr>
        <p:spPr/>
        <p:txBody>
          <a:bodyPr/>
          <a:lstStyle/>
          <a:p>
            <a:fld id="{9208789E-1FC9-CE4B-B453-2AA144D753F5}" type="slidenum">
              <a:rPr lang="en-US" smtClean="0"/>
              <a:t>9</a:t>
            </a:fld>
            <a:endParaRPr lang="en-US"/>
          </a:p>
        </p:txBody>
      </p:sp>
    </p:spTree>
    <p:extLst>
      <p:ext uri="{BB962C8B-B14F-4D97-AF65-F5344CB8AC3E}">
        <p14:creationId xmlns:p14="http://schemas.microsoft.com/office/powerpoint/2010/main" val="40201833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a:t>Ref: https://wiki.onap.org/display/DW/ONAP+SDC+AID+Data+Model </a:t>
            </a:r>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14</a:t>
            </a:fld>
            <a:endParaRPr lang="en-US"/>
          </a:p>
        </p:txBody>
      </p:sp>
    </p:spTree>
    <p:extLst>
      <p:ext uri="{BB962C8B-B14F-4D97-AF65-F5344CB8AC3E}">
        <p14:creationId xmlns:p14="http://schemas.microsoft.com/office/powerpoint/2010/main" val="9724630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a:t>Ref: https://wiki.onap.org/display/DW/ONAP+SDC+AID+Data+Model </a:t>
            </a:r>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15</a:t>
            </a:fld>
            <a:endParaRPr lang="en-US"/>
          </a:p>
        </p:txBody>
      </p:sp>
    </p:spTree>
    <p:extLst>
      <p:ext uri="{BB962C8B-B14F-4D97-AF65-F5344CB8AC3E}">
        <p14:creationId xmlns:p14="http://schemas.microsoft.com/office/powerpoint/2010/main" val="2263501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a:t>Ref: https://wiki.onap.org/display/DW/ONAP+SDC+AID+Data+Model </a:t>
            </a:r>
            <a:endParaRPr lang="en-CA"/>
          </a:p>
          <a:p>
            <a:r>
              <a:rPr lang="sv-SE"/>
              <a:t>Ref: https://wiki.onap.org/display/DW/Composition+%28Service+design%29+tab</a:t>
            </a:r>
          </a:p>
          <a:p>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32</a:t>
            </a:fld>
            <a:endParaRPr lang="en-US"/>
          </a:p>
        </p:txBody>
      </p:sp>
    </p:spTree>
    <p:extLst>
      <p:ext uri="{BB962C8B-B14F-4D97-AF65-F5344CB8AC3E}">
        <p14:creationId xmlns:p14="http://schemas.microsoft.com/office/powerpoint/2010/main" val="24338290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34</a:t>
            </a:fld>
            <a:endParaRPr lang="en-US"/>
          </a:p>
        </p:txBody>
      </p:sp>
    </p:spTree>
    <p:extLst>
      <p:ext uri="{BB962C8B-B14F-4D97-AF65-F5344CB8AC3E}">
        <p14:creationId xmlns:p14="http://schemas.microsoft.com/office/powerpoint/2010/main" val="39513183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a:p>
        </p:txBody>
      </p:sp>
      <p:sp>
        <p:nvSpPr>
          <p:cNvPr id="8" name="Title Placeholder 1">
            <a:extLst>
              <a:ext uri="{FF2B5EF4-FFF2-40B4-BE49-F238E27FC236}">
                <a16:creationId xmlns:a16="http://schemas.microsoft.com/office/drawing/2014/main" id="{3A4B5D20-092E-4406-BAFA-43D97EAA9CDF}"/>
              </a:ext>
            </a:extLst>
          </p:cNvPr>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1 smaller column">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84F54AF-EED6-486A-9ACA-42061F4AAE9A}"/>
              </a:ext>
            </a:extLst>
          </p:cNvPr>
          <p:cNvSpPr>
            <a:spLocks noGrp="1"/>
          </p:cNvSpPr>
          <p:nvPr>
            <p:ph sz="quarter" idx="11" hasCustomPrompt="1"/>
          </p:nvPr>
        </p:nvSpPr>
        <p:spPr>
          <a:xfrm>
            <a:off x="479425" y="1844675"/>
            <a:ext cx="8353426" cy="4392612"/>
          </a:xfrm>
        </p:spPr>
        <p:txBody>
          <a:bodyPr/>
          <a:lstStyle>
            <a:lvl1pPr>
              <a:defRPr/>
            </a:lvl1pPr>
            <a:lvl2pPr>
              <a:defRPr/>
            </a:lvl2pPr>
            <a:lvl3pPr>
              <a:defRPr/>
            </a:lvl3pPr>
            <a:lvl4pPr>
              <a:defRPr/>
            </a:lvl4pPr>
            <a:lvl5pPr>
              <a:defRPr/>
            </a:lvl5pPr>
          </a:lstStyle>
          <a:p>
            <a:pPr lvl="0"/>
            <a:r>
              <a:rPr lang="en-US"/>
              <a:t>For heading, use Ericsson Hilda in bold. For copy and bullets, use Ericsson Hilda.</a:t>
            </a:r>
          </a:p>
          <a:p>
            <a:pPr lvl="1"/>
            <a:r>
              <a:rPr lang="en-US"/>
              <a:t>First level</a:t>
            </a:r>
          </a:p>
          <a:p>
            <a:pPr lvl="2"/>
            <a:r>
              <a:rPr lang="en-US"/>
              <a:t>Second level</a:t>
            </a:r>
          </a:p>
          <a:p>
            <a:pPr lvl="3"/>
            <a:r>
              <a:rPr lang="en-US"/>
              <a:t>Third level</a:t>
            </a:r>
          </a:p>
          <a:p>
            <a:pPr lvl="4"/>
            <a:r>
              <a:rPr lang="en-US"/>
              <a:t>Fourth level</a:t>
            </a:r>
          </a:p>
        </p:txBody>
      </p:sp>
      <p:sp>
        <p:nvSpPr>
          <p:cNvPr id="6" name="Title_SM">
            <a:extLst>
              <a:ext uri="{FF2B5EF4-FFF2-40B4-BE49-F238E27FC236}">
                <a16:creationId xmlns:a16="http://schemas.microsoft.com/office/drawing/2014/main" id="{3F4EF873-DC0F-4698-BEC2-502DB043AA5C}"/>
              </a:ext>
            </a:extLst>
          </p:cNvPr>
          <p:cNvSpPr>
            <a:spLocks noGrp="1" noChangeArrowheads="1"/>
          </p:cNvSpPr>
          <p:nvPr>
            <p:ph type="title" hasCustomPrompt="1"/>
          </p:nvPr>
        </p:nvSpPr>
        <p:spPr bwMode="auto">
          <a:xfrm>
            <a:off x="479425" y="476250"/>
            <a:ext cx="8353426"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lvl1pPr>
              <a:defRPr/>
            </a:lvl1pPr>
          </a:lstStyle>
          <a:p>
            <a:pPr lvl="0"/>
            <a:r>
              <a:rPr lang="en-US"/>
              <a:t>Slide title, Ericsson Hilda Light 40pt, Ericsson Black, max 2-lines</a:t>
            </a:r>
          </a:p>
        </p:txBody>
      </p:sp>
    </p:spTree>
    <p:extLst>
      <p:ext uri="{BB962C8B-B14F-4D97-AF65-F5344CB8AC3E}">
        <p14:creationId xmlns:p14="http://schemas.microsoft.com/office/powerpoint/2010/main" val="3969878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hyperlink" Target="https://wiki.onap.org/download/attachments/64008729/portal-multi-language.pptx?version=1&amp;modificationDate=1562012408000&amp;api=v2"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www.tmforum.org/resources/standard/gb922-location-r14-5-1/" TargetMode="External"/><Relationship Id="rId2" Type="http://schemas.openxmlformats.org/officeDocument/2006/relationships/hyperlink" Target="https://wiki.onap.org/pages/viewpage.action?pageId=25431491"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hyperlink" Target="https://wiki.onap.org/display/DW/Categories+to+use+in+SDC+project"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iki.onap.org/display/DW/Agreed+PNFD+Mode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fontScale="90000"/>
          </a:bodyPr>
          <a:lstStyle/>
          <a:p>
            <a:r>
              <a:rPr lang="en-US" sz="6000" dirty="0"/>
              <a:t>PNFD Model Mapping </a:t>
            </a:r>
            <a:br>
              <a:rPr lang="en-US" sz="6000" dirty="0"/>
            </a:br>
            <a:r>
              <a:rPr lang="en-US" sz="6000" dirty="0"/>
              <a:t>ETSI DM </a:t>
            </a:r>
            <a:r>
              <a:rPr lang="en-US" sz="6000" dirty="0">
                <a:sym typeface="Wingdings" panose="05000000000000000000" pitchFamily="2" charset="2"/>
              </a:rPr>
              <a:t> SDC AID / AAI schema</a:t>
            </a:r>
            <a:br>
              <a:rPr lang="en-US" dirty="0"/>
            </a:br>
            <a:br>
              <a:rPr lang="en-US" dirty="0"/>
            </a:br>
            <a:r>
              <a:rPr lang="en-US" dirty="0"/>
              <a:t>Ericsson</a:t>
            </a:r>
          </a:p>
        </p:txBody>
      </p:sp>
      <p:sp>
        <p:nvSpPr>
          <p:cNvPr id="5" name="Subtitle 2"/>
          <p:cNvSpPr>
            <a:spLocks noGrp="1"/>
          </p:cNvSpPr>
          <p:nvPr>
            <p:ph type="subTitle" idx="1"/>
          </p:nvPr>
        </p:nvSpPr>
        <p:spPr>
          <a:xfrm>
            <a:off x="4028487" y="5282314"/>
            <a:ext cx="4008788" cy="534185"/>
          </a:xfrm>
        </p:spPr>
        <p:txBody>
          <a:bodyPr/>
          <a:lstStyle>
            <a:lvl1pPr marL="0" indent="0" algn="l">
              <a:buNone/>
              <a:defRPr sz="1800" b="0" i="0">
                <a:solidFill>
                  <a:schemeClr val="bg1"/>
                </a:solidFill>
                <a:latin typeface="+mn-lt"/>
                <a:cs typeface="Helvetica Neue 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ctr"/>
            <a:r>
              <a:rPr lang="en-US" dirty="0"/>
              <a:t>2019-08-05</a:t>
            </a:r>
          </a:p>
        </p:txBody>
      </p:sp>
    </p:spTree>
    <p:extLst>
      <p:ext uri="{BB962C8B-B14F-4D97-AF65-F5344CB8AC3E}">
        <p14:creationId xmlns:p14="http://schemas.microsoft.com/office/powerpoint/2010/main" val="1808266298"/>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8CEA9CE-979F-4553-B52F-E4B55DE3546C}"/>
              </a:ext>
            </a:extLst>
          </p:cNvPr>
          <p:cNvSpPr>
            <a:spLocks noGrp="1"/>
          </p:cNvSpPr>
          <p:nvPr>
            <p:ph type="ctrTitle"/>
          </p:nvPr>
        </p:nvSpPr>
        <p:spPr/>
        <p:txBody>
          <a:bodyPr/>
          <a:lstStyle/>
          <a:p>
            <a:r>
              <a:rPr lang="en-US" dirty="0" err="1"/>
              <a:t>PnfCp</a:t>
            </a:r>
            <a:r>
              <a:rPr lang="en-US" dirty="0"/>
              <a:t>(D) comparison</a:t>
            </a:r>
          </a:p>
        </p:txBody>
      </p:sp>
      <p:sp>
        <p:nvSpPr>
          <p:cNvPr id="6" name="Subtitle 5">
            <a:extLst>
              <a:ext uri="{FF2B5EF4-FFF2-40B4-BE49-F238E27FC236}">
                <a16:creationId xmlns:a16="http://schemas.microsoft.com/office/drawing/2014/main" id="{6812BD1B-F0DF-4E32-9D7D-0EB145256076}"/>
              </a:ext>
            </a:extLst>
          </p:cNvPr>
          <p:cNvSpPr>
            <a:spLocks noGrp="1"/>
          </p:cNvSpPr>
          <p:nvPr>
            <p:ph type="subTitle" idx="1"/>
          </p:nvPr>
        </p:nvSpPr>
        <p:spPr/>
        <p:txBody>
          <a:bodyPr/>
          <a:lstStyle/>
          <a:p>
            <a:endParaRPr lang="en-US" dirty="0"/>
          </a:p>
        </p:txBody>
      </p:sp>
      <p:sp>
        <p:nvSpPr>
          <p:cNvPr id="2" name="Slide Number Placeholder 1">
            <a:extLst>
              <a:ext uri="{FF2B5EF4-FFF2-40B4-BE49-F238E27FC236}">
                <a16:creationId xmlns:a16="http://schemas.microsoft.com/office/drawing/2014/main" id="{D1E93A2F-D3B6-4400-8145-7F0E26A4A40B}"/>
              </a:ext>
            </a:extLst>
          </p:cNvPr>
          <p:cNvSpPr>
            <a:spLocks noGrp="1"/>
          </p:cNvSpPr>
          <p:nvPr>
            <p:ph type="sldNum" sz="quarter" idx="4294967295"/>
          </p:nvPr>
        </p:nvSpPr>
        <p:spPr>
          <a:xfrm>
            <a:off x="11583988" y="6503988"/>
            <a:ext cx="608012" cy="365125"/>
          </a:xfrm>
        </p:spPr>
        <p:txBody>
          <a:bodyPr/>
          <a:lstStyle/>
          <a:p>
            <a:fld id="{6C9CD605-947A-3C4E-98CB-B055F943FEBA}" type="slidenum">
              <a:rPr lang="en-US" smtClean="0"/>
              <a:pPr/>
              <a:t>10</a:t>
            </a:fld>
            <a:endParaRPr lang="en-US"/>
          </a:p>
        </p:txBody>
      </p:sp>
    </p:spTree>
    <p:extLst>
      <p:ext uri="{BB962C8B-B14F-4D97-AF65-F5344CB8AC3E}">
        <p14:creationId xmlns:p14="http://schemas.microsoft.com/office/powerpoint/2010/main" val="656125736"/>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D45DC75-F2C0-49BB-9168-6D0D3A128DC0}"/>
              </a:ext>
            </a:extLst>
          </p:cNvPr>
          <p:cNvSpPr>
            <a:spLocks noGrp="1"/>
          </p:cNvSpPr>
          <p:nvPr>
            <p:ph type="sldNum" sz="quarter" idx="4"/>
          </p:nvPr>
        </p:nvSpPr>
        <p:spPr/>
        <p:txBody>
          <a:bodyPr/>
          <a:lstStyle/>
          <a:p>
            <a:fld id="{6C9CD605-947A-3C4E-98CB-B055F943FEBA}" type="slidenum">
              <a:rPr lang="en-US" smtClean="0"/>
              <a:pPr/>
              <a:t>11</a:t>
            </a:fld>
            <a:endParaRPr lang="en-US"/>
          </a:p>
        </p:txBody>
      </p:sp>
      <p:sp>
        <p:nvSpPr>
          <p:cNvPr id="3" name="Title 2">
            <a:extLst>
              <a:ext uri="{FF2B5EF4-FFF2-40B4-BE49-F238E27FC236}">
                <a16:creationId xmlns:a16="http://schemas.microsoft.com/office/drawing/2014/main" id="{F40B88A1-99BA-4709-853C-3576FF482D04}"/>
              </a:ext>
            </a:extLst>
          </p:cNvPr>
          <p:cNvSpPr>
            <a:spLocks noGrp="1"/>
          </p:cNvSpPr>
          <p:nvPr>
            <p:ph type="title"/>
          </p:nvPr>
        </p:nvSpPr>
        <p:spPr/>
        <p:txBody>
          <a:bodyPr>
            <a:normAutofit fontScale="90000"/>
          </a:bodyPr>
          <a:lstStyle/>
          <a:p>
            <a:r>
              <a:rPr lang="en-US" dirty="0" err="1"/>
              <a:t>PnfExtCpd</a:t>
            </a:r>
            <a:r>
              <a:rPr lang="en-US" dirty="0"/>
              <a:t> in ETSI NFV IFA014 v2.5.1</a:t>
            </a:r>
            <a:endParaRPr lang="en-CA" dirty="0"/>
          </a:p>
        </p:txBody>
      </p:sp>
      <p:sp>
        <p:nvSpPr>
          <p:cNvPr id="4" name="TextBox 3">
            <a:extLst>
              <a:ext uri="{FF2B5EF4-FFF2-40B4-BE49-F238E27FC236}">
                <a16:creationId xmlns:a16="http://schemas.microsoft.com/office/drawing/2014/main" id="{299327FB-C83C-4AA8-A9C2-048DD3E42D65}"/>
              </a:ext>
            </a:extLst>
          </p:cNvPr>
          <p:cNvSpPr txBox="1"/>
          <p:nvPr/>
        </p:nvSpPr>
        <p:spPr>
          <a:xfrm>
            <a:off x="314961" y="1164333"/>
            <a:ext cx="11174854" cy="369332"/>
          </a:xfrm>
          <a:prstGeom prst="rect">
            <a:avLst/>
          </a:prstGeom>
          <a:noFill/>
        </p:spPr>
        <p:txBody>
          <a:bodyPr wrap="none" rtlCol="0">
            <a:spAutoFit/>
          </a:bodyPr>
          <a:lstStyle/>
          <a:p>
            <a:r>
              <a:rPr lang="en-US" dirty="0"/>
              <a:t>All attributes are inherited from </a:t>
            </a:r>
            <a:r>
              <a:rPr lang="en-US" dirty="0" err="1"/>
              <a:t>Cpd</a:t>
            </a:r>
            <a:r>
              <a:rPr lang="en-US" dirty="0"/>
              <a:t> as defined in IFA014 (NOTE! Not aligned with the IFA011 definition used by VNF):</a:t>
            </a:r>
            <a:endParaRPr lang="en-CA" dirty="0"/>
          </a:p>
        </p:txBody>
      </p:sp>
      <p:graphicFrame>
        <p:nvGraphicFramePr>
          <p:cNvPr id="7" name="Table 6">
            <a:extLst>
              <a:ext uri="{FF2B5EF4-FFF2-40B4-BE49-F238E27FC236}">
                <a16:creationId xmlns:a16="http://schemas.microsoft.com/office/drawing/2014/main" id="{34934F59-DD22-43D4-981C-26506CBC9C61}"/>
              </a:ext>
            </a:extLst>
          </p:cNvPr>
          <p:cNvGraphicFramePr>
            <a:graphicFrameLocks noGrp="1"/>
          </p:cNvGraphicFramePr>
          <p:nvPr>
            <p:extLst>
              <p:ext uri="{D42A27DB-BD31-4B8C-83A1-F6EECF244321}">
                <p14:modId xmlns:p14="http://schemas.microsoft.com/office/powerpoint/2010/main" val="3847832535"/>
              </p:ext>
            </p:extLst>
          </p:nvPr>
        </p:nvGraphicFramePr>
        <p:xfrm>
          <a:off x="314958" y="1533665"/>
          <a:ext cx="11066907" cy="2784142"/>
        </p:xfrm>
        <a:graphic>
          <a:graphicData uri="http://schemas.openxmlformats.org/drawingml/2006/table">
            <a:tbl>
              <a:tblPr firstRow="1" firstCol="1" bandRow="1">
                <a:tableStyleId>{5C22544A-7EE6-4342-B048-85BDC9FD1C3A}</a:tableStyleId>
              </a:tblPr>
              <a:tblGrid>
                <a:gridCol w="988593">
                  <a:extLst>
                    <a:ext uri="{9D8B030D-6E8A-4147-A177-3AD203B41FA5}">
                      <a16:colId xmlns:a16="http://schemas.microsoft.com/office/drawing/2014/main" val="978702823"/>
                    </a:ext>
                  </a:extLst>
                </a:gridCol>
                <a:gridCol w="665315">
                  <a:extLst>
                    <a:ext uri="{9D8B030D-6E8A-4147-A177-3AD203B41FA5}">
                      <a16:colId xmlns:a16="http://schemas.microsoft.com/office/drawing/2014/main" val="2462672436"/>
                    </a:ext>
                  </a:extLst>
                </a:gridCol>
                <a:gridCol w="796823">
                  <a:extLst>
                    <a:ext uri="{9D8B030D-6E8A-4147-A177-3AD203B41FA5}">
                      <a16:colId xmlns:a16="http://schemas.microsoft.com/office/drawing/2014/main" val="2031383810"/>
                    </a:ext>
                  </a:extLst>
                </a:gridCol>
                <a:gridCol w="678205">
                  <a:extLst>
                    <a:ext uri="{9D8B030D-6E8A-4147-A177-3AD203B41FA5}">
                      <a16:colId xmlns:a16="http://schemas.microsoft.com/office/drawing/2014/main" val="2080505077"/>
                    </a:ext>
                  </a:extLst>
                </a:gridCol>
                <a:gridCol w="7937971">
                  <a:extLst>
                    <a:ext uri="{9D8B030D-6E8A-4147-A177-3AD203B41FA5}">
                      <a16:colId xmlns:a16="http://schemas.microsoft.com/office/drawing/2014/main" val="298954344"/>
                    </a:ext>
                  </a:extLst>
                </a:gridCol>
              </a:tblGrid>
              <a:tr h="214453">
                <a:tc>
                  <a:txBody>
                    <a:bodyPr/>
                    <a:lstStyle/>
                    <a:p>
                      <a:pPr>
                        <a:lnSpc>
                          <a:spcPct val="107000"/>
                        </a:lnSpc>
                        <a:spcAft>
                          <a:spcPts val="0"/>
                        </a:spcAft>
                      </a:pPr>
                      <a:r>
                        <a:rPr lang="fr-CA" sz="1200">
                          <a:effectLst/>
                        </a:rPr>
                        <a:t>Attribute </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fr-CA" sz="1200">
                          <a:effectLst/>
                        </a:rPr>
                        <a:t>Qualifier</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fr-CA" sz="1200">
                          <a:effectLst/>
                        </a:rPr>
                        <a:t>Cardinality</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fr-CA" sz="1200">
                          <a:effectLst/>
                        </a:rPr>
                        <a:t>Content</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fr-CA" sz="1200" dirty="0">
                          <a:effectLst/>
                        </a:rPr>
                        <a:t>Description</a:t>
                      </a:r>
                      <a:endParaRPr lang="en-CA" sz="1200" dirty="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extLst>
                  <a:ext uri="{0D108BD9-81ED-4DB2-BD59-A6C34878D82A}">
                    <a16:rowId xmlns:a16="http://schemas.microsoft.com/office/drawing/2014/main" val="99806289"/>
                  </a:ext>
                </a:extLst>
              </a:tr>
              <a:tr h="152733">
                <a:tc>
                  <a:txBody>
                    <a:bodyPr/>
                    <a:lstStyle/>
                    <a:p>
                      <a:pPr>
                        <a:lnSpc>
                          <a:spcPct val="107000"/>
                        </a:lnSpc>
                        <a:spcAft>
                          <a:spcPts val="0"/>
                        </a:spcAft>
                      </a:pPr>
                      <a:r>
                        <a:rPr lang="en-CA" sz="1200">
                          <a:effectLst/>
                        </a:rPr>
                        <a:t>cpdId </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M</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1</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Identifier</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dirty="0">
                          <a:effectLst/>
                        </a:rPr>
                        <a:t>Identifier of this </a:t>
                      </a:r>
                      <a:r>
                        <a:rPr lang="en-CA" sz="1200" dirty="0" err="1">
                          <a:effectLst/>
                        </a:rPr>
                        <a:t>Cpd</a:t>
                      </a:r>
                      <a:r>
                        <a:rPr lang="en-CA" sz="1200" dirty="0">
                          <a:effectLst/>
                        </a:rPr>
                        <a:t> information element.</a:t>
                      </a:r>
                      <a:endParaRPr lang="en-CA" sz="1200" dirty="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extLst>
                  <a:ext uri="{0D108BD9-81ED-4DB2-BD59-A6C34878D82A}">
                    <a16:rowId xmlns:a16="http://schemas.microsoft.com/office/drawing/2014/main" val="4146643441"/>
                  </a:ext>
                </a:extLst>
              </a:tr>
              <a:tr h="557217">
                <a:tc>
                  <a:txBody>
                    <a:bodyPr/>
                    <a:lstStyle/>
                    <a:p>
                      <a:pPr>
                        <a:lnSpc>
                          <a:spcPct val="107000"/>
                        </a:lnSpc>
                        <a:spcAft>
                          <a:spcPts val="0"/>
                        </a:spcAft>
                      </a:pPr>
                      <a:r>
                        <a:rPr lang="en-CA" sz="1200">
                          <a:effectLst/>
                        </a:rPr>
                        <a:t>layerProtocol </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dirty="0">
                          <a:effectLst/>
                        </a:rPr>
                        <a:t>M</a:t>
                      </a:r>
                      <a:endParaRPr lang="en-CA" sz="1200" dirty="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1..N</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dirty="0">
                          <a:effectLst/>
                        </a:rPr>
                        <a:t>Enum</a:t>
                      </a:r>
                      <a:endParaRPr lang="en-CA" sz="1200" dirty="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dirty="0">
                          <a:effectLst/>
                        </a:rPr>
                        <a:t>Identifies a protocol that the connection points corresponding to the CPD support for connectivity purposes (e.g. Ethernet, MPLS,ODU2, IPV4, IPV6, Pseudo-Wire, etc.).</a:t>
                      </a:r>
                    </a:p>
                    <a:p>
                      <a:pPr>
                        <a:lnSpc>
                          <a:spcPct val="107000"/>
                        </a:lnSpc>
                        <a:spcAft>
                          <a:spcPts val="0"/>
                        </a:spcAft>
                      </a:pPr>
                      <a:r>
                        <a:rPr lang="en-CA" sz="1200" dirty="0">
                          <a:effectLst/>
                        </a:rPr>
                        <a:t>(This information determines, amongst other things, which type of address to assign to the connection point at instantiation time.)</a:t>
                      </a:r>
                      <a:endParaRPr lang="en-CA" sz="1200" dirty="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extLst>
                  <a:ext uri="{0D108BD9-81ED-4DB2-BD59-A6C34878D82A}">
                    <a16:rowId xmlns:a16="http://schemas.microsoft.com/office/drawing/2014/main" val="1644464950"/>
                  </a:ext>
                </a:extLst>
              </a:tr>
              <a:tr h="416354">
                <a:tc>
                  <a:txBody>
                    <a:bodyPr/>
                    <a:lstStyle/>
                    <a:p>
                      <a:pPr>
                        <a:lnSpc>
                          <a:spcPct val="107000"/>
                        </a:lnSpc>
                        <a:spcAft>
                          <a:spcPts val="0"/>
                        </a:spcAft>
                      </a:pPr>
                      <a:r>
                        <a:rPr lang="en-CA" sz="1200">
                          <a:effectLst/>
                        </a:rPr>
                        <a:t>cpRole </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M</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0..1</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String</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Identifies the role of the connection points corresponding to the CPD in the context of the traffic flow patterns in the VNF, PNF or NS. For example an NS with a tree flow pattern within the NS will have legal cpRoles of ROOT and LEAF.</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extLst>
                  <a:ext uri="{0D108BD9-81ED-4DB2-BD59-A6C34878D82A}">
                    <a16:rowId xmlns:a16="http://schemas.microsoft.com/office/drawing/2014/main" val="4062092680"/>
                  </a:ext>
                </a:extLst>
              </a:tr>
              <a:tr h="275492">
                <a:tc>
                  <a:txBody>
                    <a:bodyPr/>
                    <a:lstStyle/>
                    <a:p>
                      <a:pPr>
                        <a:lnSpc>
                          <a:spcPct val="107000"/>
                        </a:lnSpc>
                        <a:spcAft>
                          <a:spcPts val="0"/>
                        </a:spcAft>
                      </a:pPr>
                      <a:r>
                        <a:rPr lang="en-CA" sz="1200">
                          <a:effectLst/>
                        </a:rPr>
                        <a:t>description </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M</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0..1</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String</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Provides human-readable information on the purpose of the connection point (e.g.connection point for control plane traffic).</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extLst>
                  <a:ext uri="{0D108BD9-81ED-4DB2-BD59-A6C34878D82A}">
                    <a16:rowId xmlns:a16="http://schemas.microsoft.com/office/drawing/2014/main" val="3707913471"/>
                  </a:ext>
                </a:extLst>
              </a:tr>
              <a:tr h="916580">
                <a:tc>
                  <a:txBody>
                    <a:bodyPr/>
                    <a:lstStyle/>
                    <a:p>
                      <a:pPr>
                        <a:lnSpc>
                          <a:spcPct val="107000"/>
                        </a:lnSpc>
                        <a:spcAft>
                          <a:spcPts val="0"/>
                        </a:spcAft>
                      </a:pPr>
                      <a:r>
                        <a:rPr lang="en-CA" sz="1200">
                          <a:effectLst/>
                        </a:rPr>
                        <a:t>trunkMode </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M</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0..1</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Boolean</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dirty="0">
                          <a:effectLst/>
                        </a:rPr>
                        <a:t>Information about whether the Cp instantiated from this CPD is in Trunk mode (802.1Q or other). When operating in "trunk mode", the Cp is capable of carrying traffic for several VLANs. A cardinality of 0 implies that </a:t>
                      </a:r>
                      <a:r>
                        <a:rPr lang="en-CA" sz="1200" dirty="0" err="1">
                          <a:effectLst/>
                        </a:rPr>
                        <a:t>trunkMode</a:t>
                      </a:r>
                      <a:r>
                        <a:rPr lang="en-CA" sz="1200" dirty="0">
                          <a:effectLst/>
                        </a:rPr>
                        <a:t> is not configured for the Cp i.e. It is equivalent to Boolean value "false".</a:t>
                      </a:r>
                      <a:endParaRPr lang="en-CA" sz="1200" dirty="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extLst>
                  <a:ext uri="{0D108BD9-81ED-4DB2-BD59-A6C34878D82A}">
                    <a16:rowId xmlns:a16="http://schemas.microsoft.com/office/drawing/2014/main" val="331468651"/>
                  </a:ext>
                </a:extLst>
              </a:tr>
            </a:tbl>
          </a:graphicData>
        </a:graphic>
      </p:graphicFrame>
    </p:spTree>
    <p:extLst>
      <p:ext uri="{BB962C8B-B14F-4D97-AF65-F5344CB8AC3E}">
        <p14:creationId xmlns:p14="http://schemas.microsoft.com/office/powerpoint/2010/main" val="194750116"/>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D45DC75-F2C0-49BB-9168-6D0D3A128DC0}"/>
              </a:ext>
            </a:extLst>
          </p:cNvPr>
          <p:cNvSpPr>
            <a:spLocks noGrp="1"/>
          </p:cNvSpPr>
          <p:nvPr>
            <p:ph type="sldNum" sz="quarter" idx="4"/>
          </p:nvPr>
        </p:nvSpPr>
        <p:spPr/>
        <p:txBody>
          <a:bodyPr/>
          <a:lstStyle/>
          <a:p>
            <a:fld id="{6C9CD605-947A-3C4E-98CB-B055F943FEBA}" type="slidenum">
              <a:rPr lang="en-US" smtClean="0"/>
              <a:pPr/>
              <a:t>12</a:t>
            </a:fld>
            <a:endParaRPr lang="en-US"/>
          </a:p>
        </p:txBody>
      </p:sp>
      <p:sp>
        <p:nvSpPr>
          <p:cNvPr id="3" name="Title 2">
            <a:extLst>
              <a:ext uri="{FF2B5EF4-FFF2-40B4-BE49-F238E27FC236}">
                <a16:creationId xmlns:a16="http://schemas.microsoft.com/office/drawing/2014/main" id="{F40B88A1-99BA-4709-853C-3576FF482D04}"/>
              </a:ext>
            </a:extLst>
          </p:cNvPr>
          <p:cNvSpPr>
            <a:spLocks noGrp="1"/>
          </p:cNvSpPr>
          <p:nvPr>
            <p:ph type="title"/>
          </p:nvPr>
        </p:nvSpPr>
        <p:spPr/>
        <p:txBody>
          <a:bodyPr>
            <a:normAutofit fontScale="90000"/>
          </a:bodyPr>
          <a:lstStyle/>
          <a:p>
            <a:r>
              <a:rPr lang="en-US" dirty="0" err="1"/>
              <a:t>PnfExtCp</a:t>
            </a:r>
            <a:r>
              <a:rPr lang="en-US" dirty="0"/>
              <a:t> in ETSI NFV SOL001 v2.5.1</a:t>
            </a:r>
            <a:endParaRPr lang="en-CA" dirty="0"/>
          </a:p>
        </p:txBody>
      </p:sp>
      <p:graphicFrame>
        <p:nvGraphicFramePr>
          <p:cNvPr id="5" name="Content Placeholder 6">
            <a:extLst>
              <a:ext uri="{FF2B5EF4-FFF2-40B4-BE49-F238E27FC236}">
                <a16:creationId xmlns:a16="http://schemas.microsoft.com/office/drawing/2014/main" id="{8BED3027-78E3-4CD1-BC02-F2DDA4261DF3}"/>
              </a:ext>
            </a:extLst>
          </p:cNvPr>
          <p:cNvGraphicFramePr>
            <a:graphicFrameLocks/>
          </p:cNvGraphicFramePr>
          <p:nvPr>
            <p:extLst>
              <p:ext uri="{D42A27DB-BD31-4B8C-83A1-F6EECF244321}">
                <p14:modId xmlns:p14="http://schemas.microsoft.com/office/powerpoint/2010/main" val="1478053731"/>
              </p:ext>
            </p:extLst>
          </p:nvPr>
        </p:nvGraphicFramePr>
        <p:xfrm>
          <a:off x="314961" y="1375529"/>
          <a:ext cx="11475530" cy="611123"/>
        </p:xfrm>
        <a:graphic>
          <a:graphicData uri="http://schemas.openxmlformats.org/drawingml/2006/table">
            <a:tbl>
              <a:tblPr firstRow="1" firstCol="1" bandRow="1" bandCol="1">
                <a:tableStyleId>{5C22544A-7EE6-4342-B048-85BDC9FD1C3A}</a:tableStyleId>
              </a:tblPr>
              <a:tblGrid>
                <a:gridCol w="1436243">
                  <a:extLst>
                    <a:ext uri="{9D8B030D-6E8A-4147-A177-3AD203B41FA5}">
                      <a16:colId xmlns:a16="http://schemas.microsoft.com/office/drawing/2014/main" val="4035274573"/>
                    </a:ext>
                  </a:extLst>
                </a:gridCol>
                <a:gridCol w="695198">
                  <a:extLst>
                    <a:ext uri="{9D8B030D-6E8A-4147-A177-3AD203B41FA5}">
                      <a16:colId xmlns:a16="http://schemas.microsoft.com/office/drawing/2014/main" val="3509243118"/>
                    </a:ext>
                  </a:extLst>
                </a:gridCol>
                <a:gridCol w="2348421">
                  <a:extLst>
                    <a:ext uri="{9D8B030D-6E8A-4147-A177-3AD203B41FA5}">
                      <a16:colId xmlns:a16="http://schemas.microsoft.com/office/drawing/2014/main" val="3569092983"/>
                    </a:ext>
                  </a:extLst>
                </a:gridCol>
                <a:gridCol w="838708">
                  <a:extLst>
                    <a:ext uri="{9D8B030D-6E8A-4147-A177-3AD203B41FA5}">
                      <a16:colId xmlns:a16="http://schemas.microsoft.com/office/drawing/2014/main" val="3353641421"/>
                    </a:ext>
                  </a:extLst>
                </a:gridCol>
                <a:gridCol w="6156960">
                  <a:extLst>
                    <a:ext uri="{9D8B030D-6E8A-4147-A177-3AD203B41FA5}">
                      <a16:colId xmlns:a16="http://schemas.microsoft.com/office/drawing/2014/main" val="1685560496"/>
                    </a:ext>
                  </a:extLst>
                </a:gridCol>
              </a:tblGrid>
              <a:tr h="251943">
                <a:tc>
                  <a:txBody>
                    <a:bodyPr/>
                    <a:lstStyle/>
                    <a:p>
                      <a:pPr marL="0" marR="0" algn="ctr" hangingPunct="0">
                        <a:spcBef>
                          <a:spcPts val="0"/>
                        </a:spcBef>
                        <a:spcAft>
                          <a:spcPts val="900"/>
                        </a:spcAft>
                      </a:pPr>
                      <a:r>
                        <a:rPr lang="en-GB" sz="1200" dirty="0">
                          <a:effectLst/>
                        </a:rPr>
                        <a:t>Requirement name</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a:effectLst/>
                        </a:rPr>
                        <a:t>Required</a:t>
                      </a:r>
                      <a:endParaRPr lang="en-US">
                        <a:effectLst/>
                      </a:endParaRPr>
                    </a:p>
                  </a:txBody>
                  <a:tcPr marL="17780" marR="68580" marT="0" marB="0"/>
                </a:tc>
                <a:tc>
                  <a:txBody>
                    <a:bodyPr/>
                    <a:lstStyle/>
                    <a:p>
                      <a:pPr marL="0" marR="0" algn="ctr" hangingPunct="0">
                        <a:spcBef>
                          <a:spcPts val="0"/>
                        </a:spcBef>
                        <a:spcAft>
                          <a:spcPts val="900"/>
                        </a:spcAft>
                      </a:pPr>
                      <a:r>
                        <a:rPr lang="en-GB" sz="1200">
                          <a:effectLst/>
                        </a:rPr>
                        <a:t>Type</a:t>
                      </a:r>
                      <a:endParaRPr lang="en-US">
                        <a:effectLst/>
                      </a:endParaRPr>
                    </a:p>
                  </a:txBody>
                  <a:tcPr marL="17780" marR="68580" marT="0" marB="0"/>
                </a:tc>
                <a:tc>
                  <a:txBody>
                    <a:bodyPr/>
                    <a:lstStyle/>
                    <a:p>
                      <a:pPr marL="0" marR="0" algn="ctr" hangingPunct="0">
                        <a:spcBef>
                          <a:spcPts val="0"/>
                        </a:spcBef>
                        <a:spcAft>
                          <a:spcPts val="900"/>
                        </a:spcAft>
                      </a:pPr>
                      <a:r>
                        <a:rPr lang="en-GB" sz="1200" dirty="0">
                          <a:effectLst/>
                        </a:rPr>
                        <a:t>Constraints</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dirty="0">
                          <a:effectLst/>
                        </a:rPr>
                        <a:t>Description</a:t>
                      </a:r>
                      <a:endParaRPr lang="sv-SE" sz="1400" dirty="0">
                        <a:effectLst/>
                        <a:latin typeface="Times New Roman" panose="02020603050405020304" pitchFamily="18" charset="0"/>
                        <a:ea typeface="宋体" panose="02010600030101010101" pitchFamily="2" charset="-122"/>
                      </a:endParaRPr>
                    </a:p>
                  </a:txBody>
                  <a:tcPr marL="17780" marR="68580" marT="0" marB="0"/>
                </a:tc>
                <a:extLst>
                  <a:ext uri="{0D108BD9-81ED-4DB2-BD59-A6C34878D82A}">
                    <a16:rowId xmlns:a16="http://schemas.microsoft.com/office/drawing/2014/main" val="1963989943"/>
                  </a:ext>
                </a:extLst>
              </a:tr>
              <a:tr h="359180">
                <a:tc>
                  <a:txBody>
                    <a:bodyPr/>
                    <a:lstStyle/>
                    <a:p>
                      <a:pPr marL="0" marR="0" algn="l" defTabSz="914400" rtl="0" eaLnBrk="1" latinLnBrk="0" hangingPunct="0">
                        <a:spcBef>
                          <a:spcPts val="0"/>
                        </a:spcBef>
                        <a:spcAft>
                          <a:spcPts val="900"/>
                        </a:spcAft>
                      </a:pPr>
                      <a:r>
                        <a:rPr lang="sv-SE" sz="1200" b="1" kern="1200" dirty="0" err="1">
                          <a:solidFill>
                            <a:schemeClr val="lt1"/>
                          </a:solidFill>
                          <a:effectLst/>
                          <a:latin typeface="+mn-lt"/>
                          <a:ea typeface="+mn-ea"/>
                          <a:cs typeface="+mn-cs"/>
                        </a:rPr>
                        <a:t>external_virtual_link</a:t>
                      </a:r>
                      <a:endParaRPr lang="sv-SE" sz="1200" b="1" kern="1200" dirty="0">
                        <a:solidFill>
                          <a:schemeClr val="lt1"/>
                        </a:solidFill>
                        <a:effectLst/>
                        <a:latin typeface="+mn-lt"/>
                        <a:ea typeface="+mn-ea"/>
                        <a:cs typeface="+mn-cs"/>
                      </a:endParaRPr>
                    </a:p>
                  </a:txBody>
                  <a:tcPr marL="17780" marR="68580" marT="0" marB="0"/>
                </a:tc>
                <a:tc>
                  <a:txBody>
                    <a:bodyPr/>
                    <a:lstStyle/>
                    <a:p>
                      <a:pPr marL="0" marR="0" hangingPunct="0">
                        <a:spcBef>
                          <a:spcPts val="0"/>
                        </a:spcBef>
                        <a:spcAft>
                          <a:spcPts val="900"/>
                        </a:spcAft>
                      </a:pPr>
                      <a:r>
                        <a:rPr lang="en-GB" sz="1200" dirty="0">
                          <a:effectLst/>
                        </a:rPr>
                        <a:t>no</a:t>
                      </a:r>
                      <a:endParaRPr lang="en-US" dirty="0">
                        <a:effectLst/>
                      </a:endParaRPr>
                    </a:p>
                  </a:txBody>
                  <a:tcPr marL="17780" marR="68580" marT="0" marB="0"/>
                </a:tc>
                <a:tc>
                  <a:txBody>
                    <a:bodyPr/>
                    <a:lstStyle/>
                    <a:p>
                      <a:r>
                        <a:rPr lang="en-CA" sz="1200" kern="1200" dirty="0" err="1">
                          <a:solidFill>
                            <a:schemeClr val="dk1"/>
                          </a:solidFill>
                          <a:effectLst/>
                          <a:latin typeface="+mn-lt"/>
                          <a:ea typeface="+mn-ea"/>
                          <a:cs typeface="+mn-cs"/>
                        </a:rPr>
                        <a:t>tosca.capabilities.nfv.VirtualLinkable</a:t>
                      </a:r>
                      <a:endParaRPr lang="sv-SE" sz="1200" kern="1200" dirty="0">
                        <a:solidFill>
                          <a:schemeClr val="dk1"/>
                        </a:solidFill>
                        <a:effectLst/>
                        <a:latin typeface="+mn-lt"/>
                        <a:ea typeface="+mn-ea"/>
                        <a:cs typeface="+mn-cs"/>
                      </a:endParaRPr>
                    </a:p>
                  </a:txBody>
                  <a:tcPr marL="17780" marR="68580" marT="0" marB="0"/>
                </a:tc>
                <a:tc>
                  <a:txBody>
                    <a:bodyPr/>
                    <a:lstStyle/>
                    <a:p>
                      <a:pPr marL="0" marR="0" hangingPunct="0">
                        <a:spcBef>
                          <a:spcPts val="0"/>
                        </a:spcBef>
                        <a:spcAft>
                          <a:spcPts val="900"/>
                        </a:spcAft>
                      </a:pPr>
                      <a:endParaRPr lang="en-US" sz="1200" kern="1200" dirty="0">
                        <a:solidFill>
                          <a:schemeClr val="dk1"/>
                        </a:solidFill>
                        <a:effectLst/>
                        <a:latin typeface="+mn-lt"/>
                        <a:ea typeface="+mn-ea"/>
                        <a:cs typeface="+mn-cs"/>
                      </a:endParaRPr>
                    </a:p>
                  </a:txBody>
                  <a:tcPr marL="17780" marR="68580" marT="0" marB="0"/>
                </a:tc>
                <a:tc>
                  <a:txBody>
                    <a:bodyPr/>
                    <a:lstStyle/>
                    <a:p>
                      <a:pPr marL="0" marR="0" algn="l" defTabSz="914400" rtl="0" eaLnBrk="1" latinLnBrk="0" hangingPunct="0">
                        <a:spcBef>
                          <a:spcPts val="0"/>
                        </a:spcBef>
                        <a:spcAft>
                          <a:spcPts val="900"/>
                        </a:spcAft>
                      </a:pPr>
                      <a:r>
                        <a:rPr lang="en-US" sz="1200" kern="1200" dirty="0">
                          <a:solidFill>
                            <a:schemeClr val="dk1"/>
                          </a:solidFill>
                          <a:effectLst/>
                          <a:latin typeface="+mn-lt"/>
                          <a:ea typeface="+mn-ea"/>
                          <a:cs typeface="+mn-cs"/>
                        </a:rPr>
                        <a:t>Specifies that CP instances require to be connected to a node that has a </a:t>
                      </a:r>
                      <a:r>
                        <a:rPr lang="en-CA" sz="1200" kern="1200" dirty="0" err="1">
                          <a:solidFill>
                            <a:schemeClr val="dk1"/>
                          </a:solidFill>
                          <a:effectLst/>
                          <a:latin typeface="+mn-lt"/>
                          <a:ea typeface="+mn-ea"/>
                          <a:cs typeface="+mn-cs"/>
                        </a:rPr>
                        <a:t>VirtualLinkable</a:t>
                      </a:r>
                      <a:r>
                        <a:rPr lang="en-CA" sz="1200" kern="1200" dirty="0">
                          <a:solidFill>
                            <a:schemeClr val="dk1"/>
                          </a:solidFill>
                          <a:effectLst/>
                          <a:latin typeface="+mn-lt"/>
                          <a:ea typeface="+mn-ea"/>
                          <a:cs typeface="+mn-cs"/>
                        </a:rPr>
                        <a:t> capability.</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1805851020"/>
                  </a:ext>
                </a:extLst>
              </a:tr>
            </a:tbl>
          </a:graphicData>
        </a:graphic>
      </p:graphicFrame>
      <p:sp>
        <p:nvSpPr>
          <p:cNvPr id="4" name="TextBox 3">
            <a:extLst>
              <a:ext uri="{FF2B5EF4-FFF2-40B4-BE49-F238E27FC236}">
                <a16:creationId xmlns:a16="http://schemas.microsoft.com/office/drawing/2014/main" id="{299327FB-C83C-4AA8-A9C2-048DD3E42D65}"/>
              </a:ext>
            </a:extLst>
          </p:cNvPr>
          <p:cNvSpPr txBox="1"/>
          <p:nvPr/>
        </p:nvSpPr>
        <p:spPr>
          <a:xfrm>
            <a:off x="314961" y="2236105"/>
            <a:ext cx="11161197" cy="369332"/>
          </a:xfrm>
          <a:prstGeom prst="rect">
            <a:avLst/>
          </a:prstGeom>
          <a:noFill/>
        </p:spPr>
        <p:txBody>
          <a:bodyPr wrap="none" rtlCol="0">
            <a:spAutoFit/>
          </a:bodyPr>
          <a:lstStyle/>
          <a:p>
            <a:r>
              <a:rPr lang="en-US" dirty="0"/>
              <a:t>All properties of </a:t>
            </a:r>
            <a:r>
              <a:rPr lang="en-US" dirty="0" err="1"/>
              <a:t>PnfExtCp</a:t>
            </a:r>
            <a:r>
              <a:rPr lang="en-US" dirty="0"/>
              <a:t> node type are derived from Cp node type, which has a common definition with VNF in ETSI:</a:t>
            </a:r>
            <a:endParaRPr lang="en-CA" dirty="0"/>
          </a:p>
        </p:txBody>
      </p:sp>
      <p:graphicFrame>
        <p:nvGraphicFramePr>
          <p:cNvPr id="6" name="Content Placeholder 6">
            <a:extLst>
              <a:ext uri="{FF2B5EF4-FFF2-40B4-BE49-F238E27FC236}">
                <a16:creationId xmlns:a16="http://schemas.microsoft.com/office/drawing/2014/main" id="{D77B39E1-01B9-4D43-BA38-C3861768473E}"/>
              </a:ext>
            </a:extLst>
          </p:cNvPr>
          <p:cNvGraphicFramePr>
            <a:graphicFrameLocks/>
          </p:cNvGraphicFramePr>
          <p:nvPr>
            <p:extLst>
              <p:ext uri="{D42A27DB-BD31-4B8C-83A1-F6EECF244321}">
                <p14:modId xmlns:p14="http://schemas.microsoft.com/office/powerpoint/2010/main" val="3087562800"/>
              </p:ext>
            </p:extLst>
          </p:nvPr>
        </p:nvGraphicFramePr>
        <p:xfrm>
          <a:off x="314961" y="2605437"/>
          <a:ext cx="11266207" cy="3088748"/>
        </p:xfrm>
        <a:graphic>
          <a:graphicData uri="http://schemas.openxmlformats.org/drawingml/2006/table">
            <a:tbl>
              <a:tblPr firstRow="1" firstCol="1" bandRow="1" bandCol="1">
                <a:tableStyleId>{5C22544A-7EE6-4342-B048-85BDC9FD1C3A}</a:tableStyleId>
              </a:tblPr>
              <a:tblGrid>
                <a:gridCol w="1101789">
                  <a:extLst>
                    <a:ext uri="{9D8B030D-6E8A-4147-A177-3AD203B41FA5}">
                      <a16:colId xmlns:a16="http://schemas.microsoft.com/office/drawing/2014/main" val="4035274573"/>
                    </a:ext>
                  </a:extLst>
                </a:gridCol>
                <a:gridCol w="695198">
                  <a:extLst>
                    <a:ext uri="{9D8B030D-6E8A-4147-A177-3AD203B41FA5}">
                      <a16:colId xmlns:a16="http://schemas.microsoft.com/office/drawing/2014/main" val="3509243118"/>
                    </a:ext>
                  </a:extLst>
                </a:gridCol>
                <a:gridCol w="2691956">
                  <a:extLst>
                    <a:ext uri="{9D8B030D-6E8A-4147-A177-3AD203B41FA5}">
                      <a16:colId xmlns:a16="http://schemas.microsoft.com/office/drawing/2014/main" val="3569092983"/>
                    </a:ext>
                  </a:extLst>
                </a:gridCol>
                <a:gridCol w="1643213">
                  <a:extLst>
                    <a:ext uri="{9D8B030D-6E8A-4147-A177-3AD203B41FA5}">
                      <a16:colId xmlns:a16="http://schemas.microsoft.com/office/drawing/2014/main" val="3353641421"/>
                    </a:ext>
                  </a:extLst>
                </a:gridCol>
                <a:gridCol w="5134051">
                  <a:extLst>
                    <a:ext uri="{9D8B030D-6E8A-4147-A177-3AD203B41FA5}">
                      <a16:colId xmlns:a16="http://schemas.microsoft.com/office/drawing/2014/main" val="1685560496"/>
                    </a:ext>
                  </a:extLst>
                </a:gridCol>
              </a:tblGrid>
              <a:tr h="345548">
                <a:tc>
                  <a:txBody>
                    <a:bodyPr/>
                    <a:lstStyle/>
                    <a:p>
                      <a:pPr marL="0" marR="0" algn="ctr" hangingPunct="0">
                        <a:spcBef>
                          <a:spcPts val="0"/>
                        </a:spcBef>
                        <a:spcAft>
                          <a:spcPts val="900"/>
                        </a:spcAft>
                      </a:pPr>
                      <a:r>
                        <a:rPr lang="en-GB" sz="1200" dirty="0">
                          <a:effectLst/>
                        </a:rPr>
                        <a:t>Property name</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dirty="0">
                          <a:effectLst/>
                        </a:rPr>
                        <a:t>Required</a:t>
                      </a:r>
                      <a:endParaRPr lang="en-US" dirty="0">
                        <a:effectLst/>
                      </a:endParaRPr>
                    </a:p>
                  </a:txBody>
                  <a:tcPr marL="17780" marR="68580" marT="0" marB="0"/>
                </a:tc>
                <a:tc>
                  <a:txBody>
                    <a:bodyPr/>
                    <a:lstStyle/>
                    <a:p>
                      <a:pPr marL="0" marR="0" algn="ctr" hangingPunct="0">
                        <a:spcBef>
                          <a:spcPts val="0"/>
                        </a:spcBef>
                        <a:spcAft>
                          <a:spcPts val="900"/>
                        </a:spcAft>
                      </a:pPr>
                      <a:r>
                        <a:rPr lang="en-GB" sz="1200">
                          <a:effectLst/>
                        </a:rPr>
                        <a:t>Type</a:t>
                      </a:r>
                      <a:endParaRPr lang="en-US">
                        <a:effectLst/>
                      </a:endParaRPr>
                    </a:p>
                  </a:txBody>
                  <a:tcPr marL="17780" marR="68580" marT="0" marB="0"/>
                </a:tc>
                <a:tc>
                  <a:txBody>
                    <a:bodyPr/>
                    <a:lstStyle/>
                    <a:p>
                      <a:pPr marL="0" marR="0" algn="ctr" hangingPunct="0">
                        <a:spcBef>
                          <a:spcPts val="0"/>
                        </a:spcBef>
                        <a:spcAft>
                          <a:spcPts val="900"/>
                        </a:spcAft>
                      </a:pPr>
                      <a:r>
                        <a:rPr lang="en-GB" sz="1200" dirty="0">
                          <a:effectLst/>
                        </a:rPr>
                        <a:t>Constraints</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a:effectLst/>
                        </a:rPr>
                        <a:t>Description</a:t>
                      </a:r>
                      <a:endParaRPr lang="sv-SE" sz="1400">
                        <a:effectLst/>
                        <a:latin typeface="Times New Roman" panose="02020603050405020304" pitchFamily="18" charset="0"/>
                        <a:ea typeface="宋体" panose="02010600030101010101" pitchFamily="2" charset="-122"/>
                      </a:endParaRPr>
                    </a:p>
                  </a:txBody>
                  <a:tcPr marL="17780" marR="68580" marT="0" marB="0"/>
                </a:tc>
                <a:extLst>
                  <a:ext uri="{0D108BD9-81ED-4DB2-BD59-A6C34878D82A}">
                    <a16:rowId xmlns:a16="http://schemas.microsoft.com/office/drawing/2014/main" val="1963989943"/>
                  </a:ext>
                </a:extLst>
              </a:tr>
              <a:tr h="430565">
                <a:tc>
                  <a:txBody>
                    <a:bodyPr/>
                    <a:lstStyle/>
                    <a:p>
                      <a:pPr marL="0" marR="0" algn="l" defTabSz="914400" rtl="0" eaLnBrk="1" latinLnBrk="0" hangingPunct="0">
                        <a:spcBef>
                          <a:spcPts val="0"/>
                        </a:spcBef>
                        <a:spcAft>
                          <a:spcPts val="900"/>
                        </a:spcAft>
                      </a:pPr>
                      <a:r>
                        <a:rPr lang="en-CA" sz="1200" b="1" kern="1200" dirty="0" err="1">
                          <a:solidFill>
                            <a:schemeClr val="lt1"/>
                          </a:solidFill>
                          <a:effectLst/>
                          <a:latin typeface="+mn-lt"/>
                          <a:ea typeface="+mn-ea"/>
                          <a:cs typeface="+mn-cs"/>
                        </a:rPr>
                        <a:t>layer_protocols</a:t>
                      </a:r>
                      <a:endParaRPr lang="sv-SE" sz="1200" b="1" kern="1200" dirty="0">
                        <a:solidFill>
                          <a:schemeClr val="lt1"/>
                        </a:solidFill>
                        <a:effectLst/>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yes</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list of string</a:t>
                      </a:r>
                      <a:endParaRPr kumimoji="0" lang="sv-SE" sz="1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endParaRPr>
                    </a:p>
                  </a:txBody>
                  <a:tcPr marL="17780" marR="68580" marT="0" marB="0"/>
                </a:tc>
                <a:tc>
                  <a:txBody>
                    <a:bodyPr/>
                    <a:lstStyle/>
                    <a:p>
                      <a:pPr marL="0" marR="0" hangingPunct="0">
                        <a:spcBef>
                          <a:spcPts val="0"/>
                        </a:spcBef>
                        <a:spcAft>
                          <a:spcPts val="900"/>
                        </a:spcAft>
                      </a:pPr>
                      <a:r>
                        <a:rPr kumimoji="0" lang="en-US" sz="1200" b="0" i="0" u="none" strike="noStrike" kern="1200" cap="none" spc="0" normalizeH="0" baseline="0" dirty="0">
                          <a:ln>
                            <a:noFill/>
                          </a:ln>
                          <a:solidFill>
                            <a:prstClr val="black"/>
                          </a:solidFill>
                          <a:effectLst/>
                          <a:uLnTx/>
                          <a:uFillTx/>
                          <a:latin typeface="Calibri" panose="020F0502020204030204"/>
                          <a:ea typeface="+mn-ea"/>
                          <a:cs typeface="+mn-cs"/>
                        </a:rPr>
                        <a:t>Valid values: ethernet, </a:t>
                      </a:r>
                      <a:r>
                        <a:rPr kumimoji="0" lang="en-US" sz="1200" b="0" i="0" u="none" strike="noStrike" kern="1200" cap="none" spc="0" normalizeH="0" baseline="0" dirty="0" err="1">
                          <a:ln>
                            <a:noFill/>
                          </a:ln>
                          <a:solidFill>
                            <a:prstClr val="black"/>
                          </a:solidFill>
                          <a:effectLst/>
                          <a:uLnTx/>
                          <a:uFillTx/>
                          <a:latin typeface="Calibri" panose="020F0502020204030204"/>
                          <a:ea typeface="+mn-ea"/>
                          <a:cs typeface="+mn-cs"/>
                        </a:rPr>
                        <a:t>mpls</a:t>
                      </a:r>
                      <a:r>
                        <a:rPr kumimoji="0" lang="en-US" sz="1200" b="0" i="0" u="none" strike="noStrike" kern="1200" cap="none" spc="0" normalizeH="0" baseline="0" dirty="0">
                          <a:ln>
                            <a:noFill/>
                          </a:ln>
                          <a:solidFill>
                            <a:prstClr val="black"/>
                          </a:solidFill>
                          <a:effectLst/>
                          <a:uLnTx/>
                          <a:uFillTx/>
                          <a:latin typeface="Calibri" panose="020F0502020204030204"/>
                          <a:ea typeface="+mn-ea"/>
                          <a:cs typeface="+mn-cs"/>
                        </a:rPr>
                        <a:t>, odu2, ipv4, ipv6, pseudo-wire</a:t>
                      </a:r>
                    </a:p>
                  </a:txBody>
                  <a:tcPr marL="17780" marR="68580" marT="0" marB="0"/>
                </a:tc>
                <a:tc>
                  <a:txBody>
                    <a:bodyPr/>
                    <a:lstStyle/>
                    <a:p>
                      <a:r>
                        <a:rPr lang="en-CA" sz="1200" kern="1200" dirty="0">
                          <a:solidFill>
                            <a:schemeClr val="dk1"/>
                          </a:solidFill>
                          <a:effectLst/>
                          <a:latin typeface="+mn-lt"/>
                          <a:ea typeface="+mn-ea"/>
                          <a:cs typeface="+mn-cs"/>
                        </a:rPr>
                        <a:t>Identifies which protocol the connection point uses for connectivity purposes.</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1805851020"/>
                  </a:ext>
                </a:extLst>
              </a:tr>
              <a:tr h="278738">
                <a:tc>
                  <a:txBody>
                    <a:bodyPr/>
                    <a:lstStyle/>
                    <a:p>
                      <a:pPr marL="0" marR="0" algn="l" defTabSz="914400" rtl="0" eaLnBrk="1" latinLnBrk="0" hangingPunct="0">
                        <a:spcBef>
                          <a:spcPts val="0"/>
                        </a:spcBef>
                        <a:spcAft>
                          <a:spcPts val="900"/>
                        </a:spcAft>
                      </a:pPr>
                      <a:r>
                        <a:rPr lang="en-CA" sz="1200" b="1" kern="1200" dirty="0">
                          <a:solidFill>
                            <a:schemeClr val="lt1"/>
                          </a:solidFill>
                          <a:effectLst/>
                          <a:latin typeface="+mn-lt"/>
                          <a:ea typeface="+mn-ea"/>
                          <a:cs typeface="+mn-cs"/>
                        </a:rPr>
                        <a:t>role</a:t>
                      </a:r>
                      <a:endParaRPr lang="sv-SE" sz="1200" b="1" kern="1200" dirty="0">
                        <a:solidFill>
                          <a:schemeClr val="lt1"/>
                        </a:solidFill>
                        <a:effectLst/>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no</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string</a:t>
                      </a:r>
                      <a:endParaRPr kumimoji="0" lang="sv-SE" sz="1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endParaRPr>
                    </a:p>
                  </a:txBody>
                  <a:tcPr marL="17780" marR="68580" marT="0" marB="0"/>
                </a:tc>
                <a:tc>
                  <a:txBody>
                    <a:bodyPr/>
                    <a:lstStyle/>
                    <a:p>
                      <a:pPr marL="0" marR="0" hangingPunct="0">
                        <a:spcBef>
                          <a:spcPts val="0"/>
                        </a:spcBef>
                        <a:spcAft>
                          <a:spcPts val="900"/>
                        </a:spcAft>
                      </a:pPr>
                      <a:r>
                        <a:rPr kumimoji="0" lang="en-US" sz="1200" b="0" i="0" u="none" strike="noStrike" kern="1200" cap="none" spc="0" normalizeH="0" baseline="0" dirty="0">
                          <a:ln>
                            <a:noFill/>
                          </a:ln>
                          <a:solidFill>
                            <a:prstClr val="black"/>
                          </a:solidFill>
                          <a:effectLst/>
                          <a:uLnTx/>
                          <a:uFillTx/>
                          <a:latin typeface="Calibri" panose="020F0502020204030204"/>
                          <a:ea typeface="+mn-ea"/>
                          <a:cs typeface="+mn-cs"/>
                        </a:rPr>
                        <a:t>valid values: root, leaf</a:t>
                      </a:r>
                    </a:p>
                  </a:txBody>
                  <a:tcPr marL="17780" marR="68580" marT="0" marB="0"/>
                </a:tc>
                <a:tc>
                  <a:txBody>
                    <a:bodyPr/>
                    <a:lstStyle/>
                    <a:p>
                      <a:r>
                        <a:rPr lang="en-US" sz="1200" kern="1200" dirty="0">
                          <a:solidFill>
                            <a:schemeClr val="dk1"/>
                          </a:solidFill>
                          <a:effectLst/>
                          <a:latin typeface="+mn-lt"/>
                          <a:ea typeface="+mn-ea"/>
                          <a:cs typeface="+mn-cs"/>
                        </a:rPr>
                        <a:t>Identifies the role of the port in the context of the traffic flow patterns in the VNF or parent </a:t>
                      </a:r>
                      <a:r>
                        <a:rPr lang="en-CA" sz="1200" kern="1200" dirty="0">
                          <a:solidFill>
                            <a:schemeClr val="dk1"/>
                          </a:solidFill>
                          <a:effectLst/>
                          <a:latin typeface="+mn-lt"/>
                          <a:ea typeface="+mn-ea"/>
                          <a:cs typeface="+mn-cs"/>
                        </a:rPr>
                        <a:t>NS.</a:t>
                      </a:r>
                    </a:p>
                    <a:p>
                      <a:r>
                        <a:rPr lang="en-US" sz="1200" kern="1200" dirty="0">
                          <a:solidFill>
                            <a:schemeClr val="dk1"/>
                          </a:solidFill>
                          <a:effectLst/>
                          <a:latin typeface="+mn-lt"/>
                          <a:ea typeface="+mn-ea"/>
                          <a:cs typeface="+mn-cs"/>
                        </a:rPr>
                        <a:t>For example a VNF with a tree flow pattern within the VNF will have legal </a:t>
                      </a:r>
                      <a:r>
                        <a:rPr lang="en-US" sz="1200" kern="1200" dirty="0" err="1">
                          <a:solidFill>
                            <a:schemeClr val="dk1"/>
                          </a:solidFill>
                          <a:effectLst/>
                          <a:latin typeface="+mn-lt"/>
                          <a:ea typeface="+mn-ea"/>
                          <a:cs typeface="+mn-cs"/>
                        </a:rPr>
                        <a:t>cpRoles</a:t>
                      </a:r>
                      <a:r>
                        <a:rPr lang="en-US" sz="1200" kern="1200" dirty="0">
                          <a:solidFill>
                            <a:schemeClr val="dk1"/>
                          </a:solidFill>
                          <a:effectLst/>
                          <a:latin typeface="+mn-lt"/>
                          <a:ea typeface="+mn-ea"/>
                          <a:cs typeface="+mn-cs"/>
                        </a:rPr>
                        <a:t> of </a:t>
                      </a:r>
                      <a:r>
                        <a:rPr lang="en-CA" sz="1200" kern="1200" dirty="0">
                          <a:solidFill>
                            <a:schemeClr val="dk1"/>
                          </a:solidFill>
                          <a:effectLst/>
                          <a:latin typeface="+mn-lt"/>
                          <a:ea typeface="+mn-ea"/>
                          <a:cs typeface="+mn-cs"/>
                        </a:rPr>
                        <a:t>ROOT and LEAF.</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588379918"/>
                  </a:ext>
                </a:extLst>
              </a:tr>
              <a:tr h="258442">
                <a:tc>
                  <a:txBody>
                    <a:bodyPr/>
                    <a:lstStyle/>
                    <a:p>
                      <a:pPr marL="0" marR="0" algn="l" defTabSz="914400" rtl="0" eaLnBrk="1" latinLnBrk="0" hangingPunct="0">
                        <a:spcBef>
                          <a:spcPts val="0"/>
                        </a:spcBef>
                        <a:spcAft>
                          <a:spcPts val="900"/>
                        </a:spcAft>
                      </a:pPr>
                      <a:r>
                        <a:rPr lang="en-CA" sz="1200" b="1" kern="1200" dirty="0">
                          <a:solidFill>
                            <a:schemeClr val="lt1"/>
                          </a:solidFill>
                          <a:effectLst/>
                          <a:latin typeface="+mn-lt"/>
                          <a:ea typeface="+mn-ea"/>
                          <a:cs typeface="+mn-cs"/>
                        </a:rPr>
                        <a:t>description</a:t>
                      </a:r>
                      <a:endParaRPr lang="sv-SE" sz="1200" b="1" kern="1200" dirty="0">
                        <a:solidFill>
                          <a:schemeClr val="lt1"/>
                        </a:solidFill>
                        <a:effectLst/>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no</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string</a:t>
                      </a:r>
                      <a:endParaRPr kumimoji="0" lang="sv-SE" sz="1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endParaRPr>
                    </a:p>
                  </a:txBody>
                  <a:tcPr marL="17780" marR="68580" marT="0" marB="0"/>
                </a:tc>
                <a:tc>
                  <a:txBody>
                    <a:bodyPr/>
                    <a:lstStyle/>
                    <a:p>
                      <a:pPr marL="0" marR="0" hangingPunct="0">
                        <a:spcBef>
                          <a:spcPts val="0"/>
                        </a:spcBef>
                        <a:spcAft>
                          <a:spcPts val="900"/>
                        </a:spcAft>
                      </a:pPr>
                      <a:endParaRPr lang="en-US" dirty="0">
                        <a:effectLst/>
                      </a:endParaRPr>
                    </a:p>
                  </a:txBody>
                  <a:tcPr marL="17780" marR="68580" marT="0" marB="0"/>
                </a:tc>
                <a:tc>
                  <a:txBody>
                    <a:bodyPr/>
                    <a:lstStyle/>
                    <a:p>
                      <a:r>
                        <a:rPr lang="en-CA" sz="1200" kern="1200" dirty="0">
                          <a:solidFill>
                            <a:schemeClr val="dk1"/>
                          </a:solidFill>
                          <a:effectLst/>
                          <a:latin typeface="+mn-lt"/>
                          <a:ea typeface="+mn-ea"/>
                          <a:cs typeface="+mn-cs"/>
                        </a:rPr>
                        <a:t>Provides human-readable </a:t>
                      </a:r>
                      <a:r>
                        <a:rPr lang="en-US" sz="1200" kern="1200" dirty="0">
                          <a:solidFill>
                            <a:schemeClr val="dk1"/>
                          </a:solidFill>
                          <a:effectLst/>
                          <a:latin typeface="+mn-lt"/>
                          <a:ea typeface="+mn-ea"/>
                          <a:cs typeface="+mn-cs"/>
                        </a:rPr>
                        <a:t>information on the purpose of the connection point (e.g. </a:t>
                      </a:r>
                      <a:r>
                        <a:rPr lang="en-CA" sz="1200" kern="1200" dirty="0">
                          <a:solidFill>
                            <a:schemeClr val="dk1"/>
                          </a:solidFill>
                          <a:effectLst/>
                          <a:latin typeface="+mn-lt"/>
                          <a:ea typeface="+mn-ea"/>
                          <a:cs typeface="+mn-cs"/>
                        </a:rPr>
                        <a:t>connection point for control plane traffic).</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1952229907"/>
                  </a:ext>
                </a:extLst>
              </a:tr>
              <a:tr h="251271">
                <a:tc>
                  <a:txBody>
                    <a:bodyPr/>
                    <a:lstStyle/>
                    <a:p>
                      <a:pPr marL="0" marR="0" algn="l" defTabSz="914400" rtl="0" eaLnBrk="1" latinLnBrk="0" hangingPunct="0">
                        <a:spcBef>
                          <a:spcPts val="0"/>
                        </a:spcBef>
                        <a:spcAft>
                          <a:spcPts val="900"/>
                        </a:spcAft>
                      </a:pPr>
                      <a:r>
                        <a:rPr lang="en-CA" sz="1200" b="1" kern="1200" dirty="0">
                          <a:solidFill>
                            <a:schemeClr val="lt1"/>
                          </a:solidFill>
                          <a:effectLst/>
                          <a:latin typeface="+mn-lt"/>
                          <a:ea typeface="+mn-ea"/>
                          <a:cs typeface="+mn-cs"/>
                        </a:rPr>
                        <a:t>protocol</a:t>
                      </a:r>
                      <a:endParaRPr lang="sv-SE" sz="1200" b="1" kern="1200" dirty="0">
                        <a:solidFill>
                          <a:schemeClr val="lt1"/>
                        </a:solidFill>
                        <a:effectLst/>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no</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list of </a:t>
                      </a:r>
                      <a:r>
                        <a:rPr kumimoji="0" lang="en-CA" sz="1200" b="0" i="0" u="none" strike="noStrike" kern="1200" cap="none" spc="0" normalizeH="0" baseline="0" dirty="0" err="1">
                          <a:ln>
                            <a:noFill/>
                          </a:ln>
                          <a:solidFill>
                            <a:prstClr val="black"/>
                          </a:solidFill>
                          <a:effectLst/>
                          <a:uLnTx/>
                          <a:uFillTx/>
                          <a:latin typeface="Calibri" panose="020F0502020204030204"/>
                          <a:ea typeface="+mn-ea"/>
                          <a:cs typeface="+mn-cs"/>
                        </a:rPr>
                        <a:t>tosca.datatypes.nfv.CpProtocolData</a:t>
                      </a:r>
                      <a:endParaRPr kumimoji="0" lang="sv-SE" sz="12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hangingPunct="0">
                        <a:spcBef>
                          <a:spcPts val="0"/>
                        </a:spcBef>
                        <a:spcAft>
                          <a:spcPts val="900"/>
                        </a:spcAft>
                      </a:pPr>
                      <a:endParaRPr lang="en-US" dirty="0">
                        <a:effectLst/>
                      </a:endParaRPr>
                    </a:p>
                  </a:txBody>
                  <a:tcPr marL="17780" marR="68580" marT="0" marB="0"/>
                </a:tc>
                <a:tc>
                  <a:txBody>
                    <a:bodyPr/>
                    <a:lstStyle/>
                    <a:p>
                      <a:pPr marL="0" algn="l" defTabSz="914400" rtl="0" eaLnBrk="1" latinLnBrk="0" hangingPunct="1"/>
                      <a:r>
                        <a:rPr lang="en-CA" sz="1200" kern="1200" dirty="0">
                          <a:solidFill>
                            <a:schemeClr val="dk1"/>
                          </a:solidFill>
                          <a:effectLst/>
                          <a:latin typeface="+mn-lt"/>
                          <a:ea typeface="+mn-ea"/>
                          <a:cs typeface="+mn-cs"/>
                        </a:rPr>
                        <a:t>Provides information on the </a:t>
                      </a:r>
                      <a:r>
                        <a:rPr lang="en-US" sz="1200" kern="1200" dirty="0">
                          <a:solidFill>
                            <a:schemeClr val="dk1"/>
                          </a:solidFill>
                          <a:effectLst/>
                          <a:latin typeface="+mn-lt"/>
                          <a:ea typeface="+mn-ea"/>
                          <a:cs typeface="+mn-cs"/>
                        </a:rPr>
                        <a:t>addresses to be assigned to </a:t>
                      </a:r>
                      <a:r>
                        <a:rPr lang="en-CA" sz="1200" kern="1200" dirty="0">
                          <a:solidFill>
                            <a:schemeClr val="dk1"/>
                          </a:solidFill>
                          <a:effectLst/>
                          <a:latin typeface="+mn-lt"/>
                          <a:ea typeface="+mn-ea"/>
                          <a:cs typeface="+mn-cs"/>
                        </a:rPr>
                        <a:t>the connection point(s) instantiated from this Connection Point Descriptor.</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11395697"/>
                  </a:ext>
                </a:extLst>
              </a:tr>
              <a:tr h="715651">
                <a:tc>
                  <a:txBody>
                    <a:bodyPr/>
                    <a:lstStyle/>
                    <a:p>
                      <a:pPr marL="0" marR="0" algn="l" defTabSz="914400" rtl="0" eaLnBrk="1" latinLnBrk="0" hangingPunct="0">
                        <a:spcBef>
                          <a:spcPts val="0"/>
                        </a:spcBef>
                        <a:spcAft>
                          <a:spcPts val="900"/>
                        </a:spcAft>
                      </a:pPr>
                      <a:r>
                        <a:rPr lang="en-CA" sz="1200" b="1" kern="1200" dirty="0" err="1">
                          <a:solidFill>
                            <a:schemeClr val="lt1"/>
                          </a:solidFill>
                          <a:effectLst/>
                          <a:latin typeface="+mn-lt"/>
                          <a:ea typeface="+mn-ea"/>
                          <a:cs typeface="+mn-cs"/>
                        </a:rPr>
                        <a:t>trunk_mode</a:t>
                      </a:r>
                      <a:endParaRPr lang="sv-SE" sz="1200" b="1" kern="1200" dirty="0">
                        <a:solidFill>
                          <a:schemeClr val="lt1"/>
                        </a:solidFill>
                        <a:effectLst/>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no</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dirty="0" err="1">
                          <a:ln>
                            <a:noFill/>
                          </a:ln>
                          <a:solidFill>
                            <a:prstClr val="black"/>
                          </a:solidFill>
                          <a:effectLst/>
                          <a:uLnTx/>
                          <a:uFillTx/>
                          <a:latin typeface="Calibri" panose="020F0502020204030204"/>
                          <a:ea typeface="+mn-ea"/>
                          <a:cs typeface="+mn-cs"/>
                        </a:rPr>
                        <a:t>boolean</a:t>
                      </a:r>
                      <a:endParaRPr kumimoji="0" lang="sv-SE" sz="1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endParaRPr>
                    </a:p>
                  </a:txBody>
                  <a:tcPr marL="17780" marR="68580" marT="0" marB="0"/>
                </a:tc>
                <a:tc>
                  <a:txBody>
                    <a:bodyPr/>
                    <a:lstStyle/>
                    <a:p>
                      <a:pPr marL="0" marR="0" hangingPunct="0">
                        <a:spcBef>
                          <a:spcPts val="0"/>
                        </a:spcBef>
                        <a:spcAft>
                          <a:spcPts val="900"/>
                        </a:spcAft>
                      </a:pPr>
                      <a:endParaRPr lang="en-US" dirty="0">
                        <a:effectLst/>
                      </a:endParaRPr>
                    </a:p>
                  </a:txBody>
                  <a:tcPr marL="17780" marR="68580" marT="0" marB="0"/>
                </a:tc>
                <a:tc>
                  <a:txBody>
                    <a:bodyPr/>
                    <a:lstStyle/>
                    <a:p>
                      <a:pPr marL="0" algn="l" defTabSz="914400" rtl="0" eaLnBrk="1" latinLnBrk="0" hangingPunct="1"/>
                      <a:r>
                        <a:rPr lang="en-CA" sz="1200" kern="1200" dirty="0">
                          <a:solidFill>
                            <a:schemeClr val="dk1"/>
                          </a:solidFill>
                          <a:effectLst/>
                          <a:latin typeface="+mn-lt"/>
                          <a:ea typeface="+mn-ea"/>
                          <a:cs typeface="+mn-cs"/>
                        </a:rPr>
                        <a:t>Information about whether the </a:t>
                      </a:r>
                      <a:r>
                        <a:rPr lang="en-US" sz="1200" kern="1200" dirty="0">
                          <a:solidFill>
                            <a:schemeClr val="dk1"/>
                          </a:solidFill>
                          <a:effectLst/>
                          <a:latin typeface="+mn-lt"/>
                          <a:ea typeface="+mn-ea"/>
                          <a:cs typeface="+mn-cs"/>
                        </a:rPr>
                        <a:t>CP instantiated from this Cp is in Trunk mode (802.1Q or </a:t>
                      </a:r>
                      <a:r>
                        <a:rPr lang="en-CA" sz="1200" kern="1200" dirty="0">
                          <a:solidFill>
                            <a:schemeClr val="dk1"/>
                          </a:solidFill>
                          <a:effectLst/>
                          <a:latin typeface="+mn-lt"/>
                          <a:ea typeface="+mn-ea"/>
                          <a:cs typeface="+mn-cs"/>
                        </a:rPr>
                        <a:t>other). When operating in </a:t>
                      </a:r>
                      <a:r>
                        <a:rPr lang="en-US" sz="1200" kern="1200" dirty="0">
                          <a:solidFill>
                            <a:schemeClr val="dk1"/>
                          </a:solidFill>
                          <a:effectLst/>
                          <a:latin typeface="+mn-lt"/>
                          <a:ea typeface="+mn-ea"/>
                          <a:cs typeface="+mn-cs"/>
                        </a:rPr>
                        <a:t>"trunk mode", the Cp is capable of carrying traffic for </a:t>
                      </a:r>
                      <a:r>
                        <a:rPr lang="en-CA" sz="1200" kern="1200" dirty="0">
                          <a:solidFill>
                            <a:schemeClr val="dk1"/>
                          </a:solidFill>
                          <a:effectLst/>
                          <a:latin typeface="+mn-lt"/>
                          <a:ea typeface="+mn-ea"/>
                          <a:cs typeface="+mn-cs"/>
                        </a:rPr>
                        <a:t>several VLANs. Absence of this property implies that </a:t>
                      </a:r>
                      <a:r>
                        <a:rPr lang="en-CA" sz="1200" kern="1200" dirty="0" err="1">
                          <a:solidFill>
                            <a:schemeClr val="dk1"/>
                          </a:solidFill>
                          <a:effectLst/>
                          <a:latin typeface="+mn-lt"/>
                          <a:ea typeface="+mn-ea"/>
                          <a:cs typeface="+mn-cs"/>
                        </a:rPr>
                        <a:t>trunkMode</a:t>
                      </a:r>
                      <a:r>
                        <a:rPr lang="en-CA" sz="1200" kern="1200" dirty="0">
                          <a:solidFill>
                            <a:schemeClr val="dk1"/>
                          </a:solidFill>
                          <a:effectLst/>
                          <a:latin typeface="+mn-lt"/>
                          <a:ea typeface="+mn-ea"/>
                          <a:cs typeface="+mn-cs"/>
                        </a:rPr>
                        <a:t> is not configured </a:t>
                      </a:r>
                      <a:r>
                        <a:rPr lang="en-US" sz="1200" kern="1200" dirty="0">
                          <a:solidFill>
                            <a:schemeClr val="dk1"/>
                          </a:solidFill>
                          <a:effectLst/>
                          <a:latin typeface="+mn-lt"/>
                          <a:ea typeface="+mn-ea"/>
                          <a:cs typeface="+mn-cs"/>
                        </a:rPr>
                        <a:t>for the Cp i.e. It is equivalent </a:t>
                      </a:r>
                      <a:r>
                        <a:rPr lang="en-CA" sz="1200" kern="1200" dirty="0">
                          <a:solidFill>
                            <a:schemeClr val="dk1"/>
                          </a:solidFill>
                          <a:effectLst/>
                          <a:latin typeface="+mn-lt"/>
                          <a:ea typeface="+mn-ea"/>
                          <a:cs typeface="+mn-cs"/>
                        </a:rPr>
                        <a:t>to </a:t>
                      </a:r>
                      <a:r>
                        <a:rPr lang="en-CA" sz="1200" kern="1200" dirty="0" err="1">
                          <a:solidFill>
                            <a:schemeClr val="dk1"/>
                          </a:solidFill>
                          <a:effectLst/>
                          <a:latin typeface="+mn-lt"/>
                          <a:ea typeface="+mn-ea"/>
                          <a:cs typeface="+mn-cs"/>
                        </a:rPr>
                        <a:t>boolean</a:t>
                      </a:r>
                      <a:r>
                        <a:rPr lang="en-CA" sz="1200" kern="1200" dirty="0">
                          <a:solidFill>
                            <a:schemeClr val="dk1"/>
                          </a:solidFill>
                          <a:effectLst/>
                          <a:latin typeface="+mn-lt"/>
                          <a:ea typeface="+mn-ea"/>
                          <a:cs typeface="+mn-cs"/>
                        </a:rPr>
                        <a:t> value "false".</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3392736184"/>
                  </a:ext>
                </a:extLst>
              </a:tr>
            </a:tbl>
          </a:graphicData>
        </a:graphic>
      </p:graphicFrame>
      <p:sp>
        <p:nvSpPr>
          <p:cNvPr id="7" name="TextBox 6">
            <a:extLst>
              <a:ext uri="{FF2B5EF4-FFF2-40B4-BE49-F238E27FC236}">
                <a16:creationId xmlns:a16="http://schemas.microsoft.com/office/drawing/2014/main" id="{00032267-7216-42C8-A663-74E9C23E9EC7}"/>
              </a:ext>
            </a:extLst>
          </p:cNvPr>
          <p:cNvSpPr txBox="1"/>
          <p:nvPr/>
        </p:nvSpPr>
        <p:spPr>
          <a:xfrm>
            <a:off x="314961" y="1006197"/>
            <a:ext cx="1558888" cy="369332"/>
          </a:xfrm>
          <a:prstGeom prst="rect">
            <a:avLst/>
          </a:prstGeom>
          <a:noFill/>
        </p:spPr>
        <p:txBody>
          <a:bodyPr wrap="none" rtlCol="0">
            <a:spAutoFit/>
          </a:bodyPr>
          <a:lstStyle/>
          <a:p>
            <a:r>
              <a:rPr lang="en-US" dirty="0"/>
              <a:t>Requirements:</a:t>
            </a:r>
            <a:endParaRPr lang="en-CA" dirty="0"/>
          </a:p>
        </p:txBody>
      </p:sp>
    </p:spTree>
    <p:extLst>
      <p:ext uri="{BB962C8B-B14F-4D97-AF65-F5344CB8AC3E}">
        <p14:creationId xmlns:p14="http://schemas.microsoft.com/office/powerpoint/2010/main" val="3723412060"/>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D45DC75-F2C0-49BB-9168-6D0D3A128DC0}"/>
              </a:ext>
            </a:extLst>
          </p:cNvPr>
          <p:cNvSpPr>
            <a:spLocks noGrp="1"/>
          </p:cNvSpPr>
          <p:nvPr>
            <p:ph type="sldNum" sz="quarter" idx="4"/>
          </p:nvPr>
        </p:nvSpPr>
        <p:spPr/>
        <p:txBody>
          <a:bodyPr/>
          <a:lstStyle/>
          <a:p>
            <a:fld id="{6C9CD605-947A-3C4E-98CB-B055F943FEBA}" type="slidenum">
              <a:rPr lang="en-US" smtClean="0"/>
              <a:pPr/>
              <a:t>13</a:t>
            </a:fld>
            <a:endParaRPr lang="en-US"/>
          </a:p>
        </p:txBody>
      </p:sp>
      <p:sp>
        <p:nvSpPr>
          <p:cNvPr id="3" name="Title 2">
            <a:extLst>
              <a:ext uri="{FF2B5EF4-FFF2-40B4-BE49-F238E27FC236}">
                <a16:creationId xmlns:a16="http://schemas.microsoft.com/office/drawing/2014/main" id="{F40B88A1-99BA-4709-853C-3576FF482D04}"/>
              </a:ext>
            </a:extLst>
          </p:cNvPr>
          <p:cNvSpPr>
            <a:spLocks noGrp="1"/>
          </p:cNvSpPr>
          <p:nvPr>
            <p:ph type="title"/>
          </p:nvPr>
        </p:nvSpPr>
        <p:spPr>
          <a:xfrm>
            <a:off x="314960" y="179901"/>
            <a:ext cx="9797228" cy="538770"/>
          </a:xfrm>
        </p:spPr>
        <p:txBody>
          <a:bodyPr>
            <a:normAutofit fontScale="90000"/>
          </a:bodyPr>
          <a:lstStyle/>
          <a:p>
            <a:r>
              <a:rPr lang="en-US" dirty="0" err="1"/>
              <a:t>PnfExtCp</a:t>
            </a:r>
            <a:r>
              <a:rPr lang="en-US" dirty="0"/>
              <a:t> datatypes </a:t>
            </a:r>
            <a:r>
              <a:rPr lang="en-US" dirty="0" err="1"/>
              <a:t>CpProtocolData</a:t>
            </a:r>
            <a:r>
              <a:rPr lang="en-US" dirty="0"/>
              <a:t> &amp; </a:t>
            </a:r>
            <a:r>
              <a:rPr lang="en-US" dirty="0" err="1"/>
              <a:t>AddressData</a:t>
            </a:r>
            <a:r>
              <a:rPr lang="en-US" dirty="0"/>
              <a:t> in ETSI NFV SOL001 v2.5.1</a:t>
            </a:r>
            <a:endParaRPr lang="en-CA" dirty="0"/>
          </a:p>
        </p:txBody>
      </p:sp>
      <p:graphicFrame>
        <p:nvGraphicFramePr>
          <p:cNvPr id="5" name="Content Placeholder 6">
            <a:extLst>
              <a:ext uri="{FF2B5EF4-FFF2-40B4-BE49-F238E27FC236}">
                <a16:creationId xmlns:a16="http://schemas.microsoft.com/office/drawing/2014/main" id="{8BED3027-78E3-4CD1-BC02-F2DDA4261DF3}"/>
              </a:ext>
            </a:extLst>
          </p:cNvPr>
          <p:cNvGraphicFramePr>
            <a:graphicFrameLocks/>
          </p:cNvGraphicFramePr>
          <p:nvPr>
            <p:extLst>
              <p:ext uri="{D42A27DB-BD31-4B8C-83A1-F6EECF244321}">
                <p14:modId xmlns:p14="http://schemas.microsoft.com/office/powerpoint/2010/main" val="3880467975"/>
              </p:ext>
            </p:extLst>
          </p:nvPr>
        </p:nvGraphicFramePr>
        <p:xfrm>
          <a:off x="314960" y="3250283"/>
          <a:ext cx="10661575" cy="1642112"/>
        </p:xfrm>
        <a:graphic>
          <a:graphicData uri="http://schemas.openxmlformats.org/drawingml/2006/table">
            <a:tbl>
              <a:tblPr firstRow="1" firstCol="1" bandRow="1" bandCol="1">
                <a:tableStyleId>{5C22544A-7EE6-4342-B048-85BDC9FD1C3A}</a:tableStyleId>
              </a:tblPr>
              <a:tblGrid>
                <a:gridCol w="1159701">
                  <a:extLst>
                    <a:ext uri="{9D8B030D-6E8A-4147-A177-3AD203B41FA5}">
                      <a16:colId xmlns:a16="http://schemas.microsoft.com/office/drawing/2014/main" val="4035274573"/>
                    </a:ext>
                  </a:extLst>
                </a:gridCol>
                <a:gridCol w="695198">
                  <a:extLst>
                    <a:ext uri="{9D8B030D-6E8A-4147-A177-3AD203B41FA5}">
                      <a16:colId xmlns:a16="http://schemas.microsoft.com/office/drawing/2014/main" val="3509243118"/>
                    </a:ext>
                  </a:extLst>
                </a:gridCol>
                <a:gridCol w="2274253">
                  <a:extLst>
                    <a:ext uri="{9D8B030D-6E8A-4147-A177-3AD203B41FA5}">
                      <a16:colId xmlns:a16="http://schemas.microsoft.com/office/drawing/2014/main" val="3569092983"/>
                    </a:ext>
                  </a:extLst>
                </a:gridCol>
                <a:gridCol w="2046334">
                  <a:extLst>
                    <a:ext uri="{9D8B030D-6E8A-4147-A177-3AD203B41FA5}">
                      <a16:colId xmlns:a16="http://schemas.microsoft.com/office/drawing/2014/main" val="3353641421"/>
                    </a:ext>
                  </a:extLst>
                </a:gridCol>
                <a:gridCol w="4486089">
                  <a:extLst>
                    <a:ext uri="{9D8B030D-6E8A-4147-A177-3AD203B41FA5}">
                      <a16:colId xmlns:a16="http://schemas.microsoft.com/office/drawing/2014/main" val="1685560496"/>
                    </a:ext>
                  </a:extLst>
                </a:gridCol>
              </a:tblGrid>
              <a:tr h="361952">
                <a:tc>
                  <a:txBody>
                    <a:bodyPr/>
                    <a:lstStyle/>
                    <a:p>
                      <a:pPr marL="0" marR="0" algn="ctr" hangingPunct="0">
                        <a:spcBef>
                          <a:spcPts val="0"/>
                        </a:spcBef>
                        <a:spcAft>
                          <a:spcPts val="900"/>
                        </a:spcAft>
                      </a:pPr>
                      <a:r>
                        <a:rPr lang="en-GB" sz="1200" dirty="0">
                          <a:effectLst/>
                        </a:rPr>
                        <a:t>Property name</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a:effectLst/>
                        </a:rPr>
                        <a:t>Required</a:t>
                      </a:r>
                      <a:endParaRPr lang="en-US">
                        <a:effectLst/>
                      </a:endParaRPr>
                    </a:p>
                  </a:txBody>
                  <a:tcPr marL="17780" marR="68580" marT="0" marB="0"/>
                </a:tc>
                <a:tc>
                  <a:txBody>
                    <a:bodyPr/>
                    <a:lstStyle/>
                    <a:p>
                      <a:pPr marL="0" marR="0" algn="ctr" hangingPunct="0">
                        <a:spcBef>
                          <a:spcPts val="0"/>
                        </a:spcBef>
                        <a:spcAft>
                          <a:spcPts val="900"/>
                        </a:spcAft>
                      </a:pPr>
                      <a:r>
                        <a:rPr lang="en-GB" sz="1200">
                          <a:effectLst/>
                        </a:rPr>
                        <a:t>Type</a:t>
                      </a:r>
                      <a:endParaRPr lang="en-US">
                        <a:effectLst/>
                      </a:endParaRPr>
                    </a:p>
                  </a:txBody>
                  <a:tcPr marL="17780" marR="68580" marT="0" marB="0"/>
                </a:tc>
                <a:tc>
                  <a:txBody>
                    <a:bodyPr/>
                    <a:lstStyle/>
                    <a:p>
                      <a:pPr marL="0" marR="0" algn="ctr" hangingPunct="0">
                        <a:spcBef>
                          <a:spcPts val="0"/>
                        </a:spcBef>
                        <a:spcAft>
                          <a:spcPts val="900"/>
                        </a:spcAft>
                      </a:pPr>
                      <a:r>
                        <a:rPr lang="en-GB" sz="1200" dirty="0">
                          <a:effectLst/>
                        </a:rPr>
                        <a:t>Constraints</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a:effectLst/>
                        </a:rPr>
                        <a:t>Description</a:t>
                      </a:r>
                      <a:endParaRPr lang="sv-SE" sz="1400">
                        <a:effectLst/>
                        <a:latin typeface="Times New Roman" panose="02020603050405020304" pitchFamily="18" charset="0"/>
                        <a:ea typeface="宋体" panose="02010600030101010101" pitchFamily="2" charset="-122"/>
                      </a:endParaRPr>
                    </a:p>
                  </a:txBody>
                  <a:tcPr marL="17780" marR="68580" marT="0" marB="0"/>
                </a:tc>
                <a:extLst>
                  <a:ext uri="{0D108BD9-81ED-4DB2-BD59-A6C34878D82A}">
                    <a16:rowId xmlns:a16="http://schemas.microsoft.com/office/drawing/2014/main" val="1963989943"/>
                  </a:ext>
                </a:extLst>
              </a:tr>
              <a:tr h="0">
                <a:tc>
                  <a:txBody>
                    <a:bodyPr/>
                    <a:lstStyle/>
                    <a:p>
                      <a:pPr marL="0" marR="0" algn="l" defTabSz="914400" rtl="0" eaLnBrk="1" latinLnBrk="0" hangingPunct="0">
                        <a:spcBef>
                          <a:spcPts val="0"/>
                        </a:spcBef>
                        <a:spcAft>
                          <a:spcPts val="900"/>
                        </a:spcAft>
                      </a:pPr>
                      <a:r>
                        <a:rPr lang="sv-SE" sz="1200" b="1" kern="1200" dirty="0" err="1">
                          <a:solidFill>
                            <a:schemeClr val="lt1"/>
                          </a:solidFill>
                          <a:effectLst/>
                          <a:latin typeface="+mn-lt"/>
                          <a:ea typeface="+mn-ea"/>
                          <a:cs typeface="+mn-cs"/>
                        </a:rPr>
                        <a:t>address_type</a:t>
                      </a:r>
                      <a:endParaRPr lang="sv-SE" sz="1200" b="1" kern="1200" dirty="0">
                        <a:solidFill>
                          <a:schemeClr val="lt1"/>
                        </a:solidFill>
                        <a:effectLst/>
                        <a:latin typeface="+mn-lt"/>
                        <a:ea typeface="+mn-ea"/>
                        <a:cs typeface="+mn-cs"/>
                      </a:endParaRPr>
                    </a:p>
                  </a:txBody>
                  <a:tcPr marL="17780" marR="68580" marT="0" marB="0"/>
                </a:tc>
                <a:tc>
                  <a:txBody>
                    <a:bodyPr/>
                    <a:lstStyle/>
                    <a:p>
                      <a:pPr marL="0" marR="0" hangingPunct="0">
                        <a:spcBef>
                          <a:spcPts val="0"/>
                        </a:spcBef>
                        <a:spcAft>
                          <a:spcPts val="900"/>
                        </a:spcAft>
                      </a:pPr>
                      <a:r>
                        <a:rPr lang="en-GB" sz="1200" dirty="0">
                          <a:effectLst/>
                        </a:rPr>
                        <a:t>yes</a:t>
                      </a:r>
                      <a:endParaRPr lang="en-US" dirty="0">
                        <a:effectLst/>
                      </a:endParaRPr>
                    </a:p>
                  </a:txBody>
                  <a:tcPr marL="17780" marR="68580" marT="0" marB="0"/>
                </a:tc>
                <a:tc>
                  <a:txBody>
                    <a:bodyPr/>
                    <a:lstStyle/>
                    <a:p>
                      <a:r>
                        <a:rPr lang="en-CA" sz="1200" kern="1200" dirty="0">
                          <a:solidFill>
                            <a:schemeClr val="dk1"/>
                          </a:solidFill>
                          <a:effectLst/>
                          <a:latin typeface="+mn-lt"/>
                          <a:ea typeface="+mn-ea"/>
                          <a:cs typeface="+mn-cs"/>
                        </a:rPr>
                        <a:t>string</a:t>
                      </a:r>
                      <a:endParaRPr lang="sv-SE" sz="1200" kern="1200" dirty="0">
                        <a:solidFill>
                          <a:schemeClr val="dk1"/>
                        </a:solidFill>
                        <a:effectLst/>
                        <a:latin typeface="+mn-lt"/>
                        <a:ea typeface="+mn-ea"/>
                        <a:cs typeface="+mn-cs"/>
                      </a:endParaRPr>
                    </a:p>
                  </a:txBody>
                  <a:tcPr marL="17780" marR="68580" marT="0" marB="0"/>
                </a:tc>
                <a:tc>
                  <a:txBody>
                    <a:bodyPr/>
                    <a:lstStyle/>
                    <a:p>
                      <a:r>
                        <a:rPr kumimoji="0" lang="en-CA" sz="1200" b="0" i="0" u="none" strike="noStrike" kern="1200" cap="none" spc="0" normalizeH="0" baseline="0" dirty="0">
                          <a:ln>
                            <a:noFill/>
                          </a:ln>
                          <a:solidFill>
                            <a:prstClr val="black"/>
                          </a:solidFill>
                          <a:effectLst/>
                          <a:uLnTx/>
                          <a:uFillTx/>
                          <a:latin typeface="Calibri" panose="020F0502020204030204"/>
                          <a:ea typeface="+mn-ea"/>
                          <a:cs typeface="+mn-cs"/>
                        </a:rPr>
                        <a:t>Valid values:</a:t>
                      </a:r>
                    </a:p>
                    <a:p>
                      <a:r>
                        <a:rPr kumimoji="0" lang="en-CA" sz="1200" b="0" i="0" u="none" strike="noStrike" kern="1200" cap="none" spc="0" normalizeH="0" baseline="0" dirty="0" err="1">
                          <a:ln>
                            <a:noFill/>
                          </a:ln>
                          <a:solidFill>
                            <a:prstClr val="black"/>
                          </a:solidFill>
                          <a:effectLst/>
                          <a:uLnTx/>
                          <a:uFillTx/>
                          <a:latin typeface="Calibri" panose="020F0502020204030204"/>
                          <a:ea typeface="+mn-ea"/>
                          <a:cs typeface="+mn-cs"/>
                        </a:rPr>
                        <a:t>mac_address</a:t>
                      </a:r>
                      <a:endParaRPr kumimoji="0" lang="en-CA" sz="1200" b="0" i="0" u="none" strike="noStrike" kern="1200" cap="none" spc="0" normalizeH="0" baseline="0" dirty="0">
                        <a:ln>
                          <a:noFill/>
                        </a:ln>
                        <a:solidFill>
                          <a:prstClr val="black"/>
                        </a:solidFill>
                        <a:effectLst/>
                        <a:uLnTx/>
                        <a:uFillTx/>
                        <a:latin typeface="Calibri" panose="020F0502020204030204"/>
                        <a:ea typeface="+mn-ea"/>
                        <a:cs typeface="+mn-cs"/>
                      </a:endParaRPr>
                    </a:p>
                    <a:p>
                      <a:r>
                        <a:rPr kumimoji="0" lang="en-CA" sz="1200" b="0" i="0" u="none" strike="noStrike" kern="1200" cap="none" spc="0" normalizeH="0" baseline="0" dirty="0" err="1">
                          <a:ln>
                            <a:noFill/>
                          </a:ln>
                          <a:solidFill>
                            <a:prstClr val="black"/>
                          </a:solidFill>
                          <a:effectLst/>
                          <a:uLnTx/>
                          <a:uFillTx/>
                          <a:latin typeface="Calibri" panose="020F0502020204030204"/>
                          <a:ea typeface="+mn-ea"/>
                          <a:cs typeface="+mn-cs"/>
                        </a:rPr>
                        <a:t>ip_address</a:t>
                      </a:r>
                      <a:r>
                        <a:rPr kumimoji="0" lang="en-CA" sz="1200" b="0" i="0" u="none" strike="noStrike" kern="1200" cap="none" spc="0" normalizeH="0" baseline="0" dirty="0">
                          <a:ln>
                            <a:noFill/>
                          </a:ln>
                          <a:solidFill>
                            <a:prstClr val="black"/>
                          </a:solidFill>
                          <a:effectLst/>
                          <a:uLnTx/>
                          <a:uFillTx/>
                          <a:latin typeface="Calibri" panose="020F0502020204030204"/>
                          <a:ea typeface="+mn-ea"/>
                          <a:cs typeface="+mn-cs"/>
                        </a:rPr>
                        <a:t>.</a:t>
                      </a:r>
                      <a:endParaRPr kumimoji="0" lang="en-US" sz="12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r>
                        <a:rPr lang="en-US" sz="1200" kern="1200" dirty="0">
                          <a:solidFill>
                            <a:schemeClr val="dk1"/>
                          </a:solidFill>
                          <a:effectLst/>
                          <a:latin typeface="+mn-lt"/>
                          <a:ea typeface="+mn-ea"/>
                          <a:cs typeface="+mn-cs"/>
                        </a:rPr>
                        <a:t>Describes the type of the address to be assigned to a connection point</a:t>
                      </a:r>
                    </a:p>
                    <a:p>
                      <a:r>
                        <a:rPr lang="en-US" sz="1200" kern="1200" dirty="0">
                          <a:solidFill>
                            <a:schemeClr val="dk1"/>
                          </a:solidFill>
                          <a:effectLst/>
                          <a:latin typeface="+mn-lt"/>
                          <a:ea typeface="+mn-ea"/>
                          <a:cs typeface="+mn-cs"/>
                        </a:rPr>
                        <a:t>The content type shall be aligned with the address type supported by the </a:t>
                      </a:r>
                      <a:r>
                        <a:rPr lang="en-US" sz="1200" kern="1200" dirty="0" err="1">
                          <a:solidFill>
                            <a:schemeClr val="dk1"/>
                          </a:solidFill>
                          <a:effectLst/>
                          <a:latin typeface="+mn-lt"/>
                          <a:ea typeface="+mn-ea"/>
                          <a:cs typeface="+mn-cs"/>
                        </a:rPr>
                        <a:t>layerProtocol</a:t>
                      </a:r>
                      <a:r>
                        <a:rPr lang="en-US" sz="1200" kern="1200" dirty="0">
                          <a:solidFill>
                            <a:schemeClr val="dk1"/>
                          </a:solidFill>
                          <a:effectLst/>
                          <a:latin typeface="+mn-lt"/>
                          <a:ea typeface="+mn-ea"/>
                          <a:cs typeface="+mn-cs"/>
                        </a:rPr>
                        <a:t> property of the connection point.</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1805851020"/>
                  </a:ext>
                </a:extLst>
              </a:tr>
              <a:tr h="0">
                <a:tc>
                  <a:txBody>
                    <a:bodyPr/>
                    <a:lstStyle/>
                    <a:p>
                      <a:pPr marL="0" marR="0" algn="l" defTabSz="914400" rtl="0" eaLnBrk="1" latinLnBrk="0" hangingPunct="0">
                        <a:spcBef>
                          <a:spcPts val="0"/>
                        </a:spcBef>
                        <a:spcAft>
                          <a:spcPts val="900"/>
                        </a:spcAft>
                      </a:pPr>
                      <a:r>
                        <a:rPr lang="en-CA" sz="1200" b="1" kern="1200" dirty="0">
                          <a:solidFill>
                            <a:schemeClr val="lt1"/>
                          </a:solidFill>
                          <a:effectLst/>
                          <a:latin typeface="+mn-lt"/>
                          <a:ea typeface="+mn-ea"/>
                          <a:cs typeface="+mn-cs"/>
                        </a:rPr>
                        <a:t>l2_address_data</a:t>
                      </a:r>
                      <a:endParaRPr lang="sv-SE" sz="1200" b="1" kern="1200" dirty="0">
                        <a:solidFill>
                          <a:schemeClr val="lt1"/>
                        </a:solidFill>
                        <a:effectLst/>
                        <a:latin typeface="+mn-lt"/>
                        <a:ea typeface="+mn-ea"/>
                        <a:cs typeface="+mn-cs"/>
                      </a:endParaRPr>
                    </a:p>
                  </a:txBody>
                  <a:tcPr marL="17780" marR="68580" marT="0" marB="0"/>
                </a:tc>
                <a:tc>
                  <a:txBody>
                    <a:bodyPr/>
                    <a:lstStyle/>
                    <a:p>
                      <a:pPr marL="0" marR="0" hangingPunct="0">
                        <a:spcBef>
                          <a:spcPts val="0"/>
                        </a:spcBef>
                        <a:spcAft>
                          <a:spcPts val="900"/>
                        </a:spcAft>
                      </a:pPr>
                      <a:r>
                        <a:rPr lang="en-US" sz="1200" kern="1200" dirty="0">
                          <a:solidFill>
                            <a:schemeClr val="dk1"/>
                          </a:solidFill>
                          <a:effectLst/>
                          <a:latin typeface="+mn-lt"/>
                          <a:ea typeface="+mn-ea"/>
                          <a:cs typeface="+mn-cs"/>
                        </a:rPr>
                        <a:t>no</a:t>
                      </a:r>
                    </a:p>
                  </a:txBody>
                  <a:tcPr marL="17780" marR="68580" marT="0" marB="0"/>
                </a:tc>
                <a:tc>
                  <a:txBody>
                    <a:bodyPr/>
                    <a:lstStyle/>
                    <a:p>
                      <a:r>
                        <a:rPr lang="en-CA" sz="1200" kern="1200" dirty="0">
                          <a:solidFill>
                            <a:schemeClr val="dk1"/>
                          </a:solidFill>
                          <a:effectLst/>
                          <a:latin typeface="+mn-lt"/>
                          <a:ea typeface="+mn-ea"/>
                          <a:cs typeface="+mn-cs"/>
                        </a:rPr>
                        <a:t>tosca.datatypes.nfv.L2AddressData</a:t>
                      </a:r>
                      <a:endParaRPr lang="sv-SE" sz="1200" kern="1200" dirty="0">
                        <a:solidFill>
                          <a:schemeClr val="dk1"/>
                        </a:solidFill>
                        <a:effectLst/>
                        <a:latin typeface="+mn-lt"/>
                        <a:ea typeface="+mn-ea"/>
                        <a:cs typeface="+mn-cs"/>
                      </a:endParaRPr>
                    </a:p>
                  </a:txBody>
                  <a:tcPr marL="17780" marR="68580" marT="0" marB="0"/>
                </a:tc>
                <a:tc>
                  <a:txBody>
                    <a:bodyPr/>
                    <a:lstStyle/>
                    <a:p>
                      <a:r>
                        <a:rPr lang="en-CA" sz="1200" kern="1200" dirty="0">
                          <a:solidFill>
                            <a:schemeClr val="dk1"/>
                          </a:solidFill>
                          <a:effectLst/>
                          <a:latin typeface="+mn-lt"/>
                          <a:ea typeface="+mn-ea"/>
                          <a:cs typeface="+mn-cs"/>
                        </a:rPr>
                        <a:t>Shall be present when the </a:t>
                      </a:r>
                      <a:r>
                        <a:rPr lang="en-CA" sz="1200" kern="1200" dirty="0" err="1">
                          <a:solidFill>
                            <a:schemeClr val="dk1"/>
                          </a:solidFill>
                          <a:effectLst/>
                          <a:latin typeface="+mn-lt"/>
                          <a:ea typeface="+mn-ea"/>
                          <a:cs typeface="+mn-cs"/>
                        </a:rPr>
                        <a:t>address_type</a:t>
                      </a:r>
                      <a:r>
                        <a:rPr lang="en-CA" sz="1200" kern="1200">
                          <a:solidFill>
                            <a:schemeClr val="dk1"/>
                          </a:solidFill>
                          <a:effectLst/>
                          <a:latin typeface="+mn-lt"/>
                          <a:ea typeface="+mn-ea"/>
                          <a:cs typeface="+mn-cs"/>
                        </a:rPr>
                        <a:t> is mac</a:t>
                      </a:r>
                      <a:r>
                        <a:rPr lang="en-CA" sz="1200" kern="1200" dirty="0" err="1">
                          <a:solidFill>
                            <a:schemeClr val="dk1"/>
                          </a:solidFill>
                          <a:effectLst/>
                          <a:latin typeface="+mn-lt"/>
                          <a:ea typeface="+mn-ea"/>
                          <a:cs typeface="+mn-cs"/>
                        </a:rPr>
                        <a:t>_address</a:t>
                      </a:r>
                      <a:r>
                        <a:rPr lang="en-CA" sz="1200" kern="1200" dirty="0">
                          <a:solidFill>
                            <a:schemeClr val="dk1"/>
                          </a:solidFill>
                          <a:effectLst/>
                          <a:latin typeface="+mn-lt"/>
                          <a:ea typeface="+mn-ea"/>
                          <a:cs typeface="+mn-cs"/>
                        </a:rPr>
                        <a:t>.</a:t>
                      </a:r>
                      <a:endParaRPr lang="en-US" sz="1200" kern="1200" dirty="0">
                        <a:solidFill>
                          <a:schemeClr val="dk1"/>
                        </a:solidFill>
                        <a:effectLst/>
                        <a:latin typeface="+mn-lt"/>
                        <a:ea typeface="+mn-ea"/>
                        <a:cs typeface="+mn-cs"/>
                      </a:endParaRPr>
                    </a:p>
                  </a:txBody>
                  <a:tcPr marL="17780" marR="68580" marT="0" marB="0"/>
                </a:tc>
                <a:tc>
                  <a:txBody>
                    <a:bodyPr/>
                    <a:lstStyle/>
                    <a:p>
                      <a:r>
                        <a:rPr lang="en-US" sz="1200" kern="1200" dirty="0">
                          <a:solidFill>
                            <a:schemeClr val="dk1"/>
                          </a:solidFill>
                          <a:effectLst/>
                          <a:latin typeface="+mn-lt"/>
                          <a:ea typeface="+mn-ea"/>
                          <a:cs typeface="+mn-cs"/>
                        </a:rPr>
                        <a:t>Provides the information on the MAC addresses to be assigned to a connection </a:t>
                      </a:r>
                      <a:r>
                        <a:rPr lang="en-CA" sz="1200" kern="1200" dirty="0">
                          <a:solidFill>
                            <a:schemeClr val="dk1"/>
                          </a:solidFill>
                          <a:effectLst/>
                          <a:latin typeface="+mn-lt"/>
                          <a:ea typeface="+mn-ea"/>
                          <a:cs typeface="+mn-cs"/>
                        </a:rPr>
                        <a:t>point.</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3830372187"/>
                  </a:ext>
                </a:extLst>
              </a:tr>
              <a:tr h="0">
                <a:tc>
                  <a:txBody>
                    <a:bodyPr/>
                    <a:lstStyle/>
                    <a:p>
                      <a:pPr marL="0" marR="0" algn="l" defTabSz="914400" rtl="0" eaLnBrk="1" latinLnBrk="0" hangingPunct="0">
                        <a:spcBef>
                          <a:spcPts val="0"/>
                        </a:spcBef>
                        <a:spcAft>
                          <a:spcPts val="900"/>
                        </a:spcAft>
                      </a:pPr>
                      <a:r>
                        <a:rPr lang="en-CA" sz="1200" b="1" kern="1200" dirty="0">
                          <a:solidFill>
                            <a:schemeClr val="lt1"/>
                          </a:solidFill>
                          <a:effectLst/>
                          <a:latin typeface="+mn-lt"/>
                          <a:ea typeface="+mn-ea"/>
                          <a:cs typeface="+mn-cs"/>
                        </a:rPr>
                        <a:t>l3_address_data</a:t>
                      </a:r>
                      <a:endParaRPr lang="sv-SE" sz="1200" b="1" kern="1200" dirty="0">
                        <a:solidFill>
                          <a:schemeClr val="lt1"/>
                        </a:solidFill>
                        <a:effectLst/>
                        <a:latin typeface="+mn-lt"/>
                        <a:ea typeface="+mn-ea"/>
                        <a:cs typeface="+mn-cs"/>
                      </a:endParaRPr>
                    </a:p>
                  </a:txBody>
                  <a:tcPr marL="17780" marR="68580" marT="0" marB="0"/>
                </a:tc>
                <a:tc>
                  <a:txBody>
                    <a:bodyPr/>
                    <a:lstStyle/>
                    <a:p>
                      <a:pPr marL="0" marR="0" hangingPunct="0">
                        <a:spcBef>
                          <a:spcPts val="0"/>
                        </a:spcBef>
                        <a:spcAft>
                          <a:spcPts val="900"/>
                        </a:spcAft>
                      </a:pPr>
                      <a:r>
                        <a:rPr lang="en-US" sz="1200" kern="1200" dirty="0">
                          <a:solidFill>
                            <a:schemeClr val="dk1"/>
                          </a:solidFill>
                          <a:effectLst/>
                          <a:latin typeface="+mn-lt"/>
                          <a:ea typeface="+mn-ea"/>
                          <a:cs typeface="+mn-cs"/>
                        </a:rPr>
                        <a:t>no</a:t>
                      </a:r>
                    </a:p>
                  </a:txBody>
                  <a:tcPr marL="17780" marR="68580" marT="0" marB="0"/>
                </a:tc>
                <a:tc>
                  <a:txBody>
                    <a:bodyPr/>
                    <a:lstStyle/>
                    <a:p>
                      <a:r>
                        <a:rPr lang="en-CA" sz="1200" kern="1200" dirty="0">
                          <a:solidFill>
                            <a:schemeClr val="dk1"/>
                          </a:solidFill>
                          <a:effectLst/>
                          <a:latin typeface="+mn-lt"/>
                          <a:ea typeface="+mn-ea"/>
                          <a:cs typeface="+mn-cs"/>
                        </a:rPr>
                        <a:t>tosca.datatypes.nfv.L3AddressData</a:t>
                      </a:r>
                      <a:endParaRPr lang="sv-SE" sz="1200" kern="1200" dirty="0">
                        <a:solidFill>
                          <a:schemeClr val="dk1"/>
                        </a:solidFill>
                        <a:effectLst/>
                        <a:latin typeface="+mn-lt"/>
                        <a:ea typeface="+mn-ea"/>
                        <a:cs typeface="+mn-cs"/>
                      </a:endParaRPr>
                    </a:p>
                  </a:txBody>
                  <a:tcPr marL="17780" marR="68580" marT="0" marB="0"/>
                </a:tc>
                <a:tc>
                  <a:txBody>
                    <a:bodyPr/>
                    <a:lstStyle/>
                    <a:p>
                      <a:r>
                        <a:rPr lang="en-CA" sz="1200" kern="1200" dirty="0">
                          <a:solidFill>
                            <a:schemeClr val="dk1"/>
                          </a:solidFill>
                          <a:effectLst/>
                          <a:latin typeface="+mn-lt"/>
                          <a:ea typeface="+mn-ea"/>
                          <a:cs typeface="+mn-cs"/>
                        </a:rPr>
                        <a:t>Shall be present when the </a:t>
                      </a:r>
                      <a:r>
                        <a:rPr lang="en-CA" sz="1200" kern="1200" dirty="0" err="1">
                          <a:solidFill>
                            <a:schemeClr val="dk1"/>
                          </a:solidFill>
                          <a:effectLst/>
                          <a:latin typeface="+mn-lt"/>
                          <a:ea typeface="+mn-ea"/>
                          <a:cs typeface="+mn-cs"/>
                        </a:rPr>
                        <a:t>address_type</a:t>
                      </a:r>
                      <a:r>
                        <a:rPr lang="en-CA" sz="1200" kern="1200" dirty="0">
                          <a:solidFill>
                            <a:schemeClr val="dk1"/>
                          </a:solidFill>
                          <a:effectLst/>
                          <a:latin typeface="+mn-lt"/>
                          <a:ea typeface="+mn-ea"/>
                          <a:cs typeface="+mn-cs"/>
                        </a:rPr>
                        <a:t> is </a:t>
                      </a:r>
                      <a:r>
                        <a:rPr lang="en-CA" sz="1200" kern="1200" dirty="0" err="1">
                          <a:solidFill>
                            <a:schemeClr val="dk1"/>
                          </a:solidFill>
                          <a:effectLst/>
                          <a:latin typeface="+mn-lt"/>
                          <a:ea typeface="+mn-ea"/>
                          <a:cs typeface="+mn-cs"/>
                        </a:rPr>
                        <a:t>ip_address</a:t>
                      </a:r>
                      <a:r>
                        <a:rPr lang="en-CA" sz="1200" kern="1200" dirty="0">
                          <a:solidFill>
                            <a:schemeClr val="dk1"/>
                          </a:solidFill>
                          <a:effectLst/>
                          <a:latin typeface="+mn-lt"/>
                          <a:ea typeface="+mn-ea"/>
                          <a:cs typeface="+mn-cs"/>
                        </a:rPr>
                        <a:t>.</a:t>
                      </a:r>
                      <a:endParaRPr lang="en-US" sz="1200" kern="1200" dirty="0">
                        <a:solidFill>
                          <a:schemeClr val="dk1"/>
                        </a:solidFill>
                        <a:effectLst/>
                        <a:latin typeface="+mn-lt"/>
                        <a:ea typeface="+mn-ea"/>
                        <a:cs typeface="+mn-cs"/>
                      </a:endParaRPr>
                    </a:p>
                  </a:txBody>
                  <a:tcPr marL="17780" marR="68580" marT="0" marB="0"/>
                </a:tc>
                <a:tc>
                  <a:txBody>
                    <a:bodyPr/>
                    <a:lstStyle/>
                    <a:p>
                      <a:r>
                        <a:rPr lang="en-US" sz="1200" kern="1200" dirty="0">
                          <a:solidFill>
                            <a:schemeClr val="dk1"/>
                          </a:solidFill>
                          <a:effectLst/>
                          <a:latin typeface="+mn-lt"/>
                          <a:ea typeface="+mn-ea"/>
                          <a:cs typeface="+mn-cs"/>
                        </a:rPr>
                        <a:t>Provides the information on the IP addresses to be assigned to a connection point.</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212151430"/>
                  </a:ext>
                </a:extLst>
              </a:tr>
            </a:tbl>
          </a:graphicData>
        </a:graphic>
      </p:graphicFrame>
      <p:sp>
        <p:nvSpPr>
          <p:cNvPr id="4" name="TextBox 3">
            <a:extLst>
              <a:ext uri="{FF2B5EF4-FFF2-40B4-BE49-F238E27FC236}">
                <a16:creationId xmlns:a16="http://schemas.microsoft.com/office/drawing/2014/main" id="{299327FB-C83C-4AA8-A9C2-048DD3E42D65}"/>
              </a:ext>
            </a:extLst>
          </p:cNvPr>
          <p:cNvSpPr txBox="1"/>
          <p:nvPr/>
        </p:nvSpPr>
        <p:spPr>
          <a:xfrm>
            <a:off x="314961" y="1018221"/>
            <a:ext cx="7070205" cy="369332"/>
          </a:xfrm>
          <a:prstGeom prst="rect">
            <a:avLst/>
          </a:prstGeom>
          <a:noFill/>
        </p:spPr>
        <p:txBody>
          <a:bodyPr wrap="none" rtlCol="0">
            <a:spAutoFit/>
          </a:bodyPr>
          <a:lstStyle/>
          <a:p>
            <a:r>
              <a:rPr lang="en-CA" dirty="0" err="1">
                <a:solidFill>
                  <a:prstClr val="black"/>
                </a:solidFill>
              </a:rPr>
              <a:t>tosca.datatypes.nfv.CpProtocolData</a:t>
            </a:r>
            <a:r>
              <a:rPr lang="en-CA" dirty="0">
                <a:solidFill>
                  <a:prstClr val="black"/>
                </a:solidFill>
              </a:rPr>
              <a:t> (</a:t>
            </a:r>
            <a:r>
              <a:rPr lang="en-US" dirty="0"/>
              <a:t>common definition with VNF in ETSI):</a:t>
            </a:r>
            <a:endParaRPr lang="en-CA" dirty="0"/>
          </a:p>
        </p:txBody>
      </p:sp>
      <p:graphicFrame>
        <p:nvGraphicFramePr>
          <p:cNvPr id="6" name="Content Placeholder 6">
            <a:extLst>
              <a:ext uri="{FF2B5EF4-FFF2-40B4-BE49-F238E27FC236}">
                <a16:creationId xmlns:a16="http://schemas.microsoft.com/office/drawing/2014/main" id="{D77B39E1-01B9-4D43-BA38-C3861768473E}"/>
              </a:ext>
            </a:extLst>
          </p:cNvPr>
          <p:cNvGraphicFramePr>
            <a:graphicFrameLocks/>
          </p:cNvGraphicFramePr>
          <p:nvPr>
            <p:extLst>
              <p:ext uri="{D42A27DB-BD31-4B8C-83A1-F6EECF244321}">
                <p14:modId xmlns:p14="http://schemas.microsoft.com/office/powerpoint/2010/main" val="1578865445"/>
              </p:ext>
            </p:extLst>
          </p:nvPr>
        </p:nvGraphicFramePr>
        <p:xfrm>
          <a:off x="314960" y="1399073"/>
          <a:ext cx="10897232" cy="1245842"/>
        </p:xfrm>
        <a:graphic>
          <a:graphicData uri="http://schemas.openxmlformats.org/drawingml/2006/table">
            <a:tbl>
              <a:tblPr firstRow="1" firstCol="1" bandRow="1" bandCol="1">
                <a:tableStyleId>{5C22544A-7EE6-4342-B048-85BDC9FD1C3A}</a:tableStyleId>
              </a:tblPr>
              <a:tblGrid>
                <a:gridCol w="1779588">
                  <a:extLst>
                    <a:ext uri="{9D8B030D-6E8A-4147-A177-3AD203B41FA5}">
                      <a16:colId xmlns:a16="http://schemas.microsoft.com/office/drawing/2014/main" val="4035274573"/>
                    </a:ext>
                  </a:extLst>
                </a:gridCol>
                <a:gridCol w="695198">
                  <a:extLst>
                    <a:ext uri="{9D8B030D-6E8A-4147-A177-3AD203B41FA5}">
                      <a16:colId xmlns:a16="http://schemas.microsoft.com/office/drawing/2014/main" val="3509243118"/>
                    </a:ext>
                  </a:extLst>
                </a:gridCol>
                <a:gridCol w="2509965">
                  <a:extLst>
                    <a:ext uri="{9D8B030D-6E8A-4147-A177-3AD203B41FA5}">
                      <a16:colId xmlns:a16="http://schemas.microsoft.com/office/drawing/2014/main" val="3569092983"/>
                    </a:ext>
                  </a:extLst>
                </a:gridCol>
                <a:gridCol w="1549324">
                  <a:extLst>
                    <a:ext uri="{9D8B030D-6E8A-4147-A177-3AD203B41FA5}">
                      <a16:colId xmlns:a16="http://schemas.microsoft.com/office/drawing/2014/main" val="3353641421"/>
                    </a:ext>
                  </a:extLst>
                </a:gridCol>
                <a:gridCol w="4363157">
                  <a:extLst>
                    <a:ext uri="{9D8B030D-6E8A-4147-A177-3AD203B41FA5}">
                      <a16:colId xmlns:a16="http://schemas.microsoft.com/office/drawing/2014/main" val="1685560496"/>
                    </a:ext>
                  </a:extLst>
                </a:gridCol>
              </a:tblGrid>
              <a:tr h="260973">
                <a:tc>
                  <a:txBody>
                    <a:bodyPr/>
                    <a:lstStyle/>
                    <a:p>
                      <a:pPr marL="0" marR="0" algn="ctr" hangingPunct="0">
                        <a:spcBef>
                          <a:spcPts val="0"/>
                        </a:spcBef>
                        <a:spcAft>
                          <a:spcPts val="900"/>
                        </a:spcAft>
                      </a:pPr>
                      <a:r>
                        <a:rPr lang="en-GB" sz="1200" dirty="0">
                          <a:effectLst/>
                        </a:rPr>
                        <a:t>Property name</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dirty="0">
                          <a:effectLst/>
                        </a:rPr>
                        <a:t>Required</a:t>
                      </a:r>
                      <a:endParaRPr lang="en-US" dirty="0">
                        <a:effectLst/>
                      </a:endParaRPr>
                    </a:p>
                  </a:txBody>
                  <a:tcPr marL="17780" marR="68580" marT="0" marB="0"/>
                </a:tc>
                <a:tc>
                  <a:txBody>
                    <a:bodyPr/>
                    <a:lstStyle/>
                    <a:p>
                      <a:pPr marL="0" marR="0" algn="ctr" hangingPunct="0">
                        <a:spcBef>
                          <a:spcPts val="0"/>
                        </a:spcBef>
                        <a:spcAft>
                          <a:spcPts val="900"/>
                        </a:spcAft>
                      </a:pPr>
                      <a:r>
                        <a:rPr lang="en-GB" sz="1200" dirty="0">
                          <a:effectLst/>
                        </a:rPr>
                        <a:t>Type</a:t>
                      </a:r>
                      <a:endParaRPr lang="en-US" dirty="0">
                        <a:effectLst/>
                      </a:endParaRPr>
                    </a:p>
                  </a:txBody>
                  <a:tcPr marL="17780" marR="68580" marT="0" marB="0"/>
                </a:tc>
                <a:tc>
                  <a:txBody>
                    <a:bodyPr/>
                    <a:lstStyle/>
                    <a:p>
                      <a:pPr marL="0" marR="0" algn="ctr" hangingPunct="0">
                        <a:spcBef>
                          <a:spcPts val="0"/>
                        </a:spcBef>
                        <a:spcAft>
                          <a:spcPts val="900"/>
                        </a:spcAft>
                      </a:pPr>
                      <a:r>
                        <a:rPr lang="en-GB" sz="1200" dirty="0">
                          <a:effectLst/>
                        </a:rPr>
                        <a:t>Constraints</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a:effectLst/>
                        </a:rPr>
                        <a:t>Description</a:t>
                      </a:r>
                      <a:endParaRPr lang="sv-SE" sz="1400">
                        <a:effectLst/>
                        <a:latin typeface="Times New Roman" panose="02020603050405020304" pitchFamily="18" charset="0"/>
                        <a:ea typeface="宋体" panose="02010600030101010101" pitchFamily="2" charset="-122"/>
                      </a:endParaRPr>
                    </a:p>
                  </a:txBody>
                  <a:tcPr marL="17780" marR="68580" marT="0" marB="0"/>
                </a:tc>
                <a:extLst>
                  <a:ext uri="{0D108BD9-81ED-4DB2-BD59-A6C34878D82A}">
                    <a16:rowId xmlns:a16="http://schemas.microsoft.com/office/drawing/2014/main" val="1963989943"/>
                  </a:ext>
                </a:extLst>
              </a:tr>
              <a:tr h="552476">
                <a:tc>
                  <a:txBody>
                    <a:bodyPr/>
                    <a:lstStyle/>
                    <a:p>
                      <a:pPr marL="0" marR="0" algn="l" defTabSz="914400" rtl="0" eaLnBrk="1" latinLnBrk="0" hangingPunct="0">
                        <a:spcBef>
                          <a:spcPts val="0"/>
                        </a:spcBef>
                        <a:spcAft>
                          <a:spcPts val="900"/>
                        </a:spcAft>
                      </a:pPr>
                      <a:r>
                        <a:rPr lang="en-CA" sz="1200" b="1" kern="1200" dirty="0" err="1">
                          <a:solidFill>
                            <a:schemeClr val="lt1"/>
                          </a:solidFill>
                          <a:effectLst/>
                          <a:latin typeface="+mn-lt"/>
                          <a:ea typeface="+mn-ea"/>
                          <a:cs typeface="+mn-cs"/>
                        </a:rPr>
                        <a:t>associated_layer_protocol</a:t>
                      </a:r>
                      <a:endParaRPr lang="sv-SE" sz="1200" b="1" kern="1200" dirty="0">
                        <a:solidFill>
                          <a:schemeClr val="lt1"/>
                        </a:solidFill>
                        <a:effectLst/>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yes</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string</a:t>
                      </a:r>
                      <a:endParaRPr kumimoji="0" lang="sv-SE" sz="1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endParaRPr>
                    </a:p>
                  </a:txBody>
                  <a:tcPr marL="17780" marR="68580" marT="0" marB="0"/>
                </a:tc>
                <a:tc>
                  <a:txBody>
                    <a:bodyPr/>
                    <a:lstStyle/>
                    <a:p>
                      <a:pPr marL="0" marR="0" hangingPunct="0">
                        <a:spcBef>
                          <a:spcPts val="0"/>
                        </a:spcBef>
                        <a:spcAft>
                          <a:spcPts val="900"/>
                        </a:spcAft>
                      </a:pPr>
                      <a:r>
                        <a:rPr kumimoji="0" lang="en-US" sz="1200" b="0" i="0" u="none" strike="noStrike" kern="1200" cap="none" spc="0" normalizeH="0" baseline="0" dirty="0">
                          <a:ln>
                            <a:noFill/>
                          </a:ln>
                          <a:solidFill>
                            <a:prstClr val="black"/>
                          </a:solidFill>
                          <a:effectLst/>
                          <a:uLnTx/>
                          <a:uFillTx/>
                          <a:latin typeface="Calibri" panose="020F0502020204030204"/>
                          <a:ea typeface="+mn-ea"/>
                          <a:cs typeface="+mn-cs"/>
                        </a:rPr>
                        <a:t>Valid values: ethernet, </a:t>
                      </a:r>
                      <a:r>
                        <a:rPr kumimoji="0" lang="en-US" sz="1200" b="0" i="0" u="none" strike="noStrike" kern="1200" cap="none" spc="0" normalizeH="0" baseline="0" dirty="0" err="1">
                          <a:ln>
                            <a:noFill/>
                          </a:ln>
                          <a:solidFill>
                            <a:prstClr val="black"/>
                          </a:solidFill>
                          <a:effectLst/>
                          <a:uLnTx/>
                          <a:uFillTx/>
                          <a:latin typeface="Calibri" panose="020F0502020204030204"/>
                          <a:ea typeface="+mn-ea"/>
                          <a:cs typeface="+mn-cs"/>
                        </a:rPr>
                        <a:t>mpls</a:t>
                      </a:r>
                      <a:r>
                        <a:rPr kumimoji="0" lang="en-US" sz="1200" b="0" i="0" u="none" strike="noStrike" kern="1200" cap="none" spc="0" normalizeH="0" baseline="0" dirty="0">
                          <a:ln>
                            <a:noFill/>
                          </a:ln>
                          <a:solidFill>
                            <a:prstClr val="black"/>
                          </a:solidFill>
                          <a:effectLst/>
                          <a:uLnTx/>
                          <a:uFillTx/>
                          <a:latin typeface="Calibri" panose="020F0502020204030204"/>
                          <a:ea typeface="+mn-ea"/>
                          <a:cs typeface="+mn-cs"/>
                        </a:rPr>
                        <a:t>, odu2, ipv4, ipv6, pseudo-wire</a:t>
                      </a:r>
                    </a:p>
                  </a:txBody>
                  <a:tcPr marL="17780" marR="68580" marT="0" marB="0"/>
                </a:tc>
                <a:tc>
                  <a:txBody>
                    <a:bodyPr/>
                    <a:lstStyle/>
                    <a:p>
                      <a:r>
                        <a:rPr lang="en-US" sz="1200" kern="1200" dirty="0">
                          <a:solidFill>
                            <a:schemeClr val="dk1"/>
                          </a:solidFill>
                          <a:effectLst/>
                          <a:latin typeface="+mn-lt"/>
                          <a:ea typeface="+mn-ea"/>
                          <a:cs typeface="+mn-cs"/>
                        </a:rPr>
                        <a:t>One of the values of the property </a:t>
                      </a:r>
                      <a:r>
                        <a:rPr lang="en-US" sz="1200" kern="1200" dirty="0" err="1">
                          <a:solidFill>
                            <a:schemeClr val="dk1"/>
                          </a:solidFill>
                          <a:effectLst/>
                          <a:latin typeface="+mn-lt"/>
                          <a:ea typeface="+mn-ea"/>
                          <a:cs typeface="+mn-cs"/>
                        </a:rPr>
                        <a:t>layer_protocols</a:t>
                      </a:r>
                      <a:r>
                        <a:rPr lang="en-US" sz="1200" kern="1200" dirty="0">
                          <a:solidFill>
                            <a:schemeClr val="dk1"/>
                          </a:solidFill>
                          <a:effectLst/>
                          <a:latin typeface="+mn-lt"/>
                          <a:ea typeface="+mn-ea"/>
                          <a:cs typeface="+mn-cs"/>
                        </a:rPr>
                        <a:t> of the CP.</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1805851020"/>
                  </a:ext>
                </a:extLst>
              </a:tr>
              <a:tr h="432393">
                <a:tc>
                  <a:txBody>
                    <a:bodyPr/>
                    <a:lstStyle/>
                    <a:p>
                      <a:pPr marL="0" marR="0" algn="l" defTabSz="914400" rtl="0" eaLnBrk="1" latinLnBrk="0" hangingPunct="0">
                        <a:spcBef>
                          <a:spcPts val="0"/>
                        </a:spcBef>
                        <a:spcAft>
                          <a:spcPts val="900"/>
                        </a:spcAft>
                      </a:pPr>
                      <a:r>
                        <a:rPr lang="sv-SE" sz="1200" b="1" kern="1200" dirty="0" err="1">
                          <a:solidFill>
                            <a:schemeClr val="lt1"/>
                          </a:solidFill>
                          <a:effectLst/>
                          <a:latin typeface="+mn-lt"/>
                          <a:ea typeface="+mn-ea"/>
                          <a:cs typeface="+mn-cs"/>
                        </a:rPr>
                        <a:t>address_data</a:t>
                      </a:r>
                      <a:endParaRPr lang="sv-SE" sz="1200" b="1" kern="1200" dirty="0">
                        <a:solidFill>
                          <a:schemeClr val="lt1"/>
                        </a:solidFill>
                        <a:effectLst/>
                        <a:latin typeface="+mn-lt"/>
                        <a:ea typeface="+mn-ea"/>
                        <a:cs typeface="+mn-cs"/>
                      </a:endParaRPr>
                    </a:p>
                  </a:txBody>
                  <a:tcPr marL="17780" marR="68580" marT="0" marB="0"/>
                </a:tc>
                <a:tc>
                  <a:txBody>
                    <a:bodyPr/>
                    <a:lstStyle/>
                    <a:p>
                      <a:pPr marL="0" marR="0" hangingPunct="0">
                        <a:spcBef>
                          <a:spcPts val="0"/>
                        </a:spcBef>
                        <a:spcAft>
                          <a:spcPts val="900"/>
                        </a:spcAft>
                      </a:pPr>
                      <a:r>
                        <a:rPr kumimoji="0" lang="en-GB" sz="1200" b="0" i="0" u="none" strike="noStrike" kern="1200" cap="none" spc="0" normalizeH="0" baseline="0" dirty="0">
                          <a:ln>
                            <a:noFill/>
                          </a:ln>
                          <a:solidFill>
                            <a:prstClr val="black"/>
                          </a:solidFill>
                          <a:effectLst/>
                          <a:uLnTx/>
                          <a:uFillTx/>
                          <a:latin typeface="Calibri" panose="020F0502020204030204"/>
                          <a:ea typeface="+mn-ea"/>
                          <a:cs typeface="+mn-cs"/>
                        </a:rPr>
                        <a:t>no</a:t>
                      </a:r>
                      <a:endParaRPr kumimoji="0" lang="en-US" sz="12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r>
                        <a:rPr kumimoji="0" lang="en-CA" sz="1200" b="0" i="0" u="none" strike="noStrike" kern="1200" cap="none" spc="0" normalizeH="0" baseline="0" dirty="0">
                          <a:ln>
                            <a:noFill/>
                          </a:ln>
                          <a:solidFill>
                            <a:prstClr val="black"/>
                          </a:solidFill>
                          <a:effectLst/>
                          <a:uLnTx/>
                          <a:uFillTx/>
                          <a:latin typeface="Calibri" panose="020F0502020204030204"/>
                          <a:ea typeface="+mn-ea"/>
                          <a:cs typeface="+mn-cs"/>
                        </a:rPr>
                        <a:t>list of </a:t>
                      </a:r>
                      <a:r>
                        <a:rPr kumimoji="0" lang="en-CA" sz="1200" b="0" i="0" u="none" strike="noStrike" kern="1200" cap="none" spc="0" normalizeH="0" baseline="0" dirty="0" err="1">
                          <a:ln>
                            <a:noFill/>
                          </a:ln>
                          <a:solidFill>
                            <a:prstClr val="black"/>
                          </a:solidFill>
                          <a:effectLst/>
                          <a:uLnTx/>
                          <a:uFillTx/>
                          <a:latin typeface="Calibri" panose="020F0502020204030204"/>
                          <a:ea typeface="+mn-ea"/>
                          <a:cs typeface="+mn-cs"/>
                        </a:rPr>
                        <a:t>tosca.datatypes.nfv.AddressData</a:t>
                      </a:r>
                      <a:endParaRPr kumimoji="0" lang="sv-SE" sz="12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hangingPunct="0">
                        <a:spcBef>
                          <a:spcPts val="0"/>
                        </a:spcBef>
                        <a:spcAft>
                          <a:spcPts val="900"/>
                        </a:spcAft>
                      </a:pPr>
                      <a:endParaRPr kumimoji="0" lang="en-US" sz="12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r>
                        <a:rPr lang="en-US" sz="1200" kern="1200" dirty="0">
                          <a:solidFill>
                            <a:schemeClr val="dk1"/>
                          </a:solidFill>
                          <a:effectLst/>
                          <a:latin typeface="+mn-lt"/>
                          <a:ea typeface="+mn-ea"/>
                          <a:cs typeface="+mn-cs"/>
                        </a:rPr>
                        <a:t>Provides information on the addresses to be </a:t>
                      </a:r>
                      <a:r>
                        <a:rPr lang="en-CA" sz="1200" kern="1200" dirty="0">
                          <a:solidFill>
                            <a:schemeClr val="dk1"/>
                          </a:solidFill>
                          <a:effectLst/>
                          <a:latin typeface="+mn-lt"/>
                          <a:ea typeface="+mn-ea"/>
                          <a:cs typeface="+mn-cs"/>
                        </a:rPr>
                        <a:t>assigned to the CP.</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588379918"/>
                  </a:ext>
                </a:extLst>
              </a:tr>
            </a:tbl>
          </a:graphicData>
        </a:graphic>
      </p:graphicFrame>
      <p:sp>
        <p:nvSpPr>
          <p:cNvPr id="7" name="TextBox 6">
            <a:extLst>
              <a:ext uri="{FF2B5EF4-FFF2-40B4-BE49-F238E27FC236}">
                <a16:creationId xmlns:a16="http://schemas.microsoft.com/office/drawing/2014/main" id="{3ACB2F56-95B0-4583-976C-D6657902BBE0}"/>
              </a:ext>
            </a:extLst>
          </p:cNvPr>
          <p:cNvSpPr txBox="1"/>
          <p:nvPr/>
        </p:nvSpPr>
        <p:spPr>
          <a:xfrm>
            <a:off x="314960" y="2890697"/>
            <a:ext cx="6910803" cy="369332"/>
          </a:xfrm>
          <a:prstGeom prst="rect">
            <a:avLst/>
          </a:prstGeom>
          <a:noFill/>
        </p:spPr>
        <p:txBody>
          <a:bodyPr wrap="none" rtlCol="0">
            <a:spAutoFit/>
          </a:bodyPr>
          <a:lstStyle/>
          <a:p>
            <a:r>
              <a:rPr lang="en-CA" dirty="0" err="1">
                <a:solidFill>
                  <a:prstClr val="black"/>
                </a:solidFill>
              </a:rPr>
              <a:t>tosca.datatypes.nfv.AddressData</a:t>
            </a:r>
            <a:r>
              <a:rPr lang="en-CA" dirty="0">
                <a:solidFill>
                  <a:prstClr val="black"/>
                </a:solidFill>
              </a:rPr>
              <a:t> (</a:t>
            </a:r>
            <a:r>
              <a:rPr lang="en-US" dirty="0"/>
              <a:t>common definition with VNF in ETSI):</a:t>
            </a:r>
            <a:r>
              <a:rPr lang="en-CA" dirty="0">
                <a:solidFill>
                  <a:prstClr val="black"/>
                </a:solidFill>
              </a:rPr>
              <a:t> </a:t>
            </a:r>
            <a:endParaRPr lang="sv-SE" dirty="0">
              <a:solidFill>
                <a:schemeClr val="dk1"/>
              </a:solidFill>
            </a:endParaRPr>
          </a:p>
        </p:txBody>
      </p:sp>
    </p:spTree>
    <p:extLst>
      <p:ext uri="{BB962C8B-B14F-4D97-AF65-F5344CB8AC3E}">
        <p14:creationId xmlns:p14="http://schemas.microsoft.com/office/powerpoint/2010/main" val="2291994450"/>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B4F3638-21FD-4B76-826E-7BFC902A839F}"/>
              </a:ext>
            </a:extLst>
          </p:cNvPr>
          <p:cNvSpPr>
            <a:spLocks noGrp="1"/>
          </p:cNvSpPr>
          <p:nvPr>
            <p:ph type="sldNum" sz="quarter" idx="4"/>
          </p:nvPr>
        </p:nvSpPr>
        <p:spPr/>
        <p:txBody>
          <a:bodyPr/>
          <a:lstStyle/>
          <a:p>
            <a:fld id="{6C9CD605-947A-3C4E-98CB-B055F943FEBA}" type="slidenum">
              <a:rPr lang="en-CA" smtClean="0"/>
              <a:pPr/>
              <a:t>14</a:t>
            </a:fld>
            <a:endParaRPr lang="en-CA"/>
          </a:p>
        </p:txBody>
      </p:sp>
      <p:sp>
        <p:nvSpPr>
          <p:cNvPr id="3" name="Title 2">
            <a:extLst>
              <a:ext uri="{FF2B5EF4-FFF2-40B4-BE49-F238E27FC236}">
                <a16:creationId xmlns:a16="http://schemas.microsoft.com/office/drawing/2014/main" id="{299B9C47-8F13-4426-9612-9DDC7888257A}"/>
              </a:ext>
            </a:extLst>
          </p:cNvPr>
          <p:cNvSpPr>
            <a:spLocks noGrp="1"/>
          </p:cNvSpPr>
          <p:nvPr>
            <p:ph type="title"/>
          </p:nvPr>
        </p:nvSpPr>
        <p:spPr>
          <a:xfrm>
            <a:off x="314961" y="197831"/>
            <a:ext cx="11658208" cy="538770"/>
          </a:xfrm>
        </p:spPr>
        <p:txBody>
          <a:bodyPr>
            <a:normAutofit fontScale="90000"/>
          </a:bodyPr>
          <a:lstStyle/>
          <a:p>
            <a:r>
              <a:rPr lang="en-CA" dirty="0" err="1"/>
              <a:t>extCp</a:t>
            </a:r>
            <a:r>
              <a:rPr lang="en-CA" dirty="0"/>
              <a:t> in ONAP R3 SDC AID data model (1/2)</a:t>
            </a:r>
            <a:br>
              <a:rPr lang="en-CA" dirty="0"/>
            </a:br>
            <a:r>
              <a:rPr lang="en-CA" sz="2200" dirty="0"/>
              <a:t>org.openecomp.resource.cp.v2.extCP, </a:t>
            </a:r>
            <a:r>
              <a:rPr lang="en-CA" sz="2200" dirty="0" err="1"/>
              <a:t>derived_from</a:t>
            </a:r>
            <a:r>
              <a:rPr lang="en-CA" sz="2200" dirty="0"/>
              <a:t>: </a:t>
            </a:r>
            <a:r>
              <a:rPr lang="en-CA" sz="2200" dirty="0" err="1"/>
              <a:t>org.openecomp.resource.cp.nodes.network.Port</a:t>
            </a:r>
            <a:endParaRPr lang="en-CA" dirty="0"/>
          </a:p>
        </p:txBody>
      </p:sp>
      <p:graphicFrame>
        <p:nvGraphicFramePr>
          <p:cNvPr id="5" name="Content Placeholder 3">
            <a:extLst>
              <a:ext uri="{FF2B5EF4-FFF2-40B4-BE49-F238E27FC236}">
                <a16:creationId xmlns:a16="http://schemas.microsoft.com/office/drawing/2014/main" id="{EB8EE981-3104-4770-A59E-29D4D5430D61}"/>
              </a:ext>
            </a:extLst>
          </p:cNvPr>
          <p:cNvGraphicFramePr>
            <a:graphicFrameLocks/>
          </p:cNvGraphicFramePr>
          <p:nvPr>
            <p:extLst>
              <p:ext uri="{D42A27DB-BD31-4B8C-83A1-F6EECF244321}">
                <p14:modId xmlns:p14="http://schemas.microsoft.com/office/powerpoint/2010/main" val="1639628181"/>
              </p:ext>
            </p:extLst>
          </p:nvPr>
        </p:nvGraphicFramePr>
        <p:xfrm>
          <a:off x="28674" y="1023251"/>
          <a:ext cx="12019891" cy="5029200"/>
        </p:xfrm>
        <a:graphic>
          <a:graphicData uri="http://schemas.openxmlformats.org/drawingml/2006/table">
            <a:tbl>
              <a:tblPr firstRow="1" firstCol="1" bandRow="1" bandCol="1">
                <a:tableStyleId>{5C22544A-7EE6-4342-B048-85BDC9FD1C3A}</a:tableStyleId>
              </a:tblPr>
              <a:tblGrid>
                <a:gridCol w="1941665">
                  <a:extLst>
                    <a:ext uri="{9D8B030D-6E8A-4147-A177-3AD203B41FA5}">
                      <a16:colId xmlns:a16="http://schemas.microsoft.com/office/drawing/2014/main" val="1338753788"/>
                    </a:ext>
                  </a:extLst>
                </a:gridCol>
                <a:gridCol w="717721">
                  <a:extLst>
                    <a:ext uri="{9D8B030D-6E8A-4147-A177-3AD203B41FA5}">
                      <a16:colId xmlns:a16="http://schemas.microsoft.com/office/drawing/2014/main" val="2102047015"/>
                    </a:ext>
                  </a:extLst>
                </a:gridCol>
                <a:gridCol w="576415">
                  <a:extLst>
                    <a:ext uri="{9D8B030D-6E8A-4147-A177-3AD203B41FA5}">
                      <a16:colId xmlns:a16="http://schemas.microsoft.com/office/drawing/2014/main" val="35225271"/>
                    </a:ext>
                  </a:extLst>
                </a:gridCol>
                <a:gridCol w="4588607">
                  <a:extLst>
                    <a:ext uri="{9D8B030D-6E8A-4147-A177-3AD203B41FA5}">
                      <a16:colId xmlns:a16="http://schemas.microsoft.com/office/drawing/2014/main" val="235003132"/>
                    </a:ext>
                  </a:extLst>
                </a:gridCol>
                <a:gridCol w="1886103">
                  <a:extLst>
                    <a:ext uri="{9D8B030D-6E8A-4147-A177-3AD203B41FA5}">
                      <a16:colId xmlns:a16="http://schemas.microsoft.com/office/drawing/2014/main" val="329995932"/>
                    </a:ext>
                  </a:extLst>
                </a:gridCol>
                <a:gridCol w="2309380">
                  <a:extLst>
                    <a:ext uri="{9D8B030D-6E8A-4147-A177-3AD203B41FA5}">
                      <a16:colId xmlns:a16="http://schemas.microsoft.com/office/drawing/2014/main" val="1028237151"/>
                    </a:ext>
                  </a:extLst>
                </a:gridCol>
              </a:tblGrid>
              <a:tr h="0">
                <a:tc>
                  <a:txBody>
                    <a:bodyPr/>
                    <a:lstStyle/>
                    <a:p>
                      <a:pPr algn="ctr" hangingPunct="0">
                        <a:spcAft>
                          <a:spcPts val="900"/>
                        </a:spcAft>
                      </a:pPr>
                      <a:r>
                        <a:rPr lang="en-GB" sz="1100" dirty="0">
                          <a:effectLst/>
                        </a:rPr>
                        <a:t>Name</a:t>
                      </a:r>
                      <a:endParaRPr lang="sv-SE" sz="1100" dirty="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en-GB" sz="1100" dirty="0">
                          <a:effectLst/>
                        </a:rPr>
                        <a:t>Required</a:t>
                      </a:r>
                      <a:endParaRPr lang="sv-SE" sz="1100" dirty="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en-GB" sz="1100">
                          <a:effectLst/>
                        </a:rPr>
                        <a:t>Type</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en-GB" sz="1100">
                          <a:effectLst/>
                        </a:rPr>
                        <a:t>Description</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sv-SE" sz="1100" kern="1200" err="1">
                          <a:effectLst/>
                        </a:rPr>
                        <a:t>Specified</a:t>
                      </a:r>
                      <a:r>
                        <a:rPr lang="sv-SE" sz="1100" kern="1200">
                          <a:effectLst/>
                        </a:rPr>
                        <a:t> in</a:t>
                      </a:r>
                      <a:endParaRPr lang="sv-SE" sz="1100" b="1" kern="1200">
                        <a:solidFill>
                          <a:schemeClr val="lt1"/>
                        </a:solidFill>
                        <a:effectLst/>
                        <a:latin typeface="+mn-lt"/>
                        <a:ea typeface="+mn-ea"/>
                        <a:cs typeface="+mn-cs"/>
                      </a:endParaRPr>
                    </a:p>
                  </a:txBody>
                  <a:tcPr marL="26505" marR="102235" marT="0" marB="0"/>
                </a:tc>
                <a:tc>
                  <a:txBody>
                    <a:bodyPr/>
                    <a:lstStyle/>
                    <a:p>
                      <a:pPr algn="ctr" hangingPunct="0">
                        <a:spcAft>
                          <a:spcPts val="900"/>
                        </a:spcAft>
                      </a:pPr>
                      <a:r>
                        <a:rPr lang="en-CA" sz="1100" kern="1200" noProof="0" dirty="0">
                          <a:effectLst/>
                        </a:rPr>
                        <a:t>Value currently set by</a:t>
                      </a:r>
                      <a:endParaRPr lang="en-CA" sz="1100" b="1" kern="1200" noProof="0" dirty="0">
                        <a:solidFill>
                          <a:schemeClr val="lt1"/>
                        </a:solidFill>
                        <a:effectLst/>
                        <a:latin typeface="+mn-lt"/>
                        <a:ea typeface="+mn-ea"/>
                        <a:cs typeface="+mn-cs"/>
                      </a:endParaRPr>
                    </a:p>
                  </a:txBody>
                  <a:tcPr marL="26505" marR="102235" marT="0" marB="0"/>
                </a:tc>
                <a:extLst>
                  <a:ext uri="{0D108BD9-81ED-4DB2-BD59-A6C34878D82A}">
                    <a16:rowId xmlns:a16="http://schemas.microsoft.com/office/drawing/2014/main" val="2876890729"/>
                  </a:ext>
                </a:extLst>
              </a:tr>
              <a:tr h="0">
                <a:tc>
                  <a:txBody>
                    <a:bodyPr/>
                    <a:lstStyle/>
                    <a:p>
                      <a:pPr hangingPunct="0">
                        <a:spcAft>
                          <a:spcPts val="900"/>
                        </a:spcAft>
                      </a:pPr>
                      <a:r>
                        <a:rPr lang="en-CA" sz="1100"/>
                        <a:t>invariantUUID</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r>
                        <a:rPr lang="en-US" sz="1100"/>
                        <a:t>Constant identifier of the resource model.</a:t>
                      </a:r>
                    </a:p>
                    <a:p>
                      <a:r>
                        <a:rPr lang="en-US" sz="1100"/>
                        <a:t>Ex.: AA97B177-9383-4934-8543-0F91A7A02836</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algn="l" defTabSz="914400" rtl="0" eaLnBrk="1" latinLnBrk="0" hangingPunct="0">
                        <a:spcAft>
                          <a:spcPts val="900"/>
                        </a:spcAft>
                      </a:pPr>
                      <a:r>
                        <a:rPr lang="sv-SE" sz="1100" kern="1200"/>
                        <a:t>SDC DM, </a:t>
                      </a:r>
                      <a:r>
                        <a:rPr lang="sv-SE" sz="1100" kern="1200" err="1"/>
                        <a:t>Node</a:t>
                      </a:r>
                      <a:r>
                        <a:rPr lang="sv-SE" sz="1100" kern="1200"/>
                        <a:t> </a:t>
                      </a:r>
                      <a:r>
                        <a:rPr lang="sv-SE" sz="1100" kern="1200" err="1"/>
                        <a:t>Type</a:t>
                      </a:r>
                      <a:r>
                        <a:rPr lang="sv-SE" sz="1100" kern="1200"/>
                        <a:t> Metadata</a:t>
                      </a:r>
                      <a:endParaRPr lang="sv-SE" sz="1100" kern="1200">
                        <a:solidFill>
                          <a:schemeClr val="dk1"/>
                        </a:solidFill>
                        <a:latin typeface="+mn-lt"/>
                        <a:ea typeface="+mn-ea"/>
                        <a:cs typeface="+mn-cs"/>
                      </a:endParaRPr>
                    </a:p>
                  </a:txBody>
                  <a:tcPr marL="26505" marR="102235" marT="0" marB="0"/>
                </a:tc>
                <a:tc>
                  <a:txBody>
                    <a:bodyPr/>
                    <a:lstStyle/>
                    <a:p>
                      <a:pPr marL="0" algn="l" defTabSz="914400" rtl="0" eaLnBrk="1" latinLnBrk="0" hangingPunct="0">
                        <a:spcAft>
                          <a:spcPts val="900"/>
                        </a:spcAft>
                      </a:pPr>
                      <a:r>
                        <a:rPr lang="en-CA" sz="1100" kern="1200" noProof="0"/>
                        <a:t>SDC sets internally at resource creation</a:t>
                      </a:r>
                      <a:endParaRPr lang="en-CA" sz="1100" kern="1200" noProof="0">
                        <a:solidFill>
                          <a:schemeClr val="dk1"/>
                        </a:solidFill>
                        <a:latin typeface="+mn-lt"/>
                        <a:ea typeface="+mn-ea"/>
                        <a:cs typeface="+mn-cs"/>
                      </a:endParaRPr>
                    </a:p>
                  </a:txBody>
                  <a:tcPr marL="26505" marR="102235" marT="0" marB="0"/>
                </a:tc>
                <a:extLst>
                  <a:ext uri="{0D108BD9-81ED-4DB2-BD59-A6C34878D82A}">
                    <a16:rowId xmlns:a16="http://schemas.microsoft.com/office/drawing/2014/main" val="3891489470"/>
                  </a:ext>
                </a:extLst>
              </a:tr>
              <a:tr h="0">
                <a:tc>
                  <a:txBody>
                    <a:bodyPr/>
                    <a:lstStyle/>
                    <a:p>
                      <a:pPr hangingPunct="0">
                        <a:spcAft>
                          <a:spcPts val="900"/>
                        </a:spcAft>
                      </a:pPr>
                      <a:r>
                        <a:rPr lang="en-CA" sz="1100"/>
                        <a:t>uuid</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dirty="0">
                          <a:ln>
                            <a:noFill/>
                          </a:ln>
                          <a:effectLst/>
                          <a:uLnTx/>
                          <a:uFillTx/>
                        </a:rPr>
                        <a:t>Yes</a:t>
                      </a:r>
                      <a:endParaRPr kumimoji="0" lang="sv-SE" sz="1100" b="0" i="0" u="none" strike="noStrike" kern="1200" cap="none" spc="0" normalizeH="0" baseline="0" noProof="0" dirty="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r>
                        <a:rPr lang="en-US" sz="1100"/>
                        <a:t>Versioned identifier of the resource model (this </a:t>
                      </a:r>
                      <a:r>
                        <a:rPr lang="en-US" sz="1100" err="1"/>
                        <a:t>uuid</a:t>
                      </a:r>
                      <a:r>
                        <a:rPr lang="en-US" sz="1100"/>
                        <a:t> is changed for every major version of the resource)</a:t>
                      </a:r>
                    </a:p>
                    <a:p>
                      <a:r>
                        <a:rPr lang="en-US" sz="1100"/>
                        <a:t>Ex.: b8ff69ca-786d-479e-9f9c-217a90ee0ebc</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algn="l" defTabSz="914400" rtl="0" eaLnBrk="1" latinLnBrk="0" hangingPunct="0">
                        <a:spcAft>
                          <a:spcPts val="900"/>
                        </a:spcAft>
                      </a:pPr>
                      <a:r>
                        <a:rPr lang="en-CA" sz="1100" kern="1200" noProof="0" dirty="0"/>
                        <a:t>SDC sets internally at resource creation</a:t>
                      </a:r>
                      <a:endParaRPr lang="en-CA" sz="1100" kern="1200" noProof="0" dirty="0">
                        <a:solidFill>
                          <a:schemeClr val="dk1"/>
                        </a:solidFill>
                        <a:latin typeface="+mn-lt"/>
                        <a:ea typeface="+mn-ea"/>
                        <a:cs typeface="+mn-cs"/>
                      </a:endParaRPr>
                    </a:p>
                  </a:txBody>
                  <a:tcPr marL="26505" marR="102235" marT="0" marB="0"/>
                </a:tc>
                <a:extLst>
                  <a:ext uri="{0D108BD9-81ED-4DB2-BD59-A6C34878D82A}">
                    <a16:rowId xmlns:a16="http://schemas.microsoft.com/office/drawing/2014/main" val="4121517703"/>
                  </a:ext>
                </a:extLst>
              </a:tr>
              <a:tr h="0">
                <a:tc>
                  <a:txBody>
                    <a:bodyPr/>
                    <a:lstStyle/>
                    <a:p>
                      <a:pPr hangingPunct="0">
                        <a:spcAft>
                          <a:spcPts val="900"/>
                        </a:spcAft>
                      </a:pPr>
                      <a:r>
                        <a:rPr lang="en-CA" sz="1100"/>
                        <a:t>customizationUUID</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r>
                        <a:rPr lang="en-US" sz="1100" dirty="0"/>
                        <a:t>Identifier of the resource instance (</a:t>
                      </a:r>
                      <a:r>
                        <a:rPr lang="en-US" sz="1100" dirty="0" err="1"/>
                        <a:t>uuid</a:t>
                      </a:r>
                      <a:r>
                        <a:rPr lang="en-US" sz="1100" dirty="0"/>
                        <a:t> of the specific use of the resource model in this service). This identifier is regenerated whenever a user makes a change on the resource instance.</a:t>
                      </a:r>
                    </a:p>
                    <a:p>
                      <a:r>
                        <a:rPr lang="en-US" sz="1100" dirty="0"/>
                        <a:t>Ex.: 38e5fb81-5e8c-479b-9140-38786db19967</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algn="l" defTabSz="914400" rtl="0" eaLnBrk="1" latinLnBrk="0" hangingPunct="0">
                        <a:spcAft>
                          <a:spcPts val="900"/>
                        </a:spcAft>
                      </a:pPr>
                      <a:r>
                        <a:rPr lang="en-CA" sz="1100" kern="1200" noProof="0"/>
                        <a:t>SDC sets internally at resource creation</a:t>
                      </a:r>
                      <a:endParaRPr lang="en-CA" sz="1100" kern="1200" noProof="0">
                        <a:solidFill>
                          <a:schemeClr val="dk1"/>
                        </a:solidFill>
                        <a:latin typeface="+mn-lt"/>
                        <a:ea typeface="+mn-ea"/>
                        <a:cs typeface="+mn-cs"/>
                      </a:endParaRPr>
                    </a:p>
                  </a:txBody>
                  <a:tcPr marL="26505" marR="102235" marT="0" marB="0"/>
                </a:tc>
                <a:extLst>
                  <a:ext uri="{0D108BD9-81ED-4DB2-BD59-A6C34878D82A}">
                    <a16:rowId xmlns:a16="http://schemas.microsoft.com/office/drawing/2014/main" val="3558916565"/>
                  </a:ext>
                </a:extLst>
              </a:tr>
              <a:tr h="78784">
                <a:tc>
                  <a:txBody>
                    <a:bodyPr/>
                    <a:lstStyle/>
                    <a:p>
                      <a:pPr hangingPunct="0">
                        <a:spcAft>
                          <a:spcPts val="900"/>
                        </a:spcAft>
                      </a:pPr>
                      <a:r>
                        <a:rPr lang="en-CA" sz="1100"/>
                        <a:t>version</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r>
                        <a:rPr lang="en-US" sz="1100"/>
                        <a:t>The resource version in SDC catalog. Two digit blocks separated by a dot (“.”).</a:t>
                      </a:r>
                    </a:p>
                    <a:p>
                      <a:r>
                        <a:rPr lang="en-US" sz="1100"/>
                        <a:t>Ex. : “2.0”</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algn="l" defTabSz="914400" rtl="0" eaLnBrk="1" latinLnBrk="0" hangingPunct="0">
                        <a:spcAft>
                          <a:spcPts val="900"/>
                        </a:spcAft>
                      </a:pPr>
                      <a:r>
                        <a:rPr lang="en-CA" sz="1100" kern="1200" noProof="0"/>
                        <a:t>SDC sets internally at resource creation</a:t>
                      </a:r>
                      <a:endParaRPr lang="en-CA" sz="1100" kern="1200" noProof="0">
                        <a:solidFill>
                          <a:schemeClr val="dk1"/>
                        </a:solidFill>
                        <a:latin typeface="+mn-lt"/>
                        <a:ea typeface="+mn-ea"/>
                        <a:cs typeface="+mn-cs"/>
                      </a:endParaRPr>
                    </a:p>
                  </a:txBody>
                  <a:tcPr marL="26505" marR="102235" marT="0" marB="0"/>
                </a:tc>
                <a:extLst>
                  <a:ext uri="{0D108BD9-81ED-4DB2-BD59-A6C34878D82A}">
                    <a16:rowId xmlns:a16="http://schemas.microsoft.com/office/drawing/2014/main" val="1083556233"/>
                  </a:ext>
                </a:extLst>
              </a:tr>
              <a:tr h="0">
                <a:tc>
                  <a:txBody>
                    <a:bodyPr/>
                    <a:lstStyle/>
                    <a:p>
                      <a:pPr hangingPunct="0">
                        <a:spcAft>
                          <a:spcPts val="900"/>
                        </a:spcAft>
                      </a:pPr>
                      <a:r>
                        <a:rPr lang="en-CA" sz="1100"/>
                        <a:t>type</a:t>
                      </a:r>
                      <a:endParaRPr lang="sv-SE" sz="1100">
                        <a:effectLst/>
                        <a:latin typeface="Times New Roman" panose="02020603050405020304" pitchFamily="18" charset="0"/>
                        <a:ea typeface="SimSun" panose="02010600030101010101" pitchFamily="2" charset="-122"/>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br>
                        <a:rPr kumimoji="0" lang="en-GB" sz="1100" u="none" strike="noStrike" kern="1200" cap="none" spc="0" normalizeH="0" baseline="0" noProof="0">
                          <a:ln>
                            <a:noFill/>
                          </a:ln>
                          <a:effectLst/>
                          <a:uLnTx/>
                          <a:uFillTx/>
                        </a:rPr>
                      </a:br>
                      <a:r>
                        <a:rPr kumimoji="0" lang="en-GB" sz="1100" u="none" strike="noStrike" kern="1200" cap="none" spc="0" normalizeH="0" baseline="0" noProof="0">
                          <a:ln>
                            <a:noFill/>
                          </a:ln>
                          <a:effectLst/>
                          <a:uLnTx/>
                          <a:uFillTx/>
                        </a:rPr>
                        <a:t>(enum)</a:t>
                      </a:r>
                      <a:endParaRPr kumimoji="0" lang="sv-SE" sz="1100" b="0" i="0" u="none" strike="noStrike" kern="1200" cap="none" spc="0" normalizeH="0" baseline="0" noProof="0">
                        <a:ln>
                          <a:noFill/>
                        </a:ln>
                        <a:solidFill>
                          <a:srgbClr val="000000"/>
                        </a:solidFill>
                        <a:effectLst/>
                        <a:uLnTx/>
                        <a:uFillTx/>
                        <a:latin typeface="Times New Roman" panose="02020603050405020304" pitchFamily="18" charset="0"/>
                        <a:ea typeface="SimSun" panose="02010600030101010101" pitchFamily="2" charset="-122"/>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r>
                        <a:rPr lang="en-US" sz="1100"/>
                        <a:t>The type of resource. Resource type can be either </a:t>
                      </a:r>
                      <a:r>
                        <a:rPr lang="en-US" sz="1100">
                          <a:highlight>
                            <a:srgbClr val="FFFF00"/>
                          </a:highlight>
                        </a:rPr>
                        <a:t>VF, VFC, VFCMT, CP or VL</a:t>
                      </a:r>
                      <a:r>
                        <a:rPr lang="en-US" sz="1100"/>
                        <a:t>.</a:t>
                      </a:r>
                    </a:p>
                    <a:p>
                      <a:r>
                        <a:rPr lang="en-US" sz="1100"/>
                        <a:t>Ex. “VF”</a:t>
                      </a: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0">
                        <a:spcAft>
                          <a:spcPts val="900"/>
                        </a:spcAft>
                      </a:pPr>
                      <a:r>
                        <a:rPr lang="en-CA" sz="1100" kern="1200" noProof="0" dirty="0"/>
                        <a:t>SDC sets internally to “CP” at resource creation (enum hardcoded)</a:t>
                      </a:r>
                      <a:endParaRPr lang="en-CA" sz="1100" kern="1200" noProof="0" dirty="0">
                        <a:solidFill>
                          <a:schemeClr val="dk1"/>
                        </a:solidFill>
                        <a:latin typeface="+mn-lt"/>
                        <a:ea typeface="+mn-ea"/>
                        <a:cs typeface="+mn-cs"/>
                      </a:endParaRPr>
                    </a:p>
                  </a:txBody>
                  <a:tcPr marL="26505" marR="102235" marT="0" marB="0">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55577276"/>
                  </a:ext>
                </a:extLst>
              </a:tr>
              <a:tr h="0">
                <a:tc>
                  <a:txBody>
                    <a:bodyPr/>
                    <a:lstStyle/>
                    <a:p>
                      <a:pPr hangingPunct="0">
                        <a:spcAft>
                          <a:spcPts val="900"/>
                        </a:spcAft>
                      </a:pPr>
                      <a:r>
                        <a:rPr lang="en-CA" sz="1100"/>
                        <a:t>name</a:t>
                      </a:r>
                      <a:endParaRPr lang="sv-SE" sz="1100">
                        <a:effectLst/>
                        <a:latin typeface="Times New Roman" panose="02020603050405020304" pitchFamily="18" charset="0"/>
                        <a:ea typeface="SimSun" panose="02010600030101010101" pitchFamily="2" charset="-122"/>
                      </a:endParaRP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lnT w="12700" cap="flat" cmpd="sng" algn="ctr">
                      <a:solidFill>
                        <a:schemeClr val="tx1"/>
                      </a:solidFill>
                      <a:prstDash val="solid"/>
                      <a:round/>
                      <a:headEnd type="none" w="med" len="med"/>
                      <a:tailEnd type="none" w="med" len="med"/>
                    </a:lnT>
                  </a:tcPr>
                </a:tc>
                <a:tc>
                  <a:txBody>
                    <a:bodyPr/>
                    <a:lstStyle/>
                    <a:p>
                      <a:r>
                        <a:rPr lang="en-US" sz="1100"/>
                        <a:t>The name of the resource.</a:t>
                      </a:r>
                    </a:p>
                    <a:p>
                      <a:r>
                        <a:rPr lang="en-US" sz="1100"/>
                        <a:t>Ex. “</a:t>
                      </a:r>
                      <a:r>
                        <a:rPr lang="en-US" sz="1100" err="1"/>
                        <a:t>vMME</a:t>
                      </a:r>
                      <a:r>
                        <a:rPr lang="en-US" sz="1100"/>
                        <a:t>”</a:t>
                      </a: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a:t>
                      </a:r>
                      <a:r>
                        <a:rPr kumimoji="0" lang="sv-SE" sz="1100" u="none" strike="noStrike" kern="1200" cap="none" spc="0" normalizeH="0" baseline="0" noProof="0" err="1">
                          <a:ln>
                            <a:noFill/>
                          </a:ln>
                          <a:effectLst/>
                          <a:uLnTx/>
                          <a:uFillTx/>
                        </a:rPr>
                        <a:t>Node</a:t>
                      </a:r>
                      <a:r>
                        <a:rPr kumimoji="0" lang="sv-SE" sz="1100" u="none" strike="noStrike" kern="1200" cap="none" spc="0" normalizeH="0" baseline="0" noProof="0">
                          <a:ln>
                            <a:noFill/>
                          </a:ln>
                          <a:effectLst/>
                          <a:uLnTx/>
                          <a:uFillTx/>
                        </a:rPr>
                        <a:t> </a:t>
                      </a:r>
                      <a:r>
                        <a:rPr kumimoji="0" lang="sv-SE" sz="1100" u="none" strike="noStrike" kern="1200" cap="none" spc="0" normalizeH="0" baseline="0" noProof="0" err="1">
                          <a:ln>
                            <a:noFill/>
                          </a:ln>
                          <a:effectLst/>
                          <a:uLnTx/>
                          <a:uFillTx/>
                        </a:rPr>
                        <a:t>Type</a:t>
                      </a:r>
                      <a:r>
                        <a:rPr kumimoji="0" lang="sv-SE" sz="1100" u="none" strike="noStrike" kern="1200" cap="none" spc="0" normalizeH="0" baseline="0" noProof="0">
                          <a:ln>
                            <a:noFill/>
                          </a:ln>
                          <a:effectLst/>
                          <a:uLnTx/>
                          <a:uFillTx/>
                        </a:rPr>
                        <a:t>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dirty="0">
                          <a:ln>
                            <a:noFill/>
                          </a:ln>
                          <a:effectLst/>
                          <a:uLnTx/>
                          <a:uFillTx/>
                        </a:rPr>
                        <a:t>Using SDC UI, at CP resource def.</a:t>
                      </a:r>
                      <a:endParaRPr kumimoji="0" lang="en-CA" sz="11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26505" marR="102235" marT="0" marB="0">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91308619"/>
                  </a:ext>
                </a:extLst>
              </a:tr>
              <a:tr h="70096">
                <a:tc>
                  <a:txBody>
                    <a:bodyPr/>
                    <a:lstStyle/>
                    <a:p>
                      <a:pPr hangingPunct="0">
                        <a:spcAft>
                          <a:spcPts val="900"/>
                        </a:spcAft>
                      </a:pPr>
                      <a:r>
                        <a:rPr lang="en-CA" sz="1100"/>
                        <a:t>description</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r>
                        <a:rPr lang="en-CA" sz="1100"/>
                        <a:t>Description of the resource</a:t>
                      </a:r>
                      <a:endParaRPr lang="en-US" sz="1100"/>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a:ln>
                            <a:noFill/>
                          </a:ln>
                          <a:solidFill>
                            <a:prstClr val="black"/>
                          </a:solidFill>
                          <a:effectLst/>
                          <a:uLnTx/>
                          <a:uFillTx/>
                          <a:latin typeface="Calibri" panose="020F0502020204030204"/>
                          <a:ea typeface="+mn-ea"/>
                          <a:cs typeface="+mn-cs"/>
                        </a:rPr>
                        <a:t>Using SDC UI, at CP resource def.</a:t>
                      </a:r>
                      <a:endParaRPr kumimoji="0" lang="en-CA" sz="11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3986134086"/>
                  </a:ext>
                </a:extLst>
              </a:tr>
              <a:tr h="0">
                <a:tc>
                  <a:txBody>
                    <a:bodyPr/>
                    <a:lstStyle/>
                    <a:p>
                      <a:pPr hangingPunct="0">
                        <a:spcAft>
                          <a:spcPts val="900"/>
                        </a:spcAft>
                      </a:pPr>
                      <a:r>
                        <a:rPr lang="en-CA" sz="1100"/>
                        <a:t>resourceVendor</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r>
                        <a:rPr lang="en-US" sz="1100" dirty="0"/>
                        <a:t>String value that specifies the vendor providing this asset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a:ln>
                            <a:noFill/>
                          </a:ln>
                          <a:solidFill>
                            <a:prstClr val="black"/>
                          </a:solidFill>
                          <a:effectLst/>
                          <a:uLnTx/>
                          <a:uFillTx/>
                          <a:latin typeface="Calibri" panose="020F0502020204030204"/>
                          <a:ea typeface="+mn-ea"/>
                          <a:cs typeface="+mn-cs"/>
                        </a:rPr>
                        <a:t>Using SDC UI, at CP resource def.</a:t>
                      </a:r>
                      <a:endParaRPr kumimoji="0" lang="en-CA" sz="11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1186950225"/>
                  </a:ext>
                </a:extLst>
              </a:tr>
              <a:tr h="0">
                <a:tc>
                  <a:txBody>
                    <a:bodyPr/>
                    <a:lstStyle/>
                    <a:p>
                      <a:pPr hangingPunct="0">
                        <a:spcAft>
                          <a:spcPts val="900"/>
                        </a:spcAft>
                      </a:pPr>
                      <a:r>
                        <a:rPr lang="en-CA" sz="1100"/>
                        <a:t>resourceVendorRelease</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r>
                        <a:rPr lang="en-US" sz="1100" dirty="0"/>
                        <a:t>String value that specifies the release version given by the vendor (no exact correlation to the version of the asset in the SDC catalog)</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dirty="0">
                          <a:ln>
                            <a:noFill/>
                          </a:ln>
                          <a:effectLst/>
                          <a:uLnTx/>
                          <a:uFillTx/>
                        </a:rPr>
                        <a:t>SDC DM, </a:t>
                      </a:r>
                      <a:r>
                        <a:rPr kumimoji="0" lang="sv-SE" sz="1100" u="none" strike="noStrike" kern="1200" cap="none" spc="0" normalizeH="0" baseline="0" noProof="0" dirty="0" err="1">
                          <a:ln>
                            <a:noFill/>
                          </a:ln>
                          <a:effectLst/>
                          <a:uLnTx/>
                          <a:uFillTx/>
                        </a:rPr>
                        <a:t>Node</a:t>
                      </a:r>
                      <a:r>
                        <a:rPr kumimoji="0" lang="sv-SE" sz="1100" u="none" strike="noStrike" kern="1200" cap="none" spc="0" normalizeH="0" baseline="0" noProof="0" dirty="0">
                          <a:ln>
                            <a:noFill/>
                          </a:ln>
                          <a:effectLst/>
                          <a:uLnTx/>
                          <a:uFillTx/>
                        </a:rPr>
                        <a:t> </a:t>
                      </a:r>
                      <a:r>
                        <a:rPr kumimoji="0" lang="sv-SE" sz="1100" u="none" strike="noStrike" kern="1200" cap="none" spc="0" normalizeH="0" baseline="0" noProof="0" dirty="0" err="1">
                          <a:ln>
                            <a:noFill/>
                          </a:ln>
                          <a:effectLst/>
                          <a:uLnTx/>
                          <a:uFillTx/>
                        </a:rPr>
                        <a:t>Type</a:t>
                      </a:r>
                      <a:r>
                        <a:rPr kumimoji="0" lang="sv-SE" sz="1100" u="none" strike="noStrike" kern="1200" cap="none" spc="0" normalizeH="0" baseline="0" noProof="0" dirty="0">
                          <a:ln>
                            <a:noFill/>
                          </a:ln>
                          <a:effectLst/>
                          <a:uLnTx/>
                          <a:uFillTx/>
                        </a:rPr>
                        <a:t> Metadata</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a:ln>
                            <a:noFill/>
                          </a:ln>
                          <a:solidFill>
                            <a:prstClr val="black"/>
                          </a:solidFill>
                          <a:effectLst/>
                          <a:uLnTx/>
                          <a:uFillTx/>
                          <a:latin typeface="Calibri" panose="020F0502020204030204"/>
                          <a:ea typeface="+mn-ea"/>
                          <a:cs typeface="+mn-cs"/>
                        </a:rPr>
                        <a:t>Using SDC UI, at CP resource def.</a:t>
                      </a:r>
                      <a:endParaRPr kumimoji="0" lang="en-CA" sz="11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3166638507"/>
                  </a:ext>
                </a:extLst>
              </a:tr>
              <a:tr h="0">
                <a:tc>
                  <a:txBody>
                    <a:bodyPr/>
                    <a:lstStyle/>
                    <a:p>
                      <a:pPr hangingPunct="0">
                        <a:spcAft>
                          <a:spcPts val="900"/>
                        </a:spcAft>
                      </a:pPr>
                      <a:r>
                        <a:rPr lang="en-CA" sz="1100"/>
                        <a:t>resourceVendorModelNumber</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No</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r>
                        <a:rPr lang="en-US" sz="1100"/>
                        <a:t>The value for this field is the part number defined by the vendor, e.g. “MX960”</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a:t>
                      </a:r>
                      <a:r>
                        <a:rPr kumimoji="0" lang="sv-SE" sz="1100" u="none" strike="noStrike" kern="1200" cap="none" spc="0" normalizeH="0" baseline="0" noProof="0" err="1">
                          <a:ln>
                            <a:noFill/>
                          </a:ln>
                          <a:effectLst/>
                          <a:uLnTx/>
                          <a:uFillTx/>
                        </a:rPr>
                        <a:t>Node</a:t>
                      </a:r>
                      <a:r>
                        <a:rPr kumimoji="0" lang="sv-SE" sz="1100" u="none" strike="noStrike" kern="1200" cap="none" spc="0" normalizeH="0" baseline="0" noProof="0">
                          <a:ln>
                            <a:noFill/>
                          </a:ln>
                          <a:effectLst/>
                          <a:uLnTx/>
                          <a:uFillTx/>
                        </a:rPr>
                        <a:t> </a:t>
                      </a:r>
                      <a:r>
                        <a:rPr kumimoji="0" lang="sv-SE" sz="1100" u="none" strike="noStrike" kern="1200" cap="none" spc="0" normalizeH="0" baseline="0" noProof="0" err="1">
                          <a:ln>
                            <a:noFill/>
                          </a:ln>
                          <a:effectLst/>
                          <a:uLnTx/>
                          <a:uFillTx/>
                        </a:rPr>
                        <a:t>Type</a:t>
                      </a:r>
                      <a:r>
                        <a:rPr kumimoji="0" lang="sv-SE" sz="1100" u="none" strike="noStrike" kern="1200" cap="none" spc="0" normalizeH="0" baseline="0" noProof="0">
                          <a:ln>
                            <a:noFill/>
                          </a:ln>
                          <a:effectLst/>
                          <a:uLnTx/>
                          <a:uFillTx/>
                        </a:rPr>
                        <a:t> Metadata</a:t>
                      </a:r>
                      <a:endParaRPr kumimoji="0" lang="sv-SE" sz="1100" b="0" i="0" u="none" strike="noStrike" kern="1200" cap="none" spc="0" normalizeH="0" baseline="0" noProof="0">
                        <a:ln>
                          <a:noFill/>
                        </a:ln>
                        <a:solidFill>
                          <a:srgbClr val="000000"/>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a:ln>
                            <a:noFill/>
                          </a:ln>
                          <a:solidFill>
                            <a:prstClr val="black"/>
                          </a:solidFill>
                          <a:effectLst/>
                          <a:uLnTx/>
                          <a:uFillTx/>
                          <a:latin typeface="Calibri" panose="020F0502020204030204"/>
                          <a:ea typeface="+mn-ea"/>
                          <a:cs typeface="+mn-cs"/>
                        </a:rPr>
                        <a:t>Using SDC UI, at CP resource def.</a:t>
                      </a:r>
                      <a:endParaRPr kumimoji="0" lang="en-CA" sz="11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797778200"/>
                  </a:ext>
                </a:extLst>
              </a:tr>
              <a:tr h="0">
                <a:tc>
                  <a:txBody>
                    <a:bodyPr/>
                    <a:lstStyle/>
                    <a:p>
                      <a:pPr hangingPunct="0">
                        <a:spcAft>
                          <a:spcPts val="900"/>
                        </a:spcAft>
                      </a:pPr>
                      <a:r>
                        <a:rPr lang="en-CA" sz="1100" dirty="0"/>
                        <a:t>category</a:t>
                      </a:r>
                      <a:endParaRPr lang="sv-SE" sz="1100" dirty="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br>
                        <a:rPr kumimoji="0" lang="en-GB" sz="1100" u="none" strike="noStrike" kern="1200" cap="none" spc="0" normalizeH="0" baseline="0" noProof="0">
                          <a:ln>
                            <a:noFill/>
                          </a:ln>
                          <a:effectLst/>
                          <a:uLnTx/>
                          <a:uFillTx/>
                        </a:rPr>
                      </a:br>
                      <a:r>
                        <a:rPr kumimoji="0" lang="en-GB" sz="1100" u="none" strike="noStrike" kern="1200" cap="none" spc="0" normalizeH="0" baseline="0" noProof="0">
                          <a:ln>
                            <a:noFill/>
                          </a:ln>
                          <a:effectLst/>
                          <a:uLnTx/>
                          <a:uFillTx/>
                        </a:rPr>
                        <a:t>(enum)</a:t>
                      </a:r>
                      <a:endParaRPr kumimoji="0" lang="sv-SE" sz="1100" b="0" i="0" u="none" strike="noStrike" kern="1200" cap="none" spc="0" normalizeH="0" baseline="0" noProof="0">
                        <a:ln>
                          <a:noFill/>
                        </a:ln>
                        <a:solidFill>
                          <a:srgbClr val="000000"/>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r>
                        <a:rPr lang="en-US" sz="1100" dirty="0"/>
                        <a:t>Category of the resource.</a:t>
                      </a:r>
                    </a:p>
                    <a:p>
                      <a:r>
                        <a:rPr lang="en-US" sz="1100" dirty="0"/>
                        <a:t>Ex. “Application L4+”</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a:ln>
                            <a:noFill/>
                          </a:ln>
                          <a:solidFill>
                            <a:prstClr val="black"/>
                          </a:solidFill>
                          <a:effectLst/>
                          <a:uLnTx/>
                          <a:uFillTx/>
                          <a:latin typeface="Calibri" panose="020F0502020204030204"/>
                          <a:ea typeface="+mn-ea"/>
                          <a:cs typeface="+mn-cs"/>
                        </a:rPr>
                        <a:t>Using SDC UI, at CP resource def.</a:t>
                      </a:r>
                      <a:endParaRPr kumimoji="0" lang="en-CA" sz="11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1275664944"/>
                  </a:ext>
                </a:extLst>
              </a:tr>
              <a:tr h="50721">
                <a:tc>
                  <a:txBody>
                    <a:bodyPr/>
                    <a:lstStyle/>
                    <a:p>
                      <a:pPr hangingPunct="0">
                        <a:spcAft>
                          <a:spcPts val="900"/>
                        </a:spcAft>
                      </a:pPr>
                      <a:r>
                        <a:rPr lang="en-CA" sz="1100"/>
                        <a:t>subcategory</a:t>
                      </a:r>
                      <a:endParaRPr lang="sv-SE" sz="1100">
                        <a:effectLst/>
                        <a:latin typeface="Times New Roman" panose="02020603050405020304" pitchFamily="18" charset="0"/>
                        <a:ea typeface="SimSun" panose="02010600030101010101" pitchFamily="2" charset="-122"/>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dirty="0">
                          <a:ln>
                            <a:noFill/>
                          </a:ln>
                          <a:effectLst/>
                          <a:uLnTx/>
                          <a:uFillTx/>
                        </a:rPr>
                        <a:t>Yes</a:t>
                      </a:r>
                      <a:endParaRPr kumimoji="0" lang="sv-SE" sz="1100" b="0" i="0" u="none" strike="noStrike" kern="1200" cap="none" spc="0" normalizeH="0" baseline="0" noProof="0" dirty="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br>
                        <a:rPr kumimoji="0" lang="en-GB" sz="1100" u="none" strike="noStrike" kern="1200" cap="none" spc="0" normalizeH="0" baseline="0" noProof="0">
                          <a:ln>
                            <a:noFill/>
                          </a:ln>
                          <a:effectLst/>
                          <a:uLnTx/>
                          <a:uFillTx/>
                        </a:rPr>
                      </a:br>
                      <a:r>
                        <a:rPr kumimoji="0" lang="en-GB" sz="1100" u="none" strike="noStrike" kern="1200" cap="none" spc="0" normalizeH="0" baseline="0" noProof="0">
                          <a:ln>
                            <a:noFill/>
                          </a:ln>
                          <a:effectLst/>
                          <a:uLnTx/>
                          <a:uFillTx/>
                        </a:rPr>
                        <a:t>(enum)</a:t>
                      </a:r>
                      <a:endParaRPr kumimoji="0" lang="sv-SE" sz="1100" b="0" i="0" u="none" strike="noStrike" kern="1200" cap="none" spc="0" normalizeH="0" baseline="0" noProof="0">
                        <a:ln>
                          <a:noFill/>
                        </a:ln>
                        <a:solidFill>
                          <a:srgbClr val="000000"/>
                        </a:solidFill>
                        <a:effectLst/>
                        <a:uLnTx/>
                        <a:uFillTx/>
                        <a:latin typeface="Times New Roman" panose="02020603050405020304" pitchFamily="18" charset="0"/>
                        <a:ea typeface="SimSun" panose="02010600030101010101" pitchFamily="2" charset="-122"/>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r>
                        <a:rPr lang="en-US" sz="1100"/>
                        <a:t>Sub-category of the resource.</a:t>
                      </a:r>
                    </a:p>
                    <a:p>
                      <a:r>
                        <a:rPr lang="en-US" sz="1100"/>
                        <a:t>Ex. “Load Balancer”</a:t>
                      </a: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dirty="0">
                          <a:ln>
                            <a:noFill/>
                          </a:ln>
                          <a:solidFill>
                            <a:prstClr val="black"/>
                          </a:solidFill>
                          <a:effectLst/>
                          <a:uLnTx/>
                          <a:uFillTx/>
                          <a:latin typeface="Calibri" panose="020F0502020204030204"/>
                          <a:ea typeface="+mn-ea"/>
                          <a:cs typeface="+mn-cs"/>
                        </a:rPr>
                        <a:t>Using SDC UI, at CP resource def.</a:t>
                      </a:r>
                      <a:endParaRPr kumimoji="0" lang="en-CA" sz="11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26505" marR="102235" marT="0" marB="0">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67719771"/>
                  </a:ext>
                </a:extLst>
              </a:tr>
              <a:tr h="0">
                <a:tc>
                  <a:txBody>
                    <a:bodyPr/>
                    <a:lstStyle/>
                    <a:p>
                      <a:pPr marL="0" algn="l" defTabSz="914400" rtl="0" eaLnBrk="1" latinLnBrk="0" hangingPunct="0">
                        <a:spcAft>
                          <a:spcPts val="900"/>
                        </a:spcAft>
                      </a:pPr>
                      <a:r>
                        <a:rPr lang="sv-SE" sz="1100" b="1" kern="1200" dirty="0">
                          <a:solidFill>
                            <a:schemeClr val="lt1"/>
                          </a:solidFill>
                          <a:latin typeface="+mn-lt"/>
                          <a:ea typeface="+mn-ea"/>
                          <a:cs typeface="+mn-cs"/>
                        </a:rPr>
                        <a:t>network_role</a:t>
                      </a: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b="0" i="0" u="none" strike="noStrike" kern="1200" cap="none" spc="0" normalizeH="0" baseline="0" noProof="0">
                          <a:ln>
                            <a:noFill/>
                          </a:ln>
                          <a:solidFill>
                            <a:prstClr val="black"/>
                          </a:solidFill>
                          <a:effectLst/>
                          <a:uLnTx/>
                          <a:uFillTx/>
                          <a:latin typeface="Calibri" panose="020F0502020204030204"/>
                          <a:ea typeface="+mn-ea"/>
                          <a:cs typeface="+mn-cs"/>
                        </a:rPr>
                        <a:t>Yes</a:t>
                      </a:r>
                      <a:endParaRPr kumimoji="0" lang="sv-SE" sz="1100" b="0" i="0" u="none" strike="noStrike" kern="1200" cap="none" spc="0" normalizeH="0" baseline="0" noProof="0" dirty="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lnT w="12700" cap="flat" cmpd="sng" algn="ctr">
                      <a:solidFill>
                        <a:schemeClr val="tx1"/>
                      </a:solidFill>
                      <a:prstDash val="solid"/>
                      <a:round/>
                      <a:headEnd type="none" w="med" len="med"/>
                      <a:tailEnd type="none" w="med" len="med"/>
                    </a:lnT>
                  </a:tcPr>
                </a:tc>
                <a:tc>
                  <a:txBody>
                    <a:bodyPr/>
                    <a:lstStyle/>
                    <a:p>
                      <a:pPr hangingPunct="0">
                        <a:spcAft>
                          <a:spcPts val="900"/>
                        </a:spcAft>
                      </a:pPr>
                      <a:r>
                        <a:rPr lang="sv-SE" sz="1100" kern="1200" dirty="0">
                          <a:solidFill>
                            <a:schemeClr val="dk1"/>
                          </a:solidFill>
                          <a:latin typeface="+mn-lt"/>
                          <a:ea typeface="+mn-ea"/>
                          <a:cs typeface="+mn-cs"/>
                        </a:rPr>
                        <a:t>string</a:t>
                      </a:r>
                    </a:p>
                  </a:txBody>
                  <a:tcPr marL="26505" marR="102235" marT="0" marB="0">
                    <a:lnT w="12700" cap="flat" cmpd="sng" algn="ctr">
                      <a:solidFill>
                        <a:schemeClr val="tx1"/>
                      </a:solidFill>
                      <a:prstDash val="solid"/>
                      <a:round/>
                      <a:headEnd type="none" w="med" len="med"/>
                      <a:tailEnd type="none" w="med" len="med"/>
                    </a:lnT>
                  </a:tcPr>
                </a:tc>
                <a:tc>
                  <a:txBody>
                    <a:bodyPr/>
                    <a:lstStyle/>
                    <a:p>
                      <a:pPr hangingPunct="0">
                        <a:spcAft>
                          <a:spcPts val="900"/>
                        </a:spcAft>
                      </a:pPr>
                      <a:r>
                        <a:rPr lang="en-US" sz="1100" kern="1200" dirty="0">
                          <a:solidFill>
                            <a:schemeClr val="dk1"/>
                          </a:solidFill>
                          <a:latin typeface="+mn-lt"/>
                          <a:ea typeface="+mn-ea"/>
                          <a:cs typeface="+mn-cs"/>
                        </a:rPr>
                        <a:t>identical to VL </a:t>
                      </a:r>
                      <a:r>
                        <a:rPr lang="en-US" sz="1100" kern="1200" dirty="0" err="1">
                          <a:solidFill>
                            <a:schemeClr val="dk1"/>
                          </a:solidFill>
                          <a:latin typeface="+mn-lt"/>
                          <a:ea typeface="+mn-ea"/>
                          <a:cs typeface="+mn-cs"/>
                        </a:rPr>
                        <a:t>network_role</a:t>
                      </a:r>
                      <a:endParaRPr lang="sv-SE" sz="1100" kern="1200" dirty="0">
                        <a:solidFill>
                          <a:schemeClr val="dk1"/>
                        </a:solidFill>
                        <a:latin typeface="+mn-lt"/>
                        <a:ea typeface="+mn-ea"/>
                        <a:cs typeface="+mn-cs"/>
                      </a:endParaRPr>
                    </a:p>
                  </a:txBody>
                  <a:tcPr marL="26505" marR="102235" marT="0" marB="0">
                    <a:lnT w="12700" cap="flat" cmpd="sng" algn="ctr">
                      <a:solidFill>
                        <a:schemeClr val="tx1"/>
                      </a:solidFill>
                      <a:prstDash val="solid"/>
                      <a:round/>
                      <a:headEnd type="none" w="med" len="med"/>
                      <a:tailEnd type="none" w="med" len="med"/>
                    </a:lnT>
                  </a:tcPr>
                </a:tc>
                <a:tc>
                  <a:txBody>
                    <a:bodyPr/>
                    <a:lstStyle/>
                    <a:p>
                      <a:pPr marL="0" algn="l" rtl="0">
                        <a:spcAft>
                          <a:spcPts val="900"/>
                        </a:spcAft>
                      </a:pPr>
                      <a:r>
                        <a:rPr lang="sv-SE" sz="1100" kern="1200" dirty="0">
                          <a:solidFill>
                            <a:schemeClr val="dk1"/>
                          </a:solidFill>
                          <a:latin typeface="+mn-lt"/>
                          <a:ea typeface="+mn-ea"/>
                          <a:cs typeface="+mn-cs"/>
                        </a:rPr>
                        <a:t>Property inherited from Port</a:t>
                      </a: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dirty="0">
                          <a:ln>
                            <a:noFill/>
                          </a:ln>
                          <a:effectLst/>
                          <a:uLnTx/>
                          <a:uFillTx/>
                        </a:rPr>
                        <a:t>Using SDC UI(?)</a:t>
                      </a:r>
                      <a:endParaRPr lang="en-CA" sz="1100" kern="1200" noProof="0" dirty="0">
                        <a:solidFill>
                          <a:schemeClr val="dk1"/>
                        </a:solidFill>
                        <a:latin typeface="+mn-lt"/>
                        <a:ea typeface="+mn-ea"/>
                        <a:cs typeface="+mn-cs"/>
                      </a:endParaRPr>
                    </a:p>
                  </a:txBody>
                  <a:tcPr marL="26505" marR="102235" marT="0" marB="0">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073094784"/>
                  </a:ext>
                </a:extLst>
              </a:tr>
              <a:tr h="0">
                <a:tc>
                  <a:txBody>
                    <a:bodyPr/>
                    <a:lstStyle/>
                    <a:p>
                      <a:pPr marL="0" algn="l" defTabSz="914400" rtl="0" eaLnBrk="1" latinLnBrk="0" hangingPunct="0">
                        <a:spcAft>
                          <a:spcPts val="900"/>
                        </a:spcAft>
                      </a:pPr>
                      <a:r>
                        <a:rPr lang="sv-SE" sz="1100" b="1" kern="1200" dirty="0">
                          <a:solidFill>
                            <a:schemeClr val="lt1"/>
                          </a:solidFill>
                          <a:latin typeface="+mn-lt"/>
                          <a:ea typeface="+mn-ea"/>
                          <a:cs typeface="+mn-cs"/>
                        </a:rPr>
                        <a:t>order</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b="0" i="0" u="none" strike="noStrike" kern="1200" cap="none" spc="0" normalizeH="0" baseline="0" noProof="0">
                          <a:ln>
                            <a:noFill/>
                          </a:ln>
                          <a:solidFill>
                            <a:prstClr val="black"/>
                          </a:solidFill>
                          <a:effectLst/>
                          <a:uLnTx/>
                          <a:uFillTx/>
                          <a:latin typeface="Calibri" panose="020F0502020204030204"/>
                          <a:ea typeface="+mn-ea"/>
                          <a:cs typeface="+mn-cs"/>
                        </a:rPr>
                        <a:t>Yes</a:t>
                      </a:r>
                      <a:endParaRPr kumimoji="0" lang="sv-SE" sz="1100" b="0" i="0" u="none" strike="noStrike" kern="1200" cap="none" spc="0" normalizeH="0" baseline="0" noProof="0" dirty="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sv-SE" sz="1100" kern="1200" dirty="0">
                          <a:solidFill>
                            <a:schemeClr val="dk1"/>
                          </a:solidFill>
                          <a:latin typeface="+mn-lt"/>
                          <a:ea typeface="+mn-ea"/>
                          <a:cs typeface="+mn-cs"/>
                        </a:rPr>
                        <a:t>integer</a:t>
                      </a:r>
                    </a:p>
                  </a:txBody>
                  <a:tcPr marL="26505" marR="102235" marT="0" marB="0"/>
                </a:tc>
                <a:tc>
                  <a:txBody>
                    <a:bodyPr/>
                    <a:lstStyle/>
                    <a:p>
                      <a:pPr marL="0" algn="l" defTabSz="914400" rtl="0" eaLnBrk="1" latinLnBrk="0" hangingPunct="0">
                        <a:spcAft>
                          <a:spcPts val="900"/>
                        </a:spcAft>
                      </a:pPr>
                      <a:r>
                        <a:rPr lang="en-US" sz="1100" dirty="0"/>
                        <a:t>The order of the CP on the compute instance (e.g. eth2).</a:t>
                      </a:r>
                      <a:endParaRPr lang="en-US" sz="1100" kern="1200" dirty="0">
                        <a:solidFill>
                          <a:schemeClr val="dk1"/>
                        </a:solidFill>
                        <a:latin typeface="+mn-lt"/>
                        <a:ea typeface="+mn-ea"/>
                        <a:cs typeface="+mn-cs"/>
                      </a:endParaRPr>
                    </a:p>
                  </a:txBody>
                  <a:tcPr marL="25200" marR="100800" marT="0" marB="0"/>
                </a:tc>
                <a:tc>
                  <a:txBody>
                    <a:bodyPr/>
                    <a:lstStyle/>
                    <a:p>
                      <a:pPr marL="0" marR="0" lvl="0" indent="0" algn="l" defTabSz="914400" rtl="0" eaLnBrk="1" fontAlgn="auto" latinLnBrk="0" hangingPunct="1">
                        <a:lnSpc>
                          <a:spcPct val="100000"/>
                        </a:lnSpc>
                        <a:spcBef>
                          <a:spcPts val="0"/>
                        </a:spcBef>
                        <a:spcAft>
                          <a:spcPts val="900"/>
                        </a:spcAft>
                        <a:buClrTx/>
                        <a:buSzTx/>
                        <a:buFontTx/>
                        <a:buNone/>
                        <a:tabLst/>
                        <a:defRPr/>
                      </a:pPr>
                      <a:r>
                        <a:rPr lang="sv-SE" sz="1100" kern="1200" noProof="0">
                          <a:solidFill>
                            <a:schemeClr val="dk1"/>
                          </a:solidFill>
                          <a:latin typeface="+mn-lt"/>
                          <a:ea typeface="+mn-ea"/>
                          <a:cs typeface="+mn-cs"/>
                        </a:rPr>
                        <a:t>Property inherited from Port</a:t>
                      </a:r>
                      <a:endParaRPr lang="sv-SE" sz="1100" kern="1200" noProof="0" dirty="0">
                        <a:solidFill>
                          <a:schemeClr val="dk1"/>
                        </a:solidFill>
                        <a:latin typeface="+mn-lt"/>
                        <a:ea typeface="+mn-ea"/>
                        <a:cs typeface="+mn-cs"/>
                      </a:endParaRPr>
                    </a:p>
                  </a:txBody>
                  <a:tcPr marL="25200" marR="100800" marT="0" marB="0" anchor="ct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a:ln>
                            <a:noFill/>
                          </a:ln>
                          <a:solidFill>
                            <a:prstClr val="black"/>
                          </a:solidFill>
                          <a:effectLst/>
                          <a:uLnTx/>
                          <a:uFillTx/>
                          <a:latin typeface="Calibri" panose="020F0502020204030204"/>
                          <a:ea typeface="+mn-ea"/>
                          <a:cs typeface="+mn-cs"/>
                        </a:rPr>
                        <a:t>Using SDC UI(?)</a:t>
                      </a:r>
                      <a:endParaRPr kumimoji="0" lang="en-CA"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5200" marR="100800" marT="0" marB="0" anchor="ctr"/>
                </a:tc>
                <a:extLst>
                  <a:ext uri="{0D108BD9-81ED-4DB2-BD59-A6C34878D82A}">
                    <a16:rowId xmlns:a16="http://schemas.microsoft.com/office/drawing/2014/main" val="4026179291"/>
                  </a:ext>
                </a:extLst>
              </a:tr>
              <a:tr h="0">
                <a:tc>
                  <a:txBody>
                    <a:bodyPr/>
                    <a:lstStyle/>
                    <a:p>
                      <a:pPr marL="0" algn="l" defTabSz="914400" rtl="0" eaLnBrk="1" latinLnBrk="0" hangingPunct="0">
                        <a:spcAft>
                          <a:spcPts val="900"/>
                        </a:spcAft>
                      </a:pPr>
                      <a:r>
                        <a:rPr lang="sv-SE" sz="1100" b="1" kern="1200" dirty="0">
                          <a:solidFill>
                            <a:schemeClr val="lt1"/>
                          </a:solidFill>
                          <a:latin typeface="+mn-lt"/>
                          <a:ea typeface="+mn-ea"/>
                          <a:cs typeface="+mn-cs"/>
                        </a:rPr>
                        <a:t>network_role_tag</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b="0" i="0" u="none" strike="noStrike" kern="1200" cap="none" spc="0" normalizeH="0" baseline="0" noProof="0">
                          <a:ln>
                            <a:noFill/>
                          </a:ln>
                          <a:solidFill>
                            <a:prstClr val="black"/>
                          </a:solidFill>
                          <a:effectLst/>
                          <a:uLnTx/>
                          <a:uFillTx/>
                          <a:latin typeface="Calibri" panose="020F0502020204030204"/>
                          <a:ea typeface="+mn-ea"/>
                          <a:cs typeface="+mn-cs"/>
                        </a:rPr>
                        <a:t>Yes</a:t>
                      </a:r>
                      <a:endParaRPr kumimoji="0" lang="sv-SE" sz="1100" b="0" i="0" u="none" strike="noStrike" kern="1200" cap="none" spc="0" normalizeH="0" baseline="0" noProof="0" dirty="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sv-SE" sz="1100" kern="1200" dirty="0">
                          <a:solidFill>
                            <a:schemeClr val="dk1"/>
                          </a:solidFill>
                          <a:latin typeface="+mn-lt"/>
                          <a:ea typeface="+mn-ea"/>
                          <a:cs typeface="+mn-cs"/>
                        </a:rPr>
                        <a:t>string</a:t>
                      </a:r>
                    </a:p>
                  </a:txBody>
                  <a:tcPr marL="26505" marR="102235" marT="0" marB="0"/>
                </a:tc>
                <a:tc>
                  <a:txBody>
                    <a:bodyPr/>
                    <a:lstStyle/>
                    <a:p>
                      <a:pPr hangingPunct="0">
                        <a:spcAft>
                          <a:spcPts val="900"/>
                        </a:spcAft>
                      </a:pPr>
                      <a:r>
                        <a:rPr lang="en-US" sz="1100" dirty="0"/>
                        <a:t>Must correlate to the set of defined “network-role” tag identifiers from the associated HEAT template</a:t>
                      </a:r>
                      <a:endParaRPr lang="sv-SE" sz="1100" kern="1200" dirty="0">
                        <a:solidFill>
                          <a:schemeClr val="dk1"/>
                        </a:solidFill>
                        <a:latin typeface="+mn-lt"/>
                        <a:ea typeface="+mn-ea"/>
                        <a:cs typeface="+mn-cs"/>
                      </a:endParaRPr>
                    </a:p>
                  </a:txBody>
                  <a:tcPr marL="26505" marR="102235" marT="0" marB="0"/>
                </a:tc>
                <a:tc>
                  <a:txBody>
                    <a:bodyPr/>
                    <a:lstStyle/>
                    <a:p>
                      <a:pPr marL="0" marR="0" lvl="0" indent="0" algn="l" defTabSz="914400" rtl="0" eaLnBrk="1" fontAlgn="auto" latinLnBrk="0" hangingPunct="1">
                        <a:lnSpc>
                          <a:spcPct val="100000"/>
                        </a:lnSpc>
                        <a:spcBef>
                          <a:spcPts val="0"/>
                        </a:spcBef>
                        <a:spcAft>
                          <a:spcPts val="900"/>
                        </a:spcAft>
                        <a:buClrTx/>
                        <a:buSzTx/>
                        <a:buFontTx/>
                        <a:buNone/>
                        <a:tabLst/>
                        <a:defRPr/>
                      </a:pPr>
                      <a:r>
                        <a:rPr lang="sv-SE" sz="1100" kern="1200" noProof="0">
                          <a:solidFill>
                            <a:schemeClr val="dk1"/>
                          </a:solidFill>
                          <a:latin typeface="+mn-lt"/>
                          <a:ea typeface="+mn-ea"/>
                          <a:cs typeface="+mn-cs"/>
                        </a:rPr>
                        <a:t>Property inherited from Port</a:t>
                      </a:r>
                      <a:endParaRPr lang="sv-SE" sz="1100" kern="1200" noProof="0" dirty="0">
                        <a:solidFill>
                          <a:schemeClr val="dk1"/>
                        </a:solidFill>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dirty="0">
                          <a:ln>
                            <a:noFill/>
                          </a:ln>
                          <a:solidFill>
                            <a:prstClr val="black"/>
                          </a:solidFill>
                          <a:effectLst/>
                          <a:uLnTx/>
                          <a:uFillTx/>
                          <a:latin typeface="Calibri" panose="020F0502020204030204"/>
                          <a:ea typeface="+mn-ea"/>
                          <a:cs typeface="+mn-cs"/>
                        </a:rPr>
                        <a:t>Using SDC UI(?)</a:t>
                      </a:r>
                    </a:p>
                  </a:txBody>
                  <a:tcPr marL="26505" marR="102235" marT="0" marB="0"/>
                </a:tc>
                <a:extLst>
                  <a:ext uri="{0D108BD9-81ED-4DB2-BD59-A6C34878D82A}">
                    <a16:rowId xmlns:a16="http://schemas.microsoft.com/office/drawing/2014/main" val="3005705156"/>
                  </a:ext>
                </a:extLst>
              </a:tr>
            </a:tbl>
          </a:graphicData>
        </a:graphic>
      </p:graphicFrame>
      <p:sp>
        <p:nvSpPr>
          <p:cNvPr id="6" name="TextBox 5">
            <a:extLst>
              <a:ext uri="{FF2B5EF4-FFF2-40B4-BE49-F238E27FC236}">
                <a16:creationId xmlns:a16="http://schemas.microsoft.com/office/drawing/2014/main" id="{660502FD-5381-49E4-A690-F30BFAFF5F29}"/>
              </a:ext>
            </a:extLst>
          </p:cNvPr>
          <p:cNvSpPr txBox="1"/>
          <p:nvPr/>
        </p:nvSpPr>
        <p:spPr>
          <a:xfrm>
            <a:off x="11069593" y="6131447"/>
            <a:ext cx="998221" cy="369332"/>
          </a:xfrm>
          <a:prstGeom prst="rect">
            <a:avLst/>
          </a:prstGeom>
          <a:noFill/>
        </p:spPr>
        <p:txBody>
          <a:bodyPr wrap="square" rtlCol="0">
            <a:spAutoFit/>
          </a:bodyPr>
          <a:lstStyle/>
          <a:p>
            <a:r>
              <a:rPr lang="en-US" dirty="0" err="1"/>
              <a:t>Cont</a:t>
            </a:r>
            <a:r>
              <a:rPr lang="en-US" dirty="0"/>
              <a:t>…</a:t>
            </a:r>
          </a:p>
        </p:txBody>
      </p:sp>
    </p:spTree>
    <p:extLst>
      <p:ext uri="{BB962C8B-B14F-4D97-AF65-F5344CB8AC3E}">
        <p14:creationId xmlns:p14="http://schemas.microsoft.com/office/powerpoint/2010/main" val="3527691542"/>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B4F3638-21FD-4B76-826E-7BFC902A839F}"/>
              </a:ext>
            </a:extLst>
          </p:cNvPr>
          <p:cNvSpPr>
            <a:spLocks noGrp="1"/>
          </p:cNvSpPr>
          <p:nvPr>
            <p:ph type="sldNum" sz="quarter" idx="4"/>
          </p:nvPr>
        </p:nvSpPr>
        <p:spPr/>
        <p:txBody>
          <a:bodyPr/>
          <a:lstStyle/>
          <a:p>
            <a:fld id="{6C9CD605-947A-3C4E-98CB-B055F943FEBA}" type="slidenum">
              <a:rPr lang="en-CA" smtClean="0"/>
              <a:pPr/>
              <a:t>15</a:t>
            </a:fld>
            <a:endParaRPr lang="en-CA"/>
          </a:p>
        </p:txBody>
      </p:sp>
      <p:sp>
        <p:nvSpPr>
          <p:cNvPr id="3" name="Title 2">
            <a:extLst>
              <a:ext uri="{FF2B5EF4-FFF2-40B4-BE49-F238E27FC236}">
                <a16:creationId xmlns:a16="http://schemas.microsoft.com/office/drawing/2014/main" id="{299B9C47-8F13-4426-9612-9DDC7888257A}"/>
              </a:ext>
            </a:extLst>
          </p:cNvPr>
          <p:cNvSpPr>
            <a:spLocks noGrp="1"/>
          </p:cNvSpPr>
          <p:nvPr>
            <p:ph type="title"/>
          </p:nvPr>
        </p:nvSpPr>
        <p:spPr>
          <a:xfrm>
            <a:off x="314961" y="197831"/>
            <a:ext cx="11658208" cy="538770"/>
          </a:xfrm>
        </p:spPr>
        <p:txBody>
          <a:bodyPr>
            <a:normAutofit fontScale="90000"/>
          </a:bodyPr>
          <a:lstStyle/>
          <a:p>
            <a:r>
              <a:rPr lang="en-CA" dirty="0" err="1"/>
              <a:t>extCp</a:t>
            </a:r>
            <a:r>
              <a:rPr lang="en-CA" dirty="0"/>
              <a:t> in ONAP R3 SDC AID data model (2/2)</a:t>
            </a:r>
            <a:br>
              <a:rPr lang="en-CA" dirty="0"/>
            </a:br>
            <a:r>
              <a:rPr lang="en-CA" sz="2200" dirty="0"/>
              <a:t>org.openecomp.resource.cp.v2.extCP, </a:t>
            </a:r>
            <a:r>
              <a:rPr lang="en-CA" sz="2200" dirty="0" err="1"/>
              <a:t>derived_from</a:t>
            </a:r>
            <a:r>
              <a:rPr lang="en-CA" sz="2200" dirty="0"/>
              <a:t>: </a:t>
            </a:r>
            <a:r>
              <a:rPr lang="en-CA" sz="2200" dirty="0" err="1"/>
              <a:t>org.openecomp.resource.cp.nodes.network.Port</a:t>
            </a:r>
            <a:endParaRPr lang="en-CA" dirty="0"/>
          </a:p>
        </p:txBody>
      </p:sp>
      <p:graphicFrame>
        <p:nvGraphicFramePr>
          <p:cNvPr id="5" name="Content Placeholder 3">
            <a:extLst>
              <a:ext uri="{FF2B5EF4-FFF2-40B4-BE49-F238E27FC236}">
                <a16:creationId xmlns:a16="http://schemas.microsoft.com/office/drawing/2014/main" id="{EB8EE981-3104-4770-A59E-29D4D5430D61}"/>
              </a:ext>
            </a:extLst>
          </p:cNvPr>
          <p:cNvGraphicFramePr>
            <a:graphicFrameLocks/>
          </p:cNvGraphicFramePr>
          <p:nvPr>
            <p:extLst>
              <p:ext uri="{D42A27DB-BD31-4B8C-83A1-F6EECF244321}">
                <p14:modId xmlns:p14="http://schemas.microsoft.com/office/powerpoint/2010/main" val="3645198007"/>
              </p:ext>
            </p:extLst>
          </p:nvPr>
        </p:nvGraphicFramePr>
        <p:xfrm>
          <a:off x="28674" y="1023251"/>
          <a:ext cx="12026333" cy="2179320"/>
        </p:xfrm>
        <a:graphic>
          <a:graphicData uri="http://schemas.openxmlformats.org/drawingml/2006/table">
            <a:tbl>
              <a:tblPr firstRow="1" firstCol="1" bandRow="1" bandCol="1">
                <a:tableStyleId>{5C22544A-7EE6-4342-B048-85BDC9FD1C3A}</a:tableStyleId>
              </a:tblPr>
              <a:tblGrid>
                <a:gridCol w="1473353">
                  <a:extLst>
                    <a:ext uri="{9D8B030D-6E8A-4147-A177-3AD203B41FA5}">
                      <a16:colId xmlns:a16="http://schemas.microsoft.com/office/drawing/2014/main" val="1338753788"/>
                    </a:ext>
                  </a:extLst>
                </a:gridCol>
                <a:gridCol w="690715">
                  <a:extLst>
                    <a:ext uri="{9D8B030D-6E8A-4147-A177-3AD203B41FA5}">
                      <a16:colId xmlns:a16="http://schemas.microsoft.com/office/drawing/2014/main" val="2102047015"/>
                    </a:ext>
                  </a:extLst>
                </a:gridCol>
                <a:gridCol w="4305453">
                  <a:extLst>
                    <a:ext uri="{9D8B030D-6E8A-4147-A177-3AD203B41FA5}">
                      <a16:colId xmlns:a16="http://schemas.microsoft.com/office/drawing/2014/main" val="35225271"/>
                    </a:ext>
                  </a:extLst>
                </a:gridCol>
                <a:gridCol w="2296181">
                  <a:extLst>
                    <a:ext uri="{9D8B030D-6E8A-4147-A177-3AD203B41FA5}">
                      <a16:colId xmlns:a16="http://schemas.microsoft.com/office/drawing/2014/main" val="235003132"/>
                    </a:ext>
                  </a:extLst>
                </a:gridCol>
                <a:gridCol w="1784503">
                  <a:extLst>
                    <a:ext uri="{9D8B030D-6E8A-4147-A177-3AD203B41FA5}">
                      <a16:colId xmlns:a16="http://schemas.microsoft.com/office/drawing/2014/main" val="329995932"/>
                    </a:ext>
                  </a:extLst>
                </a:gridCol>
                <a:gridCol w="1476128">
                  <a:extLst>
                    <a:ext uri="{9D8B030D-6E8A-4147-A177-3AD203B41FA5}">
                      <a16:colId xmlns:a16="http://schemas.microsoft.com/office/drawing/2014/main" val="1028237151"/>
                    </a:ext>
                  </a:extLst>
                </a:gridCol>
              </a:tblGrid>
              <a:tr h="0">
                <a:tc>
                  <a:txBody>
                    <a:bodyPr/>
                    <a:lstStyle/>
                    <a:p>
                      <a:pPr algn="ctr" hangingPunct="0">
                        <a:spcAft>
                          <a:spcPts val="900"/>
                        </a:spcAft>
                      </a:pPr>
                      <a:r>
                        <a:rPr lang="en-GB" sz="1100">
                          <a:effectLst/>
                        </a:rPr>
                        <a:t>Name</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en-GB" sz="1100" dirty="0">
                          <a:effectLst/>
                        </a:rPr>
                        <a:t>Required</a:t>
                      </a:r>
                      <a:endParaRPr lang="sv-SE" sz="1100" dirty="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en-GB" sz="1100">
                          <a:effectLst/>
                        </a:rPr>
                        <a:t>Type</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en-GB" sz="1100">
                          <a:effectLst/>
                        </a:rPr>
                        <a:t>Description</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sv-SE" sz="1100" kern="1200" err="1">
                          <a:effectLst/>
                        </a:rPr>
                        <a:t>Specified</a:t>
                      </a:r>
                      <a:r>
                        <a:rPr lang="sv-SE" sz="1100" kern="1200">
                          <a:effectLst/>
                        </a:rPr>
                        <a:t> in</a:t>
                      </a:r>
                      <a:endParaRPr lang="sv-SE" sz="1100" b="1" kern="1200">
                        <a:solidFill>
                          <a:schemeClr val="lt1"/>
                        </a:solidFill>
                        <a:effectLst/>
                        <a:latin typeface="+mn-lt"/>
                        <a:ea typeface="+mn-ea"/>
                        <a:cs typeface="+mn-cs"/>
                      </a:endParaRPr>
                    </a:p>
                  </a:txBody>
                  <a:tcPr marL="26505" marR="102235" marT="0" marB="0"/>
                </a:tc>
                <a:tc>
                  <a:txBody>
                    <a:bodyPr/>
                    <a:lstStyle/>
                    <a:p>
                      <a:pPr algn="ctr" hangingPunct="0">
                        <a:spcAft>
                          <a:spcPts val="900"/>
                        </a:spcAft>
                      </a:pPr>
                      <a:r>
                        <a:rPr lang="en-CA" sz="1100" kern="1200" noProof="0" dirty="0">
                          <a:effectLst/>
                        </a:rPr>
                        <a:t>Value currently set by</a:t>
                      </a:r>
                      <a:endParaRPr lang="en-CA" sz="1100" b="1" kern="1200" noProof="0" dirty="0">
                        <a:solidFill>
                          <a:schemeClr val="lt1"/>
                        </a:solidFill>
                        <a:effectLst/>
                        <a:latin typeface="+mn-lt"/>
                        <a:ea typeface="+mn-ea"/>
                        <a:cs typeface="+mn-cs"/>
                      </a:endParaRPr>
                    </a:p>
                  </a:txBody>
                  <a:tcPr marL="26505" marR="102235" marT="0" marB="0"/>
                </a:tc>
                <a:extLst>
                  <a:ext uri="{0D108BD9-81ED-4DB2-BD59-A6C34878D82A}">
                    <a16:rowId xmlns:a16="http://schemas.microsoft.com/office/drawing/2014/main" val="2876890729"/>
                  </a:ext>
                </a:extLst>
              </a:tr>
              <a:tr h="0">
                <a:tc>
                  <a:txBody>
                    <a:bodyPr/>
                    <a:lstStyle/>
                    <a:p>
                      <a:pPr marL="0" algn="l" defTabSz="914400" rtl="0" eaLnBrk="1" latinLnBrk="0" hangingPunct="0">
                        <a:spcAft>
                          <a:spcPts val="900"/>
                        </a:spcAft>
                      </a:pPr>
                      <a:r>
                        <a:rPr lang="sv-SE" sz="1100" b="1" kern="1200" dirty="0">
                          <a:solidFill>
                            <a:schemeClr val="lt1"/>
                          </a:solidFill>
                          <a:latin typeface="+mn-lt"/>
                          <a:ea typeface="+mn-ea"/>
                          <a:cs typeface="+mn-cs"/>
                        </a:rPr>
                        <a:t>mac_requirements</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No</a:t>
                      </a:r>
                      <a:endParaRPr kumimoji="0" lang="sv-SE" sz="1100" b="0" i="0" u="none" strike="noStrike" kern="1200" cap="none" spc="0" normalizeH="0" baseline="0" noProof="0" dirty="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CA" sz="1100" dirty="0" err="1"/>
                        <a:t>org.openecomp.datatypes.network.MacRequirements</a:t>
                      </a:r>
                      <a:endParaRPr lang="sv-SE" sz="1100" kern="1200" dirty="0">
                        <a:solidFill>
                          <a:schemeClr val="dk1"/>
                        </a:solidFill>
                        <a:latin typeface="+mn-lt"/>
                        <a:ea typeface="+mn-ea"/>
                        <a:cs typeface="+mn-cs"/>
                      </a:endParaRPr>
                    </a:p>
                  </a:txBody>
                  <a:tcPr marL="26505" marR="102235" marT="0" marB="0"/>
                </a:tc>
                <a:tc>
                  <a:txBody>
                    <a:bodyPr/>
                    <a:lstStyle/>
                    <a:p>
                      <a:r>
                        <a:rPr lang="en-US" sz="1100" dirty="0"/>
                        <a:t>identifies MAC address assignments to the CP</a:t>
                      </a:r>
                      <a:endParaRPr lang="sv-SE" sz="1100" kern="1200" dirty="0">
                        <a:solidFill>
                          <a:schemeClr val="dk1"/>
                        </a:solidFill>
                        <a:latin typeface="+mn-lt"/>
                        <a:ea typeface="+mn-ea"/>
                        <a:cs typeface="+mn-cs"/>
                      </a:endParaRPr>
                    </a:p>
                  </a:txBody>
                  <a:tcPr marL="26505" marR="102235" marT="0" marB="0"/>
                </a:tc>
                <a:tc>
                  <a:txBody>
                    <a:bodyPr/>
                    <a:lstStyle/>
                    <a:p>
                      <a:pPr marL="0" marR="0" lvl="0" indent="0" algn="l" defTabSz="914400" rtl="0" eaLnBrk="1" fontAlgn="auto" latinLnBrk="0" hangingPunct="1">
                        <a:lnSpc>
                          <a:spcPct val="100000"/>
                        </a:lnSpc>
                        <a:spcBef>
                          <a:spcPts val="0"/>
                        </a:spcBef>
                        <a:spcAft>
                          <a:spcPts val="900"/>
                        </a:spcAft>
                        <a:buClrTx/>
                        <a:buSzTx/>
                        <a:buFontTx/>
                        <a:buNone/>
                        <a:tabLst/>
                        <a:defRPr/>
                      </a:pPr>
                      <a:r>
                        <a:rPr lang="sv-SE" sz="1100" kern="1200" noProof="0" dirty="0">
                          <a:solidFill>
                            <a:schemeClr val="dk1"/>
                          </a:solidFill>
                          <a:latin typeface="+mn-lt"/>
                          <a:ea typeface="+mn-ea"/>
                          <a:cs typeface="+mn-cs"/>
                        </a:rPr>
                        <a:t>Property inherited from Port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a:ln>
                            <a:noFill/>
                          </a:ln>
                          <a:solidFill>
                            <a:prstClr val="black"/>
                          </a:solidFill>
                          <a:effectLst/>
                          <a:uLnTx/>
                          <a:uFillTx/>
                          <a:latin typeface="Calibri" panose="020F0502020204030204"/>
                          <a:ea typeface="+mn-ea"/>
                          <a:cs typeface="+mn-cs"/>
                        </a:rPr>
                        <a:t>Using SDC UI(?)</a:t>
                      </a:r>
                      <a:endParaRPr kumimoji="0" lang="en-CA"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2997145413"/>
                  </a:ext>
                </a:extLst>
              </a:tr>
              <a:tr h="0">
                <a:tc>
                  <a:txBody>
                    <a:bodyPr/>
                    <a:lstStyle/>
                    <a:p>
                      <a:pPr marL="0" algn="l" defTabSz="914400" rtl="0" eaLnBrk="1" latinLnBrk="0" hangingPunct="0">
                        <a:spcAft>
                          <a:spcPts val="900"/>
                        </a:spcAft>
                      </a:pPr>
                      <a:r>
                        <a:rPr lang="en-CA" sz="1100" dirty="0" err="1"/>
                        <a:t>vlan_requirements</a:t>
                      </a:r>
                      <a:endParaRPr lang="sv-SE" sz="1100" b="1" kern="1200" dirty="0">
                        <a:solidFill>
                          <a:schemeClr val="lt1"/>
                        </a:solidFill>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No</a:t>
                      </a:r>
                    </a:p>
                  </a:txBody>
                  <a:tcPr marL="26505" marR="102235" marT="0" marB="0"/>
                </a:tc>
                <a:tc>
                  <a:txBody>
                    <a:bodyPr/>
                    <a:lstStyle/>
                    <a:p>
                      <a:r>
                        <a:rPr lang="en-CA" sz="1100" dirty="0"/>
                        <a:t>list, </a:t>
                      </a:r>
                      <a:r>
                        <a:rPr lang="en-CA" sz="1100" dirty="0" err="1"/>
                        <a:t>entry_schema</a:t>
                      </a:r>
                      <a:r>
                        <a:rPr lang="en-CA" sz="1100" dirty="0"/>
                        <a:t>:</a:t>
                      </a:r>
                    </a:p>
                    <a:p>
                      <a:r>
                        <a:rPr lang="en-CA" sz="1100" dirty="0"/>
                        <a:t>   type: </a:t>
                      </a:r>
                      <a:r>
                        <a:rPr lang="en-CA" sz="1100" dirty="0" err="1"/>
                        <a:t>org.openecomp.datatypes.network.VlanRequirements</a:t>
                      </a: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26505" marR="102235" marT="0" marB="0"/>
                </a:tc>
                <a:tc>
                  <a:txBody>
                    <a:bodyPr/>
                    <a:lstStyle/>
                    <a:p>
                      <a:r>
                        <a:rPr lang="en-US" sz="1100" dirty="0"/>
                        <a:t>identifies </a:t>
                      </a:r>
                      <a:r>
                        <a:rPr lang="en-US" sz="1100" dirty="0" err="1"/>
                        <a:t>vlan</a:t>
                      </a:r>
                      <a:r>
                        <a:rPr lang="en-US" sz="1100" dirty="0"/>
                        <a:t> address assignments to the CP</a:t>
                      </a: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1">
                        <a:lnSpc>
                          <a:spcPct val="100000"/>
                        </a:lnSpc>
                        <a:spcBef>
                          <a:spcPts val="0"/>
                        </a:spcBef>
                        <a:spcAft>
                          <a:spcPts val="900"/>
                        </a:spcAft>
                        <a:buClrTx/>
                        <a:buSzTx/>
                        <a:buFontTx/>
                        <a:buNone/>
                        <a:tabLst/>
                        <a:defRPr/>
                      </a:pPr>
                      <a:r>
                        <a:rPr lang="sv-SE" sz="1100" kern="1200" noProof="0" dirty="0">
                          <a:solidFill>
                            <a:schemeClr val="dk1"/>
                          </a:solidFill>
                          <a:latin typeface="+mn-lt"/>
                          <a:ea typeface="+mn-ea"/>
                          <a:cs typeface="+mn-cs"/>
                        </a:rPr>
                        <a:t>Property inherited from Port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dirty="0">
                          <a:ln>
                            <a:noFill/>
                          </a:ln>
                          <a:solidFill>
                            <a:prstClr val="black"/>
                          </a:solidFill>
                          <a:effectLst/>
                          <a:uLnTx/>
                          <a:uFillTx/>
                          <a:latin typeface="Calibri" panose="020F0502020204030204"/>
                          <a:ea typeface="+mn-ea"/>
                          <a:cs typeface="+mn-cs"/>
                        </a:rPr>
                        <a:t>Using SDC UI(?)</a:t>
                      </a:r>
                    </a:p>
                  </a:txBody>
                  <a:tcPr marL="26505" marR="102235" marT="0" marB="0"/>
                </a:tc>
                <a:extLst>
                  <a:ext uri="{0D108BD9-81ED-4DB2-BD59-A6C34878D82A}">
                    <a16:rowId xmlns:a16="http://schemas.microsoft.com/office/drawing/2014/main" val="3048849381"/>
                  </a:ext>
                </a:extLst>
              </a:tr>
              <a:tr h="0">
                <a:tc>
                  <a:txBody>
                    <a:bodyPr/>
                    <a:lstStyle/>
                    <a:p>
                      <a:pPr marL="0" algn="l" defTabSz="914400" rtl="0" eaLnBrk="1" latinLnBrk="0" hangingPunct="0">
                        <a:spcAft>
                          <a:spcPts val="900"/>
                        </a:spcAft>
                      </a:pPr>
                      <a:r>
                        <a:rPr lang="sv-SE" sz="1100" b="1" kern="1200" dirty="0">
                          <a:solidFill>
                            <a:schemeClr val="lt1"/>
                          </a:solidFill>
                          <a:latin typeface="+mn-lt"/>
                          <a:ea typeface="+mn-ea"/>
                          <a:cs typeface="+mn-cs"/>
                        </a:rPr>
                        <a:t>ip_requirements</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Yes</a:t>
                      </a:r>
                    </a:p>
                  </a:txBody>
                  <a:tcPr marL="26505" marR="102235" marT="0" marB="0"/>
                </a:tc>
                <a:tc>
                  <a:txBody>
                    <a:bodyPr/>
                    <a:lstStyle/>
                    <a:p>
                      <a:r>
                        <a:rPr lang="en-CA" sz="1100" dirty="0"/>
                        <a:t>list, </a:t>
                      </a:r>
                      <a:r>
                        <a:rPr lang="en-CA" sz="1100" dirty="0" err="1"/>
                        <a:t>entry_schema</a:t>
                      </a:r>
                      <a:r>
                        <a:rPr lang="en-CA" sz="1100" dirty="0"/>
                        <a:t>:</a:t>
                      </a:r>
                    </a:p>
                    <a:p>
                      <a:r>
                        <a:rPr lang="en-CA" sz="1100" dirty="0"/>
                        <a:t>   type: </a:t>
                      </a:r>
                      <a:r>
                        <a:rPr lang="en-CA" sz="1100" dirty="0" err="1"/>
                        <a:t>org.openecomp.datatypes.network.IpRequirements</a:t>
                      </a: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26505" marR="102235" marT="0" marB="0"/>
                </a:tc>
                <a:tc>
                  <a:txBody>
                    <a:bodyPr/>
                    <a:lstStyle/>
                    <a:p>
                      <a:r>
                        <a:rPr lang="en-US" sz="1100" dirty="0"/>
                        <a:t>identifies IP requirements to the CP</a:t>
                      </a: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1">
                        <a:lnSpc>
                          <a:spcPct val="100000"/>
                        </a:lnSpc>
                        <a:spcBef>
                          <a:spcPts val="0"/>
                        </a:spcBef>
                        <a:spcAft>
                          <a:spcPts val="900"/>
                        </a:spcAft>
                        <a:buClrTx/>
                        <a:buSzTx/>
                        <a:buFontTx/>
                        <a:buNone/>
                        <a:tabLst/>
                        <a:defRPr/>
                      </a:pPr>
                      <a:r>
                        <a:rPr kumimoji="0" lang="sv-SE" sz="1100" b="0" i="0" u="none" strike="noStrike" kern="1200" cap="none" spc="0" normalizeH="0" baseline="0" noProof="0">
                          <a:ln>
                            <a:noFill/>
                          </a:ln>
                          <a:solidFill>
                            <a:prstClr val="black"/>
                          </a:solidFill>
                          <a:effectLst/>
                          <a:uLnTx/>
                          <a:uFillTx/>
                          <a:latin typeface="Calibri" panose="020F0502020204030204"/>
                          <a:ea typeface="+mn-ea"/>
                          <a:cs typeface="+mn-cs"/>
                        </a:rPr>
                        <a:t>Property inherited from Port</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dirty="0">
                          <a:ln>
                            <a:noFill/>
                          </a:ln>
                          <a:solidFill>
                            <a:prstClr val="black"/>
                          </a:solidFill>
                          <a:effectLst/>
                          <a:uLnTx/>
                          <a:uFillTx/>
                          <a:latin typeface="Calibri" panose="020F0502020204030204"/>
                          <a:ea typeface="+mn-ea"/>
                          <a:cs typeface="+mn-cs"/>
                        </a:rPr>
                        <a:t>Using SDC UI(?)</a:t>
                      </a:r>
                    </a:p>
                  </a:txBody>
                  <a:tcPr marL="26505" marR="102235" marT="0" marB="0"/>
                </a:tc>
                <a:extLst>
                  <a:ext uri="{0D108BD9-81ED-4DB2-BD59-A6C34878D82A}">
                    <a16:rowId xmlns:a16="http://schemas.microsoft.com/office/drawing/2014/main" val="3169867573"/>
                  </a:ext>
                </a:extLst>
              </a:tr>
              <a:tr h="0">
                <a:tc>
                  <a:txBody>
                    <a:bodyPr/>
                    <a:lstStyle/>
                    <a:p>
                      <a:pPr marL="0" algn="l" defTabSz="914400" rtl="0" eaLnBrk="1" latinLnBrk="0" hangingPunct="0">
                        <a:spcAft>
                          <a:spcPts val="900"/>
                        </a:spcAft>
                      </a:pPr>
                      <a:r>
                        <a:rPr lang="sv-SE" sz="1100" b="1" kern="1200" dirty="0">
                          <a:solidFill>
                            <a:schemeClr val="lt1"/>
                          </a:solidFill>
                          <a:latin typeface="+mn-lt"/>
                          <a:ea typeface="+mn-ea"/>
                          <a:cs typeface="+mn-cs"/>
                        </a:rPr>
                        <a:t>exCP_naming</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No?</a:t>
                      </a:r>
                    </a:p>
                  </a:txBody>
                  <a:tcPr marL="26505" marR="102235" marT="0" marB="0"/>
                </a:tc>
                <a:tc>
                  <a:txBody>
                    <a:bodyPr/>
                    <a:lstStyle/>
                    <a:p>
                      <a:pPr hangingPunct="0">
                        <a:spcAft>
                          <a:spcPts val="900"/>
                        </a:spcAft>
                      </a:pPr>
                      <a:r>
                        <a:rPr lang="en-CA" sz="1100" dirty="0" err="1"/>
                        <a:t>org.openecomp.datatypes.Naming</a:t>
                      </a: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26505" marR="102235" marT="0" marB="0"/>
                </a:tc>
                <a:tc>
                  <a:txBody>
                    <a:bodyPr/>
                    <a:lstStyle/>
                    <a:p>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1">
                        <a:lnSpc>
                          <a:spcPct val="100000"/>
                        </a:lnSpc>
                        <a:spcBef>
                          <a:spcPts val="0"/>
                        </a:spcBef>
                        <a:spcAft>
                          <a:spcPts val="900"/>
                        </a:spcAft>
                        <a:buClrTx/>
                        <a:buSzTx/>
                        <a:buFontTx/>
                        <a:buNone/>
                        <a:tabLst/>
                        <a:defRPr/>
                      </a:pPr>
                      <a:r>
                        <a:rPr kumimoji="0" lang="sv-SE" sz="1100" b="0" i="0" u="none" strike="noStrike" kern="1200" cap="none" spc="0" normalizeH="0" baseline="0" noProof="0">
                          <a:ln>
                            <a:noFill/>
                          </a:ln>
                          <a:solidFill>
                            <a:prstClr val="black"/>
                          </a:solidFill>
                          <a:effectLst/>
                          <a:uLnTx/>
                          <a:uFillTx/>
                          <a:latin typeface="Calibri" panose="020F0502020204030204"/>
                          <a:ea typeface="+mn-ea"/>
                          <a:cs typeface="+mn-cs"/>
                        </a:rPr>
                        <a:t>Property inherited from Port</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a:ln>
                            <a:noFill/>
                          </a:ln>
                          <a:solidFill>
                            <a:prstClr val="black"/>
                          </a:solidFill>
                          <a:effectLst/>
                          <a:uLnTx/>
                          <a:uFillTx/>
                          <a:latin typeface="Calibri" panose="020F0502020204030204"/>
                          <a:ea typeface="+mn-ea"/>
                          <a:cs typeface="+mn-cs"/>
                        </a:rPr>
                        <a:t>Using SDC UI(?)</a:t>
                      </a:r>
                      <a:endParaRPr kumimoji="0" lang="en-CA"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1772064667"/>
                  </a:ext>
                </a:extLst>
              </a:tr>
              <a:tr h="0">
                <a:tc>
                  <a:txBody>
                    <a:bodyPr/>
                    <a:lstStyle/>
                    <a:p>
                      <a:pPr marL="0" algn="l" defTabSz="914400" rtl="0" eaLnBrk="1" latinLnBrk="0" hangingPunct="0">
                        <a:spcAft>
                          <a:spcPts val="900"/>
                        </a:spcAft>
                      </a:pPr>
                      <a:r>
                        <a:rPr lang="en-CA" sz="1100" dirty="0" err="1"/>
                        <a:t>subnetpoolid</a:t>
                      </a:r>
                      <a:endParaRPr lang="sv-SE" sz="1100" b="1" kern="1200" dirty="0">
                        <a:solidFill>
                          <a:schemeClr val="lt1"/>
                        </a:solidFill>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No?</a:t>
                      </a:r>
                    </a:p>
                  </a:txBody>
                  <a:tcPr marL="26505" marR="102235" marT="0" marB="0"/>
                </a:tc>
                <a:tc>
                  <a:txBody>
                    <a:bodyPr/>
                    <a:lstStyle/>
                    <a:p>
                      <a:pPr hangingPunct="0">
                        <a:spcAft>
                          <a:spcPts val="900"/>
                        </a:spcAft>
                      </a:pPr>
                      <a:r>
                        <a:rPr kumimoji="0" lang="sv-SE" sz="1100" b="0" i="0" u="none" strike="noStrike" kern="1200" cap="none" spc="0" normalizeH="0" baseline="0" dirty="0">
                          <a:ln>
                            <a:noFill/>
                          </a:ln>
                          <a:solidFill>
                            <a:prstClr val="black"/>
                          </a:solidFill>
                          <a:effectLst/>
                          <a:uLnTx/>
                          <a:uFillTx/>
                          <a:latin typeface="Calibri" panose="020F0502020204030204"/>
                          <a:ea typeface="+mn-ea"/>
                          <a:cs typeface="+mn-cs"/>
                        </a:rPr>
                        <a:t>string</a:t>
                      </a:r>
                    </a:p>
                  </a:txBody>
                  <a:tcPr marL="26505" marR="102235" marT="0" marB="0"/>
                </a:tc>
                <a:tc>
                  <a:txBody>
                    <a:bodyPr/>
                    <a:lstStyle/>
                    <a:p>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1">
                        <a:lnSpc>
                          <a:spcPct val="100000"/>
                        </a:lnSpc>
                        <a:spcBef>
                          <a:spcPts val="0"/>
                        </a:spcBef>
                        <a:spcAft>
                          <a:spcPts val="900"/>
                        </a:spcAft>
                        <a:buClrTx/>
                        <a:buSzTx/>
                        <a:buFontTx/>
                        <a:buNone/>
                        <a:tabLst/>
                        <a:defRPr/>
                      </a:pPr>
                      <a:r>
                        <a:rPr kumimoji="0" lang="sv-SE" sz="1100" b="0" i="0" u="none" strike="noStrike" kern="1200" cap="none" spc="0" normalizeH="0" baseline="0" noProof="0">
                          <a:ln>
                            <a:noFill/>
                          </a:ln>
                          <a:solidFill>
                            <a:prstClr val="black"/>
                          </a:solidFill>
                          <a:effectLst/>
                          <a:uLnTx/>
                          <a:uFillTx/>
                          <a:latin typeface="Calibri" panose="020F0502020204030204"/>
                          <a:ea typeface="+mn-ea"/>
                          <a:cs typeface="+mn-cs"/>
                        </a:rPr>
                        <a:t>Property inherited from Port</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a:ln>
                            <a:noFill/>
                          </a:ln>
                          <a:solidFill>
                            <a:prstClr val="black"/>
                          </a:solidFill>
                          <a:effectLst/>
                          <a:uLnTx/>
                          <a:uFillTx/>
                          <a:latin typeface="Calibri" panose="020F0502020204030204"/>
                          <a:ea typeface="+mn-ea"/>
                          <a:cs typeface="+mn-cs"/>
                        </a:rPr>
                        <a:t>Using SDC UI(?)</a:t>
                      </a:r>
                      <a:endParaRPr kumimoji="0" lang="en-CA"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1701615855"/>
                  </a:ext>
                </a:extLst>
              </a:tr>
              <a:tr h="0">
                <a:tc>
                  <a:txBody>
                    <a:bodyPr/>
                    <a:lstStyle/>
                    <a:p>
                      <a:pPr marL="0" algn="l" defTabSz="914400" rtl="0" eaLnBrk="1" latinLnBrk="0" hangingPunct="0">
                        <a:spcAft>
                          <a:spcPts val="900"/>
                        </a:spcAft>
                      </a:pPr>
                      <a:r>
                        <a:rPr lang="en-CA" sz="1100" dirty="0" err="1"/>
                        <a:t>subinterface_indicator</a:t>
                      </a:r>
                      <a:endParaRPr lang="sv-SE" sz="1100" b="1" kern="1200" dirty="0">
                        <a:solidFill>
                          <a:schemeClr val="lt1"/>
                        </a:solidFill>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No</a:t>
                      </a:r>
                    </a:p>
                  </a:txBody>
                  <a:tcPr marL="26505" marR="102235" marT="0" marB="0"/>
                </a:tc>
                <a:tc>
                  <a:txBody>
                    <a:bodyPr/>
                    <a:lstStyle/>
                    <a:p>
                      <a:pPr hangingPunct="0">
                        <a:spcAft>
                          <a:spcPts val="900"/>
                        </a:spcAft>
                      </a:pPr>
                      <a:r>
                        <a:rPr kumimoji="0" lang="sv-SE" sz="1100" b="0" i="0" u="none" strike="noStrike" kern="1200" cap="none" spc="0" normalizeH="0" baseline="0" dirty="0">
                          <a:ln>
                            <a:noFill/>
                          </a:ln>
                          <a:solidFill>
                            <a:prstClr val="black"/>
                          </a:solidFill>
                          <a:effectLst/>
                          <a:uLnTx/>
                          <a:uFillTx/>
                          <a:latin typeface="Calibri" panose="020F0502020204030204"/>
                          <a:ea typeface="+mn-ea"/>
                          <a:cs typeface="+mn-cs"/>
                        </a:rPr>
                        <a:t>boolean</a:t>
                      </a:r>
                    </a:p>
                  </a:txBody>
                  <a:tcPr marL="26505" marR="102235" marT="0" marB="0"/>
                </a:tc>
                <a:tc>
                  <a:txBody>
                    <a:bodyPr/>
                    <a:lstStyle/>
                    <a:p>
                      <a:r>
                        <a:rPr lang="en-US" sz="1100" dirty="0"/>
                        <a:t>identifies if Port is having Sub Interface</a:t>
                      </a: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1">
                        <a:lnSpc>
                          <a:spcPct val="100000"/>
                        </a:lnSpc>
                        <a:spcBef>
                          <a:spcPts val="0"/>
                        </a:spcBef>
                        <a:spcAft>
                          <a:spcPts val="900"/>
                        </a:spcAft>
                        <a:buClrTx/>
                        <a:buSzTx/>
                        <a:buFontTx/>
                        <a:buNone/>
                        <a:tabLst/>
                        <a:defRPr/>
                      </a:pPr>
                      <a:r>
                        <a:rPr kumimoji="0" lang="sv-SE" sz="1100" b="0" i="0" u="none" strike="noStrike" kern="1200" cap="none" spc="0" normalizeH="0" baseline="0" noProof="0">
                          <a:ln>
                            <a:noFill/>
                          </a:ln>
                          <a:solidFill>
                            <a:prstClr val="black"/>
                          </a:solidFill>
                          <a:effectLst/>
                          <a:uLnTx/>
                          <a:uFillTx/>
                          <a:latin typeface="Calibri" panose="020F0502020204030204"/>
                          <a:ea typeface="+mn-ea"/>
                          <a:cs typeface="+mn-cs"/>
                        </a:rPr>
                        <a:t>Property inherited from Port</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a:ln>
                            <a:noFill/>
                          </a:ln>
                          <a:solidFill>
                            <a:prstClr val="black"/>
                          </a:solidFill>
                          <a:effectLst/>
                          <a:uLnTx/>
                          <a:uFillTx/>
                          <a:latin typeface="Calibri" panose="020F0502020204030204"/>
                          <a:ea typeface="+mn-ea"/>
                          <a:cs typeface="+mn-cs"/>
                        </a:rPr>
                        <a:t>Using SDC UI(?)</a:t>
                      </a:r>
                      <a:endParaRPr kumimoji="0" lang="en-CA"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3198394912"/>
                  </a:ext>
                </a:extLst>
              </a:tr>
              <a:tr h="0">
                <a:tc>
                  <a:txBody>
                    <a:bodyPr/>
                    <a:lstStyle/>
                    <a:p>
                      <a:pPr marL="0" algn="l" defTabSz="914400" rtl="0" eaLnBrk="1" latinLnBrk="0" hangingPunct="0">
                        <a:spcAft>
                          <a:spcPts val="900"/>
                        </a:spcAft>
                      </a:pPr>
                      <a:r>
                        <a:rPr lang="en-CA" sz="1100" dirty="0" err="1"/>
                        <a:t>related_networks</a:t>
                      </a:r>
                      <a:endParaRPr lang="sv-SE" sz="1100" b="1" kern="1200" dirty="0">
                        <a:solidFill>
                          <a:schemeClr val="lt1"/>
                        </a:solidFill>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No</a:t>
                      </a:r>
                    </a:p>
                  </a:txBody>
                  <a:tcPr marL="26505" marR="102235" marT="0" marB="0"/>
                </a:tc>
                <a:tc>
                  <a:txBody>
                    <a:bodyPr/>
                    <a:lstStyle/>
                    <a:p>
                      <a:r>
                        <a:rPr lang="en-CA" sz="1100" dirty="0"/>
                        <a:t>list, </a:t>
                      </a:r>
                      <a:r>
                        <a:rPr lang="en-CA" sz="1100" dirty="0" err="1"/>
                        <a:t>entry_schema</a:t>
                      </a:r>
                      <a:r>
                        <a:rPr lang="en-CA" sz="1100" dirty="0"/>
                        <a:t>:</a:t>
                      </a:r>
                    </a:p>
                    <a:p>
                      <a:r>
                        <a:rPr lang="en-CA" sz="1100" dirty="0"/>
                        <a:t>   type: </a:t>
                      </a:r>
                      <a:r>
                        <a:rPr lang="en-CA" sz="1100" dirty="0" err="1"/>
                        <a:t>org.openecomp.datatypes.network</a:t>
                      </a:r>
                      <a:r>
                        <a:rPr lang="en-CA" sz="1100" dirty="0"/>
                        <a:t>.</a:t>
                      </a:r>
                      <a:r>
                        <a:rPr kumimoji="0" lang="sv-SE" sz="1100" b="0" i="0" u="none" strike="noStrike" kern="1200" cap="none" spc="0" normalizeH="0" baseline="0" dirty="0">
                          <a:ln>
                            <a:noFill/>
                          </a:ln>
                          <a:solidFill>
                            <a:prstClr val="black"/>
                          </a:solidFill>
                          <a:effectLst/>
                          <a:uLnTx/>
                          <a:uFillTx/>
                          <a:latin typeface="+mn-lt"/>
                          <a:ea typeface="+mn-ea"/>
                          <a:cs typeface="+mn-cs"/>
                        </a:rPr>
                        <a:t>RelatedNetworksAssignments</a:t>
                      </a: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26505" marR="102235" marT="0" marB="0"/>
                </a:tc>
                <a:tc>
                  <a:txBody>
                    <a:bodyPr/>
                    <a:lstStyle/>
                    <a:p>
                      <a:r>
                        <a:rPr lang="en-CA" sz="1100" dirty="0"/>
                        <a:t>Related Networks List.</a:t>
                      </a: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1">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Property inherited from Port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dirty="0">
                          <a:ln>
                            <a:noFill/>
                          </a:ln>
                          <a:solidFill>
                            <a:prstClr val="black"/>
                          </a:solidFill>
                          <a:effectLst/>
                          <a:uLnTx/>
                          <a:uFillTx/>
                          <a:latin typeface="Calibri" panose="020F0502020204030204"/>
                          <a:ea typeface="+mn-ea"/>
                          <a:cs typeface="+mn-cs"/>
                        </a:rPr>
                        <a:t>Using SDC UI(?)</a:t>
                      </a:r>
                    </a:p>
                  </a:txBody>
                  <a:tcPr marL="26505" marR="102235" marT="0" marB="0"/>
                </a:tc>
                <a:extLst>
                  <a:ext uri="{0D108BD9-81ED-4DB2-BD59-A6C34878D82A}">
                    <a16:rowId xmlns:a16="http://schemas.microsoft.com/office/drawing/2014/main" val="2537782452"/>
                  </a:ext>
                </a:extLst>
              </a:tr>
            </a:tbl>
          </a:graphicData>
        </a:graphic>
      </p:graphicFrame>
      <p:sp>
        <p:nvSpPr>
          <p:cNvPr id="6" name="TextBox 5">
            <a:extLst>
              <a:ext uri="{FF2B5EF4-FFF2-40B4-BE49-F238E27FC236}">
                <a16:creationId xmlns:a16="http://schemas.microsoft.com/office/drawing/2014/main" id="{509D77A1-B1A9-47C9-ABD7-D0AF94408DCC}"/>
              </a:ext>
            </a:extLst>
          </p:cNvPr>
          <p:cNvSpPr txBox="1"/>
          <p:nvPr/>
        </p:nvSpPr>
        <p:spPr>
          <a:xfrm>
            <a:off x="28675" y="3202571"/>
            <a:ext cx="7443000" cy="307777"/>
          </a:xfrm>
          <a:prstGeom prst="rect">
            <a:avLst/>
          </a:prstGeom>
          <a:noFill/>
        </p:spPr>
        <p:txBody>
          <a:bodyPr wrap="none" rtlCol="0">
            <a:spAutoFit/>
          </a:bodyPr>
          <a:lstStyle/>
          <a:p>
            <a:pPr hangingPunct="0">
              <a:spcAft>
                <a:spcPts val="900"/>
              </a:spcAft>
            </a:pPr>
            <a:r>
              <a:rPr lang="en-CA" sz="1400" dirty="0" err="1"/>
              <a:t>org.openecomp.datatypes.network.IpRequirements</a:t>
            </a:r>
            <a:r>
              <a:rPr lang="en-CA" sz="1400" dirty="0"/>
              <a:t>, </a:t>
            </a:r>
            <a:r>
              <a:rPr lang="en-US" sz="1400" dirty="0" err="1"/>
              <a:t>derived_from</a:t>
            </a:r>
            <a:r>
              <a:rPr lang="en-US" sz="1400" dirty="0"/>
              <a:t>: </a:t>
            </a:r>
            <a:r>
              <a:rPr lang="en-US" sz="1400" dirty="0" err="1"/>
              <a:t>org.openecomp.datatypes.Root</a:t>
            </a:r>
            <a:r>
              <a:rPr lang="en-CA" sz="1400" dirty="0"/>
              <a:t>:</a:t>
            </a:r>
            <a:endParaRPr lang="sv-SE" sz="1400" dirty="0">
              <a:solidFill>
                <a:schemeClr val="dk1"/>
              </a:solidFill>
            </a:endParaRPr>
          </a:p>
        </p:txBody>
      </p:sp>
      <p:graphicFrame>
        <p:nvGraphicFramePr>
          <p:cNvPr id="7" name="Content Placeholder 6">
            <a:extLst>
              <a:ext uri="{FF2B5EF4-FFF2-40B4-BE49-F238E27FC236}">
                <a16:creationId xmlns:a16="http://schemas.microsoft.com/office/drawing/2014/main" id="{A7290B5F-CEE4-4A17-ABAE-0AE0FFC0D096}"/>
              </a:ext>
            </a:extLst>
          </p:cNvPr>
          <p:cNvGraphicFramePr>
            <a:graphicFrameLocks/>
          </p:cNvGraphicFramePr>
          <p:nvPr>
            <p:extLst>
              <p:ext uri="{D42A27DB-BD31-4B8C-83A1-F6EECF244321}">
                <p14:modId xmlns:p14="http://schemas.microsoft.com/office/powerpoint/2010/main" val="1417447736"/>
              </p:ext>
            </p:extLst>
          </p:nvPr>
        </p:nvGraphicFramePr>
        <p:xfrm>
          <a:off x="28674" y="3510348"/>
          <a:ext cx="11326885" cy="2105013"/>
        </p:xfrm>
        <a:graphic>
          <a:graphicData uri="http://schemas.openxmlformats.org/drawingml/2006/table">
            <a:tbl>
              <a:tblPr firstRow="1" firstCol="1" bandRow="1" bandCol="1">
                <a:tableStyleId>{5C22544A-7EE6-4342-B048-85BDC9FD1C3A}</a:tableStyleId>
              </a:tblPr>
              <a:tblGrid>
                <a:gridCol w="1713548">
                  <a:extLst>
                    <a:ext uri="{9D8B030D-6E8A-4147-A177-3AD203B41FA5}">
                      <a16:colId xmlns:a16="http://schemas.microsoft.com/office/drawing/2014/main" val="4035274573"/>
                    </a:ext>
                  </a:extLst>
                </a:gridCol>
                <a:gridCol w="645160">
                  <a:extLst>
                    <a:ext uri="{9D8B030D-6E8A-4147-A177-3AD203B41FA5}">
                      <a16:colId xmlns:a16="http://schemas.microsoft.com/office/drawing/2014/main" val="3509243118"/>
                    </a:ext>
                  </a:extLst>
                </a:gridCol>
                <a:gridCol w="3099435">
                  <a:extLst>
                    <a:ext uri="{9D8B030D-6E8A-4147-A177-3AD203B41FA5}">
                      <a16:colId xmlns:a16="http://schemas.microsoft.com/office/drawing/2014/main" val="3569092983"/>
                    </a:ext>
                  </a:extLst>
                </a:gridCol>
                <a:gridCol w="1505585">
                  <a:extLst>
                    <a:ext uri="{9D8B030D-6E8A-4147-A177-3AD203B41FA5}">
                      <a16:colId xmlns:a16="http://schemas.microsoft.com/office/drawing/2014/main" val="3353641421"/>
                    </a:ext>
                  </a:extLst>
                </a:gridCol>
                <a:gridCol w="4363157">
                  <a:extLst>
                    <a:ext uri="{9D8B030D-6E8A-4147-A177-3AD203B41FA5}">
                      <a16:colId xmlns:a16="http://schemas.microsoft.com/office/drawing/2014/main" val="1685560496"/>
                    </a:ext>
                  </a:extLst>
                </a:gridCol>
              </a:tblGrid>
              <a:tr h="260973">
                <a:tc>
                  <a:txBody>
                    <a:bodyPr/>
                    <a:lstStyle/>
                    <a:p>
                      <a:pPr marL="0" marR="0" algn="ctr" hangingPunct="0">
                        <a:spcBef>
                          <a:spcPts val="0"/>
                        </a:spcBef>
                        <a:spcAft>
                          <a:spcPts val="900"/>
                        </a:spcAft>
                      </a:pPr>
                      <a:r>
                        <a:rPr lang="en-GB" sz="1100" dirty="0">
                          <a:effectLst/>
                        </a:rPr>
                        <a:t>Property name</a:t>
                      </a:r>
                      <a:endParaRPr lang="sv-SE" sz="12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100" dirty="0">
                          <a:effectLst/>
                        </a:rPr>
                        <a:t>Required</a:t>
                      </a:r>
                      <a:endParaRPr lang="en-US" sz="1600" dirty="0">
                        <a:effectLst/>
                      </a:endParaRPr>
                    </a:p>
                  </a:txBody>
                  <a:tcPr marL="17780" marR="68580" marT="0" marB="0"/>
                </a:tc>
                <a:tc>
                  <a:txBody>
                    <a:bodyPr/>
                    <a:lstStyle/>
                    <a:p>
                      <a:pPr marL="0" marR="0" algn="ctr" hangingPunct="0">
                        <a:spcBef>
                          <a:spcPts val="0"/>
                        </a:spcBef>
                        <a:spcAft>
                          <a:spcPts val="900"/>
                        </a:spcAft>
                      </a:pPr>
                      <a:r>
                        <a:rPr lang="en-GB" sz="1100" dirty="0">
                          <a:effectLst/>
                        </a:rPr>
                        <a:t>Type</a:t>
                      </a:r>
                      <a:endParaRPr lang="en-US" sz="1600" dirty="0">
                        <a:effectLst/>
                      </a:endParaRPr>
                    </a:p>
                  </a:txBody>
                  <a:tcPr marL="17780" marR="68580" marT="0" marB="0"/>
                </a:tc>
                <a:tc>
                  <a:txBody>
                    <a:bodyPr/>
                    <a:lstStyle/>
                    <a:p>
                      <a:pPr marL="0" marR="0" algn="ctr" hangingPunct="0">
                        <a:spcBef>
                          <a:spcPts val="0"/>
                        </a:spcBef>
                        <a:spcAft>
                          <a:spcPts val="900"/>
                        </a:spcAft>
                      </a:pPr>
                      <a:r>
                        <a:rPr lang="en-GB" sz="1100" dirty="0">
                          <a:effectLst/>
                        </a:rPr>
                        <a:t>Constraints</a:t>
                      </a:r>
                      <a:endParaRPr lang="sv-SE" sz="12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100">
                          <a:effectLst/>
                        </a:rPr>
                        <a:t>Description</a:t>
                      </a:r>
                      <a:endParaRPr lang="sv-SE" sz="1200">
                        <a:effectLst/>
                        <a:latin typeface="Times New Roman" panose="02020603050405020304" pitchFamily="18" charset="0"/>
                        <a:ea typeface="宋体" panose="02010600030101010101" pitchFamily="2" charset="-122"/>
                      </a:endParaRPr>
                    </a:p>
                  </a:txBody>
                  <a:tcPr marL="17780" marR="68580" marT="0" marB="0"/>
                </a:tc>
                <a:extLst>
                  <a:ext uri="{0D108BD9-81ED-4DB2-BD59-A6C34878D82A}">
                    <a16:rowId xmlns:a16="http://schemas.microsoft.com/office/drawing/2014/main" val="1963989943"/>
                  </a:ext>
                </a:extLst>
              </a:tr>
              <a:tr h="0">
                <a:tc>
                  <a:txBody>
                    <a:bodyPr/>
                    <a:lstStyle/>
                    <a:p>
                      <a:pPr marL="0" marR="0" algn="l" defTabSz="914400" rtl="0" eaLnBrk="1" latinLnBrk="0" hangingPunct="0">
                        <a:spcBef>
                          <a:spcPts val="0"/>
                        </a:spcBef>
                        <a:spcAft>
                          <a:spcPts val="900"/>
                        </a:spcAft>
                      </a:pPr>
                      <a:r>
                        <a:rPr lang="en-CA" sz="1100" dirty="0" err="1"/>
                        <a:t>ip_version</a:t>
                      </a:r>
                      <a:endParaRPr lang="sv-SE" sz="1100" b="1" kern="1200" dirty="0">
                        <a:solidFill>
                          <a:schemeClr val="lt1"/>
                        </a:solidFill>
                        <a:effectLst/>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Yes</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en-CA" sz="1100" dirty="0"/>
                        <a:t>integer</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r>
                        <a:rPr lang="en-CA" sz="1100" dirty="0" err="1"/>
                        <a:t>valid_values</a:t>
                      </a:r>
                      <a:r>
                        <a:rPr lang="en-CA" sz="1100" dirty="0"/>
                        <a:t>: 4, 6</a:t>
                      </a: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1805851020"/>
                  </a:ext>
                </a:extLst>
              </a:tr>
              <a:tr h="0">
                <a:tc>
                  <a:txBody>
                    <a:bodyPr/>
                    <a:lstStyle/>
                    <a:p>
                      <a:pPr marL="0" marR="0" algn="l" defTabSz="914400" rtl="0" eaLnBrk="1" latinLnBrk="0" hangingPunct="0">
                        <a:spcBef>
                          <a:spcPts val="0"/>
                        </a:spcBef>
                        <a:spcAft>
                          <a:spcPts val="900"/>
                        </a:spcAft>
                      </a:pPr>
                      <a:r>
                        <a:rPr lang="en-CA" sz="1100" dirty="0" err="1"/>
                        <a:t>ip_count</a:t>
                      </a:r>
                      <a:endParaRPr lang="sv-SE" sz="1100" b="1" kern="1200" dirty="0">
                        <a:solidFill>
                          <a:schemeClr val="lt1"/>
                        </a:solidFill>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US" sz="1100" b="0" i="0" u="none" strike="noStrike" kern="1200" cap="none" spc="0" normalizeH="0" baseline="0" dirty="0">
                          <a:ln>
                            <a:noFill/>
                          </a:ln>
                          <a:solidFill>
                            <a:prstClr val="black"/>
                          </a:solidFill>
                          <a:effectLst/>
                          <a:uLnTx/>
                          <a:uFillTx/>
                          <a:latin typeface="Calibri" panose="020F0502020204030204"/>
                          <a:ea typeface="+mn-ea"/>
                          <a:cs typeface="+mn-cs"/>
                        </a:rPr>
                        <a:t>No</a:t>
                      </a: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en-CA" sz="1100" dirty="0"/>
                        <a:t>integer</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en-US" sz="1100" dirty="0"/>
                        <a:t>identifies the number of </a:t>
                      </a:r>
                      <a:r>
                        <a:rPr lang="en-US" sz="1100" dirty="0" err="1"/>
                        <a:t>ip</a:t>
                      </a:r>
                      <a:r>
                        <a:rPr lang="en-US" sz="1100" dirty="0"/>
                        <a:t> address to assign to the CP from the plan</a:t>
                      </a: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588379918"/>
                  </a:ext>
                </a:extLst>
              </a:tr>
              <a:tr h="0">
                <a:tc>
                  <a:txBody>
                    <a:bodyPr/>
                    <a:lstStyle/>
                    <a:p>
                      <a:pPr marL="0" marR="0" algn="l" defTabSz="914400" rtl="0" eaLnBrk="1" latinLnBrk="0" hangingPunct="0">
                        <a:spcBef>
                          <a:spcPts val="0"/>
                        </a:spcBef>
                        <a:spcAft>
                          <a:spcPts val="900"/>
                        </a:spcAft>
                      </a:pPr>
                      <a:r>
                        <a:rPr lang="en-CA" sz="1100" dirty="0" err="1"/>
                        <a:t>floating_ip_count</a:t>
                      </a:r>
                      <a:endParaRPr lang="sv-SE" sz="1100" b="1" kern="1200" dirty="0">
                        <a:solidFill>
                          <a:schemeClr val="lt1"/>
                        </a:solidFill>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US" sz="1100" b="0" i="0" u="none" strike="noStrike" kern="1200" cap="none" spc="0" normalizeH="0" baseline="0" dirty="0">
                          <a:ln>
                            <a:noFill/>
                          </a:ln>
                          <a:solidFill>
                            <a:prstClr val="black"/>
                          </a:solidFill>
                          <a:effectLst/>
                          <a:uLnTx/>
                          <a:uFillTx/>
                          <a:latin typeface="Calibri" panose="020F0502020204030204"/>
                          <a:ea typeface="+mn-ea"/>
                          <a:cs typeface="+mn-cs"/>
                        </a:rPr>
                        <a:t>No</a:t>
                      </a: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en-CA" sz="1100" dirty="0"/>
                        <a:t>integer</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3888280318"/>
                  </a:ext>
                </a:extLst>
              </a:tr>
              <a:tr h="0">
                <a:tc>
                  <a:txBody>
                    <a:bodyPr/>
                    <a:lstStyle/>
                    <a:p>
                      <a:pPr marL="0" marR="0" algn="l" defTabSz="914400" rtl="0" eaLnBrk="1" latinLnBrk="0" hangingPunct="0">
                        <a:spcBef>
                          <a:spcPts val="0"/>
                        </a:spcBef>
                        <a:spcAft>
                          <a:spcPts val="900"/>
                        </a:spcAft>
                      </a:pPr>
                      <a:r>
                        <a:rPr lang="en-CA" sz="1100" dirty="0" err="1"/>
                        <a:t>subnet_role</a:t>
                      </a:r>
                      <a:endParaRPr lang="sv-SE" sz="1100" b="1" kern="1200" dirty="0">
                        <a:solidFill>
                          <a:schemeClr val="lt1"/>
                        </a:solidFill>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US" sz="1100" b="0" i="0" u="none" strike="noStrike" kern="1200" cap="none" spc="0" normalizeH="0" baseline="0" dirty="0">
                          <a:ln>
                            <a:noFill/>
                          </a:ln>
                          <a:solidFill>
                            <a:prstClr val="black"/>
                          </a:solidFill>
                          <a:effectLst/>
                          <a:uLnTx/>
                          <a:uFillTx/>
                          <a:latin typeface="+mn-lt"/>
                          <a:ea typeface="+mn-ea"/>
                          <a:cs typeface="+mn-cs"/>
                        </a:rPr>
                        <a:t>No</a:t>
                      </a: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string</a:t>
                      </a: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2873999260"/>
                  </a:ext>
                </a:extLst>
              </a:tr>
              <a:tr h="0">
                <a:tc>
                  <a:txBody>
                    <a:bodyPr/>
                    <a:lstStyle/>
                    <a:p>
                      <a:pPr marL="0" marR="0" algn="l" defTabSz="914400" rtl="0" eaLnBrk="1" latinLnBrk="0" hangingPunct="0">
                        <a:spcBef>
                          <a:spcPts val="0"/>
                        </a:spcBef>
                        <a:spcAft>
                          <a:spcPts val="900"/>
                        </a:spcAft>
                      </a:pPr>
                      <a:r>
                        <a:rPr lang="en-CA" sz="1100" dirty="0" err="1"/>
                        <a:t>assingment_method</a:t>
                      </a:r>
                      <a:endParaRPr lang="sv-SE" sz="1100" b="1" kern="1200" dirty="0">
                        <a:solidFill>
                          <a:schemeClr val="lt1"/>
                        </a:solidFill>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US" sz="1100" b="0" i="0" u="none" strike="noStrike" kern="1200" cap="none" spc="0" normalizeH="0" baseline="0" dirty="0">
                          <a:ln>
                            <a:noFill/>
                          </a:ln>
                          <a:solidFill>
                            <a:prstClr val="black"/>
                          </a:solidFill>
                          <a:effectLst/>
                          <a:uLnTx/>
                          <a:uFillTx/>
                          <a:latin typeface="Calibri" panose="020F0502020204030204"/>
                          <a:ea typeface="+mn-ea"/>
                          <a:cs typeface="+mn-cs"/>
                        </a:rPr>
                        <a:t>Yes</a:t>
                      </a: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string</a:t>
                      </a:r>
                    </a:p>
                  </a:txBody>
                  <a:tcPr marL="17780" marR="68580" marT="0" marB="0"/>
                </a:tc>
                <a:tc>
                  <a:txBody>
                    <a:bodyPr/>
                    <a:lstStyle/>
                    <a:p>
                      <a:r>
                        <a:rPr lang="en-CA" sz="1100" dirty="0" err="1"/>
                        <a:t>valid_values</a:t>
                      </a:r>
                      <a:r>
                        <a:rPr lang="en-CA" sz="1100" dirty="0"/>
                        <a:t>: fixed, </a:t>
                      </a:r>
                      <a:r>
                        <a:rPr lang="en-CA" sz="1100" dirty="0" err="1"/>
                        <a:t>dhcp</a:t>
                      </a:r>
                      <a:endParaRPr lang="en-CA" sz="1100" dirty="0"/>
                    </a:p>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1241160369"/>
                  </a:ext>
                </a:extLst>
              </a:tr>
              <a:tr h="0">
                <a:tc>
                  <a:txBody>
                    <a:bodyPr/>
                    <a:lstStyle/>
                    <a:p>
                      <a:pPr marL="0" marR="0" algn="l" defTabSz="914400" rtl="0" eaLnBrk="1" latinLnBrk="0" hangingPunct="0">
                        <a:spcBef>
                          <a:spcPts val="0"/>
                        </a:spcBef>
                        <a:spcAft>
                          <a:spcPts val="900"/>
                        </a:spcAft>
                      </a:pPr>
                      <a:r>
                        <a:rPr lang="en-CA" sz="1100" dirty="0" err="1"/>
                        <a:t>dhcp_enabled</a:t>
                      </a:r>
                      <a:endParaRPr lang="sv-SE" sz="1100" b="1" kern="1200" dirty="0">
                        <a:solidFill>
                          <a:schemeClr val="lt1"/>
                        </a:solidFill>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US" sz="1100" b="0" i="0" u="none" strike="noStrike" kern="1200" cap="none" spc="0" normalizeH="0" baseline="0" dirty="0">
                          <a:ln>
                            <a:noFill/>
                          </a:ln>
                          <a:solidFill>
                            <a:prstClr val="black"/>
                          </a:solidFill>
                          <a:effectLst/>
                          <a:uLnTx/>
                          <a:uFillTx/>
                          <a:latin typeface="Calibri" panose="020F0502020204030204"/>
                          <a:ea typeface="+mn-ea"/>
                          <a:cs typeface="+mn-cs"/>
                        </a:rPr>
                        <a:t>No</a:t>
                      </a: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boolean</a:t>
                      </a: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3409340264"/>
                  </a:ext>
                </a:extLst>
              </a:tr>
              <a:tr h="0">
                <a:tc>
                  <a:txBody>
                    <a:bodyPr/>
                    <a:lstStyle/>
                    <a:p>
                      <a:pPr marL="0" marR="0" algn="l" defTabSz="914400" rtl="0" eaLnBrk="1" latinLnBrk="0" hangingPunct="0">
                        <a:spcBef>
                          <a:spcPts val="0"/>
                        </a:spcBef>
                        <a:spcAft>
                          <a:spcPts val="900"/>
                        </a:spcAft>
                      </a:pPr>
                      <a:r>
                        <a:rPr lang="en-CA" sz="1100" dirty="0" err="1"/>
                        <a:t>ip_count_required</a:t>
                      </a:r>
                      <a:endParaRPr lang="sv-SE" sz="1100" b="1" kern="1200" dirty="0">
                        <a:solidFill>
                          <a:schemeClr val="lt1"/>
                        </a:solidFill>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US" sz="1100" b="0" i="0" u="none" strike="noStrike" kern="1200" cap="none" spc="0" normalizeH="0" baseline="0" dirty="0">
                          <a:ln>
                            <a:noFill/>
                          </a:ln>
                          <a:solidFill>
                            <a:prstClr val="black"/>
                          </a:solidFill>
                          <a:effectLst/>
                          <a:uLnTx/>
                          <a:uFillTx/>
                          <a:latin typeface="Calibri" panose="020F0502020204030204"/>
                          <a:ea typeface="+mn-ea"/>
                          <a:cs typeface="+mn-cs"/>
                        </a:rPr>
                        <a:t>No</a:t>
                      </a: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en-CA" sz="1100" dirty="0" err="1"/>
                        <a:t>org.openecomp.datatypes.AssignmentRequirements</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en-US" sz="1100" dirty="0"/>
                        <a:t>identifies the number of </a:t>
                      </a:r>
                      <a:r>
                        <a:rPr lang="en-US" sz="1100" dirty="0" err="1"/>
                        <a:t>ip</a:t>
                      </a:r>
                      <a:r>
                        <a:rPr lang="en-US" sz="1100" dirty="0"/>
                        <a:t> address to assign to the CP from the plan</a:t>
                      </a: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3360543388"/>
                  </a:ext>
                </a:extLst>
              </a:tr>
              <a:tr h="0">
                <a:tc>
                  <a:txBody>
                    <a:bodyPr/>
                    <a:lstStyle/>
                    <a:p>
                      <a:pPr marL="0" marR="0" algn="l" defTabSz="914400" rtl="0" eaLnBrk="1" latinLnBrk="0" hangingPunct="0">
                        <a:spcBef>
                          <a:spcPts val="0"/>
                        </a:spcBef>
                        <a:spcAft>
                          <a:spcPts val="900"/>
                        </a:spcAft>
                      </a:pPr>
                      <a:r>
                        <a:rPr lang="en-CA" sz="1100" dirty="0" err="1"/>
                        <a:t>floating_ip_count_required</a:t>
                      </a:r>
                      <a:endParaRPr lang="sv-SE" sz="1100" b="1" kern="1200" dirty="0">
                        <a:solidFill>
                          <a:schemeClr val="lt1"/>
                        </a:solidFill>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US" sz="1100" b="0" i="0" u="none" strike="noStrike" kern="1200" cap="none" spc="0" normalizeH="0" baseline="0" dirty="0">
                          <a:ln>
                            <a:noFill/>
                          </a:ln>
                          <a:solidFill>
                            <a:prstClr val="black"/>
                          </a:solidFill>
                          <a:effectLst/>
                          <a:uLnTx/>
                          <a:uFillTx/>
                          <a:latin typeface="Calibri" panose="020F0502020204030204"/>
                          <a:ea typeface="+mn-ea"/>
                          <a:cs typeface="+mn-cs"/>
                        </a:rPr>
                        <a:t>No</a:t>
                      </a: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en-CA" sz="1100" dirty="0" err="1"/>
                        <a:t>org.openecomp.datatypes.AssignmentRequirements</a:t>
                      </a:r>
                      <a:endParaRPr kumimoji="0" lang="sv-SE" sz="1100" b="0" i="0" u="none" strike="noStrike" kern="1200" cap="none" spc="0" normalizeH="0" baseline="0" noProof="0" dirty="0">
                        <a:ln>
                          <a:noFill/>
                        </a:ln>
                        <a:solidFill>
                          <a:prstClr val="black"/>
                        </a:solidFill>
                        <a:effectLst/>
                        <a:uLnTx/>
                        <a:uFillTx/>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3182594637"/>
                  </a:ext>
                </a:extLst>
              </a:tr>
              <a:tr h="0">
                <a:tc>
                  <a:txBody>
                    <a:bodyPr/>
                    <a:lstStyle/>
                    <a:p>
                      <a:pPr marL="0" marR="0" algn="l" defTabSz="914400" rtl="0" eaLnBrk="1" latinLnBrk="0" hangingPunct="0">
                        <a:spcBef>
                          <a:spcPts val="0"/>
                        </a:spcBef>
                        <a:spcAft>
                          <a:spcPts val="900"/>
                        </a:spcAft>
                      </a:pPr>
                      <a:r>
                        <a:rPr lang="en-CA" sz="1100" dirty="0" err="1"/>
                        <a:t>ip_address_plan_name</a:t>
                      </a:r>
                      <a:endParaRPr lang="sv-SE" sz="1100" b="1" kern="1200" dirty="0">
                        <a:solidFill>
                          <a:schemeClr val="lt1"/>
                        </a:solidFill>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US" sz="1100" b="0" i="0" u="none" strike="noStrike" kern="1200" cap="none" spc="0" normalizeH="0" baseline="0" dirty="0">
                          <a:ln>
                            <a:noFill/>
                          </a:ln>
                          <a:solidFill>
                            <a:prstClr val="black"/>
                          </a:solidFill>
                          <a:effectLst/>
                          <a:uLnTx/>
                          <a:uFillTx/>
                          <a:latin typeface="+mn-lt"/>
                          <a:ea typeface="+mn-ea"/>
                          <a:cs typeface="+mn-cs"/>
                        </a:rPr>
                        <a:t>No</a:t>
                      </a: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string</a:t>
                      </a: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3850714362"/>
                  </a:ext>
                </a:extLst>
              </a:tr>
              <a:tr h="0">
                <a:tc>
                  <a:txBody>
                    <a:bodyPr/>
                    <a:lstStyle/>
                    <a:p>
                      <a:pPr marL="0" marR="0" algn="l" defTabSz="914400" rtl="0" eaLnBrk="1" latinLnBrk="0" hangingPunct="0">
                        <a:spcBef>
                          <a:spcPts val="0"/>
                        </a:spcBef>
                        <a:spcAft>
                          <a:spcPts val="900"/>
                        </a:spcAft>
                      </a:pPr>
                      <a:r>
                        <a:rPr lang="en-CA" sz="1100" dirty="0" err="1"/>
                        <a:t>vrf_name</a:t>
                      </a:r>
                      <a:endParaRPr lang="sv-SE" sz="1100" b="1" kern="1200" dirty="0">
                        <a:solidFill>
                          <a:schemeClr val="lt1"/>
                        </a:solidFill>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US" sz="1100" b="0" i="0" u="none" strike="noStrike" kern="1200" cap="none" spc="0" normalizeH="0" baseline="0" dirty="0">
                          <a:ln>
                            <a:noFill/>
                          </a:ln>
                          <a:solidFill>
                            <a:prstClr val="black"/>
                          </a:solidFill>
                          <a:effectLst/>
                          <a:uLnTx/>
                          <a:uFillTx/>
                          <a:latin typeface="+mn-lt"/>
                          <a:ea typeface="+mn-ea"/>
                          <a:cs typeface="+mn-cs"/>
                        </a:rPr>
                        <a:t>No</a:t>
                      </a: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string</a:t>
                      </a: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2003323881"/>
                  </a:ext>
                </a:extLst>
              </a:tr>
            </a:tbl>
          </a:graphicData>
        </a:graphic>
      </p:graphicFrame>
    </p:spTree>
    <p:extLst>
      <p:ext uri="{BB962C8B-B14F-4D97-AF65-F5344CB8AC3E}">
        <p14:creationId xmlns:p14="http://schemas.microsoft.com/office/powerpoint/2010/main" val="1051026426"/>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7C48EC7-F324-407E-A413-12E1C29596D7}"/>
              </a:ext>
            </a:extLst>
          </p:cNvPr>
          <p:cNvSpPr>
            <a:spLocks noGrp="1"/>
          </p:cNvSpPr>
          <p:nvPr>
            <p:ph sz="quarter" idx="11"/>
          </p:nvPr>
        </p:nvSpPr>
        <p:spPr>
          <a:xfrm>
            <a:off x="479425" y="1431985"/>
            <a:ext cx="10838432" cy="4949766"/>
          </a:xfrm>
        </p:spPr>
        <p:txBody>
          <a:bodyPr vert="horz" lIns="91440" tIns="45720" rIns="91440" bIns="45720" rtlCol="0" anchor="t">
            <a:normAutofit/>
          </a:bodyPr>
          <a:lstStyle/>
          <a:p>
            <a:pPr lvl="0"/>
            <a:r>
              <a:rPr lang="en-US" sz="1600" dirty="0"/>
              <a:t>The node instance name “</a:t>
            </a:r>
            <a:r>
              <a:rPr lang="en-US" sz="1600" dirty="0">
                <a:solidFill>
                  <a:schemeClr val="accent1">
                    <a:lumMod val="75000"/>
                  </a:schemeClr>
                </a:solidFill>
              </a:rPr>
              <a:t>MyExtCP-1</a:t>
            </a:r>
            <a:r>
              <a:rPr lang="en-US" sz="1600" dirty="0"/>
              <a:t>” : ETSI node instance name can be used when creating SDC AID node instance.</a:t>
            </a:r>
          </a:p>
          <a:p>
            <a:pPr lvl="0"/>
            <a:r>
              <a:rPr lang="en-US" sz="1600" dirty="0">
                <a:latin typeface="Arial"/>
                <a:cs typeface="Arial"/>
              </a:rPr>
              <a:t>The same number of node instance can be created in SDC AID</a:t>
            </a:r>
          </a:p>
          <a:p>
            <a:pPr lvl="0"/>
            <a:r>
              <a:rPr lang="en-US" sz="1600" dirty="0">
                <a:latin typeface="Arial"/>
                <a:cs typeface="Arial"/>
              </a:rPr>
              <a:t>The ‘</a:t>
            </a:r>
            <a:r>
              <a:rPr lang="en-US" sz="1600" dirty="0">
                <a:solidFill>
                  <a:schemeClr val="accent2"/>
                </a:solidFill>
                <a:latin typeface="Arial"/>
                <a:cs typeface="Arial"/>
              </a:rPr>
              <a:t>metadata</a:t>
            </a:r>
            <a:r>
              <a:rPr lang="en-US" sz="1600" dirty="0">
                <a:latin typeface="Arial"/>
                <a:cs typeface="Arial"/>
              </a:rPr>
              <a:t>’ has to be generated by SDC.</a:t>
            </a:r>
          </a:p>
          <a:p>
            <a:r>
              <a:rPr lang="en-US" sz="1600" dirty="0">
                <a:latin typeface="Arial"/>
                <a:cs typeface="Arial"/>
              </a:rPr>
              <a:t>The </a:t>
            </a:r>
            <a:r>
              <a:rPr lang="en-US" sz="1600" i="1" dirty="0">
                <a:solidFill>
                  <a:schemeClr val="accent2"/>
                </a:solidFill>
                <a:latin typeface="Arial"/>
                <a:cs typeface="Arial"/>
              </a:rPr>
              <a:t>capabilities / requirements</a:t>
            </a:r>
            <a:r>
              <a:rPr lang="en-US" sz="1600" dirty="0">
                <a:latin typeface="Arial"/>
                <a:cs typeface="Arial"/>
              </a:rPr>
              <a:t> are added under </a:t>
            </a:r>
            <a:r>
              <a:rPr lang="en-US" sz="1600" dirty="0" err="1">
                <a:latin typeface="Arial"/>
                <a:cs typeface="Arial"/>
              </a:rPr>
              <a:t>substitution_mappings</a:t>
            </a:r>
            <a:r>
              <a:rPr lang="en-US" sz="1600" dirty="0">
                <a:latin typeface="Arial"/>
                <a:cs typeface="Arial"/>
              </a:rPr>
              <a:t> by SDC.</a:t>
            </a:r>
          </a:p>
          <a:p>
            <a:pPr lvl="0"/>
            <a:r>
              <a:rPr lang="en-US" sz="1600" dirty="0"/>
              <a:t>The ‘</a:t>
            </a:r>
            <a:r>
              <a:rPr lang="en-US" sz="1600" dirty="0">
                <a:solidFill>
                  <a:schemeClr val="accent6"/>
                </a:solidFill>
              </a:rPr>
              <a:t>properties</a:t>
            </a:r>
            <a:r>
              <a:rPr lang="en-US" sz="1600" dirty="0"/>
              <a:t>’ mapping from ETSI </a:t>
            </a:r>
            <a:r>
              <a:rPr lang="en-US" sz="1600" dirty="0" err="1"/>
              <a:t>tosca.nodes.nfv.Cp</a:t>
            </a:r>
            <a:r>
              <a:rPr lang="en-US" sz="1600" dirty="0"/>
              <a:t> can follow the following rules:</a:t>
            </a:r>
          </a:p>
          <a:p>
            <a:pPr lvl="1"/>
            <a:r>
              <a:rPr lang="en-US" sz="1600" dirty="0"/>
              <a:t>If </a:t>
            </a:r>
            <a:r>
              <a:rPr lang="en-US" sz="1600" dirty="0" err="1">
                <a:solidFill>
                  <a:srgbClr val="FF0000"/>
                </a:solidFill>
              </a:rPr>
              <a:t>tosca.nodes.nfv.Cp.layer_protocols</a:t>
            </a:r>
            <a:r>
              <a:rPr lang="en-US" sz="1600" dirty="0">
                <a:solidFill>
                  <a:srgbClr val="FF0000"/>
                </a:solidFill>
              </a:rPr>
              <a:t> = ‘ipv4’ or ‘ipv6’, </a:t>
            </a:r>
            <a:br>
              <a:rPr lang="en-US" sz="1600" dirty="0">
                <a:solidFill>
                  <a:srgbClr val="FF0000"/>
                </a:solidFill>
              </a:rPr>
            </a:br>
            <a:r>
              <a:rPr lang="en-US" sz="1600" dirty="0"/>
              <a:t>then org.openecomp.resource.cp.v2.extCP. </a:t>
            </a:r>
            <a:r>
              <a:rPr lang="en-US" sz="1600" dirty="0" err="1"/>
              <a:t>ip_requirements</a:t>
            </a:r>
            <a:r>
              <a:rPr lang="en-US" sz="1600" dirty="0"/>
              <a:t> [</a:t>
            </a:r>
            <a:br>
              <a:rPr lang="en-US" sz="1600" dirty="0"/>
            </a:br>
            <a:r>
              <a:rPr lang="en-US" sz="1600" dirty="0"/>
              <a:t>    </a:t>
            </a:r>
            <a:r>
              <a:rPr lang="en-US" sz="1600" dirty="0" err="1"/>
              <a:t>IpRequirements</a:t>
            </a:r>
            <a:r>
              <a:rPr lang="en-US" sz="1600" dirty="0"/>
              <a:t>:</a:t>
            </a:r>
            <a:br>
              <a:rPr lang="en-US" sz="1600" dirty="0"/>
            </a:br>
            <a:r>
              <a:rPr lang="en-US" sz="1600" dirty="0"/>
              <a:t>      </a:t>
            </a:r>
            <a:r>
              <a:rPr lang="en-US" sz="1600" dirty="0" err="1">
                <a:solidFill>
                  <a:srgbClr val="FF0000"/>
                </a:solidFill>
              </a:rPr>
              <a:t>ip_version</a:t>
            </a:r>
            <a:r>
              <a:rPr lang="en-US" sz="1600" dirty="0">
                <a:solidFill>
                  <a:srgbClr val="FF0000"/>
                </a:solidFill>
              </a:rPr>
              <a:t> {4, 6},</a:t>
            </a:r>
            <a:br>
              <a:rPr lang="en-US" sz="1600" dirty="0"/>
            </a:br>
            <a:r>
              <a:rPr lang="en-US" sz="1600" dirty="0"/>
              <a:t>      </a:t>
            </a:r>
            <a:r>
              <a:rPr lang="en-US" sz="1600" dirty="0" err="1"/>
              <a:t>assingment_method</a:t>
            </a:r>
            <a:r>
              <a:rPr lang="en-US" sz="1600" dirty="0"/>
              <a:t> {</a:t>
            </a:r>
            <a:r>
              <a:rPr lang="en-US" sz="1600" dirty="0" err="1"/>
              <a:t>dhcp</a:t>
            </a:r>
            <a:r>
              <a:rPr lang="en-US" sz="1600" dirty="0"/>
              <a:t> or fixed}</a:t>
            </a:r>
            <a:br>
              <a:rPr lang="en-US" sz="1600" dirty="0"/>
            </a:br>
            <a:r>
              <a:rPr lang="en-US" sz="1600" dirty="0"/>
              <a:t> ]</a:t>
            </a:r>
          </a:p>
          <a:p>
            <a:pPr lvl="1"/>
            <a:r>
              <a:rPr lang="en-US" sz="1600" dirty="0"/>
              <a:t>A default value can be assigned to </a:t>
            </a:r>
            <a:r>
              <a:rPr lang="en-US" sz="1600" dirty="0" err="1"/>
              <a:t>assingment_method</a:t>
            </a:r>
            <a:r>
              <a:rPr lang="en-US" sz="1600" dirty="0"/>
              <a:t>.</a:t>
            </a:r>
          </a:p>
          <a:p>
            <a:r>
              <a:rPr lang="en-US" sz="1600" dirty="0">
                <a:latin typeface="Arial"/>
                <a:cs typeface="Arial"/>
              </a:rPr>
              <a:t>Open issues</a:t>
            </a:r>
          </a:p>
          <a:p>
            <a:pPr lvl="1"/>
            <a:r>
              <a:rPr lang="en-US" sz="1600" dirty="0"/>
              <a:t>Some proprieties are mandatory in SDC AID org.openecomp.resource.cp.v2.extCP, including </a:t>
            </a:r>
            <a:r>
              <a:rPr lang="en-US" sz="1600" i="1" dirty="0" err="1">
                <a:solidFill>
                  <a:schemeClr val="accent4">
                    <a:lumMod val="75000"/>
                  </a:schemeClr>
                </a:solidFill>
              </a:rPr>
              <a:t>network_role</a:t>
            </a:r>
            <a:r>
              <a:rPr lang="en-US" sz="1600" i="1" dirty="0">
                <a:solidFill>
                  <a:schemeClr val="accent4">
                    <a:lumMod val="75000"/>
                  </a:schemeClr>
                </a:solidFill>
              </a:rPr>
              <a:t>, order, </a:t>
            </a:r>
            <a:r>
              <a:rPr lang="en-US" sz="1600" i="1" dirty="0" err="1">
                <a:solidFill>
                  <a:schemeClr val="accent4">
                    <a:lumMod val="75000"/>
                  </a:schemeClr>
                </a:solidFill>
              </a:rPr>
              <a:t>network_role_tag</a:t>
            </a:r>
            <a:r>
              <a:rPr lang="en-US" sz="1600" i="1" dirty="0">
                <a:solidFill>
                  <a:schemeClr val="accent4">
                    <a:lumMod val="75000"/>
                  </a:schemeClr>
                </a:solidFill>
              </a:rPr>
              <a:t>, </a:t>
            </a:r>
            <a:r>
              <a:rPr lang="en-US" sz="1600" dirty="0">
                <a:solidFill>
                  <a:srgbClr val="242424"/>
                </a:solidFill>
              </a:rPr>
              <a:t>and</a:t>
            </a:r>
            <a:r>
              <a:rPr lang="en-US" sz="1600" i="1" dirty="0">
                <a:solidFill>
                  <a:schemeClr val="accent4">
                    <a:lumMod val="75000"/>
                  </a:schemeClr>
                </a:solidFill>
              </a:rPr>
              <a:t> </a:t>
            </a:r>
            <a:r>
              <a:rPr lang="en-US" sz="1600" i="1" dirty="0" err="1">
                <a:solidFill>
                  <a:schemeClr val="accent4">
                    <a:lumMod val="75000"/>
                  </a:schemeClr>
                </a:solidFill>
              </a:rPr>
              <a:t>ip_requirements</a:t>
            </a:r>
            <a:r>
              <a:rPr lang="en-US" sz="1600" dirty="0">
                <a:solidFill>
                  <a:schemeClr val="accent4">
                    <a:lumMod val="75000"/>
                  </a:schemeClr>
                </a:solidFill>
              </a:rPr>
              <a:t>. </a:t>
            </a:r>
            <a:r>
              <a:rPr lang="en-US" sz="1600" dirty="0"/>
              <a:t>However in it does not appear in the SDC generated PNF </a:t>
            </a:r>
            <a:r>
              <a:rPr lang="en-US" sz="1600" dirty="0" err="1"/>
              <a:t>csar</a:t>
            </a:r>
            <a:r>
              <a:rPr lang="en-US" sz="1600" dirty="0"/>
              <a:t>. </a:t>
            </a:r>
            <a:r>
              <a:rPr lang="en-US" sz="1600" b="1" dirty="0"/>
              <a:t>AP on Ofir to check if there is any updates in SDC AID model.</a:t>
            </a:r>
          </a:p>
          <a:p>
            <a:pPr marL="0" indent="0">
              <a:buNone/>
            </a:pPr>
            <a:endParaRPr lang="en-US" sz="1600" dirty="0"/>
          </a:p>
        </p:txBody>
      </p:sp>
      <p:sp>
        <p:nvSpPr>
          <p:cNvPr id="3" name="Title 2">
            <a:extLst>
              <a:ext uri="{FF2B5EF4-FFF2-40B4-BE49-F238E27FC236}">
                <a16:creationId xmlns:a16="http://schemas.microsoft.com/office/drawing/2014/main" id="{A4AB7CC0-70B8-4D92-BE48-917F76EE332E}"/>
              </a:ext>
            </a:extLst>
          </p:cNvPr>
          <p:cNvSpPr>
            <a:spLocks noGrp="1"/>
          </p:cNvSpPr>
          <p:nvPr>
            <p:ph type="title"/>
          </p:nvPr>
        </p:nvSpPr>
        <p:spPr>
          <a:xfrm>
            <a:off x="479425" y="1"/>
            <a:ext cx="10363979" cy="1328468"/>
          </a:xfrm>
        </p:spPr>
        <p:txBody>
          <a:bodyPr/>
          <a:lstStyle/>
          <a:p>
            <a:r>
              <a:rPr lang="en-US" dirty="0"/>
              <a:t>Transform </a:t>
            </a:r>
            <a:r>
              <a:rPr lang="en-US" dirty="0" err="1"/>
              <a:t>tosca.nodes.nfv.PnfExtCp</a:t>
            </a:r>
            <a:r>
              <a:rPr lang="en-US" dirty="0"/>
              <a:t> to org.openecomp.resource.cp.v2.extCP in Dublin</a:t>
            </a:r>
          </a:p>
        </p:txBody>
      </p:sp>
    </p:spTree>
    <p:extLst>
      <p:ext uri="{BB962C8B-B14F-4D97-AF65-F5344CB8AC3E}">
        <p14:creationId xmlns:p14="http://schemas.microsoft.com/office/powerpoint/2010/main" val="42239278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8CEA9CE-979F-4553-B52F-E4B55DE3546C}"/>
              </a:ext>
            </a:extLst>
          </p:cNvPr>
          <p:cNvSpPr>
            <a:spLocks noGrp="1"/>
          </p:cNvSpPr>
          <p:nvPr>
            <p:ph type="ctrTitle"/>
          </p:nvPr>
        </p:nvSpPr>
        <p:spPr/>
        <p:txBody>
          <a:bodyPr/>
          <a:lstStyle/>
          <a:p>
            <a:r>
              <a:rPr lang="en-US" dirty="0"/>
              <a:t>Location comparison</a:t>
            </a:r>
          </a:p>
        </p:txBody>
      </p:sp>
      <p:sp>
        <p:nvSpPr>
          <p:cNvPr id="6" name="Subtitle 5">
            <a:extLst>
              <a:ext uri="{FF2B5EF4-FFF2-40B4-BE49-F238E27FC236}">
                <a16:creationId xmlns:a16="http://schemas.microsoft.com/office/drawing/2014/main" id="{6812BD1B-F0DF-4E32-9D7D-0EB145256076}"/>
              </a:ext>
            </a:extLst>
          </p:cNvPr>
          <p:cNvSpPr>
            <a:spLocks noGrp="1"/>
          </p:cNvSpPr>
          <p:nvPr>
            <p:ph type="subTitle" idx="1"/>
          </p:nvPr>
        </p:nvSpPr>
        <p:spPr/>
        <p:txBody>
          <a:bodyPr/>
          <a:lstStyle/>
          <a:p>
            <a:endParaRPr lang="en-US" dirty="0"/>
          </a:p>
        </p:txBody>
      </p:sp>
      <p:sp>
        <p:nvSpPr>
          <p:cNvPr id="2" name="Slide Number Placeholder 1">
            <a:extLst>
              <a:ext uri="{FF2B5EF4-FFF2-40B4-BE49-F238E27FC236}">
                <a16:creationId xmlns:a16="http://schemas.microsoft.com/office/drawing/2014/main" id="{D1E93A2F-D3B6-4400-8145-7F0E26A4A40B}"/>
              </a:ext>
            </a:extLst>
          </p:cNvPr>
          <p:cNvSpPr>
            <a:spLocks noGrp="1"/>
          </p:cNvSpPr>
          <p:nvPr>
            <p:ph type="sldNum" sz="quarter" idx="4294967295"/>
          </p:nvPr>
        </p:nvSpPr>
        <p:spPr>
          <a:xfrm>
            <a:off x="11583988" y="6503988"/>
            <a:ext cx="608012" cy="365125"/>
          </a:xfrm>
        </p:spPr>
        <p:txBody>
          <a:bodyPr/>
          <a:lstStyle/>
          <a:p>
            <a:fld id="{6C9CD605-947A-3C4E-98CB-B055F943FEBA}" type="slidenum">
              <a:rPr lang="en-US" smtClean="0"/>
              <a:pPr/>
              <a:t>17</a:t>
            </a:fld>
            <a:endParaRPr lang="en-US"/>
          </a:p>
        </p:txBody>
      </p:sp>
    </p:spTree>
    <p:extLst>
      <p:ext uri="{BB962C8B-B14F-4D97-AF65-F5344CB8AC3E}">
        <p14:creationId xmlns:p14="http://schemas.microsoft.com/office/powerpoint/2010/main" val="804500363"/>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9FE4223-67FC-42C9-83F5-FC23E355DF5D}"/>
              </a:ext>
            </a:extLst>
          </p:cNvPr>
          <p:cNvSpPr>
            <a:spLocks noGrp="1"/>
          </p:cNvSpPr>
          <p:nvPr>
            <p:ph type="sldNum" sz="quarter" idx="4"/>
          </p:nvPr>
        </p:nvSpPr>
        <p:spPr/>
        <p:txBody>
          <a:bodyPr/>
          <a:lstStyle/>
          <a:p>
            <a:fld id="{6C9CD605-947A-3C4E-98CB-B055F943FEBA}" type="slidenum">
              <a:rPr lang="en-US" smtClean="0"/>
              <a:pPr/>
              <a:t>18</a:t>
            </a:fld>
            <a:endParaRPr lang="en-US"/>
          </a:p>
        </p:txBody>
      </p:sp>
      <p:sp>
        <p:nvSpPr>
          <p:cNvPr id="3" name="Title 2">
            <a:extLst>
              <a:ext uri="{FF2B5EF4-FFF2-40B4-BE49-F238E27FC236}">
                <a16:creationId xmlns:a16="http://schemas.microsoft.com/office/drawing/2014/main" id="{C445B85E-6D97-413F-83E9-C375CB333F93}"/>
              </a:ext>
            </a:extLst>
          </p:cNvPr>
          <p:cNvSpPr>
            <a:spLocks noGrp="1"/>
          </p:cNvSpPr>
          <p:nvPr>
            <p:ph type="title"/>
          </p:nvPr>
        </p:nvSpPr>
        <p:spPr>
          <a:xfrm>
            <a:off x="314961" y="197831"/>
            <a:ext cx="9895839" cy="538770"/>
          </a:xfrm>
        </p:spPr>
        <p:txBody>
          <a:bodyPr>
            <a:normAutofit fontScale="90000"/>
          </a:bodyPr>
          <a:lstStyle/>
          <a:p>
            <a:r>
              <a:rPr lang="sv-SE" dirty="0"/>
              <a:t>PNF datatypes LocationInfo &amp; </a:t>
            </a:r>
            <a:r>
              <a:rPr lang="en-CA" dirty="0" err="1"/>
              <a:t>CivicAddressElement</a:t>
            </a:r>
            <a:r>
              <a:rPr lang="en-CA" dirty="0"/>
              <a:t> </a:t>
            </a:r>
            <a:r>
              <a:rPr lang="sv-SE" dirty="0"/>
              <a:t>in </a:t>
            </a:r>
            <a:r>
              <a:rPr lang="en-US" dirty="0"/>
              <a:t>ETSI NFV SOL001 v2.5.1</a:t>
            </a:r>
            <a:endParaRPr lang="en-CA" dirty="0"/>
          </a:p>
        </p:txBody>
      </p:sp>
      <p:graphicFrame>
        <p:nvGraphicFramePr>
          <p:cNvPr id="5" name="Table 4">
            <a:extLst>
              <a:ext uri="{FF2B5EF4-FFF2-40B4-BE49-F238E27FC236}">
                <a16:creationId xmlns:a16="http://schemas.microsoft.com/office/drawing/2014/main" id="{E5694DE0-FCD6-4589-BBCA-E0A5EBB59B48}"/>
              </a:ext>
            </a:extLst>
          </p:cNvPr>
          <p:cNvGraphicFramePr>
            <a:graphicFrameLocks noGrp="1"/>
          </p:cNvGraphicFramePr>
          <p:nvPr>
            <p:extLst>
              <p:ext uri="{D42A27DB-BD31-4B8C-83A1-F6EECF244321}">
                <p14:modId xmlns:p14="http://schemas.microsoft.com/office/powerpoint/2010/main" val="1754398037"/>
              </p:ext>
            </p:extLst>
          </p:nvPr>
        </p:nvGraphicFramePr>
        <p:xfrm>
          <a:off x="314961" y="1354728"/>
          <a:ext cx="11090744" cy="1508692"/>
        </p:xfrm>
        <a:graphic>
          <a:graphicData uri="http://schemas.openxmlformats.org/drawingml/2006/table">
            <a:tbl>
              <a:tblPr firstRow="1" firstCol="1" bandRow="1" bandCol="1">
                <a:tableStyleId>{5C22544A-7EE6-4342-B048-85BDC9FD1C3A}</a:tableStyleId>
              </a:tblPr>
              <a:tblGrid>
                <a:gridCol w="1504950">
                  <a:extLst>
                    <a:ext uri="{9D8B030D-6E8A-4147-A177-3AD203B41FA5}">
                      <a16:colId xmlns:a16="http://schemas.microsoft.com/office/drawing/2014/main" val="3822815522"/>
                    </a:ext>
                  </a:extLst>
                </a:gridCol>
                <a:gridCol w="708025">
                  <a:extLst>
                    <a:ext uri="{9D8B030D-6E8A-4147-A177-3AD203B41FA5}">
                      <a16:colId xmlns:a16="http://schemas.microsoft.com/office/drawing/2014/main" val="77083829"/>
                    </a:ext>
                  </a:extLst>
                </a:gridCol>
                <a:gridCol w="2849563">
                  <a:extLst>
                    <a:ext uri="{9D8B030D-6E8A-4147-A177-3AD203B41FA5}">
                      <a16:colId xmlns:a16="http://schemas.microsoft.com/office/drawing/2014/main" val="3076506658"/>
                    </a:ext>
                  </a:extLst>
                </a:gridCol>
                <a:gridCol w="841375">
                  <a:extLst>
                    <a:ext uri="{9D8B030D-6E8A-4147-A177-3AD203B41FA5}">
                      <a16:colId xmlns:a16="http://schemas.microsoft.com/office/drawing/2014/main" val="3609587039"/>
                    </a:ext>
                  </a:extLst>
                </a:gridCol>
                <a:gridCol w="5186831">
                  <a:extLst>
                    <a:ext uri="{9D8B030D-6E8A-4147-A177-3AD203B41FA5}">
                      <a16:colId xmlns:a16="http://schemas.microsoft.com/office/drawing/2014/main" val="1963156850"/>
                    </a:ext>
                  </a:extLst>
                </a:gridCol>
              </a:tblGrid>
              <a:tr h="267884">
                <a:tc>
                  <a:txBody>
                    <a:bodyPr/>
                    <a:lstStyle/>
                    <a:p>
                      <a:pPr algn="ctr" hangingPunct="0">
                        <a:spcAft>
                          <a:spcPts val="0"/>
                        </a:spcAft>
                      </a:pPr>
                      <a:r>
                        <a:rPr lang="en-GB" sz="1100" dirty="0">
                          <a:effectLst/>
                        </a:rPr>
                        <a:t>Name</a:t>
                      </a:r>
                      <a:endParaRPr lang="en-CA" sz="12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dirty="0">
                          <a:effectLst/>
                        </a:rPr>
                        <a:t>Required</a:t>
                      </a:r>
                      <a:endParaRPr lang="en-CA" sz="12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dirty="0">
                          <a:effectLst/>
                        </a:rPr>
                        <a:t>Type</a:t>
                      </a:r>
                      <a:endParaRPr lang="en-CA" sz="12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dirty="0">
                          <a:effectLst/>
                        </a:rPr>
                        <a:t>Constraints</a:t>
                      </a:r>
                      <a:endParaRPr lang="en-CA" sz="12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dirty="0">
                          <a:effectLst/>
                        </a:rPr>
                        <a:t>Description</a:t>
                      </a:r>
                      <a:endParaRPr lang="en-CA" sz="1200" dirty="0">
                        <a:effectLst/>
                        <a:latin typeface="Times New Roman" panose="02020603050405020304" pitchFamily="18" charset="0"/>
                        <a:ea typeface="SimSun" panose="02010600030101010101" pitchFamily="2" charset="-122"/>
                      </a:endParaRPr>
                    </a:p>
                  </a:txBody>
                  <a:tcPr marL="73025" marR="73025" marT="36830" marB="36830"/>
                </a:tc>
                <a:extLst>
                  <a:ext uri="{0D108BD9-81ED-4DB2-BD59-A6C34878D82A}">
                    <a16:rowId xmlns:a16="http://schemas.microsoft.com/office/drawing/2014/main" val="445297074"/>
                  </a:ext>
                </a:extLst>
              </a:tr>
              <a:tr h="0">
                <a:tc>
                  <a:txBody>
                    <a:bodyPr/>
                    <a:lstStyle/>
                    <a:p>
                      <a:pPr hangingPunct="0">
                        <a:spcAft>
                          <a:spcPts val="0"/>
                        </a:spcAft>
                      </a:pPr>
                      <a:r>
                        <a:rPr lang="en-GB" sz="1100" err="1">
                          <a:effectLst/>
                        </a:rPr>
                        <a:t>country_code</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yes</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 </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US" sz="1100" dirty="0">
                          <a:effectLst/>
                        </a:rPr>
                        <a:t>Shall be a two-letter ISO 3166 country code in capital letters. </a:t>
                      </a:r>
                      <a:endParaRPr lang="en-CA" sz="1200" dirty="0">
                        <a:effectLst/>
                        <a:latin typeface="Times New Roman" panose="02020603050405020304" pitchFamily="18" charset="0"/>
                        <a:ea typeface="SimSun" panose="02010600030101010101" pitchFamily="2" charset="-122"/>
                      </a:endParaRPr>
                    </a:p>
                  </a:txBody>
                  <a:tcPr marL="73025" marR="73025" marT="36830" marB="36830"/>
                </a:tc>
                <a:extLst>
                  <a:ext uri="{0D108BD9-81ED-4DB2-BD59-A6C34878D82A}">
                    <a16:rowId xmlns:a16="http://schemas.microsoft.com/office/drawing/2014/main" val="1161782135"/>
                  </a:ext>
                </a:extLst>
              </a:tr>
              <a:tr h="499754">
                <a:tc>
                  <a:txBody>
                    <a:bodyPr/>
                    <a:lstStyle/>
                    <a:p>
                      <a:pPr hangingPunct="0">
                        <a:spcAft>
                          <a:spcPts val="0"/>
                        </a:spcAft>
                      </a:pPr>
                      <a:r>
                        <a:rPr lang="en-GB" sz="1100" dirty="0" err="1">
                          <a:effectLst/>
                        </a:rPr>
                        <a:t>civic_address_element</a:t>
                      </a:r>
                      <a:endParaRPr lang="en-CA" sz="12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dirty="0">
                          <a:effectLst/>
                        </a:rPr>
                        <a:t>no</a:t>
                      </a:r>
                      <a:endParaRPr lang="en-CA" sz="12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dirty="0">
                          <a:effectLst/>
                        </a:rPr>
                        <a:t>list of </a:t>
                      </a:r>
                      <a:r>
                        <a:rPr lang="en-GB" sz="1100" dirty="0" err="1">
                          <a:effectLst/>
                        </a:rPr>
                        <a:t>tosca.datatypes.nfv.CivicAddressElement</a:t>
                      </a:r>
                      <a:endParaRPr lang="en-CA" sz="12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 </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dirty="0">
                          <a:effectLst/>
                        </a:rPr>
                        <a:t>Elements composing the civic address where the PNF is deployed.</a:t>
                      </a:r>
                      <a:endParaRPr lang="en-CA" sz="1200" dirty="0">
                        <a:effectLst/>
                        <a:latin typeface="Times New Roman" panose="02020603050405020304" pitchFamily="18" charset="0"/>
                        <a:ea typeface="SimSun" panose="02010600030101010101" pitchFamily="2" charset="-122"/>
                      </a:endParaRPr>
                    </a:p>
                  </a:txBody>
                  <a:tcPr marL="73025" marR="73025" marT="36830" marB="36830"/>
                </a:tc>
                <a:extLst>
                  <a:ext uri="{0D108BD9-81ED-4DB2-BD59-A6C34878D82A}">
                    <a16:rowId xmlns:a16="http://schemas.microsoft.com/office/drawing/2014/main" val="1154286142"/>
                  </a:ext>
                </a:extLst>
              </a:tr>
              <a:tr h="499754">
                <a:tc>
                  <a:txBody>
                    <a:bodyPr/>
                    <a:lstStyle/>
                    <a:p>
                      <a:pPr hangingPunct="0">
                        <a:spcAft>
                          <a:spcPts val="0"/>
                        </a:spcAft>
                      </a:pPr>
                      <a:r>
                        <a:rPr lang="en-CA" sz="1200" dirty="0">
                          <a:solidFill>
                            <a:srgbClr val="FF0000"/>
                          </a:solidFill>
                          <a:effectLst/>
                          <a:latin typeface="Times New Roman" panose="02020603050405020304" pitchFamily="18" charset="0"/>
                          <a:ea typeface="SimSun" panose="02010600030101010101" pitchFamily="2" charset="-122"/>
                        </a:rPr>
                        <a:t>geolocation</a:t>
                      </a:r>
                    </a:p>
                  </a:txBody>
                  <a:tcPr marL="73025" marR="73025" marT="36830" marB="36830">
                    <a:solidFill>
                      <a:srgbClr val="FFFF00"/>
                    </a:solidFill>
                  </a:tcPr>
                </a:tc>
                <a:tc>
                  <a:txBody>
                    <a:bodyPr/>
                    <a:lstStyle/>
                    <a:p>
                      <a:pPr hangingPunct="0">
                        <a:spcAft>
                          <a:spcPts val="0"/>
                        </a:spcAft>
                      </a:pPr>
                      <a:endParaRPr lang="en-CA" sz="1200" dirty="0">
                        <a:effectLst/>
                        <a:latin typeface="Times New Roman" panose="02020603050405020304" pitchFamily="18" charset="0"/>
                        <a:ea typeface="SimSun" panose="02010600030101010101" pitchFamily="2" charset="-122"/>
                      </a:endParaRPr>
                    </a:p>
                  </a:txBody>
                  <a:tcPr marL="73025" marR="73025" marT="36830" marB="36830">
                    <a:solidFill>
                      <a:srgbClr val="FFFF00"/>
                    </a:solidFill>
                  </a:tcP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GB" sz="1200" dirty="0">
                          <a:effectLst/>
                        </a:rPr>
                        <a:t>list of </a:t>
                      </a:r>
                      <a:r>
                        <a:rPr lang="en-GB" sz="1200" dirty="0" err="1">
                          <a:effectLst/>
                        </a:rPr>
                        <a:t>tosca.datatypes.nfv</a:t>
                      </a:r>
                      <a:r>
                        <a:rPr lang="en-GB" sz="1200" dirty="0">
                          <a:effectLst/>
                        </a:rPr>
                        <a:t>.</a:t>
                      </a:r>
                      <a:r>
                        <a:rPr lang="en-US" sz="1200" dirty="0">
                          <a:effectLst/>
                        </a:rPr>
                        <a:t>Geolocation</a:t>
                      </a:r>
                      <a:endParaRPr lang="en-CA" sz="1400" dirty="0">
                        <a:effectLst/>
                        <a:latin typeface="Times New Roman" panose="02020603050405020304" pitchFamily="18" charset="0"/>
                        <a:ea typeface="SimSun" panose="02010600030101010101" pitchFamily="2" charset="-122"/>
                      </a:endParaRPr>
                    </a:p>
                    <a:p>
                      <a:pPr hangingPunct="0">
                        <a:spcAft>
                          <a:spcPts val="0"/>
                        </a:spcAft>
                      </a:pPr>
                      <a:endParaRPr lang="en-CA" sz="1200" dirty="0">
                        <a:effectLst/>
                        <a:latin typeface="Times New Roman" panose="02020603050405020304" pitchFamily="18" charset="0"/>
                        <a:ea typeface="SimSun" panose="02010600030101010101" pitchFamily="2" charset="-122"/>
                      </a:endParaRPr>
                    </a:p>
                  </a:txBody>
                  <a:tcPr marL="73025" marR="73025" marT="36830" marB="36830">
                    <a:solidFill>
                      <a:srgbClr val="FFFF00"/>
                    </a:solidFill>
                  </a:tcPr>
                </a:tc>
                <a:tc>
                  <a:txBody>
                    <a:bodyPr/>
                    <a:lstStyle/>
                    <a:p>
                      <a:pPr hangingPunct="0">
                        <a:spcAft>
                          <a:spcPts val="0"/>
                        </a:spcAft>
                      </a:pPr>
                      <a:endParaRPr lang="en-CA" sz="1200" dirty="0">
                        <a:effectLst/>
                        <a:latin typeface="Times New Roman" panose="02020603050405020304" pitchFamily="18" charset="0"/>
                        <a:ea typeface="SimSun" panose="02010600030101010101" pitchFamily="2" charset="-122"/>
                      </a:endParaRPr>
                    </a:p>
                  </a:txBody>
                  <a:tcPr marL="73025" marR="73025" marT="36830" marB="36830">
                    <a:solidFill>
                      <a:srgbClr val="FFFF00"/>
                    </a:solidFill>
                  </a:tcPr>
                </a:tc>
                <a:tc>
                  <a:txBody>
                    <a:bodyPr/>
                    <a:lstStyle/>
                    <a:p>
                      <a:pPr hangingPunct="0">
                        <a:spcAft>
                          <a:spcPts val="0"/>
                        </a:spcAft>
                      </a:pPr>
                      <a:r>
                        <a:rPr lang="en-CA" sz="1200" dirty="0">
                          <a:effectLst/>
                          <a:latin typeface="Times New Roman" panose="02020603050405020304" pitchFamily="18" charset="0"/>
                          <a:ea typeface="SimSun" panose="02010600030101010101" pitchFamily="2" charset="-122"/>
                        </a:rPr>
                        <a:t>RFC6225</a:t>
                      </a:r>
                    </a:p>
                  </a:txBody>
                  <a:tcPr marL="73025" marR="73025" marT="36830" marB="36830">
                    <a:solidFill>
                      <a:srgbClr val="FFFF00"/>
                    </a:solidFill>
                  </a:tcPr>
                </a:tc>
                <a:extLst>
                  <a:ext uri="{0D108BD9-81ED-4DB2-BD59-A6C34878D82A}">
                    <a16:rowId xmlns:a16="http://schemas.microsoft.com/office/drawing/2014/main" val="1090205208"/>
                  </a:ext>
                </a:extLst>
              </a:tr>
            </a:tbl>
          </a:graphicData>
        </a:graphic>
      </p:graphicFrame>
      <p:sp>
        <p:nvSpPr>
          <p:cNvPr id="6" name="TextBox 5">
            <a:extLst>
              <a:ext uri="{FF2B5EF4-FFF2-40B4-BE49-F238E27FC236}">
                <a16:creationId xmlns:a16="http://schemas.microsoft.com/office/drawing/2014/main" id="{F030AFEE-1A4F-4110-9843-464FDBE4121F}"/>
              </a:ext>
            </a:extLst>
          </p:cNvPr>
          <p:cNvSpPr txBox="1"/>
          <p:nvPr/>
        </p:nvSpPr>
        <p:spPr>
          <a:xfrm>
            <a:off x="314961" y="985396"/>
            <a:ext cx="9509976" cy="369332"/>
          </a:xfrm>
          <a:prstGeom prst="rect">
            <a:avLst/>
          </a:prstGeom>
          <a:noFill/>
        </p:spPr>
        <p:txBody>
          <a:bodyPr wrap="none" rtlCol="0">
            <a:spAutoFit/>
          </a:bodyPr>
          <a:lstStyle/>
          <a:p>
            <a:r>
              <a:rPr lang="en-CA" err="1"/>
              <a:t>tosca.datatypes.nfv.</a:t>
            </a:r>
            <a:r>
              <a:rPr lang="en-CA"/>
              <a:t>LocationInfo: </a:t>
            </a:r>
            <a:r>
              <a:rPr lang="en-GB"/>
              <a:t>geographical information on the location where a PNF is deployed</a:t>
            </a:r>
            <a:endParaRPr lang="en-CA"/>
          </a:p>
        </p:txBody>
      </p:sp>
      <p:graphicFrame>
        <p:nvGraphicFramePr>
          <p:cNvPr id="7" name="Table 6">
            <a:extLst>
              <a:ext uri="{FF2B5EF4-FFF2-40B4-BE49-F238E27FC236}">
                <a16:creationId xmlns:a16="http://schemas.microsoft.com/office/drawing/2014/main" id="{15017601-6746-485C-A5F9-AD1D124B5953}"/>
              </a:ext>
            </a:extLst>
          </p:cNvPr>
          <p:cNvGraphicFramePr>
            <a:graphicFrameLocks noGrp="1"/>
          </p:cNvGraphicFramePr>
          <p:nvPr>
            <p:extLst>
              <p:ext uri="{D42A27DB-BD31-4B8C-83A1-F6EECF244321}">
                <p14:modId xmlns:p14="http://schemas.microsoft.com/office/powerpoint/2010/main" val="2810525781"/>
              </p:ext>
            </p:extLst>
          </p:nvPr>
        </p:nvGraphicFramePr>
        <p:xfrm>
          <a:off x="314961" y="3251139"/>
          <a:ext cx="10678736" cy="1059180"/>
        </p:xfrm>
        <a:graphic>
          <a:graphicData uri="http://schemas.openxmlformats.org/drawingml/2006/table">
            <a:tbl>
              <a:tblPr firstRow="1" firstCol="1" bandRow="1" bandCol="1">
                <a:tableStyleId>{5C22544A-7EE6-4342-B048-85BDC9FD1C3A}</a:tableStyleId>
              </a:tblPr>
              <a:tblGrid>
                <a:gridCol w="688975">
                  <a:extLst>
                    <a:ext uri="{9D8B030D-6E8A-4147-A177-3AD203B41FA5}">
                      <a16:colId xmlns:a16="http://schemas.microsoft.com/office/drawing/2014/main" val="3890483345"/>
                    </a:ext>
                  </a:extLst>
                </a:gridCol>
                <a:gridCol w="708025">
                  <a:extLst>
                    <a:ext uri="{9D8B030D-6E8A-4147-A177-3AD203B41FA5}">
                      <a16:colId xmlns:a16="http://schemas.microsoft.com/office/drawing/2014/main" val="528003796"/>
                    </a:ext>
                  </a:extLst>
                </a:gridCol>
                <a:gridCol w="500063">
                  <a:extLst>
                    <a:ext uri="{9D8B030D-6E8A-4147-A177-3AD203B41FA5}">
                      <a16:colId xmlns:a16="http://schemas.microsoft.com/office/drawing/2014/main" val="1527799899"/>
                    </a:ext>
                  </a:extLst>
                </a:gridCol>
                <a:gridCol w="841375">
                  <a:extLst>
                    <a:ext uri="{9D8B030D-6E8A-4147-A177-3AD203B41FA5}">
                      <a16:colId xmlns:a16="http://schemas.microsoft.com/office/drawing/2014/main" val="2131146533"/>
                    </a:ext>
                  </a:extLst>
                </a:gridCol>
                <a:gridCol w="7940298">
                  <a:extLst>
                    <a:ext uri="{9D8B030D-6E8A-4147-A177-3AD203B41FA5}">
                      <a16:colId xmlns:a16="http://schemas.microsoft.com/office/drawing/2014/main" val="3862252727"/>
                    </a:ext>
                  </a:extLst>
                </a:gridCol>
              </a:tblGrid>
              <a:tr h="0">
                <a:tc>
                  <a:txBody>
                    <a:bodyPr/>
                    <a:lstStyle/>
                    <a:p>
                      <a:pPr algn="ctr" hangingPunct="0">
                        <a:spcAft>
                          <a:spcPts val="0"/>
                        </a:spcAft>
                      </a:pPr>
                      <a:r>
                        <a:rPr lang="en-GB" sz="1100" dirty="0">
                          <a:effectLst/>
                        </a:rPr>
                        <a:t>Name</a:t>
                      </a:r>
                      <a:endParaRPr lang="en-CA" sz="11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dirty="0">
                          <a:effectLst/>
                        </a:rPr>
                        <a:t>Required</a:t>
                      </a:r>
                      <a:endParaRPr lang="en-CA" sz="11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dirty="0">
                          <a:effectLst/>
                        </a:rPr>
                        <a:t>Type</a:t>
                      </a:r>
                      <a:endParaRPr lang="en-CA" sz="11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dirty="0">
                          <a:effectLst/>
                        </a:rPr>
                        <a:t>Constraints</a:t>
                      </a:r>
                      <a:endParaRPr lang="en-CA" sz="11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dirty="0">
                          <a:effectLst/>
                        </a:rPr>
                        <a:t>Description</a:t>
                      </a:r>
                      <a:endParaRPr lang="en-CA" sz="1100" dirty="0">
                        <a:effectLst/>
                        <a:latin typeface="Times New Roman" panose="02020603050405020304" pitchFamily="18" charset="0"/>
                        <a:ea typeface="SimSun" panose="02010600030101010101" pitchFamily="2" charset="-122"/>
                      </a:endParaRPr>
                    </a:p>
                  </a:txBody>
                  <a:tcPr marL="73025" marR="73025" marT="36830" marB="36830"/>
                </a:tc>
                <a:extLst>
                  <a:ext uri="{0D108BD9-81ED-4DB2-BD59-A6C34878D82A}">
                    <a16:rowId xmlns:a16="http://schemas.microsoft.com/office/drawing/2014/main" val="4174753264"/>
                  </a:ext>
                </a:extLst>
              </a:tr>
              <a:tr h="0">
                <a:tc>
                  <a:txBody>
                    <a:bodyPr/>
                    <a:lstStyle/>
                    <a:p>
                      <a:pPr fontAlgn="auto" hangingPunct="1">
                        <a:spcAft>
                          <a:spcPts val="0"/>
                        </a:spcAft>
                      </a:pPr>
                      <a:r>
                        <a:rPr lang="en-GB" sz="1100" err="1">
                          <a:effectLst/>
                        </a:rPr>
                        <a:t>ca_type</a:t>
                      </a:r>
                      <a:endParaRPr lang="en-CA" sz="1100">
                        <a:effectLst/>
                        <a:latin typeface="Times New Roman" panose="02020603050405020304" pitchFamily="18" charset="0"/>
                        <a:ea typeface="SimSun" panose="02010600030101010101" pitchFamily="2" charset="-122"/>
                      </a:endParaRPr>
                    </a:p>
                  </a:txBody>
                  <a:tcPr marL="73025" marR="73025" marT="36830" marB="36830"/>
                </a:tc>
                <a:tc>
                  <a:txBody>
                    <a:bodyPr/>
                    <a:lstStyle/>
                    <a:p>
                      <a:pPr fontAlgn="auto" hangingPunct="1">
                        <a:spcAft>
                          <a:spcPts val="0"/>
                        </a:spcAft>
                      </a:pPr>
                      <a:r>
                        <a:rPr lang="en-GB" sz="1100">
                          <a:effectLst/>
                        </a:rPr>
                        <a:t>yes</a:t>
                      </a:r>
                      <a:endParaRPr lang="en-CA" sz="1100">
                        <a:effectLst/>
                        <a:latin typeface="Times New Roman" panose="02020603050405020304" pitchFamily="18" charset="0"/>
                        <a:ea typeface="SimSun" panose="02010600030101010101" pitchFamily="2" charset="-122"/>
                      </a:endParaRPr>
                    </a:p>
                  </a:txBody>
                  <a:tcPr marL="73025" marR="73025" marT="36830" marB="36830"/>
                </a:tc>
                <a:tc>
                  <a:txBody>
                    <a:bodyPr/>
                    <a:lstStyle/>
                    <a:p>
                      <a:pPr fontAlgn="auto" hangingPunct="1">
                        <a:spcAft>
                          <a:spcPts val="0"/>
                        </a:spcAft>
                      </a:pPr>
                      <a:r>
                        <a:rPr lang="en-GB" sz="1100" dirty="0">
                          <a:effectLst/>
                        </a:rPr>
                        <a:t>string</a:t>
                      </a:r>
                      <a:endParaRPr lang="en-CA" sz="11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fontAlgn="auto" hangingPunct="1">
                        <a:spcAft>
                          <a:spcPts val="0"/>
                        </a:spcAft>
                      </a:pPr>
                      <a:r>
                        <a:rPr lang="en-GB" sz="1100">
                          <a:effectLst/>
                        </a:rPr>
                        <a:t> </a:t>
                      </a:r>
                      <a:endParaRPr lang="en-CA" sz="1100">
                        <a:effectLst/>
                        <a:latin typeface="Times New Roman" panose="02020603050405020304" pitchFamily="18" charset="0"/>
                        <a:ea typeface="SimSun" panose="02010600030101010101" pitchFamily="2" charset="-122"/>
                      </a:endParaRPr>
                    </a:p>
                  </a:txBody>
                  <a:tcPr marL="73025" marR="73025" marT="36830" marB="36830"/>
                </a:tc>
                <a:tc>
                  <a:txBody>
                    <a:bodyPr/>
                    <a:lstStyle/>
                    <a:p>
                      <a:pPr fontAlgn="auto" hangingPunct="1">
                        <a:spcAft>
                          <a:spcPts val="0"/>
                        </a:spcAft>
                      </a:pPr>
                      <a:r>
                        <a:rPr lang="en-US" sz="1100" dirty="0">
                          <a:effectLst/>
                        </a:rPr>
                        <a:t>Describe the content type of </a:t>
                      </a:r>
                      <a:r>
                        <a:rPr lang="en-US" sz="1100" dirty="0" err="1">
                          <a:effectLst/>
                        </a:rPr>
                        <a:t>caValue</a:t>
                      </a:r>
                      <a:r>
                        <a:rPr lang="en-US" sz="1100" dirty="0">
                          <a:effectLst/>
                        </a:rPr>
                        <a:t>. The value of </a:t>
                      </a:r>
                      <a:r>
                        <a:rPr lang="en-US" sz="1100" dirty="0" err="1">
                          <a:effectLst/>
                        </a:rPr>
                        <a:t>caType</a:t>
                      </a:r>
                      <a:r>
                        <a:rPr lang="en-US" sz="1100" dirty="0">
                          <a:effectLst/>
                        </a:rPr>
                        <a:t> shall comply with Section 3.4 of IETF RFC 4776. </a:t>
                      </a:r>
                    </a:p>
                    <a:p>
                      <a:pPr fontAlgn="auto" hangingPunct="1">
                        <a:spcAft>
                          <a:spcPts val="0"/>
                        </a:spcAft>
                      </a:pPr>
                      <a:r>
                        <a:rPr lang="en-US" sz="1100" i="1" dirty="0">
                          <a:effectLst/>
                          <a:sym typeface="Wingdings" panose="05000000000000000000" pitchFamily="2" charset="2"/>
                        </a:rPr>
                        <a:t> </a:t>
                      </a:r>
                      <a:r>
                        <a:rPr lang="en-US" sz="1100" i="1" dirty="0">
                          <a:effectLst/>
                        </a:rPr>
                        <a:t>A one-octet descriptor of the data civic address value.</a:t>
                      </a:r>
                      <a:r>
                        <a:rPr lang="en-GB" sz="1100" i="1" dirty="0">
                          <a:effectLst/>
                        </a:rPr>
                        <a:t> (NB: effectively an enum, see following slide)</a:t>
                      </a:r>
                      <a:endParaRPr lang="en-CA" sz="1100" i="1" dirty="0">
                        <a:effectLst/>
                        <a:latin typeface="Times New Roman" panose="02020603050405020304" pitchFamily="18" charset="0"/>
                        <a:ea typeface="SimSun" panose="02010600030101010101" pitchFamily="2" charset="-122"/>
                      </a:endParaRPr>
                    </a:p>
                  </a:txBody>
                  <a:tcPr marL="73025" marR="73025" marT="36830" marB="36830"/>
                </a:tc>
                <a:extLst>
                  <a:ext uri="{0D108BD9-81ED-4DB2-BD59-A6C34878D82A}">
                    <a16:rowId xmlns:a16="http://schemas.microsoft.com/office/drawing/2014/main" val="2352216631"/>
                  </a:ext>
                </a:extLst>
              </a:tr>
              <a:tr h="0">
                <a:tc>
                  <a:txBody>
                    <a:bodyPr/>
                    <a:lstStyle/>
                    <a:p>
                      <a:pPr marL="0" algn="l" defTabSz="914400" rtl="0" eaLnBrk="1" fontAlgn="auto" latinLnBrk="0" hangingPunct="1">
                        <a:spcAft>
                          <a:spcPts val="0"/>
                        </a:spcAft>
                      </a:pPr>
                      <a:r>
                        <a:rPr lang="en-GB" sz="1100" b="1" kern="1200" err="1">
                          <a:solidFill>
                            <a:schemeClr val="lt1"/>
                          </a:solidFill>
                          <a:effectLst/>
                          <a:latin typeface="+mn-lt"/>
                          <a:ea typeface="+mn-ea"/>
                          <a:cs typeface="+mn-cs"/>
                        </a:rPr>
                        <a:t>ca_value</a:t>
                      </a:r>
                      <a:endParaRPr lang="en-CA" sz="1100" b="1" kern="1200">
                        <a:solidFill>
                          <a:schemeClr val="lt1"/>
                        </a:solidFill>
                        <a:effectLst/>
                        <a:latin typeface="+mn-lt"/>
                        <a:ea typeface="+mn-ea"/>
                        <a:cs typeface="+mn-cs"/>
                      </a:endParaRPr>
                    </a:p>
                  </a:txBody>
                  <a:tcPr marL="73025" marR="73025" marT="36830" marB="36830"/>
                </a:tc>
                <a:tc>
                  <a:txBody>
                    <a:bodyPr/>
                    <a:lstStyle/>
                    <a:p>
                      <a:pPr fontAlgn="auto" hangingPunct="1">
                        <a:spcAft>
                          <a:spcPts val="0"/>
                        </a:spcAft>
                      </a:pPr>
                      <a:r>
                        <a:rPr lang="en-GB" sz="1100">
                          <a:effectLst/>
                        </a:rPr>
                        <a:t>yes</a:t>
                      </a:r>
                      <a:endParaRPr lang="en-CA" sz="1100">
                        <a:effectLst/>
                        <a:latin typeface="Times New Roman" panose="02020603050405020304" pitchFamily="18" charset="0"/>
                        <a:ea typeface="SimSun" panose="02010600030101010101" pitchFamily="2" charset="-122"/>
                      </a:endParaRPr>
                    </a:p>
                  </a:txBody>
                  <a:tcPr marL="73025" marR="73025" marT="36830" marB="36830"/>
                </a:tc>
                <a:tc>
                  <a:txBody>
                    <a:bodyPr/>
                    <a:lstStyle/>
                    <a:p>
                      <a:pPr fontAlgn="auto" hangingPunct="1">
                        <a:spcAft>
                          <a:spcPts val="0"/>
                        </a:spcAft>
                      </a:pPr>
                      <a:r>
                        <a:rPr lang="en-GB" sz="1100">
                          <a:effectLst/>
                        </a:rPr>
                        <a:t>string</a:t>
                      </a:r>
                      <a:endParaRPr lang="en-CA" sz="1100">
                        <a:effectLst/>
                        <a:latin typeface="Times New Roman" panose="02020603050405020304" pitchFamily="18" charset="0"/>
                        <a:ea typeface="SimSun" panose="02010600030101010101" pitchFamily="2" charset="-122"/>
                      </a:endParaRPr>
                    </a:p>
                  </a:txBody>
                  <a:tcPr marL="73025" marR="73025" marT="36830" marB="36830"/>
                </a:tc>
                <a:tc>
                  <a:txBody>
                    <a:bodyPr/>
                    <a:lstStyle/>
                    <a:p>
                      <a:pPr fontAlgn="auto" hangingPunct="1">
                        <a:spcAft>
                          <a:spcPts val="0"/>
                        </a:spcAft>
                      </a:pPr>
                      <a:r>
                        <a:rPr lang="en-GB" sz="1100">
                          <a:effectLst/>
                        </a:rPr>
                        <a:t> </a:t>
                      </a:r>
                      <a:endParaRPr lang="en-CA" sz="1100">
                        <a:effectLst/>
                        <a:latin typeface="Times New Roman" panose="02020603050405020304" pitchFamily="18" charset="0"/>
                        <a:ea typeface="SimSun" panose="02010600030101010101" pitchFamily="2" charset="-122"/>
                      </a:endParaRPr>
                    </a:p>
                  </a:txBody>
                  <a:tcPr marL="73025" marR="73025" marT="36830" marB="36830"/>
                </a:tc>
                <a:tc>
                  <a:txBody>
                    <a:bodyPr/>
                    <a:lstStyle/>
                    <a:p>
                      <a:pPr fontAlgn="auto" hangingPunct="1">
                        <a:spcAft>
                          <a:spcPts val="0"/>
                        </a:spcAft>
                      </a:pPr>
                      <a:r>
                        <a:rPr lang="en-US" sz="1100" dirty="0">
                          <a:effectLst/>
                        </a:rPr>
                        <a:t>Content of civic address element corresponding to the </a:t>
                      </a:r>
                      <a:r>
                        <a:rPr lang="en-US" sz="1100" dirty="0" err="1">
                          <a:effectLst/>
                        </a:rPr>
                        <a:t>caType</a:t>
                      </a:r>
                      <a:r>
                        <a:rPr lang="en-US" sz="1100" dirty="0">
                          <a:effectLst/>
                        </a:rPr>
                        <a:t>. The format </a:t>
                      </a:r>
                      <a:r>
                        <a:rPr lang="en-US" sz="1100" dirty="0" err="1">
                          <a:effectLst/>
                        </a:rPr>
                        <a:t>caValue</a:t>
                      </a:r>
                      <a:r>
                        <a:rPr lang="en-US" sz="1100" dirty="0">
                          <a:effectLst/>
                        </a:rPr>
                        <a:t> shall comply with section 3.4 of IETF RFC 4776</a:t>
                      </a:r>
                      <a:endParaRPr lang="en-CA" sz="1100" dirty="0">
                        <a:effectLst/>
                      </a:endParaRPr>
                    </a:p>
                    <a:p>
                      <a:pPr fontAlgn="auto" hangingPunct="1">
                        <a:spcAft>
                          <a:spcPts val="0"/>
                        </a:spcAft>
                      </a:pPr>
                      <a:r>
                        <a:rPr lang="en-GB" sz="1100" dirty="0">
                          <a:effectLst/>
                        </a:rPr>
                        <a:t> </a:t>
                      </a:r>
                      <a:r>
                        <a:rPr lang="en-GB" sz="1100" i="1" dirty="0">
                          <a:effectLst/>
                          <a:sym typeface="Wingdings" panose="05000000000000000000" pitchFamily="2" charset="2"/>
                        </a:rPr>
                        <a:t> </a:t>
                      </a:r>
                      <a:r>
                        <a:rPr lang="en-US" sz="1100" i="1" dirty="0">
                          <a:effectLst/>
                          <a:sym typeface="Wingdings" panose="05000000000000000000" pitchFamily="2" charset="2"/>
                        </a:rPr>
                        <a:t>The civic address value, as described in detail in IETF RFC 4776.</a:t>
                      </a:r>
                      <a:endParaRPr lang="en-CA" sz="1100" i="1" dirty="0">
                        <a:effectLst/>
                        <a:latin typeface="Times New Roman" panose="02020603050405020304" pitchFamily="18" charset="0"/>
                        <a:ea typeface="SimSun" panose="02010600030101010101" pitchFamily="2" charset="-122"/>
                      </a:endParaRPr>
                    </a:p>
                  </a:txBody>
                  <a:tcPr marL="73025" marR="73025" marT="36830" marB="36830"/>
                </a:tc>
                <a:extLst>
                  <a:ext uri="{0D108BD9-81ED-4DB2-BD59-A6C34878D82A}">
                    <a16:rowId xmlns:a16="http://schemas.microsoft.com/office/drawing/2014/main" val="2422512377"/>
                  </a:ext>
                </a:extLst>
              </a:tr>
            </a:tbl>
          </a:graphicData>
        </a:graphic>
      </p:graphicFrame>
      <p:sp>
        <p:nvSpPr>
          <p:cNvPr id="8" name="TextBox 7">
            <a:extLst>
              <a:ext uri="{FF2B5EF4-FFF2-40B4-BE49-F238E27FC236}">
                <a16:creationId xmlns:a16="http://schemas.microsoft.com/office/drawing/2014/main" id="{FB3FD8D1-C34B-4921-91DE-D8B2C6BA215F}"/>
              </a:ext>
            </a:extLst>
          </p:cNvPr>
          <p:cNvSpPr txBox="1"/>
          <p:nvPr/>
        </p:nvSpPr>
        <p:spPr>
          <a:xfrm>
            <a:off x="314961" y="2881657"/>
            <a:ext cx="8668655" cy="369332"/>
          </a:xfrm>
          <a:prstGeom prst="rect">
            <a:avLst/>
          </a:prstGeom>
          <a:noFill/>
        </p:spPr>
        <p:txBody>
          <a:bodyPr wrap="none" rtlCol="0">
            <a:spAutoFit/>
          </a:bodyPr>
          <a:lstStyle/>
          <a:p>
            <a:r>
              <a:rPr lang="en-CA" dirty="0" err="1"/>
              <a:t>tosca.datatypes.nfv.CivicAddressElement</a:t>
            </a:r>
            <a:r>
              <a:rPr lang="en-CA" dirty="0"/>
              <a:t>: </a:t>
            </a:r>
            <a:r>
              <a:rPr lang="en-GB" dirty="0"/>
              <a:t>an element of a civic location as specified in IETF</a:t>
            </a:r>
            <a:endParaRPr lang="en-CA" dirty="0"/>
          </a:p>
        </p:txBody>
      </p:sp>
      <p:sp>
        <p:nvSpPr>
          <p:cNvPr id="4" name="TextBox 3">
            <a:extLst>
              <a:ext uri="{FF2B5EF4-FFF2-40B4-BE49-F238E27FC236}">
                <a16:creationId xmlns:a16="http://schemas.microsoft.com/office/drawing/2014/main" id="{D2B0A056-7467-4399-9960-C9B830F6E9FD}"/>
              </a:ext>
            </a:extLst>
          </p:cNvPr>
          <p:cNvSpPr txBox="1"/>
          <p:nvPr/>
        </p:nvSpPr>
        <p:spPr>
          <a:xfrm>
            <a:off x="603272" y="4600474"/>
            <a:ext cx="10028579" cy="1754326"/>
          </a:xfrm>
          <a:prstGeom prst="rect">
            <a:avLst/>
          </a:prstGeom>
          <a:noFill/>
        </p:spPr>
        <p:txBody>
          <a:bodyPr wrap="none" rtlCol="0">
            <a:spAutoFit/>
          </a:bodyPr>
          <a:lstStyle/>
          <a:p>
            <a:r>
              <a:rPr lang="en-US" dirty="0"/>
              <a:t>ACTION ITEMS</a:t>
            </a:r>
          </a:p>
          <a:p>
            <a:r>
              <a:rPr lang="en-US" dirty="0"/>
              <a:t>Non-western Language</a:t>
            </a:r>
          </a:p>
          <a:p>
            <a:r>
              <a:rPr lang="en-US" dirty="0"/>
              <a:t>STANDARDS – Add Geolocation RFC6225 as new Element in ETSI SOL 001. </a:t>
            </a:r>
          </a:p>
          <a:p>
            <a:r>
              <a:rPr lang="en-US" dirty="0"/>
              <a:t>Red-Highlighted MISSING complex elements</a:t>
            </a:r>
          </a:p>
          <a:p>
            <a:r>
              <a:rPr lang="en-US" dirty="0"/>
              <a:t>Find out SME/contact for the Complex Object. Schema breaking/Code; code already using Complex object</a:t>
            </a:r>
          </a:p>
          <a:p>
            <a:r>
              <a:rPr lang="en-US" dirty="0"/>
              <a:t>Use Case / Application / Roadmap- Time table</a:t>
            </a:r>
          </a:p>
        </p:txBody>
      </p:sp>
    </p:spTree>
    <p:extLst>
      <p:ext uri="{BB962C8B-B14F-4D97-AF65-F5344CB8AC3E}">
        <p14:creationId xmlns:p14="http://schemas.microsoft.com/office/powerpoint/2010/main" val="806755399"/>
      </p:ext>
    </p:extLst>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F3D1D24-9394-4067-AF7D-47D1C9B5BD4C}"/>
              </a:ext>
            </a:extLst>
          </p:cNvPr>
          <p:cNvSpPr>
            <a:spLocks noGrp="1"/>
          </p:cNvSpPr>
          <p:nvPr>
            <p:ph type="sldNum" sz="quarter" idx="4"/>
          </p:nvPr>
        </p:nvSpPr>
        <p:spPr/>
        <p:txBody>
          <a:bodyPr/>
          <a:lstStyle/>
          <a:p>
            <a:fld id="{6C9CD605-947A-3C4E-98CB-B055F943FEBA}" type="slidenum">
              <a:rPr lang="en-US" smtClean="0"/>
              <a:pPr/>
              <a:t>19</a:t>
            </a:fld>
            <a:endParaRPr lang="en-US"/>
          </a:p>
        </p:txBody>
      </p:sp>
      <p:sp>
        <p:nvSpPr>
          <p:cNvPr id="3" name="Title 2">
            <a:extLst>
              <a:ext uri="{FF2B5EF4-FFF2-40B4-BE49-F238E27FC236}">
                <a16:creationId xmlns:a16="http://schemas.microsoft.com/office/drawing/2014/main" id="{C80DDD32-0A5A-4998-9B82-14E3A17A9C6F}"/>
              </a:ext>
            </a:extLst>
          </p:cNvPr>
          <p:cNvSpPr>
            <a:spLocks noGrp="1"/>
          </p:cNvSpPr>
          <p:nvPr>
            <p:ph type="title"/>
          </p:nvPr>
        </p:nvSpPr>
        <p:spPr/>
        <p:txBody>
          <a:bodyPr>
            <a:normAutofit fontScale="90000"/>
          </a:bodyPr>
          <a:lstStyle/>
          <a:p>
            <a:r>
              <a:rPr lang="en-US" dirty="0"/>
              <a:t>PNF Modeling</a:t>
            </a:r>
          </a:p>
        </p:txBody>
      </p:sp>
      <p:sp>
        <p:nvSpPr>
          <p:cNvPr id="6" name="TextBox 5">
            <a:extLst>
              <a:ext uri="{FF2B5EF4-FFF2-40B4-BE49-F238E27FC236}">
                <a16:creationId xmlns:a16="http://schemas.microsoft.com/office/drawing/2014/main" id="{9D96256D-B3F3-4230-8547-C1C3EAEE916F}"/>
              </a:ext>
            </a:extLst>
          </p:cNvPr>
          <p:cNvSpPr txBox="1"/>
          <p:nvPr/>
        </p:nvSpPr>
        <p:spPr>
          <a:xfrm>
            <a:off x="78442" y="1041133"/>
            <a:ext cx="12097620" cy="5755422"/>
          </a:xfrm>
          <a:prstGeom prst="rect">
            <a:avLst/>
          </a:prstGeom>
          <a:noFill/>
        </p:spPr>
        <p:txBody>
          <a:bodyPr wrap="square" rtlCol="0">
            <a:spAutoFit/>
          </a:bodyPr>
          <a:lstStyle/>
          <a:p>
            <a:r>
              <a:rPr lang="en-US" sz="1600" b="1" dirty="0">
                <a:solidFill>
                  <a:srgbClr val="FF0000"/>
                </a:solidFill>
                <a:latin typeface="Calibri" panose="020F0502020204030204" pitchFamily="34" charset="0"/>
                <a:ea typeface="Calibri" panose="020F0502020204030204" pitchFamily="34" charset="0"/>
              </a:rPr>
              <a:t>ACTION ITEMS</a:t>
            </a:r>
            <a:endParaRPr lang="en-US" sz="1600" dirty="0">
              <a:latin typeface="Calibri" panose="020F0502020204030204" pitchFamily="34" charset="0"/>
              <a:ea typeface="Calibri" panose="020F0502020204030204" pitchFamily="34" charset="0"/>
            </a:endParaRPr>
          </a:p>
          <a:p>
            <a:pPr marL="342900" marR="0" lvl="0" indent="-342900">
              <a:spcBef>
                <a:spcPts val="0"/>
              </a:spcBef>
              <a:spcAft>
                <a:spcPts val="0"/>
              </a:spcAft>
              <a:buFont typeface="+mj-lt"/>
              <a:buAutoNum type="arabicPeriod"/>
            </a:pPr>
            <a:r>
              <a:rPr lang="en-US" sz="1600" b="1" dirty="0">
                <a:solidFill>
                  <a:srgbClr val="FF0000"/>
                </a:solidFill>
                <a:latin typeface="Calibri" panose="020F0502020204030204" pitchFamily="34" charset="0"/>
                <a:ea typeface="Times New Roman" panose="02020603050405020304" pitchFamily="18" charset="0"/>
              </a:rPr>
              <a:t>GEO-STANDARDS</a:t>
            </a:r>
            <a:r>
              <a:rPr lang="en-US" sz="1600" dirty="0">
                <a:solidFill>
                  <a:srgbClr val="FF0000"/>
                </a:solidFill>
                <a:latin typeface="Calibri" panose="020F0502020204030204" pitchFamily="34" charset="0"/>
                <a:ea typeface="Times New Roman" panose="02020603050405020304" pitchFamily="18" charset="0"/>
              </a:rPr>
              <a:t> </a:t>
            </a:r>
            <a:r>
              <a:rPr lang="en-US" sz="1600" dirty="0">
                <a:solidFill>
                  <a:srgbClr val="006600"/>
                </a:solidFill>
                <a:latin typeface="Calibri" panose="020F0502020204030204" pitchFamily="34" charset="0"/>
                <a:ea typeface="Times New Roman" panose="02020603050405020304" pitchFamily="18" charset="0"/>
              </a:rPr>
              <a:t>– Add Geolocation RFC6225 as new Element in ETSI SOL 001. Contact the representatives working the ETSI SOL 001 standards and see if we can add a Geolocation element to the existing </a:t>
            </a:r>
            <a:r>
              <a:rPr lang="en-US" sz="1600" i="1" dirty="0" err="1">
                <a:solidFill>
                  <a:srgbClr val="006600"/>
                </a:solidFill>
                <a:latin typeface="Calibri" panose="020F0502020204030204" pitchFamily="34" charset="0"/>
                <a:ea typeface="Times New Roman" panose="02020603050405020304" pitchFamily="18" charset="0"/>
              </a:rPr>
              <a:t>civic_address_element</a:t>
            </a:r>
            <a:r>
              <a:rPr lang="en-US" sz="1600" dirty="0">
                <a:solidFill>
                  <a:srgbClr val="006600"/>
                </a:solidFill>
                <a:latin typeface="Calibri" panose="020F0502020204030204" pitchFamily="34" charset="0"/>
                <a:ea typeface="Times New Roman" panose="02020603050405020304" pitchFamily="18" charset="0"/>
              </a:rPr>
              <a:t>. </a:t>
            </a:r>
            <a:r>
              <a:rPr lang="en-US" sz="1600" b="1" dirty="0">
                <a:solidFill>
                  <a:srgbClr val="0000CC"/>
                </a:solidFill>
                <a:latin typeface="Calibri" panose="020F0502020204030204" pitchFamily="34" charset="0"/>
                <a:ea typeface="Times New Roman" panose="02020603050405020304" pitchFamily="18" charset="0"/>
              </a:rPr>
              <a:t>CONTACT</a:t>
            </a:r>
            <a:r>
              <a:rPr lang="en-US" sz="1600" dirty="0">
                <a:solidFill>
                  <a:srgbClr val="006600"/>
                </a:solidFill>
                <a:latin typeface="Calibri" panose="020F0502020204030204" pitchFamily="34" charset="0"/>
                <a:ea typeface="Times New Roman" panose="02020603050405020304" pitchFamily="18" charset="0"/>
              </a:rPr>
              <a:t>: Thinh, Anatoly (Nokia), Who from Ericsson? </a:t>
            </a:r>
            <a:r>
              <a:rPr lang="en-US" sz="1600" b="1" dirty="0">
                <a:solidFill>
                  <a:srgbClr val="FF0000"/>
                </a:solidFill>
                <a:latin typeface="Calibri" panose="020F0502020204030204" pitchFamily="34" charset="0"/>
                <a:ea typeface="Times New Roman" panose="02020603050405020304" pitchFamily="18" charset="0"/>
              </a:rPr>
              <a:t>ACTION</a:t>
            </a:r>
            <a:r>
              <a:rPr lang="en-US" sz="1600" dirty="0">
                <a:solidFill>
                  <a:srgbClr val="006600"/>
                </a:solidFill>
                <a:latin typeface="Calibri" panose="020F0502020204030204" pitchFamily="34" charset="0"/>
                <a:ea typeface="Times New Roman" panose="02020603050405020304" pitchFamily="18" charset="0"/>
              </a:rPr>
              <a:t>: Aug22 have contacted Thinh N. (Nokia); Ericsson contact?</a:t>
            </a:r>
          </a:p>
          <a:p>
            <a:pPr marL="342900" marR="0" lvl="0" indent="-342900">
              <a:spcBef>
                <a:spcPts val="0"/>
              </a:spcBef>
              <a:spcAft>
                <a:spcPts val="0"/>
              </a:spcAft>
              <a:buFont typeface="+mj-lt"/>
              <a:buAutoNum type="arabicPeriod"/>
            </a:pPr>
            <a:r>
              <a:rPr lang="en-US" sz="1600" b="1" dirty="0">
                <a:solidFill>
                  <a:srgbClr val="FF0000"/>
                </a:solidFill>
                <a:latin typeface="Calibri" panose="020F0502020204030204" pitchFamily="34" charset="0"/>
                <a:ea typeface="Calibri" panose="020F0502020204030204" pitchFamily="34" charset="0"/>
              </a:rPr>
              <a:t>Common Location Model </a:t>
            </a:r>
            <a:r>
              <a:rPr lang="en-US" sz="1600" dirty="0">
                <a:solidFill>
                  <a:srgbClr val="006600"/>
                </a:solidFill>
                <a:latin typeface="Calibri" panose="020F0502020204030204" pitchFamily="34" charset="0"/>
                <a:ea typeface="Calibri" panose="020F0502020204030204" pitchFamily="34" charset="0"/>
              </a:rPr>
              <a:t>– Alignment to various standards: MEF/SID/Sonata. ITU-T. 3GPP TS32.xxx. IETF. MEF. </a:t>
            </a:r>
          </a:p>
          <a:p>
            <a:pPr marL="342900" marR="0" lvl="0" indent="-342900">
              <a:spcBef>
                <a:spcPts val="0"/>
              </a:spcBef>
              <a:spcAft>
                <a:spcPts val="0"/>
              </a:spcAft>
              <a:buFont typeface="+mj-lt"/>
              <a:buAutoNum type="arabicPeriod"/>
            </a:pPr>
            <a:r>
              <a:rPr lang="en-US" sz="1600" b="1" dirty="0">
                <a:solidFill>
                  <a:srgbClr val="FF0000"/>
                </a:solidFill>
                <a:latin typeface="Calibri" panose="020F0502020204030204" pitchFamily="34" charset="0"/>
                <a:ea typeface="Calibri" panose="020F0502020204030204" pitchFamily="34" charset="0"/>
              </a:rPr>
              <a:t>TMF/SID </a:t>
            </a:r>
            <a:r>
              <a:rPr lang="en-US" sz="1600" dirty="0">
                <a:solidFill>
                  <a:srgbClr val="006600"/>
                </a:solidFill>
                <a:latin typeface="Calibri" panose="020F0502020204030204" pitchFamily="34" charset="0"/>
                <a:ea typeface="Calibri" panose="020F0502020204030204" pitchFamily="34" charset="0"/>
              </a:rPr>
              <a:t>– Keong Lim </a:t>
            </a:r>
            <a:r>
              <a:rPr lang="en-US" sz="1600" b="1" dirty="0">
                <a:solidFill>
                  <a:srgbClr val="FF0000"/>
                </a:solidFill>
                <a:latin typeface="Calibri" panose="020F0502020204030204" pitchFamily="34" charset="0"/>
                <a:ea typeface="Calibri" panose="020F0502020204030204" pitchFamily="34" charset="0"/>
              </a:rPr>
              <a:t>ACTION</a:t>
            </a:r>
            <a:r>
              <a:rPr lang="en-US" sz="1600" dirty="0">
                <a:solidFill>
                  <a:srgbClr val="006600"/>
                </a:solidFill>
                <a:latin typeface="Calibri" panose="020F0502020204030204" pitchFamily="34" charset="0"/>
                <a:ea typeface="Calibri" panose="020F0502020204030204" pitchFamily="34" charset="0"/>
              </a:rPr>
              <a:t>: TMF standards</a:t>
            </a:r>
          </a:p>
          <a:p>
            <a:pPr marL="342900" indent="-342900">
              <a:buFont typeface="+mj-lt"/>
              <a:buAutoNum type="arabicPeriod"/>
            </a:pPr>
            <a:r>
              <a:rPr lang="en-US" sz="1600" b="1" dirty="0">
                <a:solidFill>
                  <a:srgbClr val="FF0000"/>
                </a:solidFill>
                <a:latin typeface="Calibri" panose="020F0502020204030204" pitchFamily="34" charset="0"/>
                <a:ea typeface="Times New Roman" panose="02020603050405020304" pitchFamily="18" charset="0"/>
              </a:rPr>
              <a:t>COMPLEX OBJECT</a:t>
            </a:r>
            <a:r>
              <a:rPr lang="en-US" sz="1600" dirty="0">
                <a:solidFill>
                  <a:srgbClr val="FF0000"/>
                </a:solidFill>
                <a:latin typeface="Calibri" panose="020F0502020204030204" pitchFamily="34" charset="0"/>
                <a:ea typeface="Times New Roman" panose="02020603050405020304" pitchFamily="18" charset="0"/>
              </a:rPr>
              <a:t> </a:t>
            </a:r>
            <a:r>
              <a:rPr lang="en-US" sz="1600" dirty="0">
                <a:solidFill>
                  <a:srgbClr val="006600"/>
                </a:solidFill>
                <a:latin typeface="Calibri" panose="020F0502020204030204" pitchFamily="34" charset="0"/>
                <a:ea typeface="Times New Roman" panose="02020603050405020304" pitchFamily="18" charset="0"/>
              </a:rPr>
              <a:t>- Find out who the principle subject matter expert (SME) or contact for the Complex Object is. Would changes to the complex object be easy? Are they already being used throughout the source code? Would they be Schema breaking changes? </a:t>
            </a:r>
            <a:r>
              <a:rPr lang="en-US" sz="1600" b="1" dirty="0">
                <a:solidFill>
                  <a:srgbClr val="0000CC"/>
                </a:solidFill>
                <a:latin typeface="Calibri" panose="020F0502020204030204" pitchFamily="34" charset="0"/>
                <a:ea typeface="Times New Roman" panose="02020603050405020304" pitchFamily="18" charset="0"/>
              </a:rPr>
              <a:t>CONTACT</a:t>
            </a:r>
            <a:r>
              <a:rPr lang="en-US" sz="1600" dirty="0">
                <a:solidFill>
                  <a:srgbClr val="006600"/>
                </a:solidFill>
                <a:latin typeface="Calibri" panose="020F0502020204030204" pitchFamily="34" charset="0"/>
                <a:ea typeface="Times New Roman" panose="02020603050405020304" pitchFamily="18" charset="0"/>
              </a:rPr>
              <a:t>: (Identify contact). “What field” (semantical descriptor/association)</a:t>
            </a:r>
            <a:endParaRPr lang="en-US" sz="1600" dirty="0">
              <a:solidFill>
                <a:srgbClr val="006600"/>
              </a:solidFill>
              <a:latin typeface="Calibri" panose="020F0502020204030204" pitchFamily="34" charset="0"/>
              <a:ea typeface="Calibri" panose="020F0502020204030204" pitchFamily="34" charset="0"/>
            </a:endParaRPr>
          </a:p>
          <a:p>
            <a:pPr marL="342900" marR="0" lvl="0" indent="-342900">
              <a:spcBef>
                <a:spcPts val="0"/>
              </a:spcBef>
              <a:spcAft>
                <a:spcPts val="0"/>
              </a:spcAft>
              <a:buFont typeface="+mj-lt"/>
              <a:buAutoNum type="arabicPeriod"/>
            </a:pPr>
            <a:r>
              <a:rPr lang="en-US" sz="1600" b="1" dirty="0">
                <a:solidFill>
                  <a:srgbClr val="FF0000"/>
                </a:solidFill>
                <a:latin typeface="Calibri" panose="020F0502020204030204" pitchFamily="34" charset="0"/>
                <a:ea typeface="Times New Roman" panose="02020603050405020304" pitchFamily="18" charset="0"/>
              </a:rPr>
              <a:t>COMPLEX OBJ / SOLVE GEOLOCATION INFO</a:t>
            </a:r>
            <a:r>
              <a:rPr lang="en-US" sz="1600" dirty="0">
                <a:solidFill>
                  <a:srgbClr val="FF0000"/>
                </a:solidFill>
                <a:latin typeface="Calibri" panose="020F0502020204030204" pitchFamily="34" charset="0"/>
                <a:ea typeface="Times New Roman" panose="02020603050405020304" pitchFamily="18" charset="0"/>
              </a:rPr>
              <a:t> </a:t>
            </a:r>
            <a:r>
              <a:rPr lang="en-US" sz="1600" dirty="0">
                <a:solidFill>
                  <a:srgbClr val="006600"/>
                </a:solidFill>
                <a:latin typeface="Calibri" panose="020F0502020204030204" pitchFamily="34" charset="0"/>
                <a:ea typeface="Times New Roman" panose="02020603050405020304" pitchFamily="18" charset="0"/>
              </a:rPr>
              <a:t>– There are a number of A&amp;AI Complex geolocation information that are driven by the ETSI NFV Geolocation RFC 6225 that we need to investigate how they are acquired or set in DHCP. And once point #2 is solved, mapping those to the appropriate complex object elements. </a:t>
            </a:r>
            <a:r>
              <a:rPr lang="en-US" sz="1600" b="1" dirty="0">
                <a:solidFill>
                  <a:srgbClr val="0000CC"/>
                </a:solidFill>
                <a:latin typeface="Calibri" panose="020F0502020204030204" pitchFamily="34" charset="0"/>
                <a:ea typeface="Times New Roman" panose="02020603050405020304" pitchFamily="18" charset="0"/>
              </a:rPr>
              <a:t>CONTACT</a:t>
            </a:r>
            <a:r>
              <a:rPr lang="en-US" sz="1600" dirty="0">
                <a:solidFill>
                  <a:srgbClr val="006600"/>
                </a:solidFill>
                <a:latin typeface="Calibri" panose="020F0502020204030204" pitchFamily="34" charset="0"/>
                <a:ea typeface="Times New Roman" panose="02020603050405020304" pitchFamily="18" charset="0"/>
              </a:rPr>
              <a:t>: Jimmy Forsyth</a:t>
            </a:r>
            <a:endParaRPr lang="en-US" sz="1600" dirty="0">
              <a:solidFill>
                <a:srgbClr val="006600"/>
              </a:solidFill>
              <a:latin typeface="Calibri" panose="020F0502020204030204" pitchFamily="34" charset="0"/>
              <a:ea typeface="Calibri" panose="020F0502020204030204" pitchFamily="34" charset="0"/>
            </a:endParaRPr>
          </a:p>
          <a:p>
            <a:pPr marL="342900" marR="0" lvl="0" indent="-342900">
              <a:spcBef>
                <a:spcPts val="0"/>
              </a:spcBef>
              <a:spcAft>
                <a:spcPts val="0"/>
              </a:spcAft>
              <a:buFont typeface="+mj-lt"/>
              <a:buAutoNum type="arabicPeriod"/>
            </a:pPr>
            <a:r>
              <a:rPr lang="en-US" sz="1600" b="1" dirty="0">
                <a:solidFill>
                  <a:srgbClr val="FF0000"/>
                </a:solidFill>
                <a:latin typeface="Calibri" panose="020F0502020204030204" pitchFamily="34" charset="0"/>
                <a:ea typeface="Times New Roman" panose="02020603050405020304" pitchFamily="18" charset="0"/>
              </a:rPr>
              <a:t>RFC6225 FIELDS</a:t>
            </a:r>
            <a:r>
              <a:rPr lang="en-US" sz="1600" dirty="0">
                <a:solidFill>
                  <a:srgbClr val="FF0000"/>
                </a:solidFill>
                <a:latin typeface="Calibri" panose="020F0502020204030204" pitchFamily="34" charset="0"/>
                <a:ea typeface="Times New Roman" panose="02020603050405020304" pitchFamily="18" charset="0"/>
              </a:rPr>
              <a:t> </a:t>
            </a:r>
            <a:r>
              <a:rPr lang="en-US" sz="1600" dirty="0">
                <a:solidFill>
                  <a:srgbClr val="006600"/>
                </a:solidFill>
                <a:latin typeface="Calibri" panose="020F0502020204030204" pitchFamily="34" charset="0"/>
                <a:ea typeface="Times New Roman" panose="02020603050405020304" pitchFamily="18" charset="0"/>
              </a:rPr>
              <a:t>– Add informational table for the Geolocation fields from RFC6225.  (</a:t>
            </a:r>
            <a:r>
              <a:rPr lang="en-US" sz="1600" b="1" dirty="0">
                <a:solidFill>
                  <a:srgbClr val="FF0000"/>
                </a:solidFill>
                <a:latin typeface="Calibri" panose="020F0502020204030204" pitchFamily="34" charset="0"/>
                <a:ea typeface="Times New Roman" panose="02020603050405020304" pitchFamily="18" charset="0"/>
              </a:rPr>
              <a:t>CLOSED</a:t>
            </a:r>
            <a:r>
              <a:rPr lang="en-US" sz="1600" dirty="0">
                <a:solidFill>
                  <a:srgbClr val="006600"/>
                </a:solidFill>
                <a:latin typeface="Calibri" panose="020F0502020204030204" pitchFamily="34" charset="0"/>
                <a:ea typeface="Times New Roman" panose="02020603050405020304" pitchFamily="18" charset="0"/>
              </a:rPr>
              <a:t>) – see table on slide 22. </a:t>
            </a:r>
            <a:r>
              <a:rPr lang="en-US" sz="1600" b="1" dirty="0">
                <a:solidFill>
                  <a:srgbClr val="FF0000"/>
                </a:solidFill>
                <a:latin typeface="Calibri" panose="020F0502020204030204" pitchFamily="34" charset="0"/>
                <a:ea typeface="Times New Roman" panose="02020603050405020304" pitchFamily="18" charset="0"/>
              </a:rPr>
              <a:t>ACTION</a:t>
            </a:r>
            <a:r>
              <a:rPr lang="en-US" sz="1600" dirty="0">
                <a:solidFill>
                  <a:srgbClr val="006600"/>
                </a:solidFill>
                <a:latin typeface="Calibri" panose="020F0502020204030204" pitchFamily="34" charset="0"/>
                <a:ea typeface="Times New Roman" panose="02020603050405020304" pitchFamily="18" charset="0"/>
              </a:rPr>
              <a:t>: Fill in tie-in fields to standards elements</a:t>
            </a:r>
          </a:p>
          <a:p>
            <a:pPr marL="342900" marR="0" lvl="0" indent="-342900">
              <a:spcBef>
                <a:spcPts val="0"/>
              </a:spcBef>
              <a:spcAft>
                <a:spcPts val="0"/>
              </a:spcAft>
              <a:buFont typeface="+mj-lt"/>
              <a:buAutoNum type="arabicPeriod"/>
            </a:pPr>
            <a:r>
              <a:rPr lang="en-US" sz="1600" b="1" dirty="0">
                <a:solidFill>
                  <a:srgbClr val="FF0000"/>
                </a:solidFill>
                <a:latin typeface="Calibri" panose="020F0502020204030204" pitchFamily="34" charset="0"/>
                <a:ea typeface="Times New Roman" panose="02020603050405020304" pitchFamily="18" charset="0"/>
              </a:rPr>
              <a:t>ALIGN SOL001 &amp; A&amp;AI</a:t>
            </a:r>
            <a:r>
              <a:rPr lang="en-US" sz="1600" dirty="0">
                <a:solidFill>
                  <a:srgbClr val="FF0000"/>
                </a:solidFill>
                <a:latin typeface="Calibri" panose="020F0502020204030204" pitchFamily="34" charset="0"/>
                <a:ea typeface="Times New Roman" panose="02020603050405020304" pitchFamily="18" charset="0"/>
              </a:rPr>
              <a:t> </a:t>
            </a:r>
            <a:r>
              <a:rPr lang="en-US" sz="1600" dirty="0">
                <a:solidFill>
                  <a:srgbClr val="006600"/>
                </a:solidFill>
                <a:latin typeface="Calibri" panose="020F0502020204030204" pitchFamily="34" charset="0"/>
                <a:ea typeface="Times New Roman" panose="02020603050405020304" pitchFamily="18" charset="0"/>
              </a:rPr>
              <a:t>– There are 12 elements from the </a:t>
            </a:r>
            <a:r>
              <a:rPr lang="en-US" sz="1600" dirty="0" err="1">
                <a:solidFill>
                  <a:srgbClr val="006600"/>
                </a:solidFill>
                <a:latin typeface="Calibri" panose="020F0502020204030204" pitchFamily="34" charset="0"/>
                <a:ea typeface="Times New Roman" panose="02020603050405020304" pitchFamily="18" charset="0"/>
              </a:rPr>
              <a:t>civic_address_element</a:t>
            </a:r>
            <a:r>
              <a:rPr lang="en-US" sz="1600" dirty="0">
                <a:solidFill>
                  <a:srgbClr val="006600"/>
                </a:solidFill>
                <a:latin typeface="Calibri" panose="020F0502020204030204" pitchFamily="34" charset="0"/>
                <a:ea typeface="Times New Roman" panose="02020603050405020304" pitchFamily="18" charset="0"/>
              </a:rPr>
              <a:t> that do not map “nicely” to the complex elements fields. These are notably: </a:t>
            </a:r>
            <a:r>
              <a:rPr lang="en-US" sz="1600" i="1" dirty="0">
                <a:solidFill>
                  <a:srgbClr val="006600"/>
                </a:solidFill>
                <a:latin typeface="Calibri" panose="020F0502020204030204" pitchFamily="34" charset="0"/>
                <a:ea typeface="Times New Roman" panose="02020603050405020304" pitchFamily="18" charset="0"/>
              </a:rPr>
              <a:t>division, block, street group, additional loc info, residence name, unit, floor, room, postal name, PO box, additional Code, seat/cubicle</a:t>
            </a:r>
            <a:r>
              <a:rPr lang="en-US" sz="1600" dirty="0">
                <a:solidFill>
                  <a:srgbClr val="006600"/>
                </a:solidFill>
                <a:latin typeface="Calibri" panose="020F0502020204030204" pitchFamily="34" charset="0"/>
                <a:ea typeface="Times New Roman" panose="02020603050405020304" pitchFamily="18" charset="0"/>
              </a:rPr>
              <a:t>. We need to decide if we wish to intentionally not map these or introduce new fields into the complex object. Note this item is dependent on a number of above items being solved first. </a:t>
            </a:r>
            <a:r>
              <a:rPr lang="en-US" sz="1600" b="1" dirty="0">
                <a:solidFill>
                  <a:srgbClr val="0000CC"/>
                </a:solidFill>
                <a:latin typeface="Calibri" panose="020F0502020204030204" pitchFamily="34" charset="0"/>
                <a:ea typeface="Times New Roman" panose="02020603050405020304" pitchFamily="18" charset="0"/>
              </a:rPr>
              <a:t>CONTACT</a:t>
            </a:r>
            <a:r>
              <a:rPr lang="en-US" sz="1600" dirty="0">
                <a:solidFill>
                  <a:srgbClr val="006600"/>
                </a:solidFill>
                <a:latin typeface="Calibri" panose="020F0502020204030204" pitchFamily="34" charset="0"/>
                <a:ea typeface="Times New Roman" panose="02020603050405020304" pitchFamily="18" charset="0"/>
              </a:rPr>
              <a:t>: Ben/Jacqueline. </a:t>
            </a:r>
            <a:r>
              <a:rPr lang="en-US" sz="1600" b="1" dirty="0">
                <a:solidFill>
                  <a:srgbClr val="FF0000"/>
                </a:solidFill>
                <a:latin typeface="Calibri" panose="020F0502020204030204" pitchFamily="34" charset="0"/>
                <a:ea typeface="Times New Roman" panose="02020603050405020304" pitchFamily="18" charset="0"/>
              </a:rPr>
              <a:t>ACTION</a:t>
            </a:r>
            <a:r>
              <a:rPr lang="en-US" sz="1600" dirty="0">
                <a:solidFill>
                  <a:srgbClr val="006600"/>
                </a:solidFill>
                <a:latin typeface="Calibri" panose="020F0502020204030204" pitchFamily="34" charset="0"/>
                <a:ea typeface="Times New Roman" panose="02020603050405020304" pitchFamily="18" charset="0"/>
              </a:rPr>
              <a:t>: Analysis to complex object. If what’s in complex object is sufficient and raise at the modeling and second opinion.</a:t>
            </a:r>
            <a:endParaRPr lang="en-US" sz="1600" dirty="0">
              <a:solidFill>
                <a:srgbClr val="006600"/>
              </a:solidFill>
              <a:latin typeface="Calibri" panose="020F0502020204030204" pitchFamily="34" charset="0"/>
              <a:ea typeface="Calibri" panose="020F0502020204030204" pitchFamily="34" charset="0"/>
            </a:endParaRPr>
          </a:p>
          <a:p>
            <a:pPr marL="342900" marR="0" lvl="0" indent="-342900">
              <a:spcBef>
                <a:spcPts val="0"/>
              </a:spcBef>
              <a:spcAft>
                <a:spcPts val="0"/>
              </a:spcAft>
              <a:buFont typeface="+mj-lt"/>
              <a:buAutoNum type="arabicPeriod"/>
            </a:pPr>
            <a:r>
              <a:rPr lang="en-US" sz="1600" b="1" dirty="0">
                <a:solidFill>
                  <a:srgbClr val="FF0000"/>
                </a:solidFill>
                <a:latin typeface="Calibri" panose="020F0502020204030204" pitchFamily="34" charset="0"/>
                <a:ea typeface="Times New Roman" panose="02020603050405020304" pitchFamily="18" charset="0"/>
              </a:rPr>
              <a:t>TIMETABLE </a:t>
            </a:r>
            <a:r>
              <a:rPr lang="en-US" sz="1600" dirty="0">
                <a:solidFill>
                  <a:srgbClr val="006600"/>
                </a:solidFill>
                <a:latin typeface="Calibri" panose="020F0502020204030204" pitchFamily="34" charset="0"/>
                <a:ea typeface="Times New Roman" panose="02020603050405020304" pitchFamily="18" charset="0"/>
              </a:rPr>
              <a:t>– what Use Case NEEDS this? Investigate when these would be really necessary. Are they needed in R6? Our discussion today (educated guess) is that they will be needed probably a release or two AFTER an </a:t>
            </a:r>
            <a:r>
              <a:rPr lang="en-US" sz="1600" i="1" dirty="0">
                <a:solidFill>
                  <a:srgbClr val="006600"/>
                </a:solidFill>
                <a:latin typeface="Calibri" panose="020F0502020204030204" pitchFamily="34" charset="0"/>
                <a:ea typeface="Times New Roman" panose="02020603050405020304" pitchFamily="18" charset="0"/>
              </a:rPr>
              <a:t>actual</a:t>
            </a:r>
            <a:r>
              <a:rPr lang="en-US" sz="1600" dirty="0">
                <a:solidFill>
                  <a:srgbClr val="006600"/>
                </a:solidFill>
                <a:latin typeface="Calibri" panose="020F0502020204030204" pitchFamily="34" charset="0"/>
                <a:ea typeface="Times New Roman" panose="02020603050405020304" pitchFamily="18" charset="0"/>
              </a:rPr>
              <a:t>, real physical DU is integrated with ONAP. </a:t>
            </a:r>
            <a:r>
              <a:rPr lang="en-US" sz="1600" b="1" dirty="0">
                <a:solidFill>
                  <a:srgbClr val="0000CC"/>
                </a:solidFill>
                <a:latin typeface="Calibri" panose="020F0502020204030204" pitchFamily="34" charset="0"/>
                <a:ea typeface="Times New Roman" panose="02020603050405020304" pitchFamily="18" charset="0"/>
              </a:rPr>
              <a:t>CONTACT</a:t>
            </a:r>
            <a:r>
              <a:rPr lang="en-US" sz="1600" dirty="0">
                <a:solidFill>
                  <a:srgbClr val="006600"/>
                </a:solidFill>
                <a:latin typeface="Calibri" panose="020F0502020204030204" pitchFamily="34" charset="0"/>
                <a:ea typeface="Times New Roman" panose="02020603050405020304" pitchFamily="18" charset="0"/>
              </a:rPr>
              <a:t>: 5G Use Case Vimal &amp; Use Case S/C Alla G. </a:t>
            </a:r>
            <a:r>
              <a:rPr lang="en-US" sz="1600" b="1" dirty="0">
                <a:solidFill>
                  <a:srgbClr val="FF0000"/>
                </a:solidFill>
                <a:latin typeface="Calibri" panose="020F0502020204030204" pitchFamily="34" charset="0"/>
                <a:ea typeface="Times New Roman" panose="02020603050405020304" pitchFamily="18" charset="0"/>
              </a:rPr>
              <a:t>ACTION</a:t>
            </a:r>
            <a:r>
              <a:rPr lang="en-US" sz="1600" dirty="0">
                <a:solidFill>
                  <a:srgbClr val="006600"/>
                </a:solidFill>
                <a:latin typeface="Calibri" panose="020F0502020204030204" pitchFamily="34" charset="0"/>
                <a:ea typeface="Times New Roman" panose="02020603050405020304" pitchFamily="18" charset="0"/>
              </a:rPr>
              <a:t>:  (wait to resolve some of the above item)</a:t>
            </a:r>
            <a:endParaRPr lang="en-US" sz="1600" dirty="0">
              <a:solidFill>
                <a:srgbClr val="006600"/>
              </a:solidFill>
              <a:latin typeface="Calibri" panose="020F0502020204030204" pitchFamily="34" charset="0"/>
              <a:ea typeface="Calibri" panose="020F0502020204030204" pitchFamily="34" charset="0"/>
            </a:endParaRPr>
          </a:p>
          <a:p>
            <a:endParaRPr lang="en-US" sz="1600" dirty="0"/>
          </a:p>
        </p:txBody>
      </p:sp>
    </p:spTree>
    <p:extLst>
      <p:ext uri="{BB962C8B-B14F-4D97-AF65-F5344CB8AC3E}">
        <p14:creationId xmlns:p14="http://schemas.microsoft.com/office/powerpoint/2010/main" val="4064036360"/>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8CEA9CE-979F-4553-B52F-E4B55DE3546C}"/>
              </a:ext>
            </a:extLst>
          </p:cNvPr>
          <p:cNvSpPr>
            <a:spLocks noGrp="1"/>
          </p:cNvSpPr>
          <p:nvPr>
            <p:ph type="ctrTitle"/>
          </p:nvPr>
        </p:nvSpPr>
        <p:spPr/>
        <p:txBody>
          <a:bodyPr/>
          <a:lstStyle/>
          <a:p>
            <a:r>
              <a:rPr lang="en-US" dirty="0"/>
              <a:t>PNF(D) comparison</a:t>
            </a:r>
          </a:p>
        </p:txBody>
      </p:sp>
      <p:sp>
        <p:nvSpPr>
          <p:cNvPr id="6" name="Subtitle 5">
            <a:extLst>
              <a:ext uri="{FF2B5EF4-FFF2-40B4-BE49-F238E27FC236}">
                <a16:creationId xmlns:a16="http://schemas.microsoft.com/office/drawing/2014/main" id="{6812BD1B-F0DF-4E32-9D7D-0EB145256076}"/>
              </a:ext>
            </a:extLst>
          </p:cNvPr>
          <p:cNvSpPr>
            <a:spLocks noGrp="1"/>
          </p:cNvSpPr>
          <p:nvPr>
            <p:ph type="subTitle" idx="1"/>
          </p:nvPr>
        </p:nvSpPr>
        <p:spPr/>
        <p:txBody>
          <a:bodyPr/>
          <a:lstStyle/>
          <a:p>
            <a:endParaRPr lang="en-US" dirty="0"/>
          </a:p>
        </p:txBody>
      </p:sp>
      <p:sp>
        <p:nvSpPr>
          <p:cNvPr id="2" name="Slide Number Placeholder 1">
            <a:extLst>
              <a:ext uri="{FF2B5EF4-FFF2-40B4-BE49-F238E27FC236}">
                <a16:creationId xmlns:a16="http://schemas.microsoft.com/office/drawing/2014/main" id="{D1E93A2F-D3B6-4400-8145-7F0E26A4A40B}"/>
              </a:ext>
            </a:extLst>
          </p:cNvPr>
          <p:cNvSpPr>
            <a:spLocks noGrp="1"/>
          </p:cNvSpPr>
          <p:nvPr>
            <p:ph type="sldNum" sz="quarter" idx="4294967295"/>
          </p:nvPr>
        </p:nvSpPr>
        <p:spPr>
          <a:xfrm>
            <a:off x="11583988" y="6503988"/>
            <a:ext cx="608012" cy="365125"/>
          </a:xfrm>
        </p:spPr>
        <p:txBody>
          <a:bodyPr/>
          <a:lstStyle/>
          <a:p>
            <a:fld id="{6C9CD605-947A-3C4E-98CB-B055F943FEBA}" type="slidenum">
              <a:rPr lang="en-US" smtClean="0"/>
              <a:pPr/>
              <a:t>2</a:t>
            </a:fld>
            <a:endParaRPr lang="en-US"/>
          </a:p>
        </p:txBody>
      </p:sp>
    </p:spTree>
    <p:extLst>
      <p:ext uri="{BB962C8B-B14F-4D97-AF65-F5344CB8AC3E}">
        <p14:creationId xmlns:p14="http://schemas.microsoft.com/office/powerpoint/2010/main" val="2271687296"/>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A39E1C6-3DAB-413C-B807-A3513802A1FA}"/>
              </a:ext>
            </a:extLst>
          </p:cNvPr>
          <p:cNvSpPr/>
          <p:nvPr/>
        </p:nvSpPr>
        <p:spPr>
          <a:xfrm>
            <a:off x="3283828" y="3921754"/>
            <a:ext cx="1544715" cy="816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2F3D1D24-9394-4067-AF7D-47D1C9B5BD4C}"/>
              </a:ext>
            </a:extLst>
          </p:cNvPr>
          <p:cNvSpPr>
            <a:spLocks noGrp="1"/>
          </p:cNvSpPr>
          <p:nvPr>
            <p:ph type="sldNum" sz="quarter" idx="4"/>
          </p:nvPr>
        </p:nvSpPr>
        <p:spPr/>
        <p:txBody>
          <a:bodyPr/>
          <a:lstStyle/>
          <a:p>
            <a:fld id="{6C9CD605-947A-3C4E-98CB-B055F943FEBA}" type="slidenum">
              <a:rPr lang="en-US" smtClean="0"/>
              <a:pPr/>
              <a:t>20</a:t>
            </a:fld>
            <a:endParaRPr lang="en-US"/>
          </a:p>
        </p:txBody>
      </p:sp>
      <p:sp>
        <p:nvSpPr>
          <p:cNvPr id="3" name="Title 2">
            <a:extLst>
              <a:ext uri="{FF2B5EF4-FFF2-40B4-BE49-F238E27FC236}">
                <a16:creationId xmlns:a16="http://schemas.microsoft.com/office/drawing/2014/main" id="{C80DDD32-0A5A-4998-9B82-14E3A17A9C6F}"/>
              </a:ext>
            </a:extLst>
          </p:cNvPr>
          <p:cNvSpPr>
            <a:spLocks noGrp="1"/>
          </p:cNvSpPr>
          <p:nvPr>
            <p:ph type="title"/>
          </p:nvPr>
        </p:nvSpPr>
        <p:spPr/>
        <p:txBody>
          <a:bodyPr>
            <a:normAutofit fontScale="90000"/>
          </a:bodyPr>
          <a:lstStyle/>
          <a:p>
            <a:r>
              <a:rPr lang="en-US" dirty="0"/>
              <a:t>Multi-Language Support</a:t>
            </a:r>
          </a:p>
        </p:txBody>
      </p:sp>
      <p:sp>
        <p:nvSpPr>
          <p:cNvPr id="6" name="TextBox 5">
            <a:extLst>
              <a:ext uri="{FF2B5EF4-FFF2-40B4-BE49-F238E27FC236}">
                <a16:creationId xmlns:a16="http://schemas.microsoft.com/office/drawing/2014/main" id="{9D96256D-B3F3-4230-8547-C1C3EAEE916F}"/>
              </a:ext>
            </a:extLst>
          </p:cNvPr>
          <p:cNvSpPr txBox="1"/>
          <p:nvPr/>
        </p:nvSpPr>
        <p:spPr>
          <a:xfrm>
            <a:off x="78442" y="1041133"/>
            <a:ext cx="12097620" cy="2585323"/>
          </a:xfrm>
          <a:prstGeom prst="rect">
            <a:avLst/>
          </a:prstGeom>
          <a:noFill/>
        </p:spPr>
        <p:txBody>
          <a:bodyPr wrap="square" rtlCol="0">
            <a:spAutoFit/>
          </a:bodyPr>
          <a:lstStyle/>
          <a:p>
            <a:r>
              <a:rPr lang="en-US" sz="1600" b="1" dirty="0">
                <a:solidFill>
                  <a:srgbClr val="FF0000"/>
                </a:solidFill>
                <a:latin typeface="Calibri" panose="020F0502020204030204" pitchFamily="34" charset="0"/>
                <a:ea typeface="Calibri" panose="020F0502020204030204" pitchFamily="34" charset="0"/>
              </a:rPr>
              <a:t>Multi-Language Support</a:t>
            </a:r>
          </a:p>
          <a:p>
            <a:r>
              <a:rPr lang="en-US" sz="1600" b="1" dirty="0">
                <a:solidFill>
                  <a:srgbClr val="FF0000"/>
                </a:solidFill>
                <a:latin typeface="Calibri" panose="020F0502020204030204" pitchFamily="34" charset="0"/>
                <a:ea typeface="Times New Roman" panose="02020603050405020304" pitchFamily="18" charset="0"/>
              </a:rPr>
              <a:t>LANGUAGE</a:t>
            </a:r>
            <a:r>
              <a:rPr lang="en-US" sz="1600" dirty="0">
                <a:solidFill>
                  <a:srgbClr val="006600"/>
                </a:solidFill>
                <a:latin typeface="Calibri" panose="020F0502020204030204" pitchFamily="34" charset="0"/>
                <a:ea typeface="Times New Roman" panose="02020603050405020304" pitchFamily="18" charset="0"/>
              </a:rPr>
              <a:t> – Check on representation of location for Non-western Languages &amp; scripts. Civil address specify in the data. How would A&amp;AI represent addresses but expressed in different language. Store the address with way to designate language type. Relevant only if SP deals with more than one language at a time.</a:t>
            </a:r>
          </a:p>
          <a:p>
            <a:endParaRPr lang="en-US" sz="1600" dirty="0">
              <a:latin typeface="Calibri" panose="020F0502020204030204" pitchFamily="34" charset="0"/>
              <a:ea typeface="Calibri" panose="020F0502020204030204" pitchFamily="34" charset="0"/>
            </a:endParaRPr>
          </a:p>
          <a:p>
            <a:pPr marL="342900" marR="0" lvl="0" indent="-342900">
              <a:spcBef>
                <a:spcPts val="0"/>
              </a:spcBef>
              <a:spcAft>
                <a:spcPts val="0"/>
              </a:spcAft>
              <a:buFont typeface="+mj-lt"/>
              <a:buAutoNum type="arabicPeriod"/>
            </a:pPr>
            <a:r>
              <a:rPr lang="en-US" sz="1600" b="1" dirty="0">
                <a:solidFill>
                  <a:srgbClr val="FF0000"/>
                </a:solidFill>
                <a:latin typeface="Calibri" panose="020F0502020204030204" pitchFamily="34" charset="0"/>
                <a:ea typeface="Times New Roman" panose="02020603050405020304" pitchFamily="18" charset="0"/>
              </a:rPr>
              <a:t>MULTI-LANGUAGE (VID/ Ittay Stern)</a:t>
            </a:r>
            <a:r>
              <a:rPr lang="en-US" sz="1600" dirty="0">
                <a:solidFill>
                  <a:srgbClr val="006600"/>
                </a:solidFill>
                <a:latin typeface="Calibri" panose="020F0502020204030204" pitchFamily="34" charset="0"/>
                <a:ea typeface="Times New Roman" panose="02020603050405020304" pitchFamily="18" charset="0"/>
              </a:rPr>
              <a:t> – There is no plan for VID to support multi-language functionality.</a:t>
            </a:r>
            <a:endParaRPr lang="en-US" sz="1600" dirty="0">
              <a:solidFill>
                <a:srgbClr val="006600"/>
              </a:solidFill>
              <a:latin typeface="Calibri" panose="020F0502020204030204" pitchFamily="34" charset="0"/>
              <a:ea typeface="Calibri" panose="020F0502020204030204" pitchFamily="34" charset="0"/>
            </a:endParaRPr>
          </a:p>
          <a:p>
            <a:pPr marL="342900" marR="0" lvl="0" indent="-342900">
              <a:spcBef>
                <a:spcPts val="0"/>
              </a:spcBef>
              <a:spcAft>
                <a:spcPts val="0"/>
              </a:spcAft>
              <a:buFont typeface="+mj-lt"/>
              <a:buAutoNum type="arabicPeriod"/>
            </a:pPr>
            <a:r>
              <a:rPr lang="en-US" sz="1600" b="1" dirty="0">
                <a:solidFill>
                  <a:srgbClr val="FF0000"/>
                </a:solidFill>
                <a:latin typeface="Calibri" panose="020F0502020204030204" pitchFamily="34" charset="0"/>
                <a:ea typeface="Times New Roman" panose="02020603050405020304" pitchFamily="18" charset="0"/>
              </a:rPr>
              <a:t>MULTI-LANGUAGE (PORTAL/</a:t>
            </a:r>
            <a:r>
              <a:rPr lang="en-US" sz="1600" b="1" dirty="0" err="1">
                <a:solidFill>
                  <a:srgbClr val="FF0000"/>
                </a:solidFill>
                <a:latin typeface="Calibri" panose="020F0502020204030204" pitchFamily="34" charset="0"/>
                <a:ea typeface="Times New Roman" panose="02020603050405020304" pitchFamily="18" charset="0"/>
              </a:rPr>
              <a:t>Manoop</a:t>
            </a:r>
            <a:r>
              <a:rPr lang="en-US" sz="1600" b="1" dirty="0">
                <a:solidFill>
                  <a:srgbClr val="FF0000"/>
                </a:solidFill>
                <a:latin typeface="Calibri" panose="020F0502020204030204" pitchFamily="34" charset="0"/>
                <a:ea typeface="Times New Roman" panose="02020603050405020304" pitchFamily="18" charset="0"/>
              </a:rPr>
              <a:t>)</a:t>
            </a:r>
            <a:r>
              <a:rPr lang="en-US" sz="1600" dirty="0">
                <a:solidFill>
                  <a:srgbClr val="006600"/>
                </a:solidFill>
                <a:latin typeface="Calibri" panose="020F0502020204030204" pitchFamily="34" charset="0"/>
                <a:ea typeface="Times New Roman" panose="02020603050405020304" pitchFamily="18" charset="0"/>
              </a:rPr>
              <a:t> – Portal Already Supports Multi-language Support </a:t>
            </a:r>
            <a:r>
              <a:rPr lang="en-US" dirty="0">
                <a:hlinkClick r:id="rId2"/>
              </a:rPr>
              <a:t>portal-multi-language.pptx</a:t>
            </a:r>
            <a:r>
              <a:rPr lang="en-US" sz="1600" dirty="0">
                <a:solidFill>
                  <a:srgbClr val="006600"/>
                </a:solidFill>
                <a:latin typeface="Calibri" panose="020F0502020204030204" pitchFamily="34" charset="0"/>
                <a:ea typeface="Times New Roman" panose="02020603050405020304" pitchFamily="18" charset="0"/>
              </a:rPr>
              <a:t> </a:t>
            </a:r>
            <a:endParaRPr lang="en-US" sz="1600" b="1" dirty="0">
              <a:solidFill>
                <a:srgbClr val="FF0000"/>
              </a:solidFill>
              <a:latin typeface="Calibri" panose="020F0502020204030204" pitchFamily="34" charset="0"/>
              <a:ea typeface="Times New Roman" panose="02020603050405020304" pitchFamily="18" charset="0"/>
            </a:endParaRPr>
          </a:p>
          <a:p>
            <a:pPr marL="342900" marR="0" lvl="0" indent="-342900">
              <a:spcBef>
                <a:spcPts val="0"/>
              </a:spcBef>
              <a:spcAft>
                <a:spcPts val="0"/>
              </a:spcAft>
              <a:buFont typeface="+mj-lt"/>
              <a:buAutoNum type="arabicPeriod"/>
            </a:pPr>
            <a:r>
              <a:rPr lang="en-US" sz="1600" b="1" dirty="0">
                <a:solidFill>
                  <a:srgbClr val="FF0000"/>
                </a:solidFill>
                <a:latin typeface="Calibri" panose="020F0502020204030204" pitchFamily="34" charset="0"/>
                <a:ea typeface="Times New Roman" panose="02020603050405020304" pitchFamily="18" charset="0"/>
              </a:rPr>
              <a:t>MULTI-LANGUAGE (UUI/ Tao)</a:t>
            </a:r>
            <a:r>
              <a:rPr lang="en-US" sz="1600" dirty="0">
                <a:solidFill>
                  <a:srgbClr val="006600"/>
                </a:solidFill>
                <a:latin typeface="Calibri" panose="020F0502020204030204" pitchFamily="34" charset="0"/>
                <a:ea typeface="Times New Roman" panose="02020603050405020304" pitchFamily="18" charset="0"/>
              </a:rPr>
              <a:t> – Multi-language support will be supported by UUI project (was first developed in R4/ Dublin)</a:t>
            </a:r>
          </a:p>
          <a:p>
            <a:pPr marL="342900" marR="0" lvl="0" indent="-342900">
              <a:spcBef>
                <a:spcPts val="0"/>
              </a:spcBef>
              <a:spcAft>
                <a:spcPts val="0"/>
              </a:spcAft>
              <a:buFont typeface="+mj-lt"/>
              <a:buAutoNum type="arabicPeriod"/>
            </a:pPr>
            <a:r>
              <a:rPr lang="en-US" sz="1600" b="1" dirty="0">
                <a:solidFill>
                  <a:srgbClr val="FF0000"/>
                </a:solidFill>
                <a:latin typeface="Calibri" panose="020F0502020204030204" pitchFamily="34" charset="0"/>
                <a:ea typeface="Times New Roman" panose="02020603050405020304" pitchFamily="18" charset="0"/>
              </a:rPr>
              <a:t>MULTI-LANGUAGE (SDC/ Ofir)</a:t>
            </a:r>
            <a:r>
              <a:rPr lang="en-US" sz="1600" dirty="0">
                <a:solidFill>
                  <a:srgbClr val="006600"/>
                </a:solidFill>
                <a:latin typeface="Calibri" panose="020F0502020204030204" pitchFamily="34" charset="0"/>
                <a:ea typeface="Times New Roman" panose="02020603050405020304" pitchFamily="18" charset="0"/>
              </a:rPr>
              <a:t> – There is no plan for SDC to support multi-language functionality.</a:t>
            </a:r>
            <a:endParaRPr lang="en-US" sz="1600" dirty="0">
              <a:solidFill>
                <a:srgbClr val="006600"/>
              </a:solidFill>
              <a:latin typeface="Calibri" panose="020F0502020204030204" pitchFamily="34" charset="0"/>
              <a:ea typeface="Calibri" panose="020F0502020204030204" pitchFamily="34" charset="0"/>
            </a:endParaRPr>
          </a:p>
          <a:p>
            <a:endParaRPr lang="en-US" sz="1600" dirty="0"/>
          </a:p>
        </p:txBody>
      </p:sp>
      <p:sp>
        <p:nvSpPr>
          <p:cNvPr id="8" name="TextBox 7">
            <a:extLst>
              <a:ext uri="{FF2B5EF4-FFF2-40B4-BE49-F238E27FC236}">
                <a16:creationId xmlns:a16="http://schemas.microsoft.com/office/drawing/2014/main" id="{91F232FB-91AD-4F2C-BDF6-6FA8AF97A6FB}"/>
              </a:ext>
            </a:extLst>
          </p:cNvPr>
          <p:cNvSpPr txBox="1"/>
          <p:nvPr/>
        </p:nvSpPr>
        <p:spPr>
          <a:xfrm>
            <a:off x="3345059" y="4006961"/>
            <a:ext cx="1422249" cy="646331"/>
          </a:xfrm>
          <a:prstGeom prst="rect">
            <a:avLst/>
          </a:prstGeom>
          <a:noFill/>
        </p:spPr>
        <p:txBody>
          <a:bodyPr wrap="none" rtlCol="0">
            <a:spAutoFit/>
          </a:bodyPr>
          <a:lstStyle/>
          <a:p>
            <a:r>
              <a:rPr lang="en-US" dirty="0"/>
              <a:t>Address Data</a:t>
            </a:r>
          </a:p>
          <a:p>
            <a:r>
              <a:rPr lang="en-US" dirty="0"/>
              <a:t>(Chinese)</a:t>
            </a:r>
          </a:p>
        </p:txBody>
      </p:sp>
      <p:sp>
        <p:nvSpPr>
          <p:cNvPr id="10" name="Flowchart: Magnetic Disk 9">
            <a:extLst>
              <a:ext uri="{FF2B5EF4-FFF2-40B4-BE49-F238E27FC236}">
                <a16:creationId xmlns:a16="http://schemas.microsoft.com/office/drawing/2014/main" id="{2CCE90C4-C0A9-43A5-BE74-0F36E033DC8A}"/>
              </a:ext>
            </a:extLst>
          </p:cNvPr>
          <p:cNvSpPr/>
          <p:nvPr/>
        </p:nvSpPr>
        <p:spPr>
          <a:xfrm>
            <a:off x="4904743" y="3600493"/>
            <a:ext cx="1055533" cy="1509204"/>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DD90E7D-8C3B-4126-AA41-A8C8C4BE20FF}"/>
              </a:ext>
            </a:extLst>
          </p:cNvPr>
          <p:cNvSpPr/>
          <p:nvPr/>
        </p:nvSpPr>
        <p:spPr>
          <a:xfrm>
            <a:off x="7641853" y="3600493"/>
            <a:ext cx="1438182" cy="9765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1627AA2-1439-444C-ABCC-40152538BAAF}"/>
              </a:ext>
            </a:extLst>
          </p:cNvPr>
          <p:cNvSpPr/>
          <p:nvPr/>
        </p:nvSpPr>
        <p:spPr>
          <a:xfrm>
            <a:off x="7718053" y="3732482"/>
            <a:ext cx="1285782" cy="71257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A2829399-B802-4478-88B5-E45F6623B82E}"/>
              </a:ext>
            </a:extLst>
          </p:cNvPr>
          <p:cNvSpPr txBox="1"/>
          <p:nvPr/>
        </p:nvSpPr>
        <p:spPr>
          <a:xfrm>
            <a:off x="7111089" y="3983392"/>
            <a:ext cx="2120260" cy="923330"/>
          </a:xfrm>
          <a:prstGeom prst="rect">
            <a:avLst/>
          </a:prstGeom>
          <a:noFill/>
        </p:spPr>
        <p:txBody>
          <a:bodyPr wrap="none" rtlCol="0">
            <a:spAutoFit/>
          </a:bodyPr>
          <a:lstStyle/>
          <a:p>
            <a:r>
              <a:rPr lang="en-US" dirty="0"/>
              <a:t>GUI</a:t>
            </a:r>
          </a:p>
          <a:p>
            <a:endParaRPr lang="en-US" dirty="0"/>
          </a:p>
          <a:p>
            <a:r>
              <a:rPr lang="en-US" dirty="0"/>
              <a:t>VID, Portal, UUI, SDC</a:t>
            </a:r>
          </a:p>
        </p:txBody>
      </p:sp>
      <p:sp>
        <p:nvSpPr>
          <p:cNvPr id="14" name="TextBox 13">
            <a:extLst>
              <a:ext uri="{FF2B5EF4-FFF2-40B4-BE49-F238E27FC236}">
                <a16:creationId xmlns:a16="http://schemas.microsoft.com/office/drawing/2014/main" id="{92939C67-4132-4633-8536-F3E38BEA4B5F}"/>
              </a:ext>
            </a:extLst>
          </p:cNvPr>
          <p:cNvSpPr txBox="1"/>
          <p:nvPr/>
        </p:nvSpPr>
        <p:spPr>
          <a:xfrm>
            <a:off x="4671788" y="5092571"/>
            <a:ext cx="1521442" cy="646331"/>
          </a:xfrm>
          <a:prstGeom prst="rect">
            <a:avLst/>
          </a:prstGeom>
          <a:noFill/>
        </p:spPr>
        <p:txBody>
          <a:bodyPr wrap="none" rtlCol="0">
            <a:spAutoFit/>
          </a:bodyPr>
          <a:lstStyle/>
          <a:p>
            <a:r>
              <a:rPr lang="en-US" dirty="0"/>
              <a:t>A&amp;AI</a:t>
            </a:r>
          </a:p>
          <a:p>
            <a:r>
              <a:rPr lang="en-US" dirty="0"/>
              <a:t>Run-time data</a:t>
            </a:r>
          </a:p>
        </p:txBody>
      </p:sp>
      <p:sp>
        <p:nvSpPr>
          <p:cNvPr id="15" name="Flowchart: Magnetic Disk 14">
            <a:extLst>
              <a:ext uri="{FF2B5EF4-FFF2-40B4-BE49-F238E27FC236}">
                <a16:creationId xmlns:a16="http://schemas.microsoft.com/office/drawing/2014/main" id="{B45E7EC5-F60C-48E8-AF09-F94479E7042B}"/>
              </a:ext>
            </a:extLst>
          </p:cNvPr>
          <p:cNvSpPr/>
          <p:nvPr/>
        </p:nvSpPr>
        <p:spPr>
          <a:xfrm>
            <a:off x="10333383" y="4307663"/>
            <a:ext cx="1055533" cy="1509204"/>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71C39655-CAF0-465D-A2E4-A5983C9A9179}"/>
              </a:ext>
            </a:extLst>
          </p:cNvPr>
          <p:cNvSpPr txBox="1"/>
          <p:nvPr/>
        </p:nvSpPr>
        <p:spPr>
          <a:xfrm>
            <a:off x="10371344" y="5791914"/>
            <a:ext cx="1045351" cy="369332"/>
          </a:xfrm>
          <a:prstGeom prst="rect">
            <a:avLst/>
          </a:prstGeom>
          <a:noFill/>
        </p:spPr>
        <p:txBody>
          <a:bodyPr wrap="none" rtlCol="0">
            <a:spAutoFit/>
          </a:bodyPr>
          <a:lstStyle/>
          <a:p>
            <a:r>
              <a:rPr lang="en-US" dirty="0"/>
              <a:t>SDC Data</a:t>
            </a:r>
          </a:p>
        </p:txBody>
      </p:sp>
      <p:sp>
        <p:nvSpPr>
          <p:cNvPr id="17" name="TextBox 16">
            <a:extLst>
              <a:ext uri="{FF2B5EF4-FFF2-40B4-BE49-F238E27FC236}">
                <a16:creationId xmlns:a16="http://schemas.microsoft.com/office/drawing/2014/main" id="{7E44EF03-B4B7-4A9D-BBD8-A7182D848D49}"/>
              </a:ext>
            </a:extLst>
          </p:cNvPr>
          <p:cNvSpPr txBox="1"/>
          <p:nvPr/>
        </p:nvSpPr>
        <p:spPr>
          <a:xfrm>
            <a:off x="7172249" y="4900078"/>
            <a:ext cx="1811522" cy="369332"/>
          </a:xfrm>
          <a:prstGeom prst="rect">
            <a:avLst/>
          </a:prstGeom>
          <a:noFill/>
        </p:spPr>
        <p:txBody>
          <a:bodyPr wrap="none" rtlCol="0">
            <a:spAutoFit/>
          </a:bodyPr>
          <a:lstStyle/>
          <a:p>
            <a:r>
              <a:rPr lang="en-US" dirty="0"/>
              <a:t>Written from GUI</a:t>
            </a:r>
          </a:p>
        </p:txBody>
      </p:sp>
      <p:sp>
        <p:nvSpPr>
          <p:cNvPr id="18" name="Arrow: Left 17">
            <a:extLst>
              <a:ext uri="{FF2B5EF4-FFF2-40B4-BE49-F238E27FC236}">
                <a16:creationId xmlns:a16="http://schemas.microsoft.com/office/drawing/2014/main" id="{90632A53-DDD2-4223-84ED-DAC15438C11C}"/>
              </a:ext>
            </a:extLst>
          </p:cNvPr>
          <p:cNvSpPr/>
          <p:nvPr/>
        </p:nvSpPr>
        <p:spPr>
          <a:xfrm>
            <a:off x="6116716" y="4906722"/>
            <a:ext cx="1055533" cy="35693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B08DD071-3797-463E-8EFD-09C23353CF47}"/>
              </a:ext>
            </a:extLst>
          </p:cNvPr>
          <p:cNvSpPr txBox="1"/>
          <p:nvPr/>
        </p:nvSpPr>
        <p:spPr>
          <a:xfrm>
            <a:off x="980852" y="4087501"/>
            <a:ext cx="1675074" cy="646331"/>
          </a:xfrm>
          <a:prstGeom prst="rect">
            <a:avLst/>
          </a:prstGeom>
          <a:noFill/>
        </p:spPr>
        <p:txBody>
          <a:bodyPr wrap="none" rtlCol="0">
            <a:spAutoFit/>
          </a:bodyPr>
          <a:lstStyle/>
          <a:p>
            <a:r>
              <a:rPr lang="en-US" dirty="0" err="1"/>
              <a:t>Recvd</a:t>
            </a:r>
            <a:r>
              <a:rPr lang="en-US" dirty="0"/>
              <a:t> from PNF</a:t>
            </a:r>
          </a:p>
          <a:p>
            <a:r>
              <a:rPr lang="en-US" dirty="0"/>
              <a:t>Or OSS</a:t>
            </a:r>
          </a:p>
        </p:txBody>
      </p:sp>
      <p:sp>
        <p:nvSpPr>
          <p:cNvPr id="20" name="Arrow: Left 19">
            <a:extLst>
              <a:ext uri="{FF2B5EF4-FFF2-40B4-BE49-F238E27FC236}">
                <a16:creationId xmlns:a16="http://schemas.microsoft.com/office/drawing/2014/main" id="{AEBC9F85-1643-49F9-95D6-D2F574DF754A}"/>
              </a:ext>
            </a:extLst>
          </p:cNvPr>
          <p:cNvSpPr/>
          <p:nvPr/>
        </p:nvSpPr>
        <p:spPr>
          <a:xfrm flipH="1">
            <a:off x="2603927" y="4129195"/>
            <a:ext cx="618665" cy="35693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6369239"/>
      </p:ext>
    </p:extLst>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15EF7FB-5335-4DAD-A897-AF04B697B747}"/>
              </a:ext>
            </a:extLst>
          </p:cNvPr>
          <p:cNvSpPr>
            <a:spLocks noGrp="1"/>
          </p:cNvSpPr>
          <p:nvPr>
            <p:ph type="sldNum" sz="quarter" idx="4"/>
          </p:nvPr>
        </p:nvSpPr>
        <p:spPr/>
        <p:txBody>
          <a:bodyPr/>
          <a:lstStyle/>
          <a:p>
            <a:fld id="{6C9CD605-947A-3C4E-98CB-B055F943FEBA}" type="slidenum">
              <a:rPr lang="en-US" smtClean="0"/>
              <a:pPr/>
              <a:t>21</a:t>
            </a:fld>
            <a:endParaRPr lang="en-US"/>
          </a:p>
        </p:txBody>
      </p:sp>
      <p:sp>
        <p:nvSpPr>
          <p:cNvPr id="3" name="Title 2">
            <a:extLst>
              <a:ext uri="{FF2B5EF4-FFF2-40B4-BE49-F238E27FC236}">
                <a16:creationId xmlns:a16="http://schemas.microsoft.com/office/drawing/2014/main" id="{4C9F79F1-4FA6-4E9B-B6A4-2F1356D88C53}"/>
              </a:ext>
            </a:extLst>
          </p:cNvPr>
          <p:cNvSpPr>
            <a:spLocks noGrp="1"/>
          </p:cNvSpPr>
          <p:nvPr>
            <p:ph type="title"/>
          </p:nvPr>
        </p:nvSpPr>
        <p:spPr/>
        <p:txBody>
          <a:bodyPr>
            <a:normAutofit fontScale="90000"/>
          </a:bodyPr>
          <a:lstStyle/>
          <a:p>
            <a:r>
              <a:rPr lang="en-US"/>
              <a:t>IETF RFC 4776 definition of </a:t>
            </a:r>
            <a:r>
              <a:rPr lang="en-US" err="1"/>
              <a:t>CAtype</a:t>
            </a:r>
            <a:r>
              <a:rPr lang="en-US"/>
              <a:t> </a:t>
            </a:r>
            <a:endParaRPr lang="en-CA"/>
          </a:p>
        </p:txBody>
      </p:sp>
      <p:graphicFrame>
        <p:nvGraphicFramePr>
          <p:cNvPr id="5" name="Table 4">
            <a:extLst>
              <a:ext uri="{FF2B5EF4-FFF2-40B4-BE49-F238E27FC236}">
                <a16:creationId xmlns:a16="http://schemas.microsoft.com/office/drawing/2014/main" id="{6BB336A4-192E-4747-9A73-4A2096DBE8C6}"/>
              </a:ext>
            </a:extLst>
          </p:cNvPr>
          <p:cNvGraphicFramePr>
            <a:graphicFrameLocks noGrp="1"/>
          </p:cNvGraphicFramePr>
          <p:nvPr>
            <p:extLst>
              <p:ext uri="{D42A27DB-BD31-4B8C-83A1-F6EECF244321}">
                <p14:modId xmlns:p14="http://schemas.microsoft.com/office/powerpoint/2010/main" val="1964745489"/>
              </p:ext>
            </p:extLst>
          </p:nvPr>
        </p:nvGraphicFramePr>
        <p:xfrm>
          <a:off x="314326" y="1548795"/>
          <a:ext cx="5715044" cy="4470885"/>
        </p:xfrm>
        <a:graphic>
          <a:graphicData uri="http://schemas.openxmlformats.org/drawingml/2006/table">
            <a:tbl>
              <a:tblPr firstRow="1" firstCol="1" bandRow="1">
                <a:tableStyleId>{5C22544A-7EE6-4342-B048-85BDC9FD1C3A}</a:tableStyleId>
              </a:tblPr>
              <a:tblGrid>
                <a:gridCol w="619443">
                  <a:extLst>
                    <a:ext uri="{9D8B030D-6E8A-4147-A177-3AD203B41FA5}">
                      <a16:colId xmlns:a16="http://schemas.microsoft.com/office/drawing/2014/main" val="2558300356"/>
                    </a:ext>
                  </a:extLst>
                </a:gridCol>
                <a:gridCol w="811530">
                  <a:extLst>
                    <a:ext uri="{9D8B030D-6E8A-4147-A177-3AD203B41FA5}">
                      <a16:colId xmlns:a16="http://schemas.microsoft.com/office/drawing/2014/main" val="3130273199"/>
                    </a:ext>
                  </a:extLst>
                </a:gridCol>
                <a:gridCol w="2901346">
                  <a:extLst>
                    <a:ext uri="{9D8B030D-6E8A-4147-A177-3AD203B41FA5}">
                      <a16:colId xmlns:a16="http://schemas.microsoft.com/office/drawing/2014/main" val="3279920499"/>
                    </a:ext>
                  </a:extLst>
                </a:gridCol>
                <a:gridCol w="1382725">
                  <a:extLst>
                    <a:ext uri="{9D8B030D-6E8A-4147-A177-3AD203B41FA5}">
                      <a16:colId xmlns:a16="http://schemas.microsoft.com/office/drawing/2014/main" val="913540308"/>
                    </a:ext>
                  </a:extLst>
                </a:gridCol>
              </a:tblGrid>
              <a:tr h="245227">
                <a:tc>
                  <a:txBody>
                    <a:bodyPr/>
                    <a:lstStyle/>
                    <a:p>
                      <a:r>
                        <a:rPr lang="en-CA" sz="1000" u="none" strike="noStrike" kern="1200" err="1">
                          <a:effectLst/>
                        </a:rPr>
                        <a:t>CAtype</a:t>
                      </a:r>
                      <a:r>
                        <a:rPr lang="en-CA" sz="1000" u="none" strike="noStrike" kern="1200">
                          <a:effectLst/>
                        </a:rPr>
                        <a:t> </a:t>
                      </a:r>
                      <a:endParaRPr lang="en-CA" sz="1000"/>
                    </a:p>
                  </a:txBody>
                  <a:tcPr/>
                </a:tc>
                <a:tc>
                  <a:txBody>
                    <a:bodyPr/>
                    <a:lstStyle/>
                    <a:p>
                      <a:r>
                        <a:rPr lang="en-CA" sz="1000" u="none" strike="noStrike" kern="1200">
                          <a:effectLst/>
                        </a:rPr>
                        <a:t>label/</a:t>
                      </a:r>
                      <a:br>
                        <a:rPr lang="en-CA" sz="1000" u="none" strike="noStrike" kern="1200">
                          <a:effectLst/>
                        </a:rPr>
                      </a:br>
                      <a:r>
                        <a:rPr lang="en-CA" sz="1000" u="none" strike="noStrike" kern="1200">
                          <a:effectLst/>
                        </a:rPr>
                        <a:t>NENA/PIDF</a:t>
                      </a:r>
                      <a:endParaRPr lang="en-CA" sz="1000"/>
                    </a:p>
                  </a:txBody>
                  <a:tcPr/>
                </a:tc>
                <a:tc>
                  <a:txBody>
                    <a:bodyPr/>
                    <a:lstStyle/>
                    <a:p>
                      <a:r>
                        <a:rPr lang="en-CA" sz="1000" u="none" strike="noStrike" kern="1200">
                          <a:effectLst/>
                        </a:rPr>
                        <a:t>description </a:t>
                      </a:r>
                      <a:endParaRPr lang="en-CA" sz="1000"/>
                    </a:p>
                  </a:txBody>
                  <a:tcPr/>
                </a:tc>
                <a:tc>
                  <a:txBody>
                    <a:bodyPr/>
                    <a:lstStyle/>
                    <a:p>
                      <a:r>
                        <a:rPr lang="sv-SE" sz="1000" err="1"/>
                        <a:t>examples</a:t>
                      </a:r>
                      <a:endParaRPr lang="en-CA" sz="1000"/>
                    </a:p>
                  </a:txBody>
                  <a:tcPr/>
                </a:tc>
                <a:extLst>
                  <a:ext uri="{0D108BD9-81ED-4DB2-BD59-A6C34878D82A}">
                    <a16:rowId xmlns:a16="http://schemas.microsoft.com/office/drawing/2014/main" val="3511505613"/>
                  </a:ext>
                </a:extLst>
              </a:tr>
              <a:tr h="332944">
                <a:tc>
                  <a:txBody>
                    <a:bodyPr/>
                    <a:lstStyle/>
                    <a:p>
                      <a:r>
                        <a:rPr lang="sv-SE" sz="1000"/>
                        <a:t>1</a:t>
                      </a:r>
                      <a:endParaRPr lang="en-CA" sz="1000"/>
                    </a:p>
                  </a:txBody>
                  <a:tcPr/>
                </a:tc>
                <a:tc>
                  <a:txBody>
                    <a:bodyPr/>
                    <a:lstStyle/>
                    <a:p>
                      <a:r>
                        <a:rPr lang="sv-SE" sz="1000" dirty="0"/>
                        <a:t>A1</a:t>
                      </a:r>
                      <a:endParaRPr lang="en-CA" sz="1000" dirty="0"/>
                    </a:p>
                  </a:txBody>
                  <a:tcPr/>
                </a:tc>
                <a:tc>
                  <a:txBody>
                    <a:bodyPr/>
                    <a:lstStyle/>
                    <a:p>
                      <a:r>
                        <a:rPr lang="en-CA" sz="1000" u="none" strike="noStrike" kern="1200" dirty="0">
                          <a:effectLst/>
                        </a:rPr>
                        <a:t>national subdivisions (state, canton, region, province, prefecture)</a:t>
                      </a:r>
                      <a:endParaRPr lang="en-CA" sz="1000" dirty="0"/>
                    </a:p>
                  </a:txBody>
                  <a:tcPr/>
                </a:tc>
                <a:tc>
                  <a:txBody>
                    <a:bodyPr/>
                    <a:lstStyle/>
                    <a:p>
                      <a:endParaRPr lang="en-CA" sz="1000"/>
                    </a:p>
                  </a:txBody>
                  <a:tcPr/>
                </a:tc>
                <a:extLst>
                  <a:ext uri="{0D108BD9-81ED-4DB2-BD59-A6C34878D82A}">
                    <a16:rowId xmlns:a16="http://schemas.microsoft.com/office/drawing/2014/main" val="2236414094"/>
                  </a:ext>
                </a:extLst>
              </a:tr>
              <a:tr h="245227">
                <a:tc>
                  <a:txBody>
                    <a:bodyPr/>
                    <a:lstStyle/>
                    <a:p>
                      <a:r>
                        <a:rPr lang="sv-SE" sz="1000"/>
                        <a:t>2</a:t>
                      </a:r>
                      <a:endParaRPr lang="en-CA" sz="1000"/>
                    </a:p>
                  </a:txBody>
                  <a:tcPr/>
                </a:tc>
                <a:tc>
                  <a:txBody>
                    <a:bodyPr/>
                    <a:lstStyle/>
                    <a:p>
                      <a:r>
                        <a:rPr lang="sv-SE" sz="1000"/>
                        <a:t>A2</a:t>
                      </a:r>
                      <a:endParaRPr lang="en-CA" sz="1000"/>
                    </a:p>
                  </a:txBody>
                  <a:tcPr/>
                </a:tc>
                <a:tc>
                  <a:txBody>
                    <a:bodyPr/>
                    <a:lstStyle/>
                    <a:p>
                      <a:r>
                        <a:rPr lang="en-US" sz="1000" u="none" strike="noStrike" kern="1200" dirty="0">
                          <a:effectLst/>
                        </a:rPr>
                        <a:t>county, parish, gun (JP), district (IN)</a:t>
                      </a:r>
                      <a:endParaRPr lang="en-CA" sz="1000" dirty="0"/>
                    </a:p>
                  </a:txBody>
                  <a:tcPr/>
                </a:tc>
                <a:tc>
                  <a:txBody>
                    <a:bodyPr/>
                    <a:lstStyle/>
                    <a:p>
                      <a:endParaRPr lang="en-CA" sz="1000"/>
                    </a:p>
                  </a:txBody>
                  <a:tcPr/>
                </a:tc>
                <a:extLst>
                  <a:ext uri="{0D108BD9-81ED-4DB2-BD59-A6C34878D82A}">
                    <a16:rowId xmlns:a16="http://schemas.microsoft.com/office/drawing/2014/main" val="2818888069"/>
                  </a:ext>
                </a:extLst>
              </a:tr>
              <a:tr h="245227">
                <a:tc>
                  <a:txBody>
                    <a:bodyPr/>
                    <a:lstStyle/>
                    <a:p>
                      <a:r>
                        <a:rPr lang="sv-SE" sz="1000"/>
                        <a:t>3</a:t>
                      </a:r>
                      <a:endParaRPr lang="en-CA" sz="1000"/>
                    </a:p>
                  </a:txBody>
                  <a:tcPr/>
                </a:tc>
                <a:tc>
                  <a:txBody>
                    <a:bodyPr/>
                    <a:lstStyle/>
                    <a:p>
                      <a:r>
                        <a:rPr lang="sv-SE" sz="1000"/>
                        <a:t>A3</a:t>
                      </a:r>
                      <a:endParaRPr lang="en-CA" sz="1000"/>
                    </a:p>
                  </a:txBody>
                  <a:tcPr/>
                </a:tc>
                <a:tc>
                  <a:txBody>
                    <a:bodyPr/>
                    <a:lstStyle/>
                    <a:p>
                      <a:r>
                        <a:rPr lang="en-CA" sz="1000" u="none" strike="noStrike" kern="1200" dirty="0">
                          <a:effectLst/>
                        </a:rPr>
                        <a:t>city, township, </a:t>
                      </a:r>
                      <a:r>
                        <a:rPr lang="en-CA" sz="1000" u="none" strike="noStrike" kern="1200" dirty="0" err="1">
                          <a:effectLst/>
                        </a:rPr>
                        <a:t>shi</a:t>
                      </a:r>
                      <a:r>
                        <a:rPr lang="en-CA" sz="1000" u="none" strike="noStrike" kern="1200" dirty="0">
                          <a:effectLst/>
                        </a:rPr>
                        <a:t> (JP)</a:t>
                      </a:r>
                      <a:endParaRPr lang="en-CA" sz="1000" dirty="0"/>
                    </a:p>
                  </a:txBody>
                  <a:tcPr/>
                </a:tc>
                <a:tc>
                  <a:txBody>
                    <a:bodyPr/>
                    <a:lstStyle/>
                    <a:p>
                      <a:endParaRPr lang="en-CA" sz="1000"/>
                    </a:p>
                  </a:txBody>
                  <a:tcPr/>
                </a:tc>
                <a:extLst>
                  <a:ext uri="{0D108BD9-81ED-4DB2-BD59-A6C34878D82A}">
                    <a16:rowId xmlns:a16="http://schemas.microsoft.com/office/drawing/2014/main" val="4199735676"/>
                  </a:ext>
                </a:extLst>
              </a:tr>
              <a:tr h="245227">
                <a:tc>
                  <a:txBody>
                    <a:bodyPr/>
                    <a:lstStyle/>
                    <a:p>
                      <a:r>
                        <a:rPr lang="sv-SE" sz="1000"/>
                        <a:t>4</a:t>
                      </a:r>
                      <a:endParaRPr lang="en-CA" sz="1000"/>
                    </a:p>
                  </a:txBody>
                  <a:tcPr/>
                </a:tc>
                <a:tc>
                  <a:txBody>
                    <a:bodyPr/>
                    <a:lstStyle/>
                    <a:p>
                      <a:r>
                        <a:rPr lang="sv-SE" sz="1000"/>
                        <a:t>A4</a:t>
                      </a:r>
                      <a:endParaRPr lang="en-CA" sz="1000"/>
                    </a:p>
                  </a:txBody>
                  <a:tcPr/>
                </a:tc>
                <a:tc>
                  <a:txBody>
                    <a:bodyPr/>
                    <a:lstStyle/>
                    <a:p>
                      <a:r>
                        <a:rPr lang="en-US" sz="1000" u="none" strike="noStrike" kern="1200" dirty="0">
                          <a:effectLst/>
                        </a:rPr>
                        <a:t>city division, borough, city district, ward, </a:t>
                      </a:r>
                      <a:r>
                        <a:rPr lang="en-CA" sz="1000" u="none" strike="noStrike" kern="1200" dirty="0">
                          <a:effectLst/>
                        </a:rPr>
                        <a:t>chou (JP)</a:t>
                      </a:r>
                      <a:endParaRPr lang="en-CA" sz="1000" dirty="0"/>
                    </a:p>
                  </a:txBody>
                  <a:tcPr/>
                </a:tc>
                <a:tc>
                  <a:txBody>
                    <a:bodyPr/>
                    <a:lstStyle/>
                    <a:p>
                      <a:endParaRPr lang="en-CA" sz="1000"/>
                    </a:p>
                  </a:txBody>
                  <a:tcPr/>
                </a:tc>
                <a:extLst>
                  <a:ext uri="{0D108BD9-81ED-4DB2-BD59-A6C34878D82A}">
                    <a16:rowId xmlns:a16="http://schemas.microsoft.com/office/drawing/2014/main" val="2733200280"/>
                  </a:ext>
                </a:extLst>
              </a:tr>
              <a:tr h="245227">
                <a:tc>
                  <a:txBody>
                    <a:bodyPr/>
                    <a:lstStyle/>
                    <a:p>
                      <a:r>
                        <a:rPr lang="sv-SE" sz="1000"/>
                        <a:t>5</a:t>
                      </a:r>
                      <a:endParaRPr lang="en-CA" sz="1000"/>
                    </a:p>
                  </a:txBody>
                  <a:tcPr/>
                </a:tc>
                <a:tc>
                  <a:txBody>
                    <a:bodyPr/>
                    <a:lstStyle/>
                    <a:p>
                      <a:r>
                        <a:rPr lang="sv-SE" sz="1000"/>
                        <a:t>A5</a:t>
                      </a:r>
                      <a:endParaRPr lang="en-CA" sz="1000"/>
                    </a:p>
                  </a:txBody>
                  <a:tcPr/>
                </a:tc>
                <a:tc>
                  <a:txBody>
                    <a:bodyPr/>
                    <a:lstStyle/>
                    <a:p>
                      <a:r>
                        <a:rPr lang="en-CA" sz="1000" u="none" strike="noStrike" kern="1200">
                          <a:effectLst/>
                        </a:rPr>
                        <a:t>neighborhood, block</a:t>
                      </a:r>
                      <a:endParaRPr lang="en-CA" sz="1000"/>
                    </a:p>
                  </a:txBody>
                  <a:tcPr/>
                </a:tc>
                <a:tc>
                  <a:txBody>
                    <a:bodyPr/>
                    <a:lstStyle/>
                    <a:p>
                      <a:endParaRPr lang="en-CA" sz="1000"/>
                    </a:p>
                  </a:txBody>
                  <a:tcPr/>
                </a:tc>
                <a:extLst>
                  <a:ext uri="{0D108BD9-81ED-4DB2-BD59-A6C34878D82A}">
                    <a16:rowId xmlns:a16="http://schemas.microsoft.com/office/drawing/2014/main" val="1550982762"/>
                  </a:ext>
                </a:extLst>
              </a:tr>
              <a:tr h="245227">
                <a:tc>
                  <a:txBody>
                    <a:bodyPr/>
                    <a:lstStyle/>
                    <a:p>
                      <a:r>
                        <a:rPr lang="sv-SE" sz="1000"/>
                        <a:t>6</a:t>
                      </a:r>
                      <a:endParaRPr lang="en-CA" sz="1000"/>
                    </a:p>
                  </a:txBody>
                  <a:tcPr/>
                </a:tc>
                <a:tc>
                  <a:txBody>
                    <a:bodyPr/>
                    <a:lstStyle/>
                    <a:p>
                      <a:r>
                        <a:rPr lang="sv-SE" sz="1000"/>
                        <a:t>A6</a:t>
                      </a:r>
                      <a:endParaRPr lang="en-CA" sz="1000"/>
                    </a:p>
                  </a:txBody>
                  <a:tcPr/>
                </a:tc>
                <a:tc>
                  <a:txBody>
                    <a:bodyPr/>
                    <a:lstStyle/>
                    <a:p>
                      <a:r>
                        <a:rPr lang="en-US" sz="1000" u="none" strike="noStrike" kern="1200" dirty="0">
                          <a:effectLst/>
                        </a:rPr>
                        <a:t>group of streets below the neighborhood level</a:t>
                      </a:r>
                      <a:endParaRPr lang="en-CA" sz="1000" dirty="0"/>
                    </a:p>
                  </a:txBody>
                  <a:tcPr/>
                </a:tc>
                <a:tc>
                  <a:txBody>
                    <a:bodyPr/>
                    <a:lstStyle/>
                    <a:p>
                      <a:endParaRPr lang="en-CA" sz="1000"/>
                    </a:p>
                  </a:txBody>
                  <a:tcPr/>
                </a:tc>
                <a:extLst>
                  <a:ext uri="{0D108BD9-81ED-4DB2-BD59-A6C34878D82A}">
                    <a16:rowId xmlns:a16="http://schemas.microsoft.com/office/drawing/2014/main" val="1713215259"/>
                  </a:ext>
                </a:extLst>
              </a:tr>
              <a:tr h="245227">
                <a:tc>
                  <a:txBody>
                    <a:bodyPr/>
                    <a:lstStyle/>
                    <a:p>
                      <a:r>
                        <a:rPr lang="sv-SE" sz="1000"/>
                        <a:t>16</a:t>
                      </a:r>
                      <a:endParaRPr lang="en-CA" sz="1000"/>
                    </a:p>
                  </a:txBody>
                  <a:tcPr/>
                </a:tc>
                <a:tc>
                  <a:txBody>
                    <a:bodyPr/>
                    <a:lstStyle/>
                    <a:p>
                      <a:r>
                        <a:rPr lang="sv-SE" sz="1000"/>
                        <a:t>PRD</a:t>
                      </a:r>
                      <a:endParaRPr lang="en-CA" sz="1000"/>
                    </a:p>
                  </a:txBody>
                  <a:tcPr/>
                </a:tc>
                <a:tc>
                  <a:txBody>
                    <a:bodyPr/>
                    <a:lstStyle/>
                    <a:p>
                      <a:r>
                        <a:rPr lang="en-CA" sz="1000"/>
                        <a:t>leading street direction</a:t>
                      </a:r>
                    </a:p>
                  </a:txBody>
                  <a:tcPr/>
                </a:tc>
                <a:tc>
                  <a:txBody>
                    <a:bodyPr/>
                    <a:lstStyle/>
                    <a:p>
                      <a:r>
                        <a:rPr lang="sv-SE" sz="1000"/>
                        <a:t>N</a:t>
                      </a:r>
                      <a:endParaRPr lang="en-CA" sz="1000"/>
                    </a:p>
                  </a:txBody>
                  <a:tcPr/>
                </a:tc>
                <a:extLst>
                  <a:ext uri="{0D108BD9-81ED-4DB2-BD59-A6C34878D82A}">
                    <a16:rowId xmlns:a16="http://schemas.microsoft.com/office/drawing/2014/main" val="263591356"/>
                  </a:ext>
                </a:extLst>
              </a:tr>
              <a:tr h="245227">
                <a:tc>
                  <a:txBody>
                    <a:bodyPr/>
                    <a:lstStyle/>
                    <a:p>
                      <a:r>
                        <a:rPr lang="sv-SE" sz="1000"/>
                        <a:t>17</a:t>
                      </a:r>
                      <a:endParaRPr lang="en-CA" sz="1000"/>
                    </a:p>
                  </a:txBody>
                  <a:tcPr/>
                </a:tc>
                <a:tc>
                  <a:txBody>
                    <a:bodyPr/>
                    <a:lstStyle/>
                    <a:p>
                      <a:r>
                        <a:rPr lang="sv-SE" sz="1000"/>
                        <a:t>POD</a:t>
                      </a:r>
                      <a:endParaRPr lang="en-CA" sz="1000"/>
                    </a:p>
                  </a:txBody>
                  <a:tcPr/>
                </a:tc>
                <a:tc>
                  <a:txBody>
                    <a:bodyPr/>
                    <a:lstStyle/>
                    <a:p>
                      <a:r>
                        <a:rPr lang="en-CA" sz="1000" dirty="0"/>
                        <a:t>trailing street suffix</a:t>
                      </a:r>
                    </a:p>
                  </a:txBody>
                  <a:tcPr/>
                </a:tc>
                <a:tc>
                  <a:txBody>
                    <a:bodyPr/>
                    <a:lstStyle/>
                    <a:p>
                      <a:r>
                        <a:rPr lang="sv-SE" sz="1000"/>
                        <a:t>SW</a:t>
                      </a:r>
                      <a:endParaRPr lang="en-CA" sz="1000"/>
                    </a:p>
                  </a:txBody>
                  <a:tcPr/>
                </a:tc>
                <a:extLst>
                  <a:ext uri="{0D108BD9-81ED-4DB2-BD59-A6C34878D82A}">
                    <a16:rowId xmlns:a16="http://schemas.microsoft.com/office/drawing/2014/main" val="715831457"/>
                  </a:ext>
                </a:extLst>
              </a:tr>
              <a:tr h="245227">
                <a:tc>
                  <a:txBody>
                    <a:bodyPr/>
                    <a:lstStyle/>
                    <a:p>
                      <a:r>
                        <a:rPr lang="sv-SE" sz="1000"/>
                        <a:t>18</a:t>
                      </a:r>
                      <a:endParaRPr lang="en-CA" sz="1000"/>
                    </a:p>
                  </a:txBody>
                  <a:tcPr/>
                </a:tc>
                <a:tc>
                  <a:txBody>
                    <a:bodyPr/>
                    <a:lstStyle/>
                    <a:p>
                      <a:r>
                        <a:rPr lang="sv-SE" sz="1000"/>
                        <a:t>STS</a:t>
                      </a:r>
                      <a:endParaRPr lang="en-CA" sz="1000"/>
                    </a:p>
                  </a:txBody>
                  <a:tcPr/>
                </a:tc>
                <a:tc>
                  <a:txBody>
                    <a:bodyPr/>
                    <a:lstStyle/>
                    <a:p>
                      <a:r>
                        <a:rPr lang="en-CA" sz="1000"/>
                        <a:t>street suffix or type</a:t>
                      </a:r>
                    </a:p>
                  </a:txBody>
                  <a:tcPr/>
                </a:tc>
                <a:tc>
                  <a:txBody>
                    <a:bodyPr/>
                    <a:lstStyle/>
                    <a:p>
                      <a:r>
                        <a:rPr lang="en-CA" sz="1000"/>
                        <a:t>Ave, Platz</a:t>
                      </a:r>
                    </a:p>
                  </a:txBody>
                  <a:tcPr/>
                </a:tc>
                <a:extLst>
                  <a:ext uri="{0D108BD9-81ED-4DB2-BD59-A6C34878D82A}">
                    <a16:rowId xmlns:a16="http://schemas.microsoft.com/office/drawing/2014/main" val="2316744997"/>
                  </a:ext>
                </a:extLst>
              </a:tr>
              <a:tr h="245227">
                <a:tc>
                  <a:txBody>
                    <a:bodyPr/>
                    <a:lstStyle/>
                    <a:p>
                      <a:r>
                        <a:rPr lang="sv-SE" sz="1000"/>
                        <a:t>19</a:t>
                      </a:r>
                      <a:endParaRPr lang="en-CA" sz="1000"/>
                    </a:p>
                  </a:txBody>
                  <a:tcPr/>
                </a:tc>
                <a:tc>
                  <a:txBody>
                    <a:bodyPr/>
                    <a:lstStyle/>
                    <a:p>
                      <a:r>
                        <a:rPr lang="sv-SE" sz="1000"/>
                        <a:t>HNO</a:t>
                      </a:r>
                      <a:endParaRPr lang="en-CA" sz="1000"/>
                    </a:p>
                  </a:txBody>
                  <a:tcPr/>
                </a:tc>
                <a:tc>
                  <a:txBody>
                    <a:bodyPr/>
                    <a:lstStyle/>
                    <a:p>
                      <a:r>
                        <a:rPr lang="en-CA" sz="1000"/>
                        <a:t>house number</a:t>
                      </a:r>
                    </a:p>
                  </a:txBody>
                  <a:tcPr/>
                </a:tc>
                <a:tc>
                  <a:txBody>
                    <a:bodyPr/>
                    <a:lstStyle/>
                    <a:p>
                      <a:r>
                        <a:rPr lang="en-CA" sz="1000"/>
                        <a:t>123</a:t>
                      </a:r>
                    </a:p>
                  </a:txBody>
                  <a:tcPr/>
                </a:tc>
                <a:extLst>
                  <a:ext uri="{0D108BD9-81ED-4DB2-BD59-A6C34878D82A}">
                    <a16:rowId xmlns:a16="http://schemas.microsoft.com/office/drawing/2014/main" val="1994242772"/>
                  </a:ext>
                </a:extLst>
              </a:tr>
              <a:tr h="245227">
                <a:tc>
                  <a:txBody>
                    <a:bodyPr/>
                    <a:lstStyle/>
                    <a:p>
                      <a:r>
                        <a:rPr lang="sv-SE" sz="1000"/>
                        <a:t>20</a:t>
                      </a:r>
                      <a:endParaRPr lang="en-CA" sz="1000"/>
                    </a:p>
                  </a:txBody>
                  <a:tcPr/>
                </a:tc>
                <a:tc>
                  <a:txBody>
                    <a:bodyPr/>
                    <a:lstStyle/>
                    <a:p>
                      <a:r>
                        <a:rPr lang="sv-SE" sz="1000"/>
                        <a:t>HNS</a:t>
                      </a:r>
                      <a:endParaRPr lang="en-CA" sz="1000"/>
                    </a:p>
                  </a:txBody>
                  <a:tcPr/>
                </a:tc>
                <a:tc>
                  <a:txBody>
                    <a:bodyPr/>
                    <a:lstStyle/>
                    <a:p>
                      <a:r>
                        <a:rPr lang="en-CA" sz="1000"/>
                        <a:t>house number suffix</a:t>
                      </a:r>
                    </a:p>
                  </a:txBody>
                  <a:tcPr/>
                </a:tc>
                <a:tc>
                  <a:txBody>
                    <a:bodyPr/>
                    <a:lstStyle/>
                    <a:p>
                      <a:r>
                        <a:rPr lang="en-CA" sz="1000"/>
                        <a:t>A, 1/2</a:t>
                      </a:r>
                    </a:p>
                  </a:txBody>
                  <a:tcPr/>
                </a:tc>
                <a:extLst>
                  <a:ext uri="{0D108BD9-81ED-4DB2-BD59-A6C34878D82A}">
                    <a16:rowId xmlns:a16="http://schemas.microsoft.com/office/drawing/2014/main" val="3227043456"/>
                  </a:ext>
                </a:extLst>
              </a:tr>
              <a:tr h="245227">
                <a:tc>
                  <a:txBody>
                    <a:bodyPr/>
                    <a:lstStyle/>
                    <a:p>
                      <a:r>
                        <a:rPr lang="sv-SE" sz="1000"/>
                        <a:t>21</a:t>
                      </a:r>
                      <a:endParaRPr lang="en-CA" sz="1000"/>
                    </a:p>
                  </a:txBody>
                  <a:tcPr/>
                </a:tc>
                <a:tc>
                  <a:txBody>
                    <a:bodyPr/>
                    <a:lstStyle/>
                    <a:p>
                      <a:r>
                        <a:rPr lang="sv-SE" sz="1000"/>
                        <a:t>LMK</a:t>
                      </a:r>
                      <a:endParaRPr lang="en-CA" sz="1000"/>
                    </a:p>
                  </a:txBody>
                  <a:tcPr/>
                </a:tc>
                <a:tc>
                  <a:txBody>
                    <a:bodyPr/>
                    <a:lstStyle/>
                    <a:p>
                      <a:r>
                        <a:rPr lang="en-CA" sz="1000"/>
                        <a:t>landmark or vanity address</a:t>
                      </a:r>
                    </a:p>
                  </a:txBody>
                  <a:tcPr/>
                </a:tc>
                <a:tc>
                  <a:txBody>
                    <a:bodyPr/>
                    <a:lstStyle/>
                    <a:p>
                      <a:r>
                        <a:rPr lang="en-CA" sz="1000" dirty="0"/>
                        <a:t>Columbia University</a:t>
                      </a:r>
                    </a:p>
                  </a:txBody>
                  <a:tcPr/>
                </a:tc>
                <a:extLst>
                  <a:ext uri="{0D108BD9-81ED-4DB2-BD59-A6C34878D82A}">
                    <a16:rowId xmlns:a16="http://schemas.microsoft.com/office/drawing/2014/main" val="3758370167"/>
                  </a:ext>
                </a:extLst>
              </a:tr>
              <a:tr h="245227">
                <a:tc>
                  <a:txBody>
                    <a:bodyPr/>
                    <a:lstStyle/>
                    <a:p>
                      <a:r>
                        <a:rPr lang="sv-SE" sz="1000"/>
                        <a:t>22</a:t>
                      </a:r>
                      <a:endParaRPr lang="en-CA" sz="1000"/>
                    </a:p>
                  </a:txBody>
                  <a:tcPr/>
                </a:tc>
                <a:tc>
                  <a:txBody>
                    <a:bodyPr/>
                    <a:lstStyle/>
                    <a:p>
                      <a:r>
                        <a:rPr lang="sv-SE" sz="1000"/>
                        <a:t>LOC</a:t>
                      </a:r>
                      <a:endParaRPr lang="en-CA" sz="1000"/>
                    </a:p>
                  </a:txBody>
                  <a:tcPr/>
                </a:tc>
                <a:tc>
                  <a:txBody>
                    <a:bodyPr/>
                    <a:lstStyle/>
                    <a:p>
                      <a:r>
                        <a:rPr lang="en-CA" sz="1000"/>
                        <a:t>additional location information</a:t>
                      </a:r>
                    </a:p>
                  </a:txBody>
                  <a:tcPr/>
                </a:tc>
                <a:tc>
                  <a:txBody>
                    <a:bodyPr/>
                    <a:lstStyle/>
                    <a:p>
                      <a:r>
                        <a:rPr lang="en-CA" sz="1000" dirty="0"/>
                        <a:t>South Wing</a:t>
                      </a:r>
                    </a:p>
                  </a:txBody>
                  <a:tcPr/>
                </a:tc>
                <a:extLst>
                  <a:ext uri="{0D108BD9-81ED-4DB2-BD59-A6C34878D82A}">
                    <a16:rowId xmlns:a16="http://schemas.microsoft.com/office/drawing/2014/main" val="3923687249"/>
                  </a:ext>
                </a:extLst>
              </a:tr>
              <a:tr h="245227">
                <a:tc>
                  <a:txBody>
                    <a:bodyPr/>
                    <a:lstStyle/>
                    <a:p>
                      <a:r>
                        <a:rPr lang="sv-SE" sz="1000"/>
                        <a:t>23</a:t>
                      </a:r>
                      <a:endParaRPr lang="en-CA" sz="1000"/>
                    </a:p>
                  </a:txBody>
                  <a:tcPr/>
                </a:tc>
                <a:tc>
                  <a:txBody>
                    <a:bodyPr/>
                    <a:lstStyle/>
                    <a:p>
                      <a:r>
                        <a:rPr lang="sv-SE" sz="1000"/>
                        <a:t>NAM</a:t>
                      </a:r>
                      <a:endParaRPr lang="en-CA" sz="1000"/>
                    </a:p>
                  </a:txBody>
                  <a:tcPr/>
                </a:tc>
                <a:tc>
                  <a:txBody>
                    <a:bodyPr/>
                    <a:lstStyle/>
                    <a:p>
                      <a:r>
                        <a:rPr lang="en-CA" sz="1000"/>
                        <a:t>name (residence and office occupant)</a:t>
                      </a:r>
                    </a:p>
                  </a:txBody>
                  <a:tcPr/>
                </a:tc>
                <a:tc>
                  <a:txBody>
                    <a:bodyPr/>
                    <a:lstStyle/>
                    <a:p>
                      <a:r>
                        <a:rPr lang="en-CA" sz="1000" dirty="0"/>
                        <a:t>Joe’s Barbershop</a:t>
                      </a:r>
                    </a:p>
                  </a:txBody>
                  <a:tcPr/>
                </a:tc>
                <a:extLst>
                  <a:ext uri="{0D108BD9-81ED-4DB2-BD59-A6C34878D82A}">
                    <a16:rowId xmlns:a16="http://schemas.microsoft.com/office/drawing/2014/main" val="1696223449"/>
                  </a:ext>
                </a:extLst>
              </a:tr>
              <a:tr h="245227">
                <a:tc>
                  <a:txBody>
                    <a:bodyPr/>
                    <a:lstStyle/>
                    <a:p>
                      <a:r>
                        <a:rPr lang="sv-SE" sz="1000"/>
                        <a:t>24</a:t>
                      </a:r>
                      <a:endParaRPr lang="en-CA" sz="1000"/>
                    </a:p>
                  </a:txBody>
                  <a:tcPr/>
                </a:tc>
                <a:tc>
                  <a:txBody>
                    <a:bodyPr/>
                    <a:lstStyle/>
                    <a:p>
                      <a:r>
                        <a:rPr lang="sv-SE" sz="1000"/>
                        <a:t>ZIP/PC</a:t>
                      </a:r>
                      <a:endParaRPr lang="en-CA" sz="1000"/>
                    </a:p>
                  </a:txBody>
                  <a:tcPr/>
                </a:tc>
                <a:tc>
                  <a:txBody>
                    <a:bodyPr/>
                    <a:lstStyle/>
                    <a:p>
                      <a:r>
                        <a:rPr lang="en-CA" sz="1000"/>
                        <a:t>postal/zip code</a:t>
                      </a:r>
                    </a:p>
                  </a:txBody>
                  <a:tcPr/>
                </a:tc>
                <a:tc>
                  <a:txBody>
                    <a:bodyPr/>
                    <a:lstStyle/>
                    <a:p>
                      <a:r>
                        <a:rPr lang="en-CA" sz="1000" dirty="0"/>
                        <a:t>10027-1234</a:t>
                      </a:r>
                    </a:p>
                  </a:txBody>
                  <a:tcPr/>
                </a:tc>
                <a:extLst>
                  <a:ext uri="{0D108BD9-81ED-4DB2-BD59-A6C34878D82A}">
                    <a16:rowId xmlns:a16="http://schemas.microsoft.com/office/drawing/2014/main" val="2838000678"/>
                  </a:ext>
                </a:extLst>
              </a:tr>
              <a:tr h="245227">
                <a:tc>
                  <a:txBody>
                    <a:bodyPr/>
                    <a:lstStyle/>
                    <a:p>
                      <a:r>
                        <a:rPr lang="sv-SE" sz="1000"/>
                        <a:t>25</a:t>
                      </a:r>
                      <a:endParaRPr lang="en-CA" sz="1000"/>
                    </a:p>
                  </a:txBody>
                  <a:tcPr/>
                </a:tc>
                <a:tc>
                  <a:txBody>
                    <a:bodyPr/>
                    <a:lstStyle/>
                    <a:p>
                      <a:endParaRPr lang="en-CA" sz="1000"/>
                    </a:p>
                  </a:txBody>
                  <a:tcPr/>
                </a:tc>
                <a:tc>
                  <a:txBody>
                    <a:bodyPr/>
                    <a:lstStyle/>
                    <a:p>
                      <a:r>
                        <a:rPr lang="en-CA" sz="1000"/>
                        <a:t>building (structure)</a:t>
                      </a:r>
                    </a:p>
                  </a:txBody>
                  <a:tcPr/>
                </a:tc>
                <a:tc>
                  <a:txBody>
                    <a:bodyPr/>
                    <a:lstStyle/>
                    <a:p>
                      <a:r>
                        <a:rPr lang="en-CA" sz="1000" dirty="0"/>
                        <a:t>Low Library</a:t>
                      </a:r>
                    </a:p>
                  </a:txBody>
                  <a:tcPr/>
                </a:tc>
                <a:extLst>
                  <a:ext uri="{0D108BD9-81ED-4DB2-BD59-A6C34878D82A}">
                    <a16:rowId xmlns:a16="http://schemas.microsoft.com/office/drawing/2014/main" val="1181431124"/>
                  </a:ext>
                </a:extLst>
              </a:tr>
            </a:tbl>
          </a:graphicData>
        </a:graphic>
      </p:graphicFrame>
      <p:graphicFrame>
        <p:nvGraphicFramePr>
          <p:cNvPr id="7" name="Table 6">
            <a:extLst>
              <a:ext uri="{FF2B5EF4-FFF2-40B4-BE49-F238E27FC236}">
                <a16:creationId xmlns:a16="http://schemas.microsoft.com/office/drawing/2014/main" id="{8C8CE85E-AAB0-4745-A277-CF3D2C84DF9D}"/>
              </a:ext>
            </a:extLst>
          </p:cNvPr>
          <p:cNvGraphicFramePr>
            <a:graphicFrameLocks noGrp="1"/>
          </p:cNvGraphicFramePr>
          <p:nvPr>
            <p:extLst>
              <p:ext uri="{D42A27DB-BD31-4B8C-83A1-F6EECF244321}">
                <p14:modId xmlns:p14="http://schemas.microsoft.com/office/powerpoint/2010/main" val="3634631663"/>
              </p:ext>
            </p:extLst>
          </p:nvPr>
        </p:nvGraphicFramePr>
        <p:xfrm>
          <a:off x="6068061" y="1548795"/>
          <a:ext cx="5500643" cy="4567541"/>
        </p:xfrm>
        <a:graphic>
          <a:graphicData uri="http://schemas.openxmlformats.org/drawingml/2006/table">
            <a:tbl>
              <a:tblPr firstRow="1" firstCol="1" bandRow="1">
                <a:tableStyleId>{5C22544A-7EE6-4342-B048-85BDC9FD1C3A}</a:tableStyleId>
              </a:tblPr>
              <a:tblGrid>
                <a:gridCol w="630496">
                  <a:extLst>
                    <a:ext uri="{9D8B030D-6E8A-4147-A177-3AD203B41FA5}">
                      <a16:colId xmlns:a16="http://schemas.microsoft.com/office/drawing/2014/main" val="2558300356"/>
                    </a:ext>
                  </a:extLst>
                </a:gridCol>
                <a:gridCol w="826011">
                  <a:extLst>
                    <a:ext uri="{9D8B030D-6E8A-4147-A177-3AD203B41FA5}">
                      <a16:colId xmlns:a16="http://schemas.microsoft.com/office/drawing/2014/main" val="3130273199"/>
                    </a:ext>
                  </a:extLst>
                </a:gridCol>
                <a:gridCol w="3011415">
                  <a:extLst>
                    <a:ext uri="{9D8B030D-6E8A-4147-A177-3AD203B41FA5}">
                      <a16:colId xmlns:a16="http://schemas.microsoft.com/office/drawing/2014/main" val="3279920499"/>
                    </a:ext>
                  </a:extLst>
                </a:gridCol>
                <a:gridCol w="1032721">
                  <a:extLst>
                    <a:ext uri="{9D8B030D-6E8A-4147-A177-3AD203B41FA5}">
                      <a16:colId xmlns:a16="http://schemas.microsoft.com/office/drawing/2014/main" val="913540308"/>
                    </a:ext>
                  </a:extLst>
                </a:gridCol>
              </a:tblGrid>
              <a:tr h="245227">
                <a:tc>
                  <a:txBody>
                    <a:bodyPr/>
                    <a:lstStyle/>
                    <a:p>
                      <a:r>
                        <a:rPr lang="en-CA" sz="1000" u="none" strike="noStrike" kern="1200" err="1">
                          <a:effectLst/>
                        </a:rPr>
                        <a:t>CAtype</a:t>
                      </a:r>
                      <a:r>
                        <a:rPr lang="en-CA" sz="1000" u="none" strike="noStrike" kern="1200">
                          <a:effectLst/>
                        </a:rPr>
                        <a:t> </a:t>
                      </a:r>
                      <a:endParaRPr lang="en-CA" sz="1000"/>
                    </a:p>
                  </a:txBody>
                  <a:tcPr/>
                </a:tc>
                <a:tc>
                  <a:txBody>
                    <a:bodyPr/>
                    <a:lstStyle/>
                    <a:p>
                      <a:r>
                        <a:rPr lang="en-CA" sz="1000" u="none" strike="noStrike" kern="1200">
                          <a:effectLst/>
                        </a:rPr>
                        <a:t>label/</a:t>
                      </a:r>
                      <a:br>
                        <a:rPr lang="en-CA" sz="1000" u="none" strike="noStrike" kern="1200">
                          <a:effectLst/>
                        </a:rPr>
                      </a:br>
                      <a:r>
                        <a:rPr lang="en-CA" sz="1000" u="none" strike="noStrike" kern="1200">
                          <a:effectLst/>
                        </a:rPr>
                        <a:t>NENA/PIDF</a:t>
                      </a:r>
                      <a:endParaRPr lang="en-CA" sz="1000"/>
                    </a:p>
                  </a:txBody>
                  <a:tcPr/>
                </a:tc>
                <a:tc>
                  <a:txBody>
                    <a:bodyPr/>
                    <a:lstStyle/>
                    <a:p>
                      <a:r>
                        <a:rPr lang="en-CA" sz="1000" u="none" strike="noStrike" kern="1200">
                          <a:effectLst/>
                        </a:rPr>
                        <a:t>description </a:t>
                      </a:r>
                      <a:endParaRPr lang="en-CA" sz="1000"/>
                    </a:p>
                  </a:txBody>
                  <a:tcPr/>
                </a:tc>
                <a:tc>
                  <a:txBody>
                    <a:bodyPr/>
                    <a:lstStyle/>
                    <a:p>
                      <a:r>
                        <a:rPr lang="sv-SE" sz="1000" err="1"/>
                        <a:t>examples</a:t>
                      </a:r>
                      <a:endParaRPr lang="en-CA" sz="1000"/>
                    </a:p>
                  </a:txBody>
                  <a:tcPr/>
                </a:tc>
                <a:extLst>
                  <a:ext uri="{0D108BD9-81ED-4DB2-BD59-A6C34878D82A}">
                    <a16:rowId xmlns:a16="http://schemas.microsoft.com/office/drawing/2014/main" val="3511505613"/>
                  </a:ext>
                </a:extLst>
              </a:tr>
              <a:tr h="247669">
                <a:tc>
                  <a:txBody>
                    <a:bodyPr/>
                    <a:lstStyle/>
                    <a:p>
                      <a:r>
                        <a:rPr lang="sv-SE" sz="1000"/>
                        <a:t>26</a:t>
                      </a:r>
                      <a:endParaRPr lang="en-CA" sz="1000"/>
                    </a:p>
                  </a:txBody>
                  <a:tcPr/>
                </a:tc>
                <a:tc>
                  <a:txBody>
                    <a:bodyPr/>
                    <a:lstStyle/>
                    <a:p>
                      <a:endParaRPr lang="en-CA" sz="1000" dirty="0"/>
                    </a:p>
                  </a:txBody>
                  <a:tcPr/>
                </a:tc>
                <a:tc>
                  <a:txBody>
                    <a:bodyPr/>
                    <a:lstStyle/>
                    <a:p>
                      <a:r>
                        <a:rPr lang="en-CA" sz="1000"/>
                        <a:t>unit (apartment, suite)</a:t>
                      </a:r>
                    </a:p>
                  </a:txBody>
                  <a:tcPr/>
                </a:tc>
                <a:tc>
                  <a:txBody>
                    <a:bodyPr/>
                    <a:lstStyle/>
                    <a:p>
                      <a:r>
                        <a:rPr lang="en-CA" sz="1000"/>
                        <a:t>Apt 42</a:t>
                      </a:r>
                    </a:p>
                  </a:txBody>
                  <a:tcPr/>
                </a:tc>
                <a:extLst>
                  <a:ext uri="{0D108BD9-81ED-4DB2-BD59-A6C34878D82A}">
                    <a16:rowId xmlns:a16="http://schemas.microsoft.com/office/drawing/2014/main" val="2236414094"/>
                  </a:ext>
                </a:extLst>
              </a:tr>
              <a:tr h="245227">
                <a:tc>
                  <a:txBody>
                    <a:bodyPr/>
                    <a:lstStyle/>
                    <a:p>
                      <a:r>
                        <a:rPr lang="sv-SE" sz="1000"/>
                        <a:t>27</a:t>
                      </a:r>
                      <a:endParaRPr lang="en-CA" sz="1000"/>
                    </a:p>
                  </a:txBody>
                  <a:tcPr/>
                </a:tc>
                <a:tc>
                  <a:txBody>
                    <a:bodyPr/>
                    <a:lstStyle/>
                    <a:p>
                      <a:r>
                        <a:rPr lang="sv-SE" sz="1000" dirty="0"/>
                        <a:t>FLR</a:t>
                      </a:r>
                      <a:endParaRPr lang="en-CA" sz="1000" dirty="0"/>
                    </a:p>
                  </a:txBody>
                  <a:tcPr/>
                </a:tc>
                <a:tc>
                  <a:txBody>
                    <a:bodyPr/>
                    <a:lstStyle/>
                    <a:p>
                      <a:r>
                        <a:rPr lang="en-CA" sz="1000"/>
                        <a:t>floor</a:t>
                      </a:r>
                    </a:p>
                  </a:txBody>
                  <a:tcPr/>
                </a:tc>
                <a:tc>
                  <a:txBody>
                    <a:bodyPr/>
                    <a:lstStyle/>
                    <a:p>
                      <a:r>
                        <a:rPr lang="sv-SE" sz="1000"/>
                        <a:t>4</a:t>
                      </a:r>
                      <a:endParaRPr lang="en-CA" sz="1000"/>
                    </a:p>
                  </a:txBody>
                  <a:tcPr/>
                </a:tc>
                <a:extLst>
                  <a:ext uri="{0D108BD9-81ED-4DB2-BD59-A6C34878D82A}">
                    <a16:rowId xmlns:a16="http://schemas.microsoft.com/office/drawing/2014/main" val="2818888069"/>
                  </a:ext>
                </a:extLst>
              </a:tr>
              <a:tr h="245227">
                <a:tc>
                  <a:txBody>
                    <a:bodyPr/>
                    <a:lstStyle/>
                    <a:p>
                      <a:r>
                        <a:rPr lang="sv-SE" sz="1000"/>
                        <a:t>28</a:t>
                      </a:r>
                      <a:endParaRPr lang="en-CA" sz="1000"/>
                    </a:p>
                  </a:txBody>
                  <a:tcPr/>
                </a:tc>
                <a:tc>
                  <a:txBody>
                    <a:bodyPr/>
                    <a:lstStyle/>
                    <a:p>
                      <a:endParaRPr lang="en-CA" sz="1000"/>
                    </a:p>
                  </a:txBody>
                  <a:tcPr/>
                </a:tc>
                <a:tc>
                  <a:txBody>
                    <a:bodyPr/>
                    <a:lstStyle/>
                    <a:p>
                      <a:r>
                        <a:rPr lang="en-CA" sz="1000"/>
                        <a:t>room</a:t>
                      </a:r>
                    </a:p>
                  </a:txBody>
                  <a:tcPr/>
                </a:tc>
                <a:tc>
                  <a:txBody>
                    <a:bodyPr/>
                    <a:lstStyle/>
                    <a:p>
                      <a:r>
                        <a:rPr lang="sv-SE" sz="1000"/>
                        <a:t>450F</a:t>
                      </a:r>
                      <a:endParaRPr lang="en-CA" sz="1000"/>
                    </a:p>
                  </a:txBody>
                  <a:tcPr/>
                </a:tc>
                <a:extLst>
                  <a:ext uri="{0D108BD9-81ED-4DB2-BD59-A6C34878D82A}">
                    <a16:rowId xmlns:a16="http://schemas.microsoft.com/office/drawing/2014/main" val="4199735676"/>
                  </a:ext>
                </a:extLst>
              </a:tr>
              <a:tr h="245227">
                <a:tc>
                  <a:txBody>
                    <a:bodyPr/>
                    <a:lstStyle/>
                    <a:p>
                      <a:r>
                        <a:rPr lang="sv-SE" sz="1000"/>
                        <a:t>29</a:t>
                      </a:r>
                      <a:endParaRPr lang="en-CA" sz="1000"/>
                    </a:p>
                  </a:txBody>
                  <a:tcPr/>
                </a:tc>
                <a:tc>
                  <a:txBody>
                    <a:bodyPr/>
                    <a:lstStyle/>
                    <a:p>
                      <a:endParaRPr lang="en-CA" sz="1000"/>
                    </a:p>
                  </a:txBody>
                  <a:tcPr/>
                </a:tc>
                <a:tc>
                  <a:txBody>
                    <a:bodyPr/>
                    <a:lstStyle/>
                    <a:p>
                      <a:r>
                        <a:rPr lang="en-CA" sz="1000" dirty="0"/>
                        <a:t>type of place</a:t>
                      </a:r>
                    </a:p>
                  </a:txBody>
                  <a:tcPr/>
                </a:tc>
                <a:tc>
                  <a:txBody>
                    <a:bodyPr/>
                    <a:lstStyle/>
                    <a:p>
                      <a:r>
                        <a:rPr lang="en-CA" sz="1000"/>
                        <a:t>office</a:t>
                      </a:r>
                    </a:p>
                  </a:txBody>
                  <a:tcPr/>
                </a:tc>
                <a:extLst>
                  <a:ext uri="{0D108BD9-81ED-4DB2-BD59-A6C34878D82A}">
                    <a16:rowId xmlns:a16="http://schemas.microsoft.com/office/drawing/2014/main" val="2733200280"/>
                  </a:ext>
                </a:extLst>
              </a:tr>
              <a:tr h="245227">
                <a:tc>
                  <a:txBody>
                    <a:bodyPr/>
                    <a:lstStyle/>
                    <a:p>
                      <a:r>
                        <a:rPr lang="sv-SE" sz="1000"/>
                        <a:t>30</a:t>
                      </a:r>
                      <a:endParaRPr lang="en-CA" sz="1000"/>
                    </a:p>
                  </a:txBody>
                  <a:tcPr/>
                </a:tc>
                <a:tc>
                  <a:txBody>
                    <a:bodyPr/>
                    <a:lstStyle/>
                    <a:p>
                      <a:r>
                        <a:rPr lang="sv-SE" sz="1000"/>
                        <a:t>PCN</a:t>
                      </a:r>
                      <a:endParaRPr lang="en-CA" sz="1000"/>
                    </a:p>
                  </a:txBody>
                  <a:tcPr/>
                </a:tc>
                <a:tc>
                  <a:txBody>
                    <a:bodyPr/>
                    <a:lstStyle/>
                    <a:p>
                      <a:r>
                        <a:rPr lang="en-CA" sz="1000" dirty="0"/>
                        <a:t>postal community name</a:t>
                      </a:r>
                    </a:p>
                  </a:txBody>
                  <a:tcPr/>
                </a:tc>
                <a:tc>
                  <a:txBody>
                    <a:bodyPr/>
                    <a:lstStyle/>
                    <a:p>
                      <a:r>
                        <a:rPr lang="en-CA" sz="1000"/>
                        <a:t>Leonia</a:t>
                      </a:r>
                    </a:p>
                  </a:txBody>
                  <a:tcPr/>
                </a:tc>
                <a:extLst>
                  <a:ext uri="{0D108BD9-81ED-4DB2-BD59-A6C34878D82A}">
                    <a16:rowId xmlns:a16="http://schemas.microsoft.com/office/drawing/2014/main" val="1550982762"/>
                  </a:ext>
                </a:extLst>
              </a:tr>
              <a:tr h="245227">
                <a:tc>
                  <a:txBody>
                    <a:bodyPr/>
                    <a:lstStyle/>
                    <a:p>
                      <a:r>
                        <a:rPr lang="sv-SE" sz="1000"/>
                        <a:t>31</a:t>
                      </a:r>
                      <a:endParaRPr lang="en-CA" sz="1000"/>
                    </a:p>
                  </a:txBody>
                  <a:tcPr/>
                </a:tc>
                <a:tc>
                  <a:txBody>
                    <a:bodyPr/>
                    <a:lstStyle/>
                    <a:p>
                      <a:endParaRPr lang="en-CA" sz="1000"/>
                    </a:p>
                  </a:txBody>
                  <a:tcPr/>
                </a:tc>
                <a:tc>
                  <a:txBody>
                    <a:bodyPr/>
                    <a:lstStyle/>
                    <a:p>
                      <a:r>
                        <a:rPr lang="en-US" sz="1000"/>
                        <a:t>post office box (P.O. Box)</a:t>
                      </a:r>
                      <a:endParaRPr lang="en-CA" sz="1000"/>
                    </a:p>
                  </a:txBody>
                  <a:tcPr/>
                </a:tc>
                <a:tc>
                  <a:txBody>
                    <a:bodyPr/>
                    <a:lstStyle/>
                    <a:p>
                      <a:r>
                        <a:rPr lang="en-CA" sz="1000"/>
                        <a:t>12345</a:t>
                      </a:r>
                    </a:p>
                  </a:txBody>
                  <a:tcPr/>
                </a:tc>
                <a:extLst>
                  <a:ext uri="{0D108BD9-81ED-4DB2-BD59-A6C34878D82A}">
                    <a16:rowId xmlns:a16="http://schemas.microsoft.com/office/drawing/2014/main" val="1713215259"/>
                  </a:ext>
                </a:extLst>
              </a:tr>
              <a:tr h="245227">
                <a:tc>
                  <a:txBody>
                    <a:bodyPr/>
                    <a:lstStyle/>
                    <a:p>
                      <a:r>
                        <a:rPr lang="sv-SE" sz="1000"/>
                        <a:t>32</a:t>
                      </a:r>
                      <a:endParaRPr lang="en-CA" sz="1000"/>
                    </a:p>
                  </a:txBody>
                  <a:tcPr/>
                </a:tc>
                <a:tc>
                  <a:txBody>
                    <a:bodyPr/>
                    <a:lstStyle/>
                    <a:p>
                      <a:endParaRPr lang="en-CA" sz="1000"/>
                    </a:p>
                  </a:txBody>
                  <a:tcPr/>
                </a:tc>
                <a:tc>
                  <a:txBody>
                    <a:bodyPr/>
                    <a:lstStyle/>
                    <a:p>
                      <a:r>
                        <a:rPr lang="en-CA" sz="1000"/>
                        <a:t>additional code</a:t>
                      </a:r>
                    </a:p>
                  </a:txBody>
                  <a:tcPr/>
                </a:tc>
                <a:tc>
                  <a:txBody>
                    <a:bodyPr/>
                    <a:lstStyle/>
                    <a:p>
                      <a:r>
                        <a:rPr lang="en-CA" sz="1000"/>
                        <a:t>13203000003</a:t>
                      </a:r>
                    </a:p>
                  </a:txBody>
                  <a:tcPr/>
                </a:tc>
                <a:extLst>
                  <a:ext uri="{0D108BD9-81ED-4DB2-BD59-A6C34878D82A}">
                    <a16:rowId xmlns:a16="http://schemas.microsoft.com/office/drawing/2014/main" val="263591356"/>
                  </a:ext>
                </a:extLst>
              </a:tr>
              <a:tr h="245227">
                <a:tc>
                  <a:txBody>
                    <a:bodyPr/>
                    <a:lstStyle/>
                    <a:p>
                      <a:r>
                        <a:rPr lang="sv-SE" sz="1000"/>
                        <a:t>33</a:t>
                      </a:r>
                      <a:endParaRPr lang="en-CA" sz="1000"/>
                    </a:p>
                  </a:txBody>
                  <a:tcPr/>
                </a:tc>
                <a:tc>
                  <a:txBody>
                    <a:bodyPr/>
                    <a:lstStyle/>
                    <a:p>
                      <a:r>
                        <a:rPr lang="sv-SE" sz="1000"/>
                        <a:t>SEAT</a:t>
                      </a:r>
                      <a:endParaRPr lang="en-CA" sz="1000"/>
                    </a:p>
                  </a:txBody>
                  <a:tcPr/>
                </a:tc>
                <a:tc>
                  <a:txBody>
                    <a:bodyPr/>
                    <a:lstStyle/>
                    <a:p>
                      <a:r>
                        <a:rPr lang="en-CA" sz="1000" dirty="0"/>
                        <a:t>seat (desk, cubicle, workstation)</a:t>
                      </a:r>
                    </a:p>
                  </a:txBody>
                  <a:tcPr/>
                </a:tc>
                <a:tc>
                  <a:txBody>
                    <a:bodyPr/>
                    <a:lstStyle/>
                    <a:p>
                      <a:r>
                        <a:rPr lang="en-CA" sz="1000"/>
                        <a:t>WS 181</a:t>
                      </a:r>
                    </a:p>
                  </a:txBody>
                  <a:tcPr/>
                </a:tc>
                <a:extLst>
                  <a:ext uri="{0D108BD9-81ED-4DB2-BD59-A6C34878D82A}">
                    <a16:rowId xmlns:a16="http://schemas.microsoft.com/office/drawing/2014/main" val="715831457"/>
                  </a:ext>
                </a:extLst>
              </a:tr>
              <a:tr h="245227">
                <a:tc>
                  <a:txBody>
                    <a:bodyPr/>
                    <a:lstStyle/>
                    <a:p>
                      <a:r>
                        <a:rPr lang="sv-SE" sz="1000"/>
                        <a:t>34</a:t>
                      </a:r>
                      <a:endParaRPr lang="en-CA" sz="1000"/>
                    </a:p>
                  </a:txBody>
                  <a:tcPr/>
                </a:tc>
                <a:tc>
                  <a:txBody>
                    <a:bodyPr/>
                    <a:lstStyle/>
                    <a:p>
                      <a:endParaRPr lang="en-CA" sz="1000"/>
                    </a:p>
                  </a:txBody>
                  <a:tcPr/>
                </a:tc>
                <a:tc>
                  <a:txBody>
                    <a:bodyPr/>
                    <a:lstStyle/>
                    <a:p>
                      <a:r>
                        <a:rPr lang="en-CA" sz="1000"/>
                        <a:t>primary road name</a:t>
                      </a:r>
                    </a:p>
                  </a:txBody>
                  <a:tcPr/>
                </a:tc>
                <a:tc>
                  <a:txBody>
                    <a:bodyPr/>
                    <a:lstStyle/>
                    <a:p>
                      <a:r>
                        <a:rPr lang="en-CA" sz="1000"/>
                        <a:t>Broadway</a:t>
                      </a:r>
                    </a:p>
                  </a:txBody>
                  <a:tcPr/>
                </a:tc>
                <a:extLst>
                  <a:ext uri="{0D108BD9-81ED-4DB2-BD59-A6C34878D82A}">
                    <a16:rowId xmlns:a16="http://schemas.microsoft.com/office/drawing/2014/main" val="2316744997"/>
                  </a:ext>
                </a:extLst>
              </a:tr>
              <a:tr h="245227">
                <a:tc>
                  <a:txBody>
                    <a:bodyPr/>
                    <a:lstStyle/>
                    <a:p>
                      <a:r>
                        <a:rPr lang="sv-SE" sz="1000"/>
                        <a:t>35</a:t>
                      </a:r>
                      <a:endParaRPr lang="en-CA" sz="1000"/>
                    </a:p>
                  </a:txBody>
                  <a:tcPr/>
                </a:tc>
                <a:tc>
                  <a:txBody>
                    <a:bodyPr/>
                    <a:lstStyle/>
                    <a:p>
                      <a:endParaRPr lang="en-CA" sz="1000"/>
                    </a:p>
                  </a:txBody>
                  <a:tcPr/>
                </a:tc>
                <a:tc>
                  <a:txBody>
                    <a:bodyPr/>
                    <a:lstStyle/>
                    <a:p>
                      <a:r>
                        <a:rPr lang="en-CA" sz="1000"/>
                        <a:t>road section</a:t>
                      </a:r>
                    </a:p>
                  </a:txBody>
                  <a:tcPr/>
                </a:tc>
                <a:tc>
                  <a:txBody>
                    <a:bodyPr/>
                    <a:lstStyle/>
                    <a:p>
                      <a:r>
                        <a:rPr lang="sv-SE" sz="1000"/>
                        <a:t>14</a:t>
                      </a:r>
                      <a:endParaRPr lang="en-CA" sz="1000"/>
                    </a:p>
                  </a:txBody>
                  <a:tcPr/>
                </a:tc>
                <a:extLst>
                  <a:ext uri="{0D108BD9-81ED-4DB2-BD59-A6C34878D82A}">
                    <a16:rowId xmlns:a16="http://schemas.microsoft.com/office/drawing/2014/main" val="1994242772"/>
                  </a:ext>
                </a:extLst>
              </a:tr>
              <a:tr h="245227">
                <a:tc>
                  <a:txBody>
                    <a:bodyPr/>
                    <a:lstStyle/>
                    <a:p>
                      <a:r>
                        <a:rPr lang="sv-SE" sz="1000"/>
                        <a:t>36</a:t>
                      </a:r>
                      <a:endParaRPr lang="en-CA" sz="1000"/>
                    </a:p>
                  </a:txBody>
                  <a:tcPr/>
                </a:tc>
                <a:tc>
                  <a:txBody>
                    <a:bodyPr/>
                    <a:lstStyle/>
                    <a:p>
                      <a:endParaRPr lang="en-CA" sz="1000"/>
                    </a:p>
                  </a:txBody>
                  <a:tcPr/>
                </a:tc>
                <a:tc>
                  <a:txBody>
                    <a:bodyPr/>
                    <a:lstStyle/>
                    <a:p>
                      <a:r>
                        <a:rPr lang="en-CA" sz="1000" dirty="0"/>
                        <a:t>branch road name</a:t>
                      </a:r>
                    </a:p>
                  </a:txBody>
                  <a:tcPr/>
                </a:tc>
                <a:tc>
                  <a:txBody>
                    <a:bodyPr/>
                    <a:lstStyle/>
                    <a:p>
                      <a:r>
                        <a:rPr lang="en-CA" sz="1000"/>
                        <a:t>Lane 7</a:t>
                      </a:r>
                    </a:p>
                  </a:txBody>
                  <a:tcPr/>
                </a:tc>
                <a:extLst>
                  <a:ext uri="{0D108BD9-81ED-4DB2-BD59-A6C34878D82A}">
                    <a16:rowId xmlns:a16="http://schemas.microsoft.com/office/drawing/2014/main" val="3227043456"/>
                  </a:ext>
                </a:extLst>
              </a:tr>
              <a:tr h="245227">
                <a:tc>
                  <a:txBody>
                    <a:bodyPr/>
                    <a:lstStyle/>
                    <a:p>
                      <a:r>
                        <a:rPr lang="sv-SE" sz="1000"/>
                        <a:t>37</a:t>
                      </a:r>
                      <a:endParaRPr lang="en-CA" sz="1000"/>
                    </a:p>
                  </a:txBody>
                  <a:tcPr/>
                </a:tc>
                <a:tc>
                  <a:txBody>
                    <a:bodyPr/>
                    <a:lstStyle/>
                    <a:p>
                      <a:endParaRPr lang="en-CA" sz="1000"/>
                    </a:p>
                  </a:txBody>
                  <a:tcPr/>
                </a:tc>
                <a:tc>
                  <a:txBody>
                    <a:bodyPr/>
                    <a:lstStyle/>
                    <a:p>
                      <a:r>
                        <a:rPr lang="en-CA" sz="1000" dirty="0"/>
                        <a:t>sub-branch road name</a:t>
                      </a:r>
                    </a:p>
                  </a:txBody>
                  <a:tcPr/>
                </a:tc>
                <a:tc>
                  <a:txBody>
                    <a:bodyPr/>
                    <a:lstStyle/>
                    <a:p>
                      <a:r>
                        <a:rPr lang="en-CA" sz="1000"/>
                        <a:t>Alley 8</a:t>
                      </a:r>
                    </a:p>
                  </a:txBody>
                  <a:tcPr/>
                </a:tc>
                <a:extLst>
                  <a:ext uri="{0D108BD9-81ED-4DB2-BD59-A6C34878D82A}">
                    <a16:rowId xmlns:a16="http://schemas.microsoft.com/office/drawing/2014/main" val="3758370167"/>
                  </a:ext>
                </a:extLst>
              </a:tr>
              <a:tr h="245227">
                <a:tc>
                  <a:txBody>
                    <a:bodyPr/>
                    <a:lstStyle/>
                    <a:p>
                      <a:r>
                        <a:rPr lang="sv-SE" sz="1000"/>
                        <a:t>38</a:t>
                      </a:r>
                      <a:endParaRPr lang="en-CA" sz="1000"/>
                    </a:p>
                  </a:txBody>
                  <a:tcPr/>
                </a:tc>
                <a:tc>
                  <a:txBody>
                    <a:bodyPr/>
                    <a:lstStyle/>
                    <a:p>
                      <a:endParaRPr lang="en-CA" sz="1000"/>
                    </a:p>
                  </a:txBody>
                  <a:tcPr/>
                </a:tc>
                <a:tc>
                  <a:txBody>
                    <a:bodyPr/>
                    <a:lstStyle/>
                    <a:p>
                      <a:r>
                        <a:rPr lang="en-CA" sz="1000" dirty="0"/>
                        <a:t>street name pre-modifier</a:t>
                      </a:r>
                    </a:p>
                  </a:txBody>
                  <a:tcPr/>
                </a:tc>
                <a:tc>
                  <a:txBody>
                    <a:bodyPr/>
                    <a:lstStyle/>
                    <a:p>
                      <a:r>
                        <a:rPr lang="en-CA" sz="1000"/>
                        <a:t>Old</a:t>
                      </a:r>
                    </a:p>
                  </a:txBody>
                  <a:tcPr/>
                </a:tc>
                <a:extLst>
                  <a:ext uri="{0D108BD9-81ED-4DB2-BD59-A6C34878D82A}">
                    <a16:rowId xmlns:a16="http://schemas.microsoft.com/office/drawing/2014/main" val="3923687249"/>
                  </a:ext>
                </a:extLst>
              </a:tr>
              <a:tr h="245227">
                <a:tc>
                  <a:txBody>
                    <a:bodyPr/>
                    <a:lstStyle/>
                    <a:p>
                      <a:r>
                        <a:rPr lang="sv-SE" sz="1000"/>
                        <a:t>39</a:t>
                      </a:r>
                      <a:endParaRPr lang="en-CA" sz="1000"/>
                    </a:p>
                  </a:txBody>
                  <a:tcPr/>
                </a:tc>
                <a:tc>
                  <a:txBody>
                    <a:bodyPr/>
                    <a:lstStyle/>
                    <a:p>
                      <a:endParaRPr lang="en-CA" sz="1000"/>
                    </a:p>
                  </a:txBody>
                  <a:tcPr/>
                </a:tc>
                <a:tc>
                  <a:txBody>
                    <a:bodyPr/>
                    <a:lstStyle/>
                    <a:p>
                      <a:r>
                        <a:rPr lang="en-CA" sz="1000" dirty="0"/>
                        <a:t>street name post-modifier</a:t>
                      </a:r>
                    </a:p>
                  </a:txBody>
                  <a:tcPr/>
                </a:tc>
                <a:tc>
                  <a:txBody>
                    <a:bodyPr/>
                    <a:lstStyle/>
                    <a:p>
                      <a:r>
                        <a:rPr lang="en-CA" sz="1000"/>
                        <a:t>Service</a:t>
                      </a:r>
                    </a:p>
                  </a:txBody>
                  <a:tcPr/>
                </a:tc>
                <a:extLst>
                  <a:ext uri="{0D108BD9-81ED-4DB2-BD59-A6C34878D82A}">
                    <a16:rowId xmlns:a16="http://schemas.microsoft.com/office/drawing/2014/main" val="1696223449"/>
                  </a:ext>
                </a:extLst>
              </a:tr>
              <a:tr h="245227">
                <a:tc>
                  <a:txBody>
                    <a:bodyPr/>
                    <a:lstStyle/>
                    <a:p>
                      <a:r>
                        <a:rPr lang="sv-SE" sz="1000"/>
                        <a:t>0</a:t>
                      </a:r>
                      <a:endParaRPr lang="en-CA" sz="1000"/>
                    </a:p>
                  </a:txBody>
                  <a:tcPr/>
                </a:tc>
                <a:tc>
                  <a:txBody>
                    <a:bodyPr/>
                    <a:lstStyle/>
                    <a:p>
                      <a:endParaRPr lang="en-CA" sz="1000"/>
                    </a:p>
                  </a:txBody>
                  <a:tcPr/>
                </a:tc>
                <a:tc>
                  <a:txBody>
                    <a:bodyPr/>
                    <a:lstStyle/>
                    <a:p>
                      <a:r>
                        <a:rPr lang="en-CA" sz="1000"/>
                        <a:t>language</a:t>
                      </a:r>
                    </a:p>
                  </a:txBody>
                  <a:tcPr/>
                </a:tc>
                <a:tc>
                  <a:txBody>
                    <a:bodyPr/>
                    <a:lstStyle/>
                    <a:p>
                      <a:endParaRPr lang="en-CA" sz="1000" dirty="0"/>
                    </a:p>
                  </a:txBody>
                  <a:tcPr/>
                </a:tc>
                <a:extLst>
                  <a:ext uri="{0D108BD9-81ED-4DB2-BD59-A6C34878D82A}">
                    <a16:rowId xmlns:a16="http://schemas.microsoft.com/office/drawing/2014/main" val="1286103235"/>
                  </a:ext>
                </a:extLst>
              </a:tr>
              <a:tr h="245227">
                <a:tc>
                  <a:txBody>
                    <a:bodyPr/>
                    <a:lstStyle/>
                    <a:p>
                      <a:r>
                        <a:rPr lang="sv-SE" sz="1000"/>
                        <a:t>128</a:t>
                      </a:r>
                      <a:endParaRPr lang="en-CA" sz="1000"/>
                    </a:p>
                  </a:txBody>
                  <a:tcPr/>
                </a:tc>
                <a:tc>
                  <a:txBody>
                    <a:bodyPr/>
                    <a:lstStyle/>
                    <a:p>
                      <a:endParaRPr lang="en-CA" sz="1000"/>
                    </a:p>
                  </a:txBody>
                  <a:tcPr/>
                </a:tc>
                <a:tc>
                  <a:txBody>
                    <a:bodyPr/>
                    <a:lstStyle/>
                    <a:p>
                      <a:r>
                        <a:rPr lang="en-CA" sz="1000"/>
                        <a:t>script</a:t>
                      </a:r>
                    </a:p>
                  </a:txBody>
                  <a:tcPr/>
                </a:tc>
                <a:tc>
                  <a:txBody>
                    <a:bodyPr/>
                    <a:lstStyle/>
                    <a:p>
                      <a:r>
                        <a:rPr lang="en-CA" sz="1000" dirty="0" err="1"/>
                        <a:t>Latn</a:t>
                      </a:r>
                      <a:endParaRPr lang="en-CA" sz="1000" dirty="0"/>
                    </a:p>
                  </a:txBody>
                  <a:tcPr/>
                </a:tc>
                <a:extLst>
                  <a:ext uri="{0D108BD9-81ED-4DB2-BD59-A6C34878D82A}">
                    <a16:rowId xmlns:a16="http://schemas.microsoft.com/office/drawing/2014/main" val="2838000678"/>
                  </a:ext>
                </a:extLst>
              </a:tr>
              <a:tr h="245227">
                <a:tc>
                  <a:txBody>
                    <a:bodyPr/>
                    <a:lstStyle/>
                    <a:p>
                      <a:r>
                        <a:rPr lang="sv-SE" sz="1000"/>
                        <a:t>255</a:t>
                      </a:r>
                      <a:endParaRPr lang="en-CA" sz="1000"/>
                    </a:p>
                  </a:txBody>
                  <a:tcPr/>
                </a:tc>
                <a:tc>
                  <a:txBody>
                    <a:bodyPr/>
                    <a:lstStyle/>
                    <a:p>
                      <a:endParaRPr lang="en-CA" sz="1000"/>
                    </a:p>
                  </a:txBody>
                  <a:tcPr/>
                </a:tc>
                <a:tc>
                  <a:txBody>
                    <a:bodyPr/>
                    <a:lstStyle/>
                    <a:p>
                      <a:r>
                        <a:rPr lang="en-CA" sz="1000"/>
                        <a:t>reserved</a:t>
                      </a:r>
                    </a:p>
                  </a:txBody>
                  <a:tcPr/>
                </a:tc>
                <a:tc>
                  <a:txBody>
                    <a:bodyPr/>
                    <a:lstStyle/>
                    <a:p>
                      <a:endParaRPr lang="en-CA" sz="1000" dirty="0"/>
                    </a:p>
                  </a:txBody>
                  <a:tcPr/>
                </a:tc>
                <a:extLst>
                  <a:ext uri="{0D108BD9-81ED-4DB2-BD59-A6C34878D82A}">
                    <a16:rowId xmlns:a16="http://schemas.microsoft.com/office/drawing/2014/main" val="1181431124"/>
                  </a:ext>
                </a:extLst>
              </a:tr>
            </a:tbl>
          </a:graphicData>
        </a:graphic>
      </p:graphicFrame>
      <p:sp>
        <p:nvSpPr>
          <p:cNvPr id="6" name="TextBox 5">
            <a:extLst>
              <a:ext uri="{FF2B5EF4-FFF2-40B4-BE49-F238E27FC236}">
                <a16:creationId xmlns:a16="http://schemas.microsoft.com/office/drawing/2014/main" id="{FE5E331E-9D3F-401F-9D1D-71218DF0D5B5}"/>
              </a:ext>
            </a:extLst>
          </p:cNvPr>
          <p:cNvSpPr txBox="1"/>
          <p:nvPr/>
        </p:nvSpPr>
        <p:spPr>
          <a:xfrm>
            <a:off x="314326" y="6114463"/>
            <a:ext cx="11254378" cy="365125"/>
          </a:xfrm>
          <a:prstGeom prst="rect">
            <a:avLst/>
          </a:prstGeom>
          <a:noFill/>
        </p:spPr>
        <p:txBody>
          <a:bodyPr wrap="square" rtlCol="0">
            <a:normAutofit fontScale="47500" lnSpcReduction="20000"/>
          </a:bodyPr>
          <a:lstStyle/>
          <a:p>
            <a:pPr marL="285750" indent="-285750">
              <a:buFont typeface="Arial" panose="020B0604020202020204" pitchFamily="34" charset="0"/>
              <a:buChar char="•"/>
            </a:pPr>
            <a:r>
              <a:rPr lang="en-US"/>
              <a:t>“NENA” correspond to items from the National Emergency Number </a:t>
            </a:r>
            <a:r>
              <a:rPr lang="en-US" err="1"/>
              <a:t>Assocation</a:t>
            </a:r>
            <a:r>
              <a:rPr lang="en-US"/>
              <a:t>, "NENA Recommended Formats </a:t>
            </a:r>
            <a:r>
              <a:rPr lang="en-CA"/>
              <a:t>and Protocols For ALI Data Exchange, ALI Response and GIS Mapping", NENA NENA-02-010, January 2002.</a:t>
            </a:r>
            <a:endParaRPr lang="en-US"/>
          </a:p>
          <a:p>
            <a:pPr marL="285750" indent="-285750">
              <a:buFont typeface="Arial" panose="020B0604020202020204" pitchFamily="34" charset="0"/>
              <a:buChar char="•"/>
            </a:pPr>
            <a:r>
              <a:rPr lang="en-US"/>
              <a:t>“PIDF” indicates the element name from Peterson, J., "A Presence-based GEOPRIV Location Object Format", RFC 4119, December 2005.</a:t>
            </a:r>
            <a:endParaRPr lang="en-CA"/>
          </a:p>
        </p:txBody>
      </p:sp>
      <p:sp>
        <p:nvSpPr>
          <p:cNvPr id="8" name="TextBox 7">
            <a:extLst>
              <a:ext uri="{FF2B5EF4-FFF2-40B4-BE49-F238E27FC236}">
                <a16:creationId xmlns:a16="http://schemas.microsoft.com/office/drawing/2014/main" id="{70907A3C-6F67-40C7-B854-54E5065857EF}"/>
              </a:ext>
            </a:extLst>
          </p:cNvPr>
          <p:cNvSpPr txBox="1"/>
          <p:nvPr/>
        </p:nvSpPr>
        <p:spPr>
          <a:xfrm>
            <a:off x="233461" y="995810"/>
            <a:ext cx="11728384" cy="599640"/>
          </a:xfrm>
          <a:prstGeom prst="rect">
            <a:avLst/>
          </a:prstGeom>
          <a:noFill/>
        </p:spPr>
        <p:txBody>
          <a:bodyPr wrap="square" rtlCol="0">
            <a:normAutofit fontScale="70000" lnSpcReduction="20000"/>
          </a:bodyPr>
          <a:lstStyle/>
          <a:p>
            <a:pPr marL="285750" indent="-285750">
              <a:buFont typeface="Arial" panose="020B0604020202020204" pitchFamily="34" charset="0"/>
              <a:buChar char="•"/>
            </a:pPr>
            <a:r>
              <a:rPr lang="en-CA" dirty="0"/>
              <a:t>This document specifies a Dynamic Host Configuration Protocol (DHCPv4 </a:t>
            </a:r>
            <a:r>
              <a:rPr lang="en-US" dirty="0"/>
              <a:t>and DHCPv6) option containing the civic location of the client or the </a:t>
            </a:r>
            <a:r>
              <a:rPr lang="en-CA" dirty="0"/>
              <a:t>DHCP server.</a:t>
            </a:r>
          </a:p>
          <a:p>
            <a:pPr marL="742950" lvl="1" indent="-285750">
              <a:buFont typeface="Arial" panose="020B0604020202020204" pitchFamily="34" charset="0"/>
              <a:buChar char="•"/>
            </a:pPr>
            <a:r>
              <a:rPr lang="en-US" dirty="0"/>
              <a:t>Civic information is useful since it often provides additional, human-usable information, particularly within buildings.</a:t>
            </a:r>
          </a:p>
          <a:p>
            <a:pPr marL="742950" lvl="1" indent="-285750">
              <a:buFont typeface="Arial" panose="020B0604020202020204" pitchFamily="34" charset="0"/>
              <a:buChar char="•"/>
            </a:pPr>
            <a:r>
              <a:rPr lang="en-US" dirty="0"/>
              <a:t>RFC 3825/RFC 6225 Geolocation specification Lat/Long/Alt</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062628906"/>
      </p:ext>
    </p:extLst>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89624AF-1559-4153-92F2-FD2D18F861A0}"/>
              </a:ext>
            </a:extLst>
          </p:cNvPr>
          <p:cNvSpPr>
            <a:spLocks noGrp="1"/>
          </p:cNvSpPr>
          <p:nvPr>
            <p:ph type="sldNum" sz="quarter" idx="4"/>
          </p:nvPr>
        </p:nvSpPr>
        <p:spPr/>
        <p:txBody>
          <a:bodyPr/>
          <a:lstStyle/>
          <a:p>
            <a:fld id="{6C9CD605-947A-3C4E-98CB-B055F943FEBA}" type="slidenum">
              <a:rPr lang="en-US" smtClean="0"/>
              <a:pPr/>
              <a:t>22</a:t>
            </a:fld>
            <a:endParaRPr lang="en-US"/>
          </a:p>
        </p:txBody>
      </p:sp>
      <p:sp>
        <p:nvSpPr>
          <p:cNvPr id="3" name="Title 2">
            <a:extLst>
              <a:ext uri="{FF2B5EF4-FFF2-40B4-BE49-F238E27FC236}">
                <a16:creationId xmlns:a16="http://schemas.microsoft.com/office/drawing/2014/main" id="{85CD7C6D-E12B-404C-8CCC-B3588C393F61}"/>
              </a:ext>
            </a:extLst>
          </p:cNvPr>
          <p:cNvSpPr>
            <a:spLocks noGrp="1"/>
          </p:cNvSpPr>
          <p:nvPr>
            <p:ph type="title"/>
          </p:nvPr>
        </p:nvSpPr>
        <p:spPr/>
        <p:txBody>
          <a:bodyPr>
            <a:normAutofit fontScale="90000"/>
          </a:bodyPr>
          <a:lstStyle/>
          <a:p>
            <a:r>
              <a:rPr lang="en-US" dirty="0"/>
              <a:t>RFC 6225 Geolocation (DHCP options / coordinate LCI)</a:t>
            </a:r>
          </a:p>
        </p:txBody>
      </p:sp>
      <p:graphicFrame>
        <p:nvGraphicFramePr>
          <p:cNvPr id="6" name="Table 5">
            <a:extLst>
              <a:ext uri="{FF2B5EF4-FFF2-40B4-BE49-F238E27FC236}">
                <a16:creationId xmlns:a16="http://schemas.microsoft.com/office/drawing/2014/main" id="{81F50AAD-3E0D-4F10-B5A9-0CCB45A50FF6}"/>
              </a:ext>
            </a:extLst>
          </p:cNvPr>
          <p:cNvGraphicFramePr>
            <a:graphicFrameLocks noGrp="1"/>
          </p:cNvGraphicFramePr>
          <p:nvPr>
            <p:extLst>
              <p:ext uri="{D42A27DB-BD31-4B8C-83A1-F6EECF244321}">
                <p14:modId xmlns:p14="http://schemas.microsoft.com/office/powerpoint/2010/main" val="4020809890"/>
              </p:ext>
            </p:extLst>
          </p:nvPr>
        </p:nvGraphicFramePr>
        <p:xfrm>
          <a:off x="353017" y="1159328"/>
          <a:ext cx="5715044" cy="4725787"/>
        </p:xfrm>
        <a:graphic>
          <a:graphicData uri="http://schemas.openxmlformats.org/drawingml/2006/table">
            <a:tbl>
              <a:tblPr firstRow="1" firstCol="1" bandRow="1">
                <a:tableStyleId>{5C22544A-7EE6-4342-B048-85BDC9FD1C3A}</a:tableStyleId>
              </a:tblPr>
              <a:tblGrid>
                <a:gridCol w="619443">
                  <a:extLst>
                    <a:ext uri="{9D8B030D-6E8A-4147-A177-3AD203B41FA5}">
                      <a16:colId xmlns:a16="http://schemas.microsoft.com/office/drawing/2014/main" val="2558300356"/>
                    </a:ext>
                  </a:extLst>
                </a:gridCol>
                <a:gridCol w="811530">
                  <a:extLst>
                    <a:ext uri="{9D8B030D-6E8A-4147-A177-3AD203B41FA5}">
                      <a16:colId xmlns:a16="http://schemas.microsoft.com/office/drawing/2014/main" val="3130273199"/>
                    </a:ext>
                  </a:extLst>
                </a:gridCol>
                <a:gridCol w="2901346">
                  <a:extLst>
                    <a:ext uri="{9D8B030D-6E8A-4147-A177-3AD203B41FA5}">
                      <a16:colId xmlns:a16="http://schemas.microsoft.com/office/drawing/2014/main" val="3279920499"/>
                    </a:ext>
                  </a:extLst>
                </a:gridCol>
                <a:gridCol w="1382725">
                  <a:extLst>
                    <a:ext uri="{9D8B030D-6E8A-4147-A177-3AD203B41FA5}">
                      <a16:colId xmlns:a16="http://schemas.microsoft.com/office/drawing/2014/main" val="913540308"/>
                    </a:ext>
                  </a:extLst>
                </a:gridCol>
              </a:tblGrid>
              <a:tr h="245227">
                <a:tc>
                  <a:txBody>
                    <a:bodyPr/>
                    <a:lstStyle/>
                    <a:p>
                      <a:endParaRPr lang="en-CA" sz="1000" dirty="0"/>
                    </a:p>
                  </a:txBody>
                  <a:tcPr/>
                </a:tc>
                <a:tc>
                  <a:txBody>
                    <a:bodyPr/>
                    <a:lstStyle/>
                    <a:p>
                      <a:endParaRPr lang="en-CA" sz="1000" dirty="0"/>
                    </a:p>
                  </a:txBody>
                  <a:tcPr/>
                </a:tc>
                <a:tc>
                  <a:txBody>
                    <a:bodyPr/>
                    <a:lstStyle/>
                    <a:p>
                      <a:r>
                        <a:rPr lang="en-CA" sz="1000" u="none" strike="noStrike" kern="1200" dirty="0">
                          <a:effectLst/>
                        </a:rPr>
                        <a:t>Description </a:t>
                      </a:r>
                      <a:endParaRPr lang="en-CA" sz="1000" dirty="0"/>
                    </a:p>
                  </a:txBody>
                  <a:tcPr/>
                </a:tc>
                <a:tc>
                  <a:txBody>
                    <a:bodyPr/>
                    <a:lstStyle/>
                    <a:p>
                      <a:r>
                        <a:rPr lang="sv-SE" sz="1000" dirty="0" err="1"/>
                        <a:t>Examples</a:t>
                      </a:r>
                      <a:endParaRPr lang="en-CA" sz="1000" dirty="0"/>
                    </a:p>
                  </a:txBody>
                  <a:tcPr/>
                </a:tc>
                <a:extLst>
                  <a:ext uri="{0D108BD9-81ED-4DB2-BD59-A6C34878D82A}">
                    <a16:rowId xmlns:a16="http://schemas.microsoft.com/office/drawing/2014/main" val="3511505613"/>
                  </a:ext>
                </a:extLst>
              </a:tr>
              <a:tr h="332944">
                <a:tc>
                  <a:txBody>
                    <a:bodyPr/>
                    <a:lstStyle/>
                    <a:p>
                      <a:endParaRPr lang="en-CA" sz="1000" dirty="0"/>
                    </a:p>
                  </a:txBody>
                  <a:tcPr/>
                </a:tc>
                <a:tc>
                  <a:txBody>
                    <a:bodyPr/>
                    <a:lstStyle/>
                    <a:p>
                      <a:endParaRPr lang="en-CA" sz="1000" dirty="0"/>
                    </a:p>
                  </a:txBody>
                  <a:tcPr/>
                </a:tc>
                <a:tc>
                  <a:txBody>
                    <a:bodyPr/>
                    <a:lstStyle/>
                    <a:p>
                      <a:r>
                        <a:rPr lang="en-CA" sz="1000" b="1" dirty="0">
                          <a:solidFill>
                            <a:srgbClr val="FF0000"/>
                          </a:solidFill>
                        </a:rPr>
                        <a:t>Latitude Uncertainty </a:t>
                      </a:r>
                      <a:r>
                        <a:rPr lang="en-CA" sz="1000" dirty="0"/>
                        <a:t>- </a:t>
                      </a:r>
                      <a:r>
                        <a:rPr lang="en-US" sz="1000" dirty="0"/>
                        <a:t>When the Ver field = 1, this field represents latitude uncertainty. Uncertainty = 2 ^ ( 21 - x ). x = 21 - ceil( log2( uncertainty ) )</a:t>
                      </a:r>
                      <a:endParaRPr lang="en-CA" sz="1000" dirty="0"/>
                    </a:p>
                  </a:txBody>
                  <a:tcPr/>
                </a:tc>
                <a:tc>
                  <a:txBody>
                    <a:bodyPr/>
                    <a:lstStyle/>
                    <a:p>
                      <a:endParaRPr lang="en-CA" sz="1000"/>
                    </a:p>
                  </a:txBody>
                  <a:tcPr/>
                </a:tc>
                <a:extLst>
                  <a:ext uri="{0D108BD9-81ED-4DB2-BD59-A6C34878D82A}">
                    <a16:rowId xmlns:a16="http://schemas.microsoft.com/office/drawing/2014/main" val="2236414094"/>
                  </a:ext>
                </a:extLst>
              </a:tr>
              <a:tr h="245227">
                <a:tc>
                  <a:txBody>
                    <a:bodyPr/>
                    <a:lstStyle/>
                    <a:p>
                      <a:endParaRPr lang="en-CA" sz="1000" dirty="0"/>
                    </a:p>
                  </a:txBody>
                  <a:tcPr/>
                </a:tc>
                <a:tc>
                  <a:txBody>
                    <a:bodyPr/>
                    <a:lstStyle/>
                    <a:p>
                      <a:endParaRPr lang="en-CA" sz="1000"/>
                    </a:p>
                  </a:txBody>
                  <a:tcPr/>
                </a:tc>
                <a:tc>
                  <a:txBody>
                    <a:bodyPr/>
                    <a:lstStyle/>
                    <a:p>
                      <a:r>
                        <a:rPr lang="en-CA" sz="1000" b="1" dirty="0">
                          <a:solidFill>
                            <a:srgbClr val="FF0000"/>
                          </a:solidFill>
                        </a:rPr>
                        <a:t>Latitude</a:t>
                      </a:r>
                      <a:r>
                        <a:rPr lang="en-CA" sz="1000" dirty="0"/>
                        <a:t> – Latitude in binary geodetic form. </a:t>
                      </a:r>
                      <a:r>
                        <a:rPr lang="en-US" sz="1000" dirty="0"/>
                        <a:t>A 34-bit fixed-point value consisting of 9 bits of integer and 25 bits of fraction.</a:t>
                      </a:r>
                      <a:endParaRPr lang="en-CA" sz="1000" dirty="0"/>
                    </a:p>
                  </a:txBody>
                  <a:tcPr/>
                </a:tc>
                <a:tc>
                  <a:txBody>
                    <a:bodyPr/>
                    <a:lstStyle/>
                    <a:p>
                      <a:endParaRPr lang="en-CA" sz="1000"/>
                    </a:p>
                  </a:txBody>
                  <a:tcPr/>
                </a:tc>
                <a:extLst>
                  <a:ext uri="{0D108BD9-81ED-4DB2-BD59-A6C34878D82A}">
                    <a16:rowId xmlns:a16="http://schemas.microsoft.com/office/drawing/2014/main" val="2818888069"/>
                  </a:ext>
                </a:extLst>
              </a:tr>
              <a:tr h="245227">
                <a:tc>
                  <a:txBody>
                    <a:bodyPr/>
                    <a:lstStyle/>
                    <a:p>
                      <a:endParaRPr lang="en-CA" sz="1000" dirty="0"/>
                    </a:p>
                  </a:txBody>
                  <a:tcPr/>
                </a:tc>
                <a:tc>
                  <a:txBody>
                    <a:bodyPr/>
                    <a:lstStyle/>
                    <a:p>
                      <a:endParaRPr lang="en-CA" sz="1000" dirty="0"/>
                    </a:p>
                  </a:txBody>
                  <a:tcPr/>
                </a:tc>
                <a:tc>
                  <a:txBody>
                    <a:bodyPr/>
                    <a:lstStyle/>
                    <a:p>
                      <a:r>
                        <a:rPr lang="en-CA" sz="1000" b="1" dirty="0">
                          <a:solidFill>
                            <a:srgbClr val="FF0000"/>
                          </a:solidFill>
                        </a:rPr>
                        <a:t>Longitude Uncertainty </a:t>
                      </a:r>
                      <a:r>
                        <a:rPr lang="en-CA" sz="1000" dirty="0"/>
                        <a:t>- </a:t>
                      </a:r>
                      <a:r>
                        <a:rPr lang="en-US" sz="1000" dirty="0"/>
                        <a:t>When the Ver field = 1, this field represents longitude uncertainty. Uncertainty = 2 ^ ( 21 - x ). x = 21 - ceil( log2( uncertainty ) )</a:t>
                      </a:r>
                      <a:endParaRPr lang="en-CA" sz="1000" dirty="0"/>
                    </a:p>
                  </a:txBody>
                  <a:tcPr/>
                </a:tc>
                <a:tc>
                  <a:txBody>
                    <a:bodyPr/>
                    <a:lstStyle/>
                    <a:p>
                      <a:endParaRPr lang="en-CA" sz="1000"/>
                    </a:p>
                  </a:txBody>
                  <a:tcPr/>
                </a:tc>
                <a:extLst>
                  <a:ext uri="{0D108BD9-81ED-4DB2-BD59-A6C34878D82A}">
                    <a16:rowId xmlns:a16="http://schemas.microsoft.com/office/drawing/2014/main" val="4199735676"/>
                  </a:ext>
                </a:extLst>
              </a:tr>
              <a:tr h="245227">
                <a:tc>
                  <a:txBody>
                    <a:bodyPr/>
                    <a:lstStyle/>
                    <a:p>
                      <a:endParaRPr lang="en-CA" sz="1000"/>
                    </a:p>
                  </a:txBody>
                  <a:tcPr/>
                </a:tc>
                <a:tc>
                  <a:txBody>
                    <a:bodyPr/>
                    <a:lstStyle/>
                    <a:p>
                      <a:endParaRPr lang="en-CA" sz="1000" dirty="0"/>
                    </a:p>
                  </a:txBody>
                  <a:tcPr/>
                </a:tc>
                <a:tc>
                  <a:txBody>
                    <a:bodyPr/>
                    <a:lstStyle/>
                    <a:p>
                      <a:r>
                        <a:rPr lang="en-CA" sz="1000" b="1" dirty="0">
                          <a:solidFill>
                            <a:srgbClr val="FF0000"/>
                          </a:solidFill>
                        </a:rPr>
                        <a:t>Longitude </a:t>
                      </a:r>
                      <a:r>
                        <a:rPr lang="en-CA" sz="1000" dirty="0"/>
                        <a:t>– Longitude in binary geodetic form. </a:t>
                      </a:r>
                      <a:r>
                        <a:rPr lang="en-US" sz="1000" dirty="0"/>
                        <a:t>A 34-bit fixed-point value consisting of 9 bits of integer and 25 bits of fraction.</a:t>
                      </a:r>
                      <a:endParaRPr lang="en-CA" sz="1000" dirty="0"/>
                    </a:p>
                  </a:txBody>
                  <a:tcPr/>
                </a:tc>
                <a:tc>
                  <a:txBody>
                    <a:bodyPr/>
                    <a:lstStyle/>
                    <a:p>
                      <a:endParaRPr lang="en-CA" sz="1000"/>
                    </a:p>
                  </a:txBody>
                  <a:tcPr/>
                </a:tc>
                <a:extLst>
                  <a:ext uri="{0D108BD9-81ED-4DB2-BD59-A6C34878D82A}">
                    <a16:rowId xmlns:a16="http://schemas.microsoft.com/office/drawing/2014/main" val="2733200280"/>
                  </a:ext>
                </a:extLst>
              </a:tr>
              <a:tr h="245227">
                <a:tc>
                  <a:txBody>
                    <a:bodyPr/>
                    <a:lstStyle/>
                    <a:p>
                      <a:endParaRPr lang="en-CA" sz="1000"/>
                    </a:p>
                  </a:txBody>
                  <a:tcPr/>
                </a:tc>
                <a:tc>
                  <a:txBody>
                    <a:bodyPr/>
                    <a:lstStyle/>
                    <a:p>
                      <a:endParaRPr lang="en-CA" sz="1000" dirty="0"/>
                    </a:p>
                  </a:txBody>
                  <a:tcPr/>
                </a:tc>
                <a:tc>
                  <a:txBody>
                    <a:bodyPr/>
                    <a:lstStyle/>
                    <a:p>
                      <a:r>
                        <a:rPr lang="en-CA" sz="1000" b="1" dirty="0">
                          <a:solidFill>
                            <a:srgbClr val="FF0000"/>
                          </a:solidFill>
                        </a:rPr>
                        <a:t>Altitude Uncertainty</a:t>
                      </a:r>
                      <a:r>
                        <a:rPr lang="en-CA" sz="1000" dirty="0"/>
                        <a:t> - </a:t>
                      </a:r>
                      <a:r>
                        <a:rPr lang="en-US" sz="1000" dirty="0"/>
                        <a:t>When the Ver field = 1, this field represents altitude uncertainty.</a:t>
                      </a:r>
                      <a:endParaRPr lang="en-CA" sz="1000" dirty="0"/>
                    </a:p>
                  </a:txBody>
                  <a:tcPr/>
                </a:tc>
                <a:tc>
                  <a:txBody>
                    <a:bodyPr/>
                    <a:lstStyle/>
                    <a:p>
                      <a:endParaRPr lang="en-CA" sz="1000"/>
                    </a:p>
                  </a:txBody>
                  <a:tcPr/>
                </a:tc>
                <a:extLst>
                  <a:ext uri="{0D108BD9-81ED-4DB2-BD59-A6C34878D82A}">
                    <a16:rowId xmlns:a16="http://schemas.microsoft.com/office/drawing/2014/main" val="1550982762"/>
                  </a:ext>
                </a:extLst>
              </a:tr>
              <a:tr h="245227">
                <a:tc>
                  <a:txBody>
                    <a:bodyPr/>
                    <a:lstStyle/>
                    <a:p>
                      <a:endParaRPr lang="en-CA" sz="1000"/>
                    </a:p>
                  </a:txBody>
                  <a:tcPr/>
                </a:tc>
                <a:tc>
                  <a:txBody>
                    <a:bodyPr/>
                    <a:lstStyle/>
                    <a:p>
                      <a:endParaRPr lang="en-CA" sz="1000" dirty="0"/>
                    </a:p>
                  </a:txBody>
                  <a:tcPr/>
                </a:tc>
                <a:tc>
                  <a:txBody>
                    <a:bodyPr/>
                    <a:lstStyle/>
                    <a:p>
                      <a:r>
                        <a:rPr lang="en-CA" sz="1000" b="1" dirty="0">
                          <a:solidFill>
                            <a:srgbClr val="FF0000"/>
                          </a:solidFill>
                        </a:rPr>
                        <a:t>Altitude</a:t>
                      </a:r>
                      <a:r>
                        <a:rPr lang="en-CA" sz="1000" dirty="0"/>
                        <a:t> – </a:t>
                      </a:r>
                      <a:r>
                        <a:rPr lang="en-US" sz="1000" dirty="0"/>
                        <a:t>A 30-bit value defined by the Altitude Type field</a:t>
                      </a:r>
                      <a:endParaRPr lang="en-CA" sz="1000" dirty="0"/>
                    </a:p>
                  </a:txBody>
                  <a:tcPr/>
                </a:tc>
                <a:tc>
                  <a:txBody>
                    <a:bodyPr/>
                    <a:lstStyle/>
                    <a:p>
                      <a:endParaRPr lang="en-CA" sz="1000"/>
                    </a:p>
                  </a:txBody>
                  <a:tcPr/>
                </a:tc>
                <a:extLst>
                  <a:ext uri="{0D108BD9-81ED-4DB2-BD59-A6C34878D82A}">
                    <a16:rowId xmlns:a16="http://schemas.microsoft.com/office/drawing/2014/main" val="1713215259"/>
                  </a:ext>
                </a:extLst>
              </a:tr>
              <a:tr h="245227">
                <a:tc>
                  <a:txBody>
                    <a:bodyPr/>
                    <a:lstStyle/>
                    <a:p>
                      <a:endParaRPr lang="en-CA" sz="1000"/>
                    </a:p>
                  </a:txBody>
                  <a:tcPr/>
                </a:tc>
                <a:tc>
                  <a:txBody>
                    <a:bodyPr/>
                    <a:lstStyle/>
                    <a:p>
                      <a:endParaRPr lang="en-CA" sz="1000" dirty="0"/>
                    </a:p>
                  </a:txBody>
                  <a:tcPr/>
                </a:tc>
                <a:tc>
                  <a:txBody>
                    <a:bodyPr/>
                    <a:lstStyle/>
                    <a:p>
                      <a:r>
                        <a:rPr lang="en-CA" sz="1000" b="1" dirty="0">
                          <a:solidFill>
                            <a:srgbClr val="FF0000"/>
                          </a:solidFill>
                        </a:rPr>
                        <a:t>Altitude Type </a:t>
                      </a:r>
                      <a:r>
                        <a:rPr lang="en-CA" sz="1000" dirty="0"/>
                        <a:t>– (1) Altitude in Meters, (2) Altitude in Floors.</a:t>
                      </a:r>
                    </a:p>
                  </a:txBody>
                  <a:tcPr/>
                </a:tc>
                <a:tc>
                  <a:txBody>
                    <a:bodyPr/>
                    <a:lstStyle/>
                    <a:p>
                      <a:r>
                        <a:rPr lang="en-CA" sz="1000" dirty="0"/>
                        <a:t>1 (indicates Altitude in Meters)</a:t>
                      </a:r>
                    </a:p>
                  </a:txBody>
                  <a:tcPr/>
                </a:tc>
                <a:extLst>
                  <a:ext uri="{0D108BD9-81ED-4DB2-BD59-A6C34878D82A}">
                    <a16:rowId xmlns:a16="http://schemas.microsoft.com/office/drawing/2014/main" val="263591356"/>
                  </a:ext>
                </a:extLst>
              </a:tr>
              <a:tr h="245227">
                <a:tc>
                  <a:txBody>
                    <a:bodyPr/>
                    <a:lstStyle/>
                    <a:p>
                      <a:endParaRPr lang="en-CA" sz="1000"/>
                    </a:p>
                  </a:txBody>
                  <a:tcPr/>
                </a:tc>
                <a:tc>
                  <a:txBody>
                    <a:bodyPr/>
                    <a:lstStyle/>
                    <a:p>
                      <a:endParaRPr lang="en-CA" sz="1000" dirty="0"/>
                    </a:p>
                  </a:txBody>
                  <a:tcPr/>
                </a:tc>
                <a:tc>
                  <a:txBody>
                    <a:bodyPr/>
                    <a:lstStyle/>
                    <a:p>
                      <a:r>
                        <a:rPr lang="en-CA" sz="1000" b="1" dirty="0">
                          <a:solidFill>
                            <a:srgbClr val="FF0000"/>
                          </a:solidFill>
                        </a:rPr>
                        <a:t>Altitude Resolution </a:t>
                      </a:r>
                      <a:r>
                        <a:rPr lang="en-CA" sz="1000" dirty="0"/>
                        <a:t>- </a:t>
                      </a:r>
                      <a:r>
                        <a:rPr lang="en-US" sz="1000" dirty="0"/>
                        <a:t>value encodes the number of high-order altitude bits that should be considered valid</a:t>
                      </a:r>
                      <a:endParaRPr lang="en-CA" sz="1000" dirty="0"/>
                    </a:p>
                  </a:txBody>
                  <a:tcPr/>
                </a:tc>
                <a:tc>
                  <a:txBody>
                    <a:bodyPr/>
                    <a:lstStyle/>
                    <a:p>
                      <a:endParaRPr lang="en-CA" sz="1000" dirty="0"/>
                    </a:p>
                  </a:txBody>
                  <a:tcPr/>
                </a:tc>
                <a:extLst>
                  <a:ext uri="{0D108BD9-81ED-4DB2-BD59-A6C34878D82A}">
                    <a16:rowId xmlns:a16="http://schemas.microsoft.com/office/drawing/2014/main" val="715831457"/>
                  </a:ext>
                </a:extLst>
              </a:tr>
              <a:tr h="245227">
                <a:tc>
                  <a:txBody>
                    <a:bodyPr/>
                    <a:lstStyle/>
                    <a:p>
                      <a:endParaRPr lang="en-CA" sz="1000"/>
                    </a:p>
                  </a:txBody>
                  <a:tcPr/>
                </a:tc>
                <a:tc>
                  <a:txBody>
                    <a:bodyPr/>
                    <a:lstStyle/>
                    <a:p>
                      <a:endParaRPr lang="en-CA" sz="1000" dirty="0"/>
                    </a:p>
                  </a:txBody>
                  <a:tcPr/>
                </a:tc>
                <a:tc>
                  <a:txBody>
                    <a:bodyPr/>
                    <a:lstStyle/>
                    <a:p>
                      <a:r>
                        <a:rPr lang="en-CA" sz="1000" b="1" dirty="0">
                          <a:solidFill>
                            <a:srgbClr val="FF0000"/>
                          </a:solidFill>
                        </a:rPr>
                        <a:t>Map Datum </a:t>
                      </a:r>
                      <a:r>
                        <a:rPr lang="en-CA" sz="1000" dirty="0"/>
                        <a:t>- </a:t>
                      </a:r>
                      <a:r>
                        <a:rPr lang="en-US" sz="1000" dirty="0"/>
                        <a:t>The Map Datum used for the coordinates given in this option: WGS84, NAD83 + NAVD88, NAD83 + MLLW.</a:t>
                      </a:r>
                      <a:endParaRPr lang="en-CA" sz="1000" dirty="0"/>
                    </a:p>
                  </a:txBody>
                  <a:tcPr/>
                </a:tc>
                <a:tc>
                  <a:txBody>
                    <a:bodyPr/>
                    <a:lstStyle/>
                    <a:p>
                      <a:r>
                        <a:rPr lang="en-CA" sz="1000" dirty="0"/>
                        <a:t>2 (Indicates NAD83+  NAVD88)</a:t>
                      </a:r>
                    </a:p>
                  </a:txBody>
                  <a:tcPr/>
                </a:tc>
                <a:extLst>
                  <a:ext uri="{0D108BD9-81ED-4DB2-BD59-A6C34878D82A}">
                    <a16:rowId xmlns:a16="http://schemas.microsoft.com/office/drawing/2014/main" val="2316744997"/>
                  </a:ext>
                </a:extLst>
              </a:tr>
            </a:tbl>
          </a:graphicData>
        </a:graphic>
      </p:graphicFrame>
    </p:spTree>
    <p:extLst>
      <p:ext uri="{BB962C8B-B14F-4D97-AF65-F5344CB8AC3E}">
        <p14:creationId xmlns:p14="http://schemas.microsoft.com/office/powerpoint/2010/main" val="2955187301"/>
      </p:ext>
    </p:extLst>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BFD6951-0708-4264-AA64-97D520FC42BA}"/>
              </a:ext>
            </a:extLst>
          </p:cNvPr>
          <p:cNvSpPr>
            <a:spLocks noGrp="1"/>
          </p:cNvSpPr>
          <p:nvPr>
            <p:ph type="sldNum" sz="quarter" idx="4"/>
          </p:nvPr>
        </p:nvSpPr>
        <p:spPr/>
        <p:txBody>
          <a:bodyPr/>
          <a:lstStyle/>
          <a:p>
            <a:fld id="{6C9CD605-947A-3C4E-98CB-B055F943FEBA}" type="slidenum">
              <a:rPr lang="en-US" smtClean="0"/>
              <a:pPr/>
              <a:t>23</a:t>
            </a:fld>
            <a:endParaRPr lang="en-US"/>
          </a:p>
        </p:txBody>
      </p:sp>
      <p:sp>
        <p:nvSpPr>
          <p:cNvPr id="3" name="Title 2">
            <a:extLst>
              <a:ext uri="{FF2B5EF4-FFF2-40B4-BE49-F238E27FC236}">
                <a16:creationId xmlns:a16="http://schemas.microsoft.com/office/drawing/2014/main" id="{1FBC636A-41E7-44F8-A237-8F23FBF46BC8}"/>
              </a:ext>
            </a:extLst>
          </p:cNvPr>
          <p:cNvSpPr>
            <a:spLocks noGrp="1"/>
          </p:cNvSpPr>
          <p:nvPr>
            <p:ph type="title"/>
          </p:nvPr>
        </p:nvSpPr>
        <p:spPr/>
        <p:txBody>
          <a:bodyPr>
            <a:normAutofit fontScale="90000"/>
          </a:bodyPr>
          <a:lstStyle/>
          <a:p>
            <a:r>
              <a:rPr lang="en-US" dirty="0"/>
              <a:t>Complex object (for reference)</a:t>
            </a:r>
          </a:p>
        </p:txBody>
      </p:sp>
      <p:sp>
        <p:nvSpPr>
          <p:cNvPr id="5" name="TextBox 4">
            <a:extLst>
              <a:ext uri="{FF2B5EF4-FFF2-40B4-BE49-F238E27FC236}">
                <a16:creationId xmlns:a16="http://schemas.microsoft.com/office/drawing/2014/main" id="{B56F0DFF-5078-45B6-BD1D-7BF7C098536A}"/>
              </a:ext>
            </a:extLst>
          </p:cNvPr>
          <p:cNvSpPr txBox="1"/>
          <p:nvPr/>
        </p:nvSpPr>
        <p:spPr>
          <a:xfrm>
            <a:off x="5376488" y="1254987"/>
            <a:ext cx="6644640" cy="369332"/>
          </a:xfrm>
          <a:prstGeom prst="rect">
            <a:avLst/>
          </a:prstGeom>
          <a:noFill/>
        </p:spPr>
        <p:txBody>
          <a:bodyPr wrap="square" rtlCol="0">
            <a:spAutoFit/>
          </a:bodyPr>
          <a:lstStyle/>
          <a:p>
            <a:r>
              <a:rPr lang="en-US" dirty="0">
                <a:hlinkClick r:id="rId2"/>
              </a:rPr>
              <a:t>https://wiki.onap.org/pages/viewpage.action?pageId=25431491</a:t>
            </a:r>
            <a:r>
              <a:rPr lang="en-US" dirty="0"/>
              <a:t> </a:t>
            </a:r>
          </a:p>
        </p:txBody>
      </p:sp>
      <p:graphicFrame>
        <p:nvGraphicFramePr>
          <p:cNvPr id="6" name="Table 5">
            <a:extLst>
              <a:ext uri="{FF2B5EF4-FFF2-40B4-BE49-F238E27FC236}">
                <a16:creationId xmlns:a16="http://schemas.microsoft.com/office/drawing/2014/main" id="{3691F93D-FB60-4471-86FD-167F233AA2F1}"/>
              </a:ext>
            </a:extLst>
          </p:cNvPr>
          <p:cNvGraphicFramePr>
            <a:graphicFrameLocks noGrp="1"/>
          </p:cNvGraphicFramePr>
          <p:nvPr>
            <p:extLst>
              <p:ext uri="{D42A27DB-BD31-4B8C-83A1-F6EECF244321}">
                <p14:modId xmlns:p14="http://schemas.microsoft.com/office/powerpoint/2010/main" val="639279232"/>
              </p:ext>
            </p:extLst>
          </p:nvPr>
        </p:nvGraphicFramePr>
        <p:xfrm>
          <a:off x="343708" y="967922"/>
          <a:ext cx="5752292" cy="5802312"/>
        </p:xfrm>
        <a:graphic>
          <a:graphicData uri="http://schemas.openxmlformats.org/drawingml/2006/table">
            <a:tbl>
              <a:tblPr/>
              <a:tblGrid>
                <a:gridCol w="5752292">
                  <a:extLst>
                    <a:ext uri="{9D8B030D-6E8A-4147-A177-3AD203B41FA5}">
                      <a16:colId xmlns:a16="http://schemas.microsoft.com/office/drawing/2014/main" val="76173670"/>
                    </a:ext>
                  </a:extLst>
                </a:gridCol>
              </a:tblGrid>
              <a:tr h="5802312">
                <a:tc>
                  <a:txBody>
                    <a:bodyPr/>
                    <a:lstStyle/>
                    <a:p>
                      <a:r>
                        <a:rPr lang="en-US" sz="1100" dirty="0"/>
                        <a:t>PUT /</a:t>
                      </a:r>
                      <a:r>
                        <a:rPr lang="en-US" sz="1100" dirty="0" err="1"/>
                        <a:t>aai</a:t>
                      </a:r>
                      <a:r>
                        <a:rPr lang="en-US" sz="1100" dirty="0"/>
                        <a:t>/v11/cloud-infrastructure/complexes/complex/clli2 HTTP/1.1</a:t>
                      </a:r>
                    </a:p>
                    <a:p>
                      <a:r>
                        <a:rPr lang="en-US" sz="1100" dirty="0"/>
                        <a:t>Host: &lt;AAI_VM1_IP&gt;:8443</a:t>
                      </a:r>
                    </a:p>
                    <a:p>
                      <a:r>
                        <a:rPr lang="en-US" sz="1100" dirty="0"/>
                        <a:t>X-</a:t>
                      </a:r>
                      <a:r>
                        <a:rPr lang="en-US" sz="1100" dirty="0" err="1"/>
                        <a:t>TransactionId</a:t>
                      </a:r>
                      <a:r>
                        <a:rPr lang="en-US" sz="1100" dirty="0"/>
                        <a:t>: 9999</a:t>
                      </a:r>
                    </a:p>
                    <a:p>
                      <a:r>
                        <a:rPr lang="en-US" sz="1100" dirty="0"/>
                        <a:t>X-</a:t>
                      </a:r>
                      <a:r>
                        <a:rPr lang="en-US" sz="1100" dirty="0" err="1"/>
                        <a:t>FromAppId</a:t>
                      </a:r>
                      <a:r>
                        <a:rPr lang="en-US" sz="1100" dirty="0"/>
                        <a:t>: jimmy-postman</a:t>
                      </a:r>
                    </a:p>
                    <a:p>
                      <a:r>
                        <a:rPr lang="en-US" sz="1100" dirty="0"/>
                        <a:t>Real-Time: true</a:t>
                      </a:r>
                    </a:p>
                    <a:p>
                      <a:r>
                        <a:rPr lang="en-US" sz="1100" dirty="0"/>
                        <a:t>Authorization: Basic </a:t>
                      </a:r>
                      <a:r>
                        <a:rPr lang="en-US" sz="1100" dirty="0" err="1"/>
                        <a:t>QUFJOkFBSQ</a:t>
                      </a:r>
                      <a:r>
                        <a:rPr lang="en-US" sz="1100" dirty="0"/>
                        <a:t>==</a:t>
                      </a:r>
                    </a:p>
                    <a:p>
                      <a:r>
                        <a:rPr lang="en-US" sz="1100" dirty="0"/>
                        <a:t>Content-Type: application/</a:t>
                      </a:r>
                      <a:r>
                        <a:rPr lang="en-US" sz="1100" dirty="0" err="1"/>
                        <a:t>json</a:t>
                      </a:r>
                      <a:endParaRPr lang="en-US" sz="1100" dirty="0"/>
                    </a:p>
                    <a:p>
                      <a:r>
                        <a:rPr lang="en-US" sz="1100" dirty="0"/>
                        <a:t>Accept: application/</a:t>
                      </a:r>
                      <a:r>
                        <a:rPr lang="en-US" sz="1100" dirty="0" err="1"/>
                        <a:t>json</a:t>
                      </a:r>
                      <a:endParaRPr lang="en-US" sz="1100" dirty="0"/>
                    </a:p>
                    <a:p>
                      <a:r>
                        <a:rPr lang="en-US" sz="1100" dirty="0"/>
                        <a:t>Cache-Control: no-cache</a:t>
                      </a:r>
                    </a:p>
                    <a:p>
                      <a:r>
                        <a:rPr lang="en-US" sz="1100" dirty="0"/>
                        <a:t>Postman-Token: 734b5a2e-2a89-1cd3-596d-d69904bcda0a</a:t>
                      </a:r>
                    </a:p>
                    <a:p>
                      <a:r>
                        <a:rPr lang="en-US" sz="1100" dirty="0"/>
                        <a:t>  </a:t>
                      </a:r>
                    </a:p>
                    <a:p>
                      <a:r>
                        <a:rPr lang="en-US" sz="1100" dirty="0"/>
                        <a:t>        {</a:t>
                      </a:r>
                    </a:p>
                    <a:p>
                      <a:r>
                        <a:rPr lang="en-US" sz="1100" dirty="0"/>
                        <a:t>            "</a:t>
                      </a:r>
                      <a:r>
                        <a:rPr lang="en-US" sz="1100" dirty="0">
                          <a:solidFill>
                            <a:srgbClr val="FF0000"/>
                          </a:solidFill>
                        </a:rPr>
                        <a:t>physical-location-id</a:t>
                      </a:r>
                      <a:r>
                        <a:rPr lang="en-US" sz="1100" dirty="0"/>
                        <a:t>": "clli2",</a:t>
                      </a:r>
                    </a:p>
                    <a:p>
                      <a:r>
                        <a:rPr lang="en-US" sz="1100" dirty="0"/>
                        <a:t>            "</a:t>
                      </a:r>
                      <a:r>
                        <a:rPr lang="en-US" sz="1100" dirty="0">
                          <a:solidFill>
                            <a:srgbClr val="FF0000"/>
                          </a:solidFill>
                        </a:rPr>
                        <a:t>data-center-code</a:t>
                      </a:r>
                      <a:r>
                        <a:rPr lang="en-US" sz="1100" dirty="0"/>
                        <a:t>": "example-data-center-code-val-6667",</a:t>
                      </a:r>
                    </a:p>
                    <a:p>
                      <a:r>
                        <a:rPr lang="en-US" sz="1100" dirty="0"/>
                        <a:t>            "</a:t>
                      </a:r>
                      <a:r>
                        <a:rPr lang="en-US" sz="1100" dirty="0">
                          <a:solidFill>
                            <a:srgbClr val="FF0000"/>
                          </a:solidFill>
                        </a:rPr>
                        <a:t>complex-name</a:t>
                      </a:r>
                      <a:r>
                        <a:rPr lang="en-US" sz="1100" dirty="0"/>
                        <a:t>": "clli2",</a:t>
                      </a:r>
                    </a:p>
                    <a:p>
                      <a:r>
                        <a:rPr lang="en-US" sz="1100" dirty="0"/>
                        <a:t>            "</a:t>
                      </a:r>
                      <a:r>
                        <a:rPr lang="en-US" sz="1100" dirty="0">
                          <a:solidFill>
                            <a:srgbClr val="FF0000"/>
                          </a:solidFill>
                        </a:rPr>
                        <a:t>identity-</a:t>
                      </a:r>
                      <a:r>
                        <a:rPr lang="en-US" sz="1100" dirty="0" err="1">
                          <a:solidFill>
                            <a:srgbClr val="FF0000"/>
                          </a:solidFill>
                        </a:rPr>
                        <a:t>url</a:t>
                      </a:r>
                      <a:r>
                        <a:rPr lang="en-US" sz="1100" dirty="0"/>
                        <a:t>": "example-identity-url-val-28399",</a:t>
                      </a:r>
                    </a:p>
                    <a:p>
                      <a:r>
                        <a:rPr lang="en-US" sz="1100" dirty="0"/>
                        <a:t>            "</a:t>
                      </a:r>
                      <a:r>
                        <a:rPr lang="en-US" sz="1100" dirty="0">
                          <a:solidFill>
                            <a:srgbClr val="FF0000"/>
                          </a:solidFill>
                        </a:rPr>
                        <a:t>physical-location-type</a:t>
                      </a:r>
                      <a:r>
                        <a:rPr lang="en-US" sz="1100" dirty="0"/>
                        <a:t>": "example-physical-location-type-val-28399",</a:t>
                      </a:r>
                    </a:p>
                    <a:p>
                      <a:r>
                        <a:rPr lang="en-US" sz="1100" dirty="0"/>
                        <a:t>            "</a:t>
                      </a:r>
                      <a:r>
                        <a:rPr lang="en-US" sz="1100" dirty="0">
                          <a:solidFill>
                            <a:srgbClr val="FF0000"/>
                          </a:solidFill>
                        </a:rPr>
                        <a:t>street1</a:t>
                      </a:r>
                      <a:r>
                        <a:rPr lang="en-US" sz="1100" dirty="0"/>
                        <a:t>": "example-street1-700MountainAvenue",</a:t>
                      </a:r>
                    </a:p>
                    <a:p>
                      <a:r>
                        <a:rPr lang="en-US" sz="1100" dirty="0"/>
                        <a:t>            "</a:t>
                      </a:r>
                      <a:r>
                        <a:rPr lang="en-US" sz="1100" dirty="0">
                          <a:solidFill>
                            <a:srgbClr val="FF0000"/>
                          </a:solidFill>
                        </a:rPr>
                        <a:t>street2</a:t>
                      </a:r>
                      <a:r>
                        <a:rPr lang="en-US" sz="1100" dirty="0"/>
                        <a:t>": "example-street2-GlenSideRoad",</a:t>
                      </a:r>
                    </a:p>
                    <a:p>
                      <a:r>
                        <a:rPr lang="en-US" sz="1100" dirty="0"/>
                        <a:t>            "</a:t>
                      </a:r>
                      <a:r>
                        <a:rPr lang="en-US" sz="1100" dirty="0">
                          <a:solidFill>
                            <a:srgbClr val="FF0000"/>
                          </a:solidFill>
                        </a:rPr>
                        <a:t>city</a:t>
                      </a:r>
                      <a:r>
                        <a:rPr lang="en-US" sz="1100" dirty="0"/>
                        <a:t>": "example-city-</a:t>
                      </a:r>
                      <a:r>
                        <a:rPr lang="en-US" sz="1100" dirty="0" err="1"/>
                        <a:t>MurrayHill</a:t>
                      </a:r>
                      <a:r>
                        <a:rPr lang="en-US" sz="1100" dirty="0"/>
                        <a:t>",</a:t>
                      </a:r>
                    </a:p>
                    <a:p>
                      <a:r>
                        <a:rPr lang="en-US" sz="1100" dirty="0"/>
                        <a:t>            "</a:t>
                      </a:r>
                      <a:r>
                        <a:rPr lang="en-US" sz="1100" dirty="0">
                          <a:solidFill>
                            <a:srgbClr val="FF0000"/>
                          </a:solidFill>
                        </a:rPr>
                        <a:t>state</a:t>
                      </a:r>
                      <a:r>
                        <a:rPr lang="en-US" sz="1100" dirty="0"/>
                        <a:t>": "example-state-</a:t>
                      </a:r>
                      <a:r>
                        <a:rPr lang="en-US" sz="1100" dirty="0" err="1"/>
                        <a:t>NewJersey</a:t>
                      </a:r>
                      <a:r>
                        <a:rPr lang="en-US" sz="1100" dirty="0"/>
                        <a:t>",</a:t>
                      </a:r>
                    </a:p>
                    <a:p>
                      <a:r>
                        <a:rPr lang="en-US" sz="1100" dirty="0"/>
                        <a:t>            "</a:t>
                      </a:r>
                      <a:r>
                        <a:rPr lang="en-US" sz="1100" dirty="0">
                          <a:solidFill>
                            <a:srgbClr val="FF0000"/>
                          </a:solidFill>
                        </a:rPr>
                        <a:t>postal-code</a:t>
                      </a:r>
                      <a:r>
                        <a:rPr lang="en-US" sz="1100" dirty="0"/>
                        <a:t>": "example-postal-code-07974",</a:t>
                      </a:r>
                    </a:p>
                    <a:p>
                      <a:r>
                        <a:rPr lang="en-US" sz="1100" dirty="0"/>
                        <a:t>            "</a:t>
                      </a:r>
                      <a:r>
                        <a:rPr lang="en-US" sz="1100" dirty="0">
                          <a:solidFill>
                            <a:srgbClr val="FF0000"/>
                          </a:solidFill>
                        </a:rPr>
                        <a:t>country</a:t>
                      </a:r>
                      <a:r>
                        <a:rPr lang="en-US" sz="1100" dirty="0"/>
                        <a:t>": "example-country-</a:t>
                      </a:r>
                      <a:r>
                        <a:rPr lang="en-US" sz="1100" dirty="0" err="1"/>
                        <a:t>UnitedStates</a:t>
                      </a:r>
                      <a:r>
                        <a:rPr lang="en-US" sz="1100" dirty="0"/>
                        <a:t>",</a:t>
                      </a:r>
                    </a:p>
                    <a:p>
                      <a:r>
                        <a:rPr lang="en-US" sz="1100" dirty="0"/>
                        <a:t>            "</a:t>
                      </a:r>
                      <a:r>
                        <a:rPr lang="en-US" sz="1100" dirty="0">
                          <a:solidFill>
                            <a:srgbClr val="FF0000"/>
                          </a:solidFill>
                        </a:rPr>
                        <a:t>region</a:t>
                      </a:r>
                      <a:r>
                        <a:rPr lang="en-US" sz="1100" dirty="0"/>
                        <a:t>": "example-region-val-28399",</a:t>
                      </a:r>
                    </a:p>
                    <a:p>
                      <a:r>
                        <a:rPr lang="en-US" sz="1100" dirty="0"/>
                        <a:t>            "</a:t>
                      </a:r>
                      <a:r>
                        <a:rPr lang="en-US" sz="1100" dirty="0">
                          <a:solidFill>
                            <a:srgbClr val="FF0000"/>
                          </a:solidFill>
                        </a:rPr>
                        <a:t>latitude</a:t>
                      </a:r>
                      <a:r>
                        <a:rPr lang="en-US" sz="1100" dirty="0"/>
                        <a:t>": "111.1",</a:t>
                      </a:r>
                    </a:p>
                    <a:p>
                      <a:r>
                        <a:rPr lang="en-US" sz="1100" dirty="0"/>
                        <a:t>            "</a:t>
                      </a:r>
                      <a:r>
                        <a:rPr lang="en-US" sz="1100" dirty="0">
                          <a:solidFill>
                            <a:srgbClr val="FF0000"/>
                          </a:solidFill>
                        </a:rPr>
                        <a:t>longitude</a:t>
                      </a:r>
                      <a:r>
                        <a:rPr lang="en-US" sz="1100" dirty="0"/>
                        <a:t>": "234.2,</a:t>
                      </a:r>
                    </a:p>
                    <a:p>
                      <a:r>
                        <a:rPr lang="en-US" sz="1100" dirty="0"/>
                        <a:t>            "</a:t>
                      </a:r>
                      <a:r>
                        <a:rPr lang="en-US" sz="1100" dirty="0">
                          <a:solidFill>
                            <a:srgbClr val="FF0000"/>
                          </a:solidFill>
                        </a:rPr>
                        <a:t>elevation</a:t>
                      </a:r>
                      <a:r>
                        <a:rPr lang="en-US" sz="1100" dirty="0"/>
                        <a:t>": "example-elevation-538feet",</a:t>
                      </a:r>
                    </a:p>
                    <a:p>
                      <a:r>
                        <a:rPr lang="en-US" sz="1100" dirty="0"/>
                        <a:t>            "</a:t>
                      </a:r>
                      <a:r>
                        <a:rPr lang="en-US" sz="1100" dirty="0" err="1">
                          <a:solidFill>
                            <a:srgbClr val="FF0000"/>
                          </a:solidFill>
                        </a:rPr>
                        <a:t>lata</a:t>
                      </a:r>
                      <a:r>
                        <a:rPr lang="en-US" sz="1100" dirty="0"/>
                        <a:t>": "example-lata-val-28399"</a:t>
                      </a:r>
                    </a:p>
                    <a:p>
                      <a:r>
                        <a:rPr lang="en-US" sz="1100" dirty="0"/>
                        <a:t>        }</a:t>
                      </a:r>
                    </a:p>
                  </a:txBody>
                  <a:tcPr marL="0" marR="0" marT="0" marB="0" anchor="ctr">
                    <a:lnL>
                      <a:noFill/>
                    </a:lnL>
                    <a:lnR>
                      <a:noFill/>
                    </a:lnR>
                    <a:lnT>
                      <a:noFill/>
                    </a:lnT>
                    <a:lnB>
                      <a:noFill/>
                    </a:lnB>
                  </a:tcPr>
                </a:tc>
                <a:extLst>
                  <a:ext uri="{0D108BD9-81ED-4DB2-BD59-A6C34878D82A}">
                    <a16:rowId xmlns:a16="http://schemas.microsoft.com/office/drawing/2014/main" val="619242557"/>
                  </a:ext>
                </a:extLst>
              </a:tr>
            </a:tbl>
          </a:graphicData>
        </a:graphic>
      </p:graphicFrame>
      <p:sp>
        <p:nvSpPr>
          <p:cNvPr id="7" name="Rectangle 1">
            <a:extLst>
              <a:ext uri="{FF2B5EF4-FFF2-40B4-BE49-F238E27FC236}">
                <a16:creationId xmlns:a16="http://schemas.microsoft.com/office/drawing/2014/main" id="{4CFD0971-2C48-4CCD-826C-B89B14064073}"/>
              </a:ext>
            </a:extLst>
          </p:cNvPr>
          <p:cNvSpPr>
            <a:spLocks noChangeArrowheads="1"/>
          </p:cNvSpPr>
          <p:nvPr/>
        </p:nvSpPr>
        <p:spPr bwMode="auto">
          <a:xfrm>
            <a:off x="340938" y="1012903"/>
            <a:ext cx="451489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dirty="0">
                <a:ln>
                  <a:noFill/>
                </a:ln>
                <a:solidFill>
                  <a:schemeClr val="tx1"/>
                </a:solidFill>
                <a:effectLst/>
                <a:latin typeface="Arial" panose="020B0604020202020204" pitchFamily="34" charset="0"/>
              </a:rPr>
              <a:t>Create a Complex (LOCATION) Object</a:t>
            </a: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8" name="TextBox 7">
            <a:extLst>
              <a:ext uri="{FF2B5EF4-FFF2-40B4-BE49-F238E27FC236}">
                <a16:creationId xmlns:a16="http://schemas.microsoft.com/office/drawing/2014/main" id="{F7252669-A6A8-45CB-8697-45C1E5B134CE}"/>
              </a:ext>
            </a:extLst>
          </p:cNvPr>
          <p:cNvSpPr txBox="1"/>
          <p:nvPr/>
        </p:nvSpPr>
        <p:spPr>
          <a:xfrm>
            <a:off x="5841250" y="2961137"/>
            <a:ext cx="6143926" cy="3046988"/>
          </a:xfrm>
          <a:prstGeom prst="rect">
            <a:avLst/>
          </a:prstGeom>
          <a:noFill/>
        </p:spPr>
        <p:txBody>
          <a:bodyPr wrap="none" rtlCol="0">
            <a:spAutoFit/>
          </a:bodyPr>
          <a:lstStyle/>
          <a:p>
            <a:r>
              <a:rPr lang="en-US" sz="1600" dirty="0"/>
              <a:t>The SID addendum on location has a location object,</a:t>
            </a:r>
          </a:p>
          <a:p>
            <a:r>
              <a:rPr lang="en-US" sz="1600" dirty="0"/>
              <a:t>GB922-Location</a:t>
            </a:r>
          </a:p>
          <a:p>
            <a:r>
              <a:rPr lang="en-US" sz="1600" dirty="0">
                <a:hlinkClick r:id="rId3"/>
              </a:rPr>
              <a:t>https://www.tmforum.org/resources/standard/gb922-location-r14-5-1/</a:t>
            </a:r>
            <a:endParaRPr lang="en-US" sz="1600" dirty="0"/>
          </a:p>
          <a:p>
            <a:endParaRPr lang="en-US" sz="1600" dirty="0"/>
          </a:p>
          <a:p>
            <a:r>
              <a:rPr lang="en-US" sz="1600" dirty="0"/>
              <a:t>No MEF standards.</a:t>
            </a:r>
          </a:p>
          <a:p>
            <a:endParaRPr lang="en-US" sz="1600" dirty="0"/>
          </a:p>
          <a:p>
            <a:r>
              <a:rPr lang="en-US" sz="1600" dirty="0"/>
              <a:t>ACTION: to compare the models and cf.</a:t>
            </a:r>
          </a:p>
          <a:p>
            <a:endParaRPr lang="en-US" sz="1600" dirty="0"/>
          </a:p>
          <a:p>
            <a:r>
              <a:rPr lang="en-US" sz="1600" dirty="0"/>
              <a:t>ACTION: work in modeling team to create a separate Location object,</a:t>
            </a:r>
          </a:p>
          <a:p>
            <a:r>
              <a:rPr lang="en-US" sz="1600" dirty="0"/>
              <a:t>Then associate it to FROM the complex object.</a:t>
            </a:r>
          </a:p>
          <a:p>
            <a:endParaRPr lang="en-US" sz="1600" dirty="0"/>
          </a:p>
          <a:p>
            <a:r>
              <a:rPr lang="en-US" sz="1600" dirty="0"/>
              <a:t>Allow users to be provided in DB field. </a:t>
            </a:r>
          </a:p>
        </p:txBody>
      </p:sp>
    </p:spTree>
    <p:extLst>
      <p:ext uri="{BB962C8B-B14F-4D97-AF65-F5344CB8AC3E}">
        <p14:creationId xmlns:p14="http://schemas.microsoft.com/office/powerpoint/2010/main" val="87668555"/>
      </p:ext>
    </p:extLst>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8E47FA2-C3C7-4E47-8D26-3B6C63DE796A}"/>
              </a:ext>
            </a:extLst>
          </p:cNvPr>
          <p:cNvSpPr>
            <a:spLocks noGrp="1"/>
          </p:cNvSpPr>
          <p:nvPr>
            <p:ph type="sldNum" sz="quarter" idx="4"/>
          </p:nvPr>
        </p:nvSpPr>
        <p:spPr/>
        <p:txBody>
          <a:bodyPr/>
          <a:lstStyle/>
          <a:p>
            <a:fld id="{6C9CD605-947A-3C4E-98CB-B055F943FEBA}" type="slidenum">
              <a:rPr lang="en-US" smtClean="0"/>
              <a:pPr/>
              <a:t>24</a:t>
            </a:fld>
            <a:endParaRPr lang="en-US"/>
          </a:p>
        </p:txBody>
      </p:sp>
      <p:sp>
        <p:nvSpPr>
          <p:cNvPr id="3" name="Title 2">
            <a:extLst>
              <a:ext uri="{FF2B5EF4-FFF2-40B4-BE49-F238E27FC236}">
                <a16:creationId xmlns:a16="http://schemas.microsoft.com/office/drawing/2014/main" id="{A7D106E2-1EEB-4BDE-9647-26C3FFF592AF}"/>
              </a:ext>
            </a:extLst>
          </p:cNvPr>
          <p:cNvSpPr>
            <a:spLocks noGrp="1"/>
          </p:cNvSpPr>
          <p:nvPr>
            <p:ph type="title"/>
          </p:nvPr>
        </p:nvSpPr>
        <p:spPr/>
        <p:txBody>
          <a:bodyPr>
            <a:normAutofit fontScale="90000"/>
          </a:bodyPr>
          <a:lstStyle/>
          <a:p>
            <a:r>
              <a:rPr lang="en-US" dirty="0"/>
              <a:t>“Place” object in modeling</a:t>
            </a:r>
          </a:p>
        </p:txBody>
      </p:sp>
      <p:pic>
        <p:nvPicPr>
          <p:cNvPr id="5" name="Picture 4">
            <a:extLst>
              <a:ext uri="{FF2B5EF4-FFF2-40B4-BE49-F238E27FC236}">
                <a16:creationId xmlns:a16="http://schemas.microsoft.com/office/drawing/2014/main" id="{7F85F1C4-FCF1-48FC-A95D-A27303EB2DCD}"/>
              </a:ext>
            </a:extLst>
          </p:cNvPr>
          <p:cNvPicPr>
            <a:picLocks noChangeAspect="1"/>
          </p:cNvPicPr>
          <p:nvPr/>
        </p:nvPicPr>
        <p:blipFill>
          <a:blip r:embed="rId2"/>
          <a:stretch>
            <a:fillRect/>
          </a:stretch>
        </p:blipFill>
        <p:spPr>
          <a:xfrm>
            <a:off x="164040" y="1028831"/>
            <a:ext cx="10045280" cy="5506417"/>
          </a:xfrm>
          <a:prstGeom prst="rect">
            <a:avLst/>
          </a:prstGeom>
        </p:spPr>
      </p:pic>
      <p:sp>
        <p:nvSpPr>
          <p:cNvPr id="6" name="Rectangle 5">
            <a:extLst>
              <a:ext uri="{FF2B5EF4-FFF2-40B4-BE49-F238E27FC236}">
                <a16:creationId xmlns:a16="http://schemas.microsoft.com/office/drawing/2014/main" id="{007337C2-1E8C-4BF3-9AAF-075A89B3E65D}"/>
              </a:ext>
            </a:extLst>
          </p:cNvPr>
          <p:cNvSpPr/>
          <p:nvPr/>
        </p:nvSpPr>
        <p:spPr>
          <a:xfrm>
            <a:off x="5752730" y="2423604"/>
            <a:ext cx="1420427" cy="131389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702D64E-8F14-4C76-A70E-8E05D20493D7}"/>
              </a:ext>
            </a:extLst>
          </p:cNvPr>
          <p:cNvSpPr txBox="1"/>
          <p:nvPr/>
        </p:nvSpPr>
        <p:spPr>
          <a:xfrm>
            <a:off x="10133800" y="2107933"/>
            <a:ext cx="2446419" cy="3231654"/>
          </a:xfrm>
          <a:prstGeom prst="rect">
            <a:avLst/>
          </a:prstGeom>
          <a:noFill/>
        </p:spPr>
        <p:txBody>
          <a:bodyPr wrap="square" rtlCol="0">
            <a:spAutoFit/>
          </a:bodyPr>
          <a:lstStyle/>
          <a:p>
            <a:r>
              <a:rPr lang="en-US" sz="1200" dirty="0"/>
              <a:t>Location / Place</a:t>
            </a:r>
          </a:p>
          <a:p>
            <a:r>
              <a:rPr lang="en-US" sz="1200" dirty="0"/>
              <a:t>NF has “planning view” / planning from system</a:t>
            </a:r>
          </a:p>
          <a:p>
            <a:endParaRPr lang="en-US" sz="1200" dirty="0"/>
          </a:p>
          <a:p>
            <a:endParaRPr lang="en-US" sz="1200" dirty="0"/>
          </a:p>
          <a:p>
            <a:r>
              <a:rPr lang="en-US" sz="1200" dirty="0"/>
              <a:t>Planning location</a:t>
            </a:r>
          </a:p>
          <a:p>
            <a:r>
              <a:rPr lang="en-US" sz="1200" dirty="0"/>
              <a:t>Reporting of location</a:t>
            </a:r>
          </a:p>
          <a:p>
            <a:r>
              <a:rPr lang="en-US" sz="1200" dirty="0"/>
              <a:t>Matching processing</a:t>
            </a:r>
          </a:p>
          <a:p>
            <a:r>
              <a:rPr lang="en-US" sz="1200" dirty="0"/>
              <a:t>Reconciliation</a:t>
            </a:r>
          </a:p>
          <a:p>
            <a:endParaRPr lang="en-US" sz="1200" dirty="0"/>
          </a:p>
          <a:p>
            <a:r>
              <a:rPr lang="en-US" sz="1200" dirty="0"/>
              <a:t>What’s in MIB</a:t>
            </a:r>
          </a:p>
          <a:p>
            <a:r>
              <a:rPr lang="en-US" sz="1200" dirty="0"/>
              <a:t>AAI has info from somewhere</a:t>
            </a:r>
          </a:p>
          <a:p>
            <a:r>
              <a:rPr lang="en-US" sz="1200" dirty="0"/>
              <a:t>Populated through VID??</a:t>
            </a:r>
          </a:p>
          <a:p>
            <a:endParaRPr lang="en-US" sz="1200" dirty="0"/>
          </a:p>
          <a:p>
            <a:r>
              <a:rPr lang="en-US" sz="1200" dirty="0"/>
              <a:t>Street add in PNFD (ETSI)</a:t>
            </a:r>
          </a:p>
          <a:p>
            <a:r>
              <a:rPr lang="en-US" sz="1200" dirty="0"/>
              <a:t>Planning info / placeholder</a:t>
            </a:r>
          </a:p>
          <a:p>
            <a:endParaRPr lang="en-US" sz="1200" dirty="0"/>
          </a:p>
        </p:txBody>
      </p:sp>
    </p:spTree>
    <p:extLst>
      <p:ext uri="{BB962C8B-B14F-4D97-AF65-F5344CB8AC3E}">
        <p14:creationId xmlns:p14="http://schemas.microsoft.com/office/powerpoint/2010/main" val="1462748284"/>
      </p:ext>
    </p:extLst>
  </p:cSld>
  <p:clrMapOvr>
    <a:masterClrMapping/>
  </p:clrMapOvr>
  <p:transition>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AC3154-DABD-4220-B115-D50BC32A435C}"/>
              </a:ext>
            </a:extLst>
          </p:cNvPr>
          <p:cNvSpPr>
            <a:spLocks noGrp="1"/>
          </p:cNvSpPr>
          <p:nvPr>
            <p:ph type="sldNum" sz="quarter" idx="4"/>
          </p:nvPr>
        </p:nvSpPr>
        <p:spPr/>
        <p:txBody>
          <a:bodyPr/>
          <a:lstStyle/>
          <a:p>
            <a:fld id="{6C9CD605-947A-3C4E-98CB-B055F943FEBA}" type="slidenum">
              <a:rPr lang="en-US" smtClean="0"/>
              <a:pPr/>
              <a:t>25</a:t>
            </a:fld>
            <a:endParaRPr lang="en-US"/>
          </a:p>
        </p:txBody>
      </p:sp>
      <p:sp>
        <p:nvSpPr>
          <p:cNvPr id="3" name="Title 2">
            <a:extLst>
              <a:ext uri="{FF2B5EF4-FFF2-40B4-BE49-F238E27FC236}">
                <a16:creationId xmlns:a16="http://schemas.microsoft.com/office/drawing/2014/main" id="{F212B271-4A6B-4526-A274-2FA632718333}"/>
              </a:ext>
            </a:extLst>
          </p:cNvPr>
          <p:cNvSpPr>
            <a:spLocks noGrp="1"/>
          </p:cNvSpPr>
          <p:nvPr>
            <p:ph type="title"/>
          </p:nvPr>
        </p:nvSpPr>
        <p:spPr/>
        <p:txBody>
          <a:bodyPr>
            <a:normAutofit fontScale="90000"/>
          </a:bodyPr>
          <a:lstStyle/>
          <a:p>
            <a:endParaRPr lang="en-US"/>
          </a:p>
        </p:txBody>
      </p:sp>
      <p:sp>
        <p:nvSpPr>
          <p:cNvPr id="5" name="Rectangle 4">
            <a:extLst>
              <a:ext uri="{FF2B5EF4-FFF2-40B4-BE49-F238E27FC236}">
                <a16:creationId xmlns:a16="http://schemas.microsoft.com/office/drawing/2014/main" id="{9ED4C04E-8D28-406E-9048-991AC28B0A17}"/>
              </a:ext>
            </a:extLst>
          </p:cNvPr>
          <p:cNvSpPr/>
          <p:nvPr/>
        </p:nvSpPr>
        <p:spPr>
          <a:xfrm>
            <a:off x="702644" y="1241659"/>
            <a:ext cx="5226518" cy="498588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82A65422-ED4F-4544-AE7A-E1B214AAA9D1}"/>
              </a:ext>
            </a:extLst>
          </p:cNvPr>
          <p:cNvSpPr/>
          <p:nvPr/>
        </p:nvSpPr>
        <p:spPr>
          <a:xfrm>
            <a:off x="6110438" y="1241659"/>
            <a:ext cx="5226518" cy="498588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E1299B4-110F-47EA-B13E-825DE6FCFC1C}"/>
              </a:ext>
            </a:extLst>
          </p:cNvPr>
          <p:cNvSpPr txBox="1"/>
          <p:nvPr/>
        </p:nvSpPr>
        <p:spPr>
          <a:xfrm>
            <a:off x="842746" y="1241659"/>
            <a:ext cx="2953053" cy="369332"/>
          </a:xfrm>
          <a:prstGeom prst="rect">
            <a:avLst/>
          </a:prstGeom>
          <a:noFill/>
        </p:spPr>
        <p:txBody>
          <a:bodyPr wrap="none" rtlCol="0">
            <a:spAutoFit/>
          </a:bodyPr>
          <a:lstStyle/>
          <a:p>
            <a:r>
              <a:rPr lang="en-US" dirty="0"/>
              <a:t>DESIGN TIME / ONBOARDING</a:t>
            </a:r>
          </a:p>
        </p:txBody>
      </p:sp>
      <p:sp>
        <p:nvSpPr>
          <p:cNvPr id="8" name="TextBox 7">
            <a:extLst>
              <a:ext uri="{FF2B5EF4-FFF2-40B4-BE49-F238E27FC236}">
                <a16:creationId xmlns:a16="http://schemas.microsoft.com/office/drawing/2014/main" id="{68D66952-1608-49C3-A1AF-C848ACC39D22}"/>
              </a:ext>
            </a:extLst>
          </p:cNvPr>
          <p:cNvSpPr txBox="1"/>
          <p:nvPr/>
        </p:nvSpPr>
        <p:spPr>
          <a:xfrm>
            <a:off x="6279415" y="1241659"/>
            <a:ext cx="1138453" cy="369332"/>
          </a:xfrm>
          <a:prstGeom prst="rect">
            <a:avLst/>
          </a:prstGeom>
          <a:noFill/>
        </p:spPr>
        <p:txBody>
          <a:bodyPr wrap="none" rtlCol="0">
            <a:spAutoFit/>
          </a:bodyPr>
          <a:lstStyle/>
          <a:p>
            <a:r>
              <a:rPr lang="en-US" dirty="0"/>
              <a:t>RUN TIME</a:t>
            </a:r>
          </a:p>
        </p:txBody>
      </p:sp>
      <p:sp>
        <p:nvSpPr>
          <p:cNvPr id="9" name="TextBox 8">
            <a:extLst>
              <a:ext uri="{FF2B5EF4-FFF2-40B4-BE49-F238E27FC236}">
                <a16:creationId xmlns:a16="http://schemas.microsoft.com/office/drawing/2014/main" id="{3C302EFB-63DF-4D86-8573-A6CEC7F22D39}"/>
              </a:ext>
            </a:extLst>
          </p:cNvPr>
          <p:cNvSpPr txBox="1"/>
          <p:nvPr/>
        </p:nvSpPr>
        <p:spPr>
          <a:xfrm>
            <a:off x="842745" y="2490880"/>
            <a:ext cx="5088444" cy="923330"/>
          </a:xfrm>
          <a:prstGeom prst="rect">
            <a:avLst/>
          </a:prstGeom>
          <a:noFill/>
        </p:spPr>
        <p:txBody>
          <a:bodyPr wrap="none" rtlCol="0">
            <a:spAutoFit/>
          </a:bodyPr>
          <a:lstStyle/>
          <a:p>
            <a:r>
              <a:rPr lang="en-US" dirty="0"/>
              <a:t>PNFD / ONBOARDING (CSAR Package) – Vendor</a:t>
            </a:r>
          </a:p>
          <a:p>
            <a:r>
              <a:rPr lang="en-US" dirty="0"/>
              <a:t>“model” PNF support a data structure that</a:t>
            </a:r>
          </a:p>
          <a:p>
            <a:r>
              <a:rPr lang="en-US" dirty="0"/>
              <a:t>Can specify a place, can have relationship to a place.</a:t>
            </a:r>
          </a:p>
        </p:txBody>
      </p:sp>
      <p:sp>
        <p:nvSpPr>
          <p:cNvPr id="10" name="TextBox 9">
            <a:extLst>
              <a:ext uri="{FF2B5EF4-FFF2-40B4-BE49-F238E27FC236}">
                <a16:creationId xmlns:a16="http://schemas.microsoft.com/office/drawing/2014/main" id="{DD698BA2-B77E-41CB-BA8D-1EB68F9A1143}"/>
              </a:ext>
            </a:extLst>
          </p:cNvPr>
          <p:cNvSpPr txBox="1"/>
          <p:nvPr/>
        </p:nvSpPr>
        <p:spPr>
          <a:xfrm>
            <a:off x="771681" y="4201766"/>
            <a:ext cx="4908395" cy="1477328"/>
          </a:xfrm>
          <a:prstGeom prst="rect">
            <a:avLst/>
          </a:prstGeom>
          <a:noFill/>
        </p:spPr>
        <p:txBody>
          <a:bodyPr wrap="none" rtlCol="0">
            <a:spAutoFit/>
          </a:bodyPr>
          <a:lstStyle/>
          <a:p>
            <a:r>
              <a:rPr lang="en-US" dirty="0"/>
              <a:t>Design time (SDC DS, CDS, VID/Portal) – Service</a:t>
            </a:r>
          </a:p>
          <a:p>
            <a:r>
              <a:rPr lang="en-US" dirty="0"/>
              <a:t>Provider as they are creating a platform / internal/</a:t>
            </a:r>
          </a:p>
          <a:p>
            <a:r>
              <a:rPr lang="en-US" dirty="0"/>
              <a:t>AID model – align from PNFD – PLACE – complex</a:t>
            </a:r>
          </a:p>
          <a:p>
            <a:endParaRPr lang="en-US" dirty="0"/>
          </a:p>
          <a:p>
            <a:r>
              <a:rPr lang="en-US" dirty="0"/>
              <a:t>Complex Object</a:t>
            </a:r>
          </a:p>
        </p:txBody>
      </p:sp>
      <p:sp>
        <p:nvSpPr>
          <p:cNvPr id="11" name="TextBox 10">
            <a:extLst>
              <a:ext uri="{FF2B5EF4-FFF2-40B4-BE49-F238E27FC236}">
                <a16:creationId xmlns:a16="http://schemas.microsoft.com/office/drawing/2014/main" id="{75AA26B4-1812-4423-8964-920D9C3AF427}"/>
              </a:ext>
            </a:extLst>
          </p:cNvPr>
          <p:cNvSpPr txBox="1"/>
          <p:nvPr/>
        </p:nvSpPr>
        <p:spPr>
          <a:xfrm>
            <a:off x="6279415" y="1890099"/>
            <a:ext cx="4889737" cy="3416320"/>
          </a:xfrm>
          <a:prstGeom prst="rect">
            <a:avLst/>
          </a:prstGeom>
          <a:noFill/>
        </p:spPr>
        <p:txBody>
          <a:bodyPr wrap="none" rtlCol="0">
            <a:spAutoFit/>
          </a:bodyPr>
          <a:lstStyle/>
          <a:p>
            <a:r>
              <a:rPr lang="en-US" dirty="0"/>
              <a:t>INSTANCE of a Service (it has associated NFs)</a:t>
            </a:r>
          </a:p>
          <a:p>
            <a:endParaRPr lang="en-US" dirty="0"/>
          </a:p>
          <a:p>
            <a:r>
              <a:rPr lang="en-US" dirty="0"/>
              <a:t>INSTANCE of a PNF (resource)</a:t>
            </a:r>
          </a:p>
          <a:p>
            <a:r>
              <a:rPr lang="en-US" dirty="0"/>
              <a:t>Resource (</a:t>
            </a:r>
            <a:r>
              <a:rPr lang="en-US" dirty="0" err="1"/>
              <a:t>xNF</a:t>
            </a:r>
            <a:r>
              <a:rPr lang="en-US" dirty="0"/>
              <a:t>) associated with a Place.</a:t>
            </a:r>
          </a:p>
          <a:p>
            <a:endParaRPr lang="en-US" dirty="0"/>
          </a:p>
          <a:p>
            <a:endParaRPr lang="en-US" dirty="0"/>
          </a:p>
          <a:p>
            <a:r>
              <a:rPr lang="en-US" dirty="0"/>
              <a:t>Values get filled. </a:t>
            </a:r>
          </a:p>
          <a:p>
            <a:r>
              <a:rPr lang="en-US" dirty="0"/>
              <a:t>VID – creating the Service Instance – fill in actual</a:t>
            </a:r>
          </a:p>
          <a:p>
            <a:r>
              <a:rPr lang="en-US" dirty="0"/>
              <a:t>Location/place/coordinate information</a:t>
            </a:r>
          </a:p>
          <a:p>
            <a:endParaRPr lang="en-US" dirty="0"/>
          </a:p>
          <a:p>
            <a:r>
              <a:rPr lang="en-US" dirty="0"/>
              <a:t>PNF registration – PNF (VES </a:t>
            </a:r>
            <a:r>
              <a:rPr lang="en-US" dirty="0" err="1"/>
              <a:t>pnfRegistration</a:t>
            </a:r>
            <a:r>
              <a:rPr lang="en-US" dirty="0"/>
              <a:t>) event</a:t>
            </a:r>
          </a:p>
          <a:p>
            <a:r>
              <a:rPr lang="en-US" dirty="0"/>
              <a:t>REPORTS its coordinate info (</a:t>
            </a:r>
            <a:r>
              <a:rPr lang="en-US" dirty="0" err="1"/>
              <a:t>lat</a:t>
            </a:r>
            <a:r>
              <a:rPr lang="en-US" dirty="0"/>
              <a:t>/long/alt)</a:t>
            </a:r>
          </a:p>
        </p:txBody>
      </p:sp>
    </p:spTree>
    <p:extLst>
      <p:ext uri="{BB962C8B-B14F-4D97-AF65-F5344CB8AC3E}">
        <p14:creationId xmlns:p14="http://schemas.microsoft.com/office/powerpoint/2010/main" val="3789161385"/>
      </p:ext>
    </p:extLst>
  </p:cSld>
  <p:clrMapOvr>
    <a:masterClrMapping/>
  </p:clrMapOvr>
  <p:transition>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7BA7039-1511-4949-9A62-130679CCB881}"/>
              </a:ext>
            </a:extLst>
          </p:cNvPr>
          <p:cNvSpPr>
            <a:spLocks noGrp="1"/>
          </p:cNvSpPr>
          <p:nvPr>
            <p:ph type="sldNum" sz="quarter" idx="4"/>
          </p:nvPr>
        </p:nvSpPr>
        <p:spPr/>
        <p:txBody>
          <a:bodyPr/>
          <a:lstStyle/>
          <a:p>
            <a:fld id="{6C9CD605-947A-3C4E-98CB-B055F943FEBA}" type="slidenum">
              <a:rPr lang="en-US" smtClean="0"/>
              <a:pPr/>
              <a:t>26</a:t>
            </a:fld>
            <a:endParaRPr lang="en-US"/>
          </a:p>
        </p:txBody>
      </p:sp>
      <p:sp>
        <p:nvSpPr>
          <p:cNvPr id="3" name="Title 2">
            <a:extLst>
              <a:ext uri="{FF2B5EF4-FFF2-40B4-BE49-F238E27FC236}">
                <a16:creationId xmlns:a16="http://schemas.microsoft.com/office/drawing/2014/main" id="{AC8B2894-E7AA-4913-9954-845C92B13254}"/>
              </a:ext>
            </a:extLst>
          </p:cNvPr>
          <p:cNvSpPr>
            <a:spLocks noGrp="1"/>
          </p:cNvSpPr>
          <p:nvPr>
            <p:ph type="title"/>
          </p:nvPr>
        </p:nvSpPr>
        <p:spPr/>
        <p:txBody>
          <a:bodyPr>
            <a:normAutofit fontScale="90000"/>
          </a:bodyPr>
          <a:lstStyle/>
          <a:p>
            <a:r>
              <a:rPr lang="sv-SE" dirty="0" err="1"/>
              <a:t>Current</a:t>
            </a:r>
            <a:r>
              <a:rPr lang="sv-SE" dirty="0"/>
              <a:t> AAI </a:t>
            </a:r>
            <a:r>
              <a:rPr lang="sv-SE" dirty="0" err="1"/>
              <a:t>Complex</a:t>
            </a:r>
            <a:r>
              <a:rPr lang="sv-SE" dirty="0"/>
              <a:t> </a:t>
            </a:r>
            <a:r>
              <a:rPr lang="sv-SE" dirty="0" err="1"/>
              <a:t>datatype</a:t>
            </a:r>
            <a:endParaRPr lang="en-CA" dirty="0"/>
          </a:p>
        </p:txBody>
      </p:sp>
      <p:graphicFrame>
        <p:nvGraphicFramePr>
          <p:cNvPr id="6" name="Table 5">
            <a:extLst>
              <a:ext uri="{FF2B5EF4-FFF2-40B4-BE49-F238E27FC236}">
                <a16:creationId xmlns:a16="http://schemas.microsoft.com/office/drawing/2014/main" id="{BB00BEB8-30F8-4428-B982-50E790D1C2DA}"/>
              </a:ext>
            </a:extLst>
          </p:cNvPr>
          <p:cNvGraphicFramePr>
            <a:graphicFrameLocks noGrp="1"/>
          </p:cNvGraphicFramePr>
          <p:nvPr>
            <p:extLst>
              <p:ext uri="{D42A27DB-BD31-4B8C-83A1-F6EECF244321}">
                <p14:modId xmlns:p14="http://schemas.microsoft.com/office/powerpoint/2010/main" val="3652933651"/>
              </p:ext>
            </p:extLst>
          </p:nvPr>
        </p:nvGraphicFramePr>
        <p:xfrm>
          <a:off x="314961" y="1371504"/>
          <a:ext cx="9863511" cy="4918940"/>
        </p:xfrm>
        <a:graphic>
          <a:graphicData uri="http://schemas.openxmlformats.org/drawingml/2006/table">
            <a:tbl>
              <a:tblPr firstRow="1" firstCol="1" bandRow="1" bandCol="1">
                <a:tableStyleId>{5C22544A-7EE6-4342-B048-85BDC9FD1C3A}</a:tableStyleId>
              </a:tblPr>
              <a:tblGrid>
                <a:gridCol w="1669962">
                  <a:extLst>
                    <a:ext uri="{9D8B030D-6E8A-4147-A177-3AD203B41FA5}">
                      <a16:colId xmlns:a16="http://schemas.microsoft.com/office/drawing/2014/main" val="3822815522"/>
                    </a:ext>
                  </a:extLst>
                </a:gridCol>
                <a:gridCol w="949482">
                  <a:extLst>
                    <a:ext uri="{9D8B030D-6E8A-4147-A177-3AD203B41FA5}">
                      <a16:colId xmlns:a16="http://schemas.microsoft.com/office/drawing/2014/main" val="77083829"/>
                    </a:ext>
                  </a:extLst>
                </a:gridCol>
                <a:gridCol w="554893">
                  <a:extLst>
                    <a:ext uri="{9D8B030D-6E8A-4147-A177-3AD203B41FA5}">
                      <a16:colId xmlns:a16="http://schemas.microsoft.com/office/drawing/2014/main" val="3076506658"/>
                    </a:ext>
                  </a:extLst>
                </a:gridCol>
                <a:gridCol w="933628">
                  <a:extLst>
                    <a:ext uri="{9D8B030D-6E8A-4147-A177-3AD203B41FA5}">
                      <a16:colId xmlns:a16="http://schemas.microsoft.com/office/drawing/2014/main" val="3609587039"/>
                    </a:ext>
                  </a:extLst>
                </a:gridCol>
                <a:gridCol w="5755546">
                  <a:extLst>
                    <a:ext uri="{9D8B030D-6E8A-4147-A177-3AD203B41FA5}">
                      <a16:colId xmlns:a16="http://schemas.microsoft.com/office/drawing/2014/main" val="1963156850"/>
                    </a:ext>
                  </a:extLst>
                </a:gridCol>
              </a:tblGrid>
              <a:tr h="244770">
                <a:tc>
                  <a:txBody>
                    <a:bodyPr/>
                    <a:lstStyle/>
                    <a:p>
                      <a:pPr algn="ctr" hangingPunct="0">
                        <a:spcAft>
                          <a:spcPts val="0"/>
                        </a:spcAft>
                      </a:pPr>
                      <a:r>
                        <a:rPr lang="en-GB" sz="1100">
                          <a:effectLst/>
                        </a:rPr>
                        <a:t>Name</a:t>
                      </a:r>
                      <a:endParaRPr lang="en-CA" sz="110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a:effectLst/>
                        </a:rPr>
                        <a:t>Required</a:t>
                      </a:r>
                      <a:endParaRPr lang="en-CA" sz="110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a:effectLst/>
                        </a:rPr>
                        <a:t>Type</a:t>
                      </a:r>
                      <a:endParaRPr lang="en-CA" sz="110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a:effectLst/>
                        </a:rPr>
                        <a:t>Constraints</a:t>
                      </a:r>
                      <a:endParaRPr lang="en-CA" sz="110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a:effectLst/>
                        </a:rPr>
                        <a:t>Description</a:t>
                      </a:r>
                      <a:endParaRPr lang="en-CA" sz="1100">
                        <a:effectLst/>
                        <a:latin typeface="Times New Roman" panose="02020603050405020304" pitchFamily="18" charset="0"/>
                        <a:ea typeface="SimSun" panose="02010600030101010101" pitchFamily="2" charset="-122"/>
                      </a:endParaRPr>
                    </a:p>
                  </a:txBody>
                  <a:tcPr marL="73025" marR="73025" marT="36830" marB="36830"/>
                </a:tc>
                <a:extLst>
                  <a:ext uri="{0D108BD9-81ED-4DB2-BD59-A6C34878D82A}">
                    <a16:rowId xmlns:a16="http://schemas.microsoft.com/office/drawing/2014/main" val="445297074"/>
                  </a:ext>
                </a:extLst>
              </a:tr>
              <a:tr h="244770">
                <a:tc>
                  <a:txBody>
                    <a:bodyPr/>
                    <a:lstStyle/>
                    <a:p>
                      <a:pPr hangingPunct="0">
                        <a:spcAft>
                          <a:spcPts val="0"/>
                        </a:spcAft>
                      </a:pPr>
                      <a:r>
                        <a:rPr lang="en-CA" sz="1100" b="1">
                          <a:effectLst/>
                        </a:rPr>
                        <a:t>physical-location-id</a:t>
                      </a:r>
                      <a:endParaRPr lang="en-CA" sz="1100" b="1">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sv-SE" sz="1100" kern="1200" err="1">
                          <a:solidFill>
                            <a:schemeClr val="dk1"/>
                          </a:solidFill>
                          <a:effectLst/>
                          <a:latin typeface="+mn-lt"/>
                          <a:ea typeface="+mn-ea"/>
                          <a:cs typeface="+mn-cs"/>
                        </a:rPr>
                        <a:t>key</a:t>
                      </a: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r>
                        <a:rPr lang="en-CA" sz="1100" kern="1200" dirty="0">
                          <a:solidFill>
                            <a:schemeClr val="dk1"/>
                          </a:solidFill>
                          <a:effectLst/>
                          <a:latin typeface="+mn-lt"/>
                          <a:ea typeface="+mn-ea"/>
                          <a:cs typeface="+mn-cs"/>
                        </a:rPr>
                        <a:t>Unique identifier for physical location, e.g., CLLI</a:t>
                      </a:r>
                    </a:p>
                  </a:txBody>
                  <a:tcPr marL="73025" marR="73025" marT="36830" marB="36830"/>
                </a:tc>
                <a:extLst>
                  <a:ext uri="{0D108BD9-81ED-4DB2-BD59-A6C34878D82A}">
                    <a16:rowId xmlns:a16="http://schemas.microsoft.com/office/drawing/2014/main" val="1161782135"/>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data-center-code</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r>
                        <a:rPr lang="en-US" sz="1100" kern="1200" dirty="0">
                          <a:solidFill>
                            <a:schemeClr val="dk1"/>
                          </a:solidFill>
                          <a:effectLst/>
                          <a:latin typeface="+mn-lt"/>
                          <a:ea typeface="+mn-ea"/>
                          <a:cs typeface="+mn-cs"/>
                        </a:rPr>
                        <a:t>Data center code which can be an alternate way to identify a complex</a:t>
                      </a:r>
                      <a:endParaRPr lang="en-CA" sz="1100" kern="1200" dirty="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1154286142"/>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complex-name</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r>
                        <a:rPr lang="en-US" sz="1100" kern="1200">
                          <a:solidFill>
                            <a:schemeClr val="dk1"/>
                          </a:solidFill>
                          <a:effectLst/>
                          <a:latin typeface="+mn-lt"/>
                          <a:ea typeface="+mn-ea"/>
                          <a:cs typeface="+mn-cs"/>
                        </a:rPr>
                        <a:t>Gamma complex name for LCP instance.</a:t>
                      </a: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942666556"/>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identity-</a:t>
                      </a:r>
                      <a:r>
                        <a:rPr lang="en-CA" sz="1100" b="1" kern="1200" err="1">
                          <a:solidFill>
                            <a:schemeClr val="lt1"/>
                          </a:solidFill>
                          <a:effectLst/>
                          <a:latin typeface="+mn-lt"/>
                          <a:ea typeface="+mn-ea"/>
                          <a:cs typeface="+mn-cs"/>
                        </a:rPr>
                        <a:t>url</a:t>
                      </a:r>
                      <a:endParaRPr lang="en-CA" sz="1100" b="1" kern="1200">
                        <a:solidFill>
                          <a:schemeClr val="lt1"/>
                        </a:solidFill>
                        <a:effectLst/>
                        <a:latin typeface="+mn-lt"/>
                        <a:ea typeface="+mn-ea"/>
                        <a:cs typeface="+mn-cs"/>
                      </a:endParaRP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r>
                        <a:rPr lang="en-US" sz="1100" kern="1200">
                          <a:solidFill>
                            <a:schemeClr val="dk1"/>
                          </a:solidFill>
                          <a:effectLst/>
                          <a:latin typeface="+mn-lt"/>
                          <a:ea typeface="+mn-ea"/>
                          <a:cs typeface="+mn-cs"/>
                        </a:rPr>
                        <a:t>URL of the keystone identity service</a:t>
                      </a: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3478708161"/>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resource-version</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r>
                        <a:rPr lang="en-US" sz="1100" kern="1200">
                          <a:solidFill>
                            <a:schemeClr val="dk1"/>
                          </a:solidFill>
                          <a:effectLst/>
                          <a:latin typeface="+mn-lt"/>
                          <a:ea typeface="+mn-ea"/>
                          <a:cs typeface="+mn-cs"/>
                        </a:rPr>
                        <a:t>Used for optimistic concurrency.  Must be empty on create, valid on update and delete.</a:t>
                      </a: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1315040949"/>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physical-location-type</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r>
                        <a:rPr lang="en-CA" sz="1100" kern="1200">
                          <a:solidFill>
                            <a:schemeClr val="dk1"/>
                          </a:solidFill>
                          <a:effectLst/>
                          <a:latin typeface="+mn-lt"/>
                          <a:ea typeface="+mn-ea"/>
                          <a:cs typeface="+mn-cs"/>
                        </a:rPr>
                        <a:t>Type, e.g., central office, data center.</a:t>
                      </a:r>
                    </a:p>
                  </a:txBody>
                  <a:tcPr marL="73025" marR="73025" marT="36830" marB="36830"/>
                </a:tc>
                <a:extLst>
                  <a:ext uri="{0D108BD9-81ED-4DB2-BD59-A6C34878D82A}">
                    <a16:rowId xmlns:a16="http://schemas.microsoft.com/office/drawing/2014/main" val="2211731132"/>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street1</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1664470138"/>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street2</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2203809358"/>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city</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4284463424"/>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state</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905835388"/>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postal-code</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3550242876"/>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country</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63592925"/>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region</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1033432633"/>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latitude</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3252877136"/>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longitude</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752067887"/>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elevation</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794975372"/>
                  </a:ext>
                </a:extLst>
              </a:tr>
              <a:tr h="244770">
                <a:tc>
                  <a:txBody>
                    <a:bodyPr/>
                    <a:lstStyle/>
                    <a:p>
                      <a:pPr marL="0" algn="l" defTabSz="914400" rtl="0" eaLnBrk="1" latinLnBrk="0" hangingPunct="0">
                        <a:spcAft>
                          <a:spcPts val="0"/>
                        </a:spcAft>
                      </a:pPr>
                      <a:r>
                        <a:rPr lang="en-CA" sz="1100" b="1" kern="1200" err="1">
                          <a:solidFill>
                            <a:schemeClr val="lt1"/>
                          </a:solidFill>
                          <a:effectLst/>
                          <a:latin typeface="+mn-lt"/>
                          <a:ea typeface="+mn-ea"/>
                          <a:cs typeface="+mn-cs"/>
                        </a:rPr>
                        <a:t>lata</a:t>
                      </a:r>
                      <a:endParaRPr lang="en-CA" sz="1100" b="1" kern="1200">
                        <a:solidFill>
                          <a:schemeClr val="lt1"/>
                        </a:solidFill>
                        <a:effectLst/>
                        <a:latin typeface="+mn-lt"/>
                        <a:ea typeface="+mn-ea"/>
                        <a:cs typeface="+mn-cs"/>
                      </a:endParaRP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2235467032"/>
                  </a:ext>
                </a:extLst>
              </a:tr>
              <a:tr h="244770">
                <a:tc>
                  <a:txBody>
                    <a:bodyPr/>
                    <a:lstStyle/>
                    <a:p>
                      <a:pPr marL="0" algn="l" defTabSz="914400" rtl="0" eaLnBrk="1" latinLnBrk="0" hangingPunct="0">
                        <a:spcAft>
                          <a:spcPts val="0"/>
                        </a:spcAft>
                      </a:pPr>
                      <a:r>
                        <a:rPr lang="en-CA" sz="1100" b="1" kern="1200" err="1">
                          <a:solidFill>
                            <a:schemeClr val="lt1"/>
                          </a:solidFill>
                          <a:effectLst/>
                          <a:latin typeface="+mn-lt"/>
                          <a:ea typeface="+mn-ea"/>
                          <a:cs typeface="+mn-cs"/>
                        </a:rPr>
                        <a:t>tns:ctag-pools</a:t>
                      </a:r>
                      <a:endParaRPr lang="en-CA" sz="1100" b="1" kern="1200">
                        <a:solidFill>
                          <a:schemeClr val="lt1"/>
                        </a:solidFill>
                        <a:effectLst/>
                        <a:latin typeface="+mn-lt"/>
                        <a:ea typeface="+mn-ea"/>
                        <a:cs typeface="+mn-cs"/>
                      </a:endParaRPr>
                    </a:p>
                  </a:txBody>
                  <a:tcPr marL="73025" marR="73025" marT="36830" marB="36830"/>
                </a:tc>
                <a:tc>
                  <a:txBody>
                    <a:bodyPr/>
                    <a:lstStyle/>
                    <a:p>
                      <a:pPr hangingPunct="0">
                        <a:spcAft>
                          <a:spcPts val="0"/>
                        </a:spcAft>
                      </a:pP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164588331"/>
                  </a:ext>
                </a:extLst>
              </a:tr>
              <a:tr h="244770">
                <a:tc>
                  <a:txBody>
                    <a:bodyPr/>
                    <a:lstStyle/>
                    <a:p>
                      <a:pPr marL="0" algn="l" defTabSz="914400" rtl="0" eaLnBrk="1" latinLnBrk="0" hangingPunct="0">
                        <a:spcAft>
                          <a:spcPts val="0"/>
                        </a:spcAft>
                      </a:pPr>
                      <a:r>
                        <a:rPr lang="en-CA" sz="1100" b="1" kern="1200" err="1">
                          <a:solidFill>
                            <a:schemeClr val="lt1"/>
                          </a:solidFill>
                          <a:effectLst/>
                          <a:latin typeface="+mn-lt"/>
                          <a:ea typeface="+mn-ea"/>
                          <a:cs typeface="+mn-cs"/>
                        </a:rPr>
                        <a:t>tns:relationship-list</a:t>
                      </a:r>
                      <a:endParaRPr lang="en-CA" sz="1100" b="1" kern="1200">
                        <a:solidFill>
                          <a:schemeClr val="lt1"/>
                        </a:solidFill>
                        <a:effectLst/>
                        <a:latin typeface="+mn-lt"/>
                        <a:ea typeface="+mn-ea"/>
                        <a:cs typeface="+mn-cs"/>
                      </a:endParaRPr>
                    </a:p>
                  </a:txBody>
                  <a:tcPr marL="73025" marR="73025" marT="36830" marB="36830"/>
                </a:tc>
                <a:tc>
                  <a:txBody>
                    <a:bodyPr/>
                    <a:lstStyle/>
                    <a:p>
                      <a:pPr hangingPunct="0">
                        <a:spcAft>
                          <a:spcPts val="0"/>
                        </a:spcAft>
                      </a:pP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dirty="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3915234058"/>
                  </a:ext>
                </a:extLst>
              </a:tr>
            </a:tbl>
          </a:graphicData>
        </a:graphic>
      </p:graphicFrame>
      <p:sp>
        <p:nvSpPr>
          <p:cNvPr id="7" name="TextBox 6">
            <a:extLst>
              <a:ext uri="{FF2B5EF4-FFF2-40B4-BE49-F238E27FC236}">
                <a16:creationId xmlns:a16="http://schemas.microsoft.com/office/drawing/2014/main" id="{7244C077-9706-42BF-8FA3-7695334DD355}"/>
              </a:ext>
            </a:extLst>
          </p:cNvPr>
          <p:cNvSpPr txBox="1"/>
          <p:nvPr/>
        </p:nvSpPr>
        <p:spPr>
          <a:xfrm>
            <a:off x="314961" y="981071"/>
            <a:ext cx="7074757" cy="369332"/>
          </a:xfrm>
          <a:prstGeom prst="rect">
            <a:avLst/>
          </a:prstGeom>
          <a:noFill/>
        </p:spPr>
        <p:txBody>
          <a:bodyPr wrap="none" rtlCol="0">
            <a:spAutoFit/>
          </a:bodyPr>
          <a:lstStyle/>
          <a:p>
            <a:r>
              <a:rPr lang="sv-SE" err="1"/>
              <a:t>Description</a:t>
            </a:r>
            <a:r>
              <a:rPr lang="sv-SE"/>
              <a:t>: </a:t>
            </a:r>
            <a:r>
              <a:rPr lang="en-US"/>
              <a:t>Collection of physical locations that can house cloud-regions.</a:t>
            </a:r>
            <a:endParaRPr lang="en-CA"/>
          </a:p>
        </p:txBody>
      </p:sp>
    </p:spTree>
    <p:extLst>
      <p:ext uri="{BB962C8B-B14F-4D97-AF65-F5344CB8AC3E}">
        <p14:creationId xmlns:p14="http://schemas.microsoft.com/office/powerpoint/2010/main" val="700839645"/>
      </p:ext>
    </p:extLst>
  </p:cSld>
  <p:clrMapOvr>
    <a:masterClrMapping/>
  </p:clrMapOvr>
  <p:transition>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C4857AD-B11E-4D09-97B9-2CCF651B9C5B}"/>
              </a:ext>
            </a:extLst>
          </p:cNvPr>
          <p:cNvSpPr>
            <a:spLocks noGrp="1"/>
          </p:cNvSpPr>
          <p:nvPr>
            <p:ph type="sldNum" sz="quarter" idx="4"/>
          </p:nvPr>
        </p:nvSpPr>
        <p:spPr/>
        <p:txBody>
          <a:bodyPr/>
          <a:lstStyle/>
          <a:p>
            <a:fld id="{6C9CD605-947A-3C4E-98CB-B055F943FEBA}" type="slidenum">
              <a:rPr lang="en-US" smtClean="0"/>
              <a:pPr/>
              <a:t>27</a:t>
            </a:fld>
            <a:endParaRPr lang="en-US"/>
          </a:p>
        </p:txBody>
      </p:sp>
      <p:sp>
        <p:nvSpPr>
          <p:cNvPr id="9" name="Title 8">
            <a:extLst>
              <a:ext uri="{FF2B5EF4-FFF2-40B4-BE49-F238E27FC236}">
                <a16:creationId xmlns:a16="http://schemas.microsoft.com/office/drawing/2014/main" id="{626B2378-E2A7-4127-8569-069C9217E551}"/>
              </a:ext>
            </a:extLst>
          </p:cNvPr>
          <p:cNvSpPr>
            <a:spLocks noGrp="1"/>
          </p:cNvSpPr>
          <p:nvPr>
            <p:ph type="title"/>
          </p:nvPr>
        </p:nvSpPr>
        <p:spPr/>
        <p:txBody>
          <a:bodyPr>
            <a:normAutofit fontScale="90000"/>
          </a:bodyPr>
          <a:lstStyle/>
          <a:p>
            <a:r>
              <a:rPr lang="sv-SE"/>
              <a:t>ETSI SOL001 PNFD </a:t>
            </a:r>
            <a:r>
              <a:rPr lang="sv-SE" err="1"/>
              <a:t>LocationInfo</a:t>
            </a:r>
            <a:r>
              <a:rPr lang="sv-SE"/>
              <a:t> vs. AAI </a:t>
            </a:r>
            <a:r>
              <a:rPr lang="sv-SE" err="1"/>
              <a:t>Complex</a:t>
            </a:r>
            <a:r>
              <a:rPr lang="sv-SE"/>
              <a:t> (1/3)</a:t>
            </a:r>
            <a:endParaRPr lang="en-CA"/>
          </a:p>
        </p:txBody>
      </p:sp>
      <p:graphicFrame>
        <p:nvGraphicFramePr>
          <p:cNvPr id="8" name="Content Placeholder 7">
            <a:extLst>
              <a:ext uri="{FF2B5EF4-FFF2-40B4-BE49-F238E27FC236}">
                <a16:creationId xmlns:a16="http://schemas.microsoft.com/office/drawing/2014/main" id="{F7BB418E-F250-4AAC-9F79-487DD67C83B9}"/>
              </a:ext>
            </a:extLst>
          </p:cNvPr>
          <p:cNvGraphicFramePr>
            <a:graphicFrameLocks noGrp="1"/>
          </p:cNvGraphicFramePr>
          <p:nvPr>
            <p:ph sz="half" idx="4294967295"/>
            <p:extLst>
              <p:ext uri="{D42A27DB-BD31-4B8C-83A1-F6EECF244321}">
                <p14:modId xmlns:p14="http://schemas.microsoft.com/office/powerpoint/2010/main" val="4096817568"/>
              </p:ext>
            </p:extLst>
          </p:nvPr>
        </p:nvGraphicFramePr>
        <p:xfrm>
          <a:off x="443343" y="1227859"/>
          <a:ext cx="10705602" cy="4556700"/>
        </p:xfrm>
        <a:graphic>
          <a:graphicData uri="http://schemas.openxmlformats.org/drawingml/2006/table">
            <a:tbl>
              <a:tblPr firstRow="1" firstCol="1" bandRow="1">
                <a:tableStyleId>{5C22544A-7EE6-4342-B048-85BDC9FD1C3A}</a:tableStyleId>
              </a:tblPr>
              <a:tblGrid>
                <a:gridCol w="2972118">
                  <a:extLst>
                    <a:ext uri="{9D8B030D-6E8A-4147-A177-3AD203B41FA5}">
                      <a16:colId xmlns:a16="http://schemas.microsoft.com/office/drawing/2014/main" val="3861674093"/>
                    </a:ext>
                  </a:extLst>
                </a:gridCol>
                <a:gridCol w="3611880">
                  <a:extLst>
                    <a:ext uri="{9D8B030D-6E8A-4147-A177-3AD203B41FA5}">
                      <a16:colId xmlns:a16="http://schemas.microsoft.com/office/drawing/2014/main" val="4000215068"/>
                    </a:ext>
                  </a:extLst>
                </a:gridCol>
                <a:gridCol w="1044596">
                  <a:extLst>
                    <a:ext uri="{9D8B030D-6E8A-4147-A177-3AD203B41FA5}">
                      <a16:colId xmlns:a16="http://schemas.microsoft.com/office/drawing/2014/main" val="4185176461"/>
                    </a:ext>
                  </a:extLst>
                </a:gridCol>
                <a:gridCol w="3077008">
                  <a:extLst>
                    <a:ext uri="{9D8B030D-6E8A-4147-A177-3AD203B41FA5}">
                      <a16:colId xmlns:a16="http://schemas.microsoft.com/office/drawing/2014/main" val="3864958817"/>
                    </a:ext>
                  </a:extLst>
                </a:gridCol>
              </a:tblGrid>
              <a:tr h="253150">
                <a:tc>
                  <a:txBody>
                    <a:bodyPr/>
                    <a:lstStyle/>
                    <a:p>
                      <a:r>
                        <a:rPr lang="en-CA" sz="1000" kern="1200"/>
                        <a:t>ETSI SOL001 PNFD </a:t>
                      </a:r>
                      <a:r>
                        <a:rPr lang="en-CA" sz="1000" kern="1200" err="1"/>
                        <a:t>LocationInfo</a:t>
                      </a:r>
                      <a:endParaRPr lang="en-CA" sz="1000" b="1" kern="1200">
                        <a:solidFill>
                          <a:schemeClr val="lt1"/>
                        </a:solidFill>
                        <a:latin typeface="+mn-lt"/>
                        <a:ea typeface="+mn-ea"/>
                        <a:cs typeface="+mn-cs"/>
                      </a:endParaRPr>
                    </a:p>
                  </a:txBody>
                  <a:tcPr/>
                </a:tc>
                <a:tc>
                  <a:txBody>
                    <a:bodyPr/>
                    <a:lstStyle/>
                    <a:p>
                      <a:pPr marL="0" algn="l" defTabSz="914400" rtl="0" eaLnBrk="1" latinLnBrk="0" hangingPunct="1"/>
                      <a:r>
                        <a:rPr lang="sv-SE" sz="1000" kern="1200" err="1"/>
                        <a:t>description</a:t>
                      </a:r>
                      <a:endParaRPr lang="en-CA" sz="1000" b="1" kern="1200">
                        <a:solidFill>
                          <a:schemeClr val="lt1"/>
                        </a:solidFill>
                        <a:latin typeface="+mn-lt"/>
                        <a:ea typeface="+mn-ea"/>
                        <a:cs typeface="+mn-cs"/>
                      </a:endParaRPr>
                    </a:p>
                  </a:txBody>
                  <a:tcPr/>
                </a:tc>
                <a:tc>
                  <a:txBody>
                    <a:bodyPr/>
                    <a:lstStyle/>
                    <a:p>
                      <a:pPr marL="0" algn="l" defTabSz="914400" rtl="0" eaLnBrk="1" latinLnBrk="0" hangingPunct="1"/>
                      <a:r>
                        <a:rPr lang="sv-SE" sz="1000" dirty="0"/>
                        <a:t>AAI </a:t>
                      </a:r>
                      <a:r>
                        <a:rPr lang="sv-SE" sz="1000" dirty="0" err="1"/>
                        <a:t>Complex</a:t>
                      </a:r>
                      <a:endParaRPr lang="en-CA" sz="1000" b="1" kern="1200" dirty="0">
                        <a:solidFill>
                          <a:schemeClr val="lt1"/>
                        </a:solidFill>
                        <a:latin typeface="+mn-lt"/>
                        <a:ea typeface="+mn-ea"/>
                        <a:cs typeface="+mn-cs"/>
                      </a:endParaRPr>
                    </a:p>
                  </a:txBody>
                  <a:tcPr/>
                </a:tc>
                <a:tc>
                  <a:txBody>
                    <a:bodyPr/>
                    <a:lstStyle/>
                    <a:p>
                      <a:pPr marL="0" algn="l" defTabSz="914400" rtl="0" eaLnBrk="1" latinLnBrk="0" hangingPunct="1"/>
                      <a:r>
                        <a:rPr lang="sv-SE" sz="1000" kern="1200"/>
                        <a:t>Handling</a:t>
                      </a:r>
                      <a:endParaRPr lang="en-CA" sz="1000" b="1" kern="1200">
                        <a:solidFill>
                          <a:schemeClr val="lt1"/>
                        </a:solidFill>
                        <a:latin typeface="+mn-lt"/>
                        <a:ea typeface="+mn-ea"/>
                        <a:cs typeface="+mn-cs"/>
                      </a:endParaRPr>
                    </a:p>
                  </a:txBody>
                  <a:tcPr/>
                </a:tc>
                <a:extLst>
                  <a:ext uri="{0D108BD9-81ED-4DB2-BD59-A6C34878D82A}">
                    <a16:rowId xmlns:a16="http://schemas.microsoft.com/office/drawing/2014/main" val="3498355630"/>
                  </a:ext>
                </a:extLst>
              </a:tr>
              <a:tr h="2531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000" b="1" kern="1200" dirty="0" err="1">
                          <a:solidFill>
                            <a:schemeClr val="lt1"/>
                          </a:solidFill>
                          <a:effectLst/>
                          <a:latin typeface="+mn-lt"/>
                          <a:ea typeface="+mn-ea"/>
                          <a:cs typeface="+mn-cs"/>
                        </a:rPr>
                        <a:t>country_code</a:t>
                      </a:r>
                      <a:endParaRPr lang="en-CA" sz="1000" b="1" kern="1200" dirty="0">
                        <a:solidFill>
                          <a:schemeClr val="lt1"/>
                        </a:solidFill>
                        <a:effectLst/>
                        <a:latin typeface="+mn-lt"/>
                        <a:ea typeface="+mn-ea"/>
                        <a:cs typeface="+mn-cs"/>
                      </a:endParaRPr>
                    </a:p>
                  </a:txBody>
                  <a:tcPr/>
                </a:tc>
                <a:tc>
                  <a:txBody>
                    <a:bodyPr/>
                    <a:lstStyle/>
                    <a:p>
                      <a:pPr hangingPunct="0">
                        <a:spcAft>
                          <a:spcPts val="0"/>
                        </a:spcAft>
                      </a:pPr>
                      <a:r>
                        <a:rPr lang="en-US" sz="1000">
                          <a:effectLst/>
                        </a:rPr>
                        <a:t>Shall be a two-letter ISO 3166 [10] country code in capital letters. </a:t>
                      </a:r>
                      <a:endParaRPr lang="en-CA" sz="1000">
                        <a:effectLst/>
                        <a:latin typeface="Times New Roman" panose="02020603050405020304" pitchFamily="18" charset="0"/>
                        <a:ea typeface="SimSun" panose="02010600030101010101" pitchFamily="2" charset="-122"/>
                      </a:endParaRPr>
                    </a:p>
                  </a:txBody>
                  <a:tcPr/>
                </a:tc>
                <a:tc>
                  <a:txBody>
                    <a:bodyPr/>
                    <a:lstStyle/>
                    <a:p>
                      <a:pPr marL="0" algn="l" defTabSz="914400" rtl="0" eaLnBrk="1" latinLnBrk="0" hangingPunct="1"/>
                      <a:r>
                        <a:rPr lang="en-CA" sz="1000" kern="1200" dirty="0">
                          <a:solidFill>
                            <a:schemeClr val="dk1"/>
                          </a:solidFill>
                          <a:effectLst/>
                          <a:latin typeface="+mn-lt"/>
                          <a:ea typeface="+mn-ea"/>
                          <a:cs typeface="+mn-cs"/>
                        </a:rPr>
                        <a:t>country</a:t>
                      </a:r>
                    </a:p>
                  </a:txBody>
                  <a:tcPr/>
                </a:tc>
                <a:tc>
                  <a:txBody>
                    <a:bodyPr/>
                    <a:lstStyle/>
                    <a:p>
                      <a:pPr marL="0" algn="l" defTabSz="914400" rtl="0" eaLnBrk="1" latinLnBrk="0" hangingPunct="1"/>
                      <a:r>
                        <a:rPr lang="sv-SE" sz="1000" kern="1200" dirty="0" err="1">
                          <a:solidFill>
                            <a:schemeClr val="dk1"/>
                          </a:solidFill>
                          <a:effectLst/>
                          <a:latin typeface="+mn-lt"/>
                          <a:ea typeface="+mn-ea"/>
                          <a:cs typeface="+mn-cs"/>
                        </a:rPr>
                        <a:t>Convert</a:t>
                      </a:r>
                      <a:r>
                        <a:rPr lang="sv-SE" sz="1000" kern="1200" dirty="0">
                          <a:solidFill>
                            <a:schemeClr val="dk1"/>
                          </a:solidFill>
                          <a:effectLst/>
                          <a:latin typeface="+mn-lt"/>
                          <a:ea typeface="+mn-ea"/>
                          <a:cs typeface="+mn-cs"/>
                        </a:rPr>
                        <a:t> from </a:t>
                      </a:r>
                      <a:r>
                        <a:rPr lang="en-US" sz="1000" kern="1200" dirty="0">
                          <a:solidFill>
                            <a:schemeClr val="dk1"/>
                          </a:solidFill>
                          <a:effectLst/>
                          <a:latin typeface="+mn-lt"/>
                          <a:ea typeface="+mn-ea"/>
                          <a:cs typeface="+mn-cs"/>
                        </a:rPr>
                        <a:t>ISO 3166 </a:t>
                      </a:r>
                      <a:r>
                        <a:rPr lang="sv-SE" sz="1000" kern="1200" dirty="0" err="1">
                          <a:solidFill>
                            <a:schemeClr val="dk1"/>
                          </a:solidFill>
                          <a:effectLst/>
                          <a:latin typeface="+mn-lt"/>
                          <a:ea typeface="+mn-ea"/>
                          <a:cs typeface="+mn-cs"/>
                        </a:rPr>
                        <a:t>code</a:t>
                      </a:r>
                      <a:r>
                        <a:rPr lang="sv-SE" sz="1000" kern="1200" dirty="0">
                          <a:solidFill>
                            <a:schemeClr val="dk1"/>
                          </a:solidFill>
                          <a:effectLst/>
                          <a:latin typeface="+mn-lt"/>
                          <a:ea typeface="+mn-ea"/>
                          <a:cs typeface="+mn-cs"/>
                        </a:rPr>
                        <a:t> to string?</a:t>
                      </a:r>
                      <a:endParaRPr lang="en-CA" sz="1000" kern="1200" dirty="0">
                        <a:solidFill>
                          <a:schemeClr val="dk1"/>
                        </a:solidFill>
                        <a:effectLst/>
                        <a:latin typeface="+mn-lt"/>
                        <a:ea typeface="+mn-ea"/>
                        <a:cs typeface="+mn-cs"/>
                      </a:endParaRPr>
                    </a:p>
                  </a:txBody>
                  <a:tcPr/>
                </a:tc>
                <a:extLst>
                  <a:ext uri="{0D108BD9-81ED-4DB2-BD59-A6C34878D82A}">
                    <a16:rowId xmlns:a16="http://schemas.microsoft.com/office/drawing/2014/main" val="1443068869"/>
                  </a:ext>
                </a:extLst>
              </a:tr>
              <a:tr h="2531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err="1">
                          <a:effectLst/>
                        </a:rPr>
                        <a:t>civic_address_element.ca_value</a:t>
                      </a:r>
                      <a:r>
                        <a:rPr lang="en-GB" sz="1000" dirty="0">
                          <a:effectLst/>
                        </a:rPr>
                        <a:t>,  where </a:t>
                      </a:r>
                      <a:r>
                        <a:rPr lang="en-GB" sz="1000" dirty="0" err="1">
                          <a:effectLst/>
                        </a:rPr>
                        <a:t>ca_type</a:t>
                      </a:r>
                      <a:r>
                        <a:rPr lang="en-GB" sz="1000" dirty="0">
                          <a:effectLst/>
                        </a:rPr>
                        <a:t>=1</a:t>
                      </a:r>
                      <a:endParaRPr lang="en-CA" sz="1000" dirty="0">
                        <a:effectLst/>
                        <a:latin typeface="Times New Roman" panose="02020603050405020304" pitchFamily="18" charset="0"/>
                        <a:ea typeface="SimSun" panose="02010600030101010101" pitchFamily="2" charset="-122"/>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000" kern="1200">
                          <a:solidFill>
                            <a:schemeClr val="dk1"/>
                          </a:solidFill>
                          <a:effectLst/>
                          <a:latin typeface="+mn-lt"/>
                          <a:ea typeface="+mn-ea"/>
                          <a:cs typeface="+mn-cs"/>
                        </a:rPr>
                        <a:t>national subdivisions (state, canton, region, province, prefecture)</a:t>
                      </a:r>
                    </a:p>
                  </a:txBody>
                  <a:tcPr/>
                </a:tc>
                <a:tc>
                  <a:txBody>
                    <a:bodyPr/>
                    <a:lstStyle/>
                    <a:p>
                      <a:pPr marL="0" algn="l" defTabSz="914400" rtl="0" eaLnBrk="1" latinLnBrk="0" hangingPunct="1"/>
                      <a:r>
                        <a:rPr lang="en-CA" sz="1000" kern="1200" dirty="0">
                          <a:solidFill>
                            <a:schemeClr val="dk1"/>
                          </a:solidFill>
                          <a:effectLst/>
                          <a:latin typeface="+mn-lt"/>
                          <a:ea typeface="+mn-ea"/>
                          <a:cs typeface="+mn-cs"/>
                        </a:rPr>
                        <a:t>state</a:t>
                      </a:r>
                    </a:p>
                  </a:txBody>
                  <a:tcPr/>
                </a:tc>
                <a:tc>
                  <a:txBody>
                    <a:bodyPr/>
                    <a:lstStyle/>
                    <a:p>
                      <a:pPr marL="0" algn="l" defTabSz="914400" rtl="0" eaLnBrk="1" latinLnBrk="0" hangingPunct="1"/>
                      <a:r>
                        <a:rPr lang="sv-SE" sz="1000" kern="1200">
                          <a:solidFill>
                            <a:schemeClr val="dk1"/>
                          </a:solidFill>
                          <a:effectLst/>
                          <a:latin typeface="+mn-lt"/>
                          <a:ea typeface="+mn-ea"/>
                          <a:cs typeface="+mn-cs"/>
                        </a:rPr>
                        <a:t>Copy from PNFD</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2727471780"/>
                  </a:ext>
                </a:extLst>
              </a:tr>
              <a:tr h="2531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kern="1200" err="1">
                          <a:effectLst/>
                        </a:rPr>
                        <a:t>civic_address_element.ca_value</a:t>
                      </a:r>
                      <a:r>
                        <a:rPr lang="en-GB" sz="1000" kern="1200">
                          <a:effectLst/>
                        </a:rPr>
                        <a:t>,  where </a:t>
                      </a:r>
                      <a:r>
                        <a:rPr lang="en-GB" sz="1000" kern="1200" err="1">
                          <a:effectLst/>
                        </a:rPr>
                        <a:t>ca_type</a:t>
                      </a:r>
                      <a:r>
                        <a:rPr lang="en-GB" sz="1000" kern="1200">
                          <a:effectLst/>
                        </a:rPr>
                        <a:t>=2</a:t>
                      </a:r>
                      <a:endParaRPr lang="en-CA" sz="1000" b="1" kern="1200">
                        <a:solidFill>
                          <a:schemeClr val="lt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kern="1200">
                          <a:solidFill>
                            <a:schemeClr val="dk1"/>
                          </a:solidFill>
                          <a:effectLst/>
                          <a:latin typeface="+mn-lt"/>
                          <a:ea typeface="+mn-ea"/>
                          <a:cs typeface="+mn-cs"/>
                        </a:rPr>
                        <a:t>county, parish, gun (JP), district (IN)</a:t>
                      </a:r>
                      <a:endParaRPr lang="en-CA" sz="1000" kern="1200">
                        <a:solidFill>
                          <a:schemeClr val="dk1"/>
                        </a:solidFill>
                        <a:effectLst/>
                        <a:latin typeface="+mn-lt"/>
                        <a:ea typeface="+mn-ea"/>
                        <a:cs typeface="+mn-cs"/>
                      </a:endParaRPr>
                    </a:p>
                  </a:txBody>
                  <a:tcPr/>
                </a:tc>
                <a:tc>
                  <a:txBody>
                    <a:bodyPr/>
                    <a:lstStyle/>
                    <a:p>
                      <a:pPr marL="0" algn="l" defTabSz="914400" rtl="0" eaLnBrk="1" latinLnBrk="0" hangingPunct="1"/>
                      <a:r>
                        <a:rPr lang="en-CA" sz="1000" kern="1200" dirty="0">
                          <a:solidFill>
                            <a:schemeClr val="dk1"/>
                          </a:solidFill>
                          <a:effectLst/>
                          <a:latin typeface="+mn-lt"/>
                          <a:ea typeface="+mn-ea"/>
                          <a:cs typeface="+mn-cs"/>
                        </a:rPr>
                        <a:t>region</a:t>
                      </a:r>
                    </a:p>
                  </a:txBody>
                  <a:tcPr/>
                </a:tc>
                <a:tc>
                  <a:txBody>
                    <a:bodyPr/>
                    <a:lstStyle/>
                    <a:p>
                      <a:pPr marL="0" algn="l" defTabSz="914400" rtl="0" eaLnBrk="1" latinLnBrk="0" hangingPunct="1"/>
                      <a:r>
                        <a:rPr lang="sv-SE" sz="1000" kern="1200">
                          <a:solidFill>
                            <a:schemeClr val="dk1"/>
                          </a:solidFill>
                          <a:effectLst/>
                          <a:latin typeface="+mn-lt"/>
                          <a:ea typeface="+mn-ea"/>
                          <a:cs typeface="+mn-cs"/>
                        </a:rPr>
                        <a:t>Copy from PNFD</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2551308512"/>
                  </a:ext>
                </a:extLst>
              </a:tr>
              <a:tr h="2531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kern="1200" err="1">
                          <a:effectLst/>
                        </a:rPr>
                        <a:t>civic_address_element.ca_value</a:t>
                      </a:r>
                      <a:r>
                        <a:rPr lang="en-GB" sz="1000" kern="1200">
                          <a:effectLst/>
                        </a:rPr>
                        <a:t>,  where </a:t>
                      </a:r>
                      <a:r>
                        <a:rPr lang="en-GB" sz="1000" kern="1200" err="1">
                          <a:effectLst/>
                        </a:rPr>
                        <a:t>ca_type</a:t>
                      </a:r>
                      <a:r>
                        <a:rPr lang="en-GB" sz="1000" kern="1200">
                          <a:effectLst/>
                        </a:rPr>
                        <a:t>=3</a:t>
                      </a:r>
                      <a:endParaRPr lang="en-CA" sz="1000" b="1" kern="1200">
                        <a:solidFill>
                          <a:schemeClr val="lt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000" kern="1200">
                          <a:solidFill>
                            <a:schemeClr val="dk1"/>
                          </a:solidFill>
                          <a:effectLst/>
                          <a:latin typeface="+mn-lt"/>
                          <a:ea typeface="+mn-ea"/>
                          <a:cs typeface="+mn-cs"/>
                        </a:rPr>
                        <a:t>city, township, </a:t>
                      </a:r>
                      <a:r>
                        <a:rPr lang="en-CA" sz="1000" kern="1200" err="1">
                          <a:solidFill>
                            <a:schemeClr val="dk1"/>
                          </a:solidFill>
                          <a:effectLst/>
                          <a:latin typeface="+mn-lt"/>
                          <a:ea typeface="+mn-ea"/>
                          <a:cs typeface="+mn-cs"/>
                        </a:rPr>
                        <a:t>shi</a:t>
                      </a:r>
                      <a:r>
                        <a:rPr lang="en-CA" sz="1000" kern="1200">
                          <a:solidFill>
                            <a:schemeClr val="dk1"/>
                          </a:solidFill>
                          <a:effectLst/>
                          <a:latin typeface="+mn-lt"/>
                          <a:ea typeface="+mn-ea"/>
                          <a:cs typeface="+mn-cs"/>
                        </a:rPr>
                        <a:t> (JP)</a:t>
                      </a:r>
                    </a:p>
                  </a:txBody>
                  <a:tcPr/>
                </a:tc>
                <a:tc>
                  <a:txBody>
                    <a:bodyPr/>
                    <a:lstStyle/>
                    <a:p>
                      <a:pPr marL="0" algn="l" defTabSz="914400" rtl="0" eaLnBrk="1" latinLnBrk="0" hangingPunct="1"/>
                      <a:r>
                        <a:rPr lang="en-CA" sz="1000" kern="1200" dirty="0">
                          <a:solidFill>
                            <a:schemeClr val="dk1"/>
                          </a:solidFill>
                          <a:effectLst/>
                          <a:latin typeface="+mn-lt"/>
                          <a:ea typeface="+mn-ea"/>
                          <a:cs typeface="+mn-cs"/>
                        </a:rPr>
                        <a:t>city</a:t>
                      </a:r>
                    </a:p>
                  </a:txBody>
                  <a:tcPr/>
                </a:tc>
                <a:tc>
                  <a:txBody>
                    <a:bodyPr/>
                    <a:lstStyle/>
                    <a:p>
                      <a:pPr marL="0" algn="l" defTabSz="914400" rtl="0" eaLnBrk="1" latinLnBrk="0" hangingPunct="1"/>
                      <a:r>
                        <a:rPr lang="sv-SE" sz="1000" kern="1200">
                          <a:solidFill>
                            <a:schemeClr val="dk1"/>
                          </a:solidFill>
                          <a:effectLst/>
                          <a:latin typeface="+mn-lt"/>
                          <a:ea typeface="+mn-ea"/>
                          <a:cs typeface="+mn-cs"/>
                        </a:rPr>
                        <a:t>Copy from PNFD</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2802264975"/>
                  </a:ext>
                </a:extLst>
              </a:tr>
              <a:tr h="2531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kern="1200" dirty="0" err="1">
                          <a:effectLst/>
                        </a:rPr>
                        <a:t>civic_address_element.ca_value</a:t>
                      </a:r>
                      <a:r>
                        <a:rPr lang="en-GB" sz="1000" kern="1200" dirty="0">
                          <a:effectLst/>
                        </a:rPr>
                        <a:t>,  where </a:t>
                      </a:r>
                      <a:r>
                        <a:rPr lang="en-GB" sz="1000" kern="1200" dirty="0" err="1">
                          <a:effectLst/>
                        </a:rPr>
                        <a:t>ca_type</a:t>
                      </a:r>
                      <a:r>
                        <a:rPr lang="en-GB" sz="1000" kern="1200" dirty="0">
                          <a:effectLst/>
                        </a:rPr>
                        <a:t>=4</a:t>
                      </a:r>
                      <a:endParaRPr lang="en-CA" sz="1000" b="1" kern="1200" dirty="0">
                        <a:solidFill>
                          <a:schemeClr val="lt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i="0" u="none" strike="noStrike" kern="1200" dirty="0">
                          <a:solidFill>
                            <a:schemeClr val="dk1"/>
                          </a:solidFill>
                          <a:effectLst/>
                          <a:latin typeface="+mn-lt"/>
                          <a:ea typeface="+mn-ea"/>
                          <a:cs typeface="+mn-cs"/>
                        </a:rPr>
                        <a:t>city division, borough, city district, ward, </a:t>
                      </a:r>
                      <a:r>
                        <a:rPr lang="en-CA" sz="1000" b="0" i="0" u="none" strike="noStrike" kern="1200" dirty="0">
                          <a:solidFill>
                            <a:schemeClr val="dk1"/>
                          </a:solidFill>
                          <a:effectLst/>
                          <a:latin typeface="+mn-lt"/>
                          <a:ea typeface="+mn-ea"/>
                          <a:cs typeface="+mn-cs"/>
                        </a:rPr>
                        <a:t>chou (JP)</a:t>
                      </a:r>
                      <a:endParaRPr lang="en-CA" sz="1000" dirty="0"/>
                    </a:p>
                  </a:txBody>
                  <a:tcPr/>
                </a:tc>
                <a:tc>
                  <a:txBody>
                    <a:bodyPr/>
                    <a:lstStyle/>
                    <a:p>
                      <a:pPr marL="0" algn="l" defTabSz="914400" rtl="0" eaLnBrk="1" latinLnBrk="0" hangingPunct="1"/>
                      <a:r>
                        <a:rPr lang="sv-SE" sz="1000" kern="1200" dirty="0">
                          <a:solidFill>
                            <a:schemeClr val="dk1"/>
                          </a:solidFill>
                          <a:effectLst/>
                          <a:latin typeface="+mn-lt"/>
                          <a:ea typeface="+mn-ea"/>
                          <a:cs typeface="+mn-cs"/>
                        </a:rPr>
                        <a:t>-</a:t>
                      </a:r>
                      <a:endParaRPr lang="en-CA" sz="1000" kern="1200" dirty="0">
                        <a:solidFill>
                          <a:schemeClr val="dk1"/>
                        </a:solidFill>
                        <a:effectLst/>
                        <a:latin typeface="+mn-lt"/>
                        <a:ea typeface="+mn-ea"/>
                        <a:cs typeface="+mn-cs"/>
                      </a:endParaRPr>
                    </a:p>
                  </a:txBody>
                  <a:tcPr>
                    <a:solidFill>
                      <a:srgbClr val="FF0000"/>
                    </a:solidFill>
                  </a:tcPr>
                </a:tc>
                <a:tc>
                  <a:txBody>
                    <a:bodyPr/>
                    <a:lstStyle/>
                    <a:p>
                      <a:pPr marL="0" algn="l" defTabSz="914400" rtl="0" eaLnBrk="1" latinLnBrk="0" hangingPunct="1"/>
                      <a:r>
                        <a:rPr lang="sv-SE" sz="1000" kern="1200" dirty="0" err="1">
                          <a:solidFill>
                            <a:schemeClr val="dk1"/>
                          </a:solidFill>
                          <a:effectLst/>
                          <a:latin typeface="+mn-lt"/>
                          <a:ea typeface="+mn-ea"/>
                          <a:cs typeface="+mn-cs"/>
                        </a:rPr>
                        <a:t>Add</a:t>
                      </a:r>
                      <a:r>
                        <a:rPr lang="sv-SE" sz="1000" kern="1200" dirty="0">
                          <a:solidFill>
                            <a:schemeClr val="dk1"/>
                          </a:solidFill>
                          <a:effectLst/>
                          <a:latin typeface="+mn-lt"/>
                          <a:ea typeface="+mn-ea"/>
                          <a:cs typeface="+mn-cs"/>
                        </a:rPr>
                        <a:t> to AAI? Or </a:t>
                      </a:r>
                      <a:r>
                        <a:rPr lang="sv-SE" sz="1000" kern="1200" dirty="0" err="1">
                          <a:solidFill>
                            <a:schemeClr val="dk1"/>
                          </a:solidFill>
                          <a:effectLst/>
                          <a:latin typeface="+mn-lt"/>
                          <a:ea typeface="+mn-ea"/>
                          <a:cs typeface="+mn-cs"/>
                        </a:rPr>
                        <a:t>include</a:t>
                      </a:r>
                      <a:r>
                        <a:rPr lang="sv-SE" sz="1000" kern="1200" dirty="0">
                          <a:solidFill>
                            <a:schemeClr val="dk1"/>
                          </a:solidFill>
                          <a:effectLst/>
                          <a:latin typeface="+mn-lt"/>
                          <a:ea typeface="+mn-ea"/>
                          <a:cs typeface="+mn-cs"/>
                        </a:rPr>
                        <a:t> in ”city”?</a:t>
                      </a:r>
                      <a:endParaRPr lang="en-CA" sz="1000" kern="1200" dirty="0">
                        <a:solidFill>
                          <a:schemeClr val="dk1"/>
                        </a:solidFill>
                        <a:effectLst/>
                        <a:latin typeface="+mn-lt"/>
                        <a:ea typeface="+mn-ea"/>
                        <a:cs typeface="+mn-cs"/>
                      </a:endParaRPr>
                    </a:p>
                  </a:txBody>
                  <a:tcPr/>
                </a:tc>
                <a:extLst>
                  <a:ext uri="{0D108BD9-81ED-4DB2-BD59-A6C34878D82A}">
                    <a16:rowId xmlns:a16="http://schemas.microsoft.com/office/drawing/2014/main" val="4177699710"/>
                  </a:ext>
                </a:extLst>
              </a:tr>
              <a:tr h="2531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kern="1200" err="1">
                          <a:effectLst/>
                        </a:rPr>
                        <a:t>civic_address_element.ca_value</a:t>
                      </a:r>
                      <a:r>
                        <a:rPr lang="en-GB" sz="1000" kern="1200">
                          <a:effectLst/>
                        </a:rPr>
                        <a:t>,  where </a:t>
                      </a:r>
                      <a:r>
                        <a:rPr lang="en-GB" sz="1000" kern="1200" err="1">
                          <a:effectLst/>
                        </a:rPr>
                        <a:t>ca_type</a:t>
                      </a:r>
                      <a:r>
                        <a:rPr lang="en-GB" sz="1000" kern="1200">
                          <a:effectLst/>
                        </a:rPr>
                        <a:t>=5</a:t>
                      </a:r>
                      <a:endParaRPr lang="en-CA" sz="1000" b="1" kern="1200">
                        <a:solidFill>
                          <a:schemeClr val="lt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000" b="0" i="0" u="none" strike="noStrike" kern="1200" dirty="0">
                          <a:solidFill>
                            <a:schemeClr val="dk1"/>
                          </a:solidFill>
                          <a:effectLst/>
                          <a:latin typeface="+mn-lt"/>
                          <a:ea typeface="+mn-ea"/>
                          <a:cs typeface="+mn-cs"/>
                        </a:rPr>
                        <a:t>neighborhood, block</a:t>
                      </a:r>
                      <a:endParaRPr lang="en-CA" sz="1000" dirty="0"/>
                    </a:p>
                  </a:txBody>
                  <a:tcPr/>
                </a:tc>
                <a:tc>
                  <a:txBody>
                    <a:bodyPr/>
                    <a:lstStyle/>
                    <a:p>
                      <a:pPr marL="0" algn="l" defTabSz="914400" rtl="0" eaLnBrk="1" latinLnBrk="0" hangingPunct="1"/>
                      <a:r>
                        <a:rPr lang="sv-SE" sz="1000" kern="1200" dirty="0">
                          <a:solidFill>
                            <a:schemeClr val="dk1"/>
                          </a:solidFill>
                          <a:effectLst/>
                          <a:latin typeface="+mn-lt"/>
                          <a:ea typeface="+mn-ea"/>
                          <a:cs typeface="+mn-cs"/>
                        </a:rPr>
                        <a:t>-</a:t>
                      </a:r>
                      <a:endParaRPr lang="en-CA" sz="1000" kern="1200" dirty="0">
                        <a:solidFill>
                          <a:schemeClr val="dk1"/>
                        </a:solidFill>
                        <a:effectLst/>
                        <a:latin typeface="+mn-lt"/>
                        <a:ea typeface="+mn-ea"/>
                        <a:cs typeface="+mn-cs"/>
                      </a:endParaRPr>
                    </a:p>
                  </a:txBody>
                  <a:tcPr>
                    <a:solidFill>
                      <a:srgbClr val="FF0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Add</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to AAI? Or </a:t>
                      </a: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include</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in ”city”?</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1190003356"/>
                  </a:ext>
                </a:extLst>
              </a:tr>
              <a:tr h="2531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=6</a:t>
                      </a:r>
                      <a:endParaRPr lang="en-CA" sz="1000" b="1" kern="1200">
                        <a:solidFill>
                          <a:schemeClr val="lt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i="0" u="none" strike="noStrike" kern="1200" dirty="0">
                          <a:solidFill>
                            <a:schemeClr val="dk1"/>
                          </a:solidFill>
                          <a:effectLst/>
                          <a:latin typeface="+mn-lt"/>
                          <a:ea typeface="+mn-ea"/>
                          <a:cs typeface="+mn-cs"/>
                        </a:rPr>
                        <a:t>group of streets below the neighborhood level</a:t>
                      </a:r>
                      <a:endParaRPr lang="en-CA" sz="1000" dirty="0"/>
                    </a:p>
                  </a:txBody>
                  <a:tcPr/>
                </a:tc>
                <a:tc>
                  <a:txBody>
                    <a:bodyPr/>
                    <a:lstStyle/>
                    <a:p>
                      <a:pPr marL="0" algn="l" defTabSz="914400" rtl="0" eaLnBrk="1" latinLnBrk="0" hangingPunct="1"/>
                      <a:r>
                        <a:rPr lang="sv-SE" sz="1000" kern="1200" dirty="0">
                          <a:solidFill>
                            <a:schemeClr val="dk1"/>
                          </a:solidFill>
                          <a:effectLst/>
                          <a:latin typeface="+mn-lt"/>
                          <a:ea typeface="+mn-ea"/>
                          <a:cs typeface="+mn-cs"/>
                        </a:rPr>
                        <a:t>-</a:t>
                      </a:r>
                      <a:endParaRPr lang="en-CA" sz="1000" kern="1200" dirty="0">
                        <a:solidFill>
                          <a:schemeClr val="dk1"/>
                        </a:solidFill>
                        <a:effectLst/>
                        <a:latin typeface="+mn-lt"/>
                        <a:ea typeface="+mn-ea"/>
                        <a:cs typeface="+mn-cs"/>
                      </a:endParaRPr>
                    </a:p>
                  </a:txBody>
                  <a:tcPr>
                    <a:solidFill>
                      <a:srgbClr val="FF0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Add</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to AAI? Or </a:t>
                      </a: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include</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in ”city”?</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3950817344"/>
                  </a:ext>
                </a:extLst>
              </a:tr>
              <a:tr h="253150">
                <a:tc>
                  <a:txBody>
                    <a:bodyPr/>
                    <a:lstStyle/>
                    <a:p>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a:t>
                      </a:r>
                      <a:r>
                        <a:rPr lang="sv-SE" sz="1000"/>
                        <a:t>16</a:t>
                      </a:r>
                      <a:endParaRPr lang="en-CA" sz="1000"/>
                    </a:p>
                  </a:txBody>
                  <a:tcPr/>
                </a:tc>
                <a:tc>
                  <a:txBody>
                    <a:bodyPr/>
                    <a:lstStyle/>
                    <a:p>
                      <a:r>
                        <a:rPr lang="en-CA" sz="1000" dirty="0"/>
                        <a:t>leading street direction</a:t>
                      </a:r>
                    </a:p>
                  </a:txBody>
                  <a:tcPr/>
                </a:tc>
                <a:tc>
                  <a:txBody>
                    <a:bodyPr/>
                    <a:lstStyle/>
                    <a:p>
                      <a:pPr marL="0" algn="l" defTabSz="914400" rtl="0" eaLnBrk="1" latinLnBrk="0" hangingPunct="1"/>
                      <a:r>
                        <a:rPr lang="sv-SE" sz="1000" kern="1200" dirty="0">
                          <a:solidFill>
                            <a:schemeClr val="dk1"/>
                          </a:solidFill>
                          <a:effectLst/>
                          <a:latin typeface="+mn-lt"/>
                          <a:ea typeface="+mn-ea"/>
                          <a:cs typeface="+mn-cs"/>
                        </a:rPr>
                        <a:t>street1/street2</a:t>
                      </a:r>
                      <a:endParaRPr lang="en-CA" sz="1000" kern="1200" dirty="0">
                        <a:solidFill>
                          <a:schemeClr val="dk1"/>
                        </a:solidFill>
                        <a:effectLst/>
                        <a:latin typeface="+mn-lt"/>
                        <a:ea typeface="+mn-ea"/>
                        <a:cs typeface="+mn-cs"/>
                      </a:endParaRPr>
                    </a:p>
                  </a:txBody>
                  <a:tcPr/>
                </a:tc>
                <a:tc>
                  <a:txBody>
                    <a:bodyPr/>
                    <a:lstStyle/>
                    <a:p>
                      <a:pPr marL="0" algn="l" defTabSz="914400" rtl="0" eaLnBrk="1" latinLnBrk="0" hangingPunct="1"/>
                      <a:r>
                        <a:rPr lang="sv-SE" sz="1000" kern="1200" err="1">
                          <a:solidFill>
                            <a:schemeClr val="dk1"/>
                          </a:solidFill>
                          <a:effectLst/>
                          <a:latin typeface="+mn-lt"/>
                          <a:ea typeface="+mn-ea"/>
                          <a:cs typeface="+mn-cs"/>
                        </a:rPr>
                        <a:t>Need</a:t>
                      </a:r>
                      <a:r>
                        <a:rPr lang="sv-SE" sz="1000" kern="1200">
                          <a:solidFill>
                            <a:schemeClr val="dk1"/>
                          </a:solidFill>
                          <a:effectLst/>
                          <a:latin typeface="+mn-lt"/>
                          <a:ea typeface="+mn-ea"/>
                          <a:cs typeface="+mn-cs"/>
                        </a:rPr>
                        <a:t> to </a:t>
                      </a:r>
                      <a:r>
                        <a:rPr lang="sv-SE" sz="1000" kern="1200" err="1">
                          <a:solidFill>
                            <a:schemeClr val="dk1"/>
                          </a:solidFill>
                          <a:effectLst/>
                          <a:latin typeface="+mn-lt"/>
                          <a:ea typeface="+mn-ea"/>
                          <a:cs typeface="+mn-cs"/>
                        </a:rPr>
                        <a:t>define</a:t>
                      </a:r>
                      <a:r>
                        <a:rPr lang="sv-SE" sz="1000" kern="1200">
                          <a:solidFill>
                            <a:schemeClr val="dk1"/>
                          </a:solidFill>
                          <a:effectLst/>
                          <a:latin typeface="+mn-lt"/>
                          <a:ea typeface="+mn-ea"/>
                          <a:cs typeface="+mn-cs"/>
                        </a:rPr>
                        <a:t> in </a:t>
                      </a:r>
                      <a:r>
                        <a:rPr lang="sv-SE" sz="1000" kern="1200" err="1">
                          <a:solidFill>
                            <a:schemeClr val="dk1"/>
                          </a:solidFill>
                          <a:effectLst/>
                          <a:latin typeface="+mn-lt"/>
                          <a:ea typeface="+mn-ea"/>
                          <a:cs typeface="+mn-cs"/>
                        </a:rPr>
                        <a:t>which</a:t>
                      </a:r>
                      <a:r>
                        <a:rPr lang="sv-SE" sz="1000" kern="1200">
                          <a:solidFill>
                            <a:schemeClr val="dk1"/>
                          </a:solidFill>
                          <a:effectLst/>
                          <a:latin typeface="+mn-lt"/>
                          <a:ea typeface="+mn-ea"/>
                          <a:cs typeface="+mn-cs"/>
                        </a:rPr>
                        <a:t> order to copy </a:t>
                      </a:r>
                      <a:r>
                        <a:rPr lang="sv-SE" sz="1000" kern="1200" err="1">
                          <a:solidFill>
                            <a:schemeClr val="dk1"/>
                          </a:solidFill>
                          <a:effectLst/>
                          <a:latin typeface="+mn-lt"/>
                          <a:ea typeface="+mn-ea"/>
                          <a:cs typeface="+mn-cs"/>
                        </a:rPr>
                        <a:t>fields</a:t>
                      </a:r>
                      <a:r>
                        <a:rPr lang="sv-SE" sz="1000" kern="1200">
                          <a:solidFill>
                            <a:schemeClr val="dk1"/>
                          </a:solidFill>
                          <a:effectLst/>
                          <a:latin typeface="+mn-lt"/>
                          <a:ea typeface="+mn-ea"/>
                          <a:cs typeface="+mn-cs"/>
                        </a:rPr>
                        <a:t> from PNFD</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2314585832"/>
                  </a:ext>
                </a:extLst>
              </a:tr>
              <a:tr h="253150">
                <a:tc>
                  <a:txBody>
                    <a:bodyPr/>
                    <a:lstStyle/>
                    <a:p>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a:t>
                      </a:r>
                      <a:r>
                        <a:rPr lang="sv-SE" sz="1000"/>
                        <a:t>17</a:t>
                      </a:r>
                      <a:endParaRPr lang="en-CA" sz="1000"/>
                    </a:p>
                  </a:txBody>
                  <a:tcPr/>
                </a:tc>
                <a:tc>
                  <a:txBody>
                    <a:bodyPr/>
                    <a:lstStyle/>
                    <a:p>
                      <a:r>
                        <a:rPr lang="en-CA" sz="1000" dirty="0"/>
                        <a:t>trailing street suffix</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Need to define in which order to copy fields from PNFD</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1463647937"/>
                  </a:ext>
                </a:extLst>
              </a:tr>
              <a:tr h="253150">
                <a:tc>
                  <a:txBody>
                    <a:bodyPr/>
                    <a:lstStyle/>
                    <a:p>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a:t>
                      </a:r>
                      <a:r>
                        <a:rPr lang="sv-SE" sz="1000"/>
                        <a:t>18</a:t>
                      </a:r>
                      <a:endParaRPr lang="en-CA" sz="1000"/>
                    </a:p>
                  </a:txBody>
                  <a:tcPr/>
                </a:tc>
                <a:tc>
                  <a:txBody>
                    <a:bodyPr/>
                    <a:lstStyle/>
                    <a:p>
                      <a:r>
                        <a:rPr lang="en-CA" sz="1000" dirty="0"/>
                        <a:t>street suffix or type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Need to define in which order to copy fields from PNFD</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334303929"/>
                  </a:ext>
                </a:extLst>
              </a:tr>
              <a:tr h="253150">
                <a:tc>
                  <a:txBody>
                    <a:bodyPr/>
                    <a:lstStyle/>
                    <a:p>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a:t>
                      </a:r>
                      <a:r>
                        <a:rPr lang="sv-SE" sz="1000"/>
                        <a:t>19</a:t>
                      </a:r>
                      <a:endParaRPr lang="en-CA" sz="1000"/>
                    </a:p>
                  </a:txBody>
                  <a:tcPr/>
                </a:tc>
                <a:tc>
                  <a:txBody>
                    <a:bodyPr/>
                    <a:lstStyle/>
                    <a:p>
                      <a:r>
                        <a:rPr lang="en-CA" sz="1000" dirty="0"/>
                        <a:t>house number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Need</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to </a:t>
                      </a: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define</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in </a:t>
                      </a: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which</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order to copy </a:t>
                      </a: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fields</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from PNFD</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795644135"/>
                  </a:ext>
                </a:extLst>
              </a:tr>
              <a:tr h="253150">
                <a:tc>
                  <a:txBody>
                    <a:bodyPr/>
                    <a:lstStyle/>
                    <a:p>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a:t>
                      </a:r>
                      <a:r>
                        <a:rPr lang="sv-SE" sz="1000"/>
                        <a:t>20</a:t>
                      </a:r>
                      <a:endParaRPr lang="en-CA" sz="1000"/>
                    </a:p>
                  </a:txBody>
                  <a:tcPr/>
                </a:tc>
                <a:tc>
                  <a:txBody>
                    <a:bodyPr/>
                    <a:lstStyle/>
                    <a:p>
                      <a:r>
                        <a:rPr lang="en-CA" sz="1000" dirty="0"/>
                        <a:t>house number suffix</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Need to define in which order to copy fields from PNFD</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274906676"/>
                  </a:ext>
                </a:extLst>
              </a:tr>
              <a:tr h="253150">
                <a:tc>
                  <a:txBody>
                    <a:bodyPr/>
                    <a:lstStyle/>
                    <a:p>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a:t>
                      </a:r>
                      <a:r>
                        <a:rPr lang="sv-SE" sz="1000"/>
                        <a:t>21</a:t>
                      </a:r>
                      <a:endParaRPr lang="en-CA" sz="1000"/>
                    </a:p>
                  </a:txBody>
                  <a:tcPr/>
                </a:tc>
                <a:tc>
                  <a:txBody>
                    <a:bodyPr/>
                    <a:lstStyle/>
                    <a:p>
                      <a:r>
                        <a:rPr lang="en-CA" sz="1000" dirty="0"/>
                        <a:t>landmark or vanity address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Need</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to </a:t>
                      </a: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define</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in </a:t>
                      </a: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which</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order to copy </a:t>
                      </a: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fields</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from PNFD</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284037634"/>
                  </a:ext>
                </a:extLst>
              </a:tr>
              <a:tr h="253150">
                <a:tc>
                  <a:txBody>
                    <a:bodyPr/>
                    <a:lstStyle/>
                    <a:p>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a:t>
                      </a:r>
                      <a:r>
                        <a:rPr lang="sv-SE" sz="1000"/>
                        <a:t>22</a:t>
                      </a:r>
                      <a:endParaRPr lang="en-CA" sz="1000"/>
                    </a:p>
                  </a:txBody>
                  <a:tcPr/>
                </a:tc>
                <a:tc>
                  <a:txBody>
                    <a:bodyPr/>
                    <a:lstStyle/>
                    <a:p>
                      <a:r>
                        <a:rPr lang="en-CA" sz="1000" dirty="0"/>
                        <a:t>additional location information</a:t>
                      </a:r>
                    </a:p>
                  </a:txBody>
                  <a:tcPr/>
                </a:tc>
                <a:tc>
                  <a:txBody>
                    <a:bodyPr/>
                    <a:lstStyle/>
                    <a:p>
                      <a:pPr marL="0" algn="l" defTabSz="914400" rtl="0" eaLnBrk="1" latinLnBrk="0" hangingPunct="1"/>
                      <a:r>
                        <a:rPr lang="sv-SE" sz="1000" kern="1200" dirty="0">
                          <a:solidFill>
                            <a:schemeClr val="dk1"/>
                          </a:solidFill>
                          <a:effectLst/>
                          <a:latin typeface="+mn-lt"/>
                          <a:ea typeface="+mn-ea"/>
                          <a:cs typeface="+mn-cs"/>
                        </a:rPr>
                        <a:t>-</a:t>
                      </a:r>
                      <a:endParaRPr lang="en-CA" sz="1000" kern="1200" dirty="0">
                        <a:solidFill>
                          <a:schemeClr val="dk1"/>
                        </a:solidFill>
                        <a:effectLst/>
                        <a:latin typeface="+mn-lt"/>
                        <a:ea typeface="+mn-ea"/>
                        <a:cs typeface="+mn-cs"/>
                      </a:endParaRPr>
                    </a:p>
                  </a:txBody>
                  <a:tcPr>
                    <a:solidFill>
                      <a:srgbClr val="FF0000"/>
                    </a:solidFill>
                  </a:tcPr>
                </a:tc>
                <a:tc>
                  <a:txBody>
                    <a:bodyPr/>
                    <a:lstStyle/>
                    <a:p>
                      <a:pPr marL="0" algn="l" defTabSz="914400" rtl="0" eaLnBrk="1" latinLnBrk="0" hangingPunct="1"/>
                      <a:r>
                        <a:rPr lang="sv-SE" sz="1000" kern="1200" dirty="0">
                          <a:solidFill>
                            <a:schemeClr val="dk1"/>
                          </a:solidFill>
                          <a:effectLst/>
                          <a:latin typeface="+mn-lt"/>
                          <a:ea typeface="+mn-ea"/>
                          <a:cs typeface="+mn-cs"/>
                        </a:rPr>
                        <a:t>?</a:t>
                      </a:r>
                      <a:endParaRPr lang="en-CA" sz="1000" kern="1200" dirty="0">
                        <a:solidFill>
                          <a:schemeClr val="dk1"/>
                        </a:solidFill>
                        <a:effectLst/>
                        <a:latin typeface="+mn-lt"/>
                        <a:ea typeface="+mn-ea"/>
                        <a:cs typeface="+mn-cs"/>
                      </a:endParaRPr>
                    </a:p>
                  </a:txBody>
                  <a:tcPr/>
                </a:tc>
                <a:extLst>
                  <a:ext uri="{0D108BD9-81ED-4DB2-BD59-A6C34878D82A}">
                    <a16:rowId xmlns:a16="http://schemas.microsoft.com/office/drawing/2014/main" val="3403936581"/>
                  </a:ext>
                </a:extLst>
              </a:tr>
              <a:tr h="253150">
                <a:tc>
                  <a:txBody>
                    <a:bodyPr/>
                    <a:lstStyle/>
                    <a:p>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a:t>
                      </a:r>
                      <a:r>
                        <a:rPr lang="sv-SE" sz="1000"/>
                        <a:t>23</a:t>
                      </a:r>
                      <a:endParaRPr lang="en-CA" sz="1000"/>
                    </a:p>
                  </a:txBody>
                  <a:tcPr/>
                </a:tc>
                <a:tc>
                  <a:txBody>
                    <a:bodyPr/>
                    <a:lstStyle/>
                    <a:p>
                      <a:r>
                        <a:rPr lang="en-CA" sz="1000" dirty="0"/>
                        <a:t>name (residence and office occupant)</a:t>
                      </a:r>
                    </a:p>
                  </a:txBody>
                  <a:tcPr/>
                </a:tc>
                <a:tc>
                  <a:txBody>
                    <a:bodyPr/>
                    <a:lstStyle/>
                    <a:p>
                      <a:pPr marL="0" algn="l" defTabSz="914400" rtl="0" eaLnBrk="1" latinLnBrk="0" hangingPunct="1"/>
                      <a:r>
                        <a:rPr lang="sv-SE" sz="1000" kern="1200" dirty="0">
                          <a:solidFill>
                            <a:schemeClr val="dk1"/>
                          </a:solidFill>
                          <a:effectLst/>
                          <a:latin typeface="+mn-lt"/>
                          <a:ea typeface="+mn-ea"/>
                          <a:cs typeface="+mn-cs"/>
                        </a:rPr>
                        <a:t>-</a:t>
                      </a:r>
                      <a:endParaRPr lang="en-CA" sz="1000" kern="1200" dirty="0">
                        <a:solidFill>
                          <a:schemeClr val="dk1"/>
                        </a:solidFill>
                        <a:effectLst/>
                        <a:latin typeface="+mn-lt"/>
                        <a:ea typeface="+mn-ea"/>
                        <a:cs typeface="+mn-cs"/>
                      </a:endParaRPr>
                    </a:p>
                  </a:txBody>
                  <a:tcPr>
                    <a:solidFill>
                      <a:srgbClr val="FF0000"/>
                    </a:solidFill>
                  </a:tcPr>
                </a:tc>
                <a:tc>
                  <a:txBody>
                    <a:bodyPr/>
                    <a:lstStyle/>
                    <a:p>
                      <a:pPr marL="0" algn="l" defTabSz="914400" rtl="0" eaLnBrk="1" latinLnBrk="0" hangingPunct="1"/>
                      <a:r>
                        <a:rPr lang="sv-SE" sz="1000" kern="1200" dirty="0">
                          <a:solidFill>
                            <a:schemeClr val="dk1"/>
                          </a:solidFill>
                          <a:effectLst/>
                          <a:latin typeface="+mn-lt"/>
                          <a:ea typeface="+mn-ea"/>
                          <a:cs typeface="+mn-cs"/>
                        </a:rPr>
                        <a:t>New for </a:t>
                      </a:r>
                      <a:r>
                        <a:rPr lang="sv-SE" sz="1000" kern="1200" dirty="0" err="1">
                          <a:solidFill>
                            <a:schemeClr val="dk1"/>
                          </a:solidFill>
                          <a:effectLst/>
                          <a:latin typeface="+mn-lt"/>
                          <a:ea typeface="+mn-ea"/>
                          <a:cs typeface="+mn-cs"/>
                        </a:rPr>
                        <a:t>PNFs</a:t>
                      </a:r>
                      <a:r>
                        <a:rPr lang="sv-SE" sz="1000" kern="1200" dirty="0">
                          <a:solidFill>
                            <a:schemeClr val="dk1"/>
                          </a:solidFill>
                          <a:effectLst/>
                          <a:latin typeface="+mn-lt"/>
                          <a:ea typeface="+mn-ea"/>
                          <a:cs typeface="+mn-cs"/>
                        </a:rPr>
                        <a:t>, </a:t>
                      </a:r>
                      <a:r>
                        <a:rPr lang="sv-SE" sz="1000" kern="1200" dirty="0" err="1">
                          <a:solidFill>
                            <a:schemeClr val="dk1"/>
                          </a:solidFill>
                          <a:effectLst/>
                          <a:latin typeface="+mn-lt"/>
                          <a:ea typeface="+mn-ea"/>
                          <a:cs typeface="+mn-cs"/>
                        </a:rPr>
                        <a:t>add</a:t>
                      </a:r>
                      <a:r>
                        <a:rPr lang="sv-SE" sz="1000" kern="1200" dirty="0">
                          <a:solidFill>
                            <a:schemeClr val="dk1"/>
                          </a:solidFill>
                          <a:effectLst/>
                          <a:latin typeface="+mn-lt"/>
                          <a:ea typeface="+mn-ea"/>
                          <a:cs typeface="+mn-cs"/>
                        </a:rPr>
                        <a:t> to AAI?</a:t>
                      </a:r>
                      <a:endParaRPr lang="en-CA" sz="1000" kern="1200" dirty="0">
                        <a:solidFill>
                          <a:schemeClr val="dk1"/>
                        </a:solidFill>
                        <a:effectLst/>
                        <a:latin typeface="+mn-lt"/>
                        <a:ea typeface="+mn-ea"/>
                        <a:cs typeface="+mn-cs"/>
                      </a:endParaRPr>
                    </a:p>
                  </a:txBody>
                  <a:tcPr/>
                </a:tc>
                <a:extLst>
                  <a:ext uri="{0D108BD9-81ED-4DB2-BD59-A6C34878D82A}">
                    <a16:rowId xmlns:a16="http://schemas.microsoft.com/office/drawing/2014/main" val="2317877411"/>
                  </a:ext>
                </a:extLst>
              </a:tr>
              <a:tr h="253150">
                <a:tc>
                  <a:txBody>
                    <a:bodyPr/>
                    <a:lstStyle/>
                    <a:p>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a:t>
                      </a:r>
                      <a:r>
                        <a:rPr lang="sv-SE" sz="1000"/>
                        <a:t>24</a:t>
                      </a:r>
                      <a:endParaRPr lang="en-CA" sz="1000"/>
                    </a:p>
                  </a:txBody>
                  <a:tcPr/>
                </a:tc>
                <a:tc>
                  <a:txBody>
                    <a:bodyPr/>
                    <a:lstStyle/>
                    <a:p>
                      <a:r>
                        <a:rPr lang="en-CA" sz="1000" dirty="0"/>
                        <a:t>postal/zip code</a:t>
                      </a:r>
                    </a:p>
                  </a:txBody>
                  <a:tcPr/>
                </a:tc>
                <a:tc>
                  <a:txBody>
                    <a:bodyPr/>
                    <a:lstStyle/>
                    <a:p>
                      <a:pPr marL="0" algn="l" defTabSz="914400" rtl="0" eaLnBrk="1" latinLnBrk="0" hangingPunct="1"/>
                      <a:r>
                        <a:rPr lang="en-CA" sz="1000" kern="1200" dirty="0">
                          <a:solidFill>
                            <a:schemeClr val="dk1"/>
                          </a:solidFill>
                          <a:effectLst/>
                          <a:latin typeface="+mn-lt"/>
                          <a:ea typeface="+mn-ea"/>
                          <a:cs typeface="+mn-cs"/>
                        </a:rPr>
                        <a:t>postal-code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000" kern="1200" dirty="0">
                          <a:solidFill>
                            <a:schemeClr val="dk1"/>
                          </a:solidFill>
                          <a:effectLst/>
                          <a:latin typeface="+mn-lt"/>
                          <a:ea typeface="+mn-ea"/>
                          <a:cs typeface="+mn-cs"/>
                        </a:rPr>
                        <a:t>Copy from PNFD</a:t>
                      </a:r>
                      <a:endParaRPr lang="en-CA" sz="1000" kern="1200" dirty="0">
                        <a:solidFill>
                          <a:schemeClr val="dk1"/>
                        </a:solidFill>
                        <a:effectLst/>
                        <a:latin typeface="+mn-lt"/>
                        <a:ea typeface="+mn-ea"/>
                        <a:cs typeface="+mn-cs"/>
                      </a:endParaRPr>
                    </a:p>
                  </a:txBody>
                  <a:tcPr/>
                </a:tc>
                <a:extLst>
                  <a:ext uri="{0D108BD9-81ED-4DB2-BD59-A6C34878D82A}">
                    <a16:rowId xmlns:a16="http://schemas.microsoft.com/office/drawing/2014/main" val="1208310781"/>
                  </a:ext>
                </a:extLst>
              </a:tr>
              <a:tr h="253150">
                <a:tc>
                  <a:txBody>
                    <a:bodyPr/>
                    <a:lstStyle/>
                    <a:p>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a:t>
                      </a:r>
                      <a:r>
                        <a:rPr lang="sv-SE" sz="1000"/>
                        <a:t>25</a:t>
                      </a:r>
                      <a:endParaRPr lang="en-CA" sz="1000"/>
                    </a:p>
                  </a:txBody>
                  <a:tcPr/>
                </a:tc>
                <a:tc>
                  <a:txBody>
                    <a:bodyPr/>
                    <a:lstStyle/>
                    <a:p>
                      <a:r>
                        <a:rPr lang="en-CA" sz="1000" dirty="0"/>
                        <a:t>building (structure)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Need</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to </a:t>
                      </a: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define</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in </a:t>
                      </a: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which</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order to copy </a:t>
                      </a: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fields</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from PNFD</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826084649"/>
                  </a:ext>
                </a:extLst>
              </a:tr>
            </a:tbl>
          </a:graphicData>
        </a:graphic>
      </p:graphicFrame>
      <p:sp>
        <p:nvSpPr>
          <p:cNvPr id="5" name="TextBox 4">
            <a:extLst>
              <a:ext uri="{FF2B5EF4-FFF2-40B4-BE49-F238E27FC236}">
                <a16:creationId xmlns:a16="http://schemas.microsoft.com/office/drawing/2014/main" id="{70B633FE-9736-4462-A063-A769A0FF6CB9}"/>
              </a:ext>
            </a:extLst>
          </p:cNvPr>
          <p:cNvSpPr txBox="1"/>
          <p:nvPr/>
        </p:nvSpPr>
        <p:spPr>
          <a:xfrm>
            <a:off x="11069593" y="6131447"/>
            <a:ext cx="998221" cy="369332"/>
          </a:xfrm>
          <a:prstGeom prst="rect">
            <a:avLst/>
          </a:prstGeom>
          <a:noFill/>
        </p:spPr>
        <p:txBody>
          <a:bodyPr wrap="square" rtlCol="0">
            <a:spAutoFit/>
          </a:bodyPr>
          <a:lstStyle/>
          <a:p>
            <a:r>
              <a:rPr lang="en-US" dirty="0" err="1"/>
              <a:t>Cont</a:t>
            </a:r>
            <a:r>
              <a:rPr lang="en-US" dirty="0"/>
              <a:t>…</a:t>
            </a:r>
          </a:p>
        </p:txBody>
      </p:sp>
    </p:spTree>
    <p:extLst>
      <p:ext uri="{BB962C8B-B14F-4D97-AF65-F5344CB8AC3E}">
        <p14:creationId xmlns:p14="http://schemas.microsoft.com/office/powerpoint/2010/main" val="3951924747"/>
      </p:ext>
    </p:extLst>
  </p:cSld>
  <p:clrMapOvr>
    <a:masterClrMapping/>
  </p:clrMapOvr>
  <p:transition>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C4857AD-B11E-4D09-97B9-2CCF651B9C5B}"/>
              </a:ext>
            </a:extLst>
          </p:cNvPr>
          <p:cNvSpPr>
            <a:spLocks noGrp="1"/>
          </p:cNvSpPr>
          <p:nvPr>
            <p:ph type="sldNum" sz="quarter" idx="4"/>
          </p:nvPr>
        </p:nvSpPr>
        <p:spPr/>
        <p:txBody>
          <a:bodyPr/>
          <a:lstStyle/>
          <a:p>
            <a:fld id="{6C9CD605-947A-3C4E-98CB-B055F943FEBA}" type="slidenum">
              <a:rPr lang="en-US" smtClean="0"/>
              <a:pPr/>
              <a:t>28</a:t>
            </a:fld>
            <a:endParaRPr lang="en-US"/>
          </a:p>
        </p:txBody>
      </p:sp>
      <p:sp>
        <p:nvSpPr>
          <p:cNvPr id="9" name="Title 8">
            <a:extLst>
              <a:ext uri="{FF2B5EF4-FFF2-40B4-BE49-F238E27FC236}">
                <a16:creationId xmlns:a16="http://schemas.microsoft.com/office/drawing/2014/main" id="{626B2378-E2A7-4127-8569-069C9217E551}"/>
              </a:ext>
            </a:extLst>
          </p:cNvPr>
          <p:cNvSpPr>
            <a:spLocks noGrp="1"/>
          </p:cNvSpPr>
          <p:nvPr>
            <p:ph type="title"/>
          </p:nvPr>
        </p:nvSpPr>
        <p:spPr/>
        <p:txBody>
          <a:bodyPr>
            <a:normAutofit fontScale="90000"/>
          </a:bodyPr>
          <a:lstStyle/>
          <a:p>
            <a:r>
              <a:rPr lang="sv-SE"/>
              <a:t>ETSI SOL001 PNFD </a:t>
            </a:r>
            <a:r>
              <a:rPr lang="sv-SE" err="1"/>
              <a:t>LocationInfo</a:t>
            </a:r>
            <a:r>
              <a:rPr lang="sv-SE"/>
              <a:t> vs. AAI </a:t>
            </a:r>
            <a:r>
              <a:rPr lang="sv-SE" err="1"/>
              <a:t>Complex</a:t>
            </a:r>
            <a:r>
              <a:rPr lang="sv-SE"/>
              <a:t> (2/3)</a:t>
            </a:r>
            <a:endParaRPr lang="en-CA"/>
          </a:p>
        </p:txBody>
      </p:sp>
      <p:graphicFrame>
        <p:nvGraphicFramePr>
          <p:cNvPr id="8" name="Content Placeholder 7">
            <a:extLst>
              <a:ext uri="{FF2B5EF4-FFF2-40B4-BE49-F238E27FC236}">
                <a16:creationId xmlns:a16="http://schemas.microsoft.com/office/drawing/2014/main" id="{F7BB418E-F250-4AAC-9F79-487DD67C83B9}"/>
              </a:ext>
            </a:extLst>
          </p:cNvPr>
          <p:cNvGraphicFramePr>
            <a:graphicFrameLocks noGrp="1"/>
          </p:cNvGraphicFramePr>
          <p:nvPr>
            <p:ph sz="half" idx="4294967295"/>
            <p:extLst>
              <p:ext uri="{D42A27DB-BD31-4B8C-83A1-F6EECF244321}">
                <p14:modId xmlns:p14="http://schemas.microsoft.com/office/powerpoint/2010/main" val="835554911"/>
              </p:ext>
            </p:extLst>
          </p:nvPr>
        </p:nvGraphicFramePr>
        <p:xfrm>
          <a:off x="443343" y="1227859"/>
          <a:ext cx="9324774" cy="4530366"/>
        </p:xfrm>
        <a:graphic>
          <a:graphicData uri="http://schemas.openxmlformats.org/drawingml/2006/table">
            <a:tbl>
              <a:tblPr firstRow="1" firstCol="1" bandRow="1">
                <a:tableStyleId>{5C22544A-7EE6-4342-B048-85BDC9FD1C3A}</a:tableStyleId>
              </a:tblPr>
              <a:tblGrid>
                <a:gridCol w="3037205">
                  <a:extLst>
                    <a:ext uri="{9D8B030D-6E8A-4147-A177-3AD203B41FA5}">
                      <a16:colId xmlns:a16="http://schemas.microsoft.com/office/drawing/2014/main" val="3861674093"/>
                    </a:ext>
                  </a:extLst>
                </a:gridCol>
                <a:gridCol w="1867218">
                  <a:extLst>
                    <a:ext uri="{9D8B030D-6E8A-4147-A177-3AD203B41FA5}">
                      <a16:colId xmlns:a16="http://schemas.microsoft.com/office/drawing/2014/main" val="4000215068"/>
                    </a:ext>
                  </a:extLst>
                </a:gridCol>
                <a:gridCol w="1343343">
                  <a:extLst>
                    <a:ext uri="{9D8B030D-6E8A-4147-A177-3AD203B41FA5}">
                      <a16:colId xmlns:a16="http://schemas.microsoft.com/office/drawing/2014/main" val="4185176461"/>
                    </a:ext>
                  </a:extLst>
                </a:gridCol>
                <a:gridCol w="3077008">
                  <a:extLst>
                    <a:ext uri="{9D8B030D-6E8A-4147-A177-3AD203B41FA5}">
                      <a16:colId xmlns:a16="http://schemas.microsoft.com/office/drawing/2014/main" val="3864958817"/>
                    </a:ext>
                  </a:extLst>
                </a:gridCol>
              </a:tblGrid>
              <a:tr h="251687">
                <a:tc>
                  <a:txBody>
                    <a:bodyPr/>
                    <a:lstStyle/>
                    <a:p>
                      <a:r>
                        <a:rPr lang="en-CA" sz="1000" kern="1200"/>
                        <a:t>ETSI SOL001 PNFD </a:t>
                      </a:r>
                      <a:r>
                        <a:rPr lang="en-CA" sz="1000" kern="1200" err="1"/>
                        <a:t>LocationInfo</a:t>
                      </a:r>
                      <a:endParaRPr lang="en-CA" sz="1000" b="1" kern="1200">
                        <a:solidFill>
                          <a:schemeClr val="lt1"/>
                        </a:solidFill>
                        <a:latin typeface="+mn-lt"/>
                        <a:ea typeface="+mn-ea"/>
                        <a:cs typeface="+mn-cs"/>
                      </a:endParaRPr>
                    </a:p>
                  </a:txBody>
                  <a:tcPr/>
                </a:tc>
                <a:tc>
                  <a:txBody>
                    <a:bodyPr/>
                    <a:lstStyle/>
                    <a:p>
                      <a:pPr marL="0" algn="l" defTabSz="914400" rtl="0" eaLnBrk="1" latinLnBrk="0" hangingPunct="1"/>
                      <a:r>
                        <a:rPr lang="sv-SE" sz="1000" kern="1200" err="1"/>
                        <a:t>description</a:t>
                      </a:r>
                      <a:endParaRPr lang="en-CA" sz="1000" b="1" kern="1200">
                        <a:solidFill>
                          <a:schemeClr val="lt1"/>
                        </a:solidFill>
                        <a:latin typeface="+mn-lt"/>
                        <a:ea typeface="+mn-ea"/>
                        <a:cs typeface="+mn-cs"/>
                      </a:endParaRPr>
                    </a:p>
                  </a:txBody>
                  <a:tcPr/>
                </a:tc>
                <a:tc>
                  <a:txBody>
                    <a:bodyPr/>
                    <a:lstStyle/>
                    <a:p>
                      <a:pPr marL="0" algn="l" defTabSz="914400" rtl="0" eaLnBrk="1" latinLnBrk="0" hangingPunct="1"/>
                      <a:r>
                        <a:rPr lang="sv-SE" sz="1000"/>
                        <a:t>AAI </a:t>
                      </a:r>
                      <a:r>
                        <a:rPr lang="sv-SE" sz="1000" err="1"/>
                        <a:t>Complex</a:t>
                      </a:r>
                      <a:endParaRPr lang="en-CA" sz="1000" b="1" kern="1200">
                        <a:solidFill>
                          <a:schemeClr val="lt1"/>
                        </a:solidFill>
                        <a:latin typeface="+mn-lt"/>
                        <a:ea typeface="+mn-ea"/>
                        <a:cs typeface="+mn-cs"/>
                      </a:endParaRPr>
                    </a:p>
                  </a:txBody>
                  <a:tcPr/>
                </a:tc>
                <a:tc>
                  <a:txBody>
                    <a:bodyPr/>
                    <a:lstStyle/>
                    <a:p>
                      <a:pPr marL="0" algn="l" defTabSz="914400" rtl="0" eaLnBrk="1" latinLnBrk="0" hangingPunct="1"/>
                      <a:r>
                        <a:rPr lang="sv-SE" sz="1000" kern="1200"/>
                        <a:t>Handling</a:t>
                      </a:r>
                      <a:endParaRPr lang="en-CA" sz="1000" b="1" kern="1200">
                        <a:solidFill>
                          <a:schemeClr val="lt1"/>
                        </a:solidFill>
                        <a:latin typeface="+mn-lt"/>
                        <a:ea typeface="+mn-ea"/>
                        <a:cs typeface="+mn-cs"/>
                      </a:endParaRPr>
                    </a:p>
                  </a:txBody>
                  <a:tcPr/>
                </a:tc>
                <a:extLst>
                  <a:ext uri="{0D108BD9-81ED-4DB2-BD59-A6C34878D82A}">
                    <a16:rowId xmlns:a16="http://schemas.microsoft.com/office/drawing/2014/main" val="3498355630"/>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26</a:t>
                      </a:r>
                      <a:endParaRPr lang="en-CA" sz="1000"/>
                    </a:p>
                  </a:txBody>
                  <a:tcPr/>
                </a:tc>
                <a:tc>
                  <a:txBody>
                    <a:bodyPr/>
                    <a:lstStyle/>
                    <a:p>
                      <a:r>
                        <a:rPr lang="en-CA" sz="1000" dirty="0"/>
                        <a:t>unit (apartment, suite)</a:t>
                      </a:r>
                    </a:p>
                  </a:txBody>
                  <a:tcPr/>
                </a:tc>
                <a:tc>
                  <a:txBody>
                    <a:bodyPr/>
                    <a:lstStyle/>
                    <a:p>
                      <a:pPr marL="0" algn="l" defTabSz="914400" rtl="0" eaLnBrk="1" latinLnBrk="0" hangingPunct="1"/>
                      <a:r>
                        <a:rPr lang="sv-SE" sz="1000" kern="1200" dirty="0">
                          <a:solidFill>
                            <a:schemeClr val="dk1"/>
                          </a:solidFill>
                          <a:effectLst/>
                          <a:latin typeface="+mn-lt"/>
                          <a:ea typeface="+mn-ea"/>
                          <a:cs typeface="+mn-cs"/>
                        </a:rPr>
                        <a:t>-</a:t>
                      </a:r>
                      <a:endParaRPr lang="en-CA" sz="1000" kern="1200" dirty="0">
                        <a:solidFill>
                          <a:schemeClr val="dk1"/>
                        </a:solidFill>
                        <a:effectLst/>
                        <a:latin typeface="+mn-lt"/>
                        <a:ea typeface="+mn-ea"/>
                        <a:cs typeface="+mn-cs"/>
                      </a:endParaRPr>
                    </a:p>
                  </a:txBody>
                  <a:tcPr>
                    <a:solidFill>
                      <a:srgbClr val="FF0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New for PNFs, add to AAI?</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1443068869"/>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27</a:t>
                      </a:r>
                      <a:endParaRPr lang="en-CA" sz="1000"/>
                    </a:p>
                  </a:txBody>
                  <a:tcPr/>
                </a:tc>
                <a:tc>
                  <a:txBody>
                    <a:bodyPr/>
                    <a:lstStyle/>
                    <a:p>
                      <a:r>
                        <a:rPr lang="en-CA" sz="1000" dirty="0"/>
                        <a:t>floor</a:t>
                      </a:r>
                    </a:p>
                  </a:txBody>
                  <a:tcPr/>
                </a:tc>
                <a:tc>
                  <a:txBody>
                    <a:bodyPr/>
                    <a:lstStyle/>
                    <a:p>
                      <a:pPr marL="0" algn="l" defTabSz="914400" rtl="0" eaLnBrk="1" latinLnBrk="0" hangingPunct="1"/>
                      <a:r>
                        <a:rPr lang="sv-SE" sz="1000" kern="1200" dirty="0">
                          <a:solidFill>
                            <a:schemeClr val="dk1"/>
                          </a:solidFill>
                          <a:effectLst/>
                          <a:latin typeface="+mn-lt"/>
                          <a:ea typeface="+mn-ea"/>
                          <a:cs typeface="+mn-cs"/>
                        </a:rPr>
                        <a:t>-</a:t>
                      </a:r>
                      <a:endParaRPr lang="en-CA" sz="1000" kern="1200" dirty="0">
                        <a:solidFill>
                          <a:schemeClr val="dk1"/>
                        </a:solidFill>
                        <a:effectLst/>
                        <a:latin typeface="+mn-lt"/>
                        <a:ea typeface="+mn-ea"/>
                        <a:cs typeface="+mn-cs"/>
                      </a:endParaRPr>
                    </a:p>
                  </a:txBody>
                  <a:tcPr>
                    <a:solidFill>
                      <a:srgbClr val="FF0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New for PNFs, add to AAI?</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727471780"/>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28</a:t>
                      </a:r>
                      <a:endParaRPr lang="en-CA" sz="1000"/>
                    </a:p>
                  </a:txBody>
                  <a:tcPr/>
                </a:tc>
                <a:tc>
                  <a:txBody>
                    <a:bodyPr/>
                    <a:lstStyle/>
                    <a:p>
                      <a:r>
                        <a:rPr lang="en-CA" sz="1000" dirty="0"/>
                        <a:t>room</a:t>
                      </a:r>
                    </a:p>
                  </a:txBody>
                  <a:tcPr/>
                </a:tc>
                <a:tc>
                  <a:txBody>
                    <a:bodyPr/>
                    <a:lstStyle/>
                    <a:p>
                      <a:pPr marL="0" algn="l" defTabSz="914400" rtl="0" eaLnBrk="1" latinLnBrk="0" hangingPunct="1"/>
                      <a:r>
                        <a:rPr lang="sv-SE" sz="1000" kern="1200" dirty="0">
                          <a:solidFill>
                            <a:schemeClr val="dk1"/>
                          </a:solidFill>
                          <a:effectLst/>
                          <a:latin typeface="+mn-lt"/>
                          <a:ea typeface="+mn-ea"/>
                          <a:cs typeface="+mn-cs"/>
                        </a:rPr>
                        <a:t>-</a:t>
                      </a:r>
                      <a:endParaRPr lang="en-CA" sz="1000" kern="1200" dirty="0">
                        <a:solidFill>
                          <a:schemeClr val="dk1"/>
                        </a:solidFill>
                        <a:effectLst/>
                        <a:latin typeface="+mn-lt"/>
                        <a:ea typeface="+mn-ea"/>
                        <a:cs typeface="+mn-cs"/>
                      </a:endParaRPr>
                    </a:p>
                  </a:txBody>
                  <a:tcPr>
                    <a:solidFill>
                      <a:srgbClr val="FF0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New for </a:t>
                      </a: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PNFs</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add</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to AAI?</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551308512"/>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29</a:t>
                      </a:r>
                      <a:endParaRPr lang="en-CA" sz="1000"/>
                    </a:p>
                  </a:txBody>
                  <a:tcPr/>
                </a:tc>
                <a:tc>
                  <a:txBody>
                    <a:bodyPr/>
                    <a:lstStyle/>
                    <a:p>
                      <a:r>
                        <a:rPr lang="en-CA" sz="1000" dirty="0"/>
                        <a:t>type of place</a:t>
                      </a:r>
                    </a:p>
                  </a:txBody>
                  <a:tcPr/>
                </a:tc>
                <a:tc>
                  <a:txBody>
                    <a:bodyPr/>
                    <a:lstStyle/>
                    <a:p>
                      <a:pPr marL="0" algn="l" defTabSz="914400" rtl="0" eaLnBrk="1" latinLnBrk="0" hangingPunct="1"/>
                      <a:r>
                        <a:rPr lang="en-CA" sz="1000" kern="1200">
                          <a:solidFill>
                            <a:schemeClr val="dk1"/>
                          </a:solidFill>
                          <a:effectLst/>
                          <a:latin typeface="+mn-lt"/>
                          <a:ea typeface="+mn-ea"/>
                          <a:cs typeface="+mn-cs"/>
                        </a:rPr>
                        <a:t>physical-location-type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000" kern="1200">
                          <a:solidFill>
                            <a:schemeClr val="dk1"/>
                          </a:solidFill>
                          <a:effectLst/>
                          <a:latin typeface="+mn-lt"/>
                          <a:ea typeface="+mn-ea"/>
                          <a:cs typeface="+mn-cs"/>
                        </a:rPr>
                        <a:t>Copy from PNFD</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2802264975"/>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30</a:t>
                      </a:r>
                      <a:endParaRPr lang="en-CA" sz="1000"/>
                    </a:p>
                  </a:txBody>
                  <a:tcPr/>
                </a:tc>
                <a:tc>
                  <a:txBody>
                    <a:bodyPr/>
                    <a:lstStyle/>
                    <a:p>
                      <a:r>
                        <a:rPr lang="en-CA" sz="1000" dirty="0"/>
                        <a:t>postal community name</a:t>
                      </a:r>
                    </a:p>
                  </a:txBody>
                  <a:tcPr/>
                </a:tc>
                <a:tc>
                  <a:txBody>
                    <a:bodyPr/>
                    <a:lstStyle/>
                    <a:p>
                      <a:pPr marL="0" algn="l" defTabSz="914400" rtl="0" eaLnBrk="1" latinLnBrk="0" hangingPunct="1"/>
                      <a:r>
                        <a:rPr lang="sv-SE" sz="1000" kern="1200" dirty="0">
                          <a:solidFill>
                            <a:schemeClr val="dk1"/>
                          </a:solidFill>
                          <a:effectLst/>
                          <a:latin typeface="+mn-lt"/>
                          <a:ea typeface="+mn-ea"/>
                          <a:cs typeface="+mn-cs"/>
                        </a:rPr>
                        <a:t>-</a:t>
                      </a:r>
                      <a:endParaRPr lang="en-CA" sz="1000" kern="1200" dirty="0">
                        <a:solidFill>
                          <a:schemeClr val="dk1"/>
                        </a:solidFill>
                        <a:effectLst/>
                        <a:latin typeface="+mn-lt"/>
                        <a:ea typeface="+mn-ea"/>
                        <a:cs typeface="+mn-cs"/>
                      </a:endParaRPr>
                    </a:p>
                  </a:txBody>
                  <a:tcPr>
                    <a:solidFill>
                      <a:srgbClr val="FF0000"/>
                    </a:solidFill>
                  </a:tcPr>
                </a:tc>
                <a:tc>
                  <a:txBody>
                    <a:bodyPr/>
                    <a:lstStyle/>
                    <a:p>
                      <a:pPr marL="0" algn="l" defTabSz="914400" rtl="0" eaLnBrk="1" latinLnBrk="0" hangingPunct="1"/>
                      <a:r>
                        <a:rPr lang="sv-SE" sz="1000" kern="1200" err="1">
                          <a:solidFill>
                            <a:schemeClr val="dk1"/>
                          </a:solidFill>
                          <a:effectLst/>
                          <a:latin typeface="+mn-lt"/>
                          <a:ea typeface="+mn-ea"/>
                          <a:cs typeface="+mn-cs"/>
                        </a:rPr>
                        <a:t>Add</a:t>
                      </a:r>
                      <a:r>
                        <a:rPr lang="sv-SE" sz="1000" kern="1200">
                          <a:solidFill>
                            <a:schemeClr val="dk1"/>
                          </a:solidFill>
                          <a:effectLst/>
                          <a:latin typeface="+mn-lt"/>
                          <a:ea typeface="+mn-ea"/>
                          <a:cs typeface="+mn-cs"/>
                        </a:rPr>
                        <a:t> to AAI? Or </a:t>
                      </a:r>
                      <a:r>
                        <a:rPr lang="sv-SE" sz="1000" kern="1200" err="1">
                          <a:solidFill>
                            <a:schemeClr val="dk1"/>
                          </a:solidFill>
                          <a:effectLst/>
                          <a:latin typeface="+mn-lt"/>
                          <a:ea typeface="+mn-ea"/>
                          <a:cs typeface="+mn-cs"/>
                        </a:rPr>
                        <a:t>include</a:t>
                      </a:r>
                      <a:r>
                        <a:rPr lang="sv-SE" sz="1000" kern="1200">
                          <a:solidFill>
                            <a:schemeClr val="dk1"/>
                          </a:solidFill>
                          <a:effectLst/>
                          <a:latin typeface="+mn-lt"/>
                          <a:ea typeface="+mn-ea"/>
                          <a:cs typeface="+mn-cs"/>
                        </a:rPr>
                        <a:t> in ”city”?</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4177699710"/>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31</a:t>
                      </a:r>
                      <a:endParaRPr lang="en-CA" sz="1000"/>
                    </a:p>
                  </a:txBody>
                  <a:tcPr/>
                </a:tc>
                <a:tc>
                  <a:txBody>
                    <a:bodyPr/>
                    <a:lstStyle/>
                    <a:p>
                      <a:r>
                        <a:rPr lang="en-US" sz="1000" dirty="0"/>
                        <a:t>post office box (P.O. Box)</a:t>
                      </a:r>
                      <a:endParaRPr lang="en-CA" sz="1000" dirty="0"/>
                    </a:p>
                  </a:txBody>
                  <a:tcPr/>
                </a:tc>
                <a:tc>
                  <a:txBody>
                    <a:bodyPr/>
                    <a:lstStyle/>
                    <a:p>
                      <a:pPr marL="0" algn="l" defTabSz="914400" rtl="0" eaLnBrk="1" latinLnBrk="0" hangingPunct="1"/>
                      <a:r>
                        <a:rPr lang="sv-SE" sz="1000" kern="1200" dirty="0">
                          <a:solidFill>
                            <a:schemeClr val="dk1"/>
                          </a:solidFill>
                          <a:effectLst/>
                          <a:latin typeface="+mn-lt"/>
                          <a:ea typeface="+mn-ea"/>
                          <a:cs typeface="+mn-cs"/>
                        </a:rPr>
                        <a:t>-</a:t>
                      </a:r>
                      <a:endParaRPr lang="en-CA" sz="1000" kern="1200" dirty="0">
                        <a:solidFill>
                          <a:schemeClr val="dk1"/>
                        </a:solidFill>
                        <a:effectLst/>
                        <a:latin typeface="+mn-lt"/>
                        <a:ea typeface="+mn-ea"/>
                        <a:cs typeface="+mn-cs"/>
                      </a:endParaRPr>
                    </a:p>
                  </a:txBody>
                  <a:tcPr>
                    <a:solidFill>
                      <a:srgbClr val="FF0000"/>
                    </a:solidFill>
                  </a:tcPr>
                </a:tc>
                <a:tc>
                  <a:txBody>
                    <a:bodyPr/>
                    <a:lstStyle/>
                    <a:p>
                      <a:pPr marL="0" algn="l" defTabSz="914400" rtl="0" eaLnBrk="1" latinLnBrk="0" hangingPunct="1"/>
                      <a:r>
                        <a:rPr lang="sv-SE" sz="1000" kern="1200">
                          <a:solidFill>
                            <a:schemeClr val="dk1"/>
                          </a:solidFill>
                          <a:effectLst/>
                          <a:latin typeface="+mn-lt"/>
                          <a:ea typeface="+mn-ea"/>
                          <a:cs typeface="+mn-cs"/>
                        </a:rPr>
                        <a:t>?</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1190003356"/>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32</a:t>
                      </a:r>
                      <a:endParaRPr lang="en-CA" sz="1000"/>
                    </a:p>
                  </a:txBody>
                  <a:tcPr/>
                </a:tc>
                <a:tc>
                  <a:txBody>
                    <a:bodyPr/>
                    <a:lstStyle/>
                    <a:p>
                      <a:r>
                        <a:rPr lang="en-CA" sz="1000" dirty="0"/>
                        <a:t>additional code</a:t>
                      </a:r>
                    </a:p>
                  </a:txBody>
                  <a:tcPr/>
                </a:tc>
                <a:tc>
                  <a:txBody>
                    <a:bodyPr/>
                    <a:lstStyle/>
                    <a:p>
                      <a:pPr marL="0" algn="l" defTabSz="914400" rtl="0" eaLnBrk="1" latinLnBrk="0" hangingPunct="1"/>
                      <a:r>
                        <a:rPr lang="sv-SE" sz="1000" kern="1200" dirty="0">
                          <a:solidFill>
                            <a:schemeClr val="dk1"/>
                          </a:solidFill>
                          <a:effectLst/>
                          <a:latin typeface="+mn-lt"/>
                          <a:ea typeface="+mn-ea"/>
                          <a:cs typeface="+mn-cs"/>
                        </a:rPr>
                        <a:t>-</a:t>
                      </a:r>
                      <a:endParaRPr lang="en-CA" sz="1000" kern="1200" dirty="0">
                        <a:solidFill>
                          <a:schemeClr val="dk1"/>
                        </a:solidFill>
                        <a:effectLst/>
                        <a:latin typeface="+mn-lt"/>
                        <a:ea typeface="+mn-ea"/>
                        <a:cs typeface="+mn-cs"/>
                      </a:endParaRPr>
                    </a:p>
                  </a:txBody>
                  <a:tcPr>
                    <a:solidFill>
                      <a:srgbClr val="FF0000"/>
                    </a:solidFill>
                  </a:tcPr>
                </a:tc>
                <a:tc>
                  <a:txBody>
                    <a:bodyPr/>
                    <a:lstStyle/>
                    <a:p>
                      <a:pPr marL="0" algn="l" defTabSz="914400" rtl="0" eaLnBrk="1" latinLnBrk="0" hangingPunct="1"/>
                      <a:r>
                        <a:rPr lang="sv-SE" sz="1000" kern="1200">
                          <a:solidFill>
                            <a:schemeClr val="dk1"/>
                          </a:solidFill>
                          <a:effectLst/>
                          <a:latin typeface="+mn-lt"/>
                          <a:ea typeface="+mn-ea"/>
                          <a:cs typeface="+mn-cs"/>
                        </a:rPr>
                        <a:t>?</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3950817344"/>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33</a:t>
                      </a:r>
                      <a:endParaRPr lang="en-CA" sz="1000"/>
                    </a:p>
                  </a:txBody>
                  <a:tcPr/>
                </a:tc>
                <a:tc>
                  <a:txBody>
                    <a:bodyPr/>
                    <a:lstStyle/>
                    <a:p>
                      <a:r>
                        <a:rPr lang="en-CA" sz="1000" dirty="0"/>
                        <a:t>seat (desk, cubicle, workstation)</a:t>
                      </a:r>
                    </a:p>
                  </a:txBody>
                  <a:tcPr/>
                </a:tc>
                <a:tc>
                  <a:txBody>
                    <a:bodyPr/>
                    <a:lstStyle/>
                    <a:p>
                      <a:pPr marL="0" algn="l" defTabSz="914400" rtl="0" eaLnBrk="1" latinLnBrk="0" hangingPunct="1"/>
                      <a:r>
                        <a:rPr lang="sv-SE" sz="1000" kern="1200" dirty="0">
                          <a:solidFill>
                            <a:schemeClr val="dk1"/>
                          </a:solidFill>
                          <a:effectLst/>
                          <a:latin typeface="+mn-lt"/>
                          <a:ea typeface="+mn-ea"/>
                          <a:cs typeface="+mn-cs"/>
                        </a:rPr>
                        <a:t>-</a:t>
                      </a:r>
                      <a:endParaRPr lang="en-CA" sz="1000" kern="1200" dirty="0">
                        <a:solidFill>
                          <a:schemeClr val="dk1"/>
                        </a:solidFill>
                        <a:effectLst/>
                        <a:latin typeface="+mn-lt"/>
                        <a:ea typeface="+mn-ea"/>
                        <a:cs typeface="+mn-cs"/>
                      </a:endParaRPr>
                    </a:p>
                  </a:txBody>
                  <a:tcPr>
                    <a:solidFill>
                      <a:srgbClr val="FF0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000" kern="1200">
                          <a:solidFill>
                            <a:schemeClr val="dk1"/>
                          </a:solidFill>
                          <a:effectLst/>
                          <a:latin typeface="+mn-lt"/>
                          <a:ea typeface="+mn-ea"/>
                          <a:cs typeface="+mn-cs"/>
                        </a:rPr>
                        <a:t>New for </a:t>
                      </a:r>
                      <a:r>
                        <a:rPr lang="sv-SE" sz="1000" kern="1200" err="1">
                          <a:solidFill>
                            <a:schemeClr val="dk1"/>
                          </a:solidFill>
                          <a:effectLst/>
                          <a:latin typeface="+mn-lt"/>
                          <a:ea typeface="+mn-ea"/>
                          <a:cs typeface="+mn-cs"/>
                        </a:rPr>
                        <a:t>PNFs</a:t>
                      </a:r>
                      <a:r>
                        <a:rPr lang="sv-SE" sz="1000" kern="1200">
                          <a:solidFill>
                            <a:schemeClr val="dk1"/>
                          </a:solidFill>
                          <a:effectLst/>
                          <a:latin typeface="+mn-lt"/>
                          <a:ea typeface="+mn-ea"/>
                          <a:cs typeface="+mn-cs"/>
                        </a:rPr>
                        <a:t>, </a:t>
                      </a:r>
                      <a:r>
                        <a:rPr lang="sv-SE" sz="1000" kern="1200" err="1">
                          <a:solidFill>
                            <a:schemeClr val="dk1"/>
                          </a:solidFill>
                          <a:effectLst/>
                          <a:latin typeface="+mn-lt"/>
                          <a:ea typeface="+mn-ea"/>
                          <a:cs typeface="+mn-cs"/>
                        </a:rPr>
                        <a:t>add</a:t>
                      </a:r>
                      <a:r>
                        <a:rPr lang="sv-SE" sz="1000" kern="1200">
                          <a:solidFill>
                            <a:schemeClr val="dk1"/>
                          </a:solidFill>
                          <a:effectLst/>
                          <a:latin typeface="+mn-lt"/>
                          <a:ea typeface="+mn-ea"/>
                          <a:cs typeface="+mn-cs"/>
                        </a:rPr>
                        <a:t> to AAI?</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2314585832"/>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34</a:t>
                      </a:r>
                      <a:endParaRPr lang="en-CA" sz="1000"/>
                    </a:p>
                  </a:txBody>
                  <a:tcPr/>
                </a:tc>
                <a:tc>
                  <a:txBody>
                    <a:bodyPr/>
                    <a:lstStyle/>
                    <a:p>
                      <a:r>
                        <a:rPr lang="en-CA" sz="1000" dirty="0"/>
                        <a:t>primary road name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Need</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to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define</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in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which</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order to copy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fields</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from PNFD</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1463647937"/>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35</a:t>
                      </a:r>
                      <a:endParaRPr lang="en-CA" sz="1000"/>
                    </a:p>
                  </a:txBody>
                  <a:tcPr/>
                </a:tc>
                <a:tc>
                  <a:txBody>
                    <a:bodyPr/>
                    <a:lstStyle/>
                    <a:p>
                      <a:r>
                        <a:rPr lang="en-CA" sz="1000" dirty="0"/>
                        <a:t>road section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Need</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to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define</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in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which</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order to copy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fields</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from PNFD</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334303929"/>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36</a:t>
                      </a:r>
                      <a:endParaRPr lang="en-CA" sz="1000"/>
                    </a:p>
                  </a:txBody>
                  <a:tcPr/>
                </a:tc>
                <a:tc>
                  <a:txBody>
                    <a:bodyPr/>
                    <a:lstStyle/>
                    <a:p>
                      <a:r>
                        <a:rPr lang="en-CA" sz="1000" dirty="0"/>
                        <a:t>branch road name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Need</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to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define</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in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which</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order to copy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fields</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from PNFD</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795644135"/>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37</a:t>
                      </a:r>
                      <a:endParaRPr lang="en-CA" sz="1000"/>
                    </a:p>
                  </a:txBody>
                  <a:tcPr/>
                </a:tc>
                <a:tc>
                  <a:txBody>
                    <a:bodyPr/>
                    <a:lstStyle/>
                    <a:p>
                      <a:r>
                        <a:rPr lang="en-CA" sz="1000" dirty="0"/>
                        <a:t>sub-branch road name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Need</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to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define</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in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which</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order to copy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fields</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from PNFD</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274906676"/>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38</a:t>
                      </a:r>
                      <a:endParaRPr lang="en-CA" sz="1000"/>
                    </a:p>
                  </a:txBody>
                  <a:tcPr/>
                </a:tc>
                <a:tc>
                  <a:txBody>
                    <a:bodyPr/>
                    <a:lstStyle/>
                    <a:p>
                      <a:r>
                        <a:rPr lang="en-CA" sz="1000" dirty="0"/>
                        <a:t>street name pre-modifier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Need</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to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define</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in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which</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order to copy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fields</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from PNFD</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284037634"/>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39</a:t>
                      </a:r>
                      <a:endParaRPr lang="en-CA" sz="1000"/>
                    </a:p>
                  </a:txBody>
                  <a:tcPr/>
                </a:tc>
                <a:tc>
                  <a:txBody>
                    <a:bodyPr/>
                    <a:lstStyle/>
                    <a:p>
                      <a:r>
                        <a:rPr lang="en-CA" sz="1000" dirty="0"/>
                        <a:t>street name post-modifier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Need</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to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define</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in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which</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order to copy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fields</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from PNFD</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3403936581"/>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0</a:t>
                      </a:r>
                      <a:endParaRPr lang="en-CA" sz="1000"/>
                    </a:p>
                  </a:txBody>
                  <a:tcPr/>
                </a:tc>
                <a:tc>
                  <a:txBody>
                    <a:bodyPr/>
                    <a:lstStyle/>
                    <a:p>
                      <a:r>
                        <a:rPr lang="en-CA" sz="1000"/>
                        <a:t>language</a:t>
                      </a:r>
                    </a:p>
                  </a:txBody>
                  <a:tcPr/>
                </a:tc>
                <a:tc>
                  <a:txBody>
                    <a:bodyPr/>
                    <a:lstStyle/>
                    <a:p>
                      <a:pPr marL="0" algn="l" defTabSz="914400" rtl="0" eaLnBrk="1" latinLnBrk="0" hangingPunct="1"/>
                      <a:r>
                        <a:rPr lang="sv-SE" sz="1000" kern="1200">
                          <a:solidFill>
                            <a:schemeClr val="dk1"/>
                          </a:solidFill>
                          <a:effectLst/>
                          <a:latin typeface="+mn-lt"/>
                          <a:ea typeface="+mn-ea"/>
                          <a:cs typeface="+mn-cs"/>
                        </a:rPr>
                        <a:t>N/A</a:t>
                      </a:r>
                      <a:endParaRPr lang="en-CA" sz="1000" kern="1200">
                        <a:solidFill>
                          <a:schemeClr val="dk1"/>
                        </a:solidFill>
                        <a:effectLst/>
                        <a:latin typeface="+mn-lt"/>
                        <a:ea typeface="+mn-ea"/>
                        <a:cs typeface="+mn-cs"/>
                      </a:endParaRPr>
                    </a:p>
                  </a:txBody>
                  <a:tcPr/>
                </a:tc>
                <a:tc>
                  <a:txBody>
                    <a:bodyPr/>
                    <a:lstStyle/>
                    <a:p>
                      <a:pPr marL="0" algn="l" defTabSz="914400" rtl="0" eaLnBrk="1" latinLnBrk="0" hangingPunct="1"/>
                      <a:r>
                        <a:rPr lang="sv-SE" sz="1000" kern="1200" err="1">
                          <a:solidFill>
                            <a:schemeClr val="dk1"/>
                          </a:solidFill>
                          <a:effectLst/>
                          <a:latin typeface="+mn-lt"/>
                          <a:ea typeface="+mn-ea"/>
                          <a:cs typeface="+mn-cs"/>
                        </a:rPr>
                        <a:t>How</a:t>
                      </a:r>
                      <a:r>
                        <a:rPr lang="sv-SE" sz="1000" kern="1200">
                          <a:solidFill>
                            <a:schemeClr val="dk1"/>
                          </a:solidFill>
                          <a:effectLst/>
                          <a:latin typeface="+mn-lt"/>
                          <a:ea typeface="+mn-ea"/>
                          <a:cs typeface="+mn-cs"/>
                        </a:rPr>
                        <a:t> </a:t>
                      </a:r>
                      <a:r>
                        <a:rPr lang="sv-SE" sz="1000" kern="1200" err="1">
                          <a:solidFill>
                            <a:schemeClr val="dk1"/>
                          </a:solidFill>
                          <a:effectLst/>
                          <a:latin typeface="+mn-lt"/>
                          <a:ea typeface="+mn-ea"/>
                          <a:cs typeface="+mn-cs"/>
                        </a:rPr>
                        <a:t>does</a:t>
                      </a:r>
                      <a:r>
                        <a:rPr lang="sv-SE" sz="1000" kern="1200">
                          <a:solidFill>
                            <a:schemeClr val="dk1"/>
                          </a:solidFill>
                          <a:effectLst/>
                          <a:latin typeface="+mn-lt"/>
                          <a:ea typeface="+mn-ea"/>
                          <a:cs typeface="+mn-cs"/>
                        </a:rPr>
                        <a:t> AAI support </a:t>
                      </a:r>
                      <a:r>
                        <a:rPr lang="sv-SE" sz="1000" kern="1200" err="1">
                          <a:solidFill>
                            <a:schemeClr val="dk1"/>
                          </a:solidFill>
                          <a:effectLst/>
                          <a:latin typeface="+mn-lt"/>
                          <a:ea typeface="+mn-ea"/>
                          <a:cs typeface="+mn-cs"/>
                        </a:rPr>
                        <a:t>multiple</a:t>
                      </a:r>
                      <a:r>
                        <a:rPr lang="sv-SE" sz="1000" kern="1200">
                          <a:solidFill>
                            <a:schemeClr val="dk1"/>
                          </a:solidFill>
                          <a:effectLst/>
                          <a:latin typeface="+mn-lt"/>
                          <a:ea typeface="+mn-ea"/>
                          <a:cs typeface="+mn-cs"/>
                        </a:rPr>
                        <a:t> </a:t>
                      </a:r>
                      <a:r>
                        <a:rPr lang="sv-SE" sz="1000" kern="1200" err="1">
                          <a:solidFill>
                            <a:schemeClr val="dk1"/>
                          </a:solidFill>
                          <a:effectLst/>
                          <a:latin typeface="+mn-lt"/>
                          <a:ea typeface="+mn-ea"/>
                          <a:cs typeface="+mn-cs"/>
                        </a:rPr>
                        <a:t>languages</a:t>
                      </a:r>
                      <a:r>
                        <a:rPr lang="sv-SE" sz="1000" kern="1200">
                          <a:solidFill>
                            <a:schemeClr val="dk1"/>
                          </a:solidFill>
                          <a:effectLst/>
                          <a:latin typeface="+mn-lt"/>
                          <a:ea typeface="+mn-ea"/>
                          <a:cs typeface="+mn-cs"/>
                        </a:rPr>
                        <a:t>?</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2317877411"/>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128</a:t>
                      </a:r>
                      <a:endParaRPr lang="en-CA" sz="1000"/>
                    </a:p>
                  </a:txBody>
                  <a:tcPr/>
                </a:tc>
                <a:tc>
                  <a:txBody>
                    <a:bodyPr/>
                    <a:lstStyle/>
                    <a:p>
                      <a:r>
                        <a:rPr lang="en-CA" sz="1000"/>
                        <a:t>script</a:t>
                      </a:r>
                    </a:p>
                  </a:txBody>
                  <a:tcPr/>
                </a:tc>
                <a:tc>
                  <a:txBody>
                    <a:bodyPr/>
                    <a:lstStyle/>
                    <a:p>
                      <a:pPr marL="0" algn="l" defTabSz="914400" rtl="0" eaLnBrk="1" latinLnBrk="0" hangingPunct="1"/>
                      <a:r>
                        <a:rPr lang="sv-SE" sz="1000" kern="1200">
                          <a:solidFill>
                            <a:schemeClr val="dk1"/>
                          </a:solidFill>
                          <a:effectLst/>
                          <a:latin typeface="+mn-lt"/>
                          <a:ea typeface="+mn-ea"/>
                          <a:cs typeface="+mn-cs"/>
                        </a:rPr>
                        <a:t>N/A</a:t>
                      </a:r>
                      <a:endParaRPr lang="en-CA" sz="1000" kern="1200">
                        <a:solidFill>
                          <a:schemeClr val="dk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000" kern="1200" err="1">
                          <a:solidFill>
                            <a:schemeClr val="dk1"/>
                          </a:solidFill>
                          <a:effectLst/>
                          <a:latin typeface="+mn-lt"/>
                          <a:ea typeface="+mn-ea"/>
                          <a:cs typeface="+mn-cs"/>
                        </a:rPr>
                        <a:t>How</a:t>
                      </a:r>
                      <a:r>
                        <a:rPr lang="sv-SE" sz="1000" kern="1200">
                          <a:solidFill>
                            <a:schemeClr val="dk1"/>
                          </a:solidFill>
                          <a:effectLst/>
                          <a:latin typeface="+mn-lt"/>
                          <a:ea typeface="+mn-ea"/>
                          <a:cs typeface="+mn-cs"/>
                        </a:rPr>
                        <a:t> </a:t>
                      </a:r>
                      <a:r>
                        <a:rPr lang="sv-SE" sz="1000" kern="1200" err="1">
                          <a:solidFill>
                            <a:schemeClr val="dk1"/>
                          </a:solidFill>
                          <a:effectLst/>
                          <a:latin typeface="+mn-lt"/>
                          <a:ea typeface="+mn-ea"/>
                          <a:cs typeface="+mn-cs"/>
                        </a:rPr>
                        <a:t>does</a:t>
                      </a:r>
                      <a:r>
                        <a:rPr lang="sv-SE" sz="1000" kern="1200">
                          <a:solidFill>
                            <a:schemeClr val="dk1"/>
                          </a:solidFill>
                          <a:effectLst/>
                          <a:latin typeface="+mn-lt"/>
                          <a:ea typeface="+mn-ea"/>
                          <a:cs typeface="+mn-cs"/>
                        </a:rPr>
                        <a:t> AAI support </a:t>
                      </a:r>
                      <a:r>
                        <a:rPr lang="sv-SE" sz="1000" kern="1200" err="1">
                          <a:solidFill>
                            <a:schemeClr val="dk1"/>
                          </a:solidFill>
                          <a:effectLst/>
                          <a:latin typeface="+mn-lt"/>
                          <a:ea typeface="+mn-ea"/>
                          <a:cs typeface="+mn-cs"/>
                        </a:rPr>
                        <a:t>multiple</a:t>
                      </a:r>
                      <a:r>
                        <a:rPr lang="sv-SE" sz="1000" kern="1200">
                          <a:solidFill>
                            <a:schemeClr val="dk1"/>
                          </a:solidFill>
                          <a:effectLst/>
                          <a:latin typeface="+mn-lt"/>
                          <a:ea typeface="+mn-ea"/>
                          <a:cs typeface="+mn-cs"/>
                        </a:rPr>
                        <a:t> scripts?</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1208310781"/>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255</a:t>
                      </a:r>
                      <a:endParaRPr lang="en-CA" sz="1000"/>
                    </a:p>
                  </a:txBody>
                  <a:tcPr/>
                </a:tc>
                <a:tc>
                  <a:txBody>
                    <a:bodyPr/>
                    <a:lstStyle/>
                    <a:p>
                      <a:r>
                        <a:rPr lang="en-CA" sz="1000"/>
                        <a:t>reserved</a:t>
                      </a:r>
                    </a:p>
                  </a:txBody>
                  <a:tcPr/>
                </a:tc>
                <a:tc>
                  <a:txBody>
                    <a:bodyPr/>
                    <a:lstStyle/>
                    <a:p>
                      <a:pPr marL="0" algn="l" defTabSz="914400" rtl="0" eaLnBrk="1" latinLnBrk="0" hangingPunct="1"/>
                      <a:r>
                        <a:rPr lang="sv-SE" sz="1000" kern="1200">
                          <a:solidFill>
                            <a:schemeClr val="dk1"/>
                          </a:solidFill>
                          <a:effectLst/>
                          <a:latin typeface="+mn-lt"/>
                          <a:ea typeface="+mn-ea"/>
                          <a:cs typeface="+mn-cs"/>
                        </a:rPr>
                        <a:t>N/A</a:t>
                      </a:r>
                      <a:endParaRPr lang="en-CA" sz="1000" kern="1200">
                        <a:solidFill>
                          <a:schemeClr val="dk1"/>
                        </a:solidFill>
                        <a:effectLst/>
                        <a:latin typeface="+mn-lt"/>
                        <a:ea typeface="+mn-ea"/>
                        <a:cs typeface="+mn-cs"/>
                      </a:endParaRPr>
                    </a:p>
                  </a:txBody>
                  <a:tcPr/>
                </a:tc>
                <a:tc>
                  <a:txBody>
                    <a:bodyPr/>
                    <a:lstStyle/>
                    <a:p>
                      <a:pPr marL="0" algn="l" defTabSz="914400" rtl="0" eaLnBrk="1" latinLnBrk="0" hangingPunct="1"/>
                      <a:endParaRPr lang="en-CA" sz="1000" kern="1200" dirty="0">
                        <a:solidFill>
                          <a:schemeClr val="dk1"/>
                        </a:solidFill>
                        <a:effectLst/>
                        <a:latin typeface="+mn-lt"/>
                        <a:ea typeface="+mn-ea"/>
                        <a:cs typeface="+mn-cs"/>
                      </a:endParaRPr>
                    </a:p>
                  </a:txBody>
                  <a:tcPr/>
                </a:tc>
                <a:extLst>
                  <a:ext uri="{0D108BD9-81ED-4DB2-BD59-A6C34878D82A}">
                    <a16:rowId xmlns:a16="http://schemas.microsoft.com/office/drawing/2014/main" val="826084649"/>
                  </a:ext>
                </a:extLst>
              </a:tr>
            </a:tbl>
          </a:graphicData>
        </a:graphic>
      </p:graphicFrame>
      <p:sp>
        <p:nvSpPr>
          <p:cNvPr id="5" name="TextBox 4">
            <a:extLst>
              <a:ext uri="{FF2B5EF4-FFF2-40B4-BE49-F238E27FC236}">
                <a16:creationId xmlns:a16="http://schemas.microsoft.com/office/drawing/2014/main" id="{6A99B585-603C-4F40-82DC-CC952CF77A48}"/>
              </a:ext>
            </a:extLst>
          </p:cNvPr>
          <p:cNvSpPr txBox="1"/>
          <p:nvPr/>
        </p:nvSpPr>
        <p:spPr>
          <a:xfrm>
            <a:off x="11069593" y="6131447"/>
            <a:ext cx="998221" cy="369332"/>
          </a:xfrm>
          <a:prstGeom prst="rect">
            <a:avLst/>
          </a:prstGeom>
          <a:noFill/>
        </p:spPr>
        <p:txBody>
          <a:bodyPr wrap="square" rtlCol="0">
            <a:spAutoFit/>
          </a:bodyPr>
          <a:lstStyle/>
          <a:p>
            <a:r>
              <a:rPr lang="en-US" dirty="0" err="1"/>
              <a:t>Cont</a:t>
            </a:r>
            <a:r>
              <a:rPr lang="en-US" dirty="0"/>
              <a:t>…</a:t>
            </a:r>
          </a:p>
        </p:txBody>
      </p:sp>
    </p:spTree>
    <p:extLst>
      <p:ext uri="{BB962C8B-B14F-4D97-AF65-F5344CB8AC3E}">
        <p14:creationId xmlns:p14="http://schemas.microsoft.com/office/powerpoint/2010/main" val="3553173126"/>
      </p:ext>
    </p:extLst>
  </p:cSld>
  <p:clrMapOvr>
    <a:masterClrMapping/>
  </p:clrMapOvr>
  <p:transition>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C4857AD-B11E-4D09-97B9-2CCF651B9C5B}"/>
              </a:ext>
            </a:extLst>
          </p:cNvPr>
          <p:cNvSpPr>
            <a:spLocks noGrp="1"/>
          </p:cNvSpPr>
          <p:nvPr>
            <p:ph type="sldNum" sz="quarter" idx="4"/>
          </p:nvPr>
        </p:nvSpPr>
        <p:spPr/>
        <p:txBody>
          <a:bodyPr/>
          <a:lstStyle/>
          <a:p>
            <a:fld id="{6C9CD605-947A-3C4E-98CB-B055F943FEBA}" type="slidenum">
              <a:rPr lang="en-US" smtClean="0"/>
              <a:pPr/>
              <a:t>29</a:t>
            </a:fld>
            <a:endParaRPr lang="en-US"/>
          </a:p>
        </p:txBody>
      </p:sp>
      <p:sp>
        <p:nvSpPr>
          <p:cNvPr id="9" name="Title 8">
            <a:extLst>
              <a:ext uri="{FF2B5EF4-FFF2-40B4-BE49-F238E27FC236}">
                <a16:creationId xmlns:a16="http://schemas.microsoft.com/office/drawing/2014/main" id="{626B2378-E2A7-4127-8569-069C9217E551}"/>
              </a:ext>
            </a:extLst>
          </p:cNvPr>
          <p:cNvSpPr>
            <a:spLocks noGrp="1"/>
          </p:cNvSpPr>
          <p:nvPr>
            <p:ph type="title"/>
          </p:nvPr>
        </p:nvSpPr>
        <p:spPr/>
        <p:txBody>
          <a:bodyPr>
            <a:normAutofit fontScale="90000"/>
          </a:bodyPr>
          <a:lstStyle/>
          <a:p>
            <a:r>
              <a:rPr lang="sv-SE"/>
              <a:t>ETSI SOL001 PNFD </a:t>
            </a:r>
            <a:r>
              <a:rPr lang="sv-SE" err="1"/>
              <a:t>LocationInfo</a:t>
            </a:r>
            <a:r>
              <a:rPr lang="sv-SE"/>
              <a:t> vs. AAI </a:t>
            </a:r>
            <a:r>
              <a:rPr lang="sv-SE" err="1"/>
              <a:t>Complex</a:t>
            </a:r>
            <a:r>
              <a:rPr lang="sv-SE"/>
              <a:t> (3/3)</a:t>
            </a:r>
            <a:endParaRPr lang="en-CA"/>
          </a:p>
        </p:txBody>
      </p:sp>
      <p:graphicFrame>
        <p:nvGraphicFramePr>
          <p:cNvPr id="8" name="Content Placeholder 7">
            <a:extLst>
              <a:ext uri="{FF2B5EF4-FFF2-40B4-BE49-F238E27FC236}">
                <a16:creationId xmlns:a16="http://schemas.microsoft.com/office/drawing/2014/main" id="{F7BB418E-F250-4AAC-9F79-487DD67C83B9}"/>
              </a:ext>
            </a:extLst>
          </p:cNvPr>
          <p:cNvGraphicFramePr>
            <a:graphicFrameLocks noGrp="1"/>
          </p:cNvGraphicFramePr>
          <p:nvPr>
            <p:ph sz="half" idx="4294967295"/>
            <p:extLst>
              <p:ext uri="{D42A27DB-BD31-4B8C-83A1-F6EECF244321}">
                <p14:modId xmlns:p14="http://schemas.microsoft.com/office/powerpoint/2010/main" val="1871242132"/>
              </p:ext>
            </p:extLst>
          </p:nvPr>
        </p:nvGraphicFramePr>
        <p:xfrm>
          <a:off x="443343" y="1227859"/>
          <a:ext cx="10995337" cy="3399882"/>
        </p:xfrm>
        <a:graphic>
          <a:graphicData uri="http://schemas.openxmlformats.org/drawingml/2006/table">
            <a:tbl>
              <a:tblPr firstRow="1" firstCol="1" bandRow="1">
                <a:tableStyleId>{5C22544A-7EE6-4342-B048-85BDC9FD1C3A}</a:tableStyleId>
              </a:tblPr>
              <a:tblGrid>
                <a:gridCol w="1860868">
                  <a:extLst>
                    <a:ext uri="{9D8B030D-6E8A-4147-A177-3AD203B41FA5}">
                      <a16:colId xmlns:a16="http://schemas.microsoft.com/office/drawing/2014/main" val="3861674093"/>
                    </a:ext>
                  </a:extLst>
                </a:gridCol>
                <a:gridCol w="1513210">
                  <a:extLst>
                    <a:ext uri="{9D8B030D-6E8A-4147-A177-3AD203B41FA5}">
                      <a16:colId xmlns:a16="http://schemas.microsoft.com/office/drawing/2014/main" val="772613032"/>
                    </a:ext>
                  </a:extLst>
                </a:gridCol>
                <a:gridCol w="5127625">
                  <a:extLst>
                    <a:ext uri="{9D8B030D-6E8A-4147-A177-3AD203B41FA5}">
                      <a16:colId xmlns:a16="http://schemas.microsoft.com/office/drawing/2014/main" val="4000215068"/>
                    </a:ext>
                  </a:extLst>
                </a:gridCol>
                <a:gridCol w="2493634">
                  <a:extLst>
                    <a:ext uri="{9D8B030D-6E8A-4147-A177-3AD203B41FA5}">
                      <a16:colId xmlns:a16="http://schemas.microsoft.com/office/drawing/2014/main" val="3864958817"/>
                    </a:ext>
                  </a:extLst>
                </a:gridCol>
              </a:tblGrid>
              <a:tr h="251687">
                <a:tc>
                  <a:txBody>
                    <a:bodyPr/>
                    <a:lstStyle/>
                    <a:p>
                      <a:r>
                        <a:rPr lang="en-CA" sz="1000" kern="1200" dirty="0"/>
                        <a:t>ETSI SOL001 PNFD </a:t>
                      </a:r>
                      <a:r>
                        <a:rPr lang="en-CA" sz="1000" kern="1200" dirty="0" err="1"/>
                        <a:t>LocationInfo</a:t>
                      </a:r>
                      <a:endParaRPr lang="en-CA" sz="1000" b="1" kern="1200" dirty="0">
                        <a:solidFill>
                          <a:schemeClr val="lt1"/>
                        </a:solidFill>
                        <a:latin typeface="+mn-lt"/>
                        <a:ea typeface="+mn-ea"/>
                        <a:cs typeface="+mn-cs"/>
                      </a:endParaRPr>
                    </a:p>
                  </a:txBody>
                  <a:tcPr/>
                </a:tc>
                <a:tc>
                  <a:txBody>
                    <a:bodyPr/>
                    <a:lstStyle/>
                    <a:p>
                      <a:pPr marL="0" algn="l" defTabSz="914400" rtl="0" eaLnBrk="1" latinLnBrk="0" hangingPunct="1"/>
                      <a:r>
                        <a:rPr lang="sv-SE" sz="1000"/>
                        <a:t>AAI </a:t>
                      </a:r>
                      <a:r>
                        <a:rPr lang="sv-SE" sz="1000" err="1"/>
                        <a:t>Complex</a:t>
                      </a:r>
                      <a:endParaRPr lang="en-CA" sz="1000" b="1" kern="1200">
                        <a:solidFill>
                          <a:schemeClr val="lt1"/>
                        </a:solidFill>
                        <a:latin typeface="+mn-lt"/>
                        <a:ea typeface="+mn-ea"/>
                        <a:cs typeface="+mn-cs"/>
                      </a:endParaRPr>
                    </a:p>
                  </a:txBody>
                  <a:tcPr/>
                </a:tc>
                <a:tc>
                  <a:txBody>
                    <a:bodyPr/>
                    <a:lstStyle/>
                    <a:p>
                      <a:pPr marL="0" algn="l" defTabSz="914400" rtl="0" eaLnBrk="1" latinLnBrk="0" hangingPunct="1"/>
                      <a:r>
                        <a:rPr lang="sv-SE" sz="1000" kern="1200" err="1"/>
                        <a:t>description</a:t>
                      </a:r>
                      <a:endParaRPr lang="en-CA" sz="1000" b="1" kern="1200">
                        <a:solidFill>
                          <a:schemeClr val="lt1"/>
                        </a:solidFill>
                        <a:latin typeface="+mn-lt"/>
                        <a:ea typeface="+mn-ea"/>
                        <a:cs typeface="+mn-cs"/>
                      </a:endParaRPr>
                    </a:p>
                  </a:txBody>
                  <a:tcPr/>
                </a:tc>
                <a:tc>
                  <a:txBody>
                    <a:bodyPr/>
                    <a:lstStyle/>
                    <a:p>
                      <a:pPr marL="0" algn="l" defTabSz="914400" rtl="0" eaLnBrk="1" latinLnBrk="0" hangingPunct="1"/>
                      <a:r>
                        <a:rPr lang="sv-SE" sz="1000" kern="1200"/>
                        <a:t>Handling</a:t>
                      </a:r>
                      <a:endParaRPr lang="en-CA" sz="1000" b="1" kern="1200">
                        <a:solidFill>
                          <a:schemeClr val="lt1"/>
                        </a:solidFill>
                        <a:latin typeface="+mn-lt"/>
                        <a:ea typeface="+mn-ea"/>
                        <a:cs typeface="+mn-cs"/>
                      </a:endParaRPr>
                    </a:p>
                  </a:txBody>
                  <a:tcPr/>
                </a:tc>
                <a:extLst>
                  <a:ext uri="{0D108BD9-81ED-4DB2-BD59-A6C34878D82A}">
                    <a16:rowId xmlns:a16="http://schemas.microsoft.com/office/drawing/2014/main" val="3498355630"/>
                  </a:ext>
                </a:extLst>
              </a:tr>
              <a:tr h="251687">
                <a:tc>
                  <a:txBody>
                    <a:bodyPr/>
                    <a:lstStyle/>
                    <a:p>
                      <a:r>
                        <a:rPr lang="sv-SE" sz="1000" dirty="0"/>
                        <a:t>-</a:t>
                      </a:r>
                      <a:endParaRPr lang="en-CA" sz="1000" dirty="0"/>
                    </a:p>
                  </a:txBody>
                  <a:tcPr/>
                </a:tc>
                <a:tc>
                  <a:txBody>
                    <a:bodyPr/>
                    <a:lstStyle/>
                    <a:p>
                      <a:pPr hangingPunct="0">
                        <a:spcAft>
                          <a:spcPts val="0"/>
                        </a:spcAft>
                      </a:pPr>
                      <a:r>
                        <a:rPr lang="en-CA" sz="1100">
                          <a:effectLst/>
                        </a:rPr>
                        <a:t>physical-location-id</a:t>
                      </a:r>
                      <a:endParaRPr lang="en-CA" sz="1100" b="1">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CA" sz="1100" kern="1200">
                          <a:effectLst/>
                        </a:rPr>
                        <a:t>Unique identifier for physical location, e.g., CLLI</a:t>
                      </a:r>
                      <a:endParaRPr lang="en-CA" sz="1100" kern="1200">
                        <a:solidFill>
                          <a:schemeClr val="dk1"/>
                        </a:solidFill>
                        <a:effectLst/>
                        <a:latin typeface="+mn-lt"/>
                        <a:ea typeface="+mn-ea"/>
                        <a:cs typeface="+mn-cs"/>
                      </a:endParaRPr>
                    </a:p>
                  </a:txBody>
                  <a:tcPr marL="73025" marR="73025" marT="36830" marB="3683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u="none" strike="noStrike" kern="1200" cap="none" spc="0" normalizeH="0" baseline="0" noProof="0" err="1">
                          <a:ln>
                            <a:noFill/>
                          </a:ln>
                          <a:effectLst/>
                          <a:uLnTx/>
                          <a:uFillTx/>
                        </a:rPr>
                        <a:t>Generate</a:t>
                      </a:r>
                      <a:r>
                        <a:rPr kumimoji="0" lang="sv-SE" sz="1000" u="none" strike="noStrike" kern="1200" cap="none" spc="0" normalizeH="0" baseline="0" noProof="0">
                          <a:ln>
                            <a:noFill/>
                          </a:ln>
                          <a:effectLst/>
                          <a:uLnTx/>
                          <a:uFillTx/>
                        </a:rPr>
                        <a:t> </a:t>
                      </a:r>
                      <a:r>
                        <a:rPr kumimoji="0" lang="sv-SE" sz="1000" u="none" strike="noStrike" kern="1200" cap="none" spc="0" normalizeH="0" baseline="0" noProof="0" err="1">
                          <a:ln>
                            <a:noFill/>
                          </a:ln>
                          <a:effectLst/>
                          <a:uLnTx/>
                          <a:uFillTx/>
                        </a:rPr>
                        <a:t>witin</a:t>
                      </a:r>
                      <a:r>
                        <a:rPr kumimoji="0" lang="sv-SE" sz="1000" u="none" strike="noStrike" kern="1200" cap="none" spc="0" normalizeH="0" baseline="0" noProof="0">
                          <a:ln>
                            <a:noFill/>
                          </a:ln>
                          <a:effectLst/>
                          <a:uLnTx/>
                          <a:uFillTx/>
                        </a:rPr>
                        <a:t> ONAP</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1443068869"/>
                  </a:ext>
                </a:extLst>
              </a:tr>
              <a:tr h="2516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u="none" strike="noStrike" kern="1200" cap="none" spc="0" normalizeH="0" baseline="0" noProof="0" dirty="0">
                          <a:ln>
                            <a:noFill/>
                          </a:ln>
                          <a:effectLst/>
                          <a:uLnTx/>
                          <a:uFillTx/>
                        </a:rPr>
                        <a:t>-</a:t>
                      </a:r>
                      <a:endParaRPr kumimoji="0" lang="en-CA" sz="1000" b="1" i="0" u="none" strike="noStrike" kern="1200" cap="none" spc="0" normalizeH="0" baseline="0" noProof="0" dirty="0">
                        <a:ln>
                          <a:noFill/>
                        </a:ln>
                        <a:solidFill>
                          <a:prstClr val="white"/>
                        </a:solidFill>
                        <a:effectLst/>
                        <a:uLnTx/>
                        <a:uFillTx/>
                        <a:latin typeface="Calibri" panose="020F0502020204030204"/>
                        <a:ea typeface="+mn-ea"/>
                        <a:cs typeface="+mn-cs"/>
                      </a:endParaRPr>
                    </a:p>
                  </a:txBody>
                  <a:tcPr/>
                </a:tc>
                <a:tc>
                  <a:txBody>
                    <a:bodyPr/>
                    <a:lstStyle/>
                    <a:p>
                      <a:pPr marL="0" algn="l" defTabSz="914400" rtl="0" eaLnBrk="1" latinLnBrk="0" hangingPunct="0">
                        <a:spcAft>
                          <a:spcPts val="0"/>
                        </a:spcAft>
                      </a:pPr>
                      <a:r>
                        <a:rPr lang="en-CA" sz="1100" kern="1200">
                          <a:effectLst/>
                        </a:rPr>
                        <a:t>data-center-code</a:t>
                      </a:r>
                      <a:endParaRPr lang="en-CA" sz="1100" b="1" kern="1200">
                        <a:solidFill>
                          <a:schemeClr val="lt1"/>
                        </a:solidFill>
                        <a:effectLst/>
                        <a:latin typeface="+mn-lt"/>
                        <a:ea typeface="+mn-ea"/>
                        <a:cs typeface="+mn-cs"/>
                      </a:endParaRPr>
                    </a:p>
                  </a:txBody>
                  <a:tcPr marL="73025" marR="73025" marT="36830" marB="36830"/>
                </a:tc>
                <a:tc>
                  <a:txBody>
                    <a:bodyPr/>
                    <a:lstStyle/>
                    <a:p>
                      <a:pPr hangingPunct="0">
                        <a:spcAft>
                          <a:spcPts val="0"/>
                        </a:spcAft>
                      </a:pPr>
                      <a:r>
                        <a:rPr lang="en-US" sz="1100" kern="1200">
                          <a:effectLst/>
                        </a:rPr>
                        <a:t>Data center code which can be an alternate way to identify a complex</a:t>
                      </a:r>
                      <a:endParaRPr lang="en-CA" sz="1100" kern="1200">
                        <a:solidFill>
                          <a:schemeClr val="dk1"/>
                        </a:solidFill>
                        <a:effectLst/>
                        <a:latin typeface="+mn-lt"/>
                        <a:ea typeface="+mn-ea"/>
                        <a:cs typeface="+mn-cs"/>
                      </a:endParaRPr>
                    </a:p>
                  </a:txBody>
                  <a:tcPr marL="73025" marR="73025" marT="36830" marB="3683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u="none" strike="noStrike" kern="1200" cap="none" spc="0" normalizeH="0" baseline="0" noProof="0">
                          <a:ln>
                            <a:noFill/>
                          </a:ln>
                          <a:effectLst/>
                          <a:uLnTx/>
                          <a:uFillTx/>
                        </a:rPr>
                        <a:t>?</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727471780"/>
                  </a:ext>
                </a:extLst>
              </a:tr>
              <a:tr h="2516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u="none" strike="noStrike" kern="1200" cap="none" spc="0" normalizeH="0" baseline="0" noProof="0">
                          <a:ln>
                            <a:noFill/>
                          </a:ln>
                          <a:effectLst/>
                          <a:uLnTx/>
                          <a:uFillTx/>
                        </a:rPr>
                        <a:t>-</a:t>
                      </a:r>
                      <a:endParaRPr kumimoji="0" lang="en-CA" sz="1000" b="1" i="0" u="none" strike="noStrike" kern="1200" cap="none" spc="0" normalizeH="0" baseline="0" noProof="0">
                        <a:ln>
                          <a:noFill/>
                        </a:ln>
                        <a:solidFill>
                          <a:prstClr val="white"/>
                        </a:solidFill>
                        <a:effectLst/>
                        <a:uLnTx/>
                        <a:uFillTx/>
                        <a:latin typeface="Calibri" panose="020F0502020204030204"/>
                        <a:ea typeface="+mn-ea"/>
                        <a:cs typeface="+mn-cs"/>
                      </a:endParaRPr>
                    </a:p>
                  </a:txBody>
                  <a:tcPr/>
                </a:tc>
                <a:tc>
                  <a:txBody>
                    <a:bodyPr/>
                    <a:lstStyle/>
                    <a:p>
                      <a:pPr marL="0" algn="l" defTabSz="914400" rtl="0" eaLnBrk="1" latinLnBrk="0" hangingPunct="0">
                        <a:spcAft>
                          <a:spcPts val="0"/>
                        </a:spcAft>
                      </a:pPr>
                      <a:r>
                        <a:rPr lang="en-CA" sz="1100" kern="1200">
                          <a:effectLst/>
                        </a:rPr>
                        <a:t>complex-name</a:t>
                      </a:r>
                      <a:endParaRPr lang="en-CA" sz="1100" b="1" kern="1200">
                        <a:solidFill>
                          <a:schemeClr val="lt1"/>
                        </a:solidFill>
                        <a:effectLst/>
                        <a:latin typeface="+mn-lt"/>
                        <a:ea typeface="+mn-ea"/>
                        <a:cs typeface="+mn-cs"/>
                      </a:endParaRPr>
                    </a:p>
                  </a:txBody>
                  <a:tcPr marL="73025" marR="73025" marT="36830" marB="36830"/>
                </a:tc>
                <a:tc>
                  <a:txBody>
                    <a:bodyPr/>
                    <a:lstStyle/>
                    <a:p>
                      <a:pPr hangingPunct="0">
                        <a:spcAft>
                          <a:spcPts val="0"/>
                        </a:spcAft>
                      </a:pPr>
                      <a:r>
                        <a:rPr lang="en-US" sz="1100" kern="1200">
                          <a:effectLst/>
                        </a:rPr>
                        <a:t>Gamma complex name for LCP instance.</a:t>
                      </a:r>
                      <a:endParaRPr lang="en-CA" sz="1100" kern="1200">
                        <a:solidFill>
                          <a:schemeClr val="dk1"/>
                        </a:solidFill>
                        <a:effectLst/>
                        <a:latin typeface="+mn-lt"/>
                        <a:ea typeface="+mn-ea"/>
                        <a:cs typeface="+mn-cs"/>
                      </a:endParaRPr>
                    </a:p>
                  </a:txBody>
                  <a:tcPr marL="73025" marR="73025" marT="36830" marB="3683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u="none" strike="noStrike" kern="1200" cap="none" spc="0" normalizeH="0" baseline="0" noProof="0">
                          <a:ln>
                            <a:noFill/>
                          </a:ln>
                          <a:effectLst/>
                          <a:uLnTx/>
                          <a:uFillTx/>
                        </a:rPr>
                        <a:t>?</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551308512"/>
                  </a:ext>
                </a:extLst>
              </a:tr>
              <a:tr h="2516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u="none" strike="noStrike" kern="1200" cap="none" spc="0" normalizeH="0" baseline="0" noProof="0" dirty="0">
                          <a:ln>
                            <a:noFill/>
                          </a:ln>
                          <a:effectLst/>
                          <a:uLnTx/>
                          <a:uFillTx/>
                        </a:rPr>
                        <a:t>-</a:t>
                      </a:r>
                      <a:endParaRPr kumimoji="0" lang="en-CA" sz="1000" b="1" i="0" u="none" strike="noStrike" kern="1200" cap="none" spc="0" normalizeH="0" baseline="0" noProof="0" dirty="0">
                        <a:ln>
                          <a:noFill/>
                        </a:ln>
                        <a:solidFill>
                          <a:prstClr val="white"/>
                        </a:solidFill>
                        <a:effectLst/>
                        <a:uLnTx/>
                        <a:uFillTx/>
                        <a:latin typeface="Calibri" panose="020F0502020204030204"/>
                        <a:ea typeface="+mn-ea"/>
                        <a:cs typeface="+mn-cs"/>
                      </a:endParaRPr>
                    </a:p>
                  </a:txBody>
                  <a:tcPr/>
                </a:tc>
                <a:tc>
                  <a:txBody>
                    <a:bodyPr/>
                    <a:lstStyle/>
                    <a:p>
                      <a:pPr marL="0" algn="l" defTabSz="914400" rtl="0" eaLnBrk="1" latinLnBrk="0" hangingPunct="0">
                        <a:spcAft>
                          <a:spcPts val="0"/>
                        </a:spcAft>
                      </a:pPr>
                      <a:r>
                        <a:rPr lang="en-CA" sz="1100" kern="1200">
                          <a:effectLst/>
                        </a:rPr>
                        <a:t>identity-</a:t>
                      </a:r>
                      <a:r>
                        <a:rPr lang="en-CA" sz="1100" kern="1200" err="1">
                          <a:effectLst/>
                        </a:rPr>
                        <a:t>url</a:t>
                      </a:r>
                      <a:endParaRPr lang="en-CA" sz="1100" b="1" kern="1200">
                        <a:solidFill>
                          <a:schemeClr val="lt1"/>
                        </a:solidFill>
                        <a:effectLst/>
                        <a:latin typeface="+mn-lt"/>
                        <a:ea typeface="+mn-ea"/>
                        <a:cs typeface="+mn-cs"/>
                      </a:endParaRPr>
                    </a:p>
                  </a:txBody>
                  <a:tcPr marL="73025" marR="73025" marT="36830" marB="36830"/>
                </a:tc>
                <a:tc>
                  <a:txBody>
                    <a:bodyPr/>
                    <a:lstStyle/>
                    <a:p>
                      <a:pPr hangingPunct="0">
                        <a:spcAft>
                          <a:spcPts val="0"/>
                        </a:spcAft>
                      </a:pPr>
                      <a:r>
                        <a:rPr lang="en-US" sz="1100" kern="1200">
                          <a:effectLst/>
                        </a:rPr>
                        <a:t>URL of the keystone identity service</a:t>
                      </a:r>
                      <a:endParaRPr lang="en-CA" sz="1100" kern="1200">
                        <a:solidFill>
                          <a:schemeClr val="dk1"/>
                        </a:solidFill>
                        <a:effectLst/>
                        <a:latin typeface="+mn-lt"/>
                        <a:ea typeface="+mn-ea"/>
                        <a:cs typeface="+mn-cs"/>
                      </a:endParaRPr>
                    </a:p>
                  </a:txBody>
                  <a:tcPr marL="73025" marR="73025" marT="36830" marB="3683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000" kern="1200">
                          <a:effectLst/>
                        </a:rPr>
                        <a:t>?</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2802264975"/>
                  </a:ext>
                </a:extLst>
              </a:tr>
              <a:tr h="2516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u="none" strike="noStrike" kern="1200" cap="none" spc="0" normalizeH="0" baseline="0" noProof="0" dirty="0">
                          <a:ln>
                            <a:noFill/>
                          </a:ln>
                          <a:effectLst/>
                          <a:uLnTx/>
                          <a:uFillTx/>
                        </a:rPr>
                        <a:t>-</a:t>
                      </a:r>
                      <a:endParaRPr kumimoji="0" lang="en-CA" sz="1000" b="1" i="0" u="none" strike="noStrike" kern="1200" cap="none" spc="0" normalizeH="0" baseline="0" noProof="0" dirty="0">
                        <a:ln>
                          <a:noFill/>
                        </a:ln>
                        <a:solidFill>
                          <a:prstClr val="white"/>
                        </a:solidFill>
                        <a:effectLst/>
                        <a:uLnTx/>
                        <a:uFillTx/>
                        <a:latin typeface="Calibri" panose="020F0502020204030204"/>
                        <a:ea typeface="+mn-ea"/>
                        <a:cs typeface="+mn-cs"/>
                      </a:endParaRPr>
                    </a:p>
                  </a:txBody>
                  <a:tcPr/>
                </a:tc>
                <a:tc>
                  <a:txBody>
                    <a:bodyPr/>
                    <a:lstStyle/>
                    <a:p>
                      <a:pPr marL="0" algn="l" defTabSz="914400" rtl="0" eaLnBrk="1" latinLnBrk="0" hangingPunct="0">
                        <a:spcAft>
                          <a:spcPts val="0"/>
                        </a:spcAft>
                      </a:pPr>
                      <a:r>
                        <a:rPr lang="en-CA" sz="1100" kern="1200">
                          <a:effectLst/>
                        </a:rPr>
                        <a:t>resource-version</a:t>
                      </a:r>
                      <a:endParaRPr lang="en-CA" sz="1100" b="1" kern="1200">
                        <a:solidFill>
                          <a:schemeClr val="lt1"/>
                        </a:solidFill>
                        <a:effectLst/>
                        <a:latin typeface="+mn-lt"/>
                        <a:ea typeface="+mn-ea"/>
                        <a:cs typeface="+mn-cs"/>
                      </a:endParaRPr>
                    </a:p>
                  </a:txBody>
                  <a:tcPr marL="73025" marR="73025" marT="36830" marB="36830"/>
                </a:tc>
                <a:tc>
                  <a:txBody>
                    <a:bodyPr/>
                    <a:lstStyle/>
                    <a:p>
                      <a:pPr hangingPunct="0">
                        <a:spcAft>
                          <a:spcPts val="0"/>
                        </a:spcAft>
                      </a:pPr>
                      <a:r>
                        <a:rPr lang="en-US" sz="1100" kern="1200">
                          <a:effectLst/>
                        </a:rPr>
                        <a:t>Used for optimistic concurrency.  Must be empty on create, valid on update and delete.</a:t>
                      </a:r>
                      <a:endParaRPr lang="en-CA" sz="1100" kern="1200">
                        <a:solidFill>
                          <a:schemeClr val="dk1"/>
                        </a:solidFill>
                        <a:effectLst/>
                        <a:latin typeface="+mn-lt"/>
                        <a:ea typeface="+mn-ea"/>
                        <a:cs typeface="+mn-cs"/>
                      </a:endParaRPr>
                    </a:p>
                  </a:txBody>
                  <a:tcPr marL="73025" marR="73025" marT="36830" marB="3683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u="none" strike="noStrike" kern="1200" cap="none" spc="0" normalizeH="0" baseline="0" noProof="0" err="1">
                          <a:ln>
                            <a:noFill/>
                          </a:ln>
                          <a:effectLst/>
                          <a:uLnTx/>
                          <a:uFillTx/>
                        </a:rPr>
                        <a:t>Generate</a:t>
                      </a:r>
                      <a:r>
                        <a:rPr kumimoji="0" lang="sv-SE" sz="1000" u="none" strike="noStrike" kern="1200" cap="none" spc="0" normalizeH="0" baseline="0" noProof="0">
                          <a:ln>
                            <a:noFill/>
                          </a:ln>
                          <a:effectLst/>
                          <a:uLnTx/>
                          <a:uFillTx/>
                        </a:rPr>
                        <a:t> </a:t>
                      </a:r>
                      <a:r>
                        <a:rPr kumimoji="0" lang="sv-SE" sz="1000" u="none" strike="noStrike" kern="1200" cap="none" spc="0" normalizeH="0" baseline="0" noProof="0" err="1">
                          <a:ln>
                            <a:noFill/>
                          </a:ln>
                          <a:effectLst/>
                          <a:uLnTx/>
                          <a:uFillTx/>
                        </a:rPr>
                        <a:t>witin</a:t>
                      </a:r>
                      <a:r>
                        <a:rPr kumimoji="0" lang="sv-SE" sz="1000" u="none" strike="noStrike" kern="1200" cap="none" spc="0" normalizeH="0" baseline="0" noProof="0">
                          <a:ln>
                            <a:noFill/>
                          </a:ln>
                          <a:effectLst/>
                          <a:uLnTx/>
                          <a:uFillTx/>
                        </a:rPr>
                        <a:t> ONAP</a:t>
                      </a:r>
                      <a:endParaRPr kumimoji="0" lang="en-CA" sz="1000" b="0" i="0" u="none" strike="noStrike" kern="1200" cap="none" spc="0" normalizeH="0" baseline="0" noProof="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4177699710"/>
                  </a:ext>
                </a:extLst>
              </a:tr>
              <a:tr h="2516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1" i="0" u="none" strike="noStrike" kern="1200" cap="none" spc="0" normalizeH="0" baseline="0" noProof="0" dirty="0">
                          <a:ln>
                            <a:noFill/>
                          </a:ln>
                          <a:solidFill>
                            <a:prstClr val="white"/>
                          </a:solidFill>
                          <a:effectLst/>
                          <a:uLnTx/>
                          <a:uFillTx/>
                          <a:latin typeface="Calibri" panose="020F0502020204030204"/>
                          <a:ea typeface="+mn-ea"/>
                          <a:cs typeface="+mn-cs"/>
                        </a:rPr>
                        <a:t>-</a:t>
                      </a:r>
                      <a:endParaRPr kumimoji="0" lang="en-CA" sz="1000" b="1" i="0" u="none" strike="noStrike" kern="1200" cap="none" spc="0" normalizeH="0" baseline="0" noProof="0" dirty="0">
                        <a:ln>
                          <a:noFill/>
                        </a:ln>
                        <a:solidFill>
                          <a:prstClr val="white"/>
                        </a:solidFill>
                        <a:effectLst/>
                        <a:uLnTx/>
                        <a:uFillTx/>
                        <a:latin typeface="Calibri" panose="020F0502020204030204"/>
                        <a:ea typeface="+mn-ea"/>
                        <a:cs typeface="+mn-cs"/>
                      </a:endParaRPr>
                    </a:p>
                  </a:txBody>
                  <a:tcPr/>
                </a:tc>
                <a:tc>
                  <a:txBody>
                    <a:bodyPr/>
                    <a:lstStyle/>
                    <a:p>
                      <a:pPr marL="0" algn="l" defTabSz="914400" rtl="0" eaLnBrk="1" latinLnBrk="0" hangingPunct="0">
                        <a:spcAft>
                          <a:spcPts val="0"/>
                        </a:spcAft>
                      </a:pPr>
                      <a:r>
                        <a:rPr lang="en-CA" sz="1100" kern="1200" dirty="0">
                          <a:effectLst/>
                        </a:rPr>
                        <a:t>latitude</a:t>
                      </a:r>
                      <a:endParaRPr lang="en-CA" sz="1100" b="1" kern="1200" dirty="0">
                        <a:solidFill>
                          <a:schemeClr val="lt1"/>
                        </a:solidFill>
                        <a:effectLst/>
                        <a:latin typeface="+mn-lt"/>
                        <a:ea typeface="+mn-ea"/>
                        <a:cs typeface="+mn-cs"/>
                      </a:endParaRPr>
                    </a:p>
                  </a:txBody>
                  <a:tcPr marL="73025" marR="73025" marT="36830" marB="36830"/>
                </a:tc>
                <a:tc>
                  <a:txBody>
                    <a:bodyPr/>
                    <a:lstStyle/>
                    <a:p>
                      <a:endParaRPr lang="en-CA" sz="1000"/>
                    </a:p>
                  </a:txBody>
                  <a:tcPr/>
                </a:tc>
                <a:tc>
                  <a:txBody>
                    <a:bodyPr/>
                    <a:lstStyle/>
                    <a:p>
                      <a:pPr marL="0" algn="l" defTabSz="914400" rtl="0" eaLnBrk="1" latinLnBrk="0" hangingPunct="1"/>
                      <a:r>
                        <a:rPr lang="en-CA" sz="1000" kern="1200">
                          <a:solidFill>
                            <a:schemeClr val="dk1"/>
                          </a:solidFill>
                          <a:effectLst/>
                          <a:latin typeface="+mn-lt"/>
                          <a:ea typeface="+mn-ea"/>
                          <a:cs typeface="+mn-cs"/>
                        </a:rPr>
                        <a:t>Geospatial coordinates not included in ETSI PNFD, needs to be added? (See RFC3825)</a:t>
                      </a:r>
                    </a:p>
                  </a:txBody>
                  <a:tcPr/>
                </a:tc>
                <a:extLst>
                  <a:ext uri="{0D108BD9-81ED-4DB2-BD59-A6C34878D82A}">
                    <a16:rowId xmlns:a16="http://schemas.microsoft.com/office/drawing/2014/main" val="1190003356"/>
                  </a:ext>
                </a:extLst>
              </a:tr>
              <a:tr h="251687">
                <a:tc>
                  <a:txBody>
                    <a:bodyPr/>
                    <a:lstStyle/>
                    <a:p>
                      <a:r>
                        <a:rPr lang="sv-SE" sz="1000" dirty="0"/>
                        <a:t>-</a:t>
                      </a:r>
                      <a:endParaRPr lang="en-CA" sz="1000" dirty="0"/>
                    </a:p>
                  </a:txBody>
                  <a:tcPr/>
                </a:tc>
                <a:tc>
                  <a:txBody>
                    <a:bodyPr/>
                    <a:lstStyle/>
                    <a:p>
                      <a:pPr marL="0" algn="l" defTabSz="914400" rtl="0" eaLnBrk="1" latinLnBrk="0" hangingPunct="0">
                        <a:spcAft>
                          <a:spcPts val="0"/>
                        </a:spcAft>
                      </a:pPr>
                      <a:r>
                        <a:rPr lang="en-CA" sz="1100" kern="1200" dirty="0">
                          <a:effectLst/>
                        </a:rPr>
                        <a:t>longitude</a:t>
                      </a:r>
                      <a:endParaRPr lang="en-CA" sz="1100" b="1" kern="1200" dirty="0">
                        <a:solidFill>
                          <a:schemeClr val="lt1"/>
                        </a:solidFill>
                        <a:effectLst/>
                        <a:latin typeface="+mn-lt"/>
                        <a:ea typeface="+mn-ea"/>
                        <a:cs typeface="+mn-cs"/>
                      </a:endParaRPr>
                    </a:p>
                  </a:txBody>
                  <a:tcPr marL="73025" marR="73025" marT="36830" marB="36830"/>
                </a:tc>
                <a:tc>
                  <a:txBody>
                    <a:bodyPr/>
                    <a:lstStyle/>
                    <a:p>
                      <a:endParaRPr lang="en-CA" sz="1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000" b="0" i="0" u="none" strike="noStrike" kern="1200" cap="none" spc="0" normalizeH="0" baseline="0" noProof="0">
                          <a:ln>
                            <a:noFill/>
                          </a:ln>
                          <a:solidFill>
                            <a:prstClr val="black"/>
                          </a:solidFill>
                          <a:effectLst/>
                          <a:uLnTx/>
                          <a:uFillTx/>
                          <a:latin typeface="Calibri" panose="020F0502020204030204"/>
                          <a:ea typeface="+mn-ea"/>
                          <a:cs typeface="+mn-cs"/>
                        </a:rPr>
                        <a:t>Geospatial coordinates not included in ETSI PNFD, needs to be added? </a:t>
                      </a:r>
                      <a:r>
                        <a:rPr lang="en-CA" sz="1000" kern="1200">
                          <a:solidFill>
                            <a:schemeClr val="dk1"/>
                          </a:solidFill>
                          <a:effectLst/>
                          <a:latin typeface="+mn-lt"/>
                          <a:ea typeface="+mn-ea"/>
                          <a:cs typeface="+mn-cs"/>
                        </a:rPr>
                        <a:t>(See RFC3825)</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3950817344"/>
                  </a:ext>
                </a:extLst>
              </a:tr>
              <a:tr h="251687">
                <a:tc>
                  <a:txBody>
                    <a:bodyPr/>
                    <a:lstStyle/>
                    <a:p>
                      <a:r>
                        <a:rPr lang="sv-SE" sz="1000" dirty="0"/>
                        <a:t>-</a:t>
                      </a:r>
                      <a:endParaRPr lang="en-CA" sz="1000" dirty="0"/>
                    </a:p>
                  </a:txBody>
                  <a:tcPr/>
                </a:tc>
                <a:tc>
                  <a:txBody>
                    <a:bodyPr/>
                    <a:lstStyle/>
                    <a:p>
                      <a:pPr marL="0" algn="l" defTabSz="914400" rtl="0" eaLnBrk="1" latinLnBrk="0" hangingPunct="0">
                        <a:spcAft>
                          <a:spcPts val="0"/>
                        </a:spcAft>
                      </a:pPr>
                      <a:r>
                        <a:rPr lang="en-CA" sz="1100" kern="1200" dirty="0">
                          <a:effectLst/>
                        </a:rPr>
                        <a:t>elevation</a:t>
                      </a:r>
                      <a:endParaRPr lang="en-CA" sz="1100" b="1" kern="1200" dirty="0">
                        <a:solidFill>
                          <a:schemeClr val="lt1"/>
                        </a:solidFill>
                        <a:effectLst/>
                        <a:latin typeface="+mn-lt"/>
                        <a:ea typeface="+mn-ea"/>
                        <a:cs typeface="+mn-cs"/>
                      </a:endParaRPr>
                    </a:p>
                  </a:txBody>
                  <a:tcPr marL="73025" marR="73025" marT="36830" marB="36830"/>
                </a:tc>
                <a:tc>
                  <a:txBody>
                    <a:bodyPr/>
                    <a:lstStyle/>
                    <a:p>
                      <a:endParaRPr lang="en-CA" sz="1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000" b="0" i="0" u="none" strike="noStrike" kern="1200" cap="none" spc="0" normalizeH="0" baseline="0" noProof="0">
                          <a:ln>
                            <a:noFill/>
                          </a:ln>
                          <a:solidFill>
                            <a:prstClr val="black"/>
                          </a:solidFill>
                          <a:effectLst/>
                          <a:uLnTx/>
                          <a:uFillTx/>
                          <a:latin typeface="Calibri" panose="020F0502020204030204"/>
                          <a:ea typeface="+mn-ea"/>
                          <a:cs typeface="+mn-cs"/>
                        </a:rPr>
                        <a:t>Geospatial coordinates not included in ETSI PNFD, needs to be added? </a:t>
                      </a:r>
                      <a:r>
                        <a:rPr lang="en-CA" sz="1000" kern="1200">
                          <a:solidFill>
                            <a:schemeClr val="dk1"/>
                          </a:solidFill>
                          <a:effectLst/>
                          <a:latin typeface="+mn-lt"/>
                          <a:ea typeface="+mn-ea"/>
                          <a:cs typeface="+mn-cs"/>
                        </a:rPr>
                        <a:t>(See RFC3825)</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314585832"/>
                  </a:ext>
                </a:extLst>
              </a:tr>
              <a:tr h="251687">
                <a:tc>
                  <a:txBody>
                    <a:bodyPr/>
                    <a:lstStyle/>
                    <a:p>
                      <a:r>
                        <a:rPr lang="sv-SE" sz="1000" dirty="0"/>
                        <a:t>-</a:t>
                      </a:r>
                      <a:endParaRPr lang="en-CA" sz="1000" dirty="0"/>
                    </a:p>
                  </a:txBody>
                  <a:tcPr/>
                </a:tc>
                <a:tc>
                  <a:txBody>
                    <a:bodyPr/>
                    <a:lstStyle/>
                    <a:p>
                      <a:pPr marL="0" algn="l" defTabSz="914400" rtl="0" eaLnBrk="1" latinLnBrk="0" hangingPunct="0">
                        <a:spcAft>
                          <a:spcPts val="0"/>
                        </a:spcAft>
                      </a:pPr>
                      <a:r>
                        <a:rPr lang="en-CA" sz="1100" kern="1200" dirty="0" err="1">
                          <a:effectLst/>
                        </a:rPr>
                        <a:t>lata</a:t>
                      </a:r>
                      <a:endParaRPr lang="en-CA" sz="1100" b="1" kern="1200" dirty="0">
                        <a:solidFill>
                          <a:schemeClr val="lt1"/>
                        </a:solidFill>
                        <a:effectLst/>
                        <a:latin typeface="+mn-lt"/>
                        <a:ea typeface="+mn-ea"/>
                        <a:cs typeface="+mn-cs"/>
                      </a:endParaRPr>
                    </a:p>
                  </a:txBody>
                  <a:tcPr marL="73025" marR="73025" marT="36830" marB="36830"/>
                </a:tc>
                <a:tc>
                  <a:txBody>
                    <a:bodyPr/>
                    <a:lstStyle/>
                    <a:p>
                      <a:r>
                        <a:rPr lang="en-US" sz="1000" dirty="0"/>
                        <a:t>Local access and transport area</a:t>
                      </a:r>
                      <a:endParaRPr lang="en-CA" sz="1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Specific</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to USA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Canadian</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equivalent</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sv-SE" sz="1000" b="0" i="0" u="none" strike="noStrike" kern="1200" cap="none" spc="0" normalizeH="0" baseline="0" noProof="0" dirty="0">
                          <a:ln>
                            <a:noFill/>
                          </a:ln>
                          <a:solidFill>
                            <a:prstClr val="black"/>
                          </a:solidFill>
                          <a:effectLst/>
                          <a:uLnTx/>
                          <a:uFillTx/>
                          <a:latin typeface="+mn-lt"/>
                          <a:ea typeface="+mn-ea"/>
                          <a:cs typeface="+mn-cs"/>
                        </a:rPr>
                        <a:t>is </a:t>
                      </a:r>
                      <a:r>
                        <a:rPr kumimoji="0" lang="sv-SE" sz="1000" b="0" i="0" u="none" strike="noStrike" kern="1200" cap="none" spc="0" normalizeH="0" baseline="0" noProof="0" dirty="0" err="1">
                          <a:ln>
                            <a:noFill/>
                          </a:ln>
                          <a:solidFill>
                            <a:prstClr val="black"/>
                          </a:solidFill>
                          <a:effectLst/>
                          <a:uLnTx/>
                          <a:uFillTx/>
                          <a:latin typeface="+mn-lt"/>
                          <a:ea typeface="+mn-ea"/>
                          <a:cs typeface="+mn-cs"/>
                        </a:rPr>
                        <a:t>Local</a:t>
                      </a:r>
                      <a:r>
                        <a:rPr kumimoji="0" lang="sv-SE" sz="1000" b="0" i="0" u="none" strike="noStrike" kern="1200" cap="none" spc="0" normalizeH="0" baseline="0" noProof="0" dirty="0">
                          <a:ln>
                            <a:noFill/>
                          </a:ln>
                          <a:solidFill>
                            <a:prstClr val="black"/>
                          </a:solidFill>
                          <a:effectLst/>
                          <a:uLnTx/>
                          <a:uFillTx/>
                          <a:latin typeface="+mn-lt"/>
                          <a:ea typeface="+mn-ea"/>
                          <a:cs typeface="+mn-cs"/>
                        </a:rPr>
                        <a:t> </a:t>
                      </a:r>
                      <a:r>
                        <a:rPr kumimoji="0" lang="sv-SE" sz="1000" b="0" i="0" u="none" strike="noStrike" kern="1200" cap="none" spc="0" normalizeH="0" baseline="0" noProof="0" dirty="0" err="1">
                          <a:ln>
                            <a:noFill/>
                          </a:ln>
                          <a:solidFill>
                            <a:prstClr val="black"/>
                          </a:solidFill>
                          <a:effectLst/>
                          <a:uLnTx/>
                          <a:uFillTx/>
                          <a:latin typeface="+mn-lt"/>
                          <a:ea typeface="+mn-ea"/>
                          <a:cs typeface="+mn-cs"/>
                        </a:rPr>
                        <a:t>interconnection</a:t>
                      </a:r>
                      <a:r>
                        <a:rPr kumimoji="0" lang="sv-SE" sz="1000" b="0" i="0" u="none" strike="noStrike" kern="1200" cap="none" spc="0" normalizeH="0" baseline="0" noProof="0" dirty="0">
                          <a:ln>
                            <a:noFill/>
                          </a:ln>
                          <a:solidFill>
                            <a:prstClr val="black"/>
                          </a:solidFill>
                          <a:effectLst/>
                          <a:uLnTx/>
                          <a:uFillTx/>
                          <a:latin typeface="+mn-lt"/>
                          <a:ea typeface="+mn-ea"/>
                          <a:cs typeface="+mn-cs"/>
                        </a:rPr>
                        <a:t> region, LIR. </a:t>
                      </a:r>
                      <a:r>
                        <a:rPr kumimoji="0" lang="sv-SE" sz="1000" b="0" i="0" u="none" strike="noStrike" kern="1200" cap="none" spc="0" normalizeH="0" baseline="0" noProof="0" dirty="0" err="1">
                          <a:ln>
                            <a:noFill/>
                          </a:ln>
                          <a:solidFill>
                            <a:prstClr val="black"/>
                          </a:solidFill>
                          <a:effectLst/>
                          <a:uLnTx/>
                          <a:uFillTx/>
                          <a:latin typeface="+mn-lt"/>
                          <a:ea typeface="+mn-ea"/>
                          <a:cs typeface="+mn-cs"/>
                        </a:rPr>
                        <a:t>Unclear</a:t>
                      </a:r>
                      <a:r>
                        <a:rPr kumimoji="0" lang="sv-SE" sz="1000" b="0" i="0" u="none" strike="noStrike" kern="1200" cap="none" spc="0" normalizeH="0" baseline="0" noProof="0" dirty="0">
                          <a:ln>
                            <a:noFill/>
                          </a:ln>
                          <a:solidFill>
                            <a:prstClr val="black"/>
                          </a:solidFill>
                          <a:effectLst/>
                          <a:uLnTx/>
                          <a:uFillTx/>
                          <a:latin typeface="+mn-lt"/>
                          <a:ea typeface="+mn-ea"/>
                          <a:cs typeface="+mn-cs"/>
                        </a:rPr>
                        <a:t> </a:t>
                      </a:r>
                      <a:r>
                        <a:rPr kumimoji="0" lang="sv-SE" sz="1000" b="0" i="0" u="none" strike="noStrike" kern="1200" cap="none" spc="0" normalizeH="0" baseline="0" noProof="0" dirty="0" err="1">
                          <a:ln>
                            <a:noFill/>
                          </a:ln>
                          <a:solidFill>
                            <a:prstClr val="black"/>
                          </a:solidFill>
                          <a:effectLst/>
                          <a:uLnTx/>
                          <a:uFillTx/>
                          <a:latin typeface="+mn-lt"/>
                          <a:ea typeface="+mn-ea"/>
                          <a:cs typeface="+mn-cs"/>
                        </a:rPr>
                        <a:t>what</a:t>
                      </a:r>
                      <a:r>
                        <a:rPr kumimoji="0" lang="sv-SE" sz="1000" b="0" i="0" u="none" strike="noStrike" kern="1200" cap="none" spc="0" normalizeH="0" baseline="0" noProof="0" dirty="0">
                          <a:ln>
                            <a:noFill/>
                          </a:ln>
                          <a:solidFill>
                            <a:prstClr val="black"/>
                          </a:solidFill>
                          <a:effectLst/>
                          <a:uLnTx/>
                          <a:uFillTx/>
                          <a:latin typeface="+mn-lt"/>
                          <a:ea typeface="+mn-ea"/>
                          <a:cs typeface="+mn-cs"/>
                        </a:rPr>
                        <a:t> </a:t>
                      </a:r>
                      <a:r>
                        <a:rPr kumimoji="0" lang="sv-SE" sz="1000" b="0" i="0" u="none" strike="noStrike" kern="1200" cap="none" spc="0" normalizeH="0" baseline="0" noProof="0" dirty="0" err="1">
                          <a:ln>
                            <a:noFill/>
                          </a:ln>
                          <a:solidFill>
                            <a:prstClr val="black"/>
                          </a:solidFill>
                          <a:effectLst/>
                          <a:uLnTx/>
                          <a:uFillTx/>
                          <a:latin typeface="+mn-lt"/>
                          <a:ea typeface="+mn-ea"/>
                          <a:cs typeface="+mn-cs"/>
                        </a:rPr>
                        <a:t>equivalents</a:t>
                      </a:r>
                      <a:r>
                        <a:rPr kumimoji="0" lang="sv-SE" sz="1000" b="0" i="0" u="none" strike="noStrike" kern="1200" cap="none" spc="0" normalizeH="0" baseline="0" noProof="0" dirty="0">
                          <a:ln>
                            <a:noFill/>
                          </a:ln>
                          <a:solidFill>
                            <a:prstClr val="black"/>
                          </a:solidFill>
                          <a:effectLst/>
                          <a:uLnTx/>
                          <a:uFillTx/>
                          <a:latin typeface="+mn-lt"/>
                          <a:ea typeface="+mn-ea"/>
                          <a:cs typeface="+mn-cs"/>
                        </a:rPr>
                        <a:t> </a:t>
                      </a:r>
                      <a:r>
                        <a:rPr kumimoji="0" lang="sv-SE" sz="1000" b="0" i="0" u="none" strike="noStrike" kern="1200" cap="none" spc="0" normalizeH="0" baseline="0" noProof="0" dirty="0" err="1">
                          <a:ln>
                            <a:noFill/>
                          </a:ln>
                          <a:solidFill>
                            <a:prstClr val="black"/>
                          </a:solidFill>
                          <a:effectLst/>
                          <a:uLnTx/>
                          <a:uFillTx/>
                          <a:latin typeface="+mn-lt"/>
                          <a:ea typeface="+mn-ea"/>
                          <a:cs typeface="+mn-cs"/>
                        </a:rPr>
                        <a:t>exist</a:t>
                      </a:r>
                      <a:r>
                        <a:rPr kumimoji="0" lang="sv-SE" sz="1000" b="0" i="0" u="none" strike="noStrike" kern="1200" cap="none" spc="0" normalizeH="0" baseline="0" noProof="0" dirty="0">
                          <a:ln>
                            <a:noFill/>
                          </a:ln>
                          <a:solidFill>
                            <a:prstClr val="black"/>
                          </a:solidFill>
                          <a:effectLst/>
                          <a:uLnTx/>
                          <a:uFillTx/>
                          <a:latin typeface="+mn-lt"/>
                          <a:ea typeface="+mn-ea"/>
                          <a:cs typeface="+mn-cs"/>
                        </a:rPr>
                        <a:t> in </a:t>
                      </a:r>
                      <a:r>
                        <a:rPr kumimoji="0" lang="sv-SE" sz="1000" b="0" i="0" u="none" strike="noStrike" kern="1200" cap="none" spc="0" normalizeH="0" baseline="0" noProof="0" dirty="0" err="1">
                          <a:ln>
                            <a:noFill/>
                          </a:ln>
                          <a:solidFill>
                            <a:prstClr val="black"/>
                          </a:solidFill>
                          <a:effectLst/>
                          <a:uLnTx/>
                          <a:uFillTx/>
                          <a:latin typeface="+mn-lt"/>
                          <a:ea typeface="+mn-ea"/>
                          <a:cs typeface="+mn-cs"/>
                        </a:rPr>
                        <a:t>other</a:t>
                      </a:r>
                      <a:r>
                        <a:rPr kumimoji="0" lang="sv-SE" sz="1000" b="0" i="0" u="none" strike="noStrike" kern="1200" cap="none" spc="0" normalizeH="0" baseline="0" noProof="0" dirty="0">
                          <a:ln>
                            <a:noFill/>
                          </a:ln>
                          <a:solidFill>
                            <a:prstClr val="black"/>
                          </a:solidFill>
                          <a:effectLst/>
                          <a:uLnTx/>
                          <a:uFillTx/>
                          <a:latin typeface="+mn-lt"/>
                          <a:ea typeface="+mn-ea"/>
                          <a:cs typeface="+mn-cs"/>
                        </a:rPr>
                        <a:t> </a:t>
                      </a:r>
                      <a:r>
                        <a:rPr kumimoji="0" lang="sv-SE" sz="1000" b="0" i="0" u="none" strike="noStrike" kern="1200" cap="none" spc="0" normalizeH="0" baseline="0" noProof="0" dirty="0" err="1">
                          <a:ln>
                            <a:noFill/>
                          </a:ln>
                          <a:solidFill>
                            <a:prstClr val="black"/>
                          </a:solidFill>
                          <a:effectLst/>
                          <a:uLnTx/>
                          <a:uFillTx/>
                          <a:latin typeface="+mn-lt"/>
                          <a:ea typeface="+mn-ea"/>
                          <a:cs typeface="+mn-cs"/>
                        </a:rPr>
                        <a:t>countries</a:t>
                      </a:r>
                      <a:r>
                        <a:rPr kumimoji="0" lang="sv-SE" sz="1000" b="0" i="0" u="none" strike="noStrike" kern="1200" cap="none" spc="0" normalizeH="0" baseline="0" noProof="0" dirty="0">
                          <a:ln>
                            <a:noFill/>
                          </a:ln>
                          <a:solidFill>
                            <a:prstClr val="black"/>
                          </a:solidFill>
                          <a:effectLst/>
                          <a:uLnTx/>
                          <a:uFillTx/>
                          <a:latin typeface="+mn-lt"/>
                          <a:ea typeface="+mn-ea"/>
                          <a:cs typeface="+mn-cs"/>
                        </a:rPr>
                        <a:t>/areas.)</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1463647937"/>
                  </a:ext>
                </a:extLst>
              </a:tr>
            </a:tbl>
          </a:graphicData>
        </a:graphic>
      </p:graphicFrame>
    </p:spTree>
    <p:extLst>
      <p:ext uri="{BB962C8B-B14F-4D97-AF65-F5344CB8AC3E}">
        <p14:creationId xmlns:p14="http://schemas.microsoft.com/office/powerpoint/2010/main" val="3818820055"/>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D45DC75-F2C0-49BB-9168-6D0D3A128DC0}"/>
              </a:ext>
            </a:extLst>
          </p:cNvPr>
          <p:cNvSpPr>
            <a:spLocks noGrp="1"/>
          </p:cNvSpPr>
          <p:nvPr>
            <p:ph type="sldNum" sz="quarter" idx="4"/>
          </p:nvPr>
        </p:nvSpPr>
        <p:spPr/>
        <p:txBody>
          <a:bodyPr/>
          <a:lstStyle/>
          <a:p>
            <a:fld id="{6C9CD605-947A-3C4E-98CB-B055F943FEBA}" type="slidenum">
              <a:rPr lang="en-US" smtClean="0"/>
              <a:pPr/>
              <a:t>3</a:t>
            </a:fld>
            <a:endParaRPr lang="en-US"/>
          </a:p>
        </p:txBody>
      </p:sp>
      <p:sp>
        <p:nvSpPr>
          <p:cNvPr id="3" name="Title 2">
            <a:extLst>
              <a:ext uri="{FF2B5EF4-FFF2-40B4-BE49-F238E27FC236}">
                <a16:creationId xmlns:a16="http://schemas.microsoft.com/office/drawing/2014/main" id="{F40B88A1-99BA-4709-853C-3576FF482D04}"/>
              </a:ext>
            </a:extLst>
          </p:cNvPr>
          <p:cNvSpPr>
            <a:spLocks noGrp="1"/>
          </p:cNvSpPr>
          <p:nvPr>
            <p:ph type="title"/>
          </p:nvPr>
        </p:nvSpPr>
        <p:spPr/>
        <p:txBody>
          <a:bodyPr>
            <a:normAutofit fontScale="90000"/>
          </a:bodyPr>
          <a:lstStyle/>
          <a:p>
            <a:r>
              <a:rPr lang="en-US" dirty="0"/>
              <a:t>PNFD in ETSI NFV IFA014 v2.5.1 (base for Resource IM)</a:t>
            </a:r>
            <a:endParaRPr lang="en-CA" dirty="0"/>
          </a:p>
        </p:txBody>
      </p:sp>
      <p:graphicFrame>
        <p:nvGraphicFramePr>
          <p:cNvPr id="9" name="Table 8">
            <a:extLst>
              <a:ext uri="{FF2B5EF4-FFF2-40B4-BE49-F238E27FC236}">
                <a16:creationId xmlns:a16="http://schemas.microsoft.com/office/drawing/2014/main" id="{7AED7327-E9B0-49DC-9233-FB17AA64AB76}"/>
              </a:ext>
            </a:extLst>
          </p:cNvPr>
          <p:cNvGraphicFramePr>
            <a:graphicFrameLocks noGrp="1"/>
          </p:cNvGraphicFramePr>
          <p:nvPr>
            <p:extLst>
              <p:ext uri="{D42A27DB-BD31-4B8C-83A1-F6EECF244321}">
                <p14:modId xmlns:p14="http://schemas.microsoft.com/office/powerpoint/2010/main" val="27890319"/>
              </p:ext>
            </p:extLst>
          </p:nvPr>
        </p:nvGraphicFramePr>
        <p:xfrm>
          <a:off x="314961" y="1623533"/>
          <a:ext cx="10436050" cy="2914770"/>
        </p:xfrm>
        <a:graphic>
          <a:graphicData uri="http://schemas.openxmlformats.org/drawingml/2006/table">
            <a:tbl>
              <a:tblPr firstRow="1" firstCol="1" bandRow="1">
                <a:tableStyleId>{5C22544A-7EE6-4342-B048-85BDC9FD1C3A}</a:tableStyleId>
              </a:tblPr>
              <a:tblGrid>
                <a:gridCol w="1798284">
                  <a:extLst>
                    <a:ext uri="{9D8B030D-6E8A-4147-A177-3AD203B41FA5}">
                      <a16:colId xmlns:a16="http://schemas.microsoft.com/office/drawing/2014/main" val="3313963912"/>
                    </a:ext>
                  </a:extLst>
                </a:gridCol>
                <a:gridCol w="707128">
                  <a:extLst>
                    <a:ext uri="{9D8B030D-6E8A-4147-A177-3AD203B41FA5}">
                      <a16:colId xmlns:a16="http://schemas.microsoft.com/office/drawing/2014/main" val="2662513918"/>
                    </a:ext>
                  </a:extLst>
                </a:gridCol>
                <a:gridCol w="844735">
                  <a:extLst>
                    <a:ext uri="{9D8B030D-6E8A-4147-A177-3AD203B41FA5}">
                      <a16:colId xmlns:a16="http://schemas.microsoft.com/office/drawing/2014/main" val="3087586278"/>
                    </a:ext>
                  </a:extLst>
                </a:gridCol>
                <a:gridCol w="1323108">
                  <a:extLst>
                    <a:ext uri="{9D8B030D-6E8A-4147-A177-3AD203B41FA5}">
                      <a16:colId xmlns:a16="http://schemas.microsoft.com/office/drawing/2014/main" val="447559018"/>
                    </a:ext>
                  </a:extLst>
                </a:gridCol>
                <a:gridCol w="5762795">
                  <a:extLst>
                    <a:ext uri="{9D8B030D-6E8A-4147-A177-3AD203B41FA5}">
                      <a16:colId xmlns:a16="http://schemas.microsoft.com/office/drawing/2014/main" val="64884646"/>
                    </a:ext>
                  </a:extLst>
                </a:gridCol>
              </a:tblGrid>
              <a:tr h="207803">
                <a:tc>
                  <a:txBody>
                    <a:bodyPr/>
                    <a:lstStyle/>
                    <a:p>
                      <a:pPr algn="ctr">
                        <a:lnSpc>
                          <a:spcPct val="107000"/>
                        </a:lnSpc>
                        <a:spcAft>
                          <a:spcPts val="0"/>
                        </a:spcAft>
                      </a:pPr>
                      <a:r>
                        <a:rPr lang="fr-CA" sz="1200" dirty="0" err="1">
                          <a:effectLst/>
                        </a:rPr>
                        <a:t>Attribute</a:t>
                      </a:r>
                      <a:r>
                        <a:rPr lang="fr-CA" sz="1200" dirty="0">
                          <a:effectLst/>
                        </a:rPr>
                        <a:t> </a:t>
                      </a:r>
                      <a:endParaRPr lang="en-CA" sz="1400" dirty="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gn="ctr">
                        <a:lnSpc>
                          <a:spcPct val="107000"/>
                        </a:lnSpc>
                        <a:spcAft>
                          <a:spcPts val="0"/>
                        </a:spcAft>
                      </a:pPr>
                      <a:r>
                        <a:rPr lang="fr-CA" sz="1200">
                          <a:effectLst/>
                        </a:rPr>
                        <a:t>Qualifier</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gn="ctr">
                        <a:lnSpc>
                          <a:spcPct val="107000"/>
                        </a:lnSpc>
                        <a:spcAft>
                          <a:spcPts val="0"/>
                        </a:spcAft>
                      </a:pPr>
                      <a:r>
                        <a:rPr lang="fr-CA" sz="1200">
                          <a:effectLst/>
                        </a:rPr>
                        <a:t>Cardinality</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gn="ctr">
                        <a:lnSpc>
                          <a:spcPct val="107000"/>
                        </a:lnSpc>
                        <a:spcAft>
                          <a:spcPts val="0"/>
                        </a:spcAft>
                      </a:pPr>
                      <a:r>
                        <a:rPr lang="fr-CA" sz="1200">
                          <a:effectLst/>
                        </a:rPr>
                        <a:t>Content</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gn="ctr">
                        <a:lnSpc>
                          <a:spcPct val="107000"/>
                        </a:lnSpc>
                        <a:spcAft>
                          <a:spcPts val="0"/>
                        </a:spcAft>
                      </a:pPr>
                      <a:r>
                        <a:rPr lang="fr-CA" sz="1200" dirty="0">
                          <a:effectLst/>
                        </a:rPr>
                        <a:t>Description</a:t>
                      </a:r>
                      <a:endParaRPr lang="en-CA" sz="1400" dirty="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extLst>
                  <a:ext uri="{0D108BD9-81ED-4DB2-BD59-A6C34878D82A}">
                    <a16:rowId xmlns:a16="http://schemas.microsoft.com/office/drawing/2014/main" val="905227293"/>
                  </a:ext>
                </a:extLst>
              </a:tr>
              <a:tr h="160606">
                <a:tc>
                  <a:txBody>
                    <a:bodyPr/>
                    <a:lstStyle/>
                    <a:p>
                      <a:pPr>
                        <a:lnSpc>
                          <a:spcPct val="107000"/>
                        </a:lnSpc>
                        <a:spcAft>
                          <a:spcPts val="0"/>
                        </a:spcAft>
                      </a:pPr>
                      <a:r>
                        <a:rPr lang="en-CA" sz="1200">
                          <a:effectLst/>
                        </a:rPr>
                        <a:t>pnfdId </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M</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1</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dirty="0">
                          <a:effectLst/>
                        </a:rPr>
                        <a:t>Identifier</a:t>
                      </a:r>
                      <a:endParaRPr lang="en-CA" sz="1400" dirty="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Identifier of this Pnfd information element. It uniquely identifies the PNFD.</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extLst>
                  <a:ext uri="{0D108BD9-81ED-4DB2-BD59-A6C34878D82A}">
                    <a16:rowId xmlns:a16="http://schemas.microsoft.com/office/drawing/2014/main" val="1547498465"/>
                  </a:ext>
                </a:extLst>
              </a:tr>
              <a:tr h="160606">
                <a:tc>
                  <a:txBody>
                    <a:bodyPr/>
                    <a:lstStyle/>
                    <a:p>
                      <a:pPr>
                        <a:lnSpc>
                          <a:spcPct val="107000"/>
                        </a:lnSpc>
                        <a:spcAft>
                          <a:spcPts val="0"/>
                        </a:spcAft>
                      </a:pPr>
                      <a:r>
                        <a:rPr lang="en-CA" sz="1200">
                          <a:effectLst/>
                        </a:rPr>
                        <a:t>functionDescription </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M</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1</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String</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Describes the PNF function</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extLst>
                  <a:ext uri="{0D108BD9-81ED-4DB2-BD59-A6C34878D82A}">
                    <a16:rowId xmlns:a16="http://schemas.microsoft.com/office/drawing/2014/main" val="733580330"/>
                  </a:ext>
                </a:extLst>
              </a:tr>
              <a:tr h="328627">
                <a:tc>
                  <a:txBody>
                    <a:bodyPr/>
                    <a:lstStyle/>
                    <a:p>
                      <a:pPr>
                        <a:lnSpc>
                          <a:spcPct val="107000"/>
                        </a:lnSpc>
                        <a:spcAft>
                          <a:spcPts val="0"/>
                        </a:spcAft>
                      </a:pPr>
                      <a:r>
                        <a:rPr lang="en-CA" sz="1200">
                          <a:effectLst/>
                        </a:rPr>
                        <a:t>provider </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M</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1</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dirty="0">
                          <a:effectLst/>
                        </a:rPr>
                        <a:t>String</a:t>
                      </a:r>
                      <a:endParaRPr lang="en-CA" sz="1400" dirty="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dirty="0">
                          <a:effectLst/>
                        </a:rPr>
                        <a:t>Identifies the provider of the PNFD.</a:t>
                      </a:r>
                      <a:endParaRPr lang="en-CA" sz="1400" dirty="0">
                        <a:effectLst/>
                      </a:endParaRPr>
                    </a:p>
                    <a:p>
                      <a:pPr>
                        <a:lnSpc>
                          <a:spcPct val="107000"/>
                        </a:lnSpc>
                        <a:spcAft>
                          <a:spcPts val="0"/>
                        </a:spcAft>
                      </a:pPr>
                      <a:r>
                        <a:rPr lang="en-CA" sz="1200" dirty="0">
                          <a:effectLst/>
                        </a:rPr>
                        <a:t>(NOTE: The provider of the PNFD might be different from the provider of the PNF.)</a:t>
                      </a:r>
                      <a:endParaRPr lang="en-CA" sz="1400" dirty="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extLst>
                  <a:ext uri="{0D108BD9-81ED-4DB2-BD59-A6C34878D82A}">
                    <a16:rowId xmlns:a16="http://schemas.microsoft.com/office/drawing/2014/main" val="1025251497"/>
                  </a:ext>
                </a:extLst>
              </a:tr>
              <a:tr h="160606">
                <a:tc>
                  <a:txBody>
                    <a:bodyPr/>
                    <a:lstStyle/>
                    <a:p>
                      <a:pPr>
                        <a:lnSpc>
                          <a:spcPct val="107000"/>
                        </a:lnSpc>
                        <a:spcAft>
                          <a:spcPts val="0"/>
                        </a:spcAft>
                      </a:pPr>
                      <a:r>
                        <a:rPr lang="en-CA" sz="1200">
                          <a:effectLst/>
                        </a:rPr>
                        <a:t>version </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M</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1</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Version</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Identifies the version of the PNFD.</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extLst>
                  <a:ext uri="{0D108BD9-81ED-4DB2-BD59-A6C34878D82A}">
                    <a16:rowId xmlns:a16="http://schemas.microsoft.com/office/drawing/2014/main" val="496926167"/>
                  </a:ext>
                </a:extLst>
              </a:tr>
              <a:tr h="328627">
                <a:tc>
                  <a:txBody>
                    <a:bodyPr/>
                    <a:lstStyle/>
                    <a:p>
                      <a:pPr>
                        <a:lnSpc>
                          <a:spcPct val="107000"/>
                        </a:lnSpc>
                        <a:spcAft>
                          <a:spcPts val="0"/>
                        </a:spcAft>
                      </a:pPr>
                      <a:r>
                        <a:rPr lang="en-CA" sz="1200">
                          <a:effectLst/>
                        </a:rPr>
                        <a:t>pnfdInvariantId </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M</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1</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Identifier</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dirty="0">
                          <a:effectLst/>
                        </a:rPr>
                        <a:t>Identifies a PNFD in a version independent manner. This attribute is invariant across versions of PNFD.</a:t>
                      </a:r>
                      <a:endParaRPr lang="en-CA" sz="1400" dirty="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extLst>
                  <a:ext uri="{0D108BD9-81ED-4DB2-BD59-A6C34878D82A}">
                    <a16:rowId xmlns:a16="http://schemas.microsoft.com/office/drawing/2014/main" val="4281483634"/>
                  </a:ext>
                </a:extLst>
              </a:tr>
              <a:tr h="160606">
                <a:tc>
                  <a:txBody>
                    <a:bodyPr/>
                    <a:lstStyle/>
                    <a:p>
                      <a:pPr>
                        <a:lnSpc>
                          <a:spcPct val="107000"/>
                        </a:lnSpc>
                        <a:spcAft>
                          <a:spcPts val="0"/>
                        </a:spcAft>
                      </a:pPr>
                      <a:r>
                        <a:rPr lang="en-CA" sz="1200">
                          <a:effectLst/>
                        </a:rPr>
                        <a:t>name </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M</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1</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String</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Provides the human readable name of the PNFD.</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extLst>
                  <a:ext uri="{0D108BD9-81ED-4DB2-BD59-A6C34878D82A}">
                    <a16:rowId xmlns:a16="http://schemas.microsoft.com/office/drawing/2014/main" val="2486099137"/>
                  </a:ext>
                </a:extLst>
              </a:tr>
              <a:tr h="328627">
                <a:tc>
                  <a:txBody>
                    <a:bodyPr/>
                    <a:lstStyle/>
                    <a:p>
                      <a:pPr>
                        <a:lnSpc>
                          <a:spcPct val="107000"/>
                        </a:lnSpc>
                        <a:spcAft>
                          <a:spcPts val="0"/>
                        </a:spcAft>
                      </a:pPr>
                      <a:r>
                        <a:rPr lang="en-CA" sz="1200">
                          <a:effectLst/>
                        </a:rPr>
                        <a:t>pnfExtCp </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M</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dirty="0">
                          <a:effectLst/>
                        </a:rPr>
                        <a:t>1..N</a:t>
                      </a:r>
                      <a:endParaRPr lang="en-CA" sz="1400" dirty="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PnfExtCpd</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dirty="0">
                          <a:effectLst/>
                        </a:rPr>
                        <a:t>Specifies the characteristics of one or more connection points where to connect the PNF to a VL. See clause 6.6.4.</a:t>
                      </a:r>
                      <a:endParaRPr lang="en-CA" sz="1400" dirty="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extLst>
                  <a:ext uri="{0D108BD9-81ED-4DB2-BD59-A6C34878D82A}">
                    <a16:rowId xmlns:a16="http://schemas.microsoft.com/office/drawing/2014/main" val="278964260"/>
                  </a:ext>
                </a:extLst>
              </a:tr>
              <a:tr h="160606">
                <a:tc>
                  <a:txBody>
                    <a:bodyPr/>
                    <a:lstStyle/>
                    <a:p>
                      <a:pPr>
                        <a:lnSpc>
                          <a:spcPct val="107000"/>
                        </a:lnSpc>
                        <a:spcAft>
                          <a:spcPts val="0"/>
                        </a:spcAft>
                      </a:pPr>
                      <a:r>
                        <a:rPr lang="en-CA" sz="1200">
                          <a:effectLst/>
                        </a:rPr>
                        <a:t>security </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M</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0..1</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SecurityParameters</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Provides a signature to prevent tampering.</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extLst>
                  <a:ext uri="{0D108BD9-81ED-4DB2-BD59-A6C34878D82A}">
                    <a16:rowId xmlns:a16="http://schemas.microsoft.com/office/drawing/2014/main" val="2577961806"/>
                  </a:ext>
                </a:extLst>
              </a:tr>
              <a:tr h="623278">
                <a:tc>
                  <a:txBody>
                    <a:bodyPr/>
                    <a:lstStyle/>
                    <a:p>
                      <a:pPr>
                        <a:lnSpc>
                          <a:spcPct val="107000"/>
                        </a:lnSpc>
                        <a:spcAft>
                          <a:spcPts val="0"/>
                        </a:spcAft>
                      </a:pPr>
                      <a:r>
                        <a:rPr lang="en-CA" sz="1200">
                          <a:effectLst/>
                        </a:rPr>
                        <a:t>geographicalLocationInfo</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M</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0..1</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Not specified</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dirty="0">
                          <a:effectLst/>
                        </a:rPr>
                        <a:t>It provides information about the geographical location (e.g. geographic coordinates or address of the building, etc.) of the PNF. The cardinality 0 is used when the location is unknown.</a:t>
                      </a:r>
                      <a:endParaRPr lang="en-CA" sz="1400" dirty="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extLst>
                  <a:ext uri="{0D108BD9-81ED-4DB2-BD59-A6C34878D82A}">
                    <a16:rowId xmlns:a16="http://schemas.microsoft.com/office/drawing/2014/main" val="2032980898"/>
                  </a:ext>
                </a:extLst>
              </a:tr>
            </a:tbl>
          </a:graphicData>
        </a:graphic>
      </p:graphicFrame>
    </p:spTree>
    <p:extLst>
      <p:ext uri="{BB962C8B-B14F-4D97-AF65-F5344CB8AC3E}">
        <p14:creationId xmlns:p14="http://schemas.microsoft.com/office/powerpoint/2010/main" val="3202921682"/>
      </p:ext>
    </p:extLst>
  </p:cSld>
  <p:clrMapOvr>
    <a:masterClrMapping/>
  </p:clrMapOvr>
  <p:transition>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4896402"/>
      </p:ext>
    </p:extLst>
  </p:cSld>
  <p:clrMapOvr>
    <a:masterClrMapping/>
  </p:clrMapOvr>
  <p:transition>
    <p:wipe dir="r"/>
  </p:transition>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BE60D-66B8-4DD4-B660-5319B6B829D3}"/>
              </a:ext>
            </a:extLst>
          </p:cNvPr>
          <p:cNvSpPr>
            <a:spLocks noGrp="1"/>
          </p:cNvSpPr>
          <p:nvPr>
            <p:ph type="ctrTitle"/>
          </p:nvPr>
        </p:nvSpPr>
        <p:spPr/>
        <p:txBody>
          <a:bodyPr/>
          <a:lstStyle/>
          <a:p>
            <a:r>
              <a:rPr lang="sv-SE" dirty="0" err="1"/>
              <a:t>Background</a:t>
            </a:r>
            <a:r>
              <a:rPr lang="sv-SE" dirty="0"/>
              <a:t> </a:t>
            </a:r>
            <a:r>
              <a:rPr lang="sv-SE" dirty="0" err="1"/>
              <a:t>slides</a:t>
            </a:r>
            <a:endParaRPr lang="en-CA" dirty="0"/>
          </a:p>
        </p:txBody>
      </p:sp>
      <p:sp>
        <p:nvSpPr>
          <p:cNvPr id="3" name="Subtitle 2">
            <a:extLst>
              <a:ext uri="{FF2B5EF4-FFF2-40B4-BE49-F238E27FC236}">
                <a16:creationId xmlns:a16="http://schemas.microsoft.com/office/drawing/2014/main" id="{B0672085-D306-44A3-AAFE-4BBA9B835B8D}"/>
              </a:ext>
            </a:extLst>
          </p:cNvPr>
          <p:cNvSpPr>
            <a:spLocks noGrp="1"/>
          </p:cNvSpPr>
          <p:nvPr>
            <p:ph type="subTitle" idx="1"/>
          </p:nvPr>
        </p:nvSpPr>
        <p:spPr/>
        <p:txBody>
          <a:bodyPr/>
          <a:lstStyle/>
          <a:p>
            <a:endParaRPr lang="en-CA"/>
          </a:p>
        </p:txBody>
      </p:sp>
    </p:spTree>
    <p:extLst>
      <p:ext uri="{BB962C8B-B14F-4D97-AF65-F5344CB8AC3E}">
        <p14:creationId xmlns:p14="http://schemas.microsoft.com/office/powerpoint/2010/main" val="1433436358"/>
      </p:ext>
    </p:extLst>
  </p:cSld>
  <p:clrMapOvr>
    <a:masterClrMapping/>
  </p:clrMapOvr>
  <p:transition>
    <p:wipe dir="r"/>
  </p:transition>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432D7774-C9CD-4C25-867B-A7CC17B81FCB}"/>
              </a:ext>
            </a:extLst>
          </p:cNvPr>
          <p:cNvPicPr>
            <a:picLocks noGrp="1" noChangeAspect="1"/>
          </p:cNvPicPr>
          <p:nvPr>
            <p:ph sz="half" idx="1"/>
          </p:nvPr>
        </p:nvPicPr>
        <p:blipFill rotWithShape="1">
          <a:blip r:embed="rId3"/>
          <a:srcRect b="5639"/>
          <a:stretch/>
        </p:blipFill>
        <p:spPr>
          <a:xfrm>
            <a:off x="314961" y="2203245"/>
            <a:ext cx="5608637" cy="2094271"/>
          </a:xfrm>
          <a:effectLst>
            <a:outerShdw blurRad="50800" dist="50800" dir="5400000" algn="ctr" rotWithShape="0">
              <a:schemeClr val="tx1"/>
            </a:outerShdw>
          </a:effectLst>
        </p:spPr>
      </p:pic>
      <p:sp>
        <p:nvSpPr>
          <p:cNvPr id="4" name="Content Placeholder 3">
            <a:extLst>
              <a:ext uri="{FF2B5EF4-FFF2-40B4-BE49-F238E27FC236}">
                <a16:creationId xmlns:a16="http://schemas.microsoft.com/office/drawing/2014/main" id="{5903F8A7-3A02-4FEA-A074-4337C9183CBD}"/>
              </a:ext>
            </a:extLst>
          </p:cNvPr>
          <p:cNvSpPr>
            <a:spLocks noGrp="1"/>
          </p:cNvSpPr>
          <p:nvPr>
            <p:ph sz="half" idx="2"/>
          </p:nvPr>
        </p:nvSpPr>
        <p:spPr>
          <a:xfrm>
            <a:off x="212558" y="1103409"/>
            <a:ext cx="6861342" cy="1314191"/>
          </a:xfrm>
        </p:spPr>
        <p:txBody>
          <a:bodyPr>
            <a:normAutofit fontScale="62500" lnSpcReduction="20000"/>
          </a:bodyPr>
          <a:lstStyle/>
          <a:p>
            <a:r>
              <a:rPr lang="en-CA"/>
              <a:t>Resource category &amp; subcategory are local to SDC and managed through SDC UI</a:t>
            </a:r>
          </a:p>
          <a:p>
            <a:pPr lvl="1"/>
            <a:r>
              <a:rPr lang="en-CA"/>
              <a:t>Used as grouping for resources in several places in SDC UI</a:t>
            </a:r>
          </a:p>
          <a:p>
            <a:pPr lvl="1"/>
            <a:r>
              <a:rPr lang="en-CA"/>
              <a:t>Default values hardcoded, see: </a:t>
            </a:r>
            <a:r>
              <a:rPr lang="sv-SE">
                <a:hlinkClick r:id="rId4"/>
              </a:rPr>
              <a:t>https://wiki.onap.org/display/DW/Categories+to+use+in+SDC+project</a:t>
            </a:r>
            <a:r>
              <a:rPr lang="sv-SE"/>
              <a:t>  </a:t>
            </a:r>
            <a:endParaRPr lang="en-CA"/>
          </a:p>
        </p:txBody>
      </p:sp>
      <p:sp>
        <p:nvSpPr>
          <p:cNvPr id="2" name="Slide Number Placeholder 1">
            <a:extLst>
              <a:ext uri="{FF2B5EF4-FFF2-40B4-BE49-F238E27FC236}">
                <a16:creationId xmlns:a16="http://schemas.microsoft.com/office/drawing/2014/main" id="{9EEE2D7F-E0D7-4F09-963B-12CE56A09834}"/>
              </a:ext>
            </a:extLst>
          </p:cNvPr>
          <p:cNvSpPr>
            <a:spLocks noGrp="1"/>
          </p:cNvSpPr>
          <p:nvPr>
            <p:ph type="sldNum" sz="quarter" idx="4"/>
          </p:nvPr>
        </p:nvSpPr>
        <p:spPr/>
        <p:txBody>
          <a:bodyPr/>
          <a:lstStyle/>
          <a:p>
            <a:fld id="{6C9CD605-947A-3C4E-98CB-B055F943FEBA}" type="slidenum">
              <a:rPr lang="en-US" smtClean="0"/>
              <a:pPr/>
              <a:t>32</a:t>
            </a:fld>
            <a:endParaRPr lang="en-US"/>
          </a:p>
        </p:txBody>
      </p:sp>
      <p:sp>
        <p:nvSpPr>
          <p:cNvPr id="6" name="Title 5">
            <a:extLst>
              <a:ext uri="{FF2B5EF4-FFF2-40B4-BE49-F238E27FC236}">
                <a16:creationId xmlns:a16="http://schemas.microsoft.com/office/drawing/2014/main" id="{AAC0CE10-F976-4FCF-8D8F-4C4EE8F5477A}"/>
              </a:ext>
            </a:extLst>
          </p:cNvPr>
          <p:cNvSpPr>
            <a:spLocks noGrp="1"/>
          </p:cNvSpPr>
          <p:nvPr>
            <p:ph type="title"/>
          </p:nvPr>
        </p:nvSpPr>
        <p:spPr/>
        <p:txBody>
          <a:bodyPr>
            <a:noAutofit/>
          </a:bodyPr>
          <a:lstStyle/>
          <a:p>
            <a:r>
              <a:rPr lang="en-US" sz="2800" dirty="0"/>
              <a:t>ONAP R3 SDC AID data model: </a:t>
            </a:r>
            <a:br>
              <a:rPr lang="en-US" sz="2800" dirty="0"/>
            </a:br>
            <a:r>
              <a:rPr lang="en-US" sz="2800" dirty="0"/>
              <a:t>Resource Category/Subcategory</a:t>
            </a:r>
            <a:endParaRPr lang="en-CA" sz="2800" dirty="0"/>
          </a:p>
        </p:txBody>
      </p:sp>
      <p:graphicFrame>
        <p:nvGraphicFramePr>
          <p:cNvPr id="8" name="Table 7">
            <a:extLst>
              <a:ext uri="{FF2B5EF4-FFF2-40B4-BE49-F238E27FC236}">
                <a16:creationId xmlns:a16="http://schemas.microsoft.com/office/drawing/2014/main" id="{F7C9CCBB-DCCF-49D6-B1C4-06FC23B3F9C2}"/>
              </a:ext>
            </a:extLst>
          </p:cNvPr>
          <p:cNvGraphicFramePr>
            <a:graphicFrameLocks noGrp="1"/>
          </p:cNvGraphicFramePr>
          <p:nvPr>
            <p:extLst>
              <p:ext uri="{D42A27DB-BD31-4B8C-83A1-F6EECF244321}">
                <p14:modId xmlns:p14="http://schemas.microsoft.com/office/powerpoint/2010/main" val="1294598997"/>
              </p:ext>
            </p:extLst>
          </p:nvPr>
        </p:nvGraphicFramePr>
        <p:xfrm>
          <a:off x="6950091" y="1103409"/>
          <a:ext cx="3073981" cy="5720080"/>
        </p:xfrm>
        <a:graphic>
          <a:graphicData uri="http://schemas.openxmlformats.org/drawingml/2006/table">
            <a:tbl>
              <a:tblPr firstRow="1" bandRow="1">
                <a:tableStyleId>{5C22544A-7EE6-4342-B048-85BDC9FD1C3A}</a:tableStyleId>
              </a:tblPr>
              <a:tblGrid>
                <a:gridCol w="896267">
                  <a:extLst>
                    <a:ext uri="{9D8B030D-6E8A-4147-A177-3AD203B41FA5}">
                      <a16:colId xmlns:a16="http://schemas.microsoft.com/office/drawing/2014/main" val="3971656145"/>
                    </a:ext>
                  </a:extLst>
                </a:gridCol>
                <a:gridCol w="2177714">
                  <a:extLst>
                    <a:ext uri="{9D8B030D-6E8A-4147-A177-3AD203B41FA5}">
                      <a16:colId xmlns:a16="http://schemas.microsoft.com/office/drawing/2014/main" val="3069422429"/>
                    </a:ext>
                  </a:extLst>
                </a:gridCol>
              </a:tblGrid>
              <a:tr h="370840">
                <a:tc>
                  <a:txBody>
                    <a:bodyPr/>
                    <a:lstStyle/>
                    <a:p>
                      <a:r>
                        <a:rPr lang="en-CA" sz="800" b="1" dirty="0"/>
                        <a:t>Category</a:t>
                      </a:r>
                      <a:endParaRPr lang="en-CA" sz="800" dirty="0"/>
                    </a:p>
                  </a:txBody>
                  <a:tcPr anchor="ctr"/>
                </a:tc>
                <a:tc>
                  <a:txBody>
                    <a:bodyPr/>
                    <a:lstStyle/>
                    <a:p>
                      <a:r>
                        <a:rPr lang="en-CA" sz="800" b="1"/>
                        <a:t>Sub Category</a:t>
                      </a:r>
                      <a:endParaRPr lang="en-CA" sz="800"/>
                    </a:p>
                  </a:txBody>
                  <a:tcPr anchor="ctr"/>
                </a:tc>
                <a:extLst>
                  <a:ext uri="{0D108BD9-81ED-4DB2-BD59-A6C34878D82A}">
                    <a16:rowId xmlns:a16="http://schemas.microsoft.com/office/drawing/2014/main" val="1880726299"/>
                  </a:ext>
                </a:extLst>
              </a:tr>
              <a:tr h="370840">
                <a:tc>
                  <a:txBody>
                    <a:bodyPr/>
                    <a:lstStyle/>
                    <a:p>
                      <a:r>
                        <a:rPr lang="en-CA" sz="800"/>
                        <a:t>Network L2-3</a:t>
                      </a:r>
                    </a:p>
                  </a:txBody>
                  <a:tcPr anchor="ctr"/>
                </a:tc>
                <a:tc>
                  <a:txBody>
                    <a:bodyPr/>
                    <a:lstStyle/>
                    <a:p>
                      <a:pPr marL="285750" indent="-285750">
                        <a:buFont typeface="Arial" panose="020B0604020202020204" pitchFamily="34" charset="0"/>
                        <a:buChar char="•"/>
                      </a:pPr>
                      <a:r>
                        <a:rPr lang="en-US" sz="800"/>
                        <a:t>LAN Connectors</a:t>
                      </a:r>
                    </a:p>
                    <a:p>
                      <a:pPr marL="285750" indent="-285750">
                        <a:buFont typeface="Arial" panose="020B0604020202020204" pitchFamily="34" charset="0"/>
                        <a:buChar char="•"/>
                      </a:pPr>
                      <a:r>
                        <a:rPr lang="en-US" sz="800"/>
                        <a:t>WAN Connectors</a:t>
                      </a:r>
                    </a:p>
                    <a:p>
                      <a:pPr marL="285750" indent="-285750">
                        <a:buFont typeface="Arial" panose="020B0604020202020204" pitchFamily="34" charset="0"/>
                        <a:buChar char="•"/>
                      </a:pPr>
                      <a:r>
                        <a:rPr lang="en-US" sz="800"/>
                        <a:t>Router</a:t>
                      </a:r>
                    </a:p>
                    <a:p>
                      <a:pPr marL="285750" indent="-285750">
                        <a:buFont typeface="Arial" panose="020B0604020202020204" pitchFamily="34" charset="0"/>
                        <a:buChar char="•"/>
                      </a:pPr>
                      <a:r>
                        <a:rPr lang="en-US" sz="800"/>
                        <a:t>Gateway</a:t>
                      </a:r>
                    </a:p>
                    <a:p>
                      <a:pPr marL="285750" indent="-285750">
                        <a:buFont typeface="Arial" panose="020B0604020202020204" pitchFamily="34" charset="0"/>
                        <a:buChar char="•"/>
                      </a:pPr>
                      <a:r>
                        <a:rPr lang="en-US" sz="800"/>
                        <a:t>Infrastructure</a:t>
                      </a:r>
                    </a:p>
                  </a:txBody>
                  <a:tcPr anchor="ctr"/>
                </a:tc>
                <a:extLst>
                  <a:ext uri="{0D108BD9-81ED-4DB2-BD59-A6C34878D82A}">
                    <a16:rowId xmlns:a16="http://schemas.microsoft.com/office/drawing/2014/main" val="2206566771"/>
                  </a:ext>
                </a:extLst>
              </a:tr>
              <a:tr h="370840">
                <a:tc>
                  <a:txBody>
                    <a:bodyPr/>
                    <a:lstStyle/>
                    <a:p>
                      <a:r>
                        <a:rPr lang="en-CA" sz="800" dirty="0"/>
                        <a:t>Network L4+</a:t>
                      </a:r>
                    </a:p>
                  </a:txBody>
                  <a:tcPr anchor="ctr"/>
                </a:tc>
                <a:tc>
                  <a:txBody>
                    <a:bodyPr/>
                    <a:lstStyle/>
                    <a:p>
                      <a:r>
                        <a:rPr lang="en-CA" sz="800"/>
                        <a:t>Common Network Resources</a:t>
                      </a:r>
                    </a:p>
                  </a:txBody>
                  <a:tcPr anchor="ctr"/>
                </a:tc>
                <a:extLst>
                  <a:ext uri="{0D108BD9-81ED-4DB2-BD59-A6C34878D82A}">
                    <a16:rowId xmlns:a16="http://schemas.microsoft.com/office/drawing/2014/main" val="4090877931"/>
                  </a:ext>
                </a:extLst>
              </a:tr>
              <a:tr h="370840">
                <a:tc>
                  <a:txBody>
                    <a:bodyPr/>
                    <a:lstStyle/>
                    <a:p>
                      <a:r>
                        <a:rPr lang="en-CA" sz="800" dirty="0"/>
                        <a:t>Application L4+</a:t>
                      </a:r>
                    </a:p>
                  </a:txBody>
                  <a:tcPr anchor="ctr"/>
                </a:tc>
                <a:tc>
                  <a:txBody>
                    <a:bodyPr/>
                    <a:lstStyle/>
                    <a:p>
                      <a:pPr marL="285750" indent="-285750">
                        <a:buFont typeface="Arial" panose="020B0604020202020204" pitchFamily="34" charset="0"/>
                        <a:buChar char="•"/>
                      </a:pPr>
                      <a:r>
                        <a:rPr lang="en-US" sz="800"/>
                        <a:t>Border Element</a:t>
                      </a:r>
                    </a:p>
                    <a:p>
                      <a:pPr marL="285750" indent="-285750">
                        <a:buFont typeface="Arial" panose="020B0604020202020204" pitchFamily="34" charset="0"/>
                        <a:buChar char="•"/>
                      </a:pPr>
                      <a:r>
                        <a:rPr lang="en-US" sz="800"/>
                        <a:t>Database</a:t>
                      </a:r>
                    </a:p>
                    <a:p>
                      <a:pPr marL="285750" indent="-285750">
                        <a:buFont typeface="Arial" panose="020B0604020202020204" pitchFamily="34" charset="0"/>
                        <a:buChar char="•"/>
                      </a:pPr>
                      <a:r>
                        <a:rPr lang="en-US" sz="800"/>
                        <a:t>Application Server</a:t>
                      </a:r>
                    </a:p>
                    <a:p>
                      <a:pPr marL="285750" indent="-285750">
                        <a:buFont typeface="Arial" panose="020B0604020202020204" pitchFamily="34" charset="0"/>
                        <a:buChar char="•"/>
                      </a:pPr>
                      <a:r>
                        <a:rPr lang="en-US" sz="800"/>
                        <a:t>Web Server</a:t>
                      </a:r>
                    </a:p>
                    <a:p>
                      <a:pPr marL="285750" indent="-285750">
                        <a:buFont typeface="Arial" panose="020B0604020202020204" pitchFamily="34" charset="0"/>
                        <a:buChar char="•"/>
                      </a:pPr>
                      <a:r>
                        <a:rPr lang="en-US" sz="800"/>
                        <a:t>Call Control</a:t>
                      </a:r>
                    </a:p>
                    <a:p>
                      <a:pPr marL="285750" indent="-285750">
                        <a:buFont typeface="Arial" panose="020B0604020202020204" pitchFamily="34" charset="0"/>
                        <a:buChar char="•"/>
                      </a:pPr>
                      <a:r>
                        <a:rPr lang="en-US" sz="800"/>
                        <a:t>Media Servers</a:t>
                      </a:r>
                    </a:p>
                    <a:p>
                      <a:pPr marL="285750" indent="-285750">
                        <a:buFont typeface="Arial" panose="020B0604020202020204" pitchFamily="34" charset="0"/>
                        <a:buChar char="•"/>
                      </a:pPr>
                      <a:r>
                        <a:rPr lang="en-US" sz="800"/>
                        <a:t>Load Balancer</a:t>
                      </a:r>
                    </a:p>
                    <a:p>
                      <a:pPr marL="285750" indent="-285750">
                        <a:buFont typeface="Arial" panose="020B0604020202020204" pitchFamily="34" charset="0"/>
                        <a:buChar char="•"/>
                      </a:pPr>
                      <a:r>
                        <a:rPr lang="en-US" sz="800"/>
                        <a:t>Firewall</a:t>
                      </a:r>
                    </a:p>
                  </a:txBody>
                  <a:tcPr anchor="ctr"/>
                </a:tc>
                <a:extLst>
                  <a:ext uri="{0D108BD9-81ED-4DB2-BD59-A6C34878D82A}">
                    <a16:rowId xmlns:a16="http://schemas.microsoft.com/office/drawing/2014/main" val="2083755859"/>
                  </a:ext>
                </a:extLst>
              </a:tr>
              <a:tr h="370840">
                <a:tc>
                  <a:txBody>
                    <a:bodyPr/>
                    <a:lstStyle/>
                    <a:p>
                      <a:r>
                        <a:rPr lang="en-CA" sz="800"/>
                        <a:t>Generic</a:t>
                      </a:r>
                    </a:p>
                  </a:txBody>
                  <a:tcPr anchor="ctr"/>
                </a:tc>
                <a:tc>
                  <a:txBody>
                    <a:bodyPr/>
                    <a:lstStyle/>
                    <a:p>
                      <a:pPr marL="285750" indent="-285750">
                        <a:buFont typeface="Arial" panose="020B0604020202020204" pitchFamily="34" charset="0"/>
                        <a:buChar char="•"/>
                      </a:pPr>
                      <a:r>
                        <a:rPr lang="en-CA" sz="800"/>
                        <a:t>Infrastructure</a:t>
                      </a:r>
                    </a:p>
                    <a:p>
                      <a:pPr marL="285750" indent="-285750">
                        <a:buFont typeface="Arial" panose="020B0604020202020204" pitchFamily="34" charset="0"/>
                        <a:buChar char="•"/>
                      </a:pPr>
                      <a:r>
                        <a:rPr lang="en-CA" sz="800"/>
                        <a:t>Database</a:t>
                      </a:r>
                    </a:p>
                    <a:p>
                      <a:pPr marL="285750" indent="-285750">
                        <a:buFont typeface="Arial" panose="020B0604020202020204" pitchFamily="34" charset="0"/>
                        <a:buChar char="•"/>
                      </a:pPr>
                      <a:r>
                        <a:rPr lang="en-CA" sz="800"/>
                        <a:t>Abstract</a:t>
                      </a:r>
                    </a:p>
                    <a:p>
                      <a:pPr marL="285750" indent="-285750">
                        <a:buFont typeface="Arial" panose="020B0604020202020204" pitchFamily="34" charset="0"/>
                        <a:buChar char="•"/>
                      </a:pPr>
                      <a:r>
                        <a:rPr lang="en-CA" sz="800"/>
                        <a:t>Rules</a:t>
                      </a:r>
                    </a:p>
                    <a:p>
                      <a:pPr marL="285750" indent="-285750">
                        <a:buFont typeface="Arial" panose="020B0604020202020204" pitchFamily="34" charset="0"/>
                        <a:buChar char="•"/>
                      </a:pPr>
                      <a:r>
                        <a:rPr lang="en-CA" sz="800"/>
                        <a:t>Network Elements</a:t>
                      </a:r>
                    </a:p>
                  </a:txBody>
                  <a:tcPr anchor="ctr"/>
                </a:tc>
                <a:extLst>
                  <a:ext uri="{0D108BD9-81ED-4DB2-BD59-A6C34878D82A}">
                    <a16:rowId xmlns:a16="http://schemas.microsoft.com/office/drawing/2014/main" val="3543681159"/>
                  </a:ext>
                </a:extLst>
              </a:tr>
              <a:tr h="370840">
                <a:tc>
                  <a:txBody>
                    <a:bodyPr/>
                    <a:lstStyle/>
                    <a:p>
                      <a:r>
                        <a:rPr lang="en-CA" sz="800"/>
                        <a:t>Network Connectivity</a:t>
                      </a:r>
                    </a:p>
                  </a:txBody>
                  <a:tcPr anchor="ctr"/>
                </a:tc>
                <a:tc>
                  <a:txBody>
                    <a:bodyPr/>
                    <a:lstStyle/>
                    <a:p>
                      <a:pPr marL="285750" indent="-285750">
                        <a:buFont typeface="Arial" panose="020B0604020202020204" pitchFamily="34" charset="0"/>
                        <a:buChar char="•"/>
                      </a:pPr>
                      <a:r>
                        <a:rPr lang="en-CA" sz="800"/>
                        <a:t>Connection Points</a:t>
                      </a:r>
                    </a:p>
                    <a:p>
                      <a:pPr marL="285750" indent="-285750">
                        <a:buFont typeface="Arial" panose="020B0604020202020204" pitchFamily="34" charset="0"/>
                        <a:buChar char="•"/>
                      </a:pPr>
                      <a:r>
                        <a:rPr lang="en-CA" sz="800"/>
                        <a:t>Virtual Links</a:t>
                      </a:r>
                    </a:p>
                  </a:txBody>
                  <a:tcPr anchor="ctr"/>
                </a:tc>
                <a:extLst>
                  <a:ext uri="{0D108BD9-81ED-4DB2-BD59-A6C34878D82A}">
                    <a16:rowId xmlns:a16="http://schemas.microsoft.com/office/drawing/2014/main" val="3356552456"/>
                  </a:ext>
                </a:extLst>
              </a:tr>
              <a:tr h="370840">
                <a:tc>
                  <a:txBody>
                    <a:bodyPr/>
                    <a:lstStyle/>
                    <a:p>
                      <a:r>
                        <a:rPr lang="en-CA" sz="800"/>
                        <a:t>DCAE Component</a:t>
                      </a:r>
                    </a:p>
                  </a:txBody>
                  <a:tcPr anchor="ctr"/>
                </a:tc>
                <a:tc>
                  <a:txBody>
                    <a:bodyPr/>
                    <a:lstStyle/>
                    <a:p>
                      <a:pPr marL="171450" indent="-171450">
                        <a:buFont typeface="Arial" panose="020B0604020202020204" pitchFamily="34" charset="0"/>
                        <a:buChar char="•"/>
                      </a:pPr>
                      <a:r>
                        <a:rPr lang="en-CA" sz="800"/>
                        <a:t>Analytics</a:t>
                      </a:r>
                    </a:p>
                    <a:p>
                      <a:pPr marL="171450" indent="-171450">
                        <a:buFont typeface="Arial" panose="020B0604020202020204" pitchFamily="34" charset="0"/>
                        <a:buChar char="•"/>
                      </a:pPr>
                      <a:r>
                        <a:rPr lang="en-CA" sz="800"/>
                        <a:t>Policy</a:t>
                      </a:r>
                    </a:p>
                    <a:p>
                      <a:pPr marL="171450" indent="-171450">
                        <a:buFont typeface="Arial" panose="020B0604020202020204" pitchFamily="34" charset="0"/>
                        <a:buChar char="•"/>
                      </a:pPr>
                      <a:r>
                        <a:rPr lang="en-CA" sz="800"/>
                        <a:t>Utility</a:t>
                      </a:r>
                    </a:p>
                    <a:p>
                      <a:pPr marL="171450" indent="-171450">
                        <a:buFont typeface="Arial" panose="020B0604020202020204" pitchFamily="34" charset="0"/>
                        <a:buChar char="•"/>
                      </a:pPr>
                      <a:r>
                        <a:rPr lang="en-CA" sz="800"/>
                        <a:t>Collector</a:t>
                      </a:r>
                    </a:p>
                    <a:p>
                      <a:pPr marL="171450" indent="-171450">
                        <a:buFont typeface="Arial" panose="020B0604020202020204" pitchFamily="34" charset="0"/>
                        <a:buChar char="•"/>
                      </a:pPr>
                      <a:r>
                        <a:rPr lang="en-CA" sz="800"/>
                        <a:t>Source</a:t>
                      </a:r>
                    </a:p>
                    <a:p>
                      <a:pPr marL="171450" indent="-171450">
                        <a:buFont typeface="Arial" panose="020B0604020202020204" pitchFamily="34" charset="0"/>
                        <a:buChar char="•"/>
                      </a:pPr>
                      <a:r>
                        <a:rPr lang="en-CA" sz="800"/>
                        <a:t>Microservice</a:t>
                      </a:r>
                    </a:p>
                    <a:p>
                      <a:pPr marL="171450" indent="-171450">
                        <a:buFont typeface="Arial" panose="020B0604020202020204" pitchFamily="34" charset="0"/>
                        <a:buChar char="•"/>
                      </a:pPr>
                      <a:r>
                        <a:rPr lang="en-CA" sz="800"/>
                        <a:t>Database</a:t>
                      </a:r>
                    </a:p>
                  </a:txBody>
                  <a:tcPr anchor="ctr"/>
                </a:tc>
                <a:extLst>
                  <a:ext uri="{0D108BD9-81ED-4DB2-BD59-A6C34878D82A}">
                    <a16:rowId xmlns:a16="http://schemas.microsoft.com/office/drawing/2014/main" val="3839874272"/>
                  </a:ext>
                </a:extLst>
              </a:tr>
              <a:tr h="370840">
                <a:tc>
                  <a:txBody>
                    <a:bodyPr/>
                    <a:lstStyle/>
                    <a:p>
                      <a:r>
                        <a:rPr lang="en-CA" sz="800"/>
                        <a:t>Template</a:t>
                      </a:r>
                    </a:p>
                  </a:txBody>
                  <a:tcPr anchor="ctr"/>
                </a:tc>
                <a:tc>
                  <a:txBody>
                    <a:bodyPr/>
                    <a:lstStyle/>
                    <a:p>
                      <a:r>
                        <a:rPr lang="en-CA" sz="800"/>
                        <a:t>Monitoring Template</a:t>
                      </a:r>
                    </a:p>
                  </a:txBody>
                  <a:tcPr anchor="ctr"/>
                </a:tc>
                <a:extLst>
                  <a:ext uri="{0D108BD9-81ED-4DB2-BD59-A6C34878D82A}">
                    <a16:rowId xmlns:a16="http://schemas.microsoft.com/office/drawing/2014/main" val="3318845346"/>
                  </a:ext>
                </a:extLst>
              </a:tr>
              <a:tr h="370840">
                <a:tc>
                  <a:txBody>
                    <a:bodyPr/>
                    <a:lstStyle/>
                    <a:p>
                      <a:r>
                        <a:rPr lang="en-CA" sz="800"/>
                        <a:t>Allotted Resource</a:t>
                      </a:r>
                    </a:p>
                  </a:txBody>
                  <a:tcPr anchor="ctr"/>
                </a:tc>
                <a:tc>
                  <a:txBody>
                    <a:bodyPr/>
                    <a:lstStyle/>
                    <a:p>
                      <a:pPr marL="171450" indent="-171450">
                        <a:buFont typeface="Arial" panose="020B0604020202020204" pitchFamily="34" charset="0"/>
                        <a:buChar char="•"/>
                      </a:pPr>
                      <a:r>
                        <a:rPr lang="en-CA" sz="800"/>
                        <a:t>Tunnel </a:t>
                      </a:r>
                      <a:r>
                        <a:rPr lang="en-CA" sz="800" err="1"/>
                        <a:t>XConnect</a:t>
                      </a:r>
                      <a:endParaRPr lang="en-CA" sz="800"/>
                    </a:p>
                    <a:p>
                      <a:pPr marL="171450" indent="-171450">
                        <a:buFont typeface="Arial" panose="020B0604020202020204" pitchFamily="34" charset="0"/>
                        <a:buChar char="•"/>
                      </a:pPr>
                      <a:r>
                        <a:rPr lang="en-CA" sz="800"/>
                        <a:t>IP Mux </a:t>
                      </a:r>
                      <a:r>
                        <a:rPr lang="en-CA" sz="800" err="1"/>
                        <a:t>Demux</a:t>
                      </a:r>
                      <a:endParaRPr lang="en-CA" sz="800"/>
                    </a:p>
                    <a:p>
                      <a:pPr marL="171450" indent="-171450">
                        <a:buFont typeface="Arial" panose="020B0604020202020204" pitchFamily="34" charset="0"/>
                        <a:buChar char="•"/>
                      </a:pPr>
                      <a:r>
                        <a:rPr lang="en-CA" sz="800"/>
                        <a:t>Allotted Resource</a:t>
                      </a:r>
                    </a:p>
                    <a:p>
                      <a:pPr marL="171450" indent="-171450">
                        <a:buFont typeface="Arial" panose="020B0604020202020204" pitchFamily="34" charset="0"/>
                        <a:buChar char="•"/>
                      </a:pPr>
                      <a:r>
                        <a:rPr lang="en-CA" sz="800"/>
                        <a:t>Security Zone</a:t>
                      </a:r>
                    </a:p>
                    <a:p>
                      <a:pPr marL="171450" indent="-171450">
                        <a:buFont typeface="Arial" panose="020B0604020202020204" pitchFamily="34" charset="0"/>
                        <a:buChar char="•"/>
                      </a:pPr>
                      <a:r>
                        <a:rPr lang="en-CA" sz="800"/>
                        <a:t>Contrail Route</a:t>
                      </a:r>
                    </a:p>
                    <a:p>
                      <a:pPr marL="171450" indent="-171450">
                        <a:buFont typeface="Arial" panose="020B0604020202020204" pitchFamily="34" charset="0"/>
                        <a:buChar char="•"/>
                      </a:pPr>
                      <a:r>
                        <a:rPr lang="en-CA" sz="800"/>
                        <a:t>Service Admin</a:t>
                      </a:r>
                    </a:p>
                  </a:txBody>
                  <a:tcPr anchor="ctr"/>
                </a:tc>
                <a:extLst>
                  <a:ext uri="{0D108BD9-81ED-4DB2-BD59-A6C34878D82A}">
                    <a16:rowId xmlns:a16="http://schemas.microsoft.com/office/drawing/2014/main" val="2842566786"/>
                  </a:ext>
                </a:extLst>
              </a:tr>
            </a:tbl>
          </a:graphicData>
        </a:graphic>
      </p:graphicFrame>
      <p:pic>
        <p:nvPicPr>
          <p:cNvPr id="12" name="Picture 11">
            <a:extLst>
              <a:ext uri="{FF2B5EF4-FFF2-40B4-BE49-F238E27FC236}">
                <a16:creationId xmlns:a16="http://schemas.microsoft.com/office/drawing/2014/main" id="{03AAA0DE-8DCC-4B9B-A233-24C592D51FF7}"/>
              </a:ext>
            </a:extLst>
          </p:cNvPr>
          <p:cNvPicPr>
            <a:picLocks noChangeAspect="1"/>
          </p:cNvPicPr>
          <p:nvPr/>
        </p:nvPicPr>
        <p:blipFill>
          <a:blip r:embed="rId5"/>
          <a:stretch>
            <a:fillRect/>
          </a:stretch>
        </p:blipFill>
        <p:spPr>
          <a:xfrm>
            <a:off x="314961" y="4425336"/>
            <a:ext cx="3706667" cy="2073333"/>
          </a:xfrm>
          <a:prstGeom prst="rect">
            <a:avLst/>
          </a:prstGeom>
          <a:effectLst>
            <a:outerShdw blurRad="50800" dist="50800" dir="5400000" algn="ctr" rotWithShape="0">
              <a:schemeClr val="tx1"/>
            </a:outerShdw>
          </a:effectLst>
        </p:spPr>
      </p:pic>
    </p:spTree>
    <p:extLst>
      <p:ext uri="{BB962C8B-B14F-4D97-AF65-F5344CB8AC3E}">
        <p14:creationId xmlns:p14="http://schemas.microsoft.com/office/powerpoint/2010/main" val="4056162315"/>
      </p:ext>
    </p:extLst>
  </p:cSld>
  <p:clrMapOvr>
    <a:masterClrMapping/>
  </p:clrMapOvr>
  <p:transition>
    <p:wipe dir="r"/>
  </p:transition>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ED37523-5C1C-4BCE-89CD-B10205884561}"/>
              </a:ext>
            </a:extLst>
          </p:cNvPr>
          <p:cNvSpPr>
            <a:spLocks noGrp="1"/>
          </p:cNvSpPr>
          <p:nvPr>
            <p:ph type="sldNum" sz="quarter" idx="4"/>
          </p:nvPr>
        </p:nvSpPr>
        <p:spPr/>
        <p:txBody>
          <a:bodyPr/>
          <a:lstStyle/>
          <a:p>
            <a:fld id="{6C9CD605-947A-3C4E-98CB-B055F943FEBA}" type="slidenum">
              <a:rPr lang="en-US" smtClean="0"/>
              <a:pPr/>
              <a:t>33</a:t>
            </a:fld>
            <a:endParaRPr lang="en-US"/>
          </a:p>
        </p:txBody>
      </p:sp>
      <p:sp>
        <p:nvSpPr>
          <p:cNvPr id="6" name="Title 5">
            <a:extLst>
              <a:ext uri="{FF2B5EF4-FFF2-40B4-BE49-F238E27FC236}">
                <a16:creationId xmlns:a16="http://schemas.microsoft.com/office/drawing/2014/main" id="{55D8E48C-1B5E-4620-BB43-B65E88C21528}"/>
              </a:ext>
            </a:extLst>
          </p:cNvPr>
          <p:cNvSpPr>
            <a:spLocks noGrp="1"/>
          </p:cNvSpPr>
          <p:nvPr>
            <p:ph type="title"/>
          </p:nvPr>
        </p:nvSpPr>
        <p:spPr/>
        <p:txBody>
          <a:bodyPr>
            <a:normAutofit fontScale="90000"/>
          </a:bodyPr>
          <a:lstStyle/>
          <a:p>
            <a:r>
              <a:rPr lang="sv-SE"/>
              <a:t>AAI </a:t>
            </a:r>
            <a:r>
              <a:rPr lang="sv-SE" err="1"/>
              <a:t>Complex</a:t>
            </a:r>
            <a:r>
              <a:rPr lang="sv-SE"/>
              <a:t> </a:t>
            </a:r>
            <a:r>
              <a:rPr lang="sv-SE" err="1"/>
              <a:t>datatype</a:t>
            </a:r>
            <a:r>
              <a:rPr lang="sv-SE"/>
              <a:t> (</a:t>
            </a:r>
            <a:r>
              <a:rPr lang="sv-SE" err="1"/>
              <a:t>raw</a:t>
            </a:r>
            <a:r>
              <a:rPr lang="sv-SE"/>
              <a:t> info)</a:t>
            </a:r>
            <a:endParaRPr lang="en-CA"/>
          </a:p>
        </p:txBody>
      </p:sp>
      <p:sp>
        <p:nvSpPr>
          <p:cNvPr id="7" name="Text Placeholder 6">
            <a:extLst>
              <a:ext uri="{FF2B5EF4-FFF2-40B4-BE49-F238E27FC236}">
                <a16:creationId xmlns:a16="http://schemas.microsoft.com/office/drawing/2014/main" id="{07CD32EF-C9A7-41D2-9659-28AB19E20574}"/>
              </a:ext>
            </a:extLst>
          </p:cNvPr>
          <p:cNvSpPr>
            <a:spLocks noGrp="1"/>
          </p:cNvSpPr>
          <p:nvPr>
            <p:ph type="body" sz="quarter" idx="10"/>
          </p:nvPr>
        </p:nvSpPr>
        <p:spPr/>
        <p:txBody>
          <a:bodyPr numCol="3">
            <a:normAutofit fontScale="25000" lnSpcReduction="20000"/>
          </a:bodyPr>
          <a:lstStyle/>
          <a:p>
            <a:pPr marL="0" indent="0">
              <a:lnSpc>
                <a:spcPct val="120000"/>
              </a:lnSpc>
              <a:spcBef>
                <a:spcPts val="600"/>
              </a:spcBef>
              <a:buNone/>
            </a:pPr>
            <a:r>
              <a:rPr lang="en-CA" dirty="0"/>
              <a:t> &lt;</a:t>
            </a:r>
            <a:r>
              <a:rPr lang="en-CA" dirty="0" err="1"/>
              <a:t>xs:element</a:t>
            </a:r>
            <a:r>
              <a:rPr lang="en-CA" dirty="0"/>
              <a:t> name="</a:t>
            </a:r>
            <a:r>
              <a:rPr lang="en-CA" b="1" dirty="0"/>
              <a:t>complex</a:t>
            </a:r>
            <a:r>
              <a:rPr lang="en-CA" dirty="0"/>
              <a:t>"&gt;</a:t>
            </a:r>
          </a:p>
          <a:p>
            <a:pPr marL="0" indent="0">
              <a:lnSpc>
                <a:spcPct val="120000"/>
              </a:lnSpc>
              <a:spcBef>
                <a:spcPts val="600"/>
              </a:spcBef>
              <a:buNone/>
            </a:pPr>
            <a:r>
              <a:rPr lang="en-CA" dirty="0"/>
              <a:t>    &lt;</a:t>
            </a:r>
            <a:r>
              <a:rPr lang="en-CA" dirty="0" err="1"/>
              <a:t>xs:complexType</a:t>
            </a:r>
            <a:r>
              <a:rPr lang="en-CA" dirty="0"/>
              <a:t>&gt;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annox:annotate</a:t>
            </a:r>
            <a:r>
              <a:rPr lang="en-CA" dirty="0"/>
              <a:t> target="class"&gt;description="Collection of physical locations that can house cloud-regions.",</a:t>
            </a:r>
            <a:r>
              <a:rPr lang="en-CA" dirty="0" err="1"/>
              <a:t>indexedProps</a:t>
            </a:r>
            <a:r>
              <a:rPr lang="en-CA" dirty="0"/>
              <a:t>="identity-url,data-center-code,complex-name,physical-location-id",searchable="physical-location-id,data-center-code,complex-name,street1,street2,postal-code",uniqueProps="physical-location-</a:t>
            </a:r>
            <a:r>
              <a:rPr lang="en-CA" dirty="0" err="1"/>
              <a:t>id",container</a:t>
            </a:r>
            <a:r>
              <a:rPr lang="en-CA" dirty="0"/>
              <a:t>="</a:t>
            </a:r>
            <a:r>
              <a:rPr lang="en-CA" dirty="0" err="1"/>
              <a:t>complexes",namespace</a:t>
            </a:r>
            <a:r>
              <a:rPr lang="en-CA" dirty="0"/>
              <a:t>="cloud-infrastructure",</a:t>
            </a:r>
            <a:r>
              <a:rPr lang="en-CA" dirty="0" err="1"/>
              <a:t>uriTemplate</a:t>
            </a:r>
            <a:r>
              <a:rPr lang="en-CA" dirty="0"/>
              <a:t>="/cloud-infrastructure/complexes/complex/{physical-location-id}",</a:t>
            </a:r>
            <a:r>
              <a:rPr lang="en-CA" dirty="0" err="1"/>
              <a:t>requiredProps</a:t>
            </a:r>
            <a:r>
              <a:rPr lang="en-CA" dirty="0"/>
              <a:t>="physical-location-id,physical-location-type,street1,city,postal-code,country,region")&lt;/</a:t>
            </a:r>
            <a:r>
              <a:rPr lang="en-CA" dirty="0" err="1"/>
              <a:t>annox:annotate</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xs:sequence</a:t>
            </a:r>
            <a:r>
              <a:rPr lang="en-CA" dirty="0"/>
              <a:t>&gt;</a:t>
            </a:r>
          </a:p>
          <a:p>
            <a:pPr marL="0" indent="0">
              <a:lnSpc>
                <a:spcPct val="120000"/>
              </a:lnSpc>
              <a:spcBef>
                <a:spcPts val="600"/>
              </a:spcBef>
              <a:buNone/>
            </a:pPr>
            <a:r>
              <a:rPr lang="en-CA" dirty="0"/>
              <a:t>        &lt;</a:t>
            </a:r>
            <a:r>
              <a:rPr lang="en-CA" dirty="0" err="1"/>
              <a:t>xs:element</a:t>
            </a:r>
            <a:r>
              <a:rPr lang="en-CA" dirty="0"/>
              <a:t> name="</a:t>
            </a:r>
            <a:r>
              <a:rPr lang="en-CA" b="1" dirty="0"/>
              <a:t>physical-location-id</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annox:annotate</a:t>
            </a:r>
            <a:r>
              <a:rPr lang="en-CA" dirty="0"/>
              <a:t> target="field"&gt;</a:t>
            </a:r>
            <a:r>
              <a:rPr lang="en-CA" dirty="0" err="1"/>
              <a:t>isKey</a:t>
            </a:r>
            <a:r>
              <a:rPr lang="en-CA" dirty="0"/>
              <a:t>=</a:t>
            </a:r>
            <a:r>
              <a:rPr lang="en-CA" dirty="0" err="1"/>
              <a:t>true,description</a:t>
            </a:r>
            <a:r>
              <a:rPr lang="en-CA" dirty="0"/>
              <a:t>="Unique identifier for physical location, e.g., CLLI")&lt;/</a:t>
            </a:r>
            <a:r>
              <a:rPr lang="en-CA" dirty="0" err="1"/>
              <a:t>annox:annotate</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xs:element</a:t>
            </a:r>
            <a:r>
              <a:rPr lang="en-CA" dirty="0"/>
              <a:t>&gt;</a:t>
            </a:r>
          </a:p>
          <a:p>
            <a:pPr marL="0" indent="0">
              <a:lnSpc>
                <a:spcPct val="120000"/>
              </a:lnSpc>
              <a:spcBef>
                <a:spcPts val="600"/>
              </a:spcBef>
              <a:buNone/>
            </a:pPr>
            <a:r>
              <a:rPr lang="en-CA" dirty="0"/>
              <a:t>        &lt;</a:t>
            </a:r>
            <a:r>
              <a:rPr lang="en-CA" dirty="0" err="1"/>
              <a:t>xs:element</a:t>
            </a:r>
            <a:r>
              <a:rPr lang="en-CA" dirty="0"/>
              <a:t> name="</a:t>
            </a:r>
            <a:r>
              <a:rPr lang="en-CA" b="1" dirty="0"/>
              <a:t>data-center-code</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annox:annotate</a:t>
            </a:r>
            <a:r>
              <a:rPr lang="en-CA" dirty="0"/>
              <a:t> target="field"&gt;description="Data center code which can be an alternate way to identify a complex")&lt;/</a:t>
            </a:r>
            <a:r>
              <a:rPr lang="en-CA" dirty="0" err="1"/>
              <a:t>annox:annotate</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xs:element</a:t>
            </a:r>
            <a:r>
              <a:rPr lang="en-CA" dirty="0"/>
              <a:t>&gt;</a:t>
            </a:r>
          </a:p>
          <a:p>
            <a:pPr marL="0" indent="0">
              <a:lnSpc>
                <a:spcPct val="120000"/>
              </a:lnSpc>
              <a:spcBef>
                <a:spcPts val="600"/>
              </a:spcBef>
              <a:buNone/>
            </a:pPr>
            <a:r>
              <a:rPr lang="en-CA" dirty="0"/>
              <a:t>        &lt;</a:t>
            </a:r>
            <a:r>
              <a:rPr lang="en-CA" dirty="0" err="1"/>
              <a:t>xs:element</a:t>
            </a:r>
            <a:r>
              <a:rPr lang="en-CA" dirty="0"/>
              <a:t> name="</a:t>
            </a:r>
            <a:r>
              <a:rPr lang="en-CA" b="1" dirty="0"/>
              <a:t>complex-name</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annox:annotate</a:t>
            </a:r>
            <a:r>
              <a:rPr lang="en-CA" dirty="0"/>
              <a:t> target="field"&gt;description="Gamma complex name for LCP instance.")&lt;/</a:t>
            </a:r>
            <a:r>
              <a:rPr lang="en-CA" dirty="0" err="1"/>
              <a:t>annox:annotate</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xs:element</a:t>
            </a:r>
            <a:r>
              <a:rPr lang="en-CA" dirty="0"/>
              <a:t>&gt;</a:t>
            </a:r>
          </a:p>
          <a:p>
            <a:pPr marL="0" indent="0">
              <a:lnSpc>
                <a:spcPct val="120000"/>
              </a:lnSpc>
              <a:spcBef>
                <a:spcPts val="600"/>
              </a:spcBef>
              <a:buNone/>
            </a:pPr>
            <a:r>
              <a:rPr lang="en-CA" dirty="0"/>
              <a:t>        &lt;</a:t>
            </a:r>
            <a:r>
              <a:rPr lang="en-CA" dirty="0" err="1"/>
              <a:t>xs:element</a:t>
            </a:r>
            <a:r>
              <a:rPr lang="en-CA" dirty="0"/>
              <a:t> name="</a:t>
            </a:r>
            <a:r>
              <a:rPr lang="en-CA" b="1" dirty="0"/>
              <a:t>identity-</a:t>
            </a:r>
            <a:r>
              <a:rPr lang="en-CA" b="1" dirty="0" err="1"/>
              <a:t>url</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annox:annotate</a:t>
            </a:r>
            <a:r>
              <a:rPr lang="en-CA" dirty="0"/>
              <a:t> target="field"&gt;description="URL of the keystone identity service")&lt;/</a:t>
            </a:r>
            <a:r>
              <a:rPr lang="en-CA" dirty="0" err="1"/>
              <a:t>annox:annotate</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xs:element</a:t>
            </a:r>
            <a:r>
              <a:rPr lang="en-CA" dirty="0"/>
              <a:t>&gt;</a:t>
            </a:r>
          </a:p>
          <a:p>
            <a:pPr marL="0" indent="0">
              <a:lnSpc>
                <a:spcPct val="120000"/>
              </a:lnSpc>
              <a:spcBef>
                <a:spcPts val="600"/>
              </a:spcBef>
              <a:buNone/>
            </a:pPr>
            <a:r>
              <a:rPr lang="en-CA" dirty="0"/>
              <a:t>        &lt;</a:t>
            </a:r>
            <a:r>
              <a:rPr lang="en-CA" dirty="0" err="1"/>
              <a:t>xs:element</a:t>
            </a:r>
            <a:r>
              <a:rPr lang="en-CA" dirty="0"/>
              <a:t> name="</a:t>
            </a:r>
            <a:r>
              <a:rPr lang="en-CA" b="1" dirty="0"/>
              <a:t>resource-version</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annox:annotate</a:t>
            </a:r>
            <a:r>
              <a:rPr lang="en-CA" dirty="0"/>
              <a:t> target="field"&gt;description="Used for optimistic concurrency.  Must be empty on create, valid on update and delete.")&lt;/</a:t>
            </a:r>
            <a:r>
              <a:rPr lang="en-CA" dirty="0" err="1"/>
              <a:t>annox:annotate</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xs:element</a:t>
            </a:r>
            <a:r>
              <a:rPr lang="en-CA" dirty="0"/>
              <a:t>&gt;</a:t>
            </a:r>
          </a:p>
          <a:p>
            <a:pPr marL="0" indent="0">
              <a:lnSpc>
                <a:spcPct val="120000"/>
              </a:lnSpc>
              <a:spcBef>
                <a:spcPts val="600"/>
              </a:spcBef>
              <a:buNone/>
            </a:pPr>
            <a:r>
              <a:rPr lang="en-CA" dirty="0"/>
              <a:t>        &lt;</a:t>
            </a:r>
            <a:r>
              <a:rPr lang="en-CA" dirty="0" err="1"/>
              <a:t>xs:element</a:t>
            </a:r>
            <a:r>
              <a:rPr lang="en-CA" dirty="0"/>
              <a:t> name="</a:t>
            </a:r>
            <a:r>
              <a:rPr lang="en-CA" b="1" dirty="0"/>
              <a:t>physical-location-type</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annox:annotate</a:t>
            </a:r>
            <a:r>
              <a:rPr lang="en-CA" dirty="0"/>
              <a:t> target="field"&gt;description="Type, e.g., central office, data center.")&lt;/</a:t>
            </a:r>
            <a:r>
              <a:rPr lang="en-CA" dirty="0" err="1"/>
              <a:t>annox:annotate</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xs:element</a:t>
            </a:r>
            <a:r>
              <a:rPr lang="en-CA" dirty="0"/>
              <a:t>&gt;</a:t>
            </a:r>
          </a:p>
          <a:p>
            <a:pPr marL="0" indent="0">
              <a:lnSpc>
                <a:spcPct val="120000"/>
              </a:lnSpc>
              <a:spcBef>
                <a:spcPts val="600"/>
              </a:spcBef>
              <a:buNone/>
            </a:pPr>
            <a:r>
              <a:rPr lang="en-CA" dirty="0"/>
              <a:t>        &lt;</a:t>
            </a:r>
            <a:r>
              <a:rPr lang="en-CA" dirty="0" err="1"/>
              <a:t>xs:element</a:t>
            </a:r>
            <a:r>
              <a:rPr lang="en-CA" dirty="0"/>
              <a:t> name="</a:t>
            </a:r>
            <a:r>
              <a:rPr lang="en-CA" b="1" dirty="0"/>
              <a:t>street1</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name="</a:t>
            </a:r>
            <a:r>
              <a:rPr lang="en-CA" b="1" dirty="0"/>
              <a:t>street2</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name="</a:t>
            </a:r>
            <a:r>
              <a:rPr lang="en-CA" b="1" dirty="0"/>
              <a:t>city</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name="</a:t>
            </a:r>
            <a:r>
              <a:rPr lang="en-CA" b="1" dirty="0"/>
              <a:t>state</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name="</a:t>
            </a:r>
            <a:r>
              <a:rPr lang="en-CA" b="1" dirty="0"/>
              <a:t>postal-code</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name="</a:t>
            </a:r>
            <a:r>
              <a:rPr lang="en-CA" b="1" dirty="0"/>
              <a:t>country</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name="</a:t>
            </a:r>
            <a:r>
              <a:rPr lang="en-CA" b="1" dirty="0"/>
              <a:t>region</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name="</a:t>
            </a:r>
            <a:r>
              <a:rPr lang="en-CA" b="1" dirty="0"/>
              <a:t>latitude</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name="</a:t>
            </a:r>
            <a:r>
              <a:rPr lang="en-CA" b="1" dirty="0"/>
              <a:t>longitude</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name="</a:t>
            </a:r>
            <a:r>
              <a:rPr lang="en-CA" b="1" dirty="0"/>
              <a:t>elevation</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name="</a:t>
            </a:r>
            <a:r>
              <a:rPr lang="en-CA" b="1" dirty="0" err="1"/>
              <a:t>lata</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ref="</a:t>
            </a:r>
            <a:r>
              <a:rPr lang="en-CA" b="1" dirty="0" err="1"/>
              <a:t>tns:ctag-pools</a:t>
            </a:r>
            <a:r>
              <a:rPr lang="en-CA" dirty="0"/>
              <a:t>" minOccurs="0"/&gt;</a:t>
            </a:r>
          </a:p>
          <a:p>
            <a:pPr marL="0" indent="0">
              <a:lnSpc>
                <a:spcPct val="120000"/>
              </a:lnSpc>
              <a:spcBef>
                <a:spcPts val="600"/>
              </a:spcBef>
              <a:buNone/>
            </a:pPr>
            <a:r>
              <a:rPr lang="en-CA" dirty="0"/>
              <a:t>        &lt;</a:t>
            </a:r>
            <a:r>
              <a:rPr lang="en-CA" dirty="0" err="1"/>
              <a:t>xs:element</a:t>
            </a:r>
            <a:r>
              <a:rPr lang="en-CA" dirty="0"/>
              <a:t> ref="</a:t>
            </a:r>
            <a:r>
              <a:rPr lang="en-CA" b="1" dirty="0" err="1"/>
              <a:t>tns:relationship-list</a:t>
            </a:r>
            <a:r>
              <a:rPr lang="en-CA" dirty="0"/>
              <a:t>" minOccurs="0"/&gt;</a:t>
            </a:r>
          </a:p>
          <a:p>
            <a:pPr marL="0" indent="0">
              <a:lnSpc>
                <a:spcPct val="120000"/>
              </a:lnSpc>
              <a:spcBef>
                <a:spcPts val="600"/>
              </a:spcBef>
              <a:buNone/>
            </a:pPr>
            <a:r>
              <a:rPr lang="en-CA" dirty="0"/>
              <a:t>      &lt;/</a:t>
            </a:r>
            <a:r>
              <a:rPr lang="en-CA" dirty="0" err="1"/>
              <a:t>xs:sequence</a:t>
            </a:r>
            <a:r>
              <a:rPr lang="en-CA" dirty="0"/>
              <a:t>&gt;</a:t>
            </a:r>
          </a:p>
          <a:p>
            <a:pPr marL="0" indent="0">
              <a:lnSpc>
                <a:spcPct val="120000"/>
              </a:lnSpc>
              <a:spcBef>
                <a:spcPts val="600"/>
              </a:spcBef>
              <a:buNone/>
            </a:pPr>
            <a:r>
              <a:rPr lang="en-CA" dirty="0"/>
              <a:t>    &lt;/</a:t>
            </a:r>
            <a:r>
              <a:rPr lang="en-CA" dirty="0" err="1"/>
              <a:t>xs:complexType</a:t>
            </a:r>
            <a:r>
              <a:rPr lang="en-CA" dirty="0"/>
              <a:t>&gt;</a:t>
            </a:r>
          </a:p>
          <a:p>
            <a:pPr marL="0" indent="0">
              <a:lnSpc>
                <a:spcPct val="120000"/>
              </a:lnSpc>
              <a:spcBef>
                <a:spcPts val="600"/>
              </a:spcBef>
              <a:buNone/>
            </a:pPr>
            <a:r>
              <a:rPr lang="en-CA" dirty="0"/>
              <a:t>  &lt;/</a:t>
            </a:r>
            <a:r>
              <a:rPr lang="en-CA" dirty="0" err="1"/>
              <a:t>xs:element</a:t>
            </a:r>
            <a:r>
              <a:rPr lang="en-CA" dirty="0"/>
              <a:t>&gt;</a:t>
            </a:r>
          </a:p>
        </p:txBody>
      </p:sp>
    </p:spTree>
    <p:extLst>
      <p:ext uri="{BB962C8B-B14F-4D97-AF65-F5344CB8AC3E}">
        <p14:creationId xmlns:p14="http://schemas.microsoft.com/office/powerpoint/2010/main" val="2978620212"/>
      </p:ext>
    </p:extLst>
  </p:cSld>
  <p:clrMapOvr>
    <a:masterClrMapping/>
  </p:clrMapOvr>
  <p:transition>
    <p:wipe dir="r"/>
  </p:transition>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200400F-DE10-42E1-95B3-7592C6586A45}"/>
              </a:ext>
            </a:extLst>
          </p:cNvPr>
          <p:cNvSpPr>
            <a:spLocks noGrp="1"/>
          </p:cNvSpPr>
          <p:nvPr>
            <p:ph type="sldNum" sz="quarter" idx="4"/>
          </p:nvPr>
        </p:nvSpPr>
        <p:spPr/>
        <p:txBody>
          <a:bodyPr/>
          <a:lstStyle/>
          <a:p>
            <a:fld id="{6C9CD605-947A-3C4E-98CB-B055F943FEBA}" type="slidenum">
              <a:rPr lang="en-US" smtClean="0"/>
              <a:pPr/>
              <a:t>34</a:t>
            </a:fld>
            <a:endParaRPr lang="en-US"/>
          </a:p>
        </p:txBody>
      </p:sp>
      <p:sp>
        <p:nvSpPr>
          <p:cNvPr id="3" name="Title 2">
            <a:extLst>
              <a:ext uri="{FF2B5EF4-FFF2-40B4-BE49-F238E27FC236}">
                <a16:creationId xmlns:a16="http://schemas.microsoft.com/office/drawing/2014/main" id="{8AA26B70-2CC7-4C35-985F-908993BA470A}"/>
              </a:ext>
            </a:extLst>
          </p:cNvPr>
          <p:cNvSpPr>
            <a:spLocks noGrp="1"/>
          </p:cNvSpPr>
          <p:nvPr>
            <p:ph type="title"/>
          </p:nvPr>
        </p:nvSpPr>
        <p:spPr/>
        <p:txBody>
          <a:bodyPr>
            <a:noAutofit/>
          </a:bodyPr>
          <a:lstStyle/>
          <a:p>
            <a:r>
              <a:rPr lang="sv-SE" sz="2800"/>
              <a:t>AAI Complex example values (raw info)</a:t>
            </a:r>
            <a:endParaRPr lang="en-CA" sz="2800"/>
          </a:p>
        </p:txBody>
      </p:sp>
      <p:sp>
        <p:nvSpPr>
          <p:cNvPr id="5" name="Content Placeholder 4">
            <a:extLst>
              <a:ext uri="{FF2B5EF4-FFF2-40B4-BE49-F238E27FC236}">
                <a16:creationId xmlns:a16="http://schemas.microsoft.com/office/drawing/2014/main" id="{F84A3E03-5D7B-4559-9F2B-CD63FC66D778}"/>
              </a:ext>
            </a:extLst>
          </p:cNvPr>
          <p:cNvSpPr>
            <a:spLocks noGrp="1"/>
          </p:cNvSpPr>
          <p:nvPr>
            <p:ph type="body" sz="quarter" idx="10"/>
          </p:nvPr>
        </p:nvSpPr>
        <p:spPr>
          <a:ln>
            <a:solidFill>
              <a:schemeClr val="tx1"/>
            </a:solidFill>
          </a:ln>
        </p:spPr>
        <p:txBody>
          <a:bodyPr>
            <a:normAutofit fontScale="55000" lnSpcReduction="20000"/>
          </a:bodyPr>
          <a:lstStyle/>
          <a:p>
            <a:pPr marL="0" indent="0">
              <a:buNone/>
            </a:pPr>
            <a:r>
              <a:rPr lang="sv-SE" b="1" u="sng">
                <a:latin typeface="Courier New" panose="02070309020205020404" pitchFamily="49" charset="0"/>
                <a:cs typeface="Courier New" panose="02070309020205020404" pitchFamily="49" charset="0"/>
              </a:rPr>
              <a:t>AAI </a:t>
            </a:r>
            <a:r>
              <a:rPr lang="sv-SE" b="1" u="sng" err="1">
                <a:latin typeface="Courier New" panose="02070309020205020404" pitchFamily="49" charset="0"/>
                <a:cs typeface="Courier New" panose="02070309020205020404" pitchFamily="49" charset="0"/>
              </a:rPr>
              <a:t>Complex</a:t>
            </a:r>
            <a:r>
              <a:rPr lang="sv-SE" b="1" u="sng">
                <a:latin typeface="Courier New" panose="02070309020205020404" pitchFamily="49" charset="0"/>
                <a:cs typeface="Courier New" panose="02070309020205020404" pitchFamily="49" charset="0"/>
              </a:rPr>
              <a:t>:</a:t>
            </a:r>
            <a:endParaRPr lang="en-CA" b="1" u="sng">
              <a:latin typeface="Courier New" panose="02070309020205020404" pitchFamily="49" charset="0"/>
              <a:cs typeface="Courier New" panose="02070309020205020404" pitchFamily="49" charset="0"/>
            </a:endParaRPr>
          </a:p>
          <a:p>
            <a:pPr marL="0" indent="0">
              <a:buNone/>
            </a:pPr>
            <a:r>
              <a:rPr lang="en-CA">
                <a:latin typeface="Courier New" panose="02070309020205020404" pitchFamily="49" charset="0"/>
                <a:cs typeface="Courier New" panose="02070309020205020404" pitchFamily="49" charset="0"/>
              </a:rPr>
              <a:t>"physical-location-id": "clli2",</a:t>
            </a:r>
          </a:p>
          <a:p>
            <a:pPr marL="0" indent="0">
              <a:buNone/>
            </a:pPr>
            <a:r>
              <a:rPr lang="en-CA">
                <a:latin typeface="Courier New" panose="02070309020205020404" pitchFamily="49" charset="0"/>
                <a:cs typeface="Courier New" panose="02070309020205020404" pitchFamily="49" charset="0"/>
              </a:rPr>
              <a:t>"data-center-code": "example-data-center-code-val-6667",</a:t>
            </a:r>
          </a:p>
          <a:p>
            <a:pPr marL="0" indent="0">
              <a:buNone/>
            </a:pPr>
            <a:r>
              <a:rPr lang="en-CA">
                <a:latin typeface="Courier New" panose="02070309020205020404" pitchFamily="49" charset="0"/>
                <a:cs typeface="Courier New" panose="02070309020205020404" pitchFamily="49" charset="0"/>
              </a:rPr>
              <a:t>"complex-name": "clli2",</a:t>
            </a:r>
          </a:p>
          <a:p>
            <a:pPr marL="0" indent="0">
              <a:buNone/>
            </a:pPr>
            <a:r>
              <a:rPr lang="en-CA">
                <a:latin typeface="Courier New" panose="02070309020205020404" pitchFamily="49" charset="0"/>
                <a:cs typeface="Courier New" panose="02070309020205020404" pitchFamily="49" charset="0"/>
              </a:rPr>
              <a:t>"identity-</a:t>
            </a:r>
            <a:r>
              <a:rPr lang="en-CA" err="1">
                <a:latin typeface="Courier New" panose="02070309020205020404" pitchFamily="49" charset="0"/>
                <a:cs typeface="Courier New" panose="02070309020205020404" pitchFamily="49" charset="0"/>
              </a:rPr>
              <a:t>url</a:t>
            </a:r>
            <a:r>
              <a:rPr lang="en-CA">
                <a:latin typeface="Courier New" panose="02070309020205020404" pitchFamily="49" charset="0"/>
                <a:cs typeface="Courier New" panose="02070309020205020404" pitchFamily="49" charset="0"/>
              </a:rPr>
              <a:t>": "example-identity-url-val-28399",</a:t>
            </a:r>
          </a:p>
          <a:p>
            <a:pPr marL="0" indent="0">
              <a:buNone/>
            </a:pPr>
            <a:r>
              <a:rPr lang="en-CA">
                <a:latin typeface="Courier New" panose="02070309020205020404" pitchFamily="49" charset="0"/>
                <a:cs typeface="Courier New" panose="02070309020205020404" pitchFamily="49" charset="0"/>
              </a:rPr>
              <a:t>"physical-location-type": "example-physical-location-type-val-28399",</a:t>
            </a:r>
          </a:p>
          <a:p>
            <a:pPr marL="0" indent="0">
              <a:buNone/>
            </a:pPr>
            <a:r>
              <a:rPr lang="en-CA">
                <a:latin typeface="Courier New" panose="02070309020205020404" pitchFamily="49" charset="0"/>
                <a:cs typeface="Courier New" panose="02070309020205020404" pitchFamily="49" charset="0"/>
              </a:rPr>
              <a:t>"street1": "example-street1-700MountainAvenue",</a:t>
            </a:r>
          </a:p>
          <a:p>
            <a:pPr marL="0" indent="0">
              <a:buNone/>
            </a:pPr>
            <a:r>
              <a:rPr lang="en-CA">
                <a:latin typeface="Courier New" panose="02070309020205020404" pitchFamily="49" charset="0"/>
                <a:cs typeface="Courier New" panose="02070309020205020404" pitchFamily="49" charset="0"/>
              </a:rPr>
              <a:t>"street2": "example-street2-GlenSideRoad",</a:t>
            </a:r>
          </a:p>
          <a:p>
            <a:pPr marL="0" indent="0">
              <a:buNone/>
            </a:pPr>
            <a:r>
              <a:rPr lang="en-CA">
                <a:latin typeface="Courier New" panose="02070309020205020404" pitchFamily="49" charset="0"/>
                <a:cs typeface="Courier New" panose="02070309020205020404" pitchFamily="49" charset="0"/>
              </a:rPr>
              <a:t>"city": "example-city-</a:t>
            </a:r>
            <a:r>
              <a:rPr lang="en-CA" err="1">
                <a:latin typeface="Courier New" panose="02070309020205020404" pitchFamily="49" charset="0"/>
                <a:cs typeface="Courier New" panose="02070309020205020404" pitchFamily="49" charset="0"/>
              </a:rPr>
              <a:t>MurrayHill</a:t>
            </a:r>
            <a:r>
              <a:rPr lang="en-CA">
                <a:latin typeface="Courier New" panose="02070309020205020404" pitchFamily="49" charset="0"/>
                <a:cs typeface="Courier New" panose="02070309020205020404" pitchFamily="49" charset="0"/>
              </a:rPr>
              <a:t>",</a:t>
            </a:r>
          </a:p>
          <a:p>
            <a:pPr marL="0" indent="0">
              <a:buNone/>
            </a:pPr>
            <a:r>
              <a:rPr lang="en-CA">
                <a:latin typeface="Courier New" panose="02070309020205020404" pitchFamily="49" charset="0"/>
                <a:cs typeface="Courier New" panose="02070309020205020404" pitchFamily="49" charset="0"/>
              </a:rPr>
              <a:t>"state": "example-state-</a:t>
            </a:r>
            <a:r>
              <a:rPr lang="en-CA" err="1">
                <a:latin typeface="Courier New" panose="02070309020205020404" pitchFamily="49" charset="0"/>
                <a:cs typeface="Courier New" panose="02070309020205020404" pitchFamily="49" charset="0"/>
              </a:rPr>
              <a:t>NewJersey</a:t>
            </a:r>
            <a:r>
              <a:rPr lang="en-CA">
                <a:latin typeface="Courier New" panose="02070309020205020404" pitchFamily="49" charset="0"/>
                <a:cs typeface="Courier New" panose="02070309020205020404" pitchFamily="49" charset="0"/>
              </a:rPr>
              <a:t>",</a:t>
            </a:r>
          </a:p>
          <a:p>
            <a:pPr marL="0" indent="0">
              <a:buNone/>
            </a:pPr>
            <a:r>
              <a:rPr lang="en-CA">
                <a:latin typeface="Courier New" panose="02070309020205020404" pitchFamily="49" charset="0"/>
                <a:cs typeface="Courier New" panose="02070309020205020404" pitchFamily="49" charset="0"/>
              </a:rPr>
              <a:t>"postal-code": "example-postal-code-07974",</a:t>
            </a:r>
          </a:p>
          <a:p>
            <a:pPr marL="0" indent="0">
              <a:buNone/>
            </a:pPr>
            <a:r>
              <a:rPr lang="en-CA">
                <a:latin typeface="Courier New" panose="02070309020205020404" pitchFamily="49" charset="0"/>
                <a:cs typeface="Courier New" panose="02070309020205020404" pitchFamily="49" charset="0"/>
              </a:rPr>
              <a:t>"country": "example-country-</a:t>
            </a:r>
            <a:r>
              <a:rPr lang="en-CA" err="1">
                <a:latin typeface="Courier New" panose="02070309020205020404" pitchFamily="49" charset="0"/>
                <a:cs typeface="Courier New" panose="02070309020205020404" pitchFamily="49" charset="0"/>
              </a:rPr>
              <a:t>UnitedStates</a:t>
            </a:r>
            <a:r>
              <a:rPr lang="en-CA">
                <a:latin typeface="Courier New" panose="02070309020205020404" pitchFamily="49" charset="0"/>
                <a:cs typeface="Courier New" panose="02070309020205020404" pitchFamily="49" charset="0"/>
              </a:rPr>
              <a:t>",</a:t>
            </a:r>
          </a:p>
          <a:p>
            <a:pPr marL="0" indent="0">
              <a:buNone/>
            </a:pPr>
            <a:r>
              <a:rPr lang="en-CA">
                <a:latin typeface="Courier New" panose="02070309020205020404" pitchFamily="49" charset="0"/>
                <a:cs typeface="Courier New" panose="02070309020205020404" pitchFamily="49" charset="0"/>
              </a:rPr>
              <a:t>"region": "example-region-val-28399",</a:t>
            </a:r>
          </a:p>
          <a:p>
            <a:pPr marL="0" indent="0">
              <a:buNone/>
            </a:pPr>
            <a:r>
              <a:rPr lang="en-CA">
                <a:latin typeface="Courier New" panose="02070309020205020404" pitchFamily="49" charset="0"/>
                <a:cs typeface="Courier New" panose="02070309020205020404" pitchFamily="49" charset="0"/>
              </a:rPr>
              <a:t>"latitude": "111.1",</a:t>
            </a:r>
          </a:p>
          <a:p>
            <a:pPr marL="0" indent="0">
              <a:buNone/>
            </a:pPr>
            <a:r>
              <a:rPr lang="en-CA">
                <a:latin typeface="Courier New" panose="02070309020205020404" pitchFamily="49" charset="0"/>
                <a:cs typeface="Courier New" panose="02070309020205020404" pitchFamily="49" charset="0"/>
              </a:rPr>
              <a:t>"longitude": "234.2",</a:t>
            </a:r>
          </a:p>
          <a:p>
            <a:pPr marL="0" indent="0">
              <a:buNone/>
            </a:pPr>
            <a:r>
              <a:rPr lang="en-CA">
                <a:latin typeface="Courier New" panose="02070309020205020404" pitchFamily="49" charset="0"/>
                <a:cs typeface="Courier New" panose="02070309020205020404" pitchFamily="49" charset="0"/>
              </a:rPr>
              <a:t>"elevation": "example-elevation-538feet",</a:t>
            </a:r>
          </a:p>
          <a:p>
            <a:pPr marL="0" indent="0">
              <a:buNone/>
            </a:pPr>
            <a:r>
              <a:rPr lang="en-CA">
                <a:latin typeface="Courier New" panose="02070309020205020404" pitchFamily="49" charset="0"/>
                <a:cs typeface="Courier New" panose="02070309020205020404" pitchFamily="49" charset="0"/>
              </a:rPr>
              <a:t>"</a:t>
            </a:r>
            <a:r>
              <a:rPr lang="en-CA" err="1">
                <a:latin typeface="Courier New" panose="02070309020205020404" pitchFamily="49" charset="0"/>
                <a:cs typeface="Courier New" panose="02070309020205020404" pitchFamily="49" charset="0"/>
              </a:rPr>
              <a:t>lata</a:t>
            </a:r>
            <a:r>
              <a:rPr lang="en-CA">
                <a:latin typeface="Courier New" panose="02070309020205020404" pitchFamily="49" charset="0"/>
                <a:cs typeface="Courier New" panose="02070309020205020404" pitchFamily="49" charset="0"/>
              </a:rPr>
              <a:t>": "example-lata-val-28399"</a:t>
            </a:r>
          </a:p>
          <a:p>
            <a:pPr marL="0" indent="0">
              <a:buNone/>
            </a:pPr>
            <a:endParaRPr lang="en-CA">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735058041"/>
      </p:ext>
    </p:extLst>
  </p:cSld>
  <p:clrMapOvr>
    <a:masterClrMapping/>
  </p:clrMapOvr>
  <p:transition>
    <p:wipe dir="r"/>
  </p:transition>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8B91C0B-033F-4BEA-BC50-1DA67163643C}"/>
              </a:ext>
            </a:extLst>
          </p:cNvPr>
          <p:cNvSpPr>
            <a:spLocks noGrp="1"/>
          </p:cNvSpPr>
          <p:nvPr>
            <p:ph type="sldNum" sz="quarter" idx="4"/>
          </p:nvPr>
        </p:nvSpPr>
        <p:spPr/>
        <p:txBody>
          <a:bodyPr/>
          <a:lstStyle/>
          <a:p>
            <a:fld id="{6C9CD605-947A-3C4E-98CB-B055F943FEBA}" type="slidenum">
              <a:rPr lang="en-US" smtClean="0"/>
              <a:pPr/>
              <a:t>35</a:t>
            </a:fld>
            <a:endParaRPr lang="en-US"/>
          </a:p>
        </p:txBody>
      </p:sp>
      <p:sp>
        <p:nvSpPr>
          <p:cNvPr id="3" name="Title 2">
            <a:extLst>
              <a:ext uri="{FF2B5EF4-FFF2-40B4-BE49-F238E27FC236}">
                <a16:creationId xmlns:a16="http://schemas.microsoft.com/office/drawing/2014/main" id="{9D0BAC33-6905-4186-9248-BB51C3C2224B}"/>
              </a:ext>
            </a:extLst>
          </p:cNvPr>
          <p:cNvSpPr>
            <a:spLocks noGrp="1"/>
          </p:cNvSpPr>
          <p:nvPr>
            <p:ph type="title"/>
          </p:nvPr>
        </p:nvSpPr>
        <p:spPr/>
        <p:txBody>
          <a:bodyPr>
            <a:normAutofit fontScale="90000"/>
          </a:bodyPr>
          <a:lstStyle/>
          <a:p>
            <a:r>
              <a:rPr lang="en-CA" err="1"/>
              <a:t>onap.datatypes.ProviderDetails</a:t>
            </a:r>
            <a:r>
              <a:rPr lang="en-CA"/>
              <a:t> (from TPDM)</a:t>
            </a:r>
          </a:p>
        </p:txBody>
      </p:sp>
      <p:sp>
        <p:nvSpPr>
          <p:cNvPr id="4" name="Text Placeholder 3">
            <a:extLst>
              <a:ext uri="{FF2B5EF4-FFF2-40B4-BE49-F238E27FC236}">
                <a16:creationId xmlns:a16="http://schemas.microsoft.com/office/drawing/2014/main" id="{D92E1C3B-1F78-4014-91C9-893FFE9A8CBE}"/>
              </a:ext>
            </a:extLst>
          </p:cNvPr>
          <p:cNvSpPr>
            <a:spLocks noGrp="1"/>
          </p:cNvSpPr>
          <p:nvPr>
            <p:ph type="body" sz="quarter" idx="10"/>
          </p:nvPr>
        </p:nvSpPr>
        <p:spPr/>
        <p:txBody>
          <a:bodyPr/>
          <a:lstStyle/>
          <a:p>
            <a:pPr marL="0" lvl="0" indent="0" eaLnBrk="0" fontAlgn="base" hangingPunct="0">
              <a:lnSpc>
                <a:spcPct val="100000"/>
              </a:lnSpc>
              <a:spcBef>
                <a:spcPct val="0"/>
              </a:spcBef>
              <a:spcAft>
                <a:spcPct val="0"/>
              </a:spcAft>
              <a:buNone/>
            </a:pPr>
            <a:r>
              <a:rPr lang="en-US" altLang="en-US" sz="1000" err="1">
                <a:solidFill>
                  <a:prstClr val="black"/>
                </a:solidFill>
                <a:latin typeface="Arial Unicode MS"/>
                <a:cs typeface="+mn-cs"/>
              </a:rPr>
              <a:t>onap.datatypes.ProviderDetails</a:t>
            </a:r>
            <a:r>
              <a:rPr lang="en-US" altLang="en-US" sz="1000">
                <a:solidFill>
                  <a:prstClr val="black"/>
                </a:solidFill>
                <a:latin typeface="Arial Unicode MS"/>
                <a:cs typeface="+mn-cs"/>
              </a:rPr>
              <a:t>:</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description: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Information provided in the onboarding model which is static</a:t>
            </a:r>
            <a:r>
              <a:rPr lang="en-US" altLang="en-US" sz="800">
                <a:solidFill>
                  <a:prstClr val="black"/>
                </a:solidFill>
                <a:latin typeface="Calibri" panose="020F0502020204030204"/>
                <a:cs typeface="+mn-cs"/>
              </a:rPr>
              <a:t> </a:t>
            </a:r>
            <a:r>
              <a:rPr lang="en-US" altLang="en-US" sz="1000">
                <a:solidFill>
                  <a:prstClr val="black"/>
                </a:solidFill>
                <a:latin typeface="Arial Unicode MS"/>
                <a:cs typeface="+mn-cs"/>
              </a:rPr>
              <a:t>and the same for</a:t>
            </a:r>
            <a:r>
              <a:rPr lang="en-US" altLang="en-US" sz="800">
                <a:solidFill>
                  <a:prstClr val="black"/>
                </a:solidFill>
                <a:latin typeface="Calibri" panose="020F0502020204030204"/>
                <a:cs typeface="+mn-cs"/>
              </a:rPr>
              <a:t> </a:t>
            </a:r>
            <a:r>
              <a:rPr lang="en-US" altLang="en-US" sz="1000">
                <a:solidFill>
                  <a:prstClr val="black"/>
                </a:solidFill>
                <a:latin typeface="Arial Unicode MS"/>
                <a:cs typeface="+mn-cs"/>
              </a:rPr>
              <a:t>every instance created from the descriptor's internal model.</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a:t>
            </a:r>
            <a:r>
              <a:rPr lang="en-US" altLang="en-US" sz="1000" err="1">
                <a:solidFill>
                  <a:prstClr val="black"/>
                </a:solidFill>
                <a:latin typeface="Arial Unicode MS"/>
                <a:cs typeface="+mn-cs"/>
              </a:rPr>
              <a:t>derived_from</a:t>
            </a:r>
            <a:r>
              <a:rPr lang="en-US" altLang="en-US" sz="1000">
                <a:solidFill>
                  <a:prstClr val="black"/>
                </a:solidFill>
                <a:latin typeface="Arial Unicode MS"/>
                <a:cs typeface="+mn-cs"/>
              </a:rPr>
              <a:t>: </a:t>
            </a:r>
            <a:r>
              <a:rPr lang="en-US" altLang="en-US" sz="1000" err="1">
                <a:solidFill>
                  <a:prstClr val="black"/>
                </a:solidFill>
                <a:latin typeface="Arial Unicode MS"/>
                <a:cs typeface="+mn-cs"/>
              </a:rPr>
              <a:t>tosca.datatypes.Root</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properties: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a:t>
            </a:r>
            <a:r>
              <a:rPr lang="en-US" altLang="en-US" sz="1000" err="1">
                <a:solidFill>
                  <a:prstClr val="black"/>
                </a:solidFill>
                <a:latin typeface="Arial Unicode MS"/>
                <a:cs typeface="+mn-cs"/>
              </a:rPr>
              <a:t>descriptor_id</a:t>
            </a:r>
            <a:r>
              <a:rPr lang="en-US" altLang="en-US" sz="1000">
                <a:solidFill>
                  <a:prstClr val="black"/>
                </a:solidFill>
                <a:latin typeface="Arial Unicode MS"/>
                <a:cs typeface="+mn-cs"/>
              </a:rPr>
              <a:t>: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type: string # GUID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description: Globally unique identifier of the descriptor</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a:t>
            </a:r>
            <a:r>
              <a:rPr lang="en-US" altLang="en-US" sz="1000" err="1">
                <a:solidFill>
                  <a:prstClr val="black"/>
                </a:solidFill>
                <a:latin typeface="Arial Unicode MS"/>
                <a:cs typeface="+mn-cs"/>
              </a:rPr>
              <a:t>descriptor_version</a:t>
            </a:r>
            <a:r>
              <a:rPr lang="en-US" altLang="en-US" sz="1000">
                <a:solidFill>
                  <a:prstClr val="black"/>
                </a:solidFill>
                <a:latin typeface="Arial Unicode MS"/>
                <a:cs typeface="+mn-cs"/>
              </a:rPr>
              <a:t>: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type: string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description: Identifies the version of the descriptor</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provider:</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type: string</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description: Provider of the asset and its descriptor</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a:t>
            </a:r>
            <a:r>
              <a:rPr lang="en-US" altLang="en-US" sz="1000" err="1">
                <a:solidFill>
                  <a:prstClr val="black"/>
                </a:solidFill>
                <a:latin typeface="Arial Unicode MS"/>
                <a:cs typeface="+mn-cs"/>
              </a:rPr>
              <a:t>product_invariant_id</a:t>
            </a:r>
            <a:r>
              <a:rPr lang="en-US" altLang="en-US" sz="1000">
                <a:solidFill>
                  <a:prstClr val="black"/>
                </a:solidFill>
                <a:latin typeface="Arial Unicode MS"/>
                <a:cs typeface="+mn-cs"/>
              </a:rPr>
              <a:t>:</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type: string # UUID</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description:  a universally unique identifier that is the same across all versions of the descriptor for</a:t>
            </a:r>
            <a:r>
              <a:rPr lang="en-US" altLang="en-US" sz="800">
                <a:solidFill>
                  <a:prstClr val="black"/>
                </a:solidFill>
                <a:latin typeface="Calibri" panose="020F0502020204030204"/>
                <a:cs typeface="+mn-cs"/>
              </a:rPr>
              <a:t> </a:t>
            </a:r>
            <a:r>
              <a:rPr lang="en-US" altLang="en-US" sz="1000">
                <a:solidFill>
                  <a:prstClr val="black"/>
                </a:solidFill>
                <a:latin typeface="Arial Unicode MS"/>
                <a:cs typeface="+mn-cs"/>
              </a:rPr>
              <a:t>this</a:t>
            </a:r>
            <a:r>
              <a:rPr lang="en-US" altLang="en-US" sz="800">
                <a:solidFill>
                  <a:prstClr val="black"/>
                </a:solidFill>
                <a:latin typeface="Calibri" panose="020F0502020204030204"/>
                <a:cs typeface="+mn-cs"/>
              </a:rPr>
              <a:t> </a:t>
            </a:r>
            <a:r>
              <a:rPr lang="en-US" altLang="en-US" sz="1000">
                <a:solidFill>
                  <a:prstClr val="black"/>
                </a:solidFill>
                <a:latin typeface="Arial Unicode MS"/>
                <a:cs typeface="+mn-cs"/>
              </a:rPr>
              <a:t>asset</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a:t>
            </a:r>
            <a:r>
              <a:rPr lang="en-US" altLang="en-US" sz="1000" err="1">
                <a:solidFill>
                  <a:prstClr val="black"/>
                </a:solidFill>
                <a:latin typeface="Arial Unicode MS"/>
                <a:cs typeface="+mn-cs"/>
              </a:rPr>
              <a:t>product_name</a:t>
            </a:r>
            <a:r>
              <a:rPr lang="en-US" altLang="en-US" sz="1000">
                <a:solidFill>
                  <a:prstClr val="black"/>
                </a:solidFill>
                <a:latin typeface="Arial Unicode MS"/>
                <a:cs typeface="+mn-cs"/>
              </a:rPr>
              <a:t>: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type: string</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description: Short name for</a:t>
            </a:r>
            <a:r>
              <a:rPr lang="en-US" altLang="en-US" sz="800">
                <a:solidFill>
                  <a:prstClr val="black"/>
                </a:solidFill>
                <a:latin typeface="Calibri" panose="020F0502020204030204"/>
                <a:cs typeface="+mn-cs"/>
              </a:rPr>
              <a:t> </a:t>
            </a:r>
            <a:r>
              <a:rPr lang="en-US" altLang="en-US" sz="1000">
                <a:solidFill>
                  <a:prstClr val="black"/>
                </a:solidFill>
                <a:latin typeface="Arial Unicode MS"/>
                <a:cs typeface="+mn-cs"/>
              </a:rPr>
              <a:t>the Product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a:t>
            </a:r>
            <a:r>
              <a:rPr lang="en-US" altLang="en-US" sz="1000" err="1">
                <a:solidFill>
                  <a:prstClr val="black"/>
                </a:solidFill>
                <a:latin typeface="Arial Unicode MS"/>
                <a:cs typeface="+mn-cs"/>
              </a:rPr>
              <a:t>software_version</a:t>
            </a:r>
            <a:r>
              <a:rPr lang="en-US" altLang="en-US" sz="1000">
                <a:solidFill>
                  <a:prstClr val="black"/>
                </a:solidFill>
                <a:latin typeface="Arial Unicode MS"/>
                <a:cs typeface="+mn-cs"/>
              </a:rPr>
              <a:t>: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type: string</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description: Software version of the asset</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required: false</a:t>
            </a:r>
            <a:r>
              <a:rPr lang="en-US" altLang="en-US" sz="800">
                <a:solidFill>
                  <a:prstClr val="black"/>
                </a:solidFill>
                <a:latin typeface="Calibri" panose="020F0502020204030204"/>
                <a:cs typeface="+mn-cs"/>
              </a:rPr>
              <a:t>      </a:t>
            </a:r>
            <a:endParaRPr lang="en-US" altLang="en-US" sz="1800">
              <a:solidFill>
                <a:prstClr val="black"/>
              </a:solidFill>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a:t>
            </a:r>
            <a:r>
              <a:rPr lang="en-US" altLang="en-US" sz="1000" err="1">
                <a:solidFill>
                  <a:prstClr val="black"/>
                </a:solidFill>
                <a:latin typeface="Arial Unicode MS"/>
                <a:cs typeface="+mn-cs"/>
              </a:rPr>
              <a:t>product_info_name</a:t>
            </a:r>
            <a:r>
              <a:rPr lang="en-US" altLang="en-US" sz="1000">
                <a:solidFill>
                  <a:prstClr val="black"/>
                </a:solidFill>
                <a:latin typeface="Arial Unicode MS"/>
                <a:cs typeface="+mn-cs"/>
              </a:rPr>
              <a:t>:</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type: string</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description: Human readable name for</a:t>
            </a:r>
            <a:r>
              <a:rPr lang="en-US" altLang="en-US" sz="800">
                <a:solidFill>
                  <a:prstClr val="black"/>
                </a:solidFill>
                <a:latin typeface="Calibri" panose="020F0502020204030204"/>
                <a:cs typeface="+mn-cs"/>
              </a:rPr>
              <a:t> </a:t>
            </a:r>
            <a:r>
              <a:rPr lang="en-US" altLang="en-US" sz="1000">
                <a:solidFill>
                  <a:prstClr val="black"/>
                </a:solidFill>
                <a:latin typeface="Arial Unicode MS"/>
                <a:cs typeface="+mn-cs"/>
              </a:rPr>
              <a:t>the Product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required: false</a:t>
            </a:r>
            <a:r>
              <a:rPr lang="en-US" altLang="en-US" sz="800">
                <a:solidFill>
                  <a:prstClr val="black"/>
                </a:solidFill>
                <a:latin typeface="Calibri" panose="020F0502020204030204"/>
                <a:cs typeface="+mn-cs"/>
              </a:rPr>
              <a:t>     </a:t>
            </a:r>
            <a:endParaRPr lang="en-US" altLang="en-US" sz="1800">
              <a:solidFill>
                <a:prstClr val="black"/>
              </a:solidFill>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a:t>
            </a:r>
            <a:r>
              <a:rPr lang="en-US" altLang="en-US" sz="1000" err="1">
                <a:solidFill>
                  <a:prstClr val="black"/>
                </a:solidFill>
                <a:latin typeface="Arial Unicode MS"/>
                <a:cs typeface="+mn-cs"/>
              </a:rPr>
              <a:t>product_info_description</a:t>
            </a:r>
            <a:r>
              <a:rPr lang="en-US" altLang="en-US" sz="1000">
                <a:solidFill>
                  <a:prstClr val="black"/>
                </a:solidFill>
                <a:latin typeface="Arial Unicode MS"/>
                <a:cs typeface="+mn-cs"/>
              </a:rPr>
              <a:t>:</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type: string</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description: Human readable description of the Product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required: false</a:t>
            </a:r>
            <a:endParaRPr lang="en-US" altLang="en-US" sz="1800">
              <a:solidFill>
                <a:prstClr val="black"/>
              </a:solidFill>
              <a:cs typeface="+mn-cs"/>
            </a:endParaRPr>
          </a:p>
        </p:txBody>
      </p:sp>
    </p:spTree>
    <p:extLst>
      <p:ext uri="{BB962C8B-B14F-4D97-AF65-F5344CB8AC3E}">
        <p14:creationId xmlns:p14="http://schemas.microsoft.com/office/powerpoint/2010/main" val="1122326275"/>
      </p:ext>
    </p:extLst>
  </p:cSld>
  <p:clrMapOvr>
    <a:masterClrMapping/>
  </p:clrMapOvr>
  <p:transition>
    <p:wipe dir="r"/>
  </p:transition>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6A6FD8-4C48-4AC1-87AF-255172ECB800}"/>
              </a:ext>
            </a:extLst>
          </p:cNvPr>
          <p:cNvSpPr>
            <a:spLocks noGrp="1"/>
          </p:cNvSpPr>
          <p:nvPr>
            <p:ph type="title"/>
          </p:nvPr>
        </p:nvSpPr>
        <p:spPr/>
        <p:txBody>
          <a:bodyPr>
            <a:normAutofit fontScale="90000"/>
          </a:bodyPr>
          <a:lstStyle/>
          <a:p>
            <a:r>
              <a:rPr lang="sv-SE" err="1"/>
              <a:t>Example</a:t>
            </a:r>
            <a:r>
              <a:rPr lang="sv-SE"/>
              <a:t> PNFD </a:t>
            </a:r>
            <a:r>
              <a:rPr lang="sv-SE" err="1"/>
              <a:t>generated</a:t>
            </a:r>
            <a:r>
              <a:rPr lang="sv-SE"/>
              <a:t> by SDC</a:t>
            </a:r>
            <a:endParaRPr lang="en-CA"/>
          </a:p>
        </p:txBody>
      </p:sp>
      <p:sp>
        <p:nvSpPr>
          <p:cNvPr id="3" name="Content Placeholder 2">
            <a:extLst>
              <a:ext uri="{FF2B5EF4-FFF2-40B4-BE49-F238E27FC236}">
                <a16:creationId xmlns:a16="http://schemas.microsoft.com/office/drawing/2014/main" id="{968537E8-9370-4AAE-8858-5CCD8836C7D4}"/>
              </a:ext>
            </a:extLst>
          </p:cNvPr>
          <p:cNvSpPr>
            <a:spLocks noGrp="1"/>
          </p:cNvSpPr>
          <p:nvPr>
            <p:ph type="body" sz="quarter" idx="10"/>
          </p:nvPr>
        </p:nvSpPr>
        <p:spPr/>
        <p:txBody>
          <a:bodyPr numCol="3">
            <a:normAutofit/>
          </a:bodyPr>
          <a:lstStyle/>
          <a:p>
            <a:pPr marL="0" indent="0">
              <a:lnSpc>
                <a:spcPct val="120000"/>
              </a:lnSpc>
              <a:spcBef>
                <a:spcPts val="0"/>
              </a:spcBef>
              <a:buNone/>
            </a:pPr>
            <a:r>
              <a:rPr lang="en-CA" sz="1100" dirty="0" err="1">
                <a:latin typeface="Courier New" panose="02070309020205020404" pitchFamily="49" charset="0"/>
                <a:cs typeface="Courier New" panose="02070309020205020404" pitchFamily="49" charset="0"/>
              </a:rPr>
              <a:t>tosca_definitions_version</a:t>
            </a:r>
            <a:r>
              <a:rPr lang="en-CA" sz="1100" dirty="0">
                <a:latin typeface="Courier New" panose="02070309020205020404" pitchFamily="49" charset="0"/>
                <a:cs typeface="Courier New" panose="02070309020205020404" pitchFamily="49" charset="0"/>
              </a:rPr>
              <a:t>: tosca_simple_yaml_1_1</a:t>
            </a:r>
          </a:p>
          <a:p>
            <a:pPr marL="0" indent="0">
              <a:lnSpc>
                <a:spcPct val="120000"/>
              </a:lnSpc>
              <a:spcBef>
                <a:spcPts val="0"/>
              </a:spcBef>
              <a:buNone/>
            </a:pPr>
            <a:endParaRPr lang="en-CA" sz="1100"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metadata:</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b="1" dirty="0" err="1">
                <a:latin typeface="Courier New" panose="02070309020205020404" pitchFamily="49" charset="0"/>
                <a:cs typeface="Courier New" panose="02070309020205020404" pitchFamily="49" charset="0"/>
              </a:rPr>
              <a:t>invariantUUID</a:t>
            </a:r>
            <a:r>
              <a:rPr lang="en-CA" sz="1100" dirty="0">
                <a:latin typeface="Courier New" panose="02070309020205020404" pitchFamily="49" charset="0"/>
                <a:cs typeface="Courier New" panose="02070309020205020404" pitchFamily="49" charset="0"/>
              </a:rPr>
              <a:t>: 999c43a1-23eb-46f0-9945-4666f27eeaf3</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b="1" dirty="0">
                <a:latin typeface="Courier New" panose="02070309020205020404" pitchFamily="49" charset="0"/>
                <a:cs typeface="Courier New" panose="02070309020205020404" pitchFamily="49" charset="0"/>
              </a:rPr>
              <a:t>UUID</a:t>
            </a:r>
            <a:r>
              <a:rPr lang="en-CA" sz="1100" dirty="0">
                <a:latin typeface="Courier New" panose="02070309020205020404" pitchFamily="49" charset="0"/>
                <a:cs typeface="Courier New" panose="02070309020205020404" pitchFamily="49" charset="0"/>
              </a:rPr>
              <a:t>: ec336fb8-f6c3-4de0-99ad-ea72c5702803</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b="1" dirty="0">
                <a:latin typeface="Courier New" panose="02070309020205020404" pitchFamily="49" charset="0"/>
                <a:cs typeface="Courier New" panose="02070309020205020404" pitchFamily="49" charset="0"/>
              </a:rPr>
              <a:t>name</a:t>
            </a:r>
            <a:r>
              <a:rPr lang="en-CA" sz="1100" dirty="0">
                <a:latin typeface="Courier New" panose="02070309020205020404" pitchFamily="49" charset="0"/>
                <a:cs typeface="Courier New" panose="02070309020205020404" pitchFamily="49" charset="0"/>
              </a:rPr>
              <a:t>: test</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b="1" dirty="0">
                <a:latin typeface="Courier New" panose="02070309020205020404" pitchFamily="49" charset="0"/>
                <a:cs typeface="Courier New" panose="02070309020205020404" pitchFamily="49" charset="0"/>
              </a:rPr>
              <a:t>description</a:t>
            </a:r>
            <a:r>
              <a:rPr lang="en-CA" sz="1100"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b="1" dirty="0">
                <a:latin typeface="Courier New" panose="02070309020205020404" pitchFamily="49" charset="0"/>
                <a:cs typeface="Courier New" panose="02070309020205020404" pitchFamily="49" charset="0"/>
              </a:rPr>
              <a:t>type</a:t>
            </a:r>
            <a:r>
              <a:rPr lang="en-CA" sz="1100" dirty="0">
                <a:latin typeface="Courier New" panose="02070309020205020404" pitchFamily="49" charset="0"/>
                <a:cs typeface="Courier New" panose="02070309020205020404" pitchFamily="49" charset="0"/>
              </a:rPr>
              <a:t>: PNF</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b="1" dirty="0">
                <a:latin typeface="Courier New" panose="02070309020205020404" pitchFamily="49" charset="0"/>
                <a:cs typeface="Courier New" panose="02070309020205020404" pitchFamily="49" charset="0"/>
              </a:rPr>
              <a:t>category</a:t>
            </a:r>
            <a:r>
              <a:rPr lang="en-CA" sz="1100" dirty="0">
                <a:latin typeface="Courier New" panose="02070309020205020404" pitchFamily="49" charset="0"/>
                <a:cs typeface="Courier New" panose="02070309020205020404" pitchFamily="49" charset="0"/>
              </a:rPr>
              <a:t>: Application L4+</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b="1" dirty="0">
                <a:latin typeface="Courier New" panose="02070309020205020404" pitchFamily="49" charset="0"/>
                <a:cs typeface="Courier New" panose="02070309020205020404" pitchFamily="49" charset="0"/>
              </a:rPr>
              <a:t>subcategory</a:t>
            </a:r>
            <a:r>
              <a:rPr lang="en-CA" sz="1100" dirty="0">
                <a:latin typeface="Courier New" panose="02070309020205020404" pitchFamily="49" charset="0"/>
                <a:cs typeface="Courier New" panose="02070309020205020404" pitchFamily="49" charset="0"/>
              </a:rPr>
              <a:t>: Application Server</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b="1" dirty="0" err="1">
                <a:latin typeface="Courier New" panose="02070309020205020404" pitchFamily="49" charset="0"/>
                <a:cs typeface="Courier New" panose="02070309020205020404" pitchFamily="49" charset="0"/>
              </a:rPr>
              <a:t>resourceVendor</a:t>
            </a:r>
            <a:r>
              <a:rPr lang="en-CA" sz="1100" dirty="0">
                <a:latin typeface="Courier New" panose="02070309020205020404" pitchFamily="49" charset="0"/>
                <a:cs typeface="Courier New" panose="02070309020205020404" pitchFamily="49" charset="0"/>
              </a:rPr>
              <a:t>: '123445'</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b="1" dirty="0" err="1">
                <a:latin typeface="Courier New" panose="02070309020205020404" pitchFamily="49" charset="0"/>
                <a:cs typeface="Courier New" panose="02070309020205020404" pitchFamily="49" charset="0"/>
              </a:rPr>
              <a:t>resourceVendorRelease</a:t>
            </a:r>
            <a:r>
              <a:rPr lang="en-CA" sz="1100" dirty="0">
                <a:latin typeface="Courier New" panose="02070309020205020404" pitchFamily="49" charset="0"/>
                <a:cs typeface="Courier New" panose="02070309020205020404" pitchFamily="49" charset="0"/>
              </a:rPr>
              <a:t>: '12344'</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b="1" dirty="0" err="1">
                <a:latin typeface="Courier New" panose="02070309020205020404" pitchFamily="49" charset="0"/>
                <a:cs typeface="Courier New" panose="02070309020205020404" pitchFamily="49" charset="0"/>
              </a:rPr>
              <a:t>resourceVendorModelNumber</a:t>
            </a:r>
            <a:r>
              <a:rPr lang="en-CA" sz="1100" dirty="0">
                <a:latin typeface="Courier New" panose="02070309020205020404" pitchFamily="49" charset="0"/>
                <a:cs typeface="Courier New" panose="02070309020205020404" pitchFamily="49" charset="0"/>
              </a:rPr>
              <a:t>: ''</a:t>
            </a:r>
          </a:p>
          <a:p>
            <a:pPr marL="0" indent="0">
              <a:lnSpc>
                <a:spcPct val="120000"/>
              </a:lnSpc>
              <a:spcBef>
                <a:spcPts val="0"/>
              </a:spcBef>
              <a:buNone/>
            </a:pPr>
            <a:endParaRPr lang="en-CA" sz="1100"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imports:</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nodes:</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file: </a:t>
            </a:r>
            <a:r>
              <a:rPr lang="en-CA" sz="1100" dirty="0" err="1">
                <a:latin typeface="Courier New" panose="02070309020205020404" pitchFamily="49" charset="0"/>
                <a:cs typeface="Courier New" panose="02070309020205020404" pitchFamily="49" charset="0"/>
              </a:rPr>
              <a:t>nodes.yml</a:t>
            </a:r>
            <a:r>
              <a:rPr lang="en-CA" sz="1100" dirty="0">
                <a:latin typeface="Courier New" panose="02070309020205020404" pitchFamily="49" charset="0"/>
                <a:cs typeface="Courier New" panose="02070309020205020404" pitchFamily="49" charset="0"/>
              </a:rPr>
              <a:t> #Mix of TOSCA normative types and OPEN ECOM types</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datatypes:</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file: </a:t>
            </a:r>
            <a:r>
              <a:rPr lang="en-CA" sz="1100" dirty="0" err="1">
                <a:latin typeface="Courier New" panose="02070309020205020404" pitchFamily="49" charset="0"/>
                <a:cs typeface="Courier New" panose="02070309020205020404" pitchFamily="49" charset="0"/>
              </a:rPr>
              <a:t>data.yml</a:t>
            </a:r>
            <a:endParaRPr lang="en-CA" sz="1100"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capabilities:</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file: </a:t>
            </a:r>
            <a:r>
              <a:rPr lang="en-CA" sz="1100" dirty="0" err="1">
                <a:latin typeface="Courier New" panose="02070309020205020404" pitchFamily="49" charset="0"/>
                <a:cs typeface="Courier New" panose="02070309020205020404" pitchFamily="49" charset="0"/>
              </a:rPr>
              <a:t>capabilities.yml</a:t>
            </a:r>
            <a:endParaRPr lang="en-CA" sz="1100"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relationships:</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file: </a:t>
            </a:r>
            <a:r>
              <a:rPr lang="en-CA" sz="1100" dirty="0" err="1">
                <a:latin typeface="Courier New" panose="02070309020205020404" pitchFamily="49" charset="0"/>
                <a:cs typeface="Courier New" panose="02070309020205020404" pitchFamily="49" charset="0"/>
              </a:rPr>
              <a:t>relationships.yml</a:t>
            </a:r>
            <a:endParaRPr lang="en-CA" sz="1100"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groups:</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file: </a:t>
            </a:r>
            <a:r>
              <a:rPr lang="en-CA" sz="1100" dirty="0" err="1">
                <a:latin typeface="Courier New" panose="02070309020205020404" pitchFamily="49" charset="0"/>
                <a:cs typeface="Courier New" panose="02070309020205020404" pitchFamily="49" charset="0"/>
              </a:rPr>
              <a:t>groups.yml</a:t>
            </a:r>
            <a:endParaRPr lang="en-CA" sz="1100"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policies:</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file: </a:t>
            </a:r>
            <a:r>
              <a:rPr lang="en-CA" sz="1100" dirty="0" err="1">
                <a:latin typeface="Courier New" panose="02070309020205020404" pitchFamily="49" charset="0"/>
                <a:cs typeface="Courier New" panose="02070309020205020404" pitchFamily="49" charset="0"/>
              </a:rPr>
              <a:t>policies.yml</a:t>
            </a:r>
            <a:endParaRPr lang="en-CA" sz="1100" dirty="0">
              <a:latin typeface="Courier New" panose="02070309020205020404" pitchFamily="49" charset="0"/>
              <a:cs typeface="Courier New" panose="02070309020205020404" pitchFamily="49" charset="0"/>
            </a:endParaRPr>
          </a:p>
          <a:p>
            <a:pPr marL="0" indent="0">
              <a:lnSpc>
                <a:spcPct val="120000"/>
              </a:lnSpc>
              <a:spcBef>
                <a:spcPts val="0"/>
              </a:spcBef>
              <a:buNone/>
            </a:pPr>
            <a:endParaRPr lang="en-CA" sz="1100"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dirty="0" err="1">
                <a:latin typeface="Courier New" panose="02070309020205020404" pitchFamily="49" charset="0"/>
                <a:cs typeface="Courier New" panose="02070309020205020404" pitchFamily="49" charset="0"/>
              </a:rPr>
              <a:t>topology_template</a:t>
            </a:r>
            <a:r>
              <a:rPr lang="en-CA" sz="1100" dirty="0">
                <a:latin typeface="Courier New" panose="02070309020205020404" pitchFamily="49" charset="0"/>
                <a:cs typeface="Courier New" panose="02070309020205020404" pitchFamily="49" charset="0"/>
              </a:rPr>
              <a:t>:</a:t>
            </a:r>
          </a:p>
          <a:p>
            <a:pPr marL="0" indent="0">
              <a:lnSpc>
                <a:spcPct val="120000"/>
              </a:lnSpc>
              <a:spcBef>
                <a:spcPts val="0"/>
              </a:spcBef>
              <a:buNone/>
            </a:pPr>
            <a:endParaRPr lang="en-CA" sz="1100"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inputs:</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b="1" dirty="0" err="1">
                <a:latin typeface="Courier New" panose="02070309020205020404" pitchFamily="49" charset="0"/>
                <a:cs typeface="Courier New" panose="02070309020205020404" pitchFamily="49" charset="0"/>
              </a:rPr>
              <a:t>nf_function</a:t>
            </a:r>
            <a:r>
              <a:rPr lang="en-CA" sz="1100"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type: string</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b="1" dirty="0" err="1">
                <a:latin typeface="Courier New" panose="02070309020205020404" pitchFamily="49" charset="0"/>
                <a:cs typeface="Courier New" panose="02070309020205020404" pitchFamily="49" charset="0"/>
              </a:rPr>
              <a:t>nf_role</a:t>
            </a:r>
            <a:r>
              <a:rPr lang="en-CA" sz="1100"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type: string</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b="1" dirty="0" err="1">
                <a:latin typeface="Courier New" panose="02070309020205020404" pitchFamily="49" charset="0"/>
                <a:cs typeface="Courier New" panose="02070309020205020404" pitchFamily="49" charset="0"/>
              </a:rPr>
              <a:t>nf_type</a:t>
            </a:r>
            <a:r>
              <a:rPr lang="en-CA" sz="1100"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type: string</a:t>
            </a:r>
          </a:p>
          <a:p>
            <a:pPr marL="0" indent="0">
              <a:lnSpc>
                <a:spcPct val="120000"/>
              </a:lnSpc>
              <a:spcBef>
                <a:spcPts val="0"/>
              </a:spcBef>
              <a:buNone/>
            </a:pPr>
            <a:endParaRPr lang="sv-SE" sz="1100"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node_templates</a:t>
            </a:r>
            <a:r>
              <a:rPr lang="en-CA" sz="1100"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substitution_mappings</a:t>
            </a:r>
            <a:r>
              <a:rPr lang="en-CA" sz="1100"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node_type</a:t>
            </a: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org.openecomp.resource.abstract.nodes.PNF</a:t>
            </a:r>
            <a:endParaRPr lang="en-CA" sz="1100" dirty="0">
              <a:latin typeface="Courier New" panose="02070309020205020404" pitchFamily="49" charset="0"/>
              <a:cs typeface="Courier New" panose="02070309020205020404" pitchFamily="49" charset="0"/>
            </a:endParaRPr>
          </a:p>
          <a:p>
            <a:pPr marL="0" indent="0">
              <a:lnSpc>
                <a:spcPct val="120000"/>
              </a:lnSpc>
              <a:spcBef>
                <a:spcPts val="0"/>
              </a:spcBef>
              <a:buNone/>
            </a:pPr>
            <a:endParaRPr lang="en-CA" sz="1100"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pnf_test</a:t>
            </a:r>
            <a:r>
              <a:rPr lang="en-CA" sz="1100"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type: </a:t>
            </a:r>
            <a:r>
              <a:rPr lang="en-CA" sz="1100" dirty="0" err="1">
                <a:latin typeface="Courier New" panose="02070309020205020404" pitchFamily="49" charset="0"/>
                <a:cs typeface="Courier New" panose="02070309020205020404" pitchFamily="49" charset="0"/>
              </a:rPr>
              <a:t>org.openecomp.resource.abstract.nodes.PNF</a:t>
            </a:r>
            <a:endParaRPr lang="en-CA" sz="1100"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metadata:</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invariantUUID</a:t>
            </a:r>
            <a:r>
              <a:rPr lang="en-CA" sz="1100" dirty="0">
                <a:latin typeface="Courier New" panose="02070309020205020404" pitchFamily="49" charset="0"/>
                <a:cs typeface="Courier New" panose="02070309020205020404" pitchFamily="49" charset="0"/>
              </a:rPr>
              <a:t>: 999c43a1-23eb-46f0-9945-4666f27eeaf3</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UUID: ec336fb8-f6c3-4de0-99ad-ea72c5702803</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customizationUUID</a:t>
            </a:r>
            <a:r>
              <a:rPr lang="en-CA" sz="1100" dirty="0">
                <a:latin typeface="Courier New" panose="02070309020205020404" pitchFamily="49" charset="0"/>
                <a:cs typeface="Courier New" panose="02070309020205020404" pitchFamily="49" charset="0"/>
              </a:rPr>
              <a:t>: 710fa64a-ef68-47b6-947d-7a4acb8a1093</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version: '0.2'</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name: test</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description:</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type: PNF</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category: Application L4+</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subcategory: Application Server</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resourceVendor</a:t>
            </a:r>
            <a:r>
              <a:rPr lang="en-CA" sz="1100" dirty="0">
                <a:latin typeface="Courier New" panose="02070309020205020404" pitchFamily="49" charset="0"/>
                <a:cs typeface="Courier New" panose="02070309020205020404" pitchFamily="49" charset="0"/>
              </a:rPr>
              <a:t>: '123445'</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resourceVendorRelease</a:t>
            </a:r>
            <a:r>
              <a:rPr lang="en-CA" sz="1100" dirty="0">
                <a:latin typeface="Courier New" panose="02070309020205020404" pitchFamily="49" charset="0"/>
                <a:cs typeface="Courier New" panose="02070309020205020404" pitchFamily="49" charset="0"/>
              </a:rPr>
              <a:t>: '12344'</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resourceVendorModelNumber</a:t>
            </a:r>
            <a:r>
              <a:rPr lang="en-CA" sz="1100"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properties:</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nf_function</a:t>
            </a:r>
            <a:r>
              <a:rPr lang="en-CA" sz="1100" dirty="0">
                <a:latin typeface="Courier New" panose="02070309020205020404" pitchFamily="49" charset="0"/>
                <a:cs typeface="Courier New" panose="02070309020205020404" pitchFamily="49" charset="0"/>
              </a:rPr>
              <a:t>: { </a:t>
            </a:r>
            <a:r>
              <a:rPr lang="en-CA" sz="1100" dirty="0" err="1">
                <a:latin typeface="Courier New" panose="02070309020205020404" pitchFamily="49" charset="0"/>
                <a:cs typeface="Courier New" panose="02070309020205020404" pitchFamily="49" charset="0"/>
              </a:rPr>
              <a:t>get_input</a:t>
            </a: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nf_function</a:t>
            </a:r>
            <a:r>
              <a:rPr lang="en-CA" sz="1100"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nf_role</a:t>
            </a:r>
            <a:r>
              <a:rPr lang="en-CA" sz="1100" dirty="0">
                <a:latin typeface="Courier New" panose="02070309020205020404" pitchFamily="49" charset="0"/>
                <a:cs typeface="Courier New" panose="02070309020205020404" pitchFamily="49" charset="0"/>
              </a:rPr>
              <a:t>: { </a:t>
            </a:r>
            <a:r>
              <a:rPr lang="en-CA" sz="1100" dirty="0" err="1">
                <a:latin typeface="Courier New" panose="02070309020205020404" pitchFamily="49" charset="0"/>
                <a:cs typeface="Courier New" panose="02070309020205020404" pitchFamily="49" charset="0"/>
              </a:rPr>
              <a:t>get_input</a:t>
            </a: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nf_role</a:t>
            </a:r>
            <a:r>
              <a:rPr lang="en-CA" sz="1100"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nf_type</a:t>
            </a:r>
            <a:r>
              <a:rPr lang="en-CA" sz="1100" dirty="0">
                <a:latin typeface="Courier New" panose="02070309020205020404" pitchFamily="49" charset="0"/>
                <a:cs typeface="Courier New" panose="02070309020205020404" pitchFamily="49" charset="0"/>
              </a:rPr>
              <a:t>: { </a:t>
            </a:r>
            <a:r>
              <a:rPr lang="en-CA" sz="1100" dirty="0" err="1">
                <a:latin typeface="Courier New" panose="02070309020205020404" pitchFamily="49" charset="0"/>
                <a:cs typeface="Courier New" panose="02070309020205020404" pitchFamily="49" charset="0"/>
              </a:rPr>
              <a:t>get_input</a:t>
            </a: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nf_type</a:t>
            </a:r>
            <a:r>
              <a:rPr lang="en-CA" sz="1100"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software_versions</a:t>
            </a:r>
            <a:r>
              <a:rPr lang="en-CA" sz="1100"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 </a:t>
            </a:r>
            <a:r>
              <a:rPr lang="en-CA" sz="1100" dirty="0" err="1">
                <a:latin typeface="Courier New" panose="02070309020205020404" pitchFamily="49" charset="0"/>
                <a:cs typeface="Courier New" panose="02070309020205020404" pitchFamily="49" charset="0"/>
              </a:rPr>
              <a:t>abc</a:t>
            </a:r>
            <a:endParaRPr lang="en-CA" sz="1100"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 def</a:t>
            </a:r>
          </a:p>
        </p:txBody>
      </p:sp>
    </p:spTree>
    <p:extLst>
      <p:ext uri="{BB962C8B-B14F-4D97-AF65-F5344CB8AC3E}">
        <p14:creationId xmlns:p14="http://schemas.microsoft.com/office/powerpoint/2010/main" val="2259639759"/>
      </p:ext>
    </p:extLst>
  </p:cSld>
  <p:clrMapOvr>
    <a:masterClrMapping/>
  </p:clrMapOvr>
  <p:transition>
    <p:wipe dir="r"/>
  </p:transition>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37</a:t>
            </a:fld>
            <a:endParaRPr lang="en-US"/>
          </a:p>
        </p:txBody>
      </p:sp>
      <p:sp>
        <p:nvSpPr>
          <p:cNvPr id="3" name="Title 2"/>
          <p:cNvSpPr>
            <a:spLocks noGrp="1"/>
          </p:cNvSpPr>
          <p:nvPr>
            <p:ph type="title"/>
          </p:nvPr>
        </p:nvSpPr>
        <p:spPr/>
        <p:txBody>
          <a:bodyPr>
            <a:normAutofit fontScale="90000"/>
          </a:bodyPr>
          <a:lstStyle/>
          <a:p>
            <a:r>
              <a:rPr lang="en-US"/>
              <a:t>Mapping: ONAP R3 SDC AID DM PNF </a:t>
            </a:r>
            <a:br>
              <a:rPr lang="en-US"/>
            </a:br>
            <a:r>
              <a:rPr lang="en-US"/>
              <a:t>vs. TPDM </a:t>
            </a:r>
            <a:r>
              <a:rPr lang="en-US" err="1"/>
              <a:t>NetworkFunction</a:t>
            </a:r>
            <a:endParaRPr lang="en-US"/>
          </a:p>
        </p:txBody>
      </p:sp>
      <p:graphicFrame>
        <p:nvGraphicFramePr>
          <p:cNvPr id="7" name="Table 6">
            <a:extLst>
              <a:ext uri="{FF2B5EF4-FFF2-40B4-BE49-F238E27FC236}">
                <a16:creationId xmlns:a16="http://schemas.microsoft.com/office/drawing/2014/main" id="{7C07430C-A49B-419E-9C70-1B7AC3369194}"/>
              </a:ext>
            </a:extLst>
          </p:cNvPr>
          <p:cNvGraphicFramePr>
            <a:graphicFrameLocks noGrp="1"/>
          </p:cNvGraphicFramePr>
          <p:nvPr>
            <p:extLst>
              <p:ext uri="{D42A27DB-BD31-4B8C-83A1-F6EECF244321}">
                <p14:modId xmlns:p14="http://schemas.microsoft.com/office/powerpoint/2010/main" val="4262516388"/>
              </p:ext>
            </p:extLst>
          </p:nvPr>
        </p:nvGraphicFramePr>
        <p:xfrm>
          <a:off x="314961" y="1136276"/>
          <a:ext cx="11121796" cy="4968240"/>
        </p:xfrm>
        <a:graphic>
          <a:graphicData uri="http://schemas.openxmlformats.org/drawingml/2006/table">
            <a:tbl>
              <a:tblPr firstRow="1" firstCol="1" bandRow="1" bandCol="1">
                <a:tableStyleId>{5C22544A-7EE6-4342-B048-85BDC9FD1C3A}</a:tableStyleId>
              </a:tblPr>
              <a:tblGrid>
                <a:gridCol w="3025698">
                  <a:extLst>
                    <a:ext uri="{9D8B030D-6E8A-4147-A177-3AD203B41FA5}">
                      <a16:colId xmlns:a16="http://schemas.microsoft.com/office/drawing/2014/main" val="3851950629"/>
                    </a:ext>
                  </a:extLst>
                </a:gridCol>
                <a:gridCol w="3659626">
                  <a:extLst>
                    <a:ext uri="{9D8B030D-6E8A-4147-A177-3AD203B41FA5}">
                      <a16:colId xmlns:a16="http://schemas.microsoft.com/office/drawing/2014/main" val="1540963564"/>
                    </a:ext>
                  </a:extLst>
                </a:gridCol>
                <a:gridCol w="4436472">
                  <a:extLst>
                    <a:ext uri="{9D8B030D-6E8A-4147-A177-3AD203B41FA5}">
                      <a16:colId xmlns:a16="http://schemas.microsoft.com/office/drawing/2014/main" val="4222348999"/>
                    </a:ext>
                  </a:extLst>
                </a:gridCol>
              </a:tblGrid>
              <a:tr h="484975">
                <a:tc>
                  <a:txBody>
                    <a:bodyPr/>
                    <a:lstStyle/>
                    <a:p>
                      <a:pPr marL="0" marR="0" algn="ctr" hangingPunct="0">
                        <a:spcBef>
                          <a:spcPts val="0"/>
                        </a:spcBef>
                        <a:spcAft>
                          <a:spcPts val="0"/>
                        </a:spcAft>
                      </a:pPr>
                      <a:r>
                        <a:rPr lang="en-GB" sz="1600">
                          <a:effectLst/>
                        </a:rPr>
                        <a:t>Current PNF, SDC AID DM</a:t>
                      </a:r>
                      <a:endParaRPr lang="sv-SE" sz="1600" b="1">
                        <a:effectLst/>
                        <a:latin typeface="Arial" panose="020B0604020202020204" pitchFamily="34" charset="0"/>
                        <a:ea typeface="宋体" panose="02010600030101010101" pitchFamily="2" charset="-122"/>
                        <a:cs typeface="Times New Roman" panose="02020603050405020304" pitchFamily="18" charset="0"/>
                      </a:endParaRPr>
                    </a:p>
                  </a:txBody>
                  <a:tcPr marL="9678" marR="37331" marT="0" marB="0"/>
                </a:tc>
                <a:tc>
                  <a:txBody>
                    <a:bodyPr/>
                    <a:lstStyle/>
                    <a:p>
                      <a:pPr marL="0" marR="0" algn="ctr" hangingPunct="0">
                        <a:spcBef>
                          <a:spcPts val="0"/>
                        </a:spcBef>
                        <a:spcAft>
                          <a:spcPts val="0"/>
                        </a:spcAft>
                      </a:pPr>
                      <a:r>
                        <a:rPr lang="en-GB" sz="1600">
                          <a:effectLst/>
                        </a:rPr>
                        <a:t>Current PNF, TPDM</a:t>
                      </a:r>
                      <a:br>
                        <a:rPr lang="en-GB" sz="1600">
                          <a:effectLst/>
                        </a:rPr>
                      </a:br>
                      <a:r>
                        <a:rPr lang="en-GB" sz="1600">
                          <a:effectLst/>
                        </a:rPr>
                        <a:t>(</a:t>
                      </a:r>
                      <a:r>
                        <a:rPr lang="en-CA" sz="1600" err="1"/>
                        <a:t>onap.nodes.NetworkFunction</a:t>
                      </a:r>
                      <a:r>
                        <a:rPr lang="en-CA" sz="1600"/>
                        <a:t>)</a:t>
                      </a:r>
                      <a:endParaRPr lang="sv-SE" sz="1600" b="1">
                        <a:effectLst/>
                        <a:latin typeface="Arial" panose="020B0604020202020204" pitchFamily="34" charset="0"/>
                        <a:ea typeface="宋体" panose="02010600030101010101" pitchFamily="2" charset="-122"/>
                        <a:cs typeface="Times New Roman" panose="02020603050405020304" pitchFamily="18" charset="0"/>
                      </a:endParaRPr>
                    </a:p>
                  </a:txBody>
                  <a:tcPr marL="9678" marR="37331" marT="0" marB="0"/>
                </a:tc>
                <a:tc>
                  <a:txBody>
                    <a:bodyPr/>
                    <a:lstStyle/>
                    <a:p>
                      <a:pPr marL="0" marR="0" algn="ctr" hangingPunct="0">
                        <a:spcBef>
                          <a:spcPts val="0"/>
                        </a:spcBef>
                        <a:spcAft>
                          <a:spcPts val="0"/>
                        </a:spcAft>
                      </a:pPr>
                      <a:r>
                        <a:rPr lang="sv-SE" sz="1600">
                          <a:effectLst/>
                        </a:rPr>
                        <a:t>Handling</a:t>
                      </a:r>
                      <a:endParaRPr lang="sv-SE" sz="1600" b="1">
                        <a:effectLst/>
                        <a:latin typeface="Arial" panose="020B0604020202020204" pitchFamily="34" charset="0"/>
                        <a:ea typeface="宋体" panose="02010600030101010101" pitchFamily="2" charset="-122"/>
                        <a:cs typeface="Times New Roman" panose="02020603050405020304" pitchFamily="18" charset="0"/>
                      </a:endParaRPr>
                    </a:p>
                  </a:txBody>
                  <a:tcPr marL="9678" marR="37331" marT="0" marB="0"/>
                </a:tc>
                <a:extLst>
                  <a:ext uri="{0D108BD9-81ED-4DB2-BD59-A6C34878D82A}">
                    <a16:rowId xmlns:a16="http://schemas.microsoft.com/office/drawing/2014/main" val="2657567779"/>
                  </a:ext>
                </a:extLst>
              </a:tr>
              <a:tr h="636530">
                <a:tc>
                  <a:txBody>
                    <a:bodyPr/>
                    <a:lstStyle/>
                    <a:p>
                      <a:pPr marL="0" marR="0" algn="ctr" defTabSz="914400" rtl="0" eaLnBrk="1" latinLnBrk="0" hangingPunct="0">
                        <a:spcBef>
                          <a:spcPts val="0"/>
                        </a:spcBef>
                        <a:spcAft>
                          <a:spcPts val="900"/>
                        </a:spcAft>
                      </a:pPr>
                      <a:r>
                        <a:rPr lang="en-CA" sz="1400" b="1" kern="1200">
                          <a:solidFill>
                            <a:schemeClr val="lt1"/>
                          </a:solidFill>
                          <a:effectLst/>
                          <a:latin typeface="+mn-lt"/>
                          <a:ea typeface="+mn-ea"/>
                          <a:cs typeface="+mn-cs"/>
                        </a:rPr>
                        <a:t>uuid</a:t>
                      </a:r>
                      <a:endParaRPr lang="sv-SE" sz="1400" b="1" kern="1200">
                        <a:solidFill>
                          <a:schemeClr val="lt1"/>
                        </a:solidFill>
                        <a:effectLst/>
                        <a:latin typeface="+mn-lt"/>
                        <a:ea typeface="+mn-ea"/>
                        <a:cs typeface="+mn-cs"/>
                      </a:endParaRPr>
                    </a:p>
                  </a:txBody>
                  <a:tcPr marL="26505" marR="102235" marT="0" marB="0"/>
                </a:tc>
                <a:tc>
                  <a:txBody>
                    <a:bodyPr/>
                    <a:lstStyle/>
                    <a:p>
                      <a:pPr marL="0" marR="0" algn="ctr" defTabSz="914400" rtl="0" eaLnBrk="1" latinLnBrk="0" hangingPunct="0">
                        <a:spcBef>
                          <a:spcPts val="0"/>
                        </a:spcBef>
                        <a:spcAft>
                          <a:spcPts val="900"/>
                        </a:spcAft>
                      </a:pPr>
                      <a:r>
                        <a:rPr lang="en-CA" sz="1400" err="1"/>
                        <a:t>provider_details</a:t>
                      </a:r>
                      <a:r>
                        <a:rPr lang="en-CA" sz="1400"/>
                        <a:t>.</a:t>
                      </a:r>
                      <a:r>
                        <a:rPr lang="sv-SE" sz="1400" kern="1200" err="1">
                          <a:solidFill>
                            <a:schemeClr val="dk1"/>
                          </a:solidFill>
                          <a:effectLst/>
                          <a:latin typeface="+mn-lt"/>
                          <a:ea typeface="+mn-ea"/>
                          <a:cs typeface="+mn-cs"/>
                        </a:rPr>
                        <a:t>descriptor_id</a:t>
                      </a:r>
                      <a:br>
                        <a:rPr lang="sv-SE" sz="1400" kern="1200">
                          <a:solidFill>
                            <a:schemeClr val="dk1"/>
                          </a:solidFill>
                          <a:effectLst/>
                          <a:latin typeface="+mn-lt"/>
                          <a:ea typeface="+mn-ea"/>
                          <a:cs typeface="+mn-cs"/>
                        </a:rPr>
                      </a:br>
                      <a:r>
                        <a:rPr lang="sv-SE" sz="1400" kern="1200">
                          <a:solidFill>
                            <a:schemeClr val="dk1"/>
                          </a:solidFill>
                          <a:effectLst/>
                          <a:latin typeface="+mn-lt"/>
                          <a:ea typeface="+mn-ea"/>
                          <a:cs typeface="+mn-cs"/>
                        </a:rPr>
                        <a:t>AND/OR</a:t>
                      </a:r>
                      <a:br>
                        <a:rPr lang="sv-SE" sz="1400" kern="1200">
                          <a:solidFill>
                            <a:schemeClr val="dk1"/>
                          </a:solidFill>
                          <a:effectLst/>
                          <a:latin typeface="+mn-lt"/>
                          <a:ea typeface="+mn-ea"/>
                          <a:cs typeface="+mn-cs"/>
                        </a:rPr>
                      </a:br>
                      <a:r>
                        <a:rPr lang="en-CA" sz="1400" err="1"/>
                        <a:t>catalog_info.uuid</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i="1" kern="1200" err="1">
                          <a:solidFill>
                            <a:schemeClr val="dk1"/>
                          </a:solidFill>
                          <a:effectLst/>
                          <a:latin typeface="+mn-lt"/>
                          <a:ea typeface="+mn-ea"/>
                          <a:cs typeface="+mn-cs"/>
                        </a:rPr>
                        <a:t>Duplicated</a:t>
                      </a:r>
                      <a:endParaRPr lang="sv-SE" sz="1400" i="1" kern="120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3448876913"/>
                  </a:ext>
                </a:extLst>
              </a:tr>
              <a:tr h="212177">
                <a:tc>
                  <a:txBody>
                    <a:bodyPr/>
                    <a:lstStyle/>
                    <a:p>
                      <a:pPr marL="0" algn="ctr" defTabSz="914400" rtl="0" eaLnBrk="1" latinLnBrk="0" hangingPunct="0">
                        <a:spcAft>
                          <a:spcPts val="900"/>
                        </a:spcAft>
                      </a:pPr>
                      <a:r>
                        <a:rPr lang="en-CA" sz="1400" b="1" kern="1200">
                          <a:solidFill>
                            <a:schemeClr val="lt1"/>
                          </a:solidFill>
                          <a:effectLst/>
                          <a:latin typeface="+mn-lt"/>
                          <a:ea typeface="+mn-ea"/>
                          <a:cs typeface="+mn-cs"/>
                        </a:rPr>
                        <a:t>resourceVendorRelease</a:t>
                      </a:r>
                      <a:endParaRPr lang="sv-SE" sz="1400" b="1" kern="1200">
                        <a:solidFill>
                          <a:schemeClr val="lt1"/>
                        </a:solidFill>
                        <a:effectLst/>
                        <a:latin typeface="+mn-lt"/>
                        <a:ea typeface="+mn-ea"/>
                        <a:cs typeface="+mn-cs"/>
                      </a:endParaRPr>
                    </a:p>
                  </a:txBody>
                  <a:tcPr marL="26505" marR="102235" marT="0" marB="0"/>
                </a:tc>
                <a:tc>
                  <a:txBody>
                    <a:bodyPr/>
                    <a:lstStyle/>
                    <a:p>
                      <a:pPr marL="0" algn="ctr" defTabSz="914400" rtl="0" eaLnBrk="1" latinLnBrk="0" hangingPunct="0">
                        <a:spcAft>
                          <a:spcPts val="900"/>
                        </a:spcAft>
                      </a:pPr>
                      <a:r>
                        <a:rPr lang="en-CA" sz="1400" err="1"/>
                        <a:t>provider_details</a:t>
                      </a:r>
                      <a:r>
                        <a:rPr lang="en-CA" sz="1400"/>
                        <a:t>.</a:t>
                      </a:r>
                      <a:r>
                        <a:rPr lang="sv-SE" sz="1400" kern="1200" err="1">
                          <a:solidFill>
                            <a:schemeClr val="dk1"/>
                          </a:solidFill>
                          <a:effectLst/>
                          <a:latin typeface="+mn-lt"/>
                          <a:ea typeface="+mn-ea"/>
                          <a:cs typeface="+mn-cs"/>
                        </a:rPr>
                        <a:t>descriptor_version</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a:solidFill>
                            <a:schemeClr val="dk1"/>
                          </a:solidFill>
                          <a:effectLst/>
                          <a:latin typeface="+mn-lt"/>
                          <a:ea typeface="+mn-ea"/>
                          <a:cs typeface="+mn-cs"/>
                        </a:rPr>
                        <a:t>Not </a:t>
                      </a:r>
                      <a:r>
                        <a:rPr lang="sv-SE" sz="1400" kern="1200" err="1">
                          <a:solidFill>
                            <a:schemeClr val="dk1"/>
                          </a:solidFill>
                          <a:effectLst/>
                          <a:latin typeface="+mn-lt"/>
                          <a:ea typeface="+mn-ea"/>
                          <a:cs typeface="+mn-cs"/>
                        </a:rPr>
                        <a:t>really</a:t>
                      </a:r>
                      <a:r>
                        <a:rPr lang="sv-SE" sz="1400" kern="1200">
                          <a:solidFill>
                            <a:schemeClr val="dk1"/>
                          </a:solidFill>
                          <a:effectLst/>
                          <a:latin typeface="+mn-lt"/>
                          <a:ea typeface="+mn-ea"/>
                          <a:cs typeface="+mn-cs"/>
                        </a:rPr>
                        <a:t> </a:t>
                      </a:r>
                      <a:r>
                        <a:rPr lang="sv-SE" sz="1400" kern="1200" err="1">
                          <a:solidFill>
                            <a:schemeClr val="dk1"/>
                          </a:solidFill>
                          <a:effectLst/>
                          <a:latin typeface="+mn-lt"/>
                          <a:ea typeface="+mn-ea"/>
                          <a:cs typeface="+mn-cs"/>
                        </a:rPr>
                        <a:t>equivalent</a:t>
                      </a:r>
                      <a:r>
                        <a:rPr lang="sv-SE" sz="1400" kern="1200">
                          <a:solidFill>
                            <a:schemeClr val="dk1"/>
                          </a:solidFill>
                          <a:effectLst/>
                          <a:latin typeface="+mn-lt"/>
                          <a:ea typeface="+mn-ea"/>
                          <a:cs typeface="+mn-cs"/>
                        </a:rPr>
                        <a:t>?</a:t>
                      </a:r>
                    </a:p>
                  </a:txBody>
                  <a:tcPr marL="17780" marR="68580" marT="0" marB="0"/>
                </a:tc>
                <a:extLst>
                  <a:ext uri="{0D108BD9-81ED-4DB2-BD59-A6C34878D82A}">
                    <a16:rowId xmlns:a16="http://schemas.microsoft.com/office/drawing/2014/main" val="4217935098"/>
                  </a:ext>
                </a:extLst>
              </a:tr>
              <a:tr h="212177">
                <a:tc>
                  <a:txBody>
                    <a:bodyPr/>
                    <a:lstStyle/>
                    <a:p>
                      <a:pPr marL="0" algn="ctr" defTabSz="914400" rtl="0" eaLnBrk="1" latinLnBrk="0" hangingPunct="0">
                        <a:spcAft>
                          <a:spcPts val="900"/>
                        </a:spcAft>
                      </a:pPr>
                      <a:r>
                        <a:rPr lang="en-CA" sz="1400" b="1" kern="1200">
                          <a:solidFill>
                            <a:schemeClr val="lt1"/>
                          </a:solidFill>
                          <a:effectLst/>
                          <a:latin typeface="+mn-lt"/>
                          <a:ea typeface="+mn-ea"/>
                          <a:cs typeface="+mn-cs"/>
                        </a:rPr>
                        <a:t>resourceVendor</a:t>
                      </a:r>
                      <a:endParaRPr lang="sv-SE" sz="1400" b="1" kern="1200">
                        <a:solidFill>
                          <a:schemeClr val="lt1"/>
                        </a:solidFill>
                        <a:effectLst/>
                        <a:latin typeface="+mn-lt"/>
                        <a:ea typeface="+mn-ea"/>
                        <a:cs typeface="+mn-cs"/>
                      </a:endParaRPr>
                    </a:p>
                  </a:txBody>
                  <a:tcPr marL="26505" marR="102235" marT="0" marB="0"/>
                </a:tc>
                <a:tc>
                  <a:txBody>
                    <a:bodyPr/>
                    <a:lstStyle/>
                    <a:p>
                      <a:pPr marL="0" algn="ctr" defTabSz="914400" rtl="0" eaLnBrk="1" latinLnBrk="0" hangingPunct="0">
                        <a:spcAft>
                          <a:spcPts val="900"/>
                        </a:spcAft>
                      </a:pPr>
                      <a:r>
                        <a:rPr lang="en-CA" sz="1400" err="1"/>
                        <a:t>provider_details</a:t>
                      </a:r>
                      <a:r>
                        <a:rPr lang="en-CA" sz="1400"/>
                        <a:t>.</a:t>
                      </a:r>
                      <a:r>
                        <a:rPr lang="sv-SE" sz="1400" kern="1200" err="1">
                          <a:solidFill>
                            <a:schemeClr val="dk1"/>
                          </a:solidFill>
                          <a:effectLst/>
                          <a:latin typeface="+mn-lt"/>
                          <a:ea typeface="+mn-ea"/>
                          <a:cs typeface="+mn-cs"/>
                        </a:rPr>
                        <a:t>provider</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Direct</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copy</a:t>
                      </a:r>
                    </a:p>
                  </a:txBody>
                  <a:tcPr marL="17780" marR="68580" marT="0" marB="0"/>
                </a:tc>
                <a:extLst>
                  <a:ext uri="{0D108BD9-81ED-4DB2-BD59-A6C34878D82A}">
                    <a16:rowId xmlns:a16="http://schemas.microsoft.com/office/drawing/2014/main" val="646940008"/>
                  </a:ext>
                </a:extLst>
              </a:tr>
              <a:tr h="212177">
                <a:tc>
                  <a:txBody>
                    <a:bodyPr/>
                    <a:lstStyle/>
                    <a:p>
                      <a:pPr marL="0" algn="ctr" defTabSz="914400" rtl="0" eaLnBrk="1" latinLnBrk="0" hangingPunct="0">
                        <a:spcAft>
                          <a:spcPts val="900"/>
                        </a:spcAft>
                      </a:pPr>
                      <a:r>
                        <a:rPr lang="en-CA" sz="1400" b="1" kern="1200">
                          <a:solidFill>
                            <a:schemeClr val="lt1"/>
                          </a:solidFill>
                          <a:effectLst/>
                          <a:latin typeface="+mn-lt"/>
                          <a:ea typeface="+mn-ea"/>
                          <a:cs typeface="+mn-cs"/>
                        </a:rPr>
                        <a:t>name</a:t>
                      </a:r>
                      <a:endParaRPr lang="sv-SE" sz="1400" b="1" kern="1200">
                        <a:solidFill>
                          <a:schemeClr val="lt1"/>
                        </a:solidFill>
                        <a:effectLst/>
                        <a:latin typeface="+mn-lt"/>
                        <a:ea typeface="+mn-ea"/>
                        <a:cs typeface="+mn-cs"/>
                      </a:endParaRPr>
                    </a:p>
                  </a:txBody>
                  <a:tcPr marL="26505" marR="102235" marT="0" marB="0"/>
                </a:tc>
                <a:tc>
                  <a:txBody>
                    <a:bodyPr/>
                    <a:lstStyle/>
                    <a:p>
                      <a:pPr marL="0" algn="ctr" defTabSz="914400" rtl="0" eaLnBrk="1" latinLnBrk="0" hangingPunct="0">
                        <a:spcAft>
                          <a:spcPts val="900"/>
                        </a:spcAft>
                      </a:pPr>
                      <a:r>
                        <a:rPr lang="sv-SE" sz="1400" kern="1200">
                          <a:solidFill>
                            <a:schemeClr val="dk1"/>
                          </a:solidFill>
                          <a:effectLst/>
                          <a:latin typeface="+mn-lt"/>
                          <a:ea typeface="+mn-ea"/>
                          <a:cs typeface="+mn-cs"/>
                        </a:rPr>
                        <a:t> </a:t>
                      </a:r>
                      <a:r>
                        <a:rPr lang="en-CA" sz="1400" err="1"/>
                        <a:t>provider_details</a:t>
                      </a:r>
                      <a:r>
                        <a:rPr lang="en-CA" sz="1400"/>
                        <a:t>.</a:t>
                      </a:r>
                      <a:r>
                        <a:rPr lang="sv-SE" sz="1400" kern="1200" err="1">
                          <a:solidFill>
                            <a:schemeClr val="dk1"/>
                          </a:solidFill>
                          <a:effectLst/>
                          <a:latin typeface="+mn-lt"/>
                          <a:ea typeface="+mn-ea"/>
                          <a:cs typeface="+mn-cs"/>
                        </a:rPr>
                        <a:t>product_name</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Direct copy</a:t>
                      </a:r>
                    </a:p>
                  </a:txBody>
                  <a:tcPr marL="17780" marR="68580" marT="0" marB="0"/>
                </a:tc>
                <a:extLst>
                  <a:ext uri="{0D108BD9-81ED-4DB2-BD59-A6C34878D82A}">
                    <a16:rowId xmlns:a16="http://schemas.microsoft.com/office/drawing/2014/main" val="55640601"/>
                  </a:ext>
                </a:extLst>
              </a:tr>
              <a:tr h="21217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CA" sz="1400" b="1" kern="1200">
                          <a:solidFill>
                            <a:schemeClr val="lt1"/>
                          </a:solidFill>
                          <a:effectLst/>
                          <a:latin typeface="+mn-lt"/>
                          <a:ea typeface="+mn-ea"/>
                          <a:cs typeface="+mn-cs"/>
                        </a:rPr>
                        <a:t>description</a:t>
                      </a:r>
                      <a:endParaRPr lang="sv-SE" sz="1400" b="1" kern="1200">
                        <a:solidFill>
                          <a:schemeClr val="lt1"/>
                        </a:solidFill>
                        <a:effectLst/>
                        <a:latin typeface="+mn-lt"/>
                        <a:ea typeface="+mn-ea"/>
                        <a:cs typeface="+mn-cs"/>
                      </a:endParaRP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CA" sz="1400" err="1"/>
                        <a:t>provider_details</a:t>
                      </a:r>
                      <a:r>
                        <a:rPr lang="en-CA" sz="1400"/>
                        <a:t>.</a:t>
                      </a:r>
                      <a:r>
                        <a:rPr lang="sv-SE" sz="1400" kern="1200" err="1">
                          <a:solidFill>
                            <a:schemeClr val="dk1"/>
                          </a:solidFill>
                          <a:effectLst/>
                          <a:latin typeface="+mn-lt"/>
                          <a:ea typeface="+mn-ea"/>
                          <a:cs typeface="+mn-cs"/>
                        </a:rPr>
                        <a:t>product_info_description</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Direct</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copy</a:t>
                      </a:r>
                    </a:p>
                  </a:txBody>
                  <a:tcPr marL="17780" marR="68580" marT="0" marB="0"/>
                </a:tc>
                <a:extLst>
                  <a:ext uri="{0D108BD9-81ED-4DB2-BD59-A6C34878D82A}">
                    <a16:rowId xmlns:a16="http://schemas.microsoft.com/office/drawing/2014/main" val="3618283487"/>
                  </a:ext>
                </a:extLst>
              </a:tr>
              <a:tr h="636530">
                <a:tc>
                  <a:txBody>
                    <a:bodyPr/>
                    <a:lstStyle/>
                    <a:p>
                      <a:pPr marL="0" algn="ctr" defTabSz="914400" rtl="0" eaLnBrk="1" latinLnBrk="0" hangingPunct="0">
                        <a:spcAft>
                          <a:spcPts val="900"/>
                        </a:spcAft>
                      </a:pPr>
                      <a:r>
                        <a:rPr lang="en-CA" sz="1400" b="1" kern="1200">
                          <a:solidFill>
                            <a:schemeClr val="lt1"/>
                          </a:solidFill>
                          <a:effectLst/>
                          <a:latin typeface="+mn-lt"/>
                          <a:ea typeface="+mn-ea"/>
                          <a:cs typeface="+mn-cs"/>
                        </a:rPr>
                        <a:t>invariantUUID</a:t>
                      </a:r>
                      <a:endParaRPr lang="sv-SE" sz="1400" b="1" kern="1200">
                        <a:solidFill>
                          <a:schemeClr val="lt1"/>
                        </a:solidFill>
                        <a:effectLst/>
                        <a:latin typeface="+mn-lt"/>
                        <a:ea typeface="+mn-ea"/>
                        <a:cs typeface="+mn-cs"/>
                      </a:endParaRPr>
                    </a:p>
                  </a:txBody>
                  <a:tcPr marL="26505" marR="102235" marT="0" marB="0"/>
                </a:tc>
                <a:tc>
                  <a:txBody>
                    <a:bodyPr/>
                    <a:lstStyle/>
                    <a:p>
                      <a:pPr marL="0" algn="ctr" defTabSz="914400" rtl="0" eaLnBrk="1" latinLnBrk="0" hangingPunct="0">
                        <a:spcAft>
                          <a:spcPts val="900"/>
                        </a:spcAft>
                      </a:pPr>
                      <a:r>
                        <a:rPr lang="en-CA" sz="1400" err="1"/>
                        <a:t>provider_details</a:t>
                      </a:r>
                      <a:r>
                        <a:rPr lang="en-CA" sz="1400"/>
                        <a:t>.</a:t>
                      </a:r>
                      <a:r>
                        <a:rPr lang="sv-SE" sz="1400" kern="1200" err="1">
                          <a:solidFill>
                            <a:schemeClr val="dk1"/>
                          </a:solidFill>
                          <a:effectLst/>
                          <a:latin typeface="+mn-lt"/>
                          <a:ea typeface="+mn-ea"/>
                          <a:cs typeface="+mn-cs"/>
                        </a:rPr>
                        <a:t>product_invariant_id</a:t>
                      </a:r>
                      <a:br>
                        <a:rPr lang="sv-SE" sz="1400" kern="1200">
                          <a:solidFill>
                            <a:schemeClr val="dk1"/>
                          </a:solidFill>
                          <a:effectLst/>
                          <a:latin typeface="+mn-lt"/>
                          <a:ea typeface="+mn-ea"/>
                          <a:cs typeface="+mn-cs"/>
                        </a:rPr>
                      </a:br>
                      <a:r>
                        <a:rPr lang="sv-SE" sz="1400" kern="1200">
                          <a:solidFill>
                            <a:schemeClr val="dk1"/>
                          </a:solidFill>
                          <a:effectLst/>
                          <a:latin typeface="+mn-lt"/>
                          <a:ea typeface="+mn-ea"/>
                          <a:cs typeface="+mn-cs"/>
                        </a:rPr>
                        <a:t>AND/OR</a:t>
                      </a:r>
                      <a:br>
                        <a:rPr lang="sv-SE" sz="1400" kern="1200">
                          <a:solidFill>
                            <a:schemeClr val="dk1"/>
                          </a:solidFill>
                          <a:effectLst/>
                          <a:latin typeface="+mn-lt"/>
                          <a:ea typeface="+mn-ea"/>
                          <a:cs typeface="+mn-cs"/>
                        </a:rPr>
                      </a:br>
                      <a:r>
                        <a:rPr lang="en-CA" sz="1400" err="1"/>
                        <a:t>catalog_info</a:t>
                      </a:r>
                      <a:r>
                        <a:rPr lang="en-CA" sz="1400"/>
                        <a:t>. </a:t>
                      </a:r>
                      <a:r>
                        <a:rPr lang="en-CA" sz="1400" err="1"/>
                        <a:t>invariant_uuid</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i="1" kern="1200" err="1">
                          <a:solidFill>
                            <a:schemeClr val="dk1"/>
                          </a:solidFill>
                          <a:effectLst/>
                          <a:latin typeface="+mn-lt"/>
                          <a:ea typeface="+mn-ea"/>
                          <a:cs typeface="+mn-cs"/>
                        </a:rPr>
                        <a:t>Duplicated</a:t>
                      </a:r>
                      <a:endParaRPr lang="sv-SE" sz="1400" i="1" kern="120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2534582558"/>
                  </a:ext>
                </a:extLst>
              </a:tr>
              <a:tr h="212177">
                <a:tc>
                  <a:txBody>
                    <a:bodyPr/>
                    <a:lstStyle/>
                    <a:p>
                      <a:pPr marL="0" algn="ctr" defTabSz="914400" rtl="0" eaLnBrk="1" latinLnBrk="0" hangingPunct="0">
                        <a:spcAft>
                          <a:spcPts val="900"/>
                        </a:spcAft>
                      </a:pPr>
                      <a:r>
                        <a:rPr lang="en-CA" sz="1400" b="1" kern="1200" err="1">
                          <a:solidFill>
                            <a:schemeClr val="lt1"/>
                          </a:solidFill>
                          <a:effectLst/>
                          <a:latin typeface="+mn-lt"/>
                          <a:ea typeface="+mn-ea"/>
                          <a:cs typeface="+mn-cs"/>
                        </a:rPr>
                        <a:t>nf_function</a:t>
                      </a:r>
                      <a:endParaRPr lang="sv-SE" sz="1400" b="1" kern="1200">
                        <a:solidFill>
                          <a:schemeClr val="lt1"/>
                        </a:solidFill>
                        <a:effectLst/>
                        <a:latin typeface="+mn-lt"/>
                        <a:ea typeface="+mn-ea"/>
                        <a:cs typeface="+mn-cs"/>
                      </a:endParaRP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kern="1200">
                          <a:solidFill>
                            <a:schemeClr val="dk1"/>
                          </a:solidFill>
                          <a:effectLst/>
                          <a:latin typeface="+mn-lt"/>
                          <a:ea typeface="+mn-ea"/>
                          <a:cs typeface="+mn-cs"/>
                        </a:rPr>
                        <a: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err="1">
                          <a:solidFill>
                            <a:schemeClr val="dk1"/>
                          </a:solidFill>
                          <a:effectLst/>
                          <a:latin typeface="+mn-lt"/>
                          <a:ea typeface="+mn-ea"/>
                          <a:cs typeface="+mn-cs"/>
                        </a:rPr>
                        <a:t>Properties</a:t>
                      </a:r>
                      <a:r>
                        <a:rPr lang="sv-SE" sz="1400" kern="1200">
                          <a:solidFill>
                            <a:schemeClr val="dk1"/>
                          </a:solidFill>
                          <a:effectLst/>
                          <a:latin typeface="+mn-lt"/>
                          <a:ea typeface="+mn-ea"/>
                          <a:cs typeface="+mn-cs"/>
                        </a:rPr>
                        <a:t> </a:t>
                      </a:r>
                      <a:r>
                        <a:rPr lang="sv-SE" sz="1400" kern="1200" err="1">
                          <a:solidFill>
                            <a:schemeClr val="dk1"/>
                          </a:solidFill>
                          <a:effectLst/>
                          <a:latin typeface="+mn-lt"/>
                          <a:ea typeface="+mn-ea"/>
                          <a:cs typeface="+mn-cs"/>
                        </a:rPr>
                        <a:t>within</a:t>
                      </a:r>
                      <a:r>
                        <a:rPr lang="sv-SE" sz="1400" kern="1200">
                          <a:solidFill>
                            <a:schemeClr val="dk1"/>
                          </a:solidFill>
                          <a:effectLst/>
                          <a:latin typeface="+mn-lt"/>
                          <a:ea typeface="+mn-ea"/>
                          <a:cs typeface="+mn-cs"/>
                        </a:rPr>
                        <a:t> service </a:t>
                      </a:r>
                      <a:r>
                        <a:rPr lang="sv-SE" sz="1400" kern="1200">
                          <a:solidFill>
                            <a:schemeClr val="dk1"/>
                          </a:solidFill>
                          <a:effectLst/>
                          <a:latin typeface="+mn-lt"/>
                          <a:ea typeface="+mn-ea"/>
                          <a:cs typeface="+mn-cs"/>
                          <a:sym typeface="Wingdings" panose="05000000000000000000" pitchFamily="2" charset="2"/>
                        </a:rPr>
                        <a:t> </a:t>
                      </a:r>
                      <a:r>
                        <a:rPr lang="sv-SE" sz="1400" kern="1200" err="1">
                          <a:solidFill>
                            <a:schemeClr val="dk1"/>
                          </a:solidFill>
                          <a:effectLst/>
                          <a:latin typeface="+mn-lt"/>
                          <a:ea typeface="+mn-ea"/>
                          <a:cs typeface="+mn-cs"/>
                          <a:sym typeface="Wingdings" panose="05000000000000000000" pitchFamily="2" charset="2"/>
                        </a:rPr>
                        <a:t>assumed</a:t>
                      </a:r>
                      <a:r>
                        <a:rPr lang="sv-SE" sz="1400" kern="1200">
                          <a:solidFill>
                            <a:schemeClr val="dk1"/>
                          </a:solidFill>
                          <a:effectLst/>
                          <a:latin typeface="+mn-lt"/>
                          <a:ea typeface="+mn-ea"/>
                          <a:cs typeface="+mn-cs"/>
                          <a:sym typeface="Wingdings" panose="05000000000000000000" pitchFamily="2" charset="2"/>
                        </a:rPr>
                        <a:t> not in NF</a:t>
                      </a:r>
                      <a:endParaRPr lang="sv-SE" sz="1400" kern="120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2698037364"/>
                  </a:ext>
                </a:extLst>
              </a:tr>
              <a:tr h="212177">
                <a:tc>
                  <a:txBody>
                    <a:bodyPr/>
                    <a:lstStyle/>
                    <a:p>
                      <a:pPr marL="0" algn="ctr" defTabSz="914400" rtl="0" eaLnBrk="1" latinLnBrk="0" hangingPunct="0">
                        <a:spcAft>
                          <a:spcPts val="900"/>
                        </a:spcAft>
                      </a:pPr>
                      <a:r>
                        <a:rPr lang="en-CA" sz="1400" b="1" kern="1200" err="1">
                          <a:solidFill>
                            <a:schemeClr val="lt1"/>
                          </a:solidFill>
                          <a:effectLst/>
                          <a:latin typeface="+mn-lt"/>
                          <a:ea typeface="+mn-ea"/>
                          <a:cs typeface="+mn-cs"/>
                        </a:rPr>
                        <a:t>nf_role</a:t>
                      </a:r>
                      <a:endParaRPr lang="sv-SE" sz="1400" b="1" kern="1200">
                        <a:solidFill>
                          <a:schemeClr val="lt1"/>
                        </a:solidFill>
                        <a:effectLst/>
                        <a:latin typeface="+mn-lt"/>
                        <a:ea typeface="+mn-ea"/>
                        <a:cs typeface="+mn-cs"/>
                      </a:endParaRP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kern="1200">
                          <a:solidFill>
                            <a:schemeClr val="dk1"/>
                          </a:solidFill>
                          <a:effectLst/>
                          <a:latin typeface="+mn-lt"/>
                          <a:ea typeface="+mn-ea"/>
                          <a:cs typeface="+mn-cs"/>
                        </a:rPr>
                        <a: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Properties</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within</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service </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sym typeface="Wingdings" panose="05000000000000000000" pitchFamily="2" charset="2"/>
                        </a:rPr>
                        <a:t> </a:t>
                      </a: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sym typeface="Wingdings" panose="05000000000000000000" pitchFamily="2" charset="2"/>
                        </a:rPr>
                        <a:t>assumed</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sym typeface="Wingdings" panose="05000000000000000000" pitchFamily="2" charset="2"/>
                        </a:rPr>
                        <a:t> not in NF</a:t>
                      </a:r>
                      <a:endParaRPr kumimoji="0" lang="sv-SE" sz="14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3932246769"/>
                  </a:ext>
                </a:extLst>
              </a:tr>
              <a:tr h="212177">
                <a:tc>
                  <a:txBody>
                    <a:bodyPr/>
                    <a:lstStyle/>
                    <a:p>
                      <a:pPr marL="0" algn="ctr" defTabSz="914400" rtl="0" eaLnBrk="1" latinLnBrk="0" hangingPunct="0">
                        <a:spcAft>
                          <a:spcPts val="900"/>
                        </a:spcAft>
                      </a:pPr>
                      <a:r>
                        <a:rPr lang="en-CA" sz="1400" b="1" kern="1200" err="1">
                          <a:solidFill>
                            <a:schemeClr val="lt1"/>
                          </a:solidFill>
                          <a:effectLst/>
                          <a:latin typeface="+mn-lt"/>
                          <a:ea typeface="+mn-ea"/>
                          <a:cs typeface="+mn-cs"/>
                        </a:rPr>
                        <a:t>nf_type</a:t>
                      </a:r>
                      <a:endParaRPr lang="sv-SE" sz="1400" b="1" kern="1200">
                        <a:solidFill>
                          <a:schemeClr val="lt1"/>
                        </a:solidFill>
                        <a:effectLst/>
                        <a:latin typeface="+mn-lt"/>
                        <a:ea typeface="+mn-ea"/>
                        <a:cs typeface="+mn-cs"/>
                      </a:endParaRP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kern="1200">
                          <a:solidFill>
                            <a:schemeClr val="dk1"/>
                          </a:solidFill>
                          <a:effectLst/>
                          <a:latin typeface="+mn-lt"/>
                          <a:ea typeface="+mn-ea"/>
                          <a:cs typeface="+mn-cs"/>
                        </a:rPr>
                        <a: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Properties</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within</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service </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sym typeface="Wingdings" panose="05000000000000000000" pitchFamily="2" charset="2"/>
                        </a:rPr>
                        <a:t> </a:t>
                      </a: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sym typeface="Wingdings" panose="05000000000000000000" pitchFamily="2" charset="2"/>
                        </a:rPr>
                        <a:t>assumed</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sym typeface="Wingdings" panose="05000000000000000000" pitchFamily="2" charset="2"/>
                        </a:rPr>
                        <a:t> not in NF</a:t>
                      </a:r>
                      <a:endParaRPr kumimoji="0" lang="sv-SE" sz="14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3502020894"/>
                  </a:ext>
                </a:extLst>
              </a:tr>
              <a:tr h="21217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1" kern="1200" err="1">
                          <a:solidFill>
                            <a:schemeClr val="lt1"/>
                          </a:solidFill>
                          <a:effectLst/>
                          <a:latin typeface="+mn-lt"/>
                          <a:ea typeface="+mn-ea"/>
                          <a:cs typeface="+mn-cs"/>
                        </a:rPr>
                        <a:t>software_versions</a:t>
                      </a:r>
                      <a:endParaRPr lang="sv-SE" sz="1400" b="1" kern="1200">
                        <a:solidFill>
                          <a:schemeClr val="lt1"/>
                        </a:solidFill>
                        <a:effectLst/>
                        <a:latin typeface="+mn-lt"/>
                        <a:ea typeface="+mn-ea"/>
                        <a:cs typeface="+mn-cs"/>
                      </a:endParaRP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CA" sz="1400" err="1"/>
                        <a:t>provider_details</a:t>
                      </a:r>
                      <a:r>
                        <a:rPr lang="en-CA" sz="1400"/>
                        <a:t>.</a:t>
                      </a:r>
                      <a:r>
                        <a:rPr lang="sv-SE" sz="1400" kern="1200" err="1">
                          <a:solidFill>
                            <a:schemeClr val="dk1"/>
                          </a:solidFill>
                          <a:effectLst/>
                          <a:latin typeface="+mn-lt"/>
                          <a:ea typeface="+mn-ea"/>
                          <a:cs typeface="+mn-cs"/>
                        </a:rPr>
                        <a:t>software_version</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Properties</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within</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service </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sym typeface="Wingdings" panose="05000000000000000000" pitchFamily="2" charset="2"/>
                        </a:rPr>
                        <a:t></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sv-SE" sz="1400" b="0" i="1" u="none" strike="noStrike" kern="1200" cap="none" spc="0" normalizeH="0" baseline="0" noProof="0" err="1">
                          <a:ln>
                            <a:noFill/>
                          </a:ln>
                          <a:solidFill>
                            <a:prstClr val="black"/>
                          </a:solidFill>
                          <a:effectLst/>
                          <a:uLnTx/>
                          <a:uFillTx/>
                          <a:latin typeface="Calibri" panose="020F0502020204030204"/>
                          <a:ea typeface="+mn-ea"/>
                          <a:cs typeface="+mn-cs"/>
                        </a:rPr>
                        <a:t>mismatch</a:t>
                      </a:r>
                      <a:endParaRPr kumimoji="0" lang="sv-SE" sz="1400" b="0" i="1" u="none" strike="noStrike" kern="1200" cap="none" spc="0" normalizeH="0" baseline="0" noProof="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208858231"/>
                  </a:ext>
                </a:extLst>
              </a:tr>
              <a:tr h="212177">
                <a:tc>
                  <a:txBody>
                    <a:bodyPr/>
                    <a:lstStyle/>
                    <a:p>
                      <a:pPr marL="0" algn="ctr" defTabSz="914400" rtl="0" eaLnBrk="1" latinLnBrk="0" hangingPunct="0">
                        <a:spcAft>
                          <a:spcPts val="900"/>
                        </a:spcAft>
                      </a:pPr>
                      <a:r>
                        <a:rPr lang="sv-SE" sz="1400" b="1" kern="1200">
                          <a:solidFill>
                            <a:schemeClr val="lt1"/>
                          </a:solidFill>
                          <a:effectLst/>
                          <a:latin typeface="+mn-lt"/>
                          <a:ea typeface="+mn-ea"/>
                          <a:cs typeface="+mn-cs"/>
                        </a:rPr>
                        <a:t>-</a:t>
                      </a: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CA" sz="1400" err="1"/>
                        <a:t>provider_details</a:t>
                      </a:r>
                      <a:r>
                        <a:rPr lang="en-CA" sz="1400"/>
                        <a:t>.</a:t>
                      </a:r>
                      <a:r>
                        <a:rPr lang="sv-SE" sz="1400" kern="1200" err="1">
                          <a:solidFill>
                            <a:schemeClr val="dk1"/>
                          </a:solidFill>
                          <a:effectLst/>
                          <a:latin typeface="+mn-lt"/>
                          <a:ea typeface="+mn-ea"/>
                          <a:cs typeface="+mn-cs"/>
                        </a:rPr>
                        <a:t>product_info_name</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a:solidFill>
                            <a:schemeClr val="dk1"/>
                          </a:solidFill>
                          <a:effectLst/>
                          <a:latin typeface="+mn-lt"/>
                          <a:ea typeface="+mn-ea"/>
                          <a:cs typeface="+mn-cs"/>
                        </a:rPr>
                        <a:t>Not present in SDC </a:t>
                      </a:r>
                      <a:r>
                        <a:rPr lang="sv-SE" sz="1400" kern="1200">
                          <a:solidFill>
                            <a:schemeClr val="dk1"/>
                          </a:solidFill>
                          <a:effectLst/>
                          <a:latin typeface="+mn-lt"/>
                          <a:ea typeface="+mn-ea"/>
                          <a:cs typeface="+mn-cs"/>
                          <a:sym typeface="Wingdings" panose="05000000000000000000" pitchFamily="2" charset="2"/>
                        </a:rPr>
                        <a:t> </a:t>
                      </a:r>
                      <a:r>
                        <a:rPr lang="sv-SE" sz="1400" kern="1200" err="1">
                          <a:solidFill>
                            <a:schemeClr val="dk1"/>
                          </a:solidFill>
                          <a:effectLst/>
                          <a:latin typeface="+mn-lt"/>
                          <a:ea typeface="+mn-ea"/>
                          <a:cs typeface="+mn-cs"/>
                          <a:sym typeface="Wingdings" panose="05000000000000000000" pitchFamily="2" charset="2"/>
                        </a:rPr>
                        <a:t>How</a:t>
                      </a:r>
                      <a:r>
                        <a:rPr lang="sv-SE" sz="1400" kern="1200">
                          <a:solidFill>
                            <a:schemeClr val="dk1"/>
                          </a:solidFill>
                          <a:effectLst/>
                          <a:latin typeface="+mn-lt"/>
                          <a:ea typeface="+mn-ea"/>
                          <a:cs typeface="+mn-cs"/>
                          <a:sym typeface="Wingdings" panose="05000000000000000000" pitchFamily="2" charset="2"/>
                        </a:rPr>
                        <a:t> is </a:t>
                      </a:r>
                      <a:r>
                        <a:rPr lang="sv-SE" sz="1400" kern="1200" err="1">
                          <a:solidFill>
                            <a:schemeClr val="dk1"/>
                          </a:solidFill>
                          <a:effectLst/>
                          <a:latin typeface="+mn-lt"/>
                          <a:ea typeface="+mn-ea"/>
                          <a:cs typeface="+mn-cs"/>
                          <a:sym typeface="Wingdings" panose="05000000000000000000" pitchFamily="2" charset="2"/>
                        </a:rPr>
                        <a:t>this</a:t>
                      </a:r>
                      <a:r>
                        <a:rPr lang="sv-SE" sz="1400" kern="1200">
                          <a:solidFill>
                            <a:schemeClr val="dk1"/>
                          </a:solidFill>
                          <a:effectLst/>
                          <a:latin typeface="+mn-lt"/>
                          <a:ea typeface="+mn-ea"/>
                          <a:cs typeface="+mn-cs"/>
                          <a:sym typeface="Wingdings" panose="05000000000000000000" pitchFamily="2" charset="2"/>
                        </a:rPr>
                        <a:t> </a:t>
                      </a:r>
                      <a:r>
                        <a:rPr lang="sv-SE" sz="1400" kern="1200" err="1">
                          <a:solidFill>
                            <a:schemeClr val="dk1"/>
                          </a:solidFill>
                          <a:effectLst/>
                          <a:latin typeface="+mn-lt"/>
                          <a:ea typeface="+mn-ea"/>
                          <a:cs typeface="+mn-cs"/>
                          <a:sym typeface="Wingdings" panose="05000000000000000000" pitchFamily="2" charset="2"/>
                        </a:rPr>
                        <a:t>used</a:t>
                      </a:r>
                      <a:r>
                        <a:rPr lang="sv-SE" sz="1400" kern="1200">
                          <a:solidFill>
                            <a:schemeClr val="dk1"/>
                          </a:solidFill>
                          <a:effectLst/>
                          <a:latin typeface="+mn-lt"/>
                          <a:ea typeface="+mn-ea"/>
                          <a:cs typeface="+mn-cs"/>
                          <a:sym typeface="Wingdings" panose="05000000000000000000" pitchFamily="2" charset="2"/>
                        </a:rPr>
                        <a:t>?</a:t>
                      </a:r>
                      <a:endParaRPr lang="sv-SE" sz="1400" kern="120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1288116022"/>
                  </a:ext>
                </a:extLst>
              </a:tr>
              <a:tr h="212177">
                <a:tc>
                  <a:txBody>
                    <a:bodyPr/>
                    <a:lstStyle/>
                    <a:p>
                      <a:pPr marL="0" algn="ctr" defTabSz="914400" rtl="0" eaLnBrk="1" latinLnBrk="0" hangingPunct="0">
                        <a:spcAft>
                          <a:spcPts val="900"/>
                        </a:spcAft>
                      </a:pPr>
                      <a:r>
                        <a:rPr lang="en-CA" sz="1400" b="1" kern="1200">
                          <a:solidFill>
                            <a:schemeClr val="lt1"/>
                          </a:solidFill>
                          <a:effectLst/>
                          <a:latin typeface="+mn-lt"/>
                          <a:ea typeface="+mn-ea"/>
                          <a:cs typeface="+mn-cs"/>
                        </a:rPr>
                        <a:t>customizationUUID</a:t>
                      </a:r>
                      <a:endParaRPr lang="sv-SE" sz="1400" b="1" kern="1200">
                        <a:solidFill>
                          <a:schemeClr val="lt1"/>
                        </a:solidFill>
                        <a:effectLst/>
                        <a:latin typeface="+mn-lt"/>
                        <a:ea typeface="+mn-ea"/>
                        <a:cs typeface="+mn-cs"/>
                      </a:endParaRP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CA" sz="1400" err="1"/>
                        <a:t>catalog_info.customization_uuid</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Direct copy</a:t>
                      </a:r>
                    </a:p>
                  </a:txBody>
                  <a:tcPr marL="17780" marR="68580" marT="0" marB="0"/>
                </a:tc>
                <a:extLst>
                  <a:ext uri="{0D108BD9-81ED-4DB2-BD59-A6C34878D82A}">
                    <a16:rowId xmlns:a16="http://schemas.microsoft.com/office/drawing/2014/main" val="540474843"/>
                  </a:ext>
                </a:extLst>
              </a:tr>
              <a:tr h="212177">
                <a:tc>
                  <a:txBody>
                    <a:bodyPr/>
                    <a:lstStyle/>
                    <a:p>
                      <a:pPr marL="0" algn="ctr" defTabSz="914400" rtl="0" eaLnBrk="1" latinLnBrk="0" hangingPunct="0">
                        <a:spcAft>
                          <a:spcPts val="900"/>
                        </a:spcAft>
                      </a:pPr>
                      <a:r>
                        <a:rPr lang="sv-SE" sz="1400" b="1" kern="1200">
                          <a:solidFill>
                            <a:schemeClr val="lt1"/>
                          </a:solidFill>
                          <a:effectLst/>
                          <a:latin typeface="+mn-lt"/>
                          <a:ea typeface="+mn-ea"/>
                          <a:cs typeface="+mn-cs"/>
                        </a:rPr>
                        <a:t>version</a:t>
                      </a: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CA" sz="1400" err="1"/>
                        <a:t>catalog_info.version</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Direct</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copy</a:t>
                      </a:r>
                    </a:p>
                  </a:txBody>
                  <a:tcPr marL="17780" marR="68580" marT="0" marB="0"/>
                </a:tc>
                <a:extLst>
                  <a:ext uri="{0D108BD9-81ED-4DB2-BD59-A6C34878D82A}">
                    <a16:rowId xmlns:a16="http://schemas.microsoft.com/office/drawing/2014/main" val="1390493801"/>
                  </a:ext>
                </a:extLst>
              </a:tr>
              <a:tr h="212177">
                <a:tc>
                  <a:txBody>
                    <a:bodyPr/>
                    <a:lstStyle/>
                    <a:p>
                      <a:pPr marL="0" algn="ctr" defTabSz="914400" rtl="0" eaLnBrk="1" latinLnBrk="0" hangingPunct="0">
                        <a:spcAft>
                          <a:spcPts val="900"/>
                        </a:spcAft>
                      </a:pPr>
                      <a:r>
                        <a:rPr lang="en-CA" sz="1400" b="1" kern="1200">
                          <a:solidFill>
                            <a:schemeClr val="lt1"/>
                          </a:solidFill>
                          <a:effectLst/>
                          <a:latin typeface="+mn-lt"/>
                          <a:ea typeface="+mn-ea"/>
                          <a:cs typeface="+mn-cs"/>
                        </a:rPr>
                        <a:t>type</a:t>
                      </a:r>
                      <a:endParaRPr lang="sv-SE" sz="1400" b="1" kern="1200">
                        <a:solidFill>
                          <a:schemeClr val="lt1"/>
                        </a:solidFill>
                        <a:effectLst/>
                        <a:latin typeface="+mn-lt"/>
                        <a:ea typeface="+mn-ea"/>
                        <a:cs typeface="+mn-cs"/>
                      </a:endParaRP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kern="1200">
                          <a:solidFill>
                            <a:schemeClr val="dk1"/>
                          </a:solidFill>
                          <a:effectLst/>
                          <a:latin typeface="+mn-lt"/>
                          <a:ea typeface="+mn-ea"/>
                          <a:cs typeface="+mn-cs"/>
                        </a:rPr>
                        <a: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err="1">
                          <a:solidFill>
                            <a:schemeClr val="dk1"/>
                          </a:solidFill>
                          <a:effectLst/>
                          <a:latin typeface="+mn-lt"/>
                          <a:ea typeface="+mn-ea"/>
                          <a:cs typeface="+mn-cs"/>
                        </a:rPr>
                        <a:t>Hardcoded</a:t>
                      </a:r>
                      <a:r>
                        <a:rPr lang="sv-SE" sz="1400" kern="1200">
                          <a:solidFill>
                            <a:schemeClr val="dk1"/>
                          </a:solidFill>
                          <a:effectLst/>
                          <a:latin typeface="+mn-lt"/>
                          <a:ea typeface="+mn-ea"/>
                          <a:cs typeface="+mn-cs"/>
                        </a:rPr>
                        <a:t> to PNF? </a:t>
                      </a:r>
                      <a:r>
                        <a:rPr lang="sv-SE" sz="1400" kern="1200">
                          <a:solidFill>
                            <a:schemeClr val="dk1"/>
                          </a:solidFill>
                          <a:effectLst/>
                          <a:latin typeface="+mn-lt"/>
                          <a:ea typeface="+mn-ea"/>
                          <a:cs typeface="+mn-cs"/>
                          <a:sym typeface="Wingdings" panose="05000000000000000000" pitchFamily="2" charset="2"/>
                        </a:rPr>
                        <a:t> </a:t>
                      </a:r>
                      <a:r>
                        <a:rPr lang="sv-SE" sz="1400" kern="1200">
                          <a:solidFill>
                            <a:schemeClr val="dk1"/>
                          </a:solidFill>
                          <a:effectLst/>
                          <a:latin typeface="+mn-lt"/>
                          <a:ea typeface="+mn-ea"/>
                          <a:cs typeface="+mn-cs"/>
                        </a:rPr>
                        <a:t>Implicit in </a:t>
                      </a:r>
                      <a:r>
                        <a:rPr lang="sv-SE" sz="1400" kern="1200" err="1">
                          <a:solidFill>
                            <a:schemeClr val="dk1"/>
                          </a:solidFill>
                          <a:effectLst/>
                          <a:latin typeface="+mn-lt"/>
                          <a:ea typeface="+mn-ea"/>
                          <a:cs typeface="+mn-cs"/>
                        </a:rPr>
                        <a:t>node</a:t>
                      </a:r>
                      <a:r>
                        <a:rPr lang="sv-SE" sz="1400" kern="1200">
                          <a:solidFill>
                            <a:schemeClr val="dk1"/>
                          </a:solidFill>
                          <a:effectLst/>
                          <a:latin typeface="+mn-lt"/>
                          <a:ea typeface="+mn-ea"/>
                          <a:cs typeface="+mn-cs"/>
                        </a:rPr>
                        <a:t> </a:t>
                      </a:r>
                      <a:r>
                        <a:rPr lang="sv-SE" sz="1400" kern="1200" err="1">
                          <a:solidFill>
                            <a:schemeClr val="dk1"/>
                          </a:solidFill>
                          <a:effectLst/>
                          <a:latin typeface="+mn-lt"/>
                          <a:ea typeface="+mn-ea"/>
                          <a:cs typeface="+mn-cs"/>
                        </a:rPr>
                        <a:t>type</a:t>
                      </a:r>
                      <a:r>
                        <a:rPr lang="sv-SE" sz="1400" kern="1200">
                          <a:solidFill>
                            <a:schemeClr val="dk1"/>
                          </a:solidFill>
                          <a:effectLst/>
                          <a:latin typeface="+mn-lt"/>
                          <a:ea typeface="+mn-ea"/>
                          <a:cs typeface="+mn-cs"/>
                        </a:rPr>
                        <a:t>(?)</a:t>
                      </a:r>
                    </a:p>
                  </a:txBody>
                  <a:tcPr marL="17780" marR="68580" marT="0" marB="0"/>
                </a:tc>
                <a:extLst>
                  <a:ext uri="{0D108BD9-81ED-4DB2-BD59-A6C34878D82A}">
                    <a16:rowId xmlns:a16="http://schemas.microsoft.com/office/drawing/2014/main" val="3801794142"/>
                  </a:ext>
                </a:extLst>
              </a:tr>
              <a:tr h="212177">
                <a:tc>
                  <a:txBody>
                    <a:bodyPr/>
                    <a:lstStyle/>
                    <a:p>
                      <a:pPr marL="0" algn="ctr" defTabSz="914400" rtl="0" eaLnBrk="1" latinLnBrk="0" hangingPunct="0">
                        <a:spcAft>
                          <a:spcPts val="900"/>
                        </a:spcAft>
                      </a:pPr>
                      <a:r>
                        <a:rPr lang="en-CA" sz="1400" b="1" kern="1200">
                          <a:solidFill>
                            <a:schemeClr val="lt1"/>
                          </a:solidFill>
                          <a:effectLst/>
                          <a:latin typeface="+mn-lt"/>
                          <a:ea typeface="+mn-ea"/>
                          <a:cs typeface="+mn-cs"/>
                        </a:rPr>
                        <a:t>category</a:t>
                      </a:r>
                      <a:endParaRPr lang="sv-SE" sz="1400" b="1" kern="1200">
                        <a:solidFill>
                          <a:schemeClr val="lt1"/>
                        </a:solidFill>
                        <a:effectLst/>
                        <a:latin typeface="+mn-lt"/>
                        <a:ea typeface="+mn-ea"/>
                        <a:cs typeface="+mn-cs"/>
                      </a:endParaRP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kern="1200">
                          <a:solidFill>
                            <a:schemeClr val="dk1"/>
                          </a:solidFill>
                          <a:effectLst/>
                          <a:latin typeface="+mn-lt"/>
                          <a:ea typeface="+mn-ea"/>
                          <a:cs typeface="+mn-cs"/>
                        </a:rPr>
                        <a: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Missing</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from TPDM?</a:t>
                      </a:r>
                    </a:p>
                  </a:txBody>
                  <a:tcPr marL="17780" marR="68580" marT="0" marB="0"/>
                </a:tc>
                <a:extLst>
                  <a:ext uri="{0D108BD9-81ED-4DB2-BD59-A6C34878D82A}">
                    <a16:rowId xmlns:a16="http://schemas.microsoft.com/office/drawing/2014/main" val="4279286605"/>
                  </a:ext>
                </a:extLst>
              </a:tr>
              <a:tr h="212177">
                <a:tc>
                  <a:txBody>
                    <a:bodyPr/>
                    <a:lstStyle/>
                    <a:p>
                      <a:pPr marL="0" algn="ctr" defTabSz="914400" rtl="0" eaLnBrk="1" latinLnBrk="0" hangingPunct="0">
                        <a:spcAft>
                          <a:spcPts val="900"/>
                        </a:spcAft>
                      </a:pPr>
                      <a:r>
                        <a:rPr lang="en-CA" sz="1400" b="1" kern="1200">
                          <a:solidFill>
                            <a:schemeClr val="lt1"/>
                          </a:solidFill>
                          <a:effectLst/>
                          <a:latin typeface="+mn-lt"/>
                          <a:ea typeface="+mn-ea"/>
                          <a:cs typeface="+mn-cs"/>
                        </a:rPr>
                        <a:t>subcategory</a:t>
                      </a:r>
                      <a:endParaRPr lang="sv-SE" sz="1400" b="1" kern="1200">
                        <a:solidFill>
                          <a:schemeClr val="lt1"/>
                        </a:solidFill>
                        <a:effectLst/>
                        <a:latin typeface="+mn-lt"/>
                        <a:ea typeface="+mn-ea"/>
                        <a:cs typeface="+mn-cs"/>
                      </a:endParaRP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kern="1200">
                          <a:solidFill>
                            <a:schemeClr val="dk1"/>
                          </a:solidFill>
                          <a:effectLst/>
                          <a:latin typeface="+mn-lt"/>
                          <a:ea typeface="+mn-ea"/>
                          <a:cs typeface="+mn-cs"/>
                        </a:rPr>
                        <a: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Missing</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from TPDM?</a:t>
                      </a:r>
                    </a:p>
                  </a:txBody>
                  <a:tcPr marL="17780" marR="68580" marT="0" marB="0"/>
                </a:tc>
                <a:extLst>
                  <a:ext uri="{0D108BD9-81ED-4DB2-BD59-A6C34878D82A}">
                    <a16:rowId xmlns:a16="http://schemas.microsoft.com/office/drawing/2014/main" val="2550197312"/>
                  </a:ext>
                </a:extLst>
              </a:tr>
              <a:tr h="212177">
                <a:tc>
                  <a:txBody>
                    <a:bodyPr/>
                    <a:lstStyle/>
                    <a:p>
                      <a:pPr marL="0" algn="ctr" defTabSz="914400" rtl="0" eaLnBrk="1" latinLnBrk="0" hangingPunct="0">
                        <a:spcAft>
                          <a:spcPts val="900"/>
                        </a:spcAft>
                      </a:pPr>
                      <a:r>
                        <a:rPr lang="en-CA" sz="1400" b="1" kern="1200">
                          <a:solidFill>
                            <a:schemeClr val="lt1"/>
                          </a:solidFill>
                          <a:effectLst/>
                          <a:latin typeface="+mn-lt"/>
                          <a:ea typeface="+mn-ea"/>
                          <a:cs typeface="+mn-cs"/>
                        </a:rPr>
                        <a:t>resourceVendorModelNumber</a:t>
                      </a:r>
                      <a:endParaRPr lang="sv-SE" sz="1400" b="1" kern="1200">
                        <a:solidFill>
                          <a:schemeClr val="lt1"/>
                        </a:solidFill>
                        <a:effectLst/>
                        <a:latin typeface="+mn-lt"/>
                        <a:ea typeface="+mn-ea"/>
                        <a:cs typeface="+mn-cs"/>
                      </a:endParaRP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kern="1200">
                          <a:solidFill>
                            <a:schemeClr val="dk1"/>
                          </a:solidFill>
                          <a:effectLst/>
                          <a:latin typeface="+mn-lt"/>
                          <a:ea typeface="+mn-ea"/>
                          <a:cs typeface="+mn-cs"/>
                        </a:rPr>
                        <a: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Missing</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from TPDM?</a:t>
                      </a:r>
                    </a:p>
                  </a:txBody>
                  <a:tcPr marL="17780" marR="68580" marT="0" marB="0"/>
                </a:tc>
                <a:extLst>
                  <a:ext uri="{0D108BD9-81ED-4DB2-BD59-A6C34878D82A}">
                    <a16:rowId xmlns:a16="http://schemas.microsoft.com/office/drawing/2014/main" val="3247014415"/>
                  </a:ext>
                </a:extLst>
              </a:tr>
            </a:tbl>
          </a:graphicData>
        </a:graphic>
      </p:graphicFrame>
    </p:spTree>
    <p:extLst>
      <p:ext uri="{BB962C8B-B14F-4D97-AF65-F5344CB8AC3E}">
        <p14:creationId xmlns:p14="http://schemas.microsoft.com/office/powerpoint/2010/main" val="2200322707"/>
      </p:ext>
    </p:extLst>
  </p:cSld>
  <p:clrMapOvr>
    <a:masterClrMapping/>
  </p:clrMapOvr>
  <p:transition>
    <p:wipe dir="r"/>
  </p:transition>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38</a:t>
            </a:fld>
            <a:endParaRPr lang="en-US"/>
          </a:p>
        </p:txBody>
      </p:sp>
      <p:sp>
        <p:nvSpPr>
          <p:cNvPr id="3" name="Title 2"/>
          <p:cNvSpPr>
            <a:spLocks noGrp="1"/>
          </p:cNvSpPr>
          <p:nvPr>
            <p:ph type="title"/>
          </p:nvPr>
        </p:nvSpPr>
        <p:spPr/>
        <p:txBody>
          <a:bodyPr>
            <a:normAutofit fontScale="90000"/>
          </a:bodyPr>
          <a:lstStyle/>
          <a:p>
            <a:r>
              <a:rPr lang="en-US"/>
              <a:t>Mapping: SOL001 PNFD vs. TPDM PNFD</a:t>
            </a:r>
          </a:p>
        </p:txBody>
      </p:sp>
      <p:graphicFrame>
        <p:nvGraphicFramePr>
          <p:cNvPr id="7" name="Table 6">
            <a:extLst>
              <a:ext uri="{FF2B5EF4-FFF2-40B4-BE49-F238E27FC236}">
                <a16:creationId xmlns:a16="http://schemas.microsoft.com/office/drawing/2014/main" id="{7C07430C-A49B-419E-9C70-1B7AC3369194}"/>
              </a:ext>
            </a:extLst>
          </p:cNvPr>
          <p:cNvGraphicFramePr>
            <a:graphicFrameLocks noGrp="1"/>
          </p:cNvGraphicFramePr>
          <p:nvPr>
            <p:extLst>
              <p:ext uri="{D42A27DB-BD31-4B8C-83A1-F6EECF244321}">
                <p14:modId xmlns:p14="http://schemas.microsoft.com/office/powerpoint/2010/main" val="470708016"/>
              </p:ext>
            </p:extLst>
          </p:nvPr>
        </p:nvGraphicFramePr>
        <p:xfrm>
          <a:off x="314961" y="1199975"/>
          <a:ext cx="9078411" cy="2743200"/>
        </p:xfrm>
        <a:graphic>
          <a:graphicData uri="http://schemas.openxmlformats.org/drawingml/2006/table">
            <a:tbl>
              <a:tblPr firstRow="1" firstCol="1" bandRow="1" bandCol="1">
                <a:tableStyleId>{5C22544A-7EE6-4342-B048-85BDC9FD1C3A}</a:tableStyleId>
              </a:tblPr>
              <a:tblGrid>
                <a:gridCol w="2417636">
                  <a:extLst>
                    <a:ext uri="{9D8B030D-6E8A-4147-A177-3AD203B41FA5}">
                      <a16:colId xmlns:a16="http://schemas.microsoft.com/office/drawing/2014/main" val="3851950629"/>
                    </a:ext>
                  </a:extLst>
                </a:gridCol>
                <a:gridCol w="3240043">
                  <a:extLst>
                    <a:ext uri="{9D8B030D-6E8A-4147-A177-3AD203B41FA5}">
                      <a16:colId xmlns:a16="http://schemas.microsoft.com/office/drawing/2014/main" val="1540963564"/>
                    </a:ext>
                  </a:extLst>
                </a:gridCol>
                <a:gridCol w="3420732">
                  <a:extLst>
                    <a:ext uri="{9D8B030D-6E8A-4147-A177-3AD203B41FA5}">
                      <a16:colId xmlns:a16="http://schemas.microsoft.com/office/drawing/2014/main" val="4222348999"/>
                    </a:ext>
                  </a:extLst>
                </a:gridCol>
              </a:tblGrid>
              <a:tr h="427203">
                <a:tc>
                  <a:txBody>
                    <a:bodyPr/>
                    <a:lstStyle/>
                    <a:p>
                      <a:pPr algn="ctr" hangingPunct="0">
                        <a:spcAft>
                          <a:spcPts val="900"/>
                        </a:spcAft>
                      </a:pPr>
                      <a:r>
                        <a:rPr lang="en-GB" sz="1800">
                          <a:effectLst/>
                        </a:rPr>
                        <a:t>Current PNFD, SOL001</a:t>
                      </a:r>
                      <a:endParaRPr lang="sv-SE" sz="1800">
                        <a:effectLst/>
                        <a:latin typeface="Times New Roman" panose="02020603050405020304" pitchFamily="18" charset="0"/>
                        <a:ea typeface="SimSun" panose="02010600030101010101" pitchFamily="2" charset="-122"/>
                      </a:endParaRPr>
                    </a:p>
                  </a:txBody>
                  <a:tcPr marL="17780" marR="68580" marT="0" marB="0"/>
                </a:tc>
                <a:tc>
                  <a:txBody>
                    <a:bodyPr/>
                    <a:lstStyle/>
                    <a:p>
                      <a:pPr marL="0" marR="0" algn="ctr" hangingPunct="0">
                        <a:spcBef>
                          <a:spcPts val="0"/>
                        </a:spcBef>
                        <a:spcAft>
                          <a:spcPts val="0"/>
                        </a:spcAft>
                      </a:pPr>
                      <a:r>
                        <a:rPr lang="en-GB" sz="1800" dirty="0">
                          <a:effectLst/>
                        </a:rPr>
                        <a:t>Current PNFD, TPDM</a:t>
                      </a:r>
                      <a:br>
                        <a:rPr lang="en-GB" sz="1800" dirty="0">
                          <a:effectLst/>
                        </a:rPr>
                      </a:br>
                      <a:r>
                        <a:rPr lang="en-GB" sz="1800" dirty="0">
                          <a:effectLst/>
                        </a:rPr>
                        <a:t>(</a:t>
                      </a:r>
                      <a:r>
                        <a:rPr lang="en-CA" sz="1800" dirty="0" err="1"/>
                        <a:t>onap.datatypes.ProviderDetails</a:t>
                      </a:r>
                      <a:r>
                        <a:rPr lang="en-CA" sz="1800" dirty="0"/>
                        <a:t>)</a:t>
                      </a:r>
                      <a:endParaRPr lang="sv-SE" sz="1800" b="1" dirty="0">
                        <a:effectLst/>
                        <a:latin typeface="Arial" panose="020B0604020202020204" pitchFamily="34" charset="0"/>
                        <a:ea typeface="宋体" panose="02010600030101010101" pitchFamily="2" charset="-122"/>
                        <a:cs typeface="Times New Roman" panose="02020603050405020304" pitchFamily="18" charset="0"/>
                      </a:endParaRPr>
                    </a:p>
                  </a:txBody>
                  <a:tcPr marL="9678" marR="37331" marT="0" marB="0"/>
                </a:tc>
                <a:tc>
                  <a:txBody>
                    <a:bodyPr/>
                    <a:lstStyle/>
                    <a:p>
                      <a:pPr marL="0" marR="0" algn="ctr" hangingPunct="0">
                        <a:spcBef>
                          <a:spcPts val="0"/>
                        </a:spcBef>
                        <a:spcAft>
                          <a:spcPts val="0"/>
                        </a:spcAft>
                      </a:pPr>
                      <a:r>
                        <a:rPr lang="sv-SE" sz="1800">
                          <a:effectLst/>
                        </a:rPr>
                        <a:t>Handling</a:t>
                      </a:r>
                      <a:endParaRPr lang="sv-SE" sz="1800" b="1">
                        <a:effectLst/>
                        <a:latin typeface="Arial" panose="020B0604020202020204" pitchFamily="34" charset="0"/>
                        <a:ea typeface="宋体" panose="02010600030101010101" pitchFamily="2" charset="-122"/>
                        <a:cs typeface="Times New Roman" panose="02020603050405020304" pitchFamily="18" charset="0"/>
                      </a:endParaRPr>
                    </a:p>
                  </a:txBody>
                  <a:tcPr marL="9678" marR="37331" marT="0" marB="0"/>
                </a:tc>
                <a:extLst>
                  <a:ext uri="{0D108BD9-81ED-4DB2-BD59-A6C34878D82A}">
                    <a16:rowId xmlns:a16="http://schemas.microsoft.com/office/drawing/2014/main" val="2657567779"/>
                  </a:ext>
                </a:extLst>
              </a:tr>
              <a:tr h="207552">
                <a:tc>
                  <a:txBody>
                    <a:bodyPr/>
                    <a:lstStyle/>
                    <a:p>
                      <a:pPr algn="ctr" hangingPunct="0">
                        <a:spcAft>
                          <a:spcPts val="900"/>
                        </a:spcAft>
                      </a:pPr>
                      <a:r>
                        <a:rPr lang="en-GB" sz="1600" err="1">
                          <a:effectLst/>
                        </a:rPr>
                        <a:t>descriptor_id</a:t>
                      </a:r>
                      <a:endParaRPr lang="sv-SE" sz="1600" b="0">
                        <a:solidFill>
                          <a:schemeClr val="bg1"/>
                        </a:solidFill>
                        <a:effectLst/>
                        <a:latin typeface="+mn-lt"/>
                        <a:ea typeface="SimSun" panose="02010600030101010101" pitchFamily="2" charset="-122"/>
                      </a:endParaRPr>
                    </a:p>
                  </a:txBody>
                  <a:tcPr marL="17780" marR="68580" marT="0" marB="0"/>
                </a:tc>
                <a:tc>
                  <a:txBody>
                    <a:bodyPr/>
                    <a:lstStyle/>
                    <a:p>
                      <a:pPr marL="0" marR="0" algn="ctr" defTabSz="914400" rtl="0" eaLnBrk="1" latinLnBrk="0" hangingPunct="0">
                        <a:spcBef>
                          <a:spcPts val="0"/>
                        </a:spcBef>
                        <a:spcAft>
                          <a:spcPts val="900"/>
                        </a:spcAft>
                      </a:pPr>
                      <a:r>
                        <a:rPr lang="sv-SE" sz="1600" kern="1200" err="1">
                          <a:solidFill>
                            <a:schemeClr val="dk1"/>
                          </a:solidFill>
                          <a:effectLst/>
                          <a:latin typeface="+mn-lt"/>
                          <a:ea typeface="+mn-ea"/>
                          <a:cs typeface="+mn-cs"/>
                        </a:rPr>
                        <a:t>descriptor_id</a:t>
                      </a:r>
                      <a:endParaRPr lang="sv-SE" sz="16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600" b="0" i="0" u="none" strike="noStrike" kern="1200" cap="none" spc="0" normalizeH="0" baseline="0" noProof="0" err="1">
                          <a:ln>
                            <a:noFill/>
                          </a:ln>
                          <a:solidFill>
                            <a:prstClr val="black"/>
                          </a:solidFill>
                          <a:effectLst/>
                          <a:uLnTx/>
                          <a:uFillTx/>
                          <a:latin typeface="Calibri" panose="020F0502020204030204"/>
                          <a:ea typeface="+mn-ea"/>
                          <a:cs typeface="+mn-cs"/>
                        </a:rPr>
                        <a:t>Can</a:t>
                      </a:r>
                      <a:r>
                        <a:rPr kumimoji="0" lang="sv-SE" sz="1600" b="0" i="0" u="none" strike="noStrike" kern="1200" cap="none" spc="0" normalizeH="0" baseline="0" noProof="0">
                          <a:ln>
                            <a:noFill/>
                          </a:ln>
                          <a:solidFill>
                            <a:prstClr val="black"/>
                          </a:solidFill>
                          <a:effectLst/>
                          <a:uLnTx/>
                          <a:uFillTx/>
                          <a:latin typeface="Calibri" panose="020F0502020204030204"/>
                          <a:ea typeface="+mn-ea"/>
                          <a:cs typeface="+mn-cs"/>
                        </a:rPr>
                        <a:t> be </a:t>
                      </a:r>
                      <a:r>
                        <a:rPr kumimoji="0" lang="sv-SE" sz="1600" b="0" i="0" u="none" strike="noStrike" kern="1200" cap="none" spc="0" normalizeH="0" baseline="0" noProof="0" err="1">
                          <a:ln>
                            <a:noFill/>
                          </a:ln>
                          <a:solidFill>
                            <a:prstClr val="black"/>
                          </a:solidFill>
                          <a:effectLst/>
                          <a:uLnTx/>
                          <a:uFillTx/>
                          <a:latin typeface="Calibri" panose="020F0502020204030204"/>
                          <a:ea typeface="+mn-ea"/>
                          <a:cs typeface="+mn-cs"/>
                        </a:rPr>
                        <a:t>copied</a:t>
                      </a:r>
                      <a:r>
                        <a:rPr kumimoji="0" lang="sv-SE" sz="1600" b="0" i="0" u="none" strike="noStrike" kern="1200" cap="none" spc="0" normalizeH="0" baseline="0" noProof="0">
                          <a:ln>
                            <a:noFill/>
                          </a:ln>
                          <a:solidFill>
                            <a:prstClr val="black"/>
                          </a:solidFill>
                          <a:effectLst/>
                          <a:uLnTx/>
                          <a:uFillTx/>
                          <a:latin typeface="Calibri" panose="020F0502020204030204"/>
                          <a:ea typeface="+mn-ea"/>
                          <a:cs typeface="+mn-cs"/>
                        </a:rPr>
                        <a:t> from PNFD</a:t>
                      </a:r>
                    </a:p>
                  </a:txBody>
                  <a:tcPr marL="17780" marR="68580" marT="0" marB="0"/>
                </a:tc>
                <a:extLst>
                  <a:ext uri="{0D108BD9-81ED-4DB2-BD59-A6C34878D82A}">
                    <a16:rowId xmlns:a16="http://schemas.microsoft.com/office/drawing/2014/main" val="3448876913"/>
                  </a:ext>
                </a:extLst>
              </a:tr>
              <a:tr h="207552">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600">
                          <a:effectLst/>
                        </a:rPr>
                        <a:t>version</a:t>
                      </a:r>
                      <a:endParaRPr lang="sv-SE" sz="1600" b="0">
                        <a:solidFill>
                          <a:schemeClr val="bg1"/>
                        </a:solidFill>
                        <a:effectLst/>
                        <a:latin typeface="+mn-lt"/>
                        <a:ea typeface="SimSun" panose="02010600030101010101" pitchFamily="2" charset="-122"/>
                      </a:endParaRPr>
                    </a:p>
                  </a:txBody>
                  <a:tcPr marL="17780" marR="68580" marT="0" marB="0"/>
                </a:tc>
                <a:tc>
                  <a:txBody>
                    <a:bodyPr/>
                    <a:lstStyle/>
                    <a:p>
                      <a:pPr marL="0" algn="ctr" defTabSz="914400" rtl="0" eaLnBrk="1" latinLnBrk="0" hangingPunct="0">
                        <a:spcAft>
                          <a:spcPts val="900"/>
                        </a:spcAft>
                      </a:pPr>
                      <a:r>
                        <a:rPr lang="sv-SE" sz="1600" kern="1200" err="1">
                          <a:solidFill>
                            <a:schemeClr val="dk1"/>
                          </a:solidFill>
                          <a:effectLst/>
                          <a:latin typeface="+mn-lt"/>
                          <a:ea typeface="+mn-ea"/>
                          <a:cs typeface="+mn-cs"/>
                        </a:rPr>
                        <a:t>descriptor_version</a:t>
                      </a:r>
                      <a:endParaRPr lang="sv-SE" sz="16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600" b="0" i="0" u="none" strike="noStrike" kern="1200" cap="none" spc="0" normalizeH="0" baseline="0" noProof="0">
                          <a:ln>
                            <a:noFill/>
                          </a:ln>
                          <a:solidFill>
                            <a:prstClr val="black"/>
                          </a:solidFill>
                          <a:effectLst/>
                          <a:uLnTx/>
                          <a:uFillTx/>
                          <a:latin typeface="Calibri" panose="020F0502020204030204"/>
                          <a:ea typeface="+mn-ea"/>
                          <a:cs typeface="+mn-cs"/>
                        </a:rPr>
                        <a:t>Can be copied from PNFD</a:t>
                      </a:r>
                    </a:p>
                  </a:txBody>
                  <a:tcPr marL="17780" marR="68580" marT="0" marB="0"/>
                </a:tc>
                <a:extLst>
                  <a:ext uri="{0D108BD9-81ED-4DB2-BD59-A6C34878D82A}">
                    <a16:rowId xmlns:a16="http://schemas.microsoft.com/office/drawing/2014/main" val="4217935098"/>
                  </a:ext>
                </a:extLst>
              </a:tr>
              <a:tr h="207552">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600">
                          <a:effectLst/>
                        </a:rPr>
                        <a:t>provider</a:t>
                      </a:r>
                      <a:endParaRPr lang="sv-SE" sz="1600" b="0">
                        <a:solidFill>
                          <a:schemeClr val="bg1"/>
                        </a:solidFill>
                        <a:effectLst/>
                        <a:latin typeface="+mn-lt"/>
                        <a:ea typeface="SimSun" panose="02010600030101010101" pitchFamily="2" charset="-122"/>
                      </a:endParaRPr>
                    </a:p>
                  </a:txBody>
                  <a:tcPr marL="17780" marR="68580" marT="0" marB="0"/>
                </a:tc>
                <a:tc>
                  <a:txBody>
                    <a:bodyPr/>
                    <a:lstStyle/>
                    <a:p>
                      <a:pPr marL="0" algn="ctr" defTabSz="914400" rtl="0" eaLnBrk="1" latinLnBrk="0" hangingPunct="0">
                        <a:spcAft>
                          <a:spcPts val="900"/>
                        </a:spcAft>
                      </a:pPr>
                      <a:r>
                        <a:rPr lang="sv-SE" sz="1600" kern="1200" err="1">
                          <a:solidFill>
                            <a:schemeClr val="dk1"/>
                          </a:solidFill>
                          <a:effectLst/>
                          <a:latin typeface="+mn-lt"/>
                          <a:ea typeface="+mn-ea"/>
                          <a:cs typeface="+mn-cs"/>
                        </a:rPr>
                        <a:t>provider</a:t>
                      </a:r>
                      <a:endParaRPr lang="sv-SE" sz="16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600" b="0" i="0" u="none" strike="noStrike" kern="1200" cap="none" spc="0" normalizeH="0" baseline="0" noProof="0">
                          <a:ln>
                            <a:noFill/>
                          </a:ln>
                          <a:solidFill>
                            <a:prstClr val="black"/>
                          </a:solidFill>
                          <a:effectLst/>
                          <a:uLnTx/>
                          <a:uFillTx/>
                          <a:latin typeface="Calibri" panose="020F0502020204030204"/>
                          <a:ea typeface="+mn-ea"/>
                          <a:cs typeface="+mn-cs"/>
                        </a:rPr>
                        <a:t>Can be copied from PNFD</a:t>
                      </a:r>
                    </a:p>
                  </a:txBody>
                  <a:tcPr marL="17780" marR="68580" marT="0" marB="0"/>
                </a:tc>
                <a:extLst>
                  <a:ext uri="{0D108BD9-81ED-4DB2-BD59-A6C34878D82A}">
                    <a16:rowId xmlns:a16="http://schemas.microsoft.com/office/drawing/2014/main" val="646940008"/>
                  </a:ext>
                </a:extLst>
              </a:tr>
              <a:tr h="207552">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600" kern="1200">
                          <a:effectLst/>
                        </a:rPr>
                        <a:t>n</a:t>
                      </a:r>
                      <a:r>
                        <a:rPr lang="en-GB" sz="1600">
                          <a:effectLst/>
                        </a:rPr>
                        <a:t>ame</a:t>
                      </a:r>
                      <a:endParaRPr lang="sv-SE" sz="1600" b="0">
                        <a:solidFill>
                          <a:schemeClr val="bg1"/>
                        </a:solidFill>
                        <a:effectLst/>
                        <a:latin typeface="+mn-lt"/>
                        <a:ea typeface="SimSun" panose="02010600030101010101" pitchFamily="2" charset="-122"/>
                      </a:endParaRPr>
                    </a:p>
                  </a:txBody>
                  <a:tcPr marL="17780" marR="68580" marT="0" marB="0"/>
                </a:tc>
                <a:tc>
                  <a:txBody>
                    <a:bodyPr/>
                    <a:lstStyle/>
                    <a:p>
                      <a:pPr marL="0" algn="ctr" defTabSz="914400" rtl="0" eaLnBrk="1" latinLnBrk="0" hangingPunct="0">
                        <a:spcAft>
                          <a:spcPts val="900"/>
                        </a:spcAft>
                      </a:pPr>
                      <a:r>
                        <a:rPr lang="sv-SE" sz="1600" kern="1200">
                          <a:solidFill>
                            <a:schemeClr val="dk1"/>
                          </a:solidFill>
                          <a:effectLst/>
                          <a:latin typeface="+mn-lt"/>
                          <a:ea typeface="+mn-ea"/>
                          <a:cs typeface="+mn-cs"/>
                        </a:rPr>
                        <a:t> </a:t>
                      </a:r>
                      <a:r>
                        <a:rPr lang="sv-SE" sz="1600" kern="1200" err="1">
                          <a:solidFill>
                            <a:schemeClr val="dk1"/>
                          </a:solidFill>
                          <a:effectLst/>
                          <a:latin typeface="+mn-lt"/>
                          <a:ea typeface="+mn-ea"/>
                          <a:cs typeface="+mn-cs"/>
                        </a:rPr>
                        <a:t>product_name</a:t>
                      </a:r>
                      <a:endParaRPr lang="sv-SE" sz="16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600" b="0" i="0" u="none" strike="noStrike" kern="1200" cap="none" spc="0" normalizeH="0" baseline="0" noProof="0">
                          <a:ln>
                            <a:noFill/>
                          </a:ln>
                          <a:solidFill>
                            <a:prstClr val="black"/>
                          </a:solidFill>
                          <a:effectLst/>
                          <a:uLnTx/>
                          <a:uFillTx/>
                          <a:latin typeface="Calibri" panose="020F0502020204030204"/>
                          <a:ea typeface="+mn-ea"/>
                          <a:cs typeface="+mn-cs"/>
                        </a:rPr>
                        <a:t>Can be copied from PNFD</a:t>
                      </a:r>
                    </a:p>
                  </a:txBody>
                  <a:tcPr marL="17780" marR="68580" marT="0" marB="0"/>
                </a:tc>
                <a:extLst>
                  <a:ext uri="{0D108BD9-81ED-4DB2-BD59-A6C34878D82A}">
                    <a16:rowId xmlns:a16="http://schemas.microsoft.com/office/drawing/2014/main" val="55640601"/>
                  </a:ext>
                </a:extLst>
              </a:tr>
              <a:tr h="207552">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600" err="1">
                          <a:effectLst/>
                        </a:rPr>
                        <a:t>function_description</a:t>
                      </a:r>
                      <a:endParaRPr lang="sv-SE" sz="1600" b="0">
                        <a:solidFill>
                          <a:schemeClr val="bg1"/>
                        </a:solidFill>
                        <a:effectLst/>
                        <a:latin typeface="+mn-lt"/>
                        <a:ea typeface="SimSun" panose="02010600030101010101" pitchFamily="2" charset="-122"/>
                      </a:endParaRPr>
                    </a:p>
                  </a:txBody>
                  <a:tcPr marL="17780" marR="68580"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600" kern="1200" err="1">
                          <a:solidFill>
                            <a:schemeClr val="dk1"/>
                          </a:solidFill>
                          <a:effectLst/>
                          <a:latin typeface="+mn-lt"/>
                          <a:ea typeface="+mn-ea"/>
                          <a:cs typeface="+mn-cs"/>
                        </a:rPr>
                        <a:t>product_info_description</a:t>
                      </a:r>
                      <a:endParaRPr lang="sv-SE" sz="16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600" b="0" i="0" u="none" strike="noStrike" kern="1200" cap="none" spc="0" normalizeH="0" baseline="0" noProof="0" err="1">
                          <a:ln>
                            <a:noFill/>
                          </a:ln>
                          <a:solidFill>
                            <a:prstClr val="black"/>
                          </a:solidFill>
                          <a:effectLst/>
                          <a:uLnTx/>
                          <a:uFillTx/>
                          <a:latin typeface="Calibri" panose="020F0502020204030204"/>
                          <a:ea typeface="+mn-ea"/>
                          <a:cs typeface="+mn-cs"/>
                        </a:rPr>
                        <a:t>Can</a:t>
                      </a:r>
                      <a:r>
                        <a:rPr kumimoji="0" lang="sv-SE" sz="1600" b="0" i="0" u="none" strike="noStrike" kern="1200" cap="none" spc="0" normalizeH="0" baseline="0" noProof="0">
                          <a:ln>
                            <a:noFill/>
                          </a:ln>
                          <a:solidFill>
                            <a:prstClr val="black"/>
                          </a:solidFill>
                          <a:effectLst/>
                          <a:uLnTx/>
                          <a:uFillTx/>
                          <a:latin typeface="Calibri" panose="020F0502020204030204"/>
                          <a:ea typeface="+mn-ea"/>
                          <a:cs typeface="+mn-cs"/>
                        </a:rPr>
                        <a:t> be </a:t>
                      </a:r>
                      <a:r>
                        <a:rPr kumimoji="0" lang="sv-SE" sz="1600" b="0" i="0" u="none" strike="noStrike" kern="1200" cap="none" spc="0" normalizeH="0" baseline="0" noProof="0" err="1">
                          <a:ln>
                            <a:noFill/>
                          </a:ln>
                          <a:solidFill>
                            <a:prstClr val="black"/>
                          </a:solidFill>
                          <a:effectLst/>
                          <a:uLnTx/>
                          <a:uFillTx/>
                          <a:latin typeface="Calibri" panose="020F0502020204030204"/>
                          <a:ea typeface="+mn-ea"/>
                          <a:cs typeface="+mn-cs"/>
                        </a:rPr>
                        <a:t>copied</a:t>
                      </a:r>
                      <a:r>
                        <a:rPr kumimoji="0" lang="sv-SE" sz="1600" b="0" i="0" u="none" strike="noStrike" kern="1200" cap="none" spc="0" normalizeH="0" baseline="0" noProof="0">
                          <a:ln>
                            <a:noFill/>
                          </a:ln>
                          <a:solidFill>
                            <a:prstClr val="black"/>
                          </a:solidFill>
                          <a:effectLst/>
                          <a:uLnTx/>
                          <a:uFillTx/>
                          <a:latin typeface="Calibri" panose="020F0502020204030204"/>
                          <a:ea typeface="+mn-ea"/>
                          <a:cs typeface="+mn-cs"/>
                        </a:rPr>
                        <a:t> from PNFD</a:t>
                      </a:r>
                    </a:p>
                  </a:txBody>
                  <a:tcPr marL="17780" marR="68580" marT="0" marB="0"/>
                </a:tc>
                <a:extLst>
                  <a:ext uri="{0D108BD9-81ED-4DB2-BD59-A6C34878D82A}">
                    <a16:rowId xmlns:a16="http://schemas.microsoft.com/office/drawing/2014/main" val="3618283487"/>
                  </a:ext>
                </a:extLst>
              </a:tr>
              <a:tr h="207552">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600" kern="1200" err="1">
                          <a:effectLst/>
                        </a:rPr>
                        <a:t>descriptor_invariant_id</a:t>
                      </a:r>
                      <a:endParaRPr lang="sv-SE" sz="1600" b="0" kern="1200">
                        <a:solidFill>
                          <a:schemeClr val="bg1"/>
                        </a:solidFill>
                        <a:effectLst/>
                        <a:latin typeface="+mn-lt"/>
                        <a:ea typeface="+mn-ea"/>
                        <a:cs typeface="+mn-cs"/>
                      </a:endParaRPr>
                    </a:p>
                  </a:txBody>
                  <a:tcPr marL="17780" marR="68580" marT="0" marB="0"/>
                </a:tc>
                <a:tc>
                  <a:txBody>
                    <a:bodyPr/>
                    <a:lstStyle/>
                    <a:p>
                      <a:pPr marL="0" algn="ctr" defTabSz="914400" rtl="0" eaLnBrk="1" latinLnBrk="0" hangingPunct="0">
                        <a:spcAft>
                          <a:spcPts val="900"/>
                        </a:spcAft>
                      </a:pPr>
                      <a:r>
                        <a:rPr lang="sv-SE" sz="1600" kern="1200" err="1">
                          <a:solidFill>
                            <a:schemeClr val="dk1"/>
                          </a:solidFill>
                          <a:effectLst/>
                          <a:latin typeface="+mn-lt"/>
                          <a:ea typeface="+mn-ea"/>
                          <a:cs typeface="+mn-cs"/>
                        </a:rPr>
                        <a:t>product_invariant_id</a:t>
                      </a:r>
                      <a:endParaRPr lang="sv-SE" sz="16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600" b="0" i="0" u="none" strike="noStrike" kern="1200" cap="none" spc="0" normalizeH="0" baseline="0" noProof="0" err="1">
                          <a:ln>
                            <a:noFill/>
                          </a:ln>
                          <a:solidFill>
                            <a:prstClr val="black"/>
                          </a:solidFill>
                          <a:effectLst/>
                          <a:uLnTx/>
                          <a:uFillTx/>
                          <a:latin typeface="Calibri" panose="020F0502020204030204"/>
                          <a:ea typeface="+mn-ea"/>
                          <a:cs typeface="+mn-cs"/>
                        </a:rPr>
                        <a:t>Can</a:t>
                      </a:r>
                      <a:r>
                        <a:rPr kumimoji="0" lang="sv-SE" sz="1600" b="0" i="0" u="none" strike="noStrike" kern="1200" cap="none" spc="0" normalizeH="0" baseline="0" noProof="0">
                          <a:ln>
                            <a:noFill/>
                          </a:ln>
                          <a:solidFill>
                            <a:prstClr val="black"/>
                          </a:solidFill>
                          <a:effectLst/>
                          <a:uLnTx/>
                          <a:uFillTx/>
                          <a:latin typeface="Calibri" panose="020F0502020204030204"/>
                          <a:ea typeface="+mn-ea"/>
                          <a:cs typeface="+mn-cs"/>
                        </a:rPr>
                        <a:t> be </a:t>
                      </a:r>
                      <a:r>
                        <a:rPr kumimoji="0" lang="sv-SE" sz="1600" b="0" i="0" u="none" strike="noStrike" kern="1200" cap="none" spc="0" normalizeH="0" baseline="0" noProof="0" err="1">
                          <a:ln>
                            <a:noFill/>
                          </a:ln>
                          <a:solidFill>
                            <a:prstClr val="black"/>
                          </a:solidFill>
                          <a:effectLst/>
                          <a:uLnTx/>
                          <a:uFillTx/>
                          <a:latin typeface="Calibri" panose="020F0502020204030204"/>
                          <a:ea typeface="+mn-ea"/>
                          <a:cs typeface="+mn-cs"/>
                        </a:rPr>
                        <a:t>copied</a:t>
                      </a:r>
                      <a:r>
                        <a:rPr kumimoji="0" lang="sv-SE" sz="1600" b="0" i="0" u="none" strike="noStrike" kern="1200" cap="none" spc="0" normalizeH="0" baseline="0" noProof="0">
                          <a:ln>
                            <a:noFill/>
                          </a:ln>
                          <a:solidFill>
                            <a:prstClr val="black"/>
                          </a:solidFill>
                          <a:effectLst/>
                          <a:uLnTx/>
                          <a:uFillTx/>
                          <a:latin typeface="Calibri" panose="020F0502020204030204"/>
                          <a:ea typeface="+mn-ea"/>
                          <a:cs typeface="+mn-cs"/>
                        </a:rPr>
                        <a:t> from PNFD</a:t>
                      </a:r>
                    </a:p>
                  </a:txBody>
                  <a:tcPr marL="17780" marR="68580" marT="0" marB="0"/>
                </a:tc>
                <a:extLst>
                  <a:ext uri="{0D108BD9-81ED-4DB2-BD59-A6C34878D82A}">
                    <a16:rowId xmlns:a16="http://schemas.microsoft.com/office/drawing/2014/main" val="2534582558"/>
                  </a:ext>
                </a:extLst>
              </a:tr>
              <a:tr h="207552">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US" sz="1600" err="1">
                          <a:effectLst/>
                        </a:rPr>
                        <a:t>geographical_location_info</a:t>
                      </a:r>
                      <a:endParaRPr lang="sv-SE" sz="1600" b="0">
                        <a:solidFill>
                          <a:schemeClr val="bg1"/>
                        </a:solidFill>
                        <a:effectLst/>
                        <a:latin typeface="+mn-lt"/>
                        <a:ea typeface="SimSun" panose="02010600030101010101" pitchFamily="2" charset="-122"/>
                      </a:endParaRPr>
                    </a:p>
                  </a:txBody>
                  <a:tcPr marL="17780" marR="68580" marT="0" marB="0"/>
                </a:tc>
                <a:tc>
                  <a:txBody>
                    <a:bodyPr/>
                    <a:lstStyle/>
                    <a:p>
                      <a:pPr marL="0" algn="ctr" defTabSz="914400" rtl="0" eaLnBrk="1" latinLnBrk="0" hangingPunct="0">
                        <a:spcAft>
                          <a:spcPts val="900"/>
                        </a:spcAft>
                      </a:pPr>
                      <a:r>
                        <a:rPr lang="sv-SE" sz="1600" kern="1200">
                          <a:solidFill>
                            <a:schemeClr val="dk1"/>
                          </a:solidFill>
                          <a:effectLst/>
                          <a:latin typeface="+mn-lt"/>
                          <a:ea typeface="+mn-ea"/>
                          <a:cs typeface="+mn-cs"/>
                        </a:rPr>
                        <a:t>-</a:t>
                      </a:r>
                      <a:endParaRPr lang="en-CA" sz="16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600" kern="1200" err="1">
                          <a:solidFill>
                            <a:schemeClr val="dk1"/>
                          </a:solidFill>
                          <a:effectLst/>
                          <a:latin typeface="+mn-lt"/>
                          <a:ea typeface="+mn-ea"/>
                          <a:cs typeface="+mn-cs"/>
                        </a:rPr>
                        <a:t>Add</a:t>
                      </a:r>
                      <a:r>
                        <a:rPr lang="sv-SE" sz="1600" kern="1200">
                          <a:solidFill>
                            <a:schemeClr val="dk1"/>
                          </a:solidFill>
                          <a:effectLst/>
                          <a:latin typeface="+mn-lt"/>
                          <a:ea typeface="+mn-ea"/>
                          <a:cs typeface="+mn-cs"/>
                        </a:rPr>
                        <a:t> to TPDM?</a:t>
                      </a:r>
                    </a:p>
                  </a:txBody>
                  <a:tcPr marL="17780" marR="68580" marT="0" marB="0"/>
                </a:tc>
                <a:extLst>
                  <a:ext uri="{0D108BD9-81ED-4DB2-BD59-A6C34878D82A}">
                    <a16:rowId xmlns:a16="http://schemas.microsoft.com/office/drawing/2014/main" val="2305339305"/>
                  </a:ext>
                </a:extLst>
              </a:tr>
              <a:tr h="207552">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600" b="0">
                          <a:solidFill>
                            <a:schemeClr val="bg1"/>
                          </a:solidFill>
                          <a:effectLst/>
                          <a:latin typeface="+mn-lt"/>
                          <a:ea typeface="SimSun" panose="02010600030101010101" pitchFamily="2" charset="-122"/>
                        </a:rPr>
                        <a:t>-</a:t>
                      </a:r>
                    </a:p>
                  </a:txBody>
                  <a:tcPr marL="17780" marR="68580"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600" kern="1200" err="1">
                          <a:solidFill>
                            <a:schemeClr val="dk1"/>
                          </a:solidFill>
                          <a:effectLst/>
                          <a:latin typeface="+mn-lt"/>
                          <a:ea typeface="+mn-ea"/>
                          <a:cs typeface="+mn-cs"/>
                        </a:rPr>
                        <a:t>software_version</a:t>
                      </a:r>
                      <a:endParaRPr lang="sv-SE" sz="16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600" b="0" i="0" u="none" strike="noStrike" kern="1200" cap="none" spc="0" normalizeH="0" baseline="0" noProof="0" err="1">
                          <a:ln>
                            <a:noFill/>
                          </a:ln>
                          <a:solidFill>
                            <a:prstClr val="black"/>
                          </a:solidFill>
                          <a:effectLst/>
                          <a:uLnTx/>
                          <a:uFillTx/>
                          <a:latin typeface="+mn-lt"/>
                          <a:ea typeface="+mn-ea"/>
                          <a:cs typeface="+mn-cs"/>
                        </a:rPr>
                        <a:t>Add</a:t>
                      </a:r>
                      <a:r>
                        <a:rPr kumimoji="0" lang="sv-SE" sz="1600" b="0" i="0" u="none" strike="noStrike" kern="1200" cap="none" spc="0" normalizeH="0" baseline="0" noProof="0">
                          <a:ln>
                            <a:noFill/>
                          </a:ln>
                          <a:solidFill>
                            <a:prstClr val="black"/>
                          </a:solidFill>
                          <a:effectLst/>
                          <a:uLnTx/>
                          <a:uFillTx/>
                          <a:latin typeface="+mn-lt"/>
                          <a:ea typeface="+mn-ea"/>
                          <a:cs typeface="+mn-cs"/>
                        </a:rPr>
                        <a:t> to SOL001? </a:t>
                      </a:r>
                    </a:p>
                  </a:txBody>
                  <a:tcPr marL="17780" marR="68580" marT="0" marB="0"/>
                </a:tc>
                <a:extLst>
                  <a:ext uri="{0D108BD9-81ED-4DB2-BD59-A6C34878D82A}">
                    <a16:rowId xmlns:a16="http://schemas.microsoft.com/office/drawing/2014/main" val="2698037364"/>
                  </a:ext>
                </a:extLst>
              </a:tr>
              <a:tr h="207552">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600" b="0">
                          <a:solidFill>
                            <a:schemeClr val="bg1"/>
                          </a:solidFill>
                          <a:effectLst/>
                          <a:latin typeface="+mn-lt"/>
                          <a:ea typeface="SimSun" panose="02010600030101010101" pitchFamily="2" charset="-122"/>
                        </a:rPr>
                        <a:t>-</a:t>
                      </a:r>
                    </a:p>
                  </a:txBody>
                  <a:tcPr marL="17780" marR="68580"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600" kern="1200" err="1">
                          <a:solidFill>
                            <a:schemeClr val="dk1"/>
                          </a:solidFill>
                          <a:effectLst/>
                          <a:latin typeface="+mn-lt"/>
                          <a:ea typeface="+mn-ea"/>
                          <a:cs typeface="+mn-cs"/>
                        </a:rPr>
                        <a:t>product_info_name</a:t>
                      </a:r>
                      <a:endParaRPr lang="sv-SE" sz="16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600" b="0" i="0" u="none" strike="noStrike" kern="1200" cap="none" spc="0" normalizeH="0" baseline="0" noProof="0" dirty="0" err="1">
                          <a:ln>
                            <a:noFill/>
                          </a:ln>
                          <a:solidFill>
                            <a:prstClr val="black"/>
                          </a:solidFill>
                          <a:effectLst/>
                          <a:uLnTx/>
                          <a:uFillTx/>
                          <a:latin typeface="+mn-lt"/>
                          <a:ea typeface="+mn-ea"/>
                          <a:cs typeface="+mn-cs"/>
                        </a:rPr>
                        <a:t>Add</a:t>
                      </a:r>
                      <a:r>
                        <a:rPr kumimoji="0" lang="sv-SE" sz="1600" b="0" i="0" u="none" strike="noStrike" kern="1200" cap="none" spc="0" normalizeH="0" baseline="0" noProof="0" dirty="0">
                          <a:ln>
                            <a:noFill/>
                          </a:ln>
                          <a:solidFill>
                            <a:prstClr val="black"/>
                          </a:solidFill>
                          <a:effectLst/>
                          <a:uLnTx/>
                          <a:uFillTx/>
                          <a:latin typeface="+mn-lt"/>
                          <a:ea typeface="+mn-ea"/>
                          <a:cs typeface="+mn-cs"/>
                        </a:rPr>
                        <a:t> to SOL001? (</a:t>
                      </a:r>
                      <a:r>
                        <a:rPr kumimoji="0" lang="sv-SE" sz="1600" b="0" i="0" u="none" strike="noStrike" kern="1200" cap="none" spc="0" normalizeH="0" baseline="0" noProof="0" dirty="0" err="1">
                          <a:ln>
                            <a:noFill/>
                          </a:ln>
                          <a:solidFill>
                            <a:prstClr val="black"/>
                          </a:solidFill>
                          <a:effectLst/>
                          <a:uLnTx/>
                          <a:uFillTx/>
                          <a:latin typeface="+mn-lt"/>
                          <a:ea typeface="+mn-ea"/>
                          <a:cs typeface="+mn-cs"/>
                        </a:rPr>
                        <a:t>How</a:t>
                      </a:r>
                      <a:r>
                        <a:rPr kumimoji="0" lang="sv-SE" sz="1600" b="0" i="0" u="none" strike="noStrike" kern="1200" cap="none" spc="0" normalizeH="0" baseline="0" noProof="0" dirty="0">
                          <a:ln>
                            <a:noFill/>
                          </a:ln>
                          <a:solidFill>
                            <a:prstClr val="black"/>
                          </a:solidFill>
                          <a:effectLst/>
                          <a:uLnTx/>
                          <a:uFillTx/>
                          <a:latin typeface="+mn-lt"/>
                          <a:ea typeface="+mn-ea"/>
                          <a:cs typeface="+mn-cs"/>
                        </a:rPr>
                        <a:t> is </a:t>
                      </a:r>
                      <a:r>
                        <a:rPr kumimoji="0" lang="sv-SE" sz="1600" b="0" i="0" u="none" strike="noStrike" kern="1200" cap="none" spc="0" normalizeH="0" baseline="0" noProof="0" dirty="0" err="1">
                          <a:ln>
                            <a:noFill/>
                          </a:ln>
                          <a:solidFill>
                            <a:prstClr val="black"/>
                          </a:solidFill>
                          <a:effectLst/>
                          <a:uLnTx/>
                          <a:uFillTx/>
                          <a:latin typeface="+mn-lt"/>
                          <a:ea typeface="+mn-ea"/>
                          <a:cs typeface="+mn-cs"/>
                        </a:rPr>
                        <a:t>this</a:t>
                      </a:r>
                      <a:r>
                        <a:rPr kumimoji="0" lang="sv-SE" sz="1600" b="0" i="0" u="none" strike="noStrike" kern="1200" cap="none" spc="0" normalizeH="0" baseline="0" noProof="0" dirty="0">
                          <a:ln>
                            <a:noFill/>
                          </a:ln>
                          <a:solidFill>
                            <a:prstClr val="black"/>
                          </a:solidFill>
                          <a:effectLst/>
                          <a:uLnTx/>
                          <a:uFillTx/>
                          <a:latin typeface="+mn-lt"/>
                          <a:ea typeface="+mn-ea"/>
                          <a:cs typeface="+mn-cs"/>
                        </a:rPr>
                        <a:t> </a:t>
                      </a:r>
                      <a:r>
                        <a:rPr kumimoji="0" lang="sv-SE" sz="1600" b="0" i="0" u="none" strike="noStrike" kern="1200" cap="none" spc="0" normalizeH="0" baseline="0" noProof="0" dirty="0" err="1">
                          <a:ln>
                            <a:noFill/>
                          </a:ln>
                          <a:solidFill>
                            <a:prstClr val="black"/>
                          </a:solidFill>
                          <a:effectLst/>
                          <a:uLnTx/>
                          <a:uFillTx/>
                          <a:latin typeface="+mn-lt"/>
                          <a:ea typeface="+mn-ea"/>
                          <a:cs typeface="+mn-cs"/>
                        </a:rPr>
                        <a:t>used</a:t>
                      </a:r>
                      <a:r>
                        <a:rPr kumimoji="0" lang="sv-SE" sz="1600" b="0" i="0" u="none" strike="noStrike" kern="1200" cap="none" spc="0" normalizeH="0" baseline="0" noProof="0" dirty="0">
                          <a:ln>
                            <a:noFill/>
                          </a:ln>
                          <a:solidFill>
                            <a:prstClr val="black"/>
                          </a:solidFill>
                          <a:effectLst/>
                          <a:uLnTx/>
                          <a:uFillTx/>
                          <a:latin typeface="+mn-lt"/>
                          <a:ea typeface="+mn-ea"/>
                          <a:cs typeface="+mn-cs"/>
                        </a:rPr>
                        <a:t>?)</a:t>
                      </a:r>
                    </a:p>
                  </a:txBody>
                  <a:tcPr marL="17780" marR="68580" marT="0" marB="0"/>
                </a:tc>
                <a:extLst>
                  <a:ext uri="{0D108BD9-81ED-4DB2-BD59-A6C34878D82A}">
                    <a16:rowId xmlns:a16="http://schemas.microsoft.com/office/drawing/2014/main" val="3932246769"/>
                  </a:ext>
                </a:extLst>
              </a:tr>
            </a:tbl>
          </a:graphicData>
        </a:graphic>
      </p:graphicFrame>
    </p:spTree>
    <p:extLst>
      <p:ext uri="{BB962C8B-B14F-4D97-AF65-F5344CB8AC3E}">
        <p14:creationId xmlns:p14="http://schemas.microsoft.com/office/powerpoint/2010/main" val="458256911"/>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D45DC75-F2C0-49BB-9168-6D0D3A128DC0}"/>
              </a:ext>
            </a:extLst>
          </p:cNvPr>
          <p:cNvSpPr>
            <a:spLocks noGrp="1"/>
          </p:cNvSpPr>
          <p:nvPr>
            <p:ph type="sldNum" sz="quarter" idx="4"/>
          </p:nvPr>
        </p:nvSpPr>
        <p:spPr/>
        <p:txBody>
          <a:bodyPr/>
          <a:lstStyle/>
          <a:p>
            <a:fld id="{6C9CD605-947A-3C4E-98CB-B055F943FEBA}" type="slidenum">
              <a:rPr lang="en-US" smtClean="0"/>
              <a:pPr/>
              <a:t>4</a:t>
            </a:fld>
            <a:endParaRPr lang="en-US"/>
          </a:p>
        </p:txBody>
      </p:sp>
      <p:sp>
        <p:nvSpPr>
          <p:cNvPr id="3" name="Title 2">
            <a:extLst>
              <a:ext uri="{FF2B5EF4-FFF2-40B4-BE49-F238E27FC236}">
                <a16:creationId xmlns:a16="http://schemas.microsoft.com/office/drawing/2014/main" id="{F40B88A1-99BA-4709-853C-3576FF482D04}"/>
              </a:ext>
            </a:extLst>
          </p:cNvPr>
          <p:cNvSpPr>
            <a:spLocks noGrp="1"/>
          </p:cNvSpPr>
          <p:nvPr>
            <p:ph type="title"/>
          </p:nvPr>
        </p:nvSpPr>
        <p:spPr/>
        <p:txBody>
          <a:bodyPr>
            <a:normAutofit fontScale="90000"/>
          </a:bodyPr>
          <a:lstStyle/>
          <a:p>
            <a:r>
              <a:rPr lang="en-US" dirty="0"/>
              <a:t>PNF in ETSI NFV SOL001 v2.5.1 (used in PNF package)</a:t>
            </a:r>
            <a:endParaRPr lang="en-CA" dirty="0"/>
          </a:p>
        </p:txBody>
      </p:sp>
      <p:graphicFrame>
        <p:nvGraphicFramePr>
          <p:cNvPr id="10" name="Content Placeholder 6">
            <a:extLst>
              <a:ext uri="{FF2B5EF4-FFF2-40B4-BE49-F238E27FC236}">
                <a16:creationId xmlns:a16="http://schemas.microsoft.com/office/drawing/2014/main" id="{EE743349-0206-453E-AFAC-01C03EE5B0FA}"/>
              </a:ext>
            </a:extLst>
          </p:cNvPr>
          <p:cNvGraphicFramePr>
            <a:graphicFrameLocks/>
          </p:cNvGraphicFramePr>
          <p:nvPr>
            <p:extLst>
              <p:ext uri="{D42A27DB-BD31-4B8C-83A1-F6EECF244321}">
                <p14:modId xmlns:p14="http://schemas.microsoft.com/office/powerpoint/2010/main" val="1691932319"/>
              </p:ext>
            </p:extLst>
          </p:nvPr>
        </p:nvGraphicFramePr>
        <p:xfrm>
          <a:off x="314961" y="1524112"/>
          <a:ext cx="10397863" cy="2096284"/>
        </p:xfrm>
        <a:graphic>
          <a:graphicData uri="http://schemas.openxmlformats.org/drawingml/2006/table">
            <a:tbl>
              <a:tblPr firstRow="1" firstCol="1" bandRow="1" bandCol="1">
                <a:tableStyleId>{5C22544A-7EE6-4342-B048-85BDC9FD1C3A}</a:tableStyleId>
              </a:tblPr>
              <a:tblGrid>
                <a:gridCol w="1843532">
                  <a:extLst>
                    <a:ext uri="{9D8B030D-6E8A-4147-A177-3AD203B41FA5}">
                      <a16:colId xmlns:a16="http://schemas.microsoft.com/office/drawing/2014/main" val="4035274573"/>
                    </a:ext>
                  </a:extLst>
                </a:gridCol>
                <a:gridCol w="695198">
                  <a:extLst>
                    <a:ext uri="{9D8B030D-6E8A-4147-A177-3AD203B41FA5}">
                      <a16:colId xmlns:a16="http://schemas.microsoft.com/office/drawing/2014/main" val="3509243118"/>
                    </a:ext>
                  </a:extLst>
                </a:gridCol>
                <a:gridCol w="2060067">
                  <a:extLst>
                    <a:ext uri="{9D8B030D-6E8A-4147-A177-3AD203B41FA5}">
                      <a16:colId xmlns:a16="http://schemas.microsoft.com/office/drawing/2014/main" val="3569092983"/>
                    </a:ext>
                  </a:extLst>
                </a:gridCol>
                <a:gridCol w="997776">
                  <a:extLst>
                    <a:ext uri="{9D8B030D-6E8A-4147-A177-3AD203B41FA5}">
                      <a16:colId xmlns:a16="http://schemas.microsoft.com/office/drawing/2014/main" val="3353641421"/>
                    </a:ext>
                  </a:extLst>
                </a:gridCol>
                <a:gridCol w="4801290">
                  <a:extLst>
                    <a:ext uri="{9D8B030D-6E8A-4147-A177-3AD203B41FA5}">
                      <a16:colId xmlns:a16="http://schemas.microsoft.com/office/drawing/2014/main" val="1685560496"/>
                    </a:ext>
                  </a:extLst>
                </a:gridCol>
              </a:tblGrid>
              <a:tr h="238466">
                <a:tc>
                  <a:txBody>
                    <a:bodyPr/>
                    <a:lstStyle/>
                    <a:p>
                      <a:pPr marL="0" marR="0" algn="ctr" hangingPunct="0">
                        <a:spcBef>
                          <a:spcPts val="0"/>
                        </a:spcBef>
                        <a:spcAft>
                          <a:spcPts val="900"/>
                        </a:spcAft>
                      </a:pPr>
                      <a:r>
                        <a:rPr lang="en-GB" sz="1200" dirty="0">
                          <a:effectLst/>
                        </a:rPr>
                        <a:t>Property name</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a:effectLst/>
                        </a:rPr>
                        <a:t>Required</a:t>
                      </a:r>
                      <a:endParaRPr lang="en-US">
                        <a:effectLst/>
                      </a:endParaRPr>
                    </a:p>
                  </a:txBody>
                  <a:tcPr marL="17780" marR="68580" marT="0" marB="0"/>
                </a:tc>
                <a:tc>
                  <a:txBody>
                    <a:bodyPr/>
                    <a:lstStyle/>
                    <a:p>
                      <a:pPr marL="0" marR="0" algn="ctr" hangingPunct="0">
                        <a:spcBef>
                          <a:spcPts val="0"/>
                        </a:spcBef>
                        <a:spcAft>
                          <a:spcPts val="900"/>
                        </a:spcAft>
                      </a:pPr>
                      <a:r>
                        <a:rPr lang="en-GB" sz="1200">
                          <a:effectLst/>
                        </a:rPr>
                        <a:t>Type</a:t>
                      </a:r>
                      <a:endParaRPr lang="en-US">
                        <a:effectLst/>
                      </a:endParaRPr>
                    </a:p>
                  </a:txBody>
                  <a:tcPr marL="17780" marR="68580" marT="0" marB="0"/>
                </a:tc>
                <a:tc>
                  <a:txBody>
                    <a:bodyPr/>
                    <a:lstStyle/>
                    <a:p>
                      <a:pPr marL="0" marR="0" algn="ctr" hangingPunct="0">
                        <a:spcBef>
                          <a:spcPts val="0"/>
                        </a:spcBef>
                        <a:spcAft>
                          <a:spcPts val="900"/>
                        </a:spcAft>
                      </a:pPr>
                      <a:r>
                        <a:rPr lang="en-GB" sz="1200">
                          <a:effectLst/>
                        </a:rPr>
                        <a:t>Constraints</a:t>
                      </a:r>
                      <a:endParaRPr lang="sv-SE" sz="140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dirty="0">
                          <a:effectLst/>
                        </a:rPr>
                        <a:t>Description</a:t>
                      </a:r>
                      <a:endParaRPr lang="sv-SE" sz="1400" dirty="0">
                        <a:effectLst/>
                        <a:latin typeface="Times New Roman" panose="02020603050405020304" pitchFamily="18" charset="0"/>
                        <a:ea typeface="宋体" panose="02010600030101010101" pitchFamily="2" charset="-122"/>
                      </a:endParaRPr>
                    </a:p>
                  </a:txBody>
                  <a:tcPr marL="17780" marR="68580" marT="0" marB="0"/>
                </a:tc>
                <a:extLst>
                  <a:ext uri="{0D108BD9-81ED-4DB2-BD59-A6C34878D82A}">
                    <a16:rowId xmlns:a16="http://schemas.microsoft.com/office/drawing/2014/main" val="1963989943"/>
                  </a:ext>
                </a:extLst>
              </a:tr>
              <a:tr h="161680">
                <a:tc>
                  <a:txBody>
                    <a:bodyPr/>
                    <a:lstStyle/>
                    <a:p>
                      <a:pPr marL="0" marR="0" hangingPunct="0">
                        <a:spcBef>
                          <a:spcPts val="0"/>
                        </a:spcBef>
                        <a:spcAft>
                          <a:spcPts val="900"/>
                        </a:spcAft>
                      </a:pPr>
                      <a:r>
                        <a:rPr lang="en-GB" sz="1200" dirty="0" err="1">
                          <a:effectLst/>
                        </a:rPr>
                        <a:t>descriptor_id</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hangingPunct="0">
                        <a:spcBef>
                          <a:spcPts val="0"/>
                        </a:spcBef>
                        <a:spcAft>
                          <a:spcPts val="900"/>
                        </a:spcAft>
                      </a:pPr>
                      <a:r>
                        <a:rPr lang="en-GB" sz="1200" dirty="0">
                          <a:effectLst/>
                        </a:rPr>
                        <a:t>yes</a:t>
                      </a:r>
                      <a:endParaRPr lang="en-US" dirty="0">
                        <a:effectLst/>
                      </a:endParaRPr>
                    </a:p>
                  </a:txBody>
                  <a:tcPr marL="17780" marR="68580" marT="0" marB="0"/>
                </a:tc>
                <a:tc>
                  <a:txBody>
                    <a:bodyPr/>
                    <a:lstStyle/>
                    <a:p>
                      <a:pPr marL="0" marR="0" hangingPunct="0">
                        <a:spcBef>
                          <a:spcPts val="0"/>
                        </a:spcBef>
                        <a:spcAft>
                          <a:spcPts val="900"/>
                        </a:spcAft>
                      </a:pPr>
                      <a:r>
                        <a:rPr lang="en-GB" sz="1200" dirty="0">
                          <a:effectLst/>
                        </a:rPr>
                        <a:t>string</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hangingPunct="0">
                        <a:spcBef>
                          <a:spcPts val="0"/>
                        </a:spcBef>
                        <a:spcAft>
                          <a:spcPts val="900"/>
                        </a:spcAft>
                      </a:pPr>
                      <a:r>
                        <a:rPr lang="en-GB" sz="1200" dirty="0">
                          <a:effectLst/>
                        </a:rPr>
                        <a:t>(UUID format)</a:t>
                      </a:r>
                      <a:endParaRPr lang="en-US" dirty="0">
                        <a:effectLst/>
                      </a:endParaRPr>
                    </a:p>
                  </a:txBody>
                  <a:tcPr marL="17780" marR="68580" marT="0" marB="0"/>
                </a:tc>
                <a:tc>
                  <a:txBody>
                    <a:bodyPr/>
                    <a:lstStyle/>
                    <a:p>
                      <a:pPr marL="0" marR="0" hangingPunct="0">
                        <a:spcBef>
                          <a:spcPts val="0"/>
                        </a:spcBef>
                        <a:spcAft>
                          <a:spcPts val="900"/>
                        </a:spcAft>
                      </a:pPr>
                      <a:r>
                        <a:rPr lang="en-GB" sz="1200" dirty="0">
                          <a:effectLst/>
                        </a:rPr>
                        <a:t>Identifier of this PNFD information element. It uniquely identifies the PNFD.</a:t>
                      </a:r>
                      <a:endParaRPr lang="sv-SE" sz="1400" dirty="0">
                        <a:effectLst/>
                        <a:latin typeface="Times New Roman" panose="02020603050405020304" pitchFamily="18" charset="0"/>
                        <a:ea typeface="宋体" panose="02010600030101010101" pitchFamily="2" charset="-122"/>
                      </a:endParaRPr>
                    </a:p>
                  </a:txBody>
                  <a:tcPr marL="17780" marR="68580" marT="0" marB="0"/>
                </a:tc>
                <a:extLst>
                  <a:ext uri="{0D108BD9-81ED-4DB2-BD59-A6C34878D82A}">
                    <a16:rowId xmlns:a16="http://schemas.microsoft.com/office/drawing/2014/main" val="1805851020"/>
                  </a:ext>
                </a:extLst>
              </a:tr>
              <a:tr h="161680">
                <a:tc>
                  <a:txBody>
                    <a:bodyPr/>
                    <a:lstStyle/>
                    <a:p>
                      <a:pPr marL="0" marR="0" hangingPunct="0">
                        <a:spcBef>
                          <a:spcPts val="0"/>
                        </a:spcBef>
                        <a:spcAft>
                          <a:spcPts val="900"/>
                        </a:spcAft>
                      </a:pPr>
                      <a:r>
                        <a:rPr lang="en-GB" sz="1200" dirty="0" err="1">
                          <a:effectLst/>
                        </a:rPr>
                        <a:t>function_description</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hangingPunct="0">
                        <a:spcBef>
                          <a:spcPts val="0"/>
                        </a:spcBef>
                        <a:spcAft>
                          <a:spcPts val="900"/>
                        </a:spcAft>
                      </a:pPr>
                      <a:r>
                        <a:rPr lang="en-GB" sz="1200">
                          <a:effectLst/>
                        </a:rPr>
                        <a:t>yes</a:t>
                      </a:r>
                      <a:endParaRPr lang="en-US">
                        <a:effectLst/>
                      </a:endParaRPr>
                    </a:p>
                  </a:txBody>
                  <a:tcPr marL="17780" marR="68580" marT="0" marB="0"/>
                </a:tc>
                <a:tc>
                  <a:txBody>
                    <a:bodyPr/>
                    <a:lstStyle/>
                    <a:p>
                      <a:pPr marL="0" marR="0" hangingPunct="0">
                        <a:spcBef>
                          <a:spcPts val="0"/>
                        </a:spcBef>
                        <a:spcAft>
                          <a:spcPts val="900"/>
                        </a:spcAft>
                      </a:pPr>
                      <a:r>
                        <a:rPr lang="en-GB" sz="1200" dirty="0">
                          <a:effectLst/>
                        </a:rPr>
                        <a:t>string</a:t>
                      </a:r>
                      <a:endParaRPr lang="en-US" dirty="0">
                        <a:effectLst/>
                      </a:endParaRPr>
                    </a:p>
                  </a:txBody>
                  <a:tcPr marL="17780" marR="68580" marT="0" marB="0"/>
                </a:tc>
                <a:tc>
                  <a:txBody>
                    <a:bodyPr/>
                    <a:lstStyle/>
                    <a:p>
                      <a:pPr marL="0" marR="0">
                        <a:spcBef>
                          <a:spcPts val="0"/>
                        </a:spcBef>
                        <a:spcAft>
                          <a:spcPts val="900"/>
                        </a:spcAft>
                      </a:pPr>
                      <a:endParaRPr lang="en-US" sz="1200" kern="1200" dirty="0">
                        <a:solidFill>
                          <a:schemeClr val="dk1"/>
                        </a:solidFill>
                        <a:effectLst/>
                        <a:latin typeface="+mn-lt"/>
                        <a:ea typeface="+mn-ea"/>
                        <a:cs typeface="+mn-cs"/>
                      </a:endParaRPr>
                    </a:p>
                  </a:txBody>
                  <a:tcPr marL="17780" marR="68580" marT="0" marB="0"/>
                </a:tc>
                <a:tc>
                  <a:txBody>
                    <a:bodyPr/>
                    <a:lstStyle/>
                    <a:p>
                      <a:pPr marL="0" marR="0" hangingPunct="0">
                        <a:spcBef>
                          <a:spcPts val="0"/>
                        </a:spcBef>
                        <a:spcAft>
                          <a:spcPts val="900"/>
                        </a:spcAft>
                      </a:pPr>
                      <a:r>
                        <a:rPr lang="en-US" sz="1200" dirty="0">
                          <a:effectLst/>
                        </a:rPr>
                        <a:t>Describes the PNF function.</a:t>
                      </a:r>
                      <a:endParaRPr lang="en-US" dirty="0">
                        <a:effectLst/>
                      </a:endParaRPr>
                    </a:p>
                  </a:txBody>
                  <a:tcPr marL="17780" marR="68580" marT="0" marB="0"/>
                </a:tc>
                <a:extLst>
                  <a:ext uri="{0D108BD9-81ED-4DB2-BD59-A6C34878D82A}">
                    <a16:rowId xmlns:a16="http://schemas.microsoft.com/office/drawing/2014/main" val="658267374"/>
                  </a:ext>
                </a:extLst>
              </a:tr>
              <a:tr h="161680">
                <a:tc>
                  <a:txBody>
                    <a:bodyPr/>
                    <a:lstStyle/>
                    <a:p>
                      <a:pPr marL="0" marR="0" hangingPunct="0">
                        <a:spcBef>
                          <a:spcPts val="0"/>
                        </a:spcBef>
                        <a:spcAft>
                          <a:spcPts val="900"/>
                        </a:spcAft>
                      </a:pPr>
                      <a:r>
                        <a:rPr lang="en-GB" sz="1200">
                          <a:effectLst/>
                        </a:rPr>
                        <a:t>provider</a:t>
                      </a:r>
                      <a:endParaRPr lang="en-US">
                        <a:effectLst/>
                      </a:endParaRPr>
                    </a:p>
                  </a:txBody>
                  <a:tcPr marL="17780" marR="68580" marT="0" marB="0"/>
                </a:tc>
                <a:tc>
                  <a:txBody>
                    <a:bodyPr/>
                    <a:lstStyle/>
                    <a:p>
                      <a:pPr marL="0" marR="0" hangingPunct="0">
                        <a:spcBef>
                          <a:spcPts val="0"/>
                        </a:spcBef>
                        <a:spcAft>
                          <a:spcPts val="900"/>
                        </a:spcAft>
                      </a:pPr>
                      <a:r>
                        <a:rPr lang="en-GB" sz="1200">
                          <a:effectLst/>
                        </a:rPr>
                        <a:t>yes</a:t>
                      </a:r>
                      <a:endParaRPr lang="en-US">
                        <a:effectLst/>
                      </a:endParaRPr>
                    </a:p>
                  </a:txBody>
                  <a:tcPr marL="17780" marR="68580" marT="0" marB="0"/>
                </a:tc>
                <a:tc>
                  <a:txBody>
                    <a:bodyPr/>
                    <a:lstStyle/>
                    <a:p>
                      <a:pPr marL="0" marR="0" hangingPunct="0">
                        <a:spcBef>
                          <a:spcPts val="0"/>
                        </a:spcBef>
                        <a:spcAft>
                          <a:spcPts val="900"/>
                        </a:spcAft>
                      </a:pPr>
                      <a:r>
                        <a:rPr lang="en-GB" sz="1200">
                          <a:effectLst/>
                        </a:rPr>
                        <a:t>string</a:t>
                      </a:r>
                      <a:endParaRPr lang="en-US">
                        <a:effectLst/>
                      </a:endParaRPr>
                    </a:p>
                  </a:txBody>
                  <a:tcPr marL="17780" marR="68580" marT="0" marB="0"/>
                </a:tc>
                <a:tc>
                  <a:txBody>
                    <a:bodyPr/>
                    <a:lstStyle/>
                    <a:p>
                      <a:pPr marL="0" marR="0">
                        <a:spcBef>
                          <a:spcPts val="0"/>
                        </a:spcBef>
                        <a:spcAft>
                          <a:spcPts val="900"/>
                        </a:spcAft>
                      </a:pPr>
                      <a:endParaRPr lang="en-US" sz="1200" kern="1200" dirty="0">
                        <a:solidFill>
                          <a:schemeClr val="dk1"/>
                        </a:solidFill>
                        <a:effectLst/>
                        <a:latin typeface="+mn-lt"/>
                        <a:ea typeface="+mn-ea"/>
                        <a:cs typeface="+mn-cs"/>
                      </a:endParaRPr>
                    </a:p>
                  </a:txBody>
                  <a:tcPr marL="17780" marR="68580" marT="0" marB="0"/>
                </a:tc>
                <a:tc>
                  <a:txBody>
                    <a:bodyPr/>
                    <a:lstStyle/>
                    <a:p>
                      <a:pPr marL="0" marR="0" hangingPunct="0">
                        <a:spcBef>
                          <a:spcPts val="0"/>
                        </a:spcBef>
                        <a:spcAft>
                          <a:spcPts val="900"/>
                        </a:spcAft>
                      </a:pPr>
                      <a:r>
                        <a:rPr lang="en-GB" sz="1200" dirty="0">
                          <a:effectLst/>
                        </a:rPr>
                        <a:t>Identifies the provider of the PNFD.</a:t>
                      </a:r>
                      <a:endParaRPr lang="en-US" dirty="0">
                        <a:effectLst/>
                      </a:endParaRPr>
                    </a:p>
                  </a:txBody>
                  <a:tcPr marL="17780" marR="68580" marT="0" marB="0"/>
                </a:tc>
                <a:extLst>
                  <a:ext uri="{0D108BD9-81ED-4DB2-BD59-A6C34878D82A}">
                    <a16:rowId xmlns:a16="http://schemas.microsoft.com/office/drawing/2014/main" val="3653208117"/>
                  </a:ext>
                </a:extLst>
              </a:tr>
              <a:tr h="161680">
                <a:tc>
                  <a:txBody>
                    <a:bodyPr/>
                    <a:lstStyle/>
                    <a:p>
                      <a:pPr marL="0" marR="0" hangingPunct="0">
                        <a:spcBef>
                          <a:spcPts val="0"/>
                        </a:spcBef>
                        <a:spcAft>
                          <a:spcPts val="900"/>
                        </a:spcAft>
                      </a:pPr>
                      <a:r>
                        <a:rPr lang="en-GB" sz="1200" dirty="0">
                          <a:effectLst/>
                        </a:rPr>
                        <a:t>version</a:t>
                      </a:r>
                      <a:endParaRPr lang="en-US" dirty="0">
                        <a:effectLst/>
                      </a:endParaRPr>
                    </a:p>
                  </a:txBody>
                  <a:tcPr marL="17780" marR="68580" marT="0" marB="0"/>
                </a:tc>
                <a:tc>
                  <a:txBody>
                    <a:bodyPr/>
                    <a:lstStyle/>
                    <a:p>
                      <a:pPr marL="0" marR="0" hangingPunct="0">
                        <a:spcBef>
                          <a:spcPts val="0"/>
                        </a:spcBef>
                        <a:spcAft>
                          <a:spcPts val="900"/>
                        </a:spcAft>
                      </a:pPr>
                      <a:r>
                        <a:rPr lang="en-GB" sz="1200">
                          <a:effectLst/>
                        </a:rPr>
                        <a:t>yes</a:t>
                      </a:r>
                      <a:endParaRPr lang="en-US">
                        <a:effectLst/>
                      </a:endParaRPr>
                    </a:p>
                  </a:txBody>
                  <a:tcPr marL="17780" marR="68580" marT="0" marB="0"/>
                </a:tc>
                <a:tc>
                  <a:txBody>
                    <a:bodyPr/>
                    <a:lstStyle/>
                    <a:p>
                      <a:pPr marL="0" marR="0" hangingPunct="0">
                        <a:spcBef>
                          <a:spcPts val="0"/>
                        </a:spcBef>
                        <a:spcAft>
                          <a:spcPts val="900"/>
                        </a:spcAft>
                      </a:pPr>
                      <a:r>
                        <a:rPr lang="en-GB" sz="1200">
                          <a:effectLst/>
                        </a:rPr>
                        <a:t>string</a:t>
                      </a:r>
                      <a:endParaRPr lang="en-US">
                        <a:effectLst/>
                      </a:endParaRPr>
                    </a:p>
                  </a:txBody>
                  <a:tcPr marL="17780" marR="68580" marT="0" marB="0"/>
                </a:tc>
                <a:tc>
                  <a:txBody>
                    <a:bodyPr/>
                    <a:lstStyle/>
                    <a:p>
                      <a:pPr marL="0" marR="0">
                        <a:spcBef>
                          <a:spcPts val="0"/>
                        </a:spcBef>
                        <a:spcAft>
                          <a:spcPts val="900"/>
                        </a:spcAft>
                      </a:pPr>
                      <a:endParaRPr lang="en-US" sz="1200" kern="1200" dirty="0">
                        <a:solidFill>
                          <a:schemeClr val="dk1"/>
                        </a:solidFill>
                        <a:effectLst/>
                        <a:latin typeface="+mn-lt"/>
                        <a:ea typeface="+mn-ea"/>
                        <a:cs typeface="+mn-cs"/>
                      </a:endParaRPr>
                    </a:p>
                  </a:txBody>
                  <a:tcPr marL="17780" marR="68580" marT="0" marB="0"/>
                </a:tc>
                <a:tc>
                  <a:txBody>
                    <a:bodyPr/>
                    <a:lstStyle/>
                    <a:p>
                      <a:pPr marL="0" marR="0" hangingPunct="0">
                        <a:spcBef>
                          <a:spcPts val="0"/>
                        </a:spcBef>
                        <a:spcAft>
                          <a:spcPts val="900"/>
                        </a:spcAft>
                      </a:pPr>
                      <a:r>
                        <a:rPr lang="en-GB" sz="1200">
                          <a:effectLst/>
                        </a:rPr>
                        <a:t>Identifies the version of the PNFD.</a:t>
                      </a:r>
                      <a:endParaRPr lang="en-US">
                        <a:effectLst/>
                      </a:endParaRPr>
                    </a:p>
                  </a:txBody>
                  <a:tcPr marL="17780" marR="68580" marT="0" marB="0"/>
                </a:tc>
                <a:extLst>
                  <a:ext uri="{0D108BD9-81ED-4DB2-BD59-A6C34878D82A}">
                    <a16:rowId xmlns:a16="http://schemas.microsoft.com/office/drawing/2014/main" val="1743636601"/>
                  </a:ext>
                </a:extLst>
              </a:tr>
              <a:tr h="323360">
                <a:tc>
                  <a:txBody>
                    <a:bodyPr/>
                    <a:lstStyle/>
                    <a:p>
                      <a:pPr marL="0" marR="0" hangingPunct="0">
                        <a:spcBef>
                          <a:spcPts val="0"/>
                        </a:spcBef>
                        <a:spcAft>
                          <a:spcPts val="900"/>
                        </a:spcAft>
                      </a:pPr>
                      <a:r>
                        <a:rPr lang="en-GB" sz="1200">
                          <a:effectLst/>
                        </a:rPr>
                        <a:t>descriptor_invariant_id</a:t>
                      </a:r>
                      <a:endParaRPr lang="en-US">
                        <a:effectLst/>
                      </a:endParaRPr>
                    </a:p>
                  </a:txBody>
                  <a:tcPr marL="17780" marR="68580" marT="0" marB="0"/>
                </a:tc>
                <a:tc>
                  <a:txBody>
                    <a:bodyPr/>
                    <a:lstStyle/>
                    <a:p>
                      <a:pPr marL="0" marR="0" hangingPunct="0">
                        <a:spcBef>
                          <a:spcPts val="0"/>
                        </a:spcBef>
                        <a:spcAft>
                          <a:spcPts val="900"/>
                        </a:spcAft>
                      </a:pPr>
                      <a:r>
                        <a:rPr lang="en-GB" sz="1200">
                          <a:effectLst/>
                        </a:rPr>
                        <a:t>yes</a:t>
                      </a:r>
                      <a:endParaRPr lang="en-US">
                        <a:effectLst/>
                      </a:endParaRPr>
                    </a:p>
                  </a:txBody>
                  <a:tcPr marL="17780" marR="68580" marT="0" marB="0"/>
                </a:tc>
                <a:tc>
                  <a:txBody>
                    <a:bodyPr/>
                    <a:lstStyle/>
                    <a:p>
                      <a:pPr marL="0" marR="0" hangingPunct="0">
                        <a:spcBef>
                          <a:spcPts val="0"/>
                        </a:spcBef>
                        <a:spcAft>
                          <a:spcPts val="900"/>
                        </a:spcAft>
                      </a:pPr>
                      <a:r>
                        <a:rPr lang="en-GB" sz="1200">
                          <a:effectLst/>
                        </a:rPr>
                        <a:t>string</a:t>
                      </a:r>
                      <a:endParaRPr lang="en-US">
                        <a:effectLst/>
                      </a:endParaRPr>
                    </a:p>
                  </a:txBody>
                  <a:tcPr marL="17780" marR="68580" marT="0" marB="0"/>
                </a:tc>
                <a:tc>
                  <a:txBody>
                    <a:bodyPr/>
                    <a:lstStyle/>
                    <a:p>
                      <a:pPr marL="0" marR="0" hangingPunct="0">
                        <a:spcBef>
                          <a:spcPts val="0"/>
                        </a:spcBef>
                        <a:spcAft>
                          <a:spcPts val="900"/>
                        </a:spcAft>
                      </a:pPr>
                      <a:r>
                        <a:rPr lang="en-GB" sz="1200" dirty="0">
                          <a:effectLst/>
                        </a:rPr>
                        <a:t>(UUID format)</a:t>
                      </a:r>
                      <a:endParaRPr lang="en-US" sz="1200" dirty="0">
                        <a:effectLst/>
                      </a:endParaRPr>
                    </a:p>
                  </a:txBody>
                  <a:tcPr marL="17780" marR="68580" marT="0" marB="0"/>
                </a:tc>
                <a:tc>
                  <a:txBody>
                    <a:bodyPr/>
                    <a:lstStyle/>
                    <a:p>
                      <a:pPr marL="0" marR="0" hangingPunct="0">
                        <a:spcBef>
                          <a:spcPts val="0"/>
                        </a:spcBef>
                        <a:spcAft>
                          <a:spcPts val="900"/>
                        </a:spcAft>
                      </a:pPr>
                      <a:r>
                        <a:rPr lang="en-GB" sz="1200" dirty="0">
                          <a:effectLst/>
                        </a:rPr>
                        <a:t>Identifier of this PNFD in a version independent manner. This attribute is invariant across versions of PNFD.</a:t>
                      </a:r>
                      <a:endParaRPr lang="en-US" dirty="0">
                        <a:effectLst/>
                      </a:endParaRPr>
                    </a:p>
                  </a:txBody>
                  <a:tcPr marL="17780" marR="68580" marT="0" marB="0"/>
                </a:tc>
                <a:extLst>
                  <a:ext uri="{0D108BD9-81ED-4DB2-BD59-A6C34878D82A}">
                    <a16:rowId xmlns:a16="http://schemas.microsoft.com/office/drawing/2014/main" val="1674236821"/>
                  </a:ext>
                </a:extLst>
              </a:tr>
              <a:tr h="161680">
                <a:tc>
                  <a:txBody>
                    <a:bodyPr/>
                    <a:lstStyle/>
                    <a:p>
                      <a:pPr marL="0" marR="0" hangingPunct="0">
                        <a:spcBef>
                          <a:spcPts val="0"/>
                        </a:spcBef>
                        <a:spcAft>
                          <a:spcPts val="900"/>
                        </a:spcAft>
                      </a:pPr>
                      <a:r>
                        <a:rPr lang="en-GB" sz="1200">
                          <a:effectLst/>
                        </a:rPr>
                        <a:t>name</a:t>
                      </a:r>
                      <a:endParaRPr lang="en-US">
                        <a:effectLst/>
                      </a:endParaRPr>
                    </a:p>
                  </a:txBody>
                  <a:tcPr marL="17780" marR="68580" marT="0" marB="0"/>
                </a:tc>
                <a:tc>
                  <a:txBody>
                    <a:bodyPr/>
                    <a:lstStyle/>
                    <a:p>
                      <a:pPr marL="0" marR="0" hangingPunct="0">
                        <a:spcBef>
                          <a:spcPts val="0"/>
                        </a:spcBef>
                        <a:spcAft>
                          <a:spcPts val="900"/>
                        </a:spcAft>
                      </a:pPr>
                      <a:r>
                        <a:rPr lang="en-GB" sz="1200">
                          <a:effectLst/>
                        </a:rPr>
                        <a:t>yes</a:t>
                      </a:r>
                      <a:endParaRPr lang="en-US">
                        <a:effectLst/>
                      </a:endParaRPr>
                    </a:p>
                  </a:txBody>
                  <a:tcPr marL="17780" marR="68580" marT="0" marB="0"/>
                </a:tc>
                <a:tc>
                  <a:txBody>
                    <a:bodyPr/>
                    <a:lstStyle/>
                    <a:p>
                      <a:pPr marL="0" marR="0" hangingPunct="0">
                        <a:spcBef>
                          <a:spcPts val="0"/>
                        </a:spcBef>
                        <a:spcAft>
                          <a:spcPts val="900"/>
                        </a:spcAft>
                      </a:pPr>
                      <a:r>
                        <a:rPr lang="en-GB" sz="1200">
                          <a:effectLst/>
                        </a:rPr>
                        <a:t>string</a:t>
                      </a:r>
                      <a:endParaRPr lang="en-US">
                        <a:effectLst/>
                      </a:endParaRPr>
                    </a:p>
                  </a:txBody>
                  <a:tcPr marL="17780" marR="68580" marT="0" marB="0"/>
                </a:tc>
                <a:tc>
                  <a:txBody>
                    <a:bodyPr/>
                    <a:lstStyle/>
                    <a:p>
                      <a:pPr marL="0" marR="0">
                        <a:spcBef>
                          <a:spcPts val="0"/>
                        </a:spcBef>
                        <a:spcAft>
                          <a:spcPts val="900"/>
                        </a:spcAft>
                      </a:pPr>
                      <a:endParaRPr lang="en-US" sz="1200" kern="1200" dirty="0">
                        <a:solidFill>
                          <a:schemeClr val="dk1"/>
                        </a:solidFill>
                        <a:effectLst/>
                        <a:latin typeface="+mn-lt"/>
                        <a:ea typeface="+mn-ea"/>
                        <a:cs typeface="+mn-cs"/>
                      </a:endParaRPr>
                    </a:p>
                  </a:txBody>
                  <a:tcPr marL="17780" marR="68580" marT="0" marB="0"/>
                </a:tc>
                <a:tc>
                  <a:txBody>
                    <a:bodyPr/>
                    <a:lstStyle/>
                    <a:p>
                      <a:pPr marL="0" marR="0" hangingPunct="0">
                        <a:spcBef>
                          <a:spcPts val="0"/>
                        </a:spcBef>
                        <a:spcAft>
                          <a:spcPts val="900"/>
                        </a:spcAft>
                      </a:pPr>
                      <a:r>
                        <a:rPr lang="en-GB" sz="1200">
                          <a:effectLst/>
                        </a:rPr>
                        <a:t>Name to identify the PNFD.</a:t>
                      </a:r>
                      <a:endParaRPr lang="en-US">
                        <a:effectLst/>
                      </a:endParaRPr>
                    </a:p>
                  </a:txBody>
                  <a:tcPr marL="17780" marR="68580" marT="0" marB="0"/>
                </a:tc>
                <a:extLst>
                  <a:ext uri="{0D108BD9-81ED-4DB2-BD59-A6C34878D82A}">
                    <a16:rowId xmlns:a16="http://schemas.microsoft.com/office/drawing/2014/main" val="754114184"/>
                  </a:ext>
                </a:extLst>
              </a:tr>
              <a:tr h="577658">
                <a:tc>
                  <a:txBody>
                    <a:bodyPr/>
                    <a:lstStyle/>
                    <a:p>
                      <a:pPr marL="0" marR="0" hangingPunct="0">
                        <a:spcBef>
                          <a:spcPts val="0"/>
                        </a:spcBef>
                        <a:spcAft>
                          <a:spcPts val="900"/>
                        </a:spcAft>
                      </a:pPr>
                      <a:r>
                        <a:rPr lang="en-US" sz="1200">
                          <a:effectLst/>
                        </a:rPr>
                        <a:t>geographical_location_info</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hangingPunct="0">
                        <a:spcBef>
                          <a:spcPts val="0"/>
                        </a:spcBef>
                        <a:spcAft>
                          <a:spcPts val="900"/>
                        </a:spcAft>
                      </a:pPr>
                      <a:r>
                        <a:rPr lang="en-GB" sz="1200">
                          <a:effectLst/>
                        </a:rPr>
                        <a:t>no</a:t>
                      </a:r>
                      <a:endParaRPr lang="sv-SE" sz="1400">
                        <a:effectLst/>
                        <a:latin typeface="Times New Roman" panose="02020603050405020304" pitchFamily="18" charset="0"/>
                        <a:ea typeface="宋体" panose="02010600030101010101" pitchFamily="2" charset="-122"/>
                      </a:endParaRPr>
                    </a:p>
                  </a:txBody>
                  <a:tcPr marL="17780" marR="68580" marT="0" marB="0"/>
                </a:tc>
                <a:tc>
                  <a:txBody>
                    <a:bodyPr/>
                    <a:lstStyle/>
                    <a:p>
                      <a:pPr marL="0" marR="0" hangingPunct="0">
                        <a:spcBef>
                          <a:spcPts val="0"/>
                        </a:spcBef>
                        <a:spcAft>
                          <a:spcPts val="900"/>
                        </a:spcAft>
                      </a:pPr>
                      <a:r>
                        <a:rPr lang="en-GB" sz="1200">
                          <a:effectLst/>
                        </a:rPr>
                        <a:t>tosca.datatype.nfv.LocationInfo</a:t>
                      </a:r>
                      <a:endParaRPr lang="sv-SE" sz="140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spcBef>
                          <a:spcPts val="0"/>
                        </a:spcBef>
                        <a:spcAft>
                          <a:spcPts val="900"/>
                        </a:spcAft>
                      </a:pPr>
                      <a:endParaRPr lang="en-US">
                        <a:effectLst/>
                      </a:endParaRPr>
                    </a:p>
                  </a:txBody>
                  <a:tcPr marL="17780" marR="68580" marT="0" marB="0"/>
                </a:tc>
                <a:tc>
                  <a:txBody>
                    <a:bodyPr/>
                    <a:lstStyle/>
                    <a:p>
                      <a:pPr marL="0" marR="0" algn="l" defTabSz="914400" rtl="0" eaLnBrk="1" fontAlgn="auto" latinLnBrk="0" hangingPunct="0">
                        <a:spcBef>
                          <a:spcPts val="0"/>
                        </a:spcBef>
                        <a:spcAft>
                          <a:spcPts val="900"/>
                        </a:spcAft>
                      </a:pPr>
                      <a:r>
                        <a:rPr lang="en-US" sz="1200" kern="1200" dirty="0">
                          <a:solidFill>
                            <a:schemeClr val="dk1"/>
                          </a:solidFill>
                          <a:effectLst/>
                          <a:latin typeface="+mn-lt"/>
                          <a:ea typeface="+mn-ea"/>
                          <a:cs typeface="+mn-cs"/>
                        </a:rPr>
                        <a:t>Provides information about the geographical location (e.g. geographic coordinates or address of the building, ...) of the PNF.</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978301089"/>
                  </a:ext>
                </a:extLst>
              </a:tr>
            </a:tbl>
          </a:graphicData>
        </a:graphic>
      </p:graphicFrame>
      <p:graphicFrame>
        <p:nvGraphicFramePr>
          <p:cNvPr id="17" name="Content Placeholder 6">
            <a:extLst>
              <a:ext uri="{FF2B5EF4-FFF2-40B4-BE49-F238E27FC236}">
                <a16:creationId xmlns:a16="http://schemas.microsoft.com/office/drawing/2014/main" id="{19054E86-DB94-4E26-89F1-1C63BDB42D4F}"/>
              </a:ext>
            </a:extLst>
          </p:cNvPr>
          <p:cNvGraphicFramePr>
            <a:graphicFrameLocks/>
          </p:cNvGraphicFramePr>
          <p:nvPr>
            <p:extLst>
              <p:ext uri="{D42A27DB-BD31-4B8C-83A1-F6EECF244321}">
                <p14:modId xmlns:p14="http://schemas.microsoft.com/office/powerpoint/2010/main" val="3735193845"/>
              </p:ext>
            </p:extLst>
          </p:nvPr>
        </p:nvGraphicFramePr>
        <p:xfrm>
          <a:off x="314961" y="4553735"/>
          <a:ext cx="9548130" cy="611123"/>
        </p:xfrm>
        <a:graphic>
          <a:graphicData uri="http://schemas.openxmlformats.org/drawingml/2006/table">
            <a:tbl>
              <a:tblPr firstRow="1" firstCol="1" bandRow="1" bandCol="1">
                <a:tableStyleId>{5C22544A-7EE6-4342-B048-85BDC9FD1C3A}</a:tableStyleId>
              </a:tblPr>
              <a:tblGrid>
                <a:gridCol w="1341501">
                  <a:extLst>
                    <a:ext uri="{9D8B030D-6E8A-4147-A177-3AD203B41FA5}">
                      <a16:colId xmlns:a16="http://schemas.microsoft.com/office/drawing/2014/main" val="4035274573"/>
                    </a:ext>
                  </a:extLst>
                </a:gridCol>
                <a:gridCol w="695198">
                  <a:extLst>
                    <a:ext uri="{9D8B030D-6E8A-4147-A177-3AD203B41FA5}">
                      <a16:colId xmlns:a16="http://schemas.microsoft.com/office/drawing/2014/main" val="3509243118"/>
                    </a:ext>
                  </a:extLst>
                </a:gridCol>
                <a:gridCol w="1974596">
                  <a:extLst>
                    <a:ext uri="{9D8B030D-6E8A-4147-A177-3AD203B41FA5}">
                      <a16:colId xmlns:a16="http://schemas.microsoft.com/office/drawing/2014/main" val="3569092983"/>
                    </a:ext>
                  </a:extLst>
                </a:gridCol>
                <a:gridCol w="838708">
                  <a:extLst>
                    <a:ext uri="{9D8B030D-6E8A-4147-A177-3AD203B41FA5}">
                      <a16:colId xmlns:a16="http://schemas.microsoft.com/office/drawing/2014/main" val="3353641421"/>
                    </a:ext>
                  </a:extLst>
                </a:gridCol>
                <a:gridCol w="4698127">
                  <a:extLst>
                    <a:ext uri="{9D8B030D-6E8A-4147-A177-3AD203B41FA5}">
                      <a16:colId xmlns:a16="http://schemas.microsoft.com/office/drawing/2014/main" val="1685560496"/>
                    </a:ext>
                  </a:extLst>
                </a:gridCol>
              </a:tblGrid>
              <a:tr h="251943">
                <a:tc>
                  <a:txBody>
                    <a:bodyPr/>
                    <a:lstStyle/>
                    <a:p>
                      <a:pPr marL="0" marR="0" algn="ctr" hangingPunct="0">
                        <a:spcBef>
                          <a:spcPts val="0"/>
                        </a:spcBef>
                        <a:spcAft>
                          <a:spcPts val="900"/>
                        </a:spcAft>
                      </a:pPr>
                      <a:r>
                        <a:rPr lang="en-GB" sz="1200" dirty="0">
                          <a:effectLst/>
                        </a:rPr>
                        <a:t>Requirement name</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a:effectLst/>
                        </a:rPr>
                        <a:t>Required</a:t>
                      </a:r>
                      <a:endParaRPr lang="en-US">
                        <a:effectLst/>
                      </a:endParaRPr>
                    </a:p>
                  </a:txBody>
                  <a:tcPr marL="17780" marR="68580" marT="0" marB="0"/>
                </a:tc>
                <a:tc>
                  <a:txBody>
                    <a:bodyPr/>
                    <a:lstStyle/>
                    <a:p>
                      <a:pPr marL="0" marR="0" algn="ctr" hangingPunct="0">
                        <a:spcBef>
                          <a:spcPts val="0"/>
                        </a:spcBef>
                        <a:spcAft>
                          <a:spcPts val="900"/>
                        </a:spcAft>
                      </a:pPr>
                      <a:r>
                        <a:rPr lang="en-GB" sz="1200">
                          <a:effectLst/>
                        </a:rPr>
                        <a:t>Type</a:t>
                      </a:r>
                      <a:endParaRPr lang="en-US">
                        <a:effectLst/>
                      </a:endParaRPr>
                    </a:p>
                  </a:txBody>
                  <a:tcPr marL="17780" marR="68580" marT="0" marB="0"/>
                </a:tc>
                <a:tc>
                  <a:txBody>
                    <a:bodyPr/>
                    <a:lstStyle/>
                    <a:p>
                      <a:pPr marL="0" marR="0" algn="ctr" hangingPunct="0">
                        <a:spcBef>
                          <a:spcPts val="0"/>
                        </a:spcBef>
                        <a:spcAft>
                          <a:spcPts val="900"/>
                        </a:spcAft>
                      </a:pPr>
                      <a:r>
                        <a:rPr lang="en-GB" sz="1200" dirty="0">
                          <a:effectLst/>
                        </a:rPr>
                        <a:t>Constraints</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dirty="0">
                          <a:effectLst/>
                        </a:rPr>
                        <a:t>Description</a:t>
                      </a:r>
                      <a:endParaRPr lang="sv-SE" sz="1400" dirty="0">
                        <a:effectLst/>
                        <a:latin typeface="Times New Roman" panose="02020603050405020304" pitchFamily="18" charset="0"/>
                        <a:ea typeface="宋体" panose="02010600030101010101" pitchFamily="2" charset="-122"/>
                      </a:endParaRPr>
                    </a:p>
                  </a:txBody>
                  <a:tcPr marL="17780" marR="68580" marT="0" marB="0"/>
                </a:tc>
                <a:extLst>
                  <a:ext uri="{0D108BD9-81ED-4DB2-BD59-A6C34878D82A}">
                    <a16:rowId xmlns:a16="http://schemas.microsoft.com/office/drawing/2014/main" val="1963989943"/>
                  </a:ext>
                </a:extLst>
              </a:tr>
              <a:tr h="359180">
                <a:tc>
                  <a:txBody>
                    <a:bodyPr/>
                    <a:lstStyle/>
                    <a:p>
                      <a:pPr marL="0" marR="0" algn="l" defTabSz="914400" rtl="0" eaLnBrk="1" latinLnBrk="0" hangingPunct="0">
                        <a:spcBef>
                          <a:spcPts val="0"/>
                        </a:spcBef>
                        <a:spcAft>
                          <a:spcPts val="900"/>
                        </a:spcAft>
                      </a:pPr>
                      <a:r>
                        <a:rPr lang="sv-SE" sz="1200" b="1" kern="1200" dirty="0">
                          <a:solidFill>
                            <a:schemeClr val="lt1"/>
                          </a:solidFill>
                          <a:effectLst/>
                          <a:latin typeface="+mn-lt"/>
                          <a:ea typeface="+mn-ea"/>
                          <a:cs typeface="+mn-cs"/>
                        </a:rPr>
                        <a:t>virtual_link</a:t>
                      </a:r>
                    </a:p>
                  </a:txBody>
                  <a:tcPr marL="17780" marR="68580" marT="0" marB="0"/>
                </a:tc>
                <a:tc>
                  <a:txBody>
                    <a:bodyPr/>
                    <a:lstStyle/>
                    <a:p>
                      <a:pPr marL="0" marR="0" hangingPunct="0">
                        <a:spcBef>
                          <a:spcPts val="0"/>
                        </a:spcBef>
                        <a:spcAft>
                          <a:spcPts val="900"/>
                        </a:spcAft>
                      </a:pPr>
                      <a:r>
                        <a:rPr lang="en-GB" sz="1200" dirty="0">
                          <a:effectLst/>
                        </a:rPr>
                        <a:t>yes</a:t>
                      </a:r>
                      <a:endParaRPr lang="en-US" dirty="0">
                        <a:effectLst/>
                      </a:endParaRPr>
                    </a:p>
                  </a:txBody>
                  <a:tcPr marL="17780" marR="68580" marT="0" marB="0"/>
                </a:tc>
                <a:tc>
                  <a:txBody>
                    <a:bodyPr/>
                    <a:lstStyle/>
                    <a:p>
                      <a:r>
                        <a:rPr lang="sv-SE" sz="1200" kern="1200" dirty="0">
                          <a:solidFill>
                            <a:schemeClr val="dk1"/>
                          </a:solidFill>
                          <a:effectLst/>
                          <a:latin typeface="+mn-lt"/>
                          <a:ea typeface="+mn-ea"/>
                          <a:cs typeface="+mn-cs"/>
                        </a:rPr>
                        <a:t>tosca.nodes.nfv.VnfVirtualLink</a:t>
                      </a:r>
                    </a:p>
                  </a:txBody>
                  <a:tcPr marL="17780" marR="68580" marT="0" marB="0"/>
                </a:tc>
                <a:tc>
                  <a:txBody>
                    <a:bodyPr/>
                    <a:lstStyle/>
                    <a:p>
                      <a:pPr marL="0" marR="0" hangingPunct="0">
                        <a:spcBef>
                          <a:spcPts val="0"/>
                        </a:spcBef>
                        <a:spcAft>
                          <a:spcPts val="900"/>
                        </a:spcAft>
                      </a:pPr>
                      <a:endParaRPr lang="en-US" sz="1200" kern="1200" dirty="0">
                        <a:solidFill>
                          <a:schemeClr val="dk1"/>
                        </a:solidFill>
                        <a:effectLst/>
                        <a:latin typeface="+mn-lt"/>
                        <a:ea typeface="+mn-ea"/>
                        <a:cs typeface="+mn-cs"/>
                      </a:endParaRPr>
                    </a:p>
                  </a:txBody>
                  <a:tcPr marL="17780" marR="68580" marT="0" marB="0"/>
                </a:tc>
                <a:tc>
                  <a:txBody>
                    <a:bodyPr/>
                    <a:lstStyle/>
                    <a:p>
                      <a:pPr marL="0" marR="0" algn="l" defTabSz="914400" rtl="0" eaLnBrk="1" latinLnBrk="0" hangingPunct="0">
                        <a:spcBef>
                          <a:spcPts val="0"/>
                        </a:spcBef>
                        <a:spcAft>
                          <a:spcPts val="900"/>
                        </a:spcAft>
                      </a:pPr>
                      <a:r>
                        <a:rPr lang="en-US" sz="1200" kern="1200" dirty="0">
                          <a:solidFill>
                            <a:schemeClr val="dk1"/>
                          </a:solidFill>
                          <a:effectLst/>
                          <a:latin typeface="+mn-lt"/>
                          <a:ea typeface="+mn-ea"/>
                          <a:cs typeface="+mn-cs"/>
                        </a:rPr>
                        <a:t>Describes the requirements for linking to virtual link</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1805851020"/>
                  </a:ext>
                </a:extLst>
              </a:tr>
            </a:tbl>
          </a:graphicData>
        </a:graphic>
      </p:graphicFrame>
      <p:sp>
        <p:nvSpPr>
          <p:cNvPr id="18" name="TextBox 17">
            <a:extLst>
              <a:ext uri="{FF2B5EF4-FFF2-40B4-BE49-F238E27FC236}">
                <a16:creationId xmlns:a16="http://schemas.microsoft.com/office/drawing/2014/main" id="{6D914937-4425-4825-828C-60AFC2594AFF}"/>
              </a:ext>
            </a:extLst>
          </p:cNvPr>
          <p:cNvSpPr txBox="1"/>
          <p:nvPr/>
        </p:nvSpPr>
        <p:spPr>
          <a:xfrm>
            <a:off x="314961" y="4175525"/>
            <a:ext cx="1558888" cy="369332"/>
          </a:xfrm>
          <a:prstGeom prst="rect">
            <a:avLst/>
          </a:prstGeom>
          <a:noFill/>
        </p:spPr>
        <p:txBody>
          <a:bodyPr wrap="none" rtlCol="0">
            <a:spAutoFit/>
          </a:bodyPr>
          <a:lstStyle/>
          <a:p>
            <a:r>
              <a:rPr lang="en-US" dirty="0"/>
              <a:t>Requirements:</a:t>
            </a:r>
            <a:endParaRPr lang="en-CA" dirty="0"/>
          </a:p>
        </p:txBody>
      </p:sp>
      <p:sp>
        <p:nvSpPr>
          <p:cNvPr id="21" name="TextBox 20">
            <a:extLst>
              <a:ext uri="{FF2B5EF4-FFF2-40B4-BE49-F238E27FC236}">
                <a16:creationId xmlns:a16="http://schemas.microsoft.com/office/drawing/2014/main" id="{885293F5-EBD3-460B-9BD0-3192C8978B1F}"/>
              </a:ext>
            </a:extLst>
          </p:cNvPr>
          <p:cNvSpPr txBox="1"/>
          <p:nvPr/>
        </p:nvSpPr>
        <p:spPr>
          <a:xfrm>
            <a:off x="314961" y="1152350"/>
            <a:ext cx="1216487" cy="369332"/>
          </a:xfrm>
          <a:prstGeom prst="rect">
            <a:avLst/>
          </a:prstGeom>
          <a:noFill/>
        </p:spPr>
        <p:txBody>
          <a:bodyPr wrap="none" rtlCol="0">
            <a:spAutoFit/>
          </a:bodyPr>
          <a:lstStyle/>
          <a:p>
            <a:r>
              <a:rPr lang="en-US" dirty="0"/>
              <a:t>Properties:</a:t>
            </a:r>
            <a:endParaRPr lang="en-CA" dirty="0"/>
          </a:p>
        </p:txBody>
      </p:sp>
    </p:spTree>
    <p:extLst>
      <p:ext uri="{BB962C8B-B14F-4D97-AF65-F5344CB8AC3E}">
        <p14:creationId xmlns:p14="http://schemas.microsoft.com/office/powerpoint/2010/main" val="1191405280"/>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B4F3638-21FD-4B76-826E-7BFC902A839F}"/>
              </a:ext>
            </a:extLst>
          </p:cNvPr>
          <p:cNvSpPr>
            <a:spLocks noGrp="1"/>
          </p:cNvSpPr>
          <p:nvPr>
            <p:ph type="sldNum" sz="quarter" idx="4"/>
          </p:nvPr>
        </p:nvSpPr>
        <p:spPr/>
        <p:txBody>
          <a:bodyPr/>
          <a:lstStyle/>
          <a:p>
            <a:fld id="{6C9CD605-947A-3C4E-98CB-B055F943FEBA}" type="slidenum">
              <a:rPr lang="en-CA" smtClean="0"/>
              <a:pPr/>
              <a:t>5</a:t>
            </a:fld>
            <a:endParaRPr lang="en-CA"/>
          </a:p>
        </p:txBody>
      </p:sp>
      <p:sp>
        <p:nvSpPr>
          <p:cNvPr id="3" name="Title 2">
            <a:extLst>
              <a:ext uri="{FF2B5EF4-FFF2-40B4-BE49-F238E27FC236}">
                <a16:creationId xmlns:a16="http://schemas.microsoft.com/office/drawing/2014/main" id="{299B9C47-8F13-4426-9612-9DDC7888257A}"/>
              </a:ext>
            </a:extLst>
          </p:cNvPr>
          <p:cNvSpPr>
            <a:spLocks noGrp="1"/>
          </p:cNvSpPr>
          <p:nvPr>
            <p:ph type="title"/>
          </p:nvPr>
        </p:nvSpPr>
        <p:spPr/>
        <p:txBody>
          <a:bodyPr>
            <a:normAutofit fontScale="90000"/>
          </a:bodyPr>
          <a:lstStyle/>
          <a:p>
            <a:r>
              <a:rPr lang="en-CA" dirty="0"/>
              <a:t>PNF in ONAP R3 SDC AID data model</a:t>
            </a:r>
            <a:br>
              <a:rPr lang="en-CA" dirty="0"/>
            </a:br>
            <a:r>
              <a:rPr lang="en-CA" sz="2200" dirty="0" err="1"/>
              <a:t>org.openecomp.resource.abstract.nodes.PNF</a:t>
            </a:r>
            <a:r>
              <a:rPr lang="en-CA" sz="2200" dirty="0"/>
              <a:t>, </a:t>
            </a:r>
            <a:r>
              <a:rPr lang="en-CA" sz="2200" dirty="0" err="1"/>
              <a:t>derived_from</a:t>
            </a:r>
            <a:r>
              <a:rPr lang="en-CA" sz="2200" dirty="0"/>
              <a:t>: </a:t>
            </a:r>
            <a:r>
              <a:rPr lang="en-CA" sz="2200" dirty="0" err="1"/>
              <a:t>tosca.nodes.Root</a:t>
            </a:r>
            <a:endParaRPr lang="en-CA" dirty="0"/>
          </a:p>
        </p:txBody>
      </p:sp>
      <p:graphicFrame>
        <p:nvGraphicFramePr>
          <p:cNvPr id="5" name="Content Placeholder 3">
            <a:extLst>
              <a:ext uri="{FF2B5EF4-FFF2-40B4-BE49-F238E27FC236}">
                <a16:creationId xmlns:a16="http://schemas.microsoft.com/office/drawing/2014/main" id="{EB8EE981-3104-4770-A59E-29D4D5430D61}"/>
              </a:ext>
            </a:extLst>
          </p:cNvPr>
          <p:cNvGraphicFramePr>
            <a:graphicFrameLocks/>
          </p:cNvGraphicFramePr>
          <p:nvPr>
            <p:extLst>
              <p:ext uri="{D42A27DB-BD31-4B8C-83A1-F6EECF244321}">
                <p14:modId xmlns:p14="http://schemas.microsoft.com/office/powerpoint/2010/main" val="3428882251"/>
              </p:ext>
            </p:extLst>
          </p:nvPr>
        </p:nvGraphicFramePr>
        <p:xfrm>
          <a:off x="28674" y="1023251"/>
          <a:ext cx="12046095" cy="5364480"/>
        </p:xfrm>
        <a:graphic>
          <a:graphicData uri="http://schemas.openxmlformats.org/drawingml/2006/table">
            <a:tbl>
              <a:tblPr firstRow="1" firstCol="1" bandRow="1" bandCol="1">
                <a:tableStyleId>{5C22544A-7EE6-4342-B048-85BDC9FD1C3A}</a:tableStyleId>
              </a:tblPr>
              <a:tblGrid>
                <a:gridCol w="1941665">
                  <a:extLst>
                    <a:ext uri="{9D8B030D-6E8A-4147-A177-3AD203B41FA5}">
                      <a16:colId xmlns:a16="http://schemas.microsoft.com/office/drawing/2014/main" val="1338753788"/>
                    </a:ext>
                  </a:extLst>
                </a:gridCol>
                <a:gridCol w="690715">
                  <a:extLst>
                    <a:ext uri="{9D8B030D-6E8A-4147-A177-3AD203B41FA5}">
                      <a16:colId xmlns:a16="http://schemas.microsoft.com/office/drawing/2014/main" val="2102047015"/>
                    </a:ext>
                  </a:extLst>
                </a:gridCol>
                <a:gridCol w="576415">
                  <a:extLst>
                    <a:ext uri="{9D8B030D-6E8A-4147-A177-3AD203B41FA5}">
                      <a16:colId xmlns:a16="http://schemas.microsoft.com/office/drawing/2014/main" val="35225271"/>
                    </a:ext>
                  </a:extLst>
                </a:gridCol>
                <a:gridCol w="4648254">
                  <a:extLst>
                    <a:ext uri="{9D8B030D-6E8A-4147-A177-3AD203B41FA5}">
                      <a16:colId xmlns:a16="http://schemas.microsoft.com/office/drawing/2014/main" val="235003132"/>
                    </a:ext>
                  </a:extLst>
                </a:gridCol>
                <a:gridCol w="1919440">
                  <a:extLst>
                    <a:ext uri="{9D8B030D-6E8A-4147-A177-3AD203B41FA5}">
                      <a16:colId xmlns:a16="http://schemas.microsoft.com/office/drawing/2014/main" val="329995932"/>
                    </a:ext>
                  </a:extLst>
                </a:gridCol>
                <a:gridCol w="2269606">
                  <a:extLst>
                    <a:ext uri="{9D8B030D-6E8A-4147-A177-3AD203B41FA5}">
                      <a16:colId xmlns:a16="http://schemas.microsoft.com/office/drawing/2014/main" val="1028237151"/>
                    </a:ext>
                  </a:extLst>
                </a:gridCol>
              </a:tblGrid>
              <a:tr h="0">
                <a:tc>
                  <a:txBody>
                    <a:bodyPr/>
                    <a:lstStyle/>
                    <a:p>
                      <a:pPr algn="ctr" hangingPunct="0">
                        <a:spcAft>
                          <a:spcPts val="900"/>
                        </a:spcAft>
                      </a:pPr>
                      <a:r>
                        <a:rPr lang="en-GB" sz="1100" dirty="0">
                          <a:effectLst/>
                        </a:rPr>
                        <a:t>Name</a:t>
                      </a:r>
                      <a:endParaRPr lang="sv-SE" sz="1100" dirty="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en-GB" sz="1100">
                          <a:effectLst/>
                        </a:rPr>
                        <a:t>Required</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en-GB" sz="1100">
                          <a:effectLst/>
                        </a:rPr>
                        <a:t>Type</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en-GB" sz="1100">
                          <a:effectLst/>
                        </a:rPr>
                        <a:t>Description</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sv-SE" sz="1100" kern="1200" err="1">
                          <a:effectLst/>
                        </a:rPr>
                        <a:t>Specified</a:t>
                      </a:r>
                      <a:r>
                        <a:rPr lang="sv-SE" sz="1100" kern="1200">
                          <a:effectLst/>
                        </a:rPr>
                        <a:t> in</a:t>
                      </a:r>
                      <a:endParaRPr lang="sv-SE" sz="1100" b="1" kern="1200">
                        <a:solidFill>
                          <a:schemeClr val="lt1"/>
                        </a:solidFill>
                        <a:effectLst/>
                        <a:latin typeface="+mn-lt"/>
                        <a:ea typeface="+mn-ea"/>
                        <a:cs typeface="+mn-cs"/>
                      </a:endParaRPr>
                    </a:p>
                  </a:txBody>
                  <a:tcPr marL="26505" marR="102235" marT="0" marB="0"/>
                </a:tc>
                <a:tc>
                  <a:txBody>
                    <a:bodyPr/>
                    <a:lstStyle/>
                    <a:p>
                      <a:pPr algn="ctr" hangingPunct="0">
                        <a:spcAft>
                          <a:spcPts val="900"/>
                        </a:spcAft>
                      </a:pPr>
                      <a:r>
                        <a:rPr lang="en-CA" sz="1100" kern="1200" noProof="0">
                          <a:effectLst/>
                        </a:rPr>
                        <a:t>Value currently set by</a:t>
                      </a:r>
                      <a:endParaRPr lang="en-CA" sz="1100" b="1" kern="1200" noProof="0">
                        <a:solidFill>
                          <a:schemeClr val="lt1"/>
                        </a:solidFill>
                        <a:effectLst/>
                        <a:latin typeface="+mn-lt"/>
                        <a:ea typeface="+mn-ea"/>
                        <a:cs typeface="+mn-cs"/>
                      </a:endParaRPr>
                    </a:p>
                  </a:txBody>
                  <a:tcPr marL="26505" marR="102235" marT="0" marB="0"/>
                </a:tc>
                <a:extLst>
                  <a:ext uri="{0D108BD9-81ED-4DB2-BD59-A6C34878D82A}">
                    <a16:rowId xmlns:a16="http://schemas.microsoft.com/office/drawing/2014/main" val="2876890729"/>
                  </a:ext>
                </a:extLst>
              </a:tr>
              <a:tr h="0">
                <a:tc>
                  <a:txBody>
                    <a:bodyPr/>
                    <a:lstStyle/>
                    <a:p>
                      <a:pPr hangingPunct="0">
                        <a:spcAft>
                          <a:spcPts val="900"/>
                        </a:spcAft>
                      </a:pPr>
                      <a:r>
                        <a:rPr lang="en-CA" sz="1100"/>
                        <a:t>invariantUUID</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r>
                        <a:rPr lang="en-US" sz="1100"/>
                        <a:t>Constant identifier of the resource model.</a:t>
                      </a:r>
                    </a:p>
                    <a:p>
                      <a:r>
                        <a:rPr lang="en-US" sz="1100"/>
                        <a:t>Ex.: AA97B177-9383-4934-8543-0F91A7A02836</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algn="l" defTabSz="914400" rtl="0" eaLnBrk="1" latinLnBrk="0" hangingPunct="0">
                        <a:spcAft>
                          <a:spcPts val="900"/>
                        </a:spcAft>
                      </a:pPr>
                      <a:r>
                        <a:rPr lang="sv-SE" sz="1100" kern="1200"/>
                        <a:t>SDC DM, </a:t>
                      </a:r>
                      <a:r>
                        <a:rPr lang="sv-SE" sz="1100" kern="1200" err="1"/>
                        <a:t>Node</a:t>
                      </a:r>
                      <a:r>
                        <a:rPr lang="sv-SE" sz="1100" kern="1200"/>
                        <a:t> </a:t>
                      </a:r>
                      <a:r>
                        <a:rPr lang="sv-SE" sz="1100" kern="1200" err="1"/>
                        <a:t>Type</a:t>
                      </a:r>
                      <a:r>
                        <a:rPr lang="sv-SE" sz="1100" kern="1200"/>
                        <a:t> Metadata</a:t>
                      </a:r>
                      <a:endParaRPr lang="sv-SE" sz="1100" kern="1200">
                        <a:solidFill>
                          <a:schemeClr val="dk1"/>
                        </a:solidFill>
                        <a:latin typeface="+mn-lt"/>
                        <a:ea typeface="+mn-ea"/>
                        <a:cs typeface="+mn-cs"/>
                      </a:endParaRPr>
                    </a:p>
                  </a:txBody>
                  <a:tcPr marL="26505" marR="102235" marT="0" marB="0"/>
                </a:tc>
                <a:tc>
                  <a:txBody>
                    <a:bodyPr/>
                    <a:lstStyle/>
                    <a:p>
                      <a:pPr marL="0" algn="l" defTabSz="914400" rtl="0" eaLnBrk="1" latinLnBrk="0" hangingPunct="0">
                        <a:spcAft>
                          <a:spcPts val="900"/>
                        </a:spcAft>
                      </a:pPr>
                      <a:r>
                        <a:rPr lang="en-CA" sz="1100" kern="1200" noProof="0"/>
                        <a:t>SDC sets internally at resource creation</a:t>
                      </a:r>
                      <a:endParaRPr lang="en-CA" sz="1100" kern="1200" noProof="0">
                        <a:solidFill>
                          <a:schemeClr val="dk1"/>
                        </a:solidFill>
                        <a:latin typeface="+mn-lt"/>
                        <a:ea typeface="+mn-ea"/>
                        <a:cs typeface="+mn-cs"/>
                      </a:endParaRPr>
                    </a:p>
                  </a:txBody>
                  <a:tcPr marL="26505" marR="102235" marT="0" marB="0"/>
                </a:tc>
                <a:extLst>
                  <a:ext uri="{0D108BD9-81ED-4DB2-BD59-A6C34878D82A}">
                    <a16:rowId xmlns:a16="http://schemas.microsoft.com/office/drawing/2014/main" val="3891489470"/>
                  </a:ext>
                </a:extLst>
              </a:tr>
              <a:tr h="0">
                <a:tc>
                  <a:txBody>
                    <a:bodyPr/>
                    <a:lstStyle/>
                    <a:p>
                      <a:pPr hangingPunct="0">
                        <a:spcAft>
                          <a:spcPts val="900"/>
                        </a:spcAft>
                      </a:pPr>
                      <a:r>
                        <a:rPr lang="en-CA" sz="1100"/>
                        <a:t>uuid</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r>
                        <a:rPr lang="en-US" sz="1100"/>
                        <a:t>Versioned identifier of the resource model (this </a:t>
                      </a:r>
                      <a:r>
                        <a:rPr lang="en-US" sz="1100" err="1"/>
                        <a:t>uuid</a:t>
                      </a:r>
                      <a:r>
                        <a:rPr lang="en-US" sz="1100"/>
                        <a:t> is changed for every major version of the resource)</a:t>
                      </a:r>
                    </a:p>
                    <a:p>
                      <a:r>
                        <a:rPr lang="en-US" sz="1100"/>
                        <a:t>Ex.: b8ff69ca-786d-479e-9f9c-217a90ee0ebc</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algn="l" defTabSz="914400" rtl="0" eaLnBrk="1" latinLnBrk="0" hangingPunct="0">
                        <a:spcAft>
                          <a:spcPts val="900"/>
                        </a:spcAft>
                      </a:pPr>
                      <a:r>
                        <a:rPr lang="en-CA" sz="1100" kern="1200" noProof="0"/>
                        <a:t>SDC sets internally at resource creation</a:t>
                      </a:r>
                      <a:endParaRPr lang="en-CA" sz="1100" kern="1200" noProof="0">
                        <a:solidFill>
                          <a:schemeClr val="dk1"/>
                        </a:solidFill>
                        <a:latin typeface="+mn-lt"/>
                        <a:ea typeface="+mn-ea"/>
                        <a:cs typeface="+mn-cs"/>
                      </a:endParaRPr>
                    </a:p>
                  </a:txBody>
                  <a:tcPr marL="26505" marR="102235" marT="0" marB="0"/>
                </a:tc>
                <a:extLst>
                  <a:ext uri="{0D108BD9-81ED-4DB2-BD59-A6C34878D82A}">
                    <a16:rowId xmlns:a16="http://schemas.microsoft.com/office/drawing/2014/main" val="4121517703"/>
                  </a:ext>
                </a:extLst>
              </a:tr>
              <a:tr h="0">
                <a:tc>
                  <a:txBody>
                    <a:bodyPr/>
                    <a:lstStyle/>
                    <a:p>
                      <a:pPr hangingPunct="0">
                        <a:spcAft>
                          <a:spcPts val="900"/>
                        </a:spcAft>
                      </a:pPr>
                      <a:r>
                        <a:rPr lang="en-CA" sz="1100"/>
                        <a:t>customizationUUID</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r>
                        <a:rPr lang="en-US" sz="1100"/>
                        <a:t>Identifier of the resource instance (</a:t>
                      </a:r>
                      <a:r>
                        <a:rPr lang="en-US" sz="1100" err="1"/>
                        <a:t>uuid</a:t>
                      </a:r>
                      <a:r>
                        <a:rPr lang="en-US" sz="1100"/>
                        <a:t> of the specific use of the resource model in this service). This identifier is regenerated whenever a user makes a change on the resource instance.</a:t>
                      </a:r>
                    </a:p>
                    <a:p>
                      <a:r>
                        <a:rPr lang="en-US" sz="1100"/>
                        <a:t>Ex.: 38e5fb81-5e8c-479b-9140-38786db19967</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algn="l" defTabSz="914400" rtl="0" eaLnBrk="1" latinLnBrk="0" hangingPunct="0">
                        <a:spcAft>
                          <a:spcPts val="900"/>
                        </a:spcAft>
                      </a:pPr>
                      <a:r>
                        <a:rPr lang="en-CA" sz="1100" kern="1200" noProof="0"/>
                        <a:t>SDC sets internally at resource creation</a:t>
                      </a:r>
                      <a:endParaRPr lang="en-CA" sz="1100" kern="1200" noProof="0">
                        <a:solidFill>
                          <a:schemeClr val="dk1"/>
                        </a:solidFill>
                        <a:latin typeface="+mn-lt"/>
                        <a:ea typeface="+mn-ea"/>
                        <a:cs typeface="+mn-cs"/>
                      </a:endParaRPr>
                    </a:p>
                  </a:txBody>
                  <a:tcPr marL="26505" marR="102235" marT="0" marB="0"/>
                </a:tc>
                <a:extLst>
                  <a:ext uri="{0D108BD9-81ED-4DB2-BD59-A6C34878D82A}">
                    <a16:rowId xmlns:a16="http://schemas.microsoft.com/office/drawing/2014/main" val="3558916565"/>
                  </a:ext>
                </a:extLst>
              </a:tr>
              <a:tr h="78784">
                <a:tc>
                  <a:txBody>
                    <a:bodyPr/>
                    <a:lstStyle/>
                    <a:p>
                      <a:pPr hangingPunct="0">
                        <a:spcAft>
                          <a:spcPts val="900"/>
                        </a:spcAft>
                      </a:pPr>
                      <a:r>
                        <a:rPr lang="en-CA" sz="1100"/>
                        <a:t>version</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r>
                        <a:rPr lang="en-US" sz="1100"/>
                        <a:t>The resource version in SDC catalog. Two digit blocks separated by a dot (“.”).</a:t>
                      </a:r>
                    </a:p>
                    <a:p>
                      <a:r>
                        <a:rPr lang="en-US" sz="1100"/>
                        <a:t>Ex. : “2.0”</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algn="l" defTabSz="914400" rtl="0" eaLnBrk="1" latinLnBrk="0" hangingPunct="0">
                        <a:spcAft>
                          <a:spcPts val="900"/>
                        </a:spcAft>
                      </a:pPr>
                      <a:r>
                        <a:rPr lang="en-CA" sz="1100" kern="1200" noProof="0"/>
                        <a:t>SDC sets internally at resource creation</a:t>
                      </a:r>
                      <a:endParaRPr lang="en-CA" sz="1100" kern="1200" noProof="0">
                        <a:solidFill>
                          <a:schemeClr val="dk1"/>
                        </a:solidFill>
                        <a:latin typeface="+mn-lt"/>
                        <a:ea typeface="+mn-ea"/>
                        <a:cs typeface="+mn-cs"/>
                      </a:endParaRPr>
                    </a:p>
                  </a:txBody>
                  <a:tcPr marL="26505" marR="102235" marT="0" marB="0"/>
                </a:tc>
                <a:extLst>
                  <a:ext uri="{0D108BD9-81ED-4DB2-BD59-A6C34878D82A}">
                    <a16:rowId xmlns:a16="http://schemas.microsoft.com/office/drawing/2014/main" val="1083556233"/>
                  </a:ext>
                </a:extLst>
              </a:tr>
              <a:tr h="0">
                <a:tc>
                  <a:txBody>
                    <a:bodyPr/>
                    <a:lstStyle/>
                    <a:p>
                      <a:pPr hangingPunct="0">
                        <a:spcAft>
                          <a:spcPts val="900"/>
                        </a:spcAft>
                      </a:pPr>
                      <a:r>
                        <a:rPr lang="en-CA" sz="1100"/>
                        <a:t>type</a:t>
                      </a:r>
                      <a:endParaRPr lang="sv-SE" sz="1100">
                        <a:effectLst/>
                        <a:latin typeface="Times New Roman" panose="02020603050405020304" pitchFamily="18" charset="0"/>
                        <a:ea typeface="SimSun" panose="02010600030101010101" pitchFamily="2" charset="-122"/>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br>
                        <a:rPr kumimoji="0" lang="en-GB" sz="1100" u="none" strike="noStrike" kern="1200" cap="none" spc="0" normalizeH="0" baseline="0" noProof="0">
                          <a:ln>
                            <a:noFill/>
                          </a:ln>
                          <a:effectLst/>
                          <a:uLnTx/>
                          <a:uFillTx/>
                        </a:rPr>
                      </a:br>
                      <a:r>
                        <a:rPr kumimoji="0" lang="en-GB" sz="1100" u="none" strike="noStrike" kern="1200" cap="none" spc="0" normalizeH="0" baseline="0" noProof="0">
                          <a:ln>
                            <a:noFill/>
                          </a:ln>
                          <a:effectLst/>
                          <a:uLnTx/>
                          <a:uFillTx/>
                        </a:rPr>
                        <a:t>(enum)</a:t>
                      </a:r>
                      <a:endParaRPr kumimoji="0" lang="sv-SE" sz="1100" b="0" i="0" u="none" strike="noStrike" kern="1200" cap="none" spc="0" normalizeH="0" baseline="0" noProof="0">
                        <a:ln>
                          <a:noFill/>
                        </a:ln>
                        <a:solidFill>
                          <a:srgbClr val="000000"/>
                        </a:solidFill>
                        <a:effectLst/>
                        <a:uLnTx/>
                        <a:uFillTx/>
                        <a:latin typeface="Times New Roman" panose="02020603050405020304" pitchFamily="18" charset="0"/>
                        <a:ea typeface="SimSun" panose="02010600030101010101" pitchFamily="2" charset="-122"/>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r>
                        <a:rPr lang="en-US" sz="1100"/>
                        <a:t>The type of resource. Resource type can be either </a:t>
                      </a:r>
                      <a:r>
                        <a:rPr lang="en-US" sz="1100">
                          <a:highlight>
                            <a:srgbClr val="FFFF00"/>
                          </a:highlight>
                        </a:rPr>
                        <a:t>VF, VFC, VFCMT, CP or VL</a:t>
                      </a:r>
                      <a:r>
                        <a:rPr lang="en-US" sz="1100"/>
                        <a:t>.</a:t>
                      </a:r>
                    </a:p>
                    <a:p>
                      <a:r>
                        <a:rPr lang="en-US" sz="1100"/>
                        <a:t>Ex. “VF”</a:t>
                      </a: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0">
                        <a:spcAft>
                          <a:spcPts val="900"/>
                        </a:spcAft>
                      </a:pPr>
                      <a:r>
                        <a:rPr lang="en-CA" sz="1100" kern="1200" noProof="0" dirty="0"/>
                        <a:t>SDC sets internally to “PNF” at resource creation (enum hardcoded)</a:t>
                      </a:r>
                      <a:endParaRPr lang="en-CA" sz="1100" kern="1200" noProof="0" dirty="0">
                        <a:solidFill>
                          <a:schemeClr val="dk1"/>
                        </a:solidFill>
                        <a:latin typeface="+mn-lt"/>
                        <a:ea typeface="+mn-ea"/>
                        <a:cs typeface="+mn-cs"/>
                      </a:endParaRPr>
                    </a:p>
                  </a:txBody>
                  <a:tcPr marL="26505" marR="102235" marT="0" marB="0">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55577276"/>
                  </a:ext>
                </a:extLst>
              </a:tr>
              <a:tr h="0">
                <a:tc>
                  <a:txBody>
                    <a:bodyPr/>
                    <a:lstStyle/>
                    <a:p>
                      <a:pPr hangingPunct="0">
                        <a:spcAft>
                          <a:spcPts val="900"/>
                        </a:spcAft>
                      </a:pPr>
                      <a:r>
                        <a:rPr lang="en-CA" sz="1100"/>
                        <a:t>name</a:t>
                      </a:r>
                      <a:endParaRPr lang="sv-SE" sz="1100">
                        <a:effectLst/>
                        <a:latin typeface="Times New Roman" panose="02020603050405020304" pitchFamily="18" charset="0"/>
                        <a:ea typeface="SimSun" panose="02010600030101010101" pitchFamily="2" charset="-122"/>
                      </a:endParaRP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lnT w="12700" cap="flat" cmpd="sng" algn="ctr">
                      <a:solidFill>
                        <a:schemeClr val="tx1"/>
                      </a:solidFill>
                      <a:prstDash val="solid"/>
                      <a:round/>
                      <a:headEnd type="none" w="med" len="med"/>
                      <a:tailEnd type="none" w="med" len="med"/>
                    </a:lnT>
                  </a:tcPr>
                </a:tc>
                <a:tc>
                  <a:txBody>
                    <a:bodyPr/>
                    <a:lstStyle/>
                    <a:p>
                      <a:r>
                        <a:rPr lang="en-US" sz="1100"/>
                        <a:t>The name of the resource.</a:t>
                      </a:r>
                    </a:p>
                    <a:p>
                      <a:r>
                        <a:rPr lang="en-US" sz="1100"/>
                        <a:t>Ex. “</a:t>
                      </a:r>
                      <a:r>
                        <a:rPr lang="en-US" sz="1100" err="1"/>
                        <a:t>vMME</a:t>
                      </a:r>
                      <a:r>
                        <a:rPr lang="en-US" sz="1100"/>
                        <a:t>”</a:t>
                      </a: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a:t>
                      </a:r>
                      <a:r>
                        <a:rPr kumimoji="0" lang="sv-SE" sz="1100" u="none" strike="noStrike" kern="1200" cap="none" spc="0" normalizeH="0" baseline="0" noProof="0" err="1">
                          <a:ln>
                            <a:noFill/>
                          </a:ln>
                          <a:effectLst/>
                          <a:uLnTx/>
                          <a:uFillTx/>
                        </a:rPr>
                        <a:t>Node</a:t>
                      </a:r>
                      <a:r>
                        <a:rPr kumimoji="0" lang="sv-SE" sz="1100" u="none" strike="noStrike" kern="1200" cap="none" spc="0" normalizeH="0" baseline="0" noProof="0">
                          <a:ln>
                            <a:noFill/>
                          </a:ln>
                          <a:effectLst/>
                          <a:uLnTx/>
                          <a:uFillTx/>
                        </a:rPr>
                        <a:t> </a:t>
                      </a:r>
                      <a:r>
                        <a:rPr kumimoji="0" lang="sv-SE" sz="1100" u="none" strike="noStrike" kern="1200" cap="none" spc="0" normalizeH="0" baseline="0" noProof="0" err="1">
                          <a:ln>
                            <a:noFill/>
                          </a:ln>
                          <a:effectLst/>
                          <a:uLnTx/>
                          <a:uFillTx/>
                        </a:rPr>
                        <a:t>Type</a:t>
                      </a:r>
                      <a:r>
                        <a:rPr kumimoji="0" lang="sv-SE" sz="1100" u="none" strike="noStrike" kern="1200" cap="none" spc="0" normalizeH="0" baseline="0" noProof="0">
                          <a:ln>
                            <a:noFill/>
                          </a:ln>
                          <a:effectLst/>
                          <a:uLnTx/>
                          <a:uFillTx/>
                        </a:rPr>
                        <a:t>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dirty="0">
                          <a:ln>
                            <a:noFill/>
                          </a:ln>
                          <a:effectLst/>
                          <a:uLnTx/>
                          <a:uFillTx/>
                        </a:rPr>
                        <a:t>Using SDC UI, at PNF resource def.</a:t>
                      </a:r>
                      <a:endParaRPr kumimoji="0" lang="en-CA" sz="11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26505" marR="102235" marT="0" marB="0">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91308619"/>
                  </a:ext>
                </a:extLst>
              </a:tr>
              <a:tr h="70096">
                <a:tc>
                  <a:txBody>
                    <a:bodyPr/>
                    <a:lstStyle/>
                    <a:p>
                      <a:pPr hangingPunct="0">
                        <a:spcAft>
                          <a:spcPts val="900"/>
                        </a:spcAft>
                      </a:pPr>
                      <a:r>
                        <a:rPr lang="en-CA" sz="1100"/>
                        <a:t>description</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r>
                        <a:rPr lang="en-CA" sz="1100"/>
                        <a:t>Description of the resource</a:t>
                      </a:r>
                      <a:endParaRPr lang="en-US" sz="1100"/>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a:ln>
                            <a:noFill/>
                          </a:ln>
                          <a:effectLst/>
                          <a:uLnTx/>
                          <a:uFillTx/>
                        </a:rPr>
                        <a:t>Using SDC UI, at PNF resource def.</a:t>
                      </a:r>
                      <a:endParaRPr kumimoji="0" lang="en-CA" sz="1100" b="0" i="0" u="none" strike="noStrike" kern="1200" cap="none" spc="0" normalizeH="0" baseline="0" noProof="0">
                        <a:ln>
                          <a:noFill/>
                        </a:ln>
                        <a:solidFill>
                          <a:srgbClr val="000000"/>
                        </a:solidFill>
                        <a:effectLst/>
                        <a:uLnTx/>
                        <a:uFillTx/>
                        <a:latin typeface="+mn-lt"/>
                        <a:ea typeface="+mn-ea"/>
                        <a:cs typeface="+mn-cs"/>
                      </a:endParaRPr>
                    </a:p>
                  </a:txBody>
                  <a:tcPr marL="26505" marR="102235" marT="0" marB="0"/>
                </a:tc>
                <a:extLst>
                  <a:ext uri="{0D108BD9-81ED-4DB2-BD59-A6C34878D82A}">
                    <a16:rowId xmlns:a16="http://schemas.microsoft.com/office/drawing/2014/main" val="3986134086"/>
                  </a:ext>
                </a:extLst>
              </a:tr>
              <a:tr h="0">
                <a:tc>
                  <a:txBody>
                    <a:bodyPr/>
                    <a:lstStyle/>
                    <a:p>
                      <a:pPr hangingPunct="0">
                        <a:spcAft>
                          <a:spcPts val="900"/>
                        </a:spcAft>
                      </a:pPr>
                      <a:r>
                        <a:rPr lang="en-CA" sz="1100"/>
                        <a:t>resourceVendor</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r>
                        <a:rPr lang="en-US" sz="1100"/>
                        <a:t>String value that specifies the vendor providing this asset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a:ln>
                            <a:noFill/>
                          </a:ln>
                          <a:effectLst/>
                          <a:uLnTx/>
                          <a:uFillTx/>
                        </a:rPr>
                        <a:t>Using SDC UI, at PNF resource def.</a:t>
                      </a:r>
                      <a:endParaRPr kumimoji="0" lang="en-CA" sz="1100" b="0" i="0" u="none" strike="noStrike" kern="1200" cap="none" spc="0" normalizeH="0" baseline="0" noProof="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1186950225"/>
                  </a:ext>
                </a:extLst>
              </a:tr>
              <a:tr h="0">
                <a:tc>
                  <a:txBody>
                    <a:bodyPr/>
                    <a:lstStyle/>
                    <a:p>
                      <a:pPr hangingPunct="0">
                        <a:spcAft>
                          <a:spcPts val="900"/>
                        </a:spcAft>
                      </a:pPr>
                      <a:r>
                        <a:rPr lang="en-CA" sz="1100"/>
                        <a:t>resourceVendorRelease</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r>
                        <a:rPr lang="en-US" sz="1100" dirty="0"/>
                        <a:t>String value that specifies the release version given by the vendor (no exact correlation to the version of the asset in the SDC catalog)</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dirty="0">
                          <a:ln>
                            <a:noFill/>
                          </a:ln>
                          <a:effectLst/>
                          <a:uLnTx/>
                          <a:uFillTx/>
                        </a:rPr>
                        <a:t>SDC DM, </a:t>
                      </a:r>
                      <a:r>
                        <a:rPr kumimoji="0" lang="sv-SE" sz="1100" u="none" strike="noStrike" kern="1200" cap="none" spc="0" normalizeH="0" baseline="0" noProof="0" dirty="0" err="1">
                          <a:ln>
                            <a:noFill/>
                          </a:ln>
                          <a:effectLst/>
                          <a:uLnTx/>
                          <a:uFillTx/>
                        </a:rPr>
                        <a:t>Node</a:t>
                      </a:r>
                      <a:r>
                        <a:rPr kumimoji="0" lang="sv-SE" sz="1100" u="none" strike="noStrike" kern="1200" cap="none" spc="0" normalizeH="0" baseline="0" noProof="0" dirty="0">
                          <a:ln>
                            <a:noFill/>
                          </a:ln>
                          <a:effectLst/>
                          <a:uLnTx/>
                          <a:uFillTx/>
                        </a:rPr>
                        <a:t> </a:t>
                      </a:r>
                      <a:r>
                        <a:rPr kumimoji="0" lang="sv-SE" sz="1100" u="none" strike="noStrike" kern="1200" cap="none" spc="0" normalizeH="0" baseline="0" noProof="0" dirty="0" err="1">
                          <a:ln>
                            <a:noFill/>
                          </a:ln>
                          <a:effectLst/>
                          <a:uLnTx/>
                          <a:uFillTx/>
                        </a:rPr>
                        <a:t>Type</a:t>
                      </a:r>
                      <a:r>
                        <a:rPr kumimoji="0" lang="sv-SE" sz="1100" u="none" strike="noStrike" kern="1200" cap="none" spc="0" normalizeH="0" baseline="0" noProof="0" dirty="0">
                          <a:ln>
                            <a:noFill/>
                          </a:ln>
                          <a:effectLst/>
                          <a:uLnTx/>
                          <a:uFillTx/>
                        </a:rPr>
                        <a:t> Metadata</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dirty="0">
                          <a:ln>
                            <a:noFill/>
                          </a:ln>
                          <a:effectLst/>
                          <a:uLnTx/>
                          <a:uFillTx/>
                        </a:rPr>
                        <a:t>Using SDC UI, at PNF resource def.</a:t>
                      </a:r>
                      <a:endParaRPr kumimoji="0" lang="en-CA" sz="11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3166638507"/>
                  </a:ext>
                </a:extLst>
              </a:tr>
              <a:tr h="0">
                <a:tc>
                  <a:txBody>
                    <a:bodyPr/>
                    <a:lstStyle/>
                    <a:p>
                      <a:pPr hangingPunct="0">
                        <a:spcAft>
                          <a:spcPts val="900"/>
                        </a:spcAft>
                      </a:pPr>
                      <a:r>
                        <a:rPr lang="en-CA" sz="1100"/>
                        <a:t>resourceVendorModelNumber</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No</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r>
                        <a:rPr lang="en-US" sz="1100"/>
                        <a:t>The value for this field is the part number defined by the vendor, e.g. “MX960”</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a:t>
                      </a:r>
                      <a:r>
                        <a:rPr kumimoji="0" lang="sv-SE" sz="1100" u="none" strike="noStrike" kern="1200" cap="none" spc="0" normalizeH="0" baseline="0" noProof="0" err="1">
                          <a:ln>
                            <a:noFill/>
                          </a:ln>
                          <a:effectLst/>
                          <a:uLnTx/>
                          <a:uFillTx/>
                        </a:rPr>
                        <a:t>Node</a:t>
                      </a:r>
                      <a:r>
                        <a:rPr kumimoji="0" lang="sv-SE" sz="1100" u="none" strike="noStrike" kern="1200" cap="none" spc="0" normalizeH="0" baseline="0" noProof="0">
                          <a:ln>
                            <a:noFill/>
                          </a:ln>
                          <a:effectLst/>
                          <a:uLnTx/>
                          <a:uFillTx/>
                        </a:rPr>
                        <a:t> </a:t>
                      </a:r>
                      <a:r>
                        <a:rPr kumimoji="0" lang="sv-SE" sz="1100" u="none" strike="noStrike" kern="1200" cap="none" spc="0" normalizeH="0" baseline="0" noProof="0" err="1">
                          <a:ln>
                            <a:noFill/>
                          </a:ln>
                          <a:effectLst/>
                          <a:uLnTx/>
                          <a:uFillTx/>
                        </a:rPr>
                        <a:t>Type</a:t>
                      </a:r>
                      <a:r>
                        <a:rPr kumimoji="0" lang="sv-SE" sz="1100" u="none" strike="noStrike" kern="1200" cap="none" spc="0" normalizeH="0" baseline="0" noProof="0">
                          <a:ln>
                            <a:noFill/>
                          </a:ln>
                          <a:effectLst/>
                          <a:uLnTx/>
                          <a:uFillTx/>
                        </a:rPr>
                        <a:t> Metadata</a:t>
                      </a:r>
                      <a:endParaRPr kumimoji="0" lang="sv-SE" sz="1100" b="0" i="0" u="none" strike="noStrike" kern="1200" cap="none" spc="0" normalizeH="0" baseline="0" noProof="0">
                        <a:ln>
                          <a:noFill/>
                        </a:ln>
                        <a:solidFill>
                          <a:srgbClr val="000000"/>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a:ln>
                            <a:noFill/>
                          </a:ln>
                          <a:effectLst/>
                          <a:uLnTx/>
                          <a:uFillTx/>
                        </a:rPr>
                        <a:t>Using SDC UI, at PNF resource def.</a:t>
                      </a:r>
                      <a:endParaRPr kumimoji="0" lang="en-CA" sz="1100" b="0" i="0" u="none" strike="noStrike" kern="1200" cap="none" spc="0" normalizeH="0" baseline="0" noProof="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797778200"/>
                  </a:ext>
                </a:extLst>
              </a:tr>
              <a:tr h="0">
                <a:tc>
                  <a:txBody>
                    <a:bodyPr/>
                    <a:lstStyle/>
                    <a:p>
                      <a:pPr hangingPunct="0">
                        <a:spcAft>
                          <a:spcPts val="900"/>
                        </a:spcAft>
                      </a:pPr>
                      <a:r>
                        <a:rPr lang="en-CA" sz="1100"/>
                        <a:t>category</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br>
                        <a:rPr kumimoji="0" lang="en-GB" sz="1100" u="none" strike="noStrike" kern="1200" cap="none" spc="0" normalizeH="0" baseline="0" noProof="0">
                          <a:ln>
                            <a:noFill/>
                          </a:ln>
                          <a:effectLst/>
                          <a:uLnTx/>
                          <a:uFillTx/>
                        </a:rPr>
                      </a:br>
                      <a:r>
                        <a:rPr kumimoji="0" lang="en-GB" sz="1100" u="none" strike="noStrike" kern="1200" cap="none" spc="0" normalizeH="0" baseline="0" noProof="0">
                          <a:ln>
                            <a:noFill/>
                          </a:ln>
                          <a:effectLst/>
                          <a:uLnTx/>
                          <a:uFillTx/>
                        </a:rPr>
                        <a:t>(enum)</a:t>
                      </a:r>
                      <a:endParaRPr kumimoji="0" lang="sv-SE" sz="1100" b="0" i="0" u="none" strike="noStrike" kern="1200" cap="none" spc="0" normalizeH="0" baseline="0" noProof="0">
                        <a:ln>
                          <a:noFill/>
                        </a:ln>
                        <a:solidFill>
                          <a:srgbClr val="000000"/>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r>
                        <a:rPr lang="en-US" sz="1100" dirty="0"/>
                        <a:t>Category of the resource.</a:t>
                      </a:r>
                    </a:p>
                    <a:p>
                      <a:r>
                        <a:rPr lang="en-US" sz="1100" dirty="0"/>
                        <a:t>Ex. “Application L4+”</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a:ln>
                            <a:noFill/>
                          </a:ln>
                          <a:effectLst/>
                          <a:uLnTx/>
                          <a:uFillTx/>
                        </a:rPr>
                        <a:t>Using SDC UI, at PNF resource def. (enum also managed in SDC UI)</a:t>
                      </a:r>
                      <a:endParaRPr kumimoji="0" lang="en-CA" sz="1100" b="0" i="0" u="none" strike="noStrike" kern="1200" cap="none" spc="0" normalizeH="0" baseline="0" noProof="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1275664944"/>
                  </a:ext>
                </a:extLst>
              </a:tr>
              <a:tr h="0">
                <a:tc>
                  <a:txBody>
                    <a:bodyPr/>
                    <a:lstStyle/>
                    <a:p>
                      <a:pPr hangingPunct="0">
                        <a:spcAft>
                          <a:spcPts val="900"/>
                        </a:spcAft>
                      </a:pPr>
                      <a:r>
                        <a:rPr lang="en-CA" sz="1100"/>
                        <a:t>subcategory</a:t>
                      </a:r>
                      <a:endParaRPr lang="sv-SE" sz="1100">
                        <a:effectLst/>
                        <a:latin typeface="Times New Roman" panose="02020603050405020304" pitchFamily="18" charset="0"/>
                        <a:ea typeface="SimSun" panose="02010600030101010101" pitchFamily="2" charset="-122"/>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br>
                        <a:rPr kumimoji="0" lang="en-GB" sz="1100" u="none" strike="noStrike" kern="1200" cap="none" spc="0" normalizeH="0" baseline="0" noProof="0">
                          <a:ln>
                            <a:noFill/>
                          </a:ln>
                          <a:effectLst/>
                          <a:uLnTx/>
                          <a:uFillTx/>
                        </a:rPr>
                      </a:br>
                      <a:r>
                        <a:rPr kumimoji="0" lang="en-GB" sz="1100" u="none" strike="noStrike" kern="1200" cap="none" spc="0" normalizeH="0" baseline="0" noProof="0">
                          <a:ln>
                            <a:noFill/>
                          </a:ln>
                          <a:effectLst/>
                          <a:uLnTx/>
                          <a:uFillTx/>
                        </a:rPr>
                        <a:t>(enum)</a:t>
                      </a:r>
                      <a:endParaRPr kumimoji="0" lang="sv-SE" sz="1100" b="0" i="0" u="none" strike="noStrike" kern="1200" cap="none" spc="0" normalizeH="0" baseline="0" noProof="0">
                        <a:ln>
                          <a:noFill/>
                        </a:ln>
                        <a:solidFill>
                          <a:srgbClr val="000000"/>
                        </a:solidFill>
                        <a:effectLst/>
                        <a:uLnTx/>
                        <a:uFillTx/>
                        <a:latin typeface="Times New Roman" panose="02020603050405020304" pitchFamily="18" charset="0"/>
                        <a:ea typeface="SimSun" panose="02010600030101010101" pitchFamily="2" charset="-122"/>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r>
                        <a:rPr lang="en-US" sz="1100" dirty="0"/>
                        <a:t>Sub-category of the resource.</a:t>
                      </a:r>
                    </a:p>
                    <a:p>
                      <a:r>
                        <a:rPr lang="en-US" sz="1100" dirty="0"/>
                        <a:t>Ex. “Load Balancer”</a:t>
                      </a: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a:ln>
                            <a:noFill/>
                          </a:ln>
                          <a:effectLst/>
                          <a:uLnTx/>
                          <a:uFillTx/>
                        </a:rPr>
                        <a:t>Using SDC UI, at PNF resource def. (enum also managed in SDC UI)</a:t>
                      </a:r>
                      <a:endParaRPr kumimoji="0" lang="en-CA" sz="1100" b="0" i="0" u="none" strike="noStrike" kern="1200" cap="none" spc="0" normalizeH="0" baseline="0" noProof="0">
                        <a:ln>
                          <a:noFill/>
                        </a:ln>
                        <a:solidFill>
                          <a:srgbClr val="000000"/>
                        </a:solidFill>
                        <a:effectLst/>
                        <a:uLnTx/>
                        <a:uFillTx/>
                        <a:latin typeface="+mn-lt"/>
                        <a:ea typeface="+mn-ea"/>
                        <a:cs typeface="+mn-cs"/>
                      </a:endParaRPr>
                    </a:p>
                  </a:txBody>
                  <a:tcPr marL="26505" marR="102235" marT="0" marB="0">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67719771"/>
                  </a:ext>
                </a:extLst>
              </a:tr>
              <a:tr h="0">
                <a:tc>
                  <a:txBody>
                    <a:bodyPr/>
                    <a:lstStyle/>
                    <a:p>
                      <a:pPr hangingPunct="0">
                        <a:spcAft>
                          <a:spcPts val="900"/>
                        </a:spcAft>
                      </a:pPr>
                      <a:r>
                        <a:rPr lang="en-CA" sz="1100"/>
                        <a:t>nf_function</a:t>
                      </a:r>
                      <a:endParaRPr lang="sv-SE" sz="1100">
                        <a:effectLst/>
                        <a:latin typeface="Times New Roman" panose="02020603050405020304" pitchFamily="18" charset="0"/>
                        <a:ea typeface="SimSun" panose="02010600030101010101" pitchFamily="2" charset="-122"/>
                      </a:endParaRP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No</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lnT w="12700" cap="flat" cmpd="sng" algn="ctr">
                      <a:solidFill>
                        <a:schemeClr val="tx1"/>
                      </a:solidFill>
                      <a:prstDash val="solid"/>
                      <a:round/>
                      <a:headEnd type="none" w="med" len="med"/>
                      <a:tailEnd type="none" w="med" len="med"/>
                    </a:lnT>
                  </a:tcPr>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lnT w="12700" cap="flat" cmpd="sng" algn="ctr">
                      <a:solidFill>
                        <a:schemeClr val="tx1"/>
                      </a:solidFill>
                      <a:prstDash val="solid"/>
                      <a:round/>
                      <a:headEnd type="none" w="med" len="med"/>
                      <a:tailEnd type="none" w="med" len="med"/>
                    </a:lnT>
                  </a:tcPr>
                </a:tc>
                <a:tc>
                  <a:txBody>
                    <a:bodyPr/>
                    <a:lstStyle/>
                    <a:p>
                      <a:pPr hangingPunct="0">
                        <a:spcAft>
                          <a:spcPts val="900"/>
                        </a:spcAft>
                      </a:pPr>
                      <a:r>
                        <a:rPr lang="en-US" sz="1100"/>
                        <a:t>String property defining a generic type (like category) of the PNF.</a:t>
                      </a:r>
                      <a:endParaRPr lang="sv-SE" sz="1100">
                        <a:effectLst/>
                        <a:latin typeface="Times New Roman" panose="02020603050405020304" pitchFamily="18" charset="0"/>
                        <a:ea typeface="SimSun" panose="02010600030101010101" pitchFamily="2" charset="-122"/>
                      </a:endParaRPr>
                    </a:p>
                  </a:txBody>
                  <a:tcPr marL="26505" marR="102235" marT="0" marB="0">
                    <a:lnT w="12700" cap="flat" cmpd="sng" algn="ctr">
                      <a:solidFill>
                        <a:schemeClr val="tx1"/>
                      </a:solidFill>
                      <a:prstDash val="solid"/>
                      <a:round/>
                      <a:headEnd type="none" w="med" len="med"/>
                      <a:tailEnd type="none" w="med" len="med"/>
                    </a:lnT>
                  </a:tcPr>
                </a:tc>
                <a:tc>
                  <a:txBody>
                    <a:bodyPr/>
                    <a:lstStyle/>
                    <a:p>
                      <a:pPr marL="0" algn="l" rtl="0">
                        <a:spcAft>
                          <a:spcPts val="900"/>
                        </a:spcAft>
                      </a:pPr>
                      <a:r>
                        <a:rPr lang="sv-SE" sz="1100" kern="1200"/>
                        <a:t>PNF </a:t>
                      </a:r>
                      <a:r>
                        <a:rPr lang="sv-SE" sz="1100" kern="1200" err="1"/>
                        <a:t>node</a:t>
                      </a:r>
                      <a:r>
                        <a:rPr lang="sv-SE" sz="1100" kern="1200"/>
                        <a:t> type and VF</a:t>
                      </a:r>
                      <a:endParaRPr lang="sv-SE" sz="1100" kern="1200">
                        <a:solidFill>
                          <a:schemeClr val="dk1"/>
                        </a:solidFill>
                        <a:latin typeface="+mn-lt"/>
                        <a:ea typeface="+mn-ea"/>
                        <a:cs typeface="+mn-cs"/>
                      </a:endParaRP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dirty="0">
                          <a:ln>
                            <a:noFill/>
                          </a:ln>
                          <a:effectLst/>
                          <a:uLnTx/>
                          <a:uFillTx/>
                        </a:rPr>
                        <a:t>Using SDC UI, at service definition</a:t>
                      </a:r>
                      <a:endParaRPr kumimoji="0" lang="en-CA" sz="1100" b="0" i="0" u="none" strike="noStrike" kern="1200" cap="none" spc="0" normalizeH="0" baseline="0" noProof="0" dirty="0">
                        <a:ln>
                          <a:noFill/>
                        </a:ln>
                        <a:solidFill>
                          <a:srgbClr val="000000"/>
                        </a:solidFill>
                        <a:effectLst/>
                        <a:uLnTx/>
                        <a:uFillTx/>
                        <a:latin typeface="+mn-lt"/>
                        <a:ea typeface="+mn-ea"/>
                        <a:cs typeface="+mn-cs"/>
                      </a:endParaRPr>
                    </a:p>
                  </a:txBody>
                  <a:tcPr marL="26505" marR="102235" marT="0" marB="0">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073094784"/>
                  </a:ext>
                </a:extLst>
              </a:tr>
              <a:tr h="0">
                <a:tc>
                  <a:txBody>
                    <a:bodyPr/>
                    <a:lstStyle/>
                    <a:p>
                      <a:pPr hangingPunct="0">
                        <a:spcAft>
                          <a:spcPts val="900"/>
                        </a:spcAft>
                      </a:pPr>
                      <a:r>
                        <a:rPr lang="en-CA" sz="1100" err="1"/>
                        <a:t>nf_role</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No</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algn="l" defTabSz="914400" rtl="0" eaLnBrk="1" latinLnBrk="0" hangingPunct="0">
                        <a:spcAft>
                          <a:spcPts val="900"/>
                        </a:spcAft>
                      </a:pPr>
                      <a:r>
                        <a:rPr lang="en-US" sz="1100" kern="1200"/>
                        <a:t>String property for short code that defines a Network function that the Vendor Software or PNF  is providing. E.g. </a:t>
                      </a:r>
                      <a:r>
                        <a:rPr lang="en-US" sz="1100" kern="1200" err="1"/>
                        <a:t>vCE</a:t>
                      </a:r>
                      <a:r>
                        <a:rPr lang="en-US" sz="1100" kern="1200"/>
                        <a:t>, </a:t>
                      </a:r>
                      <a:r>
                        <a:rPr lang="en-US" sz="1100" kern="1200" err="1"/>
                        <a:t>vARM</a:t>
                      </a:r>
                      <a:endParaRPr lang="en-US" sz="1100" kern="1200">
                        <a:solidFill>
                          <a:schemeClr val="dk1"/>
                        </a:solidFill>
                        <a:latin typeface="+mn-lt"/>
                        <a:ea typeface="+mn-ea"/>
                        <a:cs typeface="+mn-cs"/>
                      </a:endParaRPr>
                    </a:p>
                  </a:txBody>
                  <a:tcPr marL="25200" marR="100800" marT="0" marB="0"/>
                </a:tc>
                <a:tc>
                  <a:txBody>
                    <a:bodyPr/>
                    <a:lstStyle/>
                    <a:p>
                      <a:pPr marL="0" algn="l" rtl="0">
                        <a:spcAft>
                          <a:spcPts val="900"/>
                        </a:spcAft>
                      </a:pPr>
                      <a:r>
                        <a:rPr lang="sv-SE" sz="1100" kern="1200"/>
                        <a:t>PNF </a:t>
                      </a:r>
                      <a:r>
                        <a:rPr lang="sv-SE" sz="1100" kern="1200" err="1"/>
                        <a:t>node</a:t>
                      </a:r>
                      <a:r>
                        <a:rPr lang="sv-SE" sz="1100" kern="1200"/>
                        <a:t> type and VF</a:t>
                      </a:r>
                      <a:endParaRPr lang="sv-SE" sz="1100" kern="1200">
                        <a:solidFill>
                          <a:schemeClr val="dk1"/>
                        </a:solidFill>
                        <a:latin typeface="+mn-lt"/>
                        <a:ea typeface="+mn-ea"/>
                        <a:cs typeface="+mn-cs"/>
                      </a:endParaRPr>
                    </a:p>
                  </a:txBody>
                  <a:tcPr marL="25200" marR="100800" marT="0" marB="0" anchor="ct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a:ln>
                            <a:noFill/>
                          </a:ln>
                          <a:effectLst/>
                          <a:uLnTx/>
                          <a:uFillTx/>
                        </a:rPr>
                        <a:t>Using SDC UI, at service definition</a:t>
                      </a:r>
                      <a:endParaRPr kumimoji="0" lang="en-CA" sz="1100" b="0" i="0" u="none" strike="noStrike" kern="1200" cap="none" spc="0" normalizeH="0" baseline="0" noProof="0">
                        <a:ln>
                          <a:noFill/>
                        </a:ln>
                        <a:solidFill>
                          <a:srgbClr val="000000"/>
                        </a:solidFill>
                        <a:effectLst/>
                        <a:uLnTx/>
                        <a:uFillTx/>
                        <a:latin typeface="Calibri" panose="020F0502020204030204"/>
                        <a:ea typeface="+mn-ea"/>
                        <a:cs typeface="+mn-cs"/>
                      </a:endParaRPr>
                    </a:p>
                  </a:txBody>
                  <a:tcPr marL="25200" marR="100800" marT="0" marB="0" anchor="ctr"/>
                </a:tc>
                <a:extLst>
                  <a:ext uri="{0D108BD9-81ED-4DB2-BD59-A6C34878D82A}">
                    <a16:rowId xmlns:a16="http://schemas.microsoft.com/office/drawing/2014/main" val="4026179291"/>
                  </a:ext>
                </a:extLst>
              </a:tr>
              <a:tr h="0">
                <a:tc>
                  <a:txBody>
                    <a:bodyPr/>
                    <a:lstStyle/>
                    <a:p>
                      <a:pPr hangingPunct="0">
                        <a:spcAft>
                          <a:spcPts val="900"/>
                        </a:spcAft>
                      </a:pPr>
                      <a:r>
                        <a:rPr lang="en-CA" sz="1100" err="1"/>
                        <a:t>nf_type</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No</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hangingPunct="0">
                        <a:spcAft>
                          <a:spcPts val="900"/>
                        </a:spcAft>
                      </a:pPr>
                      <a:r>
                        <a:rPr lang="en-US" sz="1100"/>
                        <a:t>String property that provides English description of the functionality of the PNF in the Service context</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rtl="0">
                        <a:lnSpc>
                          <a:spcPct val="100000"/>
                        </a:lnSpc>
                        <a:spcBef>
                          <a:spcPts val="0"/>
                        </a:spcBef>
                        <a:spcAft>
                          <a:spcPts val="900"/>
                        </a:spcAft>
                        <a:buFontTx/>
                        <a:buNone/>
                      </a:pPr>
                      <a:r>
                        <a:rPr kumimoji="0" lang="sv-SE" sz="1100" u="none" strike="noStrike" kern="1200" cap="none" spc="0" normalizeH="0" baseline="0" noProof="0">
                          <a:ln>
                            <a:noFill/>
                          </a:ln>
                          <a:effectLst/>
                          <a:uLnTx/>
                          <a:uFillTx/>
                        </a:rPr>
                        <a:t>PNF </a:t>
                      </a:r>
                      <a:r>
                        <a:rPr kumimoji="0" lang="sv-SE" sz="1100" u="none" strike="noStrike" kern="1200" cap="none" spc="0" normalizeH="0" baseline="0" noProof="0" err="1">
                          <a:ln>
                            <a:noFill/>
                          </a:ln>
                          <a:effectLst/>
                          <a:uLnTx/>
                          <a:uFillTx/>
                        </a:rPr>
                        <a:t>node</a:t>
                      </a:r>
                      <a:r>
                        <a:rPr kumimoji="0" lang="sv-SE" sz="1100" u="none" strike="noStrike" kern="1200" cap="none" spc="0" normalizeH="0" baseline="0" noProof="0">
                          <a:ln>
                            <a:noFill/>
                          </a:ln>
                          <a:effectLst/>
                          <a:uLnTx/>
                          <a:uFillTx/>
                        </a:rPr>
                        <a:t> type</a:t>
                      </a:r>
                      <a:r>
                        <a:rPr lang="sv-SE" sz="1100" u="none" strike="noStrike" kern="1200" cap="none" spc="0" baseline="0" noProof="0"/>
                        <a:t> and VF</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a:ln>
                            <a:noFill/>
                          </a:ln>
                          <a:effectLst/>
                          <a:uLnTx/>
                          <a:uFillTx/>
                        </a:rPr>
                        <a:t>Using SDC UI, at service definition</a:t>
                      </a:r>
                      <a:endParaRPr kumimoji="0" lang="en-CA" sz="1100" b="0" i="0" u="none" strike="noStrike" kern="1200" cap="none" spc="0" normalizeH="0" baseline="0" noProof="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3005705156"/>
                  </a:ext>
                </a:extLst>
              </a:tr>
              <a:tr h="0">
                <a:tc>
                  <a:txBody>
                    <a:bodyPr/>
                    <a:lstStyle/>
                    <a:p>
                      <a:pPr marL="0" algn="l" defTabSz="914400" rtl="0" eaLnBrk="1" latinLnBrk="0" hangingPunct="0">
                        <a:spcAft>
                          <a:spcPts val="900"/>
                        </a:spcAft>
                      </a:pPr>
                      <a:r>
                        <a:rPr lang="sv-SE" sz="1100" kern="1200"/>
                        <a:t>software_versions</a:t>
                      </a:r>
                      <a:endParaRPr lang="sv-SE" sz="1100" b="1" kern="1200">
                        <a:solidFill>
                          <a:schemeClr val="lt1"/>
                        </a:solidFill>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No</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sv-SE" sz="1100" kern="1200">
                          <a:effectLst/>
                        </a:rPr>
                        <a:t>list </a:t>
                      </a:r>
                      <a:r>
                        <a:rPr lang="sv-SE" sz="1100" kern="1200" err="1">
                          <a:effectLst/>
                        </a:rPr>
                        <a:t>of</a:t>
                      </a:r>
                      <a:br>
                        <a:rPr lang="sv-SE" sz="1100" kern="1200">
                          <a:effectLst/>
                        </a:rPr>
                      </a:br>
                      <a:r>
                        <a:rPr lang="sv-SE" sz="1100" kern="1200">
                          <a:effectLst/>
                        </a:rPr>
                        <a:t>string</a:t>
                      </a:r>
                      <a:endParaRPr lang="sv-SE" sz="1100" kern="1200">
                        <a:solidFill>
                          <a:schemeClr val="dk1"/>
                        </a:solidFill>
                        <a:effectLst/>
                        <a:latin typeface="+mn-lt"/>
                        <a:ea typeface="+mn-ea"/>
                        <a:cs typeface="+mn-cs"/>
                      </a:endParaRPr>
                    </a:p>
                  </a:txBody>
                  <a:tcPr marL="26505" marR="102235" marT="0" marB="0"/>
                </a:tc>
                <a:tc>
                  <a:txBody>
                    <a:bodyPr/>
                    <a:lstStyle/>
                    <a:p>
                      <a:r>
                        <a:rPr lang="sv-SE" sz="1100" kern="1200"/>
                        <a:t>?</a:t>
                      </a:r>
                      <a:endParaRPr lang="sv-SE" sz="1100" kern="1200">
                        <a:solidFill>
                          <a:schemeClr val="dk1"/>
                        </a:solidFill>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dirty="0">
                          <a:ln>
                            <a:noFill/>
                          </a:ln>
                          <a:effectLst/>
                          <a:uLnTx/>
                          <a:uFillTx/>
                        </a:rPr>
                        <a:t>PNF </a:t>
                      </a:r>
                      <a:r>
                        <a:rPr kumimoji="0" lang="sv-SE" sz="1100" u="none" strike="noStrike" kern="1200" cap="none" spc="0" normalizeH="0" baseline="0" noProof="0" dirty="0" err="1">
                          <a:ln>
                            <a:noFill/>
                          </a:ln>
                          <a:effectLst/>
                          <a:uLnTx/>
                          <a:uFillTx/>
                        </a:rPr>
                        <a:t>node</a:t>
                      </a:r>
                      <a:r>
                        <a:rPr kumimoji="0" lang="sv-SE" sz="1100" u="none" strike="noStrike" kern="1200" cap="none" spc="0" normalizeH="0" baseline="0" noProof="0" dirty="0">
                          <a:ln>
                            <a:noFill/>
                          </a:ln>
                          <a:effectLst/>
                          <a:uLnTx/>
                          <a:uFillTx/>
                        </a:rPr>
                        <a:t> </a:t>
                      </a:r>
                      <a:r>
                        <a:rPr kumimoji="0" lang="sv-SE" sz="1100" u="none" strike="noStrike" kern="1200" cap="none" spc="0" normalizeH="0" baseline="0" noProof="0" dirty="0" err="1">
                          <a:ln>
                            <a:noFill/>
                          </a:ln>
                          <a:effectLst/>
                          <a:uLnTx/>
                          <a:uFillTx/>
                        </a:rPr>
                        <a:t>type</a:t>
                      </a:r>
                      <a:br>
                        <a:rPr kumimoji="0" lang="sv-SE" sz="1100" u="none" strike="noStrike" kern="1200" cap="none" spc="0" normalizeH="0" baseline="0" noProof="0" dirty="0">
                          <a:ln>
                            <a:noFill/>
                          </a:ln>
                          <a:effectLst/>
                          <a:uLnTx/>
                          <a:uFillTx/>
                        </a:rPr>
                      </a:br>
                      <a:r>
                        <a:rPr lang="sv-SE" sz="1100" kern="1200" dirty="0"/>
                        <a:t>(</a:t>
                      </a:r>
                      <a:r>
                        <a:rPr lang="sv-SE" sz="1100" kern="1200" dirty="0" err="1"/>
                        <a:t>but</a:t>
                      </a:r>
                      <a:r>
                        <a:rPr lang="sv-SE" sz="1100" kern="1200" dirty="0"/>
                        <a:t> not in the AIM Word </a:t>
                      </a:r>
                      <a:r>
                        <a:rPr lang="sv-SE" sz="1100" kern="1200" dirty="0" err="1"/>
                        <a:t>doc</a:t>
                      </a:r>
                      <a:r>
                        <a:rPr lang="sv-SE" sz="1100" kern="1200" dirty="0"/>
                        <a:t>!)</a:t>
                      </a:r>
                      <a:endParaRPr lang="sv-SE" sz="1100" kern="1200" dirty="0">
                        <a:solidFill>
                          <a:schemeClr val="dk1"/>
                        </a:solidFill>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dirty="0">
                          <a:ln>
                            <a:noFill/>
                          </a:ln>
                          <a:effectLst/>
                          <a:uLnTx/>
                          <a:uFillTx/>
                        </a:rPr>
                        <a:t>Using SDC UI, at service definition</a:t>
                      </a:r>
                      <a:endParaRPr kumimoji="0" lang="en-CA" sz="11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2997145413"/>
                  </a:ext>
                </a:extLst>
              </a:tr>
            </a:tbl>
          </a:graphicData>
        </a:graphic>
      </p:graphicFrame>
    </p:spTree>
    <p:extLst>
      <p:ext uri="{BB962C8B-B14F-4D97-AF65-F5344CB8AC3E}">
        <p14:creationId xmlns:p14="http://schemas.microsoft.com/office/powerpoint/2010/main" val="2040255851"/>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B94558-2D8C-4AB0-9489-224040019203}"/>
              </a:ext>
            </a:extLst>
          </p:cNvPr>
          <p:cNvSpPr>
            <a:spLocks noGrp="1"/>
          </p:cNvSpPr>
          <p:nvPr>
            <p:ph type="sldNum" sz="quarter" idx="4"/>
          </p:nvPr>
        </p:nvSpPr>
        <p:spPr/>
        <p:txBody>
          <a:bodyPr/>
          <a:lstStyle/>
          <a:p>
            <a:fld id="{6C9CD605-947A-3C4E-98CB-B055F943FEBA}" type="slidenum">
              <a:rPr lang="en-US" smtClean="0"/>
              <a:pPr/>
              <a:t>6</a:t>
            </a:fld>
            <a:endParaRPr lang="en-US"/>
          </a:p>
        </p:txBody>
      </p:sp>
      <p:sp>
        <p:nvSpPr>
          <p:cNvPr id="3" name="Title 2">
            <a:extLst>
              <a:ext uri="{FF2B5EF4-FFF2-40B4-BE49-F238E27FC236}">
                <a16:creationId xmlns:a16="http://schemas.microsoft.com/office/drawing/2014/main" id="{9EB49A95-281F-4086-B770-F959605610A0}"/>
              </a:ext>
            </a:extLst>
          </p:cNvPr>
          <p:cNvSpPr>
            <a:spLocks noGrp="1"/>
          </p:cNvSpPr>
          <p:nvPr>
            <p:ph type="title"/>
          </p:nvPr>
        </p:nvSpPr>
        <p:spPr/>
        <p:txBody>
          <a:bodyPr>
            <a:normAutofit fontScale="90000"/>
          </a:bodyPr>
          <a:lstStyle/>
          <a:p>
            <a:r>
              <a:rPr lang="en-US" dirty="0"/>
              <a:t>Mapping: SOL001 PNFD vs. ONAP R3 SDC AID DM PNF</a:t>
            </a:r>
            <a:endParaRPr lang="en-CA" dirty="0"/>
          </a:p>
        </p:txBody>
      </p:sp>
      <p:graphicFrame>
        <p:nvGraphicFramePr>
          <p:cNvPr id="5" name="Table 4">
            <a:extLst>
              <a:ext uri="{FF2B5EF4-FFF2-40B4-BE49-F238E27FC236}">
                <a16:creationId xmlns:a16="http://schemas.microsoft.com/office/drawing/2014/main" id="{26ECEE99-1D48-40A8-A3C0-463387B975D6}"/>
              </a:ext>
            </a:extLst>
          </p:cNvPr>
          <p:cNvGraphicFramePr>
            <a:graphicFrameLocks noGrp="1"/>
          </p:cNvGraphicFramePr>
          <p:nvPr>
            <p:extLst>
              <p:ext uri="{D42A27DB-BD31-4B8C-83A1-F6EECF244321}">
                <p14:modId xmlns:p14="http://schemas.microsoft.com/office/powerpoint/2010/main" val="1736908337"/>
              </p:ext>
            </p:extLst>
          </p:nvPr>
        </p:nvGraphicFramePr>
        <p:xfrm>
          <a:off x="314961" y="1166756"/>
          <a:ext cx="11253743" cy="4937760"/>
        </p:xfrm>
        <a:graphic>
          <a:graphicData uri="http://schemas.openxmlformats.org/drawingml/2006/table">
            <a:tbl>
              <a:tblPr firstRow="1" firstCol="1" bandRow="1" bandCol="1">
                <a:tableStyleId>{5C22544A-7EE6-4342-B048-85BDC9FD1C3A}</a:tableStyleId>
              </a:tblPr>
              <a:tblGrid>
                <a:gridCol w="2853444">
                  <a:extLst>
                    <a:ext uri="{9D8B030D-6E8A-4147-A177-3AD203B41FA5}">
                      <a16:colId xmlns:a16="http://schemas.microsoft.com/office/drawing/2014/main" val="3851950629"/>
                    </a:ext>
                  </a:extLst>
                </a:gridCol>
                <a:gridCol w="3196806">
                  <a:extLst>
                    <a:ext uri="{9D8B030D-6E8A-4147-A177-3AD203B41FA5}">
                      <a16:colId xmlns:a16="http://schemas.microsoft.com/office/drawing/2014/main" val="1540963564"/>
                    </a:ext>
                  </a:extLst>
                </a:gridCol>
                <a:gridCol w="5203493">
                  <a:extLst>
                    <a:ext uri="{9D8B030D-6E8A-4147-A177-3AD203B41FA5}">
                      <a16:colId xmlns:a16="http://schemas.microsoft.com/office/drawing/2014/main" val="4222348999"/>
                    </a:ext>
                  </a:extLst>
                </a:gridCol>
              </a:tblGrid>
              <a:tr h="207317">
                <a:tc>
                  <a:txBody>
                    <a:bodyPr/>
                    <a:lstStyle/>
                    <a:p>
                      <a:pPr algn="ctr" hangingPunct="0">
                        <a:spcAft>
                          <a:spcPts val="900"/>
                        </a:spcAft>
                      </a:pPr>
                      <a:r>
                        <a:rPr lang="en-GB" sz="1600">
                          <a:effectLst/>
                        </a:rPr>
                        <a:t>Current PNFD, SOL001</a:t>
                      </a:r>
                      <a:endParaRPr lang="sv-SE" sz="1600">
                        <a:effectLst/>
                        <a:latin typeface="Times New Roman" panose="02020603050405020304" pitchFamily="18" charset="0"/>
                        <a:ea typeface="SimSun" panose="02010600030101010101" pitchFamily="2" charset="-122"/>
                      </a:endParaRPr>
                    </a:p>
                  </a:txBody>
                  <a:tcPr marL="17780" marR="68580" marT="0" marB="0"/>
                </a:tc>
                <a:tc>
                  <a:txBody>
                    <a:bodyPr/>
                    <a:lstStyle/>
                    <a:p>
                      <a:pPr marL="0" marR="0" algn="ctr" hangingPunct="0">
                        <a:spcBef>
                          <a:spcPts val="0"/>
                        </a:spcBef>
                        <a:spcAft>
                          <a:spcPts val="0"/>
                        </a:spcAft>
                      </a:pPr>
                      <a:r>
                        <a:rPr lang="en-GB" sz="1600">
                          <a:effectLst/>
                        </a:rPr>
                        <a:t>Current PNF, AID DM</a:t>
                      </a:r>
                      <a:endParaRPr lang="sv-SE" sz="1600" b="1">
                        <a:effectLst/>
                        <a:latin typeface="Arial" panose="020B0604020202020204" pitchFamily="34" charset="0"/>
                        <a:ea typeface="宋体" panose="02010600030101010101" pitchFamily="2" charset="-122"/>
                        <a:cs typeface="Times New Roman" panose="02020603050405020304" pitchFamily="18" charset="0"/>
                      </a:endParaRPr>
                    </a:p>
                  </a:txBody>
                  <a:tcPr marL="9678" marR="37331" marT="0" marB="0"/>
                </a:tc>
                <a:tc>
                  <a:txBody>
                    <a:bodyPr/>
                    <a:lstStyle/>
                    <a:p>
                      <a:pPr marL="0" marR="0" algn="ctr" hangingPunct="0">
                        <a:spcBef>
                          <a:spcPts val="0"/>
                        </a:spcBef>
                        <a:spcAft>
                          <a:spcPts val="0"/>
                        </a:spcAft>
                      </a:pPr>
                      <a:r>
                        <a:rPr lang="sv-SE" sz="1600">
                          <a:effectLst/>
                        </a:rPr>
                        <a:t>Handling</a:t>
                      </a:r>
                      <a:endParaRPr lang="sv-SE" sz="1600" b="1">
                        <a:effectLst/>
                        <a:latin typeface="Arial" panose="020B0604020202020204" pitchFamily="34" charset="0"/>
                        <a:ea typeface="宋体" panose="02010600030101010101" pitchFamily="2" charset="-122"/>
                        <a:cs typeface="Times New Roman" panose="02020603050405020304" pitchFamily="18" charset="0"/>
                      </a:endParaRPr>
                    </a:p>
                  </a:txBody>
                  <a:tcPr marL="9678" marR="37331" marT="0" marB="0"/>
                </a:tc>
                <a:extLst>
                  <a:ext uri="{0D108BD9-81ED-4DB2-BD59-A6C34878D82A}">
                    <a16:rowId xmlns:a16="http://schemas.microsoft.com/office/drawing/2014/main" val="2657567779"/>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400" dirty="0">
                          <a:effectLst/>
                        </a:rPr>
                        <a:t>provider</a:t>
                      </a:r>
                      <a:endParaRPr lang="sv-SE" sz="1400" b="0" dirty="0">
                        <a:solidFill>
                          <a:schemeClr val="bg1"/>
                        </a:solidFill>
                        <a:effectLst/>
                        <a:latin typeface="+mn-lt"/>
                        <a:ea typeface="SimSun" panose="02010600030101010101" pitchFamily="2" charset="-122"/>
                      </a:endParaRPr>
                    </a:p>
                  </a:txBody>
                  <a:tcPr marL="17780" marR="68580" marT="0" marB="0"/>
                </a:tc>
                <a:tc>
                  <a:txBody>
                    <a:bodyPr/>
                    <a:lstStyle/>
                    <a:p>
                      <a:pPr marL="0" algn="ctr" defTabSz="914400" rtl="0" eaLnBrk="1" latinLnBrk="0" hangingPunct="0">
                        <a:spcAft>
                          <a:spcPts val="900"/>
                        </a:spcAft>
                      </a:pPr>
                      <a:r>
                        <a:rPr lang="en-CA" sz="1400" kern="1200">
                          <a:solidFill>
                            <a:schemeClr val="dk1"/>
                          </a:solidFill>
                          <a:effectLst/>
                          <a:latin typeface="+mn-lt"/>
                          <a:ea typeface="+mn-ea"/>
                          <a:cs typeface="+mn-cs"/>
                        </a:rPr>
                        <a:t>resourceVendor</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SDC </a:t>
                      </a:r>
                      <a:r>
                        <a:rPr kumimoji="0" lang="sv-SE" sz="1400" b="0" i="0" u="none" strike="noStrike" kern="1200" cap="none" spc="0" normalizeH="0" baseline="0" noProof="0" dirty="0" err="1">
                          <a:ln>
                            <a:noFill/>
                          </a:ln>
                          <a:solidFill>
                            <a:prstClr val="black"/>
                          </a:solidFill>
                          <a:effectLst/>
                          <a:highlight>
                            <a:srgbClr val="FFFF00"/>
                          </a:highlight>
                          <a:uLnTx/>
                          <a:uFillTx/>
                          <a:latin typeface="Calibri" panose="020F0502020204030204"/>
                          <a:ea typeface="+mn-ea"/>
                          <a:cs typeface="+mn-cs"/>
                        </a:rPr>
                        <a:t>can</a:t>
                      </a:r>
                      <a:r>
                        <a:rPr kumimoji="0" lang="sv-SE" sz="14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 be </a:t>
                      </a:r>
                      <a:r>
                        <a:rPr kumimoji="0" lang="sv-SE" sz="1400" b="0" i="0" u="none" strike="noStrike" kern="1200" cap="none" spc="0" normalizeH="0" baseline="0" noProof="0" dirty="0" err="1">
                          <a:ln>
                            <a:noFill/>
                          </a:ln>
                          <a:solidFill>
                            <a:prstClr val="black"/>
                          </a:solidFill>
                          <a:effectLst/>
                          <a:highlight>
                            <a:srgbClr val="FFFF00"/>
                          </a:highlight>
                          <a:uLnTx/>
                          <a:uFillTx/>
                          <a:latin typeface="Calibri" panose="020F0502020204030204"/>
                          <a:ea typeface="+mn-ea"/>
                          <a:cs typeface="+mn-cs"/>
                        </a:rPr>
                        <a:t>populated</a:t>
                      </a:r>
                      <a:r>
                        <a:rPr kumimoji="0" lang="sv-SE" sz="14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 </a:t>
                      </a:r>
                      <a:r>
                        <a:rPr kumimoji="0" lang="sv-SE" sz="1400" b="0" i="0" u="none" strike="noStrike" kern="1200" cap="none" spc="0" normalizeH="0" baseline="0" noProof="0" dirty="0" err="1">
                          <a:ln>
                            <a:noFill/>
                          </a:ln>
                          <a:solidFill>
                            <a:prstClr val="black"/>
                          </a:solidFill>
                          <a:effectLst/>
                          <a:highlight>
                            <a:srgbClr val="FFFF00"/>
                          </a:highlight>
                          <a:uLnTx/>
                          <a:uFillTx/>
                          <a:latin typeface="Calibri" panose="020F0502020204030204"/>
                          <a:ea typeface="+mn-ea"/>
                          <a:cs typeface="+mn-cs"/>
                        </a:rPr>
                        <a:t>with</a:t>
                      </a:r>
                      <a:r>
                        <a:rPr kumimoji="0" lang="sv-SE" sz="14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 initial </a:t>
                      </a:r>
                      <a:r>
                        <a:rPr kumimoji="0" lang="sv-SE" sz="1400" b="0" i="0" u="none" strike="noStrike" kern="1200" cap="none" spc="0" normalizeH="0" baseline="0" noProof="0" dirty="0" err="1">
                          <a:ln>
                            <a:noFill/>
                          </a:ln>
                          <a:solidFill>
                            <a:prstClr val="black"/>
                          </a:solidFill>
                          <a:effectLst/>
                          <a:highlight>
                            <a:srgbClr val="FFFF00"/>
                          </a:highlight>
                          <a:uLnTx/>
                          <a:uFillTx/>
                          <a:latin typeface="Calibri" panose="020F0502020204030204"/>
                          <a:ea typeface="+mn-ea"/>
                          <a:cs typeface="+mn-cs"/>
                        </a:rPr>
                        <a:t>value</a:t>
                      </a:r>
                      <a:r>
                        <a:rPr kumimoji="0" lang="sv-SE" sz="14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 from PNFD</a:t>
                      </a:r>
                    </a:p>
                  </a:txBody>
                  <a:tcPr marL="17780" marR="68580" marT="0" marB="0"/>
                </a:tc>
                <a:extLst>
                  <a:ext uri="{0D108BD9-81ED-4DB2-BD59-A6C34878D82A}">
                    <a16:rowId xmlns:a16="http://schemas.microsoft.com/office/drawing/2014/main" val="1192421397"/>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400" kern="1200">
                          <a:effectLst/>
                        </a:rPr>
                        <a:t>n</a:t>
                      </a:r>
                      <a:r>
                        <a:rPr lang="en-GB" sz="1400">
                          <a:effectLst/>
                        </a:rPr>
                        <a:t>ame</a:t>
                      </a:r>
                      <a:endParaRPr lang="sv-SE" sz="1400" b="0">
                        <a:solidFill>
                          <a:schemeClr val="bg1"/>
                        </a:solidFill>
                        <a:effectLst/>
                        <a:latin typeface="+mn-lt"/>
                        <a:ea typeface="SimSun" panose="02010600030101010101" pitchFamily="2" charset="-122"/>
                      </a:endParaRPr>
                    </a:p>
                  </a:txBody>
                  <a:tcPr marL="17780" marR="68580" marT="0" marB="0"/>
                </a:tc>
                <a:tc>
                  <a:txBody>
                    <a:bodyPr/>
                    <a:lstStyle/>
                    <a:p>
                      <a:pPr marL="0" algn="ctr" defTabSz="914400" rtl="0" eaLnBrk="1" latinLnBrk="0" hangingPunct="0">
                        <a:spcAft>
                          <a:spcPts val="900"/>
                        </a:spcAft>
                      </a:pPr>
                      <a:r>
                        <a:rPr lang="en-CA" sz="1400" kern="1200">
                          <a:solidFill>
                            <a:schemeClr val="dk1"/>
                          </a:solidFill>
                          <a:effectLst/>
                          <a:latin typeface="+mn-lt"/>
                          <a:ea typeface="+mn-ea"/>
                          <a:cs typeface="+mn-cs"/>
                        </a:rPr>
                        <a:t>name</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dirty="0">
                          <a:ln>
                            <a:noFill/>
                          </a:ln>
                          <a:solidFill>
                            <a:prstClr val="black"/>
                          </a:solidFill>
                          <a:effectLst/>
                          <a:highlight>
                            <a:srgbClr val="FFFF00"/>
                          </a:highlight>
                          <a:uLnTx/>
                          <a:uFillTx/>
                          <a:latin typeface="+mn-lt"/>
                          <a:ea typeface="+mn-ea"/>
                          <a:cs typeface="+mn-cs"/>
                        </a:rPr>
                        <a:t>SDC </a:t>
                      </a:r>
                      <a:r>
                        <a:rPr kumimoji="0" lang="sv-SE" sz="1400" b="0" i="0" u="none" strike="noStrike" kern="1200" cap="none" spc="0" normalizeH="0" baseline="0" noProof="0" dirty="0" err="1">
                          <a:ln>
                            <a:noFill/>
                          </a:ln>
                          <a:solidFill>
                            <a:prstClr val="black"/>
                          </a:solidFill>
                          <a:effectLst/>
                          <a:highlight>
                            <a:srgbClr val="FFFF00"/>
                          </a:highlight>
                          <a:uLnTx/>
                          <a:uFillTx/>
                          <a:latin typeface="+mn-lt"/>
                          <a:ea typeface="+mn-ea"/>
                          <a:cs typeface="+mn-cs"/>
                        </a:rPr>
                        <a:t>can</a:t>
                      </a:r>
                      <a:r>
                        <a:rPr kumimoji="0" lang="sv-SE" sz="1400" b="0" i="0" u="none" strike="noStrike" kern="1200" cap="none" spc="0" normalizeH="0" baseline="0" noProof="0" dirty="0">
                          <a:ln>
                            <a:noFill/>
                          </a:ln>
                          <a:solidFill>
                            <a:prstClr val="black"/>
                          </a:solidFill>
                          <a:effectLst/>
                          <a:highlight>
                            <a:srgbClr val="FFFF00"/>
                          </a:highlight>
                          <a:uLnTx/>
                          <a:uFillTx/>
                          <a:latin typeface="+mn-lt"/>
                          <a:ea typeface="+mn-ea"/>
                          <a:cs typeface="+mn-cs"/>
                        </a:rPr>
                        <a:t> </a:t>
                      </a:r>
                      <a:r>
                        <a:rPr kumimoji="0" lang="sv-SE" sz="14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be </a:t>
                      </a:r>
                      <a:r>
                        <a:rPr kumimoji="0" lang="sv-SE" sz="1400" b="0" i="0" u="none" strike="noStrike" kern="1200" cap="none" spc="0" normalizeH="0" baseline="0" noProof="0" dirty="0" err="1">
                          <a:ln>
                            <a:noFill/>
                          </a:ln>
                          <a:solidFill>
                            <a:prstClr val="black"/>
                          </a:solidFill>
                          <a:effectLst/>
                          <a:highlight>
                            <a:srgbClr val="FFFF00"/>
                          </a:highlight>
                          <a:uLnTx/>
                          <a:uFillTx/>
                          <a:latin typeface="+mn-lt"/>
                          <a:ea typeface="+mn-ea"/>
                          <a:cs typeface="+mn-cs"/>
                        </a:rPr>
                        <a:t>populated</a:t>
                      </a:r>
                      <a:r>
                        <a:rPr kumimoji="0" lang="sv-SE" sz="1400" b="0" i="0" u="none" strike="noStrike" kern="1200" cap="none" spc="0" normalizeH="0" baseline="0" noProof="0" dirty="0">
                          <a:ln>
                            <a:noFill/>
                          </a:ln>
                          <a:solidFill>
                            <a:prstClr val="black"/>
                          </a:solidFill>
                          <a:effectLst/>
                          <a:highlight>
                            <a:srgbClr val="FFFF00"/>
                          </a:highlight>
                          <a:uLnTx/>
                          <a:uFillTx/>
                          <a:latin typeface="+mn-lt"/>
                          <a:ea typeface="+mn-ea"/>
                          <a:cs typeface="+mn-cs"/>
                        </a:rPr>
                        <a:t> </a:t>
                      </a:r>
                      <a:r>
                        <a:rPr kumimoji="0" lang="sv-SE" sz="1400" b="0" i="0" u="none" strike="noStrike" kern="1200" cap="none" spc="0" normalizeH="0" baseline="0" noProof="0" dirty="0" err="1">
                          <a:ln>
                            <a:noFill/>
                          </a:ln>
                          <a:solidFill>
                            <a:prstClr val="black"/>
                          </a:solidFill>
                          <a:effectLst/>
                          <a:highlight>
                            <a:srgbClr val="FFFF00"/>
                          </a:highlight>
                          <a:uLnTx/>
                          <a:uFillTx/>
                          <a:latin typeface="+mn-lt"/>
                          <a:ea typeface="+mn-ea"/>
                          <a:cs typeface="+mn-cs"/>
                        </a:rPr>
                        <a:t>with</a:t>
                      </a:r>
                      <a:r>
                        <a:rPr kumimoji="0" lang="sv-SE" sz="1400" b="0" i="0" u="none" strike="noStrike" kern="1200" cap="none" spc="0" normalizeH="0" baseline="0" noProof="0" dirty="0">
                          <a:ln>
                            <a:noFill/>
                          </a:ln>
                          <a:solidFill>
                            <a:prstClr val="black"/>
                          </a:solidFill>
                          <a:effectLst/>
                          <a:highlight>
                            <a:srgbClr val="FFFF00"/>
                          </a:highlight>
                          <a:uLnTx/>
                          <a:uFillTx/>
                          <a:latin typeface="+mn-lt"/>
                          <a:ea typeface="+mn-ea"/>
                          <a:cs typeface="+mn-cs"/>
                        </a:rPr>
                        <a:t> initial </a:t>
                      </a:r>
                      <a:r>
                        <a:rPr kumimoji="0" lang="sv-SE" sz="1400" b="0" i="0" u="none" strike="noStrike" kern="1200" cap="none" spc="0" normalizeH="0" baseline="0" noProof="0" dirty="0" err="1">
                          <a:ln>
                            <a:noFill/>
                          </a:ln>
                          <a:solidFill>
                            <a:prstClr val="black"/>
                          </a:solidFill>
                          <a:effectLst/>
                          <a:highlight>
                            <a:srgbClr val="FFFF00"/>
                          </a:highlight>
                          <a:uLnTx/>
                          <a:uFillTx/>
                          <a:latin typeface="+mn-lt"/>
                          <a:ea typeface="+mn-ea"/>
                          <a:cs typeface="+mn-cs"/>
                        </a:rPr>
                        <a:t>value</a:t>
                      </a:r>
                      <a:r>
                        <a:rPr kumimoji="0" lang="sv-SE" sz="1400" b="0" i="0" u="none" strike="noStrike" kern="1200" cap="none" spc="0" normalizeH="0" baseline="0" noProof="0" dirty="0">
                          <a:ln>
                            <a:noFill/>
                          </a:ln>
                          <a:solidFill>
                            <a:prstClr val="black"/>
                          </a:solidFill>
                          <a:effectLst/>
                          <a:highlight>
                            <a:srgbClr val="FFFF00"/>
                          </a:highlight>
                          <a:uLnTx/>
                          <a:uFillTx/>
                          <a:latin typeface="+mn-lt"/>
                          <a:ea typeface="+mn-ea"/>
                          <a:cs typeface="+mn-cs"/>
                        </a:rPr>
                        <a:t> </a:t>
                      </a:r>
                      <a:r>
                        <a:rPr kumimoji="0" lang="sv-SE" sz="14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from PNFD</a:t>
                      </a:r>
                    </a:p>
                  </a:txBody>
                  <a:tcPr marL="17780" marR="68580" marT="0" marB="0"/>
                </a:tc>
                <a:extLst>
                  <a:ext uri="{0D108BD9-81ED-4DB2-BD59-A6C34878D82A}">
                    <a16:rowId xmlns:a16="http://schemas.microsoft.com/office/drawing/2014/main" val="56002971"/>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400" dirty="0" err="1">
                          <a:effectLst/>
                        </a:rPr>
                        <a:t>function_description</a:t>
                      </a:r>
                      <a:endParaRPr lang="sv-SE" sz="1400" b="0" dirty="0">
                        <a:solidFill>
                          <a:schemeClr val="bg1"/>
                        </a:solidFill>
                        <a:effectLst/>
                        <a:latin typeface="+mn-lt"/>
                        <a:ea typeface="SimSun" panose="02010600030101010101" pitchFamily="2" charset="-122"/>
                      </a:endParaRPr>
                    </a:p>
                  </a:txBody>
                  <a:tcPr marL="17780" marR="68580"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CA" sz="1400" kern="1200">
                          <a:solidFill>
                            <a:schemeClr val="dk1"/>
                          </a:solidFill>
                          <a:effectLst/>
                          <a:latin typeface="+mn-lt"/>
                          <a:ea typeface="+mn-ea"/>
                          <a:cs typeface="+mn-cs"/>
                        </a:rPr>
                        <a:t>description</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dirty="0">
                          <a:ln>
                            <a:noFill/>
                          </a:ln>
                          <a:solidFill>
                            <a:prstClr val="black"/>
                          </a:solidFill>
                          <a:effectLst/>
                          <a:highlight>
                            <a:srgbClr val="FFFF00"/>
                          </a:highlight>
                          <a:uLnTx/>
                          <a:uFillTx/>
                          <a:latin typeface="+mn-lt"/>
                          <a:ea typeface="+mn-ea"/>
                          <a:cs typeface="+mn-cs"/>
                        </a:rPr>
                        <a:t>SDC </a:t>
                      </a:r>
                      <a:r>
                        <a:rPr kumimoji="0" lang="sv-SE" sz="1400" b="0" i="0" u="none" strike="noStrike" kern="1200" cap="none" spc="0" normalizeH="0" baseline="0" noProof="0" dirty="0" err="1">
                          <a:ln>
                            <a:noFill/>
                          </a:ln>
                          <a:solidFill>
                            <a:prstClr val="black"/>
                          </a:solidFill>
                          <a:effectLst/>
                          <a:highlight>
                            <a:srgbClr val="FFFF00"/>
                          </a:highlight>
                          <a:uLnTx/>
                          <a:uFillTx/>
                          <a:latin typeface="+mn-lt"/>
                          <a:ea typeface="+mn-ea"/>
                          <a:cs typeface="+mn-cs"/>
                        </a:rPr>
                        <a:t>can</a:t>
                      </a:r>
                      <a:r>
                        <a:rPr kumimoji="0" lang="sv-SE" sz="1400" b="0" i="0" u="none" strike="noStrike" kern="1200" cap="none" spc="0" normalizeH="0" baseline="0" noProof="0" dirty="0">
                          <a:ln>
                            <a:noFill/>
                          </a:ln>
                          <a:solidFill>
                            <a:prstClr val="black"/>
                          </a:solidFill>
                          <a:effectLst/>
                          <a:highlight>
                            <a:srgbClr val="FFFF00"/>
                          </a:highlight>
                          <a:uLnTx/>
                          <a:uFillTx/>
                          <a:latin typeface="+mn-lt"/>
                          <a:ea typeface="+mn-ea"/>
                          <a:cs typeface="+mn-cs"/>
                        </a:rPr>
                        <a:t> </a:t>
                      </a:r>
                      <a:r>
                        <a:rPr kumimoji="0" lang="sv-SE" sz="14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be </a:t>
                      </a:r>
                      <a:r>
                        <a:rPr kumimoji="0" lang="sv-SE" sz="1400" b="0" i="0" u="none" strike="noStrike" kern="1200" cap="none" spc="0" normalizeH="0" baseline="0" noProof="0" dirty="0" err="1">
                          <a:ln>
                            <a:noFill/>
                          </a:ln>
                          <a:solidFill>
                            <a:prstClr val="black"/>
                          </a:solidFill>
                          <a:effectLst/>
                          <a:highlight>
                            <a:srgbClr val="FFFF00"/>
                          </a:highlight>
                          <a:uLnTx/>
                          <a:uFillTx/>
                          <a:latin typeface="+mn-lt"/>
                          <a:ea typeface="+mn-ea"/>
                          <a:cs typeface="+mn-cs"/>
                        </a:rPr>
                        <a:t>populated</a:t>
                      </a:r>
                      <a:r>
                        <a:rPr kumimoji="0" lang="sv-SE" sz="1400" b="0" i="0" u="none" strike="noStrike" kern="1200" cap="none" spc="0" normalizeH="0" baseline="0" noProof="0" dirty="0">
                          <a:ln>
                            <a:noFill/>
                          </a:ln>
                          <a:solidFill>
                            <a:prstClr val="black"/>
                          </a:solidFill>
                          <a:effectLst/>
                          <a:highlight>
                            <a:srgbClr val="FFFF00"/>
                          </a:highlight>
                          <a:uLnTx/>
                          <a:uFillTx/>
                          <a:latin typeface="+mn-lt"/>
                          <a:ea typeface="+mn-ea"/>
                          <a:cs typeface="+mn-cs"/>
                        </a:rPr>
                        <a:t> </a:t>
                      </a:r>
                      <a:r>
                        <a:rPr kumimoji="0" lang="sv-SE" sz="1400" b="0" i="0" u="none" strike="noStrike" kern="1200" cap="none" spc="0" normalizeH="0" baseline="0" noProof="0" dirty="0" err="1">
                          <a:ln>
                            <a:noFill/>
                          </a:ln>
                          <a:solidFill>
                            <a:prstClr val="black"/>
                          </a:solidFill>
                          <a:effectLst/>
                          <a:highlight>
                            <a:srgbClr val="FFFF00"/>
                          </a:highlight>
                          <a:uLnTx/>
                          <a:uFillTx/>
                          <a:latin typeface="+mn-lt"/>
                          <a:ea typeface="+mn-ea"/>
                          <a:cs typeface="+mn-cs"/>
                        </a:rPr>
                        <a:t>with</a:t>
                      </a:r>
                      <a:r>
                        <a:rPr kumimoji="0" lang="sv-SE" sz="1400" b="0" i="0" u="none" strike="noStrike" kern="1200" cap="none" spc="0" normalizeH="0" baseline="0" noProof="0" dirty="0">
                          <a:ln>
                            <a:noFill/>
                          </a:ln>
                          <a:solidFill>
                            <a:prstClr val="black"/>
                          </a:solidFill>
                          <a:effectLst/>
                          <a:highlight>
                            <a:srgbClr val="FFFF00"/>
                          </a:highlight>
                          <a:uLnTx/>
                          <a:uFillTx/>
                          <a:latin typeface="+mn-lt"/>
                          <a:ea typeface="+mn-ea"/>
                          <a:cs typeface="+mn-cs"/>
                        </a:rPr>
                        <a:t> initial </a:t>
                      </a:r>
                      <a:r>
                        <a:rPr kumimoji="0" lang="sv-SE" sz="1400" b="0" i="0" u="none" strike="noStrike" kern="1200" cap="none" spc="0" normalizeH="0" baseline="0" noProof="0" dirty="0" err="1">
                          <a:ln>
                            <a:noFill/>
                          </a:ln>
                          <a:solidFill>
                            <a:prstClr val="black"/>
                          </a:solidFill>
                          <a:effectLst/>
                          <a:highlight>
                            <a:srgbClr val="FFFF00"/>
                          </a:highlight>
                          <a:uLnTx/>
                          <a:uFillTx/>
                          <a:latin typeface="+mn-lt"/>
                          <a:ea typeface="+mn-ea"/>
                          <a:cs typeface="+mn-cs"/>
                        </a:rPr>
                        <a:t>value</a:t>
                      </a:r>
                      <a:r>
                        <a:rPr kumimoji="0" lang="sv-SE" sz="1400" b="0" i="0" u="none" strike="noStrike" kern="1200" cap="none" spc="0" normalizeH="0" baseline="0" noProof="0" dirty="0">
                          <a:ln>
                            <a:noFill/>
                          </a:ln>
                          <a:solidFill>
                            <a:prstClr val="black"/>
                          </a:solidFill>
                          <a:effectLst/>
                          <a:highlight>
                            <a:srgbClr val="FFFF00"/>
                          </a:highlight>
                          <a:uLnTx/>
                          <a:uFillTx/>
                          <a:latin typeface="+mn-lt"/>
                          <a:ea typeface="+mn-ea"/>
                          <a:cs typeface="+mn-cs"/>
                        </a:rPr>
                        <a:t> from </a:t>
                      </a:r>
                      <a:r>
                        <a:rPr kumimoji="0" lang="sv-SE" sz="14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PNFD</a:t>
                      </a:r>
                    </a:p>
                  </a:txBody>
                  <a:tcPr marL="17780" marR="68580" marT="0" marB="0"/>
                </a:tc>
                <a:extLst>
                  <a:ext uri="{0D108BD9-81ED-4DB2-BD59-A6C34878D82A}">
                    <a16:rowId xmlns:a16="http://schemas.microsoft.com/office/drawing/2014/main" val="2146074929"/>
                  </a:ext>
                </a:extLst>
              </a:tr>
              <a:tr h="207317">
                <a:tc>
                  <a:txBody>
                    <a:bodyPr/>
                    <a:lstStyle/>
                    <a:p>
                      <a:pPr algn="ctr" hangingPunct="0">
                        <a:spcAft>
                          <a:spcPts val="900"/>
                        </a:spcAft>
                      </a:pPr>
                      <a:r>
                        <a:rPr lang="en-GB" sz="1400" dirty="0">
                          <a:effectLst/>
                        </a:rPr>
                        <a:t>descriptor_id</a:t>
                      </a:r>
                      <a:endParaRPr lang="sv-SE" sz="1400" b="0" dirty="0">
                        <a:solidFill>
                          <a:schemeClr val="bg1"/>
                        </a:solidFill>
                        <a:effectLst/>
                        <a:latin typeface="+mn-lt"/>
                        <a:ea typeface="SimSun" panose="02010600030101010101" pitchFamily="2" charset="-122"/>
                      </a:endParaRPr>
                    </a:p>
                  </a:txBody>
                  <a:tcPr marL="17780" marR="68580" marT="0" marB="0"/>
                </a:tc>
                <a:tc>
                  <a:txBody>
                    <a:bodyPr/>
                    <a:lstStyle/>
                    <a:p>
                      <a:pPr marL="0" marR="0" algn="ctr" defTabSz="914400" rtl="0" eaLnBrk="1" latinLnBrk="0" hangingPunct="0">
                        <a:spcBef>
                          <a:spcPts val="0"/>
                        </a:spcBef>
                        <a:spcAft>
                          <a:spcPts val="900"/>
                        </a:spcAft>
                      </a:pPr>
                      <a:r>
                        <a:rPr lang="en-CA" sz="1400" kern="1200" dirty="0" err="1">
                          <a:solidFill>
                            <a:schemeClr val="dk1"/>
                          </a:solidFill>
                          <a:effectLst/>
                          <a:latin typeface="+mn-lt"/>
                          <a:ea typeface="+mn-ea"/>
                          <a:cs typeface="+mn-cs"/>
                        </a:rPr>
                        <a:t>uuid</a:t>
                      </a:r>
                      <a:endParaRPr lang="sv-SE" sz="1400" kern="1200" dirty="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dirty="0" err="1">
                          <a:solidFill>
                            <a:schemeClr val="dk1"/>
                          </a:solidFill>
                          <a:effectLst/>
                          <a:latin typeface="+mn-lt"/>
                          <a:ea typeface="+mn-ea"/>
                          <a:cs typeface="+mn-cs"/>
                        </a:rPr>
                        <a:t>Needs</a:t>
                      </a:r>
                      <a:r>
                        <a:rPr lang="sv-SE" sz="1400" kern="1200" dirty="0">
                          <a:solidFill>
                            <a:schemeClr val="dk1"/>
                          </a:solidFill>
                          <a:effectLst/>
                          <a:latin typeface="+mn-lt"/>
                          <a:ea typeface="+mn-ea"/>
                          <a:cs typeface="+mn-cs"/>
                        </a:rPr>
                        <a:t> to be </a:t>
                      </a:r>
                      <a:r>
                        <a:rPr lang="sv-SE" sz="1400" kern="1200" dirty="0" err="1">
                          <a:solidFill>
                            <a:schemeClr val="dk1"/>
                          </a:solidFill>
                          <a:effectLst/>
                          <a:latin typeface="+mn-lt"/>
                          <a:ea typeface="+mn-ea"/>
                          <a:cs typeface="+mn-cs"/>
                        </a:rPr>
                        <a:t>generated</a:t>
                      </a:r>
                      <a:r>
                        <a:rPr lang="sv-SE" sz="1400" kern="1200" dirty="0">
                          <a:solidFill>
                            <a:schemeClr val="dk1"/>
                          </a:solidFill>
                          <a:effectLst/>
                          <a:latin typeface="+mn-lt"/>
                          <a:ea typeface="+mn-ea"/>
                          <a:cs typeface="+mn-cs"/>
                        </a:rPr>
                        <a:t> by SDC to be </a:t>
                      </a:r>
                      <a:r>
                        <a:rPr lang="sv-SE" sz="1400" kern="1200" dirty="0" err="1">
                          <a:solidFill>
                            <a:schemeClr val="dk1"/>
                          </a:solidFill>
                          <a:effectLst/>
                          <a:latin typeface="+mn-lt"/>
                          <a:ea typeface="+mn-ea"/>
                          <a:cs typeface="+mn-cs"/>
                        </a:rPr>
                        <a:t>unique</a:t>
                      </a:r>
                      <a:r>
                        <a:rPr lang="sv-SE" sz="1400" kern="1200" dirty="0">
                          <a:solidFill>
                            <a:schemeClr val="dk1"/>
                          </a:solidFill>
                          <a:effectLst/>
                          <a:latin typeface="+mn-lt"/>
                          <a:ea typeface="+mn-ea"/>
                          <a:cs typeface="+mn-cs"/>
                        </a:rPr>
                        <a:t>. </a:t>
                      </a:r>
                      <a:r>
                        <a:rPr lang="sv-SE" sz="1400" kern="1200" dirty="0" err="1">
                          <a:solidFill>
                            <a:schemeClr val="dk1"/>
                          </a:solidFill>
                          <a:effectLst/>
                          <a:latin typeface="+mn-lt"/>
                          <a:ea typeface="+mn-ea"/>
                          <a:cs typeface="+mn-cs"/>
                        </a:rPr>
                        <a:t>Updated</a:t>
                      </a:r>
                      <a:r>
                        <a:rPr lang="sv-SE" sz="1400" kern="1200" dirty="0">
                          <a:solidFill>
                            <a:schemeClr val="dk1"/>
                          </a:solidFill>
                          <a:effectLst/>
                          <a:latin typeface="+mn-lt"/>
                          <a:ea typeface="+mn-ea"/>
                          <a:cs typeface="+mn-cs"/>
                        </a:rPr>
                        <a:t> by SDC </a:t>
                      </a:r>
                      <a:r>
                        <a:rPr lang="sv-SE" sz="1400" kern="1200" dirty="0" err="1">
                          <a:solidFill>
                            <a:schemeClr val="dk1"/>
                          </a:solidFill>
                          <a:effectLst/>
                          <a:latin typeface="+mn-lt"/>
                          <a:ea typeface="+mn-ea"/>
                          <a:cs typeface="+mn-cs"/>
                        </a:rPr>
                        <a:t>when</a:t>
                      </a:r>
                      <a:r>
                        <a:rPr lang="sv-SE" sz="1400" kern="1200" dirty="0">
                          <a:solidFill>
                            <a:schemeClr val="dk1"/>
                          </a:solidFill>
                          <a:effectLst/>
                          <a:latin typeface="+mn-lt"/>
                          <a:ea typeface="+mn-ea"/>
                          <a:cs typeface="+mn-cs"/>
                        </a:rPr>
                        <a:t> the PNFD is </a:t>
                      </a:r>
                      <a:r>
                        <a:rPr lang="sv-SE" sz="1400" kern="1200" dirty="0" err="1">
                          <a:solidFill>
                            <a:schemeClr val="dk1"/>
                          </a:solidFill>
                          <a:effectLst/>
                          <a:latin typeface="+mn-lt"/>
                          <a:ea typeface="+mn-ea"/>
                          <a:cs typeface="+mn-cs"/>
                        </a:rPr>
                        <a:t>updated</a:t>
                      </a:r>
                      <a:r>
                        <a:rPr lang="sv-SE" sz="1400" kern="1200" dirty="0">
                          <a:solidFill>
                            <a:schemeClr val="dk1"/>
                          </a:solidFill>
                          <a:effectLst/>
                          <a:latin typeface="+mn-lt"/>
                          <a:ea typeface="+mn-ea"/>
                          <a:cs typeface="+mn-cs"/>
                        </a:rPr>
                        <a:t> by </a:t>
                      </a:r>
                      <a:r>
                        <a:rPr lang="sv-SE" sz="1400" kern="1200" dirty="0" err="1">
                          <a:solidFill>
                            <a:schemeClr val="dk1"/>
                          </a:solidFill>
                          <a:effectLst/>
                          <a:latin typeface="+mn-lt"/>
                          <a:ea typeface="+mn-ea"/>
                          <a:cs typeface="+mn-cs"/>
                        </a:rPr>
                        <a:t>user</a:t>
                      </a:r>
                      <a:r>
                        <a:rPr lang="sv-SE" sz="1400" kern="1200" dirty="0">
                          <a:solidFill>
                            <a:schemeClr val="dk1"/>
                          </a:solidFill>
                          <a:effectLst/>
                          <a:latin typeface="+mn-lt"/>
                          <a:ea typeface="+mn-ea"/>
                          <a:cs typeface="+mn-cs"/>
                        </a:rPr>
                        <a:t>.</a:t>
                      </a:r>
                    </a:p>
                  </a:txBody>
                  <a:tcPr marL="17780" marR="68580" marT="0" marB="0"/>
                </a:tc>
                <a:extLst>
                  <a:ext uri="{0D108BD9-81ED-4DB2-BD59-A6C34878D82A}">
                    <a16:rowId xmlns:a16="http://schemas.microsoft.com/office/drawing/2014/main" val="3448876913"/>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400" kern="1200" dirty="0" err="1">
                          <a:effectLst/>
                        </a:rPr>
                        <a:t>descriptor_invariant_id</a:t>
                      </a:r>
                      <a:endParaRPr lang="sv-SE" sz="1400" b="0" kern="1200" dirty="0">
                        <a:solidFill>
                          <a:schemeClr val="bg1"/>
                        </a:solidFill>
                        <a:effectLst/>
                        <a:latin typeface="+mn-lt"/>
                        <a:ea typeface="+mn-ea"/>
                        <a:cs typeface="+mn-cs"/>
                      </a:endParaRPr>
                    </a:p>
                  </a:txBody>
                  <a:tcPr marL="17780" marR="68580" marT="0" marB="0"/>
                </a:tc>
                <a:tc>
                  <a:txBody>
                    <a:bodyPr/>
                    <a:lstStyle/>
                    <a:p>
                      <a:pPr marL="0" algn="ctr" defTabSz="914400" rtl="0" eaLnBrk="1" latinLnBrk="0" hangingPunct="0">
                        <a:spcAft>
                          <a:spcPts val="900"/>
                        </a:spcAft>
                      </a:pPr>
                      <a:r>
                        <a:rPr lang="en-CA" sz="1400" kern="1200" dirty="0" err="1">
                          <a:solidFill>
                            <a:schemeClr val="dk1"/>
                          </a:solidFill>
                          <a:effectLst/>
                          <a:latin typeface="+mn-lt"/>
                          <a:ea typeface="+mn-ea"/>
                          <a:cs typeface="+mn-cs"/>
                        </a:rPr>
                        <a:t>invariantUUID</a:t>
                      </a:r>
                      <a:endParaRPr lang="sv-SE" sz="1400" kern="1200" dirty="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dirty="0" err="1">
                          <a:solidFill>
                            <a:schemeClr val="dk1"/>
                          </a:solidFill>
                          <a:effectLst/>
                          <a:latin typeface="+mn-lt"/>
                          <a:ea typeface="+mn-ea"/>
                          <a:cs typeface="+mn-cs"/>
                        </a:rPr>
                        <a:t>Needs</a:t>
                      </a:r>
                      <a:r>
                        <a:rPr lang="sv-SE" sz="1400" kern="1200" dirty="0">
                          <a:solidFill>
                            <a:schemeClr val="dk1"/>
                          </a:solidFill>
                          <a:effectLst/>
                          <a:latin typeface="+mn-lt"/>
                          <a:ea typeface="+mn-ea"/>
                          <a:cs typeface="+mn-cs"/>
                        </a:rPr>
                        <a:t> to be </a:t>
                      </a:r>
                      <a:r>
                        <a:rPr lang="sv-SE" sz="1400" kern="1200" dirty="0" err="1">
                          <a:solidFill>
                            <a:schemeClr val="dk1"/>
                          </a:solidFill>
                          <a:effectLst/>
                          <a:latin typeface="+mn-lt"/>
                          <a:ea typeface="+mn-ea"/>
                          <a:cs typeface="+mn-cs"/>
                        </a:rPr>
                        <a:t>generated</a:t>
                      </a:r>
                      <a:r>
                        <a:rPr lang="sv-SE" sz="1400" kern="1200" dirty="0">
                          <a:solidFill>
                            <a:schemeClr val="dk1"/>
                          </a:solidFill>
                          <a:effectLst/>
                          <a:latin typeface="+mn-lt"/>
                          <a:ea typeface="+mn-ea"/>
                          <a:cs typeface="+mn-cs"/>
                        </a:rPr>
                        <a:t> by SDC to be </a:t>
                      </a:r>
                      <a:r>
                        <a:rPr lang="sv-SE" sz="1400" kern="1200" dirty="0" err="1">
                          <a:solidFill>
                            <a:schemeClr val="dk1"/>
                          </a:solidFill>
                          <a:effectLst/>
                          <a:latin typeface="+mn-lt"/>
                          <a:ea typeface="+mn-ea"/>
                          <a:cs typeface="+mn-cs"/>
                        </a:rPr>
                        <a:t>unique</a:t>
                      </a:r>
                      <a:r>
                        <a:rPr lang="sv-SE" sz="1400" kern="1200" dirty="0">
                          <a:solidFill>
                            <a:schemeClr val="dk1"/>
                          </a:solidFill>
                          <a:effectLst/>
                          <a:latin typeface="+mn-lt"/>
                          <a:ea typeface="+mn-ea"/>
                          <a:cs typeface="+mn-cs"/>
                        </a:rPr>
                        <a:t>. </a:t>
                      </a:r>
                      <a:r>
                        <a:rPr lang="sv-SE" sz="1400" kern="1200" dirty="0" err="1">
                          <a:solidFill>
                            <a:schemeClr val="dk1"/>
                          </a:solidFill>
                          <a:effectLst/>
                          <a:latin typeface="+mn-lt"/>
                          <a:ea typeface="+mn-ea"/>
                          <a:cs typeface="+mn-cs"/>
                        </a:rPr>
                        <a:t>Populated</a:t>
                      </a:r>
                      <a:r>
                        <a:rPr lang="sv-SE" sz="1400" kern="1200" dirty="0">
                          <a:solidFill>
                            <a:schemeClr val="dk1"/>
                          </a:solidFill>
                          <a:effectLst/>
                          <a:latin typeface="+mn-lt"/>
                          <a:ea typeface="+mn-ea"/>
                          <a:cs typeface="+mn-cs"/>
                        </a:rPr>
                        <a:t> </a:t>
                      </a:r>
                      <a:r>
                        <a:rPr lang="sv-SE" sz="1400" kern="1200" dirty="0" err="1">
                          <a:solidFill>
                            <a:schemeClr val="dk1"/>
                          </a:solidFill>
                          <a:effectLst/>
                          <a:latin typeface="+mn-lt"/>
                          <a:ea typeface="+mn-ea"/>
                          <a:cs typeface="+mn-cs"/>
                        </a:rPr>
                        <a:t>when</a:t>
                      </a:r>
                      <a:r>
                        <a:rPr lang="sv-SE" sz="1400" kern="1200" dirty="0">
                          <a:solidFill>
                            <a:schemeClr val="dk1"/>
                          </a:solidFill>
                          <a:effectLst/>
                          <a:latin typeface="+mn-lt"/>
                          <a:ea typeface="+mn-ea"/>
                          <a:cs typeface="+mn-cs"/>
                        </a:rPr>
                        <a:t> the CSAR </a:t>
                      </a:r>
                      <a:r>
                        <a:rPr lang="sv-SE" sz="1400" kern="1200" dirty="0" err="1">
                          <a:solidFill>
                            <a:schemeClr val="dk1"/>
                          </a:solidFill>
                          <a:effectLst/>
                          <a:latin typeface="+mn-lt"/>
                          <a:ea typeface="+mn-ea"/>
                          <a:cs typeface="+mn-cs"/>
                        </a:rPr>
                        <a:t>file</a:t>
                      </a:r>
                      <a:r>
                        <a:rPr lang="sv-SE" sz="1400" kern="1200" dirty="0">
                          <a:solidFill>
                            <a:schemeClr val="dk1"/>
                          </a:solidFill>
                          <a:effectLst/>
                          <a:latin typeface="+mn-lt"/>
                          <a:ea typeface="+mn-ea"/>
                          <a:cs typeface="+mn-cs"/>
                        </a:rPr>
                        <a:t> is </a:t>
                      </a:r>
                      <a:r>
                        <a:rPr lang="sv-SE" sz="1400" kern="1200" dirty="0" err="1">
                          <a:solidFill>
                            <a:schemeClr val="dk1"/>
                          </a:solidFill>
                          <a:effectLst/>
                          <a:latin typeface="+mn-lt"/>
                          <a:ea typeface="+mn-ea"/>
                          <a:cs typeface="+mn-cs"/>
                        </a:rPr>
                        <a:t>imported</a:t>
                      </a:r>
                      <a:r>
                        <a:rPr lang="sv-SE" sz="1400" kern="1200" dirty="0">
                          <a:solidFill>
                            <a:schemeClr val="dk1"/>
                          </a:solidFill>
                          <a:effectLst/>
                          <a:latin typeface="+mn-lt"/>
                          <a:ea typeface="+mn-ea"/>
                          <a:cs typeface="+mn-cs"/>
                        </a:rPr>
                        <a:t>, and </a:t>
                      </a:r>
                      <a:r>
                        <a:rPr lang="sv-SE" sz="1400" kern="1200" dirty="0" err="1">
                          <a:solidFill>
                            <a:schemeClr val="dk1"/>
                          </a:solidFill>
                          <a:effectLst/>
                          <a:latin typeface="+mn-lt"/>
                          <a:ea typeface="+mn-ea"/>
                          <a:cs typeface="+mn-cs"/>
                        </a:rPr>
                        <a:t>then</a:t>
                      </a:r>
                      <a:r>
                        <a:rPr lang="sv-SE" sz="1400" kern="1200" dirty="0">
                          <a:solidFill>
                            <a:schemeClr val="dk1"/>
                          </a:solidFill>
                          <a:effectLst/>
                          <a:latin typeface="+mn-lt"/>
                          <a:ea typeface="+mn-ea"/>
                          <a:cs typeface="+mn-cs"/>
                        </a:rPr>
                        <a:t> </a:t>
                      </a:r>
                      <a:r>
                        <a:rPr lang="sv-SE" sz="1400" kern="1200" dirty="0" err="1">
                          <a:solidFill>
                            <a:schemeClr val="dk1"/>
                          </a:solidFill>
                          <a:effectLst/>
                          <a:latin typeface="+mn-lt"/>
                          <a:ea typeface="+mn-ea"/>
                          <a:cs typeface="+mn-cs"/>
                        </a:rPr>
                        <a:t>value</a:t>
                      </a:r>
                      <a:r>
                        <a:rPr lang="sv-SE" sz="1400" kern="1200" dirty="0">
                          <a:solidFill>
                            <a:schemeClr val="dk1"/>
                          </a:solidFill>
                          <a:effectLst/>
                          <a:latin typeface="+mn-lt"/>
                          <a:ea typeface="+mn-ea"/>
                          <a:cs typeface="+mn-cs"/>
                        </a:rPr>
                        <a:t> is  </a:t>
                      </a:r>
                      <a:r>
                        <a:rPr lang="sv-SE" sz="1400" kern="1200" dirty="0" err="1">
                          <a:solidFill>
                            <a:schemeClr val="dk1"/>
                          </a:solidFill>
                          <a:effectLst/>
                          <a:latin typeface="+mn-lt"/>
                          <a:ea typeface="+mn-ea"/>
                          <a:cs typeface="+mn-cs"/>
                        </a:rPr>
                        <a:t>constant</a:t>
                      </a:r>
                      <a:r>
                        <a:rPr lang="sv-SE" sz="1400" kern="1200" dirty="0">
                          <a:solidFill>
                            <a:schemeClr val="dk1"/>
                          </a:solidFill>
                          <a:effectLst/>
                          <a:latin typeface="+mn-lt"/>
                          <a:ea typeface="+mn-ea"/>
                          <a:cs typeface="+mn-cs"/>
                        </a:rPr>
                        <a:t>.</a:t>
                      </a:r>
                      <a:endPar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1478032125"/>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400" dirty="0">
                          <a:effectLst/>
                        </a:rPr>
                        <a:t>version</a:t>
                      </a:r>
                      <a:endParaRPr lang="sv-SE" sz="1400" b="0" dirty="0">
                        <a:solidFill>
                          <a:schemeClr val="bg1"/>
                        </a:solidFill>
                        <a:effectLst/>
                        <a:latin typeface="+mn-lt"/>
                        <a:ea typeface="SimSun" panose="02010600030101010101" pitchFamily="2" charset="-122"/>
                      </a:endParaRPr>
                    </a:p>
                  </a:txBody>
                  <a:tcPr marL="17780" marR="68580" marT="0" marB="0"/>
                </a:tc>
                <a:tc>
                  <a:txBody>
                    <a:bodyPr/>
                    <a:lstStyle/>
                    <a:p>
                      <a:pPr marL="0" algn="ctr" defTabSz="914400" rtl="0" eaLnBrk="1" latinLnBrk="0" hangingPunct="0">
                        <a:spcAft>
                          <a:spcPts val="900"/>
                        </a:spcAft>
                      </a:pPr>
                      <a:r>
                        <a:rPr lang="en-CA" sz="1400" kern="1200" dirty="0">
                          <a:effectLst/>
                        </a:rPr>
                        <a:t>-</a:t>
                      </a:r>
                      <a:endParaRPr lang="sv-SE" sz="1400" kern="1200" dirty="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dirty="0">
                          <a:solidFill>
                            <a:srgbClr val="FF0000"/>
                          </a:solidFill>
                          <a:effectLst/>
                          <a:latin typeface="+mn-lt"/>
                          <a:ea typeface="+mn-ea"/>
                          <a:cs typeface="+mn-cs"/>
                        </a:rPr>
                        <a:t>No </a:t>
                      </a:r>
                      <a:r>
                        <a:rPr lang="sv-SE" sz="1400" kern="1200" dirty="0" err="1">
                          <a:solidFill>
                            <a:srgbClr val="FF0000"/>
                          </a:solidFill>
                          <a:effectLst/>
                          <a:latin typeface="+mn-lt"/>
                          <a:ea typeface="+mn-ea"/>
                          <a:cs typeface="+mn-cs"/>
                        </a:rPr>
                        <a:t>equivalent</a:t>
                      </a:r>
                      <a:r>
                        <a:rPr lang="sv-SE" sz="1400" kern="1200" dirty="0">
                          <a:solidFill>
                            <a:srgbClr val="FF0000"/>
                          </a:solidFill>
                          <a:effectLst/>
                          <a:latin typeface="+mn-lt"/>
                          <a:ea typeface="+mn-ea"/>
                          <a:cs typeface="+mn-cs"/>
                        </a:rPr>
                        <a:t> in SDC, </a:t>
                      </a:r>
                      <a:r>
                        <a:rPr lang="sv-SE" sz="1400" kern="1200" dirty="0" err="1">
                          <a:solidFill>
                            <a:srgbClr val="FF0000"/>
                          </a:solidFill>
                          <a:effectLst/>
                          <a:latin typeface="+mn-lt"/>
                          <a:ea typeface="+mn-ea"/>
                          <a:cs typeface="+mn-cs"/>
                        </a:rPr>
                        <a:t>needs</a:t>
                      </a:r>
                      <a:r>
                        <a:rPr lang="sv-SE" sz="1400" kern="1200" dirty="0">
                          <a:solidFill>
                            <a:srgbClr val="FF0000"/>
                          </a:solidFill>
                          <a:effectLst/>
                          <a:latin typeface="+mn-lt"/>
                          <a:ea typeface="+mn-ea"/>
                          <a:cs typeface="+mn-cs"/>
                        </a:rPr>
                        <a:t> to be </a:t>
                      </a:r>
                      <a:r>
                        <a:rPr lang="sv-SE" sz="1400" kern="1200" dirty="0" err="1">
                          <a:solidFill>
                            <a:srgbClr val="FF0000"/>
                          </a:solidFill>
                          <a:effectLst/>
                          <a:latin typeface="+mn-lt"/>
                          <a:ea typeface="+mn-ea"/>
                          <a:cs typeface="+mn-cs"/>
                        </a:rPr>
                        <a:t>added</a:t>
                      </a:r>
                      <a:endParaRPr lang="sv-SE" sz="1400" kern="1200" dirty="0">
                        <a:solidFill>
                          <a:srgbClr val="FF0000"/>
                        </a:solidFill>
                        <a:effectLst/>
                        <a:latin typeface="+mn-lt"/>
                        <a:ea typeface="+mn-ea"/>
                        <a:cs typeface="+mn-cs"/>
                      </a:endParaRPr>
                    </a:p>
                  </a:txBody>
                  <a:tcPr marL="17780" marR="68580" marT="0" marB="0"/>
                </a:tc>
                <a:extLst>
                  <a:ext uri="{0D108BD9-81ED-4DB2-BD59-A6C34878D82A}">
                    <a16:rowId xmlns:a16="http://schemas.microsoft.com/office/drawing/2014/main" val="2864899728"/>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US" sz="1400" dirty="0">
                          <a:effectLst/>
                        </a:rPr>
                        <a:t>geographical_location_info</a:t>
                      </a:r>
                      <a:endParaRPr lang="sv-SE" sz="1400" b="0" dirty="0">
                        <a:solidFill>
                          <a:schemeClr val="bg1"/>
                        </a:solidFill>
                        <a:effectLst/>
                        <a:latin typeface="+mn-lt"/>
                        <a:ea typeface="SimSun" panose="02010600030101010101" pitchFamily="2" charset="-122"/>
                      </a:endParaRPr>
                    </a:p>
                  </a:txBody>
                  <a:tcPr marL="17780" marR="68580" marT="0" marB="0"/>
                </a:tc>
                <a:tc>
                  <a:txBody>
                    <a:bodyPr/>
                    <a:lstStyle/>
                    <a:p>
                      <a:pPr marL="0" algn="ctr" defTabSz="914400" rtl="0" eaLnBrk="1" latinLnBrk="0" hangingPunct="0">
                        <a:spcAft>
                          <a:spcPts val="900"/>
                        </a:spcAft>
                      </a:pPr>
                      <a:r>
                        <a:rPr lang="sv-SE" sz="1400" kern="1200" dirty="0">
                          <a:solidFill>
                            <a:schemeClr val="dk1"/>
                          </a:solidFill>
                          <a:effectLst/>
                          <a:latin typeface="+mn-lt"/>
                          <a:ea typeface="+mn-ea"/>
                          <a:cs typeface="+mn-cs"/>
                        </a:rPr>
                        <a:t>-</a:t>
                      </a:r>
                      <a:endParaRPr lang="en-CA" sz="1400" kern="1200" dirty="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dirty="0">
                          <a:solidFill>
                            <a:srgbClr val="FF0000"/>
                          </a:solidFill>
                          <a:effectLst/>
                          <a:latin typeface="+mn-lt"/>
                          <a:ea typeface="+mn-ea"/>
                          <a:cs typeface="+mn-cs"/>
                        </a:rPr>
                        <a:t>Not in R4</a:t>
                      </a:r>
                    </a:p>
                  </a:txBody>
                  <a:tcPr marL="17780" marR="68580" marT="0" marB="0"/>
                </a:tc>
                <a:extLst>
                  <a:ext uri="{0D108BD9-81ED-4DB2-BD59-A6C34878D82A}">
                    <a16:rowId xmlns:a16="http://schemas.microsoft.com/office/drawing/2014/main" val="2305339305"/>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0" dirty="0">
                          <a:solidFill>
                            <a:schemeClr val="bg1"/>
                          </a:solidFill>
                          <a:effectLst/>
                          <a:latin typeface="+mn-lt"/>
                          <a:ea typeface="SimSun" panose="02010600030101010101" pitchFamily="2" charset="-122"/>
                        </a:rPr>
                        <a:t>-</a:t>
                      </a:r>
                    </a:p>
                  </a:txBody>
                  <a:tcPr marL="17780" marR="68580" marT="0" marB="0"/>
                </a:tc>
                <a:tc>
                  <a:txBody>
                    <a:bodyPr/>
                    <a:lstStyle/>
                    <a:p>
                      <a:pPr marL="0" algn="ctr" defTabSz="914400" rtl="0" eaLnBrk="1" latinLnBrk="0" hangingPunct="0">
                        <a:spcAft>
                          <a:spcPts val="900"/>
                        </a:spcAft>
                      </a:pPr>
                      <a:r>
                        <a:rPr lang="en-CA" sz="1400" kern="1200">
                          <a:effectLst/>
                        </a:rPr>
                        <a:t>customizationUUID</a:t>
                      </a:r>
                      <a:endParaRPr lang="sv-SE" sz="1400" b="0" kern="1200">
                        <a:solidFill>
                          <a:schemeClr val="bg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dirty="0">
                          <a:solidFill>
                            <a:schemeClr val="dk1"/>
                          </a:solidFill>
                          <a:effectLst/>
                          <a:latin typeface="+mn-lt"/>
                          <a:ea typeface="+mn-ea"/>
                          <a:cs typeface="+mn-cs"/>
                        </a:rPr>
                        <a:t>ID </a:t>
                      </a:r>
                      <a:r>
                        <a:rPr lang="sv-SE" sz="1400" kern="1200" dirty="0" err="1">
                          <a:solidFill>
                            <a:schemeClr val="dk1"/>
                          </a:solidFill>
                          <a:effectLst/>
                          <a:latin typeface="+mn-lt"/>
                          <a:ea typeface="+mn-ea"/>
                          <a:cs typeface="+mn-cs"/>
                        </a:rPr>
                        <a:t>of</a:t>
                      </a:r>
                      <a:r>
                        <a:rPr lang="sv-SE" sz="1400" kern="1200" dirty="0">
                          <a:solidFill>
                            <a:schemeClr val="dk1"/>
                          </a:solidFill>
                          <a:effectLst/>
                          <a:latin typeface="+mn-lt"/>
                          <a:ea typeface="+mn-ea"/>
                          <a:cs typeface="+mn-cs"/>
                        </a:rPr>
                        <a:t> </a:t>
                      </a:r>
                      <a:r>
                        <a:rPr lang="sv-SE" sz="1400" kern="1200" dirty="0" err="1">
                          <a:solidFill>
                            <a:schemeClr val="dk1"/>
                          </a:solidFill>
                          <a:effectLst/>
                          <a:latin typeface="+mn-lt"/>
                          <a:ea typeface="+mn-ea"/>
                          <a:cs typeface="+mn-cs"/>
                        </a:rPr>
                        <a:t>resource</a:t>
                      </a:r>
                      <a:r>
                        <a:rPr lang="sv-SE" sz="1400" kern="1200" dirty="0">
                          <a:solidFill>
                            <a:schemeClr val="dk1"/>
                          </a:solidFill>
                          <a:effectLst/>
                          <a:latin typeface="+mn-lt"/>
                          <a:ea typeface="+mn-ea"/>
                          <a:cs typeface="+mn-cs"/>
                        </a:rPr>
                        <a:t> </a:t>
                      </a:r>
                      <a:r>
                        <a:rPr lang="sv-SE" sz="1400" kern="1200" dirty="0" err="1">
                          <a:solidFill>
                            <a:schemeClr val="dk1"/>
                          </a:solidFill>
                          <a:effectLst/>
                          <a:latin typeface="+mn-lt"/>
                          <a:ea typeface="+mn-ea"/>
                          <a:cs typeface="+mn-cs"/>
                        </a:rPr>
                        <a:t>instance</a:t>
                      </a:r>
                      <a:r>
                        <a:rPr lang="sv-SE" sz="1400" kern="1200" dirty="0">
                          <a:solidFill>
                            <a:schemeClr val="dk1"/>
                          </a:solidFill>
                          <a:effectLst/>
                          <a:latin typeface="+mn-lt"/>
                          <a:ea typeface="+mn-ea"/>
                          <a:cs typeface="+mn-cs"/>
                        </a:rPr>
                        <a:t>, set </a:t>
                      </a:r>
                      <a:r>
                        <a:rPr lang="sv-SE" sz="1400" kern="1200" dirty="0" err="1">
                          <a:solidFill>
                            <a:schemeClr val="dk1"/>
                          </a:solidFill>
                          <a:effectLst/>
                          <a:latin typeface="+mn-lt"/>
                          <a:ea typeface="+mn-ea"/>
                          <a:cs typeface="+mn-cs"/>
                        </a:rPr>
                        <a:t>internally</a:t>
                      </a:r>
                      <a:r>
                        <a:rPr lang="sv-SE" sz="1400" kern="1200" dirty="0">
                          <a:solidFill>
                            <a:schemeClr val="dk1"/>
                          </a:solidFill>
                          <a:effectLst/>
                          <a:latin typeface="+mn-lt"/>
                          <a:ea typeface="+mn-ea"/>
                          <a:cs typeface="+mn-cs"/>
                        </a:rPr>
                        <a:t> by SDC </a:t>
                      </a:r>
                      <a:r>
                        <a:rPr lang="sv-SE" sz="1400" kern="1200" dirty="0">
                          <a:solidFill>
                            <a:schemeClr val="dk1"/>
                          </a:solidFill>
                          <a:effectLst/>
                          <a:latin typeface="+mn-lt"/>
                          <a:ea typeface="+mn-ea"/>
                          <a:cs typeface="+mn-cs"/>
                          <a:sym typeface="Wingdings" panose="05000000000000000000" pitchFamily="2" charset="2"/>
                        </a:rPr>
                        <a:t> </a:t>
                      </a:r>
                      <a:r>
                        <a:rPr lang="sv-SE" sz="1400" kern="1200" dirty="0">
                          <a:solidFill>
                            <a:schemeClr val="dk1"/>
                          </a:solidFill>
                          <a:effectLst/>
                          <a:latin typeface="+mn-lt"/>
                          <a:ea typeface="+mn-ea"/>
                          <a:cs typeface="+mn-cs"/>
                        </a:rPr>
                        <a:t>not from </a:t>
                      </a:r>
                      <a:r>
                        <a:rPr lang="sv-SE" sz="1400" kern="1200" dirty="0" err="1">
                          <a:solidFill>
                            <a:schemeClr val="dk1"/>
                          </a:solidFill>
                          <a:effectLst/>
                          <a:latin typeface="+mn-lt"/>
                          <a:ea typeface="+mn-ea"/>
                          <a:cs typeface="+mn-cs"/>
                        </a:rPr>
                        <a:t>vendor</a:t>
                      </a:r>
                      <a:r>
                        <a:rPr lang="sv-SE" sz="1400" kern="1200" dirty="0">
                          <a:solidFill>
                            <a:schemeClr val="dk1"/>
                          </a:solidFill>
                          <a:effectLst/>
                          <a:latin typeface="+mn-lt"/>
                          <a:ea typeface="+mn-ea"/>
                          <a:cs typeface="+mn-cs"/>
                        </a:rPr>
                        <a:t> PNFD. </a:t>
                      </a:r>
                      <a:r>
                        <a:rPr lang="sv-SE" sz="1400" kern="1200" dirty="0" err="1">
                          <a:solidFill>
                            <a:schemeClr val="dk1"/>
                          </a:solidFill>
                          <a:effectLst/>
                          <a:latin typeface="+mn-lt"/>
                          <a:ea typeface="+mn-ea"/>
                          <a:cs typeface="+mn-cs"/>
                        </a:rPr>
                        <a:t>Updated</a:t>
                      </a:r>
                      <a:r>
                        <a:rPr lang="sv-SE" sz="1400" kern="1200" dirty="0">
                          <a:solidFill>
                            <a:schemeClr val="dk1"/>
                          </a:solidFill>
                          <a:effectLst/>
                          <a:latin typeface="+mn-lt"/>
                          <a:ea typeface="+mn-ea"/>
                          <a:cs typeface="+mn-cs"/>
                        </a:rPr>
                        <a:t> by SDC </a:t>
                      </a:r>
                      <a:r>
                        <a:rPr lang="sv-SE" sz="1400" kern="1200" dirty="0" err="1">
                          <a:solidFill>
                            <a:schemeClr val="dk1"/>
                          </a:solidFill>
                          <a:effectLst/>
                          <a:latin typeface="+mn-lt"/>
                          <a:ea typeface="+mn-ea"/>
                          <a:cs typeface="+mn-cs"/>
                        </a:rPr>
                        <a:t>when</a:t>
                      </a:r>
                      <a:r>
                        <a:rPr lang="sv-SE" sz="1400" kern="1200" dirty="0">
                          <a:solidFill>
                            <a:schemeClr val="dk1"/>
                          </a:solidFill>
                          <a:effectLst/>
                          <a:latin typeface="+mn-lt"/>
                          <a:ea typeface="+mn-ea"/>
                          <a:cs typeface="+mn-cs"/>
                        </a:rPr>
                        <a:t> the PNFD is </a:t>
                      </a:r>
                      <a:r>
                        <a:rPr lang="sv-SE" sz="1400" kern="1200" dirty="0" err="1">
                          <a:solidFill>
                            <a:schemeClr val="dk1"/>
                          </a:solidFill>
                          <a:effectLst/>
                          <a:latin typeface="+mn-lt"/>
                          <a:ea typeface="+mn-ea"/>
                          <a:cs typeface="+mn-cs"/>
                        </a:rPr>
                        <a:t>updated</a:t>
                      </a:r>
                      <a:r>
                        <a:rPr lang="sv-SE" sz="1400" kern="1200" dirty="0">
                          <a:solidFill>
                            <a:schemeClr val="dk1"/>
                          </a:solidFill>
                          <a:effectLst/>
                          <a:latin typeface="+mn-lt"/>
                          <a:ea typeface="+mn-ea"/>
                          <a:cs typeface="+mn-cs"/>
                        </a:rPr>
                        <a:t> by </a:t>
                      </a:r>
                      <a:r>
                        <a:rPr lang="sv-SE" sz="1400" kern="1200" dirty="0" err="1">
                          <a:solidFill>
                            <a:schemeClr val="dk1"/>
                          </a:solidFill>
                          <a:effectLst/>
                          <a:latin typeface="+mn-lt"/>
                          <a:ea typeface="+mn-ea"/>
                          <a:cs typeface="+mn-cs"/>
                        </a:rPr>
                        <a:t>user</a:t>
                      </a:r>
                      <a:r>
                        <a:rPr lang="sv-SE" sz="1400" kern="1200" dirty="0">
                          <a:solidFill>
                            <a:schemeClr val="dk1"/>
                          </a:solidFill>
                          <a:effectLst/>
                          <a:latin typeface="+mn-lt"/>
                          <a:ea typeface="+mn-ea"/>
                          <a:cs typeface="+mn-cs"/>
                        </a:rPr>
                        <a:t>.</a:t>
                      </a:r>
                    </a:p>
                  </a:txBody>
                  <a:tcPr marL="17780" marR="68580" marT="0" marB="0"/>
                </a:tc>
                <a:extLst>
                  <a:ext uri="{0D108BD9-81ED-4DB2-BD59-A6C34878D82A}">
                    <a16:rowId xmlns:a16="http://schemas.microsoft.com/office/drawing/2014/main" val="3424567737"/>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0">
                          <a:solidFill>
                            <a:schemeClr val="bg1"/>
                          </a:solidFill>
                          <a:effectLst/>
                          <a:latin typeface="+mn-lt"/>
                          <a:ea typeface="SimSun" panose="02010600030101010101" pitchFamily="2" charset="-122"/>
                        </a:rPr>
                        <a:t>-</a:t>
                      </a:r>
                    </a:p>
                  </a:txBody>
                  <a:tcPr marL="17780" marR="68580" marT="0" marB="0"/>
                </a:tc>
                <a:tc>
                  <a:txBody>
                    <a:bodyPr/>
                    <a:lstStyle/>
                    <a:p>
                      <a:pPr marL="0" algn="ctr" defTabSz="914400" rtl="0" eaLnBrk="1" latinLnBrk="0" hangingPunct="0">
                        <a:spcAft>
                          <a:spcPts val="900"/>
                        </a:spcAft>
                      </a:pPr>
                      <a:r>
                        <a:rPr lang="sv-SE" sz="1400" kern="1200" dirty="0">
                          <a:solidFill>
                            <a:schemeClr val="dk1"/>
                          </a:solidFill>
                          <a:effectLst/>
                          <a:latin typeface="+mn-lt"/>
                          <a:ea typeface="+mn-ea"/>
                          <a:cs typeface="+mn-cs"/>
                        </a:rPr>
                        <a:t>version</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dirty="0" err="1">
                          <a:solidFill>
                            <a:schemeClr val="dk1"/>
                          </a:solidFill>
                          <a:effectLst/>
                          <a:latin typeface="+mn-lt"/>
                          <a:ea typeface="+mn-ea"/>
                          <a:cs typeface="+mn-cs"/>
                        </a:rPr>
                        <a:t>Resource</a:t>
                      </a:r>
                      <a:r>
                        <a:rPr lang="sv-SE" sz="1400" kern="1200" dirty="0">
                          <a:solidFill>
                            <a:schemeClr val="dk1"/>
                          </a:solidFill>
                          <a:effectLst/>
                          <a:latin typeface="+mn-lt"/>
                          <a:ea typeface="+mn-ea"/>
                          <a:cs typeface="+mn-cs"/>
                        </a:rPr>
                        <a:t> version in SDC </a:t>
                      </a:r>
                      <a:r>
                        <a:rPr lang="sv-SE" sz="1400" kern="1200" dirty="0" err="1">
                          <a:solidFill>
                            <a:schemeClr val="dk1"/>
                          </a:solidFill>
                          <a:effectLst/>
                          <a:latin typeface="+mn-lt"/>
                          <a:ea typeface="+mn-ea"/>
                          <a:cs typeface="+mn-cs"/>
                        </a:rPr>
                        <a:t>catalog</a:t>
                      </a:r>
                      <a:r>
                        <a:rPr lang="sv-SE" sz="1400" kern="1200" dirty="0">
                          <a:solidFill>
                            <a:schemeClr val="dk1"/>
                          </a:solidFill>
                          <a:effectLst/>
                          <a:latin typeface="+mn-lt"/>
                          <a:ea typeface="+mn-ea"/>
                          <a:cs typeface="+mn-cs"/>
                        </a:rPr>
                        <a:t>, set </a:t>
                      </a:r>
                      <a:r>
                        <a:rPr lang="sv-SE" sz="1400" kern="1200" dirty="0" err="1">
                          <a:solidFill>
                            <a:schemeClr val="dk1"/>
                          </a:solidFill>
                          <a:effectLst/>
                          <a:latin typeface="+mn-lt"/>
                          <a:ea typeface="+mn-ea"/>
                          <a:cs typeface="+mn-cs"/>
                        </a:rPr>
                        <a:t>internally</a:t>
                      </a:r>
                      <a:r>
                        <a:rPr lang="sv-SE" sz="1400" kern="1200" dirty="0">
                          <a:solidFill>
                            <a:schemeClr val="dk1"/>
                          </a:solidFill>
                          <a:effectLst/>
                          <a:latin typeface="+mn-lt"/>
                          <a:ea typeface="+mn-ea"/>
                          <a:cs typeface="+mn-cs"/>
                        </a:rPr>
                        <a:t> by SDC  </a:t>
                      </a:r>
                      <a:r>
                        <a:rPr lang="sv-SE" sz="1400" kern="1200" dirty="0">
                          <a:solidFill>
                            <a:schemeClr val="dk1"/>
                          </a:solidFill>
                          <a:effectLst/>
                          <a:latin typeface="+mn-lt"/>
                          <a:ea typeface="+mn-ea"/>
                          <a:cs typeface="+mn-cs"/>
                          <a:sym typeface="Wingdings" panose="05000000000000000000" pitchFamily="2" charset="2"/>
                        </a:rPr>
                        <a:t> </a:t>
                      </a:r>
                      <a:r>
                        <a:rPr lang="sv-SE" sz="1400" kern="1200" dirty="0">
                          <a:solidFill>
                            <a:schemeClr val="dk1"/>
                          </a:solidFill>
                          <a:effectLst/>
                          <a:latin typeface="+mn-lt"/>
                          <a:ea typeface="+mn-ea"/>
                          <a:cs typeface="+mn-cs"/>
                        </a:rPr>
                        <a:t>not from </a:t>
                      </a:r>
                      <a:r>
                        <a:rPr lang="sv-SE" sz="1400" kern="1200" dirty="0" err="1">
                          <a:solidFill>
                            <a:schemeClr val="dk1"/>
                          </a:solidFill>
                          <a:effectLst/>
                          <a:latin typeface="+mn-lt"/>
                          <a:ea typeface="+mn-ea"/>
                          <a:cs typeface="+mn-cs"/>
                        </a:rPr>
                        <a:t>vendor</a:t>
                      </a:r>
                      <a:r>
                        <a:rPr lang="sv-SE" sz="1400" kern="1200" dirty="0">
                          <a:solidFill>
                            <a:schemeClr val="dk1"/>
                          </a:solidFill>
                          <a:effectLst/>
                          <a:latin typeface="+mn-lt"/>
                          <a:ea typeface="+mn-ea"/>
                          <a:cs typeface="+mn-cs"/>
                        </a:rPr>
                        <a:t> PNFD. </a:t>
                      </a:r>
                      <a:r>
                        <a:rPr lang="sv-SE" sz="1400" kern="1200" dirty="0" err="1">
                          <a:solidFill>
                            <a:schemeClr val="dk1"/>
                          </a:solidFill>
                          <a:effectLst/>
                          <a:latin typeface="+mn-lt"/>
                          <a:ea typeface="+mn-ea"/>
                          <a:cs typeface="+mn-cs"/>
                        </a:rPr>
                        <a:t>Updated</a:t>
                      </a:r>
                      <a:r>
                        <a:rPr lang="sv-SE" sz="1400" kern="1200" dirty="0">
                          <a:solidFill>
                            <a:schemeClr val="dk1"/>
                          </a:solidFill>
                          <a:effectLst/>
                          <a:latin typeface="+mn-lt"/>
                          <a:ea typeface="+mn-ea"/>
                          <a:cs typeface="+mn-cs"/>
                        </a:rPr>
                        <a:t> by SDC </a:t>
                      </a:r>
                      <a:r>
                        <a:rPr lang="sv-SE" sz="1400" kern="1200" dirty="0" err="1">
                          <a:solidFill>
                            <a:schemeClr val="dk1"/>
                          </a:solidFill>
                          <a:effectLst/>
                          <a:latin typeface="+mn-lt"/>
                          <a:ea typeface="+mn-ea"/>
                          <a:cs typeface="+mn-cs"/>
                        </a:rPr>
                        <a:t>when</a:t>
                      </a:r>
                      <a:r>
                        <a:rPr lang="sv-SE" sz="1400" kern="1200" dirty="0">
                          <a:solidFill>
                            <a:schemeClr val="dk1"/>
                          </a:solidFill>
                          <a:effectLst/>
                          <a:latin typeface="+mn-lt"/>
                          <a:ea typeface="+mn-ea"/>
                          <a:cs typeface="+mn-cs"/>
                        </a:rPr>
                        <a:t> the PNFD is </a:t>
                      </a:r>
                      <a:r>
                        <a:rPr lang="sv-SE" sz="1400" kern="1200" dirty="0" err="1">
                          <a:solidFill>
                            <a:schemeClr val="dk1"/>
                          </a:solidFill>
                          <a:effectLst/>
                          <a:latin typeface="+mn-lt"/>
                          <a:ea typeface="+mn-ea"/>
                          <a:cs typeface="+mn-cs"/>
                        </a:rPr>
                        <a:t>updated</a:t>
                      </a:r>
                      <a:r>
                        <a:rPr lang="sv-SE" sz="1400" kern="1200" dirty="0">
                          <a:solidFill>
                            <a:schemeClr val="dk1"/>
                          </a:solidFill>
                          <a:effectLst/>
                          <a:latin typeface="+mn-lt"/>
                          <a:ea typeface="+mn-ea"/>
                          <a:cs typeface="+mn-cs"/>
                        </a:rPr>
                        <a:t> by </a:t>
                      </a:r>
                      <a:r>
                        <a:rPr lang="sv-SE" sz="1400" kern="1200" dirty="0" err="1">
                          <a:solidFill>
                            <a:schemeClr val="dk1"/>
                          </a:solidFill>
                          <a:effectLst/>
                          <a:latin typeface="+mn-lt"/>
                          <a:ea typeface="+mn-ea"/>
                          <a:cs typeface="+mn-cs"/>
                        </a:rPr>
                        <a:t>user</a:t>
                      </a:r>
                      <a:r>
                        <a:rPr lang="sv-SE" sz="1400" kern="1200" dirty="0">
                          <a:solidFill>
                            <a:schemeClr val="dk1"/>
                          </a:solidFill>
                          <a:effectLst/>
                          <a:latin typeface="+mn-lt"/>
                          <a:ea typeface="+mn-ea"/>
                          <a:cs typeface="+mn-cs"/>
                        </a:rPr>
                        <a:t>.</a:t>
                      </a:r>
                    </a:p>
                  </a:txBody>
                  <a:tcPr marL="17780" marR="68580" marT="0" marB="0"/>
                </a:tc>
                <a:extLst>
                  <a:ext uri="{0D108BD9-81ED-4DB2-BD59-A6C34878D82A}">
                    <a16:rowId xmlns:a16="http://schemas.microsoft.com/office/drawing/2014/main" val="433213630"/>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0">
                          <a:solidFill>
                            <a:schemeClr val="bg1"/>
                          </a:solidFill>
                          <a:effectLst/>
                          <a:latin typeface="+mn-lt"/>
                          <a:ea typeface="SimSun" panose="02010600030101010101" pitchFamily="2" charset="-122"/>
                        </a:rPr>
                        <a:t>-</a:t>
                      </a:r>
                    </a:p>
                  </a:txBody>
                  <a:tcPr marL="17780" marR="68580" marT="0" marB="0"/>
                </a:tc>
                <a:tc>
                  <a:txBody>
                    <a:bodyPr/>
                    <a:lstStyle/>
                    <a:p>
                      <a:pPr marL="0" algn="ctr" defTabSz="914400" rtl="0" eaLnBrk="1" latinLnBrk="0" hangingPunct="0">
                        <a:spcAft>
                          <a:spcPts val="900"/>
                        </a:spcAft>
                      </a:pPr>
                      <a:r>
                        <a:rPr lang="en-CA" sz="1400" kern="1200">
                          <a:effectLst/>
                        </a:rPr>
                        <a:t>type</a:t>
                      </a:r>
                      <a:endParaRPr lang="sv-SE" sz="1400" b="0" kern="1200">
                        <a:solidFill>
                          <a:schemeClr val="bg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dirty="0" err="1">
                          <a:solidFill>
                            <a:schemeClr val="dk1"/>
                          </a:solidFill>
                          <a:effectLst/>
                          <a:latin typeface="+mn-lt"/>
                          <a:ea typeface="+mn-ea"/>
                          <a:cs typeface="+mn-cs"/>
                        </a:rPr>
                        <a:t>Hardcoded</a:t>
                      </a:r>
                      <a:r>
                        <a:rPr lang="sv-SE" sz="1400" kern="1200" dirty="0">
                          <a:solidFill>
                            <a:schemeClr val="dk1"/>
                          </a:solidFill>
                          <a:effectLst/>
                          <a:latin typeface="+mn-lt"/>
                          <a:ea typeface="+mn-ea"/>
                          <a:cs typeface="+mn-cs"/>
                        </a:rPr>
                        <a:t> to PNF </a:t>
                      </a:r>
                      <a:r>
                        <a:rPr lang="sv-SE" sz="1400" kern="1200" dirty="0" err="1">
                          <a:solidFill>
                            <a:schemeClr val="dk1"/>
                          </a:solidFill>
                          <a:effectLst/>
                          <a:latin typeface="+mn-lt"/>
                          <a:ea typeface="+mn-ea"/>
                          <a:cs typeface="+mn-cs"/>
                        </a:rPr>
                        <a:t>based</a:t>
                      </a:r>
                      <a:r>
                        <a:rPr lang="sv-SE" sz="1400" kern="1200" dirty="0">
                          <a:solidFill>
                            <a:schemeClr val="dk1"/>
                          </a:solidFill>
                          <a:effectLst/>
                          <a:latin typeface="+mn-lt"/>
                          <a:ea typeface="+mn-ea"/>
                          <a:cs typeface="+mn-cs"/>
                        </a:rPr>
                        <a:t> on TOSCA </a:t>
                      </a:r>
                      <a:r>
                        <a:rPr lang="sv-SE" sz="1400" kern="1200" dirty="0" err="1">
                          <a:solidFill>
                            <a:schemeClr val="dk1"/>
                          </a:solidFill>
                          <a:effectLst/>
                          <a:latin typeface="+mn-lt"/>
                          <a:ea typeface="+mn-ea"/>
                          <a:cs typeface="+mn-cs"/>
                        </a:rPr>
                        <a:t>node</a:t>
                      </a:r>
                      <a:r>
                        <a:rPr lang="sv-SE" sz="1400" kern="1200" dirty="0">
                          <a:solidFill>
                            <a:schemeClr val="dk1"/>
                          </a:solidFill>
                          <a:effectLst/>
                          <a:latin typeface="+mn-lt"/>
                          <a:ea typeface="+mn-ea"/>
                          <a:cs typeface="+mn-cs"/>
                        </a:rPr>
                        <a:t> </a:t>
                      </a:r>
                      <a:r>
                        <a:rPr lang="sv-SE" sz="1400" kern="1200" dirty="0" err="1">
                          <a:solidFill>
                            <a:schemeClr val="dk1"/>
                          </a:solidFill>
                          <a:effectLst/>
                          <a:latin typeface="+mn-lt"/>
                          <a:ea typeface="+mn-ea"/>
                          <a:cs typeface="+mn-cs"/>
                        </a:rPr>
                        <a:t>type</a:t>
                      </a:r>
                      <a:r>
                        <a:rPr lang="sv-SE" sz="1400" kern="1200" dirty="0">
                          <a:solidFill>
                            <a:schemeClr val="dk1"/>
                          </a:solidFill>
                          <a:effectLst/>
                          <a:latin typeface="+mn-lt"/>
                          <a:ea typeface="+mn-ea"/>
                          <a:cs typeface="+mn-cs"/>
                        </a:rPr>
                        <a:t> in PNFD</a:t>
                      </a:r>
                    </a:p>
                  </a:txBody>
                  <a:tcPr marL="17780" marR="68580" marT="0" marB="0"/>
                </a:tc>
                <a:extLst>
                  <a:ext uri="{0D108BD9-81ED-4DB2-BD59-A6C34878D82A}">
                    <a16:rowId xmlns:a16="http://schemas.microsoft.com/office/drawing/2014/main" val="3310776329"/>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0">
                          <a:solidFill>
                            <a:schemeClr val="bg1"/>
                          </a:solidFill>
                          <a:effectLst/>
                          <a:latin typeface="+mn-lt"/>
                          <a:ea typeface="SimSun" panose="02010600030101010101" pitchFamily="2" charset="-122"/>
                        </a:rPr>
                        <a:t>-</a:t>
                      </a:r>
                    </a:p>
                  </a:txBody>
                  <a:tcPr marL="17780" marR="68580" marT="0" marB="0"/>
                </a:tc>
                <a:tc>
                  <a:txBody>
                    <a:bodyPr/>
                    <a:lstStyle/>
                    <a:p>
                      <a:pPr marL="0" algn="ctr" defTabSz="914400" rtl="0" eaLnBrk="1" latinLnBrk="0" hangingPunct="0">
                        <a:spcAft>
                          <a:spcPts val="900"/>
                        </a:spcAft>
                      </a:pPr>
                      <a:r>
                        <a:rPr lang="en-CA" sz="1400" kern="1200">
                          <a:effectLst/>
                        </a:rPr>
                        <a:t>category</a:t>
                      </a:r>
                      <a:endParaRPr lang="sv-SE" sz="1400" b="0" kern="1200">
                        <a:solidFill>
                          <a:schemeClr val="bg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dirty="0" err="1">
                          <a:solidFill>
                            <a:schemeClr val="dk1"/>
                          </a:solidFill>
                          <a:effectLst/>
                          <a:latin typeface="+mn-lt"/>
                          <a:ea typeface="+mn-ea"/>
                          <a:cs typeface="+mn-cs"/>
                        </a:rPr>
                        <a:t>Local</a:t>
                      </a:r>
                      <a:r>
                        <a:rPr lang="sv-SE" sz="1400" kern="1200" dirty="0">
                          <a:solidFill>
                            <a:schemeClr val="dk1"/>
                          </a:solidFill>
                          <a:effectLst/>
                          <a:latin typeface="+mn-lt"/>
                          <a:ea typeface="+mn-ea"/>
                          <a:cs typeface="+mn-cs"/>
                        </a:rPr>
                        <a:t> to SDC UI, </a:t>
                      </a:r>
                      <a:r>
                        <a:rPr lang="sv-SE" sz="1400" kern="1200" dirty="0" err="1">
                          <a:solidFill>
                            <a:schemeClr val="dk1"/>
                          </a:solidFill>
                          <a:effectLst/>
                          <a:latin typeface="+mn-lt"/>
                          <a:ea typeface="+mn-ea"/>
                          <a:cs typeface="+mn-cs"/>
                        </a:rPr>
                        <a:t>needs</a:t>
                      </a:r>
                      <a:r>
                        <a:rPr lang="sv-SE" sz="1400" kern="1200" dirty="0">
                          <a:solidFill>
                            <a:schemeClr val="dk1"/>
                          </a:solidFill>
                          <a:effectLst/>
                          <a:latin typeface="+mn-lt"/>
                          <a:ea typeface="+mn-ea"/>
                          <a:cs typeface="+mn-cs"/>
                        </a:rPr>
                        <a:t> to be </a:t>
                      </a:r>
                      <a:r>
                        <a:rPr lang="sv-SE" sz="1400" kern="1200" dirty="0" err="1">
                          <a:solidFill>
                            <a:schemeClr val="dk1"/>
                          </a:solidFill>
                          <a:effectLst/>
                          <a:latin typeface="+mn-lt"/>
                          <a:ea typeface="+mn-ea"/>
                          <a:cs typeface="+mn-cs"/>
                        </a:rPr>
                        <a:t>entered</a:t>
                      </a:r>
                      <a:r>
                        <a:rPr lang="sv-SE" sz="1400" kern="1200" dirty="0">
                          <a:solidFill>
                            <a:schemeClr val="dk1"/>
                          </a:solidFill>
                          <a:effectLst/>
                          <a:latin typeface="+mn-lt"/>
                          <a:ea typeface="+mn-ea"/>
                          <a:cs typeface="+mn-cs"/>
                        </a:rPr>
                        <a:t> in SDC</a:t>
                      </a:r>
                    </a:p>
                  </a:txBody>
                  <a:tcPr marL="17780" marR="68580" marT="0" marB="0"/>
                </a:tc>
                <a:extLst>
                  <a:ext uri="{0D108BD9-81ED-4DB2-BD59-A6C34878D82A}">
                    <a16:rowId xmlns:a16="http://schemas.microsoft.com/office/drawing/2014/main" val="3662483668"/>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0">
                          <a:solidFill>
                            <a:schemeClr val="bg1"/>
                          </a:solidFill>
                          <a:effectLst/>
                          <a:latin typeface="+mn-lt"/>
                          <a:ea typeface="SimSun" panose="02010600030101010101" pitchFamily="2" charset="-122"/>
                        </a:rPr>
                        <a:t>-</a:t>
                      </a:r>
                    </a:p>
                  </a:txBody>
                  <a:tcPr marL="17780" marR="68580" marT="0" marB="0"/>
                </a:tc>
                <a:tc>
                  <a:txBody>
                    <a:bodyPr/>
                    <a:lstStyle/>
                    <a:p>
                      <a:pPr marL="0" algn="ctr" defTabSz="914400" rtl="0" eaLnBrk="1" latinLnBrk="0" hangingPunct="0">
                        <a:spcAft>
                          <a:spcPts val="900"/>
                        </a:spcAft>
                      </a:pPr>
                      <a:r>
                        <a:rPr lang="en-CA" sz="1400" kern="1200" dirty="0">
                          <a:effectLst/>
                        </a:rPr>
                        <a:t>subcategory</a:t>
                      </a:r>
                      <a:endParaRPr lang="sv-SE" sz="1400" b="0" kern="1200" dirty="0">
                        <a:solidFill>
                          <a:schemeClr val="bg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dirty="0" err="1">
                          <a:solidFill>
                            <a:schemeClr val="dk1"/>
                          </a:solidFill>
                          <a:effectLst/>
                          <a:latin typeface="+mn-lt"/>
                          <a:ea typeface="+mn-ea"/>
                          <a:cs typeface="+mn-cs"/>
                        </a:rPr>
                        <a:t>Local</a:t>
                      </a:r>
                      <a:r>
                        <a:rPr lang="sv-SE" sz="1400" kern="1200" dirty="0">
                          <a:solidFill>
                            <a:schemeClr val="dk1"/>
                          </a:solidFill>
                          <a:effectLst/>
                          <a:latin typeface="+mn-lt"/>
                          <a:ea typeface="+mn-ea"/>
                          <a:cs typeface="+mn-cs"/>
                        </a:rPr>
                        <a:t> to SDC UI, </a:t>
                      </a:r>
                      <a:r>
                        <a:rPr lang="sv-SE" sz="1400" kern="1200" dirty="0" err="1">
                          <a:solidFill>
                            <a:schemeClr val="dk1"/>
                          </a:solidFill>
                          <a:effectLst/>
                          <a:latin typeface="+mn-lt"/>
                          <a:ea typeface="+mn-ea"/>
                          <a:cs typeface="+mn-cs"/>
                        </a:rPr>
                        <a:t>needs</a:t>
                      </a:r>
                      <a:r>
                        <a:rPr lang="sv-SE" sz="1400" kern="1200" dirty="0">
                          <a:solidFill>
                            <a:schemeClr val="dk1"/>
                          </a:solidFill>
                          <a:effectLst/>
                          <a:latin typeface="+mn-lt"/>
                          <a:ea typeface="+mn-ea"/>
                          <a:cs typeface="+mn-cs"/>
                        </a:rPr>
                        <a:t> to be </a:t>
                      </a:r>
                      <a:r>
                        <a:rPr lang="sv-SE" sz="1400" kern="1200" dirty="0" err="1">
                          <a:solidFill>
                            <a:schemeClr val="dk1"/>
                          </a:solidFill>
                          <a:effectLst/>
                          <a:latin typeface="+mn-lt"/>
                          <a:ea typeface="+mn-ea"/>
                          <a:cs typeface="+mn-cs"/>
                        </a:rPr>
                        <a:t>entered</a:t>
                      </a:r>
                      <a:r>
                        <a:rPr lang="sv-SE" sz="1400" kern="1200" dirty="0">
                          <a:solidFill>
                            <a:schemeClr val="dk1"/>
                          </a:solidFill>
                          <a:effectLst/>
                          <a:latin typeface="+mn-lt"/>
                          <a:ea typeface="+mn-ea"/>
                          <a:cs typeface="+mn-cs"/>
                        </a:rPr>
                        <a:t> in SDC</a:t>
                      </a:r>
                    </a:p>
                  </a:txBody>
                  <a:tcPr marL="17780" marR="68580" marT="0" marB="0"/>
                </a:tc>
                <a:extLst>
                  <a:ext uri="{0D108BD9-81ED-4DB2-BD59-A6C34878D82A}">
                    <a16:rowId xmlns:a16="http://schemas.microsoft.com/office/drawing/2014/main" val="4208615109"/>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400" b="0" dirty="0">
                          <a:effectLst/>
                        </a:rPr>
                        <a:t>-</a:t>
                      </a:r>
                      <a:endParaRPr lang="sv-SE" sz="1400" b="0" dirty="0">
                        <a:solidFill>
                          <a:schemeClr val="bg1"/>
                        </a:solidFill>
                        <a:effectLst/>
                        <a:latin typeface="+mn-lt"/>
                        <a:ea typeface="SimSun" panose="02010600030101010101" pitchFamily="2" charset="-122"/>
                      </a:endParaRPr>
                    </a:p>
                  </a:txBody>
                  <a:tcPr marL="17780" marR="68580" marT="0" marB="0"/>
                </a:tc>
                <a:tc>
                  <a:txBody>
                    <a:bodyPr/>
                    <a:lstStyle/>
                    <a:p>
                      <a:pPr marL="0" algn="ctr" defTabSz="914400" rtl="0" eaLnBrk="1" latinLnBrk="0" hangingPunct="0">
                        <a:spcAft>
                          <a:spcPts val="900"/>
                        </a:spcAft>
                      </a:pPr>
                      <a:r>
                        <a:rPr lang="en-CA" sz="1400" kern="1200" dirty="0" err="1">
                          <a:effectLst/>
                        </a:rPr>
                        <a:t>resourceVendorRelease</a:t>
                      </a:r>
                      <a:endParaRPr lang="sv-SE" sz="1400" kern="1200" dirty="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dirty="0" err="1">
                          <a:ln>
                            <a:noFill/>
                          </a:ln>
                          <a:solidFill>
                            <a:srgbClr val="FF0000"/>
                          </a:solidFill>
                          <a:effectLst/>
                          <a:uLnTx/>
                          <a:uFillTx/>
                          <a:latin typeface="+mn-lt"/>
                          <a:ea typeface="+mn-ea"/>
                          <a:cs typeface="+mn-cs"/>
                        </a:rPr>
                        <a:t>Add</a:t>
                      </a:r>
                      <a:r>
                        <a:rPr kumimoji="0" lang="sv-SE" sz="1400" b="0" i="0" u="none" strike="noStrike" kern="1200" cap="none" spc="0" normalizeH="0" baseline="0" noProof="0" dirty="0">
                          <a:ln>
                            <a:noFill/>
                          </a:ln>
                          <a:solidFill>
                            <a:srgbClr val="FF0000"/>
                          </a:solidFill>
                          <a:effectLst/>
                          <a:uLnTx/>
                          <a:uFillTx/>
                          <a:latin typeface="+mn-lt"/>
                          <a:ea typeface="+mn-ea"/>
                          <a:cs typeface="+mn-cs"/>
                        </a:rPr>
                        <a:t> to SOL001?</a:t>
                      </a:r>
                    </a:p>
                  </a:txBody>
                  <a:tcPr marL="17780" marR="68580" marT="0" marB="0"/>
                </a:tc>
                <a:extLst>
                  <a:ext uri="{0D108BD9-81ED-4DB2-BD59-A6C34878D82A}">
                    <a16:rowId xmlns:a16="http://schemas.microsoft.com/office/drawing/2014/main" val="2940597531"/>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0" dirty="0">
                          <a:solidFill>
                            <a:schemeClr val="bg1"/>
                          </a:solidFill>
                          <a:effectLst/>
                          <a:latin typeface="+mn-lt"/>
                          <a:ea typeface="SimSun" panose="02010600030101010101" pitchFamily="2" charset="-122"/>
                        </a:rPr>
                        <a:t>-</a:t>
                      </a:r>
                    </a:p>
                  </a:txBody>
                  <a:tcPr marL="17780" marR="68580" marT="0" marB="0"/>
                </a:tc>
                <a:tc>
                  <a:txBody>
                    <a:bodyPr/>
                    <a:lstStyle/>
                    <a:p>
                      <a:pPr marL="0" algn="ctr" defTabSz="914400" rtl="0" eaLnBrk="1" latinLnBrk="0" hangingPunct="0">
                        <a:spcAft>
                          <a:spcPts val="900"/>
                        </a:spcAft>
                      </a:pPr>
                      <a:r>
                        <a:rPr lang="en-CA" sz="1400" kern="1200">
                          <a:effectLst/>
                        </a:rPr>
                        <a:t>resourceVendorModelNumber</a:t>
                      </a:r>
                      <a:endParaRPr lang="sv-SE" sz="1400" b="0" kern="1200">
                        <a:solidFill>
                          <a:schemeClr val="bg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dirty="0" err="1">
                          <a:ln>
                            <a:noFill/>
                          </a:ln>
                          <a:solidFill>
                            <a:srgbClr val="FF0000"/>
                          </a:solidFill>
                          <a:effectLst/>
                          <a:uLnTx/>
                          <a:uFillTx/>
                          <a:latin typeface="Calibri" panose="020F0502020204030204"/>
                          <a:ea typeface="+mn-ea"/>
                          <a:cs typeface="+mn-cs"/>
                        </a:rPr>
                        <a:t>Add</a:t>
                      </a:r>
                      <a:r>
                        <a:rPr kumimoji="0" lang="sv-SE" sz="1400" b="0" i="0" u="none" strike="noStrike" kern="1200" cap="none" spc="0" normalizeH="0" baseline="0" noProof="0" dirty="0">
                          <a:ln>
                            <a:noFill/>
                          </a:ln>
                          <a:solidFill>
                            <a:srgbClr val="FF0000"/>
                          </a:solidFill>
                          <a:effectLst/>
                          <a:uLnTx/>
                          <a:uFillTx/>
                          <a:latin typeface="Calibri" panose="020F0502020204030204"/>
                          <a:ea typeface="+mn-ea"/>
                          <a:cs typeface="+mn-cs"/>
                        </a:rPr>
                        <a:t> to SOL001?</a:t>
                      </a:r>
                    </a:p>
                  </a:txBody>
                  <a:tcPr marL="17780" marR="68580" marT="0" marB="0"/>
                </a:tc>
                <a:extLst>
                  <a:ext uri="{0D108BD9-81ED-4DB2-BD59-A6C34878D82A}">
                    <a16:rowId xmlns:a16="http://schemas.microsoft.com/office/drawing/2014/main" val="3232386345"/>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0" dirty="0">
                          <a:solidFill>
                            <a:schemeClr val="bg1"/>
                          </a:solidFill>
                          <a:effectLst/>
                          <a:latin typeface="+mn-lt"/>
                          <a:ea typeface="SimSun" panose="02010600030101010101" pitchFamily="2" charset="-122"/>
                        </a:rPr>
                        <a:t>-</a:t>
                      </a:r>
                    </a:p>
                  </a:txBody>
                  <a:tcPr marL="17780" marR="68580" marT="0" marB="0"/>
                </a:tc>
                <a:tc>
                  <a:txBody>
                    <a:bodyPr/>
                    <a:lstStyle/>
                    <a:p>
                      <a:pPr marL="0" algn="ctr" defTabSz="914400" rtl="0" eaLnBrk="1" latinLnBrk="0" hangingPunct="0">
                        <a:spcAft>
                          <a:spcPts val="900"/>
                        </a:spcAft>
                      </a:pPr>
                      <a:r>
                        <a:rPr lang="en-CA" sz="1400" kern="1200" err="1">
                          <a:effectLst/>
                        </a:rPr>
                        <a:t>nf_function</a:t>
                      </a:r>
                      <a:endParaRPr lang="sv-SE" sz="1400" b="0" kern="1200">
                        <a:solidFill>
                          <a:schemeClr val="bg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dirty="0" err="1">
                          <a:solidFill>
                            <a:schemeClr val="dk1"/>
                          </a:solidFill>
                          <a:effectLst/>
                          <a:latin typeface="+mn-lt"/>
                          <a:ea typeface="+mn-ea"/>
                          <a:cs typeface="+mn-cs"/>
                        </a:rPr>
                        <a:t>Specified</a:t>
                      </a:r>
                      <a:r>
                        <a:rPr lang="sv-SE" sz="1400" kern="1200" dirty="0">
                          <a:solidFill>
                            <a:schemeClr val="dk1"/>
                          </a:solidFill>
                          <a:effectLst/>
                          <a:latin typeface="+mn-lt"/>
                          <a:ea typeface="+mn-ea"/>
                          <a:cs typeface="+mn-cs"/>
                        </a:rPr>
                        <a:t> as part </a:t>
                      </a:r>
                      <a:r>
                        <a:rPr lang="sv-SE" sz="1400" kern="1200" dirty="0" err="1">
                          <a:solidFill>
                            <a:schemeClr val="dk1"/>
                          </a:solidFill>
                          <a:effectLst/>
                          <a:latin typeface="+mn-lt"/>
                          <a:ea typeface="+mn-ea"/>
                          <a:cs typeface="+mn-cs"/>
                        </a:rPr>
                        <a:t>of</a:t>
                      </a:r>
                      <a:r>
                        <a:rPr lang="sv-SE" sz="1400" kern="1200" dirty="0">
                          <a:solidFill>
                            <a:schemeClr val="dk1"/>
                          </a:solidFill>
                          <a:effectLst/>
                          <a:latin typeface="+mn-lt"/>
                          <a:ea typeface="+mn-ea"/>
                          <a:cs typeface="+mn-cs"/>
                        </a:rPr>
                        <a:t> service </a:t>
                      </a:r>
                      <a:r>
                        <a:rPr lang="sv-SE" sz="1400" kern="1200" dirty="0" err="1">
                          <a:solidFill>
                            <a:schemeClr val="dk1"/>
                          </a:solidFill>
                          <a:effectLst/>
                          <a:latin typeface="+mn-lt"/>
                          <a:ea typeface="+mn-ea"/>
                          <a:cs typeface="+mn-cs"/>
                        </a:rPr>
                        <a:t>def</a:t>
                      </a:r>
                      <a:r>
                        <a:rPr lang="sv-SE" sz="1400" kern="1200" dirty="0">
                          <a:solidFill>
                            <a:schemeClr val="dk1"/>
                          </a:solidFill>
                          <a:effectLst/>
                          <a:latin typeface="+mn-lt"/>
                          <a:ea typeface="+mn-ea"/>
                          <a:cs typeface="+mn-cs"/>
                        </a:rPr>
                        <a:t> </a:t>
                      </a:r>
                      <a:r>
                        <a:rPr lang="sv-SE" sz="1400" kern="1200" dirty="0">
                          <a:solidFill>
                            <a:schemeClr val="dk1"/>
                          </a:solidFill>
                          <a:effectLst/>
                          <a:latin typeface="+mn-lt"/>
                          <a:ea typeface="+mn-ea"/>
                          <a:cs typeface="+mn-cs"/>
                          <a:sym typeface="Wingdings" panose="05000000000000000000" pitchFamily="2" charset="2"/>
                        </a:rPr>
                        <a:t> </a:t>
                      </a:r>
                      <a:r>
                        <a:rPr lang="sv-SE" sz="1400" kern="1200" dirty="0">
                          <a:solidFill>
                            <a:schemeClr val="dk1"/>
                          </a:solidFill>
                          <a:effectLst/>
                          <a:latin typeface="+mn-lt"/>
                          <a:ea typeface="+mn-ea"/>
                          <a:cs typeface="+mn-cs"/>
                        </a:rPr>
                        <a:t>not from </a:t>
                      </a:r>
                      <a:r>
                        <a:rPr lang="sv-SE" sz="1400" kern="1200" dirty="0" err="1">
                          <a:solidFill>
                            <a:schemeClr val="dk1"/>
                          </a:solidFill>
                          <a:effectLst/>
                          <a:latin typeface="+mn-lt"/>
                          <a:ea typeface="+mn-ea"/>
                          <a:cs typeface="+mn-cs"/>
                        </a:rPr>
                        <a:t>vendor</a:t>
                      </a:r>
                      <a:r>
                        <a:rPr lang="sv-SE" sz="1400" kern="1200" dirty="0">
                          <a:solidFill>
                            <a:schemeClr val="dk1"/>
                          </a:solidFill>
                          <a:effectLst/>
                          <a:latin typeface="+mn-lt"/>
                          <a:ea typeface="+mn-ea"/>
                          <a:cs typeface="+mn-cs"/>
                        </a:rPr>
                        <a:t> PNFD</a:t>
                      </a:r>
                    </a:p>
                  </a:txBody>
                  <a:tcPr marL="17780" marR="68580" marT="0" marB="0"/>
                </a:tc>
                <a:extLst>
                  <a:ext uri="{0D108BD9-81ED-4DB2-BD59-A6C34878D82A}">
                    <a16:rowId xmlns:a16="http://schemas.microsoft.com/office/drawing/2014/main" val="1655883083"/>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0">
                          <a:solidFill>
                            <a:schemeClr val="bg1"/>
                          </a:solidFill>
                          <a:effectLst/>
                          <a:latin typeface="+mn-lt"/>
                          <a:ea typeface="SimSun" panose="02010600030101010101" pitchFamily="2" charset="-122"/>
                        </a:rPr>
                        <a:t>-</a:t>
                      </a:r>
                    </a:p>
                  </a:txBody>
                  <a:tcPr marL="17780" marR="68580" marT="0" marB="0"/>
                </a:tc>
                <a:tc>
                  <a:txBody>
                    <a:bodyPr/>
                    <a:lstStyle/>
                    <a:p>
                      <a:pPr marL="0" algn="ctr" defTabSz="914400" rtl="0" eaLnBrk="1" latinLnBrk="0" hangingPunct="0">
                        <a:spcAft>
                          <a:spcPts val="900"/>
                        </a:spcAft>
                      </a:pPr>
                      <a:r>
                        <a:rPr lang="en-CA" sz="1400" kern="1200" err="1">
                          <a:effectLst/>
                        </a:rPr>
                        <a:t>nf_role</a:t>
                      </a:r>
                      <a:endParaRPr lang="sv-SE" sz="1400" b="0" kern="1200">
                        <a:solidFill>
                          <a:schemeClr val="bg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Specified</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as part </a:t>
                      </a: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of</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service </a:t>
                      </a: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def</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sym typeface="Wingdings" panose="05000000000000000000" pitchFamily="2" charset="2"/>
                        </a:rPr>
                        <a:t> </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not from </a:t>
                      </a: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vendor</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PNFD</a:t>
                      </a:r>
                    </a:p>
                  </a:txBody>
                  <a:tcPr marL="17780" marR="68580" marT="0" marB="0"/>
                </a:tc>
                <a:extLst>
                  <a:ext uri="{0D108BD9-81ED-4DB2-BD59-A6C34878D82A}">
                    <a16:rowId xmlns:a16="http://schemas.microsoft.com/office/drawing/2014/main" val="4020736929"/>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0">
                          <a:solidFill>
                            <a:schemeClr val="bg1"/>
                          </a:solidFill>
                          <a:effectLst/>
                          <a:latin typeface="+mn-lt"/>
                          <a:ea typeface="SimSun" panose="02010600030101010101" pitchFamily="2" charset="-122"/>
                        </a:rPr>
                        <a:t>-</a:t>
                      </a:r>
                    </a:p>
                  </a:txBody>
                  <a:tcPr marL="17780" marR="68580" marT="0" marB="0"/>
                </a:tc>
                <a:tc>
                  <a:txBody>
                    <a:bodyPr/>
                    <a:lstStyle/>
                    <a:p>
                      <a:pPr marL="0" algn="ctr" defTabSz="914400" rtl="0" eaLnBrk="1" latinLnBrk="0" hangingPunct="0">
                        <a:spcAft>
                          <a:spcPts val="900"/>
                        </a:spcAft>
                      </a:pPr>
                      <a:r>
                        <a:rPr lang="en-CA" sz="1400" kern="1200" err="1">
                          <a:effectLst/>
                        </a:rPr>
                        <a:t>nf_type</a:t>
                      </a:r>
                      <a:endParaRPr lang="sv-SE" sz="1400" b="0" kern="1200">
                        <a:solidFill>
                          <a:schemeClr val="bg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Specified</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as part </a:t>
                      </a: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of</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service </a:t>
                      </a: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def</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sym typeface="Wingdings" panose="05000000000000000000" pitchFamily="2" charset="2"/>
                        </a:rPr>
                        <a:t> </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not from </a:t>
                      </a: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vendor</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PNFD</a:t>
                      </a:r>
                    </a:p>
                  </a:txBody>
                  <a:tcPr marL="17780" marR="68580" marT="0" marB="0"/>
                </a:tc>
                <a:extLst>
                  <a:ext uri="{0D108BD9-81ED-4DB2-BD59-A6C34878D82A}">
                    <a16:rowId xmlns:a16="http://schemas.microsoft.com/office/drawing/2014/main" val="1033351244"/>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0">
                          <a:solidFill>
                            <a:schemeClr val="bg1"/>
                          </a:solidFill>
                          <a:effectLst/>
                          <a:latin typeface="+mn-lt"/>
                          <a:ea typeface="SimSun" panose="02010600030101010101" pitchFamily="2" charset="-122"/>
                        </a:rPr>
                        <a:t>-</a:t>
                      </a:r>
                    </a:p>
                  </a:txBody>
                  <a:tcPr marL="17780" marR="68580"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kern="1200" err="1">
                          <a:solidFill>
                            <a:schemeClr val="dk1"/>
                          </a:solidFill>
                          <a:effectLst/>
                          <a:latin typeface="+mn-lt"/>
                          <a:ea typeface="+mn-ea"/>
                          <a:cs typeface="+mn-cs"/>
                        </a:rPr>
                        <a:t>software_versions</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Specified</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as part </a:t>
                      </a: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of</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service </a:t>
                      </a: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def</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sym typeface="Wingdings" panose="05000000000000000000" pitchFamily="2" charset="2"/>
                        </a:rPr>
                        <a:t> </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not from </a:t>
                      </a: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vendor</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PNFD</a:t>
                      </a:r>
                    </a:p>
                  </a:txBody>
                  <a:tcPr marL="17780" marR="68580" marT="0" marB="0"/>
                </a:tc>
                <a:extLst>
                  <a:ext uri="{0D108BD9-81ED-4DB2-BD59-A6C34878D82A}">
                    <a16:rowId xmlns:a16="http://schemas.microsoft.com/office/drawing/2014/main" val="713656388"/>
                  </a:ext>
                </a:extLst>
              </a:tr>
            </a:tbl>
          </a:graphicData>
        </a:graphic>
      </p:graphicFrame>
    </p:spTree>
    <p:extLst>
      <p:ext uri="{BB962C8B-B14F-4D97-AF65-F5344CB8AC3E}">
        <p14:creationId xmlns:p14="http://schemas.microsoft.com/office/powerpoint/2010/main" val="2425238927"/>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CF9E6E7-3D9E-4567-80AE-F6A542A8CBAC}"/>
              </a:ext>
            </a:extLst>
          </p:cNvPr>
          <p:cNvSpPr>
            <a:spLocks noGrp="1"/>
          </p:cNvSpPr>
          <p:nvPr>
            <p:ph type="sldNum" sz="quarter" idx="4"/>
          </p:nvPr>
        </p:nvSpPr>
        <p:spPr/>
        <p:txBody>
          <a:bodyPr/>
          <a:lstStyle/>
          <a:p>
            <a:fld id="{6C9CD605-947A-3C4E-98CB-B055F943FEBA}" type="slidenum">
              <a:rPr lang="en-US" smtClean="0"/>
              <a:pPr/>
              <a:t>7</a:t>
            </a:fld>
            <a:endParaRPr lang="en-US"/>
          </a:p>
        </p:txBody>
      </p:sp>
      <p:sp>
        <p:nvSpPr>
          <p:cNvPr id="3" name="Title 2">
            <a:extLst>
              <a:ext uri="{FF2B5EF4-FFF2-40B4-BE49-F238E27FC236}">
                <a16:creationId xmlns:a16="http://schemas.microsoft.com/office/drawing/2014/main" id="{126A321E-C8F4-4BE0-B081-9260AB3D0AE6}"/>
              </a:ext>
            </a:extLst>
          </p:cNvPr>
          <p:cNvSpPr>
            <a:spLocks noGrp="1"/>
          </p:cNvSpPr>
          <p:nvPr>
            <p:ph type="title"/>
          </p:nvPr>
        </p:nvSpPr>
        <p:spPr/>
        <p:txBody>
          <a:bodyPr>
            <a:normAutofit fontScale="90000"/>
          </a:bodyPr>
          <a:lstStyle/>
          <a:p>
            <a:r>
              <a:rPr lang="en-US" dirty="0"/>
              <a:t>PNF in AAI schema v.16 (1/2)</a:t>
            </a:r>
          </a:p>
        </p:txBody>
      </p:sp>
      <p:graphicFrame>
        <p:nvGraphicFramePr>
          <p:cNvPr id="6" name="Table 5">
            <a:extLst>
              <a:ext uri="{FF2B5EF4-FFF2-40B4-BE49-F238E27FC236}">
                <a16:creationId xmlns:a16="http://schemas.microsoft.com/office/drawing/2014/main" id="{137C11E0-8326-4497-AE79-72B946D25CD8}"/>
              </a:ext>
            </a:extLst>
          </p:cNvPr>
          <p:cNvGraphicFramePr>
            <a:graphicFrameLocks noGrp="1"/>
          </p:cNvGraphicFramePr>
          <p:nvPr>
            <p:extLst>
              <p:ext uri="{D42A27DB-BD31-4B8C-83A1-F6EECF244321}">
                <p14:modId xmlns:p14="http://schemas.microsoft.com/office/powerpoint/2010/main" val="1286715615"/>
              </p:ext>
            </p:extLst>
          </p:nvPr>
        </p:nvGraphicFramePr>
        <p:xfrm>
          <a:off x="314961" y="1048470"/>
          <a:ext cx="11526519" cy="5148383"/>
        </p:xfrm>
        <a:graphic>
          <a:graphicData uri="http://schemas.openxmlformats.org/drawingml/2006/table">
            <a:tbl>
              <a:tblPr firstRow="1" bandRow="1">
                <a:tableStyleId>{5C22544A-7EE6-4342-B048-85BDC9FD1C3A}</a:tableStyleId>
              </a:tblPr>
              <a:tblGrid>
                <a:gridCol w="1439228">
                  <a:extLst>
                    <a:ext uri="{9D8B030D-6E8A-4147-A177-3AD203B41FA5}">
                      <a16:colId xmlns:a16="http://schemas.microsoft.com/office/drawing/2014/main" val="190793573"/>
                    </a:ext>
                  </a:extLst>
                </a:gridCol>
                <a:gridCol w="1270953">
                  <a:extLst>
                    <a:ext uri="{9D8B030D-6E8A-4147-A177-3AD203B41FA5}">
                      <a16:colId xmlns:a16="http://schemas.microsoft.com/office/drawing/2014/main" val="215270721"/>
                    </a:ext>
                  </a:extLst>
                </a:gridCol>
                <a:gridCol w="830580">
                  <a:extLst>
                    <a:ext uri="{9D8B030D-6E8A-4147-A177-3AD203B41FA5}">
                      <a16:colId xmlns:a16="http://schemas.microsoft.com/office/drawing/2014/main" val="4074918875"/>
                    </a:ext>
                  </a:extLst>
                </a:gridCol>
                <a:gridCol w="2407918">
                  <a:extLst>
                    <a:ext uri="{9D8B030D-6E8A-4147-A177-3AD203B41FA5}">
                      <a16:colId xmlns:a16="http://schemas.microsoft.com/office/drawing/2014/main" val="636787724"/>
                    </a:ext>
                  </a:extLst>
                </a:gridCol>
                <a:gridCol w="5577840">
                  <a:extLst>
                    <a:ext uri="{9D8B030D-6E8A-4147-A177-3AD203B41FA5}">
                      <a16:colId xmlns:a16="http://schemas.microsoft.com/office/drawing/2014/main" val="1304824841"/>
                    </a:ext>
                  </a:extLst>
                </a:gridCol>
              </a:tblGrid>
              <a:tr h="423983">
                <a:tc>
                  <a:txBody>
                    <a:bodyPr/>
                    <a:lstStyle/>
                    <a:p>
                      <a:pPr algn="ctr"/>
                      <a:r>
                        <a:rPr lang="en-US" sz="1100" dirty="0"/>
                        <a:t>Attribute name</a:t>
                      </a:r>
                    </a:p>
                  </a:txBody>
                  <a:tcPr/>
                </a:tc>
                <a:tc>
                  <a:txBody>
                    <a:bodyPr/>
                    <a:lstStyle/>
                    <a:p>
                      <a:pPr algn="ctr"/>
                      <a:r>
                        <a:rPr lang="en-US" sz="1100" dirty="0"/>
                        <a:t>Type</a:t>
                      </a:r>
                    </a:p>
                  </a:txBody>
                  <a:tcPr/>
                </a:tc>
                <a:tc>
                  <a:txBody>
                    <a:bodyPr/>
                    <a:lstStyle/>
                    <a:p>
                      <a:pPr algn="ctr"/>
                      <a:r>
                        <a:rPr lang="en-US" sz="1100" dirty="0"/>
                        <a:t>minOccurs</a:t>
                      </a:r>
                    </a:p>
                  </a:txBody>
                  <a:tcPr/>
                </a:tc>
                <a:tc>
                  <a:txBody>
                    <a:bodyPr/>
                    <a:lstStyle/>
                    <a:p>
                      <a:pPr algn="ctr"/>
                      <a:r>
                        <a:rPr lang="en-US" sz="1100" dirty="0"/>
                        <a:t>Metadata</a:t>
                      </a:r>
                    </a:p>
                  </a:txBody>
                  <a:tcPr/>
                </a:tc>
                <a:tc>
                  <a:txBody>
                    <a:bodyPr/>
                    <a:lstStyle/>
                    <a:p>
                      <a:pPr algn="ctr"/>
                      <a:r>
                        <a:rPr lang="en-US" sz="1100" dirty="0"/>
                        <a:t>Description</a:t>
                      </a:r>
                    </a:p>
                  </a:txBody>
                  <a:tcPr/>
                </a:tc>
                <a:extLst>
                  <a:ext uri="{0D108BD9-81ED-4DB2-BD59-A6C34878D82A}">
                    <a16:rowId xmlns:a16="http://schemas.microsoft.com/office/drawing/2014/main" val="143942428"/>
                  </a:ext>
                </a:extLst>
              </a:tr>
              <a:tr h="0">
                <a:tc>
                  <a:txBody>
                    <a:bodyPr/>
                    <a:lstStyle/>
                    <a:p>
                      <a:pPr algn="l" fontAlgn="b"/>
                      <a:r>
                        <a:rPr lang="en-CA" sz="1100" b="0" i="0" u="none" strike="noStrike" dirty="0" err="1">
                          <a:solidFill>
                            <a:srgbClr val="000000"/>
                          </a:solidFill>
                          <a:effectLst/>
                          <a:latin typeface="Calibri" panose="020F0502020204030204" pitchFamily="34" charset="0"/>
                        </a:rPr>
                        <a:t>pnf</a:t>
                      </a:r>
                      <a:r>
                        <a:rPr lang="en-CA" sz="1100" b="0" i="0" u="none" strike="noStrike" dirty="0">
                          <a:solidFill>
                            <a:srgbClr val="000000"/>
                          </a:solidFill>
                          <a:effectLst/>
                          <a:latin typeface="Calibri" panose="020F0502020204030204" pitchFamily="34" charset="0"/>
                        </a:rPr>
                        <a:t>-name</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r>
                        <a:rPr lang="en-CA" sz="1100" b="0" i="0" u="none" strike="noStrike" dirty="0" err="1">
                          <a:solidFill>
                            <a:srgbClr val="000000"/>
                          </a:solidFill>
                          <a:effectLst/>
                          <a:latin typeface="Calibri" panose="020F0502020204030204" pitchFamily="34" charset="0"/>
                        </a:rPr>
                        <a:t>isKey</a:t>
                      </a:r>
                      <a:r>
                        <a:rPr lang="en-CA" sz="1100" b="0" i="0" u="none" strike="noStrike" dirty="0">
                          <a:solidFill>
                            <a:srgbClr val="000000"/>
                          </a:solidFill>
                          <a:effectLst/>
                          <a:latin typeface="Calibri" panose="020F0502020204030204" pitchFamily="34" charset="0"/>
                        </a:rPr>
                        <a:t>=true</a:t>
                      </a: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unique name of Physical Network Function.</a:t>
                      </a:r>
                    </a:p>
                  </a:txBody>
                  <a:tcPr marL="7620" marR="7620" marT="7620" marB="0" anchor="b"/>
                </a:tc>
                <a:extLst>
                  <a:ext uri="{0D108BD9-81ED-4DB2-BD59-A6C34878D82A}">
                    <a16:rowId xmlns:a16="http://schemas.microsoft.com/office/drawing/2014/main" val="1044961696"/>
                  </a:ext>
                </a:extLst>
              </a:tr>
              <a:tr h="0">
                <a:tc>
                  <a:txBody>
                    <a:bodyPr/>
                    <a:lstStyle/>
                    <a:p>
                      <a:pPr algn="l" fontAlgn="b"/>
                      <a:r>
                        <a:rPr lang="en-CA" sz="1100" b="0" i="0" u="none" strike="noStrike">
                          <a:solidFill>
                            <a:srgbClr val="000000"/>
                          </a:solidFill>
                          <a:effectLst/>
                          <a:latin typeface="Calibri" panose="020F0502020204030204" pitchFamily="34" charset="0"/>
                        </a:rPr>
                        <a:t>pnf-name2</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name of Physical Network Function.</a:t>
                      </a:r>
                    </a:p>
                  </a:txBody>
                  <a:tcPr marL="7620" marR="7620" marT="7620" marB="0" anchor="b"/>
                </a:tc>
                <a:extLst>
                  <a:ext uri="{0D108BD9-81ED-4DB2-BD59-A6C34878D82A}">
                    <a16:rowId xmlns:a16="http://schemas.microsoft.com/office/drawing/2014/main" val="147309385"/>
                  </a:ext>
                </a:extLst>
              </a:tr>
              <a:tr h="0">
                <a:tc>
                  <a:txBody>
                    <a:bodyPr/>
                    <a:lstStyle/>
                    <a:p>
                      <a:pPr algn="l" fontAlgn="b"/>
                      <a:r>
                        <a:rPr lang="en-CA" sz="1100" b="0" i="0" u="none" strike="noStrike" dirty="0" err="1">
                          <a:solidFill>
                            <a:srgbClr val="000000"/>
                          </a:solidFill>
                          <a:effectLst/>
                          <a:latin typeface="Calibri" panose="020F0502020204030204" pitchFamily="34" charset="0"/>
                        </a:rPr>
                        <a:t>selflink</a:t>
                      </a:r>
                      <a:endParaRPr lang="en-CA"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URL to endpoint where AAI can get more details.</a:t>
                      </a:r>
                    </a:p>
                  </a:txBody>
                  <a:tcPr marL="7620" marR="7620" marT="7620" marB="0" anchor="b"/>
                </a:tc>
                <a:extLst>
                  <a:ext uri="{0D108BD9-81ED-4DB2-BD59-A6C34878D82A}">
                    <a16:rowId xmlns:a16="http://schemas.microsoft.com/office/drawing/2014/main" val="3356439616"/>
                  </a:ext>
                </a:extLst>
              </a:tr>
              <a:tr h="0">
                <a:tc>
                  <a:txBody>
                    <a:bodyPr/>
                    <a:lstStyle/>
                    <a:p>
                      <a:pPr algn="l" fontAlgn="b"/>
                      <a:r>
                        <a:rPr lang="en-CA" sz="1100" b="0" i="0" u="none" strike="noStrike">
                          <a:solidFill>
                            <a:srgbClr val="000000"/>
                          </a:solidFill>
                          <a:effectLst/>
                          <a:latin typeface="Calibri" panose="020F0502020204030204" pitchFamily="34" charset="0"/>
                        </a:rPr>
                        <a:t>pnf-name2-source</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source of name2</a:t>
                      </a:r>
                    </a:p>
                  </a:txBody>
                  <a:tcPr marL="7620" marR="7620" marT="7620" marB="0" anchor="b"/>
                </a:tc>
                <a:extLst>
                  <a:ext uri="{0D108BD9-81ED-4DB2-BD59-A6C34878D82A}">
                    <a16:rowId xmlns:a16="http://schemas.microsoft.com/office/drawing/2014/main" val="4043677454"/>
                  </a:ext>
                </a:extLst>
              </a:tr>
              <a:tr h="0">
                <a:tc>
                  <a:txBody>
                    <a:bodyPr/>
                    <a:lstStyle/>
                    <a:p>
                      <a:pPr algn="l" fontAlgn="b"/>
                      <a:r>
                        <a:rPr lang="en-CA" sz="1100" b="0" i="0" u="none" strike="noStrike">
                          <a:solidFill>
                            <a:srgbClr val="000000"/>
                          </a:solidFill>
                          <a:effectLst/>
                          <a:latin typeface="Calibri" panose="020F0502020204030204" pitchFamily="34" charset="0"/>
                        </a:rPr>
                        <a:t>pnf-id</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id of </a:t>
                      </a:r>
                      <a:r>
                        <a:rPr lang="en-US" sz="1100" b="0" i="0" u="none" strike="noStrike" dirty="0" err="1">
                          <a:solidFill>
                            <a:srgbClr val="000000"/>
                          </a:solidFill>
                          <a:effectLst/>
                          <a:latin typeface="Calibri" panose="020F0502020204030204" pitchFamily="34" charset="0"/>
                        </a:rPr>
                        <a:t>pnf</a:t>
                      </a:r>
                      <a:endParaRPr lang="en-US"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596809031"/>
                  </a:ext>
                </a:extLst>
              </a:tr>
              <a:tr h="0">
                <a:tc>
                  <a:txBody>
                    <a:bodyPr/>
                    <a:lstStyle/>
                    <a:p>
                      <a:pPr algn="l" fontAlgn="b"/>
                      <a:r>
                        <a:rPr lang="en-CA" sz="1100" b="0" i="0" u="none" strike="noStrike">
                          <a:solidFill>
                            <a:srgbClr val="000000"/>
                          </a:solidFill>
                          <a:effectLst/>
                          <a:latin typeface="Calibri" panose="020F0502020204030204" pitchFamily="34" charset="0"/>
                        </a:rPr>
                        <a:t>equip-type</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Equipment type.  Source of truth should define valid values.</a:t>
                      </a:r>
                    </a:p>
                  </a:txBody>
                  <a:tcPr marL="7620" marR="7620" marT="7620" marB="0" anchor="b"/>
                </a:tc>
                <a:extLst>
                  <a:ext uri="{0D108BD9-81ED-4DB2-BD59-A6C34878D82A}">
                    <a16:rowId xmlns:a16="http://schemas.microsoft.com/office/drawing/2014/main" val="1595835954"/>
                  </a:ext>
                </a:extLst>
              </a:tr>
              <a:tr h="0">
                <a:tc>
                  <a:txBody>
                    <a:bodyPr/>
                    <a:lstStyle/>
                    <a:p>
                      <a:pPr algn="l" fontAlgn="b"/>
                      <a:r>
                        <a:rPr lang="en-CA" sz="1100" b="0" i="0" u="none" strike="noStrike">
                          <a:solidFill>
                            <a:srgbClr val="000000"/>
                          </a:solidFill>
                          <a:effectLst/>
                          <a:latin typeface="Calibri" panose="020F0502020204030204" pitchFamily="34" charset="0"/>
                        </a:rPr>
                        <a:t>equip-vendor</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Equipment vendor.  Source of truth should define valid values.</a:t>
                      </a:r>
                    </a:p>
                  </a:txBody>
                  <a:tcPr marL="7620" marR="7620" marT="7620" marB="0" anchor="b"/>
                </a:tc>
                <a:extLst>
                  <a:ext uri="{0D108BD9-81ED-4DB2-BD59-A6C34878D82A}">
                    <a16:rowId xmlns:a16="http://schemas.microsoft.com/office/drawing/2014/main" val="473439988"/>
                  </a:ext>
                </a:extLst>
              </a:tr>
              <a:tr h="0">
                <a:tc>
                  <a:txBody>
                    <a:bodyPr/>
                    <a:lstStyle/>
                    <a:p>
                      <a:pPr algn="l" fontAlgn="b"/>
                      <a:r>
                        <a:rPr lang="en-CA" sz="1100" b="0" i="0" u="none" strike="noStrike">
                          <a:solidFill>
                            <a:srgbClr val="000000"/>
                          </a:solidFill>
                          <a:effectLst/>
                          <a:latin typeface="Calibri" panose="020F0502020204030204" pitchFamily="34" charset="0"/>
                        </a:rPr>
                        <a:t>equip-model</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Equipment model.  Source of truth should define valid values.</a:t>
                      </a:r>
                    </a:p>
                  </a:txBody>
                  <a:tcPr marL="7620" marR="7620" marT="7620" marB="0" anchor="b"/>
                </a:tc>
                <a:extLst>
                  <a:ext uri="{0D108BD9-81ED-4DB2-BD59-A6C34878D82A}">
                    <a16:rowId xmlns:a16="http://schemas.microsoft.com/office/drawing/2014/main" val="174211903"/>
                  </a:ext>
                </a:extLst>
              </a:tr>
              <a:tr h="0">
                <a:tc>
                  <a:txBody>
                    <a:bodyPr/>
                    <a:lstStyle/>
                    <a:p>
                      <a:pPr algn="l" fontAlgn="b"/>
                      <a:r>
                        <a:rPr lang="en-CA" sz="1100" b="0" i="0" u="none" strike="noStrike">
                          <a:solidFill>
                            <a:srgbClr val="000000"/>
                          </a:solidFill>
                          <a:effectLst/>
                          <a:latin typeface="Calibri" panose="020F0502020204030204" pitchFamily="34" charset="0"/>
                        </a:rPr>
                        <a:t>management-option</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identifier of managed by ATT or customer</a:t>
                      </a:r>
                    </a:p>
                  </a:txBody>
                  <a:tcPr marL="7620" marR="7620" marT="7620" marB="0" anchor="b"/>
                </a:tc>
                <a:extLst>
                  <a:ext uri="{0D108BD9-81ED-4DB2-BD59-A6C34878D82A}">
                    <a16:rowId xmlns:a16="http://schemas.microsoft.com/office/drawing/2014/main" val="3792997679"/>
                  </a:ext>
                </a:extLst>
              </a:tr>
              <a:tr h="0">
                <a:tc>
                  <a:txBody>
                    <a:bodyPr/>
                    <a:lstStyle/>
                    <a:p>
                      <a:pPr algn="l" fontAlgn="b"/>
                      <a:r>
                        <a:rPr lang="en-CA" sz="1100" b="0" i="0" u="none" strike="noStrike">
                          <a:solidFill>
                            <a:srgbClr val="000000"/>
                          </a:solidFill>
                          <a:effectLst/>
                          <a:latin typeface="Calibri" panose="020F0502020204030204" pitchFamily="34" charset="0"/>
                        </a:rPr>
                        <a:t>orchestration-status</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Orchestration status of this </a:t>
                      </a:r>
                      <a:r>
                        <a:rPr lang="en-US" sz="1100" b="0" i="0" u="none" strike="noStrike" dirty="0" err="1">
                          <a:solidFill>
                            <a:srgbClr val="000000"/>
                          </a:solidFill>
                          <a:effectLst/>
                          <a:latin typeface="Calibri" panose="020F0502020204030204" pitchFamily="34" charset="0"/>
                        </a:rPr>
                        <a:t>pnf</a:t>
                      </a:r>
                      <a:endParaRPr lang="en-US"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332236880"/>
                  </a:ext>
                </a:extLst>
              </a:tr>
              <a:tr h="0">
                <a:tc>
                  <a:txBody>
                    <a:bodyPr/>
                    <a:lstStyle/>
                    <a:p>
                      <a:pPr algn="l" fontAlgn="b"/>
                      <a:r>
                        <a:rPr lang="en-CA" sz="1100" b="0" i="0" u="none" strike="noStrike">
                          <a:solidFill>
                            <a:srgbClr val="000000"/>
                          </a:solidFill>
                          <a:effectLst/>
                          <a:latin typeface="Calibri" panose="020F0502020204030204" pitchFamily="34" charset="0"/>
                        </a:rPr>
                        <a:t>ipaddress-v4-oam</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ipv4-oam-address with new naming convention for IP addresses</a:t>
                      </a:r>
                    </a:p>
                  </a:txBody>
                  <a:tcPr marL="7620" marR="7620" marT="7620" marB="0" anchor="b"/>
                </a:tc>
                <a:extLst>
                  <a:ext uri="{0D108BD9-81ED-4DB2-BD59-A6C34878D82A}">
                    <a16:rowId xmlns:a16="http://schemas.microsoft.com/office/drawing/2014/main" val="3934990504"/>
                  </a:ext>
                </a:extLst>
              </a:tr>
              <a:tr h="0">
                <a:tc>
                  <a:txBody>
                    <a:bodyPr/>
                    <a:lstStyle/>
                    <a:p>
                      <a:pPr algn="l" fontAlgn="b"/>
                      <a:r>
                        <a:rPr lang="en-CA" sz="1100" b="0" i="0" u="none" strike="noStrike">
                          <a:solidFill>
                            <a:srgbClr val="000000"/>
                          </a:solidFill>
                          <a:effectLst/>
                          <a:latin typeface="Calibri" panose="020F0502020204030204" pitchFamily="34" charset="0"/>
                        </a:rPr>
                        <a:t>sw-version</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err="1">
                          <a:solidFill>
                            <a:srgbClr val="000000"/>
                          </a:solidFill>
                          <a:effectLst/>
                          <a:latin typeface="Calibri" panose="020F0502020204030204" pitchFamily="34" charset="0"/>
                        </a:rPr>
                        <a:t>sw</a:t>
                      </a:r>
                      <a:r>
                        <a:rPr lang="en-US" sz="1100" b="0" i="0" u="none" strike="noStrike" dirty="0">
                          <a:solidFill>
                            <a:srgbClr val="000000"/>
                          </a:solidFill>
                          <a:effectLst/>
                          <a:latin typeface="Calibri" panose="020F0502020204030204" pitchFamily="34" charset="0"/>
                        </a:rPr>
                        <a:t>-version is the version of SW for the hosted application on the PNF.</a:t>
                      </a:r>
                    </a:p>
                  </a:txBody>
                  <a:tcPr marL="7620" marR="7620" marT="7620" marB="0" anchor="b"/>
                </a:tc>
                <a:extLst>
                  <a:ext uri="{0D108BD9-81ED-4DB2-BD59-A6C34878D82A}">
                    <a16:rowId xmlns:a16="http://schemas.microsoft.com/office/drawing/2014/main" val="3801715423"/>
                  </a:ext>
                </a:extLst>
              </a:tr>
              <a:tr h="0">
                <a:tc>
                  <a:txBody>
                    <a:bodyPr/>
                    <a:lstStyle/>
                    <a:p>
                      <a:pPr algn="l" fontAlgn="b"/>
                      <a:r>
                        <a:rPr lang="en-CA" sz="1100" b="0" i="0" u="none" strike="noStrike">
                          <a:solidFill>
                            <a:srgbClr val="000000"/>
                          </a:solidFill>
                          <a:effectLst/>
                          <a:latin typeface="Calibri" panose="020F0502020204030204" pitchFamily="34" charset="0"/>
                        </a:rPr>
                        <a:t>in-maint</a:t>
                      </a:r>
                    </a:p>
                  </a:txBody>
                  <a:tcPr marL="7620" marR="7620" marT="7620" marB="0" anchor="b"/>
                </a:tc>
                <a:tc>
                  <a:txBody>
                    <a:bodyPr/>
                    <a:lstStyle/>
                    <a:p>
                      <a:pPr algn="l" fontAlgn="b"/>
                      <a:r>
                        <a:rPr lang="en-CA" sz="1100" b="0" i="0" u="none" strike="noStrike" dirty="0" err="1">
                          <a:solidFill>
                            <a:srgbClr val="000000"/>
                          </a:solidFill>
                          <a:effectLst/>
                          <a:latin typeface="Calibri" panose="020F0502020204030204" pitchFamily="34" charset="0"/>
                        </a:rPr>
                        <a:t>xs:boolean</a:t>
                      </a:r>
                      <a:endParaRPr lang="en-CA"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r>
                        <a:rPr lang="en-US" sz="1100" b="0" i="0" u="none" strike="noStrike" dirty="0" err="1">
                          <a:solidFill>
                            <a:srgbClr val="000000"/>
                          </a:solidFill>
                          <a:effectLst/>
                          <a:latin typeface="Calibri" panose="020F0502020204030204" pitchFamily="34" charset="0"/>
                        </a:rPr>
                        <a:t>defaultValue</a:t>
                      </a:r>
                      <a:r>
                        <a:rPr lang="en-US" sz="1100" b="0" i="0" u="none" strike="noStrike" dirty="0">
                          <a:solidFill>
                            <a:srgbClr val="000000"/>
                          </a:solidFill>
                          <a:effectLst/>
                          <a:latin typeface="Calibri" panose="020F0502020204030204" pitchFamily="34" charset="0"/>
                        </a:rPr>
                        <a:t>="false"</a:t>
                      </a:r>
                      <a:endParaRPr lang="en-CA"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Used to indicate whether or not this object is in maintenance mode (maintenance mode = true). This field (in conjunction with prov-status) is used to suppress alarms and </a:t>
                      </a:r>
                      <a:r>
                        <a:rPr lang="en-US" sz="1100" b="0" i="0" u="none" strike="noStrike" dirty="0" err="1">
                          <a:solidFill>
                            <a:srgbClr val="000000"/>
                          </a:solidFill>
                          <a:effectLst/>
                          <a:latin typeface="Calibri" panose="020F0502020204030204" pitchFamily="34" charset="0"/>
                        </a:rPr>
                        <a:t>vSCL</a:t>
                      </a:r>
                      <a:r>
                        <a:rPr lang="en-US" sz="1100" b="0" i="0" u="none" strike="noStrike" dirty="0">
                          <a:solidFill>
                            <a:srgbClr val="000000"/>
                          </a:solidFill>
                          <a:effectLst/>
                          <a:latin typeface="Calibri" panose="020F0502020204030204" pitchFamily="34" charset="0"/>
                        </a:rPr>
                        <a:t> on VNFs/VMs.</a:t>
                      </a:r>
                    </a:p>
                  </a:txBody>
                  <a:tcPr marL="7620" marR="7620" marT="7620" marB="0" anchor="b"/>
                </a:tc>
                <a:extLst>
                  <a:ext uri="{0D108BD9-81ED-4DB2-BD59-A6C34878D82A}">
                    <a16:rowId xmlns:a16="http://schemas.microsoft.com/office/drawing/2014/main" val="1513090127"/>
                  </a:ext>
                </a:extLst>
              </a:tr>
              <a:tr h="0">
                <a:tc>
                  <a:txBody>
                    <a:bodyPr/>
                    <a:lstStyle/>
                    <a:p>
                      <a:pPr algn="l" fontAlgn="b"/>
                      <a:r>
                        <a:rPr lang="en-CA" sz="1100" b="0" i="0" u="none" strike="noStrike">
                          <a:solidFill>
                            <a:srgbClr val="000000"/>
                          </a:solidFill>
                          <a:effectLst/>
                          <a:latin typeface="Calibri" panose="020F0502020204030204" pitchFamily="34" charset="0"/>
                        </a:rPr>
                        <a:t>frame-id</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ID of the physical frame (relay rack) where </a:t>
                      </a:r>
                      <a:r>
                        <a:rPr lang="en-US" sz="1100" b="0" i="0" u="none" strike="noStrike" dirty="0" err="1">
                          <a:solidFill>
                            <a:srgbClr val="000000"/>
                          </a:solidFill>
                          <a:effectLst/>
                          <a:latin typeface="Calibri" panose="020F0502020204030204" pitchFamily="34" charset="0"/>
                        </a:rPr>
                        <a:t>pnf</a:t>
                      </a:r>
                      <a:r>
                        <a:rPr lang="en-US" sz="1100" b="0" i="0" u="none" strike="noStrike" dirty="0">
                          <a:solidFill>
                            <a:srgbClr val="000000"/>
                          </a:solidFill>
                          <a:effectLst/>
                          <a:latin typeface="Calibri" panose="020F0502020204030204" pitchFamily="34" charset="0"/>
                        </a:rPr>
                        <a:t> is installed.</a:t>
                      </a:r>
                    </a:p>
                  </a:txBody>
                  <a:tcPr marL="7620" marR="7620" marT="7620" marB="0" anchor="b"/>
                </a:tc>
                <a:extLst>
                  <a:ext uri="{0D108BD9-81ED-4DB2-BD59-A6C34878D82A}">
                    <a16:rowId xmlns:a16="http://schemas.microsoft.com/office/drawing/2014/main" val="2990408361"/>
                  </a:ext>
                </a:extLst>
              </a:tr>
              <a:tr h="0">
                <a:tc>
                  <a:txBody>
                    <a:bodyPr/>
                    <a:lstStyle/>
                    <a:p>
                      <a:pPr algn="l" fontAlgn="b"/>
                      <a:r>
                        <a:rPr lang="en-CA" sz="1100" b="0" i="0" u="none" strike="noStrike">
                          <a:solidFill>
                            <a:srgbClr val="000000"/>
                          </a:solidFill>
                          <a:effectLst/>
                          <a:latin typeface="Calibri" panose="020F0502020204030204" pitchFamily="34" charset="0"/>
                        </a:rPr>
                        <a:t>serial-number</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Serial number of the device</a:t>
                      </a:r>
                    </a:p>
                  </a:txBody>
                  <a:tcPr marL="7620" marR="7620" marT="7620" marB="0" anchor="b"/>
                </a:tc>
                <a:extLst>
                  <a:ext uri="{0D108BD9-81ED-4DB2-BD59-A6C34878D82A}">
                    <a16:rowId xmlns:a16="http://schemas.microsoft.com/office/drawing/2014/main" val="3807620547"/>
                  </a:ext>
                </a:extLst>
              </a:tr>
              <a:tr h="0">
                <a:tc>
                  <a:txBody>
                    <a:bodyPr/>
                    <a:lstStyle/>
                    <a:p>
                      <a:pPr algn="l" fontAlgn="b"/>
                      <a:r>
                        <a:rPr lang="en-CA" sz="1100" b="0" i="0" u="none" strike="noStrike">
                          <a:solidFill>
                            <a:srgbClr val="000000"/>
                          </a:solidFill>
                          <a:effectLst/>
                          <a:latin typeface="Calibri" panose="020F0502020204030204" pitchFamily="34" charset="0"/>
                        </a:rPr>
                        <a:t>ipaddress-v4-loopback-0</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IPV4 Loopback 0 address</a:t>
                      </a:r>
                    </a:p>
                  </a:txBody>
                  <a:tcPr marL="7620" marR="7620" marT="7620" marB="0" anchor="b"/>
                </a:tc>
                <a:extLst>
                  <a:ext uri="{0D108BD9-81ED-4DB2-BD59-A6C34878D82A}">
                    <a16:rowId xmlns:a16="http://schemas.microsoft.com/office/drawing/2014/main" val="3348445351"/>
                  </a:ext>
                </a:extLst>
              </a:tr>
              <a:tr h="0">
                <a:tc>
                  <a:txBody>
                    <a:bodyPr/>
                    <a:lstStyle/>
                    <a:p>
                      <a:pPr algn="l" fontAlgn="b"/>
                      <a:r>
                        <a:rPr lang="en-CA" sz="1100" b="0" i="0" u="none" strike="noStrike">
                          <a:solidFill>
                            <a:srgbClr val="000000"/>
                          </a:solidFill>
                          <a:effectLst/>
                          <a:latin typeface="Calibri" panose="020F0502020204030204" pitchFamily="34" charset="0"/>
                        </a:rPr>
                        <a:t>ipaddress-v6-loopback-0</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IPV6 Loopback 0 address</a:t>
                      </a:r>
                    </a:p>
                  </a:txBody>
                  <a:tcPr marL="7620" marR="7620" marT="7620" marB="0" anchor="b"/>
                </a:tc>
                <a:extLst>
                  <a:ext uri="{0D108BD9-81ED-4DB2-BD59-A6C34878D82A}">
                    <a16:rowId xmlns:a16="http://schemas.microsoft.com/office/drawing/2014/main" val="2587557905"/>
                  </a:ext>
                </a:extLst>
              </a:tr>
              <a:tr h="0">
                <a:tc>
                  <a:txBody>
                    <a:bodyPr/>
                    <a:lstStyle/>
                    <a:p>
                      <a:pPr algn="l" fontAlgn="b"/>
                      <a:r>
                        <a:rPr lang="en-CA" sz="1100" b="0" i="0" u="none" strike="noStrike">
                          <a:solidFill>
                            <a:srgbClr val="000000"/>
                          </a:solidFill>
                          <a:effectLst/>
                          <a:latin typeface="Calibri" panose="020F0502020204030204" pitchFamily="34" charset="0"/>
                        </a:rPr>
                        <a:t>ipaddress-v4-aim</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IPV4 AIM address</a:t>
                      </a:r>
                    </a:p>
                  </a:txBody>
                  <a:tcPr marL="7620" marR="7620" marT="7620" marB="0" anchor="b"/>
                </a:tc>
                <a:extLst>
                  <a:ext uri="{0D108BD9-81ED-4DB2-BD59-A6C34878D82A}">
                    <a16:rowId xmlns:a16="http://schemas.microsoft.com/office/drawing/2014/main" val="1667117271"/>
                  </a:ext>
                </a:extLst>
              </a:tr>
              <a:tr h="0">
                <a:tc>
                  <a:txBody>
                    <a:bodyPr/>
                    <a:lstStyle/>
                    <a:p>
                      <a:pPr algn="l" fontAlgn="b"/>
                      <a:r>
                        <a:rPr lang="en-CA" sz="1100" b="0" i="0" u="none" strike="noStrike">
                          <a:solidFill>
                            <a:srgbClr val="000000"/>
                          </a:solidFill>
                          <a:effectLst/>
                          <a:latin typeface="Calibri" panose="020F0502020204030204" pitchFamily="34" charset="0"/>
                        </a:rPr>
                        <a:t>ipaddress-v6-aim</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IPV6 AIM address</a:t>
                      </a:r>
                    </a:p>
                  </a:txBody>
                  <a:tcPr marL="7620" marR="7620" marT="7620" marB="0" anchor="b"/>
                </a:tc>
                <a:extLst>
                  <a:ext uri="{0D108BD9-81ED-4DB2-BD59-A6C34878D82A}">
                    <a16:rowId xmlns:a16="http://schemas.microsoft.com/office/drawing/2014/main" val="2269979106"/>
                  </a:ext>
                </a:extLst>
              </a:tr>
              <a:tr h="0">
                <a:tc>
                  <a:txBody>
                    <a:bodyPr/>
                    <a:lstStyle/>
                    <a:p>
                      <a:pPr algn="l" fontAlgn="b"/>
                      <a:r>
                        <a:rPr lang="en-CA" sz="1100" b="0" i="0" u="none" strike="noStrike">
                          <a:solidFill>
                            <a:srgbClr val="000000"/>
                          </a:solidFill>
                          <a:effectLst/>
                          <a:latin typeface="Calibri" panose="020F0502020204030204" pitchFamily="34" charset="0"/>
                        </a:rPr>
                        <a:t>ipaddress-v6-oam</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IPV6 OAM address</a:t>
                      </a:r>
                    </a:p>
                  </a:txBody>
                  <a:tcPr marL="7620" marR="7620" marT="7620" marB="0" anchor="b"/>
                </a:tc>
                <a:extLst>
                  <a:ext uri="{0D108BD9-81ED-4DB2-BD59-A6C34878D82A}">
                    <a16:rowId xmlns:a16="http://schemas.microsoft.com/office/drawing/2014/main" val="2629599406"/>
                  </a:ext>
                </a:extLst>
              </a:tr>
              <a:tr h="0">
                <a:tc>
                  <a:txBody>
                    <a:bodyPr/>
                    <a:lstStyle/>
                    <a:p>
                      <a:pPr algn="l" fontAlgn="b"/>
                      <a:r>
                        <a:rPr lang="en-CA" sz="1100" b="0" i="0" u="none" strike="noStrike">
                          <a:solidFill>
                            <a:srgbClr val="000000"/>
                          </a:solidFill>
                          <a:effectLst/>
                          <a:latin typeface="Calibri" panose="020F0502020204030204" pitchFamily="34" charset="0"/>
                        </a:rPr>
                        <a:t>inv-status</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CANOPI's inventory status.  Only set with values exactly as defined by CANOPI.</a:t>
                      </a:r>
                    </a:p>
                  </a:txBody>
                  <a:tcPr marL="7620" marR="7620" marT="7620" marB="0" anchor="b"/>
                </a:tc>
                <a:extLst>
                  <a:ext uri="{0D108BD9-81ED-4DB2-BD59-A6C34878D82A}">
                    <a16:rowId xmlns:a16="http://schemas.microsoft.com/office/drawing/2014/main" val="340712392"/>
                  </a:ext>
                </a:extLst>
              </a:tr>
              <a:tr h="0">
                <a:tc>
                  <a:txBody>
                    <a:bodyPr/>
                    <a:lstStyle/>
                    <a:p>
                      <a:pPr algn="l" fontAlgn="b"/>
                      <a:r>
                        <a:rPr lang="en-CA" sz="1100" b="0" i="0" u="none" strike="noStrike">
                          <a:solidFill>
                            <a:srgbClr val="000000"/>
                          </a:solidFill>
                          <a:effectLst/>
                          <a:latin typeface="Calibri" panose="020F0502020204030204" pitchFamily="34" charset="0"/>
                        </a:rPr>
                        <a:t>resource-version</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Used for optimistic concurrency.  Must be empty on create, valid on update and delete.</a:t>
                      </a:r>
                    </a:p>
                  </a:txBody>
                  <a:tcPr marL="7620" marR="7620" marT="7620" marB="0" anchor="b"/>
                </a:tc>
                <a:extLst>
                  <a:ext uri="{0D108BD9-81ED-4DB2-BD59-A6C34878D82A}">
                    <a16:rowId xmlns:a16="http://schemas.microsoft.com/office/drawing/2014/main" val="2285111559"/>
                  </a:ext>
                </a:extLst>
              </a:tr>
              <a:tr h="0">
                <a:tc>
                  <a:txBody>
                    <a:bodyPr/>
                    <a:lstStyle/>
                    <a:p>
                      <a:pPr algn="l" fontAlgn="b"/>
                      <a:r>
                        <a:rPr lang="en-CA" sz="1100" b="0" i="0" u="none" strike="noStrike">
                          <a:solidFill>
                            <a:srgbClr val="000000"/>
                          </a:solidFill>
                          <a:effectLst/>
                          <a:latin typeface="Calibri" panose="020F0502020204030204" pitchFamily="34" charset="0"/>
                        </a:rPr>
                        <a:t>prov-status</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Prov Status of this device (not under </a:t>
                      </a:r>
                      <a:r>
                        <a:rPr lang="en-US" sz="1100" b="0" i="0" u="none" strike="noStrike" dirty="0" err="1">
                          <a:solidFill>
                            <a:srgbClr val="000000"/>
                          </a:solidFill>
                          <a:effectLst/>
                          <a:latin typeface="Calibri" panose="020F0502020204030204" pitchFamily="34" charset="0"/>
                        </a:rPr>
                        <a:t>canopi</a:t>
                      </a:r>
                      <a:r>
                        <a:rPr lang="en-US" sz="1100" b="0" i="0" u="none" strike="noStrike" dirty="0">
                          <a:solidFill>
                            <a:srgbClr val="000000"/>
                          </a:solidFill>
                          <a:effectLst/>
                          <a:latin typeface="Calibri" panose="020F0502020204030204" pitchFamily="34" charset="0"/>
                        </a:rPr>
                        <a:t> control) Valid values [PREPROV/NVTPROV/PROV]</a:t>
                      </a:r>
                    </a:p>
                  </a:txBody>
                  <a:tcPr marL="7620" marR="7620" marT="7620" marB="0" anchor="b"/>
                </a:tc>
                <a:extLst>
                  <a:ext uri="{0D108BD9-81ED-4DB2-BD59-A6C34878D82A}">
                    <a16:rowId xmlns:a16="http://schemas.microsoft.com/office/drawing/2014/main" val="1388158165"/>
                  </a:ext>
                </a:extLst>
              </a:tr>
              <a:tr h="0">
                <a:tc>
                  <a:txBody>
                    <a:bodyPr/>
                    <a:lstStyle/>
                    <a:p>
                      <a:pPr algn="l" fontAlgn="b"/>
                      <a:r>
                        <a:rPr lang="en-CA" sz="1100" b="0" i="0" u="none" strike="noStrike">
                          <a:solidFill>
                            <a:srgbClr val="000000"/>
                          </a:solidFill>
                          <a:effectLst/>
                          <a:latin typeface="Calibri" panose="020F0502020204030204" pitchFamily="34" charset="0"/>
                        </a:rPr>
                        <a:t>nf-role</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err="1">
                          <a:solidFill>
                            <a:srgbClr val="000000"/>
                          </a:solidFill>
                          <a:effectLst/>
                          <a:latin typeface="Calibri" panose="020F0502020204030204" pitchFamily="34" charset="0"/>
                        </a:rPr>
                        <a:t>Nf</a:t>
                      </a:r>
                      <a:r>
                        <a:rPr lang="en-US" sz="1100" b="0" i="0" u="none" strike="noStrike" dirty="0">
                          <a:solidFill>
                            <a:srgbClr val="000000"/>
                          </a:solidFill>
                          <a:effectLst/>
                          <a:latin typeface="Calibri" panose="020F0502020204030204" pitchFamily="34" charset="0"/>
                        </a:rPr>
                        <a:t> Role is the role performed by this instance in the network.</a:t>
                      </a:r>
                    </a:p>
                  </a:txBody>
                  <a:tcPr marL="7620" marR="7620" marT="7620" marB="0" anchor="b"/>
                </a:tc>
                <a:extLst>
                  <a:ext uri="{0D108BD9-81ED-4DB2-BD59-A6C34878D82A}">
                    <a16:rowId xmlns:a16="http://schemas.microsoft.com/office/drawing/2014/main" val="121893499"/>
                  </a:ext>
                </a:extLst>
              </a:tr>
              <a:tr h="0">
                <a:tc>
                  <a:txBody>
                    <a:bodyPr/>
                    <a:lstStyle/>
                    <a:p>
                      <a:pPr algn="l" fontAlgn="b"/>
                      <a:r>
                        <a:rPr lang="en-CA" sz="1100" b="0" i="0" u="none" strike="noStrike">
                          <a:solidFill>
                            <a:srgbClr val="000000"/>
                          </a:solidFill>
                          <a:effectLst/>
                          <a:latin typeface="Calibri" panose="020F0502020204030204" pitchFamily="34" charset="0"/>
                        </a:rPr>
                        <a:t>admin-status</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admin Status of this PNF</a:t>
                      </a:r>
                    </a:p>
                  </a:txBody>
                  <a:tcPr marL="7620" marR="7620" marT="7620" marB="0" anchor="b"/>
                </a:tc>
                <a:extLst>
                  <a:ext uri="{0D108BD9-81ED-4DB2-BD59-A6C34878D82A}">
                    <a16:rowId xmlns:a16="http://schemas.microsoft.com/office/drawing/2014/main" val="418181571"/>
                  </a:ext>
                </a:extLst>
              </a:tr>
              <a:tr h="0">
                <a:tc>
                  <a:txBody>
                    <a:bodyPr/>
                    <a:lstStyle/>
                    <a:p>
                      <a:pPr algn="l" fontAlgn="b"/>
                      <a:r>
                        <a:rPr lang="en-CA" sz="1100" b="0" i="0" u="none" strike="noStrike">
                          <a:solidFill>
                            <a:srgbClr val="000000"/>
                          </a:solidFill>
                          <a:effectLst/>
                          <a:latin typeface="Calibri" panose="020F0502020204030204" pitchFamily="34" charset="0"/>
                        </a:rPr>
                        <a:t>operational-status</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Store the operational-status for this object.</a:t>
                      </a:r>
                    </a:p>
                  </a:txBody>
                  <a:tcPr marL="7620" marR="7620" marT="7620" marB="0" anchor="b"/>
                </a:tc>
                <a:extLst>
                  <a:ext uri="{0D108BD9-81ED-4DB2-BD59-A6C34878D82A}">
                    <a16:rowId xmlns:a16="http://schemas.microsoft.com/office/drawing/2014/main" val="2083276947"/>
                  </a:ext>
                </a:extLst>
              </a:tr>
            </a:tbl>
          </a:graphicData>
        </a:graphic>
      </p:graphicFrame>
      <p:sp>
        <p:nvSpPr>
          <p:cNvPr id="7" name="TextBox 6">
            <a:extLst>
              <a:ext uri="{FF2B5EF4-FFF2-40B4-BE49-F238E27FC236}">
                <a16:creationId xmlns:a16="http://schemas.microsoft.com/office/drawing/2014/main" id="{DD75FA96-53BD-4BF3-8473-07585E50AF4A}"/>
              </a:ext>
            </a:extLst>
          </p:cNvPr>
          <p:cNvSpPr txBox="1"/>
          <p:nvPr/>
        </p:nvSpPr>
        <p:spPr>
          <a:xfrm>
            <a:off x="11069593" y="6131447"/>
            <a:ext cx="998221" cy="369332"/>
          </a:xfrm>
          <a:prstGeom prst="rect">
            <a:avLst/>
          </a:prstGeom>
          <a:noFill/>
        </p:spPr>
        <p:txBody>
          <a:bodyPr wrap="square" rtlCol="0">
            <a:spAutoFit/>
          </a:bodyPr>
          <a:lstStyle/>
          <a:p>
            <a:r>
              <a:rPr lang="en-US" dirty="0" err="1"/>
              <a:t>Cont</a:t>
            </a:r>
            <a:r>
              <a:rPr lang="en-US" dirty="0"/>
              <a:t>…</a:t>
            </a:r>
          </a:p>
        </p:txBody>
      </p:sp>
    </p:spTree>
    <p:extLst>
      <p:ext uri="{BB962C8B-B14F-4D97-AF65-F5344CB8AC3E}">
        <p14:creationId xmlns:p14="http://schemas.microsoft.com/office/powerpoint/2010/main" val="2929880368"/>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CF9E6E7-3D9E-4567-80AE-F6A542A8CBAC}"/>
              </a:ext>
            </a:extLst>
          </p:cNvPr>
          <p:cNvSpPr>
            <a:spLocks noGrp="1"/>
          </p:cNvSpPr>
          <p:nvPr>
            <p:ph type="sldNum" sz="quarter" idx="4"/>
          </p:nvPr>
        </p:nvSpPr>
        <p:spPr/>
        <p:txBody>
          <a:bodyPr/>
          <a:lstStyle/>
          <a:p>
            <a:fld id="{6C9CD605-947A-3C4E-98CB-B055F943FEBA}" type="slidenum">
              <a:rPr lang="en-US" smtClean="0"/>
              <a:pPr/>
              <a:t>8</a:t>
            </a:fld>
            <a:endParaRPr lang="en-US"/>
          </a:p>
        </p:txBody>
      </p:sp>
      <p:sp>
        <p:nvSpPr>
          <p:cNvPr id="3" name="Title 2">
            <a:extLst>
              <a:ext uri="{FF2B5EF4-FFF2-40B4-BE49-F238E27FC236}">
                <a16:creationId xmlns:a16="http://schemas.microsoft.com/office/drawing/2014/main" id="{126A321E-C8F4-4BE0-B081-9260AB3D0AE6}"/>
              </a:ext>
            </a:extLst>
          </p:cNvPr>
          <p:cNvSpPr>
            <a:spLocks noGrp="1"/>
          </p:cNvSpPr>
          <p:nvPr>
            <p:ph type="title"/>
          </p:nvPr>
        </p:nvSpPr>
        <p:spPr/>
        <p:txBody>
          <a:bodyPr>
            <a:normAutofit fontScale="90000"/>
          </a:bodyPr>
          <a:lstStyle/>
          <a:p>
            <a:r>
              <a:rPr lang="en-US" dirty="0"/>
              <a:t>PNF in AAI schema v.16 (2/2)</a:t>
            </a:r>
          </a:p>
        </p:txBody>
      </p:sp>
      <p:graphicFrame>
        <p:nvGraphicFramePr>
          <p:cNvPr id="6" name="Table 5">
            <a:extLst>
              <a:ext uri="{FF2B5EF4-FFF2-40B4-BE49-F238E27FC236}">
                <a16:creationId xmlns:a16="http://schemas.microsoft.com/office/drawing/2014/main" id="{137C11E0-8326-4497-AE79-72B946D25CD8}"/>
              </a:ext>
            </a:extLst>
          </p:cNvPr>
          <p:cNvGraphicFramePr>
            <a:graphicFrameLocks noGrp="1"/>
          </p:cNvGraphicFramePr>
          <p:nvPr>
            <p:extLst>
              <p:ext uri="{D42A27DB-BD31-4B8C-83A1-F6EECF244321}">
                <p14:modId xmlns:p14="http://schemas.microsoft.com/office/powerpoint/2010/main" val="1989819126"/>
              </p:ext>
            </p:extLst>
          </p:nvPr>
        </p:nvGraphicFramePr>
        <p:xfrm>
          <a:off x="314961" y="1029810"/>
          <a:ext cx="11374119" cy="4386383"/>
        </p:xfrm>
        <a:graphic>
          <a:graphicData uri="http://schemas.openxmlformats.org/drawingml/2006/table">
            <a:tbl>
              <a:tblPr firstRow="1" bandRow="1">
                <a:tableStyleId>{5C22544A-7EE6-4342-B048-85BDC9FD1C3A}</a:tableStyleId>
              </a:tblPr>
              <a:tblGrid>
                <a:gridCol w="1439228">
                  <a:extLst>
                    <a:ext uri="{9D8B030D-6E8A-4147-A177-3AD203B41FA5}">
                      <a16:colId xmlns:a16="http://schemas.microsoft.com/office/drawing/2014/main" val="190793573"/>
                    </a:ext>
                  </a:extLst>
                </a:gridCol>
                <a:gridCol w="1270953">
                  <a:extLst>
                    <a:ext uri="{9D8B030D-6E8A-4147-A177-3AD203B41FA5}">
                      <a16:colId xmlns:a16="http://schemas.microsoft.com/office/drawing/2014/main" val="215270721"/>
                    </a:ext>
                  </a:extLst>
                </a:gridCol>
                <a:gridCol w="830580">
                  <a:extLst>
                    <a:ext uri="{9D8B030D-6E8A-4147-A177-3AD203B41FA5}">
                      <a16:colId xmlns:a16="http://schemas.microsoft.com/office/drawing/2014/main" val="4074918875"/>
                    </a:ext>
                  </a:extLst>
                </a:gridCol>
                <a:gridCol w="2407918">
                  <a:extLst>
                    <a:ext uri="{9D8B030D-6E8A-4147-A177-3AD203B41FA5}">
                      <a16:colId xmlns:a16="http://schemas.microsoft.com/office/drawing/2014/main" val="636787724"/>
                    </a:ext>
                  </a:extLst>
                </a:gridCol>
                <a:gridCol w="5425440">
                  <a:extLst>
                    <a:ext uri="{9D8B030D-6E8A-4147-A177-3AD203B41FA5}">
                      <a16:colId xmlns:a16="http://schemas.microsoft.com/office/drawing/2014/main" val="1304824841"/>
                    </a:ext>
                  </a:extLst>
                </a:gridCol>
              </a:tblGrid>
              <a:tr h="423983">
                <a:tc>
                  <a:txBody>
                    <a:bodyPr/>
                    <a:lstStyle/>
                    <a:p>
                      <a:pPr algn="ctr"/>
                      <a:r>
                        <a:rPr lang="en-US" sz="1100" dirty="0"/>
                        <a:t>Attribute name</a:t>
                      </a:r>
                    </a:p>
                  </a:txBody>
                  <a:tcPr/>
                </a:tc>
                <a:tc>
                  <a:txBody>
                    <a:bodyPr/>
                    <a:lstStyle/>
                    <a:p>
                      <a:pPr algn="ctr"/>
                      <a:r>
                        <a:rPr lang="en-US" sz="1100" dirty="0"/>
                        <a:t>Type</a:t>
                      </a:r>
                    </a:p>
                  </a:txBody>
                  <a:tcPr/>
                </a:tc>
                <a:tc>
                  <a:txBody>
                    <a:bodyPr/>
                    <a:lstStyle/>
                    <a:p>
                      <a:pPr algn="ctr"/>
                      <a:r>
                        <a:rPr lang="en-US" sz="1100" dirty="0"/>
                        <a:t>minOccurs</a:t>
                      </a:r>
                    </a:p>
                  </a:txBody>
                  <a:tcPr/>
                </a:tc>
                <a:tc>
                  <a:txBody>
                    <a:bodyPr/>
                    <a:lstStyle/>
                    <a:p>
                      <a:pPr algn="ctr"/>
                      <a:r>
                        <a:rPr lang="en-US" sz="1100" dirty="0"/>
                        <a:t>Metadata</a:t>
                      </a:r>
                    </a:p>
                  </a:txBody>
                  <a:tcPr/>
                </a:tc>
                <a:tc>
                  <a:txBody>
                    <a:bodyPr/>
                    <a:lstStyle/>
                    <a:p>
                      <a:pPr algn="ctr"/>
                      <a:r>
                        <a:rPr lang="en-US" sz="1100" dirty="0"/>
                        <a:t>Description</a:t>
                      </a:r>
                    </a:p>
                  </a:txBody>
                  <a:tcPr/>
                </a:tc>
                <a:extLst>
                  <a:ext uri="{0D108BD9-81ED-4DB2-BD59-A6C34878D82A}">
                    <a16:rowId xmlns:a16="http://schemas.microsoft.com/office/drawing/2014/main" val="143942428"/>
                  </a:ext>
                </a:extLst>
              </a:tr>
              <a:tr h="0">
                <a:tc>
                  <a:txBody>
                    <a:bodyPr/>
                    <a:lstStyle/>
                    <a:p>
                      <a:pPr algn="l" fontAlgn="b"/>
                      <a:r>
                        <a:rPr lang="en-CA" sz="1100" b="0" i="0" u="none" strike="noStrike">
                          <a:solidFill>
                            <a:srgbClr val="000000"/>
                          </a:solidFill>
                          <a:effectLst/>
                          <a:latin typeface="Calibri" panose="020F0502020204030204" pitchFamily="34" charset="0"/>
                        </a:rPr>
                        <a:t>model-customization-id</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Store the model-customization-id for this object.</a:t>
                      </a:r>
                    </a:p>
                  </a:txBody>
                  <a:tcPr marL="7620" marR="7620" marT="7620" marB="0" anchor="b"/>
                </a:tc>
                <a:extLst>
                  <a:ext uri="{0D108BD9-81ED-4DB2-BD59-A6C34878D82A}">
                    <a16:rowId xmlns:a16="http://schemas.microsoft.com/office/drawing/2014/main" val="62602060"/>
                  </a:ext>
                </a:extLst>
              </a:tr>
              <a:tr h="0">
                <a:tc>
                  <a:txBody>
                    <a:bodyPr/>
                    <a:lstStyle/>
                    <a:p>
                      <a:pPr algn="l" fontAlgn="b"/>
                      <a:r>
                        <a:rPr lang="en-CA" sz="1100" b="0" i="0" u="none" strike="noStrike">
                          <a:solidFill>
                            <a:srgbClr val="000000"/>
                          </a:solidFill>
                          <a:effectLst/>
                          <a:latin typeface="Calibri" panose="020F0502020204030204" pitchFamily="34" charset="0"/>
                        </a:rPr>
                        <a:t>model-invariant-id</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visibility="deployment",</a:t>
                      </a:r>
                      <a:br>
                        <a:rPr lang="en-US" sz="1100" b="0" i="0" u="none" strike="noStrike" dirty="0">
                          <a:solidFill>
                            <a:srgbClr val="000000"/>
                          </a:solidFill>
                          <a:effectLst/>
                          <a:latin typeface="Calibri" panose="020F0502020204030204" pitchFamily="34" charset="0"/>
                        </a:rPr>
                      </a:br>
                      <a:r>
                        <a:rPr lang="en-US" sz="1100" b="0" i="0" u="none" strike="noStrike" dirty="0">
                          <a:solidFill>
                            <a:srgbClr val="000000"/>
                          </a:solidFill>
                          <a:effectLst/>
                          <a:latin typeface="Calibri" panose="020F0502020204030204" pitchFamily="34" charset="0"/>
                        </a:rPr>
                        <a:t>requires="model-version-id",</a:t>
                      </a:r>
                      <a:br>
                        <a:rPr lang="en-US" sz="1100" b="0" i="0" u="none" strike="noStrike" dirty="0">
                          <a:solidFill>
                            <a:srgbClr val="000000"/>
                          </a:solidFill>
                          <a:effectLst/>
                          <a:latin typeface="Calibri" panose="020F0502020204030204" pitchFamily="34" charset="0"/>
                        </a:rPr>
                      </a:br>
                      <a:r>
                        <a:rPr lang="en-US" sz="1100" b="0" i="0" u="none" strike="noStrike" dirty="0" err="1">
                          <a:solidFill>
                            <a:srgbClr val="000000"/>
                          </a:solidFill>
                          <a:effectLst/>
                          <a:latin typeface="Calibri" panose="020F0502020204030204" pitchFamily="34" charset="0"/>
                        </a:rPr>
                        <a:t>dbAlias</a:t>
                      </a:r>
                      <a:r>
                        <a:rPr lang="en-US" sz="1100" b="0" i="0" u="none" strike="noStrike" dirty="0">
                          <a:solidFill>
                            <a:srgbClr val="000000"/>
                          </a:solidFill>
                          <a:effectLst/>
                          <a:latin typeface="Calibri" panose="020F0502020204030204" pitchFamily="34" charset="0"/>
                        </a:rPr>
                        <a:t>="model-invariant-id-local"</a:t>
                      </a:r>
                      <a:endParaRPr lang="en-CA"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The ASDC model id for this resource  model.</a:t>
                      </a:r>
                    </a:p>
                  </a:txBody>
                  <a:tcPr marL="7620" marR="7620" marT="7620" marB="0" anchor="b"/>
                </a:tc>
                <a:extLst>
                  <a:ext uri="{0D108BD9-81ED-4DB2-BD59-A6C34878D82A}">
                    <a16:rowId xmlns:a16="http://schemas.microsoft.com/office/drawing/2014/main" val="1244401150"/>
                  </a:ext>
                </a:extLst>
              </a:tr>
              <a:tr h="0">
                <a:tc>
                  <a:txBody>
                    <a:bodyPr/>
                    <a:lstStyle/>
                    <a:p>
                      <a:pPr algn="l" fontAlgn="b"/>
                      <a:r>
                        <a:rPr lang="en-CA" sz="1100" b="0" i="0" u="none" strike="noStrike">
                          <a:solidFill>
                            <a:srgbClr val="000000"/>
                          </a:solidFill>
                          <a:effectLst/>
                          <a:latin typeface="Calibri" panose="020F0502020204030204" pitchFamily="34" charset="0"/>
                        </a:rPr>
                        <a:t>model-version-id</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r>
                        <a:rPr lang="en-CA" sz="1100" b="0" i="0" u="none" strike="noStrike" dirty="0">
                          <a:solidFill>
                            <a:srgbClr val="000000"/>
                          </a:solidFill>
                          <a:effectLst/>
                          <a:latin typeface="Calibri" panose="020F0502020204030204" pitchFamily="34" charset="0"/>
                        </a:rPr>
                        <a:t>visibility="deployment",</a:t>
                      </a:r>
                      <a:br>
                        <a:rPr lang="en-CA" sz="1100" b="0" i="0" u="none" strike="noStrike" dirty="0">
                          <a:solidFill>
                            <a:srgbClr val="000000"/>
                          </a:solidFill>
                          <a:effectLst/>
                          <a:latin typeface="Calibri" panose="020F0502020204030204" pitchFamily="34" charset="0"/>
                        </a:rPr>
                      </a:br>
                      <a:r>
                        <a:rPr lang="en-CA" sz="1100" b="0" i="0" u="none" strike="noStrike" dirty="0">
                          <a:solidFill>
                            <a:srgbClr val="000000"/>
                          </a:solidFill>
                          <a:effectLst/>
                          <a:latin typeface="Calibri" panose="020F0502020204030204" pitchFamily="34" charset="0"/>
                        </a:rPr>
                        <a:t>requires="model-invariant-id",</a:t>
                      </a:r>
                      <a:br>
                        <a:rPr lang="en-CA" sz="1100" b="0" i="0" u="none" strike="noStrike" dirty="0">
                          <a:solidFill>
                            <a:srgbClr val="000000"/>
                          </a:solidFill>
                          <a:effectLst/>
                          <a:latin typeface="Calibri" panose="020F0502020204030204" pitchFamily="34" charset="0"/>
                        </a:rPr>
                      </a:br>
                      <a:r>
                        <a:rPr lang="en-CA" sz="1100" b="0" i="0" u="none" strike="noStrike" dirty="0" err="1">
                          <a:solidFill>
                            <a:srgbClr val="000000"/>
                          </a:solidFill>
                          <a:effectLst/>
                          <a:latin typeface="Calibri" panose="020F0502020204030204" pitchFamily="34" charset="0"/>
                        </a:rPr>
                        <a:t>dbAlias</a:t>
                      </a:r>
                      <a:r>
                        <a:rPr lang="en-CA" sz="1100" b="0" i="0" u="none" strike="noStrike" dirty="0">
                          <a:solidFill>
                            <a:srgbClr val="000000"/>
                          </a:solidFill>
                          <a:effectLst/>
                          <a:latin typeface="Calibri" panose="020F0502020204030204" pitchFamily="34" charset="0"/>
                        </a:rPr>
                        <a:t>="model-version-id-local",</a:t>
                      </a:r>
                      <a:br>
                        <a:rPr lang="en-CA" sz="1100" b="0" i="0" u="none" strike="noStrike" dirty="0">
                          <a:solidFill>
                            <a:srgbClr val="000000"/>
                          </a:solidFill>
                          <a:effectLst/>
                          <a:latin typeface="Calibri" panose="020F0502020204030204" pitchFamily="34" charset="0"/>
                        </a:rPr>
                      </a:br>
                      <a:r>
                        <a:rPr lang="en-CA" sz="1100" b="0" i="0" u="none" strike="noStrike" dirty="0" err="1">
                          <a:solidFill>
                            <a:srgbClr val="000000"/>
                          </a:solidFill>
                          <a:effectLst/>
                          <a:latin typeface="Calibri" panose="020F0502020204030204" pitchFamily="34" charset="0"/>
                        </a:rPr>
                        <a:t>privateEdge</a:t>
                      </a:r>
                      <a:r>
                        <a:rPr lang="en-CA" sz="1100" b="0" i="0" u="none" strike="noStrike" dirty="0">
                          <a:solidFill>
                            <a:srgbClr val="000000"/>
                          </a:solidFill>
                          <a:effectLst/>
                          <a:latin typeface="Calibri" panose="020F0502020204030204" pitchFamily="34" charset="0"/>
                        </a:rPr>
                        <a:t>="service-design-and-creation/models/model/{model-invariant-id}/model-</a:t>
                      </a:r>
                      <a:r>
                        <a:rPr lang="en-CA" sz="1100" b="0" i="0" u="none" strike="noStrike" dirty="0" err="1">
                          <a:solidFill>
                            <a:srgbClr val="000000"/>
                          </a:solidFill>
                          <a:effectLst/>
                          <a:latin typeface="Calibri" panose="020F0502020204030204" pitchFamily="34" charset="0"/>
                        </a:rPr>
                        <a:t>vers</a:t>
                      </a:r>
                      <a:r>
                        <a:rPr lang="en-CA" sz="1100" b="0" i="0" u="none" strike="noStrike" dirty="0">
                          <a:solidFill>
                            <a:srgbClr val="000000"/>
                          </a:solidFill>
                          <a:effectLst/>
                          <a:latin typeface="Calibri" panose="020F0502020204030204" pitchFamily="34" charset="0"/>
                        </a:rPr>
                        <a:t>/model-</a:t>
                      </a:r>
                      <a:r>
                        <a:rPr lang="en-CA" sz="1100" b="0" i="0" u="none" strike="noStrike" dirty="0" err="1">
                          <a:solidFill>
                            <a:srgbClr val="000000"/>
                          </a:solidFill>
                          <a:effectLst/>
                          <a:latin typeface="Calibri" panose="020F0502020204030204" pitchFamily="34" charset="0"/>
                        </a:rPr>
                        <a:t>ver</a:t>
                      </a:r>
                      <a:r>
                        <a:rPr lang="en-CA" sz="1100" b="0" i="0" u="none" strike="noStrike" dirty="0">
                          <a:solidFill>
                            <a:srgbClr val="000000"/>
                          </a:solidFill>
                          <a:effectLst/>
                          <a:latin typeface="Calibri" panose="020F0502020204030204" pitchFamily="34" charset="0"/>
                        </a:rPr>
                        <a:t>/{model-version-id}"</a:t>
                      </a:r>
                    </a:p>
                  </a:txBody>
                  <a:tcPr marL="7620" marR="7620" marT="7620" marB="0" anchor="b"/>
                </a:tc>
                <a:tc>
                  <a:txBody>
                    <a:bodyPr/>
                    <a:lstStyle/>
                    <a:p>
                      <a:pPr algn="l" fontAlgn="b"/>
                      <a:r>
                        <a:rPr lang="en-CA" sz="1100" b="0" i="0" u="none" strike="noStrike" dirty="0">
                          <a:solidFill>
                            <a:srgbClr val="000000"/>
                          </a:solidFill>
                          <a:effectLst/>
                          <a:latin typeface="Calibri" panose="020F0502020204030204" pitchFamily="34" charset="0"/>
                        </a:rPr>
                        <a:t>The ASDC model version for this resource  model.</a:t>
                      </a:r>
                    </a:p>
                  </a:txBody>
                  <a:tcPr marL="7620" marR="7620" marT="7620" marB="0" anchor="b"/>
                </a:tc>
                <a:extLst>
                  <a:ext uri="{0D108BD9-81ED-4DB2-BD59-A6C34878D82A}">
                    <a16:rowId xmlns:a16="http://schemas.microsoft.com/office/drawing/2014/main" val="678574573"/>
                  </a:ext>
                </a:extLst>
              </a:tr>
              <a:tr h="0">
                <a:tc>
                  <a:txBody>
                    <a:bodyPr/>
                    <a:lstStyle/>
                    <a:p>
                      <a:pPr algn="l" fontAlgn="b"/>
                      <a:r>
                        <a:rPr lang="en-CA" sz="1100" b="0" i="0" u="none" strike="noStrike">
                          <a:solidFill>
                            <a:srgbClr val="000000"/>
                          </a:solidFill>
                          <a:effectLst/>
                          <a:latin typeface="Calibri" panose="020F0502020204030204" pitchFamily="34" charset="0"/>
                        </a:rPr>
                        <a:t>pnf-ipv4-address</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This is the IP address (IPv4) for the PNF itself. This is the IPv4 address that the PNF </a:t>
                      </a:r>
                      <a:r>
                        <a:rPr lang="en-US" sz="1100" b="0" i="0" u="none" strike="noStrike" dirty="0" err="1">
                          <a:solidFill>
                            <a:srgbClr val="000000"/>
                          </a:solidFill>
                          <a:effectLst/>
                          <a:latin typeface="Calibri" panose="020F0502020204030204" pitchFamily="34" charset="0"/>
                        </a:rPr>
                        <a:t>iself</a:t>
                      </a:r>
                      <a:r>
                        <a:rPr lang="en-US" sz="1100" b="0" i="0" u="none" strike="noStrike" dirty="0">
                          <a:solidFill>
                            <a:srgbClr val="000000"/>
                          </a:solidFill>
                          <a:effectLst/>
                          <a:latin typeface="Calibri" panose="020F0502020204030204" pitchFamily="34" charset="0"/>
                        </a:rPr>
                        <a:t> can be accessed at.</a:t>
                      </a:r>
                    </a:p>
                  </a:txBody>
                  <a:tcPr marL="7620" marR="7620" marT="7620" marB="0" anchor="b"/>
                </a:tc>
                <a:extLst>
                  <a:ext uri="{0D108BD9-81ED-4DB2-BD59-A6C34878D82A}">
                    <a16:rowId xmlns:a16="http://schemas.microsoft.com/office/drawing/2014/main" val="3871577376"/>
                  </a:ext>
                </a:extLst>
              </a:tr>
              <a:tr h="0">
                <a:tc>
                  <a:txBody>
                    <a:bodyPr/>
                    <a:lstStyle/>
                    <a:p>
                      <a:pPr algn="l" fontAlgn="b"/>
                      <a:r>
                        <a:rPr lang="en-CA" sz="1100" b="0" i="0" u="none" strike="noStrike">
                          <a:solidFill>
                            <a:srgbClr val="000000"/>
                          </a:solidFill>
                          <a:effectLst/>
                          <a:latin typeface="Calibri" panose="020F0502020204030204" pitchFamily="34" charset="0"/>
                        </a:rPr>
                        <a:t>pnf-ipv6-address</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This is the IP address (IPv6) for the PNF itself. This is the IPv6 address that the PNF </a:t>
                      </a:r>
                      <a:r>
                        <a:rPr lang="en-US" sz="1100" b="0" i="0" u="none" strike="noStrike" dirty="0" err="1">
                          <a:solidFill>
                            <a:srgbClr val="000000"/>
                          </a:solidFill>
                          <a:effectLst/>
                          <a:latin typeface="Calibri" panose="020F0502020204030204" pitchFamily="34" charset="0"/>
                        </a:rPr>
                        <a:t>iself</a:t>
                      </a:r>
                      <a:r>
                        <a:rPr lang="en-US" sz="1100" b="0" i="0" u="none" strike="noStrike" dirty="0">
                          <a:solidFill>
                            <a:srgbClr val="000000"/>
                          </a:solidFill>
                          <a:effectLst/>
                          <a:latin typeface="Calibri" panose="020F0502020204030204" pitchFamily="34" charset="0"/>
                        </a:rPr>
                        <a:t> can be accessed at.</a:t>
                      </a:r>
                    </a:p>
                  </a:txBody>
                  <a:tcPr marL="7620" marR="7620" marT="7620" marB="0" anchor="b"/>
                </a:tc>
                <a:extLst>
                  <a:ext uri="{0D108BD9-81ED-4DB2-BD59-A6C34878D82A}">
                    <a16:rowId xmlns:a16="http://schemas.microsoft.com/office/drawing/2014/main" val="1794995869"/>
                  </a:ext>
                </a:extLst>
              </a:tr>
              <a:tr h="0">
                <a:tc>
                  <a:txBody>
                    <a:bodyPr/>
                    <a:lstStyle/>
                    <a:p>
                      <a:pPr algn="l" fontAlgn="b"/>
                      <a:r>
                        <a:rPr lang="en-CA" sz="1100" b="0" i="0" u="none" strike="noStrike" dirty="0">
                          <a:solidFill>
                            <a:srgbClr val="000000"/>
                          </a:solidFill>
                          <a:effectLst/>
                          <a:latin typeface="Calibri" panose="020F0502020204030204" pitchFamily="34" charset="0"/>
                        </a:rPr>
                        <a:t>(containment ref)</a:t>
                      </a:r>
                    </a:p>
                  </a:txBody>
                  <a:tcPr marL="7620" marR="7620" marT="7620" marB="0" anchor="b"/>
                </a:tc>
                <a:tc>
                  <a:txBody>
                    <a:bodyPr/>
                    <a:lstStyle/>
                    <a:p>
                      <a:pPr algn="l" fontAlgn="b"/>
                      <a:r>
                        <a:rPr lang="en-CA" sz="1100" b="0" i="0" u="none" strike="noStrike" dirty="0" err="1">
                          <a:solidFill>
                            <a:srgbClr val="000000"/>
                          </a:solidFill>
                          <a:effectLst/>
                          <a:latin typeface="Calibri" panose="020F0502020204030204" pitchFamily="34" charset="0"/>
                        </a:rPr>
                        <a:t>tns:software-versions</a:t>
                      </a:r>
                      <a:endParaRPr lang="en-CA"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endParaRPr lang="en-US"/>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348099209"/>
                  </a:ext>
                </a:extLst>
              </a:tr>
              <a:tr h="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CA" sz="11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(containment ref)</a:t>
                      </a:r>
                      <a:endParaRPr kumimoji="0" lang="en-CA"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tns:relationship-list</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endParaRPr lang="en-US"/>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21521934"/>
                  </a:ext>
                </a:extLst>
              </a:tr>
              <a:tr h="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CA" sz="11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(containment ref)</a:t>
                      </a:r>
                      <a:endParaRPr kumimoji="0" lang="en-CA"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tns:p-interfaces</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endParaRPr lang="en-US"/>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452763131"/>
                  </a:ext>
                </a:extLst>
              </a:tr>
              <a:tr h="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CA" sz="11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(containment ref)</a:t>
                      </a:r>
                      <a:endParaRPr kumimoji="0" lang="en-CA"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tns:lag-interfaces</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endParaRPr lang="en-US"/>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453175796"/>
                  </a:ext>
                </a:extLst>
              </a:tr>
              <a:tr h="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CA"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(containment ref)</a:t>
                      </a:r>
                    </a:p>
                  </a:txBody>
                  <a:tcPr marL="7620" marR="7620" marT="7620" marB="0" anchor="b"/>
                </a:tc>
                <a:tc>
                  <a:txBody>
                    <a:bodyPr/>
                    <a:lstStyle/>
                    <a:p>
                      <a:pPr algn="l" fontAlgn="b"/>
                      <a:r>
                        <a:rPr lang="en-CA" sz="1100" b="0" i="0" u="none" strike="noStrike" dirty="0" err="1">
                          <a:solidFill>
                            <a:srgbClr val="000000"/>
                          </a:solidFill>
                          <a:effectLst/>
                          <a:latin typeface="Calibri" panose="020F0502020204030204" pitchFamily="34" charset="0"/>
                        </a:rPr>
                        <a:t>tns:vrfs</a:t>
                      </a:r>
                      <a:endParaRPr lang="en-CA"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endParaRPr lang="en-US" dirty="0"/>
                    </a:p>
                  </a:txBody>
                  <a:tcPr marL="7620" marR="7620" marT="7620" marB="0" anchor="b"/>
                </a:tc>
                <a:tc>
                  <a:txBody>
                    <a:bodyPr/>
                    <a:lstStyle/>
                    <a:p>
                      <a:pPr algn="l" fontAlgn="b"/>
                      <a:endParaRPr lang="en-CA"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822998404"/>
                  </a:ext>
                </a:extLst>
              </a:tr>
            </a:tbl>
          </a:graphicData>
        </a:graphic>
      </p:graphicFrame>
    </p:spTree>
    <p:extLst>
      <p:ext uri="{BB962C8B-B14F-4D97-AF65-F5344CB8AC3E}">
        <p14:creationId xmlns:p14="http://schemas.microsoft.com/office/powerpoint/2010/main" val="3251954660"/>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E487CBD-789B-43EB-BC5B-5ED51F2332CC}"/>
              </a:ext>
            </a:extLst>
          </p:cNvPr>
          <p:cNvSpPr>
            <a:spLocks noGrp="1"/>
          </p:cNvSpPr>
          <p:nvPr>
            <p:ph type="sldNum" sz="quarter" idx="4"/>
          </p:nvPr>
        </p:nvSpPr>
        <p:spPr/>
        <p:txBody>
          <a:bodyPr/>
          <a:lstStyle/>
          <a:p>
            <a:fld id="{6C9CD605-947A-3C4E-98CB-B055F943FEBA}" type="slidenum">
              <a:rPr lang="en-US" smtClean="0"/>
              <a:pPr/>
              <a:t>9</a:t>
            </a:fld>
            <a:endParaRPr lang="en-US"/>
          </a:p>
        </p:txBody>
      </p:sp>
      <p:sp>
        <p:nvSpPr>
          <p:cNvPr id="3" name="Title 2">
            <a:extLst>
              <a:ext uri="{FF2B5EF4-FFF2-40B4-BE49-F238E27FC236}">
                <a16:creationId xmlns:a16="http://schemas.microsoft.com/office/drawing/2014/main" id="{AC03D6AF-BB63-4349-A403-DFF304DDA732}"/>
              </a:ext>
            </a:extLst>
          </p:cNvPr>
          <p:cNvSpPr>
            <a:spLocks noGrp="1"/>
          </p:cNvSpPr>
          <p:nvPr>
            <p:ph type="title"/>
          </p:nvPr>
        </p:nvSpPr>
        <p:spPr/>
        <p:txBody>
          <a:bodyPr>
            <a:normAutofit fontScale="90000"/>
          </a:bodyPr>
          <a:lstStyle/>
          <a:p>
            <a:r>
              <a:rPr lang="en-US" dirty="0">
                <a:hlinkClick r:id="rId3">
                  <a:extLst>
                    <a:ext uri="{A12FA001-AC4F-418D-AE19-62706E023703}">
                      <ahyp:hlinkClr xmlns:ahyp="http://schemas.microsoft.com/office/drawing/2018/hyperlinkcolor" val="tx"/>
                    </a:ext>
                  </a:extLst>
                </a:hlinkClick>
              </a:rPr>
              <a:t>Agreed Resource IM PNFD </a:t>
            </a:r>
            <a:r>
              <a:rPr lang="en-US" dirty="0">
                <a:sym typeface="Wingdings" panose="05000000000000000000" pitchFamily="2" charset="2"/>
              </a:rPr>
              <a:t> </a:t>
            </a:r>
            <a:r>
              <a:rPr lang="en-US" dirty="0"/>
              <a:t>AAI schema v.16 PNF</a:t>
            </a:r>
          </a:p>
        </p:txBody>
      </p:sp>
      <p:graphicFrame>
        <p:nvGraphicFramePr>
          <p:cNvPr id="6" name="Table 5">
            <a:extLst>
              <a:ext uri="{FF2B5EF4-FFF2-40B4-BE49-F238E27FC236}">
                <a16:creationId xmlns:a16="http://schemas.microsoft.com/office/drawing/2014/main" id="{717E280A-8295-4FC7-9A8C-6672E7D8D48A}"/>
              </a:ext>
            </a:extLst>
          </p:cNvPr>
          <p:cNvGraphicFramePr>
            <a:graphicFrameLocks noGrp="1"/>
          </p:cNvGraphicFramePr>
          <p:nvPr>
            <p:extLst>
              <p:ext uri="{D42A27DB-BD31-4B8C-83A1-F6EECF244321}">
                <p14:modId xmlns:p14="http://schemas.microsoft.com/office/powerpoint/2010/main" val="1804090349"/>
              </p:ext>
            </p:extLst>
          </p:nvPr>
        </p:nvGraphicFramePr>
        <p:xfrm>
          <a:off x="314961" y="1092527"/>
          <a:ext cx="11501218" cy="4663440"/>
        </p:xfrm>
        <a:graphic>
          <a:graphicData uri="http://schemas.openxmlformats.org/drawingml/2006/table">
            <a:tbl>
              <a:tblPr firstRow="1" bandRow="1">
                <a:tableStyleId>{5C22544A-7EE6-4342-B048-85BDC9FD1C3A}</a:tableStyleId>
              </a:tblPr>
              <a:tblGrid>
                <a:gridCol w="1441069">
                  <a:extLst>
                    <a:ext uri="{9D8B030D-6E8A-4147-A177-3AD203B41FA5}">
                      <a16:colId xmlns:a16="http://schemas.microsoft.com/office/drawing/2014/main" val="2325371405"/>
                    </a:ext>
                  </a:extLst>
                </a:gridCol>
                <a:gridCol w="1419162">
                  <a:extLst>
                    <a:ext uri="{9D8B030D-6E8A-4147-A177-3AD203B41FA5}">
                      <a16:colId xmlns:a16="http://schemas.microsoft.com/office/drawing/2014/main" val="3893322203"/>
                    </a:ext>
                  </a:extLst>
                </a:gridCol>
                <a:gridCol w="946468">
                  <a:extLst>
                    <a:ext uri="{9D8B030D-6E8A-4147-A177-3AD203B41FA5}">
                      <a16:colId xmlns:a16="http://schemas.microsoft.com/office/drawing/2014/main" val="2657596329"/>
                    </a:ext>
                  </a:extLst>
                </a:gridCol>
                <a:gridCol w="3078130">
                  <a:extLst>
                    <a:ext uri="{9D8B030D-6E8A-4147-A177-3AD203B41FA5}">
                      <a16:colId xmlns:a16="http://schemas.microsoft.com/office/drawing/2014/main" val="2147819396"/>
                    </a:ext>
                  </a:extLst>
                </a:gridCol>
                <a:gridCol w="2249297">
                  <a:extLst>
                    <a:ext uri="{9D8B030D-6E8A-4147-A177-3AD203B41FA5}">
                      <a16:colId xmlns:a16="http://schemas.microsoft.com/office/drawing/2014/main" val="3921992248"/>
                    </a:ext>
                  </a:extLst>
                </a:gridCol>
                <a:gridCol w="2367092">
                  <a:extLst>
                    <a:ext uri="{9D8B030D-6E8A-4147-A177-3AD203B41FA5}">
                      <a16:colId xmlns:a16="http://schemas.microsoft.com/office/drawing/2014/main" val="3193548918"/>
                    </a:ext>
                  </a:extLst>
                </a:gridCol>
              </a:tblGrid>
              <a:tr h="432233">
                <a:tc>
                  <a:txBody>
                    <a:bodyPr/>
                    <a:lstStyle/>
                    <a:p>
                      <a:pPr algn="ctr"/>
                      <a:r>
                        <a:rPr lang="en-US" sz="1200" dirty="0"/>
                        <a:t>Resource IM </a:t>
                      </a:r>
                      <a:br>
                        <a:rPr lang="en-US" sz="1200" dirty="0"/>
                      </a:br>
                      <a:r>
                        <a:rPr lang="en-US" sz="1200" dirty="0"/>
                        <a:t>attribute name</a:t>
                      </a:r>
                    </a:p>
                  </a:txBody>
                  <a:tcPr/>
                </a:tc>
                <a:tc>
                  <a:txBody>
                    <a:bodyPr/>
                    <a:lstStyle/>
                    <a:p>
                      <a:pPr algn="ctr"/>
                      <a:r>
                        <a:rPr lang="en-US" sz="1200" dirty="0"/>
                        <a:t>Type</a:t>
                      </a:r>
                    </a:p>
                  </a:txBody>
                  <a:tcPr/>
                </a:tc>
                <a:tc>
                  <a:txBody>
                    <a:bodyPr/>
                    <a:lstStyle/>
                    <a:p>
                      <a:pPr algn="ctr"/>
                      <a:r>
                        <a:rPr lang="en-US" sz="1200" dirty="0"/>
                        <a:t>Multiplicity</a:t>
                      </a:r>
                    </a:p>
                  </a:txBody>
                  <a:tcPr/>
                </a:tc>
                <a:tc>
                  <a:txBody>
                    <a:bodyPr/>
                    <a:lstStyle/>
                    <a:p>
                      <a:pPr algn="ctr"/>
                      <a:r>
                        <a:rPr lang="en-US" sz="1200" dirty="0"/>
                        <a:t>Description</a:t>
                      </a:r>
                    </a:p>
                  </a:txBody>
                  <a:tcPr/>
                </a:tc>
                <a:tc>
                  <a:txBody>
                    <a:bodyPr/>
                    <a:lstStyle/>
                    <a:p>
                      <a:pPr algn="ctr"/>
                      <a:r>
                        <a:rPr lang="en-US" sz="1200" dirty="0"/>
                        <a:t>AAI class/attribute name</a:t>
                      </a:r>
                    </a:p>
                  </a:txBody>
                  <a:tcPr/>
                </a:tc>
                <a:tc>
                  <a:txBody>
                    <a:bodyPr/>
                    <a:lstStyle/>
                    <a:p>
                      <a:pPr algn="ctr"/>
                      <a:r>
                        <a:rPr lang="en-US" sz="1200" dirty="0"/>
                        <a:t>Description</a:t>
                      </a:r>
                    </a:p>
                  </a:txBody>
                  <a:tcPr/>
                </a:tc>
                <a:extLst>
                  <a:ext uri="{0D108BD9-81ED-4DB2-BD59-A6C34878D82A}">
                    <a16:rowId xmlns:a16="http://schemas.microsoft.com/office/drawing/2014/main" val="4150743466"/>
                  </a:ext>
                </a:extLst>
              </a:tr>
              <a:tr h="0">
                <a:tc>
                  <a:txBody>
                    <a:bodyPr/>
                    <a:lstStyle/>
                    <a:p>
                      <a:r>
                        <a:rPr lang="en-CA" sz="1200" dirty="0"/>
                        <a:t>version</a:t>
                      </a:r>
                    </a:p>
                  </a:txBody>
                  <a:tcPr anchor="ctr"/>
                </a:tc>
                <a:tc>
                  <a:txBody>
                    <a:bodyPr/>
                    <a:lstStyle/>
                    <a:p>
                      <a:r>
                        <a:rPr lang="en-CA" sz="1200"/>
                        <a:t>Version</a:t>
                      </a:r>
                    </a:p>
                  </a:txBody>
                  <a:tcPr anchor="ctr"/>
                </a:tc>
                <a:tc>
                  <a:txBody>
                    <a:bodyPr/>
                    <a:lstStyle/>
                    <a:p>
                      <a:r>
                        <a:rPr lang="en-CA" sz="1200"/>
                        <a:t>1</a:t>
                      </a:r>
                    </a:p>
                  </a:txBody>
                  <a:tcPr anchor="ctr"/>
                </a:tc>
                <a:tc>
                  <a:txBody>
                    <a:bodyPr/>
                    <a:lstStyle/>
                    <a:p>
                      <a:pPr algn="l"/>
                      <a:r>
                        <a:rPr lang="en-US" sz="1200">
                          <a:effectLst/>
                        </a:rPr>
                        <a:t>Identifies the version of the PNFD</a:t>
                      </a:r>
                    </a:p>
                  </a:txBody>
                  <a:tcPr anchor="ctr"/>
                </a:tc>
                <a:tc>
                  <a:txBody>
                    <a:bodyPr/>
                    <a:lstStyle/>
                    <a:p>
                      <a:r>
                        <a:rPr lang="en-CA" sz="1200" dirty="0" err="1"/>
                        <a:t>PnfType</a:t>
                      </a:r>
                      <a:r>
                        <a:rPr lang="en-CA" sz="1200" dirty="0"/>
                        <a:t>: </a:t>
                      </a:r>
                      <a:r>
                        <a:rPr lang="en-CA" sz="1200" dirty="0" err="1"/>
                        <a:t>modelVersionId</a:t>
                      </a:r>
                      <a:endParaRPr lang="en-CA" sz="1200" dirty="0"/>
                    </a:p>
                  </a:txBody>
                  <a:tcPr anchor="ctr"/>
                </a:tc>
                <a:tc>
                  <a:txBody>
                    <a:bodyPr/>
                    <a:lstStyle/>
                    <a:p>
                      <a:r>
                        <a:rPr lang="en-US" sz="1200"/>
                        <a:t>The ASDC model version for this resource model.</a:t>
                      </a:r>
                    </a:p>
                  </a:txBody>
                  <a:tcPr anchor="ctr"/>
                </a:tc>
                <a:extLst>
                  <a:ext uri="{0D108BD9-81ED-4DB2-BD59-A6C34878D82A}">
                    <a16:rowId xmlns:a16="http://schemas.microsoft.com/office/drawing/2014/main" val="1503150406"/>
                  </a:ext>
                </a:extLst>
              </a:tr>
              <a:tr h="0">
                <a:tc>
                  <a:txBody>
                    <a:bodyPr/>
                    <a:lstStyle/>
                    <a:p>
                      <a:r>
                        <a:rPr lang="en-CA" sz="1200"/>
                        <a:t>security</a:t>
                      </a:r>
                    </a:p>
                  </a:txBody>
                  <a:tcPr anchor="ctr"/>
                </a:tc>
                <a:tc>
                  <a:txBody>
                    <a:bodyPr/>
                    <a:lstStyle/>
                    <a:p>
                      <a:r>
                        <a:rPr lang="en-CA" sz="1200"/>
                        <a:t>SecurityParameters</a:t>
                      </a:r>
                    </a:p>
                  </a:txBody>
                  <a:tcPr anchor="ctr"/>
                </a:tc>
                <a:tc>
                  <a:txBody>
                    <a:bodyPr/>
                    <a:lstStyle/>
                    <a:p>
                      <a:r>
                        <a:rPr lang="en-CA" sz="1200"/>
                        <a:t>0..1</a:t>
                      </a:r>
                    </a:p>
                  </a:txBody>
                  <a:tcPr anchor="ctr"/>
                </a:tc>
                <a:tc>
                  <a:txBody>
                    <a:bodyPr/>
                    <a:lstStyle/>
                    <a:p>
                      <a:pPr algn="l"/>
                      <a:r>
                        <a:rPr lang="en-US" sz="1200">
                          <a:effectLst/>
                        </a:rPr>
                        <a:t>Provides a signature to prevent tampering.</a:t>
                      </a:r>
                    </a:p>
                  </a:txBody>
                  <a:tcPr anchor="ctr"/>
                </a:tc>
                <a:tc>
                  <a:txBody>
                    <a:bodyPr/>
                    <a:lstStyle/>
                    <a:p>
                      <a:br>
                        <a:rPr lang="en-CA" sz="1200" dirty="0"/>
                      </a:br>
                      <a:endParaRPr lang="en-CA" sz="1200" dirty="0"/>
                    </a:p>
                  </a:txBody>
                  <a:tcPr anchor="ctr"/>
                </a:tc>
                <a:tc>
                  <a:txBody>
                    <a:bodyPr/>
                    <a:lstStyle/>
                    <a:p>
                      <a:br>
                        <a:rPr lang="en-CA" sz="1200"/>
                      </a:br>
                      <a:endParaRPr lang="en-CA" sz="1200"/>
                    </a:p>
                  </a:txBody>
                  <a:tcPr anchor="ctr"/>
                </a:tc>
                <a:extLst>
                  <a:ext uri="{0D108BD9-81ED-4DB2-BD59-A6C34878D82A}">
                    <a16:rowId xmlns:a16="http://schemas.microsoft.com/office/drawing/2014/main" val="1273465195"/>
                  </a:ext>
                </a:extLst>
              </a:tr>
              <a:tr h="0">
                <a:tc>
                  <a:txBody>
                    <a:bodyPr/>
                    <a:lstStyle/>
                    <a:p>
                      <a:r>
                        <a:rPr lang="en-CA" sz="1200"/>
                        <a:t>provider</a:t>
                      </a:r>
                    </a:p>
                  </a:txBody>
                  <a:tcPr anchor="ctr"/>
                </a:tc>
                <a:tc>
                  <a:txBody>
                    <a:bodyPr/>
                    <a:lstStyle/>
                    <a:p>
                      <a:r>
                        <a:rPr lang="en-CA" sz="1200"/>
                        <a:t>String</a:t>
                      </a:r>
                    </a:p>
                  </a:txBody>
                  <a:tcPr anchor="ctr"/>
                </a:tc>
                <a:tc>
                  <a:txBody>
                    <a:bodyPr/>
                    <a:lstStyle/>
                    <a:p>
                      <a:r>
                        <a:rPr lang="en-CA" sz="1200"/>
                        <a:t>1</a:t>
                      </a:r>
                    </a:p>
                  </a:txBody>
                  <a:tcPr anchor="ctr"/>
                </a:tc>
                <a:tc>
                  <a:txBody>
                    <a:bodyPr/>
                    <a:lstStyle/>
                    <a:p>
                      <a:pPr algn="l"/>
                      <a:r>
                        <a:rPr lang="en-US" sz="1200">
                          <a:effectLst/>
                        </a:rPr>
                        <a:t>Identifies the provider of the PNFD. NOTE:  The provider of the PNFD might be different from the provider of the PNF.</a:t>
                      </a:r>
                    </a:p>
                  </a:txBody>
                  <a:tcPr anchor="ctr"/>
                </a:tc>
                <a:tc>
                  <a:txBody>
                    <a:bodyPr/>
                    <a:lstStyle/>
                    <a:p>
                      <a:r>
                        <a:rPr lang="en-CA" sz="1200" dirty="0" err="1"/>
                        <a:t>PnfType</a:t>
                      </a:r>
                      <a:r>
                        <a:rPr lang="en-CA" sz="1200" dirty="0"/>
                        <a:t>: </a:t>
                      </a:r>
                      <a:r>
                        <a:rPr lang="en-CA" sz="1200" dirty="0" err="1"/>
                        <a:t>equipVendor</a:t>
                      </a:r>
                      <a:r>
                        <a:rPr lang="en-CA" sz="1200" dirty="0"/>
                        <a:t> ?</a:t>
                      </a:r>
                    </a:p>
                  </a:txBody>
                  <a:tcPr anchor="ctr"/>
                </a:tc>
                <a:tc>
                  <a:txBody>
                    <a:bodyPr/>
                    <a:lstStyle/>
                    <a:p>
                      <a:r>
                        <a:rPr lang="en-US" sz="1200"/>
                        <a:t>Equipment vendor. Source of truth should define valid values.</a:t>
                      </a:r>
                    </a:p>
                  </a:txBody>
                  <a:tcPr anchor="ctr"/>
                </a:tc>
                <a:extLst>
                  <a:ext uri="{0D108BD9-81ED-4DB2-BD59-A6C34878D82A}">
                    <a16:rowId xmlns:a16="http://schemas.microsoft.com/office/drawing/2014/main" val="1136413480"/>
                  </a:ext>
                </a:extLst>
              </a:tr>
              <a:tr h="0">
                <a:tc>
                  <a:txBody>
                    <a:bodyPr/>
                    <a:lstStyle/>
                    <a:p>
                      <a:r>
                        <a:rPr lang="en-CA" sz="1200"/>
                        <a:t>pnfdInvariantId</a:t>
                      </a:r>
                    </a:p>
                  </a:txBody>
                  <a:tcPr anchor="ctr"/>
                </a:tc>
                <a:tc>
                  <a:txBody>
                    <a:bodyPr/>
                    <a:lstStyle/>
                    <a:p>
                      <a:r>
                        <a:rPr lang="en-CA" sz="1200"/>
                        <a:t>Identifier</a:t>
                      </a:r>
                    </a:p>
                  </a:txBody>
                  <a:tcPr anchor="ctr"/>
                </a:tc>
                <a:tc>
                  <a:txBody>
                    <a:bodyPr/>
                    <a:lstStyle/>
                    <a:p>
                      <a:r>
                        <a:rPr lang="en-CA" sz="1200"/>
                        <a:t>1</a:t>
                      </a:r>
                    </a:p>
                  </a:txBody>
                  <a:tcPr anchor="ctr"/>
                </a:tc>
                <a:tc>
                  <a:txBody>
                    <a:bodyPr/>
                    <a:lstStyle/>
                    <a:p>
                      <a:pPr algn="l"/>
                      <a:r>
                        <a:rPr lang="en-US" sz="1200">
                          <a:effectLst/>
                        </a:rPr>
                        <a:t>Identifies a PNFD in a version independent manner. This attribute is invariant across versions of PNFD.</a:t>
                      </a:r>
                    </a:p>
                  </a:txBody>
                  <a:tcPr anchor="ctr"/>
                </a:tc>
                <a:tc>
                  <a:txBody>
                    <a:bodyPr/>
                    <a:lstStyle/>
                    <a:p>
                      <a:r>
                        <a:rPr lang="en-CA" sz="1200"/>
                        <a:t>PnfType: model-invariant-id</a:t>
                      </a:r>
                    </a:p>
                  </a:txBody>
                  <a:tcPr anchor="ctr"/>
                </a:tc>
                <a:tc>
                  <a:txBody>
                    <a:bodyPr/>
                    <a:lstStyle/>
                    <a:p>
                      <a:r>
                        <a:rPr lang="en-US" sz="1200"/>
                        <a:t>The ASDC model id for this resource model.</a:t>
                      </a:r>
                    </a:p>
                  </a:txBody>
                  <a:tcPr anchor="ctr"/>
                </a:tc>
                <a:extLst>
                  <a:ext uri="{0D108BD9-81ED-4DB2-BD59-A6C34878D82A}">
                    <a16:rowId xmlns:a16="http://schemas.microsoft.com/office/drawing/2014/main" val="2406265416"/>
                  </a:ext>
                </a:extLst>
              </a:tr>
              <a:tr h="0">
                <a:tc>
                  <a:txBody>
                    <a:bodyPr/>
                    <a:lstStyle/>
                    <a:p>
                      <a:pPr algn="l"/>
                      <a:r>
                        <a:rPr lang="en-CA" sz="1200">
                          <a:effectLst/>
                        </a:rPr>
                        <a:t>pnfdId</a:t>
                      </a:r>
                    </a:p>
                  </a:txBody>
                  <a:tcPr anchor="ctr"/>
                </a:tc>
                <a:tc>
                  <a:txBody>
                    <a:bodyPr/>
                    <a:lstStyle/>
                    <a:p>
                      <a:pPr algn="l"/>
                      <a:r>
                        <a:rPr lang="en-CA" sz="1200">
                          <a:effectLst/>
                        </a:rPr>
                        <a:t>Identifier</a:t>
                      </a:r>
                    </a:p>
                  </a:txBody>
                  <a:tcPr anchor="ctr"/>
                </a:tc>
                <a:tc>
                  <a:txBody>
                    <a:bodyPr/>
                    <a:lstStyle/>
                    <a:p>
                      <a:pPr algn="l"/>
                      <a:r>
                        <a:rPr lang="en-CA" sz="1200">
                          <a:effectLst/>
                        </a:rPr>
                        <a:t>1</a:t>
                      </a:r>
                    </a:p>
                  </a:txBody>
                  <a:tcPr anchor="ctr"/>
                </a:tc>
                <a:tc>
                  <a:txBody>
                    <a:bodyPr/>
                    <a:lstStyle/>
                    <a:p>
                      <a:pPr algn="l"/>
                      <a:r>
                        <a:rPr lang="en-US" sz="1200">
                          <a:solidFill>
                            <a:srgbClr val="172B4D"/>
                          </a:solidFill>
                          <a:effectLst/>
                        </a:rPr>
                        <a:t>Identifier of this Pnfd class. It uniquely identifies the PNFD.</a:t>
                      </a:r>
                      <a:endParaRPr lang="en-US" sz="1200">
                        <a:effectLst/>
                      </a:endParaRPr>
                    </a:p>
                  </a:txBody>
                  <a:tcPr anchor="ctr"/>
                </a:tc>
                <a:tc>
                  <a:txBody>
                    <a:bodyPr/>
                    <a:lstStyle/>
                    <a:p>
                      <a:br>
                        <a:rPr lang="en-CA" sz="1200"/>
                      </a:br>
                      <a:endParaRPr lang="en-CA" sz="1200"/>
                    </a:p>
                  </a:txBody>
                  <a:tcPr anchor="ctr"/>
                </a:tc>
                <a:tc>
                  <a:txBody>
                    <a:bodyPr/>
                    <a:lstStyle/>
                    <a:p>
                      <a:br>
                        <a:rPr lang="en-CA" sz="1200"/>
                      </a:br>
                      <a:endParaRPr lang="en-CA" sz="1200"/>
                    </a:p>
                  </a:txBody>
                  <a:tcPr anchor="ctr"/>
                </a:tc>
                <a:extLst>
                  <a:ext uri="{0D108BD9-81ED-4DB2-BD59-A6C34878D82A}">
                    <a16:rowId xmlns:a16="http://schemas.microsoft.com/office/drawing/2014/main" val="215168385"/>
                  </a:ext>
                </a:extLst>
              </a:tr>
              <a:tr h="0">
                <a:tc>
                  <a:txBody>
                    <a:bodyPr/>
                    <a:lstStyle/>
                    <a:p>
                      <a:r>
                        <a:rPr lang="en-CA" sz="1200"/>
                        <a:t>name</a:t>
                      </a:r>
                    </a:p>
                  </a:txBody>
                  <a:tcPr anchor="ctr"/>
                </a:tc>
                <a:tc>
                  <a:txBody>
                    <a:bodyPr/>
                    <a:lstStyle/>
                    <a:p>
                      <a:r>
                        <a:rPr lang="en-CA" sz="1200"/>
                        <a:t>String</a:t>
                      </a:r>
                    </a:p>
                  </a:txBody>
                  <a:tcPr anchor="ctr"/>
                </a:tc>
                <a:tc>
                  <a:txBody>
                    <a:bodyPr/>
                    <a:lstStyle/>
                    <a:p>
                      <a:r>
                        <a:rPr lang="en-CA" sz="1200"/>
                        <a:t>1</a:t>
                      </a:r>
                    </a:p>
                  </a:txBody>
                  <a:tcPr anchor="ctr"/>
                </a:tc>
                <a:tc>
                  <a:txBody>
                    <a:bodyPr/>
                    <a:lstStyle/>
                    <a:p>
                      <a:r>
                        <a:rPr lang="en-US" sz="1200">
                          <a:solidFill>
                            <a:srgbClr val="172B4D"/>
                          </a:solidFill>
                          <a:effectLst/>
                        </a:rPr>
                        <a:t>Provides the human readable name of the PNFD.</a:t>
                      </a:r>
                      <a:endParaRPr lang="en-US" sz="1200"/>
                    </a:p>
                  </a:txBody>
                  <a:tcPr anchor="ctr"/>
                </a:tc>
                <a:tc>
                  <a:txBody>
                    <a:bodyPr/>
                    <a:lstStyle/>
                    <a:p>
                      <a:r>
                        <a:rPr lang="en-CA" sz="1200"/>
                        <a:t>PnfType: pnfName/pnfName2 ?</a:t>
                      </a:r>
                    </a:p>
                  </a:txBody>
                  <a:tcPr anchor="ctr"/>
                </a:tc>
                <a:tc>
                  <a:txBody>
                    <a:bodyPr/>
                    <a:lstStyle/>
                    <a:p>
                      <a:r>
                        <a:rPr lang="en-US" sz="1200"/>
                        <a:t>name of Physical Network Function</a:t>
                      </a:r>
                    </a:p>
                  </a:txBody>
                  <a:tcPr anchor="ctr"/>
                </a:tc>
                <a:extLst>
                  <a:ext uri="{0D108BD9-81ED-4DB2-BD59-A6C34878D82A}">
                    <a16:rowId xmlns:a16="http://schemas.microsoft.com/office/drawing/2014/main" val="997500626"/>
                  </a:ext>
                </a:extLst>
              </a:tr>
              <a:tr h="0">
                <a:tc>
                  <a:txBody>
                    <a:bodyPr/>
                    <a:lstStyle/>
                    <a:p>
                      <a:r>
                        <a:rPr lang="en-CA" sz="1200"/>
                        <a:t>functionDescription</a:t>
                      </a:r>
                    </a:p>
                  </a:txBody>
                  <a:tcPr anchor="ctr"/>
                </a:tc>
                <a:tc>
                  <a:txBody>
                    <a:bodyPr/>
                    <a:lstStyle/>
                    <a:p>
                      <a:r>
                        <a:rPr lang="en-CA" sz="1200"/>
                        <a:t>String</a:t>
                      </a:r>
                    </a:p>
                  </a:txBody>
                  <a:tcPr anchor="ctr"/>
                </a:tc>
                <a:tc>
                  <a:txBody>
                    <a:bodyPr/>
                    <a:lstStyle/>
                    <a:p>
                      <a:r>
                        <a:rPr lang="en-CA" sz="1200"/>
                        <a:t>1</a:t>
                      </a:r>
                    </a:p>
                  </a:txBody>
                  <a:tcPr anchor="ctr"/>
                </a:tc>
                <a:tc>
                  <a:txBody>
                    <a:bodyPr/>
                    <a:lstStyle/>
                    <a:p>
                      <a:pPr algn="l"/>
                      <a:r>
                        <a:rPr lang="en-CA" sz="1200">
                          <a:effectLst/>
                        </a:rPr>
                        <a:t>Describes the PNF function.</a:t>
                      </a:r>
                    </a:p>
                  </a:txBody>
                  <a:tcPr anchor="ctr"/>
                </a:tc>
                <a:tc>
                  <a:txBody>
                    <a:bodyPr/>
                    <a:lstStyle/>
                    <a:p>
                      <a:br>
                        <a:rPr lang="en-CA" sz="1200"/>
                      </a:br>
                      <a:endParaRPr lang="en-CA" sz="1200"/>
                    </a:p>
                  </a:txBody>
                  <a:tcPr anchor="ctr"/>
                </a:tc>
                <a:tc>
                  <a:txBody>
                    <a:bodyPr/>
                    <a:lstStyle/>
                    <a:p>
                      <a:br>
                        <a:rPr lang="en-CA" sz="1200"/>
                      </a:br>
                      <a:endParaRPr lang="en-CA" sz="1200"/>
                    </a:p>
                  </a:txBody>
                  <a:tcPr anchor="ctr"/>
                </a:tc>
                <a:extLst>
                  <a:ext uri="{0D108BD9-81ED-4DB2-BD59-A6C34878D82A}">
                    <a16:rowId xmlns:a16="http://schemas.microsoft.com/office/drawing/2014/main" val="1820457703"/>
                  </a:ext>
                </a:extLst>
              </a:tr>
              <a:tr h="0">
                <a:tc>
                  <a:txBody>
                    <a:bodyPr/>
                    <a:lstStyle/>
                    <a:p>
                      <a:r>
                        <a:rPr lang="en-CA" sz="1200"/>
                        <a:t>_pnfExtCpd</a:t>
                      </a:r>
                    </a:p>
                  </a:txBody>
                  <a:tcPr anchor="ctr"/>
                </a:tc>
                <a:tc>
                  <a:txBody>
                    <a:bodyPr/>
                    <a:lstStyle/>
                    <a:p>
                      <a:r>
                        <a:rPr lang="en-CA" sz="1200"/>
                        <a:t>PnfExtCpd</a:t>
                      </a:r>
                    </a:p>
                  </a:txBody>
                  <a:tcPr anchor="ctr"/>
                </a:tc>
                <a:tc>
                  <a:txBody>
                    <a:bodyPr/>
                    <a:lstStyle/>
                    <a:p>
                      <a:r>
                        <a:rPr lang="en-CA" sz="1200"/>
                        <a:t>1..*</a:t>
                      </a:r>
                    </a:p>
                  </a:txBody>
                  <a:tcPr anchor="ctr"/>
                </a:tc>
                <a:tc>
                  <a:txBody>
                    <a:bodyPr/>
                    <a:lstStyle/>
                    <a:p>
                      <a:r>
                        <a:rPr lang="en-US" sz="1200">
                          <a:solidFill>
                            <a:srgbClr val="172B4D"/>
                          </a:solidFill>
                          <a:effectLst/>
                        </a:rPr>
                        <a:t>Specifies the characteristics of one or more connection points where to connect the PNF to a VL.</a:t>
                      </a:r>
                      <a:endParaRPr lang="en-US" sz="1200"/>
                    </a:p>
                  </a:txBody>
                  <a:tcPr anchor="ctr"/>
                </a:tc>
                <a:tc>
                  <a:txBody>
                    <a:bodyPr/>
                    <a:lstStyle/>
                    <a:p>
                      <a:r>
                        <a:rPr lang="en-CA" sz="1200" dirty="0" err="1"/>
                        <a:t>PInterfaceType</a:t>
                      </a:r>
                      <a:r>
                        <a:rPr lang="en-CA" sz="1200" dirty="0"/>
                        <a:t>/</a:t>
                      </a:r>
                      <a:r>
                        <a:rPr lang="en-CA" sz="1200" dirty="0" err="1"/>
                        <a:t>LagInterfaceType</a:t>
                      </a:r>
                      <a:endParaRPr lang="en-CA" sz="1200" dirty="0"/>
                    </a:p>
                  </a:txBody>
                  <a:tcPr anchor="ctr"/>
                </a:tc>
                <a:tc>
                  <a:txBody>
                    <a:bodyPr/>
                    <a:lstStyle/>
                    <a:p>
                      <a:br>
                        <a:rPr lang="en-CA" sz="1200" dirty="0"/>
                      </a:br>
                      <a:endParaRPr lang="en-CA" sz="1200" dirty="0"/>
                    </a:p>
                  </a:txBody>
                  <a:tcPr anchor="ctr"/>
                </a:tc>
                <a:extLst>
                  <a:ext uri="{0D108BD9-81ED-4DB2-BD59-A6C34878D82A}">
                    <a16:rowId xmlns:a16="http://schemas.microsoft.com/office/drawing/2014/main" val="3911726804"/>
                  </a:ext>
                </a:extLst>
              </a:tr>
            </a:tbl>
          </a:graphicData>
        </a:graphic>
      </p:graphicFrame>
    </p:spTree>
    <p:extLst>
      <p:ext uri="{BB962C8B-B14F-4D97-AF65-F5344CB8AC3E}">
        <p14:creationId xmlns:p14="http://schemas.microsoft.com/office/powerpoint/2010/main" val="1608687731"/>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7211220D098C84B99FF29185656C1DC" ma:contentTypeVersion="7" ma:contentTypeDescription="Create a new document." ma:contentTypeScope="" ma:versionID="f9445b9b7218e26dedf7b7f3041dac4c">
  <xsd:schema xmlns:xsd="http://www.w3.org/2001/XMLSchema" xmlns:xs="http://www.w3.org/2001/XMLSchema" xmlns:p="http://schemas.microsoft.com/office/2006/metadata/properties" xmlns:ns2="763aa34c-cc81-4119-9cda-68682073e045" xmlns:ns3="25936cc9-e5dc-4a71-81d2-3f4874aefcd8" targetNamespace="http://schemas.microsoft.com/office/2006/metadata/properties" ma:root="true" ma:fieldsID="bde985d153e10920f40bcdf3032929d5" ns2:_="" ns3:_="">
    <xsd:import namespace="763aa34c-cc81-4119-9cda-68682073e045"/>
    <xsd:import namespace="25936cc9-e5dc-4a71-81d2-3f4874aefcd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63aa34c-cc81-4119-9cda-68682073e04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5936cc9-e5dc-4a71-81d2-3f4874aefcd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25936cc9-e5dc-4a71-81d2-3f4874aefcd8">
      <UserInfo>
        <DisplayName>Michela Bevilacqua</DisplayName>
        <AccountId>18</AccountId>
        <AccountType/>
      </UserInfo>
      <UserInfo>
        <DisplayName>Zu Qiang</DisplayName>
        <AccountId>6</AccountId>
        <AccountType/>
      </UserInfo>
      <UserInfo>
        <DisplayName>Fei Zhang</DisplayName>
        <AccountId>111</AccountId>
        <AccountType/>
      </UserInfo>
    </SharedWithUsers>
  </documentManagement>
</p:properties>
</file>

<file path=customXml/itemProps1.xml><?xml version="1.0" encoding="utf-8"?>
<ds:datastoreItem xmlns:ds="http://schemas.openxmlformats.org/officeDocument/2006/customXml" ds:itemID="{588AAA24-801C-485D-B4F2-05325E5F58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63aa34c-cc81-4119-9cda-68682073e045"/>
    <ds:schemaRef ds:uri="25936cc9-e5dc-4a71-81d2-3f4874aefcd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3328634-51F1-46D7-A09D-79689234E5E7}">
  <ds:schemaRefs>
    <ds:schemaRef ds:uri="http://schemas.microsoft.com/sharepoint/v3/contenttype/forms"/>
  </ds:schemaRefs>
</ds:datastoreItem>
</file>

<file path=customXml/itemProps3.xml><?xml version="1.0" encoding="utf-8"?>
<ds:datastoreItem xmlns:ds="http://schemas.openxmlformats.org/officeDocument/2006/customXml" ds:itemID="{6DCB516A-666E-439D-91B3-4BC94D0AEEBF}">
  <ds:schemaRefs>
    <ds:schemaRef ds:uri="http://purl.org/dc/elements/1.1/"/>
    <ds:schemaRef ds:uri="25936cc9-e5dc-4a71-81d2-3f4874aefcd8"/>
    <ds:schemaRef ds:uri="http://purl.org/dc/dcmitype/"/>
    <ds:schemaRef ds:uri="http://schemas.microsoft.com/office/infopath/2007/PartnerControls"/>
    <ds:schemaRef ds:uri="http://schemas.microsoft.com/office/2006/metadata/properties"/>
    <ds:schemaRef ds:uri="http://schemas.microsoft.com/office/2006/documentManagement/types"/>
    <ds:schemaRef ds:uri="http://purl.org/dc/terms/"/>
    <ds:schemaRef ds:uri="http://schemas.openxmlformats.org/package/2006/metadata/core-properties"/>
    <ds:schemaRef ds:uri="763aa34c-cc81-4119-9cda-68682073e045"/>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ONAP_powerpoint_presentation_v1</Template>
  <TotalTime>1073</TotalTime>
  <Words>8693</Words>
  <Application>Microsoft Office PowerPoint</Application>
  <PresentationFormat>Widescreen</PresentationFormat>
  <Paragraphs>1723</Paragraphs>
  <Slides>38</Slides>
  <Notes>13</Notes>
  <HiddenSlides>8</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38</vt:i4>
      </vt:variant>
    </vt:vector>
  </HeadingPairs>
  <TitlesOfParts>
    <vt:vector size="46" baseType="lpstr">
      <vt:lpstr>.AppleSystemUIFont</vt:lpstr>
      <vt:lpstr>Arial</vt:lpstr>
      <vt:lpstr>Arial Unicode MS</vt:lpstr>
      <vt:lpstr>Calibri</vt:lpstr>
      <vt:lpstr>Courier New</vt:lpstr>
      <vt:lpstr>Times New Roman</vt:lpstr>
      <vt:lpstr>Wingdings</vt:lpstr>
      <vt:lpstr>Office Theme</vt:lpstr>
      <vt:lpstr>PNFD Model Mapping  ETSI DM  SDC AID / AAI schema  Ericsson</vt:lpstr>
      <vt:lpstr>PNF(D) comparison</vt:lpstr>
      <vt:lpstr>PNFD in ETSI NFV IFA014 v2.5.1 (base for Resource IM)</vt:lpstr>
      <vt:lpstr>PNF in ETSI NFV SOL001 v2.5.1 (used in PNF package)</vt:lpstr>
      <vt:lpstr>PNF in ONAP R3 SDC AID data model org.openecomp.resource.abstract.nodes.PNF, derived_from: tosca.nodes.Root</vt:lpstr>
      <vt:lpstr>Mapping: SOL001 PNFD vs. ONAP R3 SDC AID DM PNF</vt:lpstr>
      <vt:lpstr>PNF in AAI schema v.16 (1/2)</vt:lpstr>
      <vt:lpstr>PNF in AAI schema v.16 (2/2)</vt:lpstr>
      <vt:lpstr>Agreed Resource IM PNFD  AAI schema v.16 PNF</vt:lpstr>
      <vt:lpstr>PnfCp(D) comparison</vt:lpstr>
      <vt:lpstr>PnfExtCpd in ETSI NFV IFA014 v2.5.1</vt:lpstr>
      <vt:lpstr>PnfExtCp in ETSI NFV SOL001 v2.5.1</vt:lpstr>
      <vt:lpstr>PnfExtCp datatypes CpProtocolData &amp; AddressData in ETSI NFV SOL001 v2.5.1</vt:lpstr>
      <vt:lpstr>extCp in ONAP R3 SDC AID data model (1/2) org.openecomp.resource.cp.v2.extCP, derived_from: org.openecomp.resource.cp.nodes.network.Port</vt:lpstr>
      <vt:lpstr>extCp in ONAP R3 SDC AID data model (2/2) org.openecomp.resource.cp.v2.extCP, derived_from: org.openecomp.resource.cp.nodes.network.Port</vt:lpstr>
      <vt:lpstr>Transform tosca.nodes.nfv.PnfExtCp to org.openecomp.resource.cp.v2.extCP in Dublin</vt:lpstr>
      <vt:lpstr>Location comparison</vt:lpstr>
      <vt:lpstr>PNF datatypes LocationInfo &amp; CivicAddressElement in ETSI NFV SOL001 v2.5.1</vt:lpstr>
      <vt:lpstr>PNF Modeling</vt:lpstr>
      <vt:lpstr>Multi-Language Support</vt:lpstr>
      <vt:lpstr>IETF RFC 4776 definition of CAtype </vt:lpstr>
      <vt:lpstr>RFC 6225 Geolocation (DHCP options / coordinate LCI)</vt:lpstr>
      <vt:lpstr>Complex object (for reference)</vt:lpstr>
      <vt:lpstr>“Place” object in modeling</vt:lpstr>
      <vt:lpstr>PowerPoint Presentation</vt:lpstr>
      <vt:lpstr>Current AAI Complex datatype</vt:lpstr>
      <vt:lpstr>ETSI SOL001 PNFD LocationInfo vs. AAI Complex (1/3)</vt:lpstr>
      <vt:lpstr>ETSI SOL001 PNFD LocationInfo vs. AAI Complex (2/3)</vt:lpstr>
      <vt:lpstr>ETSI SOL001 PNFD LocationInfo vs. AAI Complex (3/3)</vt:lpstr>
      <vt:lpstr>PowerPoint Presentation</vt:lpstr>
      <vt:lpstr>Background slides</vt:lpstr>
      <vt:lpstr>ONAP R3 SDC AID data model:  Resource Category/Subcategory</vt:lpstr>
      <vt:lpstr>AAI Complex datatype (raw info)</vt:lpstr>
      <vt:lpstr>AAI Complex example values (raw info)</vt:lpstr>
      <vt:lpstr>onap.datatypes.ProviderDetails (from TPDM)</vt:lpstr>
      <vt:lpstr>Example PNFD generated by SDC</vt:lpstr>
      <vt:lpstr>Mapping: ONAP R3 SDC AID DM PNF  vs. TPDM NetworkFunction</vt:lpstr>
      <vt:lpstr>Mapping: SOL001 PNFD vs. TPDM PNFD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jacqueline.s.beaulac@ericsson.com</dc:creator>
  <cp:lastModifiedBy>Ben Cheung</cp:lastModifiedBy>
  <cp:revision>79</cp:revision>
  <dcterms:created xsi:type="dcterms:W3CDTF">2017-02-27T16:23:08Z</dcterms:created>
  <dcterms:modified xsi:type="dcterms:W3CDTF">2019-09-05T20:01:38Z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0x01010067211220D098C84B99FF29185656C1DC</vt:lpwstr>
  </property>
</Properties>
</file>