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321" r:id="rId2"/>
    <p:sldId id="645" r:id="rId3"/>
    <p:sldId id="646" r:id="rId4"/>
    <p:sldId id="625" r:id="rId5"/>
    <p:sldId id="607" r:id="rId6"/>
    <p:sldId id="647" r:id="rId7"/>
    <p:sldId id="603" r:id="rId8"/>
    <p:sldId id="643" r:id="rId9"/>
    <p:sldId id="644" r:id="rId10"/>
    <p:sldId id="604" r:id="rId11"/>
    <p:sldId id="617" r:id="rId12"/>
    <p:sldId id="638" r:id="rId13"/>
    <p:sldId id="631" r:id="rId14"/>
    <p:sldId id="611" r:id="rId15"/>
    <p:sldId id="632" r:id="rId16"/>
    <p:sldId id="627" r:id="rId17"/>
    <p:sldId id="640" r:id="rId18"/>
    <p:sldId id="639" r:id="rId19"/>
    <p:sldId id="641" r:id="rId20"/>
    <p:sldId id="624" r:id="rId21"/>
    <p:sldId id="602" r:id="rId22"/>
    <p:sldId id="486" r:id="rId2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FF"/>
    <a:srgbClr val="0033CC"/>
    <a:srgbClr val="99FFCC"/>
    <a:srgbClr val="FB908D"/>
    <a:srgbClr val="FDBDBB"/>
    <a:srgbClr val="00FF00"/>
    <a:srgbClr val="66FF66"/>
    <a:srgbClr val="66FF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3" autoAdjust="0"/>
    <p:restoredTop sz="89684" autoAdjust="0"/>
  </p:normalViewPr>
  <p:slideViewPr>
    <p:cSldViewPr snapToGrid="0" snapToObjects="1">
      <p:cViewPr varScale="1">
        <p:scale>
          <a:sx n="69" d="100"/>
          <a:sy n="69" d="100"/>
        </p:scale>
        <p:origin x="74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515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929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4649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1477458873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5344709" y="66561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  <a:endParaRPr lang="en-US" sz="7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2E+Network+Slicing+Use+Case+in+R7+Guilin" TargetMode="External"/><Relationship Id="rId2" Type="http://schemas.openxmlformats.org/officeDocument/2006/relationships/hyperlink" Target="https://wiki.onap.org/display/DW/E2E+Network+Slicing+Use+Case+in+R6+Frankfurt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iki.onap.org/display/DW/R8+E2E+Network+Slicing+use+case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303819"/>
            <a:ext cx="11332718" cy="1514822"/>
          </a:xfrm>
        </p:spPr>
        <p:txBody>
          <a:bodyPr>
            <a:normAutofit/>
          </a:bodyPr>
          <a:lstStyle/>
          <a:p>
            <a:pPr algn="ctr"/>
            <a:r>
              <a:rPr lang="en-IN" b="1" dirty="0"/>
              <a:t>E2E Network Slicing use case: Overview, Closed Loop Automation &amp; Intelligent Operation</a:t>
            </a:r>
            <a:endParaRPr lang="ru-RU" b="1" dirty="0"/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2420335D-C1D9-4566-A643-D44E282CBC21}"/>
              </a:ext>
            </a:extLst>
          </p:cNvPr>
          <p:cNvSpPr txBox="1">
            <a:spLocks/>
          </p:cNvSpPr>
          <p:nvPr/>
        </p:nvSpPr>
        <p:spPr>
          <a:xfrm>
            <a:off x="1618374" y="3551011"/>
            <a:ext cx="8955251" cy="1705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  <a:p>
            <a:r>
              <a:rPr lang="en-US" altLang="zh-CN" b="1" dirty="0"/>
              <a:t>Participants:</a:t>
            </a:r>
            <a:r>
              <a:rPr lang="zh-CN" altLang="en-US" b="1" dirty="0"/>
              <a:t> </a:t>
            </a:r>
            <a:r>
              <a:rPr lang="en-US" altLang="zh-CN" sz="1600" dirty="0"/>
              <a:t>CMCC,</a:t>
            </a:r>
            <a:r>
              <a:rPr lang="zh-CN" altLang="en-US" sz="1600" dirty="0"/>
              <a:t> </a:t>
            </a:r>
            <a:r>
              <a:rPr lang="en-US" altLang="zh-CN" sz="1600" dirty="0"/>
              <a:t>Wipro,</a:t>
            </a:r>
            <a:r>
              <a:rPr lang="zh-CN" altLang="en-US" sz="1600" dirty="0"/>
              <a:t> </a:t>
            </a:r>
            <a:r>
              <a:rPr lang="en-US" altLang="zh-CN" sz="1600" dirty="0"/>
              <a:t>Huawei,</a:t>
            </a:r>
            <a:r>
              <a:rPr lang="zh-CN" altLang="en-US" sz="1600" dirty="0"/>
              <a:t> </a:t>
            </a:r>
            <a:r>
              <a:rPr lang="en-US" altLang="zh-CN" sz="1600" dirty="0"/>
              <a:t>AT&amp;T,</a:t>
            </a:r>
            <a:r>
              <a:rPr lang="zh-CN" altLang="en-US" sz="1600" dirty="0"/>
              <a:t> </a:t>
            </a:r>
            <a:r>
              <a:rPr lang="en-US" altLang="zh-CN" sz="1600" dirty="0"/>
              <a:t>IBM, LTTS, DT, TIM, QCT,</a:t>
            </a:r>
            <a:r>
              <a:rPr lang="zh-CN" altLang="en-US" sz="1600" dirty="0"/>
              <a:t> </a:t>
            </a:r>
            <a:r>
              <a:rPr lang="en-US" altLang="zh-CN" sz="1600" dirty="0"/>
              <a:t>Amdocs, Tech Mahindra,</a:t>
            </a:r>
            <a:r>
              <a:rPr lang="zh-CN" altLang="en-US" sz="1600" dirty="0"/>
              <a:t> </a:t>
            </a:r>
            <a:r>
              <a:rPr lang="en-US" altLang="zh-CN" sz="1600" dirty="0"/>
              <a:t>Reliance</a:t>
            </a:r>
            <a:r>
              <a:rPr lang="zh-CN" altLang="en-US" sz="1600" dirty="0"/>
              <a:t> </a:t>
            </a:r>
            <a:r>
              <a:rPr lang="en-US" altLang="zh-CN" sz="1600" dirty="0" err="1"/>
              <a:t>Jio</a:t>
            </a:r>
            <a:r>
              <a:rPr lang="en-US" altLang="zh-CN" sz="1600" dirty="0"/>
              <a:t>,</a:t>
            </a:r>
            <a:r>
              <a:rPr lang="zh-CN" altLang="en-US" sz="1600" dirty="0"/>
              <a:t> </a:t>
            </a:r>
            <a:r>
              <a:rPr lang="en-US" altLang="zh-CN" sz="1600" dirty="0"/>
              <a:t>Tencent,</a:t>
            </a:r>
            <a:r>
              <a:rPr lang="zh-CN" altLang="en-US" sz="1600" dirty="0"/>
              <a:t> </a:t>
            </a:r>
            <a:r>
              <a:rPr lang="en-US" altLang="zh-CN" sz="1600" dirty="0"/>
              <a:t>China</a:t>
            </a:r>
            <a:r>
              <a:rPr lang="zh-CN" altLang="en-US" sz="1600" dirty="0"/>
              <a:t> </a:t>
            </a:r>
            <a:r>
              <a:rPr lang="en-US" altLang="zh-CN" sz="1600" dirty="0"/>
              <a:t>Telecom, highstreet technologies</a:t>
            </a:r>
            <a:endParaRPr lang="ru-RU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497AF2-BBD2-4770-B42C-390EB6E9C2F0}"/>
              </a:ext>
            </a:extLst>
          </p:cNvPr>
          <p:cNvSpPr txBox="1"/>
          <p:nvPr/>
        </p:nvSpPr>
        <p:spPr>
          <a:xfrm>
            <a:off x="10219934" y="6477142"/>
            <a:ext cx="1645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03, 2021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E76FB1C5-3458-4A1B-AFEA-FF0B5B48131C}"/>
              </a:ext>
            </a:extLst>
          </p:cNvPr>
          <p:cNvSpPr txBox="1">
            <a:spLocks/>
          </p:cNvSpPr>
          <p:nvPr/>
        </p:nvSpPr>
        <p:spPr>
          <a:xfrm>
            <a:off x="4802224" y="4981734"/>
            <a:ext cx="7062712" cy="8853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>
              <a:lnSpc>
                <a:spcPct val="120000"/>
              </a:lnSpc>
              <a:spcBef>
                <a:spcPts val="1000"/>
              </a:spcBef>
              <a:buFont typeface="Arial" charset="0"/>
              <a:buNone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z="1600" dirty="0"/>
              <a:t>Presenters: Swaminathan S (Wipro), Lin Meng (CMCC), Henry Yu (Huawei)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4B3120-C344-418C-8739-619FA7E82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Slicing: Creation of new Core NSSI</a:t>
            </a:r>
          </a:p>
        </p:txBody>
      </p:sp>
      <p:grpSp>
        <p:nvGrpSpPr>
          <p:cNvPr id="7" name="Group 104">
            <a:extLst>
              <a:ext uri="{FF2B5EF4-FFF2-40B4-BE49-F238E27FC236}">
                <a16:creationId xmlns:a16="http://schemas.microsoft.com/office/drawing/2014/main" id="{7190ABFD-AAFB-40B8-90D0-142E39EC5FAE}"/>
              </a:ext>
            </a:extLst>
          </p:cNvPr>
          <p:cNvGrpSpPr/>
          <p:nvPr/>
        </p:nvGrpSpPr>
        <p:grpSpPr>
          <a:xfrm>
            <a:off x="94894" y="5921246"/>
            <a:ext cx="3233398" cy="515900"/>
            <a:chOff x="1119488" y="5839007"/>
            <a:chExt cx="3233398" cy="515900"/>
          </a:xfrm>
        </p:grpSpPr>
        <p:cxnSp>
          <p:nvCxnSpPr>
            <p:cNvPr id="8" name="Straight Arrow Connector 106">
              <a:extLst>
                <a:ext uri="{FF2B5EF4-FFF2-40B4-BE49-F238E27FC236}">
                  <a16:creationId xmlns:a16="http://schemas.microsoft.com/office/drawing/2014/main" id="{2F0F5576-D18E-412B-B003-853066AFC3C7}"/>
                </a:ext>
              </a:extLst>
            </p:cNvPr>
            <p:cNvCxnSpPr/>
            <p:nvPr/>
          </p:nvCxnSpPr>
          <p:spPr>
            <a:xfrm>
              <a:off x="1119488" y="5895532"/>
              <a:ext cx="932688" cy="62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08">
              <a:extLst>
                <a:ext uri="{FF2B5EF4-FFF2-40B4-BE49-F238E27FC236}">
                  <a16:creationId xmlns:a16="http://schemas.microsoft.com/office/drawing/2014/main" id="{4DB98BF6-58EA-400A-AD3E-36B44AF1C414}"/>
                </a:ext>
              </a:extLst>
            </p:cNvPr>
            <p:cNvSpPr txBox="1"/>
            <p:nvPr/>
          </p:nvSpPr>
          <p:spPr>
            <a:xfrm>
              <a:off x="2201528" y="5839007"/>
              <a:ext cx="215135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buClr>
                  <a:schemeClr val="tx2"/>
                </a:buClr>
              </a:pPr>
              <a:r>
                <a:rPr lang="en-US" sz="1400" dirty="0"/>
                <a:t>Slice Lifecycle Flows (Existing)</a:t>
              </a:r>
            </a:p>
          </p:txBody>
        </p:sp>
        <p:cxnSp>
          <p:nvCxnSpPr>
            <p:cNvPr id="10" name="Elbow Connector 112">
              <a:extLst>
                <a:ext uri="{FF2B5EF4-FFF2-40B4-BE49-F238E27FC236}">
                  <a16:creationId xmlns:a16="http://schemas.microsoft.com/office/drawing/2014/main" id="{89030A2D-50B0-4F73-987C-C2953AAC0EE1}"/>
                </a:ext>
              </a:extLst>
            </p:cNvPr>
            <p:cNvCxnSpPr/>
            <p:nvPr/>
          </p:nvCxnSpPr>
          <p:spPr>
            <a:xfrm>
              <a:off x="1135042" y="6240564"/>
              <a:ext cx="917134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13">
              <a:extLst>
                <a:ext uri="{FF2B5EF4-FFF2-40B4-BE49-F238E27FC236}">
                  <a16:creationId xmlns:a16="http://schemas.microsoft.com/office/drawing/2014/main" id="{A5440D68-A7AE-4A31-886F-024440A750D3}"/>
                </a:ext>
              </a:extLst>
            </p:cNvPr>
            <p:cNvSpPr txBox="1"/>
            <p:nvPr/>
          </p:nvSpPr>
          <p:spPr>
            <a:xfrm>
              <a:off x="2201528" y="6139463"/>
              <a:ext cx="196771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buClr>
                  <a:schemeClr val="tx2"/>
                </a:buClr>
              </a:pPr>
              <a:r>
                <a:rPr lang="en-US" sz="1400" dirty="0"/>
                <a:t>NSSMF – NFVO Flow (New)</a:t>
              </a:r>
            </a:p>
          </p:txBody>
        </p:sp>
      </p:grpSp>
      <p:grpSp>
        <p:nvGrpSpPr>
          <p:cNvPr id="12" name="Group 28">
            <a:extLst>
              <a:ext uri="{FF2B5EF4-FFF2-40B4-BE49-F238E27FC236}">
                <a16:creationId xmlns:a16="http://schemas.microsoft.com/office/drawing/2014/main" id="{BEFD1A4F-8C3C-4750-A9C1-E298227EC95F}"/>
              </a:ext>
            </a:extLst>
          </p:cNvPr>
          <p:cNvGrpSpPr/>
          <p:nvPr/>
        </p:nvGrpSpPr>
        <p:grpSpPr>
          <a:xfrm>
            <a:off x="316533" y="1253949"/>
            <a:ext cx="11365664" cy="4675122"/>
            <a:chOff x="402286" y="1071154"/>
            <a:chExt cx="11365664" cy="4675122"/>
          </a:xfrm>
        </p:grpSpPr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F4772F60-26DF-4B86-AA5E-994149A22D18}"/>
                </a:ext>
              </a:extLst>
            </p:cNvPr>
            <p:cNvSpPr/>
            <p:nvPr/>
          </p:nvSpPr>
          <p:spPr>
            <a:xfrm>
              <a:off x="5151396" y="1071154"/>
              <a:ext cx="2341415" cy="7968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14">
              <a:extLst>
                <a:ext uri="{FF2B5EF4-FFF2-40B4-BE49-F238E27FC236}">
                  <a16:creationId xmlns:a16="http://schemas.microsoft.com/office/drawing/2014/main" id="{F809FAD3-477B-40AA-9589-15BFF7CBD53E}"/>
                </a:ext>
              </a:extLst>
            </p:cNvPr>
            <p:cNvGrpSpPr/>
            <p:nvPr/>
          </p:nvGrpSpPr>
          <p:grpSpPr>
            <a:xfrm>
              <a:off x="402286" y="1268121"/>
              <a:ext cx="8625024" cy="4478155"/>
              <a:chOff x="2181561" y="1538751"/>
              <a:chExt cx="8231225" cy="4478155"/>
            </a:xfrm>
          </p:grpSpPr>
          <p:sp>
            <p:nvSpPr>
              <p:cNvPr id="24" name="Rectangle 115">
                <a:extLst>
                  <a:ext uri="{FF2B5EF4-FFF2-40B4-BE49-F238E27FC236}">
                    <a16:creationId xmlns:a16="http://schemas.microsoft.com/office/drawing/2014/main" id="{187F9BEB-DA07-471E-BA03-C50C70D55B68}"/>
                  </a:ext>
                </a:extLst>
              </p:cNvPr>
              <p:cNvSpPr/>
              <p:nvPr/>
            </p:nvSpPr>
            <p:spPr>
              <a:xfrm>
                <a:off x="2181561" y="3475717"/>
                <a:ext cx="890016" cy="451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UUI</a:t>
                </a:r>
              </a:p>
            </p:txBody>
          </p:sp>
          <p:sp>
            <p:nvSpPr>
              <p:cNvPr id="25" name="Rectangle 116">
                <a:extLst>
                  <a:ext uri="{FF2B5EF4-FFF2-40B4-BE49-F238E27FC236}">
                    <a16:creationId xmlns:a16="http://schemas.microsoft.com/office/drawing/2014/main" id="{6F23339F-2A9B-47B1-96BB-5C8B35EC385F}"/>
                  </a:ext>
                </a:extLst>
              </p:cNvPr>
              <p:cNvSpPr/>
              <p:nvPr/>
            </p:nvSpPr>
            <p:spPr>
              <a:xfrm>
                <a:off x="4191560" y="3487909"/>
                <a:ext cx="722875" cy="4232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/>
                  <a:t>ExtAPI</a:t>
                </a:r>
                <a:endParaRPr lang="en-US" sz="1400" dirty="0"/>
              </a:p>
            </p:txBody>
          </p:sp>
          <p:sp>
            <p:nvSpPr>
              <p:cNvPr id="26" name="Rectangle 117">
                <a:extLst>
                  <a:ext uri="{FF2B5EF4-FFF2-40B4-BE49-F238E27FC236}">
                    <a16:creationId xmlns:a16="http://schemas.microsoft.com/office/drawing/2014/main" id="{55E63D7E-78E2-4A0D-8D86-06A5BA40023D}"/>
                  </a:ext>
                </a:extLst>
              </p:cNvPr>
              <p:cNvSpPr/>
              <p:nvPr/>
            </p:nvSpPr>
            <p:spPr>
              <a:xfrm>
                <a:off x="6173280" y="2542664"/>
                <a:ext cx="3179378" cy="23161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27" name="Rectangle 119">
                <a:extLst>
                  <a:ext uri="{FF2B5EF4-FFF2-40B4-BE49-F238E27FC236}">
                    <a16:creationId xmlns:a16="http://schemas.microsoft.com/office/drawing/2014/main" id="{923211D6-80B3-456B-88E6-951B93D85740}"/>
                  </a:ext>
                </a:extLst>
              </p:cNvPr>
              <p:cNvSpPr/>
              <p:nvPr/>
            </p:nvSpPr>
            <p:spPr>
              <a:xfrm>
                <a:off x="8062254" y="3833476"/>
                <a:ext cx="1048354" cy="44869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Core NSSMF Workflow</a:t>
                </a:r>
              </a:p>
            </p:txBody>
          </p:sp>
          <p:sp>
            <p:nvSpPr>
              <p:cNvPr id="28" name="Rectangle 120">
                <a:extLst>
                  <a:ext uri="{FF2B5EF4-FFF2-40B4-BE49-F238E27FC236}">
                    <a16:creationId xmlns:a16="http://schemas.microsoft.com/office/drawing/2014/main" id="{16313411-51F0-4C60-8224-1D50AB57D6D3}"/>
                  </a:ext>
                </a:extLst>
              </p:cNvPr>
              <p:cNvSpPr/>
              <p:nvPr/>
            </p:nvSpPr>
            <p:spPr>
              <a:xfrm>
                <a:off x="8053188" y="2743954"/>
                <a:ext cx="636013" cy="2815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NSMF</a:t>
                </a:r>
              </a:p>
            </p:txBody>
          </p:sp>
          <p:sp>
            <p:nvSpPr>
              <p:cNvPr id="29" name="Rectangle 121">
                <a:extLst>
                  <a:ext uri="{FF2B5EF4-FFF2-40B4-BE49-F238E27FC236}">
                    <a16:creationId xmlns:a16="http://schemas.microsoft.com/office/drawing/2014/main" id="{DE7A9C34-7A69-4647-B02B-E44766CF5435}"/>
                  </a:ext>
                </a:extLst>
              </p:cNvPr>
              <p:cNvSpPr/>
              <p:nvPr/>
            </p:nvSpPr>
            <p:spPr>
              <a:xfrm>
                <a:off x="7007911" y="2755833"/>
                <a:ext cx="676429" cy="27847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CSMF</a:t>
                </a:r>
              </a:p>
            </p:txBody>
          </p:sp>
          <p:sp>
            <p:nvSpPr>
              <p:cNvPr id="30" name="TextBox 122">
                <a:extLst>
                  <a:ext uri="{FF2B5EF4-FFF2-40B4-BE49-F238E27FC236}">
                    <a16:creationId xmlns:a16="http://schemas.microsoft.com/office/drawing/2014/main" id="{171BD976-4474-45E8-8840-14A29F93AD07}"/>
                  </a:ext>
                </a:extLst>
              </p:cNvPr>
              <p:cNvSpPr txBox="1"/>
              <p:nvPr/>
            </p:nvSpPr>
            <p:spPr>
              <a:xfrm>
                <a:off x="6282488" y="2636942"/>
                <a:ext cx="25968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1400" dirty="0">
                    <a:latin typeface="+mj-lt"/>
                  </a:rPr>
                  <a:t>SO</a:t>
                </a:r>
                <a:endParaRPr lang="en-US" sz="1100" dirty="0">
                  <a:latin typeface="+mj-lt"/>
                </a:endParaRPr>
              </a:p>
            </p:txBody>
          </p:sp>
          <p:cxnSp>
            <p:nvCxnSpPr>
              <p:cNvPr id="31" name="Straight Arrow Connector 123">
                <a:extLst>
                  <a:ext uri="{FF2B5EF4-FFF2-40B4-BE49-F238E27FC236}">
                    <a16:creationId xmlns:a16="http://schemas.microsoft.com/office/drawing/2014/main" id="{839725A4-F596-4A21-963B-09D9B1B60C7F}"/>
                  </a:ext>
                </a:extLst>
              </p:cNvPr>
              <p:cNvCxnSpPr>
                <a:stCxn id="24" idx="3"/>
                <a:endCxn id="25" idx="1"/>
              </p:cNvCxnSpPr>
              <p:nvPr/>
            </p:nvCxnSpPr>
            <p:spPr>
              <a:xfrm flipV="1">
                <a:off x="3071577" y="3699542"/>
                <a:ext cx="1119983" cy="17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124">
                <a:extLst>
                  <a:ext uri="{FF2B5EF4-FFF2-40B4-BE49-F238E27FC236}">
                    <a16:creationId xmlns:a16="http://schemas.microsoft.com/office/drawing/2014/main" id="{90130B3A-BA6C-4E38-99A0-DD7C30EB1849}"/>
                  </a:ext>
                </a:extLst>
              </p:cNvPr>
              <p:cNvCxnSpPr/>
              <p:nvPr/>
            </p:nvCxnSpPr>
            <p:spPr>
              <a:xfrm>
                <a:off x="4901321" y="3568701"/>
                <a:ext cx="1381167" cy="17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Elbow Connector 125">
                <a:extLst>
                  <a:ext uri="{FF2B5EF4-FFF2-40B4-BE49-F238E27FC236}">
                    <a16:creationId xmlns:a16="http://schemas.microsoft.com/office/drawing/2014/main" id="{0BE1C51B-3D97-4F70-AC25-464B94255E4B}"/>
                  </a:ext>
                </a:extLst>
              </p:cNvPr>
              <p:cNvCxnSpPr>
                <a:stCxn id="44" idx="2"/>
                <a:endCxn id="34" idx="0"/>
              </p:cNvCxnSpPr>
              <p:nvPr/>
            </p:nvCxnSpPr>
            <p:spPr>
              <a:xfrm rot="16200000" flipH="1">
                <a:off x="6935813" y="4414554"/>
                <a:ext cx="1043050" cy="1259446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126">
                <a:extLst>
                  <a:ext uri="{FF2B5EF4-FFF2-40B4-BE49-F238E27FC236}">
                    <a16:creationId xmlns:a16="http://schemas.microsoft.com/office/drawing/2014/main" id="{ABEFA259-E254-4A31-AA88-FFE879E10843}"/>
                  </a:ext>
                </a:extLst>
              </p:cNvPr>
              <p:cNvSpPr/>
              <p:nvPr/>
            </p:nvSpPr>
            <p:spPr>
              <a:xfrm>
                <a:off x="7642053" y="5565802"/>
                <a:ext cx="890016" cy="451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CDS</a:t>
                </a:r>
              </a:p>
            </p:txBody>
          </p:sp>
          <p:sp>
            <p:nvSpPr>
              <p:cNvPr id="35" name="Rectangle 127">
                <a:extLst>
                  <a:ext uri="{FF2B5EF4-FFF2-40B4-BE49-F238E27FC236}">
                    <a16:creationId xmlns:a16="http://schemas.microsoft.com/office/drawing/2014/main" id="{6713A343-3D6B-41C8-9435-D1C6F5458313}"/>
                  </a:ext>
                </a:extLst>
              </p:cNvPr>
              <p:cNvSpPr/>
              <p:nvPr/>
            </p:nvSpPr>
            <p:spPr>
              <a:xfrm>
                <a:off x="9522770" y="5559398"/>
                <a:ext cx="890016" cy="451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Multi-cloud</a:t>
                </a:r>
              </a:p>
            </p:txBody>
          </p:sp>
          <p:sp>
            <p:nvSpPr>
              <p:cNvPr id="36" name="TextBox 130">
                <a:extLst>
                  <a:ext uri="{FF2B5EF4-FFF2-40B4-BE49-F238E27FC236}">
                    <a16:creationId xmlns:a16="http://schemas.microsoft.com/office/drawing/2014/main" id="{F978FF37-4955-4677-B6E8-527060881A36}"/>
                  </a:ext>
                </a:extLst>
              </p:cNvPr>
              <p:cNvSpPr txBox="1"/>
              <p:nvPr/>
            </p:nvSpPr>
            <p:spPr>
              <a:xfrm>
                <a:off x="3128615" y="3086478"/>
                <a:ext cx="1192705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fontAlgn="base">
                  <a:buClr>
                    <a:schemeClr val="tx2"/>
                  </a:buClr>
                  <a:defRPr sz="1200"/>
                </a:lvl1pPr>
              </a:lstStyle>
              <a:p>
                <a:r>
                  <a:rPr lang="en-US" sz="1400" b="1" dirty="0" err="1">
                    <a:solidFill>
                      <a:srgbClr val="0000FF"/>
                    </a:solidFill>
                  </a:rPr>
                  <a:t>serviceOrder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 API</a:t>
                </a:r>
              </a:p>
              <a:p>
                <a:r>
                  <a:rPr lang="en-US" sz="1400" b="1" dirty="0">
                    <a:solidFill>
                      <a:srgbClr val="0000FF"/>
                    </a:solidFill>
                  </a:rPr>
                  <a:t>with slicing </a:t>
                </a:r>
              </a:p>
              <a:p>
                <a:r>
                  <a:rPr lang="en-US" sz="1400" b="1" dirty="0">
                    <a:solidFill>
                      <a:srgbClr val="0000FF"/>
                    </a:solidFill>
                  </a:rPr>
                  <a:t>parameters</a:t>
                </a:r>
              </a:p>
            </p:txBody>
          </p:sp>
          <p:sp>
            <p:nvSpPr>
              <p:cNvPr id="37" name="TextBox 131">
                <a:extLst>
                  <a:ext uri="{FF2B5EF4-FFF2-40B4-BE49-F238E27FC236}">
                    <a16:creationId xmlns:a16="http://schemas.microsoft.com/office/drawing/2014/main" id="{B4706531-E720-4BE2-8DD7-CB3BC22337BD}"/>
                  </a:ext>
                </a:extLst>
              </p:cNvPr>
              <p:cNvSpPr txBox="1"/>
              <p:nvPr/>
            </p:nvSpPr>
            <p:spPr>
              <a:xfrm>
                <a:off x="4556342" y="3102605"/>
                <a:ext cx="1853216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1400" b="1" dirty="0">
                    <a:solidFill>
                      <a:srgbClr val="0000FF"/>
                    </a:solidFill>
                  </a:rPr>
                  <a:t>Call E2ESericeInstance</a:t>
                </a:r>
              </a:p>
              <a:p>
                <a:pPr fontAlgn="base">
                  <a:buClr>
                    <a:schemeClr val="tx2"/>
                  </a:buClr>
                </a:pPr>
                <a:r>
                  <a:rPr lang="en-US" sz="1400" b="1" dirty="0">
                    <a:solidFill>
                      <a:srgbClr val="0000FF"/>
                    </a:solidFill>
                  </a:rPr>
                  <a:t> API with </a:t>
                </a:r>
                <a:r>
                  <a:rPr lang="en-US" sz="1400" b="1" dirty="0" err="1">
                    <a:solidFill>
                      <a:srgbClr val="0000FF"/>
                    </a:solidFill>
                  </a:rPr>
                  <a:t>serviceType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=CST</a:t>
                </a:r>
              </a:p>
            </p:txBody>
          </p:sp>
          <p:sp>
            <p:nvSpPr>
              <p:cNvPr id="38" name="Oval 132">
                <a:extLst>
                  <a:ext uri="{FF2B5EF4-FFF2-40B4-BE49-F238E27FC236}">
                    <a16:creationId xmlns:a16="http://schemas.microsoft.com/office/drawing/2014/main" id="{F9009487-2091-41D5-A719-E167F73EEAFB}"/>
                  </a:ext>
                </a:extLst>
              </p:cNvPr>
              <p:cNvSpPr/>
              <p:nvPr/>
            </p:nvSpPr>
            <p:spPr>
              <a:xfrm>
                <a:off x="3416168" y="3798399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1</a:t>
                </a:r>
              </a:p>
            </p:txBody>
          </p:sp>
          <p:sp>
            <p:nvSpPr>
              <p:cNvPr id="39" name="Flowchart: Card 133">
                <a:extLst>
                  <a:ext uri="{FF2B5EF4-FFF2-40B4-BE49-F238E27FC236}">
                    <a16:creationId xmlns:a16="http://schemas.microsoft.com/office/drawing/2014/main" id="{B66547E3-5ACB-41C0-922F-729CF5A46683}"/>
                  </a:ext>
                </a:extLst>
              </p:cNvPr>
              <p:cNvSpPr/>
              <p:nvPr/>
            </p:nvSpPr>
            <p:spPr>
              <a:xfrm>
                <a:off x="6295602" y="3475717"/>
                <a:ext cx="1018691" cy="451104"/>
              </a:xfrm>
              <a:prstGeom prst="flowChartPunchedCar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E2E Workflow</a:t>
                </a:r>
              </a:p>
            </p:txBody>
          </p:sp>
          <p:sp>
            <p:nvSpPr>
              <p:cNvPr id="40" name="Oval 136">
                <a:extLst>
                  <a:ext uri="{FF2B5EF4-FFF2-40B4-BE49-F238E27FC236}">
                    <a16:creationId xmlns:a16="http://schemas.microsoft.com/office/drawing/2014/main" id="{A32042BE-D123-4965-AB73-09F9B0883C3F}"/>
                  </a:ext>
                </a:extLst>
              </p:cNvPr>
              <p:cNvSpPr/>
              <p:nvPr/>
            </p:nvSpPr>
            <p:spPr>
              <a:xfrm>
                <a:off x="8120075" y="5116816"/>
                <a:ext cx="284831" cy="27602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8</a:t>
                </a:r>
              </a:p>
            </p:txBody>
          </p:sp>
          <p:sp>
            <p:nvSpPr>
              <p:cNvPr id="41" name="Rectangle 137">
                <a:extLst>
                  <a:ext uri="{FF2B5EF4-FFF2-40B4-BE49-F238E27FC236}">
                    <a16:creationId xmlns:a16="http://schemas.microsoft.com/office/drawing/2014/main" id="{14610785-C810-4101-81C5-B8B36D0D4439}"/>
                  </a:ext>
                </a:extLst>
              </p:cNvPr>
              <p:cNvSpPr/>
              <p:nvPr/>
            </p:nvSpPr>
            <p:spPr>
              <a:xfrm>
                <a:off x="6952367" y="1551465"/>
                <a:ext cx="722875" cy="4232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OOF</a:t>
                </a:r>
              </a:p>
            </p:txBody>
          </p:sp>
          <p:sp>
            <p:nvSpPr>
              <p:cNvPr id="42" name="Rectangle 138">
                <a:extLst>
                  <a:ext uri="{FF2B5EF4-FFF2-40B4-BE49-F238E27FC236}">
                    <a16:creationId xmlns:a16="http://schemas.microsoft.com/office/drawing/2014/main" id="{D676D6B7-5324-46A1-AEE3-91F9499C9C80}"/>
                  </a:ext>
                </a:extLst>
              </p:cNvPr>
              <p:cNvSpPr/>
              <p:nvPr/>
            </p:nvSpPr>
            <p:spPr>
              <a:xfrm>
                <a:off x="8085232" y="1538751"/>
                <a:ext cx="722875" cy="4232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AAI</a:t>
                </a:r>
              </a:p>
            </p:txBody>
          </p:sp>
          <p:sp>
            <p:nvSpPr>
              <p:cNvPr id="43" name="Rectangle 139">
                <a:extLst>
                  <a:ext uri="{FF2B5EF4-FFF2-40B4-BE49-F238E27FC236}">
                    <a16:creationId xmlns:a16="http://schemas.microsoft.com/office/drawing/2014/main" id="{55CCCEC5-F9AA-4631-9698-E19262A16E0B}"/>
                  </a:ext>
                </a:extLst>
              </p:cNvPr>
              <p:cNvSpPr/>
              <p:nvPr/>
            </p:nvSpPr>
            <p:spPr>
              <a:xfrm>
                <a:off x="6827615" y="2668993"/>
                <a:ext cx="2063146" cy="489965"/>
              </a:xfrm>
              <a:prstGeom prst="rect">
                <a:avLst/>
              </a:prstGeom>
              <a:noFill/>
              <a:ln>
                <a:solidFill>
                  <a:srgbClr val="0000CC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lowchart: Card 140">
                <a:extLst>
                  <a:ext uri="{FF2B5EF4-FFF2-40B4-BE49-F238E27FC236}">
                    <a16:creationId xmlns:a16="http://schemas.microsoft.com/office/drawing/2014/main" id="{5EF354F7-E541-45D6-9954-07E063235A5F}"/>
                  </a:ext>
                </a:extLst>
              </p:cNvPr>
              <p:cNvSpPr/>
              <p:nvPr/>
            </p:nvSpPr>
            <p:spPr>
              <a:xfrm>
                <a:off x="6318269" y="4071648"/>
                <a:ext cx="1018691" cy="451104"/>
              </a:xfrm>
              <a:prstGeom prst="flowChartPunchedCar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Macro Workflow</a:t>
                </a:r>
              </a:p>
            </p:txBody>
          </p:sp>
          <p:cxnSp>
            <p:nvCxnSpPr>
              <p:cNvPr id="45" name="Elbow Connector 141">
                <a:extLst>
                  <a:ext uri="{FF2B5EF4-FFF2-40B4-BE49-F238E27FC236}">
                    <a16:creationId xmlns:a16="http://schemas.microsoft.com/office/drawing/2014/main" id="{E25B7FAF-AE28-4095-90CE-C31FBDADBECD}"/>
                  </a:ext>
                </a:extLst>
              </p:cNvPr>
              <p:cNvCxnSpPr/>
              <p:nvPr/>
            </p:nvCxnSpPr>
            <p:spPr>
              <a:xfrm>
                <a:off x="7336960" y="4409974"/>
                <a:ext cx="2185810" cy="1367367"/>
              </a:xfrm>
              <a:prstGeom prst="bentConnector3">
                <a:avLst>
                  <a:gd name="adj1" fmla="val 72111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Elbow Connector 142">
                <a:extLst>
                  <a:ext uri="{FF2B5EF4-FFF2-40B4-BE49-F238E27FC236}">
                    <a16:creationId xmlns:a16="http://schemas.microsoft.com/office/drawing/2014/main" id="{07842151-F568-4E22-82E2-E08295D599A7}"/>
                  </a:ext>
                </a:extLst>
              </p:cNvPr>
              <p:cNvCxnSpPr>
                <a:endCxn id="44" idx="1"/>
              </p:cNvCxnSpPr>
              <p:nvPr/>
            </p:nvCxnSpPr>
            <p:spPr>
              <a:xfrm>
                <a:off x="4914435" y="3838699"/>
                <a:ext cx="1403834" cy="458501"/>
              </a:xfrm>
              <a:prstGeom prst="bentConnector3">
                <a:avLst>
                  <a:gd name="adj1" fmla="val 50000"/>
                </a:avLst>
              </a:prstGeom>
              <a:ln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143">
                <a:extLst>
                  <a:ext uri="{FF2B5EF4-FFF2-40B4-BE49-F238E27FC236}">
                    <a16:creationId xmlns:a16="http://schemas.microsoft.com/office/drawing/2014/main" id="{C070E701-D4A8-4DE8-BEAE-5B1A5681C39B}"/>
                  </a:ext>
                </a:extLst>
              </p:cNvPr>
              <p:cNvSpPr txBox="1"/>
              <p:nvPr/>
            </p:nvSpPr>
            <p:spPr>
              <a:xfrm>
                <a:off x="5129624" y="3624789"/>
                <a:ext cx="1283601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1400" dirty="0"/>
                  <a:t>Call service Instance   API </a:t>
                </a:r>
              </a:p>
            </p:txBody>
          </p:sp>
          <p:cxnSp>
            <p:nvCxnSpPr>
              <p:cNvPr id="48" name="Elbow Connector 144">
                <a:extLst>
                  <a:ext uri="{FF2B5EF4-FFF2-40B4-BE49-F238E27FC236}">
                    <a16:creationId xmlns:a16="http://schemas.microsoft.com/office/drawing/2014/main" id="{80D77927-2A2A-42D1-860B-0C265BC4C209}"/>
                  </a:ext>
                </a:extLst>
              </p:cNvPr>
              <p:cNvCxnSpPr>
                <a:endCxn id="27" idx="0"/>
              </p:cNvCxnSpPr>
              <p:nvPr/>
            </p:nvCxnSpPr>
            <p:spPr>
              <a:xfrm rot="16200000" flipH="1">
                <a:off x="7922284" y="3169328"/>
                <a:ext cx="680415" cy="647880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0070C0"/>
                </a:solidFill>
                <a:prstDash val="sys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145">
                <a:extLst>
                  <a:ext uri="{FF2B5EF4-FFF2-40B4-BE49-F238E27FC236}">
                    <a16:creationId xmlns:a16="http://schemas.microsoft.com/office/drawing/2014/main" id="{03F4548C-4D31-490D-A6B3-08BBC282F2B9}"/>
                  </a:ext>
                </a:extLst>
              </p:cNvPr>
              <p:cNvCxnSpPr>
                <a:stCxn id="43" idx="0"/>
                <a:endCxn id="41" idx="2"/>
              </p:cNvCxnSpPr>
              <p:nvPr/>
            </p:nvCxnSpPr>
            <p:spPr>
              <a:xfrm flipH="1" flipV="1">
                <a:off x="7313805" y="1974731"/>
                <a:ext cx="545383" cy="6942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146">
                <a:extLst>
                  <a:ext uri="{FF2B5EF4-FFF2-40B4-BE49-F238E27FC236}">
                    <a16:creationId xmlns:a16="http://schemas.microsoft.com/office/drawing/2014/main" id="{F4D6C1E1-59E9-4062-AD0A-1309FD767242}"/>
                  </a:ext>
                </a:extLst>
              </p:cNvPr>
              <p:cNvCxnSpPr>
                <a:stCxn id="43" idx="0"/>
                <a:endCxn id="42" idx="2"/>
              </p:cNvCxnSpPr>
              <p:nvPr/>
            </p:nvCxnSpPr>
            <p:spPr>
              <a:xfrm flipV="1">
                <a:off x="7859188" y="1962017"/>
                <a:ext cx="587482" cy="70697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147">
                <a:extLst>
                  <a:ext uri="{FF2B5EF4-FFF2-40B4-BE49-F238E27FC236}">
                    <a16:creationId xmlns:a16="http://schemas.microsoft.com/office/drawing/2014/main" id="{D1BF5CE6-D037-47F6-8594-AD335CE2B147}"/>
                  </a:ext>
                </a:extLst>
              </p:cNvPr>
              <p:cNvCxnSpPr>
                <a:stCxn id="29" idx="3"/>
                <a:endCxn id="28" idx="1"/>
              </p:cNvCxnSpPr>
              <p:nvPr/>
            </p:nvCxnSpPr>
            <p:spPr>
              <a:xfrm flipV="1">
                <a:off x="7684340" y="2884727"/>
                <a:ext cx="368848" cy="103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Oval 149">
                <a:extLst>
                  <a:ext uri="{FF2B5EF4-FFF2-40B4-BE49-F238E27FC236}">
                    <a16:creationId xmlns:a16="http://schemas.microsoft.com/office/drawing/2014/main" id="{552D5217-6AA5-49B9-938E-BAF0115CD841}"/>
                  </a:ext>
                </a:extLst>
              </p:cNvPr>
              <p:cNvSpPr/>
              <p:nvPr/>
            </p:nvSpPr>
            <p:spPr>
              <a:xfrm>
                <a:off x="5311977" y="2925220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2</a:t>
                </a:r>
              </a:p>
            </p:txBody>
          </p:sp>
          <p:sp>
            <p:nvSpPr>
              <p:cNvPr id="53" name="Oval 150">
                <a:extLst>
                  <a:ext uri="{FF2B5EF4-FFF2-40B4-BE49-F238E27FC236}">
                    <a16:creationId xmlns:a16="http://schemas.microsoft.com/office/drawing/2014/main" id="{7D62AEA2-26E0-4F14-B2EC-41E5AEE161FD}"/>
                  </a:ext>
                </a:extLst>
              </p:cNvPr>
              <p:cNvSpPr/>
              <p:nvPr/>
            </p:nvSpPr>
            <p:spPr>
              <a:xfrm>
                <a:off x="6272708" y="3040284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3</a:t>
                </a:r>
              </a:p>
            </p:txBody>
          </p:sp>
          <p:cxnSp>
            <p:nvCxnSpPr>
              <p:cNvPr id="54" name="Elbow Connector 151">
                <a:extLst>
                  <a:ext uri="{FF2B5EF4-FFF2-40B4-BE49-F238E27FC236}">
                    <a16:creationId xmlns:a16="http://schemas.microsoft.com/office/drawing/2014/main" id="{A5B2C69B-4D0E-4150-9390-2EBA817CEF01}"/>
                  </a:ext>
                </a:extLst>
              </p:cNvPr>
              <p:cNvCxnSpPr>
                <a:endCxn id="43" idx="1"/>
              </p:cNvCxnSpPr>
              <p:nvPr/>
            </p:nvCxnSpPr>
            <p:spPr>
              <a:xfrm rot="5400000" flipH="1" flipV="1">
                <a:off x="6421769" y="3092267"/>
                <a:ext cx="584136" cy="227555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Oval 152">
                <a:extLst>
                  <a:ext uri="{FF2B5EF4-FFF2-40B4-BE49-F238E27FC236}">
                    <a16:creationId xmlns:a16="http://schemas.microsoft.com/office/drawing/2014/main" id="{A5F8FFA4-ABFA-42C0-A027-BB5032A366F9}"/>
                  </a:ext>
                </a:extLst>
              </p:cNvPr>
              <p:cNvSpPr/>
              <p:nvPr/>
            </p:nvSpPr>
            <p:spPr>
              <a:xfrm>
                <a:off x="7725682" y="2249620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4</a:t>
                </a:r>
              </a:p>
            </p:txBody>
          </p:sp>
          <p:sp>
            <p:nvSpPr>
              <p:cNvPr id="56" name="Oval 154">
                <a:extLst>
                  <a:ext uri="{FF2B5EF4-FFF2-40B4-BE49-F238E27FC236}">
                    <a16:creationId xmlns:a16="http://schemas.microsoft.com/office/drawing/2014/main" id="{FCE3404C-6F40-4621-9CC9-D77EDC6E4C39}"/>
                  </a:ext>
                </a:extLst>
              </p:cNvPr>
              <p:cNvSpPr/>
              <p:nvPr/>
            </p:nvSpPr>
            <p:spPr>
              <a:xfrm>
                <a:off x="8663518" y="3375133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5</a:t>
                </a:r>
              </a:p>
            </p:txBody>
          </p:sp>
          <p:sp>
            <p:nvSpPr>
              <p:cNvPr id="57" name="Oval 156">
                <a:extLst>
                  <a:ext uri="{FF2B5EF4-FFF2-40B4-BE49-F238E27FC236}">
                    <a16:creationId xmlns:a16="http://schemas.microsoft.com/office/drawing/2014/main" id="{AB8DCA86-CD31-42D9-8D42-3FF564235B4C}"/>
                  </a:ext>
                </a:extLst>
              </p:cNvPr>
              <p:cNvSpPr/>
              <p:nvPr/>
            </p:nvSpPr>
            <p:spPr>
              <a:xfrm>
                <a:off x="5302673" y="4807735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6</a:t>
                </a:r>
              </a:p>
            </p:txBody>
          </p:sp>
          <p:sp>
            <p:nvSpPr>
              <p:cNvPr id="58" name="Oval 157">
                <a:extLst>
                  <a:ext uri="{FF2B5EF4-FFF2-40B4-BE49-F238E27FC236}">
                    <a16:creationId xmlns:a16="http://schemas.microsoft.com/office/drawing/2014/main" id="{0915C27E-6045-4C79-A06A-AF367332164B}"/>
                  </a:ext>
                </a:extLst>
              </p:cNvPr>
              <p:cNvSpPr/>
              <p:nvPr/>
            </p:nvSpPr>
            <p:spPr>
              <a:xfrm>
                <a:off x="8950163" y="5142050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9</a:t>
                </a:r>
              </a:p>
            </p:txBody>
          </p:sp>
        </p:grpSp>
        <p:cxnSp>
          <p:nvCxnSpPr>
            <p:cNvPr id="15" name="Elbow Connector 11">
              <a:extLst>
                <a:ext uri="{FF2B5EF4-FFF2-40B4-BE49-F238E27FC236}">
                  <a16:creationId xmlns:a16="http://schemas.microsoft.com/office/drawing/2014/main" id="{6D4F41DB-2336-4F36-862B-FC961E7F7489}"/>
                </a:ext>
              </a:extLst>
            </p:cNvPr>
            <p:cNvCxnSpPr>
              <a:stCxn id="27" idx="2"/>
              <a:endCxn id="25" idx="2"/>
            </p:cNvCxnSpPr>
            <p:nvPr/>
          </p:nvCxnSpPr>
          <p:spPr>
            <a:xfrm rot="5400000" flipH="1">
              <a:off x="4814881" y="1712843"/>
              <a:ext cx="370995" cy="4226401"/>
            </a:xfrm>
            <a:prstGeom prst="bentConnector3">
              <a:avLst>
                <a:gd name="adj1" fmla="val -124997"/>
              </a:avLst>
            </a:prstGeom>
            <a:ln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Rectangle 164">
              <a:extLst>
                <a:ext uri="{FF2B5EF4-FFF2-40B4-BE49-F238E27FC236}">
                  <a16:creationId xmlns:a16="http://schemas.microsoft.com/office/drawing/2014/main" id="{3386CB2F-4534-4CD2-AB3F-B52B4E7FE231}"/>
                </a:ext>
              </a:extLst>
            </p:cNvPr>
            <p:cNvSpPr/>
            <p:nvPr/>
          </p:nvSpPr>
          <p:spPr>
            <a:xfrm>
              <a:off x="9438908" y="5268355"/>
              <a:ext cx="932596" cy="451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K8s Plug-in</a:t>
              </a:r>
            </a:p>
          </p:txBody>
        </p:sp>
        <p:sp>
          <p:nvSpPr>
            <p:cNvPr id="17" name="Rectangle 165">
              <a:extLst>
                <a:ext uri="{FF2B5EF4-FFF2-40B4-BE49-F238E27FC236}">
                  <a16:creationId xmlns:a16="http://schemas.microsoft.com/office/drawing/2014/main" id="{84968204-1C06-43F0-BBD1-C17C72C74510}"/>
                </a:ext>
              </a:extLst>
            </p:cNvPr>
            <p:cNvSpPr/>
            <p:nvPr/>
          </p:nvSpPr>
          <p:spPr>
            <a:xfrm>
              <a:off x="10835354" y="5282369"/>
              <a:ext cx="932596" cy="451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K8s Cluster</a:t>
              </a:r>
            </a:p>
          </p:txBody>
        </p:sp>
        <p:cxnSp>
          <p:nvCxnSpPr>
            <p:cNvPr id="18" name="Elbow Connector 166">
              <a:extLst>
                <a:ext uri="{FF2B5EF4-FFF2-40B4-BE49-F238E27FC236}">
                  <a16:creationId xmlns:a16="http://schemas.microsoft.com/office/drawing/2014/main" id="{A06721D7-0796-4A30-914A-78893D844E19}"/>
                </a:ext>
              </a:extLst>
            </p:cNvPr>
            <p:cNvCxnSpPr/>
            <p:nvPr/>
          </p:nvCxnSpPr>
          <p:spPr>
            <a:xfrm flipV="1">
              <a:off x="9024754" y="5493907"/>
              <a:ext cx="414154" cy="204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67">
              <a:extLst>
                <a:ext uri="{FF2B5EF4-FFF2-40B4-BE49-F238E27FC236}">
                  <a16:creationId xmlns:a16="http://schemas.microsoft.com/office/drawing/2014/main" id="{CA38A228-9715-47E3-8C34-D59D9CC9DCEB}"/>
                </a:ext>
              </a:extLst>
            </p:cNvPr>
            <p:cNvCxnSpPr/>
            <p:nvPr/>
          </p:nvCxnSpPr>
          <p:spPr>
            <a:xfrm flipV="1">
              <a:off x="10391998" y="5502614"/>
              <a:ext cx="414154" cy="204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25">
              <a:extLst>
                <a:ext uri="{FF2B5EF4-FFF2-40B4-BE49-F238E27FC236}">
                  <a16:creationId xmlns:a16="http://schemas.microsoft.com/office/drawing/2014/main" id="{F3F26F11-C406-4C05-998F-9D7046B60C1B}"/>
                </a:ext>
              </a:extLst>
            </p:cNvPr>
            <p:cNvCxnSpPr>
              <a:stCxn id="27" idx="3"/>
              <a:endCxn id="13" idx="3"/>
            </p:cNvCxnSpPr>
            <p:nvPr/>
          </p:nvCxnSpPr>
          <p:spPr>
            <a:xfrm flipH="1" flipV="1">
              <a:off x="7492811" y="1469572"/>
              <a:ext cx="170022" cy="2317621"/>
            </a:xfrm>
            <a:prstGeom prst="bentConnector3">
              <a:avLst>
                <a:gd name="adj1" fmla="val -280431"/>
              </a:avLst>
            </a:prstGeom>
            <a:ln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169">
              <a:extLst>
                <a:ext uri="{FF2B5EF4-FFF2-40B4-BE49-F238E27FC236}">
                  <a16:creationId xmlns:a16="http://schemas.microsoft.com/office/drawing/2014/main" id="{895B3C76-35AC-4B40-920D-CD618B9880B1}"/>
                </a:ext>
              </a:extLst>
            </p:cNvPr>
            <p:cNvSpPr/>
            <p:nvPr/>
          </p:nvSpPr>
          <p:spPr>
            <a:xfrm>
              <a:off x="4113932" y="3865147"/>
              <a:ext cx="242974" cy="297237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7</a:t>
              </a:r>
            </a:p>
          </p:txBody>
        </p:sp>
        <p:sp>
          <p:nvSpPr>
            <p:cNvPr id="22" name="Oval 172">
              <a:extLst>
                <a:ext uri="{FF2B5EF4-FFF2-40B4-BE49-F238E27FC236}">
                  <a16:creationId xmlns:a16="http://schemas.microsoft.com/office/drawing/2014/main" id="{5E9D3BF9-1A34-4A8D-928D-08504706B81B}"/>
                </a:ext>
              </a:extLst>
            </p:cNvPr>
            <p:cNvSpPr/>
            <p:nvPr/>
          </p:nvSpPr>
          <p:spPr>
            <a:xfrm>
              <a:off x="8958699" y="4894045"/>
              <a:ext cx="546263" cy="22816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10</a:t>
              </a:r>
            </a:p>
          </p:txBody>
        </p:sp>
        <p:sp>
          <p:nvSpPr>
            <p:cNvPr id="23" name="Oval 173">
              <a:extLst>
                <a:ext uri="{FF2B5EF4-FFF2-40B4-BE49-F238E27FC236}">
                  <a16:creationId xmlns:a16="http://schemas.microsoft.com/office/drawing/2014/main" id="{B59948BC-2405-4E0A-8450-D28C156771D7}"/>
                </a:ext>
              </a:extLst>
            </p:cNvPr>
            <p:cNvSpPr/>
            <p:nvPr/>
          </p:nvSpPr>
          <p:spPr>
            <a:xfrm>
              <a:off x="10366706" y="4894045"/>
              <a:ext cx="546263" cy="22816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11</a:t>
              </a:r>
            </a:p>
          </p:txBody>
        </p:sp>
      </p:grpSp>
      <p:sp>
        <p:nvSpPr>
          <p:cNvPr id="59" name="TextBox 1">
            <a:extLst>
              <a:ext uri="{FF2B5EF4-FFF2-40B4-BE49-F238E27FC236}">
                <a16:creationId xmlns:a16="http://schemas.microsoft.com/office/drawing/2014/main" id="{82B5B29B-AAB1-4516-A219-4AF8F47934B0}"/>
              </a:ext>
            </a:extLst>
          </p:cNvPr>
          <p:cNvSpPr txBox="1"/>
          <p:nvPr/>
        </p:nvSpPr>
        <p:spPr>
          <a:xfrm>
            <a:off x="60474" y="1030641"/>
            <a:ext cx="264732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IN" dirty="0"/>
              <a:t>NSSMF-&gt;NFVO Interaction</a:t>
            </a:r>
          </a:p>
          <a:p>
            <a:r>
              <a:rPr lang="en-US" altLang="zh-CN" dirty="0"/>
              <a:t>NFVO</a:t>
            </a:r>
            <a:r>
              <a:rPr lang="zh-CN" altLang="en-US" dirty="0"/>
              <a:t> </a:t>
            </a:r>
            <a:r>
              <a:rPr lang="en-US" altLang="zh-CN" dirty="0"/>
              <a:t>Orchestration</a:t>
            </a:r>
            <a:r>
              <a:rPr lang="zh-CN" altLang="en-US" dirty="0"/>
              <a:t> </a:t>
            </a:r>
            <a:r>
              <a:rPr lang="en-US" altLang="zh-CN" dirty="0"/>
              <a:t>Flow</a:t>
            </a:r>
            <a:endParaRPr lang="en-IN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0498BF9-642C-4197-B3F7-FA1C4F0854B1}"/>
              </a:ext>
            </a:extLst>
          </p:cNvPr>
          <p:cNvSpPr txBox="1"/>
          <p:nvPr/>
        </p:nvSpPr>
        <p:spPr>
          <a:xfrm>
            <a:off x="5123188" y="6089228"/>
            <a:ext cx="494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Solution based on ONAP Frankfurt release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304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D30D874-7BD6-4E55-86D5-22E57AEA56F3}"/>
              </a:ext>
            </a:extLst>
          </p:cNvPr>
          <p:cNvGrpSpPr/>
          <p:nvPr/>
        </p:nvGrpSpPr>
        <p:grpSpPr>
          <a:xfrm>
            <a:off x="191529" y="5910769"/>
            <a:ext cx="2745957" cy="469733"/>
            <a:chOff x="1119488" y="5839007"/>
            <a:chExt cx="2745957" cy="469733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568DBA97-1C85-4850-9A9C-6946E0EC8CD4}"/>
                </a:ext>
              </a:extLst>
            </p:cNvPr>
            <p:cNvCxnSpPr/>
            <p:nvPr/>
          </p:nvCxnSpPr>
          <p:spPr>
            <a:xfrm>
              <a:off x="1119488" y="5895532"/>
              <a:ext cx="932688" cy="6255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0FB5F5E-3B79-44F9-B208-7C3E4CCE34EC}"/>
                </a:ext>
              </a:extLst>
            </p:cNvPr>
            <p:cNvSpPr txBox="1"/>
            <p:nvPr/>
          </p:nvSpPr>
          <p:spPr>
            <a:xfrm>
              <a:off x="2201528" y="5839007"/>
              <a:ext cx="1663917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4546A"/>
                </a:buClr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</a:rPr>
                <a:t>Slice Lifecycle Flows (Existing)</a:t>
              </a:r>
            </a:p>
          </p:txBody>
        </p:sp>
        <p:cxnSp>
          <p:nvCxnSpPr>
            <p:cNvPr id="8" name="Elbow Connector 112">
              <a:extLst>
                <a:ext uri="{FF2B5EF4-FFF2-40B4-BE49-F238E27FC236}">
                  <a16:creationId xmlns:a16="http://schemas.microsoft.com/office/drawing/2014/main" id="{2A78B15A-2A02-4294-88A5-8991E9FF4BA0}"/>
                </a:ext>
              </a:extLst>
            </p:cNvPr>
            <p:cNvCxnSpPr/>
            <p:nvPr/>
          </p:nvCxnSpPr>
          <p:spPr>
            <a:xfrm>
              <a:off x="1135042" y="6240564"/>
              <a:ext cx="917134" cy="1"/>
            </a:xfrm>
            <a:prstGeom prst="bentConnector3">
              <a:avLst>
                <a:gd name="adj1" fmla="val 50000"/>
              </a:avLst>
            </a:prstGeom>
            <a:noFill/>
            <a:ln w="6350" cap="flat" cmpd="sng" algn="ctr">
              <a:solidFill>
                <a:srgbClr val="0070C0"/>
              </a:solidFill>
              <a:prstDash val="sysDash"/>
              <a:miter lim="800000"/>
              <a:tailEnd type="triangle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E246F5D-9158-4EE2-B662-0BF8F61BDF23}"/>
                </a:ext>
              </a:extLst>
            </p:cNvPr>
            <p:cNvSpPr txBox="1"/>
            <p:nvPr/>
          </p:nvSpPr>
          <p:spPr>
            <a:xfrm>
              <a:off x="2201528" y="6139463"/>
              <a:ext cx="1530868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4546A"/>
                </a:buClr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</a:rPr>
                <a:t>NSSMF – NFVO Flow (New)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2B3D710-85C2-4F29-B45F-0677E4C27127}"/>
              </a:ext>
            </a:extLst>
          </p:cNvPr>
          <p:cNvGrpSpPr/>
          <p:nvPr/>
        </p:nvGrpSpPr>
        <p:grpSpPr>
          <a:xfrm>
            <a:off x="413168" y="1099115"/>
            <a:ext cx="11365664" cy="4771255"/>
            <a:chOff x="402286" y="1071154"/>
            <a:chExt cx="11365664" cy="47712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2A4F543-5A65-4E1A-AE37-437FD1493C34}"/>
                </a:ext>
              </a:extLst>
            </p:cNvPr>
            <p:cNvSpPr/>
            <p:nvPr/>
          </p:nvSpPr>
          <p:spPr>
            <a:xfrm>
              <a:off x="5151396" y="1071154"/>
              <a:ext cx="2341415" cy="79683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AF3811-4ED8-4415-B56D-B9A4F4E0731F}"/>
                </a:ext>
              </a:extLst>
            </p:cNvPr>
            <p:cNvGrpSpPr/>
            <p:nvPr/>
          </p:nvGrpSpPr>
          <p:grpSpPr>
            <a:xfrm>
              <a:off x="402286" y="1268121"/>
              <a:ext cx="8625024" cy="4574288"/>
              <a:chOff x="2181561" y="1538751"/>
              <a:chExt cx="8231225" cy="4574288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FB0723B-E0AA-49CC-B196-3C2C61E6C05C}"/>
                  </a:ext>
                </a:extLst>
              </p:cNvPr>
              <p:cNvSpPr/>
              <p:nvPr/>
            </p:nvSpPr>
            <p:spPr>
              <a:xfrm>
                <a:off x="2181561" y="3475717"/>
                <a:ext cx="890016" cy="451104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UUI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B5A187C-6119-4773-8417-2371D396C295}"/>
                  </a:ext>
                </a:extLst>
              </p:cNvPr>
              <p:cNvSpPr/>
              <p:nvPr/>
            </p:nvSpPr>
            <p:spPr>
              <a:xfrm>
                <a:off x="4191560" y="3487909"/>
                <a:ext cx="722875" cy="423266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ExtAPI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5854E31-1A7F-405B-9223-CE183AC7653C}"/>
                  </a:ext>
                </a:extLst>
              </p:cNvPr>
              <p:cNvSpPr/>
              <p:nvPr/>
            </p:nvSpPr>
            <p:spPr>
              <a:xfrm>
                <a:off x="6173280" y="2542664"/>
                <a:ext cx="3179378" cy="2316162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8EC52B0-3D2C-457D-8829-8C6FDB360021}"/>
                  </a:ext>
                </a:extLst>
              </p:cNvPr>
              <p:cNvSpPr/>
              <p:nvPr/>
            </p:nvSpPr>
            <p:spPr>
              <a:xfrm>
                <a:off x="8062254" y="3833476"/>
                <a:ext cx="1048354" cy="448694"/>
              </a:xfrm>
              <a:prstGeom prst="rect">
                <a:avLst/>
              </a:prstGeom>
              <a:solidFill>
                <a:srgbClr val="E7E6E6">
                  <a:lumMod val="40000"/>
                  <a:lumOff val="60000"/>
                </a:srgbClr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Core NSSMF Workflow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2DC9872-4BEC-41A0-81D2-555DA79DAEAA}"/>
                  </a:ext>
                </a:extLst>
              </p:cNvPr>
              <p:cNvSpPr/>
              <p:nvPr/>
            </p:nvSpPr>
            <p:spPr>
              <a:xfrm>
                <a:off x="8053188" y="2743954"/>
                <a:ext cx="636013" cy="281545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NSMF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7CEABC1-1745-4B8A-A9A3-3120C697FF3A}"/>
                  </a:ext>
                </a:extLst>
              </p:cNvPr>
              <p:cNvSpPr/>
              <p:nvPr/>
            </p:nvSpPr>
            <p:spPr>
              <a:xfrm>
                <a:off x="7007911" y="2755833"/>
                <a:ext cx="676429" cy="278473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CSMF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3447971-4FE4-45E5-866E-670C3525C7C7}"/>
                  </a:ext>
                </a:extLst>
              </p:cNvPr>
              <p:cNvSpPr txBox="1"/>
              <p:nvPr/>
            </p:nvSpPr>
            <p:spPr>
              <a:xfrm>
                <a:off x="6282488" y="2636942"/>
                <a:ext cx="191227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546A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SO</a:t>
                </a: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DA7706DD-4F00-4917-9278-13165A294443}"/>
                  </a:ext>
                </a:extLst>
              </p:cNvPr>
              <p:cNvCxnSpPr>
                <a:stCxn id="21" idx="3"/>
                <a:endCxn id="22" idx="1"/>
              </p:cNvCxnSpPr>
              <p:nvPr/>
            </p:nvCxnSpPr>
            <p:spPr>
              <a:xfrm flipV="1">
                <a:off x="3071577" y="3699542"/>
                <a:ext cx="1119983" cy="1727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006C6EED-F167-4932-98DE-2D51F943F2DC}"/>
                  </a:ext>
                </a:extLst>
              </p:cNvPr>
              <p:cNvCxnSpPr/>
              <p:nvPr/>
            </p:nvCxnSpPr>
            <p:spPr>
              <a:xfrm>
                <a:off x="4901321" y="3568701"/>
                <a:ext cx="1381167" cy="1727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0" name="Elbow Connector 125">
                <a:extLst>
                  <a:ext uri="{FF2B5EF4-FFF2-40B4-BE49-F238E27FC236}">
                    <a16:creationId xmlns:a16="http://schemas.microsoft.com/office/drawing/2014/main" id="{93EDBE9D-CC7F-4D01-967C-0FCBE735A27C}"/>
                  </a:ext>
                </a:extLst>
              </p:cNvPr>
              <p:cNvCxnSpPr>
                <a:stCxn id="41" idx="2"/>
                <a:endCxn id="31" idx="0"/>
              </p:cNvCxnSpPr>
              <p:nvPr/>
            </p:nvCxnSpPr>
            <p:spPr>
              <a:xfrm rot="16200000" flipH="1">
                <a:off x="6855375" y="4494991"/>
                <a:ext cx="1043050" cy="1098571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2AEBCF9-E779-4996-BC21-79EC9D0AC9FC}"/>
                  </a:ext>
                </a:extLst>
              </p:cNvPr>
              <p:cNvSpPr/>
              <p:nvPr/>
            </p:nvSpPr>
            <p:spPr>
              <a:xfrm>
                <a:off x="7481178" y="5565802"/>
                <a:ext cx="890016" cy="451104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CDS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ED565AC-C3F0-4EA8-8895-B424D800F440}"/>
                  </a:ext>
                </a:extLst>
              </p:cNvPr>
              <p:cNvSpPr/>
              <p:nvPr/>
            </p:nvSpPr>
            <p:spPr>
              <a:xfrm>
                <a:off x="9522770" y="5559398"/>
                <a:ext cx="890016" cy="451104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Multi-cloud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8F710DF-5F35-45CF-BAEC-AB326E18713E}"/>
                  </a:ext>
                </a:extLst>
              </p:cNvPr>
              <p:cNvSpPr txBox="1"/>
              <p:nvPr/>
            </p:nvSpPr>
            <p:spPr>
              <a:xfrm>
                <a:off x="3203437" y="3074849"/>
                <a:ext cx="1164984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546A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serviceOrder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API</a:t>
                </a: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546A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with slicing </a:t>
                </a: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546A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parameters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D5BB08E-C217-4276-AE08-2429E0691DE2}"/>
                  </a:ext>
                </a:extLst>
              </p:cNvPr>
              <p:cNvSpPr txBox="1"/>
              <p:nvPr/>
            </p:nvSpPr>
            <p:spPr>
              <a:xfrm>
                <a:off x="4618070" y="3133998"/>
                <a:ext cx="1814666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546A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Call E2ESericeInstance</a:t>
                </a: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546A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API with </a:t>
                </a:r>
                <a:r>
                  <a: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serviceType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=CST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24B25F26-0D97-423B-9B6F-75669B3D6BAB}"/>
                  </a:ext>
                </a:extLst>
              </p:cNvPr>
              <p:cNvSpPr/>
              <p:nvPr/>
            </p:nvSpPr>
            <p:spPr>
              <a:xfrm>
                <a:off x="3416168" y="3798399"/>
                <a:ext cx="284831" cy="225552"/>
              </a:xfrm>
              <a:prstGeom prst="ellipse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36" name="Flowchart: Card 35">
                <a:extLst>
                  <a:ext uri="{FF2B5EF4-FFF2-40B4-BE49-F238E27FC236}">
                    <a16:creationId xmlns:a16="http://schemas.microsoft.com/office/drawing/2014/main" id="{D7AEB3FE-E5DE-4A28-BF96-650F18E0732C}"/>
                  </a:ext>
                </a:extLst>
              </p:cNvPr>
              <p:cNvSpPr/>
              <p:nvPr/>
            </p:nvSpPr>
            <p:spPr>
              <a:xfrm>
                <a:off x="6295602" y="3475717"/>
                <a:ext cx="1018691" cy="451104"/>
              </a:xfrm>
              <a:prstGeom prst="flowChartPunchedCard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black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E2E workflow</a:t>
                </a: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DC710E44-C32A-4281-89E5-4950E1E2E4DB}"/>
                  </a:ext>
                </a:extLst>
              </p:cNvPr>
              <p:cNvSpPr/>
              <p:nvPr/>
            </p:nvSpPr>
            <p:spPr>
              <a:xfrm>
                <a:off x="8120075" y="5116816"/>
                <a:ext cx="284831" cy="276021"/>
              </a:xfrm>
              <a:prstGeom prst="ellipse">
                <a:avLst/>
              </a:prstGeom>
              <a:solidFill>
                <a:srgbClr val="00B0F0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7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15DC1FEC-02D7-43A8-BD41-56F934D776F4}"/>
                  </a:ext>
                </a:extLst>
              </p:cNvPr>
              <p:cNvSpPr/>
              <p:nvPr/>
            </p:nvSpPr>
            <p:spPr>
              <a:xfrm>
                <a:off x="6952367" y="1551465"/>
                <a:ext cx="722875" cy="423266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OOF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8A30417-097A-40A7-9B8B-0C51A3D4479E}"/>
                  </a:ext>
                </a:extLst>
              </p:cNvPr>
              <p:cNvSpPr/>
              <p:nvPr/>
            </p:nvSpPr>
            <p:spPr>
              <a:xfrm>
                <a:off x="8085232" y="1538751"/>
                <a:ext cx="722875" cy="423266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AAI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6CE56AA-C635-4F6F-9200-4ED02C9F2ACB}"/>
                  </a:ext>
                </a:extLst>
              </p:cNvPr>
              <p:cNvSpPr/>
              <p:nvPr/>
            </p:nvSpPr>
            <p:spPr>
              <a:xfrm>
                <a:off x="6827615" y="2668993"/>
                <a:ext cx="2063146" cy="489965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CC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lowchart: Card 40">
                <a:extLst>
                  <a:ext uri="{FF2B5EF4-FFF2-40B4-BE49-F238E27FC236}">
                    <a16:creationId xmlns:a16="http://schemas.microsoft.com/office/drawing/2014/main" id="{B23D0ABC-99D6-45A0-A867-AFDF18E58032}"/>
                  </a:ext>
                </a:extLst>
              </p:cNvPr>
              <p:cNvSpPr/>
              <p:nvPr/>
            </p:nvSpPr>
            <p:spPr>
              <a:xfrm>
                <a:off x="6318269" y="4071648"/>
                <a:ext cx="1018691" cy="451104"/>
              </a:xfrm>
              <a:prstGeom prst="flowChartPunchedCard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black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Macro workflow</a:t>
                </a:r>
              </a:p>
            </p:txBody>
          </p:sp>
          <p:cxnSp>
            <p:nvCxnSpPr>
              <p:cNvPr id="42" name="Elbow Connector 141">
                <a:extLst>
                  <a:ext uri="{FF2B5EF4-FFF2-40B4-BE49-F238E27FC236}">
                    <a16:creationId xmlns:a16="http://schemas.microsoft.com/office/drawing/2014/main" id="{978CCFBF-4C46-4EDA-944A-AE1F5136D5AD}"/>
                  </a:ext>
                </a:extLst>
              </p:cNvPr>
              <p:cNvCxnSpPr>
                <a:stCxn id="31" idx="3"/>
                <a:endCxn id="32" idx="1"/>
              </p:cNvCxnSpPr>
              <p:nvPr/>
            </p:nvCxnSpPr>
            <p:spPr>
              <a:xfrm flipV="1">
                <a:off x="8371194" y="5784950"/>
                <a:ext cx="1151576" cy="6404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43" name="Elbow Connector 144">
                <a:extLst>
                  <a:ext uri="{FF2B5EF4-FFF2-40B4-BE49-F238E27FC236}">
                    <a16:creationId xmlns:a16="http://schemas.microsoft.com/office/drawing/2014/main" id="{BB0FAEBE-35ED-42C9-B020-C3A32A66AB60}"/>
                  </a:ext>
                </a:extLst>
              </p:cNvPr>
              <p:cNvCxnSpPr>
                <a:endCxn id="24" idx="0"/>
              </p:cNvCxnSpPr>
              <p:nvPr/>
            </p:nvCxnSpPr>
            <p:spPr>
              <a:xfrm rot="16200000" flipH="1">
                <a:off x="7922284" y="3169328"/>
                <a:ext cx="680415" cy="647880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rgbClr val="0070C0"/>
                </a:solidFill>
                <a:prstDash val="sysDash"/>
                <a:miter lim="800000"/>
                <a:tailEnd type="triangle"/>
              </a:ln>
              <a:effectLst/>
            </p:spPr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F3541243-1124-46E4-9AC6-49F05F405215}"/>
                  </a:ext>
                </a:extLst>
              </p:cNvPr>
              <p:cNvCxnSpPr>
                <a:stCxn id="40" idx="0"/>
                <a:endCxn id="38" idx="2"/>
              </p:cNvCxnSpPr>
              <p:nvPr/>
            </p:nvCxnSpPr>
            <p:spPr>
              <a:xfrm flipH="1" flipV="1">
                <a:off x="7313805" y="1974731"/>
                <a:ext cx="545383" cy="694262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ABA3211F-7869-41AB-BA6F-73A407B3C7BE}"/>
                  </a:ext>
                </a:extLst>
              </p:cNvPr>
              <p:cNvCxnSpPr>
                <a:stCxn id="40" idx="0"/>
                <a:endCxn id="39" idx="2"/>
              </p:cNvCxnSpPr>
              <p:nvPr/>
            </p:nvCxnSpPr>
            <p:spPr>
              <a:xfrm flipV="1">
                <a:off x="7859188" y="1962017"/>
                <a:ext cx="587482" cy="70697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2ADC2326-A1F0-49D8-9B8B-592C5BE60583}"/>
                  </a:ext>
                </a:extLst>
              </p:cNvPr>
              <p:cNvCxnSpPr>
                <a:stCxn id="26" idx="3"/>
                <a:endCxn id="25" idx="1"/>
              </p:cNvCxnSpPr>
              <p:nvPr/>
            </p:nvCxnSpPr>
            <p:spPr>
              <a:xfrm flipV="1">
                <a:off x="7684340" y="2884727"/>
                <a:ext cx="368848" cy="10343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1D4CD3D3-B51E-43B2-A167-11B923E6C74E}"/>
                  </a:ext>
                </a:extLst>
              </p:cNvPr>
              <p:cNvSpPr/>
              <p:nvPr/>
            </p:nvSpPr>
            <p:spPr>
              <a:xfrm>
                <a:off x="5311977" y="2925220"/>
                <a:ext cx="284831" cy="225552"/>
              </a:xfrm>
              <a:prstGeom prst="ellipse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F7D1E7-D4BD-48AB-8C3A-E805A76C419C}"/>
                  </a:ext>
                </a:extLst>
              </p:cNvPr>
              <p:cNvSpPr/>
              <p:nvPr/>
            </p:nvSpPr>
            <p:spPr>
              <a:xfrm>
                <a:off x="6272708" y="3040284"/>
                <a:ext cx="284831" cy="225552"/>
              </a:xfrm>
              <a:prstGeom prst="ellipse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</a:t>
                </a:r>
              </a:p>
            </p:txBody>
          </p:sp>
          <p:cxnSp>
            <p:nvCxnSpPr>
              <p:cNvPr id="49" name="Elbow Connector 151">
                <a:extLst>
                  <a:ext uri="{FF2B5EF4-FFF2-40B4-BE49-F238E27FC236}">
                    <a16:creationId xmlns:a16="http://schemas.microsoft.com/office/drawing/2014/main" id="{0A30892C-82B1-4FFC-9C8E-496F47041498}"/>
                  </a:ext>
                </a:extLst>
              </p:cNvPr>
              <p:cNvCxnSpPr>
                <a:endCxn id="40" idx="1"/>
              </p:cNvCxnSpPr>
              <p:nvPr/>
            </p:nvCxnSpPr>
            <p:spPr>
              <a:xfrm rot="5400000" flipH="1" flipV="1">
                <a:off x="6421769" y="3092267"/>
                <a:ext cx="584136" cy="227555"/>
              </a:xfrm>
              <a:prstGeom prst="bentConnector2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3C77C2B-36F1-4B44-A8E7-3522EBDA1C66}"/>
                  </a:ext>
                </a:extLst>
              </p:cNvPr>
              <p:cNvSpPr/>
              <p:nvPr/>
            </p:nvSpPr>
            <p:spPr>
              <a:xfrm>
                <a:off x="7725682" y="2249620"/>
                <a:ext cx="284831" cy="225552"/>
              </a:xfrm>
              <a:prstGeom prst="ellipse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4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1366320-E5DF-4DF2-80EE-684CC9407A36}"/>
                  </a:ext>
                </a:extLst>
              </p:cNvPr>
              <p:cNvSpPr/>
              <p:nvPr/>
            </p:nvSpPr>
            <p:spPr>
              <a:xfrm>
                <a:off x="8663518" y="3375133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422EE1E3-6AF8-4100-8A7C-762BD56203C8}"/>
                  </a:ext>
                </a:extLst>
              </p:cNvPr>
              <p:cNvSpPr/>
              <p:nvPr/>
            </p:nvSpPr>
            <p:spPr>
              <a:xfrm>
                <a:off x="7481616" y="3716609"/>
                <a:ext cx="342385" cy="278381"/>
              </a:xfrm>
              <a:prstGeom prst="ellipse">
                <a:avLst/>
              </a:prstGeom>
              <a:solidFill>
                <a:srgbClr val="00B0F0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6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599EDDF7-8199-4542-8BB7-3DEB9FC0A519}"/>
                  </a:ext>
                </a:extLst>
              </p:cNvPr>
              <p:cNvSpPr/>
              <p:nvPr/>
            </p:nvSpPr>
            <p:spPr>
              <a:xfrm>
                <a:off x="8885003" y="5887487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 w="6350" cap="flat" cmpd="sng" algn="ctr">
                <a:solidFill>
                  <a:srgbClr val="44546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8</a:t>
                </a:r>
              </a:p>
            </p:txBody>
          </p:sp>
        </p:grpSp>
        <p:cxnSp>
          <p:nvCxnSpPr>
            <p:cNvPr id="13" name="Elbow Connector 11">
              <a:extLst>
                <a:ext uri="{FF2B5EF4-FFF2-40B4-BE49-F238E27FC236}">
                  <a16:creationId xmlns:a16="http://schemas.microsoft.com/office/drawing/2014/main" id="{40B067E2-71ED-48F6-AA3E-513F14DC4559}"/>
                </a:ext>
              </a:extLst>
            </p:cNvPr>
            <p:cNvCxnSpPr>
              <a:stCxn id="24" idx="1"/>
              <a:endCxn id="41" idx="3"/>
            </p:cNvCxnSpPr>
            <p:nvPr/>
          </p:nvCxnSpPr>
          <p:spPr>
            <a:xfrm rot="10800000" flipV="1">
              <a:off x="5804330" y="3787192"/>
              <a:ext cx="759994" cy="239377"/>
            </a:xfrm>
            <a:prstGeom prst="bentConnector3">
              <a:avLst>
                <a:gd name="adj1" fmla="val 50000"/>
              </a:avLst>
            </a:prstGeom>
            <a:noFill/>
            <a:ln w="6350" cap="flat" cmpd="sng" algn="ctr">
              <a:solidFill>
                <a:srgbClr val="0070C0"/>
              </a:solidFill>
              <a:prstDash val="sysDash"/>
              <a:miter lim="800000"/>
              <a:tailEnd type="triangle"/>
            </a:ln>
            <a:effectLst/>
          </p:spPr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39AA4C6-48B2-4CBE-80A7-953B139877F9}"/>
                </a:ext>
              </a:extLst>
            </p:cNvPr>
            <p:cNvSpPr/>
            <p:nvPr/>
          </p:nvSpPr>
          <p:spPr>
            <a:xfrm>
              <a:off x="9438908" y="5268355"/>
              <a:ext cx="932596" cy="4511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K8s Plug-in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3B6E462-8E05-4AAA-AF70-5CAD1947DD8A}"/>
                </a:ext>
              </a:extLst>
            </p:cNvPr>
            <p:cNvSpPr/>
            <p:nvPr/>
          </p:nvSpPr>
          <p:spPr>
            <a:xfrm>
              <a:off x="10835354" y="5282369"/>
              <a:ext cx="932596" cy="45110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K8s Cluster</a:t>
              </a:r>
            </a:p>
          </p:txBody>
        </p:sp>
        <p:cxnSp>
          <p:nvCxnSpPr>
            <p:cNvPr id="16" name="Elbow Connector 166">
              <a:extLst>
                <a:ext uri="{FF2B5EF4-FFF2-40B4-BE49-F238E27FC236}">
                  <a16:creationId xmlns:a16="http://schemas.microsoft.com/office/drawing/2014/main" id="{AF893F05-196F-4436-84A7-1AC3B1FD7B48}"/>
                </a:ext>
              </a:extLst>
            </p:cNvPr>
            <p:cNvCxnSpPr/>
            <p:nvPr/>
          </p:nvCxnSpPr>
          <p:spPr>
            <a:xfrm flipV="1">
              <a:off x="9024754" y="5493907"/>
              <a:ext cx="414154" cy="2048"/>
            </a:xfrm>
            <a:prstGeom prst="bentConnector3">
              <a:avLst>
                <a:gd name="adj1" fmla="val 50000"/>
              </a:avLst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" name="Elbow Connector 167">
              <a:extLst>
                <a:ext uri="{FF2B5EF4-FFF2-40B4-BE49-F238E27FC236}">
                  <a16:creationId xmlns:a16="http://schemas.microsoft.com/office/drawing/2014/main" id="{6290FFB2-209B-4A82-BF22-FFD6834178AC}"/>
                </a:ext>
              </a:extLst>
            </p:cNvPr>
            <p:cNvCxnSpPr/>
            <p:nvPr/>
          </p:nvCxnSpPr>
          <p:spPr>
            <a:xfrm flipV="1">
              <a:off x="10391998" y="5502614"/>
              <a:ext cx="414154" cy="2048"/>
            </a:xfrm>
            <a:prstGeom prst="bentConnector3">
              <a:avLst>
                <a:gd name="adj1" fmla="val 50000"/>
              </a:avLst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" name="Elbow Connector 25">
              <a:extLst>
                <a:ext uri="{FF2B5EF4-FFF2-40B4-BE49-F238E27FC236}">
                  <a16:creationId xmlns:a16="http://schemas.microsoft.com/office/drawing/2014/main" id="{F12A93BF-788A-47C8-9051-6F8207155AFC}"/>
                </a:ext>
              </a:extLst>
            </p:cNvPr>
            <p:cNvCxnSpPr>
              <a:stCxn id="24" idx="3"/>
              <a:endCxn id="11" idx="3"/>
            </p:cNvCxnSpPr>
            <p:nvPr/>
          </p:nvCxnSpPr>
          <p:spPr>
            <a:xfrm flipH="1" flipV="1">
              <a:off x="7492811" y="1469572"/>
              <a:ext cx="170022" cy="2317621"/>
            </a:xfrm>
            <a:prstGeom prst="bentConnector3">
              <a:avLst>
                <a:gd name="adj1" fmla="val -280431"/>
              </a:avLst>
            </a:prstGeom>
            <a:noFill/>
            <a:ln w="6350" cap="flat" cmpd="sng" algn="ctr">
              <a:solidFill>
                <a:srgbClr val="5B9BD5"/>
              </a:solidFill>
              <a:prstDash val="sysDash"/>
              <a:miter lim="800000"/>
              <a:tailEnd type="triangle"/>
            </a:ln>
            <a:effectLst/>
          </p:spPr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D2D5F27-79A2-4501-BAAC-9C3E00D44FE0}"/>
                </a:ext>
              </a:extLst>
            </p:cNvPr>
            <p:cNvSpPr/>
            <p:nvPr/>
          </p:nvSpPr>
          <p:spPr>
            <a:xfrm>
              <a:off x="8958699" y="4894045"/>
              <a:ext cx="546263" cy="228162"/>
            </a:xfrm>
            <a:prstGeom prst="ellipse">
              <a:avLst/>
            </a:prstGeom>
            <a:solidFill>
              <a:srgbClr val="00B0F0"/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C6AD2B5-DC13-4904-93AE-27BC591B2744}"/>
                </a:ext>
              </a:extLst>
            </p:cNvPr>
            <p:cNvSpPr/>
            <p:nvPr/>
          </p:nvSpPr>
          <p:spPr>
            <a:xfrm>
              <a:off x="10366706" y="4894045"/>
              <a:ext cx="546263" cy="228162"/>
            </a:xfrm>
            <a:prstGeom prst="ellipse">
              <a:avLst/>
            </a:prstGeom>
            <a:solidFill>
              <a:srgbClr val="00B0F0"/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E1EB868B-0747-4110-9222-6269D104E4DE}"/>
              </a:ext>
            </a:extLst>
          </p:cNvPr>
          <p:cNvSpPr txBox="1"/>
          <p:nvPr/>
        </p:nvSpPr>
        <p:spPr>
          <a:xfrm>
            <a:off x="157109" y="1085731"/>
            <a:ext cx="2647328" cy="923330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NSSMF-&gt;NFVO Interaction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NF Configuration Flow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(Day 1/n configuration)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矩形 3">
            <a:extLst>
              <a:ext uri="{FF2B5EF4-FFF2-40B4-BE49-F238E27FC236}">
                <a16:creationId xmlns:a16="http://schemas.microsoft.com/office/drawing/2014/main" id="{767EA107-1BC7-4D2B-8C88-B25E5B9A83E7}"/>
              </a:ext>
            </a:extLst>
          </p:cNvPr>
          <p:cNvSpPr/>
          <p:nvPr/>
        </p:nvSpPr>
        <p:spPr>
          <a:xfrm>
            <a:off x="8423407" y="1247170"/>
            <a:ext cx="3650276" cy="1200329"/>
          </a:xfrm>
          <a:prstGeom prst="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The Slicing requirements would require in some cases to re-use the existing NSSI. In such cases the NFVO would need to configure specific NFs.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029312-374F-4E0C-93E9-1F0934CE1F8A}"/>
              </a:ext>
            </a:extLst>
          </p:cNvPr>
          <p:cNvSpPr txBox="1"/>
          <p:nvPr/>
        </p:nvSpPr>
        <p:spPr>
          <a:xfrm>
            <a:off x="3676511" y="6075658"/>
            <a:ext cx="494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Solution based on ONAP Frankfurt release features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7" name="Title 2">
            <a:extLst>
              <a:ext uri="{FF2B5EF4-FFF2-40B4-BE49-F238E27FC236}">
                <a16:creationId xmlns:a16="http://schemas.microsoft.com/office/drawing/2014/main" id="{85A9AB23-8865-4EA1-9F38-58E636453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 dirty="0"/>
              <a:t>Core Slicing: Reuse existing Core NSSI</a:t>
            </a:r>
          </a:p>
        </p:txBody>
      </p:sp>
    </p:spTree>
    <p:extLst>
      <p:ext uri="{BB962C8B-B14F-4D97-AF65-F5344CB8AC3E}">
        <p14:creationId xmlns:p14="http://schemas.microsoft.com/office/powerpoint/2010/main" val="1030008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99634" y="94492"/>
            <a:ext cx="1166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Transport Slicing future roadmap: Closed-loop Automation</a:t>
            </a:r>
            <a:endParaRPr kumimoji="1"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6" name="组合 124"/>
          <p:cNvGrpSpPr/>
          <p:nvPr/>
        </p:nvGrpSpPr>
        <p:grpSpPr>
          <a:xfrm>
            <a:off x="527545" y="4360988"/>
            <a:ext cx="8106510" cy="888014"/>
            <a:chOff x="3635702" y="3869756"/>
            <a:chExt cx="4187872" cy="713680"/>
          </a:xfrm>
        </p:grpSpPr>
        <p:sp>
          <p:nvSpPr>
            <p:cNvPr id="43" name="圆角矩形 125"/>
            <p:cNvSpPr/>
            <p:nvPr/>
          </p:nvSpPr>
          <p:spPr>
            <a:xfrm>
              <a:off x="3635702" y="4150874"/>
              <a:ext cx="4187872" cy="432562"/>
            </a:xfrm>
            <a:prstGeom prst="roundRect">
              <a:avLst>
                <a:gd name="adj" fmla="val 4455"/>
              </a:avLst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81" rIns="91362" bIns="45681" anchor="ctr"/>
            <a:lstStyle/>
            <a:p>
              <a:pPr marL="0" marR="0" lvl="0" indent="0" algn="ctr" defTabSz="9137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endParaRPr>
            </a:p>
          </p:txBody>
        </p:sp>
        <p:pic>
          <p:nvPicPr>
            <p:cNvPr id="44" name="Picture 27" descr="ICON_Cloud_Q30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7316" y="4215902"/>
              <a:ext cx="1657561" cy="313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TextBox 47108"/>
            <p:cNvSpPr txBox="1">
              <a:spLocks noChangeArrowheads="1"/>
            </p:cNvSpPr>
            <p:nvPr/>
          </p:nvSpPr>
          <p:spPr bwMode="auto">
            <a:xfrm>
              <a:off x="4242719" y="4265101"/>
              <a:ext cx="900051" cy="222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362" tIns="45681" rIns="91362" bIns="45681"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  <a:buFont typeface="Wingdings" pitchFamily="2" charset="2"/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  <a:buFont typeface="Wingdings" pitchFamily="2" charset="2"/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  <a:buFont typeface="Wingdings" pitchFamily="2" charset="2"/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  <a:buFont typeface="Wingdings" pitchFamily="2" charset="2"/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marL="0" marR="0" lvl="0" indent="0" algn="ctr" defTabSz="9137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kkurat Pro" panose="020B0504020101020102" pitchFamily="34" charset="0"/>
                  <a:ea typeface="微软雅黑"/>
                </a:rPr>
                <a:t>Optical network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endParaRPr>
            </a:p>
          </p:txBody>
        </p:sp>
        <p:cxnSp>
          <p:nvCxnSpPr>
            <p:cNvPr id="46" name="直接箭头连接符 128"/>
            <p:cNvCxnSpPr>
              <a:cxnSpLocks/>
              <a:stCxn id="44" idx="0"/>
            </p:cNvCxnSpPr>
            <p:nvPr/>
          </p:nvCxnSpPr>
          <p:spPr>
            <a:xfrm flipV="1">
              <a:off x="4746097" y="3883882"/>
              <a:ext cx="2431" cy="332020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pic>
          <p:nvPicPr>
            <p:cNvPr id="47" name="Picture 27" descr="ICON_Cloud_Q30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5721" y="4215903"/>
              <a:ext cx="1693487" cy="313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TextBox 47108"/>
            <p:cNvSpPr txBox="1">
              <a:spLocks noChangeArrowheads="1"/>
            </p:cNvSpPr>
            <p:nvPr/>
          </p:nvSpPr>
          <p:spPr bwMode="auto">
            <a:xfrm>
              <a:off x="6244956" y="4254261"/>
              <a:ext cx="821988" cy="222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362" tIns="45681" rIns="91362" bIns="45681"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  <a:buFont typeface="Wingdings" pitchFamily="2" charset="2"/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  <a:buFont typeface="Wingdings" pitchFamily="2" charset="2"/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  <a:buFont typeface="Wingdings" pitchFamily="2" charset="2"/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  <a:buFont typeface="Wingdings" pitchFamily="2" charset="2"/>
                <a:defRPr sz="16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marL="0" marR="0" lvl="0" indent="0" algn="ctr" defTabSz="91371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kkurat Pro" panose="020B0504020101020102" pitchFamily="34" charset="0"/>
                  <a:ea typeface="微软雅黑"/>
                </a:rPr>
                <a:t>Optical network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endParaRPr>
            </a:p>
          </p:txBody>
        </p:sp>
        <p:cxnSp>
          <p:nvCxnSpPr>
            <p:cNvPr id="49" name="直接箭头连接符 131"/>
            <p:cNvCxnSpPr>
              <a:cxnSpLocks/>
              <a:stCxn id="48" idx="0"/>
            </p:cNvCxnSpPr>
            <p:nvPr/>
          </p:nvCxnSpPr>
          <p:spPr>
            <a:xfrm flipH="1" flipV="1">
              <a:off x="6651691" y="3869756"/>
              <a:ext cx="4259" cy="384505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圆角矩形 132"/>
          <p:cNvSpPr/>
          <p:nvPr/>
        </p:nvSpPr>
        <p:spPr>
          <a:xfrm>
            <a:off x="518755" y="3116951"/>
            <a:ext cx="8097715" cy="1235238"/>
          </a:xfrm>
          <a:prstGeom prst="roundRect">
            <a:avLst>
              <a:gd name="adj" fmla="val 3319"/>
            </a:avLst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F692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78" tIns="45689" rIns="91378" bIns="45689" rtlCol="0" anchor="ctr"/>
          <a:lstStyle/>
          <a:p>
            <a:pPr marL="0" marR="0" lvl="0" indent="0" algn="ctr" defTabSz="7713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5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9" name="Rectangle 4"/>
          <p:cNvSpPr/>
          <p:nvPr/>
        </p:nvSpPr>
        <p:spPr bwMode="auto">
          <a:xfrm>
            <a:off x="518756" y="2147297"/>
            <a:ext cx="8097715" cy="545367"/>
          </a:xfrm>
          <a:prstGeom prst="rect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154" tIns="45576" rIns="91154" bIns="45576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15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10" name="文本框 136"/>
          <p:cNvSpPr txBox="1"/>
          <p:nvPr/>
        </p:nvSpPr>
        <p:spPr>
          <a:xfrm>
            <a:off x="182174" y="1793709"/>
            <a:ext cx="898447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ONAP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11" name="文本框 138"/>
          <p:cNvSpPr txBox="1"/>
          <p:nvPr/>
        </p:nvSpPr>
        <p:spPr>
          <a:xfrm>
            <a:off x="810757" y="3621319"/>
            <a:ext cx="727788" cy="503590"/>
          </a:xfrm>
          <a:prstGeom prst="rect">
            <a:avLst/>
          </a:prstGeom>
          <a:solidFill>
            <a:srgbClr val="C3D69B"/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On-line Plan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12" name="文本框 139"/>
          <p:cNvSpPr txBox="1"/>
          <p:nvPr/>
        </p:nvSpPr>
        <p:spPr>
          <a:xfrm>
            <a:off x="2060663" y="3613032"/>
            <a:ext cx="736082" cy="503590"/>
          </a:xfrm>
          <a:prstGeom prst="rect">
            <a:avLst/>
          </a:prstGeom>
          <a:solidFill>
            <a:srgbClr val="C3D69B"/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Auto Deploy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13" name="文本框 141"/>
          <p:cNvSpPr txBox="1"/>
          <p:nvPr/>
        </p:nvSpPr>
        <p:spPr>
          <a:xfrm>
            <a:off x="3282278" y="3617076"/>
            <a:ext cx="851367" cy="503590"/>
          </a:xfrm>
          <a:prstGeom prst="rect">
            <a:avLst/>
          </a:prstGeom>
          <a:solidFill>
            <a:srgbClr val="CCECFF"/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Topo &amp; Service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14" name="文本框 142"/>
          <p:cNvSpPr txBox="1"/>
          <p:nvPr/>
        </p:nvSpPr>
        <p:spPr>
          <a:xfrm>
            <a:off x="4564778" y="3617415"/>
            <a:ext cx="1106265" cy="503590"/>
          </a:xfrm>
          <a:prstGeom prst="rect">
            <a:avLst/>
          </a:prstGeom>
          <a:solidFill>
            <a:srgbClr val="CCECFF"/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Performance &amp; Alarm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15" name="文本框 145"/>
          <p:cNvSpPr txBox="1"/>
          <p:nvPr/>
        </p:nvSpPr>
        <p:spPr>
          <a:xfrm>
            <a:off x="7489480" y="3619058"/>
            <a:ext cx="942211" cy="503590"/>
          </a:xfrm>
          <a:prstGeom prst="rect">
            <a:avLst/>
          </a:prstGeom>
          <a:solidFill>
            <a:srgbClr val="FFCC66">
              <a:lumMod val="40000"/>
              <a:lumOff val="60000"/>
            </a:srgb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Maintain &amp; Optimize</a:t>
            </a:r>
          </a:p>
        </p:txBody>
      </p:sp>
      <p:sp>
        <p:nvSpPr>
          <p:cNvPr id="16" name="文本框 146"/>
          <p:cNvSpPr txBox="1"/>
          <p:nvPr/>
        </p:nvSpPr>
        <p:spPr>
          <a:xfrm>
            <a:off x="6141449" y="3608327"/>
            <a:ext cx="850222" cy="503590"/>
          </a:xfrm>
          <a:prstGeom prst="rect">
            <a:avLst/>
          </a:prstGeom>
          <a:solidFill>
            <a:srgbClr val="FFCC66">
              <a:lumMod val="40000"/>
              <a:lumOff val="60000"/>
            </a:srgb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Intelligent</a:t>
            </a:r>
          </a:p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Analysis</a:t>
            </a:r>
          </a:p>
        </p:txBody>
      </p:sp>
      <p:cxnSp>
        <p:nvCxnSpPr>
          <p:cNvPr id="19" name="直接箭头连接符 152"/>
          <p:cNvCxnSpPr>
            <a:stCxn id="11" idx="3"/>
            <a:endCxn id="12" idx="1"/>
          </p:cNvCxnSpPr>
          <p:nvPr/>
        </p:nvCxnSpPr>
        <p:spPr>
          <a:xfrm flipV="1">
            <a:off x="1538545" y="3864827"/>
            <a:ext cx="522118" cy="8287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0" name="直接箭头连接符 153"/>
          <p:cNvCxnSpPr>
            <a:stCxn id="12" idx="3"/>
            <a:endCxn id="13" idx="1"/>
          </p:cNvCxnSpPr>
          <p:nvPr/>
        </p:nvCxnSpPr>
        <p:spPr>
          <a:xfrm>
            <a:off x="2796745" y="3864827"/>
            <a:ext cx="485533" cy="4044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1" name="直接箭头连接符 154"/>
          <p:cNvCxnSpPr>
            <a:stCxn id="14" idx="3"/>
            <a:endCxn id="16" idx="1"/>
          </p:cNvCxnSpPr>
          <p:nvPr/>
        </p:nvCxnSpPr>
        <p:spPr>
          <a:xfrm flipV="1">
            <a:off x="5671043" y="3860122"/>
            <a:ext cx="470406" cy="9088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2" name="肘形连接符 155"/>
          <p:cNvCxnSpPr>
            <a:stCxn id="15" idx="0"/>
            <a:endCxn id="11" idx="0"/>
          </p:cNvCxnSpPr>
          <p:nvPr/>
        </p:nvCxnSpPr>
        <p:spPr>
          <a:xfrm rot="16200000" flipH="1" flipV="1">
            <a:off x="4566488" y="227220"/>
            <a:ext cx="2261" cy="6785935"/>
          </a:xfrm>
          <a:prstGeom prst="bentConnector3">
            <a:avLst>
              <a:gd name="adj1" fmla="val -14388147"/>
            </a:avLst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3" name="直接箭头连接符 157"/>
          <p:cNvCxnSpPr>
            <a:stCxn id="16" idx="3"/>
            <a:endCxn id="15" idx="1"/>
          </p:cNvCxnSpPr>
          <p:nvPr/>
        </p:nvCxnSpPr>
        <p:spPr>
          <a:xfrm>
            <a:off x="6991671" y="3860122"/>
            <a:ext cx="497809" cy="10731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4" name="直接连接符 51"/>
          <p:cNvCxnSpPr>
            <a:stCxn id="9" idx="2"/>
            <a:endCxn id="7" idx="0"/>
          </p:cNvCxnSpPr>
          <p:nvPr/>
        </p:nvCxnSpPr>
        <p:spPr>
          <a:xfrm flipH="1">
            <a:off x="4567613" y="2692664"/>
            <a:ext cx="1" cy="424287"/>
          </a:xfrm>
          <a:prstGeom prst="line">
            <a:avLst/>
          </a:prstGeom>
          <a:noFill/>
          <a:ln w="28575" cap="flat" cmpd="sng" algn="ctr">
            <a:solidFill>
              <a:srgbClr val="00B050"/>
            </a:solidFill>
            <a:prstDash val="sysDash"/>
          </a:ln>
          <a:effectLst/>
        </p:spPr>
      </p:cxnSp>
      <p:sp>
        <p:nvSpPr>
          <p:cNvPr id="25" name="Rectangle 4"/>
          <p:cNvSpPr/>
          <p:nvPr/>
        </p:nvSpPr>
        <p:spPr bwMode="auto">
          <a:xfrm>
            <a:off x="3482405" y="2215097"/>
            <a:ext cx="2176500" cy="39505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154" tIns="45576" rIns="91154" bIns="45576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15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Self-service provisioning</a:t>
            </a:r>
          </a:p>
        </p:txBody>
      </p:sp>
      <p:sp>
        <p:nvSpPr>
          <p:cNvPr id="26" name="Rectangle 4"/>
          <p:cNvSpPr/>
          <p:nvPr/>
        </p:nvSpPr>
        <p:spPr bwMode="auto">
          <a:xfrm>
            <a:off x="835291" y="2228112"/>
            <a:ext cx="2203590" cy="39505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154" tIns="45576" rIns="91154" bIns="45576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15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Network design &amp; deploy</a:t>
            </a:r>
          </a:p>
        </p:txBody>
      </p:sp>
      <p:sp>
        <p:nvSpPr>
          <p:cNvPr id="27" name="Rectangle 4"/>
          <p:cNvSpPr/>
          <p:nvPr/>
        </p:nvSpPr>
        <p:spPr bwMode="auto">
          <a:xfrm>
            <a:off x="6218064" y="2228112"/>
            <a:ext cx="1973742" cy="39505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154" tIns="45576" rIns="91154" bIns="45576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15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Network Assurance</a:t>
            </a:r>
          </a:p>
        </p:txBody>
      </p:sp>
      <p:cxnSp>
        <p:nvCxnSpPr>
          <p:cNvPr id="28" name="直接箭头连接符 17"/>
          <p:cNvCxnSpPr/>
          <p:nvPr/>
        </p:nvCxnSpPr>
        <p:spPr>
          <a:xfrm>
            <a:off x="1689613" y="1742182"/>
            <a:ext cx="3129" cy="485930"/>
          </a:xfrm>
          <a:prstGeom prst="straightConnector1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tailEnd type="triangle"/>
          </a:ln>
          <a:effectLst/>
        </p:spPr>
      </p:cxnSp>
      <p:cxnSp>
        <p:nvCxnSpPr>
          <p:cNvPr id="29" name="直接箭头连接符 79"/>
          <p:cNvCxnSpPr/>
          <p:nvPr/>
        </p:nvCxnSpPr>
        <p:spPr>
          <a:xfrm>
            <a:off x="4411675" y="1755512"/>
            <a:ext cx="3129" cy="485930"/>
          </a:xfrm>
          <a:prstGeom prst="straightConnector1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tailEnd type="triangle"/>
          </a:ln>
          <a:effectLst/>
        </p:spPr>
      </p:cxnSp>
      <p:sp>
        <p:nvSpPr>
          <p:cNvPr id="30" name="椭圆 23"/>
          <p:cNvSpPr/>
          <p:nvPr/>
        </p:nvSpPr>
        <p:spPr>
          <a:xfrm>
            <a:off x="1730178" y="1864909"/>
            <a:ext cx="338169" cy="379727"/>
          </a:xfrm>
          <a:prstGeom prst="ellipse">
            <a:avLst/>
          </a:prstGeom>
          <a:solidFill>
            <a:srgbClr val="C3D69B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2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31" name="椭圆 92"/>
          <p:cNvSpPr/>
          <p:nvPr/>
        </p:nvSpPr>
        <p:spPr>
          <a:xfrm>
            <a:off x="4452629" y="1879127"/>
            <a:ext cx="338169" cy="379727"/>
          </a:xfrm>
          <a:prstGeom prst="ellipse">
            <a:avLst/>
          </a:prstGeom>
          <a:solidFill>
            <a:srgbClr val="CCEC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1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32" name="椭圆 93"/>
          <p:cNvSpPr/>
          <p:nvPr/>
        </p:nvSpPr>
        <p:spPr>
          <a:xfrm>
            <a:off x="7069362" y="1911964"/>
            <a:ext cx="338169" cy="379727"/>
          </a:xfrm>
          <a:prstGeom prst="ellipse">
            <a:avLst/>
          </a:prstGeom>
          <a:solidFill>
            <a:srgbClr val="EBF1DE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3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33" name="椭圆 94"/>
          <p:cNvSpPr/>
          <p:nvPr/>
        </p:nvSpPr>
        <p:spPr>
          <a:xfrm>
            <a:off x="4452628" y="1230920"/>
            <a:ext cx="338169" cy="379727"/>
          </a:xfrm>
          <a:prstGeom prst="ellipse">
            <a:avLst/>
          </a:prstGeom>
          <a:solidFill>
            <a:srgbClr val="F2F2F2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kkurat Pro" panose="020B0504020101020102" pitchFamily="34" charset="0"/>
                <a:ea typeface="微软雅黑"/>
              </a:rPr>
              <a:t>4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34" name="Curved Left Arrow 76"/>
          <p:cNvSpPr/>
          <p:nvPr/>
        </p:nvSpPr>
        <p:spPr>
          <a:xfrm flipV="1">
            <a:off x="2088576" y="1803204"/>
            <a:ext cx="533246" cy="3058938"/>
          </a:xfrm>
          <a:prstGeom prst="curvedLeftArrow">
            <a:avLst/>
          </a:prstGeom>
          <a:solidFill>
            <a:srgbClr val="FF0000">
              <a:alpha val="48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35" name="Curved Left Arrow 77"/>
          <p:cNvSpPr/>
          <p:nvPr/>
        </p:nvSpPr>
        <p:spPr>
          <a:xfrm rot="10800000" flipV="1">
            <a:off x="1120220" y="1863347"/>
            <a:ext cx="533246" cy="3113095"/>
          </a:xfrm>
          <a:prstGeom prst="curvedLeftArrow">
            <a:avLst/>
          </a:prstGeom>
          <a:solidFill>
            <a:srgbClr val="FF0000">
              <a:alpha val="48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36" name="Curved Left Arrow 78"/>
          <p:cNvSpPr/>
          <p:nvPr/>
        </p:nvSpPr>
        <p:spPr>
          <a:xfrm flipV="1">
            <a:off x="4882769" y="1888780"/>
            <a:ext cx="533246" cy="3034907"/>
          </a:xfrm>
          <a:prstGeom prst="curvedLeftArrow">
            <a:avLst/>
          </a:prstGeom>
          <a:solidFill>
            <a:srgbClr val="FF0000">
              <a:alpha val="48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37" name="Curved Left Arrow 79"/>
          <p:cNvSpPr/>
          <p:nvPr/>
        </p:nvSpPr>
        <p:spPr>
          <a:xfrm rot="10800000" flipV="1">
            <a:off x="3844615" y="1940742"/>
            <a:ext cx="533246" cy="3053285"/>
          </a:xfrm>
          <a:prstGeom prst="curvedLeftArrow">
            <a:avLst/>
          </a:prstGeom>
          <a:solidFill>
            <a:srgbClr val="FF0000">
              <a:alpha val="48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38" name="Curved Left Arrow 80"/>
          <p:cNvSpPr/>
          <p:nvPr/>
        </p:nvSpPr>
        <p:spPr>
          <a:xfrm>
            <a:off x="7521591" y="2050256"/>
            <a:ext cx="533246" cy="2943771"/>
          </a:xfrm>
          <a:prstGeom prst="curvedLeftArrow">
            <a:avLst/>
          </a:prstGeom>
          <a:solidFill>
            <a:srgbClr val="FF0000">
              <a:alpha val="48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39" name="Curved Left Arrow 81"/>
          <p:cNvSpPr/>
          <p:nvPr/>
        </p:nvSpPr>
        <p:spPr>
          <a:xfrm rot="10800000">
            <a:off x="6430146" y="1974723"/>
            <a:ext cx="533246" cy="2957758"/>
          </a:xfrm>
          <a:prstGeom prst="curvedLeftArrow">
            <a:avLst/>
          </a:prstGeom>
          <a:solidFill>
            <a:srgbClr val="FF0000">
              <a:alpha val="48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40" name="Curved Up Arrow 82"/>
          <p:cNvSpPr/>
          <p:nvPr/>
        </p:nvSpPr>
        <p:spPr>
          <a:xfrm rot="10800000">
            <a:off x="1680839" y="1359649"/>
            <a:ext cx="5458722" cy="551261"/>
          </a:xfrm>
          <a:prstGeom prst="curvedUpArrow">
            <a:avLst/>
          </a:prstGeom>
          <a:solidFill>
            <a:srgbClr val="FF0000">
              <a:alpha val="48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41" name="文本框 41"/>
          <p:cNvSpPr txBox="1"/>
          <p:nvPr/>
        </p:nvSpPr>
        <p:spPr>
          <a:xfrm>
            <a:off x="0" y="3077819"/>
            <a:ext cx="1234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1" kern="0" dirty="0" err="1">
                <a:latin typeface="Akkurat Pro" panose="020B0504020101020102" pitchFamily="34" charset="0"/>
                <a:ea typeface="微软雅黑"/>
              </a:rPr>
              <a:t>Phy</a:t>
            </a:r>
            <a:r>
              <a:rPr lang="en-US" altLang="zh-CN" sz="1400" b="1" kern="0" dirty="0">
                <a:latin typeface="Akkurat Pro" panose="020B0504020101020102" pitchFamily="34" charset="0"/>
                <a:ea typeface="微软雅黑"/>
              </a:rPr>
              <a:t>. network</a:t>
            </a:r>
            <a:r>
              <a:rPr lang="en-US" altLang="zh-CN" sz="1400" b="1" kern="0" noProof="0" dirty="0">
                <a:latin typeface="Akkurat Pro" panose="020B0504020101020102" pitchFamily="34" charset="0"/>
                <a:ea typeface="微软雅黑"/>
              </a:rPr>
              <a:t> controllers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  <p:cxnSp>
        <p:nvCxnSpPr>
          <p:cNvPr id="42" name="直接箭头连接符 153"/>
          <p:cNvCxnSpPr>
            <a:stCxn id="13" idx="3"/>
            <a:endCxn id="14" idx="1"/>
          </p:cNvCxnSpPr>
          <p:nvPr/>
        </p:nvCxnSpPr>
        <p:spPr>
          <a:xfrm>
            <a:off x="4133645" y="3868871"/>
            <a:ext cx="431133" cy="339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50" name="文本框 50"/>
          <p:cNvSpPr txBox="1"/>
          <p:nvPr/>
        </p:nvSpPr>
        <p:spPr>
          <a:xfrm>
            <a:off x="8915400" y="2773148"/>
            <a:ext cx="3100753" cy="2603277"/>
          </a:xfrm>
          <a:prstGeom prst="rect">
            <a:avLst/>
          </a:prstGeom>
          <a:solidFill>
            <a:sysClr val="window" lastClr="FFFFFF">
              <a:lumMod val="95000"/>
            </a:sysClr>
          </a:solidFill>
        </p:spPr>
        <p:txBody>
          <a:bodyPr wrap="square" lIns="36000" tIns="0" rIns="36000" bIns="0" rtlCol="0" anchor="ctr" anchorCtr="0">
            <a:spAutoFit/>
          </a:bodyPr>
          <a:lstStyle/>
          <a:p>
            <a:pPr marL="257072" indent="-257072" defTabSz="685526">
              <a:spcBef>
                <a:spcPts val="450"/>
              </a:spcBef>
              <a:buFont typeface="+mj-ea"/>
              <a:buAutoNum type="circleNumDbPlain"/>
              <a:defRPr/>
            </a:pP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Service provisioning and activation:</a:t>
            </a:r>
          </a:p>
          <a:p>
            <a:pPr marL="742950" lvl="1" indent="-285750" defTabSz="685526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Days </a:t>
            </a: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  <a:sym typeface="Wingdings" panose="05000000000000000000" pitchFamily="2" charset="2"/>
              </a:rPr>
              <a:t></a:t>
            </a: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 Minutes</a:t>
            </a:r>
          </a:p>
          <a:p>
            <a:pPr marL="257072" indent="-257072" defTabSz="685526">
              <a:spcBef>
                <a:spcPts val="450"/>
              </a:spcBef>
              <a:buFont typeface="+mj-ea"/>
              <a:buAutoNum type="circleNumDbPlain"/>
              <a:defRPr/>
            </a:pP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Network planning and deployment:</a:t>
            </a:r>
          </a:p>
          <a:p>
            <a:pPr marL="742950" lvl="1" indent="-285750" defTabSz="685526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Weeks </a:t>
            </a: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  <a:sym typeface="Wingdings" panose="05000000000000000000" pitchFamily="2" charset="2"/>
              </a:rPr>
              <a:t> Days</a:t>
            </a:r>
            <a:endParaRPr kumimoji="0" lang="en-US" altLang="zh-CN" sz="1400" kern="0" dirty="0">
              <a:solidFill>
                <a:prstClr val="black"/>
              </a:solidFill>
              <a:latin typeface="Akkurat Pro" panose="020B0504020101020102" pitchFamily="34" charset="0"/>
              <a:ea typeface="微软雅黑"/>
            </a:endParaRPr>
          </a:p>
          <a:p>
            <a:pPr marL="257072" indent="-257072" defTabSz="685526">
              <a:spcBef>
                <a:spcPts val="450"/>
              </a:spcBef>
              <a:buFont typeface="+mj-ea"/>
              <a:buAutoNum type="circleNumDbPlain"/>
              <a:defRPr/>
            </a:pP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Network troubleshooting and restoration:     </a:t>
            </a:r>
          </a:p>
          <a:p>
            <a:pPr marL="742950" lvl="1" indent="-285750" defTabSz="685526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Hours </a:t>
            </a: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  <a:sym typeface="Wingdings" panose="05000000000000000000" pitchFamily="2" charset="2"/>
              </a:rPr>
              <a:t></a:t>
            </a: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 Minutes</a:t>
            </a:r>
          </a:p>
          <a:p>
            <a:pPr marL="257072" indent="-257072" defTabSz="685526">
              <a:spcBef>
                <a:spcPts val="450"/>
              </a:spcBef>
              <a:buFont typeface="+mj-ea"/>
              <a:buAutoNum type="circleNumDbPlain"/>
              <a:defRPr/>
            </a:pP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Traffic prediction based auto network planning:</a:t>
            </a:r>
            <a:r>
              <a:rPr kumimoji="0" lang="zh-CN" altLang="en-US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 </a:t>
            </a:r>
            <a:endParaRPr kumimoji="0" lang="en-US" altLang="zh-CN" sz="1400" kern="0" dirty="0">
              <a:solidFill>
                <a:prstClr val="black"/>
              </a:solidFill>
              <a:latin typeface="Akkurat Pro" panose="020B0504020101020102" pitchFamily="34" charset="0"/>
              <a:ea typeface="微软雅黑"/>
            </a:endParaRPr>
          </a:p>
          <a:p>
            <a:pPr marL="742950" lvl="1" indent="-285750" defTabSz="685526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Months </a:t>
            </a: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  <a:sym typeface="Wingdings" panose="05000000000000000000" pitchFamily="2" charset="2"/>
              </a:rPr>
              <a:t></a:t>
            </a:r>
            <a:r>
              <a:rPr kumimoji="0" lang="en-US" altLang="zh-CN" sz="1400" kern="0" dirty="0">
                <a:solidFill>
                  <a:prstClr val="black"/>
                </a:solidFill>
                <a:latin typeface="Akkurat Pro" panose="020B0504020101020102" pitchFamily="34" charset="0"/>
                <a:ea typeface="微软雅黑"/>
              </a:rPr>
              <a:t> weeks</a:t>
            </a:r>
            <a:endParaRPr kumimoji="0" lang="zh-CN" altLang="en-US" sz="1400" kern="0" dirty="0">
              <a:solidFill>
                <a:prstClr val="black"/>
              </a:solidFill>
              <a:latin typeface="Akkurat Pro" panose="020B0504020101020102" pitchFamily="34" charset="0"/>
              <a:ea typeface="微软雅黑"/>
            </a:endParaRPr>
          </a:p>
        </p:txBody>
      </p:sp>
      <p:sp>
        <p:nvSpPr>
          <p:cNvPr id="51" name="矩形 51"/>
          <p:cNvSpPr/>
          <p:nvPr/>
        </p:nvSpPr>
        <p:spPr>
          <a:xfrm>
            <a:off x="9126416" y="2079344"/>
            <a:ext cx="25761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526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kumimoji="0" lang="en-US" altLang="zh-CN" sz="1400" b="1" dirty="0">
                <a:solidFill>
                  <a:srgbClr val="C00000"/>
                </a:solidFill>
                <a:latin typeface="Akkurat Pro" panose="020B0504020101020102" pitchFamily="34" charset="0"/>
                <a:ea typeface="微软雅黑"/>
              </a:rPr>
              <a:t>Four</a:t>
            </a:r>
            <a:r>
              <a:rPr kumimoji="0" lang="zh-CN" altLang="en-US" sz="1400" b="1" dirty="0">
                <a:solidFill>
                  <a:srgbClr val="C00000"/>
                </a:solidFill>
                <a:latin typeface="Akkurat Pro" panose="020B0504020101020102" pitchFamily="34" charset="0"/>
                <a:ea typeface="微软雅黑"/>
              </a:rPr>
              <a:t> </a:t>
            </a:r>
            <a:r>
              <a:rPr kumimoji="0" lang="en-US" altLang="zh-CN" sz="1400" b="1" dirty="0">
                <a:solidFill>
                  <a:srgbClr val="C00000"/>
                </a:solidFill>
                <a:latin typeface="Akkurat Pro" panose="020B0504020101020102" pitchFamily="34" charset="0"/>
                <a:ea typeface="微软雅黑"/>
              </a:rPr>
              <a:t>Types of Closed-loop Automation</a:t>
            </a:r>
          </a:p>
        </p:txBody>
      </p:sp>
      <p:sp>
        <p:nvSpPr>
          <p:cNvPr id="52" name="矩形 52"/>
          <p:cNvSpPr/>
          <p:nvPr/>
        </p:nvSpPr>
        <p:spPr>
          <a:xfrm>
            <a:off x="3420208" y="5488391"/>
            <a:ext cx="24354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685526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kumimoji="0" lang="en-US" altLang="zh-CN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2018</a:t>
            </a:r>
            <a:r>
              <a:rPr kumimoji="0" lang="zh-CN" altLang="en-US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：</a:t>
            </a:r>
            <a:r>
              <a:rPr kumimoji="0" lang="en-US" altLang="zh-CN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L2</a:t>
            </a:r>
            <a:r>
              <a:rPr kumimoji="0" lang="zh-CN" altLang="en-US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 </a:t>
            </a:r>
            <a:r>
              <a:rPr kumimoji="0" lang="en-US" altLang="zh-CN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service</a:t>
            </a:r>
          </a:p>
          <a:p>
            <a:pPr marL="285750" indent="-285750" defTabSz="685526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kumimoji="0" lang="en-US" altLang="zh-CN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2019</a:t>
            </a:r>
            <a:r>
              <a:rPr kumimoji="0" lang="zh-CN" altLang="en-US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：</a:t>
            </a:r>
            <a:r>
              <a:rPr kumimoji="0" lang="en-US" altLang="zh-CN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L1</a:t>
            </a:r>
            <a:r>
              <a:rPr kumimoji="0" lang="zh-CN" altLang="en-US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 </a:t>
            </a:r>
            <a:r>
              <a:rPr kumimoji="0" lang="en-US" altLang="zh-CN" sz="1400" b="1" dirty="0">
                <a:solidFill>
                  <a:srgbClr val="00B050"/>
                </a:solidFill>
                <a:latin typeface="Akkurat Pro" panose="020B0504020101020102" pitchFamily="34" charset="0"/>
                <a:ea typeface="微软雅黑"/>
              </a:rPr>
              <a:t>service</a:t>
            </a:r>
          </a:p>
          <a:p>
            <a:pPr marL="285750" indent="-285750" defTabSz="685526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kumimoji="0" lang="en-US" altLang="zh-CN" sz="1400" b="1" dirty="0">
                <a:solidFill>
                  <a:srgbClr val="7030A0"/>
                </a:solidFill>
                <a:latin typeface="Akkurat Pro" panose="020B0504020101020102" pitchFamily="34" charset="0"/>
                <a:ea typeface="微软雅黑"/>
              </a:rPr>
              <a:t>2020</a:t>
            </a:r>
            <a:r>
              <a:rPr kumimoji="0" lang="zh-CN" altLang="en-US" sz="1400" b="1" dirty="0">
                <a:solidFill>
                  <a:srgbClr val="7030A0"/>
                </a:solidFill>
                <a:latin typeface="Akkurat Pro" panose="020B0504020101020102" pitchFamily="34" charset="0"/>
                <a:ea typeface="微软雅黑"/>
              </a:rPr>
              <a:t>：</a:t>
            </a:r>
            <a:r>
              <a:rPr kumimoji="0" lang="en-US" altLang="zh-CN" sz="1400" b="1" dirty="0">
                <a:solidFill>
                  <a:srgbClr val="7030A0"/>
                </a:solidFill>
                <a:latin typeface="Akkurat Pro" panose="020B0504020101020102" pitchFamily="34" charset="0"/>
                <a:ea typeface="微软雅黑"/>
              </a:rPr>
              <a:t>Transport Slicing</a:t>
            </a:r>
          </a:p>
        </p:txBody>
      </p:sp>
      <p:sp>
        <p:nvSpPr>
          <p:cNvPr id="53" name="矩形 53"/>
          <p:cNvSpPr/>
          <p:nvPr/>
        </p:nvSpPr>
        <p:spPr>
          <a:xfrm>
            <a:off x="597877" y="5440712"/>
            <a:ext cx="26419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685526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kumimoji="0" lang="en-US" altLang="zh-CN" sz="1400" b="1" dirty="0">
                <a:solidFill>
                  <a:srgbClr val="0000FF"/>
                </a:solidFill>
                <a:latin typeface="Akkurat Pro" panose="020B0504020101020102" pitchFamily="34" charset="0"/>
                <a:ea typeface="微软雅黑"/>
              </a:rPr>
              <a:t>2021</a:t>
            </a:r>
            <a:r>
              <a:rPr kumimoji="0" lang="zh-CN" altLang="en-US" sz="1400" b="1" dirty="0">
                <a:solidFill>
                  <a:srgbClr val="0000FF"/>
                </a:solidFill>
                <a:latin typeface="Akkurat Pro" panose="020B0504020101020102" pitchFamily="34" charset="0"/>
                <a:ea typeface="微软雅黑"/>
              </a:rPr>
              <a:t>：</a:t>
            </a:r>
            <a:r>
              <a:rPr kumimoji="0" lang="en-US" altLang="zh-CN" sz="1400" b="1" dirty="0">
                <a:solidFill>
                  <a:srgbClr val="0000FF"/>
                </a:solidFill>
                <a:latin typeface="Akkurat Pro" panose="020B0504020101020102" pitchFamily="34" charset="0"/>
                <a:ea typeface="微软雅黑"/>
              </a:rPr>
              <a:t>New CPE online and deployment (and auto service activation)</a:t>
            </a:r>
          </a:p>
        </p:txBody>
      </p:sp>
      <p:sp>
        <p:nvSpPr>
          <p:cNvPr id="54" name="矩形 54"/>
          <p:cNvSpPr/>
          <p:nvPr/>
        </p:nvSpPr>
        <p:spPr>
          <a:xfrm>
            <a:off x="6132703" y="5431919"/>
            <a:ext cx="26508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685526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kumimoji="0" lang="en-US" altLang="zh-CN" sz="1400" b="1" dirty="0">
                <a:solidFill>
                  <a:srgbClr val="0000FF"/>
                </a:solidFill>
                <a:latin typeface="Akkurat Pro" panose="020B0504020101020102" pitchFamily="34" charset="0"/>
                <a:ea typeface="微软雅黑"/>
              </a:rPr>
              <a:t>2022+</a:t>
            </a:r>
            <a:r>
              <a:rPr kumimoji="0" lang="zh-CN" altLang="en-US" sz="1400" b="1" dirty="0">
                <a:solidFill>
                  <a:srgbClr val="0000FF"/>
                </a:solidFill>
                <a:latin typeface="Akkurat Pro" panose="020B0504020101020102" pitchFamily="34" charset="0"/>
                <a:ea typeface="微软雅黑"/>
              </a:rPr>
              <a:t>：</a:t>
            </a:r>
            <a:r>
              <a:rPr kumimoji="0" lang="en-US" altLang="zh-CN" sz="1400" b="1" dirty="0">
                <a:solidFill>
                  <a:srgbClr val="0000FF"/>
                </a:solidFill>
                <a:latin typeface="Akkurat Pro" panose="020B0504020101020102" pitchFamily="34" charset="0"/>
                <a:ea typeface="微软雅黑"/>
              </a:rPr>
              <a:t>Network performance prediction based service disruption prevention</a:t>
            </a:r>
          </a:p>
        </p:txBody>
      </p:sp>
      <p:sp>
        <p:nvSpPr>
          <p:cNvPr id="85" name="矩形 4"/>
          <p:cNvSpPr/>
          <p:nvPr/>
        </p:nvSpPr>
        <p:spPr bwMode="auto">
          <a:xfrm>
            <a:off x="536938" y="4968553"/>
            <a:ext cx="347854" cy="178962"/>
          </a:xfrm>
          <a:prstGeom prst="rect">
            <a:avLst/>
          </a:prstGeom>
          <a:solidFill>
            <a:srgbClr val="FFCC66"/>
          </a:solidFill>
          <a:ln>
            <a:solidFill>
              <a:srgbClr val="000000"/>
            </a:solidFill>
          </a:ln>
          <a:effectLst/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CPE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88" name="矩形 4"/>
          <p:cNvSpPr/>
          <p:nvPr/>
        </p:nvSpPr>
        <p:spPr bwMode="auto">
          <a:xfrm>
            <a:off x="8285891" y="4945106"/>
            <a:ext cx="347854" cy="178962"/>
          </a:xfrm>
          <a:prstGeom prst="rect">
            <a:avLst/>
          </a:prstGeom>
          <a:solidFill>
            <a:srgbClr val="FFCC66"/>
          </a:solidFill>
          <a:ln>
            <a:solidFill>
              <a:srgbClr val="000000"/>
            </a:solidFill>
          </a:ln>
          <a:effectLst/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CPE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cxnSp>
        <p:nvCxnSpPr>
          <p:cNvPr id="90" name="Straight Arrow Connector 89"/>
          <p:cNvCxnSpPr>
            <a:stCxn id="85" idx="3"/>
            <a:endCxn id="88" idx="1"/>
          </p:cNvCxnSpPr>
          <p:nvPr/>
        </p:nvCxnSpPr>
        <p:spPr>
          <a:xfrm flipV="1">
            <a:off x="884792" y="5034587"/>
            <a:ext cx="7401099" cy="23447"/>
          </a:xfrm>
          <a:prstGeom prst="straightConnector1">
            <a:avLst/>
          </a:prstGeom>
          <a:ln w="1270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41"/>
          <p:cNvSpPr txBox="1"/>
          <p:nvPr/>
        </p:nvSpPr>
        <p:spPr>
          <a:xfrm>
            <a:off x="186942" y="4494670"/>
            <a:ext cx="862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5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1" kern="0" noProof="0" dirty="0">
                <a:latin typeface="Akkurat Pro" panose="020B0504020101020102" pitchFamily="34" charset="0"/>
                <a:ea typeface="微软雅黑"/>
              </a:rPr>
              <a:t>NEs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kkurat Pro" panose="020B0504020101020102" pitchFamily="34" charset="0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925044156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152399" y="183392"/>
            <a:ext cx="11980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Transport Slicing: Adopting ZSM 003 architecture and IETF models</a:t>
            </a:r>
            <a:endParaRPr kumimoji="1" lang="zh-CN" alt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3" y="1210723"/>
            <a:ext cx="5459141" cy="41486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850" y="1320790"/>
            <a:ext cx="6214554" cy="424550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124201" y="3555991"/>
            <a:ext cx="1608666" cy="1371600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0"/>
          </p:cNvCxnSpPr>
          <p:nvPr/>
        </p:nvCxnSpPr>
        <p:spPr>
          <a:xfrm flipV="1">
            <a:off x="3928534" y="1481657"/>
            <a:ext cx="2201333" cy="207433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4"/>
          </p:cNvCxnSpPr>
          <p:nvPr/>
        </p:nvCxnSpPr>
        <p:spPr>
          <a:xfrm>
            <a:off x="3928534" y="4927591"/>
            <a:ext cx="1955799" cy="55880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66933" y="5689600"/>
            <a:ext cx="56896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Logical View of the IETF Transport Slicing Solution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7800" y="5731933"/>
            <a:ext cx="51138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ETSI ZSM E2E Network Slicing Architecture</a:t>
            </a:r>
          </a:p>
        </p:txBody>
      </p:sp>
    </p:spTree>
    <p:extLst>
      <p:ext uri="{BB962C8B-B14F-4D97-AF65-F5344CB8AC3E}">
        <p14:creationId xmlns:p14="http://schemas.microsoft.com/office/powerpoint/2010/main" val="891484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99634" y="94492"/>
            <a:ext cx="11664474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Transport Slicing: Implementation on ONAP</a:t>
            </a:r>
            <a:endParaRPr lang="zh-CN" alt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3971" y="1657667"/>
            <a:ext cx="3124201" cy="2480734"/>
          </a:xfrm>
          <a:prstGeom prst="roundRect">
            <a:avLst/>
          </a:prstGeom>
          <a:solidFill>
            <a:srgbClr val="FFFFFF">
              <a:lumMod val="95000"/>
            </a:srgbClr>
          </a:solidFill>
          <a:ln w="11429" cap="flat" cmpd="sng" algn="ctr">
            <a:solidFill>
              <a:srgbClr val="98A2AE">
                <a:shade val="50000"/>
              </a:srgbClr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"/>
              <a:ea typeface="+mn-ea"/>
              <a:cs typeface="+mn-cs"/>
            </a:endParaRPr>
          </a:p>
        </p:txBody>
      </p:sp>
      <p:sp>
        <p:nvSpPr>
          <p:cNvPr id="9" name="圆角矩形 115"/>
          <p:cNvSpPr/>
          <p:nvPr/>
        </p:nvSpPr>
        <p:spPr>
          <a:xfrm>
            <a:off x="1415439" y="2530138"/>
            <a:ext cx="1727200" cy="485912"/>
          </a:xfrm>
          <a:prstGeom prst="roundRect">
            <a:avLst/>
          </a:prstGeom>
          <a:solidFill>
            <a:srgbClr val="98A2AE"/>
          </a:solidFill>
          <a:ln w="11429" cap="flat" cmpd="sng" algn="ctr">
            <a:solidFill>
              <a:srgbClr val="98A2AE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NSMF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"/>
              <a:ea typeface="+mn-ea"/>
              <a:cs typeface="+mn-cs"/>
            </a:endParaRPr>
          </a:p>
        </p:txBody>
      </p:sp>
      <p:sp>
        <p:nvSpPr>
          <p:cNvPr id="10" name="圆角矩形 117"/>
          <p:cNvSpPr/>
          <p:nvPr/>
        </p:nvSpPr>
        <p:spPr>
          <a:xfrm>
            <a:off x="1415439" y="3350737"/>
            <a:ext cx="1727200" cy="507362"/>
          </a:xfrm>
          <a:prstGeom prst="roundRect">
            <a:avLst/>
          </a:prstGeom>
          <a:solidFill>
            <a:srgbClr val="FFD966"/>
          </a:solidFill>
          <a:ln w="11429" cap="flat" cmpd="sng" algn="ctr">
            <a:solidFill>
              <a:srgbClr val="98A2AE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TN NSSMF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uLnTx/>
              <a:uFillTx/>
              <a:latin typeface="Nokia Pure Text"/>
              <a:ea typeface="+mn-ea"/>
              <a:cs typeface="+mn-cs"/>
            </a:endParaRPr>
          </a:p>
        </p:txBody>
      </p:sp>
      <p:cxnSp>
        <p:nvCxnSpPr>
          <p:cNvPr id="11" name="直接箭头连接符 214"/>
          <p:cNvCxnSpPr>
            <a:cxnSpLocks/>
            <a:stCxn id="9" idx="2"/>
            <a:endCxn id="10" idx="0"/>
          </p:cNvCxnSpPr>
          <p:nvPr/>
        </p:nvCxnSpPr>
        <p:spPr>
          <a:xfrm>
            <a:off x="2279039" y="3016050"/>
            <a:ext cx="0" cy="334687"/>
          </a:xfrm>
          <a:prstGeom prst="straightConnector1">
            <a:avLst/>
          </a:prstGeom>
          <a:noFill/>
          <a:ln w="22225" cap="flat" cmpd="sng" algn="ctr">
            <a:solidFill>
              <a:srgbClr val="FFC000"/>
            </a:solidFill>
            <a:prstDash val="solid"/>
            <a:tailEnd type="non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20980" y="1760450"/>
            <a:ext cx="816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2400" dirty="0">
                <a:solidFill>
                  <a:srgbClr val="124191"/>
                </a:solidFill>
                <a:latin typeface="Nokia Pure Text"/>
              </a:rPr>
              <a:t>ONAP</a:t>
            </a:r>
          </a:p>
        </p:txBody>
      </p:sp>
      <p:sp>
        <p:nvSpPr>
          <p:cNvPr id="13" name="圆角矩形 115">
            <a:extLst>
              <a:ext uri="{FF2B5EF4-FFF2-40B4-BE49-F238E27FC236}">
                <a16:creationId xmlns:a16="http://schemas.microsoft.com/office/drawing/2014/main" id="{A635EF52-76EA-403C-852C-9A441F04F6D6}"/>
              </a:ext>
            </a:extLst>
          </p:cNvPr>
          <p:cNvSpPr/>
          <p:nvPr/>
        </p:nvSpPr>
        <p:spPr>
          <a:xfrm>
            <a:off x="1415439" y="1812269"/>
            <a:ext cx="1727200" cy="485912"/>
          </a:xfrm>
          <a:prstGeom prst="roundRect">
            <a:avLst/>
          </a:prstGeom>
          <a:solidFill>
            <a:srgbClr val="98A2AE"/>
          </a:solidFill>
          <a:ln w="11429" cap="flat" cmpd="sng" algn="ctr">
            <a:solidFill>
              <a:srgbClr val="98A2AE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CSMF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"/>
              <a:ea typeface="+mn-ea"/>
              <a:cs typeface="+mn-cs"/>
            </a:endParaRPr>
          </a:p>
        </p:txBody>
      </p:sp>
      <p:cxnSp>
        <p:nvCxnSpPr>
          <p:cNvPr id="14" name="直接箭头连接符 214">
            <a:extLst>
              <a:ext uri="{FF2B5EF4-FFF2-40B4-BE49-F238E27FC236}">
                <a16:creationId xmlns:a16="http://schemas.microsoft.com/office/drawing/2014/main" id="{F423D392-3F8E-408A-BD70-7BAC59919F8E}"/>
              </a:ext>
            </a:extLst>
          </p:cNvPr>
          <p:cNvCxnSpPr>
            <a:cxnSpLocks/>
            <a:stCxn id="13" idx="2"/>
            <a:endCxn id="9" idx="0"/>
          </p:cNvCxnSpPr>
          <p:nvPr/>
        </p:nvCxnSpPr>
        <p:spPr>
          <a:xfrm>
            <a:off x="2279039" y="2298181"/>
            <a:ext cx="0" cy="231957"/>
          </a:xfrm>
          <a:prstGeom prst="straightConnector1">
            <a:avLst/>
          </a:prstGeom>
          <a:noFill/>
          <a:ln w="22225" cap="flat" cmpd="sng" algn="ctr">
            <a:solidFill>
              <a:srgbClr val="98A2AE"/>
            </a:solidFill>
            <a:prstDash val="solid"/>
            <a:tailEnd type="none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458063B4-0C27-4806-B617-2C3A6E1EA605}"/>
              </a:ext>
            </a:extLst>
          </p:cNvPr>
          <p:cNvSpPr/>
          <p:nvPr/>
        </p:nvSpPr>
        <p:spPr>
          <a:xfrm>
            <a:off x="1481667" y="4429606"/>
            <a:ext cx="1586277" cy="4128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124191"/>
            </a:solidFill>
            <a:prstDash val="solid"/>
          </a:ln>
          <a:effectLst/>
        </p:spPr>
        <p:txBody>
          <a:bodyPr rot="0" spcFirstLastPara="0" vert="horz" wrap="square" lIns="48000" tIns="96000" rIns="48000" bIns="9600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srgbClr val="001135"/>
                </a:solidFill>
                <a:effectLst/>
                <a:uLnTx/>
                <a:uFillTx/>
                <a:latin typeface="Nokia Pure Text Light" panose="020B0403020202020204" pitchFamily="34" charset="0"/>
                <a:ea typeface="Nokia Pure Text Light" panose="020B0403020202020204" pitchFamily="34" charset="0"/>
                <a:cs typeface="+mn-cs"/>
              </a:rPr>
              <a:t>Optical Domain Controller</a:t>
            </a:r>
          </a:p>
        </p:txBody>
      </p:sp>
      <p:cxnSp>
        <p:nvCxnSpPr>
          <p:cNvPr id="17" name="直接箭头连接符 214"/>
          <p:cNvCxnSpPr>
            <a:cxnSpLocks/>
            <a:stCxn id="10" idx="2"/>
            <a:endCxn id="16" idx="0"/>
          </p:cNvCxnSpPr>
          <p:nvPr/>
        </p:nvCxnSpPr>
        <p:spPr>
          <a:xfrm flipH="1">
            <a:off x="2274806" y="3858099"/>
            <a:ext cx="4233" cy="571507"/>
          </a:xfrm>
          <a:prstGeom prst="straightConnector1">
            <a:avLst/>
          </a:prstGeom>
          <a:noFill/>
          <a:ln w="22225" cap="flat" cmpd="sng" algn="ctr">
            <a:solidFill>
              <a:srgbClr val="FFC000"/>
            </a:solidFill>
            <a:prstDash val="solid"/>
            <a:tailEnd type="none"/>
          </a:ln>
          <a:effectLst/>
        </p:spPr>
      </p:cxnSp>
      <p:sp>
        <p:nvSpPr>
          <p:cNvPr id="18" name="Rectangle 17"/>
          <p:cNvSpPr/>
          <p:nvPr/>
        </p:nvSpPr>
        <p:spPr>
          <a:xfrm>
            <a:off x="9925034" y="2010563"/>
            <a:ext cx="1918813" cy="1859518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30016" y="2002971"/>
            <a:ext cx="3760177" cy="2011680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37044" y="2002971"/>
            <a:ext cx="533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323484" y="3355731"/>
            <a:ext cx="2543174" cy="51435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95406" y="3432849"/>
            <a:ext cx="2276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TN NSSMF Work Flow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370594" y="2133601"/>
            <a:ext cx="1752749" cy="679055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81681" y="2137185"/>
            <a:ext cx="182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NSMF Work Flow</a:t>
            </a:r>
          </a:p>
        </p:txBody>
      </p:sp>
      <p:cxnSp>
        <p:nvCxnSpPr>
          <p:cNvPr id="25" name="Straight Connector 24"/>
          <p:cNvCxnSpPr>
            <a:stCxn id="23" idx="2"/>
          </p:cNvCxnSpPr>
          <p:nvPr/>
        </p:nvCxnSpPr>
        <p:spPr>
          <a:xfrm>
            <a:off x="7246969" y="2812656"/>
            <a:ext cx="0" cy="543075"/>
          </a:xfrm>
          <a:prstGeom prst="line">
            <a:avLst/>
          </a:prstGeom>
          <a:noFill/>
          <a:ln w="2222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6" name="Straight Connector 25"/>
          <p:cNvCxnSpPr/>
          <p:nvPr/>
        </p:nvCxnSpPr>
        <p:spPr>
          <a:xfrm>
            <a:off x="6985472" y="3034077"/>
            <a:ext cx="485775" cy="952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7417760" y="2812656"/>
            <a:ext cx="1107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Internal APIs (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TSCi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8304683" y="3067676"/>
            <a:ext cx="561975" cy="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32" name="Rectangle 31"/>
          <p:cNvSpPr/>
          <p:nvPr/>
        </p:nvSpPr>
        <p:spPr>
          <a:xfrm>
            <a:off x="10004163" y="2530139"/>
            <a:ext cx="1785257" cy="565542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51412" y="2014957"/>
            <a:ext cx="805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AAI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011611" y="2549004"/>
            <a:ext cx="1835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TS definition model (based on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TSCi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info model)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837044" y="4519749"/>
            <a:ext cx="3753149" cy="1239213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580441" y="5257800"/>
            <a:ext cx="2533351" cy="465992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37044" y="4533459"/>
            <a:ext cx="79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SDNC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580441" y="5313355"/>
            <a:ext cx="253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ACTN MPI Adaptor (SBI) </a:t>
            </a:r>
          </a:p>
        </p:txBody>
      </p:sp>
      <p:cxnSp>
        <p:nvCxnSpPr>
          <p:cNvPr id="39" name="Straight Connector 38"/>
          <p:cNvCxnSpPr>
            <a:stCxn id="21" idx="2"/>
          </p:cNvCxnSpPr>
          <p:nvPr/>
        </p:nvCxnSpPr>
        <p:spPr>
          <a:xfrm>
            <a:off x="7595071" y="3870081"/>
            <a:ext cx="0" cy="649668"/>
          </a:xfrm>
          <a:prstGeom prst="line">
            <a:avLst/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6064111" y="6134860"/>
            <a:ext cx="2707298" cy="369332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Optical domain controller</a:t>
            </a:r>
          </a:p>
        </p:txBody>
      </p:sp>
      <p:cxnSp>
        <p:nvCxnSpPr>
          <p:cNvPr id="41" name="Straight Connector 40"/>
          <p:cNvCxnSpPr>
            <a:endCxn id="40" idx="0"/>
          </p:cNvCxnSpPr>
          <p:nvPr/>
        </p:nvCxnSpPr>
        <p:spPr>
          <a:xfrm>
            <a:off x="7417760" y="5723792"/>
            <a:ext cx="0" cy="411068"/>
          </a:xfrm>
          <a:prstGeom prst="line">
            <a:avLst/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42" name="Rectangle 41"/>
          <p:cNvSpPr/>
          <p:nvPr/>
        </p:nvSpPr>
        <p:spPr>
          <a:xfrm>
            <a:off x="4350204" y="1166949"/>
            <a:ext cx="7724507" cy="4723897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4321" y="1185304"/>
            <a:ext cx="847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ONAP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537437" y="1984694"/>
            <a:ext cx="1123406" cy="457200"/>
          </a:xfrm>
          <a:prstGeom prst="rect">
            <a:avLst/>
          </a:prstGeom>
          <a:solidFill>
            <a:srgbClr val="A9D18E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788626" y="2040525"/>
            <a:ext cx="6334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37437" y="2612995"/>
            <a:ext cx="1123406" cy="457200"/>
          </a:xfrm>
          <a:prstGeom prst="rect">
            <a:avLst/>
          </a:prstGeom>
          <a:solidFill>
            <a:srgbClr val="D0CECE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09707" y="2662062"/>
            <a:ext cx="764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Policy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004164" y="3147055"/>
            <a:ext cx="1785256" cy="646331"/>
          </a:xfrm>
          <a:prstGeom prst="rect">
            <a:avLst/>
          </a:prstGeom>
          <a:solidFill>
            <a:srgbClr val="FFD966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TS implementation models (e.g.,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-topology,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-tunnel, etc.)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091749" y="1369970"/>
            <a:ext cx="1167915" cy="338554"/>
          </a:xfrm>
          <a:prstGeom prst="rect">
            <a:avLst/>
          </a:prstGeom>
          <a:solidFill>
            <a:srgbClr val="A9D18E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UUI</a:t>
            </a:r>
          </a:p>
        </p:txBody>
      </p:sp>
      <p:cxnSp>
        <p:nvCxnSpPr>
          <p:cNvPr id="50" name="Straight Connector 49"/>
          <p:cNvCxnSpPr>
            <a:stCxn id="49" idx="2"/>
          </p:cNvCxnSpPr>
          <p:nvPr/>
        </p:nvCxnSpPr>
        <p:spPr>
          <a:xfrm>
            <a:off x="6675707" y="1708524"/>
            <a:ext cx="0" cy="425077"/>
          </a:xfrm>
          <a:prstGeom prst="line">
            <a:avLst/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381681" y="2566435"/>
            <a:ext cx="1710926" cy="246221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TN NSSMF Adaptor</a:t>
            </a:r>
          </a:p>
        </p:txBody>
      </p:sp>
      <p:cxnSp>
        <p:nvCxnSpPr>
          <p:cNvPr id="52" name="Straight Connector 51"/>
          <p:cNvCxnSpPr/>
          <p:nvPr/>
        </p:nvCxnSpPr>
        <p:spPr>
          <a:xfrm>
            <a:off x="7352183" y="4222797"/>
            <a:ext cx="485775" cy="952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7885933" y="4137761"/>
            <a:ext cx="1889715" cy="246221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Generic-resource-API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580441" y="4574598"/>
            <a:ext cx="2533352" cy="461665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91440" tIns="91440" rIns="91440" bIns="9144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TSC NBI-to-SBI Mapping</a:t>
            </a:r>
          </a:p>
        </p:txBody>
      </p:sp>
      <p:cxnSp>
        <p:nvCxnSpPr>
          <p:cNvPr id="55" name="Straight Connector 54"/>
          <p:cNvCxnSpPr>
            <a:stCxn id="54" idx="2"/>
            <a:endCxn id="36" idx="0"/>
          </p:cNvCxnSpPr>
          <p:nvPr/>
        </p:nvCxnSpPr>
        <p:spPr>
          <a:xfrm>
            <a:off x="7847117" y="5036263"/>
            <a:ext cx="0" cy="221537"/>
          </a:xfrm>
          <a:prstGeom prst="line">
            <a:avLst/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6" name="Straight Connector 55"/>
          <p:cNvCxnSpPr>
            <a:endCxn id="54" idx="3"/>
          </p:cNvCxnSpPr>
          <p:nvPr/>
        </p:nvCxnSpPr>
        <p:spPr>
          <a:xfrm flipH="1">
            <a:off x="9113793" y="4805431"/>
            <a:ext cx="66185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7" name="Straight Connector 56"/>
          <p:cNvCxnSpPr/>
          <p:nvPr/>
        </p:nvCxnSpPr>
        <p:spPr>
          <a:xfrm>
            <a:off x="9775649" y="3470221"/>
            <a:ext cx="0" cy="1337948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8" name="Straight Connector 57"/>
          <p:cNvCxnSpPr>
            <a:stCxn id="48" idx="1"/>
          </p:cNvCxnSpPr>
          <p:nvPr/>
        </p:nvCxnSpPr>
        <p:spPr>
          <a:xfrm flipH="1">
            <a:off x="9775649" y="3470221"/>
            <a:ext cx="228515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 flipH="1">
            <a:off x="8857637" y="3603985"/>
            <a:ext cx="412600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>
            <a:off x="9270237" y="2821525"/>
            <a:ext cx="1" cy="782893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 flipH="1">
            <a:off x="9270237" y="2821525"/>
            <a:ext cx="724906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4537437" y="3270166"/>
            <a:ext cx="1167915" cy="338554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SDC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E7FA1CD-647F-A64F-B013-EFE8A17653E1}"/>
              </a:ext>
            </a:extLst>
          </p:cNvPr>
          <p:cNvSpPr txBox="1"/>
          <p:nvPr/>
        </p:nvSpPr>
        <p:spPr>
          <a:xfrm>
            <a:off x="137991" y="4974572"/>
            <a:ext cx="181780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TS: Transport Slice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TSC: Transport Slice Controller</a:t>
            </a:r>
          </a:p>
          <a:p>
            <a:pPr>
              <a:defRPr/>
            </a:pPr>
            <a:r>
              <a:rPr lang="en-US" sz="800" dirty="0" err="1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TSCi</a:t>
            </a: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: Transport Slice Connectivity Interface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NBI: Northbound interfaces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SBI: Southbound interfaces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ACTN: Abstract &amp; Control of TE Network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MDSC: Multi-Domain Service Coordinator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PNC: Physical Network Controller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ACTN MPI: ACTN MDSC to PNC Interface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0249990" y="5292096"/>
            <a:ext cx="1759904" cy="430887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ONAP code for TN NSSMF Functionality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E7FA1CD-647F-A64F-B013-EFE8A17653E1}"/>
              </a:ext>
            </a:extLst>
          </p:cNvPr>
          <p:cNvSpPr txBox="1"/>
          <p:nvPr/>
        </p:nvSpPr>
        <p:spPr>
          <a:xfrm>
            <a:off x="2108200" y="4960472"/>
            <a:ext cx="18178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AAI: Active and Available Inventory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OOF: ONAP Optimization Framework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SO: Service Orchestrator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SDNC: SDN Controller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SDC: Service Design and Creation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UUI: </a:t>
            </a:r>
            <a:r>
              <a:rPr lang="en-US" sz="800" dirty="0" err="1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Usecase</a:t>
            </a: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 User Interface</a:t>
            </a:r>
          </a:p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EXT-API: External API</a:t>
            </a:r>
          </a:p>
          <a:p>
            <a:pPr>
              <a:defRPr/>
            </a:pPr>
            <a:endParaRPr lang="en-US" sz="800" dirty="0">
              <a:solidFill>
                <a:prstClr val="black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3067944" y="1166949"/>
            <a:ext cx="1282260" cy="2188782"/>
          </a:xfrm>
          <a:prstGeom prst="line">
            <a:avLst/>
          </a:prstGeom>
          <a:noFill/>
          <a:ln w="9525" cap="flat" cmpd="sng" algn="ctr">
            <a:solidFill>
              <a:srgbClr val="98A2AE"/>
            </a:solidFill>
            <a:prstDash val="solid"/>
          </a:ln>
          <a:effectLst/>
        </p:spPr>
      </p:cxnSp>
      <p:cxnSp>
        <p:nvCxnSpPr>
          <p:cNvPr id="69" name="Straight Connector 68"/>
          <p:cNvCxnSpPr/>
          <p:nvPr/>
        </p:nvCxnSpPr>
        <p:spPr>
          <a:xfrm>
            <a:off x="3067944" y="3858099"/>
            <a:ext cx="1282260" cy="2032747"/>
          </a:xfrm>
          <a:prstGeom prst="line">
            <a:avLst/>
          </a:prstGeom>
          <a:noFill/>
          <a:ln w="9525" cap="flat" cmpd="sng" algn="ctr">
            <a:solidFill>
              <a:srgbClr val="98A2AE"/>
            </a:solidFill>
            <a:prstDash val="soli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10249989" y="4641181"/>
            <a:ext cx="1759905" cy="523220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Existing ONAP code with modifications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7471247" y="1310647"/>
            <a:ext cx="2161443" cy="457200"/>
          </a:xfrm>
          <a:prstGeom prst="rect">
            <a:avLst/>
          </a:prstGeom>
          <a:solidFill>
            <a:srgbClr val="A9D18E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65088" y="1381402"/>
            <a:ext cx="921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EXT-APIs</a:t>
            </a:r>
          </a:p>
        </p:txBody>
      </p:sp>
      <p:cxnSp>
        <p:nvCxnSpPr>
          <p:cNvPr id="71" name="Straight Connector 70"/>
          <p:cNvCxnSpPr>
            <a:stCxn id="66" idx="2"/>
          </p:cNvCxnSpPr>
          <p:nvPr/>
        </p:nvCxnSpPr>
        <p:spPr>
          <a:xfrm>
            <a:off x="8551969" y="1767847"/>
            <a:ext cx="0" cy="1587884"/>
          </a:xfrm>
          <a:prstGeom prst="line">
            <a:avLst/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72" name="Straight Connector 71"/>
          <p:cNvCxnSpPr>
            <a:endCxn id="66" idx="0"/>
          </p:cNvCxnSpPr>
          <p:nvPr/>
        </p:nvCxnSpPr>
        <p:spPr>
          <a:xfrm>
            <a:off x="8551969" y="818606"/>
            <a:ext cx="0" cy="492041"/>
          </a:xfrm>
          <a:prstGeom prst="line">
            <a:avLst/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73" name="Straight Connector 72"/>
          <p:cNvCxnSpPr/>
          <p:nvPr/>
        </p:nvCxnSpPr>
        <p:spPr>
          <a:xfrm>
            <a:off x="8270981" y="1051642"/>
            <a:ext cx="561975" cy="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8821510" y="872876"/>
            <a:ext cx="2612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External interface of TSC NBI</a:t>
            </a:r>
          </a:p>
        </p:txBody>
      </p:sp>
    </p:spTree>
    <p:extLst>
      <p:ext uri="{BB962C8B-B14F-4D97-AF65-F5344CB8AC3E}">
        <p14:creationId xmlns:p14="http://schemas.microsoft.com/office/powerpoint/2010/main" val="1102329463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99634" y="94492"/>
            <a:ext cx="1166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Transport Slicing future roadmap: ONAP, ZSM, IETF collaboration </a:t>
            </a:r>
            <a:endParaRPr kumimoji="1" lang="zh-CN" altLang="en-US" sz="3200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178168" y="1661179"/>
            <a:ext cx="10190286" cy="26377"/>
          </a:xfrm>
          <a:prstGeom prst="line">
            <a:avLst/>
          </a:prstGeom>
          <a:ln w="349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178168" y="3611510"/>
            <a:ext cx="10190285" cy="26377"/>
          </a:xfrm>
          <a:prstGeom prst="line">
            <a:avLst/>
          </a:prstGeom>
          <a:ln w="349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010100" y="5638327"/>
            <a:ext cx="10358354" cy="26377"/>
          </a:xfrm>
          <a:prstGeom prst="line">
            <a:avLst/>
          </a:prstGeom>
          <a:ln w="349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850" y="5407494"/>
            <a:ext cx="797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IETF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634" y="1430346"/>
            <a:ext cx="910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ZSM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850" y="3415681"/>
            <a:ext cx="96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ONAP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1178167" y="985557"/>
            <a:ext cx="9463449" cy="372268"/>
            <a:chOff x="1178167" y="985557"/>
            <a:chExt cx="9463449" cy="372268"/>
          </a:xfrm>
        </p:grpSpPr>
        <p:sp>
          <p:nvSpPr>
            <p:cNvPr id="61" name="TextBox 60"/>
            <p:cNvSpPr txBox="1"/>
            <p:nvPr/>
          </p:nvSpPr>
          <p:spPr>
            <a:xfrm>
              <a:off x="1178167" y="985557"/>
              <a:ext cx="3147647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Year 2020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337540" y="988493"/>
              <a:ext cx="3147647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Year 2021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93969" y="988493"/>
              <a:ext cx="3147647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Year 2022</a:t>
              </a: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788896" y="3486198"/>
            <a:ext cx="1610105" cy="27699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Guilin release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11834" y="3488399"/>
            <a:ext cx="1610105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Honolulu release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041603" y="3486197"/>
            <a:ext cx="1610105" cy="27699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R9 release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664541" y="3487865"/>
            <a:ext cx="1610105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R10 release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162269" y="3493319"/>
            <a:ext cx="1610105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Frankfurt release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2792038" y="1674367"/>
            <a:ext cx="147484" cy="1811830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365972" y="2346676"/>
            <a:ext cx="127819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Adopting ZSM 003 architecture</a:t>
            </a:r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4721460" y="1670344"/>
            <a:ext cx="204501" cy="1818055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2365972" y="3756079"/>
            <a:ext cx="573550" cy="1889369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2013650" y="4669772"/>
            <a:ext cx="127819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Adopting </a:t>
            </a:r>
            <a:r>
              <a:rPr lang="en-US" sz="1200" b="1" dirty="0" err="1"/>
              <a:t>TSCi</a:t>
            </a:r>
            <a:r>
              <a:rPr lang="en-US" sz="1200" b="1" dirty="0"/>
              <a:t> information model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3834581" y="5407494"/>
            <a:ext cx="1" cy="4616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1161448" y="5407493"/>
            <a:ext cx="1" cy="4616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16661" y="5915325"/>
            <a:ext cx="98432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First version of </a:t>
            </a:r>
            <a:r>
              <a:rPr lang="en-US" sz="1200" b="1" dirty="0" err="1"/>
              <a:t>TSCi</a:t>
            </a:r>
            <a:r>
              <a:rPr lang="en-US" sz="1200" b="1" dirty="0"/>
              <a:t> draft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342422" y="5869159"/>
            <a:ext cx="98432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Second version of </a:t>
            </a:r>
            <a:r>
              <a:rPr lang="en-US" sz="1200" b="1" dirty="0" err="1"/>
              <a:t>TSCi</a:t>
            </a:r>
            <a:r>
              <a:rPr lang="en-US" sz="1200" b="1" dirty="0"/>
              <a:t> draft</a:t>
            </a:r>
          </a:p>
        </p:txBody>
      </p:sp>
      <p:cxnSp>
        <p:nvCxnSpPr>
          <p:cNvPr id="97" name="Straight Arrow Connector 96"/>
          <p:cNvCxnSpPr/>
          <p:nvPr/>
        </p:nvCxnSpPr>
        <p:spPr>
          <a:xfrm flipH="1">
            <a:off x="3683232" y="3794847"/>
            <a:ext cx="323689" cy="1850601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3342422" y="4455296"/>
            <a:ext cx="127819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Feedback and Comments on </a:t>
            </a:r>
            <a:r>
              <a:rPr lang="en-US" sz="1200" b="1" dirty="0" err="1"/>
              <a:t>TSCi</a:t>
            </a:r>
            <a:r>
              <a:rPr lang="en-US" sz="1200" b="1" dirty="0"/>
              <a:t> draft</a:t>
            </a:r>
          </a:p>
        </p:txBody>
      </p:sp>
      <p:cxnSp>
        <p:nvCxnSpPr>
          <p:cNvPr id="103" name="Straight Connector 102"/>
          <p:cNvCxnSpPr/>
          <p:nvPr/>
        </p:nvCxnSpPr>
        <p:spPr>
          <a:xfrm flipH="1">
            <a:off x="4314716" y="3114615"/>
            <a:ext cx="1" cy="67592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4430953" y="2031937"/>
            <a:ext cx="922718" cy="55399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Trans. slicing demo (on TN MD features)</a:t>
            </a:r>
          </a:p>
        </p:txBody>
      </p:sp>
      <p:cxnSp>
        <p:nvCxnSpPr>
          <p:cNvPr id="105" name="Straight Arrow Connector 104"/>
          <p:cNvCxnSpPr/>
          <p:nvPr/>
        </p:nvCxnSpPr>
        <p:spPr>
          <a:xfrm flipH="1">
            <a:off x="5366505" y="1693917"/>
            <a:ext cx="188028" cy="1785162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4994478" y="2669260"/>
            <a:ext cx="922718" cy="55399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Evaluation/ feedback of the demo</a:t>
            </a:r>
          </a:p>
        </p:txBody>
      </p:sp>
      <p:cxnSp>
        <p:nvCxnSpPr>
          <p:cNvPr id="109" name="Straight Arrow Connector 108"/>
          <p:cNvCxnSpPr/>
          <p:nvPr/>
        </p:nvCxnSpPr>
        <p:spPr>
          <a:xfrm flipV="1">
            <a:off x="5274195" y="3744220"/>
            <a:ext cx="325727" cy="1872927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4831909" y="4341587"/>
            <a:ext cx="127819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Adopting MP2MP models/solutions</a:t>
            </a:r>
          </a:p>
        </p:txBody>
      </p:sp>
      <p:cxnSp>
        <p:nvCxnSpPr>
          <p:cNvPr id="114" name="Straight Connector 113"/>
          <p:cNvCxnSpPr/>
          <p:nvPr/>
        </p:nvCxnSpPr>
        <p:spPr>
          <a:xfrm flipH="1">
            <a:off x="5101309" y="5374922"/>
            <a:ext cx="1" cy="4616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4620616" y="5882754"/>
            <a:ext cx="98432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MP2MP trans. Slicing solution</a:t>
            </a:r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6360788" y="1648482"/>
            <a:ext cx="147484" cy="1811830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6024770" y="2146918"/>
            <a:ext cx="127819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Adopting ZSM 009 for transport closed-loop</a:t>
            </a:r>
          </a:p>
        </p:txBody>
      </p:sp>
      <p:cxnSp>
        <p:nvCxnSpPr>
          <p:cNvPr id="118" name="Straight Arrow Connector 117"/>
          <p:cNvCxnSpPr/>
          <p:nvPr/>
        </p:nvCxnSpPr>
        <p:spPr>
          <a:xfrm flipV="1">
            <a:off x="8379792" y="1697310"/>
            <a:ext cx="204501" cy="1818055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8187113" y="2003419"/>
            <a:ext cx="83033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Transport closed-loop demo</a:t>
            </a:r>
          </a:p>
        </p:txBody>
      </p:sp>
      <p:cxnSp>
        <p:nvCxnSpPr>
          <p:cNvPr id="120" name="Straight Arrow Connector 119"/>
          <p:cNvCxnSpPr/>
          <p:nvPr/>
        </p:nvCxnSpPr>
        <p:spPr>
          <a:xfrm flipH="1">
            <a:off x="9017447" y="1697310"/>
            <a:ext cx="188028" cy="1785162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H="1">
            <a:off x="7885386" y="3139684"/>
            <a:ext cx="1" cy="67592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3501079" y="3033297"/>
            <a:ext cx="1103542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Implementation of trans. slicing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992796" y="3024128"/>
            <a:ext cx="1314478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Implementation of trans. closed-loop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8845817" y="2412121"/>
            <a:ext cx="830334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evaluation/ feedback of closed-loop demo</a:t>
            </a:r>
          </a:p>
        </p:txBody>
      </p:sp>
      <p:cxnSp>
        <p:nvCxnSpPr>
          <p:cNvPr id="124" name="Straight Arrow Connector 123"/>
          <p:cNvCxnSpPr/>
          <p:nvPr/>
        </p:nvCxnSpPr>
        <p:spPr>
          <a:xfrm flipV="1">
            <a:off x="6985367" y="3788533"/>
            <a:ext cx="325727" cy="1872927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596849" y="4363811"/>
            <a:ext cx="127819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Adopting transport closed-loop models/solutions</a:t>
            </a:r>
          </a:p>
        </p:txBody>
      </p:sp>
      <p:cxnSp>
        <p:nvCxnSpPr>
          <p:cNvPr id="126" name="Straight Connector 125"/>
          <p:cNvCxnSpPr/>
          <p:nvPr/>
        </p:nvCxnSpPr>
        <p:spPr>
          <a:xfrm flipH="1">
            <a:off x="6846654" y="5374921"/>
            <a:ext cx="1" cy="4616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6263292" y="5879838"/>
            <a:ext cx="144415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Transport closed-loop models and solutions</a:t>
            </a:r>
          </a:p>
        </p:txBody>
      </p:sp>
    </p:spTree>
    <p:extLst>
      <p:ext uri="{BB962C8B-B14F-4D97-AF65-F5344CB8AC3E}">
        <p14:creationId xmlns:p14="http://schemas.microsoft.com/office/powerpoint/2010/main" val="1446847860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290BE1-FB39-4B73-BCCC-7060C8329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ONAP alignment with ZSM 003</a:t>
            </a:r>
          </a:p>
          <a:p>
            <a:pPr marL="511175" lvl="1" indent="-285750">
              <a:buFont typeface="Courier New" panose="02070309020205020404" pitchFamily="49" charset="0"/>
              <a:buChar char="o"/>
            </a:pPr>
            <a:r>
              <a:rPr lang="en-US" sz="2400" dirty="0"/>
              <a:t>End-to-end network slice orchestration</a:t>
            </a:r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800" b="1" dirty="0"/>
              <a:t>ONAP alignment with ZSM 009</a:t>
            </a:r>
          </a:p>
          <a:p>
            <a:pPr marL="511175" lvl="1" indent="-285750">
              <a:buFont typeface="Courier New" panose="02070309020205020404" pitchFamily="49" charset="0"/>
              <a:buChar char="o"/>
            </a:pPr>
            <a:r>
              <a:rPr lang="en-US" sz="2400" dirty="0"/>
              <a:t>Implementation of various Control Loops (with/without analytics and AI/ML) at NSMF (e2e network slice) and NSSMF (slice subnet) level</a:t>
            </a:r>
          </a:p>
          <a:p>
            <a:pPr marL="511175" lvl="1" indent="-285750">
              <a:buFont typeface="Courier New" panose="02070309020205020404" pitchFamily="49" charset="0"/>
              <a:buChar char="o"/>
            </a:pPr>
            <a:r>
              <a:rPr lang="en-US" sz="2400" dirty="0"/>
              <a:t>Concepts such as hierarchical Closed Loops (NSMF &amp; NSSMFs, Non-RT RIC/SMO and Near-RT RIC) can be taken forward</a:t>
            </a:r>
          </a:p>
          <a:p>
            <a:pPr marL="511175" lvl="1" indent="-285750">
              <a:buFont typeface="Courier New" panose="02070309020205020404" pitchFamily="49" charset="0"/>
              <a:buChar char="o"/>
            </a:pPr>
            <a:r>
              <a:rPr lang="en-US" sz="2400" dirty="0"/>
              <a:t>Co-ordination of actions in hierarchical Closed Loops (e.g., NSMF and NSSMF), and in multi-domain Closed Loops</a:t>
            </a:r>
          </a:p>
          <a:p>
            <a:r>
              <a:rPr lang="en-US" sz="2800" b="1" dirty="0"/>
              <a:t>ONAP demo at ZSM</a:t>
            </a:r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6100E5-0A84-44C7-8ECC-EBAE4EACE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Areas for collaboration with ETSI ZSM</a:t>
            </a:r>
          </a:p>
        </p:txBody>
      </p:sp>
    </p:spTree>
    <p:extLst>
      <p:ext uri="{BB962C8B-B14F-4D97-AF65-F5344CB8AC3E}">
        <p14:creationId xmlns:p14="http://schemas.microsoft.com/office/powerpoint/2010/main" val="4292684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B89DA-F773-45F6-BD7F-DBF2016A4D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Potential collaboration with ITU FG AN</a:t>
            </a:r>
          </a:p>
        </p:txBody>
      </p:sp>
    </p:spTree>
    <p:extLst>
      <p:ext uri="{BB962C8B-B14F-4D97-AF65-F5344CB8AC3E}">
        <p14:creationId xmlns:p14="http://schemas.microsoft.com/office/powerpoint/2010/main" val="3617628568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88FDB0E9-228D-45A8-A939-AAF958F42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54" y="2264669"/>
            <a:ext cx="12024039" cy="263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7B3688E-1679-4825-8D87-39D7A17E62AC}"/>
              </a:ext>
            </a:extLst>
          </p:cNvPr>
          <p:cNvSpPr/>
          <p:nvPr/>
        </p:nvSpPr>
        <p:spPr>
          <a:xfrm>
            <a:off x="3093217" y="2225940"/>
            <a:ext cx="8850254" cy="2725888"/>
          </a:xfrm>
          <a:prstGeom prst="rect">
            <a:avLst/>
          </a:prstGeom>
          <a:solidFill>
            <a:schemeClr val="accent5">
              <a:lumMod val="40000"/>
              <a:lumOff val="60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25707D-D0FF-4715-A943-F09DCA4F0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654" y="231620"/>
            <a:ext cx="10972800" cy="640080"/>
          </a:xfrm>
        </p:spPr>
        <p:txBody>
          <a:bodyPr/>
          <a:lstStyle/>
          <a:p>
            <a:r>
              <a:rPr lang="en-IN" dirty="0"/>
              <a:t>Potential collaboration with ITU FG AN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9CB66AC9-1641-47AB-A733-66793EE77C7F}"/>
              </a:ext>
            </a:extLst>
          </p:cNvPr>
          <p:cNvSpPr/>
          <p:nvPr/>
        </p:nvSpPr>
        <p:spPr>
          <a:xfrm>
            <a:off x="3998767" y="5398267"/>
            <a:ext cx="2995530" cy="920312"/>
          </a:xfrm>
          <a:prstGeom prst="wedgeRoundRectCallout">
            <a:avLst>
              <a:gd name="adj1" fmla="val 16661"/>
              <a:gd name="adj2" fmla="val -101359"/>
              <a:gd name="adj3" fmla="val 16667"/>
            </a:avLst>
          </a:prstGeom>
          <a:solidFill>
            <a:schemeClr val="accent5">
              <a:lumMod val="40000"/>
              <a:lumOff val="60000"/>
              <a:alpha val="34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Intent-based network slice instantiation &amp; life cycle management</a:t>
            </a: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ED40B44B-7B2F-4679-A7F3-88EEB448EAB4}"/>
              </a:ext>
            </a:extLst>
          </p:cNvPr>
          <p:cNvSpPr/>
          <p:nvPr/>
        </p:nvSpPr>
        <p:spPr>
          <a:xfrm>
            <a:off x="8024781" y="5398265"/>
            <a:ext cx="3679539" cy="920314"/>
          </a:xfrm>
          <a:prstGeom prst="wedgeRoundRectCallout">
            <a:avLst>
              <a:gd name="adj1" fmla="val -49042"/>
              <a:gd name="adj2" fmla="val -139781"/>
              <a:gd name="adj3" fmla="val 16667"/>
            </a:avLst>
          </a:prstGeom>
          <a:solidFill>
            <a:schemeClr val="accent4">
              <a:lumMod val="60000"/>
              <a:lumOff val="40000"/>
              <a:alpha val="34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Closed Loop Automation: ML-based prediction, root cause identification and self-adaptation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4BCD3B46-4BA5-4395-937A-760BC8821ADB}"/>
              </a:ext>
            </a:extLst>
          </p:cNvPr>
          <p:cNvSpPr/>
          <p:nvPr/>
        </p:nvSpPr>
        <p:spPr>
          <a:xfrm>
            <a:off x="178654" y="5398266"/>
            <a:ext cx="2789629" cy="920313"/>
          </a:xfrm>
          <a:prstGeom prst="wedgeRoundRectCallout">
            <a:avLst>
              <a:gd name="adj1" fmla="val 71726"/>
              <a:gd name="adj2" fmla="val -127384"/>
              <a:gd name="adj3" fmla="val 16667"/>
            </a:avLst>
          </a:prstGeom>
          <a:solidFill>
            <a:schemeClr val="accent2">
              <a:lumMod val="60000"/>
              <a:lumOff val="40000"/>
              <a:alpha val="34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Instantiation/reuse of appropriate slice (sub-net) based on self-learning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937459-D076-43EC-9037-E4ADEDA50FC7}"/>
              </a:ext>
            </a:extLst>
          </p:cNvPr>
          <p:cNvSpPr/>
          <p:nvPr/>
        </p:nvSpPr>
        <p:spPr>
          <a:xfrm>
            <a:off x="3165901" y="2734721"/>
            <a:ext cx="1307625" cy="1949820"/>
          </a:xfrm>
          <a:prstGeom prst="rect">
            <a:avLst/>
          </a:prstGeom>
          <a:solidFill>
            <a:schemeClr val="accent2">
              <a:lumMod val="60000"/>
              <a:lumOff val="40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598F6C-E50E-4639-B41A-1581329155CB}"/>
              </a:ext>
            </a:extLst>
          </p:cNvPr>
          <p:cNvSpPr/>
          <p:nvPr/>
        </p:nvSpPr>
        <p:spPr>
          <a:xfrm>
            <a:off x="5920824" y="2808847"/>
            <a:ext cx="2547927" cy="1763153"/>
          </a:xfrm>
          <a:prstGeom prst="rect">
            <a:avLst/>
          </a:prstGeom>
          <a:solidFill>
            <a:schemeClr val="accent4">
              <a:lumMod val="60000"/>
              <a:lumOff val="40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4433166-E897-42E2-8153-39650744D255}"/>
              </a:ext>
            </a:extLst>
          </p:cNvPr>
          <p:cNvSpPr/>
          <p:nvPr/>
        </p:nvSpPr>
        <p:spPr>
          <a:xfrm>
            <a:off x="178654" y="1041008"/>
            <a:ext cx="11764817" cy="10041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N" sz="2000" b="1" dirty="0">
                <a:solidFill>
                  <a:schemeClr val="bg1"/>
                </a:solidFill>
              </a:rPr>
              <a:t>Autonomous Network Slicing </a:t>
            </a:r>
            <a:r>
              <a:rPr lang="en-IN" sz="2000" dirty="0">
                <a:solidFill>
                  <a:schemeClr val="bg1"/>
                </a:solidFill>
              </a:rPr>
              <a:t>(end-to-end and in RAN/Core/Transport sub-nets) based on intent(s) – self-instantiation; dynamic adaptation (re-configuration, scaling); self-prediction, root-cause identification and self-healing; self-optimization of network resources; proactive notification to inventory on capacity exhaustion.</a:t>
            </a:r>
          </a:p>
        </p:txBody>
      </p:sp>
    </p:spTree>
    <p:extLst>
      <p:ext uri="{BB962C8B-B14F-4D97-AF65-F5344CB8AC3E}">
        <p14:creationId xmlns:p14="http://schemas.microsoft.com/office/powerpoint/2010/main" val="1856693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6C03B3-D0E9-4EBC-BE71-F9A9BDED7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Inputs to/from ITU FG AN, particularly related to Closed Loop Automation &amp; Machine Learning</a:t>
            </a:r>
          </a:p>
          <a:p>
            <a:r>
              <a:rPr lang="en-IN" dirty="0"/>
              <a:t>ONAP-based demos/presentations</a:t>
            </a:r>
          </a:p>
          <a:p>
            <a:pPr marL="0" indent="0">
              <a:buNone/>
            </a:pPr>
            <a:r>
              <a:rPr lang="en-IN" b="1" u="sng" dirty="0"/>
              <a:t>Topics for discussion</a:t>
            </a:r>
          </a:p>
          <a:p>
            <a:r>
              <a:rPr lang="en-IN" dirty="0"/>
              <a:t>ML models and framework</a:t>
            </a:r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/>
              <a:t>Distributed ML-based Control loops</a:t>
            </a:r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/>
              <a:t>Federated learning, federated slicing</a:t>
            </a:r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/>
              <a:t>Interaction between closed loops and analytics functions across planes (control, orchestration and OSS)</a:t>
            </a:r>
            <a:endParaRPr lang="en-IN" sz="2000" dirty="0"/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/>
              <a:t>Control Loop co-ordination (after action is determined, before action is determined, during action determination)</a:t>
            </a:r>
            <a:endParaRPr lang="en-IN" sz="2000" dirty="0"/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/>
              <a:t>Cross-domain control loops, federated slicing &amp; control loops</a:t>
            </a:r>
            <a:endParaRPr lang="en-IN" sz="2000" dirty="0"/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/>
              <a:t>Multi-vendor ecosystem for control loops</a:t>
            </a:r>
            <a:endParaRPr lang="en-IN" sz="2000" dirty="0"/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/>
              <a:t>(Enhanced) SON and Control Loops</a:t>
            </a:r>
            <a:endParaRPr lang="en-IN" sz="2000" dirty="0"/>
          </a:p>
          <a:p>
            <a:endParaRPr lang="en-IN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651CB09-CA5B-4C4B-823B-748B4E9A7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1775"/>
            <a:ext cx="10972800" cy="639763"/>
          </a:xfrm>
        </p:spPr>
        <p:txBody>
          <a:bodyPr/>
          <a:lstStyle/>
          <a:p>
            <a:r>
              <a:rPr lang="en-IN" dirty="0"/>
              <a:t>Potential collaboration with ITU FG AN</a:t>
            </a:r>
          </a:p>
        </p:txBody>
      </p:sp>
    </p:spTree>
    <p:extLst>
      <p:ext uri="{BB962C8B-B14F-4D97-AF65-F5344CB8AC3E}">
        <p14:creationId xmlns:p14="http://schemas.microsoft.com/office/powerpoint/2010/main" val="3411193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64FEB391-1D36-7940-B549-57B7F55AD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1" y="203485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Overall</a:t>
            </a:r>
            <a:r>
              <a:rPr kumimoji="1" lang="zh-CN" altLang="en-US" dirty="0"/>
              <a:t> </a:t>
            </a:r>
            <a:r>
              <a:rPr kumimoji="1" lang="en-US" altLang="zh-CN" dirty="0"/>
              <a:t>objectives</a:t>
            </a:r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9167AEA-DDBD-5845-A35A-11404841C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416" y="2369352"/>
            <a:ext cx="8946865" cy="415237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483A26E-0EB6-B44F-89C5-9085AAAEFE7D}"/>
              </a:ext>
            </a:extLst>
          </p:cNvPr>
          <p:cNvSpPr txBox="1"/>
          <p:nvPr/>
        </p:nvSpPr>
        <p:spPr>
          <a:xfrm>
            <a:off x="1" y="982745"/>
            <a:ext cx="12192000" cy="11387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r>
              <a:rPr kumimoji="1" lang="en-US" altLang="zh-CN" sz="2000" b="1" u="sng" dirty="0">
                <a:solidFill>
                  <a:srgbClr val="0000FF"/>
                </a:solidFill>
              </a:rPr>
              <a:t>Objectives</a:t>
            </a:r>
          </a:p>
          <a:p>
            <a:pPr marL="342900" indent="-260350">
              <a:buAutoNum type="arabicPeriod"/>
            </a:pPr>
            <a:r>
              <a:rPr kumimoji="1" lang="en-US" altLang="zh-CN" b="1" dirty="0">
                <a:solidFill>
                  <a:schemeClr val="tx1"/>
                </a:solidFill>
              </a:rPr>
              <a:t>Implement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ONAP-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based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Slice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Management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functions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defined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by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3GPP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(CSMF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+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NSMF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+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NSSMF)</a:t>
            </a:r>
          </a:p>
          <a:p>
            <a:pPr marL="342900" indent="-260350">
              <a:buAutoNum type="arabicPeriod"/>
            </a:pPr>
            <a:r>
              <a:rPr lang="en-US" altLang="zh-CN" b="1" kern="0" dirty="0">
                <a:solidFill>
                  <a:schemeClr val="tx1"/>
                </a:solidFill>
              </a:rPr>
              <a:t>Demonstrate e2e slice design,</a:t>
            </a:r>
            <a:r>
              <a:rPr lang="zh-CN" altLang="en-US" b="1" kern="0" dirty="0">
                <a:solidFill>
                  <a:schemeClr val="tx1"/>
                </a:solidFill>
              </a:rPr>
              <a:t> </a:t>
            </a:r>
            <a:r>
              <a:rPr lang="en-US" altLang="zh-CN" b="1" kern="0" dirty="0">
                <a:solidFill>
                  <a:schemeClr val="tx1"/>
                </a:solidFill>
              </a:rPr>
              <a:t> instantiation and operation, including RAN, Core and Transport slice sub-nets</a:t>
            </a:r>
          </a:p>
          <a:p>
            <a:pPr marL="342900" indent="-260350">
              <a:buAutoNum type="arabicPeriod"/>
            </a:pPr>
            <a:r>
              <a:rPr kumimoji="1" lang="en-US" altLang="zh-CN" b="1" kern="0" dirty="0">
                <a:solidFill>
                  <a:schemeClr val="tx1"/>
                </a:solidFill>
              </a:rPr>
              <a:t>Provide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flexible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architecture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choices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IN" altLang="zh-CN" b="1" kern="0" dirty="0">
                <a:solidFill>
                  <a:schemeClr val="tx1"/>
                </a:solidFill>
              </a:rPr>
              <a:t>to operators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for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deployment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scenarios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(ONAP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based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 err="1">
                <a:solidFill>
                  <a:schemeClr val="tx1"/>
                </a:solidFill>
              </a:rPr>
              <a:t>xMF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or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3</a:t>
            </a:r>
            <a:r>
              <a:rPr kumimoji="1" lang="en-US" altLang="zh-CN" b="1" kern="0" baseline="30000" dirty="0">
                <a:solidFill>
                  <a:schemeClr val="tx1"/>
                </a:solidFill>
              </a:rPr>
              <a:t>rd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>
                <a:solidFill>
                  <a:schemeClr val="tx1"/>
                </a:solidFill>
              </a:rPr>
              <a:t>party</a:t>
            </a:r>
            <a:r>
              <a:rPr kumimoji="1" lang="zh-CN" altLang="en-US" b="1" kern="0" dirty="0">
                <a:solidFill>
                  <a:schemeClr val="tx1"/>
                </a:solidFill>
              </a:rPr>
              <a:t> </a:t>
            </a:r>
            <a:r>
              <a:rPr kumimoji="1" lang="en-US" altLang="zh-CN" b="1" kern="0" dirty="0" err="1">
                <a:solidFill>
                  <a:schemeClr val="tx1"/>
                </a:solidFill>
              </a:rPr>
              <a:t>xMF</a:t>
            </a:r>
            <a:r>
              <a:rPr kumimoji="1" lang="en-US" altLang="zh-CN" b="1" kern="0" dirty="0">
                <a:solidFill>
                  <a:schemeClr val="tx1"/>
                </a:solidFill>
              </a:rPr>
              <a:t>)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093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3A14BF-C725-4E32-B454-44A79A960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E2E Network Slicing Alignment with SDOs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35560E77-EC79-4D1A-943F-B8F9917FCB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137690"/>
              </p:ext>
            </p:extLst>
          </p:nvPr>
        </p:nvGraphicFramePr>
        <p:xfrm>
          <a:off x="1433138" y="1027575"/>
          <a:ext cx="9665644" cy="53644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77497">
                  <a:extLst>
                    <a:ext uri="{9D8B030D-6E8A-4147-A177-3AD203B41FA5}">
                      <a16:colId xmlns:a16="http://schemas.microsoft.com/office/drawing/2014/main" val="3769493383"/>
                    </a:ext>
                  </a:extLst>
                </a:gridCol>
                <a:gridCol w="7588147">
                  <a:extLst>
                    <a:ext uri="{9D8B030D-6E8A-4147-A177-3AD203B41FA5}">
                      <a16:colId xmlns:a16="http://schemas.microsoft.com/office/drawing/2014/main" val="2617226002"/>
                    </a:ext>
                  </a:extLst>
                </a:gridCol>
              </a:tblGrid>
              <a:tr h="31743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Standards Body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Alignment Reference(s)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56780"/>
                  </a:ext>
                </a:extLst>
              </a:tr>
              <a:tr h="1137490">
                <a:tc>
                  <a:txBody>
                    <a:bodyPr/>
                    <a:lstStyle/>
                    <a:p>
                      <a:r>
                        <a:rPr lang="en-US" sz="2000" b="1" dirty="0"/>
                        <a:t>3GPP (Rel. 16)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TS 28.530 (Concepts, requirements)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TS 28.531 (Slice and Slice sub-net LCM)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TS 28.541 (Network Resource Models)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TS 23.501 (Procedures in Control Plane)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TS 28.552 and TS 28.554 (PM and KPIs)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347771"/>
                  </a:ext>
                </a:extLst>
              </a:tr>
              <a:tr h="502612">
                <a:tc>
                  <a:txBody>
                    <a:bodyPr/>
                    <a:lstStyle/>
                    <a:p>
                      <a:r>
                        <a:rPr lang="en-US" sz="2000" b="1" dirty="0"/>
                        <a:t>TMF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TMF 641 (Service Order – CSMF NB)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TMF 628 (PM and KPI monitoring – just started)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146118"/>
                  </a:ext>
                </a:extLst>
              </a:tr>
              <a:tr h="714238">
                <a:tc>
                  <a:txBody>
                    <a:bodyPr/>
                    <a:lstStyle/>
                    <a:p>
                      <a:r>
                        <a:rPr lang="en-US" sz="2000" b="1" dirty="0"/>
                        <a:t>ETSI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ZSM 002 ZSM Framework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ZSM 003 E2E Network Slicing Architecture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ZSM 009 Closed-loop Automation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04048"/>
                  </a:ext>
                </a:extLst>
              </a:tr>
              <a:tr h="714238">
                <a:tc>
                  <a:txBody>
                    <a:bodyPr/>
                    <a:lstStyle/>
                    <a:p>
                      <a:r>
                        <a:rPr lang="en-US" sz="2000" b="1" dirty="0"/>
                        <a:t>IETF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draft-rokui-5g-ietf-network-slice-00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draft-</a:t>
                      </a:r>
                      <a:r>
                        <a:rPr lang="en-GB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ietf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-teas-</a:t>
                      </a:r>
                      <a:r>
                        <a:rPr lang="en-GB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actn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GB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vn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-yang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RFC 8795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YANG models for TE topologies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06198"/>
                  </a:ext>
                </a:extLst>
              </a:tr>
              <a:tr h="925864">
                <a:tc>
                  <a:txBody>
                    <a:bodyPr/>
                    <a:lstStyle/>
                    <a:p>
                      <a:r>
                        <a:rPr lang="en-US" sz="2000" b="1" dirty="0"/>
                        <a:t>O-RAN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O1 (RAN Configuration, notifications, PM data) – in progress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O2 (not started yet)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A1 – just started</a:t>
                      </a:r>
                    </a:p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1600" dirty="0"/>
                        <a:t>RAN architecture and functional split (Non-RT RIC, Near-RT RIC, SMO) –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588435"/>
                  </a:ext>
                </a:extLst>
              </a:tr>
              <a:tr h="343892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0033CC"/>
                          </a:solidFill>
                        </a:rPr>
                        <a:t>ITU FG-AN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altLang="zh-CN" sz="1600" dirty="0">
                          <a:solidFill>
                            <a:srgbClr val="0033CC"/>
                          </a:solidFill>
                        </a:rPr>
                        <a:t>TBA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961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171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5DBBA9-1EE5-46D4-B0AB-7165AA0AC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3GPP TS 28.530 (Overview)</a:t>
            </a:r>
          </a:p>
          <a:p>
            <a:r>
              <a:rPr lang="en-US" dirty="0"/>
              <a:t>3GPP TS 28.531 (Management Procedures)</a:t>
            </a:r>
          </a:p>
          <a:p>
            <a:r>
              <a:rPr lang="en-US" dirty="0"/>
              <a:t>3GPP TS 28.541 (NRM)</a:t>
            </a:r>
          </a:p>
          <a:p>
            <a:r>
              <a:rPr lang="en-US" dirty="0"/>
              <a:t>3GPP TS 28.552, TS 28.554 (PM and KPIs)</a:t>
            </a:r>
          </a:p>
          <a:p>
            <a:r>
              <a:rPr lang="en-US" dirty="0"/>
              <a:t>3GPP TS 23.501 (Control Plane flows)</a:t>
            </a:r>
          </a:p>
          <a:p>
            <a:r>
              <a:rPr lang="en-US" dirty="0"/>
              <a:t>ETSI ZSM 002, 003, 009</a:t>
            </a:r>
          </a:p>
          <a:p>
            <a:r>
              <a:rPr lang="en-US" dirty="0">
                <a:hlinkClick r:id="rId2"/>
              </a:rPr>
              <a:t>https://wiki.onap.org/display/DW/E2E+Network+Slicing+Use+Case+in+R6+Frankfurt</a:t>
            </a:r>
            <a:endParaRPr lang="en-US" dirty="0"/>
          </a:p>
          <a:p>
            <a:r>
              <a:rPr lang="en-US" dirty="0">
                <a:hlinkClick r:id="rId3"/>
              </a:rPr>
              <a:t>https://wiki.onap.org/display/DW/E2E+Network+Slicing+Use+Case+in+R7+Guilin</a:t>
            </a:r>
            <a:endParaRPr lang="en-US" dirty="0"/>
          </a:p>
          <a:p>
            <a:r>
              <a:rPr lang="en-US" dirty="0">
                <a:hlinkClick r:id="rId4"/>
              </a:rPr>
              <a:t>https://wiki.onap.org/display/DW/R8+E2E+Network+Slicing+use+case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5507BF-AE0D-4D48-A3EC-2788F844F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815998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Thank You!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6364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517B449D-2BAE-F34C-AC24-FC005640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2541" y="178857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Current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Status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E2E</a:t>
            </a:r>
            <a:r>
              <a:rPr kumimoji="1" lang="zh-CN" altLang="en-US" dirty="0"/>
              <a:t> </a:t>
            </a:r>
            <a:r>
              <a:rPr kumimoji="1" lang="en-US" altLang="zh-CN" dirty="0"/>
              <a:t>Network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</a:t>
            </a:r>
            <a:r>
              <a:rPr kumimoji="1" lang="zh-CN" altLang="en-US" dirty="0"/>
              <a:t> </a:t>
            </a:r>
            <a:r>
              <a:rPr kumimoji="1" lang="en-US" altLang="zh-CN" dirty="0"/>
              <a:t>Case</a:t>
            </a:r>
            <a:endParaRPr kumimoji="1" lang="zh-CN" altLang="en-US" dirty="0"/>
          </a:p>
        </p:txBody>
      </p:sp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C112AD99-2723-E245-BE32-B84C695C48E4}"/>
              </a:ext>
            </a:extLst>
          </p:cNvPr>
          <p:cNvCxnSpPr/>
          <p:nvPr/>
        </p:nvCxnSpPr>
        <p:spPr>
          <a:xfrm>
            <a:off x="0" y="3726416"/>
            <a:ext cx="121920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:a16="http://schemas.microsoft.com/office/drawing/2014/main" id="{B78BAC9B-1250-434E-BB8E-05E1296BC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094" y="3830305"/>
            <a:ext cx="8897327" cy="25406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ECE2B24-0710-4940-A120-7E732C9AF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099" y="1011339"/>
            <a:ext cx="1576560" cy="253840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466253C4-9826-284A-BA70-B67B08D3E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4143" y="1034047"/>
            <a:ext cx="1618694" cy="2538406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8340D66B-A6F3-2B45-ACEE-12AAA22D6B73}"/>
              </a:ext>
            </a:extLst>
          </p:cNvPr>
          <p:cNvSpPr txBox="1"/>
          <p:nvPr/>
        </p:nvSpPr>
        <p:spPr>
          <a:xfrm flipH="1">
            <a:off x="3675227" y="1744985"/>
            <a:ext cx="485348" cy="8309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zh-CN" sz="5400" dirty="0">
                <a:solidFill>
                  <a:srgbClr val="FF0000"/>
                </a:solidFill>
              </a:rPr>
              <a:t>+</a:t>
            </a:r>
            <a:endParaRPr kumimoji="1" lang="zh-CN" altLang="en-US" sz="5400" dirty="0">
              <a:solidFill>
                <a:srgbClr val="FF0000"/>
              </a:solidFill>
            </a:endParaRPr>
          </a:p>
        </p:txBody>
      </p:sp>
      <p:pic>
        <p:nvPicPr>
          <p:cNvPr id="21" name="图形 20" descr="徽章勾号 1 纯色填充">
            <a:extLst>
              <a:ext uri="{FF2B5EF4-FFF2-40B4-BE49-F238E27FC236}">
                <a16:creationId xmlns:a16="http://schemas.microsoft.com/office/drawing/2014/main" id="{44628CCB-EB0E-1342-A915-F7521242FF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72878" y="912503"/>
            <a:ext cx="640080" cy="640080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48D7BE58-7273-D048-A965-5592876094FB}"/>
              </a:ext>
            </a:extLst>
          </p:cNvPr>
          <p:cNvSpPr txBox="1"/>
          <p:nvPr/>
        </p:nvSpPr>
        <p:spPr>
          <a:xfrm>
            <a:off x="6169584" y="1056755"/>
            <a:ext cx="6039795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kumimoji="1" lang="en-US" altLang="zh-CN" b="1" dirty="0" err="1"/>
              <a:t>Frankurt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release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(2019.09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-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2020.06)</a:t>
            </a:r>
          </a:p>
          <a:p>
            <a:r>
              <a:rPr kumimoji="1" lang="en-US" altLang="zh-CN" dirty="0">
                <a:solidFill>
                  <a:srgbClr val="009900"/>
                </a:solidFill>
              </a:rPr>
              <a:t>CSMF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within</a:t>
            </a:r>
            <a:r>
              <a:rPr kumimoji="1" lang="zh-CN" altLang="en-US" sz="1600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OANP</a:t>
            </a:r>
            <a:r>
              <a:rPr kumimoji="1" lang="zh-CN" altLang="en-US" sz="1600" dirty="0">
                <a:solidFill>
                  <a:srgbClr val="009900"/>
                </a:solidFill>
              </a:rPr>
              <a:t> </a:t>
            </a:r>
            <a:r>
              <a:rPr kumimoji="1" lang="en-US" altLang="zh-CN" dirty="0"/>
              <a:t>+</a:t>
            </a:r>
            <a:r>
              <a:rPr kumimoji="1" lang="zh-CN" altLang="en-US" dirty="0"/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NSMF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within</a:t>
            </a:r>
            <a:r>
              <a:rPr kumimoji="1" lang="zh-CN" altLang="en-US" sz="1600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ONAP</a:t>
            </a:r>
            <a:r>
              <a:rPr kumimoji="1" lang="zh-CN" altLang="en-US" sz="1600" dirty="0">
                <a:solidFill>
                  <a:srgbClr val="009900"/>
                </a:solidFill>
              </a:rPr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+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connect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external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Core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NSSMF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kumimoji="1" lang="en-US" altLang="zh-CN" b="1" dirty="0"/>
              <a:t>Guilin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release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(2020.06-2020.12)</a:t>
            </a:r>
          </a:p>
          <a:p>
            <a:r>
              <a:rPr kumimoji="1" lang="en-US" altLang="zh-CN" sz="1600" dirty="0"/>
              <a:t>Frankfurt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deliveries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+</a:t>
            </a:r>
            <a:r>
              <a:rPr kumimoji="1" lang="zh-CN" altLang="en-US" sz="1600" dirty="0"/>
              <a:t> </a:t>
            </a:r>
            <a:r>
              <a:rPr kumimoji="1" lang="en-US" altLang="zh-CN" sz="1600" dirty="0" err="1">
                <a:solidFill>
                  <a:srgbClr val="009900"/>
                </a:solidFill>
              </a:rPr>
              <a:t>extenal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RAN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NSSMF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dirty="0"/>
              <a:t>+</a:t>
            </a:r>
            <a:r>
              <a:rPr kumimoji="1" lang="zh-CN" altLang="en-US" dirty="0"/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RAN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NSSMF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within</a:t>
            </a:r>
            <a:r>
              <a:rPr kumimoji="1" lang="zh-CN" altLang="en-US" sz="1600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ONAP</a:t>
            </a:r>
            <a:r>
              <a:rPr kumimoji="1" lang="zh-CN" altLang="en-US" sz="1600" dirty="0">
                <a:solidFill>
                  <a:srgbClr val="009900"/>
                </a:solidFill>
              </a:rPr>
              <a:t> </a:t>
            </a:r>
            <a:r>
              <a:rPr kumimoji="1" lang="en-US" altLang="zh-CN" dirty="0"/>
              <a:t>+</a:t>
            </a:r>
            <a:r>
              <a:rPr kumimoji="1" lang="zh-CN" altLang="en-US" dirty="0"/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TN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NSSMF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within</a:t>
            </a:r>
            <a:r>
              <a:rPr kumimoji="1" lang="zh-CN" altLang="en-US" sz="1600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ONAP</a:t>
            </a:r>
            <a:r>
              <a:rPr kumimoji="1" lang="zh-CN" altLang="en-US" sz="1600" dirty="0">
                <a:solidFill>
                  <a:srgbClr val="009900"/>
                </a:solidFill>
              </a:rPr>
              <a:t> </a:t>
            </a:r>
            <a:r>
              <a:rPr kumimoji="1" lang="en-US" altLang="zh-CN" dirty="0"/>
              <a:t>+</a:t>
            </a:r>
            <a:r>
              <a:rPr kumimoji="1" lang="zh-CN" altLang="en-US" dirty="0"/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Core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dirty="0">
                <a:solidFill>
                  <a:srgbClr val="009900"/>
                </a:solidFill>
              </a:rPr>
              <a:t>NSSMF</a:t>
            </a:r>
            <a:r>
              <a:rPr kumimoji="1" lang="zh-CN" altLang="en-US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within</a:t>
            </a:r>
            <a:r>
              <a:rPr kumimoji="1" lang="zh-CN" altLang="en-US" sz="1600" dirty="0">
                <a:solidFill>
                  <a:srgbClr val="009900"/>
                </a:solidFill>
              </a:rPr>
              <a:t> </a:t>
            </a:r>
            <a:r>
              <a:rPr kumimoji="1" lang="en-US" altLang="zh-CN" sz="1600" dirty="0">
                <a:solidFill>
                  <a:srgbClr val="009900"/>
                </a:solidFill>
              </a:rPr>
              <a:t>ONAP</a:t>
            </a:r>
            <a:endParaRPr kumimoji="1" lang="en-US" altLang="zh-CN" sz="2000" b="1" dirty="0">
              <a:solidFill>
                <a:srgbClr val="009900"/>
              </a:solidFill>
            </a:endParaRPr>
          </a:p>
          <a:p>
            <a:pPr marL="285750" indent="-285750">
              <a:buFont typeface="Wingdings" pitchFamily="2" charset="2"/>
              <a:buChar char="l"/>
            </a:pPr>
            <a:r>
              <a:rPr kumimoji="1" lang="en-US" altLang="zh-CN" b="1" dirty="0"/>
              <a:t>Honolulu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release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and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beyond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(2021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~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)</a:t>
            </a:r>
          </a:p>
          <a:p>
            <a:r>
              <a:rPr kumimoji="1" lang="en-US" altLang="zh-CN" dirty="0">
                <a:solidFill>
                  <a:srgbClr val="FF0000"/>
                </a:solidFill>
              </a:rPr>
              <a:t>Enhancement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of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existing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functions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and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extension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of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close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loop</a:t>
            </a:r>
            <a:r>
              <a:rPr kumimoji="1" lang="zh-CN" altLang="en-US" dirty="0">
                <a:solidFill>
                  <a:srgbClr val="FF0000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scenarios</a:t>
            </a:r>
            <a:r>
              <a:rPr kumimoji="1" lang="zh-CN" altLang="en-US" dirty="0">
                <a:solidFill>
                  <a:srgbClr val="FF0000"/>
                </a:solidFill>
              </a:rPr>
              <a:t>  </a:t>
            </a:r>
            <a:r>
              <a:rPr kumimoji="1" lang="en-US" altLang="zh-CN" dirty="0">
                <a:solidFill>
                  <a:srgbClr val="FF0000"/>
                </a:solidFill>
              </a:rPr>
              <a:t>(</a:t>
            </a:r>
            <a:r>
              <a:rPr kumimoji="1" lang="en-US" altLang="zh-CN" b="1" dirty="0">
                <a:solidFill>
                  <a:srgbClr val="FF0000"/>
                </a:solidFill>
              </a:rPr>
              <a:t>WIP</a:t>
            </a:r>
            <a:r>
              <a:rPr kumimoji="1" lang="en-US" altLang="zh-CN" dirty="0">
                <a:solidFill>
                  <a:srgbClr val="FF0000"/>
                </a:solidFill>
              </a:rPr>
              <a:t>)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sp>
        <p:nvSpPr>
          <p:cNvPr id="28" name="资料带 27">
            <a:extLst>
              <a:ext uri="{FF2B5EF4-FFF2-40B4-BE49-F238E27FC236}">
                <a16:creationId xmlns:a16="http://schemas.microsoft.com/office/drawing/2014/main" id="{F6ACC2BA-220A-9E4D-9146-33F6234C353A}"/>
              </a:ext>
            </a:extLst>
          </p:cNvPr>
          <p:cNvSpPr/>
          <p:nvPr/>
        </p:nvSpPr>
        <p:spPr>
          <a:xfrm>
            <a:off x="8270" y="4057574"/>
            <a:ext cx="1576560" cy="2114024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chemeClr val="tx1"/>
                </a:solidFill>
              </a:rPr>
              <a:t>From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endParaRPr kumimoji="1" lang="en-US" altLang="zh-CN" dirty="0">
              <a:solidFill>
                <a:schemeClr val="tx1"/>
              </a:solidFill>
            </a:endParaRPr>
          </a:p>
          <a:p>
            <a:pPr algn="ctr"/>
            <a:r>
              <a:rPr kumimoji="1" lang="en-US" altLang="zh-CN" b="1" dirty="0">
                <a:solidFill>
                  <a:schemeClr val="tx1"/>
                </a:solidFill>
              </a:rPr>
              <a:t>NSI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LCM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endParaRPr kumimoji="1" lang="en-US" altLang="zh-CN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zh-CN" dirty="0">
                <a:solidFill>
                  <a:schemeClr val="tx1"/>
                </a:solidFill>
              </a:rPr>
              <a:t>View: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</a:p>
          <a:p>
            <a:pPr algn="ctr"/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29" name="资料带 28">
            <a:extLst>
              <a:ext uri="{FF2B5EF4-FFF2-40B4-BE49-F238E27FC236}">
                <a16:creationId xmlns:a16="http://schemas.microsoft.com/office/drawing/2014/main" id="{3D38BAFE-ACCB-734A-9926-758F40ED9E9D}"/>
              </a:ext>
            </a:extLst>
          </p:cNvPr>
          <p:cNvSpPr/>
          <p:nvPr/>
        </p:nvSpPr>
        <p:spPr>
          <a:xfrm>
            <a:off x="8270" y="1270887"/>
            <a:ext cx="1700082" cy="2124372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chemeClr val="tx1"/>
                </a:solidFill>
              </a:rPr>
              <a:t>From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endParaRPr kumimoji="1" lang="en-US" altLang="zh-CN" dirty="0">
              <a:solidFill>
                <a:schemeClr val="tx1"/>
              </a:solidFill>
            </a:endParaRPr>
          </a:p>
          <a:p>
            <a:pPr algn="ctr"/>
            <a:r>
              <a:rPr kumimoji="1" lang="en-US" altLang="zh-CN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Architecture</a:t>
            </a:r>
            <a:r>
              <a:rPr kumimoji="1" lang="zh-CN" altLang="en-US" sz="3200" dirty="0">
                <a:solidFill>
                  <a:schemeClr val="tx1"/>
                </a:solidFill>
              </a:rPr>
              <a:t> </a:t>
            </a:r>
            <a:endParaRPr kumimoji="1" lang="en-US" altLang="zh-CN" sz="32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zh-CN" dirty="0">
                <a:solidFill>
                  <a:schemeClr val="tx1"/>
                </a:solidFill>
              </a:rPr>
              <a:t>View:</a:t>
            </a:r>
            <a:endParaRPr kumimoji="1" lang="zh-CN" altLang="en-US" dirty="0">
              <a:solidFill>
                <a:schemeClr val="tx1"/>
              </a:solidFill>
            </a:endParaRPr>
          </a:p>
          <a:p>
            <a:pPr algn="ctr"/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30" name="图形 29" descr="徽章勾号 1 纯色填充">
            <a:extLst>
              <a:ext uri="{FF2B5EF4-FFF2-40B4-BE49-F238E27FC236}">
                <a16:creationId xmlns:a16="http://schemas.microsoft.com/office/drawing/2014/main" id="{FC68B35A-F8DF-674F-9F3F-07373AA21C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63275" y="912503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443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CD9F0F-C0B2-48B9-824B-F981DA7ED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33" y="202812"/>
            <a:ext cx="10972800" cy="640080"/>
          </a:xfrm>
        </p:spPr>
        <p:txBody>
          <a:bodyPr/>
          <a:lstStyle/>
          <a:p>
            <a:r>
              <a:rPr lang="en-US" altLang="zh-CN" dirty="0"/>
              <a:t>Intelligent</a:t>
            </a:r>
            <a:r>
              <a:rPr lang="zh-CN" altLang="en-US" dirty="0"/>
              <a:t> </a:t>
            </a:r>
            <a:r>
              <a:rPr lang="en-US" altLang="zh-CN" dirty="0"/>
              <a:t>Slicing:</a:t>
            </a:r>
            <a:r>
              <a:rPr lang="zh-CN" altLang="en-US" dirty="0"/>
              <a:t> </a:t>
            </a:r>
            <a:r>
              <a:rPr lang="en-US" altLang="zh-CN" dirty="0"/>
              <a:t>Overview</a:t>
            </a:r>
            <a:endParaRPr lang="en-US" dirty="0"/>
          </a:p>
        </p:txBody>
      </p:sp>
      <p:sp>
        <p:nvSpPr>
          <p:cNvPr id="5" name="文本框 6">
            <a:extLst>
              <a:ext uri="{FF2B5EF4-FFF2-40B4-BE49-F238E27FC236}">
                <a16:creationId xmlns:a16="http://schemas.microsoft.com/office/drawing/2014/main" id="{C2800AF1-7997-4A2C-A3C4-0B3989FB12DF}"/>
              </a:ext>
            </a:extLst>
          </p:cNvPr>
          <p:cNvSpPr txBox="1"/>
          <p:nvPr/>
        </p:nvSpPr>
        <p:spPr>
          <a:xfrm>
            <a:off x="123817" y="993865"/>
            <a:ext cx="11866392" cy="923330"/>
          </a:xfrm>
          <a:prstGeom prst="rect">
            <a:avLst/>
          </a:prstGeom>
          <a:solidFill>
            <a:srgbClr val="CCFFFF"/>
          </a:solidFill>
          <a:ln>
            <a:solidFill>
              <a:sysClr val="windowText" lastClr="000000">
                <a:lumMod val="50000"/>
                <a:lumOff val="50000"/>
              </a:sys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Introduction</a:t>
            </a:r>
            <a:r>
              <a:rPr kumimoji="1" lang="zh-CN" alt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  <a:r>
              <a:rPr kumimoji="1" lang="zh-CN" alt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Use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(e.g.,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QoE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data,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network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data,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etc.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from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various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sources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input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and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do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analysis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based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AI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algorithms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 obtain network capabilities that can match the SLA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 tenants, and then dynamically adjust the service capabilities of network slices while using optimal resources.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It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mainly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consists of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following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three</a:t>
            </a:r>
            <a:r>
              <a:rPr kumimoji="1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scenarios:</a:t>
            </a:r>
            <a:endParaRPr kumimoji="1" lang="zh-CN" altLang="en-US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圆角矩形 4">
            <a:extLst>
              <a:ext uri="{FF2B5EF4-FFF2-40B4-BE49-F238E27FC236}">
                <a16:creationId xmlns:a16="http://schemas.microsoft.com/office/drawing/2014/main" id="{AE6F2CF5-5D60-41D4-8837-4FF466A6B72F}"/>
              </a:ext>
            </a:extLst>
          </p:cNvPr>
          <p:cNvSpPr/>
          <p:nvPr/>
        </p:nvSpPr>
        <p:spPr>
          <a:xfrm>
            <a:off x="63433" y="1967461"/>
            <a:ext cx="3570099" cy="4412232"/>
          </a:xfrm>
          <a:prstGeom prst="roundRect">
            <a:avLst/>
          </a:prstGeom>
          <a:gradFill flip="none" rotWithShape="1">
            <a:gsLst>
              <a:gs pos="0">
                <a:srgbClr val="5B9BD5">
                  <a:lumMod val="5000"/>
                  <a:lumOff val="95000"/>
                </a:srgbClr>
              </a:gs>
              <a:gs pos="74000">
                <a:srgbClr val="5B9BD5">
                  <a:lumMod val="45000"/>
                  <a:lumOff val="55000"/>
                </a:srgbClr>
              </a:gs>
              <a:gs pos="83000">
                <a:srgbClr val="5B9BD5">
                  <a:lumMod val="45000"/>
                  <a:lumOff val="55000"/>
                </a:srgbClr>
              </a:gs>
              <a:gs pos="100000">
                <a:srgbClr val="5B9BD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7" name="文本框 5">
            <a:extLst>
              <a:ext uri="{FF2B5EF4-FFF2-40B4-BE49-F238E27FC236}">
                <a16:creationId xmlns:a16="http://schemas.microsoft.com/office/drawing/2014/main" id="{24D29E52-15E4-4CC6-9564-B1A9228CFB04}"/>
              </a:ext>
            </a:extLst>
          </p:cNvPr>
          <p:cNvSpPr txBox="1"/>
          <p:nvPr/>
        </p:nvSpPr>
        <p:spPr>
          <a:xfrm>
            <a:off x="896642" y="1971457"/>
            <a:ext cx="2728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Commissioning-Initial</a:t>
            </a:r>
            <a:r>
              <a:rPr kumimoji="1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resource</a:t>
            </a:r>
            <a:r>
              <a:rPr kumimoji="1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Assignment</a:t>
            </a:r>
            <a:endParaRPr kumimoji="1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058C304-43AE-4272-9883-1B6D1E099EA7}"/>
              </a:ext>
            </a:extLst>
          </p:cNvPr>
          <p:cNvSpPr txBox="1"/>
          <p:nvPr/>
        </p:nvSpPr>
        <p:spPr>
          <a:xfrm>
            <a:off x="63433" y="2645449"/>
            <a:ext cx="34770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Determine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initial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resource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assignment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and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configuration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for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slice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by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intelligent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analysis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based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SLA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requirement. For e.g.: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Determine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resources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each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domain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especially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for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Guarantee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existed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slices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SLA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when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creating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slice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D30EA144-8D98-41F4-9932-C1A9F0DDF49F}"/>
              </a:ext>
            </a:extLst>
          </p:cNvPr>
          <p:cNvSpPr/>
          <p:nvPr/>
        </p:nvSpPr>
        <p:spPr>
          <a:xfrm>
            <a:off x="3718288" y="1971457"/>
            <a:ext cx="4302798" cy="4408236"/>
          </a:xfrm>
          <a:prstGeom prst="roundRect">
            <a:avLst/>
          </a:prstGeom>
          <a:gradFill flip="none" rotWithShape="1">
            <a:gsLst>
              <a:gs pos="0">
                <a:srgbClr val="5B9BD5">
                  <a:lumMod val="0"/>
                  <a:lumOff val="100000"/>
                </a:srgbClr>
              </a:gs>
              <a:gs pos="35000">
                <a:srgbClr val="5B9BD5">
                  <a:lumMod val="0"/>
                  <a:lumOff val="100000"/>
                </a:srgbClr>
              </a:gs>
              <a:gs pos="100000">
                <a:srgbClr val="5B9BD5">
                  <a:lumMod val="100000"/>
                </a:srgbClr>
              </a:gs>
            </a:gsLst>
            <a:path path="circle">
              <a:fillToRect l="50000" t="-80000" r="50000" b="180000"/>
            </a:path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0" name="圆角矩形 9">
            <a:extLst>
              <a:ext uri="{FF2B5EF4-FFF2-40B4-BE49-F238E27FC236}">
                <a16:creationId xmlns:a16="http://schemas.microsoft.com/office/drawing/2014/main" id="{88D26792-1E6D-4346-89AD-7FFADF97818C}"/>
              </a:ext>
            </a:extLst>
          </p:cNvPr>
          <p:cNvSpPr/>
          <p:nvPr/>
        </p:nvSpPr>
        <p:spPr>
          <a:xfrm>
            <a:off x="8057917" y="1967460"/>
            <a:ext cx="4070650" cy="4390963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5000"/>
                  <a:lumOff val="95000"/>
                </a:srgbClr>
              </a:gs>
              <a:gs pos="74000">
                <a:srgbClr val="4472C4">
                  <a:lumMod val="45000"/>
                  <a:lumOff val="55000"/>
                </a:srgbClr>
              </a:gs>
              <a:gs pos="83000">
                <a:srgbClr val="4472C4">
                  <a:lumMod val="45000"/>
                  <a:lumOff val="55000"/>
                </a:srgbClr>
              </a:gs>
              <a:gs pos="100000">
                <a:srgbClr val="4472C4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C51BAD6-948D-459B-833A-0D22E1BE434B}"/>
              </a:ext>
            </a:extLst>
          </p:cNvPr>
          <p:cNvSpPr txBox="1"/>
          <p:nvPr/>
        </p:nvSpPr>
        <p:spPr>
          <a:xfrm>
            <a:off x="4787542" y="2111631"/>
            <a:ext cx="2353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Runtime-monitoring</a:t>
            </a:r>
            <a:endParaRPr kumimoji="1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3E4040A-C97F-4C44-9A45-3017CD3A3A51}"/>
              </a:ext>
            </a:extLst>
          </p:cNvPr>
          <p:cNvSpPr txBox="1"/>
          <p:nvPr/>
        </p:nvSpPr>
        <p:spPr>
          <a:xfrm>
            <a:off x="3814271" y="2591897"/>
            <a:ext cx="43396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Evaluate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SLA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fulfillment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real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time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monitor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QoE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based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QoE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model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trained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by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ML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algorithms.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QoE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model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is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used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describe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relationship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between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QoE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collected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from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AFs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KPIs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produced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by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ONAP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network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from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Core &amp; RAN NFs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QoE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model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is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mainly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used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measuring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predicting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QoE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320CC3E-A257-48F3-B84D-C15235E9EE60}"/>
              </a:ext>
            </a:extLst>
          </p:cNvPr>
          <p:cNvSpPr txBox="1"/>
          <p:nvPr/>
        </p:nvSpPr>
        <p:spPr>
          <a:xfrm>
            <a:off x="8997523" y="2137045"/>
            <a:ext cx="2285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Closed-loop</a:t>
            </a:r>
            <a:r>
              <a:rPr kumimoji="1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Update</a:t>
            </a:r>
            <a:endParaRPr kumimoji="1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文本框 14">
            <a:extLst>
              <a:ext uri="{FF2B5EF4-FFF2-40B4-BE49-F238E27FC236}">
                <a16:creationId xmlns:a16="http://schemas.microsoft.com/office/drawing/2014/main" id="{0742AA32-8612-4AA6-8E3C-A8DC8F662C98}"/>
              </a:ext>
            </a:extLst>
          </p:cNvPr>
          <p:cNvSpPr txBox="1"/>
          <p:nvPr/>
        </p:nvSpPr>
        <p:spPr>
          <a:xfrm>
            <a:off x="8098010" y="2537532"/>
            <a:ext cx="40939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Considering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limited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resource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changing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condition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like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Signal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Noise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Ratio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users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slice,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initial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resource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configuration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may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not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able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satisfy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slice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SLA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during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lifecycle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slice.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ONAP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can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adjust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update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resource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configuration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slice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close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loop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way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triggered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by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analysis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SLA</a:t>
            </a:r>
            <a:r>
              <a:rPr kumimoji="1" lang="zh-CN" alt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fulfillment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SLA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fulfillment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is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evaluated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based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analysis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QoE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info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and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KPIs.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椭圆 15">
            <a:extLst>
              <a:ext uri="{FF2B5EF4-FFF2-40B4-BE49-F238E27FC236}">
                <a16:creationId xmlns:a16="http://schemas.microsoft.com/office/drawing/2014/main" id="{62E70F43-78E1-4C8B-BB09-AD8AD577A150}"/>
              </a:ext>
            </a:extLst>
          </p:cNvPr>
          <p:cNvSpPr/>
          <p:nvPr/>
        </p:nvSpPr>
        <p:spPr>
          <a:xfrm>
            <a:off x="241286" y="2032088"/>
            <a:ext cx="599090" cy="643977"/>
          </a:xfrm>
          <a:prstGeom prst="ellipse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1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6" name="椭圆 16">
            <a:extLst>
              <a:ext uri="{FF2B5EF4-FFF2-40B4-BE49-F238E27FC236}">
                <a16:creationId xmlns:a16="http://schemas.microsoft.com/office/drawing/2014/main" id="{E00394B1-3973-4EE5-B17F-BF0F68BD9F7B}"/>
              </a:ext>
            </a:extLst>
          </p:cNvPr>
          <p:cNvSpPr/>
          <p:nvPr/>
        </p:nvSpPr>
        <p:spPr>
          <a:xfrm>
            <a:off x="4165112" y="2000697"/>
            <a:ext cx="599090" cy="643977"/>
          </a:xfrm>
          <a:prstGeom prst="ellipse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2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7" name="椭圆 17">
            <a:extLst>
              <a:ext uri="{FF2B5EF4-FFF2-40B4-BE49-F238E27FC236}">
                <a16:creationId xmlns:a16="http://schemas.microsoft.com/office/drawing/2014/main" id="{4B931DDD-EFED-4E49-874C-405262E55C31}"/>
              </a:ext>
            </a:extLst>
          </p:cNvPr>
          <p:cNvSpPr/>
          <p:nvPr/>
        </p:nvSpPr>
        <p:spPr>
          <a:xfrm>
            <a:off x="8398433" y="1967461"/>
            <a:ext cx="599090" cy="643977"/>
          </a:xfrm>
          <a:prstGeom prst="ellipse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3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8" name="矩形 23">
            <a:extLst>
              <a:ext uri="{FF2B5EF4-FFF2-40B4-BE49-F238E27FC236}">
                <a16:creationId xmlns:a16="http://schemas.microsoft.com/office/drawing/2014/main" id="{5A4B8162-8AB6-4ADE-8369-E52E99374273}"/>
              </a:ext>
            </a:extLst>
          </p:cNvPr>
          <p:cNvSpPr/>
          <p:nvPr/>
        </p:nvSpPr>
        <p:spPr>
          <a:xfrm>
            <a:off x="31813" y="5679566"/>
            <a:ext cx="3567307" cy="757206"/>
          </a:xfrm>
          <a:prstGeom prst="rect">
            <a:avLst/>
          </a:prstGeom>
          <a:gradFill flip="none" rotWithShape="1">
            <a:gsLst>
              <a:gs pos="0">
                <a:srgbClr val="FFC000">
                  <a:lumMod val="5000"/>
                  <a:lumOff val="95000"/>
                </a:srgbClr>
              </a:gs>
              <a:gs pos="74000">
                <a:srgbClr val="FFC000">
                  <a:lumMod val="45000"/>
                  <a:lumOff val="55000"/>
                </a:srgbClr>
              </a:gs>
              <a:gs pos="83000">
                <a:srgbClr val="FFC000">
                  <a:lumMod val="45000"/>
                  <a:lumOff val="55000"/>
                </a:srgbClr>
              </a:gs>
              <a:gs pos="100000">
                <a:srgbClr val="FFC000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9" name="矩形 24">
            <a:extLst>
              <a:ext uri="{FF2B5EF4-FFF2-40B4-BE49-F238E27FC236}">
                <a16:creationId xmlns:a16="http://schemas.microsoft.com/office/drawing/2014/main" id="{1765CD1A-8B71-486B-9453-E126855CF0F5}"/>
              </a:ext>
            </a:extLst>
          </p:cNvPr>
          <p:cNvSpPr/>
          <p:nvPr/>
        </p:nvSpPr>
        <p:spPr>
          <a:xfrm>
            <a:off x="3832864" y="5679566"/>
            <a:ext cx="4128118" cy="757206"/>
          </a:xfrm>
          <a:prstGeom prst="rect">
            <a:avLst/>
          </a:prstGeom>
          <a:gradFill flip="none" rotWithShape="1">
            <a:gsLst>
              <a:gs pos="0">
                <a:srgbClr val="70AD47">
                  <a:lumMod val="0"/>
                  <a:lumOff val="100000"/>
                </a:srgbClr>
              </a:gs>
              <a:gs pos="35000">
                <a:srgbClr val="70AD47">
                  <a:lumMod val="0"/>
                  <a:lumOff val="100000"/>
                </a:srgbClr>
              </a:gs>
              <a:gs pos="100000">
                <a:srgbClr val="70AD47">
                  <a:lumMod val="100000"/>
                </a:srgbClr>
              </a:gs>
            </a:gsLst>
            <a:path path="circle">
              <a:fillToRect l="50000" t="-80000" r="50000" b="180000"/>
            </a:path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0" name="矩形 25">
            <a:extLst>
              <a:ext uri="{FF2B5EF4-FFF2-40B4-BE49-F238E27FC236}">
                <a16:creationId xmlns:a16="http://schemas.microsoft.com/office/drawing/2014/main" id="{15DCB099-F7BB-43D9-9F2B-10B03E5BF9E4}"/>
              </a:ext>
            </a:extLst>
          </p:cNvPr>
          <p:cNvSpPr/>
          <p:nvPr/>
        </p:nvSpPr>
        <p:spPr>
          <a:xfrm>
            <a:off x="8140254" y="5676853"/>
            <a:ext cx="3947283" cy="757206"/>
          </a:xfrm>
          <a:prstGeom prst="rect">
            <a:avLst/>
          </a:prstGeom>
          <a:gradFill flip="none" rotWithShape="1">
            <a:gsLst>
              <a:gs pos="0">
                <a:srgbClr val="70AD47">
                  <a:lumMod val="0"/>
                  <a:lumOff val="100000"/>
                </a:srgbClr>
              </a:gs>
              <a:gs pos="35000">
                <a:srgbClr val="70AD47">
                  <a:lumMod val="0"/>
                  <a:lumOff val="100000"/>
                </a:srgbClr>
              </a:gs>
              <a:gs pos="100000">
                <a:srgbClr val="70AD47">
                  <a:lumMod val="100000"/>
                </a:srgbClr>
              </a:gs>
            </a:gsLst>
            <a:path path="circle">
              <a:fillToRect l="50000" t="-80000" r="50000" b="180000"/>
            </a:path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1" name="文本框 19">
            <a:extLst>
              <a:ext uri="{FF2B5EF4-FFF2-40B4-BE49-F238E27FC236}">
                <a16:creationId xmlns:a16="http://schemas.microsoft.com/office/drawing/2014/main" id="{EFED02B2-C3E0-46F9-B8F7-AF22830D5451}"/>
              </a:ext>
            </a:extLst>
          </p:cNvPr>
          <p:cNvSpPr txBox="1"/>
          <p:nvPr/>
        </p:nvSpPr>
        <p:spPr>
          <a:xfrm>
            <a:off x="4278636" y="5705859"/>
            <a:ext cx="31993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KPI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Monitoring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for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Honolulu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QoE</a:t>
            </a:r>
            <a:r>
              <a:rPr kumimoji="1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Monitoring</a:t>
            </a:r>
            <a:r>
              <a:rPr kumimoji="1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is beyond Honolulu</a:t>
            </a:r>
          </a:p>
        </p:txBody>
      </p:sp>
      <p:sp>
        <p:nvSpPr>
          <p:cNvPr id="22" name="文本框 26">
            <a:extLst>
              <a:ext uri="{FF2B5EF4-FFF2-40B4-BE49-F238E27FC236}">
                <a16:creationId xmlns:a16="http://schemas.microsoft.com/office/drawing/2014/main" id="{4D457C75-012F-49FD-9569-C1CCEAAFB849}"/>
              </a:ext>
            </a:extLst>
          </p:cNvPr>
          <p:cNvSpPr txBox="1"/>
          <p:nvPr/>
        </p:nvSpPr>
        <p:spPr>
          <a:xfrm>
            <a:off x="960568" y="5875900"/>
            <a:ext cx="1797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Not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for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Honolulu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23" name="文本框 21">
            <a:extLst>
              <a:ext uri="{FF2B5EF4-FFF2-40B4-BE49-F238E27FC236}">
                <a16:creationId xmlns:a16="http://schemas.microsoft.com/office/drawing/2014/main" id="{B13FDE7A-861C-4298-817A-423309FBF199}"/>
              </a:ext>
            </a:extLst>
          </p:cNvPr>
          <p:cNvSpPr txBox="1"/>
          <p:nvPr/>
        </p:nvSpPr>
        <p:spPr>
          <a:xfrm>
            <a:off x="8031440" y="5759416"/>
            <a:ext cx="394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Closed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loop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control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triggered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by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RAN KPI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monitoring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for</a:t>
            </a:r>
            <a:r>
              <a:rPr kumimoji="1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</a:rPr>
              <a:t>Honolulu</a:t>
            </a:r>
          </a:p>
        </p:txBody>
      </p:sp>
    </p:spTree>
    <p:extLst>
      <p:ext uri="{BB962C8B-B14F-4D97-AF65-F5344CB8AC3E}">
        <p14:creationId xmlns:p14="http://schemas.microsoft.com/office/powerpoint/2010/main" val="1830691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026135-8176-4C7C-8BC3-946491242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5703"/>
            <a:ext cx="10972800" cy="640080"/>
          </a:xfrm>
        </p:spPr>
        <p:txBody>
          <a:bodyPr/>
          <a:lstStyle/>
          <a:p>
            <a:r>
              <a:rPr lang="en-US" dirty="0"/>
              <a:t>Closed Loop: Overview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6DC5BF9-0EFE-46CC-BB10-46F5FDA931E3}"/>
              </a:ext>
            </a:extLst>
          </p:cNvPr>
          <p:cNvGrpSpPr/>
          <p:nvPr/>
        </p:nvGrpSpPr>
        <p:grpSpPr>
          <a:xfrm>
            <a:off x="2354" y="955562"/>
            <a:ext cx="7564648" cy="5108599"/>
            <a:chOff x="2354" y="955562"/>
            <a:chExt cx="7564648" cy="5108599"/>
          </a:xfrm>
        </p:grpSpPr>
        <p:sp>
          <p:nvSpPr>
            <p:cNvPr id="6" name="Data Sources TextBox">
              <a:extLst>
                <a:ext uri="{FF2B5EF4-FFF2-40B4-BE49-F238E27FC236}">
                  <a16:creationId xmlns:a16="http://schemas.microsoft.com/office/drawing/2014/main" id="{779D4649-800C-46FE-AF99-23728053D741}"/>
                </a:ext>
              </a:extLst>
            </p:cNvPr>
            <p:cNvSpPr txBox="1"/>
            <p:nvPr/>
          </p:nvSpPr>
          <p:spPr>
            <a:xfrm>
              <a:off x="4689007" y="95556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Co-ordination, Decisions</a:t>
              </a:r>
              <a:b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</a:b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 (</a:t>
              </a: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Policy</a:t>
              </a: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)</a:t>
              </a:r>
            </a:p>
            <a:p>
              <a:pPr marL="0" marR="0" lvl="0" indent="0" algn="ctr" defTabSz="607469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7" name="Data Sources TextBox">
              <a:extLst>
                <a:ext uri="{FF2B5EF4-FFF2-40B4-BE49-F238E27FC236}">
                  <a16:creationId xmlns:a16="http://schemas.microsoft.com/office/drawing/2014/main" id="{1F7D5ED7-DB7A-4782-BE37-51291960F236}"/>
                </a:ext>
              </a:extLst>
            </p:cNvPr>
            <p:cNvSpPr txBox="1"/>
            <p:nvPr/>
          </p:nvSpPr>
          <p:spPr>
            <a:xfrm>
              <a:off x="2354" y="2242665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Data Collection,</a:t>
              </a:r>
              <a:b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</a:b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&amp; Analysis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(</a:t>
              </a: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DCAE</a:t>
              </a: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)</a:t>
              </a:r>
            </a:p>
            <a:p>
              <a:pPr marL="0" marR="0" lvl="0" indent="0" algn="ctr" defTabSz="607469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8" name="Data Visualization Icon">
              <a:extLst>
                <a:ext uri="{FF2B5EF4-FFF2-40B4-BE49-F238E27FC236}">
                  <a16:creationId xmlns:a16="http://schemas.microsoft.com/office/drawing/2014/main" id="{F7A0609C-953D-4B68-92A4-199C2EE86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9" name="ML Icon">
              <a:extLst>
                <a:ext uri="{FF2B5EF4-FFF2-40B4-BE49-F238E27FC236}">
                  <a16:creationId xmlns:a16="http://schemas.microsoft.com/office/drawing/2014/main" id="{2A5650D4-DEF0-4AEF-BCAE-134D20DCD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0" name="Action Icon">
              <a:extLst>
                <a:ext uri="{FF2B5EF4-FFF2-40B4-BE49-F238E27FC236}">
                  <a16:creationId xmlns:a16="http://schemas.microsoft.com/office/drawing/2014/main" id="{DE6A206B-E92F-49FC-85B7-C59000635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1402" y="3157077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ear">
              <a:extLst>
                <a:ext uri="{FF2B5EF4-FFF2-40B4-BE49-F238E27FC236}">
                  <a16:creationId xmlns:a16="http://schemas.microsoft.com/office/drawing/2014/main" id="{324B499E-6EA8-4D5B-B780-4B4949EBF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3481" y="3386569"/>
              <a:ext cx="622997" cy="644401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C583896-3313-4CFA-BF0F-B34F2DEE98F8}"/>
                </a:ext>
              </a:extLst>
            </p:cNvPr>
            <p:cNvCxnSpPr>
              <a:cxnSpLocks/>
            </p:cNvCxnSpPr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977C4B9-829E-4CAB-8DD1-20A39AB829CB}"/>
                </a:ext>
              </a:extLst>
            </p:cNvPr>
            <p:cNvCxnSpPr/>
            <p:nvPr/>
          </p:nvCxnSpPr>
          <p:spPr>
            <a:xfrm flipH="1" flipV="1">
              <a:off x="1982243" y="5257351"/>
              <a:ext cx="1543382" cy="3628"/>
            </a:xfrm>
            <a:prstGeom prst="line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1FCCF89-5C5B-40D8-B0EF-D16C879BF44C}"/>
                </a:ext>
              </a:extLst>
            </p:cNvPr>
            <p:cNvCxnSpPr/>
            <p:nvPr/>
          </p:nvCxnSpPr>
          <p:spPr>
            <a:xfrm flipV="1">
              <a:off x="1971659" y="4467152"/>
              <a:ext cx="0" cy="790198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9DA651-1BDF-4A79-B3A5-A9515A010752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D483D71-1E47-444C-A1FE-696D21594EE5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D765FD4-1918-4941-B79C-954AA24A4BE9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E2F73FC-9126-4BB1-A6DE-38677BCF1C84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tailEnd type="arrow"/>
            </a:ln>
            <a:effectLst/>
          </p:spPr>
        </p:cxn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E312541-AF27-4CBD-A5D7-9C3D15C03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98526" y="3188175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Data Sources TextBox">
              <a:extLst>
                <a:ext uri="{FF2B5EF4-FFF2-40B4-BE49-F238E27FC236}">
                  <a16:creationId xmlns:a16="http://schemas.microsoft.com/office/drawing/2014/main" id="{C60AB34C-1A5A-420D-8265-CFEC399DF146}"/>
                </a:ext>
              </a:extLst>
            </p:cNvPr>
            <p:cNvSpPr txBox="1"/>
            <p:nvPr/>
          </p:nvSpPr>
          <p:spPr>
            <a:xfrm>
              <a:off x="1647865" y="100045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Optimization</a:t>
              </a:r>
              <a:r>
                <a:rPr lang="zh-CN" altLang="en-US" sz="2000" kern="0" dirty="0">
                  <a:solidFill>
                    <a:srgbClr val="44546A">
                      <a:lumMod val="85000"/>
                      <a:lumOff val="15000"/>
                    </a:srgbClr>
                  </a:solidFill>
                </a:rPr>
                <a:t>（</a:t>
              </a:r>
              <a:r>
                <a:rPr lang="en-US" altLang="zh-CN" sz="2000" kern="0" dirty="0">
                  <a:solidFill>
                    <a:srgbClr val="0070C0"/>
                  </a:solidFill>
                </a:rPr>
                <a:t>OOF</a:t>
              </a:r>
              <a:r>
                <a:rPr lang="zh-CN" altLang="en-US" sz="2000" kern="0" dirty="0">
                  <a:solidFill>
                    <a:srgbClr val="44546A">
                      <a:lumMod val="85000"/>
                      <a:lumOff val="15000"/>
                    </a:srgbClr>
                  </a:solidFill>
                </a:rPr>
                <a:t>）</a:t>
              </a:r>
              <a:endPara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1" name="Data Sources TextBox">
              <a:extLst>
                <a:ext uri="{FF2B5EF4-FFF2-40B4-BE49-F238E27FC236}">
                  <a16:creationId xmlns:a16="http://schemas.microsoft.com/office/drawing/2014/main" id="{2A985AD2-2E32-4949-99D4-948D5F542B0D}"/>
                </a:ext>
              </a:extLst>
            </p:cNvPr>
            <p:cNvSpPr txBox="1"/>
            <p:nvPr/>
          </p:nvSpPr>
          <p:spPr>
            <a:xfrm>
              <a:off x="3084556" y="3754061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Control loop</a:t>
              </a:r>
            </a:p>
            <a:p>
              <a:pPr marL="0" marR="0" lvl="0" indent="0" algn="ctr" defTabSz="607469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253A6AC-1EB4-4925-B8DE-826C6B52A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CD3CDF28-C7D1-4184-B180-2996C625904C}"/>
                </a:ext>
              </a:extLst>
            </p:cNvPr>
            <p:cNvSpPr txBox="1"/>
            <p:nvPr/>
          </p:nvSpPr>
          <p:spPr>
            <a:xfrm>
              <a:off x="5330136" y="330848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Action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(</a:t>
              </a: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</a:t>
              </a: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)</a:t>
              </a:r>
              <a:endPara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ATT Aleck Sans" panose="020B0503020203020204" pitchFamily="34" charset="0"/>
              </a:endParaRPr>
            </a:p>
            <a:p>
              <a:pPr marL="0" marR="0" lvl="0" indent="0" algn="ctr" defTabSz="607469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99FEEFF-A01B-4D5C-B2AA-34878E4FD4CA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  <p:sp>
          <p:nvSpPr>
            <p:cNvPr id="25" name="Data Sources TextBox">
              <a:extLst>
                <a:ext uri="{FF2B5EF4-FFF2-40B4-BE49-F238E27FC236}">
                  <a16:creationId xmlns:a16="http://schemas.microsoft.com/office/drawing/2014/main" id="{AACBE382-8844-4060-9FE1-3C22EEADC8AB}"/>
                </a:ext>
              </a:extLst>
            </p:cNvPr>
            <p:cNvSpPr txBox="1"/>
            <p:nvPr/>
          </p:nvSpPr>
          <p:spPr>
            <a:xfrm>
              <a:off x="2855203" y="5683094"/>
              <a:ext cx="2449830" cy="3810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5G Network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3795DBA-E0C4-4068-ACF8-7E6EDEE5BE5C}"/>
                </a:ext>
              </a:extLst>
            </p:cNvPr>
            <p:cNvCxnSpPr/>
            <p:nvPr/>
          </p:nvCxnSpPr>
          <p:spPr>
            <a:xfrm flipH="1" flipV="1">
              <a:off x="4519449" y="5260979"/>
              <a:ext cx="1827749" cy="1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D396744-4F09-4AE7-A9AB-F76AB8D94480}"/>
              </a:ext>
            </a:extLst>
          </p:cNvPr>
          <p:cNvSpPr txBox="1"/>
          <p:nvPr/>
        </p:nvSpPr>
        <p:spPr>
          <a:xfrm>
            <a:off x="1200955" y="5248114"/>
            <a:ext cx="138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FM, PM data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BB2B5BC-5950-436E-97FA-D63D16AC200E}"/>
              </a:ext>
            </a:extLst>
          </p:cNvPr>
          <p:cNvSpPr/>
          <p:nvPr/>
        </p:nvSpPr>
        <p:spPr>
          <a:xfrm>
            <a:off x="3544867" y="4892894"/>
            <a:ext cx="1277081" cy="790199"/>
          </a:xfrm>
          <a:prstGeom prst="cloud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5G network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7A3B88-BB4D-4033-B6CF-14478E632381}"/>
              </a:ext>
            </a:extLst>
          </p:cNvPr>
          <p:cNvSpPr/>
          <p:nvPr/>
        </p:nvSpPr>
        <p:spPr>
          <a:xfrm>
            <a:off x="3611540" y="1818974"/>
            <a:ext cx="704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rPr>
              <a:t>DCAE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0404371-091D-4132-B62B-B5950FF181A2}"/>
              </a:ext>
            </a:extLst>
          </p:cNvPr>
          <p:cNvSpPr/>
          <p:nvPr/>
        </p:nvSpPr>
        <p:spPr>
          <a:xfrm>
            <a:off x="5290948" y="4505595"/>
            <a:ext cx="11203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rPr>
              <a:t>Domain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rPr>
              <a:t>Controllers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A149CB6-292F-0443-BFD1-4A579C63BA98}"/>
              </a:ext>
            </a:extLst>
          </p:cNvPr>
          <p:cNvSpPr txBox="1"/>
          <p:nvPr/>
        </p:nvSpPr>
        <p:spPr>
          <a:xfrm>
            <a:off x="7544049" y="955562"/>
            <a:ext cx="4569442" cy="56015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kumimoji="1" lang="en-US" altLang="zh-CN" sz="2000" dirty="0"/>
              <a:t>Provide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general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close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loop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framework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by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leveraging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SON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framework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within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ONAP</a:t>
            </a:r>
          </a:p>
          <a:p>
            <a:endParaRPr kumimoji="1" lang="en-US" altLang="zh-CN" sz="2000" dirty="0"/>
          </a:p>
          <a:p>
            <a:pPr marL="342900" indent="-342900">
              <a:buFont typeface="Wingdings" pitchFamily="2" charset="2"/>
              <a:buChar char="l"/>
            </a:pPr>
            <a:r>
              <a:rPr kumimoji="1" lang="en-US" altLang="zh-CN" sz="2000" dirty="0"/>
              <a:t>Modular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design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: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construct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building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blocks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of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close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loop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which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includes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data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collection,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analysis,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optimization,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decision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and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coordination,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action.</a:t>
            </a:r>
          </a:p>
          <a:p>
            <a:endParaRPr kumimoji="1" lang="en-US" altLang="zh-CN" sz="2000" dirty="0"/>
          </a:p>
          <a:p>
            <a:pPr marL="342900" indent="-342900">
              <a:buFont typeface="Wingdings" pitchFamily="2" charset="2"/>
              <a:buChar char="l"/>
            </a:pPr>
            <a:r>
              <a:rPr kumimoji="1" lang="zh-CN" altLang="en-US" sz="2000" dirty="0"/>
              <a:t> </a:t>
            </a:r>
            <a:r>
              <a:rPr kumimoji="1" lang="en-US" altLang="zh-CN" sz="2000" dirty="0"/>
              <a:t>The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close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loop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framework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could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be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used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to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realize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intelligent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slicing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scenarios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including: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Initial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resource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Slice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resource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re-allocation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Cross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slice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resource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re-allocation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Slice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KPI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Slice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QoE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Slice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KPI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Guarantee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Slice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SLA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Guarantee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343677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41CCCC5-8168-394A-806B-66D7C0F9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635" y="190818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Current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Status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Intelligent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Slicing</a:t>
            </a:r>
            <a:endParaRPr kumimoji="1"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4697BDE-606C-5D47-A39E-89E06CEC3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55" y="1936485"/>
            <a:ext cx="5422462" cy="3724996"/>
          </a:xfrm>
          <a:prstGeom prst="rect">
            <a:avLst/>
          </a:prstGeom>
        </p:spPr>
      </p:pic>
      <p:sp>
        <p:nvSpPr>
          <p:cNvPr id="8" name="矩形标注 7">
            <a:extLst>
              <a:ext uri="{FF2B5EF4-FFF2-40B4-BE49-F238E27FC236}">
                <a16:creationId xmlns:a16="http://schemas.microsoft.com/office/drawing/2014/main" id="{997EB4DB-F573-704B-840C-D20772B74A71}"/>
              </a:ext>
            </a:extLst>
          </p:cNvPr>
          <p:cNvSpPr/>
          <p:nvPr/>
        </p:nvSpPr>
        <p:spPr>
          <a:xfrm>
            <a:off x="136635" y="1043933"/>
            <a:ext cx="2716924" cy="1478550"/>
          </a:xfrm>
          <a:prstGeom prst="wedgeRectCallout">
            <a:avLst>
              <a:gd name="adj1" fmla="val 95995"/>
              <a:gd name="adj2" fmla="val 1975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标注 9">
            <a:extLst>
              <a:ext uri="{FF2B5EF4-FFF2-40B4-BE49-F238E27FC236}">
                <a16:creationId xmlns:a16="http://schemas.microsoft.com/office/drawing/2014/main" id="{B23AA7E2-758B-0A47-8456-C5CD791B86F1}"/>
              </a:ext>
            </a:extLst>
          </p:cNvPr>
          <p:cNvSpPr/>
          <p:nvPr/>
        </p:nvSpPr>
        <p:spPr>
          <a:xfrm>
            <a:off x="136635" y="3578772"/>
            <a:ext cx="2716924" cy="2831470"/>
          </a:xfrm>
          <a:prstGeom prst="wedgeRectCallout">
            <a:avLst>
              <a:gd name="adj1" fmla="val 64079"/>
              <a:gd name="adj2" fmla="val -4936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CC89050-C9CE-D74E-AED8-6559C4B48207}"/>
              </a:ext>
            </a:extLst>
          </p:cNvPr>
          <p:cNvSpPr txBox="1"/>
          <p:nvPr/>
        </p:nvSpPr>
        <p:spPr>
          <a:xfrm>
            <a:off x="184093" y="3609512"/>
            <a:ext cx="2622007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zh-CN" sz="1600" b="1" dirty="0">
                <a:solidFill>
                  <a:srgbClr val="009900"/>
                </a:solidFill>
              </a:rPr>
              <a:t>DONE: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9900"/>
                </a:solidFill>
              </a:rPr>
              <a:t>PM/FM</a:t>
            </a:r>
            <a:r>
              <a:rPr kumimoji="1" lang="zh-CN" altLang="en-US" sz="1200" dirty="0">
                <a:solidFill>
                  <a:srgbClr val="009900"/>
                </a:solidFill>
              </a:rPr>
              <a:t> </a:t>
            </a:r>
            <a:r>
              <a:rPr kumimoji="1" lang="en-US" altLang="zh-CN" sz="1200" dirty="0">
                <a:solidFill>
                  <a:srgbClr val="009900"/>
                </a:solidFill>
              </a:rPr>
              <a:t>Data</a:t>
            </a:r>
            <a:r>
              <a:rPr kumimoji="1" lang="zh-CN" altLang="en-US" sz="1200" dirty="0">
                <a:solidFill>
                  <a:srgbClr val="009900"/>
                </a:solidFill>
              </a:rPr>
              <a:t> </a:t>
            </a:r>
            <a:r>
              <a:rPr kumimoji="1" lang="en-US" altLang="zh-CN" sz="1200" dirty="0">
                <a:solidFill>
                  <a:srgbClr val="009900"/>
                </a:solidFill>
              </a:rPr>
              <a:t>Collection</a:t>
            </a:r>
          </a:p>
          <a:p>
            <a:endParaRPr kumimoji="1" lang="en-US" altLang="zh-CN" sz="1200" dirty="0"/>
          </a:p>
          <a:p>
            <a:r>
              <a:rPr kumimoji="1" lang="en-US" altLang="zh-CN" sz="1600" b="1" dirty="0">
                <a:solidFill>
                  <a:srgbClr val="0070C0"/>
                </a:solidFill>
              </a:rPr>
              <a:t>WIP: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70C0"/>
                </a:solidFill>
              </a:rPr>
              <a:t>Slice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Analysis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Micro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Service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70C0"/>
                </a:solidFill>
              </a:rPr>
              <a:t>KPI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Calculation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Micro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Service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70C0"/>
                </a:solidFill>
              </a:rPr>
              <a:t>Network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Capability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report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(from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NSSMF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to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NSMF)</a:t>
            </a:r>
          </a:p>
          <a:p>
            <a:endParaRPr kumimoji="1" lang="en-US" altLang="zh-CN" sz="1200" dirty="0">
              <a:solidFill>
                <a:srgbClr val="FF0000"/>
              </a:solidFill>
            </a:endParaRPr>
          </a:p>
          <a:p>
            <a:r>
              <a:rPr kumimoji="1" lang="en-US" altLang="zh-CN" sz="1600" b="1" dirty="0">
                <a:solidFill>
                  <a:srgbClr val="FF0000"/>
                </a:solidFill>
              </a:rPr>
              <a:t>TBA: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Data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collection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configuration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NRM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Data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storage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Matured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ML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algorithms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for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prediction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Intent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triggered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analysis</a:t>
            </a:r>
            <a:endParaRPr kumimoji="1"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BFBA6BD-E896-EA4C-82F7-00AAE73405FA}"/>
              </a:ext>
            </a:extLst>
          </p:cNvPr>
          <p:cNvSpPr txBox="1"/>
          <p:nvPr/>
        </p:nvSpPr>
        <p:spPr>
          <a:xfrm>
            <a:off x="184093" y="1109824"/>
            <a:ext cx="2596056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zh-CN" sz="1600" b="1" dirty="0">
                <a:solidFill>
                  <a:srgbClr val="009900"/>
                </a:solidFill>
              </a:rPr>
              <a:t>DONE: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9900"/>
                </a:solidFill>
              </a:rPr>
              <a:t>NST</a:t>
            </a:r>
            <a:r>
              <a:rPr kumimoji="1" lang="zh-CN" altLang="en-US" sz="1200" dirty="0">
                <a:solidFill>
                  <a:srgbClr val="009900"/>
                </a:solidFill>
              </a:rPr>
              <a:t> </a:t>
            </a:r>
            <a:r>
              <a:rPr kumimoji="1" lang="en-US" altLang="zh-CN" sz="1200" dirty="0">
                <a:solidFill>
                  <a:srgbClr val="009900"/>
                </a:solidFill>
              </a:rPr>
              <a:t>Selection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9900"/>
                </a:solidFill>
              </a:rPr>
              <a:t>NSI/</a:t>
            </a:r>
            <a:r>
              <a:rPr kumimoji="1" lang="zh-CN" altLang="en-US" sz="1200" dirty="0">
                <a:solidFill>
                  <a:srgbClr val="009900"/>
                </a:solidFill>
              </a:rPr>
              <a:t> </a:t>
            </a:r>
            <a:r>
              <a:rPr kumimoji="1" lang="en-US" altLang="zh-CN" sz="1200" dirty="0">
                <a:solidFill>
                  <a:srgbClr val="009900"/>
                </a:solidFill>
              </a:rPr>
              <a:t>NSSI</a:t>
            </a:r>
            <a:r>
              <a:rPr kumimoji="1" lang="zh-CN" altLang="en-US" sz="1200" dirty="0">
                <a:solidFill>
                  <a:srgbClr val="009900"/>
                </a:solidFill>
              </a:rPr>
              <a:t> </a:t>
            </a:r>
            <a:r>
              <a:rPr kumimoji="1" lang="en-US" altLang="zh-CN" sz="1200" dirty="0">
                <a:solidFill>
                  <a:srgbClr val="009900"/>
                </a:solidFill>
              </a:rPr>
              <a:t>Selection</a:t>
            </a:r>
          </a:p>
          <a:p>
            <a:endParaRPr kumimoji="1" lang="en-US" altLang="zh-CN" sz="1200" dirty="0"/>
          </a:p>
          <a:p>
            <a:r>
              <a:rPr kumimoji="1" lang="en-US" altLang="zh-CN" sz="1600" b="1" dirty="0">
                <a:solidFill>
                  <a:srgbClr val="FF0000"/>
                </a:solidFill>
              </a:rPr>
              <a:t>TBA: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 </a:t>
            </a:r>
            <a:endParaRPr kumimoji="1" lang="en-US" altLang="zh-CN" sz="1600" b="1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resource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re-allocation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optimization</a:t>
            </a:r>
          </a:p>
          <a:p>
            <a:endParaRPr kumimoji="1" lang="en-US" altLang="zh-CN" sz="1200" dirty="0"/>
          </a:p>
          <a:p>
            <a:r>
              <a:rPr kumimoji="1" lang="zh-CN" altLang="en-US" sz="1200" dirty="0"/>
              <a:t> </a:t>
            </a:r>
            <a:endParaRPr kumimoji="1" lang="en-US" altLang="zh-CN" sz="1200" dirty="0"/>
          </a:p>
          <a:p>
            <a:endParaRPr kumimoji="1" lang="en-US" altLang="zh-CN" sz="1200" dirty="0"/>
          </a:p>
        </p:txBody>
      </p:sp>
      <p:sp>
        <p:nvSpPr>
          <p:cNvPr id="13" name="矩形标注 12">
            <a:extLst>
              <a:ext uri="{FF2B5EF4-FFF2-40B4-BE49-F238E27FC236}">
                <a16:creationId xmlns:a16="http://schemas.microsoft.com/office/drawing/2014/main" id="{4A9536A8-1D82-E141-A85C-7A1E4892B110}"/>
              </a:ext>
            </a:extLst>
          </p:cNvPr>
          <p:cNvSpPr/>
          <p:nvPr/>
        </p:nvSpPr>
        <p:spPr>
          <a:xfrm>
            <a:off x="8670734" y="1026619"/>
            <a:ext cx="3480179" cy="1983046"/>
          </a:xfrm>
          <a:prstGeom prst="wedgeRectCallout">
            <a:avLst>
              <a:gd name="adj1" fmla="val -65433"/>
              <a:gd name="adj2" fmla="val 51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27C38DC-6CCB-8643-8C91-A092D60221BA}"/>
              </a:ext>
            </a:extLst>
          </p:cNvPr>
          <p:cNvSpPr txBox="1"/>
          <p:nvPr/>
        </p:nvSpPr>
        <p:spPr>
          <a:xfrm>
            <a:off x="8885140" y="1043933"/>
            <a:ext cx="3343544" cy="17851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zh-CN" sz="1600" b="1" dirty="0">
                <a:solidFill>
                  <a:srgbClr val="0070C0"/>
                </a:solidFill>
              </a:rPr>
              <a:t>WIP: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70C0"/>
                </a:solidFill>
              </a:rPr>
              <a:t>NSI/NSSI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Selection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70C0"/>
                </a:solidFill>
              </a:rPr>
              <a:t>NSSI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Resource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reconfiguration</a:t>
            </a:r>
          </a:p>
          <a:p>
            <a:endParaRPr kumimoji="1" lang="en-US" altLang="zh-CN" sz="1200" dirty="0"/>
          </a:p>
          <a:p>
            <a:r>
              <a:rPr kumimoji="1" lang="en-US" altLang="zh-CN" sz="1600" b="1" dirty="0">
                <a:solidFill>
                  <a:srgbClr val="FF0000"/>
                </a:solidFill>
              </a:rPr>
              <a:t>TBA: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Initial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resource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assignment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&amp;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resource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reallocation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Slice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KPI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Guarantee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Slice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SLA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Guarantee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Intent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based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decision</a:t>
            </a:r>
          </a:p>
        </p:txBody>
      </p:sp>
      <p:sp>
        <p:nvSpPr>
          <p:cNvPr id="15" name="矩形标注 14">
            <a:extLst>
              <a:ext uri="{FF2B5EF4-FFF2-40B4-BE49-F238E27FC236}">
                <a16:creationId xmlns:a16="http://schemas.microsoft.com/office/drawing/2014/main" id="{7F573DD0-5EA0-7D4C-BC6C-9C8710AD0461}"/>
              </a:ext>
            </a:extLst>
          </p:cNvPr>
          <p:cNvSpPr/>
          <p:nvPr/>
        </p:nvSpPr>
        <p:spPr>
          <a:xfrm>
            <a:off x="8670733" y="3414464"/>
            <a:ext cx="3480179" cy="2954655"/>
          </a:xfrm>
          <a:prstGeom prst="wedgeRectCallout">
            <a:avLst>
              <a:gd name="adj1" fmla="val -57800"/>
              <a:gd name="adj2" fmla="val -3805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E704814-6326-764E-A747-FDA14757D15F}"/>
              </a:ext>
            </a:extLst>
          </p:cNvPr>
          <p:cNvSpPr txBox="1"/>
          <p:nvPr/>
        </p:nvSpPr>
        <p:spPr>
          <a:xfrm>
            <a:off x="8825951" y="3517178"/>
            <a:ext cx="3169744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zh-CN" sz="1600" b="1" dirty="0">
                <a:solidFill>
                  <a:srgbClr val="009900"/>
                </a:solidFill>
              </a:rPr>
              <a:t>DONE: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9900"/>
                </a:solidFill>
              </a:rPr>
              <a:t>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9900"/>
                </a:solidFill>
              </a:rPr>
              <a:t>Creation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9900"/>
                </a:solidFill>
              </a:rPr>
              <a:t>Activation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9900"/>
                </a:solidFill>
              </a:rPr>
              <a:t>Deactivation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9900"/>
                </a:solidFill>
              </a:rPr>
              <a:t>Termination</a:t>
            </a:r>
          </a:p>
          <a:p>
            <a:endParaRPr kumimoji="1" lang="en-US" altLang="zh-CN" sz="1200" dirty="0"/>
          </a:p>
          <a:p>
            <a:r>
              <a:rPr kumimoji="1" lang="en-US" altLang="zh-CN" sz="1600" b="1" dirty="0">
                <a:solidFill>
                  <a:srgbClr val="0070C0"/>
                </a:solidFill>
              </a:rPr>
              <a:t>WIP: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0070C0"/>
                </a:solidFill>
              </a:rPr>
              <a:t>Modification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triggered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by</a:t>
            </a:r>
            <a:r>
              <a:rPr kumimoji="1" lang="zh-CN" altLang="en-US" sz="1200" dirty="0">
                <a:solidFill>
                  <a:srgbClr val="0070C0"/>
                </a:solidFill>
              </a:rPr>
              <a:t> </a:t>
            </a:r>
            <a:r>
              <a:rPr kumimoji="1" lang="en-US" altLang="zh-CN" sz="1200" dirty="0">
                <a:solidFill>
                  <a:srgbClr val="0070C0"/>
                </a:solidFill>
              </a:rPr>
              <a:t>supervision</a:t>
            </a:r>
          </a:p>
          <a:p>
            <a:endParaRPr kumimoji="1" lang="en-US" altLang="zh-CN" sz="1200" dirty="0">
              <a:solidFill>
                <a:srgbClr val="FF0000"/>
              </a:solidFill>
            </a:endParaRPr>
          </a:p>
          <a:p>
            <a:r>
              <a:rPr kumimoji="1" lang="en-US" altLang="zh-CN" sz="1600" b="1" dirty="0">
                <a:solidFill>
                  <a:srgbClr val="FF0000"/>
                </a:solidFill>
              </a:rPr>
              <a:t>TBA: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Modification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triggered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by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Requirement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change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Modification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during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the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time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of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slice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allocation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zh-CN" sz="1200" dirty="0">
                <a:solidFill>
                  <a:srgbClr val="FF0000"/>
                </a:solidFill>
              </a:rPr>
              <a:t>Intent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based</a:t>
            </a:r>
            <a:r>
              <a:rPr kumimoji="1" lang="zh-CN" altLang="en-US" sz="1200" dirty="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actions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AA3FCED-596A-8F42-9292-52E767633730}"/>
              </a:ext>
            </a:extLst>
          </p:cNvPr>
          <p:cNvSpPr txBox="1"/>
          <p:nvPr/>
        </p:nvSpPr>
        <p:spPr>
          <a:xfrm>
            <a:off x="2499352" y="1225231"/>
            <a:ext cx="204382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Started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Frankfurt</a:t>
            </a:r>
          </a:p>
          <a:p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Enhance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Guilin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and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beyond</a:t>
            </a:r>
            <a:endParaRPr kumimoji="1" lang="zh-CN" altLang="en-US" sz="1200" dirty="0">
              <a:solidFill>
                <a:schemeClr val="accent5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34C2359-56F0-364A-9F58-EEE4994F8DED}"/>
              </a:ext>
            </a:extLst>
          </p:cNvPr>
          <p:cNvSpPr txBox="1"/>
          <p:nvPr/>
        </p:nvSpPr>
        <p:spPr>
          <a:xfrm>
            <a:off x="6655264" y="5476815"/>
            <a:ext cx="204382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Started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Frankfurt</a:t>
            </a:r>
          </a:p>
          <a:p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Enhance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Guilin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and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beyond</a:t>
            </a:r>
            <a:endParaRPr kumimoji="1" lang="zh-CN" altLang="en-US" sz="1200" dirty="0">
              <a:solidFill>
                <a:schemeClr val="accent5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CC2EB9E-36D3-084C-9DF4-C4490CE1378C}"/>
              </a:ext>
            </a:extLst>
          </p:cNvPr>
          <p:cNvSpPr txBox="1"/>
          <p:nvPr/>
        </p:nvSpPr>
        <p:spPr>
          <a:xfrm>
            <a:off x="2572967" y="5466660"/>
            <a:ext cx="225542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Started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Guilin</a:t>
            </a:r>
          </a:p>
          <a:p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Enhance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Honolulu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and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beyond</a:t>
            </a:r>
            <a:endParaRPr kumimoji="1" lang="zh-CN" altLang="en-US" sz="1200" dirty="0">
              <a:solidFill>
                <a:schemeClr val="accent5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9C88FCE-14E1-2243-A7A7-87EBF7972AE3}"/>
              </a:ext>
            </a:extLst>
          </p:cNvPr>
          <p:cNvSpPr txBox="1"/>
          <p:nvPr/>
        </p:nvSpPr>
        <p:spPr>
          <a:xfrm>
            <a:off x="6483626" y="1225231"/>
            <a:ext cx="204382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Started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Frankfurt</a:t>
            </a:r>
          </a:p>
          <a:p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Enhance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Guilin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and</a:t>
            </a:r>
            <a:r>
              <a:rPr kumimoji="1" lang="zh-CN" altLang="en-US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1200" dirty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beyond</a:t>
            </a:r>
            <a:endParaRPr kumimoji="1" lang="zh-CN" altLang="en-US" sz="1200" dirty="0">
              <a:solidFill>
                <a:schemeClr val="accent5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5117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47C066-AE4B-4E8A-A25A-C6A135860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829" y="183779"/>
            <a:ext cx="10972800" cy="640080"/>
          </a:xfrm>
        </p:spPr>
        <p:txBody>
          <a:bodyPr>
            <a:normAutofit fontScale="90000"/>
          </a:bodyPr>
          <a:lstStyle/>
          <a:p>
            <a:r>
              <a:rPr lang="en-US" dirty="0"/>
              <a:t>RAN Slicing – Current Implementation aligned with O-RAN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CACBA62-3FA5-4614-8B09-6316367B8E0B}"/>
              </a:ext>
            </a:extLst>
          </p:cNvPr>
          <p:cNvSpPr txBox="1">
            <a:spLocks/>
          </p:cNvSpPr>
          <p:nvPr/>
        </p:nvSpPr>
        <p:spPr>
          <a:xfrm>
            <a:off x="264829" y="1095005"/>
            <a:ext cx="5264234" cy="5213991"/>
          </a:xfrm>
          <a:prstGeom prst="rect">
            <a:avLst/>
          </a:prstGeom>
          <a:ln>
            <a:solidFill>
              <a:sysClr val="windowText" lastClr="000000">
                <a:lumMod val="50000"/>
                <a:lumOff val="50000"/>
              </a:sysClr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Select RAN NSSI, determine RAN slice sub-net resources and then configure the RAN slice sub-net including allocation of ‘resources’ for a slice sub-net instance and configuration of RAN for a slice sub-net instance (including cell configuration)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Consume necessary PM/FM info from RAN, for simple Closed Loop Actions/Intelligent Slicing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Re-configure/re-allocate RAN resources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700" b="1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Assumptions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RAN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xNFs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are created and pre-configured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Config DB is assumed to contain cell details including PNF mapping,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Southbound interface from SDN-C (R) will be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netconf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for CM, and VES for FM/PM. For FM/PM we will align with O-RAN/3GPP.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F4F25F-F85A-41AA-AEE1-3B4519C0959F}"/>
              </a:ext>
            </a:extLst>
          </p:cNvPr>
          <p:cNvSpPr/>
          <p:nvPr/>
        </p:nvSpPr>
        <p:spPr>
          <a:xfrm>
            <a:off x="6957337" y="1006927"/>
            <a:ext cx="4982308" cy="14089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</a:t>
            </a:r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763C0012-673A-4131-8B32-3F9587002241}"/>
              </a:ext>
            </a:extLst>
          </p:cNvPr>
          <p:cNvSpPr/>
          <p:nvPr/>
        </p:nvSpPr>
        <p:spPr>
          <a:xfrm>
            <a:off x="7357025" y="3189558"/>
            <a:ext cx="4024660" cy="1295889"/>
          </a:xfrm>
          <a:prstGeom prst="cloud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30898C-B7BC-4EF0-BBB9-E11797B71DDA}"/>
              </a:ext>
            </a:extLst>
          </p:cNvPr>
          <p:cNvSpPr/>
          <p:nvPr/>
        </p:nvSpPr>
        <p:spPr>
          <a:xfrm>
            <a:off x="9881706" y="3941096"/>
            <a:ext cx="759656" cy="2664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2A224C-8018-4E8F-A280-85C1E80C64EB}"/>
              </a:ext>
            </a:extLst>
          </p:cNvPr>
          <p:cNvSpPr/>
          <p:nvPr/>
        </p:nvSpPr>
        <p:spPr>
          <a:xfrm>
            <a:off x="8953065" y="3939493"/>
            <a:ext cx="759656" cy="2664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DUs</a:t>
            </a:r>
          </a:p>
        </p:txBody>
      </p:sp>
      <p:sp>
        <p:nvSpPr>
          <p:cNvPr id="10" name="Arrow: Up-Down 9">
            <a:extLst>
              <a:ext uri="{FF2B5EF4-FFF2-40B4-BE49-F238E27FC236}">
                <a16:creationId xmlns:a16="http://schemas.microsoft.com/office/drawing/2014/main" id="{9D188401-B6EB-44B5-B6A1-D72E9B8411E8}"/>
              </a:ext>
            </a:extLst>
          </p:cNvPr>
          <p:cNvSpPr/>
          <p:nvPr/>
        </p:nvSpPr>
        <p:spPr>
          <a:xfrm>
            <a:off x="9178446" y="2412910"/>
            <a:ext cx="368013" cy="1130094"/>
          </a:xfrm>
          <a:prstGeom prst="up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6D89DE-A488-44FC-8488-738473F546A0}"/>
              </a:ext>
            </a:extLst>
          </p:cNvPr>
          <p:cNvSpPr txBox="1"/>
          <p:nvPr/>
        </p:nvSpPr>
        <p:spPr>
          <a:xfrm>
            <a:off x="9448491" y="271454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916D85-B4F1-4B74-96E7-F0554D5DB2AF}"/>
              </a:ext>
            </a:extLst>
          </p:cNvPr>
          <p:cNvSpPr txBox="1"/>
          <p:nvPr/>
        </p:nvSpPr>
        <p:spPr>
          <a:xfrm>
            <a:off x="5779873" y="504365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US" sz="1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O2 interface not considered in scope for RAN Slicing, as the RAN </a:t>
            </a:r>
            <a:r>
              <a:rPr lang="en-US" sz="1400" dirty="0" err="1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xNFs</a:t>
            </a:r>
            <a:r>
              <a:rPr lang="en-US" sz="1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assumed to be pre-instantiated as part of the preparation phase.</a:t>
            </a:r>
          </a:p>
        </p:txBody>
      </p:sp>
      <p:sp>
        <p:nvSpPr>
          <p:cNvPr id="13" name="Scroll: Vertical 12">
            <a:extLst>
              <a:ext uri="{FF2B5EF4-FFF2-40B4-BE49-F238E27FC236}">
                <a16:creationId xmlns:a16="http://schemas.microsoft.com/office/drawing/2014/main" id="{E3077951-DB09-4451-9BDE-B8A610C42484}"/>
              </a:ext>
            </a:extLst>
          </p:cNvPr>
          <p:cNvSpPr/>
          <p:nvPr/>
        </p:nvSpPr>
        <p:spPr>
          <a:xfrm>
            <a:off x="9178446" y="1095005"/>
            <a:ext cx="2739572" cy="1111476"/>
          </a:xfrm>
          <a:prstGeom prst="verticalScroll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slice inventory</a:t>
            </a:r>
          </a:p>
          <a:p>
            <a:pPr marL="168275" marR="0" lvl="0" indent="-16827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 of cells, DUs, CUs with details of active slices</a:t>
            </a:r>
          </a:p>
          <a:p>
            <a:pPr marL="168275" marR="0" lvl="0" indent="-16827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Capacity &amp; Capability of RAN subnet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3EC80B-6627-4419-B72B-ED3652887DBB}"/>
              </a:ext>
            </a:extLst>
          </p:cNvPr>
          <p:cNvSpPr/>
          <p:nvPr/>
        </p:nvSpPr>
        <p:spPr>
          <a:xfrm>
            <a:off x="8024425" y="3944473"/>
            <a:ext cx="759656" cy="2664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AD749F-EE43-4431-AD22-370E900DEB6E}"/>
              </a:ext>
            </a:extLst>
          </p:cNvPr>
          <p:cNvSpPr/>
          <p:nvPr/>
        </p:nvSpPr>
        <p:spPr>
          <a:xfrm>
            <a:off x="8725407" y="3519826"/>
            <a:ext cx="1267021" cy="29432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 RT-RIC</a:t>
            </a:r>
          </a:p>
        </p:txBody>
      </p:sp>
      <p:sp>
        <p:nvSpPr>
          <p:cNvPr id="16" name="Arrow: Up-Down 15">
            <a:extLst>
              <a:ext uri="{FF2B5EF4-FFF2-40B4-BE49-F238E27FC236}">
                <a16:creationId xmlns:a16="http://schemas.microsoft.com/office/drawing/2014/main" id="{DB3CC279-5A4D-4616-998D-65418D7B988B}"/>
              </a:ext>
            </a:extLst>
          </p:cNvPr>
          <p:cNvSpPr/>
          <p:nvPr/>
        </p:nvSpPr>
        <p:spPr>
          <a:xfrm>
            <a:off x="8668985" y="2393759"/>
            <a:ext cx="368012" cy="883852"/>
          </a:xfrm>
          <a:prstGeom prst="up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A0271D-097D-47B5-A54C-43E83D40EDE1}"/>
              </a:ext>
            </a:extLst>
          </p:cNvPr>
          <p:cNvSpPr txBox="1"/>
          <p:nvPr/>
        </p:nvSpPr>
        <p:spPr>
          <a:xfrm>
            <a:off x="8332217" y="279650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O1</a:t>
            </a:r>
          </a:p>
        </p:txBody>
      </p:sp>
    </p:spTree>
    <p:extLst>
      <p:ext uri="{BB962C8B-B14F-4D97-AF65-F5344CB8AC3E}">
        <p14:creationId xmlns:p14="http://schemas.microsoft.com/office/powerpoint/2010/main" val="2516041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DE609924-B442-451D-A5B7-7AF4545050E0}"/>
              </a:ext>
            </a:extLst>
          </p:cNvPr>
          <p:cNvSpPr/>
          <p:nvPr/>
        </p:nvSpPr>
        <p:spPr>
          <a:xfrm>
            <a:off x="111978" y="1154301"/>
            <a:ext cx="7802829" cy="34238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4CBE22-B12C-47BD-B91B-070AB797B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559" y="233112"/>
            <a:ext cx="10972800" cy="640080"/>
          </a:xfrm>
        </p:spPr>
        <p:txBody>
          <a:bodyPr/>
          <a:lstStyle/>
          <a:p>
            <a:r>
              <a:rPr lang="en-US" dirty="0"/>
              <a:t>Closed Loop </a:t>
            </a:r>
            <a:r>
              <a:rPr lang="en-US" altLang="zh-CN" dirty="0"/>
              <a:t>Flows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Slicing</a:t>
            </a:r>
            <a:r>
              <a:rPr lang="zh-CN" altLang="en-US" dirty="0"/>
              <a:t> </a:t>
            </a:r>
            <a:r>
              <a:rPr lang="en-US" altLang="zh-CN" dirty="0"/>
              <a:t>Scenarios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ONAP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144DDF-2982-4E81-A7BD-F4A75C3B1FE1}"/>
              </a:ext>
            </a:extLst>
          </p:cNvPr>
          <p:cNvSpPr/>
          <p:nvPr/>
        </p:nvSpPr>
        <p:spPr>
          <a:xfrm>
            <a:off x="240632" y="1629610"/>
            <a:ext cx="2807368" cy="2525296"/>
          </a:xfrm>
          <a:prstGeom prst="rect">
            <a:avLst/>
          </a:prstGeom>
          <a:solidFill>
            <a:srgbClr val="E7E6E6"/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160BD2-CC6B-4FDE-A53E-935576475045}"/>
              </a:ext>
            </a:extLst>
          </p:cNvPr>
          <p:cNvSpPr/>
          <p:nvPr/>
        </p:nvSpPr>
        <p:spPr>
          <a:xfrm>
            <a:off x="665748" y="1966493"/>
            <a:ext cx="1892968" cy="728917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4C48FC-F782-4F0E-8D43-3544466405A1}"/>
              </a:ext>
            </a:extLst>
          </p:cNvPr>
          <p:cNvSpPr/>
          <p:nvPr/>
        </p:nvSpPr>
        <p:spPr>
          <a:xfrm>
            <a:off x="665748" y="3114329"/>
            <a:ext cx="1892968" cy="680455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 Mapper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A9719F-E460-43FE-AA37-1DE7C72C979C}"/>
              </a:ext>
            </a:extLst>
          </p:cNvPr>
          <p:cNvSpPr/>
          <p:nvPr/>
        </p:nvSpPr>
        <p:spPr>
          <a:xfrm>
            <a:off x="3352361" y="1966493"/>
            <a:ext cx="1892968" cy="728917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FF1B51-F331-43FB-9467-711433922CBB}"/>
              </a:ext>
            </a:extLst>
          </p:cNvPr>
          <p:cNvSpPr/>
          <p:nvPr/>
        </p:nvSpPr>
        <p:spPr>
          <a:xfrm>
            <a:off x="5767357" y="1966493"/>
            <a:ext cx="1892968" cy="728917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 (RAN NSSMF)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1A8CE0-6A15-4204-A7F4-2EE0FBE10801}"/>
              </a:ext>
            </a:extLst>
          </p:cNvPr>
          <p:cNvSpPr/>
          <p:nvPr/>
        </p:nvSpPr>
        <p:spPr>
          <a:xfrm>
            <a:off x="5767357" y="3185862"/>
            <a:ext cx="1892968" cy="741944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SDN-R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B1299020-CB51-41CF-AA3D-BAAA95777EAD}"/>
              </a:ext>
            </a:extLst>
          </p:cNvPr>
          <p:cNvSpPr/>
          <p:nvPr/>
        </p:nvSpPr>
        <p:spPr>
          <a:xfrm>
            <a:off x="2999874" y="4812632"/>
            <a:ext cx="4450237" cy="1457161"/>
          </a:xfrm>
          <a:prstGeom prst="cloud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ylinder 11">
            <a:extLst>
              <a:ext uri="{FF2B5EF4-FFF2-40B4-BE49-F238E27FC236}">
                <a16:creationId xmlns:a16="http://schemas.microsoft.com/office/drawing/2014/main" id="{D3A6FBD3-D095-46BB-B445-677282FBC7F5}"/>
              </a:ext>
            </a:extLst>
          </p:cNvPr>
          <p:cNvSpPr/>
          <p:nvPr/>
        </p:nvSpPr>
        <p:spPr>
          <a:xfrm>
            <a:off x="3561129" y="3044154"/>
            <a:ext cx="1412144" cy="1025360"/>
          </a:xfrm>
          <a:prstGeom prst="can">
            <a:avLst/>
          </a:prstGeom>
          <a:solidFill>
            <a:srgbClr val="E7E6E6">
              <a:lumMod val="50000"/>
            </a:srgb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 (Note 4)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6182A8-823B-499F-91EE-C0F4B8779FE8}"/>
              </a:ext>
            </a:extLst>
          </p:cNvPr>
          <p:cNvSpPr/>
          <p:nvPr/>
        </p:nvSpPr>
        <p:spPr>
          <a:xfrm>
            <a:off x="3553326" y="5273508"/>
            <a:ext cx="1243264" cy="693157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 RT-RICs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2C463E-2330-4E24-B012-3DAA6B5B3BAD}"/>
              </a:ext>
            </a:extLst>
          </p:cNvPr>
          <p:cNvSpPr/>
          <p:nvPr/>
        </p:nvSpPr>
        <p:spPr>
          <a:xfrm>
            <a:off x="4973273" y="5237749"/>
            <a:ext cx="794084" cy="303464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E75552-C151-428A-8289-3CA1BD5E06EC}"/>
              </a:ext>
            </a:extLst>
          </p:cNvPr>
          <p:cNvSpPr/>
          <p:nvPr/>
        </p:nvSpPr>
        <p:spPr>
          <a:xfrm>
            <a:off x="4973273" y="5663202"/>
            <a:ext cx="794084" cy="303464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7F0E57A-8B83-42F1-987A-BCBC4F7F24DC}"/>
              </a:ext>
            </a:extLst>
          </p:cNvPr>
          <p:cNvSpPr/>
          <p:nvPr/>
        </p:nvSpPr>
        <p:spPr>
          <a:xfrm>
            <a:off x="8182353" y="1066738"/>
            <a:ext cx="3753852" cy="534916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PM data collected from RAN in Step 1 is DL/UL PRB used for data traffic.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configuration update determined by Slice Analysis MS and triggering Policy in Step 4 is slice specific throughput guidance for Near-RT coverage area (i.e., at Near-RT RIC level).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Notes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DFC and VES Collector are not shown in the flow but are used.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 8 is over O1, it will eventually be over A1.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 which contains RAN config info is not an official ONAP component. This will be implemented as part of CPS in H-release and beyond.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279A723-063D-4ECA-8CD3-3E84E775AAA0}"/>
              </a:ext>
            </a:extLst>
          </p:cNvPr>
          <p:cNvCxnSpPr>
            <a:cxnSpLocks/>
            <a:stCxn id="11" idx="2"/>
            <a:endCxn id="5" idx="2"/>
          </p:cNvCxnSpPr>
          <p:nvPr/>
        </p:nvCxnSpPr>
        <p:spPr>
          <a:xfrm flipH="1" flipV="1">
            <a:off x="1644316" y="4154906"/>
            <a:ext cx="1369362" cy="1386307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E38DE3A-2180-42D3-A4EF-7B5A868FBF16}"/>
              </a:ext>
            </a:extLst>
          </p:cNvPr>
          <p:cNvSpPr/>
          <p:nvPr/>
        </p:nvSpPr>
        <p:spPr>
          <a:xfrm>
            <a:off x="2117559" y="4700170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764D061-73EB-4A9B-9A94-C256952C5590}"/>
              </a:ext>
            </a:extLst>
          </p:cNvPr>
          <p:cNvSpPr/>
          <p:nvPr/>
        </p:nvSpPr>
        <p:spPr>
          <a:xfrm>
            <a:off x="1644316" y="2740771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239665-0FA4-4304-B0B9-BC234F1302E0}"/>
              </a:ext>
            </a:extLst>
          </p:cNvPr>
          <p:cNvCxnSpPr>
            <a:cxnSpLocks/>
            <a:stCxn id="7" idx="0"/>
            <a:endCxn id="6" idx="2"/>
          </p:cNvCxnSpPr>
          <p:nvPr/>
        </p:nvCxnSpPr>
        <p:spPr>
          <a:xfrm flipV="1">
            <a:off x="1612232" y="2695410"/>
            <a:ext cx="0" cy="41891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677472-902A-4013-8F7E-817038DEF141}"/>
              </a:ext>
            </a:extLst>
          </p:cNvPr>
          <p:cNvCxnSpPr>
            <a:cxnSpLocks/>
            <a:stCxn id="6" idx="3"/>
            <a:endCxn id="12" idx="2"/>
          </p:cNvCxnSpPr>
          <p:nvPr/>
        </p:nvCxnSpPr>
        <p:spPr>
          <a:xfrm>
            <a:off x="2558716" y="2330952"/>
            <a:ext cx="1002413" cy="1225882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010EBB2B-7128-4CAE-BE36-2D84DA89A677}"/>
              </a:ext>
            </a:extLst>
          </p:cNvPr>
          <p:cNvSpPr/>
          <p:nvPr/>
        </p:nvSpPr>
        <p:spPr>
          <a:xfrm>
            <a:off x="2999874" y="2893171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E812F47-8ED9-4779-9F33-89FCB405CA8B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2558716" y="2330952"/>
            <a:ext cx="793645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7E0DD916-1290-4454-B449-2C9688179CA1}"/>
              </a:ext>
            </a:extLst>
          </p:cNvPr>
          <p:cNvSpPr/>
          <p:nvPr/>
        </p:nvSpPr>
        <p:spPr>
          <a:xfrm>
            <a:off x="2706997" y="2123575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4F3C80C-C415-4FBD-8D76-ABC52B071714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5245329" y="2330952"/>
            <a:ext cx="522028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66E76BA9-6E0C-43C4-84D5-58843780F898}"/>
              </a:ext>
            </a:extLst>
          </p:cNvPr>
          <p:cNvSpPr/>
          <p:nvPr/>
        </p:nvSpPr>
        <p:spPr>
          <a:xfrm>
            <a:off x="5245329" y="2146468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4BE5985-6880-496C-B3CF-573A8021DE25}"/>
              </a:ext>
            </a:extLst>
          </p:cNvPr>
          <p:cNvSpPr/>
          <p:nvPr/>
        </p:nvSpPr>
        <p:spPr>
          <a:xfrm>
            <a:off x="6766197" y="2740771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627C55C-AA91-4092-803D-213D8C5BA4B3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6713841" y="2695410"/>
            <a:ext cx="0" cy="490452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2E2A5E2-7899-4F08-9068-812991776466}"/>
              </a:ext>
            </a:extLst>
          </p:cNvPr>
          <p:cNvCxnSpPr>
            <a:cxnSpLocks/>
            <a:stCxn id="10" idx="1"/>
            <a:endCxn id="12" idx="4"/>
          </p:cNvCxnSpPr>
          <p:nvPr/>
        </p:nvCxnSpPr>
        <p:spPr>
          <a:xfrm flipH="1">
            <a:off x="4973273" y="3556834"/>
            <a:ext cx="794084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F747CAE0-F3F0-42B2-9C64-2E2B01B5DA19}"/>
              </a:ext>
            </a:extLst>
          </p:cNvPr>
          <p:cNvSpPr/>
          <p:nvPr/>
        </p:nvSpPr>
        <p:spPr>
          <a:xfrm>
            <a:off x="5173581" y="3372350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AB1E8EA-F9D0-4D4D-82EC-3E4AADA20283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 flipH="1">
            <a:off x="4174958" y="3927806"/>
            <a:ext cx="2538883" cy="1345702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43CF097B-7971-4A94-BCB9-FCCE23A9867D}"/>
              </a:ext>
            </a:extLst>
          </p:cNvPr>
          <p:cNvSpPr/>
          <p:nvPr/>
        </p:nvSpPr>
        <p:spPr>
          <a:xfrm>
            <a:off x="5677959" y="4148461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974E5BB-E09E-445A-BC60-3FEA391908BA}"/>
              </a:ext>
            </a:extLst>
          </p:cNvPr>
          <p:cNvSpPr txBox="1"/>
          <p:nvPr/>
        </p:nvSpPr>
        <p:spPr>
          <a:xfrm>
            <a:off x="2375820" y="382625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DCAE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F7C9B6-3F1A-4BD0-B30C-6BFDCDDD3671}"/>
              </a:ext>
            </a:extLst>
          </p:cNvPr>
          <p:cNvSpPr txBox="1"/>
          <p:nvPr/>
        </p:nvSpPr>
        <p:spPr>
          <a:xfrm>
            <a:off x="2331731" y="513002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0530E2-DBD1-40D5-BE31-5B76F1519E84}"/>
              </a:ext>
            </a:extLst>
          </p:cNvPr>
          <p:cNvSpPr txBox="1"/>
          <p:nvPr/>
        </p:nvSpPr>
        <p:spPr>
          <a:xfrm>
            <a:off x="6043830" y="4175269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O1 (Note 2)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00DBDBA-1CB7-46E3-A63C-5336E3CECD52}"/>
              </a:ext>
            </a:extLst>
          </p:cNvPr>
          <p:cNvSpPr txBox="1"/>
          <p:nvPr/>
        </p:nvSpPr>
        <p:spPr>
          <a:xfrm>
            <a:off x="6947021" y="1156770"/>
            <a:ext cx="944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ONAP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63B2E9-0CCF-4168-869E-474A726DD2BA}"/>
              </a:ext>
            </a:extLst>
          </p:cNvPr>
          <p:cNvSpPr txBox="1"/>
          <p:nvPr/>
        </p:nvSpPr>
        <p:spPr>
          <a:xfrm>
            <a:off x="6001482" y="5131741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B569682-63AF-4323-9C2D-934188E55F90}"/>
              </a:ext>
            </a:extLst>
          </p:cNvPr>
          <p:cNvSpPr/>
          <p:nvPr/>
        </p:nvSpPr>
        <p:spPr>
          <a:xfrm>
            <a:off x="5891683" y="5663870"/>
            <a:ext cx="794084" cy="303464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</a:t>
            </a:r>
          </a:p>
        </p:txBody>
      </p:sp>
    </p:spTree>
    <p:extLst>
      <p:ext uri="{BB962C8B-B14F-4D97-AF65-F5344CB8AC3E}">
        <p14:creationId xmlns:p14="http://schemas.microsoft.com/office/powerpoint/2010/main" val="1007569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14170E-CD13-449E-BA64-CC5562FC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78" y="231401"/>
            <a:ext cx="10972800" cy="640080"/>
          </a:xfrm>
        </p:spPr>
        <p:txBody>
          <a:bodyPr/>
          <a:lstStyle/>
          <a:p>
            <a:r>
              <a:rPr lang="en-US" dirty="0"/>
              <a:t>ML-based Closed Loop</a:t>
            </a:r>
            <a:r>
              <a:rPr lang="zh-CN" altLang="en-US" dirty="0"/>
              <a:t> </a:t>
            </a:r>
            <a:r>
              <a:rPr lang="en-US" altLang="zh-CN" dirty="0"/>
              <a:t>Flows</a:t>
            </a:r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8789F0-613D-4F40-AA67-69D69C21DC69}"/>
              </a:ext>
            </a:extLst>
          </p:cNvPr>
          <p:cNvSpPr/>
          <p:nvPr/>
        </p:nvSpPr>
        <p:spPr>
          <a:xfrm>
            <a:off x="7906398" y="1262541"/>
            <a:ext cx="4130720" cy="48245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PM data collected from RAN in Step 1 is PDU sessions requested, setup successfully &amp; failures.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configuration update determined by ML MS and triggering Slice Analysis MS in Step 3 is slice specific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maxNumberofConns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each cell (i.e., cell level for each S-NSSAI).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Notes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DFC and VES Collector are not shown in the flow but are used.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ML MS is onboarded to DCAE, but not an official ONAP component. Later we will onboard using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Acumos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DCAE adaptor.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 which contains RAN config info is not an official ONAP component. This will be implemented as part of CPS in H-release and beyond.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FC21F96-5EF8-4D97-8DF4-2E5195B45889}"/>
              </a:ext>
            </a:extLst>
          </p:cNvPr>
          <p:cNvSpPr/>
          <p:nvPr/>
        </p:nvSpPr>
        <p:spPr>
          <a:xfrm>
            <a:off x="111978" y="1154301"/>
            <a:ext cx="7570033" cy="37716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9F019B5-2FB9-4C48-9F2B-9D71CC4D6BB7}"/>
              </a:ext>
            </a:extLst>
          </p:cNvPr>
          <p:cNvSpPr/>
          <p:nvPr/>
        </p:nvSpPr>
        <p:spPr>
          <a:xfrm>
            <a:off x="261880" y="1373038"/>
            <a:ext cx="2653193" cy="3423655"/>
          </a:xfrm>
          <a:prstGeom prst="rect">
            <a:avLst/>
          </a:prstGeom>
          <a:solidFill>
            <a:srgbClr val="E7E6E6"/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F710C95-5EEF-4849-BD70-34C1B18A9B4B}"/>
              </a:ext>
            </a:extLst>
          </p:cNvPr>
          <p:cNvSpPr/>
          <p:nvPr/>
        </p:nvSpPr>
        <p:spPr>
          <a:xfrm>
            <a:off x="532822" y="1709922"/>
            <a:ext cx="1892968" cy="728917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2A096F4-0F71-4D42-A7E0-39C0AAAC6BD1}"/>
              </a:ext>
            </a:extLst>
          </p:cNvPr>
          <p:cNvSpPr/>
          <p:nvPr/>
        </p:nvSpPr>
        <p:spPr>
          <a:xfrm>
            <a:off x="532822" y="2857758"/>
            <a:ext cx="1892968" cy="680455"/>
          </a:xfrm>
          <a:prstGeom prst="rect">
            <a:avLst/>
          </a:prstGeom>
          <a:solidFill>
            <a:srgbClr val="E7E6E6">
              <a:lumMod val="50000"/>
            </a:srgb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ML MS (offline trained)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6936730-2F08-4BEA-B2BA-2FCD23C620F7}"/>
              </a:ext>
            </a:extLst>
          </p:cNvPr>
          <p:cNvSpPr/>
          <p:nvPr/>
        </p:nvSpPr>
        <p:spPr>
          <a:xfrm>
            <a:off x="3219435" y="1709922"/>
            <a:ext cx="1892968" cy="728917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1E2DC46-C3CB-46D8-8340-DFCA9D49D821}"/>
              </a:ext>
            </a:extLst>
          </p:cNvPr>
          <p:cNvSpPr/>
          <p:nvPr/>
        </p:nvSpPr>
        <p:spPr>
          <a:xfrm>
            <a:off x="5634431" y="1709922"/>
            <a:ext cx="1892968" cy="728917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 (RAN NSSMF)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5A82F26-820B-4535-9FB2-39F97A8CAAD8}"/>
              </a:ext>
            </a:extLst>
          </p:cNvPr>
          <p:cNvSpPr/>
          <p:nvPr/>
        </p:nvSpPr>
        <p:spPr>
          <a:xfrm>
            <a:off x="5634431" y="2929291"/>
            <a:ext cx="1892968" cy="741944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CCSDK/SDN-C (SDN-R)</a:t>
            </a:r>
          </a:p>
        </p:txBody>
      </p:sp>
      <p:sp>
        <p:nvSpPr>
          <p:cNvPr id="53" name="Cloud 52">
            <a:extLst>
              <a:ext uri="{FF2B5EF4-FFF2-40B4-BE49-F238E27FC236}">
                <a16:creationId xmlns:a16="http://schemas.microsoft.com/office/drawing/2014/main" id="{05B7B927-8B04-4F2F-A980-A26221B70AC6}"/>
              </a:ext>
            </a:extLst>
          </p:cNvPr>
          <p:cNvSpPr/>
          <p:nvPr/>
        </p:nvSpPr>
        <p:spPr>
          <a:xfrm>
            <a:off x="2999874" y="5070640"/>
            <a:ext cx="3946797" cy="1457161"/>
          </a:xfrm>
          <a:prstGeom prst="cloud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Cylinder 53">
            <a:extLst>
              <a:ext uri="{FF2B5EF4-FFF2-40B4-BE49-F238E27FC236}">
                <a16:creationId xmlns:a16="http://schemas.microsoft.com/office/drawing/2014/main" id="{518581A4-CBC8-4180-B3A4-C9A1D3749000}"/>
              </a:ext>
            </a:extLst>
          </p:cNvPr>
          <p:cNvSpPr/>
          <p:nvPr/>
        </p:nvSpPr>
        <p:spPr>
          <a:xfrm>
            <a:off x="3428203" y="2787583"/>
            <a:ext cx="1412144" cy="1025360"/>
          </a:xfrm>
          <a:prstGeom prst="can">
            <a:avLst/>
          </a:prstGeom>
          <a:solidFill>
            <a:srgbClr val="E7E6E6">
              <a:lumMod val="50000"/>
            </a:srgb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kern="0">
                <a:solidFill>
                  <a:prstClr val="white"/>
                </a:solidFill>
                <a:latin typeface="Calibri" panose="020F0502020204030204"/>
              </a:rPr>
              <a:t>Config </a:t>
            </a:r>
            <a:r>
              <a:rPr lang="en-US" sz="2000" kern="0" dirty="0">
                <a:solidFill>
                  <a:prstClr val="white"/>
                </a:solidFill>
                <a:latin typeface="Calibri" panose="020F0502020204030204"/>
              </a:rPr>
              <a:t>DB</a:t>
            </a:r>
          </a:p>
          <a:p>
            <a:pPr algn="ctr"/>
            <a:r>
              <a:rPr lang="en-US" sz="2000" kern="0">
                <a:solidFill>
                  <a:prstClr val="white"/>
                </a:solidFill>
                <a:latin typeface="Calibri" panose="020F0502020204030204"/>
              </a:rPr>
              <a:t>(Note 4)</a:t>
            </a:r>
            <a:endParaRPr lang="en-US" sz="20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E6AC550-25F5-45B9-A595-4279DBA425BE}"/>
              </a:ext>
            </a:extLst>
          </p:cNvPr>
          <p:cNvSpPr/>
          <p:nvPr/>
        </p:nvSpPr>
        <p:spPr>
          <a:xfrm>
            <a:off x="3553326" y="5531516"/>
            <a:ext cx="1243264" cy="693157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 RT-RICs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E2E1E82-84E3-4A02-B677-3679590743F5}"/>
              </a:ext>
            </a:extLst>
          </p:cNvPr>
          <p:cNvSpPr/>
          <p:nvPr/>
        </p:nvSpPr>
        <p:spPr>
          <a:xfrm>
            <a:off x="4973273" y="5495757"/>
            <a:ext cx="794084" cy="303464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EF70CE9-F276-4FE6-B58A-610207759AC5}"/>
              </a:ext>
            </a:extLst>
          </p:cNvPr>
          <p:cNvSpPr/>
          <p:nvPr/>
        </p:nvSpPr>
        <p:spPr>
          <a:xfrm>
            <a:off x="4973273" y="5921210"/>
            <a:ext cx="794084" cy="303464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3753502-31B1-4316-87EA-270EC60BA69F}"/>
              </a:ext>
            </a:extLst>
          </p:cNvPr>
          <p:cNvCxnSpPr>
            <a:cxnSpLocks/>
            <a:stCxn id="53" idx="2"/>
            <a:endCxn id="44" idx="2"/>
          </p:cNvCxnSpPr>
          <p:nvPr/>
        </p:nvCxnSpPr>
        <p:spPr>
          <a:xfrm flipH="1" flipV="1">
            <a:off x="1588477" y="4796693"/>
            <a:ext cx="1423639" cy="1002528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6ADEF9B7-A9F8-41FA-B931-3EB69930B6F8}"/>
              </a:ext>
            </a:extLst>
          </p:cNvPr>
          <p:cNvSpPr/>
          <p:nvPr/>
        </p:nvSpPr>
        <p:spPr>
          <a:xfrm>
            <a:off x="2227738" y="5285540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550CE72-CDD2-4408-9743-658E4B6DBE35}"/>
              </a:ext>
            </a:extLst>
          </p:cNvPr>
          <p:cNvSpPr/>
          <p:nvPr/>
        </p:nvSpPr>
        <p:spPr>
          <a:xfrm>
            <a:off x="1511390" y="2484200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2D859D1-0A42-4905-8159-3D4886F73B59}"/>
              </a:ext>
            </a:extLst>
          </p:cNvPr>
          <p:cNvCxnSpPr>
            <a:cxnSpLocks/>
            <a:stCxn id="49" idx="0"/>
            <a:endCxn id="48" idx="2"/>
          </p:cNvCxnSpPr>
          <p:nvPr/>
        </p:nvCxnSpPr>
        <p:spPr>
          <a:xfrm flipV="1">
            <a:off x="1479306" y="2438839"/>
            <a:ext cx="0" cy="41891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0CC4308-DB3F-4307-8C54-6633D87B3242}"/>
              </a:ext>
            </a:extLst>
          </p:cNvPr>
          <p:cNvCxnSpPr>
            <a:cxnSpLocks/>
            <a:stCxn id="49" idx="3"/>
            <a:endCxn id="54" idx="2"/>
          </p:cNvCxnSpPr>
          <p:nvPr/>
        </p:nvCxnSpPr>
        <p:spPr>
          <a:xfrm>
            <a:off x="2425790" y="3197986"/>
            <a:ext cx="1002413" cy="102277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439897D-676A-416A-AC74-815EECBE4D5F}"/>
              </a:ext>
            </a:extLst>
          </p:cNvPr>
          <p:cNvCxnSpPr>
            <a:cxnSpLocks/>
            <a:stCxn id="48" idx="3"/>
            <a:endCxn id="50" idx="1"/>
          </p:cNvCxnSpPr>
          <p:nvPr/>
        </p:nvCxnSpPr>
        <p:spPr>
          <a:xfrm>
            <a:off x="2425790" y="2074381"/>
            <a:ext cx="793645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5578A96D-D1B6-42BD-80D6-A026BE3BAA6C}"/>
              </a:ext>
            </a:extLst>
          </p:cNvPr>
          <p:cNvSpPr/>
          <p:nvPr/>
        </p:nvSpPr>
        <p:spPr>
          <a:xfrm>
            <a:off x="2574071" y="1867004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white"/>
                </a:solidFill>
                <a:latin typeface="Calibri" panose="020F0502020204030204"/>
              </a:rPr>
              <a:t>6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DCEC203-876F-4845-85FF-F36B192E2CFA}"/>
              </a:ext>
            </a:extLst>
          </p:cNvPr>
          <p:cNvCxnSpPr>
            <a:cxnSpLocks/>
            <a:stCxn id="50" idx="3"/>
            <a:endCxn id="51" idx="1"/>
          </p:cNvCxnSpPr>
          <p:nvPr/>
        </p:nvCxnSpPr>
        <p:spPr>
          <a:xfrm>
            <a:off x="5112403" y="2074381"/>
            <a:ext cx="522028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23DF3935-C2EC-47DE-B051-EE1195AC4DF0}"/>
              </a:ext>
            </a:extLst>
          </p:cNvPr>
          <p:cNvSpPr/>
          <p:nvPr/>
        </p:nvSpPr>
        <p:spPr>
          <a:xfrm>
            <a:off x="5112403" y="1889897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white"/>
                </a:solidFill>
                <a:latin typeface="Calibri" panose="020F0502020204030204"/>
              </a:rPr>
              <a:t>7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7748CF7-53F8-45D7-A4E6-D3EB0F84D301}"/>
              </a:ext>
            </a:extLst>
          </p:cNvPr>
          <p:cNvSpPr/>
          <p:nvPr/>
        </p:nvSpPr>
        <p:spPr>
          <a:xfrm>
            <a:off x="6633271" y="2484200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1B07B2E-4754-4E42-AEBC-FEC5A5F81042}"/>
              </a:ext>
            </a:extLst>
          </p:cNvPr>
          <p:cNvCxnSpPr>
            <a:cxnSpLocks/>
            <a:stCxn id="51" idx="2"/>
            <a:endCxn id="52" idx="0"/>
          </p:cNvCxnSpPr>
          <p:nvPr/>
        </p:nvCxnSpPr>
        <p:spPr>
          <a:xfrm>
            <a:off x="6580915" y="2438839"/>
            <a:ext cx="0" cy="490452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C22B0FD-2DD8-423A-9DD6-98277B8946BD}"/>
              </a:ext>
            </a:extLst>
          </p:cNvPr>
          <p:cNvCxnSpPr>
            <a:cxnSpLocks/>
            <a:stCxn id="52" idx="1"/>
            <a:endCxn id="54" idx="4"/>
          </p:cNvCxnSpPr>
          <p:nvPr/>
        </p:nvCxnSpPr>
        <p:spPr>
          <a:xfrm flipH="1">
            <a:off x="4840347" y="3300263"/>
            <a:ext cx="794084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E3EAB7D9-EFA9-4C57-A552-3E56BD3A8934}"/>
              </a:ext>
            </a:extLst>
          </p:cNvPr>
          <p:cNvSpPr/>
          <p:nvPr/>
        </p:nvSpPr>
        <p:spPr>
          <a:xfrm>
            <a:off x="5040655" y="3115779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7AB3F8E-BAC8-44B3-A992-75F12A576B53}"/>
              </a:ext>
            </a:extLst>
          </p:cNvPr>
          <p:cNvCxnSpPr>
            <a:cxnSpLocks/>
            <a:stCxn id="52" idx="2"/>
            <a:endCxn id="55" idx="0"/>
          </p:cNvCxnSpPr>
          <p:nvPr/>
        </p:nvCxnSpPr>
        <p:spPr>
          <a:xfrm flipH="1">
            <a:off x="4174958" y="3671235"/>
            <a:ext cx="2405957" cy="1860281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AACE81C4-59A3-4729-8D42-AAE225A62807}"/>
              </a:ext>
            </a:extLst>
          </p:cNvPr>
          <p:cNvSpPr/>
          <p:nvPr/>
        </p:nvSpPr>
        <p:spPr>
          <a:xfrm>
            <a:off x="5495656" y="4116156"/>
            <a:ext cx="653479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615494B-909C-472D-8F2F-F9EF24DB2340}"/>
              </a:ext>
            </a:extLst>
          </p:cNvPr>
          <p:cNvSpPr txBox="1"/>
          <p:nvPr/>
        </p:nvSpPr>
        <p:spPr>
          <a:xfrm>
            <a:off x="261880" y="1361758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DCAE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A66E245-756D-4E86-BD1D-CF122B3C2515}"/>
              </a:ext>
            </a:extLst>
          </p:cNvPr>
          <p:cNvCxnSpPr>
            <a:cxnSpLocks/>
            <a:stCxn id="75" idx="0"/>
            <a:endCxn id="49" idx="2"/>
          </p:cNvCxnSpPr>
          <p:nvPr/>
        </p:nvCxnSpPr>
        <p:spPr>
          <a:xfrm flipV="1">
            <a:off x="1479306" y="3538213"/>
            <a:ext cx="0" cy="436154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86C2A784-5E7B-4CC1-B7D9-F39049EA29BA}"/>
              </a:ext>
            </a:extLst>
          </p:cNvPr>
          <p:cNvSpPr/>
          <p:nvPr/>
        </p:nvSpPr>
        <p:spPr>
          <a:xfrm>
            <a:off x="532822" y="3974367"/>
            <a:ext cx="1892968" cy="680455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 Mapper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17E4AFD3-F0DA-49A6-BDF5-74374789807B}"/>
              </a:ext>
            </a:extLst>
          </p:cNvPr>
          <p:cNvSpPr/>
          <p:nvPr/>
        </p:nvSpPr>
        <p:spPr>
          <a:xfrm>
            <a:off x="1531662" y="3561692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0164264-46B1-47F4-B6DE-B6C1DB7CE0A4}"/>
              </a:ext>
            </a:extLst>
          </p:cNvPr>
          <p:cNvSpPr txBox="1"/>
          <p:nvPr/>
        </p:nvSpPr>
        <p:spPr>
          <a:xfrm>
            <a:off x="2461292" y="5609513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4AA0ED6-AADF-48C4-930F-E85E91CAE742}"/>
              </a:ext>
            </a:extLst>
          </p:cNvPr>
          <p:cNvSpPr txBox="1"/>
          <p:nvPr/>
        </p:nvSpPr>
        <p:spPr>
          <a:xfrm>
            <a:off x="6113669" y="3857723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O1 (Note 2)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E4CF38-D97F-46A1-95C0-4B5CCA19DB39}"/>
              </a:ext>
            </a:extLst>
          </p:cNvPr>
          <p:cNvSpPr txBox="1"/>
          <p:nvPr/>
        </p:nvSpPr>
        <p:spPr>
          <a:xfrm>
            <a:off x="6747494" y="1130925"/>
            <a:ext cx="944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ONAP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840198-938E-401B-854F-6AA942D1BB9E}"/>
              </a:ext>
            </a:extLst>
          </p:cNvPr>
          <p:cNvSpPr txBox="1"/>
          <p:nvPr/>
        </p:nvSpPr>
        <p:spPr>
          <a:xfrm>
            <a:off x="6001482" y="5131741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RAN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6F41EA8-C10D-48DD-9CA7-6EF2579FE73C}"/>
              </a:ext>
            </a:extLst>
          </p:cNvPr>
          <p:cNvSpPr/>
          <p:nvPr/>
        </p:nvSpPr>
        <p:spPr>
          <a:xfrm>
            <a:off x="5944040" y="5809579"/>
            <a:ext cx="794084" cy="303464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669C6C4-4D84-4A1D-B464-6470E5A3DFBE}"/>
              </a:ext>
            </a:extLst>
          </p:cNvPr>
          <p:cNvSpPr/>
          <p:nvPr/>
        </p:nvSpPr>
        <p:spPr>
          <a:xfrm>
            <a:off x="2626098" y="3057569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5856298F-E8C0-4F07-8B5B-6AE4E4176780}"/>
              </a:ext>
            </a:extLst>
          </p:cNvPr>
          <p:cNvCxnSpPr>
            <a:cxnSpLocks/>
            <a:stCxn id="48" idx="3"/>
            <a:endCxn id="54" idx="2"/>
          </p:cNvCxnSpPr>
          <p:nvPr/>
        </p:nvCxnSpPr>
        <p:spPr>
          <a:xfrm>
            <a:off x="2425790" y="2074381"/>
            <a:ext cx="1002413" cy="1225882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84" name="Oval 83">
            <a:extLst>
              <a:ext uri="{FF2B5EF4-FFF2-40B4-BE49-F238E27FC236}">
                <a16:creationId xmlns:a16="http://schemas.microsoft.com/office/drawing/2014/main" id="{EABF44BA-7390-4446-8D9B-41352EB16952}"/>
              </a:ext>
            </a:extLst>
          </p:cNvPr>
          <p:cNvSpPr/>
          <p:nvPr/>
        </p:nvSpPr>
        <p:spPr>
          <a:xfrm>
            <a:off x="2866948" y="2636600"/>
            <a:ext cx="360947" cy="36896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68428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21835</TotalTime>
  <Words>2474</Words>
  <Application>Microsoft Office PowerPoint</Application>
  <PresentationFormat>Widescreen</PresentationFormat>
  <Paragraphs>470</Paragraphs>
  <Slides>22</Slides>
  <Notes>2</Notes>
  <HiddenSlides>2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.AppleSystemUIFont</vt:lpstr>
      <vt:lpstr>Akkurat Pro</vt:lpstr>
      <vt:lpstr>Arial</vt:lpstr>
      <vt:lpstr>Arial Unicode MS</vt:lpstr>
      <vt:lpstr>ATT Aleck Sans</vt:lpstr>
      <vt:lpstr>Calibri</vt:lpstr>
      <vt:lpstr>Calibri Light</vt:lpstr>
      <vt:lpstr>Courier New</vt:lpstr>
      <vt:lpstr>Intel Clear Light</vt:lpstr>
      <vt:lpstr>Nokia Pure Text</vt:lpstr>
      <vt:lpstr>Nokia Pure Text Light</vt:lpstr>
      <vt:lpstr>Wingdings</vt:lpstr>
      <vt:lpstr>Office Theme</vt:lpstr>
      <vt:lpstr>E2E Network Slicing use case: Overview, Closed Loop Automation &amp; Intelligent Operation</vt:lpstr>
      <vt:lpstr>Overall objectives</vt:lpstr>
      <vt:lpstr>Current Status of E2E Network Slicing Use Case</vt:lpstr>
      <vt:lpstr>Intelligent Slicing: Overview</vt:lpstr>
      <vt:lpstr>Closed Loop: Overview</vt:lpstr>
      <vt:lpstr>Current Status of Intelligent Slicing</vt:lpstr>
      <vt:lpstr>RAN Slicing – Current Implementation aligned with O-RAN</vt:lpstr>
      <vt:lpstr>Closed Loop Flows of Slicing Scenarios in ONAP</vt:lpstr>
      <vt:lpstr>ML-based Closed Loop Flows</vt:lpstr>
      <vt:lpstr>Core Slicing: Creation of new Core NSSI</vt:lpstr>
      <vt:lpstr>Core Slicing: Reuse existing Core NSSI</vt:lpstr>
      <vt:lpstr>PowerPoint Presentation</vt:lpstr>
      <vt:lpstr>PowerPoint Presentation</vt:lpstr>
      <vt:lpstr>PowerPoint Presentation</vt:lpstr>
      <vt:lpstr>PowerPoint Presentation</vt:lpstr>
      <vt:lpstr>Potential Areas for collaboration with ETSI ZSM</vt:lpstr>
      <vt:lpstr>Potential collaboration with ITU FG AN</vt:lpstr>
      <vt:lpstr>Potential collaboration with ITU FG AN</vt:lpstr>
      <vt:lpstr>Potential collaboration with ITU FG AN</vt:lpstr>
      <vt:lpstr>E2E Network Slicing Alignment with SDOs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Swaminathan S (iDEAS-D&amp;C)</cp:lastModifiedBy>
  <cp:revision>1065</cp:revision>
  <cp:lastPrinted>2017-12-06T19:47:24Z</cp:lastPrinted>
  <dcterms:created xsi:type="dcterms:W3CDTF">2017-02-27T16:23:08Z</dcterms:created>
  <dcterms:modified xsi:type="dcterms:W3CDTF">2021-02-03T08:43:25Z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9a70571-31c6-4603-80c1-ef2fb871a62a_Enabled">
    <vt:lpwstr>True</vt:lpwstr>
  </property>
  <property fmtid="{D5CDD505-2E9C-101B-9397-08002B2CF9AE}" pid="3" name="MSIP_Label_b9a70571-31c6-4603-80c1-ef2fb871a62a_SiteId">
    <vt:lpwstr>258ac4e4-146a-411e-9dc8-79a9e12fd6da</vt:lpwstr>
  </property>
  <property fmtid="{D5CDD505-2E9C-101B-9397-08002B2CF9AE}" pid="4" name="MSIP_Label_b9a70571-31c6-4603-80c1-ef2fb871a62a_Ref">
    <vt:lpwstr>https://api.informationprotection.azure.com/api/258ac4e4-146a-411e-9dc8-79a9e12fd6da</vt:lpwstr>
  </property>
  <property fmtid="{D5CDD505-2E9C-101B-9397-08002B2CF9AE}" pid="5" name="MSIP_Label_b9a70571-31c6-4603-80c1-ef2fb871a62a_Owner">
    <vt:lpwstr>seswam@wipro.com</vt:lpwstr>
  </property>
  <property fmtid="{D5CDD505-2E9C-101B-9397-08002B2CF9AE}" pid="6" name="MSIP_Label_b9a70571-31c6-4603-80c1-ef2fb871a62a_SetDate">
    <vt:lpwstr>2018-12-08T19:37:00.9049826+05:30</vt:lpwstr>
  </property>
  <property fmtid="{D5CDD505-2E9C-101B-9397-08002B2CF9AE}" pid="7" name="MSIP_Label_b9a70571-31c6-4603-80c1-ef2fb871a62a_Name">
    <vt:lpwstr>Internal and Restricted</vt:lpwstr>
  </property>
  <property fmtid="{D5CDD505-2E9C-101B-9397-08002B2CF9AE}" pid="8" name="MSIP_Label_b9a70571-31c6-4603-80c1-ef2fb871a62a_Application">
    <vt:lpwstr>Microsoft Azure Information Protection</vt:lpwstr>
  </property>
  <property fmtid="{D5CDD505-2E9C-101B-9397-08002B2CF9AE}" pid="9" name="MSIP_Label_b9a70571-31c6-4603-80c1-ef2fb871a62a_Extended_MSFT_Method">
    <vt:lpwstr>Automatic</vt:lpwstr>
  </property>
  <property fmtid="{D5CDD505-2E9C-101B-9397-08002B2CF9AE}" pid="10" name="Sensitivity">
    <vt:lpwstr>Internal and Restricted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1606143487</vt:lpwstr>
  </property>
</Properties>
</file>