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399" r:id="rId2"/>
    <p:sldId id="1830" r:id="rId3"/>
    <p:sldId id="1839" r:id="rId4"/>
    <p:sldId id="1832" r:id="rId5"/>
    <p:sldId id="1837" r:id="rId6"/>
    <p:sldId id="1833" r:id="rId7"/>
    <p:sldId id="1834" r:id="rId8"/>
    <p:sldId id="1831" r:id="rId9"/>
    <p:sldId id="1835" r:id="rId10"/>
    <p:sldId id="1836" r:id="rId11"/>
    <p:sldId id="1838" r:id="rId12"/>
    <p:sldId id="260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ernando Oliveira" initials="FO" lastIdx="7" clrIdx="0">
    <p:extLst>
      <p:ext uri="{19B8F6BF-5375-455C-9EA6-DF929625EA0E}">
        <p15:presenceInfo xmlns:p15="http://schemas.microsoft.com/office/powerpoint/2012/main" userId="ab7373eca62d75da" providerId="Windows Live"/>
      </p:ext>
    </p:extLst>
  </p:cmAuthor>
  <p:cmAuthor id="2" name="Byung-Woo Jun" initials="BJ" lastIdx="8" clrIdx="1">
    <p:extLst>
      <p:ext uri="{19B8F6BF-5375-455C-9EA6-DF929625EA0E}">
        <p15:presenceInfo xmlns:p15="http://schemas.microsoft.com/office/powerpoint/2012/main" userId="S::byung-woo.jun@est.tech::07c77be3-af9c-4ab0-996e-eb8cfc6bb5a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D9D9D9"/>
    <a:srgbClr val="7F7F7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 autoAdjust="0"/>
    <p:restoredTop sz="94707"/>
  </p:normalViewPr>
  <p:slideViewPr>
    <p:cSldViewPr snapToGrid="0" snapToObjects="1">
      <p:cViewPr>
        <p:scale>
          <a:sx n="120" d="100"/>
          <a:sy n="120" d="100"/>
        </p:scale>
        <p:origin x="2576" y="6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C03F49-3E40-EC4B-8E91-170300885BB3}" type="datetimeFigureOut">
              <a:rPr lang="en-US" smtClean="0"/>
              <a:t>8/16/20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AB9AD5-88A7-7945-83AC-3D3911749F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000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636604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83945093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28048727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832562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088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ransition>
    <p:wipe dir="r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pages/createpage.action?spaceKey=DW&amp;title=Base%2C+Expansion&amp;linkCreation=true&amp;fromPageId=79200567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display/DW/ETSI+Package+Management+%28SDC+Enhancements%29-+Guilin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366522" y="2081349"/>
            <a:ext cx="10771741" cy="1869560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3200" b="1" dirty="0"/>
              <a:t>SDC Enhancements for Mapping</a:t>
            </a:r>
            <a:br>
              <a:rPr lang="en-US" sz="3200" b="1" dirty="0"/>
            </a:br>
            <a:r>
              <a:rPr lang="en-US" sz="3200" b="1" dirty="0"/>
              <a:t>NS, VL, VNF, VDU and VF-Module</a:t>
            </a:r>
            <a:br>
              <a:rPr lang="en-US" sz="3200" b="1" dirty="0"/>
            </a:br>
            <a:br>
              <a:rPr lang="en-US" sz="3200" b="1" dirty="0"/>
            </a:br>
            <a:endParaRPr lang="en-US" sz="1050" b="1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082EAC4-BD30-4E5F-9854-B494D3F376DF}"/>
              </a:ext>
            </a:extLst>
          </p:cNvPr>
          <p:cNvSpPr/>
          <p:nvPr/>
        </p:nvSpPr>
        <p:spPr>
          <a:xfrm>
            <a:off x="266123" y="3674867"/>
            <a:ext cx="7208565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August 17, 2020</a:t>
            </a:r>
          </a:p>
          <a:p>
            <a:r>
              <a:rPr lang="en-US" dirty="0">
                <a:solidFill>
                  <a:schemeClr val="bg1"/>
                </a:solidFill>
              </a:rPr>
              <a:t>Presented by: 	Byung-Woo Jun (Ericsson) &amp; Ericsson SDC Dev Team</a:t>
            </a:r>
          </a:p>
          <a:p>
            <a:r>
              <a:rPr lang="en-US" dirty="0">
                <a:solidFill>
                  <a:schemeClr val="bg1"/>
                </a:solidFill>
              </a:rPr>
              <a:t>		Fred Oliveira (Verizon)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sz="1400" dirty="0">
                <a:solidFill>
                  <a:schemeClr val="bg1"/>
                </a:solidFill>
              </a:rPr>
              <a:t>Participating Companies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Ericsson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Verizon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AT&amp;T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CMCC/ZTE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Huawei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Others</a:t>
            </a:r>
          </a:p>
        </p:txBody>
      </p:sp>
    </p:spTree>
    <p:extLst>
      <p:ext uri="{BB962C8B-B14F-4D97-AF65-F5344CB8AC3E}">
        <p14:creationId xmlns:p14="http://schemas.microsoft.com/office/powerpoint/2010/main" val="4278711540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5208C78-659D-B345-9A04-D21E3B5BD6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85AA65B-0A87-7545-8927-F4950E553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VF-Module Deduction from SOL001 VNFD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7E9D17-12BE-9D4C-BFCC-F35366191EF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0368" y="1074441"/>
            <a:ext cx="5087688" cy="1817615"/>
          </a:xfrm>
        </p:spPr>
        <p:txBody>
          <a:bodyPr>
            <a:normAutofit/>
          </a:bodyPr>
          <a:lstStyle/>
          <a:p>
            <a:r>
              <a:rPr lang="en-US" sz="1400" dirty="0"/>
              <a:t>SDC deduces the VF-Module from the SOL001 VNFD Policies&gt;</a:t>
            </a:r>
            <a:r>
              <a:rPr lang="en-US" sz="1400" dirty="0" err="1"/>
              <a:t>scaling_aspects</a:t>
            </a:r>
            <a:r>
              <a:rPr lang="en-US" sz="1400" dirty="0"/>
              <a:t>&gt;properties&gt;aspects</a:t>
            </a:r>
          </a:p>
          <a:p>
            <a:r>
              <a:rPr lang="en-US" sz="1400" dirty="0"/>
              <a:t>Additional VF-Module attributes are deduced as the following table</a:t>
            </a:r>
          </a:p>
          <a:p>
            <a:r>
              <a:rPr lang="en-US" sz="1400" dirty="0"/>
              <a:t>SOL003 Adapter may need to transform the VF-Module back to the SOL001 VNFD policies for the scaling and healing requests from VNFM(s) – not part of Guilin</a:t>
            </a:r>
          </a:p>
          <a:p>
            <a:pPr marL="520700" lvl="2" indent="-282575"/>
            <a:endParaRPr lang="en-US" sz="1200" dirty="0"/>
          </a:p>
          <a:p>
            <a:endParaRPr lang="en-US" sz="1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55B9248-97B9-0B47-A0F5-98B6A5161C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1239" y="1063256"/>
            <a:ext cx="6650393" cy="3685066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501E7E58-2AAF-F742-B508-40E6D575F1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0554834"/>
              </p:ext>
            </p:extLst>
          </p:nvPr>
        </p:nvGraphicFramePr>
        <p:xfrm>
          <a:off x="90368" y="3060981"/>
          <a:ext cx="5639910" cy="3362097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440720">
                  <a:extLst>
                    <a:ext uri="{9D8B030D-6E8A-4147-A177-3AD203B41FA5}">
                      <a16:colId xmlns:a16="http://schemas.microsoft.com/office/drawing/2014/main" val="2995614728"/>
                    </a:ext>
                  </a:extLst>
                </a:gridCol>
                <a:gridCol w="687248">
                  <a:extLst>
                    <a:ext uri="{9D8B030D-6E8A-4147-A177-3AD203B41FA5}">
                      <a16:colId xmlns:a16="http://schemas.microsoft.com/office/drawing/2014/main" val="585299004"/>
                    </a:ext>
                  </a:extLst>
                </a:gridCol>
                <a:gridCol w="2055281">
                  <a:extLst>
                    <a:ext uri="{9D8B030D-6E8A-4147-A177-3AD203B41FA5}">
                      <a16:colId xmlns:a16="http://schemas.microsoft.com/office/drawing/2014/main" val="1904656960"/>
                    </a:ext>
                  </a:extLst>
                </a:gridCol>
                <a:gridCol w="1456661">
                  <a:extLst>
                    <a:ext uri="{9D8B030D-6E8A-4147-A177-3AD203B41FA5}">
                      <a16:colId xmlns:a16="http://schemas.microsoft.com/office/drawing/2014/main" val="1997640367"/>
                    </a:ext>
                  </a:extLst>
                </a:gridCol>
              </a:tblGrid>
              <a:tr h="396799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1" dirty="0">
                          <a:effectLst/>
                        </a:rPr>
                        <a:t>Name</a:t>
                      </a:r>
                      <a:endParaRPr lang="en-US" sz="900" dirty="0">
                        <a:effectLst/>
                      </a:endParaRP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1">
                          <a:effectLst/>
                        </a:rPr>
                        <a:t>Required</a:t>
                      </a:r>
                      <a:endParaRPr lang="en-US" sz="900">
                        <a:effectLst/>
                      </a:endParaRP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1" dirty="0">
                          <a:effectLst/>
                        </a:rPr>
                        <a:t>Type</a:t>
                      </a:r>
                      <a:endParaRPr lang="en-US" sz="900" dirty="0">
                        <a:effectLst/>
                      </a:endParaRP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>
                          <a:effectLst/>
                        </a:rPr>
                        <a:t>SOL001 VNFD Policies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6719727"/>
                  </a:ext>
                </a:extLst>
              </a:tr>
              <a:tr h="396799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 err="1">
                          <a:effectLst/>
                        </a:rPr>
                        <a:t>vf_module_type</a:t>
                      </a:r>
                      <a:endParaRPr lang="en-US" sz="900" dirty="0">
                        <a:effectLst/>
                      </a:endParaRP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>
                          <a:effectLst/>
                        </a:rPr>
                        <a:t>yes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>
                          <a:effectLst/>
                        </a:rPr>
                        <a:t>string</a:t>
                      </a:r>
                    </a:p>
                    <a:p>
                      <a:pPr algn="l" fontAlgn="t"/>
                      <a:r>
                        <a:rPr lang="en-US" sz="900" dirty="0">
                          <a:effectLst/>
                        </a:rPr>
                        <a:t>valid values: </a:t>
                      </a:r>
                      <a:r>
                        <a:rPr lang="en-US" sz="900" u="sng" dirty="0">
                          <a:solidFill>
                            <a:srgbClr val="6D1806"/>
                          </a:solidFill>
                          <a:effectLst/>
                          <a:hlinkClick r:id="rId3"/>
                        </a:rPr>
                        <a:t>Base, Expansion</a:t>
                      </a:r>
                      <a:endParaRPr lang="en-US" sz="900" dirty="0">
                        <a:effectLst/>
                      </a:endParaRP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effectLst/>
                        </a:rPr>
                        <a:t>Base</a:t>
                      </a:r>
                    </a:p>
                    <a:p>
                      <a:pPr algn="l" fontAlgn="t"/>
                      <a:r>
                        <a:rPr lang="en-US" sz="900">
                          <a:effectLst/>
                        </a:rPr>
                        <a:t>default: Base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980229"/>
                  </a:ext>
                </a:extLst>
              </a:tr>
              <a:tr h="258782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effectLst/>
                        </a:rPr>
                        <a:t>vf_module_label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>
                          <a:effectLst/>
                        </a:rPr>
                        <a:t>yes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>
                          <a:effectLst/>
                        </a:rPr>
                        <a:t>string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effectLst/>
                        </a:rPr>
                        <a:t>aspects: &lt;A&gt;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0266247"/>
                  </a:ext>
                </a:extLst>
              </a:tr>
              <a:tr h="396799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effectLst/>
                        </a:rPr>
                        <a:t>min_vf_module_instances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effectLst/>
                        </a:rPr>
                        <a:t>yes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>
                          <a:effectLst/>
                        </a:rPr>
                        <a:t>integer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 err="1">
                          <a:effectLst/>
                        </a:rPr>
                        <a:t>initial_delta</a:t>
                      </a:r>
                      <a:r>
                        <a:rPr lang="en-US" sz="900" dirty="0">
                          <a:effectLst/>
                        </a:rPr>
                        <a:t>: 0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9481293"/>
                  </a:ext>
                </a:extLst>
              </a:tr>
              <a:tr h="396799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effectLst/>
                        </a:rPr>
                        <a:t>max_vf_module_instances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effectLst/>
                        </a:rPr>
                        <a:t>no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>
                          <a:effectLst/>
                        </a:rPr>
                        <a:t>integer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 err="1">
                          <a:effectLst/>
                        </a:rPr>
                        <a:t>max_scale_level</a:t>
                      </a:r>
                      <a:endParaRPr lang="en-US" sz="900" dirty="0">
                        <a:effectLst/>
                      </a:endParaRP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90019"/>
                  </a:ext>
                </a:extLst>
              </a:tr>
              <a:tr h="396799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effectLst/>
                        </a:rPr>
                        <a:t>initial_count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>
                          <a:effectLst/>
                        </a:rPr>
                        <a:t>yes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>
                          <a:effectLst/>
                        </a:rPr>
                        <a:t>integer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 err="1">
                          <a:effectLst/>
                        </a:rPr>
                        <a:t>initial_data</a:t>
                      </a:r>
                      <a:r>
                        <a:rPr lang="en-US" sz="900" dirty="0">
                          <a:effectLst/>
                        </a:rPr>
                        <a:t>:</a:t>
                      </a:r>
                    </a:p>
                    <a:p>
                      <a:pPr algn="l" fontAlgn="t"/>
                      <a:r>
                        <a:rPr lang="en-US" sz="900" dirty="0">
                          <a:effectLst/>
                        </a:rPr>
                        <a:t>  </a:t>
                      </a:r>
                      <a:r>
                        <a:rPr lang="en-US" sz="900" dirty="0" err="1">
                          <a:effectLst/>
                        </a:rPr>
                        <a:t>number_of_instances</a:t>
                      </a:r>
                      <a:endParaRPr lang="en-US" sz="900" dirty="0">
                        <a:effectLst/>
                      </a:endParaRP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5587624"/>
                  </a:ext>
                </a:extLst>
              </a:tr>
              <a:tr h="396799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effectLst/>
                        </a:rPr>
                        <a:t>vf_module_description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effectLst/>
                        </a:rPr>
                        <a:t>no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>
                          <a:effectLst/>
                        </a:rPr>
                        <a:t>string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>
                          <a:effectLst/>
                        </a:rPr>
                        <a:t>aspects: </a:t>
                      </a:r>
                    </a:p>
                    <a:p>
                      <a:pPr algn="l" fontAlgn="t"/>
                      <a:r>
                        <a:rPr lang="en-US" sz="900" dirty="0">
                          <a:effectLst/>
                        </a:rPr>
                        <a:t>  description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7619215"/>
                  </a:ext>
                </a:extLst>
              </a:tr>
              <a:tr h="258782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 err="1">
                          <a:effectLst/>
                        </a:rPr>
                        <a:t>volume_group</a:t>
                      </a:r>
                      <a:endParaRPr lang="en-US" sz="900" dirty="0">
                        <a:effectLst/>
                      </a:endParaRP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effectLst/>
                        </a:rPr>
                        <a:t>yes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>
                          <a:effectLst/>
                        </a:rPr>
                        <a:t>Boolean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>
                          <a:effectLst/>
                        </a:rPr>
                        <a:t>Default to false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4383480"/>
                  </a:ext>
                </a:extLst>
              </a:tr>
              <a:tr h="344064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 err="1">
                          <a:effectLst/>
                        </a:rPr>
                        <a:t>group_naming</a:t>
                      </a:r>
                      <a:endParaRPr lang="en-US" sz="900" dirty="0">
                        <a:effectLst/>
                      </a:endParaRP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>
                          <a:effectLst/>
                        </a:rPr>
                        <a:t>no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 err="1">
                          <a:effectLst/>
                        </a:rPr>
                        <a:t>org.openecomp.datatypes.Naming</a:t>
                      </a:r>
                      <a:endParaRPr lang="en-US" sz="900" dirty="0">
                        <a:effectLst/>
                      </a:endParaRP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>
                          <a:effectLst/>
                        </a:rPr>
                        <a:t>Optional field, leave it empty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27518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8904126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5208C78-659D-B345-9A04-D21E3B5BD6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85AA65B-0A87-7545-8927-F4950E553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References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7E9D17-12BE-9D4C-BFCC-F35366191EF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0368" y="1074441"/>
            <a:ext cx="11382162" cy="4178043"/>
          </a:xfrm>
        </p:spPr>
        <p:txBody>
          <a:bodyPr>
            <a:normAutofit/>
          </a:bodyPr>
          <a:lstStyle/>
          <a:p>
            <a:r>
              <a:rPr lang="en-US" sz="1400" dirty="0"/>
              <a:t>SDC Enhancements in Guilin, </a:t>
            </a:r>
            <a:r>
              <a:rPr lang="en-US" sz="1400" dirty="0">
                <a:hlinkClick r:id="rId2"/>
              </a:rPr>
              <a:t>https://wiki.onap.org/display/DW/ETSI+Package+Management+%28SDC+Enhancements%29-+Guilin</a:t>
            </a:r>
            <a:endParaRPr lang="en-US" sz="1400" dirty="0"/>
          </a:p>
          <a:p>
            <a:pPr marL="520700" lvl="2" indent="-282575"/>
            <a:endParaRPr lang="en-US" sz="1200" dirty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983007946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5B1834B-E19A-E047-BF31-D3D067F7DEFC}"/>
              </a:ext>
            </a:extLst>
          </p:cNvPr>
          <p:cNvSpPr txBox="1"/>
          <p:nvPr/>
        </p:nvSpPr>
        <p:spPr>
          <a:xfrm>
            <a:off x="5001768" y="3685032"/>
            <a:ext cx="20409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2417371306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5208C78-659D-B345-9A04-D21E3B5BD6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85AA65B-0A87-7545-8927-F4950E553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SOL007 Design and SOL004 Onboarding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7E9D17-12BE-9D4C-BFCC-F35366191EF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4" y="1138239"/>
            <a:ext cx="11716713" cy="4975482"/>
          </a:xfrm>
        </p:spPr>
        <p:txBody>
          <a:bodyPr>
            <a:normAutofit/>
          </a:bodyPr>
          <a:lstStyle/>
          <a:p>
            <a:r>
              <a:rPr lang="en-US" sz="1600" dirty="0"/>
              <a:t>SDC takes the vendor provided package and adds some files or changes files and meta data according to SDC procedure.</a:t>
            </a:r>
          </a:p>
          <a:p>
            <a:r>
              <a:rPr lang="en-US" sz="1600" dirty="0"/>
              <a:t>SDC NS/VNF/PNF Onboarding Procedure and Original Vendor VNF/PNF Package Handling</a:t>
            </a:r>
          </a:p>
          <a:p>
            <a:pPr lvl="1"/>
            <a:r>
              <a:rPr lang="en-US" sz="1600" dirty="0"/>
              <a:t>SDC onboarding enhancement was made to the SDC Dublin to support SOL004 PNF/VNF onboarding with .zip and .</a:t>
            </a:r>
            <a:r>
              <a:rPr lang="en-US" sz="1600" dirty="0" err="1"/>
              <a:t>csar</a:t>
            </a:r>
            <a:r>
              <a:rPr lang="en-US" sz="1600" dirty="0"/>
              <a:t> file extensions. We continue to support the current onboarding mechanism with some enhancements.</a:t>
            </a:r>
          </a:p>
          <a:p>
            <a:pPr lvl="1"/>
            <a:r>
              <a:rPr lang="en-US" sz="1600" dirty="0"/>
              <a:t>SOL007 NS onboarding (stretch goal for Guilin) will follow the same procedure; i.e., storing the vendor SOL007 NS package into the “</a:t>
            </a:r>
            <a:r>
              <a:rPr lang="en-US" sz="1600" b="1" dirty="0"/>
              <a:t>ETSI_PACKAGE” </a:t>
            </a:r>
            <a:r>
              <a:rPr lang="en-US" sz="1600" dirty="0"/>
              <a:t>directory.</a:t>
            </a:r>
          </a:p>
          <a:p>
            <a:pPr lvl="1"/>
            <a:r>
              <a:rPr lang="en-US" sz="1600" dirty="0"/>
              <a:t>SOL007 NS design will allow users to build SOL007 NS package including SOL001 NSD from scratch</a:t>
            </a:r>
          </a:p>
          <a:p>
            <a:pPr lvl="1"/>
            <a:r>
              <a:rPr lang="en-US" sz="1600" dirty="0"/>
              <a:t>SDC VSP and Resource </a:t>
            </a:r>
            <a:r>
              <a:rPr lang="en-US" sz="1600" dirty="0" err="1"/>
              <a:t>csar</a:t>
            </a:r>
            <a:r>
              <a:rPr lang="en-US" sz="1600" dirty="0"/>
              <a:t> files have the “ETSI_PACKAGE” directory, which will contain the original vendor VNF/NS/PNF package.</a:t>
            </a:r>
          </a:p>
          <a:p>
            <a:pPr lvl="2"/>
            <a:r>
              <a:rPr lang="en-US" sz="1600" dirty="0"/>
              <a:t>The “ONBOARDED_PACKAGE” directory name will be changed to “ETSI_PACKAGE” as a common ETSI directory name. This change is necessary to support design of SOL007 package</a:t>
            </a:r>
          </a:p>
          <a:p>
            <a:pPr lvl="2"/>
            <a:r>
              <a:rPr lang="en-US" sz="1600" dirty="0"/>
              <a:t>ONAP-ETSI Catalog Manager will be extracted the ETSI packages from the “ETSI_PACKAGE” directory.</a:t>
            </a:r>
          </a:p>
          <a:p>
            <a:pPr lvl="2"/>
            <a:r>
              <a:rPr lang="en-US" sz="1600" dirty="0"/>
              <a:t>The VNFM and external NFVO use the original vendor VNF/NS/PNF packages through ETSI Catalog Manager.</a:t>
            </a:r>
          </a:p>
          <a:p>
            <a:r>
              <a:rPr lang="en-US" sz="1600" dirty="0"/>
              <a:t>SDC provides mapping from ETSI SOL001 NSD/VNFD/PNFD (PNF in the future) to SDC AID DM </a:t>
            </a:r>
          </a:p>
          <a:p>
            <a:pPr lvl="1"/>
            <a:r>
              <a:rPr lang="en-US" sz="1600" dirty="0"/>
              <a:t>See the subsequent slides for mapping.</a:t>
            </a:r>
          </a:p>
          <a:p>
            <a:r>
              <a:rPr lang="en-US" sz="1600" dirty="0"/>
              <a:t>Note: ETSI 2.7.1 handling will be discussed separately.</a:t>
            </a:r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101206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C3E6CE4-5A15-4E46-A41F-41C1DFE36B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0787" y="3222677"/>
            <a:ext cx="6416547" cy="3182095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0A0F11C2-137A-8744-8322-1E4ED0544082}"/>
              </a:ext>
            </a:extLst>
          </p:cNvPr>
          <p:cNvSpPr/>
          <p:nvPr/>
        </p:nvSpPr>
        <p:spPr>
          <a:xfrm>
            <a:off x="172122" y="3880407"/>
            <a:ext cx="5282005" cy="25354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5208C78-659D-B345-9A04-D21E3B5BD6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85AA65B-0A87-7545-8927-F4950E553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ONAP ETSI-Alignment Modeling Hierarchy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7E9D17-12BE-9D4C-BFCC-F35366191EF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4" y="1138239"/>
            <a:ext cx="11716713" cy="1872090"/>
          </a:xfrm>
        </p:spPr>
        <p:txBody>
          <a:bodyPr>
            <a:normAutofit/>
          </a:bodyPr>
          <a:lstStyle/>
          <a:p>
            <a:r>
              <a:rPr lang="en-US" sz="1400" dirty="0"/>
              <a:t>For OSS Service-level modeling, continue to use </a:t>
            </a:r>
            <a:r>
              <a:rPr lang="en-US" sz="1400" dirty="0" err="1"/>
              <a:t>org.openecomp.resource.abstract.nodes.service</a:t>
            </a:r>
            <a:endParaRPr lang="en-US" sz="1400" dirty="0"/>
          </a:p>
          <a:p>
            <a:r>
              <a:rPr lang="en-US" sz="1400" dirty="0"/>
              <a:t>For NS modeling, use SOL001 </a:t>
            </a:r>
            <a:r>
              <a:rPr lang="en-US" sz="1400" dirty="0" err="1"/>
              <a:t>tosca.nodes.nfv.NS</a:t>
            </a:r>
            <a:r>
              <a:rPr lang="en-US" sz="1400" dirty="0"/>
              <a:t> as SDC AID DM NS node type</a:t>
            </a:r>
          </a:p>
          <a:p>
            <a:r>
              <a:rPr lang="en-US" sz="1400" dirty="0"/>
              <a:t>The OSS-Service model references/includes associated NSs (1:M)</a:t>
            </a:r>
          </a:p>
          <a:p>
            <a:r>
              <a:rPr lang="en-US" sz="1400" dirty="0"/>
              <a:t>In ONAP, </a:t>
            </a:r>
            <a:r>
              <a:rPr lang="en-US" sz="1400" dirty="0" err="1"/>
              <a:t>tosca.nodes.nfv.NS</a:t>
            </a:r>
            <a:r>
              <a:rPr lang="en-US" sz="1400" dirty="0"/>
              <a:t> references, a new VNF node type, </a:t>
            </a:r>
            <a:r>
              <a:rPr lang="en-US" sz="1400" dirty="0" err="1"/>
              <a:t>org.openecomp.resource.abstract.nodes.ETSI.VNF</a:t>
            </a:r>
            <a:r>
              <a:rPr lang="en-US" sz="1400" dirty="0"/>
              <a:t> (1:M) and a new PNF node type, </a:t>
            </a:r>
            <a:r>
              <a:rPr lang="en-US" sz="1400" dirty="0" err="1"/>
              <a:t>org.openecomp.resource.abstract.nodes.ETSI.PNF</a:t>
            </a:r>
            <a:r>
              <a:rPr lang="en-US" sz="1400" dirty="0"/>
              <a:t> (1:M) are used</a:t>
            </a:r>
          </a:p>
          <a:p>
            <a:r>
              <a:rPr lang="en-US" sz="1400" dirty="0"/>
              <a:t>In ONAP, </a:t>
            </a:r>
            <a:r>
              <a:rPr lang="en-US" sz="1400" dirty="0" err="1"/>
              <a:t>tosca.nodes.nfv.NS</a:t>
            </a:r>
            <a:r>
              <a:rPr lang="en-US" sz="1400" dirty="0"/>
              <a:t> includes SOL001 </a:t>
            </a:r>
            <a:r>
              <a:rPr lang="en-US" sz="1400" dirty="0" err="1"/>
              <a:t>tosca.nodes.nfv.NsVirtualLink</a:t>
            </a:r>
            <a:r>
              <a:rPr lang="en-US" sz="1400" dirty="0"/>
              <a:t> (1:M)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6E8CD13-06E0-0A4B-A85D-93B9906A4A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142" y="3958974"/>
            <a:ext cx="4870863" cy="2456908"/>
          </a:xfrm>
          <a:prstGeom prst="rect">
            <a:avLst/>
          </a:prstGeom>
          <a:ln>
            <a:noFill/>
          </a:ln>
          <a:effectLst/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567EF95-47A7-0A41-AC13-8337AC3C4F30}"/>
              </a:ext>
            </a:extLst>
          </p:cNvPr>
          <p:cNvSpPr/>
          <p:nvPr/>
        </p:nvSpPr>
        <p:spPr>
          <a:xfrm>
            <a:off x="1609444" y="3264119"/>
            <a:ext cx="2474258" cy="4410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2DA480B-FC3F-9C44-9E66-C36580242078}"/>
              </a:ext>
            </a:extLst>
          </p:cNvPr>
          <p:cNvSpPr txBox="1"/>
          <p:nvPr/>
        </p:nvSpPr>
        <p:spPr>
          <a:xfrm>
            <a:off x="1588025" y="3311527"/>
            <a:ext cx="2512226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OSS Service Model</a:t>
            </a:r>
          </a:p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org.openecomp.resource.abstract.nodes.service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CC3B385-1B65-5049-B7E2-2C54B2133548}"/>
              </a:ext>
            </a:extLst>
          </p:cNvPr>
          <p:cNvCxnSpPr>
            <a:cxnSpLocks/>
          </p:cNvCxnSpPr>
          <p:nvPr/>
        </p:nvCxnSpPr>
        <p:spPr>
          <a:xfrm>
            <a:off x="2846573" y="3694425"/>
            <a:ext cx="0" cy="37196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0654740-10E5-1244-93C6-C40F2984140A}"/>
              </a:ext>
            </a:extLst>
          </p:cNvPr>
          <p:cNvSpPr txBox="1"/>
          <p:nvPr/>
        </p:nvSpPr>
        <p:spPr>
          <a:xfrm>
            <a:off x="111185" y="3852224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ETSI SOL001</a:t>
            </a:r>
          </a:p>
        </p:txBody>
      </p:sp>
      <p:sp>
        <p:nvSpPr>
          <p:cNvPr id="18" name="Right Arrow 17">
            <a:extLst>
              <a:ext uri="{FF2B5EF4-FFF2-40B4-BE49-F238E27FC236}">
                <a16:creationId xmlns:a16="http://schemas.microsoft.com/office/drawing/2014/main" id="{2C75A322-2397-A140-92EE-CEB21A1CFB47}"/>
              </a:ext>
            </a:extLst>
          </p:cNvPr>
          <p:cNvSpPr/>
          <p:nvPr/>
        </p:nvSpPr>
        <p:spPr>
          <a:xfrm>
            <a:off x="5112382" y="3975334"/>
            <a:ext cx="978408" cy="484632"/>
          </a:xfrm>
          <a:prstGeom prst="rightArrow">
            <a:avLst/>
          </a:prstGeom>
          <a:solidFill>
            <a:schemeClr val="bg1">
              <a:lumMod val="6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96D94DB-894D-DE4D-B718-E06C6BB0495C}"/>
              </a:ext>
            </a:extLst>
          </p:cNvPr>
          <p:cNvSpPr txBox="1"/>
          <p:nvPr/>
        </p:nvSpPr>
        <p:spPr>
          <a:xfrm>
            <a:off x="5634238" y="3222677"/>
            <a:ext cx="8210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SDC AID DM</a:t>
            </a:r>
          </a:p>
        </p:txBody>
      </p:sp>
    </p:spTree>
    <p:extLst>
      <p:ext uri="{BB962C8B-B14F-4D97-AF65-F5344CB8AC3E}">
        <p14:creationId xmlns:p14="http://schemas.microsoft.com/office/powerpoint/2010/main" val="2646394235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5208C78-659D-B345-9A04-D21E3B5BD6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85AA65B-0A87-7545-8927-F4950E553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NS Mapping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7E9D17-12BE-9D4C-BFCC-F35366191EF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4" y="1138239"/>
            <a:ext cx="11716713" cy="834399"/>
          </a:xfrm>
        </p:spPr>
        <p:txBody>
          <a:bodyPr>
            <a:normAutofit fontScale="92500" lnSpcReduction="20000"/>
          </a:bodyPr>
          <a:lstStyle/>
          <a:p>
            <a:r>
              <a:rPr lang="en-US" sz="1400" dirty="0"/>
              <a:t>SDC adopts SOL001 </a:t>
            </a:r>
            <a:r>
              <a:rPr lang="en-US" sz="1400" dirty="0" err="1"/>
              <a:t>tosca.nodes.nfv.NS</a:t>
            </a:r>
            <a:r>
              <a:rPr lang="en-US" sz="1400" dirty="0"/>
              <a:t> node type as the SDC NS node type; i.e., no mapping is necessary</a:t>
            </a:r>
          </a:p>
          <a:p>
            <a:pPr lvl="1"/>
            <a:r>
              <a:rPr lang="en-US" sz="1400" dirty="0"/>
              <a:t>A new SDC SOL007 Design process generates SOL001 </a:t>
            </a:r>
            <a:r>
              <a:rPr lang="en-US" sz="1400" dirty="0" err="1"/>
              <a:t>tosca.nodes.nfv.NS</a:t>
            </a:r>
            <a:r>
              <a:rPr lang="en-US" sz="1400" dirty="0"/>
              <a:t> for the NS node type</a:t>
            </a:r>
          </a:p>
          <a:p>
            <a:pPr lvl="1"/>
            <a:r>
              <a:rPr lang="en-US" sz="1400" dirty="0"/>
              <a:t>A new SDC SOL007 Onboarding process (stretch goal) copies the onboarded SOL001 </a:t>
            </a:r>
            <a:r>
              <a:rPr lang="en-US" sz="1400" dirty="0" err="1"/>
              <a:t>tosca.nodes.nfv.NS</a:t>
            </a:r>
            <a:r>
              <a:rPr lang="en-US" sz="1400" dirty="0"/>
              <a:t> contents to SDC AID DM </a:t>
            </a:r>
            <a:r>
              <a:rPr lang="en-US" sz="1400" dirty="0" err="1"/>
              <a:t>tosca.nodes.nfv.NS</a:t>
            </a:r>
            <a:r>
              <a:rPr lang="en-US" sz="1400" dirty="0"/>
              <a:t> contents</a:t>
            </a:r>
          </a:p>
          <a:p>
            <a:endParaRPr lang="en-US" sz="1400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36A313E-A1F0-094F-B0CA-0E5E41F519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8180594"/>
              </p:ext>
            </p:extLst>
          </p:nvPr>
        </p:nvGraphicFramePr>
        <p:xfrm>
          <a:off x="314325" y="2076998"/>
          <a:ext cx="7185935" cy="426778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026562">
                  <a:extLst>
                    <a:ext uri="{9D8B030D-6E8A-4147-A177-3AD203B41FA5}">
                      <a16:colId xmlns:a16="http://schemas.microsoft.com/office/drawing/2014/main" val="413196912"/>
                    </a:ext>
                  </a:extLst>
                </a:gridCol>
                <a:gridCol w="1026562">
                  <a:extLst>
                    <a:ext uri="{9D8B030D-6E8A-4147-A177-3AD203B41FA5}">
                      <a16:colId xmlns:a16="http://schemas.microsoft.com/office/drawing/2014/main" val="4047420314"/>
                    </a:ext>
                  </a:extLst>
                </a:gridCol>
                <a:gridCol w="1026562">
                  <a:extLst>
                    <a:ext uri="{9D8B030D-6E8A-4147-A177-3AD203B41FA5}">
                      <a16:colId xmlns:a16="http://schemas.microsoft.com/office/drawing/2014/main" val="3813635394"/>
                    </a:ext>
                  </a:extLst>
                </a:gridCol>
                <a:gridCol w="356949">
                  <a:extLst>
                    <a:ext uri="{9D8B030D-6E8A-4147-A177-3AD203B41FA5}">
                      <a16:colId xmlns:a16="http://schemas.microsoft.com/office/drawing/2014/main" val="3462432617"/>
                    </a:ext>
                  </a:extLst>
                </a:gridCol>
                <a:gridCol w="1696176">
                  <a:extLst>
                    <a:ext uri="{9D8B030D-6E8A-4147-A177-3AD203B41FA5}">
                      <a16:colId xmlns:a16="http://schemas.microsoft.com/office/drawing/2014/main" val="1325247593"/>
                    </a:ext>
                  </a:extLst>
                </a:gridCol>
                <a:gridCol w="1026562">
                  <a:extLst>
                    <a:ext uri="{9D8B030D-6E8A-4147-A177-3AD203B41FA5}">
                      <a16:colId xmlns:a16="http://schemas.microsoft.com/office/drawing/2014/main" val="497452292"/>
                    </a:ext>
                  </a:extLst>
                </a:gridCol>
                <a:gridCol w="1026562">
                  <a:extLst>
                    <a:ext uri="{9D8B030D-6E8A-4147-A177-3AD203B41FA5}">
                      <a16:colId xmlns:a16="http://schemas.microsoft.com/office/drawing/2014/main" val="551090773"/>
                    </a:ext>
                  </a:extLst>
                </a:gridCol>
              </a:tblGrid>
              <a:tr h="577717"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US" sz="1100" b="1">
                          <a:solidFill>
                            <a:srgbClr val="3366FF"/>
                          </a:solidFill>
                          <a:effectLst/>
                        </a:rPr>
                        <a:t>SOL001 NS (tosca.nodes.nfv.NS) - Chosen</a:t>
                      </a:r>
                      <a:br>
                        <a:rPr lang="en-US" sz="1100" b="1">
                          <a:solidFill>
                            <a:srgbClr val="172B4D"/>
                          </a:solidFill>
                          <a:effectLst/>
                        </a:rPr>
                      </a:br>
                      <a:br>
                        <a:rPr lang="en-US" sz="1100" b="1">
                          <a:solidFill>
                            <a:srgbClr val="172B4D"/>
                          </a:solidFill>
                          <a:effectLst/>
                        </a:rPr>
                      </a:br>
                      <a:endParaRPr lang="en-US" sz="1100" b="1">
                        <a:solidFill>
                          <a:srgbClr val="172B4D"/>
                        </a:solidFill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1100" b="1" dirty="0">
                          <a:solidFill>
                            <a:srgbClr val="172B4D"/>
                          </a:solidFill>
                          <a:effectLst/>
                        </a:rPr>
                      </a:br>
                      <a:endParaRPr lang="en-US" sz="1100" b="1" dirty="0">
                        <a:solidFill>
                          <a:srgbClr val="172B4D"/>
                        </a:solidFill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US" sz="1100" b="1" strike="noStrike" dirty="0">
                          <a:solidFill>
                            <a:srgbClr val="172B4D"/>
                          </a:solidFill>
                          <a:effectLst/>
                        </a:rPr>
                        <a:t>SDC NSD</a:t>
                      </a:r>
                    </a:p>
                    <a:p>
                      <a:pPr algn="l" fontAlgn="t"/>
                      <a:r>
                        <a:rPr lang="en-US" sz="1100" b="1" strike="noStrike" dirty="0" err="1">
                          <a:solidFill>
                            <a:srgbClr val="172B4D"/>
                          </a:solidFill>
                          <a:effectLst/>
                        </a:rPr>
                        <a:t>org.openecomp.resource.vfc.NSD</a:t>
                      </a:r>
                      <a:r>
                        <a:rPr lang="en-US" sz="1100" b="1" strike="noStrike" dirty="0">
                          <a:solidFill>
                            <a:srgbClr val="172B4D"/>
                          </a:solidFill>
                          <a:effectLst/>
                        </a:rPr>
                        <a:t>      (</a:t>
                      </a:r>
                      <a:r>
                        <a:rPr lang="en-US" sz="1100" b="1" strike="noStrike" dirty="0">
                          <a:solidFill>
                            <a:srgbClr val="FF0000"/>
                          </a:solidFill>
                          <a:effectLst/>
                        </a:rPr>
                        <a:t>not used for SOL007 design or onboarding</a:t>
                      </a:r>
                      <a:r>
                        <a:rPr lang="en-US" sz="1100" b="1" strike="noStrike" dirty="0">
                          <a:solidFill>
                            <a:srgbClr val="172B4D"/>
                          </a:solidFill>
                          <a:effectLst/>
                        </a:rPr>
                        <a:t>)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1407141"/>
                  </a:ext>
                </a:extLst>
              </a:tr>
              <a:tr h="402244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>
                          <a:effectLst/>
                        </a:rPr>
                        <a:t>name</a:t>
                      </a:r>
                      <a:endParaRPr lang="en-US" sz="1100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>
                          <a:effectLst/>
                        </a:rPr>
                        <a:t>required</a:t>
                      </a:r>
                      <a:endParaRPr lang="en-US" sz="1100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>
                          <a:effectLst/>
                        </a:rPr>
                        <a:t>type</a:t>
                      </a:r>
                      <a:endParaRPr lang="en-US" sz="1100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1100" dirty="0">
                          <a:effectLst/>
                        </a:rPr>
                      </a:br>
                      <a:endParaRPr lang="en-US" sz="1100" dirty="0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strike="noStrike" dirty="0">
                          <a:effectLst/>
                        </a:rPr>
                        <a:t>name</a:t>
                      </a:r>
                      <a:endParaRPr lang="en-US" sz="1100" strike="noStrike" dirty="0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strike="noStrike">
                          <a:effectLst/>
                        </a:rPr>
                        <a:t>required</a:t>
                      </a:r>
                      <a:endParaRPr lang="en-US" sz="1100" strike="noStrike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strike="noStrike">
                          <a:effectLst/>
                        </a:rPr>
                        <a:t>type</a:t>
                      </a:r>
                      <a:endParaRPr lang="en-US" sz="1100" strike="noStrike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0735620"/>
                  </a:ext>
                </a:extLst>
              </a:tr>
              <a:tr h="402244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>
                          <a:solidFill>
                            <a:srgbClr val="3366FF"/>
                          </a:solidFill>
                          <a:effectLst/>
                        </a:rPr>
                        <a:t>descriptor_id</a:t>
                      </a:r>
                      <a:endParaRPr lang="en-US" sz="1100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>
                          <a:effectLst/>
                        </a:rPr>
                        <a:t>string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1100" dirty="0">
                          <a:effectLst/>
                        </a:rPr>
                      </a:br>
                      <a:endParaRPr lang="en-US" sz="1100" dirty="0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strike="noStrike">
                          <a:solidFill>
                            <a:srgbClr val="3366FF"/>
                          </a:solidFill>
                          <a:effectLst/>
                        </a:rPr>
                        <a:t>nsd_id</a:t>
                      </a:r>
                      <a:endParaRPr lang="en-US" sz="1100" strike="noStrike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strike="noStrike" dirty="0">
                          <a:effectLst/>
                        </a:rPr>
                        <a:t>true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strike="noStrike">
                          <a:effectLst/>
                        </a:rPr>
                        <a:t>string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6806069"/>
                  </a:ext>
                </a:extLst>
              </a:tr>
              <a:tr h="402244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>
                          <a:solidFill>
                            <a:srgbClr val="3366FF"/>
                          </a:solidFill>
                          <a:effectLst/>
                        </a:rPr>
                        <a:t>designer</a:t>
                      </a:r>
                      <a:endParaRPr lang="en-US" sz="1100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>
                          <a:effectLst/>
                        </a:rPr>
                        <a:t>string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1100" dirty="0">
                          <a:effectLst/>
                        </a:rPr>
                      </a:br>
                      <a:endParaRPr lang="en-US" sz="1100" dirty="0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strike="noStrike">
                          <a:solidFill>
                            <a:srgbClr val="3366FF"/>
                          </a:solidFill>
                          <a:effectLst/>
                        </a:rPr>
                        <a:t>nsd_designer</a:t>
                      </a:r>
                      <a:endParaRPr lang="en-US" sz="1100" strike="noStrike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strike="noStrike" dirty="0">
                          <a:effectLst/>
                        </a:rPr>
                        <a:t>true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strike="noStrike" dirty="0">
                          <a:effectLst/>
                        </a:rPr>
                        <a:t>string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4343478"/>
                  </a:ext>
                </a:extLst>
              </a:tr>
              <a:tr h="402244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>
                          <a:solidFill>
                            <a:srgbClr val="3366FF"/>
                          </a:solidFill>
                          <a:effectLst/>
                        </a:rPr>
                        <a:t>version</a:t>
                      </a:r>
                      <a:endParaRPr lang="en-US" sz="1100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>
                          <a:effectLst/>
                        </a:rPr>
                        <a:t>string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1100" dirty="0">
                          <a:effectLst/>
                        </a:rPr>
                      </a:br>
                      <a:endParaRPr lang="en-US" sz="1100" dirty="0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strike="noStrike">
                          <a:solidFill>
                            <a:srgbClr val="3366FF"/>
                          </a:solidFill>
                          <a:effectLst/>
                        </a:rPr>
                        <a:t>nsd_version</a:t>
                      </a:r>
                      <a:endParaRPr lang="en-US" sz="1100" strike="noStrike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strike="noStrike">
                          <a:effectLst/>
                        </a:rPr>
                        <a:t>true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strike="noStrike" dirty="0">
                          <a:effectLst/>
                        </a:rPr>
                        <a:t>string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7253549"/>
                  </a:ext>
                </a:extLst>
              </a:tr>
              <a:tr h="402244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>
                          <a:solidFill>
                            <a:srgbClr val="3366FF"/>
                          </a:solidFill>
                          <a:effectLst/>
                        </a:rPr>
                        <a:t>name</a:t>
                      </a:r>
                      <a:endParaRPr lang="en-US" sz="1100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>
                          <a:effectLst/>
                        </a:rPr>
                        <a:t>string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1100" dirty="0">
                          <a:effectLst/>
                        </a:rPr>
                      </a:br>
                      <a:endParaRPr lang="en-US" sz="1100" dirty="0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strike="noStrike">
                          <a:solidFill>
                            <a:srgbClr val="3366FF"/>
                          </a:solidFill>
                          <a:effectLst/>
                        </a:rPr>
                        <a:t>nsd_name</a:t>
                      </a:r>
                      <a:endParaRPr lang="en-US" sz="1100" strike="noStrike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strike="noStrike">
                          <a:effectLst/>
                        </a:rPr>
                        <a:t>true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strike="noStrike" dirty="0">
                          <a:effectLst/>
                        </a:rPr>
                        <a:t>string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8070324"/>
                  </a:ext>
                </a:extLst>
              </a:tr>
              <a:tr h="448802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>
                          <a:solidFill>
                            <a:srgbClr val="3366FF"/>
                          </a:solidFill>
                          <a:effectLst/>
                        </a:rPr>
                        <a:t>invariant_id</a:t>
                      </a:r>
                      <a:endParaRPr lang="en-US" sz="1100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>
                          <a:effectLst/>
                        </a:rPr>
                        <a:t>string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1100" dirty="0">
                          <a:effectLst/>
                        </a:rPr>
                      </a:br>
                      <a:endParaRPr lang="en-US" sz="1100" dirty="0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strike="noStrike">
                          <a:effectLst/>
                        </a:rPr>
                        <a:t>providing_service_uuid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strike="noStrike">
                          <a:effectLst/>
                        </a:rPr>
                        <a:t>true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strike="noStrike" dirty="0">
                          <a:effectLst/>
                        </a:rPr>
                        <a:t>string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3270169"/>
                  </a:ext>
                </a:extLst>
              </a:tr>
              <a:tr h="577717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>
                          <a:effectLst/>
                        </a:rPr>
                        <a:t>flavor_id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>
                          <a:effectLst/>
                        </a:rPr>
                        <a:t>string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1100" dirty="0">
                          <a:effectLst/>
                        </a:rPr>
                      </a:br>
                      <a:endParaRPr lang="en-US" sz="1100" dirty="0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strike="noStrike">
                          <a:solidFill>
                            <a:srgbClr val="3366FF"/>
                          </a:solidFill>
                          <a:effectLst/>
                        </a:rPr>
                        <a:t>providing_service_invariant_uuid</a:t>
                      </a:r>
                      <a:endParaRPr lang="en-US" sz="1100" strike="noStrike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strike="noStrike">
                          <a:effectLst/>
                        </a:rPr>
                        <a:t>true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strike="noStrike" dirty="0">
                          <a:effectLst/>
                        </a:rPr>
                        <a:t>string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0461969"/>
                  </a:ext>
                </a:extLst>
              </a:tr>
              <a:tr h="577717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>
                          <a:effectLst/>
                        </a:rPr>
                        <a:t>ns_profile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>
                          <a:effectLst/>
                        </a:rPr>
                        <a:t>no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dirty="0" err="1">
                          <a:effectLst/>
                        </a:rPr>
                        <a:t>tosca.datatypes.nfv.NsProfile</a:t>
                      </a:r>
                      <a:endParaRPr lang="en-US" sz="1100" dirty="0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1100" dirty="0">
                          <a:effectLst/>
                        </a:rPr>
                      </a:br>
                      <a:endParaRPr lang="en-US" sz="1100" dirty="0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strike="noStrike">
                          <a:effectLst/>
                        </a:rPr>
                        <a:t>providing_service_name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strike="noStrike">
                          <a:effectLst/>
                        </a:rPr>
                        <a:t>true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strike="noStrike" dirty="0">
                          <a:effectLst/>
                        </a:rPr>
                        <a:t>string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207553"/>
                  </a:ext>
                </a:extLst>
              </a:tr>
            </a:tbl>
          </a:graphicData>
        </a:graphic>
      </p:graphicFrame>
      <p:pic>
        <p:nvPicPr>
          <p:cNvPr id="2050" name="Picture 2">
            <a:extLst>
              <a:ext uri="{FF2B5EF4-FFF2-40B4-BE49-F238E27FC236}">
                <a16:creationId xmlns:a16="http://schemas.microsoft.com/office/drawing/2014/main" id="{99EE8881-30F7-8D42-819D-243D7083D3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253" y="4963882"/>
            <a:ext cx="4603809" cy="138728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7C4FD96-4E15-8942-B2AE-98C92E2C34DB}"/>
              </a:ext>
            </a:extLst>
          </p:cNvPr>
          <p:cNvSpPr txBox="1"/>
          <p:nvPr/>
        </p:nvSpPr>
        <p:spPr>
          <a:xfrm>
            <a:off x="7840496" y="4687114"/>
            <a:ext cx="19976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&lt;</a:t>
            </a:r>
            <a:r>
              <a:rPr lang="en-US" sz="1100" dirty="0" err="1"/>
              <a:t>tosca.datatypes.nfv.NsProfile</a:t>
            </a:r>
            <a:r>
              <a:rPr lang="en-US" sz="1100" dirty="0"/>
              <a:t>&gt;</a:t>
            </a:r>
          </a:p>
        </p:txBody>
      </p:sp>
      <p:sp>
        <p:nvSpPr>
          <p:cNvPr id="7" name="Curved Up Arrow 6">
            <a:extLst>
              <a:ext uri="{FF2B5EF4-FFF2-40B4-BE49-F238E27FC236}">
                <a16:creationId xmlns:a16="http://schemas.microsoft.com/office/drawing/2014/main" id="{70C20928-8261-BD4E-A79E-14D56D3FB257}"/>
              </a:ext>
            </a:extLst>
          </p:cNvPr>
          <p:cNvSpPr/>
          <p:nvPr/>
        </p:nvSpPr>
        <p:spPr>
          <a:xfrm>
            <a:off x="3327990" y="6028659"/>
            <a:ext cx="4401879" cy="337661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0C7EB87-3212-E640-92D8-1DC41642D26A}"/>
              </a:ext>
            </a:extLst>
          </p:cNvPr>
          <p:cNvSpPr txBox="1"/>
          <p:nvPr/>
        </p:nvSpPr>
        <p:spPr>
          <a:xfrm>
            <a:off x="7729869" y="2074708"/>
            <a:ext cx="40778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 decision to deprecate the current SDC NS node type, </a:t>
            </a:r>
            <a:r>
              <a:rPr lang="en-US" sz="1400" dirty="0" err="1"/>
              <a:t>org.openecomp.resource.vfc.NSD</a:t>
            </a:r>
            <a:r>
              <a:rPr lang="en-US" sz="1400" dirty="0"/>
              <a:t> for SOL007 design and onboarding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VFC impacts are being analyzed; expect to be minimal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SDC </a:t>
            </a:r>
            <a:r>
              <a:rPr lang="en-US" sz="1400" dirty="0" err="1"/>
              <a:t>nfv</a:t>
            </a:r>
            <a:r>
              <a:rPr lang="en-US" sz="1400" dirty="0"/>
              <a:t>-types directory is enhanced for hosting SOL001 NS node type.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SDC tosca data-types directory is enhanced for SDC AID DM changes</a:t>
            </a:r>
          </a:p>
        </p:txBody>
      </p:sp>
    </p:spTree>
    <p:extLst>
      <p:ext uri="{BB962C8B-B14F-4D97-AF65-F5344CB8AC3E}">
        <p14:creationId xmlns:p14="http://schemas.microsoft.com/office/powerpoint/2010/main" val="1619844430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85AA65B-0A87-7545-8927-F4950E553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NS-Level </a:t>
            </a:r>
            <a:r>
              <a:rPr lang="en-US" dirty="0" err="1"/>
              <a:t>VirtualLink</a:t>
            </a:r>
            <a:r>
              <a:rPr lang="en-US" dirty="0"/>
              <a:t> (between VNFs) Mapping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7E9D17-12BE-9D4C-BFCC-F35366191EF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4" y="1138239"/>
            <a:ext cx="11732364" cy="1243454"/>
          </a:xfrm>
        </p:spPr>
        <p:txBody>
          <a:bodyPr>
            <a:normAutofit fontScale="92500"/>
          </a:bodyPr>
          <a:lstStyle/>
          <a:p>
            <a:r>
              <a:rPr lang="en-US" sz="1400" dirty="0"/>
              <a:t>SDC adopts SOL001 </a:t>
            </a:r>
            <a:r>
              <a:rPr lang="en-US" sz="1400" dirty="0" err="1"/>
              <a:t>tosca.nodes.nfv.NsVirtualLink</a:t>
            </a:r>
            <a:r>
              <a:rPr lang="en-US" sz="1400" dirty="0"/>
              <a:t> node type for the SDC NS-level </a:t>
            </a:r>
            <a:r>
              <a:rPr lang="en-US" sz="1400" dirty="0" err="1"/>
              <a:t>VirtualLink</a:t>
            </a:r>
            <a:r>
              <a:rPr lang="en-US" sz="1400" dirty="0"/>
              <a:t> node type; i.e., no mapping is necessary</a:t>
            </a:r>
          </a:p>
          <a:p>
            <a:pPr lvl="1"/>
            <a:r>
              <a:rPr lang="en-US" sz="1400" dirty="0"/>
              <a:t>A new SDC SOL007 Design process generates SOL001 </a:t>
            </a:r>
            <a:r>
              <a:rPr lang="en-US" sz="1400" dirty="0" err="1"/>
              <a:t>tosca.nodes.nfv.NsVirtualLink</a:t>
            </a:r>
            <a:r>
              <a:rPr lang="en-US" sz="1400" dirty="0"/>
              <a:t> for the </a:t>
            </a:r>
            <a:r>
              <a:rPr lang="en-US" sz="1400" dirty="0" err="1"/>
              <a:t>VirtualLink</a:t>
            </a:r>
            <a:r>
              <a:rPr lang="en-US" sz="1400" dirty="0"/>
              <a:t> node type, and includes it in the NSD</a:t>
            </a:r>
          </a:p>
          <a:p>
            <a:pPr lvl="1"/>
            <a:r>
              <a:rPr lang="en-US" sz="1400" dirty="0"/>
              <a:t>A new SDC SOL007 Onboarding process copies the onboarded SOL001 </a:t>
            </a:r>
            <a:r>
              <a:rPr lang="en-US" sz="1400" dirty="0" err="1"/>
              <a:t>tosca.nodes.nfv.NsVirtualLink</a:t>
            </a:r>
            <a:r>
              <a:rPr lang="en-US" sz="1400" dirty="0"/>
              <a:t> to SDC AID DM </a:t>
            </a:r>
            <a:r>
              <a:rPr lang="en-US" sz="1400" dirty="0" err="1"/>
              <a:t>tosca.nodes.nfv.NsVirtualLink</a:t>
            </a:r>
            <a:endParaRPr lang="en-US" sz="1400" dirty="0"/>
          </a:p>
          <a:p>
            <a:pPr lvl="1"/>
            <a:r>
              <a:rPr lang="en-US" sz="1400" dirty="0"/>
              <a:t>SDC deprecates vendor/operator-specific VLs from SOL007 design and onboarding</a:t>
            </a:r>
          </a:p>
          <a:p>
            <a:pPr lvl="1"/>
            <a:endParaRPr lang="en-US" sz="1400" dirty="0"/>
          </a:p>
          <a:p>
            <a:endParaRPr lang="en-US" sz="14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15B058-5281-5E4E-B799-555ABAD433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717" y="2381693"/>
            <a:ext cx="4594763" cy="181931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7D29CF0-76E7-1C43-96DD-95E6C289B8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654" y="4182452"/>
            <a:ext cx="4943259" cy="139074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C92539B-5639-194B-B9F5-182B969B12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717" y="4206204"/>
            <a:ext cx="4594763" cy="118899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0F8242D-471A-264C-8EE7-25D6971F58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3655" y="2381694"/>
            <a:ext cx="4943258" cy="180075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C64A3B2-659F-4348-9A42-16699607616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3654" y="5613778"/>
            <a:ext cx="4943259" cy="65669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3B8A0DB-BF62-DB4B-82B2-209E6212C69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15717" y="5464989"/>
            <a:ext cx="4594763" cy="674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2007353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5208C78-659D-B345-9A04-D21E3B5BD6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85AA65B-0A87-7545-8927-F4950E553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VNF Mapping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7E9D17-12BE-9D4C-BFCC-F35366191EF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052623"/>
            <a:ext cx="4376848" cy="5327810"/>
          </a:xfrm>
        </p:spPr>
        <p:txBody>
          <a:bodyPr>
            <a:normAutofit lnSpcReduction="10000"/>
          </a:bodyPr>
          <a:lstStyle/>
          <a:p>
            <a:r>
              <a:rPr lang="en-US" sz="1400" dirty="0"/>
              <a:t>SDC adopts a new VNF node type, </a:t>
            </a:r>
            <a:r>
              <a:rPr lang="en-US" sz="1400" dirty="0" err="1"/>
              <a:t>org.openecomp.resource.abstract.nodes.ETSI.VNF</a:t>
            </a:r>
            <a:r>
              <a:rPr lang="en-US" sz="1400" dirty="0"/>
              <a:t>, which is derived from </a:t>
            </a:r>
            <a:r>
              <a:rPr lang="en-US" sz="1400" dirty="0" err="1"/>
              <a:t>org.openecomp.resource.abstract.nodes.VF</a:t>
            </a:r>
            <a:r>
              <a:rPr lang="en-US" sz="1400" dirty="0"/>
              <a:t>.</a:t>
            </a:r>
          </a:p>
          <a:p>
            <a:pPr marL="520700" lvl="1" indent="-282575">
              <a:buFont typeface="Arial" panose="020B0604020202020204" pitchFamily="34" charset="0"/>
              <a:buChar char="•"/>
            </a:pPr>
            <a:r>
              <a:rPr lang="en-US" sz="1200" dirty="0"/>
              <a:t>Merge of SOL001 VNF SDC VF node type attributes</a:t>
            </a:r>
          </a:p>
          <a:p>
            <a:pPr marL="520700" lvl="1" indent="-282575">
              <a:buFont typeface="Arial" panose="020B0604020202020204" pitchFamily="34" charset="0"/>
              <a:buChar char="•"/>
            </a:pPr>
            <a:r>
              <a:rPr lang="en-US" sz="1200" dirty="0"/>
              <a:t>Non-ETSI modeling continues to use the existing </a:t>
            </a:r>
            <a:r>
              <a:rPr lang="en-US" sz="1200" dirty="0" err="1"/>
              <a:t>org.openecomp.resource.abstract.nodes.VF</a:t>
            </a:r>
            <a:endParaRPr lang="en-US" sz="1200" dirty="0"/>
          </a:p>
          <a:p>
            <a:pPr marL="520700" lvl="1" indent="-282575">
              <a:buFont typeface="Arial" panose="020B0604020202020204" pitchFamily="34" charset="0"/>
              <a:buChar char="•"/>
            </a:pPr>
            <a:r>
              <a:rPr lang="en-US" sz="1200" dirty="0"/>
              <a:t>ETSI VNF Design/Onboarding process uses the new VNF node type, </a:t>
            </a:r>
            <a:r>
              <a:rPr lang="en-US" sz="1200" dirty="0" err="1"/>
              <a:t>org.openecomp.resource.abstract.nodes.ETSI.VNF</a:t>
            </a:r>
            <a:r>
              <a:rPr lang="en-US" sz="1200" dirty="0"/>
              <a:t> as SDC AID DM VF</a:t>
            </a:r>
          </a:p>
          <a:p>
            <a:pPr marL="231775" lvl="1" indent="-222250">
              <a:buFont typeface="Arial" panose="020B0604020202020204" pitchFamily="34" charset="0"/>
              <a:buChar char="•"/>
            </a:pPr>
            <a:r>
              <a:rPr lang="en-US" sz="1400" dirty="0"/>
              <a:t>For SOL001 VNF to SDC AID DM VNF mapping, SDC copies SOL001 VNF attributes to the corresponding attributes in the </a:t>
            </a:r>
            <a:r>
              <a:rPr lang="en-US" sz="1400" dirty="0" err="1"/>
              <a:t>org.openecomp.resource.abstract.nodes.ETSI.VNF</a:t>
            </a:r>
            <a:r>
              <a:rPr lang="en-US" sz="1400" dirty="0"/>
              <a:t>.</a:t>
            </a:r>
          </a:p>
          <a:p>
            <a:pPr marL="231775" lvl="1" indent="-222250">
              <a:buFont typeface="Arial" panose="020B0604020202020204" pitchFamily="34" charset="0"/>
              <a:buChar char="•"/>
            </a:pPr>
            <a:r>
              <a:rPr lang="en-US" sz="1400" dirty="0"/>
              <a:t>SOL001 VNF attributes in SDC AID DM will be visible from SDC UI, so those attributes can be changed by SDC UI.</a:t>
            </a:r>
          </a:p>
          <a:p>
            <a:pPr marL="517525" lvl="2" indent="-285750">
              <a:buFont typeface="Arial" panose="020B0604020202020204" pitchFamily="34" charset="0"/>
              <a:buChar char="•"/>
            </a:pPr>
            <a:r>
              <a:rPr lang="en-US" sz="1200" dirty="0"/>
              <a:t>But the onboarded vendor ETSI package will not be changed by the SDC UI users in Guilin. </a:t>
            </a:r>
          </a:p>
          <a:p>
            <a:pPr marL="517525" lvl="2" indent="-285750">
              <a:buFont typeface="Arial" panose="020B0604020202020204" pitchFamily="34" charset="0"/>
              <a:buChar char="•"/>
            </a:pPr>
            <a:r>
              <a:rPr lang="en-US" sz="1200" dirty="0"/>
              <a:t>In Honolulu, the sync-up behavior will be be considered.</a:t>
            </a:r>
          </a:p>
          <a:p>
            <a:pPr marL="231775" lvl="1" indent="-222250">
              <a:buFont typeface="Arial" panose="020B0604020202020204" pitchFamily="34" charset="0"/>
              <a:buChar char="•"/>
            </a:pPr>
            <a:r>
              <a:rPr lang="en-US" sz="1400" dirty="0"/>
              <a:t>For the reverse mapping, only the corresponding SOL001 VNF attributes will be copied</a:t>
            </a:r>
          </a:p>
          <a:p>
            <a:pPr marL="231775" lvl="1" indent="-222250">
              <a:buFont typeface="Arial" panose="020B0604020202020204" pitchFamily="34" charset="0"/>
              <a:buChar char="•"/>
            </a:pPr>
            <a:r>
              <a:rPr lang="en-US" sz="1400" dirty="0"/>
              <a:t>In Guilin, SO NFVO, VFC and SVNFM get the SOL 001 attributes from descriptors, not from AAI</a:t>
            </a:r>
          </a:p>
          <a:p>
            <a:pPr marL="517525" lvl="2" indent="-285750">
              <a:buFont typeface="Arial" panose="020B0604020202020204" pitchFamily="34" charset="0"/>
              <a:buChar char="•"/>
            </a:pPr>
            <a:r>
              <a:rPr lang="en-US" sz="1200" dirty="0"/>
              <a:t>AAI schema changes are not expected in Guilin</a:t>
            </a:r>
          </a:p>
          <a:p>
            <a:endParaRPr lang="en-US" sz="1400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000900B7-6223-7E47-804D-90251E6F9C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7827330"/>
              </p:ext>
            </p:extLst>
          </p:nvPr>
        </p:nvGraphicFramePr>
        <p:xfrm>
          <a:off x="4421910" y="660399"/>
          <a:ext cx="7690354" cy="5720034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045027">
                  <a:extLst>
                    <a:ext uri="{9D8B030D-6E8A-4147-A177-3AD203B41FA5}">
                      <a16:colId xmlns:a16="http://schemas.microsoft.com/office/drawing/2014/main" val="718770810"/>
                    </a:ext>
                  </a:extLst>
                </a:gridCol>
                <a:gridCol w="359229">
                  <a:extLst>
                    <a:ext uri="{9D8B030D-6E8A-4147-A177-3AD203B41FA5}">
                      <a16:colId xmlns:a16="http://schemas.microsoft.com/office/drawing/2014/main" val="1851354159"/>
                    </a:ext>
                  </a:extLst>
                </a:gridCol>
                <a:gridCol w="1653095">
                  <a:extLst>
                    <a:ext uri="{9D8B030D-6E8A-4147-A177-3AD203B41FA5}">
                      <a16:colId xmlns:a16="http://schemas.microsoft.com/office/drawing/2014/main" val="2256003532"/>
                    </a:ext>
                  </a:extLst>
                </a:gridCol>
                <a:gridCol w="393419">
                  <a:extLst>
                    <a:ext uri="{9D8B030D-6E8A-4147-A177-3AD203B41FA5}">
                      <a16:colId xmlns:a16="http://schemas.microsoft.com/office/drawing/2014/main" val="2711115308"/>
                    </a:ext>
                  </a:extLst>
                </a:gridCol>
                <a:gridCol w="1796143">
                  <a:extLst>
                    <a:ext uri="{9D8B030D-6E8A-4147-A177-3AD203B41FA5}">
                      <a16:colId xmlns:a16="http://schemas.microsoft.com/office/drawing/2014/main" val="2944491567"/>
                    </a:ext>
                  </a:extLst>
                </a:gridCol>
                <a:gridCol w="435429">
                  <a:extLst>
                    <a:ext uri="{9D8B030D-6E8A-4147-A177-3AD203B41FA5}">
                      <a16:colId xmlns:a16="http://schemas.microsoft.com/office/drawing/2014/main" val="2438774067"/>
                    </a:ext>
                  </a:extLst>
                </a:gridCol>
                <a:gridCol w="2008012">
                  <a:extLst>
                    <a:ext uri="{9D8B030D-6E8A-4147-A177-3AD203B41FA5}">
                      <a16:colId xmlns:a16="http://schemas.microsoft.com/office/drawing/2014/main" val="3540066202"/>
                    </a:ext>
                  </a:extLst>
                </a:gridCol>
              </a:tblGrid>
              <a:tr h="187214"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US" sz="600" b="1" dirty="0">
                          <a:solidFill>
                            <a:srgbClr val="172B4D"/>
                          </a:solidFill>
                          <a:effectLst/>
                        </a:rPr>
                        <a:t>SOL001 VNF (</a:t>
                      </a:r>
                      <a:r>
                        <a:rPr lang="en-US" sz="600" b="1" dirty="0" err="1">
                          <a:solidFill>
                            <a:srgbClr val="172B4D"/>
                          </a:solidFill>
                          <a:effectLst/>
                        </a:rPr>
                        <a:t>tosca.nodes.nfv.VNF</a:t>
                      </a:r>
                      <a:r>
                        <a:rPr lang="en-US" sz="600" b="1" dirty="0">
                          <a:solidFill>
                            <a:srgbClr val="172B4D"/>
                          </a:solidFill>
                          <a:effectLst/>
                        </a:rPr>
                        <a:t>)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b="1">
                          <a:solidFill>
                            <a:srgbClr val="172B4D"/>
                          </a:solidFill>
                          <a:effectLst/>
                        </a:rPr>
                        <a:t>Mapping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US" sz="600" b="1" dirty="0">
                          <a:solidFill>
                            <a:srgbClr val="172B4D"/>
                          </a:solidFill>
                          <a:effectLst/>
                        </a:rPr>
                        <a:t>New SDC AID DM VNF (</a:t>
                      </a:r>
                      <a:r>
                        <a:rPr lang="en-US" sz="600" b="1" dirty="0" err="1">
                          <a:solidFill>
                            <a:srgbClr val="172B4D"/>
                          </a:solidFill>
                          <a:effectLst/>
                        </a:rPr>
                        <a:t>org.openecomp.resource.abstract.nodes.ETSI.VNF</a:t>
                      </a:r>
                      <a:r>
                        <a:rPr lang="en-US" sz="600" b="1" dirty="0">
                          <a:solidFill>
                            <a:srgbClr val="172B4D"/>
                          </a:solidFill>
                          <a:effectLst/>
                        </a:rPr>
                        <a:t>)</a:t>
                      </a:r>
                    </a:p>
                    <a:p>
                      <a:pPr algn="l" fontAlgn="t"/>
                      <a:r>
                        <a:rPr lang="en-US" sz="600" b="1" dirty="0">
                          <a:solidFill>
                            <a:srgbClr val="172B4D"/>
                          </a:solidFill>
                          <a:effectLst/>
                        </a:rPr>
                        <a:t>derived from </a:t>
                      </a:r>
                      <a:r>
                        <a:rPr lang="en-US" sz="600" b="1" dirty="0" err="1">
                          <a:solidFill>
                            <a:srgbClr val="172B4D"/>
                          </a:solidFill>
                          <a:effectLst/>
                        </a:rPr>
                        <a:t>org.openecomp.resource.abstract.nodes.VF</a:t>
                      </a:r>
                      <a:endParaRPr lang="en-US" sz="600" b="1" dirty="0">
                        <a:solidFill>
                          <a:srgbClr val="172B4D"/>
                        </a:solidFill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2168115"/>
                  </a:ext>
                </a:extLst>
              </a:tr>
              <a:tr h="187214"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b="1" dirty="0">
                          <a:effectLst/>
                        </a:rPr>
                        <a:t>name</a:t>
                      </a:r>
                      <a:endParaRPr lang="en-US" sz="600" dirty="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b="1" dirty="0">
                          <a:effectLst/>
                        </a:rPr>
                        <a:t>required</a:t>
                      </a:r>
                      <a:endParaRPr lang="en-US" sz="600" dirty="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b="1">
                          <a:effectLst/>
                        </a:rPr>
                        <a:t>type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b="1">
                          <a:effectLst/>
                        </a:rPr>
                        <a:t>name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b="1" dirty="0">
                          <a:effectLst/>
                        </a:rPr>
                        <a:t>required</a:t>
                      </a:r>
                      <a:endParaRPr lang="en-US" sz="600" dirty="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b="1" dirty="0">
                          <a:effectLst/>
                        </a:rPr>
                        <a:t>type</a:t>
                      </a:r>
                      <a:endParaRPr lang="en-US" sz="600" dirty="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760652"/>
                  </a:ext>
                </a:extLst>
              </a:tr>
              <a:tr h="187214"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US" sz="600" dirty="0">
                          <a:effectLst/>
                        </a:rPr>
                        <a:t>&lt;SOL001 </a:t>
                      </a:r>
                      <a:r>
                        <a:rPr lang="en-US" sz="600" dirty="0" err="1">
                          <a:effectLst/>
                        </a:rPr>
                        <a:t>tosca.nodes.nfv.VNF</a:t>
                      </a:r>
                      <a:r>
                        <a:rPr lang="en-US" sz="600" dirty="0">
                          <a:effectLst/>
                        </a:rPr>
                        <a:t> attributes &gt;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en-US" sz="600" dirty="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US" sz="600" dirty="0">
                          <a:effectLst/>
                        </a:rPr>
                        <a:t>&lt;SOL001 </a:t>
                      </a:r>
                      <a:r>
                        <a:rPr lang="en-US" sz="600" dirty="0" err="1">
                          <a:effectLst/>
                        </a:rPr>
                        <a:t>tosca.nodes.nfv.VNF</a:t>
                      </a:r>
                      <a:r>
                        <a:rPr lang="en-US" sz="600" dirty="0">
                          <a:effectLst/>
                        </a:rPr>
                        <a:t> attributes &gt;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en-US" sz="600" dirty="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9217960"/>
                  </a:ext>
                </a:extLst>
              </a:tr>
              <a:tr h="107553"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descriptor_id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yes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&lt;--&gt;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descriptor_id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yes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6292018"/>
                  </a:ext>
                </a:extLst>
              </a:tr>
              <a:tr h="107553"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descriptor_version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yes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&lt;--&gt;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descriptor_version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yes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6892170"/>
                  </a:ext>
                </a:extLst>
              </a:tr>
              <a:tr h="107553"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provider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yes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&lt;--&gt;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provider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yes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6568714"/>
                  </a:ext>
                </a:extLst>
              </a:tr>
              <a:tr h="107553"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product_name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yes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&lt;--&gt;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product_name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yes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7303663"/>
                  </a:ext>
                </a:extLst>
              </a:tr>
              <a:tr h="107553"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software_version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yes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&lt;--&gt;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software_version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yes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4725047"/>
                  </a:ext>
                </a:extLst>
              </a:tr>
              <a:tr h="107553"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product_info_name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 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&lt;--&gt;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product_info_name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 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7689063"/>
                  </a:ext>
                </a:extLst>
              </a:tr>
              <a:tr h="107553"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vnfm_info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yes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list of 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&lt;--&gt;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vnfm_info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yes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list of 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238447"/>
                  </a:ext>
                </a:extLst>
              </a:tr>
              <a:tr h="107553"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localization_languages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list of 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&lt;--&gt;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localization_languages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list of 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059479"/>
                  </a:ext>
                </a:extLst>
              </a:tr>
              <a:tr h="107553"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default_localization_language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 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&lt;--&gt;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default_localization_language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 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7233118"/>
                  </a:ext>
                </a:extLst>
              </a:tr>
              <a:tr h="107553"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configurable_properties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tosca.datatypes.nfv.VnfconfigurableProperties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&lt;--&gt;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configurable_properties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tosca.datatypes.nfv.VnfconfigurableProperties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4728100"/>
                  </a:ext>
                </a:extLst>
              </a:tr>
              <a:tr h="107553"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modifiable_attributes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tosca.datatypes.nfv.VnfInfoModifiableAttributes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&lt;--&gt;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modifiable_attributes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tosca.datatypes.nfv.VnfInfoModifiableAttributes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9673340"/>
                  </a:ext>
                </a:extLst>
              </a:tr>
              <a:tr h="187214"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dirty="0" err="1">
                          <a:solidFill>
                            <a:srgbClr val="3366FF"/>
                          </a:solidFill>
                          <a:effectLst/>
                        </a:rPr>
                        <a:t>lcm_operations_configuration</a:t>
                      </a:r>
                      <a:endParaRPr lang="en-US" sz="600" dirty="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tosca.datatypes.nfv.VnfLcmOperationsConfiguration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&lt;--&gt;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dirty="0" err="1">
                          <a:solidFill>
                            <a:srgbClr val="3366FF"/>
                          </a:solidFill>
                          <a:effectLst/>
                        </a:rPr>
                        <a:t>lcm_operations_configuration</a:t>
                      </a:r>
                      <a:endParaRPr lang="en-US" sz="600" dirty="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tosca.datatypes.nfv.VnfLcmOperationsConfiguration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369582"/>
                  </a:ext>
                </a:extLst>
              </a:tr>
              <a:tr h="107553"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monitoring_parameters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dirty="0">
                          <a:effectLst/>
                        </a:rPr>
                        <a:t>list of </a:t>
                      </a:r>
                      <a:r>
                        <a:rPr lang="en-US" sz="600" dirty="0" err="1">
                          <a:effectLst/>
                        </a:rPr>
                        <a:t>tosca.datatypes.nfv.VnfMonitoringParameter</a:t>
                      </a:r>
                      <a:endParaRPr lang="en-US" sz="600" dirty="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&lt;--&gt;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monitoring_parameters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dirty="0">
                          <a:effectLst/>
                        </a:rPr>
                        <a:t>list of </a:t>
                      </a:r>
                      <a:r>
                        <a:rPr lang="en-US" sz="600" dirty="0" err="1">
                          <a:effectLst/>
                        </a:rPr>
                        <a:t>tosca.datatypes.nfv.VnfMonitoringParameter</a:t>
                      </a:r>
                      <a:endParaRPr lang="en-US" sz="600" dirty="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0789268"/>
                  </a:ext>
                </a:extLst>
              </a:tr>
              <a:tr h="107553"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flavour_id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yes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&lt;--&gt;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flavour_id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yes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8057626"/>
                  </a:ext>
                </a:extLst>
              </a:tr>
              <a:tr h="107553"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flavour_description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yes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&lt;--&gt;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flavour_description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yes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1724909"/>
                  </a:ext>
                </a:extLst>
              </a:tr>
              <a:tr h="107553"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vnf_profile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dirty="0" err="1">
                          <a:effectLst/>
                        </a:rPr>
                        <a:t>tosca.datatypes.nfv.VnfProfile</a:t>
                      </a:r>
                      <a:endParaRPr lang="en-US" sz="600" dirty="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dirty="0">
                          <a:effectLst/>
                        </a:rPr>
                        <a:t>&lt;--&gt;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dirty="0" err="1">
                          <a:solidFill>
                            <a:srgbClr val="3366FF"/>
                          </a:solidFill>
                          <a:effectLst/>
                        </a:rPr>
                        <a:t>vnf_profile</a:t>
                      </a:r>
                      <a:endParaRPr lang="en-US" sz="600" dirty="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dirty="0">
                          <a:effectLst/>
                        </a:rPr>
                        <a:t>no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dirty="0" err="1">
                          <a:effectLst/>
                        </a:rPr>
                        <a:t>tosca.datatypes.nfv.VnfProfile</a:t>
                      </a:r>
                      <a:endParaRPr lang="en-US" sz="600" dirty="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0390774"/>
                  </a:ext>
                </a:extLst>
              </a:tr>
              <a:tr h="187214"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 dirty="0">
                          <a:effectLst/>
                        </a:rPr>
                      </a:br>
                      <a:endParaRPr lang="en-US" sz="600" dirty="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US" sz="600" dirty="0">
                          <a:effectLst/>
                        </a:rPr>
                        <a:t>&lt;SDC AID DM VF attributes that are inherited from </a:t>
                      </a:r>
                      <a:r>
                        <a:rPr lang="en-US" sz="600" dirty="0" err="1">
                          <a:effectLst/>
                        </a:rPr>
                        <a:t>org.openecomp.resource.abstract.nodes.VF</a:t>
                      </a:r>
                      <a:r>
                        <a:rPr lang="en-US" sz="600" dirty="0">
                          <a:effectLst/>
                        </a:rPr>
                        <a:t>&gt;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en-US" sz="600" dirty="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en-US" sz="600" dirty="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5941130"/>
                  </a:ext>
                </a:extLst>
              </a:tr>
              <a:tr h="187214"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nf_function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2967342"/>
                  </a:ext>
                </a:extLst>
              </a:tr>
              <a:tr h="187214"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nf_role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dirty="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7218173"/>
                  </a:ext>
                </a:extLst>
              </a:tr>
              <a:tr h="187214"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 dirty="0">
                          <a:effectLst/>
                        </a:rPr>
                      </a:br>
                      <a:endParaRPr lang="en-US" sz="600" dirty="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nf_type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4935287"/>
                  </a:ext>
                </a:extLst>
              </a:tr>
              <a:tr h="187214"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nf_naming_code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7786283"/>
                  </a:ext>
                </a:extLst>
              </a:tr>
              <a:tr h="187214"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nf_naming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org.openecomp.datatypes.Naming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5313813"/>
                  </a:ext>
                </a:extLst>
              </a:tr>
              <a:tr h="187214"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000000"/>
                          </a:solidFill>
                          <a:effectLst/>
                        </a:rPr>
                        <a:t>availability_zone_max_count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000000"/>
                          </a:solidFill>
                          <a:effectLst/>
                        </a:rPr>
                        <a:t>no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000000"/>
                          </a:solidFill>
                          <a:effectLst/>
                        </a:rPr>
                        <a:t>integer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5324366"/>
                  </a:ext>
                </a:extLst>
              </a:tr>
              <a:tr h="187214"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000000"/>
                          </a:solidFill>
                          <a:effectLst/>
                        </a:rPr>
                        <a:t>min_instances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000000"/>
                          </a:solidFill>
                          <a:effectLst/>
                        </a:rPr>
                        <a:t>no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000000"/>
                          </a:solidFill>
                          <a:effectLst/>
                        </a:rPr>
                        <a:t>integer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4749756"/>
                  </a:ext>
                </a:extLst>
              </a:tr>
              <a:tr h="187214"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000000"/>
                          </a:solidFill>
                          <a:effectLst/>
                        </a:rPr>
                        <a:t>max_instances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000000"/>
                          </a:solidFill>
                          <a:effectLst/>
                        </a:rPr>
                        <a:t>no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000000"/>
                          </a:solidFill>
                          <a:effectLst/>
                        </a:rPr>
                        <a:t>integer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7573593"/>
                  </a:ext>
                </a:extLst>
              </a:tr>
              <a:tr h="187214"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000000"/>
                          </a:solidFill>
                          <a:effectLst/>
                        </a:rPr>
                        <a:t>multi_stage_design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000000"/>
                          </a:solidFill>
                          <a:effectLst/>
                        </a:rPr>
                        <a:t>no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000000"/>
                          </a:solidFill>
                          <a:effectLst/>
                        </a:rPr>
                        <a:t>boolean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4808588"/>
                  </a:ext>
                </a:extLst>
              </a:tr>
              <a:tr h="187214"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000000"/>
                          </a:solidFill>
                          <a:effectLst/>
                        </a:rPr>
                        <a:t>sdnc_model_name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000000"/>
                          </a:solidFill>
                          <a:effectLst/>
                        </a:rPr>
                        <a:t>no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000000"/>
                          </a:solidFill>
                          <a:effectLst/>
                        </a:rPr>
                        <a:t>string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7557208"/>
                  </a:ext>
                </a:extLst>
              </a:tr>
              <a:tr h="187214"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000000"/>
                          </a:solidFill>
                          <a:effectLst/>
                        </a:rPr>
                        <a:t>sdnc_artifact_name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000000"/>
                          </a:solidFill>
                          <a:effectLst/>
                        </a:rPr>
                        <a:t>no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000000"/>
                          </a:solidFill>
                          <a:effectLst/>
                        </a:rPr>
                        <a:t>string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5682669"/>
                  </a:ext>
                </a:extLst>
              </a:tr>
              <a:tr h="187214"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 dirty="0">
                          <a:effectLst/>
                        </a:rPr>
                      </a:br>
                      <a:endParaRPr lang="en-US" sz="600" dirty="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172B4D"/>
                          </a:solidFill>
                          <a:effectLst/>
                        </a:rPr>
                        <a:t>skip_post_instantiation_configuration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dirty="0" err="1">
                          <a:effectLst/>
                        </a:rPr>
                        <a:t>boolean</a:t>
                      </a:r>
                      <a:r>
                        <a:rPr lang="en-US" sz="600" dirty="0">
                          <a:effectLst/>
                        </a:rPr>
                        <a:t> (default true)</a:t>
                      </a:r>
                    </a:p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600" dirty="0">
                          <a:effectLst/>
                        </a:rPr>
                        <a:t>constraints: true, false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8185209"/>
                  </a:ext>
                </a:extLst>
              </a:tr>
              <a:tr h="187214"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 dirty="0">
                          <a:effectLst/>
                        </a:rPr>
                      </a:br>
                      <a:endParaRPr lang="en-US" sz="600" dirty="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172B4D"/>
                          </a:solidFill>
                          <a:effectLst/>
                        </a:rPr>
                        <a:t>controller_actor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dirty="0">
                          <a:effectLst/>
                        </a:rPr>
                        <a:t>string (default: SO-REF-DATA)</a:t>
                      </a:r>
                    </a:p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600" dirty="0">
                          <a:effectLst/>
                        </a:rPr>
                        <a:t>constraints: SO-REF-DATA, CDS, SDNC, APPC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53216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7941391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5208C78-659D-B345-9A04-D21E3B5BD6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85AA65B-0A87-7545-8927-F4950E553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VDU and VFC Mapping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7E9D17-12BE-9D4C-BFCC-F35366191EF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6730" y="1138239"/>
            <a:ext cx="4045028" cy="4935990"/>
          </a:xfrm>
        </p:spPr>
        <p:txBody>
          <a:bodyPr>
            <a:normAutofit fontScale="92500" lnSpcReduction="10000"/>
          </a:bodyPr>
          <a:lstStyle/>
          <a:p>
            <a:r>
              <a:rPr lang="en-US" sz="1400" dirty="0"/>
              <a:t>SDC adopts a new VFC node type, </a:t>
            </a:r>
            <a:r>
              <a:rPr lang="en-US" sz="1400" dirty="0" err="1"/>
              <a:t>org.openecomp.resource.abstract.nodes.ETSI.VFC</a:t>
            </a:r>
            <a:r>
              <a:rPr lang="en-US" sz="1400" dirty="0"/>
              <a:t>, which is derived from </a:t>
            </a:r>
            <a:r>
              <a:rPr lang="en-US" sz="1400" dirty="0" err="1"/>
              <a:t>org.openecomp.resource.abstract.nodes.VFC</a:t>
            </a:r>
            <a:endParaRPr lang="en-US" sz="1400" dirty="0"/>
          </a:p>
          <a:p>
            <a:pPr marL="520700" lvl="1" indent="-282575">
              <a:buFont typeface="Arial" panose="020B0604020202020204" pitchFamily="34" charset="0"/>
              <a:buChar char="•"/>
            </a:pPr>
            <a:r>
              <a:rPr lang="en-US" sz="1200" dirty="0"/>
              <a:t>Non-ETSI modeling continues to use the existing </a:t>
            </a:r>
            <a:r>
              <a:rPr lang="en-US" sz="1200" dirty="0" err="1"/>
              <a:t>org.openecomp.resource.abstract.nodes.VFC</a:t>
            </a:r>
            <a:endParaRPr lang="en-US" sz="1200" dirty="0"/>
          </a:p>
          <a:p>
            <a:pPr marL="520700" lvl="1" indent="-282575">
              <a:buFont typeface="Arial" panose="020B0604020202020204" pitchFamily="34" charset="0"/>
              <a:buChar char="•"/>
            </a:pPr>
            <a:r>
              <a:rPr lang="en-US" sz="1200" dirty="0"/>
              <a:t>ETSI VNF Onboarding process uses the new VDU node type, </a:t>
            </a:r>
            <a:r>
              <a:rPr lang="en-US" sz="1200" dirty="0" err="1"/>
              <a:t>org.openecomp.resource.abstract.nodes.ETSI.VFC</a:t>
            </a:r>
            <a:r>
              <a:rPr lang="en-US" sz="1200" dirty="0"/>
              <a:t> for SDC AID DM VFC</a:t>
            </a:r>
          </a:p>
          <a:p>
            <a:pPr marL="520700" lvl="2" indent="-282575"/>
            <a:r>
              <a:rPr lang="en-US" sz="1200" dirty="0"/>
              <a:t>SDC copies SOL001 VDU attributes to the corresponding attributes in the </a:t>
            </a:r>
            <a:r>
              <a:rPr lang="en-US" sz="1200" dirty="0" err="1"/>
              <a:t>org.openecomp.resource.abstract.nodes.ETSI.VFC</a:t>
            </a:r>
            <a:r>
              <a:rPr lang="en-US" sz="1200" dirty="0"/>
              <a:t>.</a:t>
            </a:r>
          </a:p>
          <a:p>
            <a:r>
              <a:rPr lang="en-US" sz="1400" dirty="0"/>
              <a:t>SOL001 VDU attributes in SDC AID DM will be visible from SDC UI, so those attributes can be changed by SDC UI.</a:t>
            </a:r>
          </a:p>
          <a:p>
            <a:pPr marL="517525" lvl="2" indent="-285750">
              <a:buFont typeface="Arial" panose="020B0604020202020204" pitchFamily="34" charset="0"/>
              <a:buChar char="•"/>
            </a:pPr>
            <a:r>
              <a:rPr lang="en-US" sz="1200" dirty="0"/>
              <a:t>But the onboarded vendor ETSI package will not be changed by the SDC UI users in Guilin. </a:t>
            </a:r>
          </a:p>
          <a:p>
            <a:pPr marL="517525" lvl="2" indent="-285750">
              <a:buFont typeface="Arial" panose="020B0604020202020204" pitchFamily="34" charset="0"/>
              <a:buChar char="•"/>
            </a:pPr>
            <a:r>
              <a:rPr lang="en-US" sz="1200" dirty="0"/>
              <a:t>In Honolulu, the sync-up behavior will be be considered.</a:t>
            </a:r>
          </a:p>
          <a:p>
            <a:pPr marL="231775" lvl="1" indent="-222250">
              <a:buFont typeface="Arial" panose="020B0604020202020204" pitchFamily="34" charset="0"/>
              <a:buChar char="•"/>
            </a:pPr>
            <a:r>
              <a:rPr lang="en-US" sz="1400" dirty="0"/>
              <a:t>In Guilin, SO NFVO, VFC and SVNFM get the SOL 001 attributes from descriptors, not from AAI</a:t>
            </a:r>
          </a:p>
          <a:p>
            <a:pPr marL="517525" lvl="2" indent="-285750">
              <a:buFont typeface="Arial" panose="020B0604020202020204" pitchFamily="34" charset="0"/>
              <a:buChar char="•"/>
            </a:pPr>
            <a:r>
              <a:rPr lang="en-US" sz="1300" dirty="0"/>
              <a:t>AAI schema changes are not expected in Guilin</a:t>
            </a:r>
          </a:p>
          <a:p>
            <a:r>
              <a:rPr lang="en-US" sz="1400" dirty="0"/>
              <a:t>Note: </a:t>
            </a:r>
            <a:r>
              <a:rPr lang="en-US" sz="1400" dirty="0" err="1"/>
              <a:t>org.openecomp.resource.abstract.nodes.VFC</a:t>
            </a:r>
            <a:r>
              <a:rPr lang="en-US" sz="1400" dirty="0"/>
              <a:t> represents design-time VFC, not VFC instances</a:t>
            </a:r>
          </a:p>
          <a:p>
            <a:pPr marL="520700" lvl="2" indent="-282575"/>
            <a:endParaRPr lang="en-US" sz="1200" dirty="0"/>
          </a:p>
          <a:p>
            <a:endParaRPr lang="en-US" sz="1400" dirty="0"/>
          </a:p>
        </p:txBody>
      </p:sp>
      <p:graphicFrame>
        <p:nvGraphicFramePr>
          <p:cNvPr id="57" name="Table 56">
            <a:extLst>
              <a:ext uri="{FF2B5EF4-FFF2-40B4-BE49-F238E27FC236}">
                <a16:creationId xmlns:a16="http://schemas.microsoft.com/office/drawing/2014/main" id="{6B0EB073-9D4C-7C4D-8020-A1019A540D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480873"/>
              </p:ext>
            </p:extLst>
          </p:nvPr>
        </p:nvGraphicFramePr>
        <p:xfrm>
          <a:off x="4309580" y="802861"/>
          <a:ext cx="7770121" cy="5606746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785454">
                  <a:extLst>
                    <a:ext uri="{9D8B030D-6E8A-4147-A177-3AD203B41FA5}">
                      <a16:colId xmlns:a16="http://schemas.microsoft.com/office/drawing/2014/main" val="3409759679"/>
                    </a:ext>
                  </a:extLst>
                </a:gridCol>
                <a:gridCol w="501240">
                  <a:extLst>
                    <a:ext uri="{9D8B030D-6E8A-4147-A177-3AD203B41FA5}">
                      <a16:colId xmlns:a16="http://schemas.microsoft.com/office/drawing/2014/main" val="1486906466"/>
                    </a:ext>
                  </a:extLst>
                </a:gridCol>
                <a:gridCol w="1481926">
                  <a:extLst>
                    <a:ext uri="{9D8B030D-6E8A-4147-A177-3AD203B41FA5}">
                      <a16:colId xmlns:a16="http://schemas.microsoft.com/office/drawing/2014/main" val="1913619952"/>
                    </a:ext>
                  </a:extLst>
                </a:gridCol>
                <a:gridCol w="460287">
                  <a:extLst>
                    <a:ext uri="{9D8B030D-6E8A-4147-A177-3AD203B41FA5}">
                      <a16:colId xmlns:a16="http://schemas.microsoft.com/office/drawing/2014/main" val="152380589"/>
                    </a:ext>
                  </a:extLst>
                </a:gridCol>
                <a:gridCol w="2105246">
                  <a:extLst>
                    <a:ext uri="{9D8B030D-6E8A-4147-A177-3AD203B41FA5}">
                      <a16:colId xmlns:a16="http://schemas.microsoft.com/office/drawing/2014/main" val="486367387"/>
                    </a:ext>
                  </a:extLst>
                </a:gridCol>
                <a:gridCol w="441906">
                  <a:extLst>
                    <a:ext uri="{9D8B030D-6E8A-4147-A177-3AD203B41FA5}">
                      <a16:colId xmlns:a16="http://schemas.microsoft.com/office/drawing/2014/main" val="1245157846"/>
                    </a:ext>
                  </a:extLst>
                </a:gridCol>
                <a:gridCol w="1994062">
                  <a:extLst>
                    <a:ext uri="{9D8B030D-6E8A-4147-A177-3AD203B41FA5}">
                      <a16:colId xmlns:a16="http://schemas.microsoft.com/office/drawing/2014/main" val="2792593596"/>
                    </a:ext>
                  </a:extLst>
                </a:gridCol>
              </a:tblGrid>
              <a:tr h="127036"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US" sz="800" b="1" dirty="0">
                          <a:solidFill>
                            <a:srgbClr val="172B4D"/>
                          </a:solidFill>
                          <a:effectLst/>
                        </a:rPr>
                        <a:t>SOL001 VDU</a:t>
                      </a:r>
                    </a:p>
                    <a:p>
                      <a:pPr algn="l" fontAlgn="t"/>
                      <a:endParaRPr lang="en-US" sz="800" b="1" dirty="0">
                        <a:solidFill>
                          <a:srgbClr val="172B4D"/>
                        </a:solidFill>
                        <a:effectLst/>
                      </a:endParaRPr>
                    </a:p>
                  </a:txBody>
                  <a:tcPr marL="26163" marR="39245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en-US" sz="800" b="1" dirty="0">
                        <a:solidFill>
                          <a:srgbClr val="172B4D"/>
                        </a:solidFill>
                        <a:effectLst/>
                      </a:endParaRPr>
                    </a:p>
                  </a:txBody>
                  <a:tcPr marL="26163" marR="39245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en-US" sz="800" b="1" dirty="0">
                        <a:solidFill>
                          <a:srgbClr val="172B4D"/>
                        </a:solidFill>
                        <a:effectLst/>
                      </a:endParaRPr>
                    </a:p>
                  </a:txBody>
                  <a:tcPr marL="26163" marR="39245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>
                          <a:solidFill>
                            <a:srgbClr val="172B4D"/>
                          </a:solidFill>
                          <a:effectLst/>
                        </a:rPr>
                        <a:t>Mapping</a:t>
                      </a:r>
                    </a:p>
                  </a:txBody>
                  <a:tcPr marL="26163" marR="39245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US" sz="800" b="1" dirty="0" err="1">
                          <a:solidFill>
                            <a:srgbClr val="172B4D"/>
                          </a:solidFill>
                          <a:effectLst/>
                        </a:rPr>
                        <a:t>org.openecomp.resource.abstract.nodes.ETSI.VFC</a:t>
                      </a:r>
                      <a:endParaRPr lang="en-US" sz="800" b="1" dirty="0">
                        <a:solidFill>
                          <a:srgbClr val="172B4D"/>
                        </a:solidFill>
                        <a:effectLst/>
                      </a:endParaRPr>
                    </a:p>
                    <a:p>
                      <a:pPr algn="l" fontAlgn="t"/>
                      <a:r>
                        <a:rPr lang="en-US" sz="800" b="1" dirty="0">
                          <a:solidFill>
                            <a:srgbClr val="172B4D"/>
                          </a:solidFill>
                          <a:effectLst/>
                        </a:rPr>
                        <a:t>(derived from </a:t>
                      </a:r>
                      <a:r>
                        <a:rPr lang="en-US" sz="800" b="1" dirty="0" err="1">
                          <a:solidFill>
                            <a:srgbClr val="172B4D"/>
                          </a:solidFill>
                          <a:effectLst/>
                        </a:rPr>
                        <a:t>org.openecomp.resource.abstract.nodes.VFC</a:t>
                      </a:r>
                      <a:r>
                        <a:rPr lang="en-US" sz="800" b="1" dirty="0">
                          <a:solidFill>
                            <a:srgbClr val="172B4D"/>
                          </a:solidFill>
                          <a:effectLst/>
                        </a:rPr>
                        <a:t>)</a:t>
                      </a:r>
                    </a:p>
                  </a:txBody>
                  <a:tcPr marL="26163" marR="39245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en-US" sz="800" b="1" dirty="0">
                        <a:solidFill>
                          <a:srgbClr val="172B4D"/>
                        </a:solidFill>
                        <a:effectLst/>
                      </a:endParaRPr>
                    </a:p>
                  </a:txBody>
                  <a:tcPr marL="26163" marR="39245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en-US" sz="800" b="1" dirty="0">
                        <a:solidFill>
                          <a:srgbClr val="172B4D"/>
                        </a:solidFill>
                        <a:effectLst/>
                      </a:endParaRPr>
                    </a:p>
                  </a:txBody>
                  <a:tcPr marL="26163" marR="39245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9014043"/>
                  </a:ext>
                </a:extLst>
              </a:tr>
              <a:tr h="111978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>
                          <a:effectLst/>
                        </a:rPr>
                        <a:t>Name</a:t>
                      </a: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>
                          <a:effectLst/>
                        </a:rPr>
                        <a:t>Required</a:t>
                      </a: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>
                          <a:effectLst/>
                        </a:rPr>
                        <a:t>Type</a:t>
                      </a: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&lt;--&gt;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dirty="0">
                          <a:effectLst/>
                        </a:rPr>
                        <a:t>Name</a:t>
                      </a:r>
                      <a:endParaRPr lang="en-US" sz="800" dirty="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>
                          <a:effectLst/>
                        </a:rPr>
                        <a:t>Required</a:t>
                      </a: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>
                          <a:effectLst/>
                        </a:rPr>
                        <a:t>Type</a:t>
                      </a: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4585351"/>
                  </a:ext>
                </a:extLst>
              </a:tr>
              <a:tr h="111978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name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yes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string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&lt;--&gt;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dirty="0">
                          <a:effectLst/>
                        </a:rPr>
                        <a:t>name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yes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string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1659092"/>
                  </a:ext>
                </a:extLst>
              </a:tr>
              <a:tr h="111978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description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yes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string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&lt;--&gt;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description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yes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string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9097610"/>
                  </a:ext>
                </a:extLst>
              </a:tr>
              <a:tr h="111978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boot_order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no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boolean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&lt;--&gt;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boot_order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no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boolean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481318"/>
                  </a:ext>
                </a:extLst>
              </a:tr>
              <a:tr h="111978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nfvi_constraints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no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map of string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&lt;--&gt;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nfvi_constraints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no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map of string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323648"/>
                  </a:ext>
                </a:extLst>
              </a:tr>
              <a:tr h="338027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monitoring_parameters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no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list of tosca.datatypes.nfv.VnfcMonitoringParameter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dirty="0">
                          <a:effectLst/>
                        </a:rPr>
                        <a:t>&lt;--&gt;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dirty="0" err="1">
                          <a:effectLst/>
                        </a:rPr>
                        <a:t>monitoring_parameters</a:t>
                      </a:r>
                      <a:endParaRPr lang="en-US" sz="800" dirty="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no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list of tosca.datatypes.nfv.VnfcMonitoringParameter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2246646"/>
                  </a:ext>
                </a:extLst>
              </a:tr>
              <a:tr h="338027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configurable_properties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no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map of tosca.datatypes.nfv.VnfcConfigurableProperties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&lt;--&gt;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dirty="0" err="1">
                          <a:effectLst/>
                        </a:rPr>
                        <a:t>configurable_properties</a:t>
                      </a:r>
                      <a:endParaRPr lang="en-US" sz="800" dirty="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no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map of tosca.datatypes.nfv.VnfcConfigurableProperties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8554023"/>
                  </a:ext>
                </a:extLst>
              </a:tr>
              <a:tr h="187328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boot_data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no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tosca.datatypes.nfv.BootData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&lt;--&gt;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boot_data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no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tosca.datatypes.nfv.BootData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5457717"/>
                  </a:ext>
                </a:extLst>
              </a:tr>
              <a:tr h="187328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vdu_profile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yes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tosca.datatypes.nfv.VduProfile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&lt;--&gt;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dirty="0" err="1">
                          <a:effectLst/>
                        </a:rPr>
                        <a:t>vdu_profile</a:t>
                      </a:r>
                      <a:endParaRPr lang="en-US" sz="800" dirty="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yes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tosca.datatypes.nfv.VduProfile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5055252"/>
                  </a:ext>
                </a:extLst>
              </a:tr>
              <a:tr h="187328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sw_image_data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no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tosca.datatypes.nfv.SwImageData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&lt;--&gt;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dirty="0" err="1">
                          <a:effectLst/>
                        </a:rPr>
                        <a:t>sw_image_data</a:t>
                      </a:r>
                      <a:endParaRPr lang="en-US" sz="800" dirty="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no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tosca.datatypes.nfv.SwImageData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0296475"/>
                  </a:ext>
                </a:extLst>
              </a:tr>
              <a:tr h="488726"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&lt;SDC AID DM VFC attributes that are inherited from the org.openecomp.resource.abstract.nodes.VFC&gt;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 dirty="0">
                          <a:effectLst/>
                        </a:rPr>
                      </a:br>
                      <a:endParaRPr lang="en-US" sz="800" dirty="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3257910"/>
                  </a:ext>
                </a:extLst>
              </a:tr>
              <a:tr h="187328"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nfc_function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no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string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2575261"/>
                  </a:ext>
                </a:extLst>
              </a:tr>
              <a:tr h="187328"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high_availability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no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dirty="0">
                          <a:effectLst/>
                        </a:rPr>
                        <a:t>string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2815914"/>
                  </a:ext>
                </a:extLst>
              </a:tr>
              <a:tr h="187328"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vm_image_name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no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string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5848369"/>
                  </a:ext>
                </a:extLst>
              </a:tr>
              <a:tr h="187328"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vm_flavor_name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no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dirty="0">
                          <a:effectLst/>
                        </a:rPr>
                        <a:t>string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012616"/>
                  </a:ext>
                </a:extLst>
              </a:tr>
              <a:tr h="187328"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nfc_naming_code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no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string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8064825"/>
                  </a:ext>
                </a:extLst>
              </a:tr>
              <a:tr h="187328"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 dirty="0">
                          <a:effectLst/>
                        </a:rPr>
                      </a:br>
                      <a:endParaRPr lang="en-US" sz="800" dirty="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vm_type_tag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no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dirty="0">
                          <a:effectLst/>
                        </a:rPr>
                        <a:t>string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8059303"/>
                  </a:ext>
                </a:extLst>
              </a:tr>
              <a:tr h="714776"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nfc_naming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no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dirty="0" err="1">
                          <a:effectLst/>
                        </a:rPr>
                        <a:t>org.openecomp.datatypes.Naming</a:t>
                      </a:r>
                      <a:endParaRPr lang="en-US" sz="800" dirty="0">
                        <a:effectLst/>
                      </a:endParaRPr>
                    </a:p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800" dirty="0" err="1">
                          <a:effectLst/>
                        </a:rPr>
                        <a:t>ONAP_generated_naming</a:t>
                      </a:r>
                      <a:r>
                        <a:rPr lang="en-US" sz="800" dirty="0">
                          <a:effectLst/>
                        </a:rPr>
                        <a:t>: yes: </a:t>
                      </a:r>
                      <a:r>
                        <a:rPr lang="en-US" sz="800" dirty="0" err="1">
                          <a:effectLst/>
                        </a:rPr>
                        <a:t>boolean</a:t>
                      </a:r>
                      <a:endParaRPr lang="en-US" sz="800" dirty="0">
                        <a:effectLst/>
                      </a:endParaRPr>
                    </a:p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800" dirty="0" err="1">
                          <a:effectLst/>
                        </a:rPr>
                        <a:t>naming_policy</a:t>
                      </a:r>
                      <a:r>
                        <a:rPr lang="en-US" sz="800" dirty="0">
                          <a:effectLst/>
                        </a:rPr>
                        <a:t>: no: string</a:t>
                      </a:r>
                    </a:p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800" dirty="0" err="1">
                          <a:effectLst/>
                        </a:rPr>
                        <a:t>instance_name</a:t>
                      </a:r>
                      <a:r>
                        <a:rPr lang="en-US" sz="800" dirty="0">
                          <a:effectLst/>
                        </a:rPr>
                        <a:t>: no: string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682980"/>
                  </a:ext>
                </a:extLst>
              </a:tr>
              <a:tr h="187328"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min_instances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no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dirty="0">
                          <a:effectLst/>
                        </a:rPr>
                        <a:t>integer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09642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7086516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5208C78-659D-B345-9A04-D21E3B5BD6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85AA65B-0A87-7545-8927-F4950E553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Mapping between SOL001 Data Model and SDC AID DM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7E9D17-12BE-9D4C-BFCC-F35366191EF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4" y="1138239"/>
            <a:ext cx="11716713" cy="365125"/>
          </a:xfrm>
        </p:spPr>
        <p:txBody>
          <a:bodyPr>
            <a:normAutofit/>
          </a:bodyPr>
          <a:lstStyle/>
          <a:p>
            <a:r>
              <a:rPr lang="en-US" sz="1400" dirty="0"/>
              <a:t>Overall Mapping Summary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CBD36DC8-67D2-F64F-A89C-57E407B192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0834312"/>
              </p:ext>
            </p:extLst>
          </p:nvPr>
        </p:nvGraphicFramePr>
        <p:xfrm>
          <a:off x="314324" y="2043278"/>
          <a:ext cx="11254380" cy="3921000"/>
        </p:xfrm>
        <a:graphic>
          <a:graphicData uri="http://schemas.openxmlformats.org/drawingml/2006/table">
            <a:tbl>
              <a:tblPr/>
              <a:tblGrid>
                <a:gridCol w="2705323">
                  <a:extLst>
                    <a:ext uri="{9D8B030D-6E8A-4147-A177-3AD203B41FA5}">
                      <a16:colId xmlns:a16="http://schemas.microsoft.com/office/drawing/2014/main" val="839310315"/>
                    </a:ext>
                  </a:extLst>
                </a:gridCol>
                <a:gridCol w="4157330">
                  <a:extLst>
                    <a:ext uri="{9D8B030D-6E8A-4147-A177-3AD203B41FA5}">
                      <a16:colId xmlns:a16="http://schemas.microsoft.com/office/drawing/2014/main" val="3270356158"/>
                    </a:ext>
                  </a:extLst>
                </a:gridCol>
                <a:gridCol w="4391727">
                  <a:extLst>
                    <a:ext uri="{9D8B030D-6E8A-4147-A177-3AD203B41FA5}">
                      <a16:colId xmlns:a16="http://schemas.microsoft.com/office/drawing/2014/main" val="2267172208"/>
                    </a:ext>
                  </a:extLst>
                </a:gridCol>
              </a:tblGrid>
              <a:tr h="347415">
                <a:tc>
                  <a:txBody>
                    <a:bodyPr/>
                    <a:lstStyle/>
                    <a:p>
                      <a:pPr algn="l" fontAlgn="t"/>
                      <a:r>
                        <a:rPr lang="en-US" sz="1500" b="1">
                          <a:solidFill>
                            <a:srgbClr val="172B4D"/>
                          </a:solidFill>
                          <a:effectLst/>
                        </a:rPr>
                        <a:t>SOL001 Data Model</a:t>
                      </a:r>
                    </a:p>
                  </a:txBody>
                  <a:tcPr marL="81172" marR="121758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500" b="1">
                          <a:solidFill>
                            <a:srgbClr val="172B4D"/>
                          </a:solidFill>
                          <a:effectLst/>
                        </a:rPr>
                        <a:t>SDC AID DM</a:t>
                      </a:r>
                    </a:p>
                  </a:txBody>
                  <a:tcPr marL="81172" marR="121758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500" b="1" dirty="0">
                          <a:solidFill>
                            <a:srgbClr val="172B4D"/>
                          </a:solidFill>
                          <a:effectLst/>
                        </a:rPr>
                        <a:t>Description</a:t>
                      </a:r>
                    </a:p>
                  </a:txBody>
                  <a:tcPr marL="81172" marR="121758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315443"/>
                  </a:ext>
                </a:extLst>
              </a:tr>
              <a:tr h="581190">
                <a:tc>
                  <a:txBody>
                    <a:bodyPr/>
                    <a:lstStyle/>
                    <a:p>
                      <a:pPr algn="l" fontAlgn="t"/>
                      <a:r>
                        <a:rPr lang="en-US" sz="1500">
                          <a:effectLst/>
                        </a:rPr>
                        <a:t>N/A</a:t>
                      </a:r>
                    </a:p>
                  </a:txBody>
                  <a:tcPr marL="81172" marR="81172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500">
                          <a:effectLst/>
                        </a:rPr>
                        <a:t>org.openecomp.resource.abstracts.nodes.service</a:t>
                      </a:r>
                    </a:p>
                  </a:txBody>
                  <a:tcPr marL="81172" marR="81172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500" dirty="0">
                          <a:effectLst/>
                        </a:rPr>
                        <a:t>represents the OSS Service-level model</a:t>
                      </a:r>
                    </a:p>
                  </a:txBody>
                  <a:tcPr marL="81172" marR="81172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0181465"/>
                  </a:ext>
                </a:extLst>
              </a:tr>
              <a:tr h="347415">
                <a:tc>
                  <a:txBody>
                    <a:bodyPr/>
                    <a:lstStyle/>
                    <a:p>
                      <a:pPr algn="l" fontAlgn="t"/>
                      <a:r>
                        <a:rPr lang="en-US" sz="1500" dirty="0" err="1">
                          <a:effectLst/>
                        </a:rPr>
                        <a:t>tosca.nodes.nfv.NS</a:t>
                      </a:r>
                      <a:endParaRPr lang="en-US" sz="1500" dirty="0">
                        <a:effectLst/>
                      </a:endParaRPr>
                    </a:p>
                  </a:txBody>
                  <a:tcPr marL="81172" marR="81172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500" b="1" dirty="0" err="1">
                          <a:effectLst/>
                        </a:rPr>
                        <a:t>tosca.nodes.nfv.NS</a:t>
                      </a:r>
                      <a:endParaRPr lang="en-US" sz="1500" b="1" dirty="0">
                        <a:effectLst/>
                      </a:endParaRPr>
                    </a:p>
                  </a:txBody>
                  <a:tcPr marL="81172" marR="81172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500" dirty="0">
                          <a:effectLst/>
                        </a:rPr>
                        <a:t>NS; use of SOL001 NS as SDC AID DM NS</a:t>
                      </a:r>
                    </a:p>
                  </a:txBody>
                  <a:tcPr marL="81172" marR="81172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35385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1500" dirty="0" err="1">
                          <a:effectLst/>
                        </a:rPr>
                        <a:t>tosca.nodes.nfv.NsVirtualLink</a:t>
                      </a:r>
                      <a:endParaRPr lang="en-US" sz="1500" dirty="0">
                        <a:effectLst/>
                      </a:endParaRPr>
                    </a:p>
                  </a:txBody>
                  <a:tcPr marL="81172" marR="81172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500" b="1" dirty="0" err="1">
                          <a:effectLst/>
                        </a:rPr>
                        <a:t>tosca.nodes.nfv.NsVirtualLink</a:t>
                      </a:r>
                      <a:endParaRPr lang="en-US" sz="1500" b="1" dirty="0">
                        <a:effectLst/>
                      </a:endParaRPr>
                    </a:p>
                  </a:txBody>
                  <a:tcPr marL="81172" marR="81172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500" dirty="0">
                          <a:effectLst/>
                        </a:rPr>
                        <a:t>NS </a:t>
                      </a:r>
                      <a:r>
                        <a:rPr lang="en-US" sz="1500" dirty="0" err="1">
                          <a:effectLst/>
                        </a:rPr>
                        <a:t>VirtualLink</a:t>
                      </a:r>
                      <a:r>
                        <a:rPr lang="en-US" sz="1500" dirty="0">
                          <a:effectLst/>
                        </a:rPr>
                        <a:t>; use of SOL001 VL as SDC AID DM VL</a:t>
                      </a:r>
                    </a:p>
                  </a:txBody>
                  <a:tcPr marL="81172" marR="81172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1227962"/>
                  </a:ext>
                </a:extLst>
              </a:tr>
              <a:tr h="174469">
                <a:tc>
                  <a:txBody>
                    <a:bodyPr/>
                    <a:lstStyle/>
                    <a:p>
                      <a:pPr algn="l" fontAlgn="t"/>
                      <a:r>
                        <a:rPr lang="en-US" sz="1500" dirty="0" err="1">
                          <a:effectLst/>
                        </a:rPr>
                        <a:t>tosca.nodes.nfv.Vnf</a:t>
                      </a:r>
                      <a:endParaRPr lang="en-US" sz="1500" dirty="0">
                        <a:effectLst/>
                      </a:endParaRPr>
                    </a:p>
                  </a:txBody>
                  <a:tcPr marL="81172" marR="81172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500" b="1" dirty="0" err="1">
                          <a:effectLst/>
                        </a:rPr>
                        <a:t>org.openecomp.resource.abstract.nodes.ETSI.VNF</a:t>
                      </a:r>
                      <a:endParaRPr lang="en-US" sz="1500" b="1" dirty="0">
                        <a:effectLst/>
                      </a:endParaRPr>
                    </a:p>
                  </a:txBody>
                  <a:tcPr marL="81172" marR="81172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500" dirty="0">
                          <a:effectLst/>
                        </a:rPr>
                        <a:t>Represent VNF</a:t>
                      </a:r>
                    </a:p>
                  </a:txBody>
                  <a:tcPr marL="81172" marR="81172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4460580"/>
                  </a:ext>
                </a:extLst>
              </a:tr>
              <a:tr h="172471">
                <a:tc>
                  <a:txBody>
                    <a:bodyPr/>
                    <a:lstStyle/>
                    <a:p>
                      <a:pPr algn="l" fontAlgn="t"/>
                      <a:r>
                        <a:rPr lang="en-US" sz="1500">
                          <a:effectLst/>
                        </a:rPr>
                        <a:t>tosca.nodes.nfv.vdu</a:t>
                      </a:r>
                    </a:p>
                  </a:txBody>
                  <a:tcPr marL="81172" marR="81172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500" b="1" dirty="0" err="1">
                          <a:effectLst/>
                        </a:rPr>
                        <a:t>org.openecomp.resource.abstract.nodes.ETSI.VFC</a:t>
                      </a:r>
                      <a:endParaRPr lang="en-US" sz="1500" b="1" dirty="0">
                        <a:effectLst/>
                      </a:endParaRPr>
                    </a:p>
                  </a:txBody>
                  <a:tcPr marL="81172" marR="81172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500" dirty="0">
                          <a:effectLst/>
                        </a:rPr>
                        <a:t>ETSI VDU and the corresponding SDC VFC</a:t>
                      </a:r>
                    </a:p>
                  </a:txBody>
                  <a:tcPr marL="81172" marR="81172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919230"/>
                  </a:ext>
                </a:extLst>
              </a:tr>
              <a:tr h="347415">
                <a:tc>
                  <a:txBody>
                    <a:bodyPr/>
                    <a:lstStyle/>
                    <a:p>
                      <a:pPr algn="l" fontAlgn="t"/>
                      <a:r>
                        <a:rPr lang="en-US" sz="1500">
                          <a:effectLst/>
                        </a:rPr>
                        <a:t>tosca.nodes.nfv.VirtualLink</a:t>
                      </a:r>
                    </a:p>
                  </a:txBody>
                  <a:tcPr marL="81172" marR="81172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500">
                          <a:effectLst/>
                        </a:rPr>
                        <a:t>org.openecomp.resources.vl</a:t>
                      </a:r>
                    </a:p>
                  </a:txBody>
                  <a:tcPr marL="81172" marR="81172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500" dirty="0">
                          <a:effectLst/>
                        </a:rPr>
                        <a:t>VNF VL</a:t>
                      </a:r>
                    </a:p>
                  </a:txBody>
                  <a:tcPr marL="81172" marR="81172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8286012"/>
                  </a:ext>
                </a:extLst>
              </a:tr>
              <a:tr h="347415">
                <a:tc>
                  <a:txBody>
                    <a:bodyPr/>
                    <a:lstStyle/>
                    <a:p>
                      <a:pPr algn="l" fontAlgn="t"/>
                      <a:r>
                        <a:rPr lang="en-US" sz="1500">
                          <a:effectLst/>
                        </a:rPr>
                        <a:t>tosca.nodes.nfv.VduCp</a:t>
                      </a:r>
                    </a:p>
                  </a:txBody>
                  <a:tcPr marL="81172" marR="81172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500">
                          <a:effectLst/>
                        </a:rPr>
                        <a:t>org.openecomp.resources.cp</a:t>
                      </a:r>
                    </a:p>
                  </a:txBody>
                  <a:tcPr marL="81172" marR="81172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500">
                          <a:effectLst/>
                        </a:rPr>
                        <a:t>VDU CP</a:t>
                      </a:r>
                    </a:p>
                  </a:txBody>
                  <a:tcPr marL="81172" marR="81172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745680"/>
                  </a:ext>
                </a:extLst>
              </a:tr>
              <a:tr h="294350">
                <a:tc>
                  <a:txBody>
                    <a:bodyPr/>
                    <a:lstStyle/>
                    <a:p>
                      <a:pPr algn="l" fontAlgn="t"/>
                      <a:r>
                        <a:rPr lang="en-US" sz="1500">
                          <a:effectLst/>
                        </a:rPr>
                        <a:t>N/A</a:t>
                      </a:r>
                    </a:p>
                  </a:txBody>
                  <a:tcPr marL="81172" marR="81172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500">
                          <a:effectLst/>
                        </a:rPr>
                        <a:t>org.openecomp.resource.allottedResource</a:t>
                      </a:r>
                    </a:p>
                  </a:txBody>
                  <a:tcPr marL="81172" marR="81172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500">
                          <a:effectLst/>
                        </a:rPr>
                        <a:t>allotted resource; could not find any from SOL001</a:t>
                      </a:r>
                    </a:p>
                  </a:txBody>
                  <a:tcPr marL="81172" marR="81172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743626"/>
                  </a:ext>
                </a:extLst>
              </a:tr>
              <a:tr h="581190">
                <a:tc>
                  <a:txBody>
                    <a:bodyPr/>
                    <a:lstStyle/>
                    <a:p>
                      <a:pPr algn="l" fontAlgn="t"/>
                      <a:r>
                        <a:rPr lang="en-US" sz="1500">
                          <a:effectLst/>
                        </a:rPr>
                        <a:t>tosca.nodes.nfv.Pnf</a:t>
                      </a:r>
                    </a:p>
                  </a:txBody>
                  <a:tcPr marL="81172" marR="81172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500" b="1" dirty="0" err="1">
                          <a:effectLst/>
                        </a:rPr>
                        <a:t>org.openecomp.resource.abstract.nodes.ETSI.PNF</a:t>
                      </a:r>
                      <a:endParaRPr lang="en-US" sz="1500" b="1" dirty="0">
                        <a:effectLst/>
                      </a:endParaRPr>
                    </a:p>
                  </a:txBody>
                  <a:tcPr marL="81172" marR="81172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500" dirty="0">
                          <a:effectLst/>
                        </a:rPr>
                        <a:t>Represent PNF</a:t>
                      </a:r>
                    </a:p>
                  </a:txBody>
                  <a:tcPr marL="81172" marR="81172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66107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2385123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5208C78-659D-B345-9A04-D21E3B5BD6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85AA65B-0A87-7545-8927-F4950E553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SOL001 VNFD and SDC AID DM VF Template Mapping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7E9D17-12BE-9D4C-BFCC-F35366191EF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961" y="1098818"/>
            <a:ext cx="3427699" cy="4355683"/>
          </a:xfrm>
        </p:spPr>
        <p:txBody>
          <a:bodyPr>
            <a:normAutofit/>
          </a:bodyPr>
          <a:lstStyle/>
          <a:p>
            <a:r>
              <a:rPr lang="en-US" sz="1400" dirty="0"/>
              <a:t>Templates between SOL001 VNFD and SDC AID DM are similar, but the contents of </a:t>
            </a:r>
            <a:r>
              <a:rPr lang="en-US" sz="1400" dirty="0" err="1"/>
              <a:t>node_templates</a:t>
            </a:r>
            <a:r>
              <a:rPr lang="en-US" sz="1400" dirty="0"/>
              <a:t> and groups are different</a:t>
            </a:r>
          </a:p>
          <a:p>
            <a:endParaRPr lang="en-US" sz="1400" dirty="0"/>
          </a:p>
          <a:p>
            <a:pPr marL="520700" lvl="2" indent="-282575"/>
            <a:endParaRPr lang="en-US" sz="1200" dirty="0"/>
          </a:p>
          <a:p>
            <a:endParaRPr lang="en-US" sz="1400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0415319-7F3B-4142-81F9-A6FD7247B7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0736504"/>
              </p:ext>
            </p:extLst>
          </p:nvPr>
        </p:nvGraphicFramePr>
        <p:xfrm>
          <a:off x="3899905" y="736601"/>
          <a:ext cx="7921256" cy="6481008"/>
        </p:xfrm>
        <a:graphic>
          <a:graphicData uri="http://schemas.openxmlformats.org/drawingml/2006/table">
            <a:tbl>
              <a:tblPr/>
              <a:tblGrid>
                <a:gridCol w="1775637">
                  <a:extLst>
                    <a:ext uri="{9D8B030D-6E8A-4147-A177-3AD203B41FA5}">
                      <a16:colId xmlns:a16="http://schemas.microsoft.com/office/drawing/2014/main" val="746701666"/>
                    </a:ext>
                  </a:extLst>
                </a:gridCol>
                <a:gridCol w="1988289">
                  <a:extLst>
                    <a:ext uri="{9D8B030D-6E8A-4147-A177-3AD203B41FA5}">
                      <a16:colId xmlns:a16="http://schemas.microsoft.com/office/drawing/2014/main" val="182700575"/>
                    </a:ext>
                  </a:extLst>
                </a:gridCol>
                <a:gridCol w="180753">
                  <a:extLst>
                    <a:ext uri="{9D8B030D-6E8A-4147-A177-3AD203B41FA5}">
                      <a16:colId xmlns:a16="http://schemas.microsoft.com/office/drawing/2014/main" val="3519920164"/>
                    </a:ext>
                  </a:extLst>
                </a:gridCol>
                <a:gridCol w="1275907">
                  <a:extLst>
                    <a:ext uri="{9D8B030D-6E8A-4147-A177-3AD203B41FA5}">
                      <a16:colId xmlns:a16="http://schemas.microsoft.com/office/drawing/2014/main" val="190739419"/>
                    </a:ext>
                  </a:extLst>
                </a:gridCol>
                <a:gridCol w="2700670">
                  <a:extLst>
                    <a:ext uri="{9D8B030D-6E8A-4147-A177-3AD203B41FA5}">
                      <a16:colId xmlns:a16="http://schemas.microsoft.com/office/drawing/2014/main" val="3758950695"/>
                    </a:ext>
                  </a:extLst>
                </a:gridCol>
              </a:tblGrid>
              <a:tr h="233854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US" sz="800" b="1" dirty="0">
                          <a:solidFill>
                            <a:srgbClr val="172B4D"/>
                          </a:solidFill>
                          <a:effectLst/>
                        </a:rPr>
                        <a:t>SOL001 VNFD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 b="1" dirty="0">
                          <a:solidFill>
                            <a:srgbClr val="172B4D"/>
                          </a:solidFill>
                          <a:effectLst/>
                        </a:rPr>
                      </a:br>
                      <a:endParaRPr lang="en-US" sz="800" b="1" dirty="0">
                        <a:solidFill>
                          <a:srgbClr val="172B4D"/>
                        </a:solidFill>
                        <a:effectLst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US" sz="800" b="1" dirty="0">
                          <a:solidFill>
                            <a:srgbClr val="172B4D"/>
                          </a:solidFill>
                          <a:effectLst/>
                        </a:rPr>
                        <a:t>SDC AID DM VFD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336626"/>
                  </a:ext>
                </a:extLst>
              </a:tr>
              <a:tr h="233854"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1" dirty="0">
                          <a:effectLst/>
                        </a:rPr>
                        <a:t>Name</a:t>
                      </a:r>
                      <a:endParaRPr lang="en-US" sz="800" dirty="0">
                        <a:effectLst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1" dirty="0">
                          <a:effectLst/>
                        </a:rPr>
                        <a:t>Grammar</a:t>
                      </a:r>
                      <a:endParaRPr lang="en-US" sz="800" dirty="0">
                        <a:effectLst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 dirty="0">
                          <a:effectLst/>
                        </a:rPr>
                      </a:br>
                      <a:endParaRPr lang="en-US" sz="800" dirty="0">
                        <a:effectLst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1" dirty="0">
                          <a:effectLst/>
                        </a:rPr>
                        <a:t>Name</a:t>
                      </a:r>
                      <a:endParaRPr lang="en-US" sz="800" dirty="0">
                        <a:effectLst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1" dirty="0">
                          <a:effectLst/>
                        </a:rPr>
                        <a:t>Grammar</a:t>
                      </a:r>
                      <a:endParaRPr lang="en-US" sz="800" dirty="0">
                        <a:effectLst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0918297"/>
                  </a:ext>
                </a:extLst>
              </a:tr>
              <a:tr h="183486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 err="1">
                          <a:effectLst/>
                        </a:rPr>
                        <a:t>tosca_definitions_version</a:t>
                      </a:r>
                      <a:endParaRPr lang="en-US" sz="700" dirty="0">
                        <a:effectLst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String (tosca_simple_yaml_1_2)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 dirty="0">
                          <a:effectLst/>
                          <a:latin typeface="+mn-lt"/>
                        </a:rPr>
                      </a:b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>
                          <a:effectLst/>
                          <a:latin typeface="+mn-lt"/>
                        </a:rPr>
                        <a:t>tosca_definitions_version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String (tosca_simple_yaml_1_2)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5917302"/>
                  </a:ext>
                </a:extLst>
              </a:tr>
              <a:tr h="183486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</a:rPr>
                        <a:t>description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string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>
                          <a:effectLst/>
                          <a:latin typeface="+mn-lt"/>
                        </a:rPr>
                      </a:br>
                      <a:endParaRPr lang="en-US" sz="70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>
                          <a:effectLst/>
                          <a:latin typeface="+mn-lt"/>
                        </a:rPr>
                        <a:t>description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>
                          <a:effectLst/>
                          <a:latin typeface="+mn-lt"/>
                        </a:rPr>
                        <a:t>string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7592031"/>
                  </a:ext>
                </a:extLst>
              </a:tr>
              <a:tr h="183486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</a:rPr>
                        <a:t>metadata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map of &lt;string&gt;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>
                          <a:effectLst/>
                          <a:latin typeface="+mn-lt"/>
                        </a:rPr>
                      </a:br>
                      <a:endParaRPr lang="en-US" sz="70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>
                          <a:effectLst/>
                          <a:latin typeface="+mn-lt"/>
                        </a:rPr>
                        <a:t>metadata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map of &lt;string&gt;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9993831"/>
                  </a:ext>
                </a:extLst>
              </a:tr>
              <a:tr h="183486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</a:rPr>
                        <a:t>imports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Single-line grammar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 dirty="0">
                          <a:effectLst/>
                          <a:latin typeface="+mn-lt"/>
                        </a:rPr>
                      </a:b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>
                          <a:effectLst/>
                          <a:latin typeface="+mn-lt"/>
                        </a:rPr>
                        <a:t>imports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Identifies the lower level models (VFC, CP, VL, heat)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6086432"/>
                  </a:ext>
                </a:extLst>
              </a:tr>
              <a:tr h="183486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>
                          <a:effectLst/>
                        </a:rPr>
                        <a:t>data_types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&lt;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data_type_name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&gt;: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 dirty="0">
                          <a:effectLst/>
                          <a:latin typeface="+mn-lt"/>
                        </a:rPr>
                      </a:b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 err="1">
                          <a:effectLst/>
                          <a:latin typeface="+mn-lt"/>
                        </a:rPr>
                        <a:t>data_types</a:t>
                      </a: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&lt;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data_type_name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&gt;: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4836619"/>
                  </a:ext>
                </a:extLst>
              </a:tr>
              <a:tr h="183486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 err="1">
                          <a:effectLst/>
                        </a:rPr>
                        <a:t>node_types</a:t>
                      </a:r>
                      <a:endParaRPr lang="en-US" sz="700" dirty="0">
                        <a:effectLst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&lt;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node_type_name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&gt;: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>
                          <a:effectLst/>
                          <a:latin typeface="+mn-lt"/>
                        </a:rPr>
                      </a:br>
                      <a:endParaRPr lang="en-US" sz="70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>
                          <a:effectLst/>
                          <a:latin typeface="+mn-lt"/>
                        </a:rPr>
                        <a:t>node_types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&lt;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node_type_name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&gt;: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11338"/>
                  </a:ext>
                </a:extLst>
              </a:tr>
              <a:tr h="183486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>
                          <a:effectLst/>
                        </a:rPr>
                        <a:t>topology_template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 err="1">
                          <a:effectLst/>
                          <a:latin typeface="+mn-lt"/>
                        </a:rPr>
                        <a:t>topology_template</a:t>
                      </a: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>
                          <a:effectLst/>
                          <a:latin typeface="+mn-lt"/>
                        </a:rPr>
                      </a:br>
                      <a:endParaRPr lang="en-US" sz="70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 err="1">
                          <a:effectLst/>
                          <a:latin typeface="+mn-lt"/>
                        </a:rPr>
                        <a:t>topology_template</a:t>
                      </a: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similar, but the following are different</a:t>
                      </a:r>
                    </a:p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700" dirty="0" err="1">
                          <a:effectLst/>
                          <a:latin typeface="+mn-lt"/>
                        </a:rPr>
                        <a:t>node_templates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 contents groups and workflows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0151082"/>
                  </a:ext>
                </a:extLst>
              </a:tr>
              <a:tr h="183486">
                <a:tc>
                  <a:txBody>
                    <a:bodyPr/>
                    <a:lstStyle/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700">
                          <a:effectLst/>
                        </a:rPr>
                        <a:t>description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string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>
                          <a:effectLst/>
                          <a:latin typeface="+mn-lt"/>
                        </a:rPr>
                      </a:br>
                      <a:endParaRPr lang="en-US" sz="70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700" dirty="0">
                          <a:effectLst/>
                          <a:latin typeface="+mn-lt"/>
                        </a:rPr>
                        <a:t>description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string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8741806"/>
                  </a:ext>
                </a:extLst>
              </a:tr>
              <a:tr h="183486">
                <a:tc>
                  <a:txBody>
                    <a:bodyPr/>
                    <a:lstStyle/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700">
                          <a:effectLst/>
                        </a:rPr>
                        <a:t>inputs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 dirty="0">
                          <a:effectLst/>
                          <a:latin typeface="+mn-lt"/>
                        </a:rPr>
                      </a:b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>
                          <a:effectLst/>
                          <a:latin typeface="+mn-lt"/>
                        </a:rPr>
                      </a:br>
                      <a:endParaRPr lang="en-US" sz="70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700" dirty="0">
                          <a:effectLst/>
                          <a:latin typeface="+mn-lt"/>
                        </a:rPr>
                        <a:t>inputs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&lt;parameter name&gt;: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746385"/>
                  </a:ext>
                </a:extLst>
              </a:tr>
              <a:tr h="712354">
                <a:tc>
                  <a:txBody>
                    <a:bodyPr/>
                    <a:lstStyle/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700" dirty="0" err="1">
                          <a:effectLst/>
                        </a:rPr>
                        <a:t>node_templates</a:t>
                      </a:r>
                      <a:endParaRPr lang="en-US" sz="700" dirty="0">
                        <a:effectLst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 err="1">
                          <a:effectLst/>
                          <a:latin typeface="+mn-lt"/>
                        </a:rPr>
                        <a:t>vnf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: 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tosca.nodes.nfv.Vnf</a:t>
                      </a:r>
                      <a:endParaRPr lang="en-US" sz="700" dirty="0">
                        <a:effectLst/>
                        <a:latin typeface="+mn-lt"/>
                      </a:endParaRPr>
                    </a:p>
                    <a:p>
                      <a:pPr algn="l" fontAlgn="t"/>
                      <a:r>
                        <a:rPr lang="en-US" sz="700" dirty="0" err="1">
                          <a:effectLst/>
                          <a:latin typeface="+mn-lt"/>
                        </a:rPr>
                        <a:t>vdu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: 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tosca.nodes.nfv.Vdu</a:t>
                      </a:r>
                      <a:endParaRPr lang="en-US" sz="700" dirty="0">
                        <a:effectLst/>
                        <a:latin typeface="+mn-lt"/>
                      </a:endParaRPr>
                    </a:p>
                    <a:p>
                      <a:pPr algn="l" fontAlgn="t"/>
                      <a:r>
                        <a:rPr lang="en-US" sz="700" dirty="0" err="1">
                          <a:effectLst/>
                          <a:latin typeface="+mn-lt"/>
                        </a:rPr>
                        <a:t>vl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: 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tosca.nodes.nfv.VnfVirtualLink</a:t>
                      </a:r>
                      <a:endParaRPr lang="en-US" sz="700" dirty="0">
                        <a:effectLst/>
                        <a:latin typeface="+mn-lt"/>
                      </a:endParaRPr>
                    </a:p>
                    <a:p>
                      <a:pPr algn="l" fontAlgn="t"/>
                      <a:r>
                        <a:rPr lang="en-US" sz="700" dirty="0" err="1">
                          <a:effectLst/>
                          <a:latin typeface="+mn-lt"/>
                        </a:rPr>
                        <a:t>vduCp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: 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tosca.nodes.nfv.VduCp</a:t>
                      </a:r>
                      <a:endParaRPr lang="en-US" sz="700" dirty="0">
                        <a:effectLst/>
                        <a:latin typeface="+mn-lt"/>
                      </a:endParaRPr>
                    </a:p>
                    <a:p>
                      <a:pPr algn="l" fontAlgn="t"/>
                      <a:r>
                        <a:rPr lang="en-US" sz="700" dirty="0" err="1">
                          <a:effectLst/>
                          <a:latin typeface="+mn-lt"/>
                        </a:rPr>
                        <a:t>vduCompute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: 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tosca.nodes.nfv.Vdu.Compute</a:t>
                      </a: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 dirty="0">
                          <a:effectLst/>
                          <a:latin typeface="+mn-lt"/>
                        </a:rPr>
                      </a:b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700" dirty="0" err="1">
                          <a:effectLst/>
                          <a:latin typeface="+mn-lt"/>
                        </a:rPr>
                        <a:t>node_templates</a:t>
                      </a: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vfc:</a:t>
                      </a:r>
                    </a:p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    type: 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org.openecomp.resources.vfc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.&lt;&gt;</a:t>
                      </a:r>
                    </a:p>
                    <a:p>
                      <a:pPr algn="l" fontAlgn="t"/>
                      <a:r>
                        <a:rPr lang="en-US" sz="700" dirty="0" err="1">
                          <a:effectLst/>
                          <a:latin typeface="+mn-lt"/>
                        </a:rPr>
                        <a:t>vl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:</a:t>
                      </a:r>
                    </a:p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    type: 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org.openecomp.resources.vl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.&lt;&gt;</a:t>
                      </a:r>
                    </a:p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cp: </a:t>
                      </a:r>
                    </a:p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    type: 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org.openecomp.resources.cp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.&lt;&gt;</a:t>
                      </a:r>
                    </a:p>
                    <a:p>
                      <a:pPr algn="l" fontAlgn="t"/>
                      <a:r>
                        <a:rPr lang="en-US" sz="700" dirty="0" err="1">
                          <a:effectLst/>
                          <a:latin typeface="+mn-lt"/>
                        </a:rPr>
                        <a:t>allotted_resource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:</a:t>
                      </a:r>
                    </a:p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    type: 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org.openecomp.resource.allottedResource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.&lt;&gt;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0120558"/>
                  </a:ext>
                </a:extLst>
              </a:tr>
              <a:tr h="183486"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>
                          <a:effectLst/>
                        </a:rPr>
                      </a:br>
                      <a:endParaRPr lang="en-US" sz="700">
                        <a:effectLst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 dirty="0">
                          <a:effectLst/>
                          <a:latin typeface="+mn-lt"/>
                        </a:rPr>
                      </a:b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>
                          <a:effectLst/>
                          <a:latin typeface="+mn-lt"/>
                        </a:rPr>
                      </a:br>
                      <a:endParaRPr lang="en-US" sz="70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700">
                          <a:effectLst/>
                          <a:latin typeface="+mn-lt"/>
                        </a:rPr>
                        <a:t>workflows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&lt;workflow name&gt;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9188082"/>
                  </a:ext>
                </a:extLst>
              </a:tr>
              <a:tr h="447920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</a:rPr>
                        <a:t>policies</a:t>
                      </a:r>
                    </a:p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700" dirty="0">
                          <a:effectLst/>
                        </a:rPr>
                        <a:t>scaling aspect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 err="1">
                          <a:effectLst/>
                          <a:latin typeface="+mn-lt"/>
                        </a:rPr>
                        <a:t>tosca.datatypes.nfv.ScalingAspect</a:t>
                      </a: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 dirty="0">
                          <a:effectLst/>
                          <a:latin typeface="+mn-lt"/>
                        </a:rPr>
                      </a:b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700" dirty="0">
                          <a:effectLst/>
                          <a:latin typeface="+mn-lt"/>
                        </a:rPr>
                        <a:t>groups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list of VF Modules</a:t>
                      </a:r>
                    </a:p>
                    <a:p>
                      <a:pPr algn="l" fontAlgn="t"/>
                      <a:r>
                        <a:rPr lang="en-US" sz="700" dirty="0" err="1">
                          <a:effectLst/>
                          <a:latin typeface="+mn-lt"/>
                        </a:rPr>
                        <a:t>VFModule_Base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:</a:t>
                      </a:r>
                    </a:p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    type: 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org.openecomp.groups.VfModule</a:t>
                      </a:r>
                      <a:endParaRPr lang="en-US" sz="700" dirty="0">
                        <a:effectLst/>
                        <a:latin typeface="+mn-lt"/>
                      </a:endParaRPr>
                    </a:p>
                    <a:p>
                      <a:pPr algn="l" fontAlgn="t"/>
                      <a:r>
                        <a:rPr lang="en-US" sz="700" dirty="0" err="1">
                          <a:effectLst/>
                          <a:latin typeface="+mn-lt"/>
                        </a:rPr>
                        <a:t>VFModule_Expansion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:</a:t>
                      </a:r>
                    </a:p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    type: 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org.openecomp.groups.VfModule</a:t>
                      </a: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3500597"/>
                  </a:ext>
                </a:extLst>
              </a:tr>
              <a:tr h="183486"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>
                          <a:effectLst/>
                        </a:rPr>
                      </a:br>
                      <a:endParaRPr lang="en-US" sz="700">
                        <a:effectLst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 dirty="0">
                          <a:effectLst/>
                          <a:latin typeface="+mn-lt"/>
                        </a:rPr>
                      </a:b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>
                          <a:effectLst/>
                          <a:latin typeface="+mn-lt"/>
                        </a:rPr>
                      </a:br>
                      <a:endParaRPr lang="en-US" sz="70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700">
                          <a:effectLst/>
                          <a:latin typeface="+mn-lt"/>
                        </a:rPr>
                        <a:t>policies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Optional list of policies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9667491"/>
                  </a:ext>
                </a:extLst>
              </a:tr>
              <a:tr h="183486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>
                          <a:effectLst/>
                        </a:rPr>
                        <a:t>substitution_mappings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 dirty="0">
                          <a:effectLst/>
                          <a:latin typeface="+mn-lt"/>
                        </a:rPr>
                      </a:b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 dirty="0">
                          <a:effectLst/>
                          <a:latin typeface="+mn-lt"/>
                        </a:rPr>
                      </a:b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>
                          <a:effectLst/>
                          <a:latin typeface="+mn-lt"/>
                        </a:rPr>
                        <a:t>substitution_mappings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 dirty="0">
                          <a:effectLst/>
                          <a:latin typeface="+mn-lt"/>
                        </a:rPr>
                      </a:b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2554377"/>
                  </a:ext>
                </a:extLst>
              </a:tr>
              <a:tr h="183486">
                <a:tc>
                  <a:txBody>
                    <a:bodyPr/>
                    <a:lstStyle/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700">
                          <a:effectLst/>
                        </a:rPr>
                        <a:t>node_type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>
                          <a:effectLst/>
                          <a:latin typeface="+mn-lt"/>
                        </a:rPr>
                      </a:br>
                      <a:endParaRPr lang="en-US" sz="70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 dirty="0">
                          <a:effectLst/>
                          <a:latin typeface="+mn-lt"/>
                        </a:rPr>
                      </a:b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700">
                          <a:effectLst/>
                          <a:latin typeface="+mn-lt"/>
                        </a:rPr>
                        <a:t>node_type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 dirty="0">
                          <a:effectLst/>
                          <a:latin typeface="+mn-lt"/>
                        </a:rPr>
                      </a:b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6060772"/>
                  </a:ext>
                </a:extLst>
              </a:tr>
              <a:tr h="183486">
                <a:tc>
                  <a:txBody>
                    <a:bodyPr/>
                    <a:lstStyle/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700">
                          <a:effectLst/>
                        </a:rPr>
                        <a:t>capabilities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&lt;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capability_type_name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&gt;: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 dirty="0">
                          <a:effectLst/>
                          <a:latin typeface="+mn-lt"/>
                        </a:rPr>
                      </a:b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capabilities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&lt;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capability_type_name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&gt;: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1161986"/>
                  </a:ext>
                </a:extLst>
              </a:tr>
              <a:tr h="183486">
                <a:tc>
                  <a:txBody>
                    <a:bodyPr/>
                    <a:lstStyle/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700">
                          <a:effectLst/>
                        </a:rPr>
                        <a:t>requirements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>
                          <a:effectLst/>
                          <a:latin typeface="+mn-lt"/>
                        </a:rPr>
                      </a:br>
                      <a:endParaRPr lang="en-US" sz="70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 dirty="0">
                          <a:effectLst/>
                          <a:latin typeface="+mn-lt"/>
                        </a:rPr>
                      </a:b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700">
                          <a:effectLst/>
                          <a:latin typeface="+mn-lt"/>
                        </a:rPr>
                        <a:t>requirements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 dirty="0">
                          <a:effectLst/>
                          <a:latin typeface="+mn-lt"/>
                        </a:rPr>
                      </a:b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5819038"/>
                  </a:ext>
                </a:extLst>
              </a:tr>
              <a:tr h="190983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>
                          <a:effectLst/>
                        </a:rPr>
                        <a:t>group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>
                          <a:effectLst/>
                          <a:latin typeface="+mn-lt"/>
                        </a:rPr>
                        <a:t>not defined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 dirty="0">
                          <a:effectLst/>
                          <a:latin typeface="+mn-lt"/>
                        </a:rPr>
                      </a:b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group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&lt;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group_type_name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&gt;: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2355921"/>
                  </a:ext>
                </a:extLst>
              </a:tr>
              <a:tr h="271630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>
                          <a:effectLst/>
                        </a:rPr>
                        <a:t>policy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only the 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Abstract.SecurityGroupRule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 policy type is defined</a:t>
                      </a:r>
                    </a:p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700" dirty="0">
                          <a:effectLst/>
                          <a:latin typeface="+mn-lt"/>
                        </a:rPr>
                        <a:t>not sure if we can map this into SDC AID DM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 dirty="0">
                          <a:effectLst/>
                          <a:latin typeface="+mn-lt"/>
                        </a:rPr>
                      </a:b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>
                          <a:effectLst/>
                          <a:latin typeface="+mn-lt"/>
                        </a:rPr>
                        <a:t>policy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&lt;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policy_type_name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&gt;: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7731320"/>
                  </a:ext>
                </a:extLst>
              </a:tr>
              <a:tr h="183486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</a:rPr>
                        <a:t>relationship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 err="1">
                          <a:effectLst/>
                          <a:latin typeface="+mn-lt"/>
                        </a:rPr>
                        <a:t>tosca.relationships.nfv.VirtualBindsTo</a:t>
                      </a:r>
                      <a:endParaRPr lang="en-US" sz="700" dirty="0">
                        <a:effectLst/>
                        <a:latin typeface="+mn-lt"/>
                      </a:endParaRPr>
                    </a:p>
                    <a:p>
                      <a:pPr algn="l" fontAlgn="t"/>
                      <a:r>
                        <a:rPr lang="en-US" sz="700" dirty="0" err="1">
                          <a:effectLst/>
                          <a:latin typeface="+mn-lt"/>
                        </a:rPr>
                        <a:t>tosca.relationships.nfv.AttachesTo</a:t>
                      </a: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 dirty="0">
                          <a:effectLst/>
                          <a:latin typeface="+mn-lt"/>
                        </a:rPr>
                      </a:b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>
                          <a:effectLst/>
                          <a:latin typeface="+mn-lt"/>
                        </a:rPr>
                        <a:t>relationship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&lt;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relationship_type_name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&gt;: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4375143"/>
                  </a:ext>
                </a:extLst>
              </a:tr>
              <a:tr h="233854"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>
                          <a:effectLst/>
                        </a:rPr>
                      </a:br>
                      <a:endParaRPr lang="en-US" sz="700">
                        <a:effectLst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 dirty="0">
                          <a:effectLst/>
                          <a:latin typeface="+mn-lt"/>
                        </a:rPr>
                      </a:b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 dirty="0">
                          <a:effectLst/>
                          <a:latin typeface="+mn-lt"/>
                        </a:rPr>
                      </a:b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 err="1">
                          <a:effectLst/>
                          <a:latin typeface="+mn-lt"/>
                        </a:rPr>
                        <a:t>annotation_type</a:t>
                      </a: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&lt;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annotation_type_name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&gt;: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8742975"/>
                  </a:ext>
                </a:extLst>
              </a:tr>
              <a:tr h="233854"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>
                          <a:effectLst/>
                        </a:rPr>
                      </a:br>
                      <a:endParaRPr lang="en-US" sz="700">
                        <a:effectLst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>
                          <a:effectLst/>
                          <a:latin typeface="+mn-lt"/>
                        </a:rPr>
                      </a:br>
                      <a:endParaRPr lang="en-US" sz="70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>
                          <a:effectLst/>
                          <a:latin typeface="+mn-lt"/>
                        </a:rPr>
                      </a:br>
                      <a:endParaRPr lang="en-US" sz="70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annotation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&lt;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annotation_name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&gt;:</a:t>
                      </a:r>
                    </a:p>
                    <a:p>
                      <a:pPr algn="l" fontAlgn="t"/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76709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4849270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167084</TotalTime>
  <Words>3103</Words>
  <Application>Microsoft Macintosh PowerPoint</Application>
  <PresentationFormat>Widescreen</PresentationFormat>
  <Paragraphs>724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.AppleSystemUIFont</vt:lpstr>
      <vt:lpstr>Arial</vt:lpstr>
      <vt:lpstr>Calibri</vt:lpstr>
      <vt:lpstr>1_Office Theme</vt:lpstr>
      <vt:lpstr> SDC Enhancements for Mapping NS, VL, VNF, VDU and VF-Module  </vt:lpstr>
      <vt:lpstr>SOL007 Design and SOL004 Onboarding </vt:lpstr>
      <vt:lpstr>ONAP ETSI-Alignment Modeling Hierarchy</vt:lpstr>
      <vt:lpstr>NS Mapping</vt:lpstr>
      <vt:lpstr>NS-Level VirtualLink (between VNFs) Mapping</vt:lpstr>
      <vt:lpstr>VNF Mapping</vt:lpstr>
      <vt:lpstr>VDU and VFC Mapping</vt:lpstr>
      <vt:lpstr>Mapping between SOL001 Data Model and SDC AID DM</vt:lpstr>
      <vt:lpstr>SOL001 VNFD and SDC AID DM VF Template Mapping</vt:lpstr>
      <vt:lpstr>VF-Module Deduction from SOL001 VNFD</vt:lpstr>
      <vt:lpstr>References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SDC Enhancement Mapping</dc:title>
  <dc:subject/>
  <dc:creator>Byung-Woo Jun</dc:creator>
  <cp:keywords/>
  <dc:description/>
  <cp:lastModifiedBy>Byung-Woo Jun</cp:lastModifiedBy>
  <cp:revision>1347</cp:revision>
  <dcterms:created xsi:type="dcterms:W3CDTF">2018-01-31T16:09:36Z</dcterms:created>
  <dcterms:modified xsi:type="dcterms:W3CDTF">2020-08-19T01:55:13Z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SCPROP">
    <vt:lpwstr>NSCCustomProperty</vt:lpwstr>
  </property>
  <property fmtid="{D5CDD505-2E9C-101B-9397-08002B2CF9AE}" pid="3" name="NSCPROP_SA">
    <vt:lpwstr>C:\Users\k.kazak\AppData\Local\Microsoft\Windows\INetCache\Content.Outlook\RR52GJ8P\ETSI-Alignment Task Force Update-2019-10-08.pptx</vt:lpwstr>
  </property>
</Properties>
</file>