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99" r:id="rId2"/>
    <p:sldId id="1830" r:id="rId3"/>
    <p:sldId id="1839" r:id="rId4"/>
    <p:sldId id="1832" r:id="rId5"/>
    <p:sldId id="1837" r:id="rId6"/>
    <p:sldId id="1833" r:id="rId7"/>
    <p:sldId id="1834" r:id="rId8"/>
    <p:sldId id="1831" r:id="rId9"/>
    <p:sldId id="1835" r:id="rId10"/>
    <p:sldId id="1836" r:id="rId11"/>
    <p:sldId id="1838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o Oliveira" initials="FO" lastIdx="7" clrIdx="0">
    <p:extLst>
      <p:ext uri="{19B8F6BF-5375-455C-9EA6-DF929625EA0E}">
        <p15:presenceInfo xmlns:p15="http://schemas.microsoft.com/office/powerpoint/2012/main" userId="ab7373eca62d75da" providerId="Windows Live"/>
      </p:ext>
    </p:extLst>
  </p:cmAuthor>
  <p:cmAuthor id="2" name="Byung-Woo Jun" initials="BJ" lastIdx="8" clrIdx="1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  <a:srgbClr val="7F7F7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44" autoAdjust="0"/>
    <p:restoredTop sz="94709"/>
  </p:normalViewPr>
  <p:slideViewPr>
    <p:cSldViewPr snapToGrid="0" snapToObjects="1">
      <p:cViewPr varScale="1">
        <p:scale>
          <a:sx n="135" d="100"/>
          <a:sy n="135" d="100"/>
        </p:scale>
        <p:origin x="19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createpage.action?spaceKey=DW&amp;title=Base%2C+Expansion&amp;linkCreation=true&amp;fromPageId=79200567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ETSI+Package+Management+%28SDC+Enhancements%29-+Guili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081349"/>
            <a:ext cx="10771741" cy="186956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SDC Enhancements for Mapping</a:t>
            </a:r>
            <a:br>
              <a:rPr lang="en-US" sz="3200" b="1" dirty="0"/>
            </a:br>
            <a:r>
              <a:rPr lang="en-US" sz="3200" b="1" dirty="0"/>
              <a:t>NS, VL, VNF, VDU and VF-Module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266123" y="3674867"/>
            <a:ext cx="7208565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September 4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, 2020</a:t>
            </a:r>
          </a:p>
          <a:p>
            <a:r>
              <a:rPr lang="en-US" dirty="0">
                <a:solidFill>
                  <a:schemeClr val="bg1"/>
                </a:solidFill>
              </a:rPr>
              <a:t>Presented by: 	Byung-Woo Jun (Ericsson) &amp; Ericsson SDC Dev Team</a:t>
            </a:r>
          </a:p>
          <a:p>
            <a:r>
              <a:rPr lang="en-US" dirty="0">
                <a:solidFill>
                  <a:schemeClr val="bg1"/>
                </a:solidFill>
              </a:rPr>
              <a:t>		Fred Oliveira (Verizon)</a:t>
            </a:r>
          </a:p>
          <a:p>
            <a:r>
              <a:rPr lang="en-US" dirty="0">
                <a:solidFill>
                  <a:schemeClr val="bg1"/>
                </a:solidFill>
              </a:rPr>
              <a:t>		</a:t>
            </a:r>
            <a:r>
              <a:rPr lang="en-US" dirty="0" err="1">
                <a:solidFill>
                  <a:schemeClr val="bg1"/>
                </a:solidFill>
              </a:rPr>
              <a:t>Thinh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Nguyenphu</a:t>
            </a:r>
            <a:r>
              <a:rPr lang="en-US" dirty="0">
                <a:solidFill>
                  <a:schemeClr val="bg1"/>
                </a:solidFill>
              </a:rPr>
              <a:t> (Nokia)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Participating Companies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Ericsson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Verizon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AT&amp;T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CMCC/ZTE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Huawei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Nokia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Others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31678D-A6BD-D24B-BB74-629F70FCAE5F}"/>
              </a:ext>
            </a:extLst>
          </p:cNvPr>
          <p:cNvSpPr/>
          <p:nvPr/>
        </p:nvSpPr>
        <p:spPr>
          <a:xfrm>
            <a:off x="8013753" y="4249514"/>
            <a:ext cx="39121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Note: </a:t>
            </a:r>
            <a:endParaRPr lang="en-US" sz="1000" dirty="0">
              <a:solidFill>
                <a:schemeClr val="bg1"/>
              </a:solidFill>
            </a:endParaRPr>
          </a:p>
          <a:p>
            <a:r>
              <a:rPr lang="en-US" sz="1000" b="1" dirty="0">
                <a:solidFill>
                  <a:schemeClr val="bg1"/>
                </a:solidFill>
              </a:rPr>
              <a:t>The following is being implemented for the Guilin release:</a:t>
            </a:r>
            <a:endParaRPr lang="en-US" sz="1000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</a:rPr>
              <a:t>SOL007 Design and SOL004 Onboarding</a:t>
            </a:r>
            <a:endParaRPr lang="en-US" sz="1000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</a:rPr>
              <a:t>ONAP ETSI-Alignment Modeling Hierarchy (partially)</a:t>
            </a:r>
            <a:endParaRPr lang="en-US" sz="1000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</a:rPr>
              <a:t>NS Mapping</a:t>
            </a:r>
            <a:endParaRPr lang="en-US" sz="1000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</a:rPr>
              <a:t>NS-Level </a:t>
            </a:r>
            <a:r>
              <a:rPr lang="en-US" sz="1000" b="1" dirty="0" err="1">
                <a:solidFill>
                  <a:schemeClr val="bg1"/>
                </a:solidFill>
              </a:rPr>
              <a:t>VirtualLink</a:t>
            </a:r>
            <a:r>
              <a:rPr lang="en-US" sz="1000" b="1" dirty="0">
                <a:solidFill>
                  <a:schemeClr val="bg1"/>
                </a:solidFill>
              </a:rPr>
              <a:t> (between VNFs) Mapping</a:t>
            </a:r>
            <a:endParaRPr lang="en-US" sz="1000" dirty="0">
              <a:solidFill>
                <a:schemeClr val="bg1"/>
              </a:solidFill>
            </a:endParaRPr>
          </a:p>
          <a:p>
            <a:br>
              <a:rPr lang="en-US" sz="1000" dirty="0">
                <a:solidFill>
                  <a:schemeClr val="bg1"/>
                </a:solidFill>
              </a:rPr>
            </a:br>
            <a:endParaRPr lang="en-US" sz="1000" dirty="0">
              <a:solidFill>
                <a:schemeClr val="bg1"/>
              </a:solidFill>
            </a:endParaRPr>
          </a:p>
          <a:p>
            <a:r>
              <a:rPr lang="en-US" sz="1000" b="1" dirty="0">
                <a:solidFill>
                  <a:schemeClr val="bg1"/>
                </a:solidFill>
              </a:rPr>
              <a:t>The following mapping will be implemented in the Honolulu release:</a:t>
            </a:r>
            <a:endParaRPr lang="en-US" sz="1000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</a:rPr>
              <a:t>VNF Mapping</a:t>
            </a:r>
            <a:endParaRPr lang="en-US" sz="1000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</a:rPr>
              <a:t>VDU and VFC Mapping</a:t>
            </a:r>
            <a:endParaRPr lang="en-US" sz="1000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</a:rPr>
              <a:t>PNF Mapping</a:t>
            </a:r>
            <a:endParaRPr lang="en-US" sz="1000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</a:rPr>
              <a:t>SOL001 VNFD and SDC AID DM VF Template Mapping</a:t>
            </a:r>
            <a:endParaRPr lang="en-US" sz="1000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</a:rPr>
              <a:t>VF-Module Deduction from SOL001 VNFD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71154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VF-Module Deduction from SOL001 VNFD (not for Guilin)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368" y="1074441"/>
            <a:ext cx="5087688" cy="1817615"/>
          </a:xfrm>
        </p:spPr>
        <p:txBody>
          <a:bodyPr>
            <a:normAutofit/>
          </a:bodyPr>
          <a:lstStyle/>
          <a:p>
            <a:r>
              <a:rPr lang="en-US" sz="1400" dirty="0"/>
              <a:t>SDC deduces the VF-Module from the SOL001 VNFD Policies&gt;</a:t>
            </a:r>
            <a:r>
              <a:rPr lang="en-US" sz="1400" dirty="0" err="1"/>
              <a:t>scaling_aspects</a:t>
            </a:r>
            <a:r>
              <a:rPr lang="en-US" sz="1400" dirty="0"/>
              <a:t>&gt;properties&gt;aspects</a:t>
            </a:r>
          </a:p>
          <a:p>
            <a:r>
              <a:rPr lang="en-US" sz="1400" dirty="0"/>
              <a:t>Additional VF-Module attributes are deduced as the following table</a:t>
            </a:r>
          </a:p>
          <a:p>
            <a:r>
              <a:rPr lang="en-US" sz="1400" dirty="0"/>
              <a:t>SOL003 Adapter may need to transform the VF-Module back to the SOL001 VNFD policies for the scaling and healing requests from VNFM(s) – not part of Guilin</a:t>
            </a:r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5B9248-97B9-0B47-A0F5-98B6A5161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239" y="1063256"/>
            <a:ext cx="6650393" cy="368506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01E7E58-2AAF-F742-B508-40E6D575F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554834"/>
              </p:ext>
            </p:extLst>
          </p:nvPr>
        </p:nvGraphicFramePr>
        <p:xfrm>
          <a:off x="90368" y="3060981"/>
          <a:ext cx="5639910" cy="336209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720">
                  <a:extLst>
                    <a:ext uri="{9D8B030D-6E8A-4147-A177-3AD203B41FA5}">
                      <a16:colId xmlns:a16="http://schemas.microsoft.com/office/drawing/2014/main" val="2995614728"/>
                    </a:ext>
                  </a:extLst>
                </a:gridCol>
                <a:gridCol w="687248">
                  <a:extLst>
                    <a:ext uri="{9D8B030D-6E8A-4147-A177-3AD203B41FA5}">
                      <a16:colId xmlns:a16="http://schemas.microsoft.com/office/drawing/2014/main" val="585299004"/>
                    </a:ext>
                  </a:extLst>
                </a:gridCol>
                <a:gridCol w="2055281">
                  <a:extLst>
                    <a:ext uri="{9D8B030D-6E8A-4147-A177-3AD203B41FA5}">
                      <a16:colId xmlns:a16="http://schemas.microsoft.com/office/drawing/2014/main" val="1904656960"/>
                    </a:ext>
                  </a:extLst>
                </a:gridCol>
                <a:gridCol w="1456661">
                  <a:extLst>
                    <a:ext uri="{9D8B030D-6E8A-4147-A177-3AD203B41FA5}">
                      <a16:colId xmlns:a16="http://schemas.microsoft.com/office/drawing/2014/main" val="1997640367"/>
                    </a:ext>
                  </a:extLst>
                </a:gridCol>
              </a:tblGrid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dirty="0">
                          <a:effectLst/>
                        </a:rPr>
                        <a:t>Name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>
                          <a:effectLst/>
                        </a:rPr>
                        <a:t>Required</a:t>
                      </a:r>
                      <a:endParaRPr lang="en-US" sz="90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dirty="0">
                          <a:effectLst/>
                        </a:rPr>
                        <a:t>Type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SOL001 VNFD Policies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719727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vf_module_type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string</a:t>
                      </a:r>
                    </a:p>
                    <a:p>
                      <a:pPr algn="l" fontAlgn="t"/>
                      <a:r>
                        <a:rPr lang="en-US" sz="900" dirty="0">
                          <a:effectLst/>
                        </a:rPr>
                        <a:t>valid values: </a:t>
                      </a:r>
                      <a:r>
                        <a:rPr lang="en-US" sz="900" u="sng" dirty="0">
                          <a:solidFill>
                            <a:srgbClr val="6D1806"/>
                          </a:solidFill>
                          <a:effectLst/>
                          <a:hlinkClick r:id="rId3"/>
                        </a:rPr>
                        <a:t>Base, Expansion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Base</a:t>
                      </a:r>
                    </a:p>
                    <a:p>
                      <a:pPr algn="l" fontAlgn="t"/>
                      <a:r>
                        <a:rPr lang="en-US" sz="900">
                          <a:effectLst/>
                        </a:rPr>
                        <a:t>default: Base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80229"/>
                  </a:ext>
                </a:extLst>
              </a:tr>
              <a:tr h="25878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vf_module_label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string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aspects: &lt;A&gt;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266247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min_vf_module_instances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integer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initial_delta</a:t>
                      </a:r>
                      <a:r>
                        <a:rPr lang="en-US" sz="900" dirty="0">
                          <a:effectLst/>
                        </a:rPr>
                        <a:t>: 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9481293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max_vf_module_instances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no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integer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max_scale_level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90019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initial_count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integer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initial_data</a:t>
                      </a:r>
                      <a:r>
                        <a:rPr lang="en-US" sz="900" dirty="0">
                          <a:effectLst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900" dirty="0">
                          <a:effectLst/>
                        </a:rPr>
                        <a:t>  </a:t>
                      </a:r>
                      <a:r>
                        <a:rPr lang="en-US" sz="900" dirty="0" err="1">
                          <a:effectLst/>
                        </a:rPr>
                        <a:t>number_of_instances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5587624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vf_module_description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no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string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aspects: </a:t>
                      </a:r>
                    </a:p>
                    <a:p>
                      <a:pPr algn="l" fontAlgn="t"/>
                      <a:r>
                        <a:rPr lang="en-US" sz="900" dirty="0">
                          <a:effectLst/>
                        </a:rPr>
                        <a:t>  description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619215"/>
                  </a:ext>
                </a:extLst>
              </a:tr>
              <a:tr h="25878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volume_group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Boolean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Default to false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383480"/>
                  </a:ext>
                </a:extLst>
              </a:tr>
              <a:tr h="34406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group_naming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no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org.openecomp.datatypes.Naming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Optional field, leave it empty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751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90412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368" y="1074441"/>
            <a:ext cx="11382162" cy="4178043"/>
          </a:xfrm>
        </p:spPr>
        <p:txBody>
          <a:bodyPr>
            <a:normAutofit/>
          </a:bodyPr>
          <a:lstStyle/>
          <a:p>
            <a:r>
              <a:rPr lang="en-US" sz="1400" dirty="0"/>
              <a:t>SDC Enhancements in Guilin, </a:t>
            </a:r>
            <a:r>
              <a:rPr lang="en-US" sz="1400" dirty="0">
                <a:hlinkClick r:id="rId2"/>
              </a:rPr>
              <a:t>https://wiki.onap.org/display/DW/ETSI+Package+Management+%28SDC+Enhancements%29-+Guilin</a:t>
            </a:r>
            <a:endParaRPr lang="en-US" sz="1400" dirty="0"/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8300794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B1834B-E19A-E047-BF31-D3D067F7DEFC}"/>
              </a:ext>
            </a:extLst>
          </p:cNvPr>
          <p:cNvSpPr txBox="1"/>
          <p:nvPr/>
        </p:nvSpPr>
        <p:spPr>
          <a:xfrm>
            <a:off x="5001768" y="3685032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1737130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SOL007 Design and SOL004 Onboarding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8484659" cy="4975482"/>
          </a:xfrm>
        </p:spPr>
        <p:txBody>
          <a:bodyPr>
            <a:normAutofit lnSpcReduction="10000"/>
          </a:bodyPr>
          <a:lstStyle/>
          <a:p>
            <a:r>
              <a:rPr lang="en-US" sz="1400" dirty="0"/>
              <a:t>SDC takes the vendor provided package and adds some files or changes files and meta data according to SDC procedure.</a:t>
            </a:r>
          </a:p>
          <a:p>
            <a:r>
              <a:rPr lang="en-US" sz="1400" dirty="0"/>
              <a:t>SDC NS/VNF/PNF Onboarding Procedure and Original Vendor VNF/PNF Package Handling</a:t>
            </a:r>
          </a:p>
          <a:p>
            <a:pPr lvl="1"/>
            <a:r>
              <a:rPr lang="en-US" sz="1400" dirty="0"/>
              <a:t>SDC onboarding enhancement was made to the SDC Dublin to support SOL004 PNF/VNF onboarding with .zip and .</a:t>
            </a:r>
            <a:r>
              <a:rPr lang="en-US" sz="1400" dirty="0" err="1"/>
              <a:t>csar</a:t>
            </a:r>
            <a:r>
              <a:rPr lang="en-US" sz="1400" dirty="0"/>
              <a:t> file extensions. We continue to support the current onboarding mechanism with some enhancements.</a:t>
            </a:r>
          </a:p>
          <a:p>
            <a:pPr lvl="1"/>
            <a:r>
              <a:rPr lang="en-US" sz="1400" dirty="0"/>
              <a:t>SOL007 NS onboarding (stretch goal for Guilin) will follow the same procedure; i.e., storing the vendor SOL007 NS package into the “</a:t>
            </a:r>
            <a:r>
              <a:rPr lang="en-US" sz="1400" b="1" dirty="0"/>
              <a:t>ETSI_PACKAGE” </a:t>
            </a:r>
            <a:r>
              <a:rPr lang="en-US" sz="1400" dirty="0"/>
              <a:t>directory.</a:t>
            </a:r>
          </a:p>
          <a:p>
            <a:pPr lvl="1"/>
            <a:r>
              <a:rPr lang="en-US" sz="1400" dirty="0"/>
              <a:t>SOL007 NS design will allow users to build SOL007 NS package including SOL001 NSD from scratch</a:t>
            </a:r>
          </a:p>
          <a:p>
            <a:pPr lvl="1"/>
            <a:r>
              <a:rPr lang="en-US" sz="1400" dirty="0"/>
              <a:t>SDC VSP and Resource </a:t>
            </a:r>
            <a:r>
              <a:rPr lang="en-US" sz="1400" dirty="0" err="1"/>
              <a:t>csar</a:t>
            </a:r>
            <a:r>
              <a:rPr lang="en-US" sz="1400" dirty="0"/>
              <a:t> files have the “ETSI_PACKAGE” directory, which will contain the original vendor VNF/NS/PNF package.</a:t>
            </a:r>
          </a:p>
          <a:p>
            <a:pPr lvl="2"/>
            <a:r>
              <a:rPr lang="en-US" sz="1400" dirty="0"/>
              <a:t>The “ONBOARDED_PACKAGE” directory name will be changed to “ETSI_PACKAGE” as a common ETSI directory name. This change is necessary to support design of SOL007 package</a:t>
            </a:r>
          </a:p>
          <a:p>
            <a:pPr lvl="2"/>
            <a:r>
              <a:rPr lang="en-US" sz="1400" dirty="0"/>
              <a:t>ONAP-ETSI Catalog Manager will be extracted the ETSI packages from the “ETSI_PACKAGE” directory.</a:t>
            </a:r>
          </a:p>
          <a:p>
            <a:pPr lvl="2"/>
            <a:r>
              <a:rPr lang="en-US" sz="1400" dirty="0"/>
              <a:t>The VNFM and external NFVO use the original vendor VNF/NS/PNF packages through ETSI Catalog Manager.</a:t>
            </a:r>
          </a:p>
          <a:p>
            <a:r>
              <a:rPr lang="en-US" sz="1400" dirty="0"/>
              <a:t>SDC provides mapping from ETSI SOL001 NSD/VNFD/PNFD (PNF in the future) to SDC AID DM </a:t>
            </a:r>
          </a:p>
          <a:p>
            <a:pPr lvl="1"/>
            <a:r>
              <a:rPr lang="en-US" sz="1400" dirty="0"/>
              <a:t>See the subsequent slides for mapping.</a:t>
            </a:r>
          </a:p>
          <a:p>
            <a:r>
              <a:rPr lang="en-US" sz="1400" dirty="0"/>
              <a:t>Note: ETSI 2.7.1 handling will be discussed separately.</a:t>
            </a:r>
          </a:p>
          <a:p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BD9454-C3D6-3B4C-804C-533E1BF82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8983" y="2864963"/>
            <a:ext cx="3073400" cy="33528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120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C3E6CE4-5A15-4E46-A41F-41C1DFE36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787" y="3110845"/>
            <a:ext cx="6416547" cy="32939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A0F11C2-137A-8744-8322-1E4ED0544082}"/>
              </a:ext>
            </a:extLst>
          </p:cNvPr>
          <p:cNvSpPr/>
          <p:nvPr/>
        </p:nvSpPr>
        <p:spPr>
          <a:xfrm>
            <a:off x="172122" y="3880407"/>
            <a:ext cx="5282005" cy="25354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ETSI-Alignment Modeling Hierarchy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16713" cy="1872090"/>
          </a:xfrm>
        </p:spPr>
        <p:txBody>
          <a:bodyPr>
            <a:normAutofit/>
          </a:bodyPr>
          <a:lstStyle/>
          <a:p>
            <a:r>
              <a:rPr lang="en-US" sz="1200" dirty="0"/>
              <a:t>For OSS Service-level modeling, continue to use </a:t>
            </a:r>
            <a:r>
              <a:rPr lang="en-US" sz="1200" dirty="0" err="1"/>
              <a:t>org.openecomp.resource.abstract.nodes.service</a:t>
            </a:r>
            <a:endParaRPr lang="en-US" sz="1200" dirty="0"/>
          </a:p>
          <a:p>
            <a:r>
              <a:rPr lang="en-US" sz="1200" dirty="0"/>
              <a:t>For NS modeling, use SOL001 </a:t>
            </a:r>
            <a:r>
              <a:rPr lang="en-US" sz="1200" dirty="0" err="1"/>
              <a:t>tosca.nodes.nfv.NS</a:t>
            </a:r>
            <a:r>
              <a:rPr lang="en-US" sz="1200" dirty="0"/>
              <a:t> as SDC AID DM NS node type</a:t>
            </a:r>
          </a:p>
          <a:p>
            <a:r>
              <a:rPr lang="en-US" sz="1200" dirty="0"/>
              <a:t>The OSS-Service model references/includes associated NSs (1:M)</a:t>
            </a:r>
          </a:p>
          <a:p>
            <a:r>
              <a:rPr lang="en-US" sz="1200" dirty="0"/>
              <a:t>In ONAP, </a:t>
            </a:r>
            <a:r>
              <a:rPr lang="en-US" sz="1200" dirty="0" err="1"/>
              <a:t>tosca.nodes.nfv.NS</a:t>
            </a:r>
            <a:r>
              <a:rPr lang="en-US" sz="1200" dirty="0"/>
              <a:t> references, a new VNF node type, </a:t>
            </a:r>
            <a:r>
              <a:rPr lang="en-US" sz="1200" dirty="0" err="1"/>
              <a:t>org.openecomp.resource.abstract.nodes.ETSI.VNF</a:t>
            </a:r>
            <a:r>
              <a:rPr lang="en-US" sz="1200" dirty="0"/>
              <a:t> (1:M) and a new PNF node type, </a:t>
            </a:r>
            <a:r>
              <a:rPr lang="en-US" sz="1200" dirty="0" err="1"/>
              <a:t>org.openecomp.resource.abstract.nodes.ETSI.PNF</a:t>
            </a:r>
            <a:r>
              <a:rPr lang="en-US" sz="1200" dirty="0"/>
              <a:t> (1:M) are used</a:t>
            </a:r>
          </a:p>
          <a:p>
            <a:pPr lvl="1"/>
            <a:r>
              <a:rPr lang="en-US" sz="1200" dirty="0">
                <a:solidFill>
                  <a:schemeClr val="accent1"/>
                </a:solidFill>
              </a:rPr>
              <a:t>Note: VNF and PNF mappings are NOT part of Guilin.</a:t>
            </a:r>
          </a:p>
          <a:p>
            <a:r>
              <a:rPr lang="en-US" sz="1200" dirty="0"/>
              <a:t>In ONAP, </a:t>
            </a:r>
            <a:r>
              <a:rPr lang="en-US" sz="1200" dirty="0" err="1"/>
              <a:t>tosca.nodes.nfv.NS</a:t>
            </a:r>
            <a:r>
              <a:rPr lang="en-US" sz="1200" dirty="0"/>
              <a:t> includes SOL001 </a:t>
            </a:r>
            <a:r>
              <a:rPr lang="en-US" sz="1200" dirty="0" err="1"/>
              <a:t>tosca.nodes.nfv.NsVirtualLink</a:t>
            </a:r>
            <a:r>
              <a:rPr lang="en-US" sz="1200" dirty="0"/>
              <a:t> (1:M)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E8CD13-06E0-0A4B-A85D-93B9906A4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42" y="3958974"/>
            <a:ext cx="4870863" cy="2456908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567EF95-47A7-0A41-AC13-8337AC3C4F30}"/>
              </a:ext>
            </a:extLst>
          </p:cNvPr>
          <p:cNvSpPr/>
          <p:nvPr/>
        </p:nvSpPr>
        <p:spPr>
          <a:xfrm>
            <a:off x="1609444" y="3264119"/>
            <a:ext cx="2474258" cy="441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DA480B-FC3F-9C44-9E66-C36580242078}"/>
              </a:ext>
            </a:extLst>
          </p:cNvPr>
          <p:cNvSpPr txBox="1"/>
          <p:nvPr/>
        </p:nvSpPr>
        <p:spPr>
          <a:xfrm>
            <a:off x="1588025" y="3311527"/>
            <a:ext cx="251222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OSS Service Model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org.openecomp.resource.abstract.nodes.service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C3B385-1B65-5049-B7E2-2C54B2133548}"/>
              </a:ext>
            </a:extLst>
          </p:cNvPr>
          <p:cNvCxnSpPr>
            <a:cxnSpLocks/>
          </p:cNvCxnSpPr>
          <p:nvPr/>
        </p:nvCxnSpPr>
        <p:spPr>
          <a:xfrm>
            <a:off x="2846573" y="3694425"/>
            <a:ext cx="0" cy="3719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0654740-10E5-1244-93C6-C40F2984140A}"/>
              </a:ext>
            </a:extLst>
          </p:cNvPr>
          <p:cNvSpPr txBox="1"/>
          <p:nvPr/>
        </p:nvSpPr>
        <p:spPr>
          <a:xfrm>
            <a:off x="111185" y="385222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ETSI SOL001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2C75A322-2397-A140-92EE-CEB21A1CFB47}"/>
              </a:ext>
            </a:extLst>
          </p:cNvPr>
          <p:cNvSpPr/>
          <p:nvPr/>
        </p:nvSpPr>
        <p:spPr>
          <a:xfrm>
            <a:off x="5112382" y="3975334"/>
            <a:ext cx="978408" cy="484632"/>
          </a:xfrm>
          <a:prstGeom prst="rightArrow">
            <a:avLst/>
          </a:prstGeom>
          <a:solidFill>
            <a:schemeClr val="bg1">
              <a:lumMod val="6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6D94DB-894D-DE4D-B718-E06C6BB0495C}"/>
              </a:ext>
            </a:extLst>
          </p:cNvPr>
          <p:cNvSpPr txBox="1"/>
          <p:nvPr/>
        </p:nvSpPr>
        <p:spPr>
          <a:xfrm>
            <a:off x="5634238" y="3222677"/>
            <a:ext cx="8210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SDC AID DM</a:t>
            </a:r>
          </a:p>
        </p:txBody>
      </p:sp>
    </p:spTree>
    <p:extLst>
      <p:ext uri="{BB962C8B-B14F-4D97-AF65-F5344CB8AC3E}">
        <p14:creationId xmlns:p14="http://schemas.microsoft.com/office/powerpoint/2010/main" val="264639423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NS Mapping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16713" cy="834399"/>
          </a:xfrm>
        </p:spPr>
        <p:txBody>
          <a:bodyPr>
            <a:normAutofit fontScale="92500" lnSpcReduction="20000"/>
          </a:bodyPr>
          <a:lstStyle/>
          <a:p>
            <a:r>
              <a:rPr lang="en-US" sz="1400" dirty="0"/>
              <a:t>SDC adopts SOL001 </a:t>
            </a:r>
            <a:r>
              <a:rPr lang="en-US" sz="1400" dirty="0" err="1"/>
              <a:t>tosca.nodes.nfv.NS</a:t>
            </a:r>
            <a:r>
              <a:rPr lang="en-US" sz="1400" dirty="0"/>
              <a:t> node type as the SDC NS node type; i.e., no mapping is necessary</a:t>
            </a:r>
          </a:p>
          <a:p>
            <a:pPr lvl="1"/>
            <a:r>
              <a:rPr lang="en-US" sz="1400" dirty="0"/>
              <a:t>A new SDC SOL007 Design process generates SOL001 </a:t>
            </a:r>
            <a:r>
              <a:rPr lang="en-US" sz="1400" dirty="0" err="1"/>
              <a:t>tosca.nodes.nfv.NS</a:t>
            </a:r>
            <a:r>
              <a:rPr lang="en-US" sz="1400" dirty="0"/>
              <a:t> for the NS node type</a:t>
            </a:r>
          </a:p>
          <a:p>
            <a:pPr lvl="1"/>
            <a:r>
              <a:rPr lang="en-US" sz="1400" dirty="0"/>
              <a:t>A new SDC SOL007 Onboarding process (stretch goal) copies the onboarded SOL001 </a:t>
            </a:r>
            <a:r>
              <a:rPr lang="en-US" sz="1400" dirty="0" err="1"/>
              <a:t>tosca.nodes.nfv.NS</a:t>
            </a:r>
            <a:r>
              <a:rPr lang="en-US" sz="1400" dirty="0"/>
              <a:t> contents to SDC AID DM </a:t>
            </a:r>
            <a:r>
              <a:rPr lang="en-US" sz="1400" dirty="0" err="1"/>
              <a:t>tosca.nodes.nfv.NS</a:t>
            </a:r>
            <a:r>
              <a:rPr lang="en-US" sz="1400" dirty="0"/>
              <a:t> contents</a:t>
            </a:r>
          </a:p>
          <a:p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6A313E-A1F0-094F-B0CA-0E5E41F519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180594"/>
              </p:ext>
            </p:extLst>
          </p:nvPr>
        </p:nvGraphicFramePr>
        <p:xfrm>
          <a:off x="314325" y="2076998"/>
          <a:ext cx="7185935" cy="42677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26562">
                  <a:extLst>
                    <a:ext uri="{9D8B030D-6E8A-4147-A177-3AD203B41FA5}">
                      <a16:colId xmlns:a16="http://schemas.microsoft.com/office/drawing/2014/main" val="413196912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4047420314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3813635394"/>
                    </a:ext>
                  </a:extLst>
                </a:gridCol>
                <a:gridCol w="356949">
                  <a:extLst>
                    <a:ext uri="{9D8B030D-6E8A-4147-A177-3AD203B41FA5}">
                      <a16:colId xmlns:a16="http://schemas.microsoft.com/office/drawing/2014/main" val="3462432617"/>
                    </a:ext>
                  </a:extLst>
                </a:gridCol>
                <a:gridCol w="1696176">
                  <a:extLst>
                    <a:ext uri="{9D8B030D-6E8A-4147-A177-3AD203B41FA5}">
                      <a16:colId xmlns:a16="http://schemas.microsoft.com/office/drawing/2014/main" val="1325247593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497452292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551090773"/>
                    </a:ext>
                  </a:extLst>
                </a:gridCol>
              </a:tblGrid>
              <a:tr h="57771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solidFill>
                            <a:srgbClr val="3366FF"/>
                          </a:solidFill>
                          <a:effectLst/>
                        </a:rPr>
                        <a:t>SOL001 NS (tosca.nodes.nfv.NS) - Chosen</a:t>
                      </a:r>
                      <a:br>
                        <a:rPr lang="en-US" sz="1100" b="1">
                          <a:solidFill>
                            <a:srgbClr val="172B4D"/>
                          </a:solidFill>
                          <a:effectLst/>
                        </a:rPr>
                      </a:br>
                      <a:br>
                        <a:rPr lang="en-US" sz="1100" b="1">
                          <a:solidFill>
                            <a:srgbClr val="172B4D"/>
                          </a:solidFill>
                          <a:effectLst/>
                        </a:rPr>
                      </a:br>
                      <a:endParaRPr lang="en-US" sz="1100" b="1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b="1" dirty="0">
                          <a:solidFill>
                            <a:srgbClr val="172B4D"/>
                          </a:solidFill>
                          <a:effectLst/>
                        </a:rPr>
                      </a:br>
                      <a:endParaRPr lang="en-US" sz="11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 dirty="0">
                          <a:solidFill>
                            <a:srgbClr val="172B4D"/>
                          </a:solidFill>
                          <a:effectLst/>
                        </a:rPr>
                        <a:t>SDC NSD</a:t>
                      </a:r>
                    </a:p>
                    <a:p>
                      <a:pPr algn="l" fontAlgn="t"/>
                      <a:r>
                        <a:rPr lang="en-US" sz="1100" b="1" strike="noStrike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org.openecomp.resource.vfc.NSD</a:t>
                      </a:r>
                      <a:r>
                        <a:rPr lang="en-US" sz="1100" b="1" strike="noStrike" dirty="0">
                          <a:solidFill>
                            <a:srgbClr val="172B4D"/>
                          </a:solidFill>
                          <a:effectLst/>
                        </a:rPr>
                        <a:t>      (</a:t>
                      </a:r>
                      <a:r>
                        <a:rPr lang="en-US" sz="1100" b="1" strike="noStrike" dirty="0">
                          <a:solidFill>
                            <a:srgbClr val="FF0000"/>
                          </a:solidFill>
                          <a:effectLst/>
                        </a:rPr>
                        <a:t>not used for SOL007 design or onboarding</a:t>
                      </a:r>
                      <a:r>
                        <a:rPr lang="en-US" sz="1100" b="1" strike="noStrike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407141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effectLst/>
                        </a:rPr>
                        <a:t>name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effectLst/>
                        </a:rPr>
                        <a:t>required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effectLst/>
                        </a:rPr>
                        <a:t>type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 dirty="0">
                          <a:effectLst/>
                        </a:rPr>
                        <a:t>name</a:t>
                      </a:r>
                      <a:endParaRPr lang="en-US" sz="1100" strike="noStrike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>
                          <a:effectLst/>
                        </a:rPr>
                        <a:t>required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>
                          <a:effectLst/>
                        </a:rPr>
                        <a:t>type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735620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descriptor_id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nsd_id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6806069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designer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nsd_designer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343478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version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nsd_version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253549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name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nsd_name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070324"/>
                  </a:ext>
                </a:extLst>
              </a:tr>
              <a:tr h="448802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invariant_id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providing_service_uuid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270169"/>
                  </a:ext>
                </a:extLst>
              </a:tr>
              <a:tr h="57771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flavor_id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providing_service_invariant_uuid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461969"/>
                  </a:ext>
                </a:extLst>
              </a:tr>
              <a:tr h="57771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ns_profile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no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dirty="0" err="1">
                          <a:effectLst/>
                        </a:rPr>
                        <a:t>tosca.datatypes.nfv.NsProfile</a:t>
                      </a: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providing_service_name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07553"/>
                  </a:ext>
                </a:extLst>
              </a:tr>
            </a:tbl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99EE8881-30F7-8D42-819D-243D7083D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253" y="4963882"/>
            <a:ext cx="4603809" cy="13872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C4FD96-4E15-8942-B2AE-98C92E2C34DB}"/>
              </a:ext>
            </a:extLst>
          </p:cNvPr>
          <p:cNvSpPr txBox="1"/>
          <p:nvPr/>
        </p:nvSpPr>
        <p:spPr>
          <a:xfrm>
            <a:off x="7840496" y="4687114"/>
            <a:ext cx="19976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&lt;</a:t>
            </a:r>
            <a:r>
              <a:rPr lang="en-US" sz="1100" dirty="0" err="1"/>
              <a:t>tosca.datatypes.nfv.NsProfile</a:t>
            </a:r>
            <a:r>
              <a:rPr lang="en-US" sz="1100" dirty="0"/>
              <a:t>&gt;</a:t>
            </a:r>
          </a:p>
        </p:txBody>
      </p:sp>
      <p:sp>
        <p:nvSpPr>
          <p:cNvPr id="7" name="Curved Up Arrow 6">
            <a:extLst>
              <a:ext uri="{FF2B5EF4-FFF2-40B4-BE49-F238E27FC236}">
                <a16:creationId xmlns:a16="http://schemas.microsoft.com/office/drawing/2014/main" id="{70C20928-8261-BD4E-A79E-14D56D3FB257}"/>
              </a:ext>
            </a:extLst>
          </p:cNvPr>
          <p:cNvSpPr/>
          <p:nvPr/>
        </p:nvSpPr>
        <p:spPr>
          <a:xfrm>
            <a:off x="3327990" y="6028659"/>
            <a:ext cx="4401879" cy="33766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C7EB87-3212-E640-92D8-1DC41642D26A}"/>
              </a:ext>
            </a:extLst>
          </p:cNvPr>
          <p:cNvSpPr txBox="1"/>
          <p:nvPr/>
        </p:nvSpPr>
        <p:spPr>
          <a:xfrm>
            <a:off x="7729869" y="2074708"/>
            <a:ext cx="40778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decision to deprecate the current SDC NS node type, </a:t>
            </a:r>
            <a:r>
              <a:rPr lang="en-US" sz="1400" dirty="0" err="1"/>
              <a:t>org.openecomp.resource.vfc.NSD</a:t>
            </a:r>
            <a:r>
              <a:rPr lang="en-US" sz="1400" dirty="0"/>
              <a:t> for SOL007 design and onboarding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VFC impacts are being analyzed; expect to be minimal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SDC </a:t>
            </a:r>
            <a:r>
              <a:rPr lang="en-US" sz="1400" dirty="0" err="1"/>
              <a:t>nfv</a:t>
            </a:r>
            <a:r>
              <a:rPr lang="en-US" sz="1400" dirty="0"/>
              <a:t>-types directory is enhanced for hosting SOL001 NS node type.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SDC tosca data-types directory is enhanced for SDC AID DM changes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406A30B-0204-924A-A62F-A8BBA5A9B699}"/>
              </a:ext>
            </a:extLst>
          </p:cNvPr>
          <p:cNvGrpSpPr/>
          <p:nvPr/>
        </p:nvGrpSpPr>
        <p:grpSpPr>
          <a:xfrm>
            <a:off x="4180671" y="2619799"/>
            <a:ext cx="2964847" cy="3577690"/>
            <a:chOff x="3907293" y="2450969"/>
            <a:chExt cx="2964847" cy="357769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7752FD2-E5ED-6C42-A71A-5493D88EEB10}"/>
                </a:ext>
              </a:extLst>
            </p:cNvPr>
            <p:cNvCxnSpPr/>
            <p:nvPr/>
          </p:nvCxnSpPr>
          <p:spPr>
            <a:xfrm>
              <a:off x="4044099" y="2450969"/>
              <a:ext cx="2828041" cy="350677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6818725-0691-294A-9E7B-E2C478D51D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7293" y="2450969"/>
              <a:ext cx="2795165" cy="357769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984443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NS-Level </a:t>
            </a:r>
            <a:r>
              <a:rPr lang="en-US" dirty="0" err="1"/>
              <a:t>VirtualLink</a:t>
            </a:r>
            <a:r>
              <a:rPr lang="en-US" dirty="0"/>
              <a:t> (between VNFs) Mapping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32364" cy="1243454"/>
          </a:xfrm>
        </p:spPr>
        <p:txBody>
          <a:bodyPr>
            <a:normAutofit fontScale="92500"/>
          </a:bodyPr>
          <a:lstStyle/>
          <a:p>
            <a:r>
              <a:rPr lang="en-US" sz="1400" dirty="0"/>
              <a:t>SDC adopts SOL001 </a:t>
            </a:r>
            <a:r>
              <a:rPr lang="en-US" sz="1400" dirty="0" err="1"/>
              <a:t>tosca.nodes.nfv.NsVirtualLink</a:t>
            </a:r>
            <a:r>
              <a:rPr lang="en-US" sz="1400" dirty="0"/>
              <a:t> node type for the SDC NS-level </a:t>
            </a:r>
            <a:r>
              <a:rPr lang="en-US" sz="1400" dirty="0" err="1"/>
              <a:t>VirtualLink</a:t>
            </a:r>
            <a:r>
              <a:rPr lang="en-US" sz="1400" dirty="0"/>
              <a:t> node type; i.e., no mapping is necessary</a:t>
            </a:r>
          </a:p>
          <a:p>
            <a:pPr lvl="1"/>
            <a:r>
              <a:rPr lang="en-US" sz="1400" dirty="0"/>
              <a:t>A new SDC SOL007 Design process generates SOL001 </a:t>
            </a:r>
            <a:r>
              <a:rPr lang="en-US" sz="1400" dirty="0" err="1"/>
              <a:t>tosca.nodes.nfv.NsVirtualLink</a:t>
            </a:r>
            <a:r>
              <a:rPr lang="en-US" sz="1400" dirty="0"/>
              <a:t> for the </a:t>
            </a:r>
            <a:r>
              <a:rPr lang="en-US" sz="1400" dirty="0" err="1"/>
              <a:t>VirtualLink</a:t>
            </a:r>
            <a:r>
              <a:rPr lang="en-US" sz="1400" dirty="0"/>
              <a:t> node type, and includes it in the NSD</a:t>
            </a:r>
          </a:p>
          <a:p>
            <a:pPr lvl="1"/>
            <a:r>
              <a:rPr lang="en-US" sz="1400" dirty="0"/>
              <a:t>A new SDC SOL007 Onboarding process copies the onboarded SOL001 </a:t>
            </a:r>
            <a:r>
              <a:rPr lang="en-US" sz="1400" dirty="0" err="1"/>
              <a:t>tosca.nodes.nfv.NsVirtualLink</a:t>
            </a:r>
            <a:r>
              <a:rPr lang="en-US" sz="1400" dirty="0"/>
              <a:t> to SDC AID DM </a:t>
            </a:r>
            <a:r>
              <a:rPr lang="en-US" sz="1400" dirty="0" err="1"/>
              <a:t>tosca.nodes.nfv.NsVirtualLink</a:t>
            </a:r>
            <a:endParaRPr lang="en-US" sz="1400" dirty="0"/>
          </a:p>
          <a:p>
            <a:pPr lvl="1"/>
            <a:r>
              <a:rPr lang="en-US" sz="1400" dirty="0"/>
              <a:t>SDC deprecates vendor/operator-specific VLs from SOL007 design and onboarding</a:t>
            </a:r>
          </a:p>
          <a:p>
            <a:pPr lvl="1"/>
            <a:endParaRPr lang="en-US" sz="1400" dirty="0"/>
          </a:p>
          <a:p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15B058-5281-5E4E-B799-555ABAD43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717" y="2381693"/>
            <a:ext cx="4594763" cy="18193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D29CF0-76E7-1C43-96DD-95E6C289B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654" y="4182452"/>
            <a:ext cx="4943259" cy="13907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92539B-5639-194B-B9F5-182B969B1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717" y="4206204"/>
            <a:ext cx="4594763" cy="11889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F8242D-471A-264C-8EE7-25D6971F58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655" y="2381694"/>
            <a:ext cx="4943258" cy="18007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64A3B2-659F-4348-9A42-1669960761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654" y="5613778"/>
            <a:ext cx="4943259" cy="6566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3B8A0DB-BF62-DB4B-82B2-209E6212C6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717" y="5464989"/>
            <a:ext cx="4594763" cy="67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00735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 Mapping (not for Guilin)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2623"/>
            <a:ext cx="4376848" cy="5327810"/>
          </a:xfrm>
        </p:spPr>
        <p:txBody>
          <a:bodyPr>
            <a:normAutofit lnSpcReduction="10000"/>
          </a:bodyPr>
          <a:lstStyle/>
          <a:p>
            <a:r>
              <a:rPr lang="en-US" sz="1400" dirty="0"/>
              <a:t>SDC adopts a new VNF node type, </a:t>
            </a:r>
            <a:r>
              <a:rPr lang="en-US" sz="1400" dirty="0" err="1"/>
              <a:t>org.openecomp.resource.abstract.nodes.ETSI.VNF</a:t>
            </a:r>
            <a:r>
              <a:rPr lang="en-US" sz="1400" dirty="0"/>
              <a:t>, which is derived from </a:t>
            </a:r>
            <a:r>
              <a:rPr lang="en-US" sz="1400" dirty="0" err="1"/>
              <a:t>org.openecomp.resource.abstract.nodes.VF</a:t>
            </a:r>
            <a:r>
              <a:rPr lang="en-US" sz="1400" dirty="0"/>
              <a:t>.</a:t>
            </a:r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Merge of SOL001 VNF SDC VF node type attributes</a:t>
            </a:r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Non-ETSI modeling continues to use the existing </a:t>
            </a:r>
            <a:r>
              <a:rPr lang="en-US" sz="1200" dirty="0" err="1"/>
              <a:t>org.openecomp.resource.abstract.nodes.VF</a:t>
            </a:r>
            <a:endParaRPr lang="en-US" sz="1200" dirty="0"/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ETSI VNF Design/Onboarding process uses the new VNF node type, </a:t>
            </a:r>
            <a:r>
              <a:rPr lang="en-US" sz="1200" dirty="0" err="1"/>
              <a:t>org.openecomp.resource.abstract.nodes.ETSI.VNF</a:t>
            </a:r>
            <a:r>
              <a:rPr lang="en-US" sz="1200" dirty="0"/>
              <a:t> as SDC AID DM VF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For SOL001 VNF to SDC AID DM VNF mapping, SDC copies SOL001 VNF attributes to the corresponding attributes in the </a:t>
            </a:r>
            <a:r>
              <a:rPr lang="en-US" sz="1400" dirty="0" err="1"/>
              <a:t>org.openecomp.resource.abstract.nodes.ETSI.VNF</a:t>
            </a:r>
            <a:r>
              <a:rPr lang="en-US" sz="1400" dirty="0"/>
              <a:t>.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SOL001 VNF attributes in SDC AID DM will be visible from SDC UI, so those attributes can be changed by SDC UI.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But the onboarded vendor ETSI package will not be changed by the SDC UI users in Guilin. 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In Honolulu, the sync-up behavior will be be considered.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For the reverse mapping, only the corresponding SOL001 VNF attributes will be copied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In Guilin, SO NFVO, VFC and SVNFM get the SOL 001 attributes from descriptors, not from AAI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AAI schema changes are not expected in Guilin</a:t>
            </a:r>
          </a:p>
          <a:p>
            <a:endParaRPr lang="en-US" sz="14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00900B7-6223-7E47-804D-90251E6F9C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628152"/>
              </p:ext>
            </p:extLst>
          </p:nvPr>
        </p:nvGraphicFramePr>
        <p:xfrm>
          <a:off x="4421910" y="660399"/>
          <a:ext cx="7690354" cy="581147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45027">
                  <a:extLst>
                    <a:ext uri="{9D8B030D-6E8A-4147-A177-3AD203B41FA5}">
                      <a16:colId xmlns:a16="http://schemas.microsoft.com/office/drawing/2014/main" val="718770810"/>
                    </a:ext>
                  </a:extLst>
                </a:gridCol>
                <a:gridCol w="359229">
                  <a:extLst>
                    <a:ext uri="{9D8B030D-6E8A-4147-A177-3AD203B41FA5}">
                      <a16:colId xmlns:a16="http://schemas.microsoft.com/office/drawing/2014/main" val="1851354159"/>
                    </a:ext>
                  </a:extLst>
                </a:gridCol>
                <a:gridCol w="1653095">
                  <a:extLst>
                    <a:ext uri="{9D8B030D-6E8A-4147-A177-3AD203B41FA5}">
                      <a16:colId xmlns:a16="http://schemas.microsoft.com/office/drawing/2014/main" val="2256003532"/>
                    </a:ext>
                  </a:extLst>
                </a:gridCol>
                <a:gridCol w="393419">
                  <a:extLst>
                    <a:ext uri="{9D8B030D-6E8A-4147-A177-3AD203B41FA5}">
                      <a16:colId xmlns:a16="http://schemas.microsoft.com/office/drawing/2014/main" val="2711115308"/>
                    </a:ext>
                  </a:extLst>
                </a:gridCol>
                <a:gridCol w="1796143">
                  <a:extLst>
                    <a:ext uri="{9D8B030D-6E8A-4147-A177-3AD203B41FA5}">
                      <a16:colId xmlns:a16="http://schemas.microsoft.com/office/drawing/2014/main" val="2944491567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2438774067"/>
                    </a:ext>
                  </a:extLst>
                </a:gridCol>
                <a:gridCol w="2008012">
                  <a:extLst>
                    <a:ext uri="{9D8B030D-6E8A-4147-A177-3AD203B41FA5}">
                      <a16:colId xmlns:a16="http://schemas.microsoft.com/office/drawing/2014/main" val="3540066202"/>
                    </a:ext>
                  </a:extLst>
                </a:gridCol>
              </a:tblGrid>
              <a:tr h="187214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SOL001 VNF (</a:t>
                      </a:r>
                      <a:r>
                        <a:rPr lang="en-US" sz="600" b="1" dirty="0" err="1">
                          <a:solidFill>
                            <a:srgbClr val="172B4D"/>
                          </a:solidFill>
                          <a:effectLst/>
                        </a:rPr>
                        <a:t>tosca.nodes.nfv.VNF</a:t>
                      </a:r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>
                          <a:solidFill>
                            <a:srgbClr val="172B4D"/>
                          </a:solidFill>
                          <a:effectLst/>
                        </a:rPr>
                        <a:t>Mapping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New SDC AID DM VNF (</a:t>
                      </a:r>
                      <a:r>
                        <a:rPr lang="en-US" sz="6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org.openecomp.resource.abstract.nodes.ETSI.VNF</a:t>
                      </a:r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  <a:p>
                      <a:pPr algn="l" fontAlgn="t"/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derived from </a:t>
                      </a:r>
                      <a:r>
                        <a:rPr lang="en-US" sz="6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org.openecomp.resource.abstract.nodes.VF</a:t>
                      </a:r>
                      <a:endParaRPr lang="en-US" sz="6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168115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name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required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>
                          <a:effectLst/>
                        </a:rPr>
                        <a:t>type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>
                          <a:effectLst/>
                        </a:rPr>
                        <a:t>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required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type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60652"/>
                  </a:ext>
                </a:extLst>
              </a:tr>
              <a:tr h="187214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&lt;SOL001 </a:t>
                      </a:r>
                      <a:r>
                        <a:rPr lang="en-US" sz="600" dirty="0" err="1">
                          <a:effectLst/>
                        </a:rPr>
                        <a:t>tosca.nodes.nfv.VNF</a:t>
                      </a:r>
                      <a:r>
                        <a:rPr lang="en-US" sz="600" dirty="0">
                          <a:effectLst/>
                        </a:rPr>
                        <a:t> attributes 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&lt;SOL001 </a:t>
                      </a:r>
                      <a:r>
                        <a:rPr lang="en-US" sz="600" dirty="0" err="1">
                          <a:effectLst/>
                        </a:rPr>
                        <a:t>tosca.nodes.nfv.VNF</a:t>
                      </a:r>
                      <a:r>
                        <a:rPr lang="en-US" sz="600" dirty="0">
                          <a:effectLst/>
                        </a:rPr>
                        <a:t> attributes 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217960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292018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892170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provider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provider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568714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303663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software_version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software_version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725047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product_info_name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product_info_name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689063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vnfm_info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vnfm_info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38447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localization_languages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localization_languages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059479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default_localization_language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default_localization_language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233118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configurable_properties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tosca.datatypes.nfv.VnfconfigurableProperties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configurable_properties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tosca.datatypes.nfv.VnfconfigurableProperties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728100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modifiable_attributes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tosca.datatypes.nfv.VnfInfoModifiableAttributes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modifiable_attributes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tosca.datatypes.nfv.VnfInfoModifiableAttributes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673340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lcm_operations_configuration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tosca.datatypes.nfv.VnfLcmOperationsConfiguration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lcm_operations_configuration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tosca.datatypes.nfv.VnfLcmOperationsConfiguration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69582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monitoring_parameters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list of </a:t>
                      </a:r>
                      <a:r>
                        <a:rPr lang="en-US" sz="600" dirty="0" err="1">
                          <a:effectLst/>
                        </a:rPr>
                        <a:t>tosca.datatypes.nfv.VnfMonitoringParameter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monitoring_parameters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list of </a:t>
                      </a:r>
                      <a:r>
                        <a:rPr lang="en-US" sz="600" dirty="0" err="1">
                          <a:effectLst/>
                        </a:rPr>
                        <a:t>tosca.datatypes.nfv.VnfMonitoringParameter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789268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057626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flavour_description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flavour_description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24909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vnf_profile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effectLst/>
                        </a:rPr>
                        <a:t>tosca.datatypes.nfv.VnfProfile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vnf_profile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effectLst/>
                        </a:rPr>
                        <a:t>tosca.datatypes.nfv.VnfProfile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390774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&lt;SDC AID DM VF attributes that are inherited from </a:t>
                      </a:r>
                      <a:r>
                        <a:rPr lang="en-US" sz="600" dirty="0" err="1">
                          <a:effectLst/>
                        </a:rPr>
                        <a:t>org.openecomp.resource.abstract.nodes.VF</a:t>
                      </a:r>
                      <a:r>
                        <a:rPr lang="en-US" sz="600" dirty="0">
                          <a:effectLst/>
                        </a:rPr>
                        <a:t>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941130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r>
                        <a:rPr lang="en-US" sz="600" dirty="0"/>
                        <a:t>&lt;the following are being considered&gt;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nf_function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967342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>
                          <a:effectLst/>
                        </a:rPr>
                        <a:t>requirements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nf_role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21817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>
                          <a:effectLst/>
                        </a:rPr>
                        <a:t>interfaces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>
                          <a:effectLst/>
                        </a:rPr>
                        <a:t>tosca.interfaces.nfv.VnfLcm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nf_type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4935287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nf_naming_code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78628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nf_naming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org.openecomp.datatypes.Naming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531381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availability_zone_max_count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integer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324366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min_instances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integer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4749756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max_instances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integer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57359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multi_stage_design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boolean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808588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sdnc_model_name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string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557208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sdnc_artifact_name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string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682669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172B4D"/>
                          </a:solidFill>
                          <a:effectLst/>
                        </a:rPr>
                        <a:t>skip_post_instantiation_configuration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effectLst/>
                        </a:rPr>
                        <a:t>boolean</a:t>
                      </a:r>
                      <a:r>
                        <a:rPr lang="en-US" sz="600" dirty="0">
                          <a:effectLst/>
                        </a:rPr>
                        <a:t> (default true)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>
                          <a:effectLst/>
                        </a:rPr>
                        <a:t>constraints: true, false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8185209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172B4D"/>
                          </a:solidFill>
                          <a:effectLst/>
                        </a:rPr>
                        <a:t>controller_actor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string (default: SO-REF-DATA)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>
                          <a:effectLst/>
                        </a:rPr>
                        <a:t>constraints: SO-REF-DATA, CDS, SDNC, APPC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32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794139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VDU and VFC Mapping (not for Guilin)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6730" y="1138239"/>
            <a:ext cx="4045028" cy="4935990"/>
          </a:xfrm>
        </p:spPr>
        <p:txBody>
          <a:bodyPr>
            <a:normAutofit fontScale="92500" lnSpcReduction="10000"/>
          </a:bodyPr>
          <a:lstStyle/>
          <a:p>
            <a:r>
              <a:rPr lang="en-US" sz="1400" dirty="0"/>
              <a:t>SDC adopts a new VFC node type, </a:t>
            </a:r>
            <a:r>
              <a:rPr lang="en-US" sz="1400" dirty="0" err="1"/>
              <a:t>org.openecomp.resource.abstract.nodes.ETSI.VFC</a:t>
            </a:r>
            <a:r>
              <a:rPr lang="en-US" sz="1400" dirty="0"/>
              <a:t>, which is derived from </a:t>
            </a:r>
            <a:r>
              <a:rPr lang="en-US" sz="1400" dirty="0" err="1"/>
              <a:t>org.openecomp.resource.abstract.nodes.VFC</a:t>
            </a:r>
            <a:endParaRPr lang="en-US" sz="1400" dirty="0"/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Non-ETSI modeling continues to use the existing </a:t>
            </a:r>
            <a:r>
              <a:rPr lang="en-US" sz="1200" dirty="0" err="1"/>
              <a:t>org.openecomp.resource.abstract.nodes.VFC</a:t>
            </a:r>
            <a:endParaRPr lang="en-US" sz="1200" dirty="0"/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ETSI VNF Onboarding process uses the new VDU node type, </a:t>
            </a:r>
            <a:r>
              <a:rPr lang="en-US" sz="1200" dirty="0" err="1"/>
              <a:t>org.openecomp.resource.abstract.nodes.ETSI.VFC</a:t>
            </a:r>
            <a:r>
              <a:rPr lang="en-US" sz="1200" dirty="0"/>
              <a:t> for SDC AID DM VFC</a:t>
            </a:r>
          </a:p>
          <a:p>
            <a:pPr marL="520700" lvl="2" indent="-282575"/>
            <a:r>
              <a:rPr lang="en-US" sz="1200" dirty="0"/>
              <a:t>SDC copies SOL001 VDU attributes to the corresponding attributes in the </a:t>
            </a:r>
            <a:r>
              <a:rPr lang="en-US" sz="1200" dirty="0" err="1"/>
              <a:t>org.openecomp.resource.abstract.nodes.ETSI.VFC</a:t>
            </a:r>
            <a:r>
              <a:rPr lang="en-US" sz="1200" dirty="0"/>
              <a:t>.</a:t>
            </a:r>
          </a:p>
          <a:p>
            <a:r>
              <a:rPr lang="en-US" sz="1400" dirty="0"/>
              <a:t>SOL001 VDU attributes in SDC AID DM will be visible from SDC UI, so those attributes can be changed by SDC UI.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But the onboarded vendor ETSI package will not be changed by the SDC UI users in Guilin. 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In Honolulu, the sync-up behavior will be be considered.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In Guilin, SO NFVO, VFC and SVNFM get the SOL 001 attributes from descriptors, not from AAI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300" dirty="0"/>
              <a:t>AAI schema changes are not expected in Guilin</a:t>
            </a:r>
          </a:p>
          <a:p>
            <a:r>
              <a:rPr lang="en-US" sz="1400" dirty="0"/>
              <a:t>Note: </a:t>
            </a:r>
            <a:r>
              <a:rPr lang="en-US" sz="1400" dirty="0" err="1"/>
              <a:t>org.openecomp.resource.abstract.nodes.VFC</a:t>
            </a:r>
            <a:r>
              <a:rPr lang="en-US" sz="1400" dirty="0"/>
              <a:t> represents design-time VFC, not VFC instances</a:t>
            </a:r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6B0EB073-9D4C-7C4D-8020-A1019A540D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80873"/>
              </p:ext>
            </p:extLst>
          </p:nvPr>
        </p:nvGraphicFramePr>
        <p:xfrm>
          <a:off x="4309580" y="802861"/>
          <a:ext cx="7770121" cy="560674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85454">
                  <a:extLst>
                    <a:ext uri="{9D8B030D-6E8A-4147-A177-3AD203B41FA5}">
                      <a16:colId xmlns:a16="http://schemas.microsoft.com/office/drawing/2014/main" val="3409759679"/>
                    </a:ext>
                  </a:extLst>
                </a:gridCol>
                <a:gridCol w="501240">
                  <a:extLst>
                    <a:ext uri="{9D8B030D-6E8A-4147-A177-3AD203B41FA5}">
                      <a16:colId xmlns:a16="http://schemas.microsoft.com/office/drawing/2014/main" val="1486906466"/>
                    </a:ext>
                  </a:extLst>
                </a:gridCol>
                <a:gridCol w="1481926">
                  <a:extLst>
                    <a:ext uri="{9D8B030D-6E8A-4147-A177-3AD203B41FA5}">
                      <a16:colId xmlns:a16="http://schemas.microsoft.com/office/drawing/2014/main" val="1913619952"/>
                    </a:ext>
                  </a:extLst>
                </a:gridCol>
                <a:gridCol w="460287">
                  <a:extLst>
                    <a:ext uri="{9D8B030D-6E8A-4147-A177-3AD203B41FA5}">
                      <a16:colId xmlns:a16="http://schemas.microsoft.com/office/drawing/2014/main" val="152380589"/>
                    </a:ext>
                  </a:extLst>
                </a:gridCol>
                <a:gridCol w="2105246">
                  <a:extLst>
                    <a:ext uri="{9D8B030D-6E8A-4147-A177-3AD203B41FA5}">
                      <a16:colId xmlns:a16="http://schemas.microsoft.com/office/drawing/2014/main" val="486367387"/>
                    </a:ext>
                  </a:extLst>
                </a:gridCol>
                <a:gridCol w="441906">
                  <a:extLst>
                    <a:ext uri="{9D8B030D-6E8A-4147-A177-3AD203B41FA5}">
                      <a16:colId xmlns:a16="http://schemas.microsoft.com/office/drawing/2014/main" val="1245157846"/>
                    </a:ext>
                  </a:extLst>
                </a:gridCol>
                <a:gridCol w="1994062">
                  <a:extLst>
                    <a:ext uri="{9D8B030D-6E8A-4147-A177-3AD203B41FA5}">
                      <a16:colId xmlns:a16="http://schemas.microsoft.com/office/drawing/2014/main" val="2792593596"/>
                    </a:ext>
                  </a:extLst>
                </a:gridCol>
              </a:tblGrid>
              <a:tr h="127036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SOL001 VDU</a:t>
                      </a:r>
                    </a:p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solidFill>
                            <a:srgbClr val="172B4D"/>
                          </a:solidFill>
                          <a:effectLst/>
                        </a:rPr>
                        <a:t>Mapping</a:t>
                      </a: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org.openecomp.resource.abstract.nodes.ETSI.VFC</a:t>
                      </a:r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(derived from </a:t>
                      </a:r>
                      <a:r>
                        <a:rPr lang="en-US" sz="8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org.openecomp.resource.abstract.nodes.VFC</a:t>
                      </a:r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014043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Name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Required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Type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dirty="0">
                          <a:effectLst/>
                        </a:rPr>
                        <a:t>Name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Required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Type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585351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659092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description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description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097610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boot_order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boolean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boot_order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boolean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81318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nfvi_constraints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nfvi_constraints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23648"/>
                  </a:ext>
                </a:extLst>
              </a:tr>
              <a:tr h="33802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monitoring_parameters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list of tosca.datatypes.nfv.VnfcMonitoringParameter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monitoring_parameters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list of tosca.datatypes.nfv.VnfcMonitoringParameter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2246646"/>
                  </a:ext>
                </a:extLst>
              </a:tr>
              <a:tr h="33802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configurable_properties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tosca.datatypes.nfv.VnfcConfigurableProperties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configurable_properties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tosca.datatypes.nfv.VnfcConfigurableProperties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554023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tosca.datatypes.nfv.BootData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tosca.datatypes.nfv.BootData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457717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vdu_profile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tosca.datatypes.nfv.VduProfile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vdu_profile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tosca.datatypes.nfv.VduProfile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055252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sw_image_data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tosca.datatypes.nfv.SwImageData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sw_image_data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tosca.datatypes.nfv.SwImageData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296475"/>
                  </a:ext>
                </a:extLst>
              </a:tr>
              <a:tr h="488726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&lt;SDC AID DM VFC attributes that are inherited from the org.openecomp.resource.abstract.nodes.VFC&gt;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dirty="0">
                          <a:effectLst/>
                        </a:rPr>
                      </a:b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257910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nfc_function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575261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high_availability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815914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vm_image_name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848369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vm_flavor_name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12616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nfc_naming_code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064825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dirty="0">
                          <a:effectLst/>
                        </a:rPr>
                      </a:b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vm_type_tag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059303"/>
                  </a:ext>
                </a:extLst>
              </a:tr>
              <a:tr h="714776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nfc_naming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org.openecomp.datatypes.Naming</a:t>
                      </a:r>
                      <a:endParaRPr lang="en-US" sz="800" dirty="0">
                        <a:effectLst/>
                      </a:endParaRP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 err="1">
                          <a:effectLst/>
                        </a:rPr>
                        <a:t>ONAP_generated_naming</a:t>
                      </a:r>
                      <a:r>
                        <a:rPr lang="en-US" sz="800" dirty="0">
                          <a:effectLst/>
                        </a:rPr>
                        <a:t>: yes: </a:t>
                      </a:r>
                      <a:r>
                        <a:rPr lang="en-US" sz="800" dirty="0" err="1">
                          <a:effectLst/>
                        </a:rPr>
                        <a:t>boolean</a:t>
                      </a:r>
                      <a:endParaRPr lang="en-US" sz="800" dirty="0">
                        <a:effectLst/>
                      </a:endParaRP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 err="1">
                          <a:effectLst/>
                        </a:rPr>
                        <a:t>naming_policy</a:t>
                      </a:r>
                      <a:r>
                        <a:rPr lang="en-US" sz="800" dirty="0">
                          <a:effectLst/>
                        </a:rPr>
                        <a:t>: no: string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 err="1">
                          <a:effectLst/>
                        </a:rPr>
                        <a:t>instance_name</a:t>
                      </a:r>
                      <a:r>
                        <a:rPr lang="en-US" sz="800" dirty="0">
                          <a:effectLst/>
                        </a:rPr>
                        <a:t>: no: 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82980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min_instances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integer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964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08651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Mapping between SOL001 Data Model and SDC AID DM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16713" cy="365125"/>
          </a:xfrm>
        </p:spPr>
        <p:txBody>
          <a:bodyPr>
            <a:normAutofit/>
          </a:bodyPr>
          <a:lstStyle/>
          <a:p>
            <a:r>
              <a:rPr lang="en-US" sz="1400" dirty="0"/>
              <a:t>Overall Mapping Summary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BD36DC8-67D2-F64F-A89C-57E407B192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214445"/>
              </p:ext>
            </p:extLst>
          </p:nvPr>
        </p:nvGraphicFramePr>
        <p:xfrm>
          <a:off x="314325" y="1564762"/>
          <a:ext cx="11254379" cy="4631820"/>
        </p:xfrm>
        <a:graphic>
          <a:graphicData uri="http://schemas.openxmlformats.org/drawingml/2006/table">
            <a:tbl>
              <a:tblPr/>
              <a:tblGrid>
                <a:gridCol w="2278046">
                  <a:extLst>
                    <a:ext uri="{9D8B030D-6E8A-4147-A177-3AD203B41FA5}">
                      <a16:colId xmlns:a16="http://schemas.microsoft.com/office/drawing/2014/main" val="839310315"/>
                    </a:ext>
                  </a:extLst>
                </a:gridCol>
                <a:gridCol w="2752627">
                  <a:extLst>
                    <a:ext uri="{9D8B030D-6E8A-4147-A177-3AD203B41FA5}">
                      <a16:colId xmlns:a16="http://schemas.microsoft.com/office/drawing/2014/main" val="3270356158"/>
                    </a:ext>
                  </a:extLst>
                </a:gridCol>
                <a:gridCol w="3553905">
                  <a:extLst>
                    <a:ext uri="{9D8B030D-6E8A-4147-A177-3AD203B41FA5}">
                      <a16:colId xmlns:a16="http://schemas.microsoft.com/office/drawing/2014/main" val="2267172208"/>
                    </a:ext>
                  </a:extLst>
                </a:gridCol>
                <a:gridCol w="2669801">
                  <a:extLst>
                    <a:ext uri="{9D8B030D-6E8A-4147-A177-3AD203B41FA5}">
                      <a16:colId xmlns:a16="http://schemas.microsoft.com/office/drawing/2014/main" val="3343349408"/>
                    </a:ext>
                  </a:extLst>
                </a:gridCol>
              </a:tblGrid>
              <a:tr h="347415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>
                          <a:solidFill>
                            <a:srgbClr val="172B4D"/>
                          </a:solidFill>
                          <a:effectLst/>
                        </a:rPr>
                        <a:t>SOL001 Data Model</a:t>
                      </a:r>
                    </a:p>
                  </a:txBody>
                  <a:tcPr marL="81172" marR="121758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>
                          <a:solidFill>
                            <a:srgbClr val="172B4D"/>
                          </a:solidFill>
                          <a:effectLst/>
                        </a:rPr>
                        <a:t>SDC AID DM</a:t>
                      </a:r>
                    </a:p>
                  </a:txBody>
                  <a:tcPr marL="81172" marR="121758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dirty="0">
                          <a:solidFill>
                            <a:srgbClr val="172B4D"/>
                          </a:solidFill>
                          <a:effectLst/>
                        </a:rPr>
                        <a:t>Description</a:t>
                      </a:r>
                    </a:p>
                  </a:txBody>
                  <a:tcPr marL="81172" marR="121758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dirty="0">
                          <a:solidFill>
                            <a:srgbClr val="172B4D"/>
                          </a:solidFill>
                          <a:effectLst/>
                        </a:rPr>
                        <a:t>Release</a:t>
                      </a:r>
                    </a:p>
                  </a:txBody>
                  <a:tcPr marL="81172" marR="121758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315443"/>
                  </a:ext>
                </a:extLst>
              </a:tr>
              <a:tr h="58119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N/A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org.openecomp.resource.abstracts.nodes.service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represents the OSS Service-level model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181465"/>
                  </a:ext>
                </a:extLst>
              </a:tr>
              <a:tr h="347415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 err="1">
                          <a:effectLst/>
                        </a:rPr>
                        <a:t>tosca.nodes.nfv.NS</a:t>
                      </a:r>
                      <a:endParaRPr lang="en-US" sz="12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dirty="0" err="1">
                          <a:effectLst/>
                        </a:rPr>
                        <a:t>tosca.nodes.nfv.NS</a:t>
                      </a:r>
                      <a:endParaRPr lang="en-US" sz="1200" b="1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NS; use of SOL001 NS as SDC AID DM NS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Guilin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5385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 err="1">
                          <a:effectLst/>
                        </a:rPr>
                        <a:t>tosca.nodes.nfv.NsVirtualLink</a:t>
                      </a:r>
                      <a:endParaRPr lang="en-US" sz="12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dirty="0" err="1">
                          <a:effectLst/>
                        </a:rPr>
                        <a:t>tosca.nodes.nfv.NsVirtualLink</a:t>
                      </a:r>
                      <a:endParaRPr lang="en-US" sz="1200" b="1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NS </a:t>
                      </a:r>
                      <a:r>
                        <a:rPr lang="en-US" sz="1200" dirty="0" err="1">
                          <a:effectLst/>
                        </a:rPr>
                        <a:t>VirtualLink</a:t>
                      </a:r>
                      <a:r>
                        <a:rPr lang="en-US" sz="1200" dirty="0">
                          <a:effectLst/>
                        </a:rPr>
                        <a:t>; use of SOL001 VL as SDC AID DM VL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Guilin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227962"/>
                  </a:ext>
                </a:extLst>
              </a:tr>
              <a:tr h="1744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 err="1">
                          <a:effectLst/>
                        </a:rPr>
                        <a:t>tosca.nodes.nfv.Vnf</a:t>
                      </a:r>
                      <a:endParaRPr lang="en-US" sz="12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dirty="0" err="1">
                          <a:effectLst/>
                        </a:rPr>
                        <a:t>org.openecomp.resource.abstract.nodes.ETSI.VNF</a:t>
                      </a:r>
                      <a:endParaRPr lang="en-US" sz="1200" b="1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Represent VNF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Plan for Honolulu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460580"/>
                  </a:ext>
                </a:extLst>
              </a:tr>
              <a:tr h="17247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tosca.nodes.nfv.vdu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dirty="0" err="1">
                          <a:effectLst/>
                        </a:rPr>
                        <a:t>org.openecomp.resource.abstract.nodes.ETSI.VFC</a:t>
                      </a:r>
                      <a:endParaRPr lang="en-US" sz="1200" b="1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ETSI VDU and the corresponding SDC VFC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Plan for Honolulu</a:t>
                      </a:r>
                    </a:p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919230"/>
                  </a:ext>
                </a:extLst>
              </a:tr>
              <a:tr h="347415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tosca.nodes.nfv.VirtualLink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org.openecomp.resources.vl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VNF VL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Plan for Honolulu</a:t>
                      </a:r>
                    </a:p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286012"/>
                  </a:ext>
                </a:extLst>
              </a:tr>
              <a:tr h="347415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tosca.nodes.nfv.VduCp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org.openecomp.resources.cp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VDU CP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Plan for Honolulu</a:t>
                      </a:r>
                    </a:p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45680"/>
                  </a:ext>
                </a:extLst>
              </a:tr>
              <a:tr h="29435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N/A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org.openecomp.resource.allottedResource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allotted resource; could not find any from SOL001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43626"/>
                  </a:ext>
                </a:extLst>
              </a:tr>
              <a:tr h="58119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tosca.nodes.nfv.Pnf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dirty="0" err="1">
                          <a:effectLst/>
                        </a:rPr>
                        <a:t>org.openecomp.resource.abstract.nodes.ETSI.PNF</a:t>
                      </a:r>
                      <a:endParaRPr lang="en-US" sz="1200" b="1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Represent PNF</a:t>
                      </a: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Plan for Honolulu (the SDC AID DM node type is under discussion)</a:t>
                      </a:r>
                    </a:p>
                    <a:p>
                      <a:pPr algn="l" fontAlgn="t"/>
                      <a:endParaRPr lang="en-US" sz="1200" dirty="0">
                        <a:effectLst/>
                      </a:endParaRPr>
                    </a:p>
                  </a:txBody>
                  <a:tcPr marL="81172" marR="81172" marT="56820" marB="56820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6610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238512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SOL001 VNFD and SDC AID DM VF Template Mapping </a:t>
            </a:r>
            <a:br>
              <a:rPr lang="en-US" dirty="0"/>
            </a:br>
            <a:r>
              <a:rPr lang="en-US" dirty="0"/>
              <a:t>(not for Guilin)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098818"/>
            <a:ext cx="3427699" cy="4355683"/>
          </a:xfrm>
        </p:spPr>
        <p:txBody>
          <a:bodyPr>
            <a:normAutofit/>
          </a:bodyPr>
          <a:lstStyle/>
          <a:p>
            <a:r>
              <a:rPr lang="en-US" sz="1400" dirty="0"/>
              <a:t>Templates between SOL001 VNFD and SDC AID DM are similar, but the contents of </a:t>
            </a:r>
            <a:r>
              <a:rPr lang="en-US" sz="1400" dirty="0" err="1"/>
              <a:t>node_templates</a:t>
            </a:r>
            <a:r>
              <a:rPr lang="en-US" sz="1400" dirty="0"/>
              <a:t> and groups are different</a:t>
            </a:r>
          </a:p>
          <a:p>
            <a:endParaRPr lang="en-US" sz="1400" dirty="0"/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0415319-7F3B-4142-81F9-A6FD7247B7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736504"/>
              </p:ext>
            </p:extLst>
          </p:nvPr>
        </p:nvGraphicFramePr>
        <p:xfrm>
          <a:off x="3899905" y="736601"/>
          <a:ext cx="7921256" cy="6481008"/>
        </p:xfrm>
        <a:graphic>
          <a:graphicData uri="http://schemas.openxmlformats.org/drawingml/2006/table">
            <a:tbl>
              <a:tblPr/>
              <a:tblGrid>
                <a:gridCol w="1775637">
                  <a:extLst>
                    <a:ext uri="{9D8B030D-6E8A-4147-A177-3AD203B41FA5}">
                      <a16:colId xmlns:a16="http://schemas.microsoft.com/office/drawing/2014/main" val="746701666"/>
                    </a:ext>
                  </a:extLst>
                </a:gridCol>
                <a:gridCol w="1988289">
                  <a:extLst>
                    <a:ext uri="{9D8B030D-6E8A-4147-A177-3AD203B41FA5}">
                      <a16:colId xmlns:a16="http://schemas.microsoft.com/office/drawing/2014/main" val="182700575"/>
                    </a:ext>
                  </a:extLst>
                </a:gridCol>
                <a:gridCol w="180753">
                  <a:extLst>
                    <a:ext uri="{9D8B030D-6E8A-4147-A177-3AD203B41FA5}">
                      <a16:colId xmlns:a16="http://schemas.microsoft.com/office/drawing/2014/main" val="3519920164"/>
                    </a:ext>
                  </a:extLst>
                </a:gridCol>
                <a:gridCol w="1275907">
                  <a:extLst>
                    <a:ext uri="{9D8B030D-6E8A-4147-A177-3AD203B41FA5}">
                      <a16:colId xmlns:a16="http://schemas.microsoft.com/office/drawing/2014/main" val="190739419"/>
                    </a:ext>
                  </a:extLst>
                </a:gridCol>
                <a:gridCol w="2700670">
                  <a:extLst>
                    <a:ext uri="{9D8B030D-6E8A-4147-A177-3AD203B41FA5}">
                      <a16:colId xmlns:a16="http://schemas.microsoft.com/office/drawing/2014/main" val="3758950695"/>
                    </a:ext>
                  </a:extLst>
                </a:gridCol>
              </a:tblGrid>
              <a:tr h="233854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SOL001 VNFD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</a:br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SDC AID DM VFD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36626"/>
                  </a:ext>
                </a:extLst>
              </a:tr>
              <a:tr h="233854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Name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Grammar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dirty="0">
                          <a:effectLst/>
                        </a:rPr>
                      </a:b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Name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Grammar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918297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</a:rPr>
                        <a:t>tosca_definitions_version</a:t>
                      </a:r>
                      <a:endParaRPr lang="en-US" sz="7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 (tosca_simple_yaml_1_2)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tosca_definitions_version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 (tosca_simple_yaml_1_2)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591730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592031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metadata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map of &lt;string&gt;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metadata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map of &lt;string&gt;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993831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imports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Single-line grammar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imports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Identifies the lower level models (VFC, CP, VL, heat)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08643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data_types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data_type_name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data_types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data_type_name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4836619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</a:rPr>
                        <a:t>node_types</a:t>
                      </a:r>
                      <a:endParaRPr lang="en-US" sz="7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node_type_name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node_types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node_type_name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11338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topology_template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topology_template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topology_template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similar, but the following are different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 err="1">
                          <a:effectLst/>
                          <a:latin typeface="+mn-lt"/>
                        </a:rPr>
                        <a:t>node_templates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 contents groups and workflows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15108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741806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inputs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inputs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&lt;parameter name&gt;: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46385"/>
                  </a:ext>
                </a:extLst>
              </a:tr>
              <a:tr h="712354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 err="1">
                          <a:effectLst/>
                        </a:rPr>
                        <a:t>node_templates</a:t>
                      </a:r>
                      <a:endParaRPr lang="en-US" sz="7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vnf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tosca.nodes.nfv.Vnf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vdu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tosca.nodes.nfv.Vdu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vl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tosca.nodes.nfv.VnfVirtualLink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vduCp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tosca.nodes.nfv.VduCp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vduCompute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tosca.nodes.nfv.Vdu.Compute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 err="1">
                          <a:effectLst/>
                          <a:latin typeface="+mn-lt"/>
                        </a:rPr>
                        <a:t>node_templates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vfc: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org.openecomp.resources.vfc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vl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org.openecomp.resources.vl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cp: 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org.openecomp.resources.cp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allotted_resource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org.openecomp.resource.allottedResource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120558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workflows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&lt;workflow name&gt;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188082"/>
                  </a:ext>
                </a:extLst>
              </a:tr>
              <a:tr h="44792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policies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</a:rPr>
                        <a:t>scaling aspect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tosca.datatypes.nfv.ScalingAspect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groups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list of VF Modules</a:t>
                      </a: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VFModule_Base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org.openecomp.groups.VfModule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VFModule_Expansion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org.openecomp.groups.VfModule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500597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policies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Optional list of policies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667491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substitution_mappings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substitution_mappings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2554377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node_type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node_type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06077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capabilities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capability_type_name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capabilities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capability_type_name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161986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requirements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requirements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819038"/>
                  </a:ext>
                </a:extLst>
              </a:tr>
              <a:tr h="190983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group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not defined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group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group_type_name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355921"/>
                  </a:ext>
                </a:extLst>
              </a:tr>
              <a:tr h="27163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policy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only the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Abstract.SecurityGroupRule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 policy type is defined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not sure if we can map this into SDC AID DM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policy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policy_type_name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7731320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relationship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tosca.relationships.nfv.VirtualBindsTo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tosca.relationships.nfv.AttachesTo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relationship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relationship_type_name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375143"/>
                  </a:ext>
                </a:extLst>
              </a:tr>
              <a:tr h="233854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annotation_type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annotation_type_name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742975"/>
                  </a:ext>
                </a:extLst>
              </a:tr>
              <a:tr h="233854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annotation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annotation_name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  <a:p>
                      <a:pPr algn="l" fontAlgn="t"/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670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84927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172789</TotalTime>
  <Words>3255</Words>
  <Application>Microsoft Macintosh PowerPoint</Application>
  <PresentationFormat>Widescreen</PresentationFormat>
  <Paragraphs>746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.AppleSystemUIFont</vt:lpstr>
      <vt:lpstr>Arial</vt:lpstr>
      <vt:lpstr>Calibri</vt:lpstr>
      <vt:lpstr>1_Office Theme</vt:lpstr>
      <vt:lpstr> SDC Enhancements for Mapping NS, VL, VNF, VDU and VF-Module  </vt:lpstr>
      <vt:lpstr>SOL007 Design and SOL004 Onboarding </vt:lpstr>
      <vt:lpstr>ONAP ETSI-Alignment Modeling Hierarchy</vt:lpstr>
      <vt:lpstr>NS Mapping</vt:lpstr>
      <vt:lpstr>NS-Level VirtualLink (between VNFs) Mapping</vt:lpstr>
      <vt:lpstr>VNF Mapping (not for Guilin)</vt:lpstr>
      <vt:lpstr>VDU and VFC Mapping (not for Guilin)</vt:lpstr>
      <vt:lpstr>Mapping between SOL001 Data Model and SDC AID DM</vt:lpstr>
      <vt:lpstr>SOL001 VNFD and SDC AID DM VF Template Mapping  (not for Guilin)</vt:lpstr>
      <vt:lpstr>VF-Module Deduction from SOL001 VNFD (not for Guilin)</vt:lpstr>
      <vt:lpstr>References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SDC Enhancement Mapping</dc:title>
  <dc:subject/>
  <dc:creator>Byung-Woo Jun</dc:creator>
  <cp:keywords/>
  <dc:description/>
  <cp:lastModifiedBy>Byung-Woo Jun</cp:lastModifiedBy>
  <cp:revision>1355</cp:revision>
  <dcterms:created xsi:type="dcterms:W3CDTF">2018-01-31T16:09:36Z</dcterms:created>
  <dcterms:modified xsi:type="dcterms:W3CDTF">2020-09-08T12:06:15Z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C:\Users\k.kazak\AppData\Local\Microsoft\Windows\INetCache\Content.Outlook\RR52GJ8P\ETSI-Alignment Task Force Update-2019-10-08.pptx</vt:lpwstr>
  </property>
</Properties>
</file>