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75" r:id="rId2"/>
    <p:sldId id="601" r:id="rId3"/>
    <p:sldId id="636" r:id="rId4"/>
    <p:sldId id="610" r:id="rId5"/>
    <p:sldId id="609" r:id="rId6"/>
    <p:sldId id="629" r:id="rId7"/>
    <p:sldId id="630" r:id="rId8"/>
    <p:sldId id="631" r:id="rId9"/>
    <p:sldId id="632" r:id="rId10"/>
    <p:sldId id="633" r:id="rId11"/>
    <p:sldId id="626" r:id="rId12"/>
    <p:sldId id="634" r:id="rId13"/>
    <p:sldId id="635" r:id="rId14"/>
    <p:sldId id="628" r:id="rId15"/>
    <p:sldId id="639" r:id="rId16"/>
    <p:sldId id="627" r:id="rId1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005E27"/>
    <a:srgbClr val="FF9966"/>
    <a:srgbClr val="080808"/>
    <a:srgbClr val="E7E6E6"/>
    <a:srgbClr val="FF7C80"/>
    <a:srgbClr val="FF9900"/>
    <a:srgbClr val="006F8D"/>
    <a:srgbClr val="009893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521" autoAdjust="0"/>
  </p:normalViewPr>
  <p:slideViewPr>
    <p:cSldViewPr snapToGrid="0" snapToObjects="1">
      <p:cViewPr varScale="1">
        <p:scale>
          <a:sx n="80" d="100"/>
          <a:sy n="80" d="100"/>
        </p:scale>
        <p:origin x="782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60" d="100"/>
          <a:sy n="60" d="100"/>
        </p:scale>
        <p:origin x="3235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10965D-A340-4E57-91BA-7B93ADF48270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F4647EF7-3EA6-48AA-B6B4-F6DA67D79285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API Conceptual Documentation</a:t>
          </a:r>
        </a:p>
      </dgm:t>
    </dgm:pt>
    <dgm:pt modelId="{B458C77D-0C2A-4CDD-A770-94F8E6287F4E}" type="parTrans" cxnId="{257DB5F1-2C19-465A-B5AD-35F29769E28C}">
      <dgm:prSet/>
      <dgm:spPr/>
      <dgm:t>
        <a:bodyPr/>
        <a:lstStyle/>
        <a:p>
          <a:endParaRPr lang="en-US"/>
        </a:p>
      </dgm:t>
    </dgm:pt>
    <dgm:pt modelId="{C78D6BC7-C660-41B1-95C1-B8E658BDA27F}" type="sibTrans" cxnId="{257DB5F1-2C19-465A-B5AD-35F29769E28C}">
      <dgm:prSet/>
      <dgm:spPr/>
      <dgm:t>
        <a:bodyPr/>
        <a:lstStyle/>
        <a:p>
          <a:endParaRPr lang="en-US"/>
        </a:p>
      </dgm:t>
    </dgm:pt>
    <dgm:pt modelId="{36FE40C4-79A1-4453-8726-BA5119BDD28A}">
      <dgm:prSet phldrT="[Text]" custT="1"/>
      <dgm:spPr/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API Reference</a:t>
          </a:r>
        </a:p>
      </dgm:t>
    </dgm:pt>
    <dgm:pt modelId="{BD91603C-B5F7-46DB-9AC0-1180F80A3044}" type="parTrans" cxnId="{320E9033-D80C-4060-BBDD-9FF6268A0919}">
      <dgm:prSet/>
      <dgm:spPr/>
      <dgm:t>
        <a:bodyPr/>
        <a:lstStyle/>
        <a:p>
          <a:endParaRPr lang="en-US"/>
        </a:p>
      </dgm:t>
    </dgm:pt>
    <dgm:pt modelId="{B8A55B90-C597-43FF-987C-4CD7DDAD2E33}" type="sibTrans" cxnId="{320E9033-D80C-4060-BBDD-9FF6268A0919}">
      <dgm:prSet/>
      <dgm:spPr/>
      <dgm:t>
        <a:bodyPr/>
        <a:lstStyle/>
        <a:p>
          <a:endParaRPr lang="en-US"/>
        </a:p>
      </dgm:t>
    </dgm:pt>
    <dgm:pt modelId="{3F5B635B-7462-47A3-B6D6-C4DFA63C2104}">
      <dgm:prSet phldrT="[Text]" custT="1"/>
      <dgm:spPr>
        <a:solidFill>
          <a:srgbClr val="00B0F0"/>
        </a:solidFill>
      </dgm:spPr>
      <dgm:t>
        <a:bodyPr/>
        <a:lstStyle/>
        <a:p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Swagger / </a:t>
          </a:r>
          <a:r>
            <a:rPr lang="en-US" sz="1800" b="1" dirty="0" err="1">
              <a:solidFill>
                <a:schemeClr val="accent1">
                  <a:lumMod val="50000"/>
                </a:schemeClr>
              </a:solidFill>
            </a:rPr>
            <a:t>OpenAPI</a:t>
          </a:r>
          <a:r>
            <a:rPr lang="en-US" sz="1800" b="1" dirty="0">
              <a:solidFill>
                <a:schemeClr val="accent1">
                  <a:lumMod val="50000"/>
                </a:schemeClr>
              </a:solidFill>
            </a:rPr>
            <a:t> File</a:t>
          </a:r>
          <a:endParaRPr lang="en-US" sz="1600" b="1" dirty="0">
            <a:solidFill>
              <a:schemeClr val="accent1">
                <a:lumMod val="50000"/>
              </a:schemeClr>
            </a:solidFill>
          </a:endParaRPr>
        </a:p>
      </dgm:t>
    </dgm:pt>
    <dgm:pt modelId="{2B7ABCE0-30DE-4ECE-9B01-B5354CEEADFE}" type="parTrans" cxnId="{8AB469E2-1F37-4322-B0BF-27B24F1FA641}">
      <dgm:prSet/>
      <dgm:spPr/>
      <dgm:t>
        <a:bodyPr/>
        <a:lstStyle/>
        <a:p>
          <a:endParaRPr lang="en-US"/>
        </a:p>
      </dgm:t>
    </dgm:pt>
    <dgm:pt modelId="{5ECE28BB-F1F0-4CB6-8AC0-7D293DF42FE0}" type="sibTrans" cxnId="{8AB469E2-1F37-4322-B0BF-27B24F1FA641}">
      <dgm:prSet/>
      <dgm:spPr/>
      <dgm:t>
        <a:bodyPr/>
        <a:lstStyle/>
        <a:p>
          <a:endParaRPr lang="en-US"/>
        </a:p>
      </dgm:t>
    </dgm:pt>
    <dgm:pt modelId="{3CAD9EA7-B160-412A-B229-5C2FEC357524}">
      <dgm:prSet phldrT="[Text]" custT="1"/>
      <dgm:spPr>
        <a:solidFill>
          <a:srgbClr val="00B0F0"/>
        </a:solidFill>
      </dgm:spPr>
      <dgm:t>
        <a:bodyPr/>
        <a:lstStyle/>
        <a:p>
          <a:endParaRPr lang="en-US"/>
        </a:p>
      </dgm:t>
    </dgm:pt>
    <dgm:pt modelId="{2BB25CA2-F343-4A6B-9011-FB6C515A2654}" type="parTrans" cxnId="{2DC73C60-4109-4D46-9CE5-48C0B6FCDC19}">
      <dgm:prSet/>
      <dgm:spPr/>
      <dgm:t>
        <a:bodyPr/>
        <a:lstStyle/>
        <a:p>
          <a:endParaRPr lang="en-US"/>
        </a:p>
      </dgm:t>
    </dgm:pt>
    <dgm:pt modelId="{1DDB213A-743A-497A-9DAF-FA0032D7DE6B}" type="sibTrans" cxnId="{2DC73C60-4109-4D46-9CE5-48C0B6FCDC19}">
      <dgm:prSet/>
      <dgm:spPr/>
      <dgm:t>
        <a:bodyPr/>
        <a:lstStyle/>
        <a:p>
          <a:endParaRPr lang="en-US"/>
        </a:p>
      </dgm:t>
    </dgm:pt>
    <dgm:pt modelId="{8CF9A61D-DF3F-4801-BDAD-5FB1BC529231}">
      <dgm:prSet phldrT="[Text]" custT="1"/>
      <dgm:spPr>
        <a:solidFill>
          <a:srgbClr val="00B0F0"/>
        </a:solidFill>
      </dgm:spPr>
      <dgm:t>
        <a:bodyPr/>
        <a:lstStyle/>
        <a:p>
          <a:endParaRPr lang="en-US" sz="1600" b="1" dirty="0">
            <a:solidFill>
              <a:schemeClr val="accent1">
                <a:lumMod val="50000"/>
              </a:schemeClr>
            </a:solidFill>
          </a:endParaRPr>
        </a:p>
      </dgm:t>
    </dgm:pt>
    <dgm:pt modelId="{9615A89A-3F27-45C7-AB4B-0371D75A033B}" type="parTrans" cxnId="{F342EEB5-0D91-4110-A484-7EA25274039A}">
      <dgm:prSet/>
      <dgm:spPr/>
      <dgm:t>
        <a:bodyPr/>
        <a:lstStyle/>
        <a:p>
          <a:endParaRPr lang="en-US"/>
        </a:p>
      </dgm:t>
    </dgm:pt>
    <dgm:pt modelId="{F5BE60B8-B2B7-41FE-BA34-531E9001D778}" type="sibTrans" cxnId="{F342EEB5-0D91-4110-A484-7EA25274039A}">
      <dgm:prSet/>
      <dgm:spPr/>
      <dgm:t>
        <a:bodyPr/>
        <a:lstStyle/>
        <a:p>
          <a:endParaRPr lang="en-US"/>
        </a:p>
      </dgm:t>
    </dgm:pt>
    <dgm:pt modelId="{55A87CA7-6264-4DBB-A068-505922449B8B}" type="pres">
      <dgm:prSet presAssocID="{6910965D-A340-4E57-91BA-7B93ADF4827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178DF1C-2251-4F5E-B12D-376A7EB18F77}" type="pres">
      <dgm:prSet presAssocID="{F4647EF7-3EA6-48AA-B6B4-F6DA67D79285}" presName="gear1" presStyleLbl="node1" presStyleIdx="0" presStyleCnt="3" custLinFactNeighborX="18881" custLinFactNeighborY="-14659">
        <dgm:presLayoutVars>
          <dgm:chMax val="1"/>
          <dgm:bulletEnabled val="1"/>
        </dgm:presLayoutVars>
      </dgm:prSet>
      <dgm:spPr/>
    </dgm:pt>
    <dgm:pt modelId="{77E34BD3-94A9-4916-9388-906B0BDCEDED}" type="pres">
      <dgm:prSet presAssocID="{F4647EF7-3EA6-48AA-B6B4-F6DA67D79285}" presName="gear1srcNode" presStyleLbl="node1" presStyleIdx="0" presStyleCnt="3"/>
      <dgm:spPr/>
    </dgm:pt>
    <dgm:pt modelId="{AED39E3A-32B0-4211-9149-B0E45A7BA638}" type="pres">
      <dgm:prSet presAssocID="{F4647EF7-3EA6-48AA-B6B4-F6DA67D79285}" presName="gear1dstNode" presStyleLbl="node1" presStyleIdx="0" presStyleCnt="3"/>
      <dgm:spPr/>
    </dgm:pt>
    <dgm:pt modelId="{5EF01860-FD7A-4706-BC99-BD77502ED5C6}" type="pres">
      <dgm:prSet presAssocID="{36FE40C4-79A1-4453-8726-BA5119BDD28A}" presName="gear2" presStyleLbl="node1" presStyleIdx="1" presStyleCnt="3" custLinFactNeighborX="18389" custLinFactNeighborY="19698">
        <dgm:presLayoutVars>
          <dgm:chMax val="1"/>
          <dgm:bulletEnabled val="1"/>
        </dgm:presLayoutVars>
      </dgm:prSet>
      <dgm:spPr/>
    </dgm:pt>
    <dgm:pt modelId="{FA6B6415-1E98-45DD-A83B-434B6A332726}" type="pres">
      <dgm:prSet presAssocID="{36FE40C4-79A1-4453-8726-BA5119BDD28A}" presName="gear2srcNode" presStyleLbl="node1" presStyleIdx="1" presStyleCnt="3"/>
      <dgm:spPr/>
    </dgm:pt>
    <dgm:pt modelId="{8DEC853F-E8C0-48BA-8784-A80BA2662EC9}" type="pres">
      <dgm:prSet presAssocID="{36FE40C4-79A1-4453-8726-BA5119BDD28A}" presName="gear2dstNode" presStyleLbl="node1" presStyleIdx="1" presStyleCnt="3"/>
      <dgm:spPr/>
    </dgm:pt>
    <dgm:pt modelId="{6EC74EE6-2A9B-4315-97CF-29BDC9FFC321}" type="pres">
      <dgm:prSet presAssocID="{3F5B635B-7462-47A3-B6D6-C4DFA63C2104}" presName="gear3" presStyleLbl="node1" presStyleIdx="2" presStyleCnt="3" custLinFactNeighborX="-54087" custLinFactNeighborY="10367"/>
      <dgm:spPr/>
    </dgm:pt>
    <dgm:pt modelId="{9ECB904D-82D5-45E3-A121-8954CE507E71}" type="pres">
      <dgm:prSet presAssocID="{3F5B635B-7462-47A3-B6D6-C4DFA63C2104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A10A7FB4-0646-4B62-AC3C-6F6EC4FDB572}" type="pres">
      <dgm:prSet presAssocID="{3F5B635B-7462-47A3-B6D6-C4DFA63C2104}" presName="gear3srcNode" presStyleLbl="node1" presStyleIdx="2" presStyleCnt="3"/>
      <dgm:spPr/>
    </dgm:pt>
    <dgm:pt modelId="{E15BD5C7-629E-4CC2-9F5A-2ADF4ACA979F}" type="pres">
      <dgm:prSet presAssocID="{3F5B635B-7462-47A3-B6D6-C4DFA63C2104}" presName="gear3dstNode" presStyleLbl="node1" presStyleIdx="2" presStyleCnt="3"/>
      <dgm:spPr/>
    </dgm:pt>
    <dgm:pt modelId="{E27D8875-1297-4026-ACCC-980FCF01A7ED}" type="pres">
      <dgm:prSet presAssocID="{C78D6BC7-C660-41B1-95C1-B8E658BDA27F}" presName="connector1" presStyleLbl="sibTrans2D1" presStyleIdx="0" presStyleCnt="3" custLinFactNeighborX="8912" custLinFactNeighborY="-10578"/>
      <dgm:spPr/>
    </dgm:pt>
    <dgm:pt modelId="{83F6E7B0-43B6-4B2C-B6A8-E823CCB1F3B5}" type="pres">
      <dgm:prSet presAssocID="{B8A55B90-C597-43FF-987C-4CD7DDAD2E33}" presName="connector2" presStyleLbl="sibTrans2D1" presStyleIdx="1" presStyleCnt="3" custLinFactNeighborX="-3807" custLinFactNeighborY="-40182"/>
      <dgm:spPr/>
    </dgm:pt>
    <dgm:pt modelId="{A7FE9C39-3159-4E3F-A0CC-6676DC8A066F}" type="pres">
      <dgm:prSet presAssocID="{5ECE28BB-F1F0-4CB6-8AC0-7D293DF42FE0}" presName="connector3" presStyleLbl="sibTrans2D1" presStyleIdx="2" presStyleCnt="3" custLinFactNeighborX="-27068" custLinFactNeighborY="71788"/>
      <dgm:spPr/>
    </dgm:pt>
  </dgm:ptLst>
  <dgm:cxnLst>
    <dgm:cxn modelId="{E7A5D511-A6B8-48D6-9A43-B85D6C592980}" type="presOf" srcId="{3F5B635B-7462-47A3-B6D6-C4DFA63C2104}" destId="{A10A7FB4-0646-4B62-AC3C-6F6EC4FDB572}" srcOrd="2" destOrd="0" presId="urn:microsoft.com/office/officeart/2005/8/layout/gear1"/>
    <dgm:cxn modelId="{AB817424-2C48-4F85-8A92-35A10B3887D3}" type="presOf" srcId="{3F5B635B-7462-47A3-B6D6-C4DFA63C2104}" destId="{9ECB904D-82D5-45E3-A121-8954CE507E71}" srcOrd="1" destOrd="0" presId="urn:microsoft.com/office/officeart/2005/8/layout/gear1"/>
    <dgm:cxn modelId="{4AD1C131-BA0C-427B-AC9F-C60F1FD720D5}" type="presOf" srcId="{F4647EF7-3EA6-48AA-B6B4-F6DA67D79285}" destId="{77E34BD3-94A9-4916-9388-906B0BDCEDED}" srcOrd="1" destOrd="0" presId="urn:microsoft.com/office/officeart/2005/8/layout/gear1"/>
    <dgm:cxn modelId="{95068433-0E0D-4565-A53D-2A77C40D0C5C}" type="presOf" srcId="{36FE40C4-79A1-4453-8726-BA5119BDD28A}" destId="{5EF01860-FD7A-4706-BC99-BD77502ED5C6}" srcOrd="0" destOrd="0" presId="urn:microsoft.com/office/officeart/2005/8/layout/gear1"/>
    <dgm:cxn modelId="{320E9033-D80C-4060-BBDD-9FF6268A0919}" srcId="{6910965D-A340-4E57-91BA-7B93ADF48270}" destId="{36FE40C4-79A1-4453-8726-BA5119BDD28A}" srcOrd="1" destOrd="0" parTransId="{BD91603C-B5F7-46DB-9AC0-1180F80A3044}" sibTransId="{B8A55B90-C597-43FF-987C-4CD7DDAD2E33}"/>
    <dgm:cxn modelId="{2DC73C60-4109-4D46-9CE5-48C0B6FCDC19}" srcId="{6910965D-A340-4E57-91BA-7B93ADF48270}" destId="{3CAD9EA7-B160-412A-B229-5C2FEC357524}" srcOrd="3" destOrd="0" parTransId="{2BB25CA2-F343-4A6B-9011-FB6C515A2654}" sibTransId="{1DDB213A-743A-497A-9DAF-FA0032D7DE6B}"/>
    <dgm:cxn modelId="{CF109465-01D5-4501-96AC-62D8DAA15E38}" type="presOf" srcId="{C78D6BC7-C660-41B1-95C1-B8E658BDA27F}" destId="{E27D8875-1297-4026-ACCC-980FCF01A7ED}" srcOrd="0" destOrd="0" presId="urn:microsoft.com/office/officeart/2005/8/layout/gear1"/>
    <dgm:cxn modelId="{FA47104A-5D93-44C3-A13D-AD9AF7FA1EFB}" type="presOf" srcId="{6910965D-A340-4E57-91BA-7B93ADF48270}" destId="{55A87CA7-6264-4DBB-A068-505922449B8B}" srcOrd="0" destOrd="0" presId="urn:microsoft.com/office/officeart/2005/8/layout/gear1"/>
    <dgm:cxn modelId="{63BCED6A-E434-4572-A196-69CFDFBFC105}" type="presOf" srcId="{3F5B635B-7462-47A3-B6D6-C4DFA63C2104}" destId="{6EC74EE6-2A9B-4315-97CF-29BDC9FFC321}" srcOrd="0" destOrd="0" presId="urn:microsoft.com/office/officeart/2005/8/layout/gear1"/>
    <dgm:cxn modelId="{86A56C6D-DE61-42C4-91E3-055344AFBCB1}" type="presOf" srcId="{36FE40C4-79A1-4453-8726-BA5119BDD28A}" destId="{FA6B6415-1E98-45DD-A83B-434B6A332726}" srcOrd="1" destOrd="0" presId="urn:microsoft.com/office/officeart/2005/8/layout/gear1"/>
    <dgm:cxn modelId="{AAFB6176-72E1-4A60-81C6-9D683DB7FDBF}" type="presOf" srcId="{5ECE28BB-F1F0-4CB6-8AC0-7D293DF42FE0}" destId="{A7FE9C39-3159-4E3F-A0CC-6676DC8A066F}" srcOrd="0" destOrd="0" presId="urn:microsoft.com/office/officeart/2005/8/layout/gear1"/>
    <dgm:cxn modelId="{AFAEE556-728F-4E65-86E1-879BE4690337}" type="presOf" srcId="{F4647EF7-3EA6-48AA-B6B4-F6DA67D79285}" destId="{3178DF1C-2251-4F5E-B12D-376A7EB18F77}" srcOrd="0" destOrd="0" presId="urn:microsoft.com/office/officeart/2005/8/layout/gear1"/>
    <dgm:cxn modelId="{EDF9507B-FE76-4417-85EC-1B64487A5CA5}" type="presOf" srcId="{36FE40C4-79A1-4453-8726-BA5119BDD28A}" destId="{8DEC853F-E8C0-48BA-8784-A80BA2662EC9}" srcOrd="2" destOrd="0" presId="urn:microsoft.com/office/officeart/2005/8/layout/gear1"/>
    <dgm:cxn modelId="{9750378A-7CCE-4C24-92D3-4535CA93966A}" type="presOf" srcId="{F4647EF7-3EA6-48AA-B6B4-F6DA67D79285}" destId="{AED39E3A-32B0-4211-9149-B0E45A7BA638}" srcOrd="2" destOrd="0" presId="urn:microsoft.com/office/officeart/2005/8/layout/gear1"/>
    <dgm:cxn modelId="{C84E608A-36E3-4B06-895F-ACA56CDE1F78}" type="presOf" srcId="{3F5B635B-7462-47A3-B6D6-C4DFA63C2104}" destId="{E15BD5C7-629E-4CC2-9F5A-2ADF4ACA979F}" srcOrd="3" destOrd="0" presId="urn:microsoft.com/office/officeart/2005/8/layout/gear1"/>
    <dgm:cxn modelId="{F342EEB5-0D91-4110-A484-7EA25274039A}" srcId="{6910965D-A340-4E57-91BA-7B93ADF48270}" destId="{8CF9A61D-DF3F-4801-BDAD-5FB1BC529231}" srcOrd="4" destOrd="0" parTransId="{9615A89A-3F27-45C7-AB4B-0371D75A033B}" sibTransId="{F5BE60B8-B2B7-41FE-BA34-531E9001D778}"/>
    <dgm:cxn modelId="{0CC62ACB-2EA9-4244-A171-E17AE925AE68}" type="presOf" srcId="{B8A55B90-C597-43FF-987C-4CD7DDAD2E33}" destId="{83F6E7B0-43B6-4B2C-B6A8-E823CCB1F3B5}" srcOrd="0" destOrd="0" presId="urn:microsoft.com/office/officeart/2005/8/layout/gear1"/>
    <dgm:cxn modelId="{8AB469E2-1F37-4322-B0BF-27B24F1FA641}" srcId="{6910965D-A340-4E57-91BA-7B93ADF48270}" destId="{3F5B635B-7462-47A3-B6D6-C4DFA63C2104}" srcOrd="2" destOrd="0" parTransId="{2B7ABCE0-30DE-4ECE-9B01-B5354CEEADFE}" sibTransId="{5ECE28BB-F1F0-4CB6-8AC0-7D293DF42FE0}"/>
    <dgm:cxn modelId="{257DB5F1-2C19-465A-B5AD-35F29769E28C}" srcId="{6910965D-A340-4E57-91BA-7B93ADF48270}" destId="{F4647EF7-3EA6-48AA-B6B4-F6DA67D79285}" srcOrd="0" destOrd="0" parTransId="{B458C77D-0C2A-4CDD-A770-94F8E6287F4E}" sibTransId="{C78D6BC7-C660-41B1-95C1-B8E658BDA27F}"/>
    <dgm:cxn modelId="{428C9D2B-3712-45FF-9411-255EE0BB1B7A}" type="presParOf" srcId="{55A87CA7-6264-4DBB-A068-505922449B8B}" destId="{3178DF1C-2251-4F5E-B12D-376A7EB18F77}" srcOrd="0" destOrd="0" presId="urn:microsoft.com/office/officeart/2005/8/layout/gear1"/>
    <dgm:cxn modelId="{3925064F-0A8B-40CC-9D4D-763832731DF9}" type="presParOf" srcId="{55A87CA7-6264-4DBB-A068-505922449B8B}" destId="{77E34BD3-94A9-4916-9388-906B0BDCEDED}" srcOrd="1" destOrd="0" presId="urn:microsoft.com/office/officeart/2005/8/layout/gear1"/>
    <dgm:cxn modelId="{A5955332-D942-4FB7-A6E6-6B35BFA4EB05}" type="presParOf" srcId="{55A87CA7-6264-4DBB-A068-505922449B8B}" destId="{AED39E3A-32B0-4211-9149-B0E45A7BA638}" srcOrd="2" destOrd="0" presId="urn:microsoft.com/office/officeart/2005/8/layout/gear1"/>
    <dgm:cxn modelId="{3A67092C-8735-4CED-AF1C-DAD77EAC5CA7}" type="presParOf" srcId="{55A87CA7-6264-4DBB-A068-505922449B8B}" destId="{5EF01860-FD7A-4706-BC99-BD77502ED5C6}" srcOrd="3" destOrd="0" presId="urn:microsoft.com/office/officeart/2005/8/layout/gear1"/>
    <dgm:cxn modelId="{5009D073-2CFE-4430-8E31-A8F6D692BF4A}" type="presParOf" srcId="{55A87CA7-6264-4DBB-A068-505922449B8B}" destId="{FA6B6415-1E98-45DD-A83B-434B6A332726}" srcOrd="4" destOrd="0" presId="urn:microsoft.com/office/officeart/2005/8/layout/gear1"/>
    <dgm:cxn modelId="{CF30F13A-24A6-48E6-A1A3-7A10FAFD5907}" type="presParOf" srcId="{55A87CA7-6264-4DBB-A068-505922449B8B}" destId="{8DEC853F-E8C0-48BA-8784-A80BA2662EC9}" srcOrd="5" destOrd="0" presId="urn:microsoft.com/office/officeart/2005/8/layout/gear1"/>
    <dgm:cxn modelId="{08D733B5-EABB-4B03-A6E7-833E59507C67}" type="presParOf" srcId="{55A87CA7-6264-4DBB-A068-505922449B8B}" destId="{6EC74EE6-2A9B-4315-97CF-29BDC9FFC321}" srcOrd="6" destOrd="0" presId="urn:microsoft.com/office/officeart/2005/8/layout/gear1"/>
    <dgm:cxn modelId="{24DC9256-70C1-4888-970A-64F81E5BF0B4}" type="presParOf" srcId="{55A87CA7-6264-4DBB-A068-505922449B8B}" destId="{9ECB904D-82D5-45E3-A121-8954CE507E71}" srcOrd="7" destOrd="0" presId="urn:microsoft.com/office/officeart/2005/8/layout/gear1"/>
    <dgm:cxn modelId="{1C6E6906-CEB3-4F46-AD71-D21C838EB765}" type="presParOf" srcId="{55A87CA7-6264-4DBB-A068-505922449B8B}" destId="{A10A7FB4-0646-4B62-AC3C-6F6EC4FDB572}" srcOrd="8" destOrd="0" presId="urn:microsoft.com/office/officeart/2005/8/layout/gear1"/>
    <dgm:cxn modelId="{6AD46CE9-4DD7-4098-A38F-395E83A2F462}" type="presParOf" srcId="{55A87CA7-6264-4DBB-A068-505922449B8B}" destId="{E15BD5C7-629E-4CC2-9F5A-2ADF4ACA979F}" srcOrd="9" destOrd="0" presId="urn:microsoft.com/office/officeart/2005/8/layout/gear1"/>
    <dgm:cxn modelId="{5CA10A11-E1EC-4CFA-BFF9-278401B770B6}" type="presParOf" srcId="{55A87CA7-6264-4DBB-A068-505922449B8B}" destId="{E27D8875-1297-4026-ACCC-980FCF01A7ED}" srcOrd="10" destOrd="0" presId="urn:microsoft.com/office/officeart/2005/8/layout/gear1"/>
    <dgm:cxn modelId="{D3469190-3D6D-42F2-B4E9-F63798BE0D4F}" type="presParOf" srcId="{55A87CA7-6264-4DBB-A068-505922449B8B}" destId="{83F6E7B0-43B6-4B2C-B6A8-E823CCB1F3B5}" srcOrd="11" destOrd="0" presId="urn:microsoft.com/office/officeart/2005/8/layout/gear1"/>
    <dgm:cxn modelId="{4919E1CB-8444-4B44-8B00-F7E529B90C01}" type="presParOf" srcId="{55A87CA7-6264-4DBB-A068-505922449B8B}" destId="{A7FE9C39-3159-4E3F-A0CC-6676DC8A066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78DF1C-2251-4F5E-B12D-376A7EB18F77}">
      <dsp:nvSpPr>
        <dsp:cNvPr id="0" name=""/>
        <dsp:cNvSpPr/>
      </dsp:nvSpPr>
      <dsp:spPr>
        <a:xfrm>
          <a:off x="4355770" y="2001522"/>
          <a:ext cx="2980266" cy="2980266"/>
        </a:xfrm>
        <a:prstGeom prst="gear9">
          <a:avLst/>
        </a:prstGeom>
        <a:solidFill>
          <a:schemeClr val="accent5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API Conceptual Documentation</a:t>
          </a:r>
        </a:p>
      </dsp:txBody>
      <dsp:txXfrm>
        <a:off x="4954936" y="2699635"/>
        <a:ext cx="1781934" cy="1531918"/>
      </dsp:txXfrm>
    </dsp:sp>
    <dsp:sp modelId="{5EF01860-FD7A-4706-BC99-BD77502ED5C6}">
      <dsp:nvSpPr>
        <dsp:cNvPr id="0" name=""/>
        <dsp:cNvSpPr/>
      </dsp:nvSpPr>
      <dsp:spPr>
        <a:xfrm>
          <a:off x="2457668" y="2160921"/>
          <a:ext cx="2167466" cy="216746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API Reference</a:t>
          </a:r>
        </a:p>
      </dsp:txBody>
      <dsp:txXfrm>
        <a:off x="3003334" y="2709885"/>
        <a:ext cx="1076134" cy="1069538"/>
      </dsp:txXfrm>
    </dsp:sp>
    <dsp:sp modelId="{6EC74EE6-2A9B-4315-97CF-29BDC9FFC321}">
      <dsp:nvSpPr>
        <dsp:cNvPr id="0" name=""/>
        <dsp:cNvSpPr/>
      </dsp:nvSpPr>
      <dsp:spPr>
        <a:xfrm rot="20700000">
          <a:off x="1866314" y="508284"/>
          <a:ext cx="2123675" cy="2123675"/>
        </a:xfrm>
        <a:prstGeom prst="gear6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Swagger / </a:t>
          </a:r>
          <a:r>
            <a:rPr lang="en-US" sz="1800" b="1" kern="1200" dirty="0" err="1">
              <a:solidFill>
                <a:schemeClr val="accent1">
                  <a:lumMod val="50000"/>
                </a:schemeClr>
              </a:solidFill>
            </a:rPr>
            <a:t>OpenAPI</a:t>
          </a:r>
          <a:r>
            <a:rPr lang="en-US" sz="1800" b="1" kern="1200" dirty="0">
              <a:solidFill>
                <a:schemeClr val="accent1">
                  <a:lumMod val="50000"/>
                </a:schemeClr>
              </a:solidFill>
            </a:rPr>
            <a:t> File</a:t>
          </a:r>
          <a:endParaRPr lang="en-US" sz="1600" b="1" kern="1200" dirty="0">
            <a:solidFill>
              <a:schemeClr val="accent1">
                <a:lumMod val="50000"/>
              </a:schemeClr>
            </a:solidFill>
          </a:endParaRPr>
        </a:p>
      </dsp:txBody>
      <dsp:txXfrm rot="-20700000">
        <a:off x="2332098" y="974068"/>
        <a:ext cx="1192106" cy="1192106"/>
      </dsp:txXfrm>
    </dsp:sp>
    <dsp:sp modelId="{E27D8875-1297-4026-ACCC-980FCF01A7ED}">
      <dsp:nvSpPr>
        <dsp:cNvPr id="0" name=""/>
        <dsp:cNvSpPr/>
      </dsp:nvSpPr>
      <dsp:spPr>
        <a:xfrm>
          <a:off x="3917547" y="1577341"/>
          <a:ext cx="3814741" cy="3814741"/>
        </a:xfrm>
        <a:prstGeom prst="circularArrow">
          <a:avLst>
            <a:gd name="adj1" fmla="val 4688"/>
            <a:gd name="adj2" fmla="val 299029"/>
            <a:gd name="adj3" fmla="val 2539295"/>
            <a:gd name="adj4" fmla="val 1581232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F6E7B0-43B6-4B2C-B6A8-E823CCB1F3B5}">
      <dsp:nvSpPr>
        <dsp:cNvPr id="0" name=""/>
        <dsp:cNvSpPr/>
      </dsp:nvSpPr>
      <dsp:spPr>
        <a:xfrm>
          <a:off x="1569722" y="135436"/>
          <a:ext cx="2771648" cy="277164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FE9C39-3159-4E3F-A0CC-6676DC8A066F}">
      <dsp:nvSpPr>
        <dsp:cNvPr id="0" name=""/>
        <dsp:cNvSpPr/>
      </dsp:nvSpPr>
      <dsp:spPr>
        <a:xfrm>
          <a:off x="1972969" y="1913532"/>
          <a:ext cx="2988394" cy="298839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9/26/2019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SwaggerTools\Swagger-UI\index.html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Relationship Id="rId4" Type="http://schemas.openxmlformats.org/officeDocument/2006/relationships/hyperlink" Target="file:///C:\Users\am803u\AppData\Roaming\npm\node_modules\redoc-cli\Docs\ONAP-ServiceOrder.html#tag/ServiceOrder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5977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4962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232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2136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807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091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104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>
                <a:hlinkClick r:id="rId3" action="ppaction://hlinkfile"/>
              </a:rPr>
              <a:t>file:///C:/SwaggerTools/Swagger-UI/index.html</a:t>
            </a:r>
            <a:endParaRPr lang="en-US" dirty="0"/>
          </a:p>
          <a:p>
            <a:r>
              <a:rPr lang="en-US" dirty="0">
                <a:hlinkClick r:id="rId4" action="ppaction://hlinkfile"/>
              </a:rPr>
              <a:t>file:///C:/Users/am803u/AppData/Roaming/npm/node_modules/redoc-cli/Docs/ONAP-ServiceOrder.html#tag/ServiceOrder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17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05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351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We’ve been discussing layers that sit on top of kubernetes and delegate to kubernetes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DCAE Controller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Multi-cloud</a:t>
            </a:r>
          </a:p>
          <a:p>
            <a:pPr marL="628650" lvl="1" indent="-171450">
              <a:buFontTx/>
              <a:buChar char="-"/>
            </a:pPr>
            <a:r>
              <a:rPr lang="en-US" b="1" dirty="0"/>
              <a:t>Kubernetes is the lowest common denominator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846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720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803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262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924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698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hyperlink" Target="http://commons.wikimedia.org/wiki/file:gear_7.svg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connectivityfoundation/swagger2doc" TargetMode="External"/><Relationship Id="rId7" Type="http://schemas.openxmlformats.org/officeDocument/2006/relationships/hyperlink" Target="https://sourcey.com/spectacle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Redocly/redoc" TargetMode="External"/><Relationship Id="rId5" Type="http://schemas.openxmlformats.org/officeDocument/2006/relationships/hyperlink" Target="https://github.com/swagger-api/swagger-ui" TargetMode="External"/><Relationship Id="rId4" Type="http://schemas.openxmlformats.org/officeDocument/2006/relationships/hyperlink" Target="https://github.com/swagger-api/swagger-codege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2430306"/>
            <a:ext cx="11332718" cy="1514822"/>
          </a:xfrm>
        </p:spPr>
        <p:txBody>
          <a:bodyPr>
            <a:normAutofit/>
          </a:bodyPr>
          <a:lstStyle/>
          <a:p>
            <a:pPr algn="ctr"/>
            <a:r>
              <a:rPr lang="en-US" sz="4400" dirty="0"/>
              <a:t>Developing ONAP API Documentation</a:t>
            </a:r>
            <a:endParaRPr lang="ru-RU" sz="44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FAFCD8F-2CF3-4ABC-A401-F42BD666C3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39654" y="4469120"/>
            <a:ext cx="4386453" cy="1159047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Andy Mayer, Ph.D. (AT&amp;T)</a:t>
            </a:r>
          </a:p>
          <a:p>
            <a:pPr algn="ctr"/>
            <a:r>
              <a:rPr lang="en-US" sz="2400" dirty="0" err="1"/>
              <a:t>Septermber</a:t>
            </a:r>
            <a:r>
              <a:rPr lang="en-US" sz="2400" dirty="0"/>
              <a:t> 2019</a:t>
            </a:r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1204108"/>
            <a:ext cx="4133088" cy="1781175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2700" dirty="0">
                <a:solidFill>
                  <a:srgbClr val="FFFFFF"/>
                </a:solidFill>
                <a:latin typeface="+mj-lt"/>
                <a:cs typeface="+mj-cs"/>
              </a:rPr>
              <a:t>Excellent Example with Code samples</a:t>
            </a:r>
            <a:br>
              <a:rPr lang="en-US" sz="2700" dirty="0">
                <a:solidFill>
                  <a:srgbClr val="FFFFFF"/>
                </a:solidFill>
                <a:latin typeface="+mj-lt"/>
                <a:cs typeface="+mj-cs"/>
              </a:rPr>
            </a:br>
            <a:r>
              <a:rPr lang="en-US" sz="2700" dirty="0">
                <a:solidFill>
                  <a:srgbClr val="FFFFFF"/>
                </a:solidFill>
                <a:latin typeface="+mj-lt"/>
                <a:cs typeface="+mj-cs"/>
              </a:rPr>
              <a:t>(but little description)</a:t>
            </a:r>
            <a:br>
              <a:rPr lang="en-US" sz="2700" dirty="0">
                <a:solidFill>
                  <a:srgbClr val="FFFFFF"/>
                </a:solidFill>
                <a:latin typeface="+mj-lt"/>
                <a:cs typeface="+mj-cs"/>
              </a:rPr>
            </a:br>
            <a:r>
              <a:rPr lang="en-US" sz="2700" dirty="0">
                <a:solidFill>
                  <a:srgbClr val="FFFFFF"/>
                </a:solidFill>
                <a:latin typeface="+mj-lt"/>
                <a:cs typeface="+mj-cs"/>
              </a:rPr>
              <a:t>(swagger-</a:t>
            </a:r>
            <a:r>
              <a:rPr lang="en-US" sz="2700" dirty="0" err="1">
                <a:solidFill>
                  <a:srgbClr val="FFFFFF"/>
                </a:solidFill>
                <a:latin typeface="+mj-lt"/>
                <a:cs typeface="+mj-cs"/>
              </a:rPr>
              <a:t>codegen</a:t>
            </a:r>
            <a:r>
              <a:rPr lang="en-US" sz="2700" dirty="0">
                <a:solidFill>
                  <a:srgbClr val="FFFFFF"/>
                </a:solidFill>
                <a:latin typeface="+mj-lt"/>
                <a:cs typeface="+mj-cs"/>
              </a:rPr>
              <a:t>)</a:t>
            </a:r>
            <a:endParaRPr lang="en-US" sz="27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6951" y="3355130"/>
            <a:ext cx="2669407" cy="242733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F45A74-8DB2-4531-98CA-A7B82D68F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790" y="136525"/>
            <a:ext cx="7555832" cy="621982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25100" y="6356350"/>
            <a:ext cx="10287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fld id="{6C9CD605-947A-3C4E-98CB-B055F943FEBA}" type="slidenum">
              <a:rPr lang="en-US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rPr>
              <a:pPr algn="r">
                <a:spcAft>
                  <a:spcPts val="600"/>
                </a:spcAft>
                <a:defRPr/>
              </a:pPr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90741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Good API Documentation?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35153"/>
            <a:ext cx="11428804" cy="5170487"/>
          </a:xfrm>
        </p:spPr>
        <p:txBody>
          <a:bodyPr>
            <a:normAutofit/>
          </a:bodyPr>
          <a:lstStyle/>
          <a:p>
            <a:r>
              <a:rPr lang="en-US" dirty="0"/>
              <a:t>Developer Friendly</a:t>
            </a:r>
          </a:p>
          <a:p>
            <a:r>
              <a:rPr lang="en-US" dirty="0"/>
              <a:t>Non-Developer Friendly</a:t>
            </a:r>
          </a:p>
          <a:p>
            <a:r>
              <a:rPr lang="en-US" dirty="0"/>
              <a:t>Easy to Find &amp; Easy to Navigate</a:t>
            </a:r>
          </a:p>
          <a:p>
            <a:r>
              <a:rPr lang="en-US" dirty="0"/>
              <a:t>Common and Uniform Documentation Structure and Approach</a:t>
            </a:r>
          </a:p>
          <a:p>
            <a:r>
              <a:rPr lang="en-US" dirty="0"/>
              <a:t>Provides Information on Using the API (e.g., quick start) </a:t>
            </a:r>
          </a:p>
          <a:p>
            <a:r>
              <a:rPr lang="en-US" dirty="0"/>
              <a:t>Try It For Yourself (TIFY) Examples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88544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8704" y="6531624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API Documentation Factory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CDBE43E-6AA1-4E88-93CD-B1DFB02CA8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7184783"/>
              </p:ext>
            </p:extLst>
          </p:nvPr>
        </p:nvGraphicFramePr>
        <p:xfrm>
          <a:off x="1340338" y="135952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4C8F2EE-467B-4DE5-A617-F36BDB21D2BE}"/>
              </a:ext>
            </a:extLst>
          </p:cNvPr>
          <p:cNvSpPr txBox="1"/>
          <p:nvPr/>
        </p:nvSpPr>
        <p:spPr>
          <a:xfrm>
            <a:off x="1055077" y="1861625"/>
            <a:ext cx="2191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1. Start with the developed Swagger /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OpenAPI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“code” (JSON and/or YAML)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1358F49-9D60-476F-9D95-872D288502A1}"/>
              </a:ext>
            </a:extLst>
          </p:cNvPr>
          <p:cNvSpPr txBox="1"/>
          <p:nvPr/>
        </p:nvSpPr>
        <p:spPr>
          <a:xfrm>
            <a:off x="1727201" y="4604824"/>
            <a:ext cx="23328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2. Use tools to generate much of the API Reference from the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OpenAPI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 file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A768E5-18E0-433A-BDA0-EE02D48AFB21}"/>
              </a:ext>
            </a:extLst>
          </p:cNvPr>
          <p:cNvSpPr txBox="1"/>
          <p:nvPr/>
        </p:nvSpPr>
        <p:spPr>
          <a:xfrm>
            <a:off x="8972061" y="3866160"/>
            <a:ext cx="29737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3. Create consistent Conceptual Documentation to supplement API Reference with handy information about using the API. (e.g., Description, Getting Started, Security, etc.)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E5786C8-C7AC-4BCC-B670-9B2349E6AB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4788408" y="1065785"/>
            <a:ext cx="1777999" cy="177799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D88AC7B-81BE-4466-91CF-92C3AF6E5E37}"/>
              </a:ext>
            </a:extLst>
          </p:cNvPr>
          <p:cNvSpPr txBox="1"/>
          <p:nvPr/>
        </p:nvSpPr>
        <p:spPr>
          <a:xfrm>
            <a:off x="5046304" y="1585452"/>
            <a:ext cx="1299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Other Tools</a:t>
            </a:r>
          </a:p>
          <a:p>
            <a:pPr algn="ctr"/>
            <a:r>
              <a:rPr lang="en-US" dirty="0"/>
              <a:t>(Postman, Etc.)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8A2B05-324A-473E-BBB0-79B44A5FA270}"/>
              </a:ext>
            </a:extLst>
          </p:cNvPr>
          <p:cNvSpPr txBox="1"/>
          <p:nvPr/>
        </p:nvSpPr>
        <p:spPr>
          <a:xfrm>
            <a:off x="6603831" y="1352727"/>
            <a:ext cx="2332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4. Can also use other tools to exercise APIs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(e.g., Postman, CURL)</a:t>
            </a:r>
          </a:p>
        </p:txBody>
      </p:sp>
    </p:spTree>
    <p:extLst>
      <p:ext uri="{BB962C8B-B14F-4D97-AF65-F5344CB8AC3E}">
        <p14:creationId xmlns:p14="http://schemas.microsoft.com/office/powerpoint/2010/main" val="2730769566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Conceptual API Documentation Structure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35153"/>
            <a:ext cx="11428804" cy="5170487"/>
          </a:xfrm>
        </p:spPr>
        <p:txBody>
          <a:bodyPr>
            <a:normAutofit fontScale="62500" lnSpcReduction="20000"/>
          </a:bodyPr>
          <a:lstStyle/>
          <a:p>
            <a:pPr fontAlgn="ctr"/>
            <a:r>
              <a:rPr lang="en-US" dirty="0"/>
              <a:t>API Overview</a:t>
            </a:r>
          </a:p>
          <a:p>
            <a:pPr lvl="1" fontAlgn="ctr"/>
            <a:r>
              <a:rPr lang="en-US" dirty="0"/>
              <a:t>General Description (short); What the API does; Who should use the API; Why use the API</a:t>
            </a:r>
          </a:p>
          <a:p>
            <a:pPr fontAlgn="ctr"/>
            <a:r>
              <a:rPr lang="en-US" dirty="0"/>
              <a:t>Getting Started with the API (Hello World)</a:t>
            </a:r>
          </a:p>
          <a:p>
            <a:pPr lvl="1" fontAlgn="ctr"/>
            <a:r>
              <a:rPr lang="en-US" dirty="0"/>
              <a:t>Get Credentials and access token; Creating accounts; Making REST API Calls (e.g., sandbox vs live) (where); Try it for yourself (e.g., CURL / Postman sample)</a:t>
            </a:r>
          </a:p>
          <a:p>
            <a:pPr fontAlgn="ctr"/>
            <a:r>
              <a:rPr lang="en-US" dirty="0"/>
              <a:t>Security on the API</a:t>
            </a:r>
          </a:p>
          <a:p>
            <a:pPr lvl="1" fontAlgn="ctr"/>
            <a:r>
              <a:rPr lang="en-US" dirty="0"/>
              <a:t>Authentication; Authorization</a:t>
            </a:r>
          </a:p>
          <a:p>
            <a:pPr fontAlgn="ctr"/>
            <a:r>
              <a:rPr lang="en-US" dirty="0"/>
              <a:t>Response Codes</a:t>
            </a:r>
          </a:p>
          <a:p>
            <a:pPr lvl="1" fontAlgn="ctr"/>
            <a:r>
              <a:rPr lang="en-US" dirty="0"/>
              <a:t>The meaning of Status Codes &amp; Errors</a:t>
            </a:r>
          </a:p>
          <a:p>
            <a:pPr fontAlgn="ctr"/>
            <a:r>
              <a:rPr lang="en-US" dirty="0"/>
              <a:t>Rate Limits and Thresholds</a:t>
            </a:r>
          </a:p>
          <a:p>
            <a:pPr lvl="1" fontAlgn="ctr"/>
            <a:r>
              <a:rPr lang="en-US" dirty="0"/>
              <a:t>Requests per unit time allowed; Pagination</a:t>
            </a:r>
          </a:p>
          <a:p>
            <a:pPr fontAlgn="ctr"/>
            <a:r>
              <a:rPr lang="en-US" dirty="0"/>
              <a:t>Examples</a:t>
            </a:r>
          </a:p>
          <a:p>
            <a:pPr lvl="1" fontAlgn="ctr"/>
            <a:r>
              <a:rPr lang="en-US" dirty="0"/>
              <a:t>Interaction Examples</a:t>
            </a:r>
          </a:p>
          <a:p>
            <a:pPr lvl="1" fontAlgn="ctr"/>
            <a:r>
              <a:rPr lang="en-US" dirty="0"/>
              <a:t>Sample Client Code (generally CURL): Focus on Why not What; Keep simple; Cut and paste ready</a:t>
            </a:r>
          </a:p>
          <a:p>
            <a:pPr lvl="1" fontAlgn="ctr"/>
            <a:r>
              <a:rPr lang="en-US" dirty="0"/>
              <a:t>Tutorials</a:t>
            </a:r>
          </a:p>
          <a:p>
            <a:pPr fontAlgn="ctr"/>
            <a:r>
              <a:rPr lang="en-US" dirty="0"/>
              <a:t>SDKs and Sample Apps (Or How does a client app use this)</a:t>
            </a:r>
          </a:p>
          <a:p>
            <a:pPr fontAlgn="ctr"/>
            <a:r>
              <a:rPr lang="en-US" dirty="0"/>
              <a:t>Quick Reference with one-line summaries of each endpoint/resource</a:t>
            </a:r>
          </a:p>
          <a:p>
            <a:pPr fontAlgn="ctr"/>
            <a:r>
              <a:rPr lang="en-US" dirty="0"/>
              <a:t>Payload data structures</a:t>
            </a:r>
          </a:p>
          <a:p>
            <a:pPr fontAlgn="ctr"/>
            <a:r>
              <a:rPr lang="en-US" dirty="0"/>
              <a:t>Glossary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56297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Approach and Next Steps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35153"/>
            <a:ext cx="11428804" cy="5170487"/>
          </a:xfrm>
        </p:spPr>
        <p:txBody>
          <a:bodyPr>
            <a:normAutofit/>
          </a:bodyPr>
          <a:lstStyle/>
          <a:p>
            <a:r>
              <a:rPr lang="en-US" dirty="0"/>
              <a:t>Modeling Subcommittee should discuss and recommend to the TSC a common API Documentation approach for ONAP. For example:</a:t>
            </a:r>
          </a:p>
          <a:p>
            <a:pPr lvl="1"/>
            <a:r>
              <a:rPr lang="en-US" dirty="0"/>
              <a:t>Use Swagger toolset to develop and publish Swagger API Specs (in JSON or YAML) (e.g., </a:t>
            </a:r>
            <a:r>
              <a:rPr lang="en-US" dirty="0" err="1"/>
              <a:t>SwaggerHub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Select a generation tool and generate API Reference documentation directly from Swagger / </a:t>
            </a:r>
            <a:r>
              <a:rPr lang="en-US" dirty="0" err="1"/>
              <a:t>OpenAPI</a:t>
            </a:r>
            <a:r>
              <a:rPr lang="en-US" dirty="0"/>
              <a:t> files (using </a:t>
            </a:r>
            <a:r>
              <a:rPr lang="en-US" dirty="0" err="1"/>
              <a:t>Redoc</a:t>
            </a:r>
            <a:r>
              <a:rPr lang="en-US" dirty="0"/>
              <a:t> for example which creates a consistent standalone HTML file)</a:t>
            </a:r>
          </a:p>
          <a:p>
            <a:pPr lvl="1"/>
            <a:r>
              <a:rPr lang="en-US" dirty="0"/>
              <a:t>Create common and uniform Conceptual API Documentation describing each API and provides quick start and usable TIFY(try it for yourself) samples </a:t>
            </a:r>
          </a:p>
          <a:p>
            <a:pPr lvl="2"/>
            <a:r>
              <a:rPr lang="en-US" dirty="0"/>
              <a:t>Start with a common ONAP RST template, instructions, and examples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317222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Related Topics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35153"/>
            <a:ext cx="11428804" cy="5170487"/>
          </a:xfrm>
        </p:spPr>
        <p:txBody>
          <a:bodyPr>
            <a:normAutofit/>
          </a:bodyPr>
          <a:lstStyle/>
          <a:p>
            <a:r>
              <a:rPr lang="en-US" dirty="0"/>
              <a:t>API Catalog / Explorer: Capture, search, and explore APIs</a:t>
            </a:r>
          </a:p>
          <a:p>
            <a:r>
              <a:rPr lang="en-US" dirty="0"/>
              <a:t>Service (API) Registration / Discovery: For example an ONAP specific registry </a:t>
            </a:r>
            <a:r>
              <a:rPr lang="en-US"/>
              <a:t>for publishing </a:t>
            </a:r>
            <a:r>
              <a:rPr lang="en-US" dirty="0"/>
              <a:t>services that are available. May provide enhanced functionality.</a:t>
            </a:r>
          </a:p>
          <a:p>
            <a:r>
              <a:rPr lang="en-US" dirty="0"/>
              <a:t>Data Dictionary: Common repo of attribute specific schema definitions, characteristics, and constraints</a:t>
            </a:r>
          </a:p>
          <a:p>
            <a:r>
              <a:rPr lang="en-US" dirty="0"/>
              <a:t>Also worth exploring TM Forum API Tooling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274093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Tool Generated API Reference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035153"/>
            <a:ext cx="11428804" cy="517048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Swagger2Doc</a:t>
            </a:r>
          </a:p>
          <a:p>
            <a:pPr lvl="1"/>
            <a:r>
              <a:rPr lang="en-US" dirty="0">
                <a:hlinkClick r:id="rId3"/>
              </a:rPr>
              <a:t>https://github.com/openconnectivityfoundation/swagger2doc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Swagger </a:t>
            </a:r>
            <a:r>
              <a:rPr lang="en-US" dirty="0" err="1"/>
              <a:t>Codegen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https://github.com/swagger-api/swagger-codegen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Swagger UI</a:t>
            </a:r>
          </a:p>
          <a:p>
            <a:pPr lvl="1"/>
            <a:r>
              <a:rPr lang="en-US" dirty="0">
                <a:hlinkClick r:id="rId5"/>
              </a:rPr>
              <a:t>https://github.com/swagger-api/swagger-ui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err="1"/>
              <a:t>Redoc</a:t>
            </a:r>
            <a:endParaRPr lang="en-US" dirty="0"/>
          </a:p>
          <a:p>
            <a:pPr lvl="1"/>
            <a:r>
              <a:rPr lang="en-US" dirty="0">
                <a:hlinkClick r:id="rId6"/>
              </a:rPr>
              <a:t>https://github.com/Redocly/redoc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Spectacle</a:t>
            </a:r>
          </a:p>
          <a:p>
            <a:pPr lvl="1"/>
            <a:r>
              <a:rPr lang="en-US" dirty="0">
                <a:hlinkClick r:id="rId7"/>
              </a:rPr>
              <a:t>https://sourcey.com/spectacle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Others…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38753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5014F-8CF5-8B44-9035-CE3B53778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69C031-DB1F-3A45-8B73-384EC5E26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Development and Documentation Go Hand in Hand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9ACDBC-8228-9844-B85C-949D6C63D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From Writing API Documentation -&gt; Developing API Documentation</a:t>
            </a:r>
          </a:p>
          <a:p>
            <a:r>
              <a:rPr lang="en-US" dirty="0"/>
              <a:t>Make it easy to create by designers and developers</a:t>
            </a:r>
          </a:p>
          <a:p>
            <a:r>
              <a:rPr lang="en-US" dirty="0"/>
              <a:t>Make it easy to access and relevant to developers</a:t>
            </a:r>
          </a:p>
          <a:p>
            <a:pPr lvl="1"/>
            <a:r>
              <a:rPr lang="en-US" dirty="0"/>
              <a:t>Developer engagement</a:t>
            </a:r>
          </a:p>
          <a:p>
            <a:r>
              <a:rPr lang="en-US" dirty="0"/>
              <a:t>Make it easy to use: Sample Calls and Code are essential</a:t>
            </a:r>
          </a:p>
          <a:p>
            <a:pPr lvl="1"/>
            <a:r>
              <a:rPr lang="en-US" dirty="0"/>
              <a:t>Try It For Yourself (TIFY) Examples</a:t>
            </a:r>
          </a:p>
          <a:p>
            <a:pPr lvl="1"/>
            <a:r>
              <a:rPr lang="en-US" dirty="0"/>
              <a:t>Panes on page with prose, sample code, and navigation / search</a:t>
            </a:r>
          </a:p>
          <a:p>
            <a:pPr lvl="1"/>
            <a:r>
              <a:rPr lang="en-US" dirty="0"/>
              <a:t>Keep simple and easy to understand</a:t>
            </a:r>
          </a:p>
          <a:p>
            <a:pPr lvl="1"/>
            <a:r>
              <a:rPr lang="en-US" dirty="0"/>
              <a:t>Copy and paste friendly</a:t>
            </a:r>
          </a:p>
          <a:p>
            <a:pPr lvl="1"/>
            <a:r>
              <a:rPr lang="en-US" dirty="0"/>
              <a:t>Target languages (and code generation)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5393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25014F-8CF5-8B44-9035-CE3B53778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69C031-DB1F-3A45-8B73-384EC5E26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9ACDBC-8228-9844-B85C-949D6C63D6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Who Uses API Documentation?</a:t>
            </a:r>
          </a:p>
          <a:p>
            <a:r>
              <a:rPr lang="en-US" sz="3600" dirty="0"/>
              <a:t>Current Approach(es) in ONAP</a:t>
            </a:r>
          </a:p>
          <a:p>
            <a:r>
              <a:rPr lang="en-US" sz="3600" dirty="0"/>
              <a:t>What Is Good API Documentation?</a:t>
            </a:r>
          </a:p>
          <a:p>
            <a:r>
              <a:rPr lang="en-US" sz="3600" dirty="0"/>
              <a:t>API Development / Documentation Tools</a:t>
            </a:r>
          </a:p>
          <a:p>
            <a:r>
              <a:rPr lang="en-US" sz="3600" dirty="0"/>
              <a:t>Proposed Approach and Next Steps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42538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4FB26C-F3DC-A544-B401-FC6920C3E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AE9330-26D1-C74F-A1AF-776D81616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 Uses API Documentation?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42FE2A-4946-BA4A-9F02-91FD1ACBFE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4" y="1138238"/>
            <a:ext cx="11796993" cy="5170487"/>
          </a:xfrm>
        </p:spPr>
        <p:txBody>
          <a:bodyPr/>
          <a:lstStyle/>
          <a:p>
            <a:r>
              <a:rPr lang="en-US" b="1" dirty="0"/>
              <a:t>Exasperated Developers</a:t>
            </a:r>
            <a:r>
              <a:rPr lang="en-US" dirty="0"/>
              <a:t>: If the documentation is poor!</a:t>
            </a:r>
          </a:p>
          <a:p>
            <a:r>
              <a:rPr lang="en-US" dirty="0"/>
              <a:t>On the other hand, if documentation is good and useful:</a:t>
            </a:r>
          </a:p>
          <a:p>
            <a:pPr lvl="1"/>
            <a:r>
              <a:rPr lang="en-US" dirty="0"/>
              <a:t>Happy and Productive Developers </a:t>
            </a:r>
          </a:p>
          <a:p>
            <a:pPr lvl="1"/>
            <a:r>
              <a:rPr lang="en-US" dirty="0"/>
              <a:t>Designers</a:t>
            </a:r>
          </a:p>
          <a:p>
            <a:pPr lvl="1"/>
            <a:r>
              <a:rPr lang="en-US" dirty="0"/>
              <a:t>Modelers</a:t>
            </a:r>
          </a:p>
          <a:p>
            <a:pPr lvl="1"/>
            <a:r>
              <a:rPr lang="en-US" dirty="0"/>
              <a:t>Architects</a:t>
            </a:r>
          </a:p>
          <a:p>
            <a:pPr lvl="1"/>
            <a:r>
              <a:rPr lang="en-US" dirty="0"/>
              <a:t>Integrators</a:t>
            </a:r>
          </a:p>
          <a:p>
            <a:pPr lvl="1"/>
            <a:r>
              <a:rPr lang="en-US" dirty="0"/>
              <a:t>Users</a:t>
            </a:r>
          </a:p>
          <a:p>
            <a:pPr lvl="1"/>
            <a:r>
              <a:rPr lang="en-US" dirty="0"/>
              <a:t>Potential project contributors</a:t>
            </a:r>
          </a:p>
          <a:p>
            <a:pPr lvl="1"/>
            <a:r>
              <a:rPr lang="en-US" dirty="0"/>
              <a:t>The list goes on!</a:t>
            </a:r>
          </a:p>
        </p:txBody>
      </p:sp>
    </p:spTree>
    <p:extLst>
      <p:ext uri="{BB962C8B-B14F-4D97-AF65-F5344CB8AC3E}">
        <p14:creationId xmlns:p14="http://schemas.microsoft.com/office/powerpoint/2010/main" val="4137474071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API Documentation Approaches in ONAP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0" y="1035153"/>
            <a:ext cx="11877039" cy="517048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There are TOO MANY ways APIs are documented in ONAP today!!</a:t>
            </a:r>
          </a:p>
          <a:p>
            <a:pPr lvl="1"/>
            <a:r>
              <a:rPr lang="en-US" dirty="0"/>
              <a:t>JSON or YAML Swagger / </a:t>
            </a:r>
            <a:r>
              <a:rPr lang="en-US" dirty="0" err="1"/>
              <a:t>OpenAPI</a:t>
            </a:r>
            <a:r>
              <a:rPr lang="en-US" dirty="0"/>
              <a:t> files</a:t>
            </a:r>
          </a:p>
          <a:p>
            <a:pPr lvl="2"/>
            <a:r>
              <a:rPr lang="en-US" dirty="0"/>
              <a:t>This is Great!! (May need to consider </a:t>
            </a:r>
            <a:r>
              <a:rPr lang="en-US" dirty="0" err="1"/>
              <a:t>OpenAPI</a:t>
            </a:r>
            <a:r>
              <a:rPr lang="en-US" dirty="0"/>
              <a:t> Spec v3.0)</a:t>
            </a:r>
          </a:p>
          <a:p>
            <a:pPr lvl="1"/>
            <a:r>
              <a:rPr lang="en-US" dirty="0"/>
              <a:t>Various formats of .doc and .pdf files</a:t>
            </a:r>
          </a:p>
          <a:p>
            <a:pPr lvl="1"/>
            <a:r>
              <a:rPr lang="en-US" dirty="0"/>
              <a:t>Wiki only documentation</a:t>
            </a:r>
          </a:p>
          <a:p>
            <a:pPr lvl="1"/>
            <a:r>
              <a:rPr lang="en-US" dirty="0"/>
              <a:t>A few using Doc Generation Tools (Swagger2Doc, Swagger </a:t>
            </a:r>
            <a:r>
              <a:rPr lang="en-US" dirty="0" err="1"/>
              <a:t>CodeGen</a:t>
            </a:r>
            <a:r>
              <a:rPr lang="en-US" dirty="0"/>
              <a:t>, etc.)</a:t>
            </a:r>
          </a:p>
          <a:p>
            <a:pPr lvl="1"/>
            <a:r>
              <a:rPr lang="en-US" dirty="0"/>
              <a:t>A variety of Text table with request response examples</a:t>
            </a:r>
          </a:p>
          <a:p>
            <a:r>
              <a:rPr lang="en-US" dirty="0"/>
              <a:t>Many without usage and conceptual documentation </a:t>
            </a:r>
          </a:p>
          <a:p>
            <a:r>
              <a:rPr lang="en-US" dirty="0"/>
              <a:t>No common documentation structure / approach</a:t>
            </a:r>
          </a:p>
          <a:p>
            <a:pPr lvl="1"/>
            <a:r>
              <a:rPr lang="en-US" dirty="0"/>
              <a:t>See Examples on next few slides </a:t>
            </a:r>
          </a:p>
          <a:p>
            <a:r>
              <a:rPr lang="en-US" dirty="0"/>
              <a:t>Difficult to navigate</a:t>
            </a:r>
          </a:p>
          <a:p>
            <a:r>
              <a:rPr lang="en-US" dirty="0"/>
              <a:t>Not many “Try It For Yourself” (TIFY) examples.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781155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dirty="0">
                <a:solidFill>
                  <a:schemeClr val="tx1"/>
                </a:solidFill>
                <a:latin typeface="+mj-lt"/>
                <a:cs typeface="+mj-cs"/>
              </a:rPr>
              <a:t>JSON Swagger / </a:t>
            </a:r>
            <a:r>
              <a:rPr lang="en-US" sz="3700" dirty="0" err="1">
                <a:solidFill>
                  <a:schemeClr val="tx1"/>
                </a:solidFill>
                <a:latin typeface="+mj-lt"/>
                <a:cs typeface="+mj-cs"/>
              </a:rPr>
              <a:t>OpenAPI</a:t>
            </a:r>
            <a:r>
              <a:rPr lang="en-US" sz="3700" dirty="0">
                <a:solidFill>
                  <a:schemeClr val="tx1"/>
                </a:solidFill>
                <a:latin typeface="+mj-lt"/>
                <a:cs typeface="+mj-cs"/>
              </a:rPr>
              <a:t> Example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8931" y="1969477"/>
            <a:ext cx="3667036" cy="4248444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This is really the API spec, not documentation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But it is essential for describing the API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Can be used as input for API Documentation tools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+mn-lt"/>
                <a:cs typeface="+mn-cs"/>
              </a:rPr>
              <a:t>API authors should make use of Summary and Description fields!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92608" y="6356350"/>
            <a:ext cx="685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fld id="{6C9CD605-947A-3C4E-98CB-B055F943FEB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algn="r">
                <a:spcAft>
                  <a:spcPts val="600"/>
                </a:spcAft>
                <a:defRPr/>
              </a:pPr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77D1452-F0B7-431E-9A24-D3F7103D8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20">
            <a:extLst>
              <a:ext uri="{FF2B5EF4-FFF2-40B4-BE49-F238E27FC236}">
                <a16:creationId xmlns:a16="http://schemas.microsoft.com/office/drawing/2014/main" id="{A660F4F9-5DF5-4F15-BE6A-CD8648BB11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8267" y="559407"/>
            <a:ext cx="6594522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1F5254-32E4-4DBC-928F-43C441035F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30" r="-1" b="-1"/>
          <a:stretch/>
        </p:blipFill>
        <p:spPr>
          <a:xfrm>
            <a:off x="5283708" y="722376"/>
            <a:ext cx="6263640" cy="541324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274955326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own Arrow 7">
            <a:extLst>
              <a:ext uri="{FF2B5EF4-FFF2-40B4-BE49-F238E27FC236}">
                <a16:creationId xmlns:a16="http://schemas.microsoft.com/office/drawing/2014/main" id="{73DE2CFE-42F2-48F0-8706-5264E012B1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88521" y="381403"/>
            <a:ext cx="2200313" cy="3342508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952" y="1204108"/>
            <a:ext cx="2669406" cy="178117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32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One example of ONAP API documentation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6951" y="3355130"/>
            <a:ext cx="2669407" cy="242733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23BAF9-6123-47E4-8FE9-228E7059ED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3354" y="1090246"/>
            <a:ext cx="6236677" cy="526610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325100" y="6356350"/>
            <a:ext cx="10287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fld id="{6C9CD605-947A-3C4E-98CB-B055F943FEBA}" type="slidenum">
              <a:rPr lang="en-US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rPr>
              <a:pPr algn="r">
                <a:spcAft>
                  <a:spcPts val="600"/>
                </a:spcAft>
                <a:defRPr/>
              </a:pPr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865500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1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Another Table example</a:t>
            </a:r>
            <a:b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24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Swagger2Doc)</a:t>
            </a:r>
            <a:endParaRPr lang="en-US" sz="2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28114A-4347-4F81-A719-0037A22CF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7710" y="962526"/>
            <a:ext cx="8224901" cy="539382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38600" y="4884873"/>
            <a:ext cx="7188199" cy="1292090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84978" y="6356350"/>
            <a:ext cx="14688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fld id="{6C9CD605-947A-3C4E-98CB-B055F943FEBA}" type="slidenum">
              <a:rPr lang="en-US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rPr>
              <a:pPr algn="r">
                <a:spcAft>
                  <a:spcPts val="600"/>
                </a:spcAft>
                <a:defRPr/>
              </a:pPr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413301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CEC503-6B6A-3A4E-9117-D36E7E691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2627281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2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Another Sample that is Action Based with good descriptions and examples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D155B7-F8C8-924F-A2C0-AD4967A429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8931" y="2438400"/>
            <a:ext cx="3505494" cy="3785419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484632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45448A-57DC-43D3-864E-6BE7C3191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2232" y="629267"/>
            <a:ext cx="6120837" cy="5590558"/>
          </a:xfrm>
          <a:prstGeom prst="rect">
            <a:avLst/>
          </a:prstGeom>
          <a:effectLst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1A8443-5E08-7A40-B902-03A0CA74D0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fld id="{6C9CD605-947A-3C4E-98CB-B055F943FEBA}" type="slidenum">
              <a:rPr lang="en-US">
                <a:solidFill>
                  <a:srgbClr val="303030"/>
                </a:solidFill>
                <a:latin typeface="+mn-lt"/>
                <a:cs typeface="+mn-cs"/>
              </a:rPr>
              <a:pPr algn="r">
                <a:spcAft>
                  <a:spcPts val="600"/>
                </a:spcAft>
                <a:defRPr/>
              </a:pPr>
              <a:t>9</a:t>
            </a:fld>
            <a:endParaRPr lang="en-US">
              <a:solidFill>
                <a:srgbClr val="303030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394288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13567</TotalTime>
  <Words>979</Words>
  <Application>Microsoft Office PowerPoint</Application>
  <PresentationFormat>Widescreen</PresentationFormat>
  <Paragraphs>167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.AppleSystemUIFont</vt:lpstr>
      <vt:lpstr>Arial</vt:lpstr>
      <vt:lpstr>Calibri</vt:lpstr>
      <vt:lpstr>Calibri Light</vt:lpstr>
      <vt:lpstr>Office Theme</vt:lpstr>
      <vt:lpstr>Developing ONAP API Documentation</vt:lpstr>
      <vt:lpstr>Development and Documentation Go Hand in Hand</vt:lpstr>
      <vt:lpstr>Topics</vt:lpstr>
      <vt:lpstr>Who Uses API Documentation?</vt:lpstr>
      <vt:lpstr>Current API Documentation Approaches in ONAP</vt:lpstr>
      <vt:lpstr>JSON Swagger / OpenAPI Example</vt:lpstr>
      <vt:lpstr>One example of ONAP API documentation</vt:lpstr>
      <vt:lpstr>Another Table example (Swagger2Doc)</vt:lpstr>
      <vt:lpstr>Another Sample that is Action Based with good descriptions and examples</vt:lpstr>
      <vt:lpstr>Excellent Example with Code samples (but little description) (swagger-codegen)</vt:lpstr>
      <vt:lpstr>What is Good API Documentation?</vt:lpstr>
      <vt:lpstr>The API Documentation Factory</vt:lpstr>
      <vt:lpstr>Proposed Conceptual API Documentation Structure</vt:lpstr>
      <vt:lpstr>Proposed Approach and Next Steps</vt:lpstr>
      <vt:lpstr>Additional Related Topics</vt:lpstr>
      <vt:lpstr>Tool Generated API 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Documenting ONAP APIs</dc:title>
  <dc:creator>Andy Mayer</dc:creator>
  <cp:lastModifiedBy>Andy Mayer</cp:lastModifiedBy>
  <cp:revision>35</cp:revision>
  <dcterms:created xsi:type="dcterms:W3CDTF">2019-07-09T19:42:51Z</dcterms:created>
  <dcterms:modified xsi:type="dcterms:W3CDTF">2019-09-26T12:21:36Z</dcterms:modified>
</cp:coreProperties>
</file>