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2" r:id="rId2"/>
    <p:sldMasterId id="2147483653" r:id="rId3"/>
  </p:sldMasterIdLst>
  <p:notesMasterIdLst>
    <p:notesMasterId r:id="rId20"/>
  </p:notesMasterIdLst>
  <p:sldIdLst>
    <p:sldId id="256" r:id="rId4"/>
    <p:sldId id="278" r:id="rId5"/>
    <p:sldId id="265" r:id="rId6"/>
    <p:sldId id="283" r:id="rId7"/>
    <p:sldId id="284" r:id="rId8"/>
    <p:sldId id="285" r:id="rId9"/>
    <p:sldId id="294" r:id="rId10"/>
    <p:sldId id="295" r:id="rId11"/>
    <p:sldId id="277" r:id="rId12"/>
    <p:sldId id="286" r:id="rId13"/>
    <p:sldId id="290" r:id="rId14"/>
    <p:sldId id="292" r:id="rId15"/>
    <p:sldId id="291" r:id="rId16"/>
    <p:sldId id="259" r:id="rId17"/>
    <p:sldId id="260" r:id="rId18"/>
    <p:sldId id="261" r:id="rId19"/>
  </p:sldIdLst>
  <p:sldSz cx="12192000" cy="6858000"/>
  <p:notesSz cx="7010400" cy="9296400"/>
  <p:defaultTextStyle>
    <a:defPPr>
      <a:defRPr lang="en-GB"/>
    </a:defPPr>
    <a:lvl1pPr algn="ctr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300" b="1" kern="1200">
        <a:solidFill>
          <a:schemeClr val="tx1"/>
        </a:solidFill>
        <a:latin typeface="Arial" panose="020B0604020202020204" pitchFamily="34" charset="0"/>
        <a:ea typeface="+mn-ea"/>
        <a:cs typeface="WenQuanYi Zen Hei Sharp" charset="0"/>
      </a:defRPr>
    </a:lvl1pPr>
    <a:lvl2pPr marL="742950" indent="-285750" algn="ctr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300" b="1" kern="1200">
        <a:solidFill>
          <a:schemeClr val="tx1"/>
        </a:solidFill>
        <a:latin typeface="Arial" panose="020B0604020202020204" pitchFamily="34" charset="0"/>
        <a:ea typeface="+mn-ea"/>
        <a:cs typeface="WenQuanYi Zen Hei Sharp" charset="0"/>
      </a:defRPr>
    </a:lvl2pPr>
    <a:lvl3pPr marL="1143000" indent="-228600" algn="ctr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300" b="1" kern="1200">
        <a:solidFill>
          <a:schemeClr val="tx1"/>
        </a:solidFill>
        <a:latin typeface="Arial" panose="020B0604020202020204" pitchFamily="34" charset="0"/>
        <a:ea typeface="+mn-ea"/>
        <a:cs typeface="WenQuanYi Zen Hei Sharp" charset="0"/>
      </a:defRPr>
    </a:lvl3pPr>
    <a:lvl4pPr marL="1600200" indent="-228600" algn="ctr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300" b="1" kern="1200">
        <a:solidFill>
          <a:schemeClr val="tx1"/>
        </a:solidFill>
        <a:latin typeface="Arial" panose="020B0604020202020204" pitchFamily="34" charset="0"/>
        <a:ea typeface="+mn-ea"/>
        <a:cs typeface="WenQuanYi Zen Hei Sharp" charset="0"/>
      </a:defRPr>
    </a:lvl4pPr>
    <a:lvl5pPr marL="2057400" indent="-228600" algn="ctr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300" b="1" kern="1200">
        <a:solidFill>
          <a:schemeClr val="tx1"/>
        </a:solidFill>
        <a:latin typeface="Arial" panose="020B0604020202020204" pitchFamily="34" charset="0"/>
        <a:ea typeface="+mn-ea"/>
        <a:cs typeface="WenQuanYi Zen Hei Sharp" charset="0"/>
      </a:defRPr>
    </a:lvl5pPr>
    <a:lvl6pPr marL="2286000" algn="l" defTabSz="914400" rtl="0" eaLnBrk="1" latinLnBrk="0" hangingPunct="1">
      <a:defRPr sz="1300" b="1" kern="1200">
        <a:solidFill>
          <a:schemeClr val="tx1"/>
        </a:solidFill>
        <a:latin typeface="Arial" panose="020B0604020202020204" pitchFamily="34" charset="0"/>
        <a:ea typeface="+mn-ea"/>
        <a:cs typeface="WenQuanYi Zen Hei Sharp" charset="0"/>
      </a:defRPr>
    </a:lvl6pPr>
    <a:lvl7pPr marL="2743200" algn="l" defTabSz="914400" rtl="0" eaLnBrk="1" latinLnBrk="0" hangingPunct="1">
      <a:defRPr sz="1300" b="1" kern="1200">
        <a:solidFill>
          <a:schemeClr val="tx1"/>
        </a:solidFill>
        <a:latin typeface="Arial" panose="020B0604020202020204" pitchFamily="34" charset="0"/>
        <a:ea typeface="+mn-ea"/>
        <a:cs typeface="WenQuanYi Zen Hei Sharp" charset="0"/>
      </a:defRPr>
    </a:lvl7pPr>
    <a:lvl8pPr marL="3200400" algn="l" defTabSz="914400" rtl="0" eaLnBrk="1" latinLnBrk="0" hangingPunct="1">
      <a:defRPr sz="1300" b="1" kern="1200">
        <a:solidFill>
          <a:schemeClr val="tx1"/>
        </a:solidFill>
        <a:latin typeface="Arial" panose="020B0604020202020204" pitchFamily="34" charset="0"/>
        <a:ea typeface="+mn-ea"/>
        <a:cs typeface="WenQuanYi Zen Hei Sharp" charset="0"/>
      </a:defRPr>
    </a:lvl8pPr>
    <a:lvl9pPr marL="3657600" algn="l" defTabSz="914400" rtl="0" eaLnBrk="1" latinLnBrk="0" hangingPunct="1">
      <a:defRPr sz="1300" b="1" kern="1200">
        <a:solidFill>
          <a:schemeClr val="tx1"/>
        </a:solidFill>
        <a:latin typeface="Arial" panose="020B0604020202020204" pitchFamily="34" charset="0"/>
        <a:ea typeface="+mn-ea"/>
        <a:cs typeface="WenQuanYi Zen Hei Sharp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82BCBC-394C-75A3-06C3-BFE6124AD0F0}" v="556" dt="2020-01-06T03:55:46.041"/>
    <p1510:client id="{13686662-FB54-38A7-4D6F-32F926D863BE}" v="132" dt="2020-01-09T02:46:38.369"/>
    <p1510:client id="{3B5DFAC8-B92F-F86A-513B-09CA8692CDFB}" v="10" dt="2020-02-03T14:20:17.926"/>
    <p1510:client id="{646ABD2D-DBA0-60F5-412D-3F7EB288435C}" v="1660" dt="2020-01-06T02:07:29.387"/>
    <p1510:client id="{768A911A-92A0-4F1E-31E0-465045689902}" v="7" dt="2020-01-09T02:29:06.546"/>
    <p1510:client id="{7A75BBA7-3ED5-E451-D5F7-2BD368A3D227}" v="5" dt="2020-01-09T02:58:27.199"/>
    <p1510:client id="{7B47CE8D-4AB3-F42D-7686-868EBD88ED80}" v="117" dt="2020-01-09T03:17:14.663"/>
    <p1510:client id="{C0270636-F748-2F97-8921-6C8ACA71C42C}" v="11" dt="2019-10-21T19:30:51.324"/>
    <p1510:client id="{DEB03072-9E1F-7C7D-0B8B-3234819C7143}" v="8" dt="2020-01-09T14:43:34.973"/>
    <p1510:client id="{E70CFB90-A783-68AD-B402-E9C85E2E162B}" v="217" dt="2020-01-06T17:06:18.824"/>
    <p1510:client id="{FCBC4A6A-F317-1B71-F7EA-0FCC7CC2B18C}" v="2" dt="2020-01-09T02:29:40.9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>
            <a:extLst>
              <a:ext uri="{FF2B5EF4-FFF2-40B4-BE49-F238E27FC236}">
                <a16:creationId xmlns:a16="http://schemas.microsoft.com/office/drawing/2014/main" id="{48F73B6F-AC04-430A-B3C2-943C701BFF59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9218" name="Rectangle 2">
            <a:extLst>
              <a:ext uri="{FF2B5EF4-FFF2-40B4-BE49-F238E27FC236}">
                <a16:creationId xmlns:a16="http://schemas.microsoft.com/office/drawing/2014/main" id="{191B770F-FCE6-45D6-B944-6BA1F7019095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EE31ABB6-C29F-4CA1-A56B-EB8C20594E97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endParaRPr lang="en-US" altLang="en-US"/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E945450E-5A3F-4049-87B2-1094F29F9DD2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endParaRPr lang="en-US" altLang="en-US"/>
          </a:p>
        </p:txBody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00466817-2EDB-4CBE-9851-9F1949A65C0B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endParaRPr lang="en-US" altLang="en-US"/>
          </a:p>
        </p:txBody>
      </p:sp>
      <p:sp>
        <p:nvSpPr>
          <p:cNvPr id="9222" name="Rectangle 6">
            <a:extLst>
              <a:ext uri="{FF2B5EF4-FFF2-40B4-BE49-F238E27FC236}">
                <a16:creationId xmlns:a16="http://schemas.microsoft.com/office/drawing/2014/main" id="{F825416B-C5D2-45FA-8645-9ADBC8BDB97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fld id="{BB8713D8-F0B1-4CAE-95D9-86BACA00AC2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68A10B5-F1AC-4639-8903-00511E08EED6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1B67D56-045E-4880-AC66-DF38F227DC78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1" name="Rectangle 1">
            <a:extLst>
              <a:ext uri="{FF2B5EF4-FFF2-40B4-BE49-F238E27FC236}">
                <a16:creationId xmlns:a16="http://schemas.microsoft.com/office/drawing/2014/main" id="{EF56E4CF-F62C-4297-AA9B-23036E70A035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6CF07E66-9107-4A95-A39E-8C2E789234E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F6717DC-DB17-4401-A54A-F60D29DBCDB9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6D00D49-A3B2-4C8E-AE78-A99250BDF7F5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50177" name="Rectangle 1">
            <a:extLst>
              <a:ext uri="{FF2B5EF4-FFF2-40B4-BE49-F238E27FC236}">
                <a16:creationId xmlns:a16="http://schemas.microsoft.com/office/drawing/2014/main" id="{9114F45A-682F-4819-99C6-B331DC34211D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06400" y="706438"/>
            <a:ext cx="61960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id="{1D7D5EA8-DB32-4E9B-BDFD-7FC5352C547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1675" y="4414838"/>
            <a:ext cx="5607050" cy="41830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64747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F6717DC-DB17-4401-A54A-F60D29DBCDB9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6D00D49-A3B2-4C8E-AE78-A99250BDF7F5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50177" name="Rectangle 1">
            <a:extLst>
              <a:ext uri="{FF2B5EF4-FFF2-40B4-BE49-F238E27FC236}">
                <a16:creationId xmlns:a16="http://schemas.microsoft.com/office/drawing/2014/main" id="{9114F45A-682F-4819-99C6-B331DC34211D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06400" y="706438"/>
            <a:ext cx="61960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id="{1D7D5EA8-DB32-4E9B-BDFD-7FC5352C547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1675" y="4414838"/>
            <a:ext cx="5607050" cy="41830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6146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F6717DC-DB17-4401-A54A-F60D29DBCDB9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6D00D49-A3B2-4C8E-AE78-A99250BDF7F5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50177" name="Rectangle 1">
            <a:extLst>
              <a:ext uri="{FF2B5EF4-FFF2-40B4-BE49-F238E27FC236}">
                <a16:creationId xmlns:a16="http://schemas.microsoft.com/office/drawing/2014/main" id="{9114F45A-682F-4819-99C6-B331DC34211D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06400" y="706438"/>
            <a:ext cx="61960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id="{1D7D5EA8-DB32-4E9B-BDFD-7FC5352C547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1675" y="4414838"/>
            <a:ext cx="5607050" cy="41830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28854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3431B2-51BF-4152-9F8A-A68082ED75F2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E560351-9775-4A26-888F-C9336FC6EA8F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44033" name="Rectangle 1">
            <a:extLst>
              <a:ext uri="{FF2B5EF4-FFF2-40B4-BE49-F238E27FC236}">
                <a16:creationId xmlns:a16="http://schemas.microsoft.com/office/drawing/2014/main" id="{E2C0D63C-9F1E-4E35-BD2C-BA3EC44DD143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06400" y="706438"/>
            <a:ext cx="61960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4" name="Rectangle 2">
            <a:extLst>
              <a:ext uri="{FF2B5EF4-FFF2-40B4-BE49-F238E27FC236}">
                <a16:creationId xmlns:a16="http://schemas.microsoft.com/office/drawing/2014/main" id="{B26061AE-DBD8-48F4-A403-0BA14BB40334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1675" y="4414838"/>
            <a:ext cx="5607050" cy="41830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2861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3D86CD7-DD43-430B-BFB6-B02F3ACB8318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FB4E0D1-7F74-4498-8BF8-1DC6F95F1174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33793" name="Rectangle 1">
            <a:extLst>
              <a:ext uri="{FF2B5EF4-FFF2-40B4-BE49-F238E27FC236}">
                <a16:creationId xmlns:a16="http://schemas.microsoft.com/office/drawing/2014/main" id="{41B28F72-951F-4C8C-BE4D-8C0F2E25C02D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06400" y="706438"/>
            <a:ext cx="61960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92D5E901-965A-45D3-A8A1-8DA66AABF3C7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1675" y="4414838"/>
            <a:ext cx="5607050" cy="41830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4F5C965-6C34-4CE9-B14A-ADF38303216D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BDE954A-5BD5-4835-B2E4-FF8C799E3883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34817" name="Rectangle 1">
            <a:extLst>
              <a:ext uri="{FF2B5EF4-FFF2-40B4-BE49-F238E27FC236}">
                <a16:creationId xmlns:a16="http://schemas.microsoft.com/office/drawing/2014/main" id="{70674F83-FF9F-45BD-8384-134EE97EF083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06400" y="706438"/>
            <a:ext cx="61960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6DA4E46B-D3E3-4FD4-88F2-F85354F57FAD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1675" y="4414838"/>
            <a:ext cx="5607050" cy="41830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EC8F533-B70F-4DB3-BD6D-06F2B926C9C0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228CF72-749C-4093-B1E8-DDE33D1A230F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35841" name="Rectangle 1">
            <a:extLst>
              <a:ext uri="{FF2B5EF4-FFF2-40B4-BE49-F238E27FC236}">
                <a16:creationId xmlns:a16="http://schemas.microsoft.com/office/drawing/2014/main" id="{5DE3F834-D069-4FF0-BC27-F487019D2D16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06400" y="706438"/>
            <a:ext cx="61960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1567BCB5-43DB-4FBF-BF7F-9B6526A54804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1675" y="4414838"/>
            <a:ext cx="5607050" cy="41830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F6717DC-DB17-4401-A54A-F60D29DBCDB9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6D00D49-A3B2-4C8E-AE78-A99250BDF7F5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50177" name="Rectangle 1">
            <a:extLst>
              <a:ext uri="{FF2B5EF4-FFF2-40B4-BE49-F238E27FC236}">
                <a16:creationId xmlns:a16="http://schemas.microsoft.com/office/drawing/2014/main" id="{9114F45A-682F-4819-99C6-B331DC34211D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06400" y="706438"/>
            <a:ext cx="61960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id="{1D7D5EA8-DB32-4E9B-BDFD-7FC5352C547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1675" y="4414838"/>
            <a:ext cx="5607050" cy="41830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441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0AAC0B7-8760-4D5C-810A-B397E1CE8E8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AC7A2C0-FC69-45C2-9297-A59C5F2EDC32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39937" name="Rectangle 1">
            <a:extLst>
              <a:ext uri="{FF2B5EF4-FFF2-40B4-BE49-F238E27FC236}">
                <a16:creationId xmlns:a16="http://schemas.microsoft.com/office/drawing/2014/main" id="{A3C92431-F2F3-4A8A-B288-7E6801FBAFFE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06400" y="706438"/>
            <a:ext cx="61960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38" name="Rectangle 2">
            <a:extLst>
              <a:ext uri="{FF2B5EF4-FFF2-40B4-BE49-F238E27FC236}">
                <a16:creationId xmlns:a16="http://schemas.microsoft.com/office/drawing/2014/main" id="{92855BBF-00B8-47EB-8815-C4C46971575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1675" y="4414838"/>
            <a:ext cx="5607050" cy="41830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F6717DC-DB17-4401-A54A-F60D29DBCDB9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6D00D49-A3B2-4C8E-AE78-A99250BDF7F5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50177" name="Rectangle 1">
            <a:extLst>
              <a:ext uri="{FF2B5EF4-FFF2-40B4-BE49-F238E27FC236}">
                <a16:creationId xmlns:a16="http://schemas.microsoft.com/office/drawing/2014/main" id="{9114F45A-682F-4819-99C6-B331DC34211D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06400" y="706438"/>
            <a:ext cx="61960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id="{1D7D5EA8-DB32-4E9B-BDFD-7FC5352C547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1675" y="4414838"/>
            <a:ext cx="5607050" cy="41830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8788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50DE3E-3259-4404-B1A7-54C764BEC6A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B1EDD49-CB1F-451B-9176-6004BB0BB7A6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45057" name="Rectangle 1">
            <a:extLst>
              <a:ext uri="{FF2B5EF4-FFF2-40B4-BE49-F238E27FC236}">
                <a16:creationId xmlns:a16="http://schemas.microsoft.com/office/drawing/2014/main" id="{A3DA1C69-D4EA-497B-BA57-6365CFFC8DB7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06400" y="706438"/>
            <a:ext cx="61960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>
            <a:extLst>
              <a:ext uri="{FF2B5EF4-FFF2-40B4-BE49-F238E27FC236}">
                <a16:creationId xmlns:a16="http://schemas.microsoft.com/office/drawing/2014/main" id="{78D15A2B-824F-46BF-BB9C-AEB59BFAE079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1675" y="4414838"/>
            <a:ext cx="5607050" cy="41830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3785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F6717DC-DB17-4401-A54A-F60D29DBCDB9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6D00D49-A3B2-4C8E-AE78-A99250BDF7F5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50177" name="Rectangle 1">
            <a:extLst>
              <a:ext uri="{FF2B5EF4-FFF2-40B4-BE49-F238E27FC236}">
                <a16:creationId xmlns:a16="http://schemas.microsoft.com/office/drawing/2014/main" id="{9114F45A-682F-4819-99C6-B331DC34211D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06400" y="706438"/>
            <a:ext cx="61960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id="{1D7D5EA8-DB32-4E9B-BDFD-7FC5352C547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1675" y="4414838"/>
            <a:ext cx="5607050" cy="41830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28448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F6717DC-DB17-4401-A54A-F60D29DBCDB9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6D00D49-A3B2-4C8E-AE78-A99250BDF7F5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50177" name="Rectangle 1">
            <a:extLst>
              <a:ext uri="{FF2B5EF4-FFF2-40B4-BE49-F238E27FC236}">
                <a16:creationId xmlns:a16="http://schemas.microsoft.com/office/drawing/2014/main" id="{9114F45A-682F-4819-99C6-B331DC34211D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06400" y="706438"/>
            <a:ext cx="61960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id="{1D7D5EA8-DB32-4E9B-BDFD-7FC5352C547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1675" y="4414838"/>
            <a:ext cx="5607050" cy="41830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15692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F6717DC-DB17-4401-A54A-F60D29DBCDB9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6D00D49-A3B2-4C8E-AE78-A99250BDF7F5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50177" name="Rectangle 1">
            <a:extLst>
              <a:ext uri="{FF2B5EF4-FFF2-40B4-BE49-F238E27FC236}">
                <a16:creationId xmlns:a16="http://schemas.microsoft.com/office/drawing/2014/main" id="{9114F45A-682F-4819-99C6-B331DC34211D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06400" y="706438"/>
            <a:ext cx="61960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id="{1D7D5EA8-DB32-4E9B-BDFD-7FC5352C547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1675" y="4414838"/>
            <a:ext cx="5607050" cy="41830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04527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F6717DC-DB17-4401-A54A-F60D29DBCDB9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6D00D49-A3B2-4C8E-AE78-A99250BDF7F5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50177" name="Rectangle 1">
            <a:extLst>
              <a:ext uri="{FF2B5EF4-FFF2-40B4-BE49-F238E27FC236}">
                <a16:creationId xmlns:a16="http://schemas.microsoft.com/office/drawing/2014/main" id="{9114F45A-682F-4819-99C6-B331DC34211D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06400" y="706438"/>
            <a:ext cx="61960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id="{1D7D5EA8-DB32-4E9B-BDFD-7FC5352C547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1675" y="4414838"/>
            <a:ext cx="5607050" cy="41830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6463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0092E-98CD-4FAF-8C62-7A30E0EDC3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F8EA24-B66F-4E78-BCA9-46584A1AFF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2795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DEF48-A2E8-4446-ABB0-AF46DF8CF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24F529-2395-408E-A444-B1EA481B75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30452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79AB2C-9DCC-4977-A2B2-7CCAF44671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66188" y="1604963"/>
            <a:ext cx="2832100" cy="39751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A6A2F1-3FAA-4EDA-ADB4-67C3BAA2DB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66713" y="1604963"/>
            <a:ext cx="8347075" cy="39751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14710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FB288-E2AD-4A62-910E-513843223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713" y="2824163"/>
            <a:ext cx="11331575" cy="15128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180237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6872C-AE00-4D22-9D57-D8EAEB8B1D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323D81-95DD-4A6D-B5A8-AB8668CCC8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821167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7258F-955A-4B33-AB83-D9446C560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1FF4E-1FE0-45CF-9327-8ADA8070FA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77779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05D5A-44A7-4D6D-AB13-F944C0935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0B2682-96DF-4CBC-B290-DD94513FE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471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27376-B747-4DF7-B7DD-2CF2B84D4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AB306-49B4-442A-99F5-01DAE9DA26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08613" cy="3975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BCFBD1-FF6F-4F05-8908-BFB279106E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613" y="1604963"/>
            <a:ext cx="5410200" cy="3975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52761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FD16D-D123-4DC7-A4A6-1CD8026CD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24354-1A92-4EF2-9978-31DB332A6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3AC418-DBEC-4ECD-8050-39A6936C83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EC91A5-BA14-473C-8490-17B9767AB1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847B73-9685-4488-956C-D2E3233211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63775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30BB5-B9DD-4E83-8F73-FCAFBE8C8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476184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7677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86937-684B-4902-A409-FF9E26F48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3F616E-6C94-432A-8F6D-2084EFCE90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80677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16CD4-3CF1-4125-951E-97F5EA671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B48D5-DC2A-46FB-87E8-4053C52A9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366115-9747-4464-955A-B68C51C788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0391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392E8-B9D4-4135-BD2D-A4FB92E6D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D76522-9A39-4FF9-AA43-7BE80A729E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5281E5-2DD0-4AB9-8996-11B8D03A6A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60251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791CD-4D93-4879-AAF4-776788466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C0D533-5608-4C0E-ADDF-BF109EBF96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768453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6D0024-92D6-4B66-B3E4-B6C427F2DD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39200" y="273050"/>
            <a:ext cx="2741613" cy="53070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B95976-D84D-4F0C-925E-76E595376E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09600" y="273050"/>
            <a:ext cx="8077200" cy="53070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766522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94CAD-11E8-4E67-81E6-BE53505EDD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A59017-FBA3-454E-9920-585B191D2F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B6DA37-D6C8-43AF-BF54-155B93D4F25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7CCCE84-1DAD-451D-8B5D-679EADA710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1987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AEFC9-AC5B-47C3-BF4C-34B996F77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3D56FC-F092-4BAC-94F7-A2CBB83B16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65DC32-431D-445B-9059-7E5F3749988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95CFC7F-E83C-4A46-B829-F2BBED1E83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94018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DAA5D-9E03-48E3-B39F-CE3D1015B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3413F0-FE1F-4A1D-8AEE-82F62B91C1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F0B9EF-411B-4AB3-8D3D-89F011A4CBF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E8B447E-C64B-40BE-856D-8538D87D04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95792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6BD9B-37E1-48B5-A017-95D2A326D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2C2A62-505F-4401-A1A3-12400C3E63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4325" y="1138238"/>
            <a:ext cx="5675313" cy="5168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4FB8C1-F445-470B-96F1-BDBD796B64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42038" y="1138238"/>
            <a:ext cx="5676900" cy="5168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0E7FB5-548A-42F2-A4C7-9D3028E7665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2AECC5D-F32E-445E-B5E8-CCEBA4E4E2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09167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93341-92D2-4182-9D4E-5F6D76577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19097F-17A3-49C9-AB2E-094A1FE74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7F12ED-58A8-4860-AAB6-6B9704AB0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F01D3D-3087-41E6-9A47-2C7664FA4A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DDAA9E-3CB1-4B73-B9C7-59DA7BA16B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84CE47-41A6-4D11-AF6F-82F17768987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0AB4746-D289-4746-9E82-8C2826AF6B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36831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03A7F-1894-48B4-AE17-5CC70B2B9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F3B772-365C-40E3-8CCE-EACC83DFBD3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0F63414-394C-45C9-A0AA-9295000C15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6615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6B9A6-C6C4-4C29-A140-C29B9B6B3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FBBF8A-E93C-414A-BEF1-51E4BF2548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90810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B0668E-ADCC-455C-814C-70DBE4158EF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056C350-4712-49AE-966B-956889EE54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26152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F5483-BF35-4D88-A0C7-AA8EB0760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CD926E-E56D-4C09-B267-A355F9C4D4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E3F7B1-64BA-4DF7-9DA2-6C66AB27F9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2F196-1A2E-4846-8FCC-9436581EA07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278F6B1-414E-44BA-9484-571B31AFDE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33388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CED97-029E-4B43-BEA2-35CEF5F9A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F97963-8F85-44DD-A4A7-002BB662F3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3CC23C-A696-4CDB-9867-307A4D6173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D683C6-00B5-4106-80B5-D110C26348D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B09B701-103F-4475-B7E4-299CEF8213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1432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124A3-9045-4090-8F24-7C08DCEDB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F0CBA1-6D2D-4672-9AA2-9F24B2FC06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2CA7C-9C1C-4A09-8AB5-6A75E73231C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6A2C981-69BE-4C1B-A9FF-D32CF4A542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7654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7EC11-5F3F-4DAC-9770-406802840E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943975" y="198438"/>
            <a:ext cx="2874963" cy="6108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275EEA-CFA1-4404-9E39-3DF668383D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14325" y="198438"/>
            <a:ext cx="8477250" cy="6108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CC521A-F2D8-4AC5-80C1-8EAE1866428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D2E8553-8AE8-4370-8FA9-A36681BE7B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73614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27572-7FE4-4D25-9C0C-2AAEF4E64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25" y="198438"/>
            <a:ext cx="11504613" cy="5365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F78A83-0AFB-46CC-9D89-5F1A2FC3DFFD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11568113" y="6503988"/>
            <a:ext cx="604837" cy="363537"/>
          </a:xfrm>
        </p:spPr>
        <p:txBody>
          <a:bodyPr/>
          <a:lstStyle>
            <a:lvl1pPr>
              <a:defRPr/>
            </a:lvl1pPr>
          </a:lstStyle>
          <a:p>
            <a:fld id="{90CEBD59-7316-4049-A08F-16C4500EE9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4193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FF73A-D55A-4C3E-83D3-D64C40556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53E9D7-46C2-4DD3-8AEA-9F38EBE249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08613" cy="3975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4E06A8-7AC3-4823-B47B-F224B9DB7C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613" y="1604963"/>
            <a:ext cx="5410200" cy="3975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44474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769F3-22F1-4142-823B-D68138525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CFE10C-C192-4CA1-91E7-63B4B6C656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762007-FD15-4EEC-B8E7-D64452867E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A84BEB-3BD8-4112-9471-DFFF63E41D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8CF168-6FB2-4C40-B9F1-E2ADFC3E9C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93212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5F50F-882F-4E71-A558-C71599C68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4083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8452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44878-936D-4A1A-BB7C-B9E74B7C3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A4CE5-FD69-4478-8F55-F8A5487C2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0C5F99-00C3-4595-90B9-8038C78400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6283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4ACF0-21E3-40D4-BC6C-A94044A72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2F0546-9F2B-4802-86BD-466DBCC79B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50872D-6CB5-4D92-A4EF-53FC6BF468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005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>
            <a:extLst>
              <a:ext uri="{FF2B5EF4-FFF2-40B4-BE49-F238E27FC236}">
                <a16:creationId xmlns:a16="http://schemas.microsoft.com/office/drawing/2014/main" id="{7CBA30C7-25F9-4F71-B570-2C857726E0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0638" y="0"/>
            <a:ext cx="12192001" cy="968375"/>
          </a:xfrm>
          <a:prstGeom prst="rect">
            <a:avLst/>
          </a:prstGeom>
          <a:blipFill dpi="0" rotWithShape="0">
            <a:blip r:embed="rId14"/>
            <a:srcRect/>
            <a:stretch>
              <a:fillRect/>
            </a:stretch>
          </a:blip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AFB0472D-9B9E-4D6A-8EFD-4724396BF4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78588"/>
            <a:ext cx="12212638" cy="395287"/>
          </a:xfrm>
          <a:prstGeom prst="rect">
            <a:avLst/>
          </a:prstGeom>
          <a:solidFill>
            <a:srgbClr val="E7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altLang="en-US" sz="180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DFD379D0-28DE-4506-A4EA-AD9EAEF1F8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6650" y="6521450"/>
            <a:ext cx="1493838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4B9080A-E9AA-43FF-9FF2-B9EBBB8B2B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6604000"/>
            <a:ext cx="2595563" cy="15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9" name="Rectangle 5">
            <a:extLst>
              <a:ext uri="{FF2B5EF4-FFF2-40B4-BE49-F238E27FC236}">
                <a16:creationId xmlns:a16="http://schemas.microsoft.com/office/drawing/2014/main" id="{C2069FD3-C96C-42D1-8528-F5A568B4BC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113" y="6702425"/>
            <a:ext cx="1501775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altLang="en-US" sz="700"/>
              <a:t>Sensitivity: Internal &amp; Restricted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DA2B5F74-D987-4248-ADE2-49580F03DC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88" y="-9525"/>
            <a:ext cx="12198351" cy="686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31" name="Rectangle 7">
            <a:extLst>
              <a:ext uri="{FF2B5EF4-FFF2-40B4-BE49-F238E27FC236}">
                <a16:creationId xmlns:a16="http://schemas.microsoft.com/office/drawing/2014/main" id="{7BF47279-7B91-48E4-86FC-7BCADFB7C8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6988" y="-9525"/>
            <a:ext cx="12207876" cy="18637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48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Rectangle 8">
            <a:extLst>
              <a:ext uri="{FF2B5EF4-FFF2-40B4-BE49-F238E27FC236}">
                <a16:creationId xmlns:a16="http://schemas.microsoft.com/office/drawing/2014/main" id="{56DE28F4-7D2C-413C-845F-02EC246FB6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66713" y="2824163"/>
            <a:ext cx="11331575" cy="151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Образец заголовка</a:t>
            </a:r>
          </a:p>
        </p:txBody>
      </p:sp>
      <p:pic>
        <p:nvPicPr>
          <p:cNvPr id="1033" name="Picture 9">
            <a:extLst>
              <a:ext uri="{FF2B5EF4-FFF2-40B4-BE49-F238E27FC236}">
                <a16:creationId xmlns:a16="http://schemas.microsoft.com/office/drawing/2014/main" id="{DCC697CC-FC00-4AD6-BA76-475E54C68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3" y="500063"/>
            <a:ext cx="3748087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34" name="Rectangle 10">
            <a:extLst>
              <a:ext uri="{FF2B5EF4-FFF2-40B4-BE49-F238E27FC236}">
                <a16:creationId xmlns:a16="http://schemas.microsoft.com/office/drawing/2014/main" id="{0DF63D2E-5B32-4B83-89CC-8374BB48B4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4963"/>
            <a:ext cx="10971213" cy="39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56896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744" r:id="rId12"/>
  </p:sldLayoutIdLst>
  <p:txStyles>
    <p:titleStyle>
      <a:lvl1pPr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2pPr>
      <a:lvl3pPr marL="1143000" indent="-22860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3pPr>
      <a:lvl4pPr marL="1600200" indent="-22860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4pPr>
      <a:lvl5pPr marL="2057400" indent="-22860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5pPr>
      <a:lvl6pPr marL="2514600" indent="-22860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6pPr>
      <a:lvl7pPr marL="2971800" indent="-22860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7pPr>
      <a:lvl8pPr marL="3429000" indent="-22860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8pPr>
      <a:lvl9pPr marL="3886200" indent="-22860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9pPr>
    </p:titleStyle>
    <p:bodyStyle>
      <a:lvl1pPr marL="342900" indent="-342900" algn="l" defTabSz="457200" rtl="0" fontAlgn="base">
        <a:lnSpc>
          <a:spcPct val="84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44546A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lnSpc>
          <a:spcPct val="84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44546A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lnSpc>
          <a:spcPct val="84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44546A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lnSpc>
          <a:spcPct val="84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44546A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lnSpc>
          <a:spcPct val="84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44546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>
            <a:extLst>
              <a:ext uri="{FF2B5EF4-FFF2-40B4-BE49-F238E27FC236}">
                <a16:creationId xmlns:a16="http://schemas.microsoft.com/office/drawing/2014/main" id="{ECD4E5EB-6CFA-4967-A35E-379A4E28FD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0638" y="0"/>
            <a:ext cx="12192001" cy="968375"/>
          </a:xfrm>
          <a:prstGeom prst="rect">
            <a:avLst/>
          </a:prstGeom>
          <a:blipFill dpi="0" rotWithShape="0">
            <a:blip r:embed="rId13"/>
            <a:srcRect/>
            <a:stretch>
              <a:fillRect/>
            </a:stretch>
          </a:blip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0A76CA9A-5F9A-4FFA-98F9-8D68EC90CA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78588"/>
            <a:ext cx="12212638" cy="395287"/>
          </a:xfrm>
          <a:prstGeom prst="rect">
            <a:avLst/>
          </a:prstGeom>
          <a:solidFill>
            <a:srgbClr val="E7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altLang="en-US" sz="180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5123" name="Picture 3">
            <a:extLst>
              <a:ext uri="{FF2B5EF4-FFF2-40B4-BE49-F238E27FC236}">
                <a16:creationId xmlns:a16="http://schemas.microsoft.com/office/drawing/2014/main" id="{CDA412AE-B09E-4139-A785-AF487366A7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6650" y="6521450"/>
            <a:ext cx="1493838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BF6BDE24-D1F3-4EED-BCFF-A0E00ED0D4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6604000"/>
            <a:ext cx="2595563" cy="15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5" name="Rectangle 5">
            <a:extLst>
              <a:ext uri="{FF2B5EF4-FFF2-40B4-BE49-F238E27FC236}">
                <a16:creationId xmlns:a16="http://schemas.microsoft.com/office/drawing/2014/main" id="{342437ED-01D3-478C-8F07-319247C60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113" y="6702425"/>
            <a:ext cx="1501775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altLang="en-US" sz="700"/>
              <a:t>Sensitivity: Internal &amp; Restricted</a:t>
            </a:r>
          </a:p>
        </p:txBody>
      </p:sp>
      <p:pic>
        <p:nvPicPr>
          <p:cNvPr id="5126" name="Picture 6">
            <a:extLst>
              <a:ext uri="{FF2B5EF4-FFF2-40B4-BE49-F238E27FC236}">
                <a16:creationId xmlns:a16="http://schemas.microsoft.com/office/drawing/2014/main" id="{030A3ADE-B251-485D-9E81-C98FB9821C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-9525"/>
            <a:ext cx="12198350" cy="686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7" name="Rectangle 7">
            <a:extLst>
              <a:ext uri="{FF2B5EF4-FFF2-40B4-BE49-F238E27FC236}">
                <a16:creationId xmlns:a16="http://schemas.microsoft.com/office/drawing/2014/main" id="{7AD460DF-EB49-4393-A7AA-CB06A53A35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62038"/>
            <a:ext cx="5495925" cy="15049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48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altLang="en-US" sz="1800">
                <a:solidFill>
                  <a:srgbClr val="FFFFFF"/>
                </a:solidFill>
                <a:latin typeface="Calibri" panose="020F0502020204030204" pitchFamily="34" charset="0"/>
              </a:rPr>
              <a:t>s</a:t>
            </a:r>
          </a:p>
        </p:txBody>
      </p:sp>
      <p:pic>
        <p:nvPicPr>
          <p:cNvPr id="5128" name="Picture 8">
            <a:extLst>
              <a:ext uri="{FF2B5EF4-FFF2-40B4-BE49-F238E27FC236}">
                <a16:creationId xmlns:a16="http://schemas.microsoft.com/office/drawing/2014/main" id="{4B73F1EF-F941-4FCE-BE2D-27ACAE498C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1423988"/>
            <a:ext cx="38100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9" name="Rectangle 9">
            <a:extLst>
              <a:ext uri="{FF2B5EF4-FFF2-40B4-BE49-F238E27FC236}">
                <a16:creationId xmlns:a16="http://schemas.microsoft.com/office/drawing/2014/main" id="{FF7F1869-0E0C-4BFC-8B55-07578B2585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3050"/>
            <a:ext cx="1097121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5130" name="Rectangle 10">
            <a:extLst>
              <a:ext uri="{FF2B5EF4-FFF2-40B4-BE49-F238E27FC236}">
                <a16:creationId xmlns:a16="http://schemas.microsoft.com/office/drawing/2014/main" id="{FB398091-2E39-47E9-8163-47B13318E3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4963"/>
            <a:ext cx="10971213" cy="39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56896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2pPr>
      <a:lvl3pPr marL="1143000" indent="-22860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3pPr>
      <a:lvl4pPr marL="1600200" indent="-22860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4pPr>
      <a:lvl5pPr marL="2057400" indent="-22860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5pPr>
      <a:lvl6pPr marL="2514600" indent="-22860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6pPr>
      <a:lvl7pPr marL="2971800" indent="-22860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7pPr>
      <a:lvl8pPr marL="3429000" indent="-22860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8pPr>
      <a:lvl9pPr marL="3886200" indent="-22860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9pPr>
    </p:titleStyle>
    <p:bodyStyle>
      <a:lvl1pPr marL="342900" indent="-342900" algn="l" defTabSz="457200" rtl="0" fontAlgn="base">
        <a:lnSpc>
          <a:spcPct val="84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44546A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lnSpc>
          <a:spcPct val="84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44546A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lnSpc>
          <a:spcPct val="84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44546A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lnSpc>
          <a:spcPct val="84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44546A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lnSpc>
          <a:spcPct val="84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44546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>
            <a:extLst>
              <a:ext uri="{FF2B5EF4-FFF2-40B4-BE49-F238E27FC236}">
                <a16:creationId xmlns:a16="http://schemas.microsoft.com/office/drawing/2014/main" id="{5815C147-6779-4974-B209-84D9F360CD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0638" y="0"/>
            <a:ext cx="12192001" cy="968375"/>
          </a:xfrm>
          <a:prstGeom prst="rect">
            <a:avLst/>
          </a:prstGeom>
          <a:blipFill dpi="0" rotWithShape="0">
            <a:blip r:embed="rId14"/>
            <a:srcRect/>
            <a:stretch>
              <a:fillRect/>
            </a:stretch>
          </a:blip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6" name="Rectangle 2">
            <a:extLst>
              <a:ext uri="{FF2B5EF4-FFF2-40B4-BE49-F238E27FC236}">
                <a16:creationId xmlns:a16="http://schemas.microsoft.com/office/drawing/2014/main" id="{EF2BBF2F-1272-45B3-B534-988353139B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78588"/>
            <a:ext cx="12212638" cy="395287"/>
          </a:xfrm>
          <a:prstGeom prst="rect">
            <a:avLst/>
          </a:prstGeom>
          <a:solidFill>
            <a:srgbClr val="E7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altLang="en-US" sz="180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6147" name="Picture 3">
            <a:extLst>
              <a:ext uri="{FF2B5EF4-FFF2-40B4-BE49-F238E27FC236}">
                <a16:creationId xmlns:a16="http://schemas.microsoft.com/office/drawing/2014/main" id="{0DDAAF42-B3D2-4E24-B78D-5C94BAEF1E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6650" y="6521450"/>
            <a:ext cx="1493838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5DC5B778-BD72-4E77-9DCC-467C26FA55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6604000"/>
            <a:ext cx="2595563" cy="15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9" name="Rectangle 5">
            <a:extLst>
              <a:ext uri="{FF2B5EF4-FFF2-40B4-BE49-F238E27FC236}">
                <a16:creationId xmlns:a16="http://schemas.microsoft.com/office/drawing/2014/main" id="{24C5B600-1466-4BF1-B42B-389D44FED4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113" y="6702425"/>
            <a:ext cx="1501775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altLang="en-US" sz="700"/>
              <a:t>Sensitivity: Internal &amp; Restricted</a:t>
            </a:r>
          </a:p>
        </p:txBody>
      </p:sp>
      <p:sp>
        <p:nvSpPr>
          <p:cNvPr id="6150" name="Rectangle 6">
            <a:extLst>
              <a:ext uri="{FF2B5EF4-FFF2-40B4-BE49-F238E27FC236}">
                <a16:creationId xmlns:a16="http://schemas.microsoft.com/office/drawing/2014/main" id="{16280972-947E-4682-8BE5-85749401B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954088"/>
          </a:xfrm>
          <a:prstGeom prst="rect">
            <a:avLst/>
          </a:prstGeom>
          <a:blipFill dpi="0" rotWithShape="0">
            <a:blip r:embed="rId14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Text Box 7">
            <a:extLst>
              <a:ext uri="{FF2B5EF4-FFF2-40B4-BE49-F238E27FC236}">
                <a16:creationId xmlns:a16="http://schemas.microsoft.com/office/drawing/2014/main" id="{2C55D875-5443-4CC7-A6B7-BE1783C9BD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" y="6489700"/>
            <a:ext cx="36004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2" name="Rectangle 8">
            <a:extLst>
              <a:ext uri="{FF2B5EF4-FFF2-40B4-BE49-F238E27FC236}">
                <a16:creationId xmlns:a16="http://schemas.microsoft.com/office/drawing/2014/main" id="{6C195F36-2A01-445E-B992-92C74BB0ADF3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11568113" y="6503988"/>
            <a:ext cx="604837" cy="36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algn="l" hangingPunct="1">
              <a:lnSpc>
                <a:spcPct val="100000"/>
              </a:lnSpc>
              <a:tabLst>
                <a:tab pos="457200" algn="l"/>
              </a:tabLst>
              <a:defRPr sz="1200">
                <a:solidFill>
                  <a:srgbClr val="000000"/>
                </a:solidFill>
                <a:cs typeface="DejaVu Sans" charset="0"/>
              </a:defRPr>
            </a:lvl1pPr>
          </a:lstStyle>
          <a:p>
            <a:fld id="{5D0F1F77-39E0-40AA-94CE-8B0F0C4F930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3" name="Rectangle 9">
            <a:extLst>
              <a:ext uri="{FF2B5EF4-FFF2-40B4-BE49-F238E27FC236}">
                <a16:creationId xmlns:a16="http://schemas.microsoft.com/office/drawing/2014/main" id="{D0D8B385-50DD-406F-B205-7CBEBEDF3E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14325" y="198438"/>
            <a:ext cx="11504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6154" name="Rectangle 10">
            <a:extLst>
              <a:ext uri="{FF2B5EF4-FFF2-40B4-BE49-F238E27FC236}">
                <a16:creationId xmlns:a16="http://schemas.microsoft.com/office/drawing/2014/main" id="{38053941-450D-4FF6-A2E5-DC1994DF61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14325" y="1138238"/>
            <a:ext cx="11504613" cy="516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45" r:id="rId12"/>
  </p:sldLayoutIdLst>
  <p:txStyles>
    <p:titleStyle>
      <a:lvl1pPr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2pPr>
      <a:lvl3pPr marL="1143000" indent="-22860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3pPr>
      <a:lvl4pPr marL="1600200" indent="-22860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4pPr>
      <a:lvl5pPr marL="2057400" indent="-22860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5pPr>
      <a:lvl6pPr marL="2514600" indent="-22860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6pPr>
      <a:lvl7pPr marL="2971800" indent="-22860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7pPr>
      <a:lvl8pPr marL="3429000" indent="-22860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8pPr>
      <a:lvl9pPr marL="3886200" indent="-228600" algn="l" defTabSz="457200" rtl="0" fontAlgn="base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WenQuanYi Zen Hei Sharp" charset="0"/>
        </a:defRPr>
      </a:lvl9pPr>
    </p:titleStyle>
    <p:bodyStyle>
      <a:lvl1pPr marL="342900" indent="-342900" algn="l" defTabSz="457200" rtl="0" fontAlgn="base">
        <a:lnSpc>
          <a:spcPct val="84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44546A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lnSpc>
          <a:spcPct val="84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44546A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lnSpc>
          <a:spcPct val="84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44546A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lnSpc>
          <a:spcPct val="84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44546A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lnSpc>
          <a:spcPct val="84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44546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4.png"/><Relationship Id="rId4" Type="http://schemas.openxmlformats.org/officeDocument/2006/relationships/hyperlink" Target="https://wiki.onap.org/pages/viewpage.action?pageId=7183746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errit.onap.org/r/q/owner:Sandeep.Shah%2540ibm.com+status:Merged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>
            <a:extLst>
              <a:ext uri="{FF2B5EF4-FFF2-40B4-BE49-F238E27FC236}">
                <a16:creationId xmlns:a16="http://schemas.microsoft.com/office/drawing/2014/main" id="{3DDF29DB-63A1-4A4D-AE39-577F8048F96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66713" y="1998663"/>
            <a:ext cx="11333162" cy="2152650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</a:tabLst>
            </a:pPr>
            <a:r>
              <a:rPr lang="en-US" altLang="en-US" sz="3800">
                <a:solidFill>
                  <a:srgbClr val="FFFFFF"/>
                </a:solidFill>
                <a:latin typeface="Arial"/>
              </a:rPr>
              <a:t>A1 Adapter in ONAP</a:t>
            </a:r>
            <a:br>
              <a:rPr lang="en-US" altLang="en-US" sz="3800">
                <a:latin typeface="Arial" panose="020B0604020202020204" pitchFamily="34" charset="0"/>
              </a:rPr>
            </a:br>
            <a:r>
              <a:rPr lang="en-US" altLang="en-US" sz="3800">
                <a:solidFill>
                  <a:srgbClr val="FFFFFF"/>
                </a:solidFill>
                <a:latin typeface="Arial"/>
              </a:rPr>
              <a:t>(DMAAP Listener, CCSDK/SDNR)</a:t>
            </a:r>
            <a:endParaRPr lang="en-US" altLang="en-US" sz="3800">
              <a:latin typeface="Arial"/>
            </a:endParaRPr>
          </a:p>
        </p:txBody>
      </p:sp>
      <p:sp>
        <p:nvSpPr>
          <p:cNvPr id="10242" name="Rectangle 2">
            <a:extLst>
              <a:ext uri="{FF2B5EF4-FFF2-40B4-BE49-F238E27FC236}">
                <a16:creationId xmlns:a16="http://schemas.microsoft.com/office/drawing/2014/main" id="{647EED6B-6453-49B6-9A9B-6FC9AF04C3D0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4713288" y="4271963"/>
            <a:ext cx="4071374" cy="604837"/>
          </a:xfrm>
          <a:ln/>
        </p:spPr>
        <p:txBody>
          <a:bodyPr lIns="91440" tIns="45720" rIns="91440" bIns="45720"/>
          <a:lstStyle/>
          <a:p>
            <a:pPr marL="0" indent="0"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</a:tabLst>
            </a:pPr>
            <a:r>
              <a:rPr lang="en-US" altLang="en-US" sz="1800" dirty="0">
                <a:solidFill>
                  <a:srgbClr val="FFFFFF"/>
                </a:solidFill>
              </a:rPr>
              <a:t>January 2020</a:t>
            </a:r>
            <a:endParaRPr lang="en-US"/>
          </a:p>
          <a:p>
            <a:pPr marL="0" indent="0"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</a:tabLst>
            </a:pPr>
            <a:endParaRPr lang="en-US" altLang="en-US" sz="1800" dirty="0">
              <a:solidFill>
                <a:srgbClr val="FFFFFF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</a:tabLst>
            </a:pPr>
            <a:r>
              <a:rPr lang="en-US" altLang="en-US" sz="1800" dirty="0">
                <a:solidFill>
                  <a:srgbClr val="FFFFFF"/>
                </a:solidFill>
              </a:rPr>
              <a:t>Sandeep.Shah@ibm.com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BB303A15-61F6-4592-B0A2-A2DDB2A9B7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713" y="4757738"/>
            <a:ext cx="8869362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algn="l" hangingPunct="1">
              <a:lnSpc>
                <a:spcPct val="100000"/>
              </a:lnSpc>
              <a:spcBef>
                <a:spcPts val="1000"/>
              </a:spcBef>
            </a:pPr>
            <a:endParaRPr lang="en-US" altLang="en-US" sz="2000">
              <a:solidFill>
                <a:srgbClr val="FFFFFF"/>
              </a:solidFill>
              <a:latin typeface="Calibri" panose="020F0502020204030204" pitchFamily="34" charset="0"/>
            </a:endParaRPr>
          </a:p>
          <a:p>
            <a:pPr algn="l" hangingPunct="1">
              <a:lnSpc>
                <a:spcPct val="100000"/>
              </a:lnSpc>
              <a:spcBef>
                <a:spcPts val="1000"/>
              </a:spcBef>
            </a:pPr>
            <a:endParaRPr lang="en-US" altLang="en-US" sz="20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>
            <a:extLst>
              <a:ext uri="{FF2B5EF4-FFF2-40B4-BE49-F238E27FC236}">
                <a16:creationId xmlns:a16="http://schemas.microsoft.com/office/drawing/2014/main" id="{7AD791CF-1D45-4B41-86DF-1D564798E4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68113" y="6503988"/>
            <a:ext cx="6064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algn="l" hangingPunct="1">
              <a:lnSpc>
                <a:spcPct val="100000"/>
              </a:lnSpc>
            </a:pPr>
            <a:fld id="{D0F541D4-7367-4B64-8228-E29F369DC739}" type="slidenum">
              <a:rPr lang="en-US" altLang="en-US" sz="1200">
                <a:cs typeface="DejaVu Sans" charset="0"/>
              </a:rPr>
              <a:pPr algn="l" hangingPunct="1">
                <a:lnSpc>
                  <a:spcPct val="100000"/>
                </a:lnSpc>
              </a:pPr>
              <a:t>10</a:t>
            </a:fld>
            <a:endParaRPr lang="en-US" altLang="en-US" sz="1200">
              <a:cs typeface="DejaVu Sans" charset="0"/>
            </a:endParaRPr>
          </a:p>
        </p:txBody>
      </p:sp>
      <p:sp>
        <p:nvSpPr>
          <p:cNvPr id="29698" name="Text Box 2">
            <a:extLst>
              <a:ext uri="{FF2B5EF4-FFF2-40B4-BE49-F238E27FC236}">
                <a16:creationId xmlns:a16="http://schemas.microsoft.com/office/drawing/2014/main" id="{3CB4731F-97ED-410D-9131-CD5ABF13B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198438"/>
            <a:ext cx="11506200" cy="53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altLang="en-US" sz="3600">
                <a:solidFill>
                  <a:srgbClr val="FFFFFF"/>
                </a:solidFill>
                <a:latin typeface="Arial"/>
              </a:rPr>
              <a:t>Demo Setup (Installed using OOM/HELM/K8s)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5043797-B753-4B1B-AF30-BC4D33B189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871" y="1320102"/>
            <a:ext cx="5669453" cy="457200"/>
          </a:xfrm>
          <a:prstGeom prst="rect">
            <a:avLst/>
          </a:prstGeom>
          <a:solidFill>
            <a:srgbClr val="33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en-US" sz="1600">
                <a:solidFill>
                  <a:schemeClr val="bg1"/>
                </a:solidFill>
                <a:latin typeface="Arial"/>
              </a:rPr>
              <a:t>DMAAP POD (</a:t>
            </a:r>
            <a:r>
              <a:rPr lang="en-US" sz="1600" b="0">
                <a:solidFill>
                  <a:schemeClr val="bg1"/>
                </a:solidFill>
                <a:ea typeface="+mn-lt"/>
                <a:cs typeface="+mn-lt"/>
              </a:rPr>
              <a:t>dev-dmaap-message-router-0)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31E752F-04AB-405F-A64A-9B469ED327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921" y="2822183"/>
            <a:ext cx="5669453" cy="1123950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en-US" sz="1600">
                <a:solidFill>
                  <a:schemeClr val="bg1"/>
                </a:solidFill>
                <a:latin typeface="Arial"/>
              </a:rPr>
              <a:t>SDNC/MariaDB Galera</a:t>
            </a:r>
          </a:p>
          <a:p>
            <a:pPr algn="r"/>
            <a:endParaRPr lang="en-US" altLang="en-US" sz="1600">
              <a:solidFill>
                <a:schemeClr val="bg1"/>
              </a:solidFill>
            </a:endParaRPr>
          </a:p>
          <a:p>
            <a:pPr algn="r"/>
            <a:endParaRPr lang="en-US" altLang="en-US" sz="1600">
              <a:solidFill>
                <a:schemeClr val="bg1"/>
              </a:solidFill>
            </a:endParaRPr>
          </a:p>
          <a:p>
            <a:pPr algn="r"/>
            <a:endParaRPr lang="en-US" altLang="en-US" sz="1600">
              <a:solidFill>
                <a:schemeClr val="bg1"/>
              </a:solidFill>
            </a:endParaRPr>
          </a:p>
          <a:p>
            <a:pPr algn="r"/>
            <a:endParaRPr lang="en-US" altLang="en-US" sz="160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4B998AC-7D44-43F9-86F9-667E25A610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921" y="5125058"/>
            <a:ext cx="5669453" cy="4572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en-US" sz="1600">
                <a:solidFill>
                  <a:schemeClr val="bg1"/>
                </a:solidFill>
                <a:latin typeface="Arial"/>
              </a:rPr>
              <a:t>A1 Mediator (Deployed in VM)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F57897F-0D73-41F6-B16B-2BF311448EDB}"/>
              </a:ext>
            </a:extLst>
          </p:cNvPr>
          <p:cNvSpPr/>
          <p:nvPr/>
        </p:nvSpPr>
        <p:spPr bwMode="auto">
          <a:xfrm>
            <a:off x="819150" y="2933700"/>
            <a:ext cx="2505075" cy="447675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b="0">
                <a:latin typeface="Arial"/>
                <a:cs typeface="Arial"/>
              </a:rPr>
              <a:t>dev-</a:t>
            </a:r>
            <a:r>
              <a:rPr lang="en-US" b="0" err="1">
                <a:latin typeface="Arial"/>
                <a:cs typeface="Arial"/>
              </a:rPr>
              <a:t>sdnc</a:t>
            </a:r>
            <a:r>
              <a:rPr lang="en-US" b="0">
                <a:latin typeface="Arial"/>
                <a:cs typeface="Arial"/>
              </a:rPr>
              <a:t>-</a:t>
            </a:r>
            <a:r>
              <a:rPr lang="en-US" b="0" err="1">
                <a:latin typeface="Arial"/>
                <a:cs typeface="Arial"/>
              </a:rPr>
              <a:t>sdnc</a:t>
            </a:r>
            <a:r>
              <a:rPr lang="en-US" b="0">
                <a:latin typeface="Arial"/>
                <a:cs typeface="Arial"/>
              </a:rPr>
              <a:t>-</a:t>
            </a:r>
            <a:r>
              <a:rPr lang="en-US" b="0" err="1">
                <a:latin typeface="Arial"/>
                <a:cs typeface="Arial"/>
              </a:rPr>
              <a:t>dmaap</a:t>
            </a:r>
            <a:r>
              <a:rPr lang="en-US" b="0">
                <a:latin typeface="Arial"/>
                <a:cs typeface="Arial"/>
              </a:rPr>
              <a:t>-listener</a:t>
            </a:r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1B66736-6313-4427-8EB6-192014354022}"/>
              </a:ext>
            </a:extLst>
          </p:cNvPr>
          <p:cNvSpPr/>
          <p:nvPr/>
        </p:nvSpPr>
        <p:spPr bwMode="auto">
          <a:xfrm>
            <a:off x="819150" y="3448050"/>
            <a:ext cx="2505075" cy="447675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b="0">
                <a:latin typeface="Arial"/>
                <a:cs typeface="Arial"/>
              </a:rPr>
              <a:t>dev-sdnc-sdnc-0</a:t>
            </a:r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741A44F-8537-4CDD-9F33-2F9B34ECE9EA}"/>
              </a:ext>
            </a:extLst>
          </p:cNvPr>
          <p:cNvSpPr/>
          <p:nvPr/>
        </p:nvSpPr>
        <p:spPr bwMode="auto">
          <a:xfrm>
            <a:off x="3476625" y="3429000"/>
            <a:ext cx="2505075" cy="447675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b="0">
                <a:cs typeface="Arial"/>
              </a:rPr>
              <a:t>dev-mariadb-galera-mariadb-galera-0 </a:t>
            </a:r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50F0954-5CAD-4E16-8C89-51D2560F0D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0271" y="2990714"/>
            <a:ext cx="3907328" cy="4572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en-US" sz="1600">
                <a:solidFill>
                  <a:schemeClr val="bg1"/>
                </a:solidFill>
                <a:latin typeface="Arial"/>
              </a:rPr>
              <a:t>Postman/CURL</a:t>
            </a:r>
            <a:endParaRPr lang="en-US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33908A31-595D-4E04-9A08-B9B5865B531B}"/>
              </a:ext>
            </a:extLst>
          </p:cNvPr>
          <p:cNvSpPr/>
          <p:nvPr/>
        </p:nvSpPr>
        <p:spPr bwMode="auto">
          <a:xfrm>
            <a:off x="3196209" y="1806321"/>
            <a:ext cx="303656" cy="987933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E668F430-1677-4D0C-89CE-0C19467A3EBD}"/>
              </a:ext>
            </a:extLst>
          </p:cNvPr>
          <p:cNvSpPr/>
          <p:nvPr/>
        </p:nvSpPr>
        <p:spPr bwMode="auto">
          <a:xfrm>
            <a:off x="3196208" y="4035170"/>
            <a:ext cx="303656" cy="987933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028F836-08D0-4A1E-ADCC-A5AAC09091E7}"/>
              </a:ext>
            </a:extLst>
          </p:cNvPr>
          <p:cNvCxnSpPr/>
          <p:nvPr/>
        </p:nvCxnSpPr>
        <p:spPr bwMode="auto">
          <a:xfrm flipH="1" flipV="1">
            <a:off x="6153150" y="1562100"/>
            <a:ext cx="3219450" cy="381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9E47D32-84B1-45EF-9269-5A574485BD6A}"/>
              </a:ext>
            </a:extLst>
          </p:cNvPr>
          <p:cNvCxnSpPr/>
          <p:nvPr/>
        </p:nvCxnSpPr>
        <p:spPr bwMode="auto">
          <a:xfrm>
            <a:off x="9296400" y="1581150"/>
            <a:ext cx="28575" cy="135255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9ED3733-966E-4218-8495-CAD3883C09A2}"/>
              </a:ext>
            </a:extLst>
          </p:cNvPr>
          <p:cNvCxnSpPr>
            <a:cxnSpLocks/>
          </p:cNvCxnSpPr>
          <p:nvPr/>
        </p:nvCxnSpPr>
        <p:spPr bwMode="auto">
          <a:xfrm flipH="1">
            <a:off x="6172199" y="3257550"/>
            <a:ext cx="1285875" cy="952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696863C-475F-4B3B-94E6-998F70DBAA73}"/>
              </a:ext>
            </a:extLst>
          </p:cNvPr>
          <p:cNvCxnSpPr>
            <a:cxnSpLocks/>
          </p:cNvCxnSpPr>
          <p:nvPr/>
        </p:nvCxnSpPr>
        <p:spPr bwMode="auto">
          <a:xfrm>
            <a:off x="9296399" y="3495674"/>
            <a:ext cx="28575" cy="181927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9B22EBA-1916-46FA-BACD-15AF1E138F61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153149" y="5276850"/>
            <a:ext cx="3219450" cy="381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736888420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>
            <a:extLst>
              <a:ext uri="{FF2B5EF4-FFF2-40B4-BE49-F238E27FC236}">
                <a16:creationId xmlns:a16="http://schemas.microsoft.com/office/drawing/2014/main" id="{7AD791CF-1D45-4B41-86DF-1D564798E4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68113" y="6503988"/>
            <a:ext cx="6064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algn="l" hangingPunct="1">
              <a:lnSpc>
                <a:spcPct val="100000"/>
              </a:lnSpc>
            </a:pPr>
            <a:fld id="{D0F541D4-7367-4B64-8228-E29F369DC739}" type="slidenum">
              <a:rPr lang="en-US" altLang="en-US" sz="1200">
                <a:cs typeface="DejaVu Sans" charset="0"/>
              </a:rPr>
              <a:pPr algn="l" hangingPunct="1">
                <a:lnSpc>
                  <a:spcPct val="100000"/>
                </a:lnSpc>
              </a:pPr>
              <a:t>11</a:t>
            </a:fld>
            <a:endParaRPr lang="en-US" altLang="en-US" sz="1200">
              <a:cs typeface="DejaVu Sans" charset="0"/>
            </a:endParaRPr>
          </a:p>
        </p:txBody>
      </p:sp>
      <p:sp>
        <p:nvSpPr>
          <p:cNvPr id="29698" name="Text Box 2">
            <a:extLst>
              <a:ext uri="{FF2B5EF4-FFF2-40B4-BE49-F238E27FC236}">
                <a16:creationId xmlns:a16="http://schemas.microsoft.com/office/drawing/2014/main" id="{3CB4731F-97ED-410D-9131-CD5ABF13B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198438"/>
            <a:ext cx="11506200" cy="53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altLang="en-US" sz="3600">
                <a:solidFill>
                  <a:srgbClr val="FFFFFF"/>
                </a:solidFill>
                <a:latin typeface="Arial"/>
              </a:rPr>
              <a:t>Solution Flexibility</a:t>
            </a:r>
            <a:endParaRPr lang="en-US"/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26010E3E-611D-4BC6-9087-2E7E57A9A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1138238"/>
            <a:ext cx="11506200" cy="5170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t"/>
          <a:lstStyle>
            <a:defPPr>
              <a:defRPr lang="en-GB"/>
            </a:defPPr>
            <a:lvl1pPr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1pPr>
            <a:lvl2pPr marL="742950" indent="-28575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2pPr>
            <a:lvl3pPr marL="11430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3pPr>
            <a:lvl4pPr marL="16002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4pPr>
            <a:lvl5pPr marL="20574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5pPr>
            <a:lvl6pPr marL="22860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6pPr>
            <a:lvl7pPr marL="27432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7pPr>
            <a:lvl8pPr marL="32004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8pPr>
            <a:lvl9pPr marL="36576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9pPr>
          </a:lstStyle>
          <a:p>
            <a:pPr marL="342900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r>
              <a:rPr lang="en-US" altLang="en-US" sz="2400">
                <a:solidFill>
                  <a:srgbClr val="0070C0"/>
                </a:solidFill>
                <a:latin typeface="Arial"/>
              </a:rPr>
              <a:t>Support Use cases that involve both A1 and O1 interfaces</a:t>
            </a:r>
            <a:endParaRPr lang="en-US" sz="2400" b="0">
              <a:solidFill>
                <a:srgbClr val="0070C0"/>
              </a:solidFill>
              <a:cs typeface="Arial"/>
            </a:endParaRPr>
          </a:p>
          <a:p>
            <a:pPr marL="342900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r>
              <a:rPr lang="en-US" altLang="en-US" sz="2400">
                <a:solidFill>
                  <a:srgbClr val="0070C0"/>
                </a:solidFill>
                <a:latin typeface="Arial"/>
                <a:cs typeface="Arial"/>
              </a:rPr>
              <a:t>End to end system engineering</a:t>
            </a:r>
          </a:p>
          <a:p>
            <a:pPr marL="1085850" lvl="1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r>
              <a:rPr lang="en-US" altLang="en-US" sz="2400">
                <a:solidFill>
                  <a:srgbClr val="0070C0"/>
                </a:solidFill>
                <a:latin typeface="Arial"/>
                <a:cs typeface="Arial"/>
              </a:rPr>
              <a:t>YANG RPC payloads embedded in DMAAP payloads</a:t>
            </a:r>
          </a:p>
          <a:p>
            <a:pPr marL="1085850" lvl="1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r>
              <a:rPr lang="en-US" altLang="en-US" sz="2400">
                <a:solidFill>
                  <a:srgbClr val="0070C0"/>
                </a:solidFill>
                <a:latin typeface="Arial"/>
                <a:cs typeface="Arial"/>
              </a:rPr>
              <a:t>Conform to existing DMAAP standard payloads, used in ONAP</a:t>
            </a:r>
            <a:endParaRPr lang="en-US"/>
          </a:p>
          <a:p>
            <a:pPr marL="342900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r>
              <a:rPr lang="en-US" altLang="en-US" sz="2400">
                <a:solidFill>
                  <a:srgbClr val="0070C0"/>
                </a:solidFill>
                <a:latin typeface="Arial"/>
                <a:cs typeface="Arial"/>
              </a:rPr>
              <a:t>Model driven approach – YANG models and DG's can be refined quickly, per new requirements or changes in requirements</a:t>
            </a:r>
          </a:p>
          <a:p>
            <a:pPr marL="342900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endParaRPr lang="en-US" altLang="en-US" sz="2400">
              <a:solidFill>
                <a:srgbClr val="0070C0"/>
              </a:solidFill>
              <a:latin typeface="Arial"/>
              <a:cs typeface="Arial"/>
            </a:endParaRPr>
          </a:p>
          <a:p>
            <a:pPr marL="342900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endParaRPr lang="en-US" altLang="en-US" sz="2400">
              <a:solidFill>
                <a:srgbClr val="0070C0"/>
              </a:solidFill>
              <a:cs typeface="Arial"/>
            </a:endParaRPr>
          </a:p>
          <a:p>
            <a:pPr marL="342900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endParaRPr lang="en-US" altLang="en-US" sz="2400">
              <a:solidFill>
                <a:srgbClr val="0070C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907178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>
            <a:extLst>
              <a:ext uri="{FF2B5EF4-FFF2-40B4-BE49-F238E27FC236}">
                <a16:creationId xmlns:a16="http://schemas.microsoft.com/office/drawing/2014/main" id="{7AD791CF-1D45-4B41-86DF-1D564798E4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68113" y="6503988"/>
            <a:ext cx="6064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algn="l" hangingPunct="1">
              <a:lnSpc>
                <a:spcPct val="100000"/>
              </a:lnSpc>
            </a:pPr>
            <a:fld id="{D0F541D4-7367-4B64-8228-E29F369DC739}" type="slidenum">
              <a:rPr lang="en-US" altLang="en-US" sz="1200">
                <a:cs typeface="DejaVu Sans" charset="0"/>
              </a:rPr>
              <a:pPr algn="l" hangingPunct="1">
                <a:lnSpc>
                  <a:spcPct val="100000"/>
                </a:lnSpc>
              </a:pPr>
              <a:t>12</a:t>
            </a:fld>
            <a:endParaRPr lang="en-US" altLang="en-US" sz="1200">
              <a:cs typeface="DejaVu Sans" charset="0"/>
            </a:endParaRPr>
          </a:p>
        </p:txBody>
      </p:sp>
      <p:sp>
        <p:nvSpPr>
          <p:cNvPr id="29698" name="Text Box 2">
            <a:extLst>
              <a:ext uri="{FF2B5EF4-FFF2-40B4-BE49-F238E27FC236}">
                <a16:creationId xmlns:a16="http://schemas.microsoft.com/office/drawing/2014/main" id="{3CB4731F-97ED-410D-9131-CD5ABF13B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198438"/>
            <a:ext cx="11506200" cy="53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altLang="en-US" sz="3600">
                <a:solidFill>
                  <a:srgbClr val="FFFFFF"/>
                </a:solidFill>
                <a:latin typeface="Arial"/>
              </a:rPr>
              <a:t>Next Steps</a:t>
            </a:r>
            <a:endParaRPr lang="en-US"/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26010E3E-611D-4BC6-9087-2E7E57A9A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1138238"/>
            <a:ext cx="11506200" cy="5170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t"/>
          <a:lstStyle>
            <a:defPPr>
              <a:defRPr lang="en-GB"/>
            </a:defPPr>
            <a:lvl1pPr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1pPr>
            <a:lvl2pPr marL="742950" indent="-28575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2pPr>
            <a:lvl3pPr marL="11430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3pPr>
            <a:lvl4pPr marL="16002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4pPr>
            <a:lvl5pPr marL="20574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5pPr>
            <a:lvl6pPr marL="22860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6pPr>
            <a:lvl7pPr marL="27432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7pPr>
            <a:lvl8pPr marL="32004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8pPr>
            <a:lvl9pPr marL="36576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9pPr>
          </a:lstStyle>
          <a:p>
            <a:pPr marL="342900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r>
              <a:rPr lang="en-US" altLang="en-US" sz="2400">
                <a:solidFill>
                  <a:srgbClr val="0070C0"/>
                </a:solidFill>
                <a:latin typeface="Arial"/>
              </a:rPr>
              <a:t>Integration Testing and Bug Fixing</a:t>
            </a:r>
            <a:endParaRPr lang="en-US" sz="2400" b="0">
              <a:solidFill>
                <a:srgbClr val="0070C0"/>
              </a:solidFill>
              <a:latin typeface="Arial"/>
              <a:cs typeface="Arial"/>
            </a:endParaRPr>
          </a:p>
          <a:p>
            <a:pPr marL="342900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r>
              <a:rPr lang="en-US" altLang="en-US" sz="2400">
                <a:solidFill>
                  <a:srgbClr val="0070C0"/>
                </a:solidFill>
                <a:latin typeface="Arial"/>
                <a:cs typeface="Arial"/>
              </a:rPr>
              <a:t>Refinements required in alignment with improvements/changes in A1 Mediator</a:t>
            </a:r>
          </a:p>
          <a:p>
            <a:pPr marL="342900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r>
              <a:rPr lang="en-US" altLang="en-US" sz="2400">
                <a:solidFill>
                  <a:srgbClr val="0070C0"/>
                </a:solidFill>
                <a:latin typeface="Arial"/>
                <a:cs typeface="Arial"/>
              </a:rPr>
              <a:t>Specs for notifications from A1 Mediator</a:t>
            </a:r>
            <a:endParaRPr lang="en-US" altLang="en-US" sz="2400">
              <a:solidFill>
                <a:srgbClr val="0070C0"/>
              </a:solidFill>
              <a:cs typeface="Arial"/>
            </a:endParaRPr>
          </a:p>
          <a:p>
            <a:pPr marL="1085850" lvl="1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r>
              <a:rPr lang="en-US" altLang="en-US" sz="2400">
                <a:solidFill>
                  <a:srgbClr val="0070C0"/>
                </a:solidFill>
                <a:latin typeface="Arial"/>
                <a:cs typeface="Arial"/>
              </a:rPr>
              <a:t>At this time, in the ONAP/CCSDK/SDNC context, CCSDK/SDNC can work with only already defined ODL RPC's, and as long as A1 Mediator can support such notifications defined in YANG files, we are good</a:t>
            </a:r>
          </a:p>
          <a:p>
            <a:pPr marL="342900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endParaRPr lang="en-US" altLang="en-US" sz="2400">
              <a:solidFill>
                <a:srgbClr val="0070C0"/>
              </a:solidFill>
              <a:cs typeface="Arial"/>
            </a:endParaRPr>
          </a:p>
          <a:p>
            <a:pPr marL="342900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endParaRPr lang="en-US" altLang="en-US" sz="2400">
              <a:solidFill>
                <a:srgbClr val="0070C0"/>
              </a:solidFill>
              <a:cs typeface="Arial"/>
            </a:endParaRPr>
          </a:p>
          <a:p>
            <a:pPr marL="342900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endParaRPr lang="en-US" altLang="en-US" sz="2400">
              <a:solidFill>
                <a:srgbClr val="0070C0"/>
              </a:solidFill>
              <a:cs typeface="Arial"/>
            </a:endParaRPr>
          </a:p>
          <a:p>
            <a:pPr marL="342900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endParaRPr lang="en-US" altLang="en-US" sz="2400">
              <a:solidFill>
                <a:srgbClr val="0070C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230222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>
            <a:extLst>
              <a:ext uri="{FF2B5EF4-FFF2-40B4-BE49-F238E27FC236}">
                <a16:creationId xmlns:a16="http://schemas.microsoft.com/office/drawing/2014/main" id="{D6A76A4B-99B3-4855-BC2A-474BC9D890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775" y="2525713"/>
            <a:ext cx="11301413" cy="119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t">
            <a:spAutoFit/>
          </a:bodyPr>
          <a:lstStyle>
            <a:lvl1pPr marL="460375" indent="-460375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altLang="en-US" sz="7200">
                <a:solidFill>
                  <a:srgbClr val="FFFFFF"/>
                </a:solidFill>
                <a:latin typeface="Calibri"/>
              </a:rPr>
              <a:t>Backup</a:t>
            </a:r>
            <a:endParaRPr lang="en-US" altLang="en-US" sz="44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3036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>
            <a:extLst>
              <a:ext uri="{FF2B5EF4-FFF2-40B4-BE49-F238E27FC236}">
                <a16:creationId xmlns:a16="http://schemas.microsoft.com/office/drawing/2014/main" id="{E26ED90F-6018-4CD0-ABEA-7FFFB9B68B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0"/>
            <a:ext cx="11879262" cy="649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>
            <a:extLst>
              <a:ext uri="{FF2B5EF4-FFF2-40B4-BE49-F238E27FC236}">
                <a16:creationId xmlns:a16="http://schemas.microsoft.com/office/drawing/2014/main" id="{47AF9BF6-49BC-415C-BB34-2D2210CB84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-19050"/>
            <a:ext cx="11649075" cy="649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>
            <a:extLst>
              <a:ext uri="{FF2B5EF4-FFF2-40B4-BE49-F238E27FC236}">
                <a16:creationId xmlns:a16="http://schemas.microsoft.com/office/drawing/2014/main" id="{8D97C5EB-06E4-400E-A712-B1EF609806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38" y="28575"/>
            <a:ext cx="11225212" cy="645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>
            <a:extLst>
              <a:ext uri="{FF2B5EF4-FFF2-40B4-BE49-F238E27FC236}">
                <a16:creationId xmlns:a16="http://schemas.microsoft.com/office/drawing/2014/main" id="{7AD791CF-1D45-4B41-86DF-1D564798E4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68113" y="6503988"/>
            <a:ext cx="6064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algn="l" hangingPunct="1">
              <a:lnSpc>
                <a:spcPct val="100000"/>
              </a:lnSpc>
            </a:pPr>
            <a:fld id="{D0F541D4-7367-4B64-8228-E29F369DC739}" type="slidenum">
              <a:rPr lang="en-US" altLang="en-US" sz="1200">
                <a:cs typeface="DejaVu Sans" charset="0"/>
              </a:rPr>
              <a:pPr algn="l" hangingPunct="1">
                <a:lnSpc>
                  <a:spcPct val="100000"/>
                </a:lnSpc>
              </a:pPr>
              <a:t>2</a:t>
            </a:fld>
            <a:endParaRPr lang="en-US" altLang="en-US" sz="1200">
              <a:cs typeface="DejaVu Sans" charset="0"/>
            </a:endParaRPr>
          </a:p>
        </p:txBody>
      </p:sp>
      <p:sp>
        <p:nvSpPr>
          <p:cNvPr id="29698" name="Text Box 2">
            <a:extLst>
              <a:ext uri="{FF2B5EF4-FFF2-40B4-BE49-F238E27FC236}">
                <a16:creationId xmlns:a16="http://schemas.microsoft.com/office/drawing/2014/main" id="{3CB4731F-97ED-410D-9131-CD5ABF13B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198438"/>
            <a:ext cx="11506200" cy="53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altLang="en-US" sz="3600">
                <a:solidFill>
                  <a:srgbClr val="FFFFFF"/>
                </a:solidFill>
                <a:latin typeface="Arial"/>
              </a:rPr>
              <a:t>Agenda</a:t>
            </a:r>
            <a:endParaRPr lang="en-US"/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DAA0EA92-73D1-42E9-9675-E514CF081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1138238"/>
            <a:ext cx="11506200" cy="5170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t"/>
          <a:lstStyle>
            <a:defPPr>
              <a:defRPr lang="en-GB"/>
            </a:defPPr>
            <a:lvl1pPr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1pPr>
            <a:lvl2pPr marL="742950" indent="-28575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2pPr>
            <a:lvl3pPr marL="11430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3pPr>
            <a:lvl4pPr marL="16002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4pPr>
            <a:lvl5pPr marL="20574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5pPr>
            <a:lvl6pPr marL="22860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6pPr>
            <a:lvl7pPr marL="27432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7pPr>
            <a:lvl8pPr marL="32004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8pPr>
            <a:lvl9pPr marL="36576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9pPr>
          </a:lstStyle>
          <a:p>
            <a:pPr marL="342900" indent="-342900" algn="l" hangingPunct="1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r>
              <a:rPr lang="en-US" altLang="en-US" sz="2400">
                <a:solidFill>
                  <a:srgbClr val="0070C0"/>
                </a:solidFill>
                <a:latin typeface="Arial"/>
              </a:rPr>
              <a:t>A1 Interface Architecture (Mediator/Adapter)</a:t>
            </a:r>
            <a:endParaRPr lang="en-US" sz="2400" b="0">
              <a:solidFill>
                <a:srgbClr val="0070C0"/>
              </a:solidFill>
              <a:latin typeface="Arial"/>
              <a:cs typeface="Arial"/>
            </a:endParaRPr>
          </a:p>
          <a:p>
            <a:pPr marL="342900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r>
              <a:rPr lang="en-US" sz="2400">
                <a:solidFill>
                  <a:srgbClr val="0070C0"/>
                </a:solidFill>
                <a:latin typeface="Arial"/>
                <a:cs typeface="Arial"/>
              </a:rPr>
              <a:t>A1 DMAAP Listener/REST Adapter High Level Design</a:t>
            </a:r>
            <a:endParaRPr lang="en-US" sz="2400" b="0">
              <a:solidFill>
                <a:srgbClr val="0070C0"/>
              </a:solidFill>
              <a:latin typeface="Arial"/>
              <a:cs typeface="Arial"/>
            </a:endParaRPr>
          </a:p>
          <a:p>
            <a:pPr marL="1085850" lvl="1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r>
              <a:rPr lang="en-US" altLang="en-US" sz="2400">
                <a:solidFill>
                  <a:srgbClr val="0070C0"/>
                </a:solidFill>
                <a:latin typeface="Arial"/>
              </a:rPr>
              <a:t>YANG Model/RPC's/DG's</a:t>
            </a:r>
            <a:endParaRPr lang="en-US" altLang="en-US" sz="2400">
              <a:solidFill>
                <a:srgbClr val="0070C0"/>
              </a:solidFill>
            </a:endParaRPr>
          </a:p>
          <a:p>
            <a:pPr marL="342900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r>
              <a:rPr lang="en-US" altLang="en-US" sz="2400">
                <a:solidFill>
                  <a:srgbClr val="0070C0"/>
                </a:solidFill>
                <a:latin typeface="Arial"/>
              </a:rPr>
              <a:t>The Current Status</a:t>
            </a:r>
          </a:p>
          <a:p>
            <a:pPr marL="342900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r>
              <a:rPr lang="en-US" altLang="en-US" sz="2400">
                <a:solidFill>
                  <a:srgbClr val="0070C0"/>
                </a:solidFill>
                <a:latin typeface="Arial"/>
              </a:rPr>
              <a:t>Solution Flexibility</a:t>
            </a:r>
          </a:p>
          <a:p>
            <a:pPr marL="342900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r>
              <a:rPr lang="en-US" altLang="en-US" sz="2400">
                <a:solidFill>
                  <a:srgbClr val="0070C0"/>
                </a:solidFill>
                <a:latin typeface="Arial"/>
              </a:rPr>
              <a:t>Next Steps</a:t>
            </a:r>
            <a:endParaRPr lang="en-US" altLang="en-US" sz="240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87471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>
            <a:extLst>
              <a:ext uri="{FF2B5EF4-FFF2-40B4-BE49-F238E27FC236}">
                <a16:creationId xmlns:a16="http://schemas.microsoft.com/office/drawing/2014/main" id="{14E2F399-221D-4D0D-9701-CA005E3485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13" y="198438"/>
            <a:ext cx="11506200" cy="53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algn="l" hangingPunct="1">
              <a:lnSpc>
                <a:spcPct val="90000"/>
              </a:lnSpc>
            </a:pPr>
            <a:r>
              <a:rPr lang="en-US" altLang="en-US" sz="3600">
                <a:solidFill>
                  <a:srgbClr val="FFFFFF"/>
                </a:solidFill>
                <a:latin typeface="Arial"/>
              </a:rPr>
              <a:t>High-Level Architecture (DMAAP &lt;--&gt; SDNR/A1 REST Adapter &lt;--&gt; A1 Mediator)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29317A-73E0-4DC6-9689-AB1901C5A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150" y="1263650"/>
            <a:ext cx="7386638" cy="401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Line 3">
            <a:extLst>
              <a:ext uri="{FF2B5EF4-FFF2-40B4-BE49-F238E27FC236}">
                <a16:creationId xmlns:a16="http://schemas.microsoft.com/office/drawing/2014/main" id="{382FA90A-6D6A-47DC-8787-3CAE5EB6BB30}"/>
              </a:ext>
            </a:extLst>
          </p:cNvPr>
          <p:cNvSpPr>
            <a:spLocks noChangeShapeType="1"/>
          </p:cNvSpPr>
          <p:nvPr/>
        </p:nvSpPr>
        <p:spPr bwMode="auto">
          <a:xfrm>
            <a:off x="5507038" y="3876675"/>
            <a:ext cx="1587" cy="409575"/>
          </a:xfrm>
          <a:prstGeom prst="line">
            <a:avLst/>
          </a:prstGeom>
          <a:noFill/>
          <a:ln w="28575" cap="flat">
            <a:solidFill>
              <a:srgbClr val="FF3333"/>
            </a:solidFill>
            <a:round/>
            <a:headEnd type="arrow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GB"/>
            </a:defPPr>
            <a:lvl1pPr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1pPr>
            <a:lvl2pPr marL="742950" indent="-28575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2pPr>
            <a:lvl3pPr marL="11430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3pPr>
            <a:lvl4pPr marL="16002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4pPr>
            <a:lvl5pPr marL="20574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5pPr>
            <a:lvl6pPr marL="22860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6pPr>
            <a:lvl7pPr marL="27432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7pPr>
            <a:lvl8pPr marL="32004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8pPr>
            <a:lvl9pPr marL="36576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9pPr>
          </a:lstStyle>
          <a:p>
            <a:endParaRPr lang="en-US"/>
          </a:p>
        </p:txBody>
      </p:sp>
      <p:cxnSp>
        <p:nvCxnSpPr>
          <p:cNvPr id="2" name="Connector: Curved 1">
            <a:extLst>
              <a:ext uri="{FF2B5EF4-FFF2-40B4-BE49-F238E27FC236}">
                <a16:creationId xmlns:a16="http://schemas.microsoft.com/office/drawing/2014/main" id="{1A8A8C50-F6C4-4035-97B3-2D5EF2E2653B}"/>
              </a:ext>
            </a:extLst>
          </p:cNvPr>
          <p:cNvCxnSpPr/>
          <p:nvPr/>
        </p:nvCxnSpPr>
        <p:spPr bwMode="auto">
          <a:xfrm flipH="1">
            <a:off x="4524375" y="4371975"/>
            <a:ext cx="981075" cy="409575"/>
          </a:xfrm>
          <a:prstGeom prst="curvedConnector3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D63FF11-2DFA-48A3-AC91-9AE24E04BB2C}"/>
              </a:ext>
            </a:extLst>
          </p:cNvPr>
          <p:cNvSpPr/>
          <p:nvPr/>
        </p:nvSpPr>
        <p:spPr bwMode="auto">
          <a:xfrm>
            <a:off x="3448050" y="5495925"/>
            <a:ext cx="2009775" cy="457200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800">
                <a:solidFill>
                  <a:srgbClr val="FFFFFF"/>
                </a:solidFill>
                <a:latin typeface="Arial"/>
              </a:rPr>
              <a:t>A1 Mediator</a:t>
            </a:r>
            <a:endParaRPr kumimoji="0" lang="en-US" sz="1800" b="1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11" name="Line 3">
            <a:extLst>
              <a:ext uri="{FF2B5EF4-FFF2-40B4-BE49-F238E27FC236}">
                <a16:creationId xmlns:a16="http://schemas.microsoft.com/office/drawing/2014/main" id="{48730CA5-7277-4A3D-8CCA-CDB6F8F18736}"/>
              </a:ext>
            </a:extLst>
          </p:cNvPr>
          <p:cNvSpPr>
            <a:spLocks noChangeShapeType="1"/>
          </p:cNvSpPr>
          <p:nvPr/>
        </p:nvSpPr>
        <p:spPr bwMode="auto">
          <a:xfrm>
            <a:off x="4402138" y="5076825"/>
            <a:ext cx="1587" cy="409575"/>
          </a:xfrm>
          <a:prstGeom prst="line">
            <a:avLst/>
          </a:prstGeom>
          <a:noFill/>
          <a:ln w="28575" cap="flat">
            <a:solidFill>
              <a:srgbClr val="FF3333"/>
            </a:solidFill>
            <a:round/>
            <a:headEnd type="arrow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GB"/>
            </a:defPPr>
            <a:lvl1pPr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1pPr>
            <a:lvl2pPr marL="742950" indent="-28575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2pPr>
            <a:lvl3pPr marL="11430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3pPr>
            <a:lvl4pPr marL="16002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4pPr>
            <a:lvl5pPr marL="20574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5pPr>
            <a:lvl6pPr marL="22860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6pPr>
            <a:lvl7pPr marL="27432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7pPr>
            <a:lvl8pPr marL="32004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8pPr>
            <a:lvl9pPr marL="36576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9pPr>
          </a:lstStyle>
          <a:p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7F4BB9A-B8A0-4EC3-B80A-CBBC57FA1229}"/>
              </a:ext>
            </a:extLst>
          </p:cNvPr>
          <p:cNvSpPr/>
          <p:nvPr/>
        </p:nvSpPr>
        <p:spPr bwMode="auto">
          <a:xfrm>
            <a:off x="238125" y="3829049"/>
            <a:ext cx="2009775" cy="457200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800">
                <a:solidFill>
                  <a:srgbClr val="FFFFFF"/>
                </a:solidFill>
                <a:latin typeface="Arial"/>
              </a:rPr>
              <a:t>ONAP Components</a:t>
            </a:r>
            <a:endParaRPr lang="en-US" sz="1800" b="1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Line 3">
            <a:extLst>
              <a:ext uri="{FF2B5EF4-FFF2-40B4-BE49-F238E27FC236}">
                <a16:creationId xmlns:a16="http://schemas.microsoft.com/office/drawing/2014/main" id="{8D014AC0-961D-4264-BA15-FDB1C880605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49488" y="3962400"/>
            <a:ext cx="2106612" cy="123825"/>
          </a:xfrm>
          <a:prstGeom prst="line">
            <a:avLst/>
          </a:prstGeom>
          <a:noFill/>
          <a:ln w="28575" cap="flat">
            <a:solidFill>
              <a:srgbClr val="FF3333"/>
            </a:solidFill>
            <a:round/>
            <a:headEnd type="arrow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GB"/>
            </a:defPPr>
            <a:lvl1pPr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1pPr>
            <a:lvl2pPr marL="742950" indent="-28575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2pPr>
            <a:lvl3pPr marL="11430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3pPr>
            <a:lvl4pPr marL="16002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4pPr>
            <a:lvl5pPr marL="20574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5pPr>
            <a:lvl6pPr marL="22860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6pPr>
            <a:lvl7pPr marL="27432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7pPr>
            <a:lvl8pPr marL="32004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8pPr>
            <a:lvl9pPr marL="36576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>
            <a:extLst>
              <a:ext uri="{FF2B5EF4-FFF2-40B4-BE49-F238E27FC236}">
                <a16:creationId xmlns:a16="http://schemas.microsoft.com/office/drawing/2014/main" id="{7AD791CF-1D45-4B41-86DF-1D564798E4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68113" y="6503988"/>
            <a:ext cx="6064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algn="l" hangingPunct="1">
              <a:lnSpc>
                <a:spcPct val="100000"/>
              </a:lnSpc>
            </a:pPr>
            <a:fld id="{D0F541D4-7367-4B64-8228-E29F369DC739}" type="slidenum">
              <a:rPr lang="en-US" altLang="en-US" sz="1200">
                <a:cs typeface="DejaVu Sans" charset="0"/>
              </a:rPr>
              <a:pPr algn="l" hangingPunct="1">
                <a:lnSpc>
                  <a:spcPct val="100000"/>
                </a:lnSpc>
              </a:pPr>
              <a:t>4</a:t>
            </a:fld>
            <a:endParaRPr lang="en-US" altLang="en-US" sz="1200">
              <a:cs typeface="DejaVu Sans" charset="0"/>
            </a:endParaRPr>
          </a:p>
        </p:txBody>
      </p:sp>
      <p:sp>
        <p:nvSpPr>
          <p:cNvPr id="29698" name="Text Box 2">
            <a:extLst>
              <a:ext uri="{FF2B5EF4-FFF2-40B4-BE49-F238E27FC236}">
                <a16:creationId xmlns:a16="http://schemas.microsoft.com/office/drawing/2014/main" id="{3CB4731F-97ED-410D-9131-CD5ABF13B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198438"/>
            <a:ext cx="11506200" cy="53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r>
              <a:rPr lang="en-US" sz="2800">
                <a:solidFill>
                  <a:schemeClr val="bg1"/>
                </a:solidFill>
                <a:latin typeface="Arial"/>
                <a:cs typeface="Arial"/>
              </a:rPr>
              <a:t>A1 DMAAP Listener/A1 REST Adapter High Level Design</a:t>
            </a:r>
            <a:endParaRPr lang="en-US" sz="2800" b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" name="Picture 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251E42D2-9EBC-4E67-8981-6DDA00003D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524" y="1012897"/>
            <a:ext cx="11617567" cy="518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77306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>
            <a:extLst>
              <a:ext uri="{FF2B5EF4-FFF2-40B4-BE49-F238E27FC236}">
                <a16:creationId xmlns:a16="http://schemas.microsoft.com/office/drawing/2014/main" id="{5B15B3DD-DB0B-4D8B-8D1B-0C29801143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198438"/>
            <a:ext cx="11506200" cy="53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algn="l" hangingPunct="1">
              <a:lnSpc>
                <a:spcPct val="90000"/>
              </a:lnSpc>
            </a:pPr>
            <a:r>
              <a:rPr lang="en-US" altLang="en-US" sz="3600">
                <a:solidFill>
                  <a:srgbClr val="FFFFFF"/>
                </a:solidFill>
                <a:latin typeface="Arial"/>
              </a:rPr>
              <a:t>SDNR/DMAAP Listener to Support A1 Adapter (NonRTRIC)</a:t>
            </a:r>
            <a:endParaRPr lang="en-US" altLang="en-US" sz="3600">
              <a:solidFill>
                <a:srgbClr val="FFFFFF"/>
              </a:solidFill>
            </a:endParaRPr>
          </a:p>
        </p:txBody>
      </p:sp>
      <p:sp>
        <p:nvSpPr>
          <p:cNvPr id="24578" name="Rectangle 2">
            <a:extLst>
              <a:ext uri="{FF2B5EF4-FFF2-40B4-BE49-F238E27FC236}">
                <a16:creationId xmlns:a16="http://schemas.microsoft.com/office/drawing/2014/main" id="{15834F5D-01FD-4C76-B739-1F826FD3B2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838" y="1066800"/>
            <a:ext cx="5967412" cy="447675"/>
          </a:xfrm>
          <a:prstGeom prst="rect">
            <a:avLst/>
          </a:prstGeom>
          <a:solidFill>
            <a:srgbClr val="F2F2F2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altLang="en-US" sz="1600">
                <a:latin typeface="Calibri"/>
              </a:rPr>
              <a:t>YANG Model (ver1)</a:t>
            </a:r>
            <a:r>
              <a:rPr lang="en-US" altLang="en-US" sz="1600" b="0">
                <a:latin typeface="Calibri"/>
              </a:rPr>
              <a:t> - </a:t>
            </a:r>
            <a:r>
              <a:rPr lang="en-US" altLang="en-US" sz="1600">
                <a:latin typeface="Calibri"/>
              </a:rPr>
              <a:t>(Tree, RPC's)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E953686A-7B05-4AED-B066-0F5B49BB7F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838" y="1827213"/>
            <a:ext cx="5967412" cy="2305050"/>
          </a:xfrm>
          <a:prstGeom prst="rect">
            <a:avLst/>
          </a:prstGeom>
          <a:solidFill>
            <a:srgbClr val="F2F2F2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 marL="285750" indent="-284163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 marL="800100" indent="-341313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indent="-283845" hangingPunct="1">
              <a:lnSpc>
                <a:spcPct val="100000"/>
              </a:lnSpc>
            </a:pPr>
            <a:r>
              <a:rPr lang="en-US" altLang="en-US" sz="2000" u="sng">
                <a:latin typeface="Calibri"/>
              </a:rPr>
              <a:t>Create a Karaf Feature “</a:t>
            </a:r>
            <a:r>
              <a:rPr lang="en-US" sz="2000" u="sng">
                <a:latin typeface="Calibri"/>
                <a:cs typeface="Arial"/>
              </a:rPr>
              <a:t>a1Adapter</a:t>
            </a:r>
            <a:r>
              <a:rPr lang="en-US" altLang="en-US" sz="2000" u="sng">
                <a:latin typeface="Calibri"/>
              </a:rPr>
              <a:t>” (SDNC Docker)</a:t>
            </a:r>
            <a:endParaRPr lang="en-US" sz="2000" u="sng">
              <a:latin typeface="Calibri"/>
            </a:endParaRPr>
          </a:p>
          <a:p>
            <a:pPr indent="-283845" algn="l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en-US" sz="1600" b="0">
                <a:latin typeface="Calibri"/>
              </a:rPr>
              <a:t>Repo: CCSDK/features; Folder: features/sdnr/northbound</a:t>
            </a:r>
          </a:p>
          <a:p>
            <a:pPr indent="-283845" algn="l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en-US" sz="1600" b="0">
                <a:latin typeface="Calibri"/>
              </a:rPr>
              <a:t>sdnr is a component-meta feature</a:t>
            </a:r>
          </a:p>
          <a:p>
            <a:pPr indent="-283845" algn="l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en-US" sz="1600" b="0">
                <a:latin typeface="Calibri"/>
              </a:rPr>
              <a:t>Implement SLI RPC’s/DG’s to support:</a:t>
            </a:r>
          </a:p>
          <a:p>
            <a:pPr lvl="1" indent="-340995" algn="l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en-US" sz="1600" b="0">
                <a:latin typeface="Calibri"/>
              </a:rPr>
              <a:t>DMAAP events from Policy to initiate policy management related REST actions against A1 Mediator in RT-RIC</a:t>
            </a:r>
          </a:p>
          <a:p>
            <a:pPr lvl="1" indent="-340995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en-US" sz="1600" b="0">
                <a:latin typeface="Calibri"/>
              </a:rPr>
              <a:t>REST Notifications from A1 Mediator</a:t>
            </a:r>
          </a:p>
          <a:p>
            <a:pPr lvl="1" indent="-340995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en-US" sz="1600" b="0">
                <a:latin typeface="Calibri"/>
              </a:rPr>
              <a:t>Required update of JAVA provider/client classes</a:t>
            </a:r>
            <a:endParaRPr lang="en-US" b="0"/>
          </a:p>
        </p:txBody>
      </p:sp>
      <p:sp>
        <p:nvSpPr>
          <p:cNvPr id="24580" name="Rectangle 4">
            <a:extLst>
              <a:ext uri="{FF2B5EF4-FFF2-40B4-BE49-F238E27FC236}">
                <a16:creationId xmlns:a16="http://schemas.microsoft.com/office/drawing/2014/main" id="{CE86FA4A-F83B-4ECD-BE16-8C24B73A65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838" y="5330825"/>
            <a:ext cx="5967412" cy="457200"/>
          </a:xfrm>
          <a:prstGeom prst="rect">
            <a:avLst/>
          </a:prstGeom>
          <a:solidFill>
            <a:srgbClr val="F2F2F2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altLang="en-US" sz="1600">
                <a:latin typeface="Calibri" panose="020F0502020204030204" pitchFamily="34" charset="0"/>
              </a:rPr>
              <a:t>SDN-C Docker Build (based on CCSDK docker image)</a:t>
            </a:r>
          </a:p>
          <a:p>
            <a:pPr hangingPunct="1">
              <a:lnSpc>
                <a:spcPct val="100000"/>
              </a:lnSpc>
            </a:pPr>
            <a:r>
              <a:rPr lang="en-US" altLang="en-US" sz="1600">
                <a:latin typeface="Calibri" panose="020F0502020204030204" pitchFamily="34" charset="0"/>
              </a:rPr>
              <a:t>DMAAP-Listener Docker Build</a:t>
            </a:r>
          </a:p>
        </p:txBody>
      </p:sp>
      <p:sp>
        <p:nvSpPr>
          <p:cNvPr id="24581" name="Rectangle 5">
            <a:extLst>
              <a:ext uri="{FF2B5EF4-FFF2-40B4-BE49-F238E27FC236}">
                <a16:creationId xmlns:a16="http://schemas.microsoft.com/office/drawing/2014/main" id="{0688F6C4-042A-4424-B892-E8560FC30B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838" y="4487863"/>
            <a:ext cx="5967412" cy="639762"/>
          </a:xfrm>
          <a:prstGeom prst="rect">
            <a:avLst/>
          </a:prstGeom>
          <a:solidFill>
            <a:srgbClr val="F2F2F2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 marL="342900" indent="-341313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indent="-340995" hangingPunct="1">
              <a:lnSpc>
                <a:spcPct val="100000"/>
              </a:lnSpc>
            </a:pPr>
            <a:r>
              <a:rPr lang="en-US" altLang="en-US" sz="2000" u="sng">
                <a:latin typeface="Calibri"/>
              </a:rPr>
              <a:t>Update DMAAP-Listener Docker</a:t>
            </a:r>
          </a:p>
          <a:p>
            <a:pPr indent="-340995" algn="l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en-US" sz="1600" b="0">
                <a:latin typeface="Calibri"/>
              </a:rPr>
              <a:t>Support new A1 Policy DMAAP topics for consumption/publishing</a:t>
            </a:r>
            <a:endParaRPr lang="en-US" altLang="en-US" sz="1600" b="0">
              <a:latin typeface="Calibri" panose="020F0502020204030204" pitchFamily="34" charset="0"/>
            </a:endParaRPr>
          </a:p>
        </p:txBody>
      </p:sp>
      <p:sp>
        <p:nvSpPr>
          <p:cNvPr id="24582" name="AutoShape 6">
            <a:extLst>
              <a:ext uri="{FF2B5EF4-FFF2-40B4-BE49-F238E27FC236}">
                <a16:creationId xmlns:a16="http://schemas.microsoft.com/office/drawing/2014/main" id="{2FD8F254-C4F3-4912-9946-985A32FA203E}"/>
              </a:ext>
            </a:extLst>
          </p:cNvPr>
          <p:cNvSpPr>
            <a:spLocks noChangeShapeType="1"/>
          </p:cNvSpPr>
          <p:nvPr/>
        </p:nvSpPr>
        <p:spPr bwMode="auto">
          <a:xfrm>
            <a:off x="3079750" y="1514475"/>
            <a:ext cx="1588" cy="312738"/>
          </a:xfrm>
          <a:prstGeom prst="straightConnector1">
            <a:avLst/>
          </a:prstGeom>
          <a:noFill/>
          <a:ln w="38160" cap="flat">
            <a:solidFill>
              <a:srgbClr val="5B9BD5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Rectangle 7">
            <a:extLst>
              <a:ext uri="{FF2B5EF4-FFF2-40B4-BE49-F238E27FC236}">
                <a16:creationId xmlns:a16="http://schemas.microsoft.com/office/drawing/2014/main" id="{9A71C05C-2BD9-4CCA-A10D-FF0D03369A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838" y="6100763"/>
            <a:ext cx="5967412" cy="388937"/>
          </a:xfrm>
          <a:prstGeom prst="rect">
            <a:avLst/>
          </a:prstGeom>
          <a:solidFill>
            <a:srgbClr val="F2F2F2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en-US" sz="1600">
                <a:latin typeface="Calibri"/>
              </a:rPr>
              <a:t>A1 Mediator Installation for Integration Testing</a:t>
            </a:r>
            <a:endParaRPr lang="en-US"/>
          </a:p>
        </p:txBody>
      </p:sp>
      <p:sp>
        <p:nvSpPr>
          <p:cNvPr id="24584" name="Rectangle 8">
            <a:extLst>
              <a:ext uri="{FF2B5EF4-FFF2-40B4-BE49-F238E27FC236}">
                <a16:creationId xmlns:a16="http://schemas.microsoft.com/office/drawing/2014/main" id="{DF580911-D41D-4C3C-B0FF-57235EE42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9688" y="1652100"/>
            <a:ext cx="5743575" cy="4815762"/>
          </a:xfrm>
          <a:prstGeom prst="rect">
            <a:avLst/>
          </a:prstGeom>
          <a:solidFill>
            <a:srgbClr val="BDD7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45000" rIns="0" bIns="45000" anchor="t">
            <a:spAutoFit/>
          </a:bodyPr>
          <a:lstStyle>
            <a:lvl1pPr marL="228600" indent="-227013"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indent="-226695" algn="l" hangingPunct="1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600"/>
              <a:t>Leveraged existing ONAP components – CCSDK/SDN-C and DMAAP-Listener</a:t>
            </a:r>
            <a:endParaRPr lang="en-US"/>
          </a:p>
          <a:p>
            <a:pPr indent="-226695" algn="l" hangingPunct="1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latin typeface="Arial"/>
              </a:rPr>
              <a:t>Refined and Integrated A1-ADAPTER-API YANG model </a:t>
            </a:r>
            <a:endParaRPr lang="en-US" altLang="en-US" sz="1600"/>
          </a:p>
          <a:p>
            <a:pPr lvl="1" indent="-226695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latin typeface="Arial"/>
              </a:rPr>
              <a:t>11 RPC's defined</a:t>
            </a:r>
          </a:p>
          <a:p>
            <a:pPr indent="-226695" algn="l" hangingPunct="1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latin typeface="Arial"/>
              </a:rPr>
              <a:t>Leveraged DG Builder and JSON/Velocity templates to implement logic for REST transactions</a:t>
            </a:r>
          </a:p>
          <a:p>
            <a:pPr lvl="1" indent="-226695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latin typeface="Arial"/>
              </a:rPr>
              <a:t>11 DG's (10 invoked through DMAAP Listener and 1 tentatively planned to be invoked by CURL/postman)</a:t>
            </a:r>
          </a:p>
          <a:p>
            <a:pPr indent="-226695" algn="l" hangingPunct="1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latin typeface="Arial"/>
              </a:rPr>
              <a:t>Open Items: </a:t>
            </a:r>
          </a:p>
          <a:p>
            <a:pPr lvl="1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latin typeface="Arial"/>
              </a:rPr>
              <a:t>Integrate/Test bug fixes introduced in Frankfurt (in December) to address issues in REST API Adapter</a:t>
            </a:r>
            <a:endParaRPr lang="en-US"/>
          </a:p>
          <a:p>
            <a:pPr lvl="1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latin typeface="Arial"/>
              </a:rPr>
              <a:t>Refinement of YANG model/DG's accordingly</a:t>
            </a:r>
            <a:endParaRPr lang="en-US" altLang="en-US" sz="1600"/>
          </a:p>
          <a:p>
            <a:pPr indent="-226695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en-US" sz="1600"/>
          </a:p>
        </p:txBody>
      </p:sp>
      <p:sp>
        <p:nvSpPr>
          <p:cNvPr id="24585" name="AutoShape 9">
            <a:extLst>
              <a:ext uri="{FF2B5EF4-FFF2-40B4-BE49-F238E27FC236}">
                <a16:creationId xmlns:a16="http://schemas.microsoft.com/office/drawing/2014/main" id="{1EB25454-8761-4CFC-8B64-B29EC6516E67}"/>
              </a:ext>
            </a:extLst>
          </p:cNvPr>
          <p:cNvSpPr>
            <a:spLocks noChangeShapeType="1"/>
          </p:cNvSpPr>
          <p:nvPr/>
        </p:nvSpPr>
        <p:spPr bwMode="auto">
          <a:xfrm>
            <a:off x="3079750" y="5127625"/>
            <a:ext cx="1588" cy="201613"/>
          </a:xfrm>
          <a:prstGeom prst="straightConnector1">
            <a:avLst/>
          </a:prstGeom>
          <a:noFill/>
          <a:ln w="38160" cap="flat">
            <a:solidFill>
              <a:srgbClr val="5B9BD5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6" name="AutoShape 10">
            <a:extLst>
              <a:ext uri="{FF2B5EF4-FFF2-40B4-BE49-F238E27FC236}">
                <a16:creationId xmlns:a16="http://schemas.microsoft.com/office/drawing/2014/main" id="{35F47881-9A11-4C14-AC3F-1DC074B703A9}"/>
              </a:ext>
            </a:extLst>
          </p:cNvPr>
          <p:cNvSpPr>
            <a:spLocks noChangeShapeType="1"/>
          </p:cNvSpPr>
          <p:nvPr/>
        </p:nvSpPr>
        <p:spPr bwMode="auto">
          <a:xfrm>
            <a:off x="3079750" y="5788025"/>
            <a:ext cx="1588" cy="312738"/>
          </a:xfrm>
          <a:prstGeom prst="straightConnector1">
            <a:avLst/>
          </a:prstGeom>
          <a:noFill/>
          <a:ln w="38160" cap="flat">
            <a:solidFill>
              <a:srgbClr val="5B9BD5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7" name="AutoShape 11">
            <a:extLst>
              <a:ext uri="{FF2B5EF4-FFF2-40B4-BE49-F238E27FC236}">
                <a16:creationId xmlns:a16="http://schemas.microsoft.com/office/drawing/2014/main" id="{1D743054-0F76-48D8-9F38-142838D9B5B4}"/>
              </a:ext>
            </a:extLst>
          </p:cNvPr>
          <p:cNvSpPr>
            <a:spLocks noChangeShapeType="1"/>
          </p:cNvSpPr>
          <p:nvPr/>
        </p:nvSpPr>
        <p:spPr bwMode="auto">
          <a:xfrm>
            <a:off x="3079750" y="4132263"/>
            <a:ext cx="1588" cy="354012"/>
          </a:xfrm>
          <a:prstGeom prst="straightConnector1">
            <a:avLst/>
          </a:prstGeom>
          <a:noFill/>
          <a:ln w="38160" cap="flat">
            <a:solidFill>
              <a:srgbClr val="5B9BD5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0059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>
            <a:extLst>
              <a:ext uri="{FF2B5EF4-FFF2-40B4-BE49-F238E27FC236}">
                <a16:creationId xmlns:a16="http://schemas.microsoft.com/office/drawing/2014/main" id="{7AD791CF-1D45-4B41-86DF-1D564798E4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68113" y="6503988"/>
            <a:ext cx="6064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algn="l" hangingPunct="1">
              <a:lnSpc>
                <a:spcPct val="100000"/>
              </a:lnSpc>
            </a:pPr>
            <a:fld id="{D0F541D4-7367-4B64-8228-E29F369DC739}" type="slidenum">
              <a:rPr lang="en-US" altLang="en-US" sz="1200">
                <a:cs typeface="DejaVu Sans" charset="0"/>
              </a:rPr>
              <a:pPr algn="l" hangingPunct="1">
                <a:lnSpc>
                  <a:spcPct val="100000"/>
                </a:lnSpc>
              </a:pPr>
              <a:t>6</a:t>
            </a:fld>
            <a:endParaRPr lang="en-US" altLang="en-US" sz="1200">
              <a:cs typeface="DejaVu Sans" charset="0"/>
            </a:endParaRPr>
          </a:p>
        </p:txBody>
      </p:sp>
      <p:sp>
        <p:nvSpPr>
          <p:cNvPr id="29698" name="Text Box 2">
            <a:extLst>
              <a:ext uri="{FF2B5EF4-FFF2-40B4-BE49-F238E27FC236}">
                <a16:creationId xmlns:a16="http://schemas.microsoft.com/office/drawing/2014/main" id="{3CB4731F-97ED-410D-9131-CD5ABF13B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198438"/>
            <a:ext cx="11506200" cy="53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altLang="en-US" sz="3600">
                <a:solidFill>
                  <a:srgbClr val="FFFFFF"/>
                </a:solidFill>
                <a:latin typeface="Arial"/>
              </a:rPr>
              <a:t>A1-ADAPTER-API YANG Model</a:t>
            </a:r>
            <a:endParaRPr lang="en-US"/>
          </a:p>
        </p:txBody>
      </p:sp>
      <p:pic>
        <p:nvPicPr>
          <p:cNvPr id="5" name="Picture 5" descr="A screenshot of text&#10;&#10;Description generated with very high confidence">
            <a:extLst>
              <a:ext uri="{FF2B5EF4-FFF2-40B4-BE49-F238E27FC236}">
                <a16:creationId xmlns:a16="http://schemas.microsoft.com/office/drawing/2014/main" id="{15C015E5-7605-4528-A9D2-F82B377E7D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523" y="1027988"/>
            <a:ext cx="3950676" cy="5353010"/>
          </a:xfrm>
          <a:prstGeom prst="rect">
            <a:avLst/>
          </a:prstGeom>
        </p:spPr>
      </p:pic>
      <p:pic>
        <p:nvPicPr>
          <p:cNvPr id="7" name="Picture 7" descr="A screenshot of text&#10;&#10;Description generated with very high confidence">
            <a:extLst>
              <a:ext uri="{FF2B5EF4-FFF2-40B4-BE49-F238E27FC236}">
                <a16:creationId xmlns:a16="http://schemas.microsoft.com/office/drawing/2014/main" id="{9F3AD5BA-0C3E-4D44-B855-A0BD7CAA05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825" y="1066800"/>
            <a:ext cx="3306257" cy="5275384"/>
          </a:xfrm>
          <a:prstGeom prst="rect">
            <a:avLst/>
          </a:prstGeom>
        </p:spPr>
      </p:pic>
      <p:pic>
        <p:nvPicPr>
          <p:cNvPr id="9" name="Picture 9" descr="A screenshot of text&#10;&#10;Description generated with very high confidence">
            <a:extLst>
              <a:ext uri="{FF2B5EF4-FFF2-40B4-BE49-F238E27FC236}">
                <a16:creationId xmlns:a16="http://schemas.microsoft.com/office/drawing/2014/main" id="{6457A65F-F32A-403E-A9AD-A40BEB2C21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0929" y="1031631"/>
            <a:ext cx="3314265" cy="5310553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CC80AEAC-9C8D-4682-B762-A2C5B56F8456}"/>
              </a:ext>
            </a:extLst>
          </p:cNvPr>
          <p:cNvSpPr/>
          <p:nvPr/>
        </p:nvSpPr>
        <p:spPr bwMode="auto">
          <a:xfrm>
            <a:off x="452438" y="1866900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>
                <a:latin typeface="Arial"/>
              </a:rPr>
              <a:t>0</a:t>
            </a:r>
            <a:endParaRPr kumimoji="0"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01CB100-0F49-4930-B8BE-3FD8BBA58319}"/>
              </a:ext>
            </a:extLst>
          </p:cNvPr>
          <p:cNvSpPr/>
          <p:nvPr/>
        </p:nvSpPr>
        <p:spPr bwMode="auto">
          <a:xfrm>
            <a:off x="452438" y="2847974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tabLst/>
            </a:pPr>
            <a:r>
              <a:rPr lang="en-US">
                <a:latin typeface="Arial"/>
              </a:rPr>
              <a:t>1</a:t>
            </a:r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9AE396D-DD3C-4BC2-9E4A-DA8BF64998FC}"/>
              </a:ext>
            </a:extLst>
          </p:cNvPr>
          <p:cNvSpPr/>
          <p:nvPr/>
        </p:nvSpPr>
        <p:spPr bwMode="auto">
          <a:xfrm>
            <a:off x="452438" y="3905249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>
                <a:latin typeface="Arial"/>
              </a:rPr>
              <a:t>2</a:t>
            </a:r>
            <a:endParaRPr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92F59BE-F0CC-4609-89BE-8F883EB4A00C}"/>
              </a:ext>
            </a:extLst>
          </p:cNvPr>
          <p:cNvSpPr/>
          <p:nvPr/>
        </p:nvSpPr>
        <p:spPr bwMode="auto">
          <a:xfrm>
            <a:off x="452438" y="5333999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>
                <a:latin typeface="Arial"/>
              </a:rPr>
              <a:t>3</a:t>
            </a:r>
            <a:endParaRPr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ECEA801-4477-4399-9396-C1E8CA1FEE12}"/>
              </a:ext>
            </a:extLst>
          </p:cNvPr>
          <p:cNvSpPr/>
          <p:nvPr/>
        </p:nvSpPr>
        <p:spPr bwMode="auto">
          <a:xfrm>
            <a:off x="4738687" y="2257424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>
                <a:latin typeface="Arial"/>
              </a:rPr>
              <a:t>4</a:t>
            </a:r>
            <a:endParaRPr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9219E89-3B30-414E-905B-E589A2C4043C}"/>
              </a:ext>
            </a:extLst>
          </p:cNvPr>
          <p:cNvSpPr/>
          <p:nvPr/>
        </p:nvSpPr>
        <p:spPr bwMode="auto">
          <a:xfrm>
            <a:off x="4738687" y="3238499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>
                <a:latin typeface="Arial"/>
              </a:rPr>
              <a:t>5</a:t>
            </a:r>
            <a:endParaRPr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76A6196-EE2D-4A24-BE2C-ACD1B28BAB4D}"/>
              </a:ext>
            </a:extLst>
          </p:cNvPr>
          <p:cNvSpPr/>
          <p:nvPr/>
        </p:nvSpPr>
        <p:spPr bwMode="auto">
          <a:xfrm>
            <a:off x="4738687" y="4295774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>
                <a:latin typeface="Arial"/>
              </a:rPr>
              <a:t>6</a:t>
            </a:r>
            <a:endParaRPr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C31232F-1420-497A-B5E5-9A87C68F25AD}"/>
              </a:ext>
            </a:extLst>
          </p:cNvPr>
          <p:cNvSpPr/>
          <p:nvPr/>
        </p:nvSpPr>
        <p:spPr bwMode="auto">
          <a:xfrm>
            <a:off x="4738687" y="5724524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>
                <a:latin typeface="Arial"/>
              </a:rPr>
              <a:t>7</a:t>
            </a:r>
            <a:endParaRPr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18BCFE-3ED3-43DB-87D3-8BDDFC23E11E}"/>
              </a:ext>
            </a:extLst>
          </p:cNvPr>
          <p:cNvSpPr/>
          <p:nvPr/>
        </p:nvSpPr>
        <p:spPr bwMode="auto">
          <a:xfrm>
            <a:off x="8443912" y="2028824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>
                <a:latin typeface="Arial"/>
              </a:rPr>
              <a:t>8</a:t>
            </a:r>
            <a:endParaRPr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89EB049-4AF9-4DA5-B958-4665919DDBE9}"/>
              </a:ext>
            </a:extLst>
          </p:cNvPr>
          <p:cNvSpPr/>
          <p:nvPr/>
        </p:nvSpPr>
        <p:spPr bwMode="auto">
          <a:xfrm>
            <a:off x="8443912" y="3086099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>
                <a:latin typeface="Arial"/>
              </a:rPr>
              <a:t>9</a:t>
            </a:r>
            <a:endParaRPr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169141D-4102-44A0-AA11-68963D7E0EA1}"/>
              </a:ext>
            </a:extLst>
          </p:cNvPr>
          <p:cNvSpPr/>
          <p:nvPr/>
        </p:nvSpPr>
        <p:spPr bwMode="auto">
          <a:xfrm>
            <a:off x="8396287" y="4514849"/>
            <a:ext cx="495300" cy="3048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100">
                <a:latin typeface="Arial"/>
              </a:rPr>
              <a:t>10</a:t>
            </a:r>
            <a:endParaRPr lang="en-US" sz="11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D4F88C6-3F80-4100-B521-0AF3625F48CD}"/>
              </a:ext>
            </a:extLst>
          </p:cNvPr>
          <p:cNvSpPr/>
          <p:nvPr/>
        </p:nvSpPr>
        <p:spPr bwMode="auto">
          <a:xfrm>
            <a:off x="8405812" y="5591174"/>
            <a:ext cx="495300" cy="3048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100">
                <a:latin typeface="Arial"/>
              </a:rPr>
              <a:t>11</a:t>
            </a:r>
            <a:endParaRPr lang="en-US" sz="11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pic>
        <p:nvPicPr>
          <p:cNvPr id="8" name="Picture 9" descr="A picture containing photo, table, orange, wooden&#10;&#10;Description generated with very high confidence">
            <a:extLst>
              <a:ext uri="{FF2B5EF4-FFF2-40B4-BE49-F238E27FC236}">
                <a16:creationId xmlns:a16="http://schemas.microsoft.com/office/drawing/2014/main" id="{8FFE637E-0CC4-4F70-8FFA-8B6909718D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9725" y="3905250"/>
            <a:ext cx="2743200" cy="9144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D51C53D0-F5FF-45EA-A442-12E68F5BA778}"/>
              </a:ext>
            </a:extLst>
          </p:cNvPr>
          <p:cNvCxnSpPr/>
          <p:nvPr/>
        </p:nvCxnSpPr>
        <p:spPr bwMode="auto">
          <a:xfrm flipH="1">
            <a:off x="3305175" y="4819650"/>
            <a:ext cx="314325" cy="514350"/>
          </a:xfrm>
          <a:prstGeom prst="curvedConnector3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2AF5DB9E-A622-4D71-AA4E-7FF1CFA48430}"/>
              </a:ext>
            </a:extLst>
          </p:cNvPr>
          <p:cNvCxnSpPr>
            <a:cxnSpLocks/>
          </p:cNvCxnSpPr>
          <p:nvPr/>
        </p:nvCxnSpPr>
        <p:spPr bwMode="auto">
          <a:xfrm>
            <a:off x="3810000" y="4819650"/>
            <a:ext cx="1114425" cy="533400"/>
          </a:xfrm>
          <a:prstGeom prst="curvedConnector3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94143214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73627917-E1E9-4E39-88A2-CA5770ECEE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4401" y="1122400"/>
            <a:ext cx="4764616" cy="4581451"/>
          </a:xfrm>
          <a:prstGeom prst="rect">
            <a:avLst/>
          </a:prstGeom>
        </p:spPr>
      </p:pic>
      <p:sp>
        <p:nvSpPr>
          <p:cNvPr id="17" name="Arrow: Down 16">
            <a:extLst>
              <a:ext uri="{FF2B5EF4-FFF2-40B4-BE49-F238E27FC236}">
                <a16:creationId xmlns:a16="http://schemas.microsoft.com/office/drawing/2014/main" id="{5593653E-BC5E-4068-98C5-65D1522D96BC}"/>
              </a:ext>
            </a:extLst>
          </p:cNvPr>
          <p:cNvSpPr/>
          <p:nvPr/>
        </p:nvSpPr>
        <p:spPr bwMode="auto">
          <a:xfrm>
            <a:off x="4452450" y="1539621"/>
            <a:ext cx="265556" cy="559308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918854B-1A9D-490C-8B8D-B21809DCC2BE}"/>
              </a:ext>
            </a:extLst>
          </p:cNvPr>
          <p:cNvSpPr/>
          <p:nvPr/>
        </p:nvSpPr>
        <p:spPr bwMode="auto">
          <a:xfrm>
            <a:off x="4070879" y="1657350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>
                <a:latin typeface="Arial"/>
              </a:rPr>
              <a:t>A</a:t>
            </a:r>
            <a:endParaRPr kumimoji="0"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0268503-DDFC-4C11-AFDA-3612F1F23CD4}"/>
              </a:ext>
            </a:extLst>
          </p:cNvPr>
          <p:cNvSpPr/>
          <p:nvPr/>
        </p:nvSpPr>
        <p:spPr bwMode="auto">
          <a:xfrm>
            <a:off x="4278312" y="2547408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>
                <a:latin typeface="Arial"/>
              </a:rPr>
              <a:t>B</a:t>
            </a:r>
            <a:endParaRPr kumimoji="0"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BE246C7-DA86-4AD7-A29A-C498127A2D11}"/>
              </a:ext>
            </a:extLst>
          </p:cNvPr>
          <p:cNvSpPr/>
          <p:nvPr/>
        </p:nvSpPr>
        <p:spPr bwMode="auto">
          <a:xfrm>
            <a:off x="5475287" y="4860924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tabLst/>
            </a:pPr>
            <a:r>
              <a:rPr lang="en-US">
                <a:latin typeface="Arial"/>
              </a:rPr>
              <a:t>C</a:t>
            </a:r>
            <a:endParaRPr lang="en-US"/>
          </a:p>
        </p:txBody>
      </p:sp>
      <p:sp>
        <p:nvSpPr>
          <p:cNvPr id="39" name="Arrow: Down 38">
            <a:extLst>
              <a:ext uri="{FF2B5EF4-FFF2-40B4-BE49-F238E27FC236}">
                <a16:creationId xmlns:a16="http://schemas.microsoft.com/office/drawing/2014/main" id="{98D6D195-FD1F-4F5F-B0C8-89BCBB9DE40B}"/>
              </a:ext>
            </a:extLst>
          </p:cNvPr>
          <p:cNvSpPr/>
          <p:nvPr/>
        </p:nvSpPr>
        <p:spPr bwMode="auto">
          <a:xfrm rot="10860000">
            <a:off x="6265319" y="1645335"/>
            <a:ext cx="297305" cy="972057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93745AC1-9B92-491C-A832-82DA5F97AC5D}"/>
              </a:ext>
            </a:extLst>
          </p:cNvPr>
          <p:cNvSpPr/>
          <p:nvPr/>
        </p:nvSpPr>
        <p:spPr bwMode="auto">
          <a:xfrm>
            <a:off x="6593945" y="1784350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>
                <a:latin typeface="Arial"/>
              </a:rPr>
              <a:t>D</a:t>
            </a:r>
            <a:endParaRPr kumimoji="0"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29697" name="Text Box 1">
            <a:extLst>
              <a:ext uri="{FF2B5EF4-FFF2-40B4-BE49-F238E27FC236}">
                <a16:creationId xmlns:a16="http://schemas.microsoft.com/office/drawing/2014/main" id="{7AD791CF-1D45-4B41-86DF-1D564798E4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68113" y="6503988"/>
            <a:ext cx="6064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algn="l" hangingPunct="1">
              <a:lnSpc>
                <a:spcPct val="100000"/>
              </a:lnSpc>
            </a:pPr>
            <a:fld id="{D0F541D4-7367-4B64-8228-E29F369DC739}" type="slidenum">
              <a:rPr lang="en-US" altLang="en-US" sz="1200">
                <a:cs typeface="DejaVu Sans" charset="0"/>
              </a:rPr>
              <a:pPr algn="l" hangingPunct="1">
                <a:lnSpc>
                  <a:spcPct val="100000"/>
                </a:lnSpc>
              </a:pPr>
              <a:t>7</a:t>
            </a:fld>
            <a:endParaRPr lang="en-US" altLang="en-US" sz="1200">
              <a:cs typeface="DejaVu Sans" charset="0"/>
            </a:endParaRPr>
          </a:p>
        </p:txBody>
      </p:sp>
      <p:sp>
        <p:nvSpPr>
          <p:cNvPr id="29698" name="Text Box 2">
            <a:extLst>
              <a:ext uri="{FF2B5EF4-FFF2-40B4-BE49-F238E27FC236}">
                <a16:creationId xmlns:a16="http://schemas.microsoft.com/office/drawing/2014/main" id="{3CB4731F-97ED-410D-9131-CD5ABF13B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198438"/>
            <a:ext cx="11744325" cy="53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altLang="en-US" sz="3600">
                <a:solidFill>
                  <a:srgbClr val="FFFFFF"/>
                </a:solidFill>
                <a:latin typeface="Arial"/>
              </a:rPr>
              <a:t>DMAAP Message/RPC/API Flow </a:t>
            </a:r>
            <a:endParaRPr lang="en-US" altLang="en-US" sz="3600">
              <a:solidFill>
                <a:srgbClr val="FFFFFF"/>
              </a:solidFill>
            </a:endParaRPr>
          </a:p>
        </p:txBody>
      </p:sp>
      <p:pic>
        <p:nvPicPr>
          <p:cNvPr id="2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7C851C0A-23BD-4ADA-80D5-184E992E25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75" y="1304240"/>
            <a:ext cx="3514725" cy="3573246"/>
          </a:xfrm>
          <a:prstGeom prst="rect">
            <a:avLst/>
          </a:prstGeom>
        </p:spPr>
      </p:pic>
      <p:cxnSp>
        <p:nvCxnSpPr>
          <p:cNvPr id="7" name="Connector: Curved 6">
            <a:extLst>
              <a:ext uri="{FF2B5EF4-FFF2-40B4-BE49-F238E27FC236}">
                <a16:creationId xmlns:a16="http://schemas.microsoft.com/office/drawing/2014/main" id="{B2A0D0B6-AA78-41A5-A250-AA4976295C12}"/>
              </a:ext>
            </a:extLst>
          </p:cNvPr>
          <p:cNvCxnSpPr>
            <a:cxnSpLocks/>
          </p:cNvCxnSpPr>
          <p:nvPr/>
        </p:nvCxnSpPr>
        <p:spPr bwMode="auto">
          <a:xfrm>
            <a:off x="2143125" y="1495425"/>
            <a:ext cx="1778000" cy="363009"/>
          </a:xfrm>
          <a:prstGeom prst="curvedConnector3">
            <a:avLst/>
          </a:prstGeom>
          <a:solidFill>
            <a:srgbClr val="00B8FF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9" name="Picture 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68F9D71E-A366-44DB-BCD6-2DE1DFA4AF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9200" y="1103145"/>
            <a:ext cx="3028950" cy="3508710"/>
          </a:xfrm>
          <a:prstGeom prst="rect">
            <a:avLst/>
          </a:prstGeom>
        </p:spPr>
      </p:pic>
      <p:cxnSp>
        <p:nvCxnSpPr>
          <p:cNvPr id="28" name="Connector: Curved 27">
            <a:extLst>
              <a:ext uri="{FF2B5EF4-FFF2-40B4-BE49-F238E27FC236}">
                <a16:creationId xmlns:a16="http://schemas.microsoft.com/office/drawing/2014/main" id="{4B05EE05-CFD5-4BF3-8902-42D1EFEE97B4}"/>
              </a:ext>
            </a:extLst>
          </p:cNvPr>
          <p:cNvCxnSpPr>
            <a:cxnSpLocks/>
          </p:cNvCxnSpPr>
          <p:nvPr/>
        </p:nvCxnSpPr>
        <p:spPr bwMode="auto">
          <a:xfrm flipH="1">
            <a:off x="7037917" y="1447799"/>
            <a:ext cx="2058458" cy="541867"/>
          </a:xfrm>
          <a:prstGeom prst="curvedConnector3">
            <a:avLst/>
          </a:prstGeom>
          <a:solidFill>
            <a:srgbClr val="00B8FF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ectangle 8">
            <a:extLst>
              <a:ext uri="{FF2B5EF4-FFF2-40B4-BE49-F238E27FC236}">
                <a16:creationId xmlns:a16="http://schemas.microsoft.com/office/drawing/2014/main" id="{F57C3D35-29A8-44D0-B088-6571AE099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5188" y="5062050"/>
            <a:ext cx="3086100" cy="359157"/>
          </a:xfrm>
          <a:prstGeom prst="rect">
            <a:avLst/>
          </a:prstGeom>
          <a:solidFill>
            <a:srgbClr val="FFFF00"/>
          </a:solidFill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tIns="45000" rIns="0" bIns="45000" anchor="t">
            <a:spAutoFit/>
          </a:bodyPr>
          <a:lstStyle>
            <a:lvl1pPr marL="228600" indent="-227013"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marL="1905" indent="0" algn="l" hangingPunct="1">
              <a:lnSpc>
                <a:spcPct val="120000"/>
              </a:lnSpc>
              <a:spcBef>
                <a:spcPts val="600"/>
              </a:spcBef>
            </a:pPr>
            <a:r>
              <a:rPr lang="en-US" altLang="en-US" sz="1600">
                <a:latin typeface="Arial"/>
              </a:rPr>
              <a:t>A1 Mediator (OpenAPI YAML)</a:t>
            </a:r>
            <a:endParaRPr lang="en-US" altLang="en-US" sz="1100">
              <a:solidFill>
                <a:schemeClr val="tx1"/>
              </a:solidFill>
              <a:latin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2EA0DD-9F65-4CAD-8E6A-FCEA27958C19}"/>
              </a:ext>
            </a:extLst>
          </p:cNvPr>
          <p:cNvSpPr txBox="1"/>
          <p:nvPr/>
        </p:nvSpPr>
        <p:spPr>
          <a:xfrm>
            <a:off x="3971925" y="5895975"/>
            <a:ext cx="8048625" cy="607474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>
                <a:solidFill>
                  <a:schemeClr val="accent4"/>
                </a:solidFill>
                <a:highlight>
                  <a:srgbClr val="FFFF00"/>
                </a:highlight>
                <a:latin typeface="Arial"/>
                <a:cs typeface="Segoe UI"/>
                <a:hlinkClick r:id="" action="ppaction://noaction"/>
              </a:rPr>
              <a:t>A1 Mediator OpenAPI YAML: https://gerrit.o-ran-sc.org/r/gitweb?p=ric-plt/a1.git;a=blob;f=a1/openapi.yaml;h=f35a742c89a3c642f21d238e9b467f815691e914;hb=refs/heads/master</a:t>
            </a:r>
            <a:r>
              <a:rPr lang="en-US" sz="1200">
                <a:solidFill>
                  <a:schemeClr val="accent4"/>
                </a:solidFill>
                <a:highlight>
                  <a:srgbClr val="FFFF00"/>
                </a:highlight>
                <a:latin typeface="Arial"/>
                <a:cs typeface="Segoe UI"/>
              </a:rPr>
              <a:t>​</a:t>
            </a:r>
          </a:p>
          <a:p>
            <a:pPr algn="r"/>
            <a:r>
              <a:rPr lang="en-US" sz="1200">
                <a:solidFill>
                  <a:schemeClr val="accent4"/>
                </a:solidFill>
                <a:highlight>
                  <a:srgbClr val="FFFF00"/>
                </a:highlight>
                <a:latin typeface="Arial"/>
                <a:cs typeface="Segoe UI"/>
              </a:rPr>
              <a:t>​</a:t>
            </a:r>
          </a:p>
        </p:txBody>
      </p:sp>
      <p:cxnSp>
        <p:nvCxnSpPr>
          <p:cNvPr id="30" name="Connector: Curved 29">
            <a:extLst>
              <a:ext uri="{FF2B5EF4-FFF2-40B4-BE49-F238E27FC236}">
                <a16:creationId xmlns:a16="http://schemas.microsoft.com/office/drawing/2014/main" id="{84F53275-158E-4997-ABBB-EEB5D1C014A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910792" y="4997449"/>
            <a:ext cx="2566458" cy="307975"/>
          </a:xfrm>
          <a:prstGeom prst="curvedConnector3">
            <a:avLst/>
          </a:prstGeom>
          <a:solidFill>
            <a:srgbClr val="00B8FF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Rectangle 8">
            <a:extLst>
              <a:ext uri="{FF2B5EF4-FFF2-40B4-BE49-F238E27FC236}">
                <a16:creationId xmlns:a16="http://schemas.microsoft.com/office/drawing/2014/main" id="{6C80C110-43D8-427F-9651-4596FC7544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3788" y="4890600"/>
            <a:ext cx="1952625" cy="65462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tIns="45000" rIns="0" bIns="45000" anchor="t">
            <a:spAutoFit/>
          </a:bodyPr>
          <a:lstStyle>
            <a:lvl1pPr marL="228600" indent="-227013"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715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marL="1905" indent="0" algn="l">
              <a:lnSpc>
                <a:spcPct val="120000"/>
              </a:lnSpc>
              <a:spcBef>
                <a:spcPts val="600"/>
              </a:spcBef>
            </a:pPr>
            <a:r>
              <a:rPr lang="en-US" altLang="en-US" sz="1600">
                <a:latin typeface="Arial"/>
              </a:rPr>
              <a:t>Directed Graphs Invoked by RPC's</a:t>
            </a:r>
            <a:endParaRPr lang="en-US"/>
          </a:p>
        </p:txBody>
      </p:sp>
      <p:cxnSp>
        <p:nvCxnSpPr>
          <p:cNvPr id="32" name="Connector: Curved 31">
            <a:extLst>
              <a:ext uri="{FF2B5EF4-FFF2-40B4-BE49-F238E27FC236}">
                <a16:creationId xmlns:a16="http://schemas.microsoft.com/office/drawing/2014/main" id="{9CE4CF9F-B519-44CB-9EC1-0F3FC7C95D59}"/>
              </a:ext>
            </a:extLst>
          </p:cNvPr>
          <p:cNvCxnSpPr>
            <a:cxnSpLocks/>
          </p:cNvCxnSpPr>
          <p:nvPr/>
        </p:nvCxnSpPr>
        <p:spPr bwMode="auto">
          <a:xfrm flipV="1">
            <a:off x="3048000" y="4025547"/>
            <a:ext cx="929453" cy="1232252"/>
          </a:xfrm>
          <a:prstGeom prst="curvedConnector3">
            <a:avLst/>
          </a:prstGeom>
          <a:solidFill>
            <a:srgbClr val="00B8FF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7511575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5E5ED155-B1AC-49BE-98EC-E830204777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68" y="1281150"/>
            <a:ext cx="4764616" cy="458145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9697" name="Text Box 1">
            <a:extLst>
              <a:ext uri="{FF2B5EF4-FFF2-40B4-BE49-F238E27FC236}">
                <a16:creationId xmlns:a16="http://schemas.microsoft.com/office/drawing/2014/main" id="{7AD791CF-1D45-4B41-86DF-1D564798E4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68113" y="6503988"/>
            <a:ext cx="6064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algn="l" hangingPunct="1">
              <a:lnSpc>
                <a:spcPct val="100000"/>
              </a:lnSpc>
            </a:pPr>
            <a:fld id="{D0F541D4-7367-4B64-8228-E29F369DC739}" type="slidenum">
              <a:rPr lang="en-US" altLang="en-US" sz="1200">
                <a:cs typeface="DejaVu Sans" charset="0"/>
              </a:rPr>
              <a:pPr algn="l" hangingPunct="1">
                <a:lnSpc>
                  <a:spcPct val="100000"/>
                </a:lnSpc>
              </a:pPr>
              <a:t>8</a:t>
            </a:fld>
            <a:endParaRPr lang="en-US" altLang="en-US" sz="1200">
              <a:cs typeface="DejaVu Sans" charset="0"/>
            </a:endParaRPr>
          </a:p>
        </p:txBody>
      </p:sp>
      <p:sp>
        <p:nvSpPr>
          <p:cNvPr id="29698" name="Text Box 2">
            <a:extLst>
              <a:ext uri="{FF2B5EF4-FFF2-40B4-BE49-F238E27FC236}">
                <a16:creationId xmlns:a16="http://schemas.microsoft.com/office/drawing/2014/main" id="{3CB4731F-97ED-410D-9131-CD5ABF13B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198438"/>
            <a:ext cx="11744325" cy="53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altLang="en-US" sz="3600">
                <a:solidFill>
                  <a:srgbClr val="FFFFFF"/>
                </a:solidFill>
                <a:latin typeface="Arial"/>
              </a:rPr>
              <a:t>DMAAP Message/RPC/API Flow &amp; Testing Plans</a:t>
            </a:r>
            <a:endParaRPr lang="en-US" altLang="en-US" sz="3600">
              <a:solidFill>
                <a:srgbClr val="FFFF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AF25FF-12E8-4F97-8920-663A19A7EE29}"/>
              </a:ext>
            </a:extLst>
          </p:cNvPr>
          <p:cNvSpPr txBox="1"/>
          <p:nvPr/>
        </p:nvSpPr>
        <p:spPr>
          <a:xfrm>
            <a:off x="6943725" y="6067425"/>
            <a:ext cx="5343525" cy="2784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hlinkClick r:id="rId4"/>
              </a:rPr>
              <a:t>https://wiki.onap.org/pages/viewpage.action?pageId=71837463</a:t>
            </a:r>
            <a:endParaRPr lang="en-US"/>
          </a:p>
        </p:txBody>
      </p:sp>
      <p:pic>
        <p:nvPicPr>
          <p:cNvPr id="3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2398370D-9780-4993-85D4-85B43BB017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1125" y="1471875"/>
            <a:ext cx="6772275" cy="4323825"/>
          </a:xfrm>
          <a:prstGeom prst="rect">
            <a:avLst/>
          </a:prstGeom>
        </p:spPr>
      </p:pic>
      <p:sp>
        <p:nvSpPr>
          <p:cNvPr id="6" name="Arrow: Down 5">
            <a:extLst>
              <a:ext uri="{FF2B5EF4-FFF2-40B4-BE49-F238E27FC236}">
                <a16:creationId xmlns:a16="http://schemas.microsoft.com/office/drawing/2014/main" id="{7084B373-C0F1-426B-A305-F2BD0C7051F6}"/>
              </a:ext>
            </a:extLst>
          </p:cNvPr>
          <p:cNvSpPr/>
          <p:nvPr/>
        </p:nvSpPr>
        <p:spPr bwMode="auto">
          <a:xfrm>
            <a:off x="1044617" y="1698371"/>
            <a:ext cx="265556" cy="559308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C182AC1-63C7-4FE2-9BED-37848CB26C52}"/>
              </a:ext>
            </a:extLst>
          </p:cNvPr>
          <p:cNvSpPr/>
          <p:nvPr/>
        </p:nvSpPr>
        <p:spPr bwMode="auto">
          <a:xfrm>
            <a:off x="663046" y="1816100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>
                <a:latin typeface="Arial"/>
              </a:rPr>
              <a:t>A</a:t>
            </a:r>
            <a:endParaRPr kumimoji="0"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85404AC-716E-4242-9726-46F732013490}"/>
              </a:ext>
            </a:extLst>
          </p:cNvPr>
          <p:cNvSpPr/>
          <p:nvPr/>
        </p:nvSpPr>
        <p:spPr bwMode="auto">
          <a:xfrm>
            <a:off x="870479" y="2706158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>
                <a:latin typeface="Arial"/>
              </a:rPr>
              <a:t>B</a:t>
            </a:r>
            <a:endParaRPr kumimoji="0"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A96DB4A-FD56-4FF0-A7BD-99F5C63C8806}"/>
              </a:ext>
            </a:extLst>
          </p:cNvPr>
          <p:cNvSpPr/>
          <p:nvPr/>
        </p:nvSpPr>
        <p:spPr bwMode="auto">
          <a:xfrm>
            <a:off x="2067454" y="5019674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tabLst/>
            </a:pPr>
            <a:r>
              <a:rPr lang="en-US">
                <a:latin typeface="Arial"/>
              </a:rPr>
              <a:t>C</a:t>
            </a:r>
            <a:endParaRPr lang="en-US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73B049F8-EF2C-4C27-8764-990B6A0A49D9}"/>
              </a:ext>
            </a:extLst>
          </p:cNvPr>
          <p:cNvSpPr/>
          <p:nvPr/>
        </p:nvSpPr>
        <p:spPr bwMode="auto">
          <a:xfrm rot="10860000">
            <a:off x="2857486" y="1804085"/>
            <a:ext cx="297305" cy="972057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648DCE6-8D85-4063-A365-A159322790A4}"/>
              </a:ext>
            </a:extLst>
          </p:cNvPr>
          <p:cNvSpPr/>
          <p:nvPr/>
        </p:nvSpPr>
        <p:spPr bwMode="auto">
          <a:xfrm>
            <a:off x="3186112" y="1943100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>
                <a:latin typeface="Arial"/>
              </a:rPr>
              <a:t>D</a:t>
            </a:r>
            <a:endParaRPr kumimoji="0"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cxnSp>
        <p:nvCxnSpPr>
          <p:cNvPr id="5" name="Connector: Curved 4">
            <a:extLst>
              <a:ext uri="{FF2B5EF4-FFF2-40B4-BE49-F238E27FC236}">
                <a16:creationId xmlns:a16="http://schemas.microsoft.com/office/drawing/2014/main" id="{89E8EA69-7FE3-4AA3-9777-ADC2C28E5C32}"/>
              </a:ext>
            </a:extLst>
          </p:cNvPr>
          <p:cNvCxnSpPr/>
          <p:nvPr/>
        </p:nvCxnSpPr>
        <p:spPr bwMode="auto">
          <a:xfrm flipH="1">
            <a:off x="4825648" y="1978612"/>
            <a:ext cx="449555" cy="192147"/>
          </a:xfrm>
          <a:prstGeom prst="curvedConnector3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4D612EB3-97CF-47A0-B18D-B04CB81A3621}"/>
              </a:ext>
            </a:extLst>
          </p:cNvPr>
          <p:cNvCxnSpPr>
            <a:cxnSpLocks/>
          </p:cNvCxnSpPr>
          <p:nvPr/>
        </p:nvCxnSpPr>
        <p:spPr bwMode="auto">
          <a:xfrm flipH="1">
            <a:off x="4783315" y="2297288"/>
            <a:ext cx="557739" cy="322674"/>
          </a:xfrm>
          <a:prstGeom prst="curvedConnector3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D277B876-8C32-440D-81C9-ECF1A76ED29E}"/>
              </a:ext>
            </a:extLst>
          </p:cNvPr>
          <p:cNvSpPr/>
          <p:nvPr/>
        </p:nvSpPr>
        <p:spPr bwMode="auto">
          <a:xfrm>
            <a:off x="4819945" y="3175470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>
                <a:latin typeface="Arial"/>
              </a:rPr>
              <a:t>A</a:t>
            </a:r>
            <a:endParaRPr kumimoji="0"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C851084-E7AE-47E2-B732-42438148F823}"/>
              </a:ext>
            </a:extLst>
          </p:cNvPr>
          <p:cNvSpPr/>
          <p:nvPr/>
        </p:nvSpPr>
        <p:spPr bwMode="auto">
          <a:xfrm>
            <a:off x="5186834" y="3175470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>
                <a:latin typeface="Arial"/>
              </a:rPr>
              <a:t>B</a:t>
            </a:r>
            <a:endParaRPr kumimoji="0"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BDB65A8-78ED-41CD-B134-8C5A315B21CD}"/>
              </a:ext>
            </a:extLst>
          </p:cNvPr>
          <p:cNvSpPr/>
          <p:nvPr/>
        </p:nvSpPr>
        <p:spPr bwMode="auto">
          <a:xfrm>
            <a:off x="4895204" y="3786951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>
                <a:latin typeface="Arial"/>
              </a:rPr>
              <a:t>C</a:t>
            </a:r>
            <a:endParaRPr kumimoji="0"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29A3B04-AB96-4170-BE50-D4C2B617B8F4}"/>
              </a:ext>
            </a:extLst>
          </p:cNvPr>
          <p:cNvSpPr/>
          <p:nvPr/>
        </p:nvSpPr>
        <p:spPr bwMode="auto">
          <a:xfrm>
            <a:off x="4895204" y="4530136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/>
              <a:t>D</a:t>
            </a:r>
            <a:endParaRPr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86B86F5-5B62-410D-942E-F305316CA1B2}"/>
              </a:ext>
            </a:extLst>
          </p:cNvPr>
          <p:cNvSpPr/>
          <p:nvPr/>
        </p:nvSpPr>
        <p:spPr bwMode="auto">
          <a:xfrm>
            <a:off x="4895204" y="5292136"/>
            <a:ext cx="381000" cy="3238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>
                <a:latin typeface="Arial"/>
              </a:rPr>
              <a:t>C</a:t>
            </a:r>
            <a:endParaRPr kumimoji="0" lang="en-US" sz="13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WenQuanYi Zen Hei Sharp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69685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>
            <a:extLst>
              <a:ext uri="{FF2B5EF4-FFF2-40B4-BE49-F238E27FC236}">
                <a16:creationId xmlns:a16="http://schemas.microsoft.com/office/drawing/2014/main" id="{7AD791CF-1D45-4B41-86DF-1D564798E4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68113" y="6503988"/>
            <a:ext cx="6064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algn="l" hangingPunct="1">
              <a:lnSpc>
                <a:spcPct val="100000"/>
              </a:lnSpc>
            </a:pPr>
            <a:fld id="{D0F541D4-7367-4B64-8228-E29F369DC739}" type="slidenum">
              <a:rPr lang="en-US" altLang="en-US" sz="1200">
                <a:cs typeface="DejaVu Sans" charset="0"/>
              </a:rPr>
              <a:pPr algn="l" hangingPunct="1">
                <a:lnSpc>
                  <a:spcPct val="100000"/>
                </a:lnSpc>
              </a:pPr>
              <a:t>9</a:t>
            </a:fld>
            <a:endParaRPr lang="en-US" altLang="en-US" sz="1200">
              <a:cs typeface="DejaVu Sans" charset="0"/>
            </a:endParaRPr>
          </a:p>
        </p:txBody>
      </p:sp>
      <p:sp>
        <p:nvSpPr>
          <p:cNvPr id="29698" name="Text Box 2">
            <a:extLst>
              <a:ext uri="{FF2B5EF4-FFF2-40B4-BE49-F238E27FC236}">
                <a16:creationId xmlns:a16="http://schemas.microsoft.com/office/drawing/2014/main" id="{3CB4731F-97ED-410D-9131-CD5ABF13B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198438"/>
            <a:ext cx="11506200" cy="53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5pPr>
            <a:lvl6pPr marL="25146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6pPr>
            <a:lvl7pPr marL="29718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7pPr>
            <a:lvl8pPr marL="34290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8pPr>
            <a:lvl9pPr marL="3886200" indent="-228600"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  <a:defRPr sz="1300" b="1">
                <a:solidFill>
                  <a:srgbClr val="000000"/>
                </a:solidFill>
                <a:latin typeface="Arial" panose="020B0604020202020204" pitchFamily="34" charset="0"/>
                <a:cs typeface="WenQuanYi Zen Hei Sharp" charset="0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altLang="en-US" sz="3600">
                <a:solidFill>
                  <a:srgbClr val="FFFFFF"/>
                </a:solidFill>
                <a:latin typeface="Arial"/>
              </a:rPr>
              <a:t>The Current Status</a:t>
            </a:r>
            <a:endParaRPr lang="en-US"/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4C76F6B0-A955-4DE4-8D72-6F908AC449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1138238"/>
            <a:ext cx="11506200" cy="5170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t"/>
          <a:lstStyle>
            <a:defPPr>
              <a:defRPr lang="en-GB"/>
            </a:defPPr>
            <a:lvl1pPr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1pPr>
            <a:lvl2pPr marL="742950" indent="-28575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2pPr>
            <a:lvl3pPr marL="11430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3pPr>
            <a:lvl4pPr marL="16002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4pPr>
            <a:lvl5pPr marL="20574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5pPr>
            <a:lvl6pPr marL="22860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6pPr>
            <a:lvl7pPr marL="27432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7pPr>
            <a:lvl8pPr marL="32004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8pPr>
            <a:lvl9pPr marL="36576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WenQuanYi Zen Hei Sharp" charset="0"/>
              </a:defRPr>
            </a:lvl9pPr>
          </a:lstStyle>
          <a:p>
            <a:pPr marL="342900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r>
              <a:rPr lang="en-US" altLang="en-US" sz="2400">
                <a:solidFill>
                  <a:srgbClr val="0070C0"/>
                </a:solidFill>
                <a:latin typeface="Arial"/>
              </a:rPr>
              <a:t>The code has been merged in Nov/December, and waiting for the latest docker availability through Jenkins for further integration testing/bug fixing</a:t>
            </a:r>
          </a:p>
          <a:p>
            <a:pPr marL="342900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r>
              <a:rPr lang="en-US" altLang="en-US" sz="2400">
                <a:solidFill>
                  <a:srgbClr val="0070C0"/>
                </a:solidFill>
                <a:latin typeface="Arial"/>
                <a:cs typeface="Arial"/>
              </a:rPr>
              <a:t>The </a:t>
            </a:r>
            <a:r>
              <a:rPr lang="en-US" altLang="en-US" sz="2400" err="1">
                <a:solidFill>
                  <a:srgbClr val="0070C0"/>
                </a:solidFill>
                <a:latin typeface="Arial"/>
                <a:cs typeface="Arial"/>
              </a:rPr>
              <a:t>Windriver</a:t>
            </a:r>
            <a:r>
              <a:rPr lang="en-US" altLang="en-US" sz="2400">
                <a:solidFill>
                  <a:srgbClr val="0070C0"/>
                </a:solidFill>
                <a:latin typeface="Arial"/>
                <a:cs typeface="Arial"/>
              </a:rPr>
              <a:t> environment is being shifted to a new data center, and we will demo in next 1-2 weeks</a:t>
            </a:r>
            <a:endParaRPr lang="en-US" altLang="en-US" sz="2400">
              <a:solidFill>
                <a:srgbClr val="0070C0"/>
              </a:solidFill>
              <a:cs typeface="Arial"/>
            </a:endParaRPr>
          </a:p>
          <a:p>
            <a:pPr marL="342900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endParaRPr lang="en-US" altLang="en-US" sz="2400">
              <a:solidFill>
                <a:srgbClr val="0070C0"/>
              </a:solidFill>
              <a:cs typeface="Arial"/>
            </a:endParaRPr>
          </a:p>
          <a:p>
            <a:pPr marL="342900" indent="-342900" algn="l">
              <a:lnSpc>
                <a:spcPct val="90000"/>
              </a:lnSpc>
              <a:spcBef>
                <a:spcPts val="1000"/>
              </a:spcBef>
              <a:buClr>
                <a:srgbClr val="44546A"/>
              </a:buClr>
              <a:buFont typeface="Arial" panose="02020603050405020304" pitchFamily="18" charset="0"/>
              <a:buChar char="•"/>
            </a:pPr>
            <a:endParaRPr lang="en-US" altLang="en-US" sz="2400">
              <a:solidFill>
                <a:srgbClr val="0070C0"/>
              </a:solidFill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3202B9-A67E-4E8A-99E9-8B699483E48C}"/>
              </a:ext>
            </a:extLst>
          </p:cNvPr>
          <p:cNvSpPr txBox="1"/>
          <p:nvPr/>
        </p:nvSpPr>
        <p:spPr>
          <a:xfrm>
            <a:off x="5020733" y="6057900"/>
            <a:ext cx="7029450" cy="2784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CCCCFF"/>
                </a:solidFill>
                <a:cs typeface="Arial"/>
                <a:hlinkClick r:id="rId3"/>
              </a:rPr>
              <a:t>https://gerrit.onap.org/r/q/owner:Sandeep.Shah%2540ibm.com+status:Merged</a:t>
            </a:r>
            <a:r>
              <a:rPr lang="en-US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43148832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"/>
        <a:cs typeface="WenQuanYi Zen Hei Sharp"/>
      </a:majorFont>
      <a:minorFont>
        <a:latin typeface="Arial"/>
        <a:ea typeface=""/>
        <a:cs typeface="WenQuanYi Zen Hei Sharp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300" b="1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WenQuanYi Zen Hei Sharp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300" b="1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WenQuanYi Zen Hei Sharp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"/>
        <a:cs typeface="WenQuanYi Zen Hei Sharp"/>
      </a:majorFont>
      <a:minorFont>
        <a:latin typeface="Arial"/>
        <a:ea typeface=""/>
        <a:cs typeface="WenQuanYi Zen Hei Sharp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300" b="1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WenQuanYi Zen Hei Sharp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300" b="1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WenQuanYi Zen Hei Sharp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"/>
        <a:cs typeface="WenQuanYi Zen Hei Sharp"/>
      </a:majorFont>
      <a:minorFont>
        <a:latin typeface="Arial"/>
        <a:ea typeface=""/>
        <a:cs typeface="WenQuanYi Zen Hei Sharp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300" b="1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WenQuanYi Zen Hei Sharp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300" b="1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WenQuanYi Zen Hei Sharp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Application>Microsoft Office PowerPoint</Application>
  <PresentationFormat>Widescreen</PresentationFormat>
  <Slides>16</Slides>
  <Notes>16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Office Theme</vt:lpstr>
      <vt:lpstr>Office Theme</vt:lpstr>
      <vt:lpstr>Office Theme</vt:lpstr>
      <vt:lpstr>A1 Adapter in ONAP (DMAAP Listener, CCSDK/SDNR)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begwani</dc:creator>
  <cp:keywords/>
  <dc:description/>
  <cp:revision>7</cp:revision>
  <cp:lastPrinted>2019-10-16T13:48:34Z</cp:lastPrinted>
  <dcterms:created xsi:type="dcterms:W3CDTF">2017-02-27T21:23:08Z</dcterms:created>
  <dcterms:modified xsi:type="dcterms:W3CDTF">2020-02-03T14:20:29Z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r8>0</vt:r8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r8>0</vt:r8>
  </property>
  <property fmtid="{D5CDD505-2E9C-101B-9397-08002B2CF9AE}" pid="7" name="MSIP_Label_b9a70571-31c6-4603-80c1-ef2fb871a62a_Application">
    <vt:lpwstr>Microsoft Azure Information Protection</vt:lpwstr>
  </property>
  <property fmtid="{D5CDD505-2E9C-101B-9397-08002B2CF9AE}" pid="8" name="MSIP_Label_b9a70571-31c6-4603-80c1-ef2fb871a62a_Enabled">
    <vt:lpwstr>True</vt:lpwstr>
  </property>
  <property fmtid="{D5CDD505-2E9C-101B-9397-08002B2CF9AE}" pid="9" name="MSIP_Label_b9a70571-31c6-4603-80c1-ef2fb871a62a_Extended_MSFT_Method">
    <vt:lpwstr>Automatic</vt:lpwstr>
  </property>
  <property fmtid="{D5CDD505-2E9C-101B-9397-08002B2CF9AE}" pid="10" name="MSIP_Label_b9a70571-31c6-4603-80c1-ef2fb871a62a_Name">
    <vt:lpwstr>Internal and Restricted</vt:lpwstr>
  </property>
  <property fmtid="{D5CDD505-2E9C-101B-9397-08002B2CF9AE}" pid="11" name="MSIP_Label_b9a70571-31c6-4603-80c1-ef2fb871a62a_Owner">
    <vt:lpwstr>seswam@wipro.com</vt:lpwstr>
  </property>
  <property fmtid="{D5CDD505-2E9C-101B-9397-08002B2CF9AE}" pid="12" name="MSIP_Label_b9a70571-31c6-4603-80c1-ef2fb871a62a_Ref">
    <vt:lpwstr>https://api.informationprotection.azure.com/api/258ac4e4-146a-411e-9dc8-79a9e12fd6da</vt:lpwstr>
  </property>
  <property fmtid="{D5CDD505-2E9C-101B-9397-08002B2CF9AE}" pid="13" name="MSIP_Label_b9a70571-31c6-4603-80c1-ef2fb871a62a_SetDate">
    <vt:lpwstr>2018-12-08T19:37:00.9049826+05:30</vt:lpwstr>
  </property>
  <property fmtid="{D5CDD505-2E9C-101B-9397-08002B2CF9AE}" pid="14" name="MSIP_Label_b9a70571-31c6-4603-80c1-ef2fb871a62a_SiteId">
    <vt:lpwstr>258ac4e4-146a-411e-9dc8-79a9e12fd6da</vt:lpwstr>
  </property>
  <property fmtid="{D5CDD505-2E9C-101B-9397-08002B2CF9AE}" pid="15" name="Notes">
    <vt:r8>8</vt:r8>
  </property>
  <property fmtid="{D5CDD505-2E9C-101B-9397-08002B2CF9AE}" pid="16" name="PresentationFormat">
    <vt:lpwstr>Widescreen</vt:lpwstr>
  </property>
  <property fmtid="{D5CDD505-2E9C-101B-9397-08002B2CF9AE}" pid="17" name="ScaleCrop">
    <vt:bool>false</vt:bool>
  </property>
  <property fmtid="{D5CDD505-2E9C-101B-9397-08002B2CF9AE}" pid="18" name="Sensitivity">
    <vt:lpwstr>Internal and Restricted</vt:lpwstr>
  </property>
  <property fmtid="{D5CDD505-2E9C-101B-9397-08002B2CF9AE}" pid="19" name="ShareDoc">
    <vt:bool>false</vt:bool>
  </property>
  <property fmtid="{D5CDD505-2E9C-101B-9397-08002B2CF9AE}" pid="20" name="Slides">
    <vt:r8>63</vt:r8>
  </property>
  <property fmtid="{D5CDD505-2E9C-101B-9397-08002B2CF9AE}" pid="21" name="_change">
    <vt:lpwstr/>
  </property>
  <property fmtid="{D5CDD505-2E9C-101B-9397-08002B2CF9AE}" pid="22" name="_full-control">
    <vt:lpwstr/>
  </property>
  <property fmtid="{D5CDD505-2E9C-101B-9397-08002B2CF9AE}" pid="23" name="_readonly">
    <vt:lpwstr/>
  </property>
  <property fmtid="{D5CDD505-2E9C-101B-9397-08002B2CF9AE}" pid="24" name="sflag">
    <vt:lpwstr>1505846994</vt:lpwstr>
  </property>
</Properties>
</file>