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  <p:sldMasterId id="2147483651" r:id="rId2"/>
  </p:sldMasterIdLst>
  <p:notesMasterIdLst>
    <p:notesMasterId r:id="rId4"/>
  </p:notesMasterIdLst>
  <p:handoutMasterIdLst>
    <p:handoutMasterId r:id="rId5"/>
  </p:handoutMasterIdLst>
  <p:sldIdLst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B85"/>
    <a:srgbClr val="1C1E2C"/>
    <a:srgbClr val="373839"/>
    <a:srgbClr val="EBEADC"/>
    <a:srgbClr val="C52128"/>
    <a:srgbClr val="1B449C"/>
    <a:srgbClr val="75C2D4"/>
    <a:srgbClr val="009FAC"/>
    <a:srgbClr val="AED1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/>
    <p:restoredTop sz="81225"/>
  </p:normalViewPr>
  <p:slideViewPr>
    <p:cSldViewPr snapToGrid="0" snapToObjects="1">
      <p:cViewPr varScale="1">
        <p:scale>
          <a:sx n="105" d="100"/>
          <a:sy n="105" d="100"/>
        </p:scale>
        <p:origin x="13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25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094C8-6BAA-0D43-B5FB-46B347CDD169}" type="datetimeFigureOut">
              <a:rPr lang="en-US" smtClean="0"/>
              <a:t>9/2/20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15E97-0E24-C94E-BE3A-D7DAEF4B4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54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F2CE7-8F17-1E47-AF50-E31D78F8F333}" type="datetimeFigureOut">
              <a:rPr lang="en-US" smtClean="0"/>
              <a:t>9/2/20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A13D1-B763-7943-91C5-5F7618BAC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13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ecce7b01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ecce7b011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Requirements</a:t>
            </a:r>
          </a:p>
          <a:p>
            <a:pPr lvl="1"/>
            <a:r>
              <a:rPr lang="en-US" dirty="0"/>
              <a:t>Updated ONAP </a:t>
            </a:r>
            <a:r>
              <a:rPr lang="en-US" dirty="0" err="1"/>
              <a:t>xNF</a:t>
            </a:r>
            <a:r>
              <a:rPr lang="en-US" dirty="0"/>
              <a:t> requirements to cover mixed workloads of PNF/VNF/CNF</a:t>
            </a:r>
          </a:p>
          <a:p>
            <a:pPr lvl="1"/>
            <a:r>
              <a:rPr lang="en-US" dirty="0"/>
              <a:t>ONAP Requirements complement those provided by CNTT, CNCF-TUG and ensure smooth orchestration experience</a:t>
            </a:r>
          </a:p>
          <a:p>
            <a:r>
              <a:rPr lang="en-US" dirty="0"/>
              <a:t>Implementation</a:t>
            </a:r>
          </a:p>
          <a:p>
            <a:pPr lvl="1"/>
            <a:r>
              <a:rPr lang="en-US" dirty="0"/>
              <a:t>CNF Orchestration for Cloud-Native Network Functions</a:t>
            </a:r>
          </a:p>
          <a:p>
            <a:r>
              <a:rPr lang="en-US" dirty="0"/>
              <a:t>Testing and certification</a:t>
            </a:r>
          </a:p>
          <a:p>
            <a:pPr lvl="1"/>
            <a:r>
              <a:rPr lang="en-US" dirty="0"/>
              <a:t>Evolution of VTP to CNTP to support Cloud-Native network functions</a:t>
            </a:r>
          </a:p>
          <a:p>
            <a:pPr lvl="1"/>
            <a:r>
              <a:rPr lang="en-US" dirty="0"/>
              <a:t>CNTP may be used as part of the badging program and is closely aligned with the LFN Compliance, Validation and Certification (CVC) program</a:t>
            </a:r>
          </a:p>
          <a:p>
            <a:pPr lvl="1"/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" name="Google Shape;83;g8ecce7b011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0133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2246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4412974" y="2816999"/>
            <a:ext cx="7497417" cy="2146853"/>
          </a:xfrm>
          <a:prstGeom prst="rect">
            <a:avLst/>
          </a:prstGeom>
          <a:solidFill>
            <a:srgbClr val="1C1E2C"/>
          </a:solidFill>
        </p:spPr>
        <p:txBody>
          <a:bodyPr lIns="288000" tIns="288000" rIns="288000" bIns="288000" anchor="t"/>
          <a:lstStyle>
            <a:lvl1pPr algn="r">
              <a:defRPr sz="6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</a:t>
            </a:r>
            <a:br>
              <a:rPr lang="en-CA" dirty="0"/>
            </a:br>
            <a:r>
              <a:rPr lang="en-CA" dirty="0"/>
              <a:t>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345739" y="4963852"/>
            <a:ext cx="7478367" cy="464306"/>
          </a:xfrm>
          <a:prstGeom prst="rect">
            <a:avLst/>
          </a:prstGeom>
          <a:solidFill>
            <a:srgbClr val="1C1E2C"/>
          </a:solidFill>
        </p:spPr>
        <p:txBody>
          <a:bodyPr/>
          <a:lstStyle>
            <a:lvl1pPr marL="0" indent="0" algn="r">
              <a:buClr>
                <a:srgbClr val="7FBBC0"/>
              </a:buClr>
              <a:buNone/>
              <a:defRPr>
                <a:solidFill>
                  <a:srgbClr val="A6CB85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</a:t>
            </a:r>
            <a:r>
              <a:rPr lang="en-CA"/>
              <a:t>text style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9" b="31671"/>
          <a:stretch/>
        </p:blipFill>
        <p:spPr>
          <a:xfrm>
            <a:off x="6584612" y="5804452"/>
            <a:ext cx="5607388" cy="105354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64" y="58602"/>
            <a:ext cx="3817442" cy="2338097"/>
          </a:xfrm>
          <a:prstGeom prst="rect">
            <a:avLst/>
          </a:prstGeom>
        </p:spPr>
      </p:pic>
      <p:cxnSp>
        <p:nvCxnSpPr>
          <p:cNvPr id="3" name="Straight Connector 2"/>
          <p:cNvCxnSpPr/>
          <p:nvPr userDrawn="1"/>
        </p:nvCxnSpPr>
        <p:spPr>
          <a:xfrm>
            <a:off x="10879275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9169228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890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itle 10"/>
          <p:cNvSpPr txBox="1">
            <a:spLocks/>
          </p:cNvSpPr>
          <p:nvPr userDrawn="1"/>
        </p:nvSpPr>
        <p:spPr>
          <a:xfrm>
            <a:off x="4412974" y="2816999"/>
            <a:ext cx="7497417" cy="2146853"/>
          </a:xfrm>
          <a:prstGeom prst="rect">
            <a:avLst/>
          </a:prstGeom>
          <a:solidFill>
            <a:srgbClr val="1C1E2C"/>
          </a:solidFill>
        </p:spPr>
        <p:txBody>
          <a:bodyPr lIns="288000" tIns="288000" rIns="288000" bIns="288000" anchor="t"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/>
              <a:t>Click to edit </a:t>
            </a:r>
            <a:br>
              <a:rPr lang="en-CA"/>
            </a:br>
            <a:r>
              <a:rPr lang="en-CA"/>
              <a:t>Master title style</a:t>
            </a:r>
            <a:endParaRPr lang="en-US" dirty="0"/>
          </a:p>
        </p:txBody>
      </p:sp>
      <p:sp>
        <p:nvSpPr>
          <p:cNvPr id="4" name="Content Placeholder 12"/>
          <p:cNvSpPr>
            <a:spLocks noGrp="1"/>
          </p:cNvSpPr>
          <p:nvPr>
            <p:ph sz="quarter" idx="10"/>
          </p:nvPr>
        </p:nvSpPr>
        <p:spPr>
          <a:xfrm>
            <a:off x="4345739" y="4963852"/>
            <a:ext cx="7478367" cy="464306"/>
          </a:xfrm>
          <a:prstGeom prst="rect">
            <a:avLst/>
          </a:prstGeom>
          <a:solidFill>
            <a:srgbClr val="1C1E2C"/>
          </a:solidFill>
        </p:spPr>
        <p:txBody>
          <a:bodyPr/>
          <a:lstStyle>
            <a:lvl1pPr marL="0" indent="0" algn="r">
              <a:buClr>
                <a:srgbClr val="7FBBC0"/>
              </a:buClr>
              <a:buNone/>
              <a:defRPr>
                <a:solidFill>
                  <a:srgbClr val="A6CB85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</a:t>
            </a:r>
            <a:r>
              <a:rPr lang="en-CA"/>
              <a:t>text style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9" b="31671"/>
          <a:stretch/>
        </p:blipFill>
        <p:spPr>
          <a:xfrm>
            <a:off x="6584612" y="5804452"/>
            <a:ext cx="5607388" cy="105354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64" y="58602"/>
            <a:ext cx="3817442" cy="2338097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10883735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9173688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05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252330"/>
            <a:ext cx="12192000" cy="516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61" b="38969"/>
          <a:stretch/>
        </p:blipFill>
        <p:spPr>
          <a:xfrm>
            <a:off x="6768809" y="6420678"/>
            <a:ext cx="5607389" cy="4373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" t="39730" r="80646" b="50000"/>
          <a:stretch/>
        </p:blipFill>
        <p:spPr>
          <a:xfrm>
            <a:off x="6220918" y="6420678"/>
            <a:ext cx="1064302" cy="437322"/>
          </a:xfrm>
          <a:prstGeom prst="rect">
            <a:avLst/>
          </a:prstGeom>
        </p:spPr>
      </p:pic>
      <p:sp>
        <p:nvSpPr>
          <p:cNvPr id="5" name="Title 10"/>
          <p:cNvSpPr>
            <a:spLocks noGrp="1"/>
          </p:cNvSpPr>
          <p:nvPr>
            <p:ph type="title"/>
          </p:nvPr>
        </p:nvSpPr>
        <p:spPr>
          <a:xfrm>
            <a:off x="518902" y="358851"/>
            <a:ext cx="10834898" cy="67004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sz="quarter" idx="10"/>
          </p:nvPr>
        </p:nvSpPr>
        <p:spPr>
          <a:xfrm>
            <a:off x="509667" y="1820271"/>
            <a:ext cx="10825084" cy="4282355"/>
          </a:xfrm>
          <a:prstGeom prst="rect">
            <a:avLst/>
          </a:prstGeom>
        </p:spPr>
        <p:txBody>
          <a:bodyPr/>
          <a:lstStyle>
            <a:lvl1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369507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104975" y="6499708"/>
            <a:ext cx="102496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0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0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000" b="1" dirty="0">
              <a:solidFill>
                <a:srgbClr val="A6CB85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9" r="59125" b="14859"/>
          <a:stretch/>
        </p:blipFill>
        <p:spPr>
          <a:xfrm>
            <a:off x="10983651" y="29979"/>
            <a:ext cx="1121919" cy="11806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11066616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9356569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957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18" b="35180"/>
          <a:stretch/>
        </p:blipFill>
        <p:spPr>
          <a:xfrm>
            <a:off x="3292306" y="5861153"/>
            <a:ext cx="5607388" cy="80946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-171782" y="5705171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587434" y="6295952"/>
            <a:ext cx="0" cy="19182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5877387" y="6295952"/>
            <a:ext cx="0" cy="19182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182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6340" y="365125"/>
            <a:ext cx="5777459" cy="545105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45" y="-196892"/>
            <a:ext cx="3817442" cy="233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3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52330"/>
            <a:ext cx="12192000" cy="516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61" b="38969"/>
          <a:stretch/>
        </p:blipFill>
        <p:spPr>
          <a:xfrm>
            <a:off x="6768809" y="6420678"/>
            <a:ext cx="5607389" cy="437322"/>
          </a:xfrm>
          <a:prstGeom prst="rect">
            <a:avLst/>
          </a:prstGeom>
        </p:spPr>
      </p:pic>
      <p:sp>
        <p:nvSpPr>
          <p:cNvPr id="11" name="Content Placeholder 12"/>
          <p:cNvSpPr>
            <a:spLocks noGrp="1"/>
          </p:cNvSpPr>
          <p:nvPr>
            <p:ph sz="quarter" idx="11"/>
          </p:nvPr>
        </p:nvSpPr>
        <p:spPr>
          <a:xfrm>
            <a:off x="6221896" y="1903751"/>
            <a:ext cx="5131903" cy="4218753"/>
          </a:xfrm>
          <a:prstGeom prst="rect">
            <a:avLst/>
          </a:prstGeom>
        </p:spPr>
        <p:txBody>
          <a:bodyPr/>
          <a:lstStyle>
            <a:lvl1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0"/>
          </p:nvPr>
        </p:nvSpPr>
        <p:spPr>
          <a:xfrm>
            <a:off x="804507" y="1903751"/>
            <a:ext cx="5131903" cy="4218753"/>
          </a:xfrm>
          <a:prstGeom prst="rect">
            <a:avLst/>
          </a:prstGeom>
        </p:spPr>
        <p:txBody>
          <a:bodyPr/>
          <a:lstStyle>
            <a:lvl1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" t="39730" r="80646" b="50000"/>
          <a:stretch/>
        </p:blipFill>
        <p:spPr>
          <a:xfrm>
            <a:off x="6220918" y="6420678"/>
            <a:ext cx="1064302" cy="437322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6369507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104975" y="6499708"/>
            <a:ext cx="102496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0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0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000" b="1" dirty="0">
              <a:solidFill>
                <a:srgbClr val="A6CB85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9" r="59125" b="14859"/>
          <a:stretch/>
        </p:blipFill>
        <p:spPr>
          <a:xfrm>
            <a:off x="10983651" y="29979"/>
            <a:ext cx="1121919" cy="1180675"/>
          </a:xfrm>
          <a:prstGeom prst="rect">
            <a:avLst/>
          </a:prstGeom>
        </p:spPr>
      </p:pic>
      <p:sp>
        <p:nvSpPr>
          <p:cNvPr id="16" name="Title 10"/>
          <p:cNvSpPr>
            <a:spLocks noGrp="1"/>
          </p:cNvSpPr>
          <p:nvPr>
            <p:ph type="title"/>
          </p:nvPr>
        </p:nvSpPr>
        <p:spPr>
          <a:xfrm>
            <a:off x="518902" y="358851"/>
            <a:ext cx="10834898" cy="67004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1071074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347647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31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2">
  <p:cSld name="Title and Content 2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>
            <a:spLocks noGrp="1"/>
          </p:cNvSpPr>
          <p:nvPr>
            <p:ph type="title"/>
          </p:nvPr>
        </p:nvSpPr>
        <p:spPr>
          <a:xfrm>
            <a:off x="342900" y="428519"/>
            <a:ext cx="11506400" cy="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700"/>
              <a:buFont typeface="Century Gothic"/>
              <a:buNone/>
              <a:defRPr sz="3600" b="1" i="0" u="none" strike="noStrike" cap="none">
                <a:solidFill>
                  <a:schemeClr val="accen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342900" y="1117600"/>
            <a:ext cx="11506400" cy="48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609585" marR="0" lvl="0" indent="-457189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1219170" marR="0" lvl="1" indent="-431789" algn="l" rtl="0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Century Gothic"/>
              <a:buChar char="–"/>
              <a:defRPr sz="20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828754" marR="0" lvl="2" indent="-423323" algn="l" rtl="0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2438339" marR="0" lvl="3" indent="-406390" algn="l" rtl="0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Century Gothic"/>
              <a:buChar char="–"/>
              <a:defRPr sz="16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3047924" marR="0" lvl="4" indent="-406390" algn="l" rtl="0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3657509" marR="0" lvl="5" indent="-406390" algn="l" rtl="0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4267093" marR="0" lvl="6" indent="-406390" algn="l" rtl="0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4876678" marR="0" lvl="7" indent="-406390" algn="l" rtl="0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5486263" marR="0" lvl="8" indent="-406390" algn="l" rtl="0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Clr>
                <a:schemeClr val="accent3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6953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9" b="31671"/>
          <a:stretch/>
        </p:blipFill>
        <p:spPr>
          <a:xfrm>
            <a:off x="6584612" y="5804452"/>
            <a:ext cx="5607388" cy="105354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1290405" y="6477936"/>
            <a:ext cx="1594309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chemeClr val="bg1">
                    <a:lumMod val="65000"/>
                  </a:schemeClr>
                </a:solidFill>
                <a:effectLst/>
                <a:latin typeface="Arial"/>
                <a:ea typeface="+mj-ea"/>
                <a:cs typeface="Arial"/>
              </a:rPr>
              <a:t>@twitter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64" y="58602"/>
            <a:ext cx="3817442" cy="2338097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0879275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9169228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49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83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0" r:id="rId2"/>
    <p:sldLayoutId id="2147483654" r:id="rId3"/>
    <p:sldLayoutId id="2147483659" r:id="rId4"/>
    <p:sldLayoutId id="2147483658" r:id="rId5"/>
    <p:sldLayoutId id="2147483653" r:id="rId6"/>
    <p:sldLayoutId id="214748366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cncf/toc/blob/master/DEFINITION.md" TargetMode="External"/><Relationship Id="rId13" Type="http://schemas.openxmlformats.org/officeDocument/2006/relationships/image" Target="../media/image18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11" Type="http://schemas.openxmlformats.org/officeDocument/2006/relationships/image" Target="../media/image16.png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hyperlink" Target="https://networking.cloud-native-principles.org/" TargetMode="External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/>
          <p:nvPr/>
        </p:nvSpPr>
        <p:spPr>
          <a:xfrm>
            <a:off x="6448500" y="1834575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86" name="Google Shape;86;p21"/>
          <p:cNvSpPr/>
          <p:nvPr/>
        </p:nvSpPr>
        <p:spPr>
          <a:xfrm>
            <a:off x="9663251" y="1856551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87" name="Google Shape;87;p21"/>
          <p:cNvSpPr/>
          <p:nvPr/>
        </p:nvSpPr>
        <p:spPr>
          <a:xfrm>
            <a:off x="117300" y="1844200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88" name="Google Shape;88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dirty="0"/>
              <a:t>Cross-community CNF landscape</a:t>
            </a:r>
            <a:endParaRPr dirty="0"/>
          </a:p>
        </p:txBody>
      </p:sp>
      <p:sp>
        <p:nvSpPr>
          <p:cNvPr id="89" name="Google Shape;89;p21"/>
          <p:cNvSpPr/>
          <p:nvPr/>
        </p:nvSpPr>
        <p:spPr>
          <a:xfrm>
            <a:off x="6898151" y="1186500"/>
            <a:ext cx="12672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Testing</a:t>
            </a:r>
            <a:endParaRPr sz="1067" b="1" i="1">
              <a:solidFill>
                <a:srgbClr val="FFFFFF"/>
              </a:solidFill>
            </a:endParaRPr>
          </a:p>
        </p:txBody>
      </p:sp>
      <p:sp>
        <p:nvSpPr>
          <p:cNvPr id="90" name="Google Shape;90;p21"/>
          <p:cNvSpPr/>
          <p:nvPr/>
        </p:nvSpPr>
        <p:spPr>
          <a:xfrm>
            <a:off x="580300" y="1161767"/>
            <a:ext cx="14572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Requirements</a:t>
            </a:r>
            <a:endParaRPr sz="1467" b="1">
              <a:solidFill>
                <a:srgbClr val="FFFFFF"/>
              </a:solidFill>
            </a:endParaRPr>
          </a:p>
        </p:txBody>
      </p:sp>
      <p:sp>
        <p:nvSpPr>
          <p:cNvPr id="91" name="Google Shape;91;p21"/>
          <p:cNvSpPr/>
          <p:nvPr/>
        </p:nvSpPr>
        <p:spPr>
          <a:xfrm>
            <a:off x="5780197" y="2962888"/>
            <a:ext cx="391200" cy="7684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2" name="Google Shape;92;p21"/>
          <p:cNvSpPr/>
          <p:nvPr/>
        </p:nvSpPr>
        <p:spPr>
          <a:xfrm>
            <a:off x="8971323" y="2962888"/>
            <a:ext cx="391200" cy="7684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93" name="Google Shape;93;p21"/>
          <p:cNvGrpSpPr/>
          <p:nvPr/>
        </p:nvGrpSpPr>
        <p:grpSpPr>
          <a:xfrm>
            <a:off x="9561290" y="2411230"/>
            <a:ext cx="1528513" cy="1020077"/>
            <a:chOff x="8568275" y="2263126"/>
            <a:chExt cx="2336700" cy="1422569"/>
          </a:xfrm>
        </p:grpSpPr>
        <p:sp>
          <p:nvSpPr>
            <p:cNvPr id="94" name="Google Shape;94;p21"/>
            <p:cNvSpPr/>
            <p:nvPr/>
          </p:nvSpPr>
          <p:spPr>
            <a:xfrm>
              <a:off x="8568275" y="2905994"/>
              <a:ext cx="2336700" cy="77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ctr"/>
              <a:r>
                <a:rPr lang="en" sz="1067" b="1"/>
                <a:t>CNF </a:t>
              </a:r>
              <a:endParaRPr sz="1067" b="1"/>
            </a:p>
            <a:p>
              <a:pPr algn="ctr"/>
              <a:r>
                <a:rPr lang="en" sz="1067" b="1"/>
                <a:t>Conformance</a:t>
              </a:r>
              <a:endParaRPr sz="1067" b="1"/>
            </a:p>
          </p:txBody>
        </p:sp>
        <p:pic>
          <p:nvPicPr>
            <p:cNvPr id="95" name="Google Shape;95;p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81967">
              <a:off x="9353664" y="2347288"/>
              <a:ext cx="651447" cy="6786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6" name="Google Shape;9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168" y="1895008"/>
            <a:ext cx="768600" cy="7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6667" y="1895000"/>
            <a:ext cx="1060367" cy="7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859946" y="1979191"/>
            <a:ext cx="844967" cy="1142701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1"/>
          <p:cNvSpPr/>
          <p:nvPr/>
        </p:nvSpPr>
        <p:spPr>
          <a:xfrm>
            <a:off x="7114764" y="3237506"/>
            <a:ext cx="14484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r"/>
            <a:r>
              <a:rPr lang="en" sz="1200" b="1"/>
              <a:t>End-to-end </a:t>
            </a:r>
            <a:endParaRPr sz="1200" b="1"/>
          </a:p>
          <a:p>
            <a:pPr algn="r"/>
            <a:r>
              <a:rPr lang="en" sz="1200" b="1"/>
              <a:t>testing</a:t>
            </a:r>
            <a:endParaRPr sz="1200" b="1" baseline="30000"/>
          </a:p>
        </p:txBody>
      </p:sp>
      <p:pic>
        <p:nvPicPr>
          <p:cNvPr id="100" name="Google Shape;100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91759" y="3287266"/>
            <a:ext cx="507352" cy="49255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1"/>
          <p:cNvSpPr/>
          <p:nvPr/>
        </p:nvSpPr>
        <p:spPr>
          <a:xfrm>
            <a:off x="7114764" y="3863882"/>
            <a:ext cx="14484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r>
              <a:rPr lang="en" sz="1200" b="1" dirty="0"/>
              <a:t>K8s Addon Specs: CSI, CRI, CNI, </a:t>
            </a:r>
            <a:r>
              <a:rPr lang="en" sz="1200" b="1" dirty="0" err="1"/>
              <a:t>etc</a:t>
            </a:r>
            <a:endParaRPr sz="1200" b="1" baseline="30000" dirty="0"/>
          </a:p>
        </p:txBody>
      </p:sp>
      <p:sp>
        <p:nvSpPr>
          <p:cNvPr id="102" name="Google Shape;102;p21"/>
          <p:cNvSpPr/>
          <p:nvPr/>
        </p:nvSpPr>
        <p:spPr>
          <a:xfrm>
            <a:off x="212175" y="2671567"/>
            <a:ext cx="1852400" cy="378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Cloud native Principles:</a:t>
            </a:r>
            <a:endParaRPr sz="1067" b="1"/>
          </a:p>
          <a:p>
            <a:pPr algn="ctr"/>
            <a:r>
              <a:rPr lang="en" sz="1067" b="1" u="sng">
                <a:solidFill>
                  <a:schemeClr val="hlink"/>
                </a:solidFill>
                <a:hlinkClick r:id="rId8"/>
              </a:rPr>
              <a:t>Definition</a:t>
            </a:r>
            <a:r>
              <a:rPr lang="en" sz="1067" b="1"/>
              <a:t>, Papers</a:t>
            </a:r>
            <a:r>
              <a:rPr lang="en" sz="1067" b="1" u="sng" baseline="30000">
                <a:solidFill>
                  <a:schemeClr val="hlink"/>
                </a:solidFill>
                <a:hlinkClick r:id="rId9"/>
              </a:rPr>
              <a:t>1</a:t>
            </a:r>
            <a:endParaRPr sz="1067" b="1" baseline="30000"/>
          </a:p>
        </p:txBody>
      </p:sp>
      <p:sp>
        <p:nvSpPr>
          <p:cNvPr id="103" name="Google Shape;103;p21"/>
          <p:cNvSpPr/>
          <p:nvPr/>
        </p:nvSpPr>
        <p:spPr>
          <a:xfrm>
            <a:off x="178025" y="5132752"/>
            <a:ext cx="1932400" cy="1007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 dirty="0">
                <a:latin typeface="Verdana"/>
                <a:ea typeface="Verdana"/>
                <a:cs typeface="Verdana"/>
                <a:sym typeface="Verdana"/>
              </a:rPr>
              <a:t>Requirements to create a reference platform w/workloads meeting the model (high-level requirements and features)</a:t>
            </a:r>
            <a:endParaRPr sz="1067" i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203895" y="2776669"/>
            <a:ext cx="1342967" cy="289167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1"/>
          <p:cNvSpPr/>
          <p:nvPr/>
        </p:nvSpPr>
        <p:spPr>
          <a:xfrm>
            <a:off x="6553167" y="5132752"/>
            <a:ext cx="1932400" cy="975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>
                <a:latin typeface="Verdana"/>
                <a:ea typeface="Verdana"/>
                <a:cs typeface="Verdana"/>
                <a:sym typeface="Verdana"/>
              </a:rPr>
              <a:t>Test cases can cover the requirements and be used for verification of the various implementations</a:t>
            </a:r>
            <a:endParaRPr sz="1067" i="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6" name="Google Shape;106;p21"/>
          <p:cNvSpPr/>
          <p:nvPr/>
        </p:nvSpPr>
        <p:spPr>
          <a:xfrm>
            <a:off x="9803533" y="5132752"/>
            <a:ext cx="1932400" cy="109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>
                <a:latin typeface="Verdana"/>
                <a:ea typeface="Verdana"/>
                <a:cs typeface="Verdana"/>
                <a:sym typeface="Verdana"/>
              </a:rPr>
              <a:t>LFN’s certification and badging program. Will use the results of several upstream testing sources.  Will use multiple sources for requirements.</a:t>
            </a:r>
            <a:endParaRPr sz="1067" i="1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7" name="Google Shape;107;p21"/>
          <p:cNvPicPr preferRelativeResize="0"/>
          <p:nvPr/>
        </p:nvPicPr>
        <p:blipFill rotWithShape="1">
          <a:blip r:embed="rId11">
            <a:alphaModFix/>
          </a:blip>
          <a:srcRect l="7052" t="33874" r="9586" b="32489"/>
          <a:stretch/>
        </p:blipFill>
        <p:spPr>
          <a:xfrm>
            <a:off x="9803534" y="1963767"/>
            <a:ext cx="844967" cy="398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12165" y="4446516"/>
            <a:ext cx="1932600" cy="413093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1"/>
          <p:cNvSpPr/>
          <p:nvPr/>
        </p:nvSpPr>
        <p:spPr>
          <a:xfrm>
            <a:off x="10105068" y="1203867"/>
            <a:ext cx="13900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Certification</a:t>
            </a:r>
            <a:endParaRPr sz="1067" b="1" i="1">
              <a:solidFill>
                <a:srgbClr val="FFFFFF"/>
              </a:solidFill>
            </a:endParaRPr>
          </a:p>
        </p:txBody>
      </p:sp>
      <p:grpSp>
        <p:nvGrpSpPr>
          <p:cNvPr id="110" name="Google Shape;110;p21"/>
          <p:cNvGrpSpPr/>
          <p:nvPr/>
        </p:nvGrpSpPr>
        <p:grpSpPr>
          <a:xfrm>
            <a:off x="212167" y="3124200"/>
            <a:ext cx="1669600" cy="590800"/>
            <a:chOff x="159125" y="2571750"/>
            <a:chExt cx="1252200" cy="443100"/>
          </a:xfrm>
        </p:grpSpPr>
        <p:sp>
          <p:nvSpPr>
            <p:cNvPr id="111" name="Google Shape;111;p21"/>
            <p:cNvSpPr/>
            <p:nvPr/>
          </p:nvSpPr>
          <p:spPr>
            <a:xfrm>
              <a:off x="159125" y="2571750"/>
              <a:ext cx="1252200" cy="4431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r"/>
              <a:r>
                <a:rPr lang="en" sz="1067" b="1"/>
                <a:t>Core+Addons</a:t>
              </a:r>
              <a:endParaRPr sz="1067" b="1"/>
            </a:p>
            <a:p>
              <a:pPr algn="r"/>
              <a:r>
                <a:rPr lang="en" sz="1067" b="1"/>
                <a:t>Best Practices</a:t>
              </a:r>
              <a:endParaRPr sz="1067" b="1"/>
            </a:p>
            <a:p>
              <a:pPr algn="r"/>
              <a:r>
                <a:rPr lang="en" sz="1067" b="1">
                  <a:solidFill>
                    <a:schemeClr val="dk1"/>
                  </a:solidFill>
                </a:rPr>
                <a:t>SIGS</a:t>
              </a:r>
              <a:endParaRPr sz="1067" b="1"/>
            </a:p>
          </p:txBody>
        </p:sp>
        <p:pic>
          <p:nvPicPr>
            <p:cNvPr id="112" name="Google Shape;112;p2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59137" y="2608591"/>
              <a:ext cx="380514" cy="3694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3" name="Google Shape;113;p21"/>
          <p:cNvSpPr/>
          <p:nvPr/>
        </p:nvSpPr>
        <p:spPr>
          <a:xfrm>
            <a:off x="2551931" y="2962888"/>
            <a:ext cx="391200" cy="7684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4" name="Google Shape;114;p21"/>
          <p:cNvSpPr/>
          <p:nvPr/>
        </p:nvSpPr>
        <p:spPr>
          <a:xfrm>
            <a:off x="3282900" y="1856608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115" name="Google Shape;115;p21"/>
          <p:cNvSpPr/>
          <p:nvPr/>
        </p:nvSpPr>
        <p:spPr>
          <a:xfrm>
            <a:off x="3528100" y="1203867"/>
            <a:ext cx="16696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Implementations</a:t>
            </a:r>
            <a:endParaRPr sz="1467" b="1">
              <a:solidFill>
                <a:srgbClr val="FFFFFF"/>
              </a:solidFill>
            </a:endParaRPr>
          </a:p>
        </p:txBody>
      </p:sp>
      <p:sp>
        <p:nvSpPr>
          <p:cNvPr id="116" name="Google Shape;116;p21"/>
          <p:cNvSpPr/>
          <p:nvPr/>
        </p:nvSpPr>
        <p:spPr>
          <a:xfrm>
            <a:off x="3396692" y="5132752"/>
            <a:ext cx="1932400" cy="1007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>
                <a:latin typeface="Verdana"/>
                <a:ea typeface="Verdana"/>
                <a:cs typeface="Verdana"/>
                <a:sym typeface="Verdana"/>
              </a:rPr>
              <a:t>Communities can use the requirements as-is or with adjustments when implementing solutions for their end-users</a:t>
            </a:r>
            <a:endParaRPr sz="1067" i="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7" name="Google Shape;117;p21"/>
          <p:cNvSpPr/>
          <p:nvPr/>
        </p:nvSpPr>
        <p:spPr>
          <a:xfrm>
            <a:off x="212167" y="3785351"/>
            <a:ext cx="16696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r"/>
            <a:r>
              <a:rPr lang="en" sz="1067" b="1"/>
              <a:t>CNTT Reference Model</a:t>
            </a:r>
            <a:endParaRPr sz="1067" b="1"/>
          </a:p>
          <a:p>
            <a:pPr algn="r"/>
            <a:r>
              <a:rPr lang="en" sz="1067" b="1"/>
              <a:t>+ Architecture</a:t>
            </a:r>
            <a:endParaRPr sz="1067" b="1"/>
          </a:p>
        </p:txBody>
      </p:sp>
      <p:grpSp>
        <p:nvGrpSpPr>
          <p:cNvPr id="118" name="Google Shape;118;p21"/>
          <p:cNvGrpSpPr/>
          <p:nvPr/>
        </p:nvGrpSpPr>
        <p:grpSpPr>
          <a:xfrm>
            <a:off x="6123146" y="2512830"/>
            <a:ext cx="1528513" cy="1020077"/>
            <a:chOff x="8568275" y="2263126"/>
            <a:chExt cx="2336700" cy="1422569"/>
          </a:xfrm>
        </p:grpSpPr>
        <p:sp>
          <p:nvSpPr>
            <p:cNvPr id="119" name="Google Shape;119;p21"/>
            <p:cNvSpPr/>
            <p:nvPr/>
          </p:nvSpPr>
          <p:spPr>
            <a:xfrm>
              <a:off x="8568275" y="2905994"/>
              <a:ext cx="2336700" cy="77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ctr"/>
              <a:r>
                <a:rPr lang="en" sz="1067" b="1" dirty="0"/>
                <a:t>CNF </a:t>
              </a:r>
              <a:endParaRPr sz="1067" b="1" dirty="0"/>
            </a:p>
            <a:p>
              <a:pPr algn="ctr"/>
              <a:r>
                <a:rPr lang="en" sz="1067" b="1" dirty="0"/>
                <a:t>Conformance</a:t>
              </a:r>
              <a:endParaRPr sz="1067" b="1" dirty="0"/>
            </a:p>
          </p:txBody>
        </p:sp>
        <p:pic>
          <p:nvPicPr>
            <p:cNvPr id="120" name="Google Shape;120;p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81967">
              <a:off x="9353664" y="2347288"/>
              <a:ext cx="651447" cy="678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1" name="Google Shape;121;p21"/>
          <p:cNvSpPr/>
          <p:nvPr/>
        </p:nvSpPr>
        <p:spPr>
          <a:xfrm>
            <a:off x="6662700" y="1944451"/>
            <a:ext cx="16696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CNTT RC-2 (Testing)</a:t>
            </a:r>
            <a:endParaRPr sz="1067" b="1"/>
          </a:p>
        </p:txBody>
      </p:sp>
      <p:sp>
        <p:nvSpPr>
          <p:cNvPr id="122" name="Google Shape;122;p21"/>
          <p:cNvSpPr/>
          <p:nvPr/>
        </p:nvSpPr>
        <p:spPr>
          <a:xfrm>
            <a:off x="3523500" y="1938163"/>
            <a:ext cx="1669600" cy="413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CNTT RI-2 (Testing)</a:t>
            </a:r>
            <a:endParaRPr sz="1067" b="1"/>
          </a:p>
        </p:txBody>
      </p:sp>
      <p:sp>
        <p:nvSpPr>
          <p:cNvPr id="123" name="Google Shape;123;p21"/>
          <p:cNvSpPr/>
          <p:nvPr/>
        </p:nvSpPr>
        <p:spPr>
          <a:xfrm>
            <a:off x="3523500" y="2411229"/>
            <a:ext cx="1669600" cy="413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XGVela</a:t>
            </a:r>
            <a:endParaRPr sz="1067" b="1"/>
          </a:p>
        </p:txBody>
      </p:sp>
      <p:pic>
        <p:nvPicPr>
          <p:cNvPr id="124" name="Google Shape;124;p2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513621" y="2946248"/>
            <a:ext cx="768600" cy="696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426557" y="2972963"/>
            <a:ext cx="986616" cy="696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451932" y="3744016"/>
            <a:ext cx="1932600" cy="41309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/>
          <p:nvPr/>
        </p:nvSpPr>
        <p:spPr>
          <a:xfrm>
            <a:off x="3583433" y="4446445"/>
            <a:ext cx="1669600" cy="413200"/>
          </a:xfrm>
          <a:prstGeom prst="rect">
            <a:avLst/>
          </a:prstGeom>
          <a:solidFill>
            <a:srgbClr val="EFEFE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… any other telcom creator’s solutions</a:t>
            </a:r>
            <a:endParaRPr sz="1067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8C1262-00CE-4D42-9E91-5CD038C1A8C1}"/>
              </a:ext>
            </a:extLst>
          </p:cNvPr>
          <p:cNvSpPr txBox="1"/>
          <p:nvPr/>
        </p:nvSpPr>
        <p:spPr>
          <a:xfrm>
            <a:off x="1138375" y="6175532"/>
            <a:ext cx="90242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https://</a:t>
            </a:r>
            <a:r>
              <a:rPr lang="en-US" sz="1100" dirty="0" err="1"/>
              <a:t>docs.google.com</a:t>
            </a:r>
            <a:r>
              <a:rPr lang="en-US" sz="1100" dirty="0"/>
              <a:t>/presentation/d/1rTUDacKW96IUJYt-QckITmxwRUD1l8pFZe1xCqyK6yo/</a:t>
            </a:r>
            <a:r>
              <a:rPr lang="en-US" sz="1100" dirty="0" err="1"/>
              <a:t>edit?ts</a:t>
            </a:r>
            <a:r>
              <a:rPr lang="en-US" sz="1100" dirty="0"/>
              <a:t>=5f1f18cd#slide=id.g8ecce7b011_2_0</a:t>
            </a:r>
          </a:p>
        </p:txBody>
      </p:sp>
      <p:pic>
        <p:nvPicPr>
          <p:cNvPr id="46" name="Google Shape;126;p21">
            <a:extLst>
              <a:ext uri="{FF2B5EF4-FFF2-40B4-BE49-F238E27FC236}">
                <a16:creationId xmlns:a16="http://schemas.microsoft.com/office/drawing/2014/main" id="{C83AC033-2051-3642-AE34-5C89D5F56E1D}"/>
              </a:ext>
            </a:extLst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552967" y="4538772"/>
            <a:ext cx="1932600" cy="4130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062763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1251</TotalTime>
  <Words>233</Words>
  <Application>Microsoft Macintosh PowerPoint</Application>
  <PresentationFormat>Widescreen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Gill Sans</vt:lpstr>
      <vt:lpstr>Verdana</vt:lpstr>
      <vt:lpstr>1_Office Theme</vt:lpstr>
      <vt:lpstr>Custom Design</vt:lpstr>
      <vt:lpstr>Cross-community CNF landscape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86</cp:revision>
  <dcterms:created xsi:type="dcterms:W3CDTF">2016-08-09T14:32:52Z</dcterms:created>
  <dcterms:modified xsi:type="dcterms:W3CDTF">2020-09-02T20:49:15Z</dcterms:modified>
</cp:coreProperties>
</file>