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399" r:id="rId2"/>
    <p:sldId id="1842" r:id="rId3"/>
    <p:sldId id="1840" r:id="rId4"/>
    <p:sldId id="1839" r:id="rId5"/>
    <p:sldId id="1841" r:id="rId6"/>
    <p:sldId id="1785" r:id="rId7"/>
    <p:sldId id="1779" r:id="rId8"/>
    <p:sldId id="1777" r:id="rId9"/>
    <p:sldId id="1763" r:id="rId10"/>
    <p:sldId id="1757" r:id="rId11"/>
    <p:sldId id="260" r:id="rId12"/>
    <p:sldId id="1843" r:id="rId13"/>
    <p:sldId id="1832" r:id="rId14"/>
    <p:sldId id="1837" r:id="rId15"/>
    <p:sldId id="1833" r:id="rId16"/>
    <p:sldId id="1834" r:id="rId17"/>
    <p:sldId id="1835" r:id="rId18"/>
    <p:sldId id="183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rnando Oliveira" initials="FO" lastIdx="7" clrIdx="0">
    <p:extLst>
      <p:ext uri="{19B8F6BF-5375-455C-9EA6-DF929625EA0E}">
        <p15:presenceInfo xmlns:p15="http://schemas.microsoft.com/office/powerpoint/2012/main" userId="ab7373eca62d75da" providerId="Windows Live"/>
      </p:ext>
    </p:extLst>
  </p:cmAuthor>
  <p:cmAuthor id="2" name="Byung-Woo Jun" initials="BJ" lastIdx="8" clrIdx="1">
    <p:extLst>
      <p:ext uri="{19B8F6BF-5375-455C-9EA6-DF929625EA0E}">
        <p15:presenceInfo xmlns:p15="http://schemas.microsoft.com/office/powerpoint/2012/main" userId="S::byung-woo.jun@est.tech::07c77be3-af9c-4ab0-996e-eb8cfc6bb5a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9D9D9"/>
    <a:srgbClr val="7F7F7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389" autoAdjust="0"/>
    <p:restoredTop sz="94660"/>
  </p:normalViewPr>
  <p:slideViewPr>
    <p:cSldViewPr snapToGrid="0" snapToObjects="1">
      <p:cViewPr varScale="1">
        <p:scale>
          <a:sx n="137" d="100"/>
          <a:sy n="137" d="100"/>
        </p:scale>
        <p:origin x="20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03F49-3E40-EC4B-8E91-170300885BB3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AB9AD5-88A7-7945-83AC-3D3911749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000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636604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83945093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8048727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832562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088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zoom.us/j/722438866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onap.org/display/DW/Etsicatalog+Documentation" TargetMode="External"/><Relationship Id="rId3" Type="http://schemas.openxmlformats.org/officeDocument/2006/relationships/hyperlink" Target="https://wiki.onap.org/display/DW/ETSI+Package+Management+%28SDC+Enhancements%29-+Guilin" TargetMode="External"/><Relationship Id="rId7" Type="http://schemas.openxmlformats.org/officeDocument/2006/relationships/hyperlink" Target="https://wiki.onap.org/display/DW/SOL002+Adapter+-+Guilin" TargetMode="External"/><Relationship Id="rId2" Type="http://schemas.openxmlformats.org/officeDocument/2006/relationships/hyperlink" Target="https://wiki.onap.org/display/DW/ETSI-Alignment+Support+for+Guili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onap.org/display/DW/SOL005+Adapter+-+Guilin" TargetMode="External"/><Relationship Id="rId11" Type="http://schemas.openxmlformats.org/officeDocument/2006/relationships/hyperlink" Target="https://zoom.us/j/722438866" TargetMode="External"/><Relationship Id="rId5" Type="http://schemas.openxmlformats.org/officeDocument/2006/relationships/hyperlink" Target="https://wiki.onap.org/display/DW/SOL003+Adapter+-+Guilin" TargetMode="External"/><Relationship Id="rId10" Type="http://schemas.openxmlformats.org/officeDocument/2006/relationships/hyperlink" Target="https://wiki.onap.org/display/DW/ETSI+CNF+Support" TargetMode="External"/><Relationship Id="rId4" Type="http://schemas.openxmlformats.org/officeDocument/2006/relationships/hyperlink" Target="https://wiki.onap.org/display/DW/ETSI+Catalog+Management+%28ETSI+Catalog+Manger%29-+Guilin" TargetMode="External"/><Relationship Id="rId9" Type="http://schemas.openxmlformats.org/officeDocument/2006/relationships/hyperlink" Target="https://wiki.onap.org/display/DW/ONAP+SO+ETSI-Aligned+Hierarchical+Orchestration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createpage.action?spaceKey=DW&amp;title=Base%2C+Expansion&amp;linkCreation=true&amp;fromPageId=79200567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366522" y="2081349"/>
            <a:ext cx="10771741" cy="186956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/>
              <a:t>ONAP ETSI-Alignment Update</a:t>
            </a:r>
            <a:br>
              <a:rPr lang="en-US" sz="3200" b="1" dirty="0"/>
            </a:br>
            <a:br>
              <a:rPr lang="en-US" sz="3200" b="1" dirty="0"/>
            </a:br>
            <a:endParaRPr lang="en-US" sz="105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082EAC4-BD30-4E5F-9854-B494D3F376DF}"/>
              </a:ext>
            </a:extLst>
          </p:cNvPr>
          <p:cNvSpPr/>
          <p:nvPr/>
        </p:nvSpPr>
        <p:spPr>
          <a:xfrm>
            <a:off x="266123" y="3505181"/>
            <a:ext cx="7208565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September 15</a:t>
            </a:r>
            <a:r>
              <a:rPr lang="en-US" baseline="30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, 2020</a:t>
            </a:r>
          </a:p>
          <a:p>
            <a:r>
              <a:rPr lang="en-US" dirty="0">
                <a:solidFill>
                  <a:schemeClr val="bg1"/>
                </a:solidFill>
              </a:rPr>
              <a:t>Presented by: 	Byung-Woo Jun (Ericsson)</a:t>
            </a:r>
          </a:p>
          <a:p>
            <a:r>
              <a:rPr lang="en-US" dirty="0">
                <a:solidFill>
                  <a:schemeClr val="bg1"/>
                </a:solidFill>
              </a:rPr>
              <a:t>		Fred Oliveira (Verizon)</a:t>
            </a:r>
          </a:p>
          <a:p>
            <a:r>
              <a:rPr lang="en-US" dirty="0">
                <a:solidFill>
                  <a:schemeClr val="bg1"/>
                </a:solidFill>
              </a:rPr>
              <a:t>		</a:t>
            </a:r>
            <a:r>
              <a:rPr lang="en-US" dirty="0" err="1">
                <a:solidFill>
                  <a:schemeClr val="bg1"/>
                </a:solidFill>
              </a:rPr>
              <a:t>Thinh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Nguyenphu</a:t>
            </a:r>
            <a:r>
              <a:rPr lang="en-US" dirty="0">
                <a:solidFill>
                  <a:schemeClr val="bg1"/>
                </a:solidFill>
              </a:rPr>
              <a:t> (Nokia)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sz="1400" dirty="0">
                <a:solidFill>
                  <a:schemeClr val="bg1"/>
                </a:solidFill>
              </a:rPr>
              <a:t>Participating Companies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Ericsson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Verizon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AT&amp;T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CMCC/ZTE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Huawei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Nokia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Others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20256A7-97A9-0941-95D1-2E87ED66CBC1}"/>
              </a:ext>
            </a:extLst>
          </p:cNvPr>
          <p:cNvSpPr/>
          <p:nvPr/>
        </p:nvSpPr>
        <p:spPr>
          <a:xfrm>
            <a:off x="5752392" y="524209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Orchestration Scenarios (a.k.a. ETSI-Alignment) Task Force weekly meeting, </a:t>
            </a:r>
          </a:p>
          <a:p>
            <a:pPr lvl="1"/>
            <a:r>
              <a:rPr lang="en-US" sz="1200" dirty="0">
                <a:solidFill>
                  <a:schemeClr val="bg1"/>
                </a:solidFill>
              </a:rPr>
              <a:t>Weekly meeting: Mondays at 12PM UTC, 5AM PT, 8AM ET, 2PM CET, 5:30PM India, 8PM China.</a:t>
            </a:r>
          </a:p>
          <a:p>
            <a:pPr lvl="1"/>
            <a:r>
              <a:rPr lang="en-US" sz="120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https://zoom.us/j/722438866</a:t>
            </a:r>
            <a:endParaRPr lang="en-US" sz="1200" dirty="0">
              <a:solidFill>
                <a:schemeClr val="bg1"/>
              </a:solidFill>
            </a:endParaRPr>
          </a:p>
          <a:p>
            <a:pPr lvl="1"/>
            <a:r>
              <a:rPr lang="en-US" sz="1200" dirty="0">
                <a:solidFill>
                  <a:schemeClr val="bg1"/>
                </a:solidFill>
              </a:rPr>
              <a:t>One tap mobile: +16699006833,,722438866#  US (San Jose)            +16465588656,,722438866# US (New York)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FB7329-BCE9-9743-83AA-7032DE9DA9C5}"/>
              </a:ext>
            </a:extLst>
          </p:cNvPr>
          <p:cNvSpPr txBox="1"/>
          <p:nvPr/>
        </p:nvSpPr>
        <p:spPr>
          <a:xfrm>
            <a:off x="5722067" y="3789913"/>
            <a:ext cx="54958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Special thanks to:  	Cristina </a:t>
            </a:r>
            <a:r>
              <a:rPr lang="en-US" dirty="0" err="1">
                <a:solidFill>
                  <a:schemeClr val="bg1"/>
                </a:solidFill>
              </a:rPr>
              <a:t>Badulescu</a:t>
            </a:r>
            <a:r>
              <a:rPr lang="en-US" dirty="0">
                <a:solidFill>
                  <a:schemeClr val="bg1"/>
                </a:solidFill>
              </a:rPr>
              <a:t> &amp; </a:t>
            </a:r>
          </a:p>
          <a:p>
            <a:r>
              <a:rPr lang="en-US" dirty="0">
                <a:solidFill>
                  <a:schemeClr val="bg1"/>
                </a:solidFill>
              </a:rPr>
              <a:t>		Joerg </a:t>
            </a:r>
            <a:r>
              <a:rPr lang="en-US" dirty="0" err="1">
                <a:solidFill>
                  <a:schemeClr val="bg1"/>
                </a:solidFill>
              </a:rPr>
              <a:t>Aelken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711540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References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961" y="1099128"/>
            <a:ext cx="9856650" cy="4996873"/>
          </a:xfrm>
        </p:spPr>
        <p:txBody>
          <a:bodyPr>
            <a:noAutofit/>
          </a:bodyPr>
          <a:lstStyle/>
          <a:p>
            <a:endParaRPr lang="en-US" sz="1400" dirty="0"/>
          </a:p>
          <a:p>
            <a:r>
              <a:rPr lang="en-US" sz="1200" dirty="0">
                <a:latin typeface="+mn-lt"/>
              </a:rPr>
              <a:t>ETSI Alignment Support, </a:t>
            </a:r>
            <a:r>
              <a:rPr lang="en-US" sz="1200" dirty="0">
                <a:latin typeface="+mn-lt"/>
                <a:hlinkClick r:id="rId2"/>
              </a:rPr>
              <a:t>https://wiki.onap.org/display/DW/ETSI-Alignment+Support+for+Guilin</a:t>
            </a:r>
            <a:endParaRPr lang="en-US" sz="1200" dirty="0">
              <a:latin typeface="+mn-lt"/>
            </a:endParaRPr>
          </a:p>
          <a:p>
            <a:r>
              <a:rPr lang="en-US" sz="1200" dirty="0">
                <a:latin typeface="+mn-lt"/>
              </a:rPr>
              <a:t>SDC Enhancement for ETSI Package Management, </a:t>
            </a:r>
            <a:r>
              <a:rPr lang="en-US" sz="1200" dirty="0">
                <a:latin typeface="+mn-lt"/>
                <a:hlinkClick r:id="rId3"/>
              </a:rPr>
              <a:t>https://wiki.onap.org/display/DW/ETSI+Package+Management+%28SDC+Enhancements%29-+Guilin</a:t>
            </a:r>
            <a:endParaRPr lang="en-US" sz="1200" dirty="0">
              <a:latin typeface="+mn-lt"/>
            </a:endParaRPr>
          </a:p>
          <a:p>
            <a:r>
              <a:rPr lang="en-US" sz="1200" dirty="0">
                <a:latin typeface="+mn-lt"/>
              </a:rPr>
              <a:t>ETSI Catalog Management, </a:t>
            </a:r>
            <a:r>
              <a:rPr lang="en-US" sz="1200" dirty="0">
                <a:latin typeface="+mn-lt"/>
                <a:hlinkClick r:id="rId4"/>
              </a:rPr>
              <a:t>https://wiki.onap.org/display/DW/ETSI+Catalog+Management+%28ETSI+Catalog+Manger%29-+Guilin</a:t>
            </a:r>
            <a:endParaRPr lang="en-US" sz="1200" dirty="0">
              <a:latin typeface="+mn-lt"/>
            </a:endParaRPr>
          </a:p>
          <a:p>
            <a:r>
              <a:rPr lang="en-US" sz="1200" dirty="0">
                <a:latin typeface="+mn-lt"/>
              </a:rPr>
              <a:t>Communication Security, </a:t>
            </a:r>
            <a:r>
              <a:rPr lang="en-US" sz="1200" dirty="0">
                <a:latin typeface="+mn-lt"/>
                <a:hlinkClick r:id="rId4"/>
              </a:rPr>
              <a:t>https://wiki.onap.org/display/DW/ETSI+Catalog+Management+%28ETSI+Catalog+Manger%29-+Guilin</a:t>
            </a:r>
            <a:endParaRPr lang="en-US" sz="1200" dirty="0">
              <a:latin typeface="+mn-lt"/>
            </a:endParaRPr>
          </a:p>
          <a:p>
            <a:r>
              <a:rPr lang="en-US" sz="1200" dirty="0">
                <a:latin typeface="+mn-lt"/>
              </a:rPr>
              <a:t>SOL003 Adapter, </a:t>
            </a:r>
            <a:r>
              <a:rPr lang="en-US" sz="1200" dirty="0">
                <a:latin typeface="+mn-lt"/>
                <a:hlinkClick r:id="rId5"/>
              </a:rPr>
              <a:t>https://wiki.onap.org/display/DW/SOL003+Adapter+-+Guilin</a:t>
            </a:r>
            <a:endParaRPr lang="en-US" sz="1200" dirty="0">
              <a:latin typeface="+mn-lt"/>
            </a:endParaRPr>
          </a:p>
          <a:p>
            <a:r>
              <a:rPr lang="en-US" sz="1200" dirty="0">
                <a:latin typeface="+mn-lt"/>
              </a:rPr>
              <a:t>SOL005 Adapter, </a:t>
            </a:r>
            <a:r>
              <a:rPr lang="en-US" sz="1200" dirty="0">
                <a:latin typeface="+mn-lt"/>
                <a:hlinkClick r:id="rId6"/>
              </a:rPr>
              <a:t>https://wiki.onap.org/display/DW/SOL005+Adapter+-+Guilin</a:t>
            </a:r>
            <a:endParaRPr lang="en-US" sz="1200" dirty="0">
              <a:latin typeface="+mn-lt"/>
            </a:endParaRPr>
          </a:p>
          <a:p>
            <a:r>
              <a:rPr lang="en-US" sz="1200" dirty="0">
                <a:latin typeface="+mn-lt"/>
              </a:rPr>
              <a:t>SOL002 Adapter, </a:t>
            </a:r>
            <a:r>
              <a:rPr lang="en-US" sz="1200" dirty="0">
                <a:latin typeface="+mn-lt"/>
                <a:hlinkClick r:id="rId7"/>
              </a:rPr>
              <a:t>https://wiki.onap.org/display/DW/SOL002+Adapter+-+Guilin</a:t>
            </a:r>
            <a:endParaRPr lang="en-US" sz="1200" dirty="0">
              <a:latin typeface="+mn-lt"/>
            </a:endParaRPr>
          </a:p>
          <a:p>
            <a:r>
              <a:rPr lang="en-US" sz="1200" dirty="0">
                <a:latin typeface="+mn-lt"/>
              </a:rPr>
              <a:t>ETSI Catalog Manager, </a:t>
            </a:r>
            <a:r>
              <a:rPr lang="en-US" sz="1200" dirty="0">
                <a:latin typeface="+mn-lt"/>
                <a:hlinkClick r:id="rId8"/>
              </a:rPr>
              <a:t>https://wiki.onap.org/display/DW/Etsicatalog+Documentation</a:t>
            </a:r>
            <a:endParaRPr lang="en-US" sz="1200" dirty="0">
              <a:latin typeface="+mn-lt"/>
            </a:endParaRPr>
          </a:p>
          <a:p>
            <a:r>
              <a:rPr lang="en-US" sz="1200" dirty="0">
                <a:latin typeface="+mn-lt"/>
              </a:rPr>
              <a:t>ONAP SO NFVO, </a:t>
            </a:r>
            <a:r>
              <a:rPr lang="en-US" sz="1200" dirty="0">
                <a:latin typeface="+mn-lt"/>
                <a:hlinkClick r:id="rId9"/>
              </a:rPr>
              <a:t>https://wiki.onap.org/display/DW/ONAP+SO+ETSI-Aligned+Hierarchical+Orchestration</a:t>
            </a:r>
            <a:endParaRPr lang="en-US" sz="1200" dirty="0">
              <a:latin typeface="+mn-lt"/>
            </a:endParaRPr>
          </a:p>
          <a:p>
            <a:r>
              <a:rPr lang="en-US" sz="1200" dirty="0">
                <a:latin typeface="+mn-lt"/>
              </a:rPr>
              <a:t>ETSI-based CNF support, </a:t>
            </a:r>
            <a:r>
              <a:rPr lang="en-US" sz="1200" dirty="0">
                <a:latin typeface="+mn-lt"/>
                <a:hlinkClick r:id="rId10"/>
              </a:rPr>
              <a:t>https://wiki.onap.org/display/DW/ETSI+CNF+Support</a:t>
            </a:r>
            <a:endParaRPr lang="en-US" sz="1200" dirty="0">
              <a:latin typeface="+mn-lt"/>
            </a:endParaRPr>
          </a:p>
          <a:p>
            <a:r>
              <a:rPr lang="en-US" sz="1200" dirty="0">
                <a:latin typeface="+mn-lt"/>
              </a:rPr>
              <a:t>Orchestration Scenarios (a.k.a. ETSI-Alignment) Task Force weekly meeting, </a:t>
            </a:r>
          </a:p>
          <a:p>
            <a:pPr lvl="1"/>
            <a:r>
              <a:rPr lang="en-US" sz="1200" dirty="0">
                <a:latin typeface="+mn-lt"/>
              </a:rPr>
              <a:t>Weekly meeting: Mondays at 12PM UTC, 5AM PT, 8AM ET, 2PM CET, 5:30PM India, 8PM China.</a:t>
            </a:r>
          </a:p>
          <a:p>
            <a:pPr lvl="1"/>
            <a:r>
              <a:rPr lang="en-US" sz="1200" dirty="0">
                <a:latin typeface="+mn-lt"/>
                <a:hlinkClick r:id="rId11"/>
              </a:rPr>
              <a:t>https://zoom.us/j/722438866</a:t>
            </a:r>
            <a:endParaRPr lang="en-US" sz="1200" dirty="0">
              <a:latin typeface="+mn-lt"/>
            </a:endParaRPr>
          </a:p>
          <a:p>
            <a:pPr lvl="1"/>
            <a:r>
              <a:rPr lang="en-US" sz="1200" dirty="0">
                <a:latin typeface="+mn-lt"/>
              </a:rPr>
              <a:t>One tap mobile: +16699006833,,722438866#  US (San Jose)            +16465588656,,722438866# US (New York)</a:t>
            </a:r>
          </a:p>
          <a:p>
            <a:pPr lvl="1"/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092982556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B1834B-E19A-E047-BF31-D3D067F7DEFC}"/>
              </a:ext>
            </a:extLst>
          </p:cNvPr>
          <p:cNvSpPr txBox="1"/>
          <p:nvPr/>
        </p:nvSpPr>
        <p:spPr>
          <a:xfrm>
            <a:off x="5001768" y="3685032"/>
            <a:ext cx="2040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417371306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3159615"/>
            <a:ext cx="11506200" cy="538770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2809373593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208C78-659D-B345-9A04-D21E3B5BD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NS Mapping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4" y="1138239"/>
            <a:ext cx="11716713" cy="834399"/>
          </a:xfrm>
        </p:spPr>
        <p:txBody>
          <a:bodyPr>
            <a:normAutofit fontScale="92500" lnSpcReduction="20000"/>
          </a:bodyPr>
          <a:lstStyle/>
          <a:p>
            <a:r>
              <a:rPr lang="en-US" sz="1400" dirty="0"/>
              <a:t>SDC adopts SOL001 </a:t>
            </a:r>
            <a:r>
              <a:rPr lang="en-US" sz="1400" dirty="0" err="1"/>
              <a:t>tosca.nodes.nfv.NS</a:t>
            </a:r>
            <a:r>
              <a:rPr lang="en-US" sz="1400" dirty="0"/>
              <a:t> node type as the SDC NS node type; i.e., no mapping is necessary</a:t>
            </a:r>
          </a:p>
          <a:p>
            <a:pPr lvl="1"/>
            <a:r>
              <a:rPr lang="en-US" sz="1400" dirty="0"/>
              <a:t>A new SDC SOL007 Design process generates SOL001 </a:t>
            </a:r>
            <a:r>
              <a:rPr lang="en-US" sz="1400" dirty="0" err="1"/>
              <a:t>tosca.nodes.nfv.NS</a:t>
            </a:r>
            <a:r>
              <a:rPr lang="en-US" sz="1400" dirty="0"/>
              <a:t> for the NS node type</a:t>
            </a:r>
          </a:p>
          <a:p>
            <a:pPr lvl="1"/>
            <a:r>
              <a:rPr lang="en-US" sz="1400" dirty="0"/>
              <a:t>A new SDC SOL007 Onboarding process (stretch goal) copies the onboarded SOL001 </a:t>
            </a:r>
            <a:r>
              <a:rPr lang="en-US" sz="1400" dirty="0" err="1"/>
              <a:t>tosca.nodes.nfv.NS</a:t>
            </a:r>
            <a:r>
              <a:rPr lang="en-US" sz="1400" dirty="0"/>
              <a:t> contents to SDC AID DM </a:t>
            </a:r>
            <a:r>
              <a:rPr lang="en-US" sz="1400" dirty="0" err="1"/>
              <a:t>tosca.nodes.nfv.NS</a:t>
            </a:r>
            <a:r>
              <a:rPr lang="en-US" sz="1400" dirty="0"/>
              <a:t> contents</a:t>
            </a:r>
          </a:p>
          <a:p>
            <a:endParaRPr lang="en-US" sz="14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36A313E-A1F0-094F-B0CA-0E5E41F519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180594"/>
              </p:ext>
            </p:extLst>
          </p:nvPr>
        </p:nvGraphicFramePr>
        <p:xfrm>
          <a:off x="314325" y="2076998"/>
          <a:ext cx="7185935" cy="426778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026562">
                  <a:extLst>
                    <a:ext uri="{9D8B030D-6E8A-4147-A177-3AD203B41FA5}">
                      <a16:colId xmlns:a16="http://schemas.microsoft.com/office/drawing/2014/main" val="413196912"/>
                    </a:ext>
                  </a:extLst>
                </a:gridCol>
                <a:gridCol w="1026562">
                  <a:extLst>
                    <a:ext uri="{9D8B030D-6E8A-4147-A177-3AD203B41FA5}">
                      <a16:colId xmlns:a16="http://schemas.microsoft.com/office/drawing/2014/main" val="4047420314"/>
                    </a:ext>
                  </a:extLst>
                </a:gridCol>
                <a:gridCol w="1026562">
                  <a:extLst>
                    <a:ext uri="{9D8B030D-6E8A-4147-A177-3AD203B41FA5}">
                      <a16:colId xmlns:a16="http://schemas.microsoft.com/office/drawing/2014/main" val="3813635394"/>
                    </a:ext>
                  </a:extLst>
                </a:gridCol>
                <a:gridCol w="356949">
                  <a:extLst>
                    <a:ext uri="{9D8B030D-6E8A-4147-A177-3AD203B41FA5}">
                      <a16:colId xmlns:a16="http://schemas.microsoft.com/office/drawing/2014/main" val="3462432617"/>
                    </a:ext>
                  </a:extLst>
                </a:gridCol>
                <a:gridCol w="1696176">
                  <a:extLst>
                    <a:ext uri="{9D8B030D-6E8A-4147-A177-3AD203B41FA5}">
                      <a16:colId xmlns:a16="http://schemas.microsoft.com/office/drawing/2014/main" val="1325247593"/>
                    </a:ext>
                  </a:extLst>
                </a:gridCol>
                <a:gridCol w="1026562">
                  <a:extLst>
                    <a:ext uri="{9D8B030D-6E8A-4147-A177-3AD203B41FA5}">
                      <a16:colId xmlns:a16="http://schemas.microsoft.com/office/drawing/2014/main" val="497452292"/>
                    </a:ext>
                  </a:extLst>
                </a:gridCol>
                <a:gridCol w="1026562">
                  <a:extLst>
                    <a:ext uri="{9D8B030D-6E8A-4147-A177-3AD203B41FA5}">
                      <a16:colId xmlns:a16="http://schemas.microsoft.com/office/drawing/2014/main" val="551090773"/>
                    </a:ext>
                  </a:extLst>
                </a:gridCol>
              </a:tblGrid>
              <a:tr h="577717"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1100" b="1">
                          <a:solidFill>
                            <a:srgbClr val="3366FF"/>
                          </a:solidFill>
                          <a:effectLst/>
                        </a:rPr>
                        <a:t>SOL001 NS (tosca.nodes.nfv.NS) - Chosen</a:t>
                      </a:r>
                      <a:br>
                        <a:rPr lang="en-US" sz="1100" b="1">
                          <a:solidFill>
                            <a:srgbClr val="172B4D"/>
                          </a:solidFill>
                          <a:effectLst/>
                        </a:rPr>
                      </a:br>
                      <a:br>
                        <a:rPr lang="en-US" sz="1100" b="1">
                          <a:solidFill>
                            <a:srgbClr val="172B4D"/>
                          </a:solidFill>
                          <a:effectLst/>
                        </a:rPr>
                      </a:br>
                      <a:endParaRPr lang="en-US" sz="1100" b="1">
                        <a:solidFill>
                          <a:srgbClr val="172B4D"/>
                        </a:solidFill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100" b="1" dirty="0">
                          <a:solidFill>
                            <a:srgbClr val="172B4D"/>
                          </a:solidFill>
                          <a:effectLst/>
                        </a:rPr>
                      </a:br>
                      <a:endParaRPr lang="en-US" sz="1100" b="1" dirty="0">
                        <a:solidFill>
                          <a:srgbClr val="172B4D"/>
                        </a:solidFill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1100" b="1" strike="noStrike" dirty="0">
                          <a:solidFill>
                            <a:srgbClr val="172B4D"/>
                          </a:solidFill>
                          <a:effectLst/>
                        </a:rPr>
                        <a:t>SDC NSD</a:t>
                      </a:r>
                    </a:p>
                    <a:p>
                      <a:pPr algn="l" fontAlgn="t"/>
                      <a:r>
                        <a:rPr lang="en-US" sz="1100" b="1" strike="noStrike" dirty="0" err="1">
                          <a:solidFill>
                            <a:srgbClr val="172B4D"/>
                          </a:solidFill>
                          <a:effectLst/>
                        </a:rPr>
                        <a:t>org.openecomp.resource.vfc.NSD</a:t>
                      </a:r>
                      <a:r>
                        <a:rPr lang="en-US" sz="1100" b="1" strike="noStrike" dirty="0">
                          <a:solidFill>
                            <a:srgbClr val="172B4D"/>
                          </a:solidFill>
                          <a:effectLst/>
                        </a:rPr>
                        <a:t>      (</a:t>
                      </a:r>
                      <a:r>
                        <a:rPr lang="en-US" sz="1100" b="1" strike="noStrike" dirty="0">
                          <a:solidFill>
                            <a:srgbClr val="FF0000"/>
                          </a:solidFill>
                          <a:effectLst/>
                        </a:rPr>
                        <a:t>not used for SOL007 design or onboarding</a:t>
                      </a:r>
                      <a:r>
                        <a:rPr lang="en-US" sz="1100" b="1" strike="noStrike" dirty="0">
                          <a:solidFill>
                            <a:srgbClr val="172B4D"/>
                          </a:solidFill>
                          <a:effectLst/>
                        </a:rPr>
                        <a:t>)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407141"/>
                  </a:ext>
                </a:extLst>
              </a:tr>
              <a:tr h="402244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>
                          <a:effectLst/>
                        </a:rPr>
                        <a:t>name</a:t>
                      </a:r>
                      <a:endParaRPr lang="en-US" sz="110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>
                          <a:effectLst/>
                        </a:rPr>
                        <a:t>required</a:t>
                      </a:r>
                      <a:endParaRPr lang="en-US" sz="110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>
                          <a:effectLst/>
                        </a:rPr>
                        <a:t>type</a:t>
                      </a:r>
                      <a:endParaRPr lang="en-US" sz="110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100" dirty="0">
                          <a:effectLst/>
                        </a:rPr>
                      </a:br>
                      <a:endParaRPr lang="en-US" sz="1100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strike="noStrike" dirty="0">
                          <a:effectLst/>
                        </a:rPr>
                        <a:t>name</a:t>
                      </a:r>
                      <a:endParaRPr lang="en-US" sz="1100" strike="noStrike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strike="noStrike">
                          <a:effectLst/>
                        </a:rPr>
                        <a:t>required</a:t>
                      </a:r>
                      <a:endParaRPr lang="en-US" sz="1100" strike="noStrike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strike="noStrike">
                          <a:effectLst/>
                        </a:rPr>
                        <a:t>type</a:t>
                      </a:r>
                      <a:endParaRPr lang="en-US" sz="1100" strike="noStrike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735620"/>
                  </a:ext>
                </a:extLst>
              </a:tr>
              <a:tr h="402244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solidFill>
                            <a:srgbClr val="3366FF"/>
                          </a:solidFill>
                          <a:effectLst/>
                        </a:rPr>
                        <a:t>descriptor_id</a:t>
                      </a:r>
                      <a:endParaRPr lang="en-US" sz="110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100" dirty="0">
                          <a:effectLst/>
                        </a:rPr>
                      </a:br>
                      <a:endParaRPr lang="en-US" sz="1100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solidFill>
                            <a:srgbClr val="3366FF"/>
                          </a:solidFill>
                          <a:effectLst/>
                        </a:rPr>
                        <a:t>nsd_id</a:t>
                      </a:r>
                      <a:endParaRPr lang="en-US" sz="1100" strike="noStrike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 dirty="0">
                          <a:effectLst/>
                        </a:rPr>
                        <a:t>true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6806069"/>
                  </a:ext>
                </a:extLst>
              </a:tr>
              <a:tr h="402244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solidFill>
                            <a:srgbClr val="3366FF"/>
                          </a:solidFill>
                          <a:effectLst/>
                        </a:rPr>
                        <a:t>designer</a:t>
                      </a:r>
                      <a:endParaRPr lang="en-US" sz="110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100" dirty="0">
                          <a:effectLst/>
                        </a:rPr>
                      </a:br>
                      <a:endParaRPr lang="en-US" sz="1100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solidFill>
                            <a:srgbClr val="3366FF"/>
                          </a:solidFill>
                          <a:effectLst/>
                        </a:rPr>
                        <a:t>nsd_designer</a:t>
                      </a:r>
                      <a:endParaRPr lang="en-US" sz="1100" strike="noStrike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 dirty="0">
                          <a:effectLst/>
                        </a:rPr>
                        <a:t>true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 dirty="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4343478"/>
                  </a:ext>
                </a:extLst>
              </a:tr>
              <a:tr h="402244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solidFill>
                            <a:srgbClr val="3366FF"/>
                          </a:solidFill>
                          <a:effectLst/>
                        </a:rPr>
                        <a:t>version</a:t>
                      </a:r>
                      <a:endParaRPr lang="en-US" sz="110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100" dirty="0">
                          <a:effectLst/>
                        </a:rPr>
                      </a:br>
                      <a:endParaRPr lang="en-US" sz="1100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solidFill>
                            <a:srgbClr val="3366FF"/>
                          </a:solidFill>
                          <a:effectLst/>
                        </a:rPr>
                        <a:t>nsd_version</a:t>
                      </a:r>
                      <a:endParaRPr lang="en-US" sz="1100" strike="noStrike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effectLst/>
                        </a:rPr>
                        <a:t>true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 dirty="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7253549"/>
                  </a:ext>
                </a:extLst>
              </a:tr>
              <a:tr h="402244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solidFill>
                            <a:srgbClr val="3366FF"/>
                          </a:solidFill>
                          <a:effectLst/>
                        </a:rPr>
                        <a:t>name</a:t>
                      </a:r>
                      <a:endParaRPr lang="en-US" sz="110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100" dirty="0">
                          <a:effectLst/>
                        </a:rPr>
                      </a:br>
                      <a:endParaRPr lang="en-US" sz="1100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solidFill>
                            <a:srgbClr val="3366FF"/>
                          </a:solidFill>
                          <a:effectLst/>
                        </a:rPr>
                        <a:t>nsd_name</a:t>
                      </a:r>
                      <a:endParaRPr lang="en-US" sz="1100" strike="noStrike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effectLst/>
                        </a:rPr>
                        <a:t>true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 dirty="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8070324"/>
                  </a:ext>
                </a:extLst>
              </a:tr>
              <a:tr h="448802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solidFill>
                            <a:srgbClr val="3366FF"/>
                          </a:solidFill>
                          <a:effectLst/>
                        </a:rPr>
                        <a:t>invariant_id</a:t>
                      </a:r>
                      <a:endParaRPr lang="en-US" sz="110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100" dirty="0">
                          <a:effectLst/>
                        </a:rPr>
                      </a:br>
                      <a:endParaRPr lang="en-US" sz="1100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effectLst/>
                        </a:rPr>
                        <a:t>providing_service_uuid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effectLst/>
                        </a:rPr>
                        <a:t>true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 dirty="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3270169"/>
                  </a:ext>
                </a:extLst>
              </a:tr>
              <a:tr h="577717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flavor_id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yes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100" dirty="0">
                          <a:effectLst/>
                        </a:rPr>
                      </a:br>
                      <a:endParaRPr lang="en-US" sz="1100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solidFill>
                            <a:srgbClr val="3366FF"/>
                          </a:solidFill>
                          <a:effectLst/>
                        </a:rPr>
                        <a:t>providing_service_invariant_uuid</a:t>
                      </a:r>
                      <a:endParaRPr lang="en-US" sz="1100" strike="noStrike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effectLst/>
                        </a:rPr>
                        <a:t>true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 dirty="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0461969"/>
                  </a:ext>
                </a:extLst>
              </a:tr>
              <a:tr h="577717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ns_profile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>
                          <a:effectLst/>
                        </a:rPr>
                        <a:t>no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dirty="0" err="1">
                          <a:effectLst/>
                        </a:rPr>
                        <a:t>tosca.datatypes.nfv.NsProfile</a:t>
                      </a:r>
                      <a:endParaRPr lang="en-US" sz="1100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100" dirty="0">
                          <a:effectLst/>
                        </a:rPr>
                      </a:br>
                      <a:endParaRPr lang="en-US" sz="1100" dirty="0">
                        <a:effectLst/>
                      </a:endParaRP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effectLst/>
                        </a:rPr>
                        <a:t>providing_service_name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>
                          <a:effectLst/>
                        </a:rPr>
                        <a:t>true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strike="noStrike" dirty="0">
                          <a:effectLst/>
                        </a:rPr>
                        <a:t>string</a:t>
                      </a:r>
                    </a:p>
                  </a:txBody>
                  <a:tcPr marL="57645" marR="57645" marT="40352" marB="40352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207553"/>
                  </a:ext>
                </a:extLst>
              </a:tr>
            </a:tbl>
          </a:graphicData>
        </a:graphic>
      </p:graphicFrame>
      <p:pic>
        <p:nvPicPr>
          <p:cNvPr id="2050" name="Picture 2">
            <a:extLst>
              <a:ext uri="{FF2B5EF4-FFF2-40B4-BE49-F238E27FC236}">
                <a16:creationId xmlns:a16="http://schemas.microsoft.com/office/drawing/2014/main" id="{99EE8881-30F7-8D42-819D-243D7083D3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253" y="4963882"/>
            <a:ext cx="4603809" cy="138728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7C4FD96-4E15-8942-B2AE-98C92E2C34DB}"/>
              </a:ext>
            </a:extLst>
          </p:cNvPr>
          <p:cNvSpPr txBox="1"/>
          <p:nvPr/>
        </p:nvSpPr>
        <p:spPr>
          <a:xfrm>
            <a:off x="7840496" y="4687114"/>
            <a:ext cx="19976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&lt;</a:t>
            </a:r>
            <a:r>
              <a:rPr lang="en-US" sz="1100" dirty="0" err="1"/>
              <a:t>tosca.datatypes.nfv.NsProfile</a:t>
            </a:r>
            <a:r>
              <a:rPr lang="en-US" sz="1100" dirty="0"/>
              <a:t>&gt;</a:t>
            </a:r>
          </a:p>
        </p:txBody>
      </p:sp>
      <p:sp>
        <p:nvSpPr>
          <p:cNvPr id="7" name="Curved Up Arrow 6">
            <a:extLst>
              <a:ext uri="{FF2B5EF4-FFF2-40B4-BE49-F238E27FC236}">
                <a16:creationId xmlns:a16="http://schemas.microsoft.com/office/drawing/2014/main" id="{70C20928-8261-BD4E-A79E-14D56D3FB257}"/>
              </a:ext>
            </a:extLst>
          </p:cNvPr>
          <p:cNvSpPr/>
          <p:nvPr/>
        </p:nvSpPr>
        <p:spPr>
          <a:xfrm>
            <a:off x="3327990" y="6028659"/>
            <a:ext cx="4401879" cy="33766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C7EB87-3212-E640-92D8-1DC41642D26A}"/>
              </a:ext>
            </a:extLst>
          </p:cNvPr>
          <p:cNvSpPr txBox="1"/>
          <p:nvPr/>
        </p:nvSpPr>
        <p:spPr>
          <a:xfrm>
            <a:off x="7729869" y="2074708"/>
            <a:ext cx="40778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 decision to deprecate the current SDC NS node type, </a:t>
            </a:r>
            <a:r>
              <a:rPr lang="en-US" sz="1400" dirty="0" err="1"/>
              <a:t>org.openecomp.resource.vfc.NSD</a:t>
            </a:r>
            <a:r>
              <a:rPr lang="en-US" sz="1400" dirty="0"/>
              <a:t> for SOL007 design and onboarding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VFC impacts are being analyzed; expect to be minimal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SDC </a:t>
            </a:r>
            <a:r>
              <a:rPr lang="en-US" sz="1400" dirty="0" err="1"/>
              <a:t>nfv</a:t>
            </a:r>
            <a:r>
              <a:rPr lang="en-US" sz="1400" dirty="0"/>
              <a:t>-types directory is enhanced for hosting SOL001 NS node type.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SDC tosca data-types directory is enhanced for SDC AID DM changes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406A30B-0204-924A-A62F-A8BBA5A9B699}"/>
              </a:ext>
            </a:extLst>
          </p:cNvPr>
          <p:cNvGrpSpPr/>
          <p:nvPr/>
        </p:nvGrpSpPr>
        <p:grpSpPr>
          <a:xfrm>
            <a:off x="4180671" y="2619799"/>
            <a:ext cx="2964847" cy="3577690"/>
            <a:chOff x="3907293" y="2450969"/>
            <a:chExt cx="2964847" cy="3577690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7752FD2-E5ED-6C42-A71A-5493D88EEB10}"/>
                </a:ext>
              </a:extLst>
            </p:cNvPr>
            <p:cNvCxnSpPr/>
            <p:nvPr/>
          </p:nvCxnSpPr>
          <p:spPr>
            <a:xfrm>
              <a:off x="4044099" y="2450969"/>
              <a:ext cx="2828041" cy="3506771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6818725-0691-294A-9E7B-E2C478D51D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07293" y="2450969"/>
              <a:ext cx="2795165" cy="357769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19844430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NS-Level </a:t>
            </a:r>
            <a:r>
              <a:rPr lang="en-US" dirty="0" err="1"/>
              <a:t>VirtualLink</a:t>
            </a:r>
            <a:r>
              <a:rPr lang="en-US" dirty="0"/>
              <a:t> (between VNFs) Mapping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4" y="1138239"/>
            <a:ext cx="11732364" cy="1243454"/>
          </a:xfrm>
        </p:spPr>
        <p:txBody>
          <a:bodyPr>
            <a:normAutofit fontScale="92500"/>
          </a:bodyPr>
          <a:lstStyle/>
          <a:p>
            <a:r>
              <a:rPr lang="en-US" sz="1400" dirty="0"/>
              <a:t>SDC adopts SOL001 </a:t>
            </a:r>
            <a:r>
              <a:rPr lang="en-US" sz="1400" dirty="0" err="1"/>
              <a:t>tosca.nodes.nfv.NsVirtualLink</a:t>
            </a:r>
            <a:r>
              <a:rPr lang="en-US" sz="1400" dirty="0"/>
              <a:t> node type for the SDC NS-level </a:t>
            </a:r>
            <a:r>
              <a:rPr lang="en-US" sz="1400" dirty="0" err="1"/>
              <a:t>VirtualLink</a:t>
            </a:r>
            <a:r>
              <a:rPr lang="en-US" sz="1400" dirty="0"/>
              <a:t> node type; i.e., no mapping is necessary</a:t>
            </a:r>
          </a:p>
          <a:p>
            <a:pPr lvl="1"/>
            <a:r>
              <a:rPr lang="en-US" sz="1400" dirty="0"/>
              <a:t>A new SDC SOL007 Design process generates SOL001 </a:t>
            </a:r>
            <a:r>
              <a:rPr lang="en-US" sz="1400" dirty="0" err="1"/>
              <a:t>tosca.nodes.nfv.NsVirtualLink</a:t>
            </a:r>
            <a:r>
              <a:rPr lang="en-US" sz="1400" dirty="0"/>
              <a:t> for the </a:t>
            </a:r>
            <a:r>
              <a:rPr lang="en-US" sz="1400" dirty="0" err="1"/>
              <a:t>VirtualLink</a:t>
            </a:r>
            <a:r>
              <a:rPr lang="en-US" sz="1400" dirty="0"/>
              <a:t> node type, and includes it in the NSD</a:t>
            </a:r>
          </a:p>
          <a:p>
            <a:pPr lvl="1"/>
            <a:r>
              <a:rPr lang="en-US" sz="1400" dirty="0"/>
              <a:t>A new SDC SOL007 Onboarding process copies the onboarded SOL001 </a:t>
            </a:r>
            <a:r>
              <a:rPr lang="en-US" sz="1400" dirty="0" err="1"/>
              <a:t>tosca.nodes.nfv.NsVirtualLink</a:t>
            </a:r>
            <a:r>
              <a:rPr lang="en-US" sz="1400" dirty="0"/>
              <a:t> to SDC AID DM </a:t>
            </a:r>
            <a:r>
              <a:rPr lang="en-US" sz="1400" dirty="0" err="1"/>
              <a:t>tosca.nodes.nfv.NsVirtualLink</a:t>
            </a:r>
            <a:endParaRPr lang="en-US" sz="1400" dirty="0"/>
          </a:p>
          <a:p>
            <a:pPr lvl="1"/>
            <a:r>
              <a:rPr lang="en-US" sz="1400" dirty="0"/>
              <a:t>SDC deprecates vendor/operator-specific VLs from SOL007 design and onboarding</a:t>
            </a:r>
          </a:p>
          <a:p>
            <a:pPr lvl="1"/>
            <a:endParaRPr lang="en-US" sz="1400" dirty="0"/>
          </a:p>
          <a:p>
            <a:endParaRPr lang="en-US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15B058-5281-5E4E-B799-555ABAD433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717" y="2381693"/>
            <a:ext cx="4594763" cy="18193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7D29CF0-76E7-1C43-96DD-95E6C289B8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654" y="4182452"/>
            <a:ext cx="4943259" cy="13907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C92539B-5639-194B-B9F5-182B969B12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717" y="4206204"/>
            <a:ext cx="4594763" cy="11889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0F8242D-471A-264C-8EE7-25D6971F58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3655" y="2381694"/>
            <a:ext cx="4943258" cy="18007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C64A3B2-659F-4348-9A42-1669960761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654" y="5613778"/>
            <a:ext cx="4943259" cy="6566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3B8A0DB-BF62-DB4B-82B2-209E6212C6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5717" y="5464989"/>
            <a:ext cx="4594763" cy="67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007353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208C78-659D-B345-9A04-D21E3B5BD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VNF Mapping (not for Guilin)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2623"/>
            <a:ext cx="4376848" cy="5327810"/>
          </a:xfrm>
        </p:spPr>
        <p:txBody>
          <a:bodyPr>
            <a:normAutofit lnSpcReduction="10000"/>
          </a:bodyPr>
          <a:lstStyle/>
          <a:p>
            <a:r>
              <a:rPr lang="en-US" sz="1400" dirty="0"/>
              <a:t>SDC adopts a new VNF node type, </a:t>
            </a:r>
            <a:r>
              <a:rPr lang="en-US" sz="1400" dirty="0" err="1"/>
              <a:t>org.openecomp.resource.abstract.nodes.ETSI.VNF</a:t>
            </a:r>
            <a:r>
              <a:rPr lang="en-US" sz="1400" dirty="0"/>
              <a:t>, which is derived from </a:t>
            </a:r>
            <a:r>
              <a:rPr lang="en-US" sz="1400" dirty="0" err="1"/>
              <a:t>org.openecomp.resource.abstract.nodes.VF</a:t>
            </a:r>
            <a:r>
              <a:rPr lang="en-US" sz="1400" dirty="0"/>
              <a:t>.</a:t>
            </a:r>
          </a:p>
          <a:p>
            <a:pPr marL="520700" lvl="1" indent="-282575">
              <a:buFont typeface="Arial" panose="020B0604020202020204" pitchFamily="34" charset="0"/>
              <a:buChar char="•"/>
            </a:pPr>
            <a:r>
              <a:rPr lang="en-US" sz="1200" dirty="0"/>
              <a:t>Merge of SOL001 VNF SDC VF node type attributes</a:t>
            </a:r>
          </a:p>
          <a:p>
            <a:pPr marL="520700" lvl="1" indent="-282575">
              <a:buFont typeface="Arial" panose="020B0604020202020204" pitchFamily="34" charset="0"/>
              <a:buChar char="•"/>
            </a:pPr>
            <a:r>
              <a:rPr lang="en-US" sz="1200" dirty="0"/>
              <a:t>Non-ETSI modeling continues to use the existing </a:t>
            </a:r>
            <a:r>
              <a:rPr lang="en-US" sz="1200" dirty="0" err="1"/>
              <a:t>org.openecomp.resource.abstract.nodes.VF</a:t>
            </a:r>
            <a:endParaRPr lang="en-US" sz="1200" dirty="0"/>
          </a:p>
          <a:p>
            <a:pPr marL="520700" lvl="1" indent="-282575">
              <a:buFont typeface="Arial" panose="020B0604020202020204" pitchFamily="34" charset="0"/>
              <a:buChar char="•"/>
            </a:pPr>
            <a:r>
              <a:rPr lang="en-US" sz="1200" dirty="0"/>
              <a:t>ETSI VNF Design/Onboarding process uses the new VNF node type, </a:t>
            </a:r>
            <a:r>
              <a:rPr lang="en-US" sz="1200" dirty="0" err="1"/>
              <a:t>org.openecomp.resource.abstract.nodes.ETSI.VNF</a:t>
            </a:r>
            <a:r>
              <a:rPr lang="en-US" sz="1200" dirty="0"/>
              <a:t> as SDC AID DM VF</a:t>
            </a:r>
          </a:p>
          <a:p>
            <a:pPr marL="231775" lvl="1" indent="-222250">
              <a:buFont typeface="Arial" panose="020B0604020202020204" pitchFamily="34" charset="0"/>
              <a:buChar char="•"/>
            </a:pPr>
            <a:r>
              <a:rPr lang="en-US" sz="1400" dirty="0"/>
              <a:t>For SOL001 VNF to SDC AID DM VNF mapping, SDC copies SOL001 VNF attributes to the corresponding attributes in the </a:t>
            </a:r>
            <a:r>
              <a:rPr lang="en-US" sz="1400" dirty="0" err="1"/>
              <a:t>org.openecomp.resource.abstract.nodes.ETSI.VNF</a:t>
            </a:r>
            <a:r>
              <a:rPr lang="en-US" sz="1400" dirty="0"/>
              <a:t>.</a:t>
            </a:r>
          </a:p>
          <a:p>
            <a:pPr marL="231775" lvl="1" indent="-222250">
              <a:buFont typeface="Arial" panose="020B0604020202020204" pitchFamily="34" charset="0"/>
              <a:buChar char="•"/>
            </a:pPr>
            <a:r>
              <a:rPr lang="en-US" sz="1400" dirty="0"/>
              <a:t>SOL001 VNF attributes in SDC AID DM will be visible from SDC UI, so those attributes can be changed by SDC UI.</a:t>
            </a:r>
          </a:p>
          <a:p>
            <a:pPr marL="517525" lvl="2" indent="-285750">
              <a:buFont typeface="Arial" panose="020B0604020202020204" pitchFamily="34" charset="0"/>
              <a:buChar char="•"/>
            </a:pPr>
            <a:r>
              <a:rPr lang="en-US" sz="1200" dirty="0"/>
              <a:t>But the onboarded vendor ETSI package will not be changed by the SDC UI users in Guilin. </a:t>
            </a:r>
          </a:p>
          <a:p>
            <a:pPr marL="517525" lvl="2" indent="-285750">
              <a:buFont typeface="Arial" panose="020B0604020202020204" pitchFamily="34" charset="0"/>
              <a:buChar char="•"/>
            </a:pPr>
            <a:r>
              <a:rPr lang="en-US" sz="1200" dirty="0"/>
              <a:t>In Honolulu, the sync-up behavior will be be considered.</a:t>
            </a:r>
          </a:p>
          <a:p>
            <a:pPr marL="231775" lvl="1" indent="-222250">
              <a:buFont typeface="Arial" panose="020B0604020202020204" pitchFamily="34" charset="0"/>
              <a:buChar char="•"/>
            </a:pPr>
            <a:r>
              <a:rPr lang="en-US" sz="1400" dirty="0"/>
              <a:t>For the reverse mapping, only the corresponding SOL001 VNF attributes will be copied</a:t>
            </a:r>
          </a:p>
          <a:p>
            <a:pPr marL="231775" lvl="1" indent="-222250">
              <a:buFont typeface="Arial" panose="020B0604020202020204" pitchFamily="34" charset="0"/>
              <a:buChar char="•"/>
            </a:pPr>
            <a:r>
              <a:rPr lang="en-US" sz="1400" dirty="0"/>
              <a:t>In Guilin, SO NFVO, VFC and SVNFM get the SOL 001 attributes from descriptors, not from AAI</a:t>
            </a:r>
          </a:p>
          <a:p>
            <a:pPr marL="517525" lvl="2" indent="-285750">
              <a:buFont typeface="Arial" panose="020B0604020202020204" pitchFamily="34" charset="0"/>
              <a:buChar char="•"/>
            </a:pPr>
            <a:r>
              <a:rPr lang="en-US" sz="1200" dirty="0"/>
              <a:t>AAI schema changes are not expected in Guilin</a:t>
            </a:r>
          </a:p>
          <a:p>
            <a:endParaRPr lang="en-US" sz="14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00900B7-6223-7E47-804D-90251E6F9C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628152"/>
              </p:ext>
            </p:extLst>
          </p:nvPr>
        </p:nvGraphicFramePr>
        <p:xfrm>
          <a:off x="4421910" y="660399"/>
          <a:ext cx="7690354" cy="581147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045027">
                  <a:extLst>
                    <a:ext uri="{9D8B030D-6E8A-4147-A177-3AD203B41FA5}">
                      <a16:colId xmlns:a16="http://schemas.microsoft.com/office/drawing/2014/main" val="718770810"/>
                    </a:ext>
                  </a:extLst>
                </a:gridCol>
                <a:gridCol w="359229">
                  <a:extLst>
                    <a:ext uri="{9D8B030D-6E8A-4147-A177-3AD203B41FA5}">
                      <a16:colId xmlns:a16="http://schemas.microsoft.com/office/drawing/2014/main" val="1851354159"/>
                    </a:ext>
                  </a:extLst>
                </a:gridCol>
                <a:gridCol w="1653095">
                  <a:extLst>
                    <a:ext uri="{9D8B030D-6E8A-4147-A177-3AD203B41FA5}">
                      <a16:colId xmlns:a16="http://schemas.microsoft.com/office/drawing/2014/main" val="2256003532"/>
                    </a:ext>
                  </a:extLst>
                </a:gridCol>
                <a:gridCol w="393419">
                  <a:extLst>
                    <a:ext uri="{9D8B030D-6E8A-4147-A177-3AD203B41FA5}">
                      <a16:colId xmlns:a16="http://schemas.microsoft.com/office/drawing/2014/main" val="2711115308"/>
                    </a:ext>
                  </a:extLst>
                </a:gridCol>
                <a:gridCol w="1796143">
                  <a:extLst>
                    <a:ext uri="{9D8B030D-6E8A-4147-A177-3AD203B41FA5}">
                      <a16:colId xmlns:a16="http://schemas.microsoft.com/office/drawing/2014/main" val="2944491567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2438774067"/>
                    </a:ext>
                  </a:extLst>
                </a:gridCol>
                <a:gridCol w="2008012">
                  <a:extLst>
                    <a:ext uri="{9D8B030D-6E8A-4147-A177-3AD203B41FA5}">
                      <a16:colId xmlns:a16="http://schemas.microsoft.com/office/drawing/2014/main" val="3540066202"/>
                    </a:ext>
                  </a:extLst>
                </a:gridCol>
              </a:tblGrid>
              <a:tr h="187214"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600" b="1" dirty="0">
                          <a:solidFill>
                            <a:srgbClr val="172B4D"/>
                          </a:solidFill>
                          <a:effectLst/>
                        </a:rPr>
                        <a:t>SOL001 VNF (</a:t>
                      </a:r>
                      <a:r>
                        <a:rPr lang="en-US" sz="600" b="1" dirty="0" err="1">
                          <a:solidFill>
                            <a:srgbClr val="172B4D"/>
                          </a:solidFill>
                          <a:effectLst/>
                        </a:rPr>
                        <a:t>tosca.nodes.nfv.VNF</a:t>
                      </a:r>
                      <a:r>
                        <a:rPr lang="en-US" sz="600" b="1" dirty="0">
                          <a:solidFill>
                            <a:srgbClr val="172B4D"/>
                          </a:solidFill>
                          <a:effectLst/>
                        </a:rPr>
                        <a:t>)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>
                          <a:solidFill>
                            <a:srgbClr val="172B4D"/>
                          </a:solidFill>
                          <a:effectLst/>
                        </a:rPr>
                        <a:t>Mapping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600" b="1" dirty="0">
                          <a:solidFill>
                            <a:srgbClr val="172B4D"/>
                          </a:solidFill>
                          <a:effectLst/>
                        </a:rPr>
                        <a:t>New SDC AID DM VNF (</a:t>
                      </a:r>
                      <a:r>
                        <a:rPr lang="en-US" sz="600" b="1" dirty="0" err="1">
                          <a:solidFill>
                            <a:srgbClr val="172B4D"/>
                          </a:solidFill>
                          <a:effectLst/>
                        </a:rPr>
                        <a:t>org.openecomp.resource.abstract.nodes.ETSI.VNF</a:t>
                      </a:r>
                      <a:r>
                        <a:rPr lang="en-US" sz="600" b="1" dirty="0">
                          <a:solidFill>
                            <a:srgbClr val="172B4D"/>
                          </a:solidFill>
                          <a:effectLst/>
                        </a:rPr>
                        <a:t>)</a:t>
                      </a:r>
                    </a:p>
                    <a:p>
                      <a:pPr algn="l" fontAlgn="t"/>
                      <a:r>
                        <a:rPr lang="en-US" sz="600" b="1" dirty="0">
                          <a:solidFill>
                            <a:srgbClr val="172B4D"/>
                          </a:solidFill>
                          <a:effectLst/>
                        </a:rPr>
                        <a:t>derived from </a:t>
                      </a:r>
                      <a:r>
                        <a:rPr lang="en-US" sz="600" b="1" dirty="0" err="1">
                          <a:solidFill>
                            <a:srgbClr val="172B4D"/>
                          </a:solidFill>
                          <a:effectLst/>
                        </a:rPr>
                        <a:t>org.openecomp.resource.abstract.nodes.VF</a:t>
                      </a:r>
                      <a:endParaRPr lang="en-US" sz="600" b="1" dirty="0">
                        <a:solidFill>
                          <a:srgbClr val="172B4D"/>
                        </a:solidFill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2168115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 dirty="0">
                          <a:effectLst/>
                        </a:rPr>
                        <a:t>name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 dirty="0">
                          <a:effectLst/>
                        </a:rPr>
                        <a:t>required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>
                          <a:effectLst/>
                        </a:rPr>
                        <a:t>type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>
                          <a:effectLst/>
                        </a:rPr>
                        <a:t>name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 dirty="0">
                          <a:effectLst/>
                        </a:rPr>
                        <a:t>required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 dirty="0">
                          <a:effectLst/>
                        </a:rPr>
                        <a:t>type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760652"/>
                  </a:ext>
                </a:extLst>
              </a:tr>
              <a:tr h="187214"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600" dirty="0">
                          <a:effectLst/>
                        </a:rPr>
                        <a:t>&lt;SOL001 </a:t>
                      </a:r>
                      <a:r>
                        <a:rPr lang="en-US" sz="600" dirty="0" err="1">
                          <a:effectLst/>
                        </a:rPr>
                        <a:t>tosca.nodes.nfv.VNF</a:t>
                      </a:r>
                      <a:r>
                        <a:rPr lang="en-US" sz="600" dirty="0">
                          <a:effectLst/>
                        </a:rPr>
                        <a:t> attributes 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600" dirty="0">
                          <a:effectLst/>
                        </a:rPr>
                        <a:t>&lt;SOL001 </a:t>
                      </a:r>
                      <a:r>
                        <a:rPr lang="en-US" sz="600" dirty="0" err="1">
                          <a:effectLst/>
                        </a:rPr>
                        <a:t>tosca.nodes.nfv.VNF</a:t>
                      </a:r>
                      <a:r>
                        <a:rPr lang="en-US" sz="600" dirty="0">
                          <a:effectLst/>
                        </a:rPr>
                        <a:t> attributes 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217960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descriptor_id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descriptor_id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6292018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descriptor_version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descriptor_version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892170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provider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provider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6568714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product_name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product_name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7303663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software_version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software_version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725047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product_info_name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 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product_info_name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 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689063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vnfm_info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list of 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vnfm_info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list of 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238447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localization_languages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list of 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localization_languages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list of 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059479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default_localization_language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 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default_localization_language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 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7233118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configurable_properties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tosca.datatypes.nfv.VnfconfigurableProperties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configurable_properties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tosca.datatypes.nfv.VnfconfigurableProperties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728100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 err="1">
                          <a:solidFill>
                            <a:srgbClr val="3366FF"/>
                          </a:solidFill>
                          <a:effectLst/>
                        </a:rPr>
                        <a:t>modifiable_attributes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tosca.datatypes.nfv.VnfInfoModifiableAttributes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modifiable_attributes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tosca.datatypes.nfv.VnfInfoModifiableAttributes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9673340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 err="1">
                          <a:solidFill>
                            <a:srgbClr val="3366FF"/>
                          </a:solidFill>
                          <a:effectLst/>
                        </a:rPr>
                        <a:t>lcm_operations_configuration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tosca.datatypes.nfv.VnfLcmOperationsConfiguration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 err="1">
                          <a:solidFill>
                            <a:srgbClr val="3366FF"/>
                          </a:solidFill>
                          <a:effectLst/>
                        </a:rPr>
                        <a:t>lcm_operations_configuration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tosca.datatypes.nfv.VnfLcmOperationsConfiguration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69582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monitoring_parameters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>
                          <a:effectLst/>
                        </a:rPr>
                        <a:t>list of </a:t>
                      </a:r>
                      <a:r>
                        <a:rPr lang="en-US" sz="600" dirty="0" err="1">
                          <a:effectLst/>
                        </a:rPr>
                        <a:t>tosca.datatypes.nfv.VnfMonitoringParameter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monitoring_parameters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>
                          <a:effectLst/>
                        </a:rPr>
                        <a:t>list of </a:t>
                      </a:r>
                      <a:r>
                        <a:rPr lang="en-US" sz="600" dirty="0" err="1">
                          <a:effectLst/>
                        </a:rPr>
                        <a:t>tosca.datatypes.nfv.VnfMonitoringParameter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0789268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flavour_id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flavour_id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8057626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flavour_description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flavour_description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724909"/>
                  </a:ext>
                </a:extLst>
              </a:tr>
              <a:tr h="107553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3366FF"/>
                          </a:solidFill>
                          <a:effectLst/>
                        </a:rPr>
                        <a:t>vnf_profile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 err="1">
                          <a:effectLst/>
                        </a:rPr>
                        <a:t>tosca.datatypes.nfv.VnfProfile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>
                          <a:effectLst/>
                        </a:rPr>
                        <a:t>&lt;--&gt;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 err="1">
                          <a:solidFill>
                            <a:srgbClr val="3366FF"/>
                          </a:solidFill>
                          <a:effectLst/>
                        </a:rPr>
                        <a:t>vnf_profile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 err="1">
                          <a:effectLst/>
                        </a:rPr>
                        <a:t>tosca.datatypes.nfv.VnfProfile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0390774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 dirty="0">
                          <a:effectLst/>
                        </a:rPr>
                      </a:b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600" dirty="0">
                          <a:effectLst/>
                        </a:rPr>
                        <a:t>&lt;SDC AID DM VF attributes that are inherited from </a:t>
                      </a:r>
                      <a:r>
                        <a:rPr lang="en-US" sz="600" dirty="0" err="1">
                          <a:effectLst/>
                        </a:rPr>
                        <a:t>org.openecomp.resource.abstract.nodes.VF</a:t>
                      </a:r>
                      <a:r>
                        <a:rPr lang="en-US" sz="600" dirty="0">
                          <a:effectLst/>
                        </a:rPr>
                        <a:t>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5941130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r>
                        <a:rPr lang="en-US" sz="600" dirty="0"/>
                        <a:t>&lt;the following are being considered&gt;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nf_function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2967342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>
                          <a:effectLst/>
                        </a:rPr>
                        <a:t>requirements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 dirty="0">
                          <a:effectLst/>
                        </a:rPr>
                      </a:b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nf_role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7218173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>
                          <a:effectLst/>
                        </a:rPr>
                        <a:t>interfaces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>
                          <a:effectLst/>
                        </a:rPr>
                        <a:t>Yes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 dirty="0">
                          <a:effectLst/>
                        </a:rPr>
                      </a:br>
                      <a:r>
                        <a:rPr lang="en-US" sz="600" dirty="0" err="1">
                          <a:effectLst/>
                        </a:rPr>
                        <a:t>tosca.interfaces.nfv.VnfLcm</a:t>
                      </a: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nf_type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4935287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nf_naming_code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string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7786283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nf_naming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org.openecomp.datatypes.Naming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5313813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availability_zone_max_count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no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integer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324366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min_instances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no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integer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4749756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max_instances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no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integer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7573593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 dirty="0">
                          <a:effectLst/>
                        </a:rPr>
                      </a:b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multi_stage_design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no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boolean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4808588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sdnc_model_name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no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string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7557208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sdnc_artifact_name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no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000000"/>
                          </a:solidFill>
                          <a:effectLst/>
                        </a:rPr>
                        <a:t>string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682669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 dirty="0">
                          <a:effectLst/>
                        </a:rPr>
                      </a:b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172B4D"/>
                          </a:solidFill>
                          <a:effectLst/>
                        </a:rPr>
                        <a:t>skip_post_instantiation_configuration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 err="1">
                          <a:effectLst/>
                        </a:rPr>
                        <a:t>boolean</a:t>
                      </a:r>
                      <a:r>
                        <a:rPr lang="en-US" sz="600" dirty="0">
                          <a:effectLst/>
                        </a:rPr>
                        <a:t> (default true)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600" dirty="0">
                          <a:effectLst/>
                        </a:rPr>
                        <a:t>constraints: true, false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8185209"/>
                  </a:ext>
                </a:extLst>
              </a:tr>
              <a:tr h="187214"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 dirty="0">
                          <a:effectLst/>
                        </a:rPr>
                      </a:br>
                      <a:endParaRPr lang="en-US" sz="600" dirty="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600">
                          <a:effectLst/>
                        </a:rPr>
                      </a:b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solidFill>
                            <a:srgbClr val="172B4D"/>
                          </a:solidFill>
                          <a:effectLst/>
                        </a:rPr>
                        <a:t>controller_actor</a:t>
                      </a:r>
                      <a:endParaRPr lang="en-US" sz="600">
                        <a:effectLst/>
                      </a:endParaRP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>
                          <a:effectLst/>
                        </a:rPr>
                        <a:t>no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dirty="0">
                          <a:effectLst/>
                        </a:rPr>
                        <a:t>string (default: SO-REF-DATA)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600" dirty="0">
                          <a:effectLst/>
                        </a:rPr>
                        <a:t>constraints: SO-REF-DATA, CDS, SDNC, APPC</a:t>
                      </a:r>
                    </a:p>
                  </a:txBody>
                  <a:tcPr marL="22870" marR="22870" marT="16009" marB="16009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321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7941391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208C78-659D-B345-9A04-D21E3B5BD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VDU and VFC Mapping (not for Guilin)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6730" y="1138239"/>
            <a:ext cx="4045028" cy="4935990"/>
          </a:xfrm>
        </p:spPr>
        <p:txBody>
          <a:bodyPr>
            <a:normAutofit fontScale="92500"/>
          </a:bodyPr>
          <a:lstStyle/>
          <a:p>
            <a:r>
              <a:rPr lang="en-US" sz="1400" dirty="0"/>
              <a:t>SDC adopts a new VFC node type, </a:t>
            </a:r>
            <a:r>
              <a:rPr lang="en-US" sz="1400" dirty="0" err="1"/>
              <a:t>org.openecomp.resource.abstract.nodes.ETSI.VFC</a:t>
            </a:r>
            <a:r>
              <a:rPr lang="en-US" sz="1400" dirty="0"/>
              <a:t>, which is derived from </a:t>
            </a:r>
            <a:r>
              <a:rPr lang="en-US" sz="1400" dirty="0" err="1"/>
              <a:t>org.openecomp.resource.abstract.nodes.VFC</a:t>
            </a:r>
            <a:endParaRPr lang="en-US" sz="1400" dirty="0"/>
          </a:p>
          <a:p>
            <a:pPr marL="520700" lvl="1" indent="-282575">
              <a:buFont typeface="Arial" panose="020B0604020202020204" pitchFamily="34" charset="0"/>
              <a:buChar char="•"/>
            </a:pPr>
            <a:r>
              <a:rPr lang="en-US" sz="1200" dirty="0"/>
              <a:t>Non-ETSI modeling continues to use the existing </a:t>
            </a:r>
            <a:r>
              <a:rPr lang="en-US" sz="1200" dirty="0" err="1"/>
              <a:t>org.openecomp.resource.abstract.nodes.VFC</a:t>
            </a:r>
            <a:endParaRPr lang="en-US" sz="1200" dirty="0"/>
          </a:p>
          <a:p>
            <a:pPr marL="520700" lvl="1" indent="-282575">
              <a:buFont typeface="Arial" panose="020B0604020202020204" pitchFamily="34" charset="0"/>
              <a:buChar char="•"/>
            </a:pPr>
            <a:r>
              <a:rPr lang="en-US" sz="1200" dirty="0"/>
              <a:t>ETSI VNF Onboarding process uses the new VDU node type, </a:t>
            </a:r>
            <a:r>
              <a:rPr lang="en-US" sz="1200" dirty="0" err="1"/>
              <a:t>org.openecomp.resource.abstract.nodes.ETSI.VFC</a:t>
            </a:r>
            <a:r>
              <a:rPr lang="en-US" sz="1200" dirty="0"/>
              <a:t> for SDC AID DM VFC</a:t>
            </a:r>
          </a:p>
          <a:p>
            <a:pPr marL="520700" lvl="2" indent="-282575"/>
            <a:r>
              <a:rPr lang="en-US" sz="1200" dirty="0"/>
              <a:t>SDC copies SOL001 VDU attributes to the corresponding attributes in the </a:t>
            </a:r>
            <a:r>
              <a:rPr lang="en-US" sz="1200" dirty="0" err="1"/>
              <a:t>org.openecomp.resource.abstract.nodes.ETSI.VFC</a:t>
            </a:r>
            <a:r>
              <a:rPr lang="en-US" sz="1200" dirty="0"/>
              <a:t>.</a:t>
            </a:r>
          </a:p>
          <a:p>
            <a:r>
              <a:rPr lang="en-US" sz="1400" dirty="0"/>
              <a:t>SOL001 VDU attributes in SDC AID DM will be visible from SDC UI, so those attributes can be changed by SDC UI.</a:t>
            </a:r>
          </a:p>
          <a:p>
            <a:pPr marL="517525" lvl="2" indent="-285750">
              <a:buFont typeface="Arial" panose="020B0604020202020204" pitchFamily="34" charset="0"/>
              <a:buChar char="•"/>
            </a:pPr>
            <a:r>
              <a:rPr lang="en-US" sz="1200" dirty="0"/>
              <a:t>But the onboarded vendor ETSI package will not be changed by the SDC UI users in Guilin. </a:t>
            </a:r>
          </a:p>
          <a:p>
            <a:pPr marL="517525" lvl="2" indent="-285750">
              <a:buFont typeface="Arial" panose="020B0604020202020204" pitchFamily="34" charset="0"/>
              <a:buChar char="•"/>
            </a:pPr>
            <a:r>
              <a:rPr lang="en-US" sz="1200" dirty="0"/>
              <a:t>In Honolulu, the sync-up behavior will be considered.</a:t>
            </a:r>
          </a:p>
          <a:p>
            <a:pPr marL="231775" lvl="1" indent="-222250">
              <a:buFont typeface="Arial" panose="020B0604020202020204" pitchFamily="34" charset="0"/>
              <a:buChar char="•"/>
            </a:pPr>
            <a:r>
              <a:rPr lang="en-US" sz="1400" dirty="0"/>
              <a:t>In Guilin, SO NFVO, VFC and SVNFM get the SOL 001 attributes from descriptors, not from AAI</a:t>
            </a:r>
          </a:p>
          <a:p>
            <a:pPr marL="517525" lvl="2" indent="-285750">
              <a:buFont typeface="Arial" panose="020B0604020202020204" pitchFamily="34" charset="0"/>
              <a:buChar char="•"/>
            </a:pPr>
            <a:r>
              <a:rPr lang="en-US" sz="1300" dirty="0"/>
              <a:t>AAI schema changes are not expected in Guilin</a:t>
            </a:r>
          </a:p>
          <a:p>
            <a:r>
              <a:rPr lang="en-US" sz="1400" dirty="0"/>
              <a:t>Note: </a:t>
            </a:r>
            <a:r>
              <a:rPr lang="en-US" sz="1400" dirty="0" err="1"/>
              <a:t>org.openecomp.resource.abstract.nodes.VFC</a:t>
            </a:r>
            <a:r>
              <a:rPr lang="en-US" sz="1400" dirty="0"/>
              <a:t> represents design-time VFC, not VFC instances</a:t>
            </a:r>
          </a:p>
          <a:p>
            <a:pPr marL="520700" lvl="2" indent="-282575"/>
            <a:endParaRPr lang="en-US" sz="1200" dirty="0"/>
          </a:p>
          <a:p>
            <a:endParaRPr lang="en-US" sz="1400" dirty="0"/>
          </a:p>
        </p:txBody>
      </p:sp>
      <p:graphicFrame>
        <p:nvGraphicFramePr>
          <p:cNvPr id="57" name="Table 56">
            <a:extLst>
              <a:ext uri="{FF2B5EF4-FFF2-40B4-BE49-F238E27FC236}">
                <a16:creationId xmlns:a16="http://schemas.microsoft.com/office/drawing/2014/main" id="{6B0EB073-9D4C-7C4D-8020-A1019A540D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480873"/>
              </p:ext>
            </p:extLst>
          </p:nvPr>
        </p:nvGraphicFramePr>
        <p:xfrm>
          <a:off x="4309580" y="802861"/>
          <a:ext cx="7770121" cy="5606746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785454">
                  <a:extLst>
                    <a:ext uri="{9D8B030D-6E8A-4147-A177-3AD203B41FA5}">
                      <a16:colId xmlns:a16="http://schemas.microsoft.com/office/drawing/2014/main" val="3409759679"/>
                    </a:ext>
                  </a:extLst>
                </a:gridCol>
                <a:gridCol w="501240">
                  <a:extLst>
                    <a:ext uri="{9D8B030D-6E8A-4147-A177-3AD203B41FA5}">
                      <a16:colId xmlns:a16="http://schemas.microsoft.com/office/drawing/2014/main" val="1486906466"/>
                    </a:ext>
                  </a:extLst>
                </a:gridCol>
                <a:gridCol w="1481926">
                  <a:extLst>
                    <a:ext uri="{9D8B030D-6E8A-4147-A177-3AD203B41FA5}">
                      <a16:colId xmlns:a16="http://schemas.microsoft.com/office/drawing/2014/main" val="1913619952"/>
                    </a:ext>
                  </a:extLst>
                </a:gridCol>
                <a:gridCol w="460287">
                  <a:extLst>
                    <a:ext uri="{9D8B030D-6E8A-4147-A177-3AD203B41FA5}">
                      <a16:colId xmlns:a16="http://schemas.microsoft.com/office/drawing/2014/main" val="152380589"/>
                    </a:ext>
                  </a:extLst>
                </a:gridCol>
                <a:gridCol w="2105246">
                  <a:extLst>
                    <a:ext uri="{9D8B030D-6E8A-4147-A177-3AD203B41FA5}">
                      <a16:colId xmlns:a16="http://schemas.microsoft.com/office/drawing/2014/main" val="486367387"/>
                    </a:ext>
                  </a:extLst>
                </a:gridCol>
                <a:gridCol w="441906">
                  <a:extLst>
                    <a:ext uri="{9D8B030D-6E8A-4147-A177-3AD203B41FA5}">
                      <a16:colId xmlns:a16="http://schemas.microsoft.com/office/drawing/2014/main" val="1245157846"/>
                    </a:ext>
                  </a:extLst>
                </a:gridCol>
                <a:gridCol w="1994062">
                  <a:extLst>
                    <a:ext uri="{9D8B030D-6E8A-4147-A177-3AD203B41FA5}">
                      <a16:colId xmlns:a16="http://schemas.microsoft.com/office/drawing/2014/main" val="2792593596"/>
                    </a:ext>
                  </a:extLst>
                </a:gridCol>
              </a:tblGrid>
              <a:tr h="127036"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800" b="1" dirty="0">
                          <a:solidFill>
                            <a:srgbClr val="172B4D"/>
                          </a:solidFill>
                          <a:effectLst/>
                        </a:rPr>
                        <a:t>SOL001 VDU</a:t>
                      </a:r>
                    </a:p>
                    <a:p>
                      <a:pPr algn="l" fontAlgn="t"/>
                      <a:endParaRPr lang="en-US" sz="800" b="1" dirty="0">
                        <a:solidFill>
                          <a:srgbClr val="172B4D"/>
                        </a:solidFill>
                        <a:effectLst/>
                      </a:endParaRPr>
                    </a:p>
                  </a:txBody>
                  <a:tcPr marL="26163" marR="39245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800" b="1" dirty="0">
                        <a:solidFill>
                          <a:srgbClr val="172B4D"/>
                        </a:solidFill>
                        <a:effectLst/>
                      </a:endParaRPr>
                    </a:p>
                  </a:txBody>
                  <a:tcPr marL="26163" marR="39245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800" b="1" dirty="0">
                        <a:solidFill>
                          <a:srgbClr val="172B4D"/>
                        </a:solidFill>
                        <a:effectLst/>
                      </a:endParaRPr>
                    </a:p>
                  </a:txBody>
                  <a:tcPr marL="26163" marR="39245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>
                          <a:solidFill>
                            <a:srgbClr val="172B4D"/>
                          </a:solidFill>
                          <a:effectLst/>
                        </a:rPr>
                        <a:t>Mapping</a:t>
                      </a:r>
                    </a:p>
                  </a:txBody>
                  <a:tcPr marL="26163" marR="39245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800" b="1" dirty="0" err="1">
                          <a:solidFill>
                            <a:srgbClr val="172B4D"/>
                          </a:solidFill>
                          <a:effectLst/>
                        </a:rPr>
                        <a:t>org.openecomp.resource.abstract.nodes.ETSI.VFC</a:t>
                      </a:r>
                      <a:endParaRPr lang="en-US" sz="800" b="1" dirty="0">
                        <a:solidFill>
                          <a:srgbClr val="172B4D"/>
                        </a:solidFill>
                        <a:effectLst/>
                      </a:endParaRPr>
                    </a:p>
                    <a:p>
                      <a:pPr algn="l" fontAlgn="t"/>
                      <a:r>
                        <a:rPr lang="en-US" sz="800" b="1" dirty="0">
                          <a:solidFill>
                            <a:srgbClr val="172B4D"/>
                          </a:solidFill>
                          <a:effectLst/>
                        </a:rPr>
                        <a:t>(derived from </a:t>
                      </a:r>
                      <a:r>
                        <a:rPr lang="en-US" sz="800" b="1" dirty="0" err="1">
                          <a:solidFill>
                            <a:srgbClr val="172B4D"/>
                          </a:solidFill>
                          <a:effectLst/>
                        </a:rPr>
                        <a:t>org.openecomp.resource.abstract.nodes.VFC</a:t>
                      </a:r>
                      <a:r>
                        <a:rPr lang="en-US" sz="800" b="1" dirty="0">
                          <a:solidFill>
                            <a:srgbClr val="172B4D"/>
                          </a:solidFill>
                          <a:effectLst/>
                        </a:rPr>
                        <a:t>)</a:t>
                      </a:r>
                    </a:p>
                  </a:txBody>
                  <a:tcPr marL="26163" marR="39245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800" b="1" dirty="0">
                        <a:solidFill>
                          <a:srgbClr val="172B4D"/>
                        </a:solidFill>
                        <a:effectLst/>
                      </a:endParaRPr>
                    </a:p>
                  </a:txBody>
                  <a:tcPr marL="26163" marR="39245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800" b="1" dirty="0">
                        <a:solidFill>
                          <a:srgbClr val="172B4D"/>
                        </a:solidFill>
                        <a:effectLst/>
                      </a:endParaRPr>
                    </a:p>
                  </a:txBody>
                  <a:tcPr marL="26163" marR="39245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9014043"/>
                  </a:ext>
                </a:extLst>
              </a:tr>
              <a:tr h="11197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>
                          <a:effectLst/>
                        </a:rPr>
                        <a:t>Name</a:t>
                      </a: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>
                          <a:effectLst/>
                        </a:rPr>
                        <a:t>Required</a:t>
                      </a: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>
                          <a:effectLst/>
                        </a:rPr>
                        <a:t>Type</a:t>
                      </a: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dirty="0">
                          <a:effectLst/>
                        </a:rPr>
                        <a:t>Name</a:t>
                      </a:r>
                      <a:endParaRPr lang="en-US" sz="800" dirty="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>
                          <a:effectLst/>
                        </a:rPr>
                        <a:t>Required</a:t>
                      </a: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>
                          <a:effectLst/>
                        </a:rPr>
                        <a:t>Type</a:t>
                      </a: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4585351"/>
                  </a:ext>
                </a:extLst>
              </a:tr>
              <a:tr h="11197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name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yes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>
                          <a:effectLst/>
                        </a:rPr>
                        <a:t>name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yes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659092"/>
                  </a:ext>
                </a:extLst>
              </a:tr>
              <a:tr h="11197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description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yes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description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yes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9097610"/>
                  </a:ext>
                </a:extLst>
              </a:tr>
              <a:tr h="11197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boot_order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boolean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boot_order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boolean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481318"/>
                  </a:ext>
                </a:extLst>
              </a:tr>
              <a:tr h="11197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nfvi_constraints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map of 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nfvi_constraints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map of 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323648"/>
                  </a:ext>
                </a:extLst>
              </a:tr>
              <a:tr h="338027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monitoring_parameters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list of tosca.datatypes.nfv.VnfcMonitoringParameter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 err="1">
                          <a:effectLst/>
                        </a:rPr>
                        <a:t>monitoring_parameters</a:t>
                      </a:r>
                      <a:endParaRPr lang="en-US" sz="800" dirty="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list of tosca.datatypes.nfv.VnfcMonitoringParameter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2246646"/>
                  </a:ext>
                </a:extLst>
              </a:tr>
              <a:tr h="338027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configurable_properties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map of tosca.datatypes.nfv.VnfcConfigurableProperties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 err="1">
                          <a:effectLst/>
                        </a:rPr>
                        <a:t>configurable_properties</a:t>
                      </a:r>
                      <a:endParaRPr lang="en-US" sz="800" dirty="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map of tosca.datatypes.nfv.VnfcConfigurableProperties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8554023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boot_data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tosca.datatypes.nfv.BootData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boot_data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tosca.datatypes.nfv.BootData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457717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vdu_profile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yes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tosca.datatypes.nfv.VduProfile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 err="1">
                          <a:effectLst/>
                        </a:rPr>
                        <a:t>vdu_profile</a:t>
                      </a:r>
                      <a:endParaRPr lang="en-US" sz="800" dirty="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yes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tosca.datatypes.nfv.VduProfile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5055252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sw_image_data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tosca.datatypes.nfv.SwImageData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&lt;--&gt;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 err="1">
                          <a:effectLst/>
                        </a:rPr>
                        <a:t>sw_image_data</a:t>
                      </a:r>
                      <a:endParaRPr lang="en-US" sz="800" dirty="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tosca.datatypes.nfv.SwImageData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0296475"/>
                  </a:ext>
                </a:extLst>
              </a:tr>
              <a:tr h="488726"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&lt;SDC AID DM VFC attributes that are inherited from the org.openecomp.resource.abstract.nodes.VFC&gt;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 dirty="0">
                          <a:effectLst/>
                        </a:rPr>
                      </a:br>
                      <a:endParaRPr lang="en-US" sz="800" dirty="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3257910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nfc_function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2575261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high_availability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2815914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vm_image_name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5848369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vm_flavor_name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012616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nfc_naming_code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8064825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 dirty="0">
                          <a:effectLst/>
                        </a:rPr>
                      </a:br>
                      <a:endParaRPr lang="en-US" sz="800" dirty="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vm_type_tag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>
                          <a:effectLst/>
                        </a:rPr>
                        <a:t>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8059303"/>
                  </a:ext>
                </a:extLst>
              </a:tr>
              <a:tr h="714776"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nfc_naming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 err="1">
                          <a:effectLst/>
                        </a:rPr>
                        <a:t>org.openecomp.datatypes.Naming</a:t>
                      </a:r>
                      <a:endParaRPr lang="en-US" sz="800" dirty="0">
                        <a:effectLst/>
                      </a:endParaRP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800" dirty="0" err="1">
                          <a:effectLst/>
                        </a:rPr>
                        <a:t>ONAP_generated_naming</a:t>
                      </a:r>
                      <a:r>
                        <a:rPr lang="en-US" sz="800" dirty="0">
                          <a:effectLst/>
                        </a:rPr>
                        <a:t>: yes: </a:t>
                      </a:r>
                      <a:r>
                        <a:rPr lang="en-US" sz="800" dirty="0" err="1">
                          <a:effectLst/>
                        </a:rPr>
                        <a:t>boolean</a:t>
                      </a:r>
                      <a:endParaRPr lang="en-US" sz="800" dirty="0">
                        <a:effectLst/>
                      </a:endParaRP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800" dirty="0" err="1">
                          <a:effectLst/>
                        </a:rPr>
                        <a:t>naming_policy</a:t>
                      </a:r>
                      <a:r>
                        <a:rPr lang="en-US" sz="800" dirty="0">
                          <a:effectLst/>
                        </a:rPr>
                        <a:t>: no: string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800" dirty="0" err="1">
                          <a:effectLst/>
                        </a:rPr>
                        <a:t>instance_name</a:t>
                      </a:r>
                      <a:r>
                        <a:rPr lang="en-US" sz="800" dirty="0">
                          <a:effectLst/>
                        </a:rPr>
                        <a:t>: no: string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82980"/>
                  </a:ext>
                </a:extLst>
              </a:tr>
              <a:tr h="187328"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>
                          <a:effectLst/>
                        </a:rPr>
                      </a:br>
                      <a:endParaRPr lang="en-US" sz="800">
                        <a:effectLst/>
                      </a:endParaRP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min_instances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>
                          <a:effectLst/>
                        </a:rPr>
                        <a:t>no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dirty="0">
                          <a:effectLst/>
                        </a:rPr>
                        <a:t>integer</a:t>
                      </a:r>
                    </a:p>
                  </a:txBody>
                  <a:tcPr marL="26163" marR="26163" marT="18314" marB="1831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9642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7086516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208C78-659D-B345-9A04-D21E3B5BD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SOL001 VNFD and SDC AID DM VF Template Mapping </a:t>
            </a:r>
            <a:br>
              <a:rPr lang="en-US" dirty="0"/>
            </a:br>
            <a:r>
              <a:rPr lang="en-US" dirty="0"/>
              <a:t>(not for Guilin)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961" y="1098818"/>
            <a:ext cx="3427699" cy="4355683"/>
          </a:xfrm>
        </p:spPr>
        <p:txBody>
          <a:bodyPr>
            <a:normAutofit/>
          </a:bodyPr>
          <a:lstStyle/>
          <a:p>
            <a:r>
              <a:rPr lang="en-US" sz="1400" dirty="0"/>
              <a:t>Templates between SOL001 VNFD and SDC AID DM are similar, but the contents of </a:t>
            </a:r>
            <a:r>
              <a:rPr lang="en-US" sz="1400" dirty="0" err="1"/>
              <a:t>node_templates</a:t>
            </a:r>
            <a:r>
              <a:rPr lang="en-US" sz="1400" dirty="0"/>
              <a:t> and groups are different</a:t>
            </a:r>
          </a:p>
          <a:p>
            <a:endParaRPr lang="en-US" sz="1400" dirty="0"/>
          </a:p>
          <a:p>
            <a:pPr marL="520700" lvl="2" indent="-282575"/>
            <a:endParaRPr lang="en-US" sz="1200" dirty="0"/>
          </a:p>
          <a:p>
            <a:endParaRPr lang="en-US" sz="14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0415319-7F3B-4142-81F9-A6FD7247B7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736504"/>
              </p:ext>
            </p:extLst>
          </p:nvPr>
        </p:nvGraphicFramePr>
        <p:xfrm>
          <a:off x="3899905" y="736601"/>
          <a:ext cx="7921256" cy="6481008"/>
        </p:xfrm>
        <a:graphic>
          <a:graphicData uri="http://schemas.openxmlformats.org/drawingml/2006/table">
            <a:tbl>
              <a:tblPr/>
              <a:tblGrid>
                <a:gridCol w="1775637">
                  <a:extLst>
                    <a:ext uri="{9D8B030D-6E8A-4147-A177-3AD203B41FA5}">
                      <a16:colId xmlns:a16="http://schemas.microsoft.com/office/drawing/2014/main" val="746701666"/>
                    </a:ext>
                  </a:extLst>
                </a:gridCol>
                <a:gridCol w="1988289">
                  <a:extLst>
                    <a:ext uri="{9D8B030D-6E8A-4147-A177-3AD203B41FA5}">
                      <a16:colId xmlns:a16="http://schemas.microsoft.com/office/drawing/2014/main" val="182700575"/>
                    </a:ext>
                  </a:extLst>
                </a:gridCol>
                <a:gridCol w="180753">
                  <a:extLst>
                    <a:ext uri="{9D8B030D-6E8A-4147-A177-3AD203B41FA5}">
                      <a16:colId xmlns:a16="http://schemas.microsoft.com/office/drawing/2014/main" val="3519920164"/>
                    </a:ext>
                  </a:extLst>
                </a:gridCol>
                <a:gridCol w="1275907">
                  <a:extLst>
                    <a:ext uri="{9D8B030D-6E8A-4147-A177-3AD203B41FA5}">
                      <a16:colId xmlns:a16="http://schemas.microsoft.com/office/drawing/2014/main" val="190739419"/>
                    </a:ext>
                  </a:extLst>
                </a:gridCol>
                <a:gridCol w="2700670">
                  <a:extLst>
                    <a:ext uri="{9D8B030D-6E8A-4147-A177-3AD203B41FA5}">
                      <a16:colId xmlns:a16="http://schemas.microsoft.com/office/drawing/2014/main" val="3758950695"/>
                    </a:ext>
                  </a:extLst>
                </a:gridCol>
              </a:tblGrid>
              <a:tr h="233854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US" sz="800" b="1" dirty="0">
                          <a:solidFill>
                            <a:srgbClr val="172B4D"/>
                          </a:solidFill>
                          <a:effectLst/>
                        </a:rPr>
                        <a:t>SOL001 VNFD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 b="1" dirty="0">
                          <a:solidFill>
                            <a:srgbClr val="172B4D"/>
                          </a:solidFill>
                          <a:effectLst/>
                        </a:rPr>
                      </a:br>
                      <a:endParaRPr lang="en-US" sz="800" b="1" dirty="0">
                        <a:solidFill>
                          <a:srgbClr val="172B4D"/>
                        </a:solidFill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US" sz="800" b="1" dirty="0">
                          <a:solidFill>
                            <a:srgbClr val="172B4D"/>
                          </a:solidFill>
                          <a:effectLst/>
                        </a:rPr>
                        <a:t>SDC AID DM VFD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36626"/>
                  </a:ext>
                </a:extLst>
              </a:tr>
              <a:tr h="233854"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dirty="0">
                          <a:effectLst/>
                        </a:rPr>
                        <a:t>Name</a:t>
                      </a:r>
                      <a:endParaRPr lang="en-US" sz="800" dirty="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dirty="0">
                          <a:effectLst/>
                        </a:rPr>
                        <a:t>Grammar</a:t>
                      </a:r>
                      <a:endParaRPr lang="en-US" sz="800" dirty="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800" dirty="0">
                          <a:effectLst/>
                        </a:rPr>
                      </a:br>
                      <a:endParaRPr lang="en-US" sz="800" dirty="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dirty="0">
                          <a:effectLst/>
                        </a:rPr>
                        <a:t>Name</a:t>
                      </a:r>
                      <a:endParaRPr lang="en-US" sz="800" dirty="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dirty="0">
                          <a:effectLst/>
                        </a:rPr>
                        <a:t>Grammar</a:t>
                      </a:r>
                      <a:endParaRPr lang="en-US" sz="800" dirty="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918297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 err="1">
                          <a:effectLst/>
                        </a:rPr>
                        <a:t>tosca_definitions_version</a:t>
                      </a:r>
                      <a:endParaRPr lang="en-US" sz="700" dirty="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String (tosca_simple_yaml_1_2)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tosca_definitions_version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String (tosca_simple_yaml_1_2)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5917302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</a:rPr>
                        <a:t>description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string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string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7592031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</a:rPr>
                        <a:t>metadata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map of &lt;string&gt;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metadata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map of &lt;string&gt;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9993831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</a:rPr>
                        <a:t>imports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Single-line grammar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imports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Identifies the lower level models (VFC, CP, VL, heat)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6086432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</a:rPr>
                        <a:t>data_types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data_type_name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data_types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data_type_name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4836619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 err="1">
                          <a:effectLst/>
                        </a:rPr>
                        <a:t>node_types</a:t>
                      </a:r>
                      <a:endParaRPr lang="en-US" sz="700" dirty="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node_type_name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node_types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node_type_name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11338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</a:rPr>
                        <a:t>topology_template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topology_template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topology_template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similar, but the following are different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 err="1">
                          <a:effectLst/>
                          <a:latin typeface="+mn-lt"/>
                        </a:rPr>
                        <a:t>node_templates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 contents groups and workflows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0151082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>
                          <a:effectLst/>
                        </a:rPr>
                        <a:t>description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string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string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741806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>
                          <a:effectLst/>
                        </a:rPr>
                        <a:t>inputs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>
                          <a:effectLst/>
                          <a:latin typeface="+mn-lt"/>
                        </a:rPr>
                        <a:t>inputs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&lt;parameter name&gt;: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746385"/>
                  </a:ext>
                </a:extLst>
              </a:tr>
              <a:tr h="712354"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 err="1">
                          <a:effectLst/>
                        </a:rPr>
                        <a:t>node_templates</a:t>
                      </a:r>
                      <a:endParaRPr lang="en-US" sz="700" dirty="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vnf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tosca.nodes.nfv.Vnf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vdu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tosca.nodes.nfv.Vdu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vl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tosca.nodes.nfv.VnfVirtualLink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vduCp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tosca.nodes.nfv.VduCp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vduCompute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tosca.nodes.nfv.Vdu.Compute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 err="1">
                          <a:effectLst/>
                          <a:latin typeface="+mn-lt"/>
                        </a:rPr>
                        <a:t>node_templates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vfc:</a:t>
                      </a:r>
                    </a:p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    type: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org.openecomp.resources.vfc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.&lt;&gt;</a:t>
                      </a:r>
                    </a:p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vl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:</a:t>
                      </a:r>
                    </a:p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    type: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org.openecomp.resources.vl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.&lt;&gt;</a:t>
                      </a:r>
                    </a:p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cp: </a:t>
                      </a:r>
                    </a:p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    type: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org.openecomp.resources.cp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.&lt;&gt;</a:t>
                      </a:r>
                    </a:p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allotted_resource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:</a:t>
                      </a:r>
                    </a:p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    type: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org.openecomp.resource.allottedResource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.&lt;&gt;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0120558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</a:rPr>
                      </a:br>
                      <a:endParaRPr lang="en-US" sz="70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>
                          <a:effectLst/>
                          <a:latin typeface="+mn-lt"/>
                        </a:rPr>
                        <a:t>workflows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&lt;workflow name&gt;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9188082"/>
                  </a:ext>
                </a:extLst>
              </a:tr>
              <a:tr h="447920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</a:rPr>
                        <a:t>policies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>
                          <a:effectLst/>
                        </a:rPr>
                        <a:t>scaling aspect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tosca.datatypes.nfv.ScalingAspect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>
                          <a:effectLst/>
                          <a:latin typeface="+mn-lt"/>
                        </a:rPr>
                        <a:t>groups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list of VF Modules</a:t>
                      </a:r>
                    </a:p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VFModule_Base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:</a:t>
                      </a:r>
                    </a:p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    type: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org.openecomp.groups.VfModule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VFModule_Expansion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:</a:t>
                      </a:r>
                    </a:p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    type: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org.openecomp.groups.VfModule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3500597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</a:rPr>
                      </a:br>
                      <a:endParaRPr lang="en-US" sz="70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>
                          <a:effectLst/>
                          <a:latin typeface="+mn-lt"/>
                        </a:rPr>
                        <a:t>policies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Optional list of policies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9667491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</a:rPr>
                        <a:t>substitution_mappings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substitution_mappings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2554377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>
                          <a:effectLst/>
                        </a:rPr>
                        <a:t>node_type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>
                          <a:effectLst/>
                          <a:latin typeface="+mn-lt"/>
                        </a:rPr>
                        <a:t>node_type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6060772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>
                          <a:effectLst/>
                        </a:rPr>
                        <a:t>capabilities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capability_type_name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capabilities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capability_type_name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1161986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>
                          <a:effectLst/>
                        </a:rPr>
                        <a:t>requirements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>
                          <a:effectLst/>
                          <a:latin typeface="+mn-lt"/>
                        </a:rPr>
                        <a:t>requirements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5819038"/>
                  </a:ext>
                </a:extLst>
              </a:tr>
              <a:tr h="190983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</a:rPr>
                        <a:t>group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not defined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group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group_type_name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2355921"/>
                  </a:ext>
                </a:extLst>
              </a:tr>
              <a:tr h="271630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</a:rPr>
                        <a:t>policy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only the 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Abstract.SecurityGroupRule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 policy type is defined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>
                          <a:effectLst/>
                          <a:latin typeface="+mn-lt"/>
                        </a:rPr>
                        <a:t>not sure if we can map this into SDC AID DM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policy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policy_type_name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7731320"/>
                  </a:ext>
                </a:extLst>
              </a:tr>
              <a:tr h="183486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</a:rPr>
                        <a:t>relationship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tosca.relationships.nfv.VirtualBindsTo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tosca.relationships.nfv.AttachesTo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>
                          <a:effectLst/>
                          <a:latin typeface="+mn-lt"/>
                        </a:rPr>
                        <a:t>relationship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relationship_type_name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4375143"/>
                  </a:ext>
                </a:extLst>
              </a:tr>
              <a:tr h="233854"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</a:rPr>
                      </a:br>
                      <a:endParaRPr lang="en-US" sz="70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 dirty="0">
                          <a:effectLst/>
                          <a:latin typeface="+mn-lt"/>
                        </a:rPr>
                      </a:b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 err="1">
                          <a:effectLst/>
                          <a:latin typeface="+mn-lt"/>
                        </a:rPr>
                        <a:t>annotation_type</a:t>
                      </a:r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annotation_type_name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8742975"/>
                  </a:ext>
                </a:extLst>
              </a:tr>
              <a:tr h="233854"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</a:rPr>
                      </a:br>
                      <a:endParaRPr lang="en-US" sz="700">
                        <a:effectLst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700">
                          <a:effectLst/>
                          <a:latin typeface="+mn-lt"/>
                        </a:rPr>
                      </a:br>
                      <a:endParaRPr lang="en-US" sz="70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annotation</a:t>
                      </a: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dirty="0">
                          <a:effectLst/>
                          <a:latin typeface="+mn-lt"/>
                        </a:rPr>
                        <a:t>&lt;</a:t>
                      </a:r>
                      <a:r>
                        <a:rPr lang="en-US" sz="700" dirty="0" err="1">
                          <a:effectLst/>
                          <a:latin typeface="+mn-lt"/>
                        </a:rPr>
                        <a:t>annotation_name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&gt;:</a:t>
                      </a:r>
                    </a:p>
                    <a:p>
                      <a:pPr algn="l" fontAlgn="t"/>
                      <a:endParaRPr lang="en-US" sz="700" dirty="0">
                        <a:effectLst/>
                        <a:latin typeface="+mn-lt"/>
                      </a:endParaRPr>
                    </a:p>
                  </a:txBody>
                  <a:tcPr marL="6222" marR="6222" marT="4355" marB="435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76709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4849270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208C78-659D-B345-9A04-D21E3B5BD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VF-Module Deduction from SOL001 VNFD (not for Guilin)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0368" y="1074441"/>
            <a:ext cx="5087688" cy="1817615"/>
          </a:xfrm>
        </p:spPr>
        <p:txBody>
          <a:bodyPr>
            <a:normAutofit/>
          </a:bodyPr>
          <a:lstStyle/>
          <a:p>
            <a:r>
              <a:rPr lang="en-US" sz="1400" dirty="0"/>
              <a:t>SDC deduces the VF-Module from the SOL001 VNFD Policies&gt;</a:t>
            </a:r>
            <a:r>
              <a:rPr lang="en-US" sz="1400" dirty="0" err="1"/>
              <a:t>scaling_aspects</a:t>
            </a:r>
            <a:r>
              <a:rPr lang="en-US" sz="1400" dirty="0"/>
              <a:t>&gt;properties&gt;aspects</a:t>
            </a:r>
          </a:p>
          <a:p>
            <a:r>
              <a:rPr lang="en-US" sz="1400" dirty="0"/>
              <a:t>Additional VF-Module attributes are deduced as the following table</a:t>
            </a:r>
          </a:p>
          <a:p>
            <a:r>
              <a:rPr lang="en-US" sz="1400" dirty="0"/>
              <a:t>SOL003 Adapter may need to transform the VF-Module back to the SOL001 VNFD policies for the scaling and healing requests from VNFM(s) – not part of Guilin</a:t>
            </a:r>
          </a:p>
          <a:p>
            <a:pPr marL="520700" lvl="2" indent="-282575"/>
            <a:endParaRPr lang="en-US" sz="1200" dirty="0"/>
          </a:p>
          <a:p>
            <a:endParaRPr lang="en-US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5B9248-97B9-0B47-A0F5-98B6A5161C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1239" y="1063256"/>
            <a:ext cx="6650393" cy="368506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01E7E58-2AAF-F742-B508-40E6D575F1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0554834"/>
              </p:ext>
            </p:extLst>
          </p:nvPr>
        </p:nvGraphicFramePr>
        <p:xfrm>
          <a:off x="90368" y="3060981"/>
          <a:ext cx="5639910" cy="3362097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0720">
                  <a:extLst>
                    <a:ext uri="{9D8B030D-6E8A-4147-A177-3AD203B41FA5}">
                      <a16:colId xmlns:a16="http://schemas.microsoft.com/office/drawing/2014/main" val="2995614728"/>
                    </a:ext>
                  </a:extLst>
                </a:gridCol>
                <a:gridCol w="687248">
                  <a:extLst>
                    <a:ext uri="{9D8B030D-6E8A-4147-A177-3AD203B41FA5}">
                      <a16:colId xmlns:a16="http://schemas.microsoft.com/office/drawing/2014/main" val="585299004"/>
                    </a:ext>
                  </a:extLst>
                </a:gridCol>
                <a:gridCol w="2055281">
                  <a:extLst>
                    <a:ext uri="{9D8B030D-6E8A-4147-A177-3AD203B41FA5}">
                      <a16:colId xmlns:a16="http://schemas.microsoft.com/office/drawing/2014/main" val="1904656960"/>
                    </a:ext>
                  </a:extLst>
                </a:gridCol>
                <a:gridCol w="1456661">
                  <a:extLst>
                    <a:ext uri="{9D8B030D-6E8A-4147-A177-3AD203B41FA5}">
                      <a16:colId xmlns:a16="http://schemas.microsoft.com/office/drawing/2014/main" val="1997640367"/>
                    </a:ext>
                  </a:extLst>
                </a:gridCol>
              </a:tblGrid>
              <a:tr h="39679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dirty="0">
                          <a:effectLst/>
                        </a:rPr>
                        <a:t>Name</a:t>
                      </a:r>
                      <a:endParaRPr lang="en-US" sz="900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>
                          <a:effectLst/>
                        </a:rPr>
                        <a:t>Required</a:t>
                      </a:r>
                      <a:endParaRPr lang="en-US" sz="90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dirty="0">
                          <a:effectLst/>
                        </a:rPr>
                        <a:t>Type</a:t>
                      </a:r>
                      <a:endParaRPr lang="en-US" sz="900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SOL001 VNFD Policies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719727"/>
                  </a:ext>
                </a:extLst>
              </a:tr>
              <a:tr h="39679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 err="1">
                          <a:effectLst/>
                        </a:rPr>
                        <a:t>vf_module_type</a:t>
                      </a:r>
                      <a:endParaRPr lang="en-US" sz="900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yes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string</a:t>
                      </a:r>
                    </a:p>
                    <a:p>
                      <a:pPr algn="l" fontAlgn="t"/>
                      <a:r>
                        <a:rPr lang="en-US" sz="900" dirty="0">
                          <a:effectLst/>
                        </a:rPr>
                        <a:t>valid values: </a:t>
                      </a:r>
                      <a:r>
                        <a:rPr lang="en-US" sz="900" u="sng" dirty="0">
                          <a:solidFill>
                            <a:srgbClr val="6D1806"/>
                          </a:solidFill>
                          <a:effectLst/>
                          <a:hlinkClick r:id="rId3"/>
                        </a:rPr>
                        <a:t>Base, Expansion</a:t>
                      </a:r>
                      <a:endParaRPr lang="en-US" sz="900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Base</a:t>
                      </a:r>
                    </a:p>
                    <a:p>
                      <a:pPr algn="l" fontAlgn="t"/>
                      <a:r>
                        <a:rPr lang="en-US" sz="900">
                          <a:effectLst/>
                        </a:rPr>
                        <a:t>default: Base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980229"/>
                  </a:ext>
                </a:extLst>
              </a:tr>
              <a:tr h="258782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vf_module_label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yes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string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aspects: &lt;A&gt;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0266247"/>
                  </a:ext>
                </a:extLst>
              </a:tr>
              <a:tr h="39679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min_vf_module_instances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yes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integer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 err="1">
                          <a:effectLst/>
                        </a:rPr>
                        <a:t>initial_delta</a:t>
                      </a:r>
                      <a:r>
                        <a:rPr lang="en-US" sz="900" dirty="0">
                          <a:effectLst/>
                        </a:rPr>
                        <a:t>: 0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9481293"/>
                  </a:ext>
                </a:extLst>
              </a:tr>
              <a:tr h="39679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max_vf_module_instances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no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integer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 err="1">
                          <a:effectLst/>
                        </a:rPr>
                        <a:t>max_scale_level</a:t>
                      </a:r>
                      <a:endParaRPr lang="en-US" sz="900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90019"/>
                  </a:ext>
                </a:extLst>
              </a:tr>
              <a:tr h="39679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initial_count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yes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integer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 err="1">
                          <a:effectLst/>
                        </a:rPr>
                        <a:t>initial_data</a:t>
                      </a:r>
                      <a:r>
                        <a:rPr lang="en-US" sz="900" dirty="0">
                          <a:effectLst/>
                        </a:rPr>
                        <a:t>:</a:t>
                      </a:r>
                    </a:p>
                    <a:p>
                      <a:pPr algn="l" fontAlgn="t"/>
                      <a:r>
                        <a:rPr lang="en-US" sz="900" dirty="0">
                          <a:effectLst/>
                        </a:rPr>
                        <a:t>  </a:t>
                      </a:r>
                      <a:r>
                        <a:rPr lang="en-US" sz="900" dirty="0" err="1">
                          <a:effectLst/>
                        </a:rPr>
                        <a:t>number_of_instances</a:t>
                      </a:r>
                      <a:endParaRPr lang="en-US" sz="900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5587624"/>
                  </a:ext>
                </a:extLst>
              </a:tr>
              <a:tr h="39679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vf_module_description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no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string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aspects: </a:t>
                      </a:r>
                    </a:p>
                    <a:p>
                      <a:pPr algn="l" fontAlgn="t"/>
                      <a:r>
                        <a:rPr lang="en-US" sz="900" dirty="0">
                          <a:effectLst/>
                        </a:rPr>
                        <a:t>  description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7619215"/>
                  </a:ext>
                </a:extLst>
              </a:tr>
              <a:tr h="258782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 err="1">
                          <a:effectLst/>
                        </a:rPr>
                        <a:t>volume_group</a:t>
                      </a:r>
                      <a:endParaRPr lang="en-US" sz="900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yes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Boolean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Default to false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383480"/>
                  </a:ext>
                </a:extLst>
              </a:tr>
              <a:tr h="34406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 err="1">
                          <a:effectLst/>
                        </a:rPr>
                        <a:t>group_naming</a:t>
                      </a:r>
                      <a:endParaRPr lang="en-US" sz="900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no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 err="1">
                          <a:effectLst/>
                        </a:rPr>
                        <a:t>org.openecomp.datatypes.Naming</a:t>
                      </a:r>
                      <a:endParaRPr lang="en-US" sz="900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Optional field, leave it empty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27518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8904126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DD68B4CA-2E5B-B64C-A3F9-BBC30BCCD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8981" y="1015513"/>
            <a:ext cx="3920645" cy="54296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84842"/>
            <a:ext cx="11743684" cy="796548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ONAP Conformance to ETSI Specifications</a:t>
            </a:r>
            <a:br>
              <a:rPr lang="en-US" sz="3200" dirty="0"/>
            </a:br>
            <a:r>
              <a:rPr lang="en-US" sz="3200" dirty="0"/>
              <a:t>- Future-Proof ETSI-Aligned Orchestration Architecture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73677BA3-393C-9544-BC8B-351ABD791B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9717" y="1062982"/>
            <a:ext cx="3787430" cy="2366018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NS/VNF/PNF Modeling, Onboarding/Design &amp; Packaging Conformance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SOL004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for VNF and PNF packages (SDC)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SOL007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for NS package (SDC)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SOL001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for describing VNF, PNF and NS models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SOL003 (IFA007)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for VNF Package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Mgmt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(SOL003 Adapter)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SOL005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(IFA 013)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 NS/PNF/VNF Package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Mgmt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(SOL005 Adapter)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SEC022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for ETSI Package and API security</a:t>
            </a:r>
          </a:p>
        </p:txBody>
      </p:sp>
      <p:sp>
        <p:nvSpPr>
          <p:cNvPr id="56" name="Text Placeholder 3">
            <a:extLst>
              <a:ext uri="{FF2B5EF4-FFF2-40B4-BE49-F238E27FC236}">
                <a16:creationId xmlns:a16="http://schemas.microsoft.com/office/drawing/2014/main" id="{9866B803-4B75-FA4C-A77E-3EC999223252}"/>
              </a:ext>
            </a:extLst>
          </p:cNvPr>
          <p:cNvSpPr txBox="1">
            <a:spLocks/>
          </p:cNvSpPr>
          <p:nvPr/>
        </p:nvSpPr>
        <p:spPr>
          <a:xfrm>
            <a:off x="3969051" y="1062982"/>
            <a:ext cx="3813256" cy="450739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Ongoing CNF Modeling, Packaging and Orchestration Conformance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IFA 011 (VNF Descriptor and Packaging Specification)</a:t>
            </a:r>
          </a:p>
          <a:p>
            <a:pPr marL="460375" lvl="1" indent="-230188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ONAP VNF/CNF package and models including Helm Charts &amp; Container Images conform to IFA 011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IFA 040 (Service interfaces for OS Container </a:t>
            </a:r>
            <a:r>
              <a:rPr lang="en-US" sz="11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Mgmt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&amp; </a:t>
            </a:r>
            <a:r>
              <a:rPr lang="en-US" sz="11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Orch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)</a:t>
            </a:r>
          </a:p>
          <a:p>
            <a:pPr marL="460375" lvl="1" indent="-230188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ONAP conforms to the OS container NFV object model, CISM and CIR management, based on IFA 040 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IFA 010 (NFV </a:t>
            </a:r>
            <a:r>
              <a:rPr lang="en-US" sz="11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Mgmt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&amp; Orchestration Functional </a:t>
            </a:r>
            <a:r>
              <a:rPr lang="en-US" sz="11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Reqs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)</a:t>
            </a:r>
          </a:p>
          <a:p>
            <a:pPr marL="460375" lvl="1" indent="-230188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ONAP NFVO and VNFM orchestration functions conform to IFA 010 requirements</a:t>
            </a:r>
          </a:p>
          <a:p>
            <a:pPr marL="3175" indent="-230188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ONAP also conforms to the following specifications:</a:t>
            </a:r>
          </a:p>
          <a:p>
            <a:pPr marL="460375" lvl="1" indent="-230188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IFA 007 (Or-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Vnfm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Interfaces &amp; IM Specifications)</a:t>
            </a:r>
          </a:p>
          <a:p>
            <a:pPr marL="460375" lvl="1" indent="-230188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IFA 008 (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Ve-Vnfm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Interfaces &amp; IM Specifications)</a:t>
            </a:r>
          </a:p>
          <a:p>
            <a:pPr marL="460375" lvl="1" indent="-230188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IFA 013 (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-Ma-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Nfvo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Interfaces &amp; IM Specifications)</a:t>
            </a:r>
          </a:p>
          <a:p>
            <a:pPr marL="460375" lvl="1" indent="-230188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IFA 014 (NS Templates Specifications)</a:t>
            </a:r>
          </a:p>
          <a:p>
            <a:pPr marL="3175" indent="-230188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Note: ETSI SOL specifications profiling CISM solutions</a:t>
            </a:r>
          </a:p>
          <a:p>
            <a:pPr marL="3175" indent="-230188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Note: ONAP is waiting for ETSI SOL specifications for CNF</a:t>
            </a:r>
          </a:p>
          <a:p>
            <a:pPr marL="233363" indent="-225425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Note: ETSI-based Configuration (Day 0, 1, 2…) would be beneficial in ONAP (See ONAP SO Hierarchical </a:t>
            </a:r>
            <a:r>
              <a:rPr lang="en-US" sz="11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Orch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)</a:t>
            </a:r>
            <a:endParaRPr lang="en-US" sz="1100" b="1" dirty="0">
              <a:latin typeface="+mn-lt"/>
            </a:endParaRPr>
          </a:p>
          <a:p>
            <a:pPr marL="3175" indent="-230188"/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EBE7AE58-A7AC-F64D-8136-CE70D4E20586}"/>
              </a:ext>
            </a:extLst>
          </p:cNvPr>
          <p:cNvSpPr txBox="1">
            <a:spLocks/>
          </p:cNvSpPr>
          <p:nvPr/>
        </p:nvSpPr>
        <p:spPr>
          <a:xfrm>
            <a:off x="89717" y="3526971"/>
            <a:ext cx="3787430" cy="28430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Lifecycle Management Conformance for 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SDC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for SOL004 and SOL007 package onboarding, design and distribution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ONAP NFVO (VFC and SO NFVO) and External NFVO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  ETSI MANO NFVO functionalities.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SOL003 Adapter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 SOL003-compliant VNF LCM interfaces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SOL005 Adapter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 SOL005-compliant NS LCM interfaces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SOL002 Adapter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 SOL002-compliant VNF/VNFC LCM interfaces (currently on hold)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ETSI Catalog Manager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 ETSI SOL004/SOL007/SOL001 Runtime Package Management and Parsing for NS/VNF/PNF</a:t>
            </a:r>
          </a:p>
          <a:p>
            <a:pPr marL="0" indent="0">
              <a:buFont typeface="Arial" charset="0"/>
              <a:buNone/>
            </a:pPr>
            <a:endParaRPr lang="en-US" sz="1400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7CF46CFE-1722-D349-A546-AF4639566277}"/>
              </a:ext>
            </a:extLst>
          </p:cNvPr>
          <p:cNvSpPr txBox="1">
            <a:spLocks/>
          </p:cNvSpPr>
          <p:nvPr/>
        </p:nvSpPr>
        <p:spPr>
          <a:xfrm>
            <a:off x="3969051" y="5699588"/>
            <a:ext cx="3813256" cy="6703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 top of the ONAP ETSI package onboarding and distribution mechanism, ONAP will support enhanced VNF/CNF models,  Helm Charts, CIR and interactions with CISM and VIM for LCM</a:t>
            </a:r>
          </a:p>
        </p:txBody>
      </p:sp>
      <p:sp>
        <p:nvSpPr>
          <p:cNvPr id="5" name="Cloud Callout 4">
            <a:extLst>
              <a:ext uri="{FF2B5EF4-FFF2-40B4-BE49-F238E27FC236}">
                <a16:creationId xmlns:a16="http://schemas.microsoft.com/office/drawing/2014/main" id="{9494D3C5-E3CE-D043-9CD4-8C4134B7084D}"/>
              </a:ext>
            </a:extLst>
          </p:cNvPr>
          <p:cNvSpPr/>
          <p:nvPr/>
        </p:nvSpPr>
        <p:spPr>
          <a:xfrm>
            <a:off x="10716768" y="1812342"/>
            <a:ext cx="1209548" cy="612648"/>
          </a:xfrm>
          <a:prstGeom prst="cloudCallou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Separate Helm Charts Repository?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6B5261-9CF6-2941-B66D-67782B61B5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5735" y="84842"/>
            <a:ext cx="1470581" cy="1631234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5260875-3FF8-6F49-BFB6-145893E3A72A}"/>
              </a:ext>
            </a:extLst>
          </p:cNvPr>
          <p:cNvCxnSpPr/>
          <p:nvPr/>
        </p:nvCxnSpPr>
        <p:spPr>
          <a:xfrm flipV="1">
            <a:off x="8870623" y="84842"/>
            <a:ext cx="1585112" cy="1809946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BEDA7D2-9C2A-5A49-9979-559DD4DFA925}"/>
              </a:ext>
            </a:extLst>
          </p:cNvPr>
          <p:cNvCxnSpPr>
            <a:cxnSpLocks/>
          </p:cNvCxnSpPr>
          <p:nvPr/>
        </p:nvCxnSpPr>
        <p:spPr>
          <a:xfrm flipV="1">
            <a:off x="8870623" y="1646375"/>
            <a:ext cx="1585112" cy="248413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loud Callout 22">
            <a:extLst>
              <a:ext uri="{FF2B5EF4-FFF2-40B4-BE49-F238E27FC236}">
                <a16:creationId xmlns:a16="http://schemas.microsoft.com/office/drawing/2014/main" id="{2BEAA238-F1DD-054E-86DB-537B9A9C99B3}"/>
              </a:ext>
            </a:extLst>
          </p:cNvPr>
          <p:cNvSpPr/>
          <p:nvPr/>
        </p:nvSpPr>
        <p:spPr>
          <a:xfrm>
            <a:off x="8397554" y="5699588"/>
            <a:ext cx="1149772" cy="612648"/>
          </a:xfrm>
          <a:prstGeom prst="cloudCallou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Leverage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MultiCloud?</a:t>
            </a:r>
          </a:p>
        </p:txBody>
      </p:sp>
    </p:spTree>
    <p:extLst>
      <p:ext uri="{BB962C8B-B14F-4D97-AF65-F5344CB8AC3E}">
        <p14:creationId xmlns:p14="http://schemas.microsoft.com/office/powerpoint/2010/main" val="3486043332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46CB2F2-839D-0D46-B96A-ED0C6FE742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1429" y="992247"/>
            <a:ext cx="7597646" cy="463555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1" y="0"/>
            <a:ext cx="11723229" cy="925221"/>
          </a:xfrm>
        </p:spPr>
        <p:txBody>
          <a:bodyPr>
            <a:normAutofit/>
          </a:bodyPr>
          <a:lstStyle/>
          <a:p>
            <a:r>
              <a:rPr lang="en-US" sz="2900" dirty="0"/>
              <a:t>ONAP ETSI Model &amp; Package Onboarding, Design and Distribution</a:t>
            </a:r>
            <a:br>
              <a:rPr lang="en-US" sz="2900" dirty="0"/>
            </a:br>
            <a:r>
              <a:rPr lang="en-US" sz="2900" dirty="0"/>
              <a:t>- Conformance to SOL001, SOL004 and SOL007 Standards &amp; IFA 040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2009" y="1062182"/>
            <a:ext cx="4451350" cy="5305050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numCol="1">
            <a:noAutofit/>
          </a:bodyPr>
          <a:lstStyle/>
          <a:p>
            <a:r>
              <a:rPr lang="en-US" sz="1200" b="1" dirty="0">
                <a:latin typeface="+mn-lt"/>
              </a:rPr>
              <a:t>Onboard ETSI </a:t>
            </a:r>
            <a:r>
              <a:rPr lang="en-US" sz="1200" b="1" dirty="0">
                <a:solidFill>
                  <a:schemeClr val="tx1"/>
                </a:solidFill>
                <a:latin typeface="+mn-lt"/>
              </a:rPr>
              <a:t>SOL004</a:t>
            </a:r>
            <a:r>
              <a:rPr lang="en-US" sz="1200" b="1" dirty="0">
                <a:latin typeface="+mn-lt"/>
              </a:rPr>
              <a:t> compliant VNF packages </a:t>
            </a:r>
          </a:p>
          <a:p>
            <a:pPr marL="463550" lvl="1" indent="-231775"/>
            <a:r>
              <a:rPr lang="en-US" sz="1200" dirty="0">
                <a:latin typeface="+mn-lt"/>
              </a:rPr>
              <a:t>Support for Cataloging and Preserving the original </a:t>
            </a:r>
            <a:r>
              <a:rPr lang="en-US" sz="1200" b="1" dirty="0">
                <a:latin typeface="+mn-lt"/>
              </a:rPr>
              <a:t>SOL004 </a:t>
            </a:r>
            <a:r>
              <a:rPr lang="en-US" sz="1200" dirty="0">
                <a:latin typeface="+mn-lt"/>
              </a:rPr>
              <a:t>packages</a:t>
            </a:r>
          </a:p>
          <a:p>
            <a:pPr marL="463550" lvl="1" indent="-231775"/>
            <a:r>
              <a:rPr lang="en-US" sz="1200" dirty="0">
                <a:latin typeface="+mn-lt"/>
              </a:rPr>
              <a:t>Support for onboarding ETSI </a:t>
            </a:r>
            <a:r>
              <a:rPr lang="en-US" sz="1200" b="1" dirty="0">
                <a:solidFill>
                  <a:schemeClr val="tx1"/>
                </a:solidFill>
                <a:latin typeface="+mn-lt"/>
              </a:rPr>
              <a:t>SOL004</a:t>
            </a:r>
            <a:r>
              <a:rPr lang="en-US" sz="1200" dirty="0">
                <a:latin typeface="+mn-lt"/>
              </a:rPr>
              <a:t> CSAR Packages into SDC</a:t>
            </a:r>
          </a:p>
          <a:p>
            <a:pPr marL="463550" lvl="1" indent="-231775"/>
            <a:r>
              <a:rPr lang="en-US" sz="1200" dirty="0">
                <a:latin typeface="+mn-lt"/>
              </a:rPr>
              <a:t>Support for ETSI </a:t>
            </a:r>
            <a:r>
              <a:rPr lang="en-US" sz="1200" b="1" dirty="0">
                <a:solidFill>
                  <a:schemeClr val="tx1"/>
                </a:solidFill>
                <a:latin typeface="+mn-lt"/>
              </a:rPr>
              <a:t>SOL001</a:t>
            </a:r>
            <a:r>
              <a:rPr lang="en-US" sz="1200" dirty="0">
                <a:latin typeface="+mn-lt"/>
              </a:rPr>
              <a:t> VNFDs/PNFDs in </a:t>
            </a:r>
            <a:r>
              <a:rPr lang="en-US" sz="1200" b="1" dirty="0">
                <a:solidFill>
                  <a:schemeClr val="tx1"/>
                </a:solidFill>
                <a:latin typeface="+mn-lt"/>
              </a:rPr>
              <a:t>SOL004 </a:t>
            </a:r>
            <a:r>
              <a:rPr lang="en-US" sz="1200" dirty="0">
                <a:latin typeface="+mn-lt"/>
              </a:rPr>
              <a:t>Packages</a:t>
            </a:r>
            <a:endParaRPr lang="en-US" sz="120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pPr marL="463550" lvl="1" indent="-231775"/>
            <a:r>
              <a:rPr lang="en-US" sz="1200" dirty="0">
                <a:latin typeface="+mn-lt"/>
              </a:rPr>
              <a:t>Support for mapping of ETSI </a:t>
            </a:r>
            <a:r>
              <a:rPr lang="en-US" sz="1200" b="1" dirty="0">
                <a:solidFill>
                  <a:schemeClr val="tx1"/>
                </a:solidFill>
                <a:latin typeface="+mn-lt"/>
              </a:rPr>
              <a:t>SOL001</a:t>
            </a:r>
            <a:r>
              <a:rPr lang="en-US" sz="1200" dirty="0">
                <a:latin typeface="+mn-lt"/>
              </a:rPr>
              <a:t> VNFD/PNFD into SDC AID Data Model (ONAP Internal Model)</a:t>
            </a:r>
          </a:p>
          <a:p>
            <a:r>
              <a:rPr lang="en-US" sz="1200" b="1" dirty="0">
                <a:latin typeface="+mn-lt"/>
              </a:rPr>
              <a:t>Onboard ETSI </a:t>
            </a:r>
            <a:r>
              <a:rPr lang="en-US" sz="1200" b="1" dirty="0">
                <a:solidFill>
                  <a:schemeClr val="tx1"/>
                </a:solidFill>
                <a:latin typeface="+mn-lt"/>
              </a:rPr>
              <a:t>SOL007</a:t>
            </a:r>
            <a:r>
              <a:rPr lang="en-US" sz="1200" b="1" dirty="0">
                <a:latin typeface="+mn-lt"/>
              </a:rPr>
              <a:t> compliant Network Service Descriptor packages (</a:t>
            </a:r>
            <a:r>
              <a:rPr lang="en-US" sz="1200" b="1" dirty="0">
                <a:solidFill>
                  <a:schemeClr val="accent5"/>
                </a:solidFill>
                <a:latin typeface="+mn-lt"/>
              </a:rPr>
              <a:t>Planned for Honolulu</a:t>
            </a:r>
            <a:r>
              <a:rPr lang="en-US" sz="1200" b="1" dirty="0">
                <a:latin typeface="+mn-lt"/>
              </a:rPr>
              <a:t>)</a:t>
            </a:r>
          </a:p>
          <a:p>
            <a:pPr marL="463550" lvl="1" indent="-231775"/>
            <a:r>
              <a:rPr lang="en-US" sz="1200" dirty="0">
                <a:latin typeface="+mn-lt"/>
              </a:rPr>
              <a:t>Support for Cataloging and Preserving the original </a:t>
            </a:r>
            <a:r>
              <a:rPr lang="en-US" sz="1200" b="1" dirty="0">
                <a:solidFill>
                  <a:schemeClr val="tx1"/>
                </a:solidFill>
                <a:latin typeface="+mn-lt"/>
              </a:rPr>
              <a:t>SOL007</a:t>
            </a:r>
            <a:r>
              <a:rPr lang="en-US" sz="1200" dirty="0">
                <a:latin typeface="+mn-lt"/>
              </a:rPr>
              <a:t> packages</a:t>
            </a:r>
          </a:p>
          <a:p>
            <a:pPr marL="463550" lvl="1" indent="-231775"/>
            <a:r>
              <a:rPr lang="en-US" sz="1200" dirty="0">
                <a:latin typeface="+mn-lt"/>
              </a:rPr>
              <a:t>Support for onboarding ETSI </a:t>
            </a:r>
            <a:r>
              <a:rPr lang="en-US" sz="1200" b="1" dirty="0">
                <a:solidFill>
                  <a:schemeClr val="tx1"/>
                </a:solidFill>
                <a:latin typeface="+mn-lt"/>
              </a:rPr>
              <a:t>SOL007</a:t>
            </a:r>
            <a:r>
              <a:rPr lang="en-US" sz="1200" dirty="0">
                <a:latin typeface="+mn-lt"/>
              </a:rPr>
              <a:t> CSAR Packages into SDC</a:t>
            </a:r>
          </a:p>
          <a:p>
            <a:pPr marL="463550" lvl="1" indent="-231775"/>
            <a:r>
              <a:rPr lang="en-US" sz="1200" dirty="0">
                <a:latin typeface="+mn-lt"/>
              </a:rPr>
              <a:t>Support for ETSI </a:t>
            </a:r>
            <a:r>
              <a:rPr lang="en-US" sz="1200" b="1" dirty="0">
                <a:solidFill>
                  <a:schemeClr val="tx1"/>
                </a:solidFill>
                <a:latin typeface="+mn-lt"/>
              </a:rPr>
              <a:t>SOL001</a:t>
            </a:r>
            <a:r>
              <a:rPr lang="en-US" sz="1200" dirty="0">
                <a:latin typeface="+mn-lt"/>
              </a:rPr>
              <a:t> NSDs in </a:t>
            </a:r>
            <a:r>
              <a:rPr lang="en-US" sz="1200" b="1" dirty="0">
                <a:solidFill>
                  <a:schemeClr val="tx1"/>
                </a:solidFill>
                <a:latin typeface="+mn-lt"/>
              </a:rPr>
              <a:t>SOL007</a:t>
            </a:r>
            <a:r>
              <a:rPr lang="en-US" sz="1200" dirty="0">
                <a:latin typeface="+mn-lt"/>
              </a:rPr>
              <a:t> Packages</a:t>
            </a:r>
          </a:p>
          <a:p>
            <a:pPr marL="463550" lvl="1" indent="-231775"/>
            <a:r>
              <a:rPr lang="en-US" sz="1200" dirty="0">
                <a:latin typeface="+mn-lt"/>
              </a:rPr>
              <a:t>Support for mapping of ETSI </a:t>
            </a:r>
            <a:r>
              <a:rPr lang="en-US" sz="1200" b="1" dirty="0">
                <a:solidFill>
                  <a:schemeClr val="tx1"/>
                </a:solidFill>
                <a:latin typeface="+mn-lt"/>
              </a:rPr>
              <a:t>SOL001</a:t>
            </a:r>
            <a:r>
              <a:rPr lang="en-US" sz="1200" dirty="0">
                <a:latin typeface="+mn-lt"/>
              </a:rPr>
              <a:t> NSD into SDC AID Data Model (ONAP Internal Model)</a:t>
            </a:r>
          </a:p>
          <a:p>
            <a:r>
              <a:rPr lang="en-US" sz="1200" b="1" dirty="0">
                <a:latin typeface="+mn-lt"/>
              </a:rPr>
              <a:t>Design ETSI </a:t>
            </a:r>
            <a:r>
              <a:rPr lang="en-US" sz="1200" b="1" dirty="0">
                <a:solidFill>
                  <a:schemeClr val="tx1"/>
                </a:solidFill>
                <a:latin typeface="+mn-lt"/>
              </a:rPr>
              <a:t>SOL007</a:t>
            </a:r>
            <a:r>
              <a:rPr lang="en-US" sz="1200" b="1" dirty="0">
                <a:latin typeface="+mn-lt"/>
              </a:rPr>
              <a:t> compliant Network Service Descriptor packages in SDC</a:t>
            </a:r>
          </a:p>
          <a:p>
            <a:pPr marL="463550" lvl="1" indent="-231775"/>
            <a:r>
              <a:rPr lang="en-US" sz="1200" dirty="0">
                <a:latin typeface="+mn-lt"/>
              </a:rPr>
              <a:t>Support for Create/Design NSD 1) includes NS Properties, VLDs and VNF-FG and 2) references VNFD, PNFD and Nested NSD</a:t>
            </a:r>
          </a:p>
          <a:p>
            <a:pPr marL="463550" lvl="1" indent="-231775"/>
            <a:r>
              <a:rPr lang="en-US" sz="1200" dirty="0">
                <a:latin typeface="+mn-lt"/>
              </a:rPr>
              <a:t>Note: VNF-FG Design is for Honolulu</a:t>
            </a:r>
          </a:p>
          <a:p>
            <a:r>
              <a:rPr lang="en-US" sz="1200" b="1" dirty="0">
                <a:latin typeface="+mn-lt"/>
              </a:rPr>
              <a:t>Support for Deploying </a:t>
            </a:r>
            <a:r>
              <a:rPr lang="en-US" sz="1200" b="1" dirty="0">
                <a:solidFill>
                  <a:schemeClr val="tx1"/>
                </a:solidFill>
                <a:latin typeface="+mn-lt"/>
              </a:rPr>
              <a:t>SOL004</a:t>
            </a:r>
            <a:r>
              <a:rPr lang="en-US" sz="1200" b="1" dirty="0">
                <a:latin typeface="+mn-lt"/>
              </a:rPr>
              <a:t> and </a:t>
            </a:r>
            <a:r>
              <a:rPr lang="en-US" sz="1200" b="1" dirty="0">
                <a:solidFill>
                  <a:schemeClr val="tx1"/>
                </a:solidFill>
                <a:latin typeface="+mn-lt"/>
              </a:rPr>
              <a:t>SOL007</a:t>
            </a:r>
            <a:r>
              <a:rPr lang="en-US" sz="1200" b="1" dirty="0">
                <a:latin typeface="+mn-lt"/>
              </a:rPr>
              <a:t> Packages to ONAP runtime components via ETSI Catalog Manager</a:t>
            </a:r>
          </a:p>
          <a:p>
            <a:r>
              <a:rPr lang="en-US" sz="1200" b="1" dirty="0">
                <a:solidFill>
                  <a:srgbClr val="7030A0"/>
                </a:solidFill>
                <a:latin typeface="+mn-lt"/>
              </a:rPr>
              <a:t>In the future, Container Images are distributed to CIR for CNF </a:t>
            </a:r>
          </a:p>
        </p:txBody>
      </p:sp>
      <p:sp>
        <p:nvSpPr>
          <p:cNvPr id="8" name="Oval Callout 7">
            <a:extLst>
              <a:ext uri="{FF2B5EF4-FFF2-40B4-BE49-F238E27FC236}">
                <a16:creationId xmlns:a16="http://schemas.microsoft.com/office/drawing/2014/main" id="{5DE71E2E-C223-EE4D-87BE-7E21171BB665}"/>
              </a:ext>
            </a:extLst>
          </p:cNvPr>
          <p:cNvSpPr/>
          <p:nvPr/>
        </p:nvSpPr>
        <p:spPr>
          <a:xfrm>
            <a:off x="8080063" y="5373219"/>
            <a:ext cx="1144544" cy="612648"/>
          </a:xfrm>
          <a:prstGeom prst="wedgeEllipseCallout">
            <a:avLst>
              <a:gd name="adj1" fmla="val -56102"/>
              <a:gd name="adj2" fmla="val -14705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PNF distribution use case is under discussion</a:t>
            </a:r>
          </a:p>
        </p:txBody>
      </p:sp>
      <p:sp>
        <p:nvSpPr>
          <p:cNvPr id="11" name="Cloud Callout 10">
            <a:extLst>
              <a:ext uri="{FF2B5EF4-FFF2-40B4-BE49-F238E27FC236}">
                <a16:creationId xmlns:a16="http://schemas.microsoft.com/office/drawing/2014/main" id="{04BC670E-9728-1A47-8F6F-F33386651029}"/>
              </a:ext>
            </a:extLst>
          </p:cNvPr>
          <p:cNvSpPr/>
          <p:nvPr/>
        </p:nvSpPr>
        <p:spPr>
          <a:xfrm>
            <a:off x="10799064" y="4887863"/>
            <a:ext cx="1218692" cy="612648"/>
          </a:xfrm>
          <a:prstGeom prst="cloudCallou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Separate Helm Charts </a:t>
            </a:r>
            <a:r>
              <a:rPr lang="en-US" sz="800" dirty="0" err="1">
                <a:solidFill>
                  <a:schemeClr val="tx1"/>
                </a:solidFill>
              </a:rPr>
              <a:t>Mgmt</a:t>
            </a:r>
            <a:r>
              <a:rPr lang="en-US" sz="800" dirty="0">
                <a:solidFill>
                  <a:schemeClr val="tx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43791894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C3E6CE4-5A15-4E46-A41F-41C1DFE36B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0787" y="3110845"/>
            <a:ext cx="6416547" cy="329392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A0F11C2-137A-8744-8322-1E4ED0544082}"/>
              </a:ext>
            </a:extLst>
          </p:cNvPr>
          <p:cNvSpPr/>
          <p:nvPr/>
        </p:nvSpPr>
        <p:spPr>
          <a:xfrm>
            <a:off x="172122" y="3880407"/>
            <a:ext cx="5282005" cy="25354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208C78-659D-B345-9A04-D21E3B5BD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ETSI SOL001 Model Mapping to ONAP Internal Data Model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2122" y="1062823"/>
            <a:ext cx="11895212" cy="1984630"/>
          </a:xfr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sz="1200" dirty="0">
                <a:latin typeface="+mn-lt"/>
              </a:rPr>
              <a:t>Onboarded/Designed ETSI SOL001 Models are used in the ETSI-realized components such as NFVOs and SVNFMs as is</a:t>
            </a:r>
          </a:p>
          <a:p>
            <a:r>
              <a:rPr lang="en-US" sz="1200" dirty="0">
                <a:latin typeface="+mn-lt"/>
              </a:rPr>
              <a:t>However, interacting with existing ONAP runtime components (for Scale, Heal, Granting, etc.) needs data model mapping between ETSI SOL001 Models and ONAP Internal Data Models</a:t>
            </a:r>
          </a:p>
          <a:p>
            <a:pPr lvl="1"/>
            <a:r>
              <a:rPr lang="en-US" sz="1200" dirty="0">
                <a:latin typeface="+mn-lt"/>
              </a:rPr>
              <a:t>NS, </a:t>
            </a:r>
            <a:r>
              <a:rPr lang="en-US" sz="1200" dirty="0" err="1">
                <a:latin typeface="+mn-lt"/>
              </a:rPr>
              <a:t>NsVirtualLink</a:t>
            </a:r>
            <a:r>
              <a:rPr lang="en-US" sz="1200" dirty="0">
                <a:latin typeface="+mn-lt"/>
              </a:rPr>
              <a:t>, VNF, VDU and Policy Scaling Aspect Mapping to ONAP Internal Data Models</a:t>
            </a:r>
          </a:p>
          <a:p>
            <a:r>
              <a:rPr lang="en-US" sz="1200" dirty="0">
                <a:latin typeface="+mn-lt"/>
              </a:rPr>
              <a:t>OSS Service-level (a.k.a. E2E Service) modeling continues to be ONAP-specific (i.e., it is outside of ETSI-scope), and it references/includes associated NSs (1:M)</a:t>
            </a:r>
          </a:p>
          <a:p>
            <a:r>
              <a:rPr lang="en-US" sz="1200" dirty="0">
                <a:latin typeface="+mn-lt"/>
              </a:rPr>
              <a:t>SOL001 Network Service (NS), VNF, PNF and CNF will be mapped to the corresponding ONAP internal models for both design time and runtime</a:t>
            </a:r>
          </a:p>
          <a:p>
            <a:pPr marL="460375" lvl="1" indent="-225425"/>
            <a:r>
              <a:rPr lang="en-US" sz="1200" dirty="0">
                <a:latin typeface="+mn-lt"/>
              </a:rPr>
              <a:t>ONAP uses the SOL001 </a:t>
            </a:r>
            <a:r>
              <a:rPr lang="en-US" sz="1200" dirty="0" err="1">
                <a:latin typeface="+mn-lt"/>
              </a:rPr>
              <a:t>tosca.nodes.nfv.NS</a:t>
            </a:r>
            <a:r>
              <a:rPr lang="en-US" sz="1200" dirty="0">
                <a:latin typeface="+mn-lt"/>
              </a:rPr>
              <a:t> and </a:t>
            </a:r>
            <a:r>
              <a:rPr lang="en-US" sz="1200" dirty="0" err="1">
                <a:latin typeface="+mn-lt"/>
              </a:rPr>
              <a:t>tosca.nodes.nfv.NsVirtualLink</a:t>
            </a:r>
            <a:r>
              <a:rPr lang="en-US" sz="1200" dirty="0">
                <a:latin typeface="+mn-lt"/>
              </a:rPr>
              <a:t> node types as the ONAP NS and </a:t>
            </a:r>
            <a:r>
              <a:rPr lang="en-US" sz="1200" dirty="0" err="1">
                <a:latin typeface="+mn-lt"/>
              </a:rPr>
              <a:t>NsVirtualLink</a:t>
            </a:r>
            <a:r>
              <a:rPr lang="en-US" sz="1200" dirty="0">
                <a:latin typeface="+mn-lt"/>
              </a:rPr>
              <a:t> node types</a:t>
            </a:r>
          </a:p>
          <a:p>
            <a:pPr marL="460375" lvl="1" indent="-225425"/>
            <a:r>
              <a:rPr lang="en-US" sz="1200" dirty="0">
                <a:latin typeface="+mn-lt"/>
              </a:rPr>
              <a:t>The </a:t>
            </a:r>
            <a:r>
              <a:rPr lang="en-US" sz="1200" dirty="0" err="1">
                <a:latin typeface="+mn-lt"/>
              </a:rPr>
              <a:t>tosca.nodes.nfv.NS</a:t>
            </a:r>
            <a:r>
              <a:rPr lang="en-US" sz="1200" dirty="0">
                <a:latin typeface="+mn-lt"/>
              </a:rPr>
              <a:t> plans to reference a new ONAP VNF node type, </a:t>
            </a:r>
            <a:r>
              <a:rPr lang="en-US" sz="1200" dirty="0" err="1">
                <a:latin typeface="+mn-lt"/>
              </a:rPr>
              <a:t>org.openecomp.resource.abstract.nodes.ETSI.VNF</a:t>
            </a:r>
            <a:r>
              <a:rPr lang="en-US" sz="1200" dirty="0">
                <a:latin typeface="+mn-lt"/>
              </a:rPr>
              <a:t> (1:M) and a new ONAP PNF node type, </a:t>
            </a:r>
            <a:r>
              <a:rPr lang="en-US" sz="1200" dirty="0" err="1">
                <a:latin typeface="+mn-lt"/>
              </a:rPr>
              <a:t>org.openecomp.resource.abstract.nodes.ETSI.PNF</a:t>
            </a:r>
            <a:r>
              <a:rPr lang="en-US" sz="1200" dirty="0">
                <a:latin typeface="+mn-lt"/>
              </a:rPr>
              <a:t> (1:M)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E8CD13-06E0-0A4B-A85D-93B9906A4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142" y="3958974"/>
            <a:ext cx="4870863" cy="2456908"/>
          </a:xfrm>
          <a:prstGeom prst="rect">
            <a:avLst/>
          </a:prstGeom>
          <a:ln>
            <a:noFill/>
          </a:ln>
          <a:effectLst/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567EF95-47A7-0A41-AC13-8337AC3C4F30}"/>
              </a:ext>
            </a:extLst>
          </p:cNvPr>
          <p:cNvSpPr/>
          <p:nvPr/>
        </p:nvSpPr>
        <p:spPr>
          <a:xfrm>
            <a:off x="1609444" y="3264119"/>
            <a:ext cx="2474258" cy="4410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DA480B-FC3F-9C44-9E66-C36580242078}"/>
              </a:ext>
            </a:extLst>
          </p:cNvPr>
          <p:cNvSpPr txBox="1"/>
          <p:nvPr/>
        </p:nvSpPr>
        <p:spPr>
          <a:xfrm>
            <a:off x="1588025" y="3311527"/>
            <a:ext cx="251222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OSS Service Model</a:t>
            </a:r>
          </a:p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org.openecomp.resource.abstract.nodes.service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CC3B385-1B65-5049-B7E2-2C54B2133548}"/>
              </a:ext>
            </a:extLst>
          </p:cNvPr>
          <p:cNvCxnSpPr>
            <a:cxnSpLocks/>
          </p:cNvCxnSpPr>
          <p:nvPr/>
        </p:nvCxnSpPr>
        <p:spPr>
          <a:xfrm>
            <a:off x="2846573" y="3694425"/>
            <a:ext cx="0" cy="37196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0654740-10E5-1244-93C6-C40F2984140A}"/>
              </a:ext>
            </a:extLst>
          </p:cNvPr>
          <p:cNvSpPr txBox="1"/>
          <p:nvPr/>
        </p:nvSpPr>
        <p:spPr>
          <a:xfrm>
            <a:off x="111185" y="3852224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ETSI SOL001</a:t>
            </a:r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2C75A322-2397-A140-92EE-CEB21A1CFB47}"/>
              </a:ext>
            </a:extLst>
          </p:cNvPr>
          <p:cNvSpPr/>
          <p:nvPr/>
        </p:nvSpPr>
        <p:spPr>
          <a:xfrm>
            <a:off x="5112382" y="3975334"/>
            <a:ext cx="978408" cy="484632"/>
          </a:xfrm>
          <a:prstGeom prst="rightArrow">
            <a:avLst/>
          </a:prstGeom>
          <a:solidFill>
            <a:schemeClr val="bg1">
              <a:lumMod val="6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6D94DB-894D-DE4D-B718-E06C6BB0495C}"/>
              </a:ext>
            </a:extLst>
          </p:cNvPr>
          <p:cNvSpPr txBox="1"/>
          <p:nvPr/>
        </p:nvSpPr>
        <p:spPr>
          <a:xfrm>
            <a:off x="5634238" y="3109553"/>
            <a:ext cx="11304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ONAP Data Model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85DDEC6-965E-7547-A956-109E87C2A400}"/>
              </a:ext>
            </a:extLst>
          </p:cNvPr>
          <p:cNvGrpSpPr/>
          <p:nvPr/>
        </p:nvGrpSpPr>
        <p:grpSpPr>
          <a:xfrm>
            <a:off x="10020694" y="2945435"/>
            <a:ext cx="1978498" cy="1253361"/>
            <a:chOff x="10058402" y="2964289"/>
            <a:chExt cx="1978498" cy="125336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510992A-AC37-C04D-9389-77FAC1265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106663" y="3163753"/>
              <a:ext cx="1901955" cy="105389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D828A25-FE72-7B4B-9920-74E9B04C6C1A}"/>
                </a:ext>
              </a:extLst>
            </p:cNvPr>
            <p:cNvSpPr txBox="1"/>
            <p:nvPr/>
          </p:nvSpPr>
          <p:spPr>
            <a:xfrm>
              <a:off x="10058402" y="2964289"/>
              <a:ext cx="1978498" cy="215444"/>
            </a:xfrm>
            <a:prstGeom prst="rect">
              <a:avLst/>
            </a:prstGeom>
            <a:solidFill>
              <a:schemeClr val="accent5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&lt;VF-Module Deduction - see backup slide&gt;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6394235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CNF Model Conformance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2122" y="1062822"/>
            <a:ext cx="5059754" cy="5309697"/>
          </a:xfr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sz="1200" dirty="0">
                <a:latin typeface="+mn-lt"/>
              </a:rPr>
              <a:t>ONAP CNF conforms to ETSI IFA 011, 029 and 040.</a:t>
            </a:r>
          </a:p>
          <a:p>
            <a:r>
              <a:rPr lang="en-US" sz="1200" dirty="0">
                <a:latin typeface="+mn-lt"/>
              </a:rPr>
              <a:t>Those specifications would be available by middle of 2020, but their SOL specifications plan to be available by end of 2020 or Q1, 2021.</a:t>
            </a:r>
          </a:p>
          <a:p>
            <a:r>
              <a:rPr lang="en-US" sz="1200" dirty="0">
                <a:latin typeface="+mn-lt"/>
              </a:rPr>
              <a:t>Until then, ONAP designs CNF models and packages, based on the current IFA 029 and 040.</a:t>
            </a:r>
          </a:p>
          <a:p>
            <a:r>
              <a:rPr lang="en-US" sz="1200" dirty="0">
                <a:latin typeface="+mn-lt"/>
              </a:rPr>
              <a:t>A Managed Container Infrastructure Object (MCIO) is an abstract NFV object for OS Container management and orchestration.</a:t>
            </a:r>
          </a:p>
          <a:p>
            <a:r>
              <a:rPr lang="en-US" sz="1200" dirty="0">
                <a:latin typeface="+mn-lt"/>
              </a:rPr>
              <a:t>The declarative MCIO descriptor is used as descriptor object interpreted by the CISM.</a:t>
            </a:r>
          </a:p>
          <a:p>
            <a:r>
              <a:rPr lang="en-US" sz="1200" dirty="0">
                <a:latin typeface="+mn-lt"/>
              </a:rPr>
              <a:t>A MCIO is created by the CISM by allocating its requested infrastructure resources on Container Infrastructure Service (CIS) instances</a:t>
            </a:r>
          </a:p>
          <a:p>
            <a:r>
              <a:rPr lang="en-US" sz="1200" dirty="0">
                <a:latin typeface="+mn-lt"/>
              </a:rPr>
              <a:t>Depending on its type, the creation of a MCIO may include the deployment of an OS Container Image.</a:t>
            </a:r>
          </a:p>
          <a:p>
            <a:r>
              <a:rPr lang="en-US" sz="1200" dirty="0">
                <a:latin typeface="+mn-lt"/>
              </a:rPr>
              <a:t>MCIO’s are lifecycle managed via change requests on their desired state, utilizing a modified declarative descriptor sent to the CISM, which adapts the</a:t>
            </a:r>
          </a:p>
          <a:p>
            <a:r>
              <a:rPr lang="en-US" sz="1200" dirty="0">
                <a:latin typeface="+mn-lt"/>
              </a:rPr>
              <a:t>infrastructure resource allocations according to the changed infrastructure resource requests.</a:t>
            </a:r>
          </a:p>
          <a:p>
            <a:r>
              <a:rPr lang="en-US" sz="1200" dirty="0">
                <a:latin typeface="+mn-lt"/>
              </a:rPr>
              <a:t>MCIO’s requesting compute and/or storage infrastructure resources are modeled as a VNF Component (VNFC).</a:t>
            </a:r>
          </a:p>
          <a:p>
            <a:r>
              <a:rPr lang="en-US" sz="1200" dirty="0">
                <a:latin typeface="+mn-lt"/>
              </a:rPr>
              <a:t>Properties of an MCIO described in declarative descriptors and relevant being exposed to NFV-MANO are mirrored in attributes of the descriptors of the corresponding objects of the existing NFV-MANO information model.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06BC35-5DC6-5C4E-ABF3-450536DBDB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2012" y="1062823"/>
            <a:ext cx="6802272" cy="4357590"/>
          </a:xfrm>
          <a:prstGeom prst="rect">
            <a:avLst/>
          </a:prstGeom>
        </p:spPr>
      </p:pic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C907C-E9F5-6A42-A7CF-0E9240765182}"/>
              </a:ext>
            </a:extLst>
          </p:cNvPr>
          <p:cNvSpPr txBox="1">
            <a:spLocks/>
          </p:cNvSpPr>
          <p:nvPr/>
        </p:nvSpPr>
        <p:spPr>
          <a:xfrm>
            <a:off x="5393988" y="5618375"/>
            <a:ext cx="6618319" cy="7541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latin typeface="+mn-lt"/>
              </a:rPr>
              <a:t>SDC will support CNF Models and Helm Charts Onboarding, Design and Distribution</a:t>
            </a:r>
          </a:p>
          <a:p>
            <a:r>
              <a:rPr lang="en-US" sz="1200" dirty="0">
                <a:latin typeface="+mn-lt"/>
              </a:rPr>
              <a:t>ONAP SO/NFVO/VNFM will support CNF Models distribution/storage and CNF orchestration, conforming to ETSI specifications</a:t>
            </a:r>
          </a:p>
        </p:txBody>
      </p:sp>
    </p:spTree>
    <p:extLst>
      <p:ext uri="{BB962C8B-B14F-4D97-AF65-F5344CB8AC3E}">
        <p14:creationId xmlns:p14="http://schemas.microsoft.com/office/powerpoint/2010/main" val="1531100847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B34556B0-E571-D147-AEF1-5A0EF66C42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0548" y="1062182"/>
            <a:ext cx="7980986" cy="524190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94891"/>
            <a:ext cx="11506200" cy="819514"/>
          </a:xfrm>
        </p:spPr>
        <p:txBody>
          <a:bodyPr>
            <a:normAutofit fontScale="90000"/>
          </a:bodyPr>
          <a:lstStyle/>
          <a:p>
            <a:r>
              <a:rPr lang="en-US" dirty="0"/>
              <a:t>ONAP ETSI-Aligned Package and LCM Runtime APIs</a:t>
            </a:r>
            <a:br>
              <a:rPr lang="en-US" dirty="0"/>
            </a:br>
            <a:r>
              <a:rPr lang="en-US" dirty="0"/>
              <a:t>- Conformance to SOL003/SOL005/SOL002 Standards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634" y="1062181"/>
            <a:ext cx="4073319" cy="5356203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numCol="1">
            <a:noAutofit/>
          </a:bodyPr>
          <a:lstStyle/>
          <a:p>
            <a:r>
              <a:rPr lang="en-US" sz="1200" b="1" dirty="0">
                <a:latin typeface="+mn-lt"/>
              </a:rPr>
              <a:t>Support for ETSI SOL003 and SOL002 interfaces from ONAP to external VNF Manager(s) – SOL002 is on hold</a:t>
            </a:r>
          </a:p>
          <a:p>
            <a:r>
              <a:rPr lang="en-US" sz="1200" b="1" dirty="0">
                <a:latin typeface="+mn-lt"/>
              </a:rPr>
              <a:t>Support for ETSI SOL005 interfaces among ETSI Catalog Manager, SOL005 Adapters and NFVO (ONAP internal and external NFVOs) for package management and LCM</a:t>
            </a:r>
          </a:p>
          <a:p>
            <a:r>
              <a:rPr lang="en-US" sz="1200" b="1" dirty="0">
                <a:latin typeface="+mn-lt"/>
              </a:rPr>
              <a:t>ETSI Catalog Manager provides package management APIs and package management notification APIs based on the SOL003 &amp; SOL005 specifications</a:t>
            </a:r>
          </a:p>
          <a:p>
            <a:pPr marL="404813" lvl="1" indent="-176213"/>
            <a:r>
              <a:rPr lang="en-US" sz="1100" dirty="0" err="1">
                <a:latin typeface="+mn-lt"/>
              </a:rPr>
              <a:t>etsicatalog.swagger.json</a:t>
            </a:r>
            <a:endParaRPr lang="en-US" sz="1100" dirty="0">
              <a:latin typeface="+mn-lt"/>
            </a:endParaRPr>
          </a:p>
          <a:p>
            <a:pPr marL="404813" lvl="1" indent="-176213"/>
            <a:r>
              <a:rPr lang="en-US" sz="1100" dirty="0" err="1">
                <a:latin typeface="+mn-lt"/>
              </a:rPr>
              <a:t>etsicatalog.swagger.notification.json</a:t>
            </a:r>
            <a:endParaRPr lang="en-US" sz="1100" dirty="0">
              <a:latin typeface="+mn-lt"/>
            </a:endParaRPr>
          </a:p>
          <a:p>
            <a:pPr marL="401638" lvl="1" indent="-166688"/>
            <a:r>
              <a:rPr lang="en-US" sz="1100" dirty="0">
                <a:latin typeface="+mn-lt"/>
              </a:rPr>
              <a:t>SOL003 &amp; SOL005 Adapters implement notification APIs from ETSI Catalog Manager and invoke the SOL003 &amp; SOL005 package management APIs from ETSI Catalog Manager</a:t>
            </a:r>
          </a:p>
          <a:p>
            <a:r>
              <a:rPr lang="en-US" sz="1200" b="1" dirty="0">
                <a:latin typeface="+mn-lt"/>
              </a:rPr>
              <a:t>SOL003 Adapter and SVNFM use SOL003 package management APIs and LCM APIs</a:t>
            </a:r>
          </a:p>
          <a:p>
            <a:pPr marL="404813" lvl="1" indent="-176213"/>
            <a:r>
              <a:rPr lang="en-US" sz="1100" dirty="0">
                <a:latin typeface="+mn-lt"/>
              </a:rPr>
              <a:t>SOL003-VnfPackageManagement-API.json</a:t>
            </a:r>
          </a:p>
          <a:p>
            <a:pPr marL="404813" lvl="1" indent="-176213"/>
            <a:r>
              <a:rPr lang="en-US" sz="1100" dirty="0">
                <a:latin typeface="+mn-lt"/>
              </a:rPr>
              <a:t>SOL003-VnfPackageManagementNotification-API.json</a:t>
            </a:r>
          </a:p>
          <a:p>
            <a:pPr marL="404813" lvl="1" indent="-176213"/>
            <a:r>
              <a:rPr lang="en-US" sz="1100" dirty="0">
                <a:latin typeface="+mn-lt"/>
              </a:rPr>
              <a:t>SOL003-VnfLifecycleManagment-API.json</a:t>
            </a:r>
          </a:p>
          <a:p>
            <a:pPr marL="404813" lvl="1" indent="-176213"/>
            <a:r>
              <a:rPr lang="en-US" sz="1100" dirty="0">
                <a:latin typeface="+mn-lt"/>
              </a:rPr>
              <a:t>SOL003-VnfLifecycleManagmentNotification-API.json</a:t>
            </a:r>
          </a:p>
          <a:p>
            <a:r>
              <a:rPr lang="en-US" sz="1200" b="1" dirty="0">
                <a:latin typeface="+mn-lt"/>
              </a:rPr>
              <a:t>SOL005 Adapter and External NFVO/VFC/ONAP SO NFVO use SOL005 package management APIs and LCM APIs</a:t>
            </a:r>
          </a:p>
          <a:p>
            <a:pPr marL="404813" lvl="1" indent="-176213"/>
            <a:r>
              <a:rPr lang="en-US" sz="1100" dirty="0">
                <a:latin typeface="+mn-lt"/>
              </a:rPr>
              <a:t>SOL005-NSDManagement-API.json</a:t>
            </a:r>
          </a:p>
          <a:p>
            <a:pPr marL="404813" lvl="1" indent="-176213"/>
            <a:r>
              <a:rPr lang="en-US" sz="1100" dirty="0">
                <a:latin typeface="+mn-lt"/>
              </a:rPr>
              <a:t>SOL005-NSDManagementNotification-API.json</a:t>
            </a:r>
          </a:p>
          <a:p>
            <a:pPr marL="404813" lvl="1" indent="-176213"/>
            <a:r>
              <a:rPr lang="en-US" sz="1100" dirty="0">
                <a:latin typeface="+mn-lt"/>
              </a:rPr>
              <a:t>SOL005-NSLifecycleManagement-API.json</a:t>
            </a:r>
          </a:p>
          <a:p>
            <a:pPr marL="404813" lvl="1" indent="-176213"/>
            <a:r>
              <a:rPr lang="en-US" sz="1100" dirty="0">
                <a:latin typeface="+mn-lt"/>
              </a:rPr>
              <a:t>SOL005-NSLifecycleManagementNotification-API.json</a:t>
            </a:r>
          </a:p>
          <a:p>
            <a:endParaRPr lang="en-US" sz="1200" b="1" dirty="0">
              <a:latin typeface="+mn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0F54C37-5FE9-2F48-9FDC-AEC5BB63A0AE}"/>
              </a:ext>
            </a:extLst>
          </p:cNvPr>
          <p:cNvSpPr/>
          <p:nvPr/>
        </p:nvSpPr>
        <p:spPr>
          <a:xfrm>
            <a:off x="8044256" y="4058282"/>
            <a:ext cx="626766" cy="545123"/>
          </a:xfrm>
          <a:prstGeom prst="ellipse">
            <a:avLst/>
          </a:prstGeom>
          <a:solidFill>
            <a:schemeClr val="accent1">
              <a:alpha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rgbClr val="7030A0"/>
                </a:solidFill>
              </a:rPr>
              <a:t>SOL003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C58EFF8-436F-0A4C-AD2E-897D00A19396}"/>
              </a:ext>
            </a:extLst>
          </p:cNvPr>
          <p:cNvSpPr/>
          <p:nvPr/>
        </p:nvSpPr>
        <p:spPr>
          <a:xfrm>
            <a:off x="9945067" y="3954438"/>
            <a:ext cx="626766" cy="545123"/>
          </a:xfrm>
          <a:prstGeom prst="ellipse">
            <a:avLst/>
          </a:prstGeom>
          <a:solidFill>
            <a:schemeClr val="accent1">
              <a:alpha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rgbClr val="7030A0"/>
                </a:solidFill>
              </a:rPr>
              <a:t>SOL005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D9BB207-EA29-AA4A-8D26-6406908CD0E8}"/>
              </a:ext>
            </a:extLst>
          </p:cNvPr>
          <p:cNvSpPr/>
          <p:nvPr/>
        </p:nvSpPr>
        <p:spPr>
          <a:xfrm>
            <a:off x="8421903" y="5810244"/>
            <a:ext cx="626766" cy="545123"/>
          </a:xfrm>
          <a:prstGeom prst="ellipse">
            <a:avLst/>
          </a:prstGeom>
          <a:solidFill>
            <a:schemeClr val="accent1">
              <a:alpha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rgbClr val="7030A0"/>
                </a:solidFill>
              </a:rPr>
              <a:t>SOL005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422AAEF-82D2-9E47-9E5E-8BB6C0A888E0}"/>
              </a:ext>
            </a:extLst>
          </p:cNvPr>
          <p:cNvSpPr/>
          <p:nvPr/>
        </p:nvSpPr>
        <p:spPr>
          <a:xfrm>
            <a:off x="9634825" y="2428354"/>
            <a:ext cx="626766" cy="545123"/>
          </a:xfrm>
          <a:prstGeom prst="ellipse">
            <a:avLst/>
          </a:prstGeom>
          <a:solidFill>
            <a:schemeClr val="accent1">
              <a:alpha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rgbClr val="7030A0"/>
                </a:solidFill>
              </a:rPr>
              <a:t>SOL003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722D1F9-FF98-E349-B1E2-C3B43A1B9FF0}"/>
              </a:ext>
            </a:extLst>
          </p:cNvPr>
          <p:cNvSpPr/>
          <p:nvPr/>
        </p:nvSpPr>
        <p:spPr>
          <a:xfrm>
            <a:off x="9630762" y="1692729"/>
            <a:ext cx="626766" cy="545123"/>
          </a:xfrm>
          <a:prstGeom prst="ellipse">
            <a:avLst/>
          </a:prstGeom>
          <a:solidFill>
            <a:schemeClr val="accent1">
              <a:alpha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rgbClr val="7030A0"/>
                </a:solidFill>
              </a:rPr>
              <a:t>SOL002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1AC90C1-ACFD-0047-B3E1-30DC1EB14A8A}"/>
              </a:ext>
            </a:extLst>
          </p:cNvPr>
          <p:cNvSpPr/>
          <p:nvPr/>
        </p:nvSpPr>
        <p:spPr>
          <a:xfrm>
            <a:off x="8875337" y="4414568"/>
            <a:ext cx="626766" cy="545123"/>
          </a:xfrm>
          <a:prstGeom prst="ellipse">
            <a:avLst/>
          </a:prstGeom>
          <a:solidFill>
            <a:schemeClr val="accent1">
              <a:alpha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rgbClr val="7030A0"/>
                </a:solidFill>
              </a:rPr>
              <a:t>SOL005</a:t>
            </a:r>
          </a:p>
        </p:txBody>
      </p:sp>
    </p:spTree>
    <p:extLst>
      <p:ext uri="{BB962C8B-B14F-4D97-AF65-F5344CB8AC3E}">
        <p14:creationId xmlns:p14="http://schemas.microsoft.com/office/powerpoint/2010/main" val="1810139725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6AB36639-50A2-BE49-BCCD-02EF5C676E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589" y="1005070"/>
            <a:ext cx="8332236" cy="544774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58984"/>
            <a:ext cx="11506200" cy="817228"/>
          </a:xfrm>
        </p:spPr>
        <p:txBody>
          <a:bodyPr>
            <a:normAutofit fontScale="90000"/>
          </a:bodyPr>
          <a:lstStyle/>
          <a:p>
            <a:r>
              <a:rPr lang="en-US" dirty="0"/>
              <a:t>ONAP SO Hierarchical ETSI-based Orchestration</a:t>
            </a:r>
            <a:br>
              <a:rPr lang="en-US" dirty="0"/>
            </a:br>
            <a:r>
              <a:rPr lang="en-US" dirty="0"/>
              <a:t>- E2E Service, NS and VNF/CNF Management Demarcation</a:t>
            </a:r>
            <a:endParaRPr lang="en-US" sz="27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075" y="1001591"/>
            <a:ext cx="3562716" cy="5363803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numCol="1">
            <a:noAutofit/>
          </a:bodyPr>
          <a:lstStyle/>
          <a:p>
            <a:r>
              <a:rPr lang="en-US" sz="1200" b="1" dirty="0">
                <a:latin typeface="+mn-lt"/>
              </a:rPr>
              <a:t>ONAP ETSI-based hierarchical resource orchestration, to facilitate ONAP orchestration adoption by operators who have their own NFVOs and/or VNFMs</a:t>
            </a:r>
          </a:p>
          <a:p>
            <a:pPr marL="458788" lvl="1" indent="-230188"/>
            <a:r>
              <a:rPr lang="en-US" sz="1100" dirty="0">
                <a:latin typeface="+mn-lt"/>
              </a:rPr>
              <a:t>NS, VNF, CNF orchestration by leveraging ETSI standards</a:t>
            </a:r>
          </a:p>
          <a:p>
            <a:pPr marL="463550" lvl="1"/>
            <a:r>
              <a:rPr lang="en-US" sz="1100" dirty="0">
                <a:latin typeface="+mn-lt"/>
              </a:rPr>
              <a:t>Working with the ONAP VFC &amp; SO NFVO, and external NFVOs</a:t>
            </a:r>
          </a:p>
          <a:p>
            <a:pPr marL="463550" lvl="1"/>
            <a:r>
              <a:rPr lang="en-US" sz="1100" dirty="0">
                <a:latin typeface="+mn-lt"/>
              </a:rPr>
              <a:t>Leveraging ETSI Catalog Manager for ETSI Catalog</a:t>
            </a:r>
          </a:p>
          <a:p>
            <a:pPr marL="463550" lvl="1"/>
            <a:r>
              <a:rPr lang="en-US" sz="1100" dirty="0">
                <a:latin typeface="+mn-lt"/>
              </a:rPr>
              <a:t>Leveraging OOF for homing</a:t>
            </a:r>
          </a:p>
          <a:p>
            <a:pPr marL="463550" lvl="1"/>
            <a:r>
              <a:rPr lang="en-US" sz="1100" dirty="0">
                <a:latin typeface="+mn-lt"/>
              </a:rPr>
              <a:t>Foundation for CNF support</a:t>
            </a:r>
          </a:p>
          <a:p>
            <a:r>
              <a:rPr lang="en-US" sz="1200" b="1" dirty="0">
                <a:latin typeface="+mn-lt"/>
              </a:rPr>
              <a:t>ONAP SO supports E2E orchestration and delegates NS and VNF/CNF operations to the NFVO and VNFM</a:t>
            </a:r>
          </a:p>
          <a:p>
            <a:r>
              <a:rPr lang="en-US" sz="1200" b="1" dirty="0">
                <a:latin typeface="+mn-lt"/>
              </a:rPr>
              <a:t>NFVO handles:</a:t>
            </a:r>
          </a:p>
          <a:p>
            <a:pPr marL="458788" lvl="1" indent="-230188"/>
            <a:r>
              <a:rPr lang="en-US" sz="1100" dirty="0">
                <a:latin typeface="+mn-lt"/>
              </a:rPr>
              <a:t>SOL005 Northbound Interface</a:t>
            </a:r>
          </a:p>
          <a:p>
            <a:pPr marL="458788" lvl="1" indent="-230188"/>
            <a:r>
              <a:rPr lang="en-US" sz="1100" dirty="0">
                <a:latin typeface="+mn-lt"/>
              </a:rPr>
              <a:t>NS LCM Orchestration and SOL003 SBI</a:t>
            </a:r>
          </a:p>
          <a:p>
            <a:pPr marL="458788" lvl="1" indent="-230188"/>
            <a:r>
              <a:rPr lang="en-US" sz="1100" dirty="0">
                <a:latin typeface="+mn-lt"/>
              </a:rPr>
              <a:t>SOL003 Granting Resources</a:t>
            </a:r>
          </a:p>
          <a:p>
            <a:pPr marL="458788" lvl="1" indent="-230188"/>
            <a:r>
              <a:rPr lang="en-US" sz="1100" dirty="0">
                <a:latin typeface="+mn-lt"/>
              </a:rPr>
              <a:t>Package Management for NS/VNF/PNF</a:t>
            </a:r>
          </a:p>
          <a:p>
            <a:pPr marL="458788" lvl="1" indent="-230188"/>
            <a:r>
              <a:rPr lang="en-US" sz="1100" dirty="0">
                <a:latin typeface="+mn-lt"/>
              </a:rPr>
              <a:t>Possibly, support of Or-Vi Indirect Resource control for Virtualized Resource Managements </a:t>
            </a:r>
          </a:p>
          <a:p>
            <a:pPr marL="458788" lvl="1" indent="-230188"/>
            <a:r>
              <a:rPr lang="en-US" sz="1100" dirty="0">
                <a:latin typeface="+mn-lt"/>
              </a:rPr>
              <a:t>Possibly, support of interface with other peer NFVOs (Or-Or)</a:t>
            </a:r>
          </a:p>
          <a:p>
            <a:pPr marL="1588" indent="-230188"/>
            <a:r>
              <a:rPr lang="en-US" sz="1200" b="1" dirty="0">
                <a:latin typeface="+mn-lt"/>
              </a:rPr>
              <a:t>VNFM Supports VNF and CNF management</a:t>
            </a:r>
          </a:p>
          <a:p>
            <a:pPr marL="234950" indent="-227013"/>
            <a:r>
              <a:rPr lang="en-US" sz="1200" b="1" dirty="0">
                <a:latin typeface="+mn-lt"/>
              </a:rPr>
              <a:t>ETSI-based Configuration (Day 0, 1, 2) would be beneficial in ONAP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C9ABFFC-A9D1-724B-9A0E-DAA4ABFD9ADF}"/>
              </a:ext>
            </a:extLst>
          </p:cNvPr>
          <p:cNvSpPr/>
          <p:nvPr/>
        </p:nvSpPr>
        <p:spPr>
          <a:xfrm>
            <a:off x="11364665" y="831930"/>
            <a:ext cx="781396" cy="422998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SOL007, SOL004, </a:t>
            </a:r>
          </a:p>
          <a:p>
            <a:pPr algn="ctr"/>
            <a:r>
              <a:rPr lang="en-US" sz="900" dirty="0"/>
              <a:t>SOL001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032D06E-5675-3744-A711-82E4D4460363}"/>
              </a:ext>
            </a:extLst>
          </p:cNvPr>
          <p:cNvSpPr/>
          <p:nvPr/>
        </p:nvSpPr>
        <p:spPr>
          <a:xfrm>
            <a:off x="5931486" y="4497199"/>
            <a:ext cx="625880" cy="272442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SOL003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F12C9A8-57DC-874E-A6B8-EA84C2E7EA0C}"/>
              </a:ext>
            </a:extLst>
          </p:cNvPr>
          <p:cNvSpPr/>
          <p:nvPr/>
        </p:nvSpPr>
        <p:spPr>
          <a:xfrm>
            <a:off x="7474309" y="3137215"/>
            <a:ext cx="781396" cy="394869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SOL007, SOL004,</a:t>
            </a:r>
          </a:p>
          <a:p>
            <a:pPr algn="ctr"/>
            <a:r>
              <a:rPr lang="en-US" sz="900" dirty="0"/>
              <a:t>SOL001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BA45EAF-CD26-9941-8346-3846F5D6C1B1}"/>
              </a:ext>
            </a:extLst>
          </p:cNvPr>
          <p:cNvSpPr/>
          <p:nvPr/>
        </p:nvSpPr>
        <p:spPr>
          <a:xfrm>
            <a:off x="11328731" y="2642262"/>
            <a:ext cx="781396" cy="422998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SOL007, SOL004, </a:t>
            </a:r>
          </a:p>
          <a:p>
            <a:pPr algn="ctr"/>
            <a:r>
              <a:rPr lang="en-US" sz="900" dirty="0"/>
              <a:t>SOL001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DAE5D096-8FDD-0341-B36E-9A3883A2633E}"/>
              </a:ext>
            </a:extLst>
          </p:cNvPr>
          <p:cNvSpPr/>
          <p:nvPr/>
        </p:nvSpPr>
        <p:spPr>
          <a:xfrm>
            <a:off x="3747797" y="4352954"/>
            <a:ext cx="625880" cy="223753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SOL003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E1A55433-6E2A-0646-BCF1-627595890491}"/>
              </a:ext>
            </a:extLst>
          </p:cNvPr>
          <p:cNvSpPr/>
          <p:nvPr/>
        </p:nvSpPr>
        <p:spPr>
          <a:xfrm>
            <a:off x="4422713" y="4348343"/>
            <a:ext cx="625880" cy="223753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SOL003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B207EC8-1A30-2343-8B50-25B56DB41A7C}"/>
              </a:ext>
            </a:extLst>
          </p:cNvPr>
          <p:cNvSpPr/>
          <p:nvPr/>
        </p:nvSpPr>
        <p:spPr>
          <a:xfrm>
            <a:off x="4405190" y="3309318"/>
            <a:ext cx="625880" cy="223753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SOL005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463D7A6F-C1BE-1940-99E9-C643F3C93BD4}"/>
              </a:ext>
            </a:extLst>
          </p:cNvPr>
          <p:cNvSpPr/>
          <p:nvPr/>
        </p:nvSpPr>
        <p:spPr>
          <a:xfrm>
            <a:off x="3748295" y="3314514"/>
            <a:ext cx="625880" cy="223753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SOL005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F8EDF67F-33D3-AC42-AFF3-C82C9794396E}"/>
              </a:ext>
            </a:extLst>
          </p:cNvPr>
          <p:cNvSpPr/>
          <p:nvPr/>
        </p:nvSpPr>
        <p:spPr>
          <a:xfrm>
            <a:off x="7949850" y="5102176"/>
            <a:ext cx="625880" cy="272442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SOL002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CD39DE32-343B-1543-863F-0F066959E21A}"/>
              </a:ext>
            </a:extLst>
          </p:cNvPr>
          <p:cNvSpPr/>
          <p:nvPr/>
        </p:nvSpPr>
        <p:spPr>
          <a:xfrm>
            <a:off x="5402627" y="2642262"/>
            <a:ext cx="625880" cy="223753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SOL005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C888462-4237-BC47-9715-93EF3BA66C02}"/>
              </a:ext>
            </a:extLst>
          </p:cNvPr>
          <p:cNvSpPr/>
          <p:nvPr/>
        </p:nvSpPr>
        <p:spPr>
          <a:xfrm>
            <a:off x="5927434" y="3150075"/>
            <a:ext cx="561636" cy="223753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SOL005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FA612457-CACD-CA4A-8CB2-A5665AE01AB0}"/>
              </a:ext>
            </a:extLst>
          </p:cNvPr>
          <p:cNvSpPr/>
          <p:nvPr/>
        </p:nvSpPr>
        <p:spPr>
          <a:xfrm>
            <a:off x="9630126" y="3077314"/>
            <a:ext cx="625880" cy="301429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SOL005</a:t>
            </a:r>
          </a:p>
        </p:txBody>
      </p:sp>
      <p:sp>
        <p:nvSpPr>
          <p:cNvPr id="23" name="Cloud Callout 22">
            <a:extLst>
              <a:ext uri="{FF2B5EF4-FFF2-40B4-BE49-F238E27FC236}">
                <a16:creationId xmlns:a16="http://schemas.microsoft.com/office/drawing/2014/main" id="{FC5E77B9-6483-8F4E-BA52-F8C786074EB9}"/>
              </a:ext>
            </a:extLst>
          </p:cNvPr>
          <p:cNvSpPr/>
          <p:nvPr/>
        </p:nvSpPr>
        <p:spPr>
          <a:xfrm>
            <a:off x="4422713" y="5752746"/>
            <a:ext cx="1149772" cy="612648"/>
          </a:xfrm>
          <a:prstGeom prst="cloudCallou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Leverage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MultiCloud?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21FE9C2B-3247-9D45-B81C-67A5114242A2}"/>
              </a:ext>
            </a:extLst>
          </p:cNvPr>
          <p:cNvSpPr/>
          <p:nvPr/>
        </p:nvSpPr>
        <p:spPr>
          <a:xfrm>
            <a:off x="10357306" y="4246624"/>
            <a:ext cx="625880" cy="272442"/>
          </a:xfrm>
          <a:prstGeom prst="roundRect">
            <a:avLst/>
          </a:prstGeom>
          <a:solidFill>
            <a:schemeClr val="accent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SOL003</a:t>
            </a:r>
          </a:p>
        </p:txBody>
      </p:sp>
    </p:spTree>
    <p:extLst>
      <p:ext uri="{BB962C8B-B14F-4D97-AF65-F5344CB8AC3E}">
        <p14:creationId xmlns:p14="http://schemas.microsoft.com/office/powerpoint/2010/main" val="2102940109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Security Conformance between ONAP and SVNFM/NFVO</a:t>
            </a:r>
            <a:endParaRPr lang="en-US" sz="27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657" y="1019175"/>
            <a:ext cx="4473397" cy="5295563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numCol="1">
            <a:noAutofit/>
          </a:bodyPr>
          <a:lstStyle/>
          <a:p>
            <a:r>
              <a:rPr lang="en-US" sz="1200" b="1" dirty="0">
                <a:latin typeface="+mn-lt"/>
              </a:rPr>
              <a:t>ONAP ETSI-Alignment API Security conforms to ETSI NFV SEC022 Specification (SEC022 GS).</a:t>
            </a:r>
          </a:p>
          <a:p>
            <a:r>
              <a:rPr lang="en-US" sz="1200" b="1" dirty="0">
                <a:latin typeface="+mn-lt"/>
              </a:rPr>
              <a:t>SOL003/SOL005/SOL002 Adapters will communicate with the SVNFM/NFVO via </a:t>
            </a:r>
            <a:r>
              <a:rPr lang="en-US" sz="1200" b="1" dirty="0">
                <a:solidFill>
                  <a:schemeClr val="accent5"/>
                </a:solidFill>
                <a:latin typeface="+mn-lt"/>
              </a:rPr>
              <a:t>secured HTTPS protocol </a:t>
            </a:r>
            <a:r>
              <a:rPr lang="en-US" sz="1200" b="1" dirty="0">
                <a:latin typeface="+mn-lt"/>
              </a:rPr>
              <a:t>with authentication and authorization</a:t>
            </a:r>
          </a:p>
          <a:p>
            <a:pPr marL="457200" lvl="1" indent="-225425"/>
            <a:r>
              <a:rPr lang="en-US" sz="1200" dirty="0">
                <a:latin typeface="+mn-lt"/>
              </a:rPr>
              <a:t>SOL003/005/002 Adapters support OAuth2 and/or HTTP Basic Authentication</a:t>
            </a:r>
          </a:p>
          <a:p>
            <a:pPr marL="465138" lvl="1"/>
            <a:r>
              <a:rPr lang="en-US" sz="1200" dirty="0">
                <a:latin typeface="+mn-lt"/>
              </a:rPr>
              <a:t>SOL003/005/002 Adapters will leverage the ONAP Security Management Server (as authorization server)</a:t>
            </a:r>
          </a:p>
          <a:p>
            <a:r>
              <a:rPr lang="en-US" sz="1200" b="1" dirty="0">
                <a:latin typeface="+mn-lt"/>
              </a:rPr>
              <a:t>SVNFM/NFVO will be allowed to have their own security mechanisms based on their security requirements but are </a:t>
            </a:r>
            <a:r>
              <a:rPr lang="en-US" sz="1200" b="1" dirty="0">
                <a:solidFill>
                  <a:schemeClr val="accent5"/>
                </a:solidFill>
                <a:latin typeface="+mn-lt"/>
              </a:rPr>
              <a:t>required to support OAuth2 and HTTP Basic Authentication</a:t>
            </a:r>
            <a:r>
              <a:rPr lang="en-US" sz="1200" b="1" dirty="0">
                <a:latin typeface="+mn-lt"/>
              </a:rPr>
              <a:t>.</a:t>
            </a:r>
          </a:p>
          <a:p>
            <a:pPr marL="458788" lvl="1" indent="-230188"/>
            <a:r>
              <a:rPr lang="en-US" sz="1200" dirty="0">
                <a:latin typeface="+mn-lt"/>
              </a:rPr>
              <a:t>Authentication Federation between the Adapters and the SVNFM/NFVO is under discussion.</a:t>
            </a:r>
          </a:p>
          <a:p>
            <a:pPr marL="458788" lvl="1" indent="-230188"/>
            <a:r>
              <a:rPr lang="en-US" sz="1200" dirty="0">
                <a:latin typeface="+mn-lt"/>
              </a:rPr>
              <a:t>Some vendors prefer SAML-based federation</a:t>
            </a:r>
          </a:p>
          <a:p>
            <a:pPr marL="458788" lvl="1" indent="-230188"/>
            <a:r>
              <a:rPr lang="en-US" sz="1200" dirty="0">
                <a:latin typeface="+mn-lt"/>
              </a:rPr>
              <a:t>ONAP Security Authentication and External Authentication Server will exchange authentication tokens, based on federation configuration. </a:t>
            </a:r>
          </a:p>
          <a:p>
            <a:pPr marL="915988" lvl="2" indent="-230188"/>
            <a:r>
              <a:rPr lang="en-US" sz="1200" dirty="0">
                <a:latin typeface="+mn-lt"/>
              </a:rPr>
              <a:t>Typically, operators have their own security mechanisms</a:t>
            </a:r>
          </a:p>
          <a:p>
            <a:pPr marL="915988" lvl="2" indent="-230188"/>
            <a:r>
              <a:rPr lang="en-US" sz="1200" dirty="0">
                <a:latin typeface="+mn-lt"/>
              </a:rPr>
              <a:t>More to discuss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45AEB22-5F66-364F-A31F-028F46012E44}"/>
              </a:ext>
            </a:extLst>
          </p:cNvPr>
          <p:cNvGrpSpPr/>
          <p:nvPr/>
        </p:nvGrpSpPr>
        <p:grpSpPr>
          <a:xfrm>
            <a:off x="4990005" y="1019175"/>
            <a:ext cx="6915483" cy="5295563"/>
            <a:chOff x="5174345" y="1019175"/>
            <a:chExt cx="6871085" cy="5422965"/>
          </a:xfrm>
          <a:effectLst/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E98D979-8711-4A46-980B-514A2162A4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74345" y="1045462"/>
              <a:ext cx="6294845" cy="5396678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0441DE0-1168-A74A-8229-A37489F6235F}"/>
                </a:ext>
              </a:extLst>
            </p:cNvPr>
            <p:cNvSpPr/>
            <p:nvPr/>
          </p:nvSpPr>
          <p:spPr>
            <a:xfrm>
              <a:off x="7323910" y="1019175"/>
              <a:ext cx="4721520" cy="465881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  <a:alpha val="1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23058016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ETSI-Alignment Roadmaps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C5256B2-3F92-DE44-81C0-502107B732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565880"/>
              </p:ext>
            </p:extLst>
          </p:nvPr>
        </p:nvGraphicFramePr>
        <p:xfrm>
          <a:off x="101601" y="1062448"/>
          <a:ext cx="11988799" cy="49834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441872">
                  <a:extLst>
                    <a:ext uri="{9D8B030D-6E8A-4147-A177-3AD203B41FA5}">
                      <a16:colId xmlns:a16="http://schemas.microsoft.com/office/drawing/2014/main" val="4064923176"/>
                    </a:ext>
                  </a:extLst>
                </a:gridCol>
                <a:gridCol w="1671467">
                  <a:extLst>
                    <a:ext uri="{9D8B030D-6E8A-4147-A177-3AD203B41FA5}">
                      <a16:colId xmlns:a16="http://schemas.microsoft.com/office/drawing/2014/main" val="3147326067"/>
                    </a:ext>
                  </a:extLst>
                </a:gridCol>
                <a:gridCol w="2243751">
                  <a:extLst>
                    <a:ext uri="{9D8B030D-6E8A-4147-A177-3AD203B41FA5}">
                      <a16:colId xmlns:a16="http://schemas.microsoft.com/office/drawing/2014/main" val="745815132"/>
                    </a:ext>
                  </a:extLst>
                </a:gridCol>
                <a:gridCol w="3393078">
                  <a:extLst>
                    <a:ext uri="{9D8B030D-6E8A-4147-A177-3AD203B41FA5}">
                      <a16:colId xmlns:a16="http://schemas.microsoft.com/office/drawing/2014/main" val="3638499604"/>
                    </a:ext>
                  </a:extLst>
                </a:gridCol>
                <a:gridCol w="3238631">
                  <a:extLst>
                    <a:ext uri="{9D8B030D-6E8A-4147-A177-3AD203B41FA5}">
                      <a16:colId xmlns:a16="http://schemas.microsoft.com/office/drawing/2014/main" val="2857583118"/>
                    </a:ext>
                  </a:extLst>
                </a:gridCol>
              </a:tblGrid>
              <a:tr h="327558">
                <a:tc>
                  <a:txBody>
                    <a:bodyPr/>
                    <a:lstStyle/>
                    <a:p>
                      <a:r>
                        <a:rPr lang="en-US" dirty="0"/>
                        <a:t>Dublin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El Alto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Frankfurt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Guilin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Future Discussion Topics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6518007"/>
                  </a:ext>
                </a:extLst>
              </a:tr>
              <a:tr h="4227024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ETSI SOL 2.5.1 support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SOL003 Adapter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Create VNF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Instantiate VNF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Terminate VNF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Delete VNF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Subscription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Notification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Granting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SO ETSI VNF BB Workflows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VNFM Simulator in the SO project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SDC SOL004 PNF onboarding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ETSI SOL 2.5.1 support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CSIT (test automation) for SOL003 Adapter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SOL003 Adapter Bug fixes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Communication security between SOL003 Adapter and SVNFM</a:t>
                      </a:r>
                    </a:p>
                    <a:p>
                      <a:pPr marL="404813" lvl="1" indent="-233363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HTTPS support</a:t>
                      </a:r>
                    </a:p>
                    <a:p>
                      <a:pPr marL="404813" lvl="1" indent="-233363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 err="1"/>
                        <a:t>SpringBoot</a:t>
                      </a:r>
                      <a:r>
                        <a:rPr lang="en-US" sz="1100" dirty="0"/>
                        <a:t>-based authentication</a:t>
                      </a:r>
                    </a:p>
                    <a:p>
                      <a:pPr marL="173038" lvl="0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VNFM Simulator migration to the Integration Test project</a:t>
                      </a:r>
                    </a:p>
                    <a:p>
                      <a:pPr marL="173038" lvl="0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SDC SOL004 VNF and PNF onboarding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ETSI SOL 2.5.1 support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SO &amp; SOL003 Adapter enhancements  (Ericsson)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SO SOL004 and SOL001 package storage/retrieval support leveraging ETSI Catalog Manager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SOL003-based package management API support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SOL003 VNF LCM Operations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ETSI Catalog Manager (CMCC/ZTE)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Storing vendor ETSI packages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Providing ETSI package APIs to the SOL003/SOL005 Adapters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Software Image delivery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SOL005 Adapter (Verizon)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Create NS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Instantiate NS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Terminate NS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Delete NS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SOL002 Adapter (Samsung)</a:t>
                      </a:r>
                    </a:p>
                    <a:p>
                      <a:pPr marL="344488" lvl="2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VNF LCM notification</a:t>
                      </a:r>
                    </a:p>
                    <a:p>
                      <a:pPr marL="171450" lvl="1" indent="-171450">
                        <a:buFont typeface="Arial" panose="020B0604020202020204" pitchFamily="34" charset="0"/>
                        <a:buChar char="•"/>
                        <a:tabLst>
                          <a:tab pos="163513" algn="l"/>
                        </a:tabLst>
                      </a:pPr>
                      <a:r>
                        <a:rPr lang="en-US" sz="1100" dirty="0"/>
                        <a:t>AAF-based HTTPS and Authentication – partial OAuth2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SDC enhancements (Ericsson, Verizon, Modeling)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SOL007 NS design and packaging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SOL004 VNF/PNF package onboarding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SOL003 Adapter enhancements  for SO NFVO (Ericsson)</a:t>
                      </a:r>
                    </a:p>
                    <a:p>
                      <a:pPr marL="171450" lvl="0" indent="-163513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NFVO SOL005 Northbound Interface support (Ericsson, Verizon)</a:t>
                      </a:r>
                    </a:p>
                    <a:p>
                      <a:pPr marL="171450" lvl="0" indent="-163513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ETSI Catalog Manager enhancements (CMCC/ZTE)</a:t>
                      </a:r>
                    </a:p>
                    <a:p>
                      <a:pPr marL="171450" lvl="0" indent="-163513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strike="noStrike" dirty="0">
                          <a:solidFill>
                            <a:schemeClr val="tx1"/>
                          </a:solidFill>
                        </a:rPr>
                        <a:t>ONAP SO embedded NFVO for hierarchical orchestration, as one of the NFVO options – see the hierarchical orchestration section (Ericsson)</a:t>
                      </a:r>
                    </a:p>
                    <a:p>
                      <a:pPr marL="344488" lvl="0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strike="noStrike" dirty="0">
                          <a:solidFill>
                            <a:schemeClr val="tx1"/>
                          </a:solidFill>
                        </a:rPr>
                        <a:t>NS LCM orchestration support</a:t>
                      </a:r>
                    </a:p>
                    <a:p>
                      <a:pPr marL="344488" lvl="0" indent="-173038">
                        <a:buFont typeface="Arial" panose="020B0604020202020204" pitchFamily="34" charset="0"/>
                        <a:buChar char="•"/>
                        <a:tabLst/>
                      </a:pPr>
                      <a:endParaRPr lang="en-US" sz="1100" strike="no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635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dirty="0"/>
                        <a:t>ETSI SOL 3.3.1 support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SDC enhancements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SOL007 NS package </a:t>
                      </a:r>
                      <a:r>
                        <a:rPr lang="en-US" sz="1100" strike="noStrike" dirty="0"/>
                        <a:t>onboarding</a:t>
                      </a:r>
                      <a:r>
                        <a:rPr lang="en-US" sz="1100" dirty="0"/>
                        <a:t> 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SOL004 VNF/PNF package onboarding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strike="noStrike" dirty="0"/>
                        <a:t>SOL001 NSD and VNFD mapping to SDC AID DM</a:t>
                      </a:r>
                      <a:endParaRPr lang="en-US" sz="1100" dirty="0"/>
                    </a:p>
                    <a:p>
                      <a:pPr marL="174625" marR="0" lvl="0" indent="-1666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dirty="0"/>
                        <a:t>SOL005/SOL003 Adapter, NFVO enhancements</a:t>
                      </a:r>
                    </a:p>
                    <a:p>
                      <a:pPr marL="347663" marR="0" lvl="1" indent="-1746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dirty="0"/>
                        <a:t>ETSI Package Management</a:t>
                      </a:r>
                    </a:p>
                    <a:p>
                      <a:pPr marL="347663" marR="0" lvl="1" indent="-1746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dirty="0"/>
                        <a:t>ETSI runtime model mapping between ETSI and ONAP</a:t>
                      </a:r>
                    </a:p>
                    <a:p>
                      <a:pPr marL="347663" marR="0" lvl="1" indent="-1746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dirty="0"/>
                        <a:t>FM/PM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dirty="0"/>
                        <a:t>Additional NS LCM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b="1" dirty="0"/>
                        <a:t>Configuration</a:t>
                      </a:r>
                    </a:p>
                    <a:p>
                      <a:pPr marL="344488" lvl="1" indent="-17303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100" strike="noStrike" dirty="0"/>
                        <a:t>VNF Modify, Heal</a:t>
                      </a:r>
                    </a:p>
                    <a:p>
                      <a:pPr marL="344488" marR="0" lvl="1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dirty="0"/>
                        <a:t>Policy-based Scaling </a:t>
                      </a:r>
                    </a:p>
                    <a:p>
                      <a:pPr marL="344488" marR="0" lvl="1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strike="noStrike" dirty="0"/>
                        <a:t>OOF-based Granting</a:t>
                      </a:r>
                    </a:p>
                    <a:p>
                      <a:pPr marL="344488" marR="0" lvl="1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dirty="0"/>
                        <a:t>ETSI-based VNF software upgrade</a:t>
                      </a:r>
                    </a:p>
                    <a:p>
                      <a:pPr marL="177800" marR="0" lvl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1" dirty="0"/>
                        <a:t>CNF support</a:t>
                      </a:r>
                    </a:p>
                    <a:p>
                      <a:pPr marL="177800" marR="0" lvl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dirty="0"/>
                        <a:t>OAuth2-based authentication support  between  SOL002/SOL003/SOL005 Adapters and SVNFM/NFVO</a:t>
                      </a:r>
                    </a:p>
                    <a:p>
                      <a:pPr marL="344488" marR="0" lvl="1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000" strike="noStrike" dirty="0"/>
                    </a:p>
                    <a:p>
                      <a:pPr marL="344488" lvl="0" indent="-173038">
                        <a:buFont typeface="Arial" panose="020B0604020202020204" pitchFamily="34" charset="0"/>
                        <a:buChar char="•"/>
                        <a:tabLst/>
                      </a:pPr>
                      <a:endParaRPr lang="en-US" sz="1000" strike="noStrik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6599243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84E12CB4-1A94-7D47-B566-3CD5D7640165}"/>
              </a:ext>
            </a:extLst>
          </p:cNvPr>
          <p:cNvSpPr/>
          <p:nvPr/>
        </p:nvSpPr>
        <p:spPr>
          <a:xfrm>
            <a:off x="1164334" y="1064716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✔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BA0CE0-11CB-EC43-87B4-C4D51479E8C3}"/>
              </a:ext>
            </a:extLst>
          </p:cNvPr>
          <p:cNvSpPr/>
          <p:nvPr/>
        </p:nvSpPr>
        <p:spPr>
          <a:xfrm>
            <a:off x="2585464" y="1068526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✔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906D88C-55ED-DE46-B218-188C94CAD46F}"/>
              </a:ext>
            </a:extLst>
          </p:cNvPr>
          <p:cNvSpPr/>
          <p:nvPr/>
        </p:nvSpPr>
        <p:spPr>
          <a:xfrm>
            <a:off x="4973064" y="1073150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✔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D7ED7E1-DE90-E74D-A929-ADEA33C96259}"/>
              </a:ext>
            </a:extLst>
          </p:cNvPr>
          <p:cNvSpPr/>
          <p:nvPr/>
        </p:nvSpPr>
        <p:spPr>
          <a:xfrm>
            <a:off x="7130183" y="1073150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✔</a:t>
            </a:r>
          </a:p>
        </p:txBody>
      </p:sp>
    </p:spTree>
    <p:extLst>
      <p:ext uri="{BB962C8B-B14F-4D97-AF65-F5344CB8AC3E}">
        <p14:creationId xmlns:p14="http://schemas.microsoft.com/office/powerpoint/2010/main" val="2406898193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182909</TotalTime>
  <Words>4812</Words>
  <Application>Microsoft Macintosh PowerPoint</Application>
  <PresentationFormat>Widescreen</PresentationFormat>
  <Paragraphs>915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.AppleSystemUIFont</vt:lpstr>
      <vt:lpstr>Arial</vt:lpstr>
      <vt:lpstr>Calibri</vt:lpstr>
      <vt:lpstr>1_Office Theme</vt:lpstr>
      <vt:lpstr> ONAP ETSI-Alignment Update  </vt:lpstr>
      <vt:lpstr>ONAP Conformance to ETSI Specifications - Future-Proof ETSI-Aligned Orchestration Architecture</vt:lpstr>
      <vt:lpstr>ONAP ETSI Model &amp; Package Onboarding, Design and Distribution - Conformance to SOL001, SOL004 and SOL007 Standards &amp; IFA 040</vt:lpstr>
      <vt:lpstr>ETSI SOL001 Model Mapping to ONAP Internal Data Model</vt:lpstr>
      <vt:lpstr>CNF Model Conformance</vt:lpstr>
      <vt:lpstr>ONAP ETSI-Aligned Package and LCM Runtime APIs - Conformance to SOL003/SOL005/SOL002 Standards</vt:lpstr>
      <vt:lpstr>ONAP SO Hierarchical ETSI-based Orchestration - E2E Service, NS and VNF/CNF Management Demarcation</vt:lpstr>
      <vt:lpstr>Security Conformance between ONAP and SVNFM/NFVO</vt:lpstr>
      <vt:lpstr>ONAP ETSI-Alignment Roadmaps</vt:lpstr>
      <vt:lpstr>References</vt:lpstr>
      <vt:lpstr>PowerPoint Presentation</vt:lpstr>
      <vt:lpstr>Backup Slides</vt:lpstr>
      <vt:lpstr>NS Mapping</vt:lpstr>
      <vt:lpstr>NS-Level VirtualLink (between VNFs) Mapping</vt:lpstr>
      <vt:lpstr>VNF Mapping (not for Guilin)</vt:lpstr>
      <vt:lpstr>VDU and VFC Mapping (not for Guilin)</vt:lpstr>
      <vt:lpstr>SOL001 VNFD and SDC AID DM VF Template Mapping  (not for Guilin)</vt:lpstr>
      <vt:lpstr>VF-Module Deduction from SOL001 VNFD (not for Guilin)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SDC Enhancement Mapping</dc:title>
  <dc:subject/>
  <dc:creator>Byung-Woo Jun</dc:creator>
  <cp:keywords/>
  <dc:description/>
  <cp:lastModifiedBy>Byung-Woo Jun</cp:lastModifiedBy>
  <cp:revision>1466</cp:revision>
  <dcterms:created xsi:type="dcterms:W3CDTF">2018-01-31T16:09:36Z</dcterms:created>
  <dcterms:modified xsi:type="dcterms:W3CDTF">2020-09-15T12:46:54Z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  <property fmtid="{D5CDD505-2E9C-101B-9397-08002B2CF9AE}" pid="3" name="NSCPROP_SA">
    <vt:lpwstr>C:\Users\k.kazak\AppData\Local\Microsoft\Windows\INetCache\Content.Outlook\RR52GJ8P\ETSI-Alignment Task Force Update-2019-10-08.pptx</vt:lpwstr>
  </property>
</Properties>
</file>