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48" r:id="rId2"/>
    <p:sldMasterId id="2147483651" r:id="rId3"/>
  </p:sldMasterIdLst>
  <p:notesMasterIdLst>
    <p:notesMasterId r:id="rId13"/>
  </p:notesMasterIdLst>
  <p:handoutMasterIdLst>
    <p:handoutMasterId r:id="rId14"/>
  </p:handoutMasterIdLst>
  <p:sldIdLst>
    <p:sldId id="278" r:id="rId4"/>
    <p:sldId id="551" r:id="rId5"/>
    <p:sldId id="559" r:id="rId6"/>
    <p:sldId id="555" r:id="rId7"/>
    <p:sldId id="560" r:id="rId8"/>
    <p:sldId id="258" r:id="rId9"/>
    <p:sldId id="1744" r:id="rId10"/>
    <p:sldId id="561" r:id="rId11"/>
    <p:sldId id="25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85"/>
    <a:srgbClr val="1C1E2C"/>
    <a:srgbClr val="373839"/>
    <a:srgbClr val="EBEADC"/>
    <a:srgbClr val="C52128"/>
    <a:srgbClr val="1B449C"/>
    <a:srgbClr val="75C2D4"/>
    <a:srgbClr val="009FAC"/>
    <a:srgbClr val="AED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58"/>
    <p:restoredTop sz="96327"/>
  </p:normalViewPr>
  <p:slideViewPr>
    <p:cSldViewPr snapToGrid="0" snapToObjects="1">
      <p:cViewPr varScale="1">
        <p:scale>
          <a:sx n="67" d="100"/>
          <a:sy n="67" d="100"/>
        </p:scale>
        <p:origin x="38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25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4C8-6BAA-0D43-B5FB-46B347CDD169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5E97-0E24-C94E-BE3A-D7DAEF4B4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4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D667E-B995-4466-A19A-FBA99D41EC12}" type="datetimeFigureOut">
              <a:rPr lang="en-US" smtClean="0"/>
              <a:t>9/3/2020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48074-D307-4D04-B83E-669A6BD56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6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86EA5-06CE-40CC-BFFE-378A741018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9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ecce7b01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ecce7b01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Updated ONAP </a:t>
            </a:r>
            <a:r>
              <a:rPr lang="en-US" dirty="0" err="1"/>
              <a:t>xNF</a:t>
            </a:r>
            <a:r>
              <a:rPr lang="en-US" dirty="0"/>
              <a:t> requirements to cover mixed workloads of PNF/VNF/CNF</a:t>
            </a:r>
          </a:p>
          <a:p>
            <a:pPr lvl="1"/>
            <a:r>
              <a:rPr lang="en-US" dirty="0"/>
              <a:t>ONAP Requirements complement those provided by CNTT, CNCF-TUG and ensure smooth orchestration experience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dirty="0"/>
              <a:t>CNF Orchestration for Cloud-Native Network Functions</a:t>
            </a:r>
          </a:p>
          <a:p>
            <a:r>
              <a:rPr lang="en-US" dirty="0"/>
              <a:t>Testing and certification</a:t>
            </a:r>
          </a:p>
          <a:p>
            <a:pPr lvl="1"/>
            <a:r>
              <a:rPr lang="en-US" dirty="0"/>
              <a:t>Evolution of VTP to CNTP to support Cloud-Native network functions</a:t>
            </a:r>
          </a:p>
          <a:p>
            <a:pPr lvl="1"/>
            <a:r>
              <a:rPr lang="en-US" dirty="0"/>
              <a:t>CNTP may be used as part of the badging program and is closely aligned with the LFN Compliance, Validation and Certification (CVC) program</a:t>
            </a:r>
          </a:p>
          <a:p>
            <a:pPr lvl="1"/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g8ecce7b01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133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sp>
        <p:nvSpPr>
          <p:cNvPr id="11" name="Content Placeholder 12"/>
          <p:cNvSpPr>
            <a:spLocks noGrp="1"/>
          </p:cNvSpPr>
          <p:nvPr>
            <p:ph sz="quarter" idx="11"/>
          </p:nvPr>
        </p:nvSpPr>
        <p:spPr>
          <a:xfrm>
            <a:off x="6221896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0"/>
          </p:nvPr>
        </p:nvSpPr>
        <p:spPr>
          <a:xfrm>
            <a:off x="804507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sp>
        <p:nvSpPr>
          <p:cNvPr id="16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071074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347647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316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58491" y="6459936"/>
            <a:ext cx="558018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sz="36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407139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182652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224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58491" y="6459936"/>
            <a:ext cx="558018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sz="36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37922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</a:t>
            </a:r>
            <a:br>
              <a:rPr lang="en-CA" dirty="0"/>
            </a:br>
            <a:r>
              <a:rPr lang="en-CA" dirty="0"/>
              <a:t>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 10"/>
          <p:cNvSpPr txBox="1">
            <a:spLocks/>
          </p:cNvSpPr>
          <p:nvPr userDrawn="1"/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Click to edit </a:t>
            </a:r>
            <a:br>
              <a:rPr lang="en-CA"/>
            </a:br>
            <a:r>
              <a:rPr lang="en-CA"/>
              <a:t>Master title style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1088373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7368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05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0"/>
          </p:nvPr>
        </p:nvSpPr>
        <p:spPr>
          <a:xfrm>
            <a:off x="509667" y="1820271"/>
            <a:ext cx="10825084" cy="4282355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11066616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356569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95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5180"/>
          <a:stretch/>
        </p:blipFill>
        <p:spPr>
          <a:xfrm>
            <a:off x="3292306" y="5861153"/>
            <a:ext cx="5607388" cy="80946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-171782" y="5705171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87434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877387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82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6340" y="365125"/>
            <a:ext cx="5777459" cy="545105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5" y="-196892"/>
            <a:ext cx="3817442" cy="233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49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5180"/>
          <a:stretch/>
        </p:blipFill>
        <p:spPr>
          <a:xfrm>
            <a:off x="3292306" y="5861153"/>
            <a:ext cx="5607388" cy="80946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171782" y="5705171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8" y="-355134"/>
            <a:ext cx="10423312" cy="638404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7587434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5877387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8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0" r:id="rId2"/>
    <p:sldLayoutId id="2147483654" r:id="rId3"/>
    <p:sldLayoutId id="2147483659" r:id="rId4"/>
    <p:sldLayoutId id="2147483658" r:id="rId5"/>
    <p:sldLayoutId id="2147483653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cf/toc/blob/master/DEFINITION.md" TargetMode="External"/><Relationship Id="rId13" Type="http://schemas.openxmlformats.org/officeDocument/2006/relationships/image" Target="../media/image30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hyperlink" Target="https://networking.cloud-native-principles.org/" TargetMode="External"/><Relationship Id="rId1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74927" y="3049152"/>
            <a:ext cx="6128156" cy="2146853"/>
          </a:xfrm>
        </p:spPr>
        <p:txBody>
          <a:bodyPr/>
          <a:lstStyle/>
          <a:p>
            <a:pPr algn="r"/>
            <a:r>
              <a:rPr lang="en-US" sz="6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ONAP and Cloud Native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750424" y="4963852"/>
            <a:ext cx="4952659" cy="4643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rPr>
              <a:t>Best of both worlds</a:t>
            </a:r>
          </a:p>
        </p:txBody>
      </p:sp>
    </p:spTree>
    <p:extLst>
      <p:ext uri="{BB962C8B-B14F-4D97-AF65-F5344CB8AC3E}">
        <p14:creationId xmlns:p14="http://schemas.microsoft.com/office/powerpoint/2010/main" val="751639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entagon 225"/>
          <p:cNvSpPr/>
          <p:nvPr/>
        </p:nvSpPr>
        <p:spPr>
          <a:xfrm>
            <a:off x="2537005" y="2874001"/>
            <a:ext cx="3333163" cy="2349342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>
              <a:spcAft>
                <a:spcPts val="600"/>
              </a:spcAft>
            </a:pPr>
            <a:r>
              <a:rPr lang="en-US" sz="2000" b="1" dirty="0"/>
              <a:t>Drivers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Latency/ Physics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Bandwidth/ Economics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Context/ Proximity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Privacy/ Legal</a:t>
            </a:r>
          </a:p>
        </p:txBody>
      </p:sp>
      <p:sp>
        <p:nvSpPr>
          <p:cNvPr id="221" name="Title 220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Geo Distributed Computing trend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545827" y="2875483"/>
            <a:ext cx="1831320" cy="3590991"/>
            <a:chOff x="648697" y="2204060"/>
            <a:chExt cx="1831320" cy="3590991"/>
          </a:xfrm>
        </p:grpSpPr>
        <p:pic>
          <p:nvPicPr>
            <p:cNvPr id="20" name="Picture 8" descr="Image result for laptop icon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950" y="5110647"/>
              <a:ext cx="684404" cy="684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Cloud 23"/>
            <p:cNvSpPr/>
            <p:nvPr/>
          </p:nvSpPr>
          <p:spPr>
            <a:xfrm>
              <a:off x="861294" y="4610672"/>
              <a:ext cx="1407170" cy="59166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WAN</a:t>
              </a:r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70687" y="5250024"/>
              <a:ext cx="284988" cy="405650"/>
            </a:xfrm>
            <a:prstGeom prst="rect">
              <a:avLst/>
            </a:prstGeom>
          </p:spPr>
        </p:pic>
        <p:grpSp>
          <p:nvGrpSpPr>
            <p:cNvPr id="121" name="Group 120"/>
            <p:cNvGrpSpPr/>
            <p:nvPr/>
          </p:nvGrpSpPr>
          <p:grpSpPr>
            <a:xfrm>
              <a:off x="648697" y="2204060"/>
              <a:ext cx="1831320" cy="2347860"/>
              <a:chOff x="648697" y="2204060"/>
              <a:chExt cx="1831320" cy="2347860"/>
            </a:xfrm>
          </p:grpSpPr>
          <p:sp>
            <p:nvSpPr>
              <p:cNvPr id="4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648697" y="2204060"/>
                <a:ext cx="1831320" cy="2347860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112" name="Rounded Rectangle 196">
                <a:extLst>
                  <a:ext uri="{FF2B5EF4-FFF2-40B4-BE49-F238E27FC236}">
                    <a16:creationId xmlns:a16="http://schemas.microsoft.com/office/drawing/2014/main" id="{AA2FFA52-5885-4852-AE04-ABEF5D9BEA5F}"/>
                  </a:ext>
                </a:extLst>
              </p:cNvPr>
              <p:cNvSpPr/>
              <p:nvPr/>
            </p:nvSpPr>
            <p:spPr>
              <a:xfrm>
                <a:off x="937863" y="2841262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13" name="Rounded Rectangle 198">
                <a:extLst>
                  <a:ext uri="{FF2B5EF4-FFF2-40B4-BE49-F238E27FC236}">
                    <a16:creationId xmlns:a16="http://schemas.microsoft.com/office/drawing/2014/main" id="{B5E4E610-E18C-42A6-969D-7EAA98ECB42F}"/>
                  </a:ext>
                </a:extLst>
              </p:cNvPr>
              <p:cNvSpPr/>
              <p:nvPr/>
            </p:nvSpPr>
            <p:spPr>
              <a:xfrm>
                <a:off x="1593184" y="2842645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14" name="Rounded Rectangle 200">
                <a:extLst>
                  <a:ext uri="{FF2B5EF4-FFF2-40B4-BE49-F238E27FC236}">
                    <a16:creationId xmlns:a16="http://schemas.microsoft.com/office/drawing/2014/main" id="{E29BE043-6DD1-4292-8BC9-C8D9B56E987E}"/>
                  </a:ext>
                </a:extLst>
              </p:cNvPr>
              <p:cNvSpPr/>
              <p:nvPr/>
            </p:nvSpPr>
            <p:spPr>
              <a:xfrm>
                <a:off x="937863" y="309449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115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937863" y="335180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1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937863" y="3601970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17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593184" y="359953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18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896946" y="3884684"/>
                <a:ext cx="1333345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Cloud Platform</a:t>
                </a:r>
              </a:p>
            </p:txBody>
          </p:sp>
          <p:pic>
            <p:nvPicPr>
              <p:cNvPr id="120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051" y="3966895"/>
                <a:ext cx="426666" cy="4116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38" name="Group 337"/>
          <p:cNvGrpSpPr/>
          <p:nvPr/>
        </p:nvGrpSpPr>
        <p:grpSpPr>
          <a:xfrm>
            <a:off x="5929587" y="1175909"/>
            <a:ext cx="5719811" cy="4985187"/>
            <a:chOff x="6032457" y="700555"/>
            <a:chExt cx="5719811" cy="4985187"/>
          </a:xfrm>
        </p:grpSpPr>
        <p:sp>
          <p:nvSpPr>
            <p:cNvPr id="218" name="Cloud 217"/>
            <p:cNvSpPr/>
            <p:nvPr/>
          </p:nvSpPr>
          <p:spPr>
            <a:xfrm flipH="1">
              <a:off x="6789808" y="4710396"/>
              <a:ext cx="4014823" cy="71591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Network (LAN/ WAN)</a:t>
              </a: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6153244" y="3108589"/>
              <a:ext cx="1725186" cy="1555166"/>
              <a:chOff x="5890810" y="2585761"/>
              <a:chExt cx="1725186" cy="1555166"/>
            </a:xfrm>
          </p:grpSpPr>
          <p:sp>
            <p:nvSpPr>
              <p:cNvPr id="193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5890810" y="2585761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1</a:t>
                </a:r>
              </a:p>
            </p:txBody>
          </p:sp>
          <p:sp>
            <p:nvSpPr>
              <p:cNvPr id="194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6126909" y="3203256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95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6456093" y="2943913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9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6782230" y="3203340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97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6118348" y="3481381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98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1022" y="3599314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8" name="Cloud 137"/>
            <p:cNvSpPr/>
            <p:nvPr/>
          </p:nvSpPr>
          <p:spPr>
            <a:xfrm>
              <a:off x="8046618" y="2510421"/>
              <a:ext cx="1702676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grpSp>
          <p:nvGrpSpPr>
            <p:cNvPr id="223" name="Group 222"/>
            <p:cNvGrpSpPr/>
            <p:nvPr/>
          </p:nvGrpSpPr>
          <p:grpSpPr>
            <a:xfrm>
              <a:off x="8026095" y="700555"/>
              <a:ext cx="2701070" cy="1736309"/>
              <a:chOff x="7996134" y="494815"/>
              <a:chExt cx="2701070" cy="1736309"/>
            </a:xfrm>
          </p:grpSpPr>
          <p:sp>
            <p:nvSpPr>
              <p:cNvPr id="141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7996134" y="494815"/>
                <a:ext cx="1725186" cy="1736309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145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8232233" y="103132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4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8232233" y="129623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147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8887554" y="103140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48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8223672" y="1571578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Cloud 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49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16346" y="1689511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54" name="Straight Connector 153"/>
              <p:cNvCxnSpPr/>
              <p:nvPr/>
            </p:nvCxnSpPr>
            <p:spPr>
              <a:xfrm flipV="1">
                <a:off x="8532068" y="1256718"/>
                <a:ext cx="0" cy="395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stCxn id="146" idx="0"/>
                <a:endCxn id="147" idx="2"/>
              </p:cNvCxnSpPr>
              <p:nvPr/>
            </p:nvCxnSpPr>
            <p:spPr>
              <a:xfrm flipV="1">
                <a:off x="8532068" y="1256801"/>
                <a:ext cx="656397" cy="394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>
                <a:stCxn id="147" idx="3"/>
                <a:endCxn id="162" idx="1"/>
              </p:cNvCxnSpPr>
              <p:nvPr/>
            </p:nvCxnSpPr>
            <p:spPr>
              <a:xfrm>
                <a:off x="9489376" y="1144105"/>
                <a:ext cx="437152" cy="69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Rectangle: Rounded Corners 2">
                <a:extLst>
                  <a:ext uri="{FF2B5EF4-FFF2-40B4-BE49-F238E27FC236}">
                    <a16:creationId xmlns:a16="http://schemas.microsoft.com/office/drawing/2014/main" id="{A818C1AC-14A3-48CF-B816-FCF8CE94A391}"/>
                  </a:ext>
                </a:extLst>
              </p:cNvPr>
              <p:cNvSpPr/>
              <p:nvPr/>
            </p:nvSpPr>
            <p:spPr>
              <a:xfrm>
                <a:off x="9926528" y="939567"/>
                <a:ext cx="770676" cy="410456"/>
              </a:xfrm>
              <a:prstGeom prst="round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2"/>
                    </a:solidFill>
                  </a:rPr>
                  <a:t>External System</a:t>
                </a: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>
              <a:off x="9908535" y="3111170"/>
              <a:ext cx="1725186" cy="1555166"/>
              <a:chOff x="9646101" y="2588342"/>
              <a:chExt cx="1725186" cy="1555166"/>
            </a:xfrm>
          </p:grpSpPr>
          <p:sp>
            <p:nvSpPr>
              <p:cNvPr id="180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9646101" y="2588342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n</a:t>
                </a:r>
              </a:p>
            </p:txBody>
          </p:sp>
          <p:sp>
            <p:nvSpPr>
              <p:cNvPr id="181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9882200" y="3205837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82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0211384" y="2946494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83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0537521" y="3205921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84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9873639" y="3479208"/>
                <a:ext cx="1268633" cy="561674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85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66313" y="3601895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0" name="Cloud 189"/>
            <p:cNvSpPr/>
            <p:nvPr/>
          </p:nvSpPr>
          <p:spPr>
            <a:xfrm flipH="1">
              <a:off x="8254516" y="3322361"/>
              <a:ext cx="1279245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cxnSp>
          <p:nvCxnSpPr>
            <p:cNvPr id="201" name="Straight Connector 200"/>
            <p:cNvCxnSpPr>
              <a:stCxn id="190" idx="0"/>
              <a:endCxn id="195" idx="3"/>
            </p:cNvCxnSpPr>
            <p:nvPr/>
          </p:nvCxnSpPr>
          <p:spPr>
            <a:xfrm flipH="1" flipV="1">
              <a:off x="7318196" y="3579437"/>
              <a:ext cx="937386" cy="1186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90" idx="2"/>
              <a:endCxn id="182" idx="1"/>
            </p:cNvCxnSpPr>
            <p:nvPr/>
          </p:nvCxnSpPr>
          <p:spPr>
            <a:xfrm flipV="1">
              <a:off x="9529793" y="3582018"/>
              <a:ext cx="944025" cy="92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>
              <a:stCxn id="138" idx="2"/>
              <a:endCxn id="195" idx="3"/>
            </p:cNvCxnSpPr>
            <p:nvPr/>
          </p:nvCxnSpPr>
          <p:spPr>
            <a:xfrm flipH="1">
              <a:off x="7318196" y="2779360"/>
              <a:ext cx="733703" cy="80007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>
              <a:stCxn id="182" idx="1"/>
              <a:endCxn id="138" idx="0"/>
            </p:cNvCxnSpPr>
            <p:nvPr/>
          </p:nvCxnSpPr>
          <p:spPr>
            <a:xfrm flipH="1" flipV="1">
              <a:off x="9747875" y="2779360"/>
              <a:ext cx="725943" cy="8026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H="1" flipV="1">
              <a:off x="8562029" y="1734767"/>
              <a:ext cx="2718" cy="8222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3" name="Group 232"/>
            <p:cNvGrpSpPr/>
            <p:nvPr/>
          </p:nvGrpSpPr>
          <p:grpSpPr>
            <a:xfrm>
              <a:off x="60324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34" name="Picture 8" descr="Image result for laptop icon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5" name="Picture 23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36" name="Picture 235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37" name="Freeform 29"/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38" name="Freeform 237"/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269" name="Rounded Rectangle 268"/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0" name="Rounded Rectangle 269"/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1" name="Rounded Rectangle 270"/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2" name="Rounded Rectangle 271"/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3" name="Rounded Rectangle 272"/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4" name="Rounded Rectangle 273"/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5" name="Rounded Rectangle 274"/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Rounded Rectangle 275"/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77" name="Rounded Rectangle 276"/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8" name="Rounded Rectangle 277"/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9" name="Rounded Rectangle 278"/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Rounded Rectangle 279"/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1" name="Rounded Rectangle 42"/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4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" name="Freeform 8"/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 9"/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8" name="Freeform 10"/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 11"/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0" name="Freeform 12"/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 14"/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2" name="Freeform 15"/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4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5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" name="Freeform 19"/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7" name="Freeform 21"/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8" name="Freeform 25"/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9" name="Freeform 26"/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0" name="Freeform 27"/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1" name="Freeform 30"/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2" name="Freeform 33"/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3" name="Freeform 35"/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 36"/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5" name="Freeform 38"/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6" name="Freeform 39"/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7" name="Freeform 42"/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2" name="Group 241"/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43" name="Freeform 77"/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4" name="Freeform 78"/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83" name="Group 282"/>
            <p:cNvGrpSpPr/>
            <p:nvPr/>
          </p:nvGrpSpPr>
          <p:grpSpPr>
            <a:xfrm>
              <a:off x="97662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84" name="Picture 8" descr="Image result for laptop icon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5" name="Picture 28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86" name="Picture 285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87" name="Freeform 29"/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88" name="Freeform 287"/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9" name="Group 288"/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319" name="Rounded Rectangle 318"/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Rounded Rectangle 319"/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Rounded Rectangle 320"/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Rounded Rectangle 321"/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3" name="Rounded Rectangle 322"/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Rounded Rectangle 323"/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Rounded Rectangle 324"/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6" name="Rounded Rectangle 325"/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27" name="Rounded Rectangle 326"/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Rounded Rectangle 327"/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9" name="Rounded Rectangle 328"/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0" name="Rounded Rectangle 329"/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1" name="Rounded Rectangle 42"/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90" name="Group 289"/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91" name="Group 290"/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9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6" name="Freeform 8"/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 9"/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 10"/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 11"/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 12"/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 14"/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 15"/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4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5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 19"/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" name="Freeform 21"/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8" name="Freeform 25"/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9" name="Freeform 26"/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 27"/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 30"/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 33"/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 35"/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" name="Freeform 36"/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" name="Freeform 38"/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 39"/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" name="Freeform 42"/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2" name="Group 291"/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93" name="Freeform 77"/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 78"/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3E8A54-9424-40BC-A6C3-34BF383F3A7E}"/>
              </a:ext>
            </a:extLst>
          </p:cNvPr>
          <p:cNvSpPr/>
          <p:nvPr/>
        </p:nvSpPr>
        <p:spPr>
          <a:xfrm>
            <a:off x="7660469" y="148590"/>
            <a:ext cx="3110276" cy="713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Catherine to give introduction</a:t>
            </a:r>
          </a:p>
        </p:txBody>
      </p:sp>
    </p:spTree>
    <p:extLst>
      <p:ext uri="{BB962C8B-B14F-4D97-AF65-F5344CB8AC3E}">
        <p14:creationId xmlns:p14="http://schemas.microsoft.com/office/powerpoint/2010/main" val="2029385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72">
            <a:extLst>
              <a:ext uri="{FF2B5EF4-FFF2-40B4-BE49-F238E27FC236}">
                <a16:creationId xmlns:a16="http://schemas.microsoft.com/office/drawing/2014/main" id="{685FF101-03B8-4B08-84D3-FADC2D41D497}"/>
              </a:ext>
            </a:extLst>
          </p:cNvPr>
          <p:cNvSpPr/>
          <p:nvPr/>
        </p:nvSpPr>
        <p:spPr>
          <a:xfrm>
            <a:off x="2652323" y="3837631"/>
            <a:ext cx="2818220" cy="2048306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26" name="Rounded Rectangle 72">
            <a:extLst>
              <a:ext uri="{FF2B5EF4-FFF2-40B4-BE49-F238E27FC236}">
                <a16:creationId xmlns:a16="http://schemas.microsoft.com/office/drawing/2014/main" id="{CC869E9F-9C5E-408E-8CA9-9957BA2647FA}"/>
              </a:ext>
            </a:extLst>
          </p:cNvPr>
          <p:cNvSpPr/>
          <p:nvPr/>
        </p:nvSpPr>
        <p:spPr>
          <a:xfrm>
            <a:off x="2538271" y="3715057"/>
            <a:ext cx="2765919" cy="1929110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23D5B3-7B38-426F-9FB3-89028359AA41}"/>
              </a:ext>
            </a:extLst>
          </p:cNvPr>
          <p:cNvSpPr/>
          <p:nvPr/>
        </p:nvSpPr>
        <p:spPr>
          <a:xfrm>
            <a:off x="2771198" y="4040927"/>
            <a:ext cx="1790605" cy="15016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932C2DF-D286-46D2-805B-EBC5A8D1D2EE}"/>
              </a:ext>
            </a:extLst>
          </p:cNvPr>
          <p:cNvSpPr/>
          <p:nvPr/>
        </p:nvSpPr>
        <p:spPr>
          <a:xfrm>
            <a:off x="2707397" y="3958816"/>
            <a:ext cx="1688053" cy="133474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Big Picture - service orchestration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Round Diagonal Corner Rectangle 9">
            <a:extLst>
              <a:ext uri="{FF2B5EF4-FFF2-40B4-BE49-F238E27FC236}">
                <a16:creationId xmlns:a16="http://schemas.microsoft.com/office/drawing/2014/main" id="{875DE96D-42A7-4A3D-84F0-1BFA41CB5FCA}"/>
              </a:ext>
            </a:extLst>
          </p:cNvPr>
          <p:cNvSpPr/>
          <p:nvPr/>
        </p:nvSpPr>
        <p:spPr>
          <a:xfrm>
            <a:off x="2629440" y="2477254"/>
            <a:ext cx="6118836" cy="843839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Orchestrator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DE84D-CE3C-479B-B3C2-E75AB8A57733}"/>
              </a:ext>
            </a:extLst>
          </p:cNvPr>
          <p:cNvCxnSpPr>
            <a:cxnSpLocks/>
            <a:stCxn id="47" idx="2"/>
            <a:endCxn id="23" idx="3"/>
          </p:cNvCxnSpPr>
          <p:nvPr/>
        </p:nvCxnSpPr>
        <p:spPr>
          <a:xfrm>
            <a:off x="3487342" y="2185167"/>
            <a:ext cx="2201516" cy="292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 Diagonal Corner Rectangle 94">
            <a:extLst>
              <a:ext uri="{FF2B5EF4-FFF2-40B4-BE49-F238E27FC236}">
                <a16:creationId xmlns:a16="http://schemas.microsoft.com/office/drawing/2014/main" id="{CE398542-BD6A-4C05-A084-19D0AD3ED76A}"/>
              </a:ext>
            </a:extLst>
          </p:cNvPr>
          <p:cNvSpPr/>
          <p:nvPr/>
        </p:nvSpPr>
        <p:spPr>
          <a:xfrm>
            <a:off x="2758810" y="4100880"/>
            <a:ext cx="1573454" cy="67133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Edge Platform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(K8S based)</a:t>
            </a:r>
          </a:p>
        </p:txBody>
      </p:sp>
      <p:sp>
        <p:nvSpPr>
          <p:cNvPr id="29" name="Round Diagonal Corner Rectangle 103">
            <a:extLst>
              <a:ext uri="{FF2B5EF4-FFF2-40B4-BE49-F238E27FC236}">
                <a16:creationId xmlns:a16="http://schemas.microsoft.com/office/drawing/2014/main" id="{599DC2C9-79B2-446C-9E1F-48001F91E3B1}"/>
              </a:ext>
            </a:extLst>
          </p:cNvPr>
          <p:cNvSpPr/>
          <p:nvPr/>
        </p:nvSpPr>
        <p:spPr>
          <a:xfrm>
            <a:off x="2771198" y="4800315"/>
            <a:ext cx="1551544" cy="266990"/>
          </a:xfrm>
          <a:prstGeom prst="round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Machines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E5BE7EE-12CF-4C4D-B1BD-CDEF537BF02E}"/>
              </a:ext>
            </a:extLst>
          </p:cNvPr>
          <p:cNvCxnSpPr>
            <a:cxnSpLocks/>
          </p:cNvCxnSpPr>
          <p:nvPr/>
        </p:nvCxnSpPr>
        <p:spPr>
          <a:xfrm flipH="1">
            <a:off x="3967947" y="3295075"/>
            <a:ext cx="1098185" cy="387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Related image">
            <a:extLst>
              <a:ext uri="{FF2B5EF4-FFF2-40B4-BE49-F238E27FC236}">
                <a16:creationId xmlns:a16="http://schemas.microsoft.com/office/drawing/2014/main" id="{0CA06D56-7845-4322-8ADF-1F82BC02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41882" y="1872999"/>
            <a:ext cx="290920" cy="3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739DC65-B752-4B6A-958F-FAF5789C70C1}"/>
              </a:ext>
            </a:extLst>
          </p:cNvPr>
          <p:cNvCxnSpPr>
            <a:cxnSpLocks/>
          </p:cNvCxnSpPr>
          <p:nvPr/>
        </p:nvCxnSpPr>
        <p:spPr>
          <a:xfrm flipH="1" flipV="1">
            <a:off x="4395452" y="4436545"/>
            <a:ext cx="334904" cy="283734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F6ED4E3-DC60-4C53-865B-ABD1682177A2}"/>
              </a:ext>
            </a:extLst>
          </p:cNvPr>
          <p:cNvCxnSpPr>
            <a:cxnSpLocks/>
            <a:endCxn id="52" idx="3"/>
          </p:cNvCxnSpPr>
          <p:nvPr/>
        </p:nvCxnSpPr>
        <p:spPr>
          <a:xfrm flipH="1">
            <a:off x="4561803" y="4720279"/>
            <a:ext cx="168553" cy="71467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87C4997-C0E0-4D0D-9538-53439F61E650}"/>
              </a:ext>
            </a:extLst>
          </p:cNvPr>
          <p:cNvSpPr txBox="1"/>
          <p:nvPr/>
        </p:nvSpPr>
        <p:spPr>
          <a:xfrm>
            <a:off x="4322183" y="5456305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K8s Site1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51B8C73-AA23-4E78-877C-82651B3DE66E}"/>
              </a:ext>
            </a:extLst>
          </p:cNvPr>
          <p:cNvSpPr txBox="1"/>
          <p:nvPr/>
        </p:nvSpPr>
        <p:spPr>
          <a:xfrm>
            <a:off x="4441994" y="5684363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K8s Site 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454FFB-A167-4785-AC18-41F52491B0C8}"/>
              </a:ext>
            </a:extLst>
          </p:cNvPr>
          <p:cNvSpPr txBox="1"/>
          <p:nvPr/>
        </p:nvSpPr>
        <p:spPr>
          <a:xfrm>
            <a:off x="3270299" y="5095410"/>
            <a:ext cx="1078148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Site1 Cluster1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15F3477-4713-474F-8197-E467BD27CA88}"/>
              </a:ext>
            </a:extLst>
          </p:cNvPr>
          <p:cNvSpPr txBox="1"/>
          <p:nvPr/>
        </p:nvSpPr>
        <p:spPr>
          <a:xfrm>
            <a:off x="3354628" y="5374143"/>
            <a:ext cx="1078148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Site1 Cluster M</a:t>
            </a:r>
          </a:p>
        </p:txBody>
      </p:sp>
      <p:sp>
        <p:nvSpPr>
          <p:cNvPr id="77" name="Rounded Rectangle 72">
            <a:extLst>
              <a:ext uri="{FF2B5EF4-FFF2-40B4-BE49-F238E27FC236}">
                <a16:creationId xmlns:a16="http://schemas.microsoft.com/office/drawing/2014/main" id="{0BEEB881-2041-491B-84FA-FB2D3E8A6ECE}"/>
              </a:ext>
            </a:extLst>
          </p:cNvPr>
          <p:cNvSpPr/>
          <p:nvPr/>
        </p:nvSpPr>
        <p:spPr>
          <a:xfrm>
            <a:off x="5763317" y="3876544"/>
            <a:ext cx="3016401" cy="2048306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78" name="Rounded Rectangle 72">
            <a:extLst>
              <a:ext uri="{FF2B5EF4-FFF2-40B4-BE49-F238E27FC236}">
                <a16:creationId xmlns:a16="http://schemas.microsoft.com/office/drawing/2014/main" id="{8C42E3AC-9B02-478F-A05D-F9FF15D239BE}"/>
              </a:ext>
            </a:extLst>
          </p:cNvPr>
          <p:cNvSpPr/>
          <p:nvPr/>
        </p:nvSpPr>
        <p:spPr>
          <a:xfrm>
            <a:off x="5649265" y="3753970"/>
            <a:ext cx="2818221" cy="1929110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0482331-E027-4C4D-89A0-CD339ED6560F}"/>
              </a:ext>
            </a:extLst>
          </p:cNvPr>
          <p:cNvSpPr/>
          <p:nvPr/>
        </p:nvSpPr>
        <p:spPr>
          <a:xfrm>
            <a:off x="5882192" y="4079840"/>
            <a:ext cx="1790605" cy="15016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4093141-9195-4AEF-8983-A066E017F58F}"/>
              </a:ext>
            </a:extLst>
          </p:cNvPr>
          <p:cNvSpPr/>
          <p:nvPr/>
        </p:nvSpPr>
        <p:spPr>
          <a:xfrm>
            <a:off x="5818391" y="3997729"/>
            <a:ext cx="1688053" cy="133474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 Diagonal Corner Rectangle 94">
            <a:extLst>
              <a:ext uri="{FF2B5EF4-FFF2-40B4-BE49-F238E27FC236}">
                <a16:creationId xmlns:a16="http://schemas.microsoft.com/office/drawing/2014/main" id="{38ADC91D-F311-4233-95B4-D45D35E27F23}"/>
              </a:ext>
            </a:extLst>
          </p:cNvPr>
          <p:cNvSpPr/>
          <p:nvPr/>
        </p:nvSpPr>
        <p:spPr>
          <a:xfrm>
            <a:off x="5869804" y="4139793"/>
            <a:ext cx="1573454" cy="67133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Edge Platform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Openstack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based)</a:t>
            </a:r>
          </a:p>
        </p:txBody>
      </p:sp>
      <p:sp>
        <p:nvSpPr>
          <p:cNvPr id="83" name="Round Diagonal Corner Rectangle 103">
            <a:extLst>
              <a:ext uri="{FF2B5EF4-FFF2-40B4-BE49-F238E27FC236}">
                <a16:creationId xmlns:a16="http://schemas.microsoft.com/office/drawing/2014/main" id="{D9D0F245-007F-4EC8-BF1A-191AE3A8DE85}"/>
              </a:ext>
            </a:extLst>
          </p:cNvPr>
          <p:cNvSpPr/>
          <p:nvPr/>
        </p:nvSpPr>
        <p:spPr>
          <a:xfrm>
            <a:off x="5882192" y="4839228"/>
            <a:ext cx="1551544" cy="266990"/>
          </a:xfrm>
          <a:prstGeom prst="round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Machines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833E017-A36B-48AE-BBF9-D6DF556D9D0F}"/>
              </a:ext>
            </a:extLst>
          </p:cNvPr>
          <p:cNvCxnSpPr>
            <a:cxnSpLocks/>
          </p:cNvCxnSpPr>
          <p:nvPr/>
        </p:nvCxnSpPr>
        <p:spPr>
          <a:xfrm flipH="1" flipV="1">
            <a:off x="7506444" y="4475458"/>
            <a:ext cx="334907" cy="283734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F06EBB5-DEC8-4394-A8E8-254554A0EBE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7672797" y="4759192"/>
            <a:ext cx="168554" cy="71467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6B1D897E-BD9B-4ECE-BEE0-F2EF7A0CA19B}"/>
              </a:ext>
            </a:extLst>
          </p:cNvPr>
          <p:cNvSpPr txBox="1"/>
          <p:nvPr/>
        </p:nvSpPr>
        <p:spPr>
          <a:xfrm>
            <a:off x="7481888" y="5503483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7D51BF9-DA07-46A5-AC6C-9AE218F87815}"/>
              </a:ext>
            </a:extLst>
          </p:cNvPr>
          <p:cNvSpPr txBox="1"/>
          <p:nvPr/>
        </p:nvSpPr>
        <p:spPr>
          <a:xfrm>
            <a:off x="7804657" y="5723276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046BD26-FC31-43BC-B7C3-78611D4FD053}"/>
              </a:ext>
            </a:extLst>
          </p:cNvPr>
          <p:cNvCxnSpPr>
            <a:cxnSpLocks/>
          </p:cNvCxnSpPr>
          <p:nvPr/>
        </p:nvCxnSpPr>
        <p:spPr>
          <a:xfrm flipH="1">
            <a:off x="6252111" y="3246692"/>
            <a:ext cx="577564" cy="437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D5D99FC-6BFA-44E7-8AA5-7219CB3D28D3}"/>
              </a:ext>
            </a:extLst>
          </p:cNvPr>
          <p:cNvSpPr/>
          <p:nvPr/>
        </p:nvSpPr>
        <p:spPr>
          <a:xfrm>
            <a:off x="4882593" y="1913754"/>
            <a:ext cx="3023755" cy="31216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OSS/BSS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7E0EE7-C474-401D-88BD-2E4B5DF147C4}"/>
              </a:ext>
            </a:extLst>
          </p:cNvPr>
          <p:cNvCxnSpPr>
            <a:cxnSpLocks/>
            <a:stCxn id="10" idx="2"/>
            <a:endCxn id="23" idx="3"/>
          </p:cNvCxnSpPr>
          <p:nvPr/>
        </p:nvCxnSpPr>
        <p:spPr>
          <a:xfrm flipH="1">
            <a:off x="5688858" y="2225923"/>
            <a:ext cx="705613" cy="251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CA620EC-4CE7-4AA1-B572-2C1F9CFE47A8}"/>
              </a:ext>
            </a:extLst>
          </p:cNvPr>
          <p:cNvSpPr/>
          <p:nvPr/>
        </p:nvSpPr>
        <p:spPr>
          <a:xfrm>
            <a:off x="2784195" y="3743162"/>
            <a:ext cx="5522736" cy="1646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Deployed CNFs/VNFs</a:t>
            </a:r>
          </a:p>
        </p:txBody>
      </p:sp>
      <p:pic>
        <p:nvPicPr>
          <p:cNvPr id="1026" name="Picture 2" descr="Google releases Kubernetes 1.0: Container management will never be the same  | ZDNet">
            <a:extLst>
              <a:ext uri="{FF2B5EF4-FFF2-40B4-BE49-F238E27FC236}">
                <a16:creationId xmlns:a16="http://schemas.microsoft.com/office/drawing/2014/main" id="{E853ADE8-C010-4FE3-8A25-7BB9F706B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6" y="4495263"/>
            <a:ext cx="237115" cy="23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BCAB80-C7CB-4A00-A3D1-45F4B9830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812" y="4220520"/>
            <a:ext cx="294702" cy="268097"/>
          </a:xfrm>
          <a:prstGeom prst="rect">
            <a:avLst/>
          </a:prstGeom>
        </p:spPr>
      </p:pic>
      <p:sp>
        <p:nvSpPr>
          <p:cNvPr id="46" name="Flowchart: Document 45">
            <a:extLst>
              <a:ext uri="{FF2B5EF4-FFF2-40B4-BE49-F238E27FC236}">
                <a16:creationId xmlns:a16="http://schemas.microsoft.com/office/drawing/2014/main" id="{861AB08A-BB43-4FFA-9E3D-C5938822B52C}"/>
              </a:ext>
            </a:extLst>
          </p:cNvPr>
          <p:cNvSpPr/>
          <p:nvPr/>
        </p:nvSpPr>
        <p:spPr>
          <a:xfrm>
            <a:off x="73174" y="1555876"/>
            <a:ext cx="2197913" cy="113017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do you need service orchestrator?</a:t>
            </a:r>
            <a:endParaRPr lang="en-US" sz="2800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Flowchart: Document 47">
            <a:extLst>
              <a:ext uri="{FF2B5EF4-FFF2-40B4-BE49-F238E27FC236}">
                <a16:creationId xmlns:a16="http://schemas.microsoft.com/office/drawing/2014/main" id="{E52DD14C-589A-4F83-9306-A4B181EBDF80}"/>
              </a:ext>
            </a:extLst>
          </p:cNvPr>
          <p:cNvSpPr/>
          <p:nvPr/>
        </p:nvSpPr>
        <p:spPr>
          <a:xfrm>
            <a:off x="157946" y="2880360"/>
            <a:ext cx="2197913" cy="161490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is a Service Orchestrator. What is the value proposition of ONAP?</a:t>
            </a:r>
            <a:endParaRPr lang="en-US" sz="2800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9FF5DD0-7025-482F-8B97-36372CDE1C7A}"/>
              </a:ext>
            </a:extLst>
          </p:cNvPr>
          <p:cNvSpPr/>
          <p:nvPr/>
        </p:nvSpPr>
        <p:spPr>
          <a:xfrm>
            <a:off x="7660469" y="148590"/>
            <a:ext cx="3110276" cy="713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Questions for Catherine to ask Panel.</a:t>
            </a:r>
          </a:p>
        </p:txBody>
      </p:sp>
      <p:sp>
        <p:nvSpPr>
          <p:cNvPr id="56" name="Flowchart: Document 55">
            <a:extLst>
              <a:ext uri="{FF2B5EF4-FFF2-40B4-BE49-F238E27FC236}">
                <a16:creationId xmlns:a16="http://schemas.microsoft.com/office/drawing/2014/main" id="{277D900A-C0B8-4382-9CA0-CED7CC0F18D7}"/>
              </a:ext>
            </a:extLst>
          </p:cNvPr>
          <p:cNvSpPr/>
          <p:nvPr/>
        </p:nvSpPr>
        <p:spPr>
          <a:xfrm>
            <a:off x="125102" y="4646050"/>
            <a:ext cx="2197913" cy="1239888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does ONAP fit in CNF landscape</a:t>
            </a:r>
            <a:endParaRPr lang="en-US" sz="2800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Flowchart: Document 59">
            <a:extLst>
              <a:ext uri="{FF2B5EF4-FFF2-40B4-BE49-F238E27FC236}">
                <a16:creationId xmlns:a16="http://schemas.microsoft.com/office/drawing/2014/main" id="{1ADDA1F1-051C-46FF-900F-F355F93A93ED}"/>
              </a:ext>
            </a:extLst>
          </p:cNvPr>
          <p:cNvSpPr/>
          <p:nvPr/>
        </p:nvSpPr>
        <p:spPr>
          <a:xfrm>
            <a:off x="9436875" y="1605979"/>
            <a:ext cx="2197913" cy="1548702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ONAP implement ETSI specifications? </a:t>
            </a:r>
          </a:p>
        </p:txBody>
      </p:sp>
      <p:sp>
        <p:nvSpPr>
          <p:cNvPr id="63" name="Flowchart: Document 62">
            <a:extLst>
              <a:ext uri="{FF2B5EF4-FFF2-40B4-BE49-F238E27FC236}">
                <a16:creationId xmlns:a16="http://schemas.microsoft.com/office/drawing/2014/main" id="{8AD97728-1669-47E5-9872-7F3952B8AFF9}"/>
              </a:ext>
            </a:extLst>
          </p:cNvPr>
          <p:cNvSpPr/>
          <p:nvPr/>
        </p:nvSpPr>
        <p:spPr>
          <a:xfrm>
            <a:off x="9484603" y="3385107"/>
            <a:ext cx="2197913" cy="1866913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Edge-computing and Cloud native CNFs require support for K8s VNFMs in ONAP. Where are we in this journey?</a:t>
            </a:r>
          </a:p>
        </p:txBody>
      </p:sp>
    </p:spTree>
    <p:extLst>
      <p:ext uri="{BB962C8B-B14F-4D97-AF65-F5344CB8AC3E}">
        <p14:creationId xmlns:p14="http://schemas.microsoft.com/office/powerpoint/2010/main" val="48212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02" y="358852"/>
            <a:ext cx="10834898" cy="573076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do you need Service Orchestrator?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698531"/>
            <a:ext cx="557212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E2556C5-CE8C-6547-B838-EA80C61A4AF7}" type="slidenum">
              <a:rPr kumimoji="0" lang="en-US" sz="1067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ntel Clear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tel Clear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809B-511B-49F4-940D-0E7ECFD09C64}"/>
              </a:ext>
            </a:extLst>
          </p:cNvPr>
          <p:cNvSpPr/>
          <p:nvPr/>
        </p:nvSpPr>
        <p:spPr>
          <a:xfrm>
            <a:off x="556591" y="1329947"/>
            <a:ext cx="5377070" cy="251705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5G Use case</a:t>
            </a:r>
          </a:p>
        </p:txBody>
      </p:sp>
      <p:pic>
        <p:nvPicPr>
          <p:cNvPr id="33" name="Picture 32" descr="A screen shot of a computer&#10;&#10;Description automatically generated">
            <a:extLst>
              <a:ext uri="{FF2B5EF4-FFF2-40B4-BE49-F238E27FC236}">
                <a16:creationId xmlns:a16="http://schemas.microsoft.com/office/drawing/2014/main" id="{339CD20C-0B40-4F1B-ABB8-EA491FF84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39" y="1710415"/>
            <a:ext cx="5029199" cy="204702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6485FD81-F3B2-4598-A937-E1693DCE9B2D}"/>
              </a:ext>
            </a:extLst>
          </p:cNvPr>
          <p:cNvSpPr/>
          <p:nvPr/>
        </p:nvSpPr>
        <p:spPr>
          <a:xfrm>
            <a:off x="6072809" y="1329947"/>
            <a:ext cx="5377070" cy="251705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Universal CPE Use case</a:t>
            </a:r>
          </a:p>
        </p:txBody>
      </p:sp>
      <p:pic>
        <p:nvPicPr>
          <p:cNvPr id="44" name="Picture 4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D8AE452-7BAD-413C-A99B-66FAF0794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516" y="1674523"/>
            <a:ext cx="4426080" cy="182790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228CE86-6B86-47F9-AFF1-F09CFBDE1649}"/>
              </a:ext>
            </a:extLst>
          </p:cNvPr>
          <p:cNvSpPr txBox="1"/>
          <p:nvPr/>
        </p:nvSpPr>
        <p:spPr>
          <a:xfrm>
            <a:off x="2534478" y="4095376"/>
            <a:ext cx="6669157" cy="123110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Large Number of sites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Computing (Apps across sites) – MEC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Multiple tenant applications along with operator CNFs.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Workload types -  VMs, VNFs, CNFs, CNAs and Functions (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FaaS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Note: K8s is becoming choice of workload orchestrator in each cluster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23AB5D1-930E-4B63-954B-5D4120CFDDB9}"/>
              </a:ext>
            </a:extLst>
          </p:cNvPr>
          <p:cNvSpPr/>
          <p:nvPr/>
        </p:nvSpPr>
        <p:spPr>
          <a:xfrm>
            <a:off x="1649896" y="5437158"/>
            <a:ext cx="8666921" cy="74543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Multi Edge/Cloud computing scale is similar (or even higher) to Hyper-scalers’ scale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Now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Telcos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, Enterprises, MSPs need @scale Orchestration and Automation solutions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F413CA-ABAF-42B4-9A7A-D420E6AE9D7A}"/>
              </a:ext>
            </a:extLst>
          </p:cNvPr>
          <p:cNvSpPr/>
          <p:nvPr/>
        </p:nvSpPr>
        <p:spPr>
          <a:xfrm>
            <a:off x="8115300" y="358852"/>
            <a:ext cx="2606040" cy="573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SRINI to talk to it</a:t>
            </a:r>
          </a:p>
        </p:txBody>
      </p:sp>
    </p:spTree>
    <p:extLst>
      <p:ext uri="{BB962C8B-B14F-4D97-AF65-F5344CB8AC3E}">
        <p14:creationId xmlns:p14="http://schemas.microsoft.com/office/powerpoint/2010/main" val="372155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is the value proposition of ONAP?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Round Diagonal Corner Rectangle 9">
            <a:extLst>
              <a:ext uri="{FF2B5EF4-FFF2-40B4-BE49-F238E27FC236}">
                <a16:creationId xmlns:a16="http://schemas.microsoft.com/office/drawing/2014/main" id="{875DE96D-42A7-4A3D-84F0-1BFA41CB5FCA}"/>
              </a:ext>
            </a:extLst>
          </p:cNvPr>
          <p:cNvSpPr/>
          <p:nvPr/>
        </p:nvSpPr>
        <p:spPr>
          <a:xfrm>
            <a:off x="2596836" y="2477254"/>
            <a:ext cx="6118836" cy="1722848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(Service Orchestrator)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DE84D-CE3C-479B-B3C2-E75AB8A57733}"/>
              </a:ext>
            </a:extLst>
          </p:cNvPr>
          <p:cNvCxnSpPr>
            <a:cxnSpLocks/>
            <a:stCxn id="47" idx="2"/>
            <a:endCxn id="23" idx="3"/>
          </p:cNvCxnSpPr>
          <p:nvPr/>
        </p:nvCxnSpPr>
        <p:spPr>
          <a:xfrm>
            <a:off x="3487342" y="2185167"/>
            <a:ext cx="2168912" cy="292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E5BE7EE-12CF-4C4D-B1BD-CDEF537BF02E}"/>
              </a:ext>
            </a:extLst>
          </p:cNvPr>
          <p:cNvCxnSpPr>
            <a:cxnSpLocks/>
            <a:stCxn id="75" idx="2"/>
            <a:endCxn id="64" idx="0"/>
          </p:cNvCxnSpPr>
          <p:nvPr/>
        </p:nvCxnSpPr>
        <p:spPr>
          <a:xfrm flipH="1">
            <a:off x="5779978" y="4001800"/>
            <a:ext cx="524501" cy="5981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Related image">
            <a:extLst>
              <a:ext uri="{FF2B5EF4-FFF2-40B4-BE49-F238E27FC236}">
                <a16:creationId xmlns:a16="http://schemas.microsoft.com/office/drawing/2014/main" id="{0CA06D56-7845-4322-8ADF-1F82BC02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41882" y="1872999"/>
            <a:ext cx="290920" cy="3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046BD26-FC31-43BC-B7C3-78611D4FD053}"/>
              </a:ext>
            </a:extLst>
          </p:cNvPr>
          <p:cNvCxnSpPr>
            <a:cxnSpLocks/>
            <a:stCxn id="73" idx="2"/>
          </p:cNvCxnSpPr>
          <p:nvPr/>
        </p:nvCxnSpPr>
        <p:spPr>
          <a:xfrm flipH="1">
            <a:off x="4017344" y="4001800"/>
            <a:ext cx="495465" cy="449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D5D99FC-6BFA-44E7-8AA5-7219CB3D28D3}"/>
              </a:ext>
            </a:extLst>
          </p:cNvPr>
          <p:cNvSpPr/>
          <p:nvPr/>
        </p:nvSpPr>
        <p:spPr>
          <a:xfrm>
            <a:off x="4882593" y="1913754"/>
            <a:ext cx="3023755" cy="31216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OSS/BSS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7E0EE7-C474-401D-88BD-2E4B5DF147C4}"/>
              </a:ext>
            </a:extLst>
          </p:cNvPr>
          <p:cNvCxnSpPr>
            <a:cxnSpLocks/>
            <a:stCxn id="10" idx="2"/>
            <a:endCxn id="23" idx="3"/>
          </p:cNvCxnSpPr>
          <p:nvPr/>
        </p:nvCxnSpPr>
        <p:spPr>
          <a:xfrm flipH="1">
            <a:off x="5656254" y="2225923"/>
            <a:ext cx="738217" cy="251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8F1F685-2BD3-449F-9BF5-ADAE08CA40AB}"/>
              </a:ext>
            </a:extLst>
          </p:cNvPr>
          <p:cNvSpPr/>
          <p:nvPr/>
        </p:nvSpPr>
        <p:spPr>
          <a:xfrm>
            <a:off x="2729817" y="3107409"/>
            <a:ext cx="1287528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Design time</a:t>
            </a:r>
          </a:p>
          <a:p>
            <a:pPr algn="ctr"/>
            <a:r>
              <a:rPr lang="en-US" sz="1200" dirty="0"/>
              <a:t>(SDC)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79C1294-3836-4634-85E3-A62C44B1C094}"/>
              </a:ext>
            </a:extLst>
          </p:cNvPr>
          <p:cNvSpPr/>
          <p:nvPr/>
        </p:nvSpPr>
        <p:spPr>
          <a:xfrm>
            <a:off x="3657808" y="3791433"/>
            <a:ext cx="1710001" cy="21036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VNFM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181712B-52B1-473B-8EFB-BB98514D8304}"/>
              </a:ext>
            </a:extLst>
          </p:cNvPr>
          <p:cNvSpPr/>
          <p:nvPr/>
        </p:nvSpPr>
        <p:spPr>
          <a:xfrm>
            <a:off x="5449478" y="3791433"/>
            <a:ext cx="1710001" cy="21036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K8s VNFM</a:t>
            </a:r>
          </a:p>
        </p:txBody>
      </p:sp>
      <p:sp>
        <p:nvSpPr>
          <p:cNvPr id="46" name="Flowchart: Document 45">
            <a:extLst>
              <a:ext uri="{FF2B5EF4-FFF2-40B4-BE49-F238E27FC236}">
                <a16:creationId xmlns:a16="http://schemas.microsoft.com/office/drawing/2014/main" id="{861AB08A-BB43-4FFA-9E3D-C5938822B52C}"/>
              </a:ext>
            </a:extLst>
          </p:cNvPr>
          <p:cNvSpPr/>
          <p:nvPr/>
        </p:nvSpPr>
        <p:spPr>
          <a:xfrm>
            <a:off x="73174" y="1555877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itself uses Micro-service architecture &amp; uses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Native principles</a:t>
            </a:r>
            <a:endParaRPr lang="en-US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Flowchart: Document 47">
            <a:extLst>
              <a:ext uri="{FF2B5EF4-FFF2-40B4-BE49-F238E27FC236}">
                <a16:creationId xmlns:a16="http://schemas.microsoft.com/office/drawing/2014/main" id="{E52DD14C-589A-4F83-9306-A4B181EBDF80}"/>
              </a:ext>
            </a:extLst>
          </p:cNvPr>
          <p:cNvSpPr/>
          <p:nvPr/>
        </p:nvSpPr>
        <p:spPr>
          <a:xfrm>
            <a:off x="89028" y="2336137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Manages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Network-service &amp; application LCM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across Multiple VIMs (</a:t>
            </a:r>
            <a:r>
              <a:rPr lang="en-US" sz="1200" i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Openstack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K8s) 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Flowchart: Document 48">
            <a:extLst>
              <a:ext uri="{FF2B5EF4-FFF2-40B4-BE49-F238E27FC236}">
                <a16:creationId xmlns:a16="http://schemas.microsoft.com/office/drawing/2014/main" id="{A71B0142-9D2C-42B5-BC1A-EB3164F478DD}"/>
              </a:ext>
            </a:extLst>
          </p:cNvPr>
          <p:cNvSpPr/>
          <p:nvPr/>
        </p:nvSpPr>
        <p:spPr>
          <a:xfrm>
            <a:off x="9301599" y="1515121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supports standard models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APIs as per ETSI, TMF, MEF, 3GPP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Flowchart: Document 49">
            <a:extLst>
              <a:ext uri="{FF2B5EF4-FFF2-40B4-BE49-F238E27FC236}">
                <a16:creationId xmlns:a16="http://schemas.microsoft.com/office/drawing/2014/main" id="{703DBC57-0D22-462D-93EC-B767D436467D}"/>
              </a:ext>
            </a:extLst>
          </p:cNvPr>
          <p:cNvSpPr/>
          <p:nvPr/>
        </p:nvSpPr>
        <p:spPr>
          <a:xfrm>
            <a:off x="9301599" y="2329635"/>
            <a:ext cx="2197913" cy="843839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enables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Day2 configuration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Network functions via RESTful API, </a:t>
            </a:r>
            <a:r>
              <a:rPr lang="en-US" sz="1200" i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NetConf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K8s CRDs</a:t>
            </a:r>
          </a:p>
        </p:txBody>
      </p:sp>
      <p:sp>
        <p:nvSpPr>
          <p:cNvPr id="55" name="Flowchart: Document 54">
            <a:extLst>
              <a:ext uri="{FF2B5EF4-FFF2-40B4-BE49-F238E27FC236}">
                <a16:creationId xmlns:a16="http://schemas.microsoft.com/office/drawing/2014/main" id="{0302B6DA-AF89-45EA-B01E-A9189F90E3E3}"/>
              </a:ext>
            </a:extLst>
          </p:cNvPr>
          <p:cNvSpPr/>
          <p:nvPr/>
        </p:nvSpPr>
        <p:spPr>
          <a:xfrm>
            <a:off x="73174" y="3198141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tools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multiple descriptions (Helm, TOSCA, HEAT etc..)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Flowchart: Document 56">
            <a:extLst>
              <a:ext uri="{FF2B5EF4-FFF2-40B4-BE49-F238E27FC236}">
                <a16:creationId xmlns:a16="http://schemas.microsoft.com/office/drawing/2014/main" id="{58E86A3C-2980-4ED2-A651-A1B7C895E79B}"/>
              </a:ext>
            </a:extLst>
          </p:cNvPr>
          <p:cNvSpPr/>
          <p:nvPr/>
        </p:nvSpPr>
        <p:spPr>
          <a:xfrm>
            <a:off x="111344" y="4871636"/>
            <a:ext cx="2197913" cy="843839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DCAE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collects telemetry from remote sites, analyzes them and generate any closed loop actions (Scale, Heal)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Flowchart: Document 57">
            <a:extLst>
              <a:ext uri="{FF2B5EF4-FFF2-40B4-BE49-F238E27FC236}">
                <a16:creationId xmlns:a16="http://schemas.microsoft.com/office/drawing/2014/main" id="{81F8123A-8E64-4061-AE99-1E80DCF61326}"/>
              </a:ext>
            </a:extLst>
          </p:cNvPr>
          <p:cNvSpPr/>
          <p:nvPr/>
        </p:nvSpPr>
        <p:spPr>
          <a:xfrm>
            <a:off x="66350" y="4035844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OOF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chooses the right locations to place workloads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B9E11A2-D930-4494-A44C-00A2BA25278E}"/>
              </a:ext>
            </a:extLst>
          </p:cNvPr>
          <p:cNvSpPr/>
          <p:nvPr/>
        </p:nvSpPr>
        <p:spPr>
          <a:xfrm>
            <a:off x="2788594" y="4556385"/>
            <a:ext cx="2077720" cy="33905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site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FF647DAB-70BC-4A28-9FB7-21757CC1215F}"/>
              </a:ext>
            </a:extLst>
          </p:cNvPr>
          <p:cNvSpPr/>
          <p:nvPr/>
        </p:nvSpPr>
        <p:spPr>
          <a:xfrm>
            <a:off x="2865931" y="4599923"/>
            <a:ext cx="2077720" cy="33905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site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AEAB3E4D-FFF1-4F46-B2EF-BAC8CF3DE643}"/>
              </a:ext>
            </a:extLst>
          </p:cNvPr>
          <p:cNvSpPr/>
          <p:nvPr/>
        </p:nvSpPr>
        <p:spPr>
          <a:xfrm>
            <a:off x="5066132" y="4572047"/>
            <a:ext cx="1328339" cy="36693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Edge Clusters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E607611-2F0A-44AC-92B0-EE7A5A4E01C4}"/>
              </a:ext>
            </a:extLst>
          </p:cNvPr>
          <p:cNvSpPr/>
          <p:nvPr/>
        </p:nvSpPr>
        <p:spPr>
          <a:xfrm>
            <a:off x="6542259" y="4581839"/>
            <a:ext cx="1524397" cy="34734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Cloud Clusters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CA89C6C0-DC69-4CAE-830D-CA6470A616A5}"/>
              </a:ext>
            </a:extLst>
          </p:cNvPr>
          <p:cNvSpPr/>
          <p:nvPr/>
        </p:nvSpPr>
        <p:spPr>
          <a:xfrm>
            <a:off x="5115808" y="4599923"/>
            <a:ext cx="1328339" cy="36693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Edge Clusters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EDCC4BE-606D-4843-A7CD-686E9BE21CEB}"/>
              </a:ext>
            </a:extLst>
          </p:cNvPr>
          <p:cNvSpPr/>
          <p:nvPr/>
        </p:nvSpPr>
        <p:spPr>
          <a:xfrm>
            <a:off x="6591935" y="4609715"/>
            <a:ext cx="1524397" cy="34734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Cloud Clusters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9A3BDC6-1513-4477-AA60-E7061D46D56D}"/>
              </a:ext>
            </a:extLst>
          </p:cNvPr>
          <p:cNvCxnSpPr>
            <a:cxnSpLocks/>
            <a:stCxn id="75" idx="2"/>
            <a:endCxn id="65" idx="0"/>
          </p:cNvCxnSpPr>
          <p:nvPr/>
        </p:nvCxnSpPr>
        <p:spPr>
          <a:xfrm>
            <a:off x="6304479" y="4001800"/>
            <a:ext cx="1049655" cy="607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EFE2589-72DB-4E6F-8623-432111F52064}"/>
              </a:ext>
            </a:extLst>
          </p:cNvPr>
          <p:cNvSpPr/>
          <p:nvPr/>
        </p:nvSpPr>
        <p:spPr>
          <a:xfrm>
            <a:off x="4080280" y="3110406"/>
            <a:ext cx="2168911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Orchestrator</a:t>
            </a:r>
          </a:p>
          <a:p>
            <a:pPr algn="ctr"/>
            <a:r>
              <a:rPr lang="en-US" sz="1200" dirty="0"/>
              <a:t>(SO, OOF, A&amp;AI)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CE92D97-DCCA-4D73-9A20-7F31B2BC8315}"/>
              </a:ext>
            </a:extLst>
          </p:cNvPr>
          <p:cNvCxnSpPr>
            <a:cxnSpLocks/>
            <a:stCxn id="68" idx="2"/>
            <a:endCxn id="73" idx="0"/>
          </p:cNvCxnSpPr>
          <p:nvPr/>
        </p:nvCxnSpPr>
        <p:spPr>
          <a:xfrm flipH="1">
            <a:off x="4512809" y="3678811"/>
            <a:ext cx="651927" cy="11262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6B98D11-265B-4B6E-89A7-05908D757F7F}"/>
              </a:ext>
            </a:extLst>
          </p:cNvPr>
          <p:cNvCxnSpPr>
            <a:cxnSpLocks/>
            <a:stCxn id="68" idx="2"/>
            <a:endCxn id="75" idx="0"/>
          </p:cNvCxnSpPr>
          <p:nvPr/>
        </p:nvCxnSpPr>
        <p:spPr>
          <a:xfrm>
            <a:off x="5164736" y="3678811"/>
            <a:ext cx="1139743" cy="11262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2234004-7B26-4F15-B651-A3301CF54075}"/>
              </a:ext>
            </a:extLst>
          </p:cNvPr>
          <p:cNvSpPr/>
          <p:nvPr/>
        </p:nvSpPr>
        <p:spPr>
          <a:xfrm>
            <a:off x="6387110" y="3113926"/>
            <a:ext cx="1620066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Day2/Operations</a:t>
            </a:r>
          </a:p>
          <a:p>
            <a:pPr algn="ctr"/>
            <a:r>
              <a:rPr lang="en-US" sz="1200" dirty="0"/>
              <a:t>(DCAE, POLICY, CLAMP, CDS)</a:t>
            </a: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4412C2BF-03F0-4D2E-B770-3974268E4FDB}"/>
              </a:ext>
            </a:extLst>
          </p:cNvPr>
          <p:cNvSpPr/>
          <p:nvPr/>
        </p:nvSpPr>
        <p:spPr>
          <a:xfrm>
            <a:off x="8115300" y="358852"/>
            <a:ext cx="2606040" cy="573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Alla to talk to it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23EE638-501C-4742-A4D7-8F64B27AE42F}"/>
              </a:ext>
            </a:extLst>
          </p:cNvPr>
          <p:cNvSpPr/>
          <p:nvPr/>
        </p:nvSpPr>
        <p:spPr>
          <a:xfrm>
            <a:off x="3487342" y="5726405"/>
            <a:ext cx="8012170" cy="55811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 is comprehensive service orchestrator </a:t>
            </a:r>
          </a:p>
        </p:txBody>
      </p:sp>
    </p:spTree>
    <p:extLst>
      <p:ext uri="{BB962C8B-B14F-4D97-AF65-F5344CB8AC3E}">
        <p14:creationId xmlns:p14="http://schemas.microsoft.com/office/powerpoint/2010/main" val="55579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6448500" y="1834575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6" name="Google Shape;86;p21"/>
          <p:cNvSpPr/>
          <p:nvPr/>
        </p:nvSpPr>
        <p:spPr>
          <a:xfrm>
            <a:off x="9663251" y="1856551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7" name="Google Shape;87;p21"/>
          <p:cNvSpPr/>
          <p:nvPr/>
        </p:nvSpPr>
        <p:spPr>
          <a:xfrm>
            <a:off x="117300" y="1844200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xfrm>
            <a:off x="50102" y="199133"/>
            <a:ext cx="8282198" cy="67004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Cross-community CNF landscape</a:t>
            </a:r>
            <a:endParaRPr dirty="0"/>
          </a:p>
        </p:txBody>
      </p:sp>
      <p:sp>
        <p:nvSpPr>
          <p:cNvPr id="89" name="Google Shape;89;p21"/>
          <p:cNvSpPr/>
          <p:nvPr/>
        </p:nvSpPr>
        <p:spPr>
          <a:xfrm>
            <a:off x="6898151" y="1186500"/>
            <a:ext cx="126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Testing</a:t>
            </a:r>
            <a:endParaRPr sz="1067" b="1" i="1">
              <a:solidFill>
                <a:srgbClr val="FFFFFF"/>
              </a:solidFill>
            </a:endParaRPr>
          </a:p>
        </p:txBody>
      </p:sp>
      <p:sp>
        <p:nvSpPr>
          <p:cNvPr id="90" name="Google Shape;90;p21"/>
          <p:cNvSpPr/>
          <p:nvPr/>
        </p:nvSpPr>
        <p:spPr>
          <a:xfrm>
            <a:off x="580300" y="1161767"/>
            <a:ext cx="145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Requirements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91" name="Google Shape;91;p21"/>
          <p:cNvSpPr/>
          <p:nvPr/>
        </p:nvSpPr>
        <p:spPr>
          <a:xfrm>
            <a:off x="5780197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" name="Google Shape;92;p21"/>
          <p:cNvSpPr/>
          <p:nvPr/>
        </p:nvSpPr>
        <p:spPr>
          <a:xfrm>
            <a:off x="8971323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93" name="Google Shape;93;p21"/>
          <p:cNvGrpSpPr/>
          <p:nvPr/>
        </p:nvGrpSpPr>
        <p:grpSpPr>
          <a:xfrm>
            <a:off x="9561290" y="2411230"/>
            <a:ext cx="1528513" cy="1020077"/>
            <a:chOff x="8568275" y="2263126"/>
            <a:chExt cx="2336700" cy="1422569"/>
          </a:xfrm>
        </p:grpSpPr>
        <p:sp>
          <p:nvSpPr>
            <p:cNvPr id="94" name="Google Shape;94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/>
                <a:t>CNF </a:t>
              </a:r>
              <a:endParaRPr sz="1067" b="1"/>
            </a:p>
            <a:p>
              <a:pPr algn="ctr"/>
              <a:r>
                <a:rPr lang="en" sz="1067" b="1"/>
                <a:t>Conformance</a:t>
              </a:r>
              <a:endParaRPr sz="1067" b="1"/>
            </a:p>
          </p:txBody>
        </p:sp>
        <p:pic>
          <p:nvPicPr>
            <p:cNvPr id="95" name="Google Shape;95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6" name="Google Shape;9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168" y="1895008"/>
            <a:ext cx="768600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6667" y="1895000"/>
            <a:ext cx="1060367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59946" y="1979191"/>
            <a:ext cx="844967" cy="11427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/>
          <p:nvPr/>
        </p:nvSpPr>
        <p:spPr>
          <a:xfrm>
            <a:off x="7114764" y="3237506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200" b="1"/>
              <a:t>End-to-end </a:t>
            </a:r>
            <a:endParaRPr sz="1200" b="1"/>
          </a:p>
          <a:p>
            <a:pPr algn="r"/>
            <a:r>
              <a:rPr lang="en" sz="1200" b="1"/>
              <a:t>testing</a:t>
            </a:r>
            <a:endParaRPr sz="1200" b="1" baseline="30000"/>
          </a:p>
        </p:txBody>
      </p:sp>
      <p:pic>
        <p:nvPicPr>
          <p:cNvPr id="100" name="Google Shape;10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91759" y="3287266"/>
            <a:ext cx="507352" cy="4925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1"/>
          <p:cNvSpPr/>
          <p:nvPr/>
        </p:nvSpPr>
        <p:spPr>
          <a:xfrm>
            <a:off x="7114764" y="3863882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r>
              <a:rPr lang="en" sz="1200" b="1" dirty="0"/>
              <a:t>K8s Addon Specs: CSI, CRI, CNI, </a:t>
            </a:r>
            <a:r>
              <a:rPr lang="en" sz="1200" b="1" dirty="0" err="1"/>
              <a:t>etc</a:t>
            </a:r>
            <a:endParaRPr sz="1200" b="1" baseline="30000" dirty="0"/>
          </a:p>
        </p:txBody>
      </p:sp>
      <p:sp>
        <p:nvSpPr>
          <p:cNvPr id="102" name="Google Shape;102;p21"/>
          <p:cNvSpPr/>
          <p:nvPr/>
        </p:nvSpPr>
        <p:spPr>
          <a:xfrm>
            <a:off x="212175" y="2671567"/>
            <a:ext cx="1852400" cy="378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Cloud native Principles:</a:t>
            </a:r>
            <a:endParaRPr sz="1067" b="1"/>
          </a:p>
          <a:p>
            <a:pPr algn="ctr"/>
            <a:r>
              <a:rPr lang="en" sz="1067" b="1" u="sng">
                <a:solidFill>
                  <a:schemeClr val="hlink"/>
                </a:solidFill>
                <a:hlinkClick r:id="rId8"/>
              </a:rPr>
              <a:t>Definition</a:t>
            </a:r>
            <a:r>
              <a:rPr lang="en" sz="1067" b="1"/>
              <a:t>, Papers</a:t>
            </a:r>
            <a:r>
              <a:rPr lang="en" sz="1067" b="1" u="sng" baseline="30000">
                <a:solidFill>
                  <a:schemeClr val="hlink"/>
                </a:solidFill>
                <a:hlinkClick r:id="rId9"/>
              </a:rPr>
              <a:t>1</a:t>
            </a:r>
            <a:endParaRPr sz="1067" b="1" baseline="30000"/>
          </a:p>
        </p:txBody>
      </p:sp>
      <p:sp>
        <p:nvSpPr>
          <p:cNvPr id="103" name="Google Shape;103;p21"/>
          <p:cNvSpPr/>
          <p:nvPr/>
        </p:nvSpPr>
        <p:spPr>
          <a:xfrm>
            <a:off x="178025" y="5132752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Requirements to create a reference platform w/workloads meeting the model (high-level requirements and features)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03895" y="2776669"/>
            <a:ext cx="1342967" cy="28916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1"/>
          <p:cNvSpPr/>
          <p:nvPr/>
        </p:nvSpPr>
        <p:spPr>
          <a:xfrm>
            <a:off x="6553167" y="5132752"/>
            <a:ext cx="1932400" cy="97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Test cases can cover the requirements and be used for verification of the various implementations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21"/>
          <p:cNvSpPr/>
          <p:nvPr/>
        </p:nvSpPr>
        <p:spPr>
          <a:xfrm>
            <a:off x="9803533" y="5132752"/>
            <a:ext cx="1932400" cy="109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LFN’s certification and badging program. Will use the results of several upstream testing sources.  Will use multiple sources for requirements.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7" name="Google Shape;107;p21"/>
          <p:cNvPicPr preferRelativeResize="0"/>
          <p:nvPr/>
        </p:nvPicPr>
        <p:blipFill rotWithShape="1">
          <a:blip r:embed="rId11">
            <a:alphaModFix/>
          </a:blip>
          <a:srcRect l="7052" t="33874" r="9586" b="32489"/>
          <a:stretch/>
        </p:blipFill>
        <p:spPr>
          <a:xfrm>
            <a:off x="9803534" y="1963767"/>
            <a:ext cx="844967" cy="39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12165" y="44465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/>
          <p:cNvSpPr/>
          <p:nvPr/>
        </p:nvSpPr>
        <p:spPr>
          <a:xfrm>
            <a:off x="10105068" y="1203867"/>
            <a:ext cx="13900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Certification</a:t>
            </a:r>
            <a:endParaRPr sz="1067" b="1" i="1">
              <a:solidFill>
                <a:srgbClr val="FFFFFF"/>
              </a:solidFill>
            </a:endParaRPr>
          </a:p>
        </p:txBody>
      </p:sp>
      <p:grpSp>
        <p:nvGrpSpPr>
          <p:cNvPr id="110" name="Google Shape;110;p21"/>
          <p:cNvGrpSpPr/>
          <p:nvPr/>
        </p:nvGrpSpPr>
        <p:grpSpPr>
          <a:xfrm>
            <a:off x="212167" y="3124200"/>
            <a:ext cx="1669600" cy="590800"/>
            <a:chOff x="159125" y="2571750"/>
            <a:chExt cx="1252200" cy="443100"/>
          </a:xfrm>
        </p:grpSpPr>
        <p:sp>
          <p:nvSpPr>
            <p:cNvPr id="111" name="Google Shape;111;p21"/>
            <p:cNvSpPr/>
            <p:nvPr/>
          </p:nvSpPr>
          <p:spPr>
            <a:xfrm>
              <a:off x="159125" y="2571750"/>
              <a:ext cx="1252200" cy="4431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/>
              <a:r>
                <a:rPr lang="en" sz="1067" b="1"/>
                <a:t>Core+Addons</a:t>
              </a:r>
              <a:endParaRPr sz="1067" b="1"/>
            </a:p>
            <a:p>
              <a:pPr algn="r"/>
              <a:r>
                <a:rPr lang="en" sz="1067" b="1"/>
                <a:t>Best Practices</a:t>
              </a:r>
              <a:endParaRPr sz="1067" b="1"/>
            </a:p>
            <a:p>
              <a:pPr algn="r"/>
              <a:r>
                <a:rPr lang="en" sz="1067" b="1">
                  <a:solidFill>
                    <a:schemeClr val="dk1"/>
                  </a:solidFill>
                </a:rPr>
                <a:t>SIGS</a:t>
              </a:r>
              <a:endParaRPr sz="1067" b="1"/>
            </a:p>
          </p:txBody>
        </p:sp>
        <p:pic>
          <p:nvPicPr>
            <p:cNvPr id="112" name="Google Shape;112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59137" y="2608591"/>
              <a:ext cx="380514" cy="3694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3" name="Google Shape;113;p21"/>
          <p:cNvSpPr/>
          <p:nvPr/>
        </p:nvSpPr>
        <p:spPr>
          <a:xfrm>
            <a:off x="2551931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3282900" y="1856608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115" name="Google Shape;115;p21"/>
          <p:cNvSpPr/>
          <p:nvPr/>
        </p:nvSpPr>
        <p:spPr>
          <a:xfrm>
            <a:off x="3528100" y="1203867"/>
            <a:ext cx="16696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Implementations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116" name="Google Shape;116;p21"/>
          <p:cNvSpPr/>
          <p:nvPr/>
        </p:nvSpPr>
        <p:spPr>
          <a:xfrm>
            <a:off x="3396692" y="5132752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>
                <a:latin typeface="Verdana"/>
                <a:ea typeface="Verdana"/>
                <a:cs typeface="Verdana"/>
                <a:sym typeface="Verdana"/>
              </a:rPr>
              <a:t>Communities can use the requirements as-is or with adjustments when implementing solutions for their end-users</a:t>
            </a:r>
            <a:endParaRPr sz="1067" i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212167" y="37853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067" b="1"/>
              <a:t>CNTT Reference Model</a:t>
            </a:r>
            <a:endParaRPr sz="1067" b="1"/>
          </a:p>
          <a:p>
            <a:pPr algn="r"/>
            <a:r>
              <a:rPr lang="en" sz="1067" b="1"/>
              <a:t>+ Architecture</a:t>
            </a:r>
            <a:endParaRPr sz="1067" b="1"/>
          </a:p>
        </p:txBody>
      </p:sp>
      <p:grpSp>
        <p:nvGrpSpPr>
          <p:cNvPr id="118" name="Google Shape;118;p21"/>
          <p:cNvGrpSpPr/>
          <p:nvPr/>
        </p:nvGrpSpPr>
        <p:grpSpPr>
          <a:xfrm>
            <a:off x="6123146" y="2512830"/>
            <a:ext cx="1528513" cy="1020077"/>
            <a:chOff x="8568275" y="2263126"/>
            <a:chExt cx="2336700" cy="1422569"/>
          </a:xfrm>
        </p:grpSpPr>
        <p:sp>
          <p:nvSpPr>
            <p:cNvPr id="119" name="Google Shape;119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 dirty="0"/>
                <a:t>CNF </a:t>
              </a:r>
              <a:endParaRPr sz="1067" b="1" dirty="0"/>
            </a:p>
            <a:p>
              <a:pPr algn="ctr"/>
              <a:r>
                <a:rPr lang="en" sz="1067" b="1" dirty="0"/>
                <a:t>Conformance</a:t>
              </a:r>
              <a:endParaRPr sz="1067" b="1" dirty="0"/>
            </a:p>
          </p:txBody>
        </p:sp>
        <p:pic>
          <p:nvPicPr>
            <p:cNvPr id="120" name="Google Shape;120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1" name="Google Shape;121;p21"/>
          <p:cNvSpPr/>
          <p:nvPr/>
        </p:nvSpPr>
        <p:spPr>
          <a:xfrm>
            <a:off x="6662700" y="19444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RC-2 (Testing)</a:t>
            </a:r>
            <a:endParaRPr sz="1067" b="1"/>
          </a:p>
        </p:txBody>
      </p:sp>
      <p:sp>
        <p:nvSpPr>
          <p:cNvPr id="122" name="Google Shape;122;p21"/>
          <p:cNvSpPr/>
          <p:nvPr/>
        </p:nvSpPr>
        <p:spPr>
          <a:xfrm>
            <a:off x="3523500" y="1938163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RI-2 (Testing)</a:t>
            </a:r>
            <a:endParaRPr sz="1067" b="1"/>
          </a:p>
        </p:txBody>
      </p:sp>
      <p:sp>
        <p:nvSpPr>
          <p:cNvPr id="123" name="Google Shape;123;p21"/>
          <p:cNvSpPr/>
          <p:nvPr/>
        </p:nvSpPr>
        <p:spPr>
          <a:xfrm>
            <a:off x="3523500" y="2411229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XGVela</a:t>
            </a:r>
            <a:endParaRPr sz="1067" b="1"/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513621" y="2946248"/>
            <a:ext cx="768600" cy="69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426557" y="2972963"/>
            <a:ext cx="986616" cy="696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51932" y="37440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/>
          <p:nvPr/>
        </p:nvSpPr>
        <p:spPr>
          <a:xfrm>
            <a:off x="3583433" y="4446445"/>
            <a:ext cx="1669600" cy="4132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… any other telcom creator’s solutions</a:t>
            </a:r>
            <a:endParaRPr sz="1067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8C1262-00CE-4D42-9E91-5CD038C1A8C1}"/>
              </a:ext>
            </a:extLst>
          </p:cNvPr>
          <p:cNvSpPr txBox="1"/>
          <p:nvPr/>
        </p:nvSpPr>
        <p:spPr>
          <a:xfrm>
            <a:off x="1138375" y="6175532"/>
            <a:ext cx="90242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</a:t>
            </a:r>
            <a:r>
              <a:rPr lang="en-US" sz="1100" dirty="0" err="1"/>
              <a:t>docs.google.com</a:t>
            </a:r>
            <a:r>
              <a:rPr lang="en-US" sz="1100" dirty="0"/>
              <a:t>/presentation/d/1rTUDacKW96IUJYt-QckITmxwRUD1l8pFZe1xCqyK6yo/</a:t>
            </a:r>
            <a:r>
              <a:rPr lang="en-US" sz="1100" dirty="0" err="1"/>
              <a:t>edit?ts</a:t>
            </a:r>
            <a:r>
              <a:rPr lang="en-US" sz="1100" dirty="0"/>
              <a:t>=5f1f18cd#slide=id.g8ecce7b011_2_0</a:t>
            </a:r>
          </a:p>
        </p:txBody>
      </p:sp>
      <p:pic>
        <p:nvPicPr>
          <p:cNvPr id="46" name="Google Shape;126;p21">
            <a:extLst>
              <a:ext uri="{FF2B5EF4-FFF2-40B4-BE49-F238E27FC236}">
                <a16:creationId xmlns:a16="http://schemas.microsoft.com/office/drawing/2014/main" id="{C83AC033-2051-3642-AE34-5C89D5F56E1D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52967" y="4538772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BE6A75D-DD7F-426D-9609-17DAD880E50C}"/>
              </a:ext>
            </a:extLst>
          </p:cNvPr>
          <p:cNvSpPr/>
          <p:nvPr/>
        </p:nvSpPr>
        <p:spPr>
          <a:xfrm>
            <a:off x="8258270" y="209602"/>
            <a:ext cx="2606040" cy="573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Ranny to talk to it</a:t>
            </a:r>
          </a:p>
        </p:txBody>
      </p:sp>
    </p:spTree>
    <p:extLst>
      <p:ext uri="{BB962C8B-B14F-4D97-AF65-F5344CB8AC3E}">
        <p14:creationId xmlns:p14="http://schemas.microsoft.com/office/powerpoint/2010/main" val="740627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ONAP for ETSI SDO (Conformation to ETSI Specifications)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6766" y="1460017"/>
            <a:ext cx="3813255" cy="4947669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NS/VNF/PNF Modeling and Packaging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SOL004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and PNF packages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SOL007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NS package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SOL001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describing VNF, PNF and NS models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(IFA007)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(IFA 013)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NS/PNF/VNF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SEC022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ETSI Package and API security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Lifecycle Management Conformation for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SDC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SOL004 and SOL007 package onboarding, design and distribution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(VFC and SO NFVO) and External NFVO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 ETSI MANO SOL005-compliant NFVO functionalities.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SOL003-compliant VNF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SOL005-compliant NS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SOL002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SOL002-compliant VNF/VNFC LCM interfaces (currently on hold)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ETSI Catalog Manager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ETSI SOL004/SOL007/SOL001 Runtime Package Management and Parsing for NS/VNF/PNF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866B803-4B75-FA4C-A77E-3EC999223252}"/>
              </a:ext>
            </a:extLst>
          </p:cNvPr>
          <p:cNvSpPr txBox="1">
            <a:spLocks/>
          </p:cNvSpPr>
          <p:nvPr/>
        </p:nvSpPr>
        <p:spPr>
          <a:xfrm>
            <a:off x="4109406" y="1460017"/>
            <a:ext cx="3813256" cy="47501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Ongoing CNF Modeling, Packaging and Orchestration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011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VNF/CNF package and models including Helm Charts &amp; Container Images conform to IFA 011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029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CNF architecture and interfaces for MANO, NFVI, CISM and CIS conform to IFA 029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040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conforms to the OS container NFV object model, CISM and CIR management, based on IFA 040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VNFM orchestration functions conform to IFA 010 requirements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005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VIM interfaces conform to IFA 005 (Or-Vi)/OpenStack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006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architecture conforms to IFA 006/OpenStack for the interfaces between VNFM and VIM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46499BA-2F4E-3046-880A-B3EB7FBC982A}"/>
              </a:ext>
            </a:extLst>
          </p:cNvPr>
          <p:cNvSpPr/>
          <p:nvPr/>
        </p:nvSpPr>
        <p:spPr>
          <a:xfrm>
            <a:off x="4160759" y="6210139"/>
            <a:ext cx="378743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Prepared by: Byung-Woo Jun (Ericsson), Fred Oliveira (Verizon), </a:t>
            </a:r>
            <a:r>
              <a:rPr lang="en-US" sz="800" dirty="0" err="1"/>
              <a:t>Seshu</a:t>
            </a:r>
            <a:r>
              <a:rPr lang="en-US" sz="800" dirty="0"/>
              <a:t> Kumar (Huawei)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C61016-9CC9-D647-B3B1-7F163DD6A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047" y="1268729"/>
            <a:ext cx="3874269" cy="513895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8D95DAA-D3A4-4884-A75D-0DBA6B7A47FD}"/>
              </a:ext>
            </a:extLst>
          </p:cNvPr>
          <p:cNvSpPr/>
          <p:nvPr/>
        </p:nvSpPr>
        <p:spPr>
          <a:xfrm>
            <a:off x="7922662" y="902970"/>
            <a:ext cx="3187298" cy="2694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Fred to talk to it</a:t>
            </a:r>
          </a:p>
        </p:txBody>
      </p:sp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02" y="358851"/>
            <a:ext cx="7116338" cy="670045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K8s VNFM – Past, Present and Future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4412C2BF-03F0-4D2E-B770-3974268E4FDB}"/>
              </a:ext>
            </a:extLst>
          </p:cNvPr>
          <p:cNvSpPr/>
          <p:nvPr/>
        </p:nvSpPr>
        <p:spPr>
          <a:xfrm>
            <a:off x="8115300" y="358852"/>
            <a:ext cx="2606040" cy="573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Seshu to talk to it</a:t>
            </a:r>
          </a:p>
        </p:txBody>
      </p:sp>
    </p:spTree>
    <p:extLst>
      <p:ext uri="{BB962C8B-B14F-4D97-AF65-F5344CB8AC3E}">
        <p14:creationId xmlns:p14="http://schemas.microsoft.com/office/powerpoint/2010/main" val="3846240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986</Words>
  <Application>Microsoft Office PowerPoint</Application>
  <PresentationFormat>Widescreen</PresentationFormat>
  <Paragraphs>177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.AppleSystemUIFont</vt:lpstr>
      <vt:lpstr>Arial</vt:lpstr>
      <vt:lpstr>Calibri</vt:lpstr>
      <vt:lpstr>Calibri Light</vt:lpstr>
      <vt:lpstr>Gill Sans</vt:lpstr>
      <vt:lpstr>Intel Clear</vt:lpstr>
      <vt:lpstr>Symbol</vt:lpstr>
      <vt:lpstr>Verdana</vt:lpstr>
      <vt:lpstr>1_Office Theme</vt:lpstr>
      <vt:lpstr>Office Theme</vt:lpstr>
      <vt:lpstr>Custom Design</vt:lpstr>
      <vt:lpstr>ONAP and Cloud Native</vt:lpstr>
      <vt:lpstr>Geo Distributed Computing trend</vt:lpstr>
      <vt:lpstr>Big Picture - service orchestration</vt:lpstr>
      <vt:lpstr>Why do you need Service Orchestrator?</vt:lpstr>
      <vt:lpstr>What is the value proposition of ONAP?</vt:lpstr>
      <vt:lpstr>Cross-community CNF landscape</vt:lpstr>
      <vt:lpstr>ONAP for ETSI SDO (Conformation to ETSI Specifications)</vt:lpstr>
      <vt:lpstr>K8s VNFM – Past, Present and Future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Addepalli, Srinivasa R</cp:lastModifiedBy>
  <cp:revision>107</cp:revision>
  <dcterms:created xsi:type="dcterms:W3CDTF">2016-08-09T14:32:52Z</dcterms:created>
  <dcterms:modified xsi:type="dcterms:W3CDTF">2020-09-03T13:58:34Z</dcterms:modified>
</cp:coreProperties>
</file>