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5" r:id="rId1"/>
    <p:sldMasterId id="2147483648" r:id="rId2"/>
    <p:sldMasterId id="2147483651" r:id="rId3"/>
  </p:sldMasterIdLst>
  <p:notesMasterIdLst>
    <p:notesMasterId r:id="rId14"/>
  </p:notesMasterIdLst>
  <p:handoutMasterIdLst>
    <p:handoutMasterId r:id="rId15"/>
  </p:handoutMasterIdLst>
  <p:sldIdLst>
    <p:sldId id="278" r:id="rId4"/>
    <p:sldId id="551" r:id="rId5"/>
    <p:sldId id="559" r:id="rId6"/>
    <p:sldId id="555" r:id="rId7"/>
    <p:sldId id="560" r:id="rId8"/>
    <p:sldId id="258" r:id="rId9"/>
    <p:sldId id="1744" r:id="rId10"/>
    <p:sldId id="561" r:id="rId11"/>
    <p:sldId id="256" r:id="rId12"/>
    <p:sldId id="174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CB85"/>
    <a:srgbClr val="1C1E2C"/>
    <a:srgbClr val="373839"/>
    <a:srgbClr val="EBEADC"/>
    <a:srgbClr val="C52128"/>
    <a:srgbClr val="1B449C"/>
    <a:srgbClr val="75C2D4"/>
    <a:srgbClr val="009FAC"/>
    <a:srgbClr val="AED1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84" autoAdjust="0"/>
    <p:restoredTop sz="94712" autoAdjust="0"/>
  </p:normalViewPr>
  <p:slideViewPr>
    <p:cSldViewPr snapToGrid="0" snapToObjects="1">
      <p:cViewPr varScale="1">
        <p:scale>
          <a:sx n="108" d="100"/>
          <a:sy n="108" d="100"/>
        </p:scale>
        <p:origin x="8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5" d="100"/>
          <a:sy n="95" d="100"/>
        </p:scale>
        <p:origin x="251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7094C8-6BAA-0D43-B5FB-46B347CDD169}" type="datetimeFigureOut">
              <a:rPr lang="en-US" smtClean="0"/>
              <a:t>9/10/2020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815E97-0E24-C94E-BE3A-D7DAEF4B4A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8545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7D667E-B995-4466-A19A-FBA99D41EC12}" type="datetimeFigureOut">
              <a:rPr lang="en-US" smtClean="0"/>
              <a:t>9/10/2020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848074-D307-4D04-B83E-669A6BD56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68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86EA5-06CE-40CC-BFFE-378A7410189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795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8074-D307-4D04-B83E-669A6BD5659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6675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8ecce7b011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8ecce7b011_2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Requirements</a:t>
            </a:r>
          </a:p>
          <a:p>
            <a:pPr lvl="1"/>
            <a:r>
              <a:rPr lang="en-US" dirty="0"/>
              <a:t>Updated ONAP </a:t>
            </a:r>
            <a:r>
              <a:rPr lang="en-US" dirty="0" err="1"/>
              <a:t>xNF</a:t>
            </a:r>
            <a:r>
              <a:rPr lang="en-US" dirty="0"/>
              <a:t> requirements to cover mixed workloads of PNF/VNF/CNF</a:t>
            </a:r>
          </a:p>
          <a:p>
            <a:pPr lvl="1"/>
            <a:r>
              <a:rPr lang="en-US" dirty="0"/>
              <a:t>ONAP Requirements complement those provided by CNTT, CNCF-TUG and ensure smooth orchestration experience</a:t>
            </a:r>
          </a:p>
          <a:p>
            <a:r>
              <a:rPr lang="en-US" dirty="0"/>
              <a:t>Implementation</a:t>
            </a:r>
          </a:p>
          <a:p>
            <a:pPr lvl="1"/>
            <a:r>
              <a:rPr lang="en-US" dirty="0"/>
              <a:t>CNF Orchestration for Cloud-Native Network Functions</a:t>
            </a:r>
          </a:p>
          <a:p>
            <a:r>
              <a:rPr lang="en-US" dirty="0"/>
              <a:t>Testing and certification</a:t>
            </a:r>
          </a:p>
          <a:p>
            <a:pPr lvl="1"/>
            <a:r>
              <a:rPr lang="en-US" dirty="0"/>
              <a:t>Evolution of VTP to CNTP to support Cloud-Native network functions</a:t>
            </a:r>
          </a:p>
          <a:p>
            <a:pPr lvl="1"/>
            <a:r>
              <a:rPr lang="en-US" dirty="0"/>
              <a:t>CNTP may be used as part of the badging program and is closely aligned with the LFN Compliance, Validation and Certification (CVC) program</a:t>
            </a:r>
          </a:p>
          <a:p>
            <a:pPr lvl="1"/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3" name="Google Shape;83;g8ecce7b011_2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80133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86EA5-06CE-40CC-BFFE-378A7410189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129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6340" y="365125"/>
            <a:ext cx="5777459" cy="5451059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45" y="-196892"/>
            <a:ext cx="3817442" cy="233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03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252330"/>
            <a:ext cx="12192000" cy="51683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61" b="38969"/>
          <a:stretch/>
        </p:blipFill>
        <p:spPr>
          <a:xfrm>
            <a:off x="6768809" y="6420678"/>
            <a:ext cx="5607389" cy="437322"/>
          </a:xfrm>
          <a:prstGeom prst="rect">
            <a:avLst/>
          </a:prstGeom>
        </p:spPr>
      </p:pic>
      <p:sp>
        <p:nvSpPr>
          <p:cNvPr id="11" name="Content Placeholder 12"/>
          <p:cNvSpPr>
            <a:spLocks noGrp="1"/>
          </p:cNvSpPr>
          <p:nvPr>
            <p:ph sz="quarter" idx="11"/>
          </p:nvPr>
        </p:nvSpPr>
        <p:spPr>
          <a:xfrm>
            <a:off x="6221896" y="1903751"/>
            <a:ext cx="5131903" cy="4218753"/>
          </a:xfrm>
          <a:prstGeom prst="rect">
            <a:avLst/>
          </a:prstGeom>
        </p:spPr>
        <p:txBody>
          <a:bodyPr/>
          <a:lstStyle>
            <a:lvl1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7" name="Content Placeholder 12"/>
          <p:cNvSpPr>
            <a:spLocks noGrp="1"/>
          </p:cNvSpPr>
          <p:nvPr>
            <p:ph sz="quarter" idx="10"/>
          </p:nvPr>
        </p:nvSpPr>
        <p:spPr>
          <a:xfrm>
            <a:off x="804507" y="1903751"/>
            <a:ext cx="5131903" cy="4218753"/>
          </a:xfrm>
          <a:prstGeom prst="rect">
            <a:avLst/>
          </a:prstGeom>
        </p:spPr>
        <p:txBody>
          <a:bodyPr/>
          <a:lstStyle>
            <a:lvl1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3" t="39730" r="80646" b="50000"/>
          <a:stretch/>
        </p:blipFill>
        <p:spPr>
          <a:xfrm>
            <a:off x="6220918" y="6420678"/>
            <a:ext cx="1064302" cy="437322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0" y="6369507"/>
            <a:ext cx="12192000" cy="58545"/>
          </a:xfrm>
          <a:prstGeom prst="rect">
            <a:avLst/>
          </a:prstGeom>
          <a:solidFill>
            <a:srgbClr val="A6CB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104975" y="6499708"/>
            <a:ext cx="1024965" cy="286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1000" b="1" i="0" kern="1200" dirty="0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#</a:t>
            </a:r>
            <a:r>
              <a:rPr lang="en-US" sz="1000" b="1" i="0" kern="1200" dirty="0" err="1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ONESummit</a:t>
            </a:r>
            <a:endParaRPr lang="en-US" sz="1000" b="1" dirty="0">
              <a:solidFill>
                <a:srgbClr val="A6CB85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09" r="59125" b="14859"/>
          <a:stretch/>
        </p:blipFill>
        <p:spPr>
          <a:xfrm>
            <a:off x="10983651" y="29979"/>
            <a:ext cx="1121919" cy="1180675"/>
          </a:xfrm>
          <a:prstGeom prst="rect">
            <a:avLst/>
          </a:prstGeom>
        </p:spPr>
      </p:pic>
      <p:sp>
        <p:nvSpPr>
          <p:cNvPr id="16" name="Title 10"/>
          <p:cNvSpPr>
            <a:spLocks noGrp="1"/>
          </p:cNvSpPr>
          <p:nvPr>
            <p:ph type="title"/>
          </p:nvPr>
        </p:nvSpPr>
        <p:spPr>
          <a:xfrm>
            <a:off x="518902" y="358851"/>
            <a:ext cx="10834898" cy="67004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11071074" y="6521864"/>
            <a:ext cx="0" cy="21100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9347647" y="6521864"/>
            <a:ext cx="0" cy="21100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63160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458491" y="6459936"/>
            <a:ext cx="558018" cy="365125"/>
          </a:xfrm>
        </p:spPr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607484" y="411797"/>
            <a:ext cx="10972800" cy="1158240"/>
          </a:xfrm>
        </p:spPr>
        <p:txBody>
          <a:bodyPr/>
          <a:lstStyle>
            <a:lvl1pPr>
              <a:defRPr sz="3600"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36pt Intel Clear Headline</a:t>
            </a:r>
          </a:p>
        </p:txBody>
      </p:sp>
    </p:spTree>
    <p:extLst>
      <p:ext uri="{BB962C8B-B14F-4D97-AF65-F5344CB8AC3E}">
        <p14:creationId xmlns:p14="http://schemas.microsoft.com/office/powerpoint/2010/main" val="407139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91182652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2246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458491" y="6459936"/>
            <a:ext cx="558018" cy="365125"/>
          </a:xfrm>
        </p:spPr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6"/>
          <p:cNvSpPr>
            <a:spLocks noGrp="1"/>
          </p:cNvSpPr>
          <p:nvPr>
            <p:ph type="title" hasCustomPrompt="1"/>
          </p:nvPr>
        </p:nvSpPr>
        <p:spPr>
          <a:xfrm>
            <a:off x="607484" y="411797"/>
            <a:ext cx="10972800" cy="1158240"/>
          </a:xfrm>
        </p:spPr>
        <p:txBody>
          <a:bodyPr/>
          <a:lstStyle>
            <a:lvl1pPr>
              <a:defRPr sz="3600"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36pt Intel Clear Headline</a:t>
            </a:r>
          </a:p>
        </p:txBody>
      </p:sp>
    </p:spTree>
    <p:extLst>
      <p:ext uri="{BB962C8B-B14F-4D97-AF65-F5344CB8AC3E}">
        <p14:creationId xmlns:p14="http://schemas.microsoft.com/office/powerpoint/2010/main" val="3792213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6930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252330"/>
            <a:ext cx="12192000" cy="51683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61" b="38969"/>
          <a:stretch/>
        </p:blipFill>
        <p:spPr>
          <a:xfrm>
            <a:off x="6768809" y="6420678"/>
            <a:ext cx="5607389" cy="4373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3" t="39730" r="80646" b="50000"/>
          <a:stretch/>
        </p:blipFill>
        <p:spPr>
          <a:xfrm>
            <a:off x="6220918" y="6420678"/>
            <a:ext cx="1064302" cy="437322"/>
          </a:xfrm>
          <a:prstGeom prst="rect">
            <a:avLst/>
          </a:prstGeom>
        </p:spPr>
      </p:pic>
      <p:sp>
        <p:nvSpPr>
          <p:cNvPr id="5" name="Title 10"/>
          <p:cNvSpPr>
            <a:spLocks noGrp="1"/>
          </p:cNvSpPr>
          <p:nvPr>
            <p:ph type="title"/>
          </p:nvPr>
        </p:nvSpPr>
        <p:spPr>
          <a:xfrm>
            <a:off x="518902" y="358851"/>
            <a:ext cx="10834898" cy="67004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sz="quarter" idx="10"/>
          </p:nvPr>
        </p:nvSpPr>
        <p:spPr>
          <a:xfrm>
            <a:off x="509667" y="1820271"/>
            <a:ext cx="10825084" cy="4282355"/>
          </a:xfrm>
          <a:prstGeom prst="rect">
            <a:avLst/>
          </a:prstGeom>
        </p:spPr>
        <p:txBody>
          <a:bodyPr/>
          <a:lstStyle>
            <a:lvl1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6369507"/>
            <a:ext cx="12192000" cy="58545"/>
          </a:xfrm>
          <a:prstGeom prst="rect">
            <a:avLst/>
          </a:prstGeom>
          <a:solidFill>
            <a:srgbClr val="A6CB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 txBox="1">
            <a:spLocks/>
          </p:cNvSpPr>
          <p:nvPr userDrawn="1"/>
        </p:nvSpPr>
        <p:spPr>
          <a:xfrm>
            <a:off x="104975" y="6499708"/>
            <a:ext cx="1024965" cy="286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1000" b="1" i="0" kern="1200" dirty="0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#</a:t>
            </a:r>
            <a:r>
              <a:rPr lang="en-US" sz="1000" b="1" i="0" kern="1200" dirty="0" err="1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ONESummit</a:t>
            </a:r>
            <a:endParaRPr lang="en-US" sz="1000" b="1" dirty="0">
              <a:solidFill>
                <a:srgbClr val="A6CB85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09" r="59125" b="14859"/>
          <a:stretch/>
        </p:blipFill>
        <p:spPr>
          <a:xfrm>
            <a:off x="10983651" y="29979"/>
            <a:ext cx="1121919" cy="11806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11066616" y="6521864"/>
            <a:ext cx="0" cy="21100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9356569" y="6521864"/>
            <a:ext cx="0" cy="21100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7989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4412974" y="2816999"/>
            <a:ext cx="7497417" cy="2146853"/>
          </a:xfrm>
          <a:prstGeom prst="rect">
            <a:avLst/>
          </a:prstGeom>
          <a:solidFill>
            <a:srgbClr val="1C1E2C"/>
          </a:solidFill>
        </p:spPr>
        <p:txBody>
          <a:bodyPr lIns="288000" tIns="288000" rIns="288000" bIns="288000" anchor="t"/>
          <a:lstStyle>
            <a:lvl1pPr algn="r">
              <a:defRPr sz="60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CA" dirty="0"/>
              <a:t>Click to edit </a:t>
            </a:r>
            <a:br>
              <a:rPr lang="en-CA" dirty="0"/>
            </a:br>
            <a:r>
              <a:rPr lang="en-CA" dirty="0"/>
              <a:t>Master title style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4345739" y="4963852"/>
            <a:ext cx="7478367" cy="464306"/>
          </a:xfrm>
          <a:prstGeom prst="rect">
            <a:avLst/>
          </a:prstGeom>
          <a:solidFill>
            <a:srgbClr val="1C1E2C"/>
          </a:solidFill>
        </p:spPr>
        <p:txBody>
          <a:bodyPr/>
          <a:lstStyle>
            <a:lvl1pPr marL="0" indent="0" algn="r">
              <a:buClr>
                <a:srgbClr val="7FBBC0"/>
              </a:buClr>
              <a:buNone/>
              <a:defRPr>
                <a:solidFill>
                  <a:srgbClr val="A6CB85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Clr>
                <a:srgbClr val="7FBBC0"/>
              </a:buClr>
              <a:buNone/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Clr>
                <a:srgbClr val="7FBBC0"/>
              </a:buClr>
              <a:buNone/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Clr>
                <a:srgbClr val="7FBBC0"/>
              </a:buClr>
              <a:buNone/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Clr>
                <a:srgbClr val="7FBBC0"/>
              </a:buClr>
              <a:buNone/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CA" dirty="0"/>
              <a:t>Click to edit Master </a:t>
            </a:r>
            <a:r>
              <a:rPr lang="en-CA"/>
              <a:t>text style</a:t>
            </a:r>
            <a:endParaRPr lang="en-CA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99" b="31671"/>
          <a:stretch/>
        </p:blipFill>
        <p:spPr>
          <a:xfrm>
            <a:off x="6584612" y="5804452"/>
            <a:ext cx="5607388" cy="1053548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 userDrawn="1"/>
        </p:nvSpPr>
        <p:spPr>
          <a:xfrm>
            <a:off x="104975" y="6477936"/>
            <a:ext cx="1266625" cy="286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1200" b="1" i="0" kern="1200" dirty="0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#</a:t>
            </a:r>
            <a:r>
              <a:rPr lang="en-US" sz="1200" b="1" i="0" kern="1200" dirty="0" err="1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ONESummit</a:t>
            </a:r>
            <a:endParaRPr lang="en-US" sz="1200" b="1" dirty="0">
              <a:solidFill>
                <a:srgbClr val="A6CB85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664" y="58602"/>
            <a:ext cx="3817442" cy="2338097"/>
          </a:xfrm>
          <a:prstGeom prst="rect">
            <a:avLst/>
          </a:prstGeom>
        </p:spPr>
      </p:pic>
      <p:cxnSp>
        <p:nvCxnSpPr>
          <p:cNvPr id="3" name="Straight Connector 2"/>
          <p:cNvCxnSpPr/>
          <p:nvPr userDrawn="1"/>
        </p:nvCxnSpPr>
        <p:spPr>
          <a:xfrm>
            <a:off x="10879275" y="6282046"/>
            <a:ext cx="0" cy="25532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9169228" y="6282046"/>
            <a:ext cx="0" cy="25532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2890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itle 10"/>
          <p:cNvSpPr txBox="1">
            <a:spLocks/>
          </p:cNvSpPr>
          <p:nvPr userDrawn="1"/>
        </p:nvSpPr>
        <p:spPr>
          <a:xfrm>
            <a:off x="4412974" y="2816999"/>
            <a:ext cx="7497417" cy="2146853"/>
          </a:xfrm>
          <a:prstGeom prst="rect">
            <a:avLst/>
          </a:prstGeom>
          <a:solidFill>
            <a:srgbClr val="1C1E2C"/>
          </a:solidFill>
        </p:spPr>
        <p:txBody>
          <a:bodyPr lIns="288000" tIns="288000" rIns="288000" bIns="288000" anchor="t"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CA"/>
              <a:t>Click to edit </a:t>
            </a:r>
            <a:br>
              <a:rPr lang="en-CA"/>
            </a:br>
            <a:r>
              <a:rPr lang="en-CA"/>
              <a:t>Master title style</a:t>
            </a:r>
            <a:endParaRPr lang="en-US" dirty="0"/>
          </a:p>
        </p:txBody>
      </p:sp>
      <p:sp>
        <p:nvSpPr>
          <p:cNvPr id="4" name="Content Placeholder 12"/>
          <p:cNvSpPr>
            <a:spLocks noGrp="1"/>
          </p:cNvSpPr>
          <p:nvPr>
            <p:ph sz="quarter" idx="10"/>
          </p:nvPr>
        </p:nvSpPr>
        <p:spPr>
          <a:xfrm>
            <a:off x="4345739" y="4963852"/>
            <a:ext cx="7478367" cy="464306"/>
          </a:xfrm>
          <a:prstGeom prst="rect">
            <a:avLst/>
          </a:prstGeom>
          <a:solidFill>
            <a:srgbClr val="1C1E2C"/>
          </a:solidFill>
        </p:spPr>
        <p:txBody>
          <a:bodyPr/>
          <a:lstStyle>
            <a:lvl1pPr marL="0" indent="0" algn="r">
              <a:buClr>
                <a:srgbClr val="7FBBC0"/>
              </a:buClr>
              <a:buNone/>
              <a:defRPr>
                <a:solidFill>
                  <a:srgbClr val="A6CB85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Clr>
                <a:srgbClr val="7FBBC0"/>
              </a:buClr>
              <a:buNone/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Clr>
                <a:srgbClr val="7FBBC0"/>
              </a:buClr>
              <a:buNone/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Clr>
                <a:srgbClr val="7FBBC0"/>
              </a:buClr>
              <a:buNone/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Clr>
                <a:srgbClr val="7FBBC0"/>
              </a:buClr>
              <a:buNone/>
              <a:defRPr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CA" dirty="0"/>
              <a:t>Click to edit Master </a:t>
            </a:r>
            <a:r>
              <a:rPr lang="en-CA"/>
              <a:t>text style</a:t>
            </a:r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99" b="31671"/>
          <a:stretch/>
        </p:blipFill>
        <p:spPr>
          <a:xfrm>
            <a:off x="6584612" y="5804452"/>
            <a:ext cx="5607388" cy="105354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 userDrawn="1"/>
        </p:nvSpPr>
        <p:spPr>
          <a:xfrm>
            <a:off x="104975" y="6477936"/>
            <a:ext cx="1266625" cy="286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1200" b="1" i="0" kern="1200" dirty="0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#</a:t>
            </a:r>
            <a:r>
              <a:rPr lang="en-US" sz="1200" b="1" i="0" kern="1200" dirty="0" err="1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ONESummit</a:t>
            </a:r>
            <a:endParaRPr lang="en-US" sz="1200" b="1" dirty="0">
              <a:solidFill>
                <a:srgbClr val="A6CB85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664" y="58602"/>
            <a:ext cx="3817442" cy="2338097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>
            <a:off x="10883735" y="6282046"/>
            <a:ext cx="0" cy="25532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9173688" y="6282046"/>
            <a:ext cx="0" cy="25532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9055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252330"/>
            <a:ext cx="12192000" cy="51683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61" b="38969"/>
          <a:stretch/>
        </p:blipFill>
        <p:spPr>
          <a:xfrm>
            <a:off x="6768809" y="6420678"/>
            <a:ext cx="5607389" cy="4373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3" t="39730" r="80646" b="50000"/>
          <a:stretch/>
        </p:blipFill>
        <p:spPr>
          <a:xfrm>
            <a:off x="6220918" y="6420678"/>
            <a:ext cx="1064302" cy="437322"/>
          </a:xfrm>
          <a:prstGeom prst="rect">
            <a:avLst/>
          </a:prstGeom>
        </p:spPr>
      </p:pic>
      <p:sp>
        <p:nvSpPr>
          <p:cNvPr id="5" name="Title 10"/>
          <p:cNvSpPr>
            <a:spLocks noGrp="1"/>
          </p:cNvSpPr>
          <p:nvPr>
            <p:ph type="title"/>
          </p:nvPr>
        </p:nvSpPr>
        <p:spPr>
          <a:xfrm>
            <a:off x="518902" y="358851"/>
            <a:ext cx="10834898" cy="67004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6" name="Content Placeholder 12"/>
          <p:cNvSpPr>
            <a:spLocks noGrp="1"/>
          </p:cNvSpPr>
          <p:nvPr>
            <p:ph sz="quarter" idx="10"/>
          </p:nvPr>
        </p:nvSpPr>
        <p:spPr>
          <a:xfrm>
            <a:off x="509667" y="1820271"/>
            <a:ext cx="10825084" cy="4282355"/>
          </a:xfrm>
          <a:prstGeom prst="rect">
            <a:avLst/>
          </a:prstGeom>
        </p:spPr>
        <p:txBody>
          <a:bodyPr/>
          <a:lstStyle>
            <a:lvl1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buClr>
                <a:srgbClr val="A6CB85"/>
              </a:buClr>
              <a:defRPr>
                <a:solidFill>
                  <a:srgbClr val="373839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6369507"/>
            <a:ext cx="12192000" cy="58545"/>
          </a:xfrm>
          <a:prstGeom prst="rect">
            <a:avLst/>
          </a:prstGeom>
          <a:solidFill>
            <a:srgbClr val="A6CB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 txBox="1">
            <a:spLocks/>
          </p:cNvSpPr>
          <p:nvPr userDrawn="1"/>
        </p:nvSpPr>
        <p:spPr>
          <a:xfrm>
            <a:off x="104975" y="6499708"/>
            <a:ext cx="1024965" cy="286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1000" b="1" i="0" kern="1200" dirty="0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#</a:t>
            </a:r>
            <a:r>
              <a:rPr lang="en-US" sz="1000" b="1" i="0" kern="1200" dirty="0" err="1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ONESummit</a:t>
            </a:r>
            <a:endParaRPr lang="en-US" sz="1000" b="1" dirty="0">
              <a:solidFill>
                <a:srgbClr val="A6CB85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09" r="59125" b="14859"/>
          <a:stretch/>
        </p:blipFill>
        <p:spPr>
          <a:xfrm>
            <a:off x="10983651" y="29979"/>
            <a:ext cx="1121919" cy="11806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11066616" y="6521864"/>
            <a:ext cx="0" cy="21100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9356569" y="6521864"/>
            <a:ext cx="0" cy="21100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3957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18" b="35180"/>
          <a:stretch/>
        </p:blipFill>
        <p:spPr>
          <a:xfrm>
            <a:off x="3292306" y="5861153"/>
            <a:ext cx="5607388" cy="809469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-171782" y="5705171"/>
            <a:ext cx="12192000" cy="58545"/>
          </a:xfrm>
          <a:prstGeom prst="rect">
            <a:avLst/>
          </a:prstGeom>
          <a:solidFill>
            <a:srgbClr val="A6CB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104975" y="6477936"/>
            <a:ext cx="1266625" cy="286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1200" b="1" i="0" kern="1200" dirty="0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#</a:t>
            </a:r>
            <a:r>
              <a:rPr lang="en-US" sz="1200" b="1" i="0" kern="1200" dirty="0" err="1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ONESummit</a:t>
            </a:r>
            <a:endParaRPr lang="en-US" sz="1200" b="1" dirty="0">
              <a:solidFill>
                <a:srgbClr val="A6CB85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587434" y="6295952"/>
            <a:ext cx="0" cy="191825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5877387" y="6295952"/>
            <a:ext cx="0" cy="191825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7182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10" Type="http://schemas.openxmlformats.org/officeDocument/2006/relationships/image" Target="../media/image7.png"/><Relationship Id="rId4" Type="http://schemas.openxmlformats.org/officeDocument/2006/relationships/slideLayout" Target="../slideLayouts/slideLayout9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99" b="31671"/>
          <a:stretch/>
        </p:blipFill>
        <p:spPr>
          <a:xfrm>
            <a:off x="6584612" y="5804452"/>
            <a:ext cx="5607388" cy="1053548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 userDrawn="1"/>
        </p:nvSpPr>
        <p:spPr>
          <a:xfrm>
            <a:off x="104975" y="6477936"/>
            <a:ext cx="1266625" cy="286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1200" b="1" i="0" kern="1200" dirty="0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#</a:t>
            </a:r>
            <a:r>
              <a:rPr lang="en-US" sz="1200" b="1" i="0" kern="1200" dirty="0" err="1">
                <a:solidFill>
                  <a:srgbClr val="A6CB85"/>
                </a:solidFill>
                <a:effectLst/>
                <a:latin typeface="Arial"/>
                <a:ea typeface="+mj-ea"/>
                <a:cs typeface="Arial"/>
              </a:rPr>
              <a:t>ONESummit</a:t>
            </a:r>
            <a:endParaRPr lang="en-US" sz="1200" b="1" dirty="0">
              <a:solidFill>
                <a:srgbClr val="A6CB85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1290405" y="6477936"/>
            <a:ext cx="1594309" cy="286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1200" b="1" i="0" kern="1200" dirty="0">
                <a:solidFill>
                  <a:schemeClr val="bg1">
                    <a:lumMod val="65000"/>
                  </a:schemeClr>
                </a:solidFill>
                <a:effectLst/>
                <a:latin typeface="Arial"/>
                <a:ea typeface="+mj-ea"/>
                <a:cs typeface="Arial"/>
              </a:rPr>
              <a:t>@twitter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664" y="58602"/>
            <a:ext cx="3817442" cy="2338097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10879275" y="6282046"/>
            <a:ext cx="0" cy="25532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9169228" y="6282046"/>
            <a:ext cx="0" cy="25532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7495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67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18" b="35180"/>
          <a:stretch/>
        </p:blipFill>
        <p:spPr>
          <a:xfrm>
            <a:off x="3292306" y="5861153"/>
            <a:ext cx="5607388" cy="80946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171782" y="5705171"/>
            <a:ext cx="12192000" cy="58545"/>
          </a:xfrm>
          <a:prstGeom prst="rect">
            <a:avLst/>
          </a:prstGeom>
          <a:solidFill>
            <a:srgbClr val="A6CB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458" y="-355134"/>
            <a:ext cx="10423312" cy="6384040"/>
          </a:xfrm>
          <a:prstGeom prst="rect">
            <a:avLst/>
          </a:prstGeom>
        </p:spPr>
      </p:pic>
      <p:cxnSp>
        <p:nvCxnSpPr>
          <p:cNvPr id="5" name="Straight Connector 4"/>
          <p:cNvCxnSpPr/>
          <p:nvPr userDrawn="1"/>
        </p:nvCxnSpPr>
        <p:spPr>
          <a:xfrm>
            <a:off x="7587434" y="6295952"/>
            <a:ext cx="0" cy="191825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5877387" y="6295952"/>
            <a:ext cx="0" cy="191825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834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60" r:id="rId2"/>
    <p:sldLayoutId id="2147483654" r:id="rId3"/>
    <p:sldLayoutId id="2147483659" r:id="rId4"/>
    <p:sldLayoutId id="2147483658" r:id="rId5"/>
    <p:sldLayoutId id="2147483653" r:id="rId6"/>
    <p:sldLayoutId id="2147483668" r:id="rId7"/>
    <p:sldLayoutId id="2147483669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36.png"/><Relationship Id="rId7" Type="http://schemas.openxmlformats.org/officeDocument/2006/relationships/image" Target="../media/image38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16.png"/><Relationship Id="rId4" Type="http://schemas.openxmlformats.org/officeDocument/2006/relationships/image" Target="../media/image37.tif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cncf/toc/blob/master/DEFINITION.md" TargetMode="External"/><Relationship Id="rId13" Type="http://schemas.openxmlformats.org/officeDocument/2006/relationships/image" Target="../media/image33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8.png"/><Relationship Id="rId11" Type="http://schemas.openxmlformats.org/officeDocument/2006/relationships/image" Target="../media/image31.png"/><Relationship Id="rId5" Type="http://schemas.openxmlformats.org/officeDocument/2006/relationships/image" Target="../media/image27.png"/><Relationship Id="rId10" Type="http://schemas.openxmlformats.org/officeDocument/2006/relationships/image" Target="../media/image30.png"/><Relationship Id="rId4" Type="http://schemas.openxmlformats.org/officeDocument/2006/relationships/image" Target="../media/image26.png"/><Relationship Id="rId9" Type="http://schemas.openxmlformats.org/officeDocument/2006/relationships/hyperlink" Target="https://networking.cloud-native-principles.org/" TargetMode="External"/><Relationship Id="rId14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290405" y="6477936"/>
            <a:ext cx="1594309" cy="286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1200" b="1" i="0" kern="1200" dirty="0">
                <a:solidFill>
                  <a:schemeClr val="bg1">
                    <a:lumMod val="65000"/>
                  </a:schemeClr>
                </a:solidFill>
                <a:effectLst/>
                <a:latin typeface="Arial"/>
                <a:ea typeface="+mj-ea"/>
                <a:cs typeface="Arial"/>
              </a:rPr>
              <a:t>@twitter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574927" y="3049152"/>
            <a:ext cx="6128156" cy="2146853"/>
          </a:xfrm>
        </p:spPr>
        <p:txBody>
          <a:bodyPr/>
          <a:lstStyle/>
          <a:p>
            <a:pPr algn="r"/>
            <a:r>
              <a:rPr lang="en-US" sz="60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ONAP and Cloud Native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750424" y="4963852"/>
            <a:ext cx="4952659" cy="46430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dirty="0">
                <a:solidFill>
                  <a:srgbClr val="A6CB85"/>
                </a:solidFill>
                <a:latin typeface="Arial" charset="0"/>
                <a:ea typeface="Arial" charset="0"/>
                <a:cs typeface="Arial" charset="0"/>
              </a:rPr>
              <a:t>Best of Both Worlds</a:t>
            </a:r>
          </a:p>
        </p:txBody>
      </p:sp>
    </p:spTree>
    <p:extLst>
      <p:ext uri="{BB962C8B-B14F-4D97-AF65-F5344CB8AC3E}">
        <p14:creationId xmlns:p14="http://schemas.microsoft.com/office/powerpoint/2010/main" val="7516395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entagon 225"/>
          <p:cNvSpPr/>
          <p:nvPr/>
        </p:nvSpPr>
        <p:spPr>
          <a:xfrm>
            <a:off x="2537005" y="2874001"/>
            <a:ext cx="3333163" cy="2349342"/>
          </a:xfrm>
          <a:prstGeom prst="homePlat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80" tIns="0" rIns="0" bIns="0" rtlCol="0" anchor="ctr"/>
          <a:lstStyle/>
          <a:p>
            <a:pPr>
              <a:spcAft>
                <a:spcPts val="600"/>
              </a:spcAft>
            </a:pPr>
            <a:r>
              <a:rPr lang="en-US" sz="2000" b="1" dirty="0"/>
              <a:t>Drivers</a:t>
            </a:r>
          </a:p>
          <a:p>
            <a:pPr marL="169863" indent="-1698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Latency/ Physics</a:t>
            </a:r>
          </a:p>
          <a:p>
            <a:pPr marL="169863" indent="-1698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Bandwidth/ Economics</a:t>
            </a:r>
          </a:p>
          <a:p>
            <a:pPr marL="169863" indent="-1698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Context/ Proximity</a:t>
            </a:r>
          </a:p>
          <a:p>
            <a:pPr marL="169863" indent="-16986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Privacy/ Legal</a:t>
            </a:r>
          </a:p>
        </p:txBody>
      </p:sp>
      <p:sp>
        <p:nvSpPr>
          <p:cNvPr id="221" name="Title 220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Geo Distributed Computing Trend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634788" y="6459538"/>
            <a:ext cx="557212" cy="365125"/>
          </a:xfrm>
        </p:spPr>
        <p:txBody>
          <a:bodyPr/>
          <a:lstStyle/>
          <a:p>
            <a:fld id="{EE2556C5-CE8C-6547-B838-EA80C61A4AF7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122" name="Group 121"/>
          <p:cNvGrpSpPr/>
          <p:nvPr/>
        </p:nvGrpSpPr>
        <p:grpSpPr>
          <a:xfrm>
            <a:off x="545827" y="2875483"/>
            <a:ext cx="1831320" cy="3590991"/>
            <a:chOff x="648697" y="2204060"/>
            <a:chExt cx="1831320" cy="3590991"/>
          </a:xfrm>
        </p:grpSpPr>
        <p:pic>
          <p:nvPicPr>
            <p:cNvPr id="20" name="Picture 8" descr="Image result for laptop icon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0950" y="5110647"/>
              <a:ext cx="684404" cy="684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Cloud 23"/>
            <p:cNvSpPr/>
            <p:nvPr/>
          </p:nvSpPr>
          <p:spPr>
            <a:xfrm>
              <a:off x="861294" y="4610672"/>
              <a:ext cx="1407170" cy="591666"/>
            </a:xfrm>
            <a:prstGeom prst="clou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2"/>
                  </a:solidFill>
                </a:rPr>
                <a:t>WAN</a:t>
              </a:r>
            </a:p>
          </p:txBody>
        </p:sp>
        <p:pic>
          <p:nvPicPr>
            <p:cNvPr id="111" name="Picture 110"/>
            <p:cNvPicPr>
              <a:picLocks noChangeAspect="1"/>
            </p:cNvPicPr>
            <p:nvPr/>
          </p:nvPicPr>
          <p:blipFill rotWithShape="1">
            <a:blip r:embed="rId4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70687" y="5250024"/>
              <a:ext cx="284988" cy="405650"/>
            </a:xfrm>
            <a:prstGeom prst="rect">
              <a:avLst/>
            </a:prstGeom>
          </p:spPr>
        </p:pic>
        <p:grpSp>
          <p:nvGrpSpPr>
            <p:cNvPr id="121" name="Group 120"/>
            <p:cNvGrpSpPr/>
            <p:nvPr/>
          </p:nvGrpSpPr>
          <p:grpSpPr>
            <a:xfrm>
              <a:off x="648697" y="2204060"/>
              <a:ext cx="1831320" cy="2347860"/>
              <a:chOff x="648697" y="2204060"/>
              <a:chExt cx="1831320" cy="2347860"/>
            </a:xfrm>
          </p:grpSpPr>
          <p:sp>
            <p:nvSpPr>
              <p:cNvPr id="4" name="Rounded Rectangle 6">
                <a:extLst>
                  <a:ext uri="{FF2B5EF4-FFF2-40B4-BE49-F238E27FC236}">
                    <a16:creationId xmlns:a16="http://schemas.microsoft.com/office/drawing/2014/main" id="{F914D63F-22B4-400F-98DD-3A500EF53CF3}"/>
                  </a:ext>
                </a:extLst>
              </p:cNvPr>
              <p:cNvSpPr/>
              <p:nvPr/>
            </p:nvSpPr>
            <p:spPr>
              <a:xfrm>
                <a:off x="648697" y="2204060"/>
                <a:ext cx="1831320" cy="2347860"/>
              </a:xfrm>
              <a:prstGeom prst="roundRect">
                <a:avLst>
                  <a:gd name="adj" fmla="val 5007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>
                  <a:spcAft>
                    <a:spcPts val="1200"/>
                  </a:spcAft>
                </a:pPr>
                <a:r>
                  <a:rPr lang="en-US" sz="1600" b="1" dirty="0">
                    <a:solidFill>
                      <a:schemeClr val="tx2"/>
                    </a:solidFill>
                  </a:rPr>
                  <a:t>Public/ Private Cloud</a:t>
                </a:r>
              </a:p>
            </p:txBody>
          </p:sp>
          <p:sp>
            <p:nvSpPr>
              <p:cNvPr id="112" name="Rounded Rectangle 196">
                <a:extLst>
                  <a:ext uri="{FF2B5EF4-FFF2-40B4-BE49-F238E27FC236}">
                    <a16:creationId xmlns:a16="http://schemas.microsoft.com/office/drawing/2014/main" id="{AA2FFA52-5885-4852-AE04-ABEF5D9BEA5F}"/>
                  </a:ext>
                </a:extLst>
              </p:cNvPr>
              <p:cNvSpPr/>
              <p:nvPr/>
            </p:nvSpPr>
            <p:spPr>
              <a:xfrm>
                <a:off x="937863" y="2841262"/>
                <a:ext cx="599669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2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S4</a:t>
                </a:r>
              </a:p>
            </p:txBody>
          </p:sp>
          <p:sp>
            <p:nvSpPr>
              <p:cNvPr id="113" name="Rounded Rectangle 198">
                <a:extLst>
                  <a:ext uri="{FF2B5EF4-FFF2-40B4-BE49-F238E27FC236}">
                    <a16:creationId xmlns:a16="http://schemas.microsoft.com/office/drawing/2014/main" id="{B5E4E610-E18C-42A6-969D-7EAA98ECB42F}"/>
                  </a:ext>
                </a:extLst>
              </p:cNvPr>
              <p:cNvSpPr/>
              <p:nvPr/>
            </p:nvSpPr>
            <p:spPr>
              <a:xfrm>
                <a:off x="1593184" y="2842645"/>
                <a:ext cx="601822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2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S4</a:t>
                </a:r>
              </a:p>
            </p:txBody>
          </p:sp>
          <p:sp>
            <p:nvSpPr>
              <p:cNvPr id="114" name="Rounded Rectangle 200">
                <a:extLst>
                  <a:ext uri="{FF2B5EF4-FFF2-40B4-BE49-F238E27FC236}">
                    <a16:creationId xmlns:a16="http://schemas.microsoft.com/office/drawing/2014/main" id="{E29BE043-6DD1-4292-8BC9-C8D9B56E987E}"/>
                  </a:ext>
                </a:extLst>
              </p:cNvPr>
              <p:cNvSpPr/>
              <p:nvPr/>
            </p:nvSpPr>
            <p:spPr>
              <a:xfrm>
                <a:off x="937863" y="3094498"/>
                <a:ext cx="599669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2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S3</a:t>
                </a:r>
              </a:p>
            </p:txBody>
          </p:sp>
          <p:sp>
            <p:nvSpPr>
              <p:cNvPr id="115" name="Rounded Rectangle 202">
                <a:extLst>
                  <a:ext uri="{FF2B5EF4-FFF2-40B4-BE49-F238E27FC236}">
                    <a16:creationId xmlns:a16="http://schemas.microsoft.com/office/drawing/2014/main" id="{E7BA7E2E-DFFB-4F43-8AB3-0CDC6595C8F6}"/>
                  </a:ext>
                </a:extLst>
              </p:cNvPr>
              <p:cNvSpPr/>
              <p:nvPr/>
            </p:nvSpPr>
            <p:spPr>
              <a:xfrm>
                <a:off x="937863" y="3351805"/>
                <a:ext cx="599669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2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S2</a:t>
                </a:r>
              </a:p>
            </p:txBody>
          </p:sp>
          <p:sp>
            <p:nvSpPr>
              <p:cNvPr id="116" name="Rounded Rectangle 203">
                <a:extLst>
                  <a:ext uri="{FF2B5EF4-FFF2-40B4-BE49-F238E27FC236}">
                    <a16:creationId xmlns:a16="http://schemas.microsoft.com/office/drawing/2014/main" id="{6B833AAE-BFB1-46A1-99CB-8D34B391CCD6}"/>
                  </a:ext>
                </a:extLst>
              </p:cNvPr>
              <p:cNvSpPr/>
              <p:nvPr/>
            </p:nvSpPr>
            <p:spPr>
              <a:xfrm>
                <a:off x="937863" y="3601970"/>
                <a:ext cx="599669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2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S1</a:t>
                </a:r>
              </a:p>
            </p:txBody>
          </p:sp>
          <p:sp>
            <p:nvSpPr>
              <p:cNvPr id="117" name="Rounded Rectangle 203">
                <a:extLst>
                  <a:ext uri="{FF2B5EF4-FFF2-40B4-BE49-F238E27FC236}">
                    <a16:creationId xmlns:a16="http://schemas.microsoft.com/office/drawing/2014/main" id="{6B833AAE-BFB1-46A1-99CB-8D34B391CCD6}"/>
                  </a:ext>
                </a:extLst>
              </p:cNvPr>
              <p:cNvSpPr/>
              <p:nvPr/>
            </p:nvSpPr>
            <p:spPr>
              <a:xfrm>
                <a:off x="1593184" y="3599539"/>
                <a:ext cx="601822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2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S1</a:t>
                </a:r>
              </a:p>
            </p:txBody>
          </p:sp>
          <p:sp>
            <p:nvSpPr>
              <p:cNvPr id="118" name="Rounded Rectangle 6">
                <a:extLst>
                  <a:ext uri="{FF2B5EF4-FFF2-40B4-BE49-F238E27FC236}">
                    <a16:creationId xmlns:a16="http://schemas.microsoft.com/office/drawing/2014/main" id="{D9297584-FE0A-452B-9BA8-54FF39EE082C}"/>
                  </a:ext>
                </a:extLst>
              </p:cNvPr>
              <p:cNvSpPr/>
              <p:nvPr/>
            </p:nvSpPr>
            <p:spPr>
              <a:xfrm>
                <a:off x="896946" y="3884684"/>
                <a:ext cx="1333345" cy="562059"/>
              </a:xfrm>
              <a:prstGeom prst="roundRect">
                <a:avLst>
                  <a:gd name="adj" fmla="val 11244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chemeClr val="tx2"/>
                    </a:solidFill>
                  </a:rPr>
                  <a:t>Cloud Platform</a:t>
                </a:r>
              </a:p>
            </p:txBody>
          </p:sp>
          <p:pic>
            <p:nvPicPr>
              <p:cNvPr id="120" name="Picture 2" descr="Image result for Kubernetes icon">
                <a:extLst>
                  <a:ext uri="{FF2B5EF4-FFF2-40B4-BE49-F238E27FC236}">
                    <a16:creationId xmlns:a16="http://schemas.microsoft.com/office/drawing/2014/main" id="{63A567B5-9F4B-4962-A0DA-76ABABE5713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23051" y="3966895"/>
                <a:ext cx="426666" cy="4116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338" name="Group 337"/>
          <p:cNvGrpSpPr/>
          <p:nvPr/>
        </p:nvGrpSpPr>
        <p:grpSpPr>
          <a:xfrm>
            <a:off x="5929587" y="1175909"/>
            <a:ext cx="5719811" cy="4985187"/>
            <a:chOff x="6032457" y="700555"/>
            <a:chExt cx="5719811" cy="4985187"/>
          </a:xfrm>
        </p:grpSpPr>
        <p:sp>
          <p:nvSpPr>
            <p:cNvPr id="218" name="Cloud 217"/>
            <p:cNvSpPr/>
            <p:nvPr/>
          </p:nvSpPr>
          <p:spPr>
            <a:xfrm flipH="1">
              <a:off x="6789808" y="4710396"/>
              <a:ext cx="4014823" cy="715916"/>
            </a:xfrm>
            <a:prstGeom prst="clou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Network (LAN/ WAN)</a:t>
              </a:r>
            </a:p>
          </p:txBody>
        </p:sp>
        <p:grpSp>
          <p:nvGrpSpPr>
            <p:cNvPr id="200" name="Group 199"/>
            <p:cNvGrpSpPr/>
            <p:nvPr/>
          </p:nvGrpSpPr>
          <p:grpSpPr>
            <a:xfrm>
              <a:off x="6153244" y="3108589"/>
              <a:ext cx="1725186" cy="1555166"/>
              <a:chOff x="5890810" y="2585761"/>
              <a:chExt cx="1725186" cy="1555166"/>
            </a:xfrm>
          </p:grpSpPr>
          <p:sp>
            <p:nvSpPr>
              <p:cNvPr id="193" name="Rounded Rectangle 6">
                <a:extLst>
                  <a:ext uri="{FF2B5EF4-FFF2-40B4-BE49-F238E27FC236}">
                    <a16:creationId xmlns:a16="http://schemas.microsoft.com/office/drawing/2014/main" id="{F914D63F-22B4-400F-98DD-3A500EF53CF3}"/>
                  </a:ext>
                </a:extLst>
              </p:cNvPr>
              <p:cNvSpPr/>
              <p:nvPr/>
            </p:nvSpPr>
            <p:spPr>
              <a:xfrm>
                <a:off x="5890810" y="2585761"/>
                <a:ext cx="1725186" cy="1555166"/>
              </a:xfrm>
              <a:prstGeom prst="roundRect">
                <a:avLst>
                  <a:gd name="adj" fmla="val 5007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>
                  <a:spcAft>
                    <a:spcPts val="1200"/>
                  </a:spcAft>
                </a:pPr>
                <a:r>
                  <a:rPr lang="en-US" sz="1400" b="1" dirty="0">
                    <a:solidFill>
                      <a:schemeClr val="tx2"/>
                    </a:solidFill>
                  </a:rPr>
                  <a:t>Edge 1</a:t>
                </a:r>
              </a:p>
            </p:txBody>
          </p:sp>
          <p:sp>
            <p:nvSpPr>
              <p:cNvPr id="194" name="Rounded Rectangle 202">
                <a:extLst>
                  <a:ext uri="{FF2B5EF4-FFF2-40B4-BE49-F238E27FC236}">
                    <a16:creationId xmlns:a16="http://schemas.microsoft.com/office/drawing/2014/main" id="{E7BA7E2E-DFFB-4F43-8AB3-0CDC6595C8F6}"/>
                  </a:ext>
                </a:extLst>
              </p:cNvPr>
              <p:cNvSpPr/>
              <p:nvPr/>
            </p:nvSpPr>
            <p:spPr>
              <a:xfrm>
                <a:off x="6126909" y="3203256"/>
                <a:ext cx="599669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1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S1</a:t>
                </a:r>
              </a:p>
            </p:txBody>
          </p:sp>
          <p:sp>
            <p:nvSpPr>
              <p:cNvPr id="195" name="Rounded Rectangle 203">
                <a:extLst>
                  <a:ext uri="{FF2B5EF4-FFF2-40B4-BE49-F238E27FC236}">
                    <a16:creationId xmlns:a16="http://schemas.microsoft.com/office/drawing/2014/main" id="{6B833AAE-BFB1-46A1-99CB-8D34B391CCD6}"/>
                  </a:ext>
                </a:extLst>
              </p:cNvPr>
              <p:cNvSpPr/>
              <p:nvPr/>
            </p:nvSpPr>
            <p:spPr>
              <a:xfrm>
                <a:off x="6456093" y="2943913"/>
                <a:ext cx="599669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1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S2</a:t>
                </a:r>
              </a:p>
            </p:txBody>
          </p:sp>
          <p:sp>
            <p:nvSpPr>
              <p:cNvPr id="196" name="Rounded Rectangle 203">
                <a:extLst>
                  <a:ext uri="{FF2B5EF4-FFF2-40B4-BE49-F238E27FC236}">
                    <a16:creationId xmlns:a16="http://schemas.microsoft.com/office/drawing/2014/main" id="{6B833AAE-BFB1-46A1-99CB-8D34B391CCD6}"/>
                  </a:ext>
                </a:extLst>
              </p:cNvPr>
              <p:cNvSpPr/>
              <p:nvPr/>
            </p:nvSpPr>
            <p:spPr>
              <a:xfrm>
                <a:off x="6782230" y="3203340"/>
                <a:ext cx="601822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1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S1</a:t>
                </a:r>
              </a:p>
            </p:txBody>
          </p:sp>
          <p:sp>
            <p:nvSpPr>
              <p:cNvPr id="197" name="Rounded Rectangle 6">
                <a:extLst>
                  <a:ext uri="{FF2B5EF4-FFF2-40B4-BE49-F238E27FC236}">
                    <a16:creationId xmlns:a16="http://schemas.microsoft.com/office/drawing/2014/main" id="{D9297584-FE0A-452B-9BA8-54FF39EE082C}"/>
                  </a:ext>
                </a:extLst>
              </p:cNvPr>
              <p:cNvSpPr/>
              <p:nvPr/>
            </p:nvSpPr>
            <p:spPr>
              <a:xfrm>
                <a:off x="6118348" y="3481381"/>
                <a:ext cx="1268633" cy="562059"/>
              </a:xfrm>
              <a:prstGeom prst="roundRect">
                <a:avLst>
                  <a:gd name="adj" fmla="val 11244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schemeClr val="tx2"/>
                    </a:solidFill>
                  </a:rPr>
                  <a:t>Edge</a:t>
                </a:r>
              </a:p>
              <a:p>
                <a:pPr algn="ctr"/>
                <a:r>
                  <a:rPr lang="en-US" sz="1200" b="1" dirty="0">
                    <a:solidFill>
                      <a:schemeClr val="tx2"/>
                    </a:solidFill>
                  </a:rPr>
                  <a:t>Platform</a:t>
                </a:r>
              </a:p>
            </p:txBody>
          </p:sp>
          <p:pic>
            <p:nvPicPr>
              <p:cNvPr id="198" name="Picture 2" descr="Image result for Kubernetes icon">
                <a:extLst>
                  <a:ext uri="{FF2B5EF4-FFF2-40B4-BE49-F238E27FC236}">
                    <a16:creationId xmlns:a16="http://schemas.microsoft.com/office/drawing/2014/main" id="{63A567B5-9F4B-4962-A0DA-76ABABE5713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11022" y="3599314"/>
                <a:ext cx="352616" cy="34020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38" name="Cloud 137"/>
            <p:cNvSpPr/>
            <p:nvPr/>
          </p:nvSpPr>
          <p:spPr>
            <a:xfrm>
              <a:off x="8046618" y="2510421"/>
              <a:ext cx="1702676" cy="537878"/>
            </a:xfrm>
            <a:prstGeom prst="clou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WAN</a:t>
              </a:r>
            </a:p>
          </p:txBody>
        </p:sp>
        <p:grpSp>
          <p:nvGrpSpPr>
            <p:cNvPr id="223" name="Group 222"/>
            <p:cNvGrpSpPr/>
            <p:nvPr/>
          </p:nvGrpSpPr>
          <p:grpSpPr>
            <a:xfrm>
              <a:off x="8026095" y="700555"/>
              <a:ext cx="2701070" cy="1736309"/>
              <a:chOff x="7996134" y="494815"/>
              <a:chExt cx="2701070" cy="1736309"/>
            </a:xfrm>
          </p:grpSpPr>
          <p:sp>
            <p:nvSpPr>
              <p:cNvPr id="141" name="Rounded Rectangle 6">
                <a:extLst>
                  <a:ext uri="{FF2B5EF4-FFF2-40B4-BE49-F238E27FC236}">
                    <a16:creationId xmlns:a16="http://schemas.microsoft.com/office/drawing/2014/main" id="{F914D63F-22B4-400F-98DD-3A500EF53CF3}"/>
                  </a:ext>
                </a:extLst>
              </p:cNvPr>
              <p:cNvSpPr/>
              <p:nvPr/>
            </p:nvSpPr>
            <p:spPr>
              <a:xfrm>
                <a:off x="7996134" y="494815"/>
                <a:ext cx="1725186" cy="1736309"/>
              </a:xfrm>
              <a:prstGeom prst="roundRect">
                <a:avLst>
                  <a:gd name="adj" fmla="val 5007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>
                  <a:spcAft>
                    <a:spcPts val="1200"/>
                  </a:spcAft>
                </a:pPr>
                <a:r>
                  <a:rPr lang="en-US" sz="1400" b="1" dirty="0">
                    <a:solidFill>
                      <a:schemeClr val="tx2"/>
                    </a:solidFill>
                  </a:rPr>
                  <a:t>Public/ Private Cloud</a:t>
                </a:r>
              </a:p>
            </p:txBody>
          </p:sp>
          <p:sp>
            <p:nvSpPr>
              <p:cNvPr id="145" name="Rounded Rectangle 202">
                <a:extLst>
                  <a:ext uri="{FF2B5EF4-FFF2-40B4-BE49-F238E27FC236}">
                    <a16:creationId xmlns:a16="http://schemas.microsoft.com/office/drawing/2014/main" id="{E7BA7E2E-DFFB-4F43-8AB3-0CDC6595C8F6}"/>
                  </a:ext>
                </a:extLst>
              </p:cNvPr>
              <p:cNvSpPr/>
              <p:nvPr/>
            </p:nvSpPr>
            <p:spPr>
              <a:xfrm>
                <a:off x="8232233" y="1031325"/>
                <a:ext cx="599669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1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S4</a:t>
                </a:r>
              </a:p>
            </p:txBody>
          </p:sp>
          <p:sp>
            <p:nvSpPr>
              <p:cNvPr id="146" name="Rounded Rectangle 203">
                <a:extLst>
                  <a:ext uri="{FF2B5EF4-FFF2-40B4-BE49-F238E27FC236}">
                    <a16:creationId xmlns:a16="http://schemas.microsoft.com/office/drawing/2014/main" id="{6B833AAE-BFB1-46A1-99CB-8D34B391CCD6}"/>
                  </a:ext>
                </a:extLst>
              </p:cNvPr>
              <p:cNvSpPr/>
              <p:nvPr/>
            </p:nvSpPr>
            <p:spPr>
              <a:xfrm>
                <a:off x="8232233" y="1296238"/>
                <a:ext cx="599669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1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S3</a:t>
                </a:r>
              </a:p>
            </p:txBody>
          </p:sp>
          <p:sp>
            <p:nvSpPr>
              <p:cNvPr id="147" name="Rounded Rectangle 203">
                <a:extLst>
                  <a:ext uri="{FF2B5EF4-FFF2-40B4-BE49-F238E27FC236}">
                    <a16:creationId xmlns:a16="http://schemas.microsoft.com/office/drawing/2014/main" id="{6B833AAE-BFB1-46A1-99CB-8D34B391CCD6}"/>
                  </a:ext>
                </a:extLst>
              </p:cNvPr>
              <p:cNvSpPr/>
              <p:nvPr/>
            </p:nvSpPr>
            <p:spPr>
              <a:xfrm>
                <a:off x="8887554" y="1031409"/>
                <a:ext cx="601822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1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S4</a:t>
                </a:r>
              </a:p>
            </p:txBody>
          </p:sp>
          <p:sp>
            <p:nvSpPr>
              <p:cNvPr id="148" name="Rounded Rectangle 6">
                <a:extLst>
                  <a:ext uri="{FF2B5EF4-FFF2-40B4-BE49-F238E27FC236}">
                    <a16:creationId xmlns:a16="http://schemas.microsoft.com/office/drawing/2014/main" id="{D9297584-FE0A-452B-9BA8-54FF39EE082C}"/>
                  </a:ext>
                </a:extLst>
              </p:cNvPr>
              <p:cNvSpPr/>
              <p:nvPr/>
            </p:nvSpPr>
            <p:spPr>
              <a:xfrm>
                <a:off x="8223672" y="1571578"/>
                <a:ext cx="1268633" cy="562059"/>
              </a:xfrm>
              <a:prstGeom prst="roundRect">
                <a:avLst>
                  <a:gd name="adj" fmla="val 11244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schemeClr val="tx2"/>
                    </a:solidFill>
                  </a:rPr>
                  <a:t>Cloud </a:t>
                </a:r>
              </a:p>
              <a:p>
                <a:pPr algn="ctr"/>
                <a:r>
                  <a:rPr lang="en-US" sz="1200" b="1" dirty="0">
                    <a:solidFill>
                      <a:schemeClr val="tx2"/>
                    </a:solidFill>
                  </a:rPr>
                  <a:t>Platform</a:t>
                </a:r>
              </a:p>
            </p:txBody>
          </p:sp>
          <p:pic>
            <p:nvPicPr>
              <p:cNvPr id="149" name="Picture 2" descr="Image result for Kubernetes icon">
                <a:extLst>
                  <a:ext uri="{FF2B5EF4-FFF2-40B4-BE49-F238E27FC236}">
                    <a16:creationId xmlns:a16="http://schemas.microsoft.com/office/drawing/2014/main" id="{63A567B5-9F4B-4962-A0DA-76ABABE5713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316346" y="1689511"/>
                <a:ext cx="352616" cy="34020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154" name="Straight Connector 153"/>
              <p:cNvCxnSpPr/>
              <p:nvPr/>
            </p:nvCxnSpPr>
            <p:spPr>
              <a:xfrm flipV="1">
                <a:off x="8532068" y="1256718"/>
                <a:ext cx="0" cy="3952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>
                <a:stCxn id="146" idx="0"/>
                <a:endCxn id="147" idx="2"/>
              </p:cNvCxnSpPr>
              <p:nvPr/>
            </p:nvCxnSpPr>
            <p:spPr>
              <a:xfrm flipV="1">
                <a:off x="8532068" y="1256801"/>
                <a:ext cx="656397" cy="3943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>
                <a:stCxn id="147" idx="3"/>
                <a:endCxn id="162" idx="1"/>
              </p:cNvCxnSpPr>
              <p:nvPr/>
            </p:nvCxnSpPr>
            <p:spPr>
              <a:xfrm>
                <a:off x="9489376" y="1144105"/>
                <a:ext cx="437152" cy="69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2" name="Rectangle: Rounded Corners 2">
                <a:extLst>
                  <a:ext uri="{FF2B5EF4-FFF2-40B4-BE49-F238E27FC236}">
                    <a16:creationId xmlns:a16="http://schemas.microsoft.com/office/drawing/2014/main" id="{A818C1AC-14A3-48CF-B816-FCF8CE94A391}"/>
                  </a:ext>
                </a:extLst>
              </p:cNvPr>
              <p:cNvSpPr/>
              <p:nvPr/>
            </p:nvSpPr>
            <p:spPr>
              <a:xfrm>
                <a:off x="9926528" y="939567"/>
                <a:ext cx="770676" cy="410456"/>
              </a:xfrm>
              <a:prstGeom prst="round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2"/>
                    </a:solidFill>
                  </a:rPr>
                  <a:t>External System</a:t>
                </a:r>
              </a:p>
            </p:txBody>
          </p:sp>
        </p:grpSp>
        <p:grpSp>
          <p:nvGrpSpPr>
            <p:cNvPr id="207" name="Group 206"/>
            <p:cNvGrpSpPr/>
            <p:nvPr/>
          </p:nvGrpSpPr>
          <p:grpSpPr>
            <a:xfrm>
              <a:off x="9908535" y="3111170"/>
              <a:ext cx="1725186" cy="1555166"/>
              <a:chOff x="9646101" y="2588342"/>
              <a:chExt cx="1725186" cy="1555166"/>
            </a:xfrm>
          </p:grpSpPr>
          <p:sp>
            <p:nvSpPr>
              <p:cNvPr id="180" name="Rounded Rectangle 6">
                <a:extLst>
                  <a:ext uri="{FF2B5EF4-FFF2-40B4-BE49-F238E27FC236}">
                    <a16:creationId xmlns:a16="http://schemas.microsoft.com/office/drawing/2014/main" id="{F914D63F-22B4-400F-98DD-3A500EF53CF3}"/>
                  </a:ext>
                </a:extLst>
              </p:cNvPr>
              <p:cNvSpPr/>
              <p:nvPr/>
            </p:nvSpPr>
            <p:spPr>
              <a:xfrm>
                <a:off x="9646101" y="2588342"/>
                <a:ext cx="1725186" cy="1555166"/>
              </a:xfrm>
              <a:prstGeom prst="roundRect">
                <a:avLst>
                  <a:gd name="adj" fmla="val 5007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>
                  <a:spcAft>
                    <a:spcPts val="1200"/>
                  </a:spcAft>
                </a:pPr>
                <a:r>
                  <a:rPr lang="en-US" sz="1400" b="1" dirty="0">
                    <a:solidFill>
                      <a:schemeClr val="tx2"/>
                    </a:solidFill>
                  </a:rPr>
                  <a:t>Edge n</a:t>
                </a:r>
              </a:p>
            </p:txBody>
          </p:sp>
          <p:sp>
            <p:nvSpPr>
              <p:cNvPr id="181" name="Rounded Rectangle 202">
                <a:extLst>
                  <a:ext uri="{FF2B5EF4-FFF2-40B4-BE49-F238E27FC236}">
                    <a16:creationId xmlns:a16="http://schemas.microsoft.com/office/drawing/2014/main" id="{E7BA7E2E-DFFB-4F43-8AB3-0CDC6595C8F6}"/>
                  </a:ext>
                </a:extLst>
              </p:cNvPr>
              <p:cNvSpPr/>
              <p:nvPr/>
            </p:nvSpPr>
            <p:spPr>
              <a:xfrm>
                <a:off x="9882200" y="3205837"/>
                <a:ext cx="599669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1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S1</a:t>
                </a:r>
              </a:p>
            </p:txBody>
          </p:sp>
          <p:sp>
            <p:nvSpPr>
              <p:cNvPr id="182" name="Rounded Rectangle 203">
                <a:extLst>
                  <a:ext uri="{FF2B5EF4-FFF2-40B4-BE49-F238E27FC236}">
                    <a16:creationId xmlns:a16="http://schemas.microsoft.com/office/drawing/2014/main" id="{6B833AAE-BFB1-46A1-99CB-8D34B391CCD6}"/>
                  </a:ext>
                </a:extLst>
              </p:cNvPr>
              <p:cNvSpPr/>
              <p:nvPr/>
            </p:nvSpPr>
            <p:spPr>
              <a:xfrm>
                <a:off x="10211384" y="2946494"/>
                <a:ext cx="599669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1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S2</a:t>
                </a:r>
              </a:p>
            </p:txBody>
          </p:sp>
          <p:sp>
            <p:nvSpPr>
              <p:cNvPr id="183" name="Rounded Rectangle 203">
                <a:extLst>
                  <a:ext uri="{FF2B5EF4-FFF2-40B4-BE49-F238E27FC236}">
                    <a16:creationId xmlns:a16="http://schemas.microsoft.com/office/drawing/2014/main" id="{6B833AAE-BFB1-46A1-99CB-8D34B391CCD6}"/>
                  </a:ext>
                </a:extLst>
              </p:cNvPr>
              <p:cNvSpPr/>
              <p:nvPr/>
            </p:nvSpPr>
            <p:spPr>
              <a:xfrm>
                <a:off x="10537521" y="3205921"/>
                <a:ext cx="601822" cy="225392"/>
              </a:xfrm>
              <a:prstGeom prst="roundRect">
                <a:avLst/>
              </a:prstGeom>
              <a:solidFill>
                <a:schemeClr val="tx2">
                  <a:alpha val="9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prstClr val="white"/>
                    </a:solidFill>
                    <a:latin typeface="Symbol" pitchFamily="2" charset="2"/>
                    <a:cs typeface="Calibri" panose="020F0502020204030204" pitchFamily="34" charset="0"/>
                  </a:rPr>
                  <a:t>m</a:t>
                </a:r>
                <a:r>
                  <a:rPr lang="en-US" sz="1100" b="1" dirty="0">
                    <a:solidFill>
                      <a:prstClr val="white"/>
                    </a:solidFill>
                    <a:latin typeface="+mj-lt"/>
                    <a:cs typeface="Calibri" panose="020F0502020204030204" pitchFamily="34" charset="0"/>
                  </a:rPr>
                  <a:t>S1</a:t>
                </a:r>
              </a:p>
            </p:txBody>
          </p:sp>
          <p:sp>
            <p:nvSpPr>
              <p:cNvPr id="184" name="Rounded Rectangle 6">
                <a:extLst>
                  <a:ext uri="{FF2B5EF4-FFF2-40B4-BE49-F238E27FC236}">
                    <a16:creationId xmlns:a16="http://schemas.microsoft.com/office/drawing/2014/main" id="{D9297584-FE0A-452B-9BA8-54FF39EE082C}"/>
                  </a:ext>
                </a:extLst>
              </p:cNvPr>
              <p:cNvSpPr/>
              <p:nvPr/>
            </p:nvSpPr>
            <p:spPr>
              <a:xfrm>
                <a:off x="9873639" y="3479208"/>
                <a:ext cx="1268633" cy="561674"/>
              </a:xfrm>
              <a:prstGeom prst="roundRect">
                <a:avLst>
                  <a:gd name="adj" fmla="val 11244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>
                    <a:solidFill>
                      <a:schemeClr val="tx2"/>
                    </a:solidFill>
                  </a:rPr>
                  <a:t>Edge</a:t>
                </a:r>
              </a:p>
              <a:p>
                <a:pPr algn="ctr"/>
                <a:r>
                  <a:rPr lang="en-US" sz="1200" b="1" dirty="0">
                    <a:solidFill>
                      <a:schemeClr val="tx2"/>
                    </a:solidFill>
                  </a:rPr>
                  <a:t>Platform</a:t>
                </a:r>
              </a:p>
            </p:txBody>
          </p:sp>
          <p:pic>
            <p:nvPicPr>
              <p:cNvPr id="185" name="Picture 2" descr="Image result for Kubernetes icon">
                <a:extLst>
                  <a:ext uri="{FF2B5EF4-FFF2-40B4-BE49-F238E27FC236}">
                    <a16:creationId xmlns:a16="http://schemas.microsoft.com/office/drawing/2014/main" id="{63A567B5-9F4B-4962-A0DA-76ABABE5713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966313" y="3601895"/>
                <a:ext cx="352616" cy="34020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90" name="Cloud 189"/>
            <p:cNvSpPr/>
            <p:nvPr/>
          </p:nvSpPr>
          <p:spPr>
            <a:xfrm flipH="1">
              <a:off x="8254516" y="3322361"/>
              <a:ext cx="1279245" cy="537878"/>
            </a:xfrm>
            <a:prstGeom prst="clou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WAN</a:t>
              </a:r>
            </a:p>
          </p:txBody>
        </p:sp>
        <p:cxnSp>
          <p:nvCxnSpPr>
            <p:cNvPr id="201" name="Straight Connector 200"/>
            <p:cNvCxnSpPr>
              <a:stCxn id="190" idx="0"/>
              <a:endCxn id="195" idx="3"/>
            </p:cNvCxnSpPr>
            <p:nvPr/>
          </p:nvCxnSpPr>
          <p:spPr>
            <a:xfrm flipH="1" flipV="1">
              <a:off x="7318196" y="3579437"/>
              <a:ext cx="937386" cy="11863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>
              <a:stCxn id="190" idx="2"/>
              <a:endCxn id="182" idx="1"/>
            </p:cNvCxnSpPr>
            <p:nvPr/>
          </p:nvCxnSpPr>
          <p:spPr>
            <a:xfrm flipV="1">
              <a:off x="9529793" y="3582018"/>
              <a:ext cx="944025" cy="9282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>
              <a:stCxn id="138" idx="2"/>
              <a:endCxn id="195" idx="3"/>
            </p:cNvCxnSpPr>
            <p:nvPr/>
          </p:nvCxnSpPr>
          <p:spPr>
            <a:xfrm flipH="1">
              <a:off x="7318196" y="2779360"/>
              <a:ext cx="733703" cy="800077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>
              <a:stCxn id="182" idx="1"/>
              <a:endCxn id="138" idx="0"/>
            </p:cNvCxnSpPr>
            <p:nvPr/>
          </p:nvCxnSpPr>
          <p:spPr>
            <a:xfrm flipH="1" flipV="1">
              <a:off x="9747875" y="2779360"/>
              <a:ext cx="725943" cy="80265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 flipH="1" flipV="1">
              <a:off x="8562029" y="1734767"/>
              <a:ext cx="2718" cy="82225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3" name="Group 232"/>
            <p:cNvGrpSpPr/>
            <p:nvPr/>
          </p:nvGrpSpPr>
          <p:grpSpPr>
            <a:xfrm>
              <a:off x="6032457" y="5366463"/>
              <a:ext cx="1986011" cy="319279"/>
              <a:chOff x="6314187" y="5199140"/>
              <a:chExt cx="4257190" cy="684404"/>
            </a:xfrm>
          </p:grpSpPr>
          <p:pic>
            <p:nvPicPr>
              <p:cNvPr id="234" name="Picture 8" descr="Image result for laptop icon"/>
              <p:cNvPicPr>
                <a:picLocks noChangeAspect="1" noChangeArrowheads="1"/>
              </p:cNvPicPr>
              <p:nvPr/>
            </p:nvPicPr>
            <p:blipFill>
              <a:blip r:embed="rId6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74450" y="5199140"/>
                <a:ext cx="684404" cy="68440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35" name="Picture 234"/>
              <p:cNvPicPr>
                <a:picLocks noChangeAspect="1"/>
              </p:cNvPicPr>
              <p:nvPr/>
            </p:nvPicPr>
            <p:blipFill rotWithShape="1">
              <a:blip r:embed="rId7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6314187" y="5338517"/>
                <a:ext cx="284988" cy="405650"/>
              </a:xfrm>
              <a:prstGeom prst="rect">
                <a:avLst/>
              </a:prstGeom>
            </p:spPr>
          </p:pic>
          <p:pic>
            <p:nvPicPr>
              <p:cNvPr id="236" name="Picture 235"/>
              <p:cNvPicPr>
                <a:picLocks noChangeAspect="1"/>
              </p:cNvPicPr>
              <p:nvPr/>
            </p:nvPicPr>
            <p:blipFill>
              <a:blip r:embed="rId8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26694" y="5241451"/>
                <a:ext cx="507195" cy="558674"/>
              </a:xfrm>
              <a:prstGeom prst="rect">
                <a:avLst/>
              </a:prstGeom>
            </p:spPr>
          </p:pic>
          <p:sp>
            <p:nvSpPr>
              <p:cNvPr id="237" name="Freeform 29"/>
              <p:cNvSpPr>
                <a:spLocks noEditPoints="1"/>
              </p:cNvSpPr>
              <p:nvPr/>
            </p:nvSpPr>
            <p:spPr bwMode="auto">
              <a:xfrm>
                <a:off x="7445550" y="5350219"/>
                <a:ext cx="429458" cy="418502"/>
              </a:xfrm>
              <a:custGeom>
                <a:avLst/>
                <a:gdLst>
                  <a:gd name="T0" fmla="*/ 183 w 899"/>
                  <a:gd name="T1" fmla="*/ 615 h 876"/>
                  <a:gd name="T2" fmla="*/ 229 w 899"/>
                  <a:gd name="T3" fmla="*/ 756 h 876"/>
                  <a:gd name="T4" fmla="*/ 391 w 899"/>
                  <a:gd name="T5" fmla="*/ 858 h 876"/>
                  <a:gd name="T6" fmla="*/ 412 w 899"/>
                  <a:gd name="T7" fmla="*/ 876 h 876"/>
                  <a:gd name="T8" fmla="*/ 431 w 899"/>
                  <a:gd name="T9" fmla="*/ 851 h 876"/>
                  <a:gd name="T10" fmla="*/ 413 w 899"/>
                  <a:gd name="T11" fmla="*/ 715 h 876"/>
                  <a:gd name="T12" fmla="*/ 253 w 899"/>
                  <a:gd name="T13" fmla="*/ 724 h 876"/>
                  <a:gd name="T14" fmla="*/ 332 w 899"/>
                  <a:gd name="T15" fmla="*/ 600 h 876"/>
                  <a:gd name="T16" fmla="*/ 409 w 899"/>
                  <a:gd name="T17" fmla="*/ 473 h 876"/>
                  <a:gd name="T18" fmla="*/ 756 w 899"/>
                  <a:gd name="T19" fmla="*/ 594 h 876"/>
                  <a:gd name="T20" fmla="*/ 775 w 899"/>
                  <a:gd name="T21" fmla="*/ 764 h 876"/>
                  <a:gd name="T22" fmla="*/ 797 w 899"/>
                  <a:gd name="T23" fmla="*/ 781 h 876"/>
                  <a:gd name="T24" fmla="*/ 794 w 899"/>
                  <a:gd name="T25" fmla="*/ 606 h 876"/>
                  <a:gd name="T26" fmla="*/ 859 w 899"/>
                  <a:gd name="T27" fmla="*/ 473 h 876"/>
                  <a:gd name="T28" fmla="*/ 899 w 899"/>
                  <a:gd name="T29" fmla="*/ 326 h 876"/>
                  <a:gd name="T30" fmla="*/ 838 w 899"/>
                  <a:gd name="T31" fmla="*/ 186 h 876"/>
                  <a:gd name="T32" fmla="*/ 358 w 899"/>
                  <a:gd name="T33" fmla="*/ 54 h 876"/>
                  <a:gd name="T34" fmla="*/ 183 w 899"/>
                  <a:gd name="T35" fmla="*/ 221 h 876"/>
                  <a:gd name="T36" fmla="*/ 96 w 899"/>
                  <a:gd name="T37" fmla="*/ 147 h 876"/>
                  <a:gd name="T38" fmla="*/ 0 w 899"/>
                  <a:gd name="T39" fmla="*/ 187 h 876"/>
                  <a:gd name="T40" fmla="*/ 40 w 899"/>
                  <a:gd name="T41" fmla="*/ 690 h 876"/>
                  <a:gd name="T42" fmla="*/ 126 w 899"/>
                  <a:gd name="T43" fmla="*/ 677 h 876"/>
                  <a:gd name="T44" fmla="*/ 96 w 899"/>
                  <a:gd name="T45" fmla="*/ 187 h 876"/>
                  <a:gd name="T46" fmla="*/ 325 w 899"/>
                  <a:gd name="T47" fmla="*/ 276 h 876"/>
                  <a:gd name="T48" fmla="*/ 859 w 899"/>
                  <a:gd name="T49" fmla="*/ 326 h 876"/>
                  <a:gd name="T50" fmla="*/ 372 w 899"/>
                  <a:gd name="T51" fmla="*/ 433 h 876"/>
                  <a:gd name="T52" fmla="*/ 163 w 899"/>
                  <a:gd name="T53" fmla="*/ 577 h 876"/>
                  <a:gd name="T54" fmla="*/ 40 w 899"/>
                  <a:gd name="T55" fmla="*/ 650 h 876"/>
                  <a:gd name="T56" fmla="*/ 578 w 899"/>
                  <a:gd name="T57" fmla="*/ 45 h 876"/>
                  <a:gd name="T58" fmla="*/ 821 w 899"/>
                  <a:gd name="T59" fmla="*/ 286 h 876"/>
                  <a:gd name="T60" fmla="*/ 332 w 899"/>
                  <a:gd name="T61" fmla="*/ 237 h 876"/>
                  <a:gd name="T62" fmla="*/ 378 w 899"/>
                  <a:gd name="T63" fmla="*/ 89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99" h="876">
                    <a:moveTo>
                      <a:pt x="126" y="677"/>
                    </a:moveTo>
                    <a:cubicBezTo>
                      <a:pt x="183" y="615"/>
                      <a:pt x="183" y="615"/>
                      <a:pt x="183" y="615"/>
                    </a:cubicBezTo>
                    <a:cubicBezTo>
                      <a:pt x="185" y="615"/>
                      <a:pt x="187" y="615"/>
                      <a:pt x="189" y="615"/>
                    </a:cubicBezTo>
                    <a:cubicBezTo>
                      <a:pt x="194" y="678"/>
                      <a:pt x="205" y="739"/>
                      <a:pt x="229" y="756"/>
                    </a:cubicBezTo>
                    <a:cubicBezTo>
                      <a:pt x="253" y="775"/>
                      <a:pt x="324" y="772"/>
                      <a:pt x="384" y="757"/>
                    </a:cubicBezTo>
                    <a:cubicBezTo>
                      <a:pt x="391" y="858"/>
                      <a:pt x="391" y="858"/>
                      <a:pt x="391" y="858"/>
                    </a:cubicBezTo>
                    <a:cubicBezTo>
                      <a:pt x="392" y="868"/>
                      <a:pt x="400" y="876"/>
                      <a:pt x="411" y="876"/>
                    </a:cubicBezTo>
                    <a:cubicBezTo>
                      <a:pt x="411" y="876"/>
                      <a:pt x="412" y="876"/>
                      <a:pt x="412" y="876"/>
                    </a:cubicBezTo>
                    <a:cubicBezTo>
                      <a:pt x="423" y="875"/>
                      <a:pt x="432" y="866"/>
                      <a:pt x="431" y="855"/>
                    </a:cubicBezTo>
                    <a:cubicBezTo>
                      <a:pt x="431" y="851"/>
                      <a:pt x="431" y="851"/>
                      <a:pt x="431" y="851"/>
                    </a:cubicBezTo>
                    <a:cubicBezTo>
                      <a:pt x="422" y="730"/>
                      <a:pt x="422" y="730"/>
                      <a:pt x="422" y="730"/>
                    </a:cubicBezTo>
                    <a:cubicBezTo>
                      <a:pt x="422" y="724"/>
                      <a:pt x="418" y="718"/>
                      <a:pt x="413" y="715"/>
                    </a:cubicBezTo>
                    <a:cubicBezTo>
                      <a:pt x="408" y="711"/>
                      <a:pt x="402" y="711"/>
                      <a:pt x="396" y="712"/>
                    </a:cubicBezTo>
                    <a:cubicBezTo>
                      <a:pt x="325" y="734"/>
                      <a:pt x="262" y="731"/>
                      <a:pt x="253" y="724"/>
                    </a:cubicBezTo>
                    <a:cubicBezTo>
                      <a:pt x="244" y="717"/>
                      <a:pt x="234" y="674"/>
                      <a:pt x="229" y="611"/>
                    </a:cubicBezTo>
                    <a:cubicBezTo>
                      <a:pt x="330" y="600"/>
                      <a:pt x="331" y="600"/>
                      <a:pt x="332" y="600"/>
                    </a:cubicBezTo>
                    <a:cubicBezTo>
                      <a:pt x="352" y="596"/>
                      <a:pt x="379" y="582"/>
                      <a:pt x="396" y="535"/>
                    </a:cubicBezTo>
                    <a:cubicBezTo>
                      <a:pt x="402" y="518"/>
                      <a:pt x="407" y="497"/>
                      <a:pt x="409" y="473"/>
                    </a:cubicBezTo>
                    <a:cubicBezTo>
                      <a:pt x="802" y="473"/>
                      <a:pt x="802" y="473"/>
                      <a:pt x="802" y="473"/>
                    </a:cubicBezTo>
                    <a:cubicBezTo>
                      <a:pt x="789" y="518"/>
                      <a:pt x="773" y="559"/>
                      <a:pt x="756" y="594"/>
                    </a:cubicBezTo>
                    <a:cubicBezTo>
                      <a:pt x="754" y="597"/>
                      <a:pt x="753" y="601"/>
                      <a:pt x="754" y="605"/>
                    </a:cubicBezTo>
                    <a:cubicBezTo>
                      <a:pt x="775" y="764"/>
                      <a:pt x="775" y="764"/>
                      <a:pt x="775" y="764"/>
                    </a:cubicBezTo>
                    <a:cubicBezTo>
                      <a:pt x="775" y="764"/>
                      <a:pt x="775" y="765"/>
                      <a:pt x="775" y="766"/>
                    </a:cubicBezTo>
                    <a:cubicBezTo>
                      <a:pt x="778" y="776"/>
                      <a:pt x="787" y="782"/>
                      <a:pt x="797" y="781"/>
                    </a:cubicBezTo>
                    <a:cubicBezTo>
                      <a:pt x="808" y="779"/>
                      <a:pt x="816" y="769"/>
                      <a:pt x="815" y="758"/>
                    </a:cubicBezTo>
                    <a:cubicBezTo>
                      <a:pt x="794" y="606"/>
                      <a:pt x="794" y="606"/>
                      <a:pt x="794" y="606"/>
                    </a:cubicBezTo>
                    <a:cubicBezTo>
                      <a:pt x="813" y="567"/>
                      <a:pt x="831" y="522"/>
                      <a:pt x="844" y="473"/>
                    </a:cubicBezTo>
                    <a:cubicBezTo>
                      <a:pt x="859" y="473"/>
                      <a:pt x="859" y="473"/>
                      <a:pt x="859" y="473"/>
                    </a:cubicBezTo>
                    <a:cubicBezTo>
                      <a:pt x="881" y="473"/>
                      <a:pt x="899" y="456"/>
                      <a:pt x="899" y="433"/>
                    </a:cubicBezTo>
                    <a:cubicBezTo>
                      <a:pt x="899" y="326"/>
                      <a:pt x="899" y="326"/>
                      <a:pt x="899" y="326"/>
                    </a:cubicBezTo>
                    <a:cubicBezTo>
                      <a:pt x="899" y="305"/>
                      <a:pt x="882" y="288"/>
                      <a:pt x="862" y="287"/>
                    </a:cubicBezTo>
                    <a:cubicBezTo>
                      <a:pt x="858" y="253"/>
                      <a:pt x="851" y="219"/>
                      <a:pt x="838" y="186"/>
                    </a:cubicBezTo>
                    <a:cubicBezTo>
                      <a:pt x="796" y="80"/>
                      <a:pt x="700" y="12"/>
                      <a:pt x="581" y="5"/>
                    </a:cubicBezTo>
                    <a:cubicBezTo>
                      <a:pt x="507" y="0"/>
                      <a:pt x="417" y="20"/>
                      <a:pt x="358" y="54"/>
                    </a:cubicBezTo>
                    <a:cubicBezTo>
                      <a:pt x="290" y="93"/>
                      <a:pt x="238" y="154"/>
                      <a:pt x="210" y="224"/>
                    </a:cubicBezTo>
                    <a:cubicBezTo>
                      <a:pt x="201" y="223"/>
                      <a:pt x="192" y="222"/>
                      <a:pt x="183" y="221"/>
                    </a:cubicBezTo>
                    <a:cubicBezTo>
                      <a:pt x="126" y="159"/>
                      <a:pt x="126" y="159"/>
                      <a:pt x="126" y="159"/>
                    </a:cubicBezTo>
                    <a:cubicBezTo>
                      <a:pt x="118" y="151"/>
                      <a:pt x="107" y="147"/>
                      <a:pt x="96" y="147"/>
                    </a:cubicBezTo>
                    <a:cubicBezTo>
                      <a:pt x="40" y="147"/>
                      <a:pt x="40" y="147"/>
                      <a:pt x="40" y="147"/>
                    </a:cubicBezTo>
                    <a:cubicBezTo>
                      <a:pt x="18" y="147"/>
                      <a:pt x="0" y="165"/>
                      <a:pt x="0" y="187"/>
                    </a:cubicBezTo>
                    <a:cubicBezTo>
                      <a:pt x="0" y="650"/>
                      <a:pt x="0" y="650"/>
                      <a:pt x="0" y="650"/>
                    </a:cubicBezTo>
                    <a:cubicBezTo>
                      <a:pt x="0" y="672"/>
                      <a:pt x="18" y="690"/>
                      <a:pt x="40" y="690"/>
                    </a:cubicBezTo>
                    <a:cubicBezTo>
                      <a:pt x="96" y="690"/>
                      <a:pt x="96" y="690"/>
                      <a:pt x="96" y="690"/>
                    </a:cubicBezTo>
                    <a:cubicBezTo>
                      <a:pt x="107" y="690"/>
                      <a:pt x="118" y="685"/>
                      <a:pt x="126" y="677"/>
                    </a:cubicBezTo>
                    <a:close/>
                    <a:moveTo>
                      <a:pt x="40" y="187"/>
                    </a:moveTo>
                    <a:cubicBezTo>
                      <a:pt x="96" y="187"/>
                      <a:pt x="96" y="187"/>
                      <a:pt x="96" y="187"/>
                    </a:cubicBezTo>
                    <a:cubicBezTo>
                      <a:pt x="163" y="259"/>
                      <a:pt x="163" y="259"/>
                      <a:pt x="163" y="259"/>
                    </a:cubicBezTo>
                    <a:cubicBezTo>
                      <a:pt x="179" y="261"/>
                      <a:pt x="325" y="276"/>
                      <a:pt x="325" y="276"/>
                    </a:cubicBezTo>
                    <a:cubicBezTo>
                      <a:pt x="342" y="279"/>
                      <a:pt x="354" y="298"/>
                      <a:pt x="362" y="326"/>
                    </a:cubicBezTo>
                    <a:cubicBezTo>
                      <a:pt x="859" y="326"/>
                      <a:pt x="859" y="326"/>
                      <a:pt x="859" y="326"/>
                    </a:cubicBezTo>
                    <a:cubicBezTo>
                      <a:pt x="859" y="433"/>
                      <a:pt x="859" y="433"/>
                      <a:pt x="859" y="433"/>
                    </a:cubicBezTo>
                    <a:cubicBezTo>
                      <a:pt x="372" y="433"/>
                      <a:pt x="372" y="433"/>
                      <a:pt x="372" y="433"/>
                    </a:cubicBezTo>
                    <a:cubicBezTo>
                      <a:pt x="370" y="504"/>
                      <a:pt x="353" y="555"/>
                      <a:pt x="325" y="560"/>
                    </a:cubicBezTo>
                    <a:cubicBezTo>
                      <a:pt x="325" y="560"/>
                      <a:pt x="179" y="576"/>
                      <a:pt x="163" y="577"/>
                    </a:cubicBezTo>
                    <a:cubicBezTo>
                      <a:pt x="96" y="650"/>
                      <a:pt x="96" y="650"/>
                      <a:pt x="96" y="650"/>
                    </a:cubicBezTo>
                    <a:cubicBezTo>
                      <a:pt x="40" y="650"/>
                      <a:pt x="40" y="650"/>
                      <a:pt x="40" y="650"/>
                    </a:cubicBezTo>
                    <a:lnTo>
                      <a:pt x="40" y="187"/>
                    </a:lnTo>
                    <a:close/>
                    <a:moveTo>
                      <a:pt x="578" y="45"/>
                    </a:moveTo>
                    <a:cubicBezTo>
                      <a:pt x="682" y="51"/>
                      <a:pt x="764" y="109"/>
                      <a:pt x="800" y="200"/>
                    </a:cubicBezTo>
                    <a:cubicBezTo>
                      <a:pt x="811" y="229"/>
                      <a:pt x="818" y="257"/>
                      <a:pt x="821" y="286"/>
                    </a:cubicBezTo>
                    <a:cubicBezTo>
                      <a:pt x="390" y="286"/>
                      <a:pt x="390" y="286"/>
                      <a:pt x="390" y="286"/>
                    </a:cubicBezTo>
                    <a:cubicBezTo>
                      <a:pt x="374" y="251"/>
                      <a:pt x="350" y="240"/>
                      <a:pt x="332" y="237"/>
                    </a:cubicBezTo>
                    <a:cubicBezTo>
                      <a:pt x="331" y="236"/>
                      <a:pt x="330" y="236"/>
                      <a:pt x="251" y="228"/>
                    </a:cubicBezTo>
                    <a:cubicBezTo>
                      <a:pt x="277" y="171"/>
                      <a:pt x="321" y="121"/>
                      <a:pt x="378" y="89"/>
                    </a:cubicBezTo>
                    <a:cubicBezTo>
                      <a:pt x="430" y="59"/>
                      <a:pt x="513" y="40"/>
                      <a:pt x="578" y="4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sp>
            <p:nvSpPr>
              <p:cNvPr id="238" name="Freeform 237"/>
              <p:cNvSpPr/>
              <p:nvPr/>
            </p:nvSpPr>
            <p:spPr>
              <a:xfrm>
                <a:off x="8687907" y="5271604"/>
                <a:ext cx="460502" cy="522452"/>
              </a:xfrm>
              <a:custGeom>
                <a:avLst/>
                <a:gdLst/>
                <a:ahLst/>
                <a:cxnLst/>
                <a:rect l="l" t="t" r="r" b="b"/>
                <a:pathLst>
                  <a:path w="647337" h="734422">
                    <a:moveTo>
                      <a:pt x="239862" y="478709"/>
                    </a:moveTo>
                    <a:cubicBezTo>
                      <a:pt x="238199" y="478445"/>
                      <a:pt x="236638" y="479580"/>
                      <a:pt x="236374" y="481242"/>
                    </a:cubicBezTo>
                    <a:lnTo>
                      <a:pt x="234467" y="493284"/>
                    </a:lnTo>
                    <a:cubicBezTo>
                      <a:pt x="234204" y="494946"/>
                      <a:pt x="235339" y="496508"/>
                      <a:pt x="237001" y="496771"/>
                    </a:cubicBezTo>
                    <a:lnTo>
                      <a:pt x="285168" y="504400"/>
                    </a:lnTo>
                    <a:cubicBezTo>
                      <a:pt x="286831" y="504664"/>
                      <a:pt x="288392" y="503529"/>
                      <a:pt x="288656" y="501867"/>
                    </a:cubicBezTo>
                    <a:lnTo>
                      <a:pt x="290563" y="489825"/>
                    </a:lnTo>
                    <a:cubicBezTo>
                      <a:pt x="290826" y="488163"/>
                      <a:pt x="289692" y="486601"/>
                      <a:pt x="288029" y="486338"/>
                    </a:cubicBezTo>
                    <a:close/>
                    <a:moveTo>
                      <a:pt x="579739" y="240937"/>
                    </a:moveTo>
                    <a:lnTo>
                      <a:pt x="571030" y="354569"/>
                    </a:lnTo>
                    <a:lnTo>
                      <a:pt x="608322" y="360375"/>
                    </a:lnTo>
                    <a:close/>
                    <a:moveTo>
                      <a:pt x="551692" y="58057"/>
                    </a:moveTo>
                    <a:lnTo>
                      <a:pt x="148194" y="75474"/>
                    </a:lnTo>
                    <a:lnTo>
                      <a:pt x="58206" y="371565"/>
                    </a:lnTo>
                    <a:lnTo>
                      <a:pt x="473315" y="406400"/>
                    </a:lnTo>
                    <a:close/>
                    <a:moveTo>
                      <a:pt x="592183" y="0"/>
                    </a:moveTo>
                    <a:lnTo>
                      <a:pt x="635726" y="46445"/>
                    </a:lnTo>
                    <a:lnTo>
                      <a:pt x="609600" y="179977"/>
                    </a:lnTo>
                    <a:lnTo>
                      <a:pt x="647337" y="377371"/>
                    </a:lnTo>
                    <a:lnTo>
                      <a:pt x="627017" y="397691"/>
                    </a:lnTo>
                    <a:lnTo>
                      <a:pt x="574766" y="388982"/>
                    </a:lnTo>
                    <a:lnTo>
                      <a:pt x="574766" y="566057"/>
                    </a:lnTo>
                    <a:lnTo>
                      <a:pt x="606697" y="571862"/>
                    </a:lnTo>
                    <a:lnTo>
                      <a:pt x="629920" y="583474"/>
                    </a:lnTo>
                    <a:lnTo>
                      <a:pt x="629920" y="627017"/>
                    </a:lnTo>
                    <a:lnTo>
                      <a:pt x="577669" y="667657"/>
                    </a:lnTo>
                    <a:lnTo>
                      <a:pt x="545737" y="656045"/>
                    </a:lnTo>
                    <a:lnTo>
                      <a:pt x="537029" y="687977"/>
                    </a:lnTo>
                    <a:lnTo>
                      <a:pt x="464457" y="734422"/>
                    </a:lnTo>
                    <a:lnTo>
                      <a:pt x="374469" y="717005"/>
                    </a:lnTo>
                    <a:lnTo>
                      <a:pt x="386080" y="618308"/>
                    </a:lnTo>
                    <a:lnTo>
                      <a:pt x="371565" y="696685"/>
                    </a:lnTo>
                    <a:lnTo>
                      <a:pt x="206103" y="664754"/>
                    </a:lnTo>
                    <a:lnTo>
                      <a:pt x="217714" y="597988"/>
                    </a:lnTo>
                    <a:lnTo>
                      <a:pt x="194491" y="676365"/>
                    </a:lnTo>
                    <a:lnTo>
                      <a:pt x="113211" y="661851"/>
                    </a:lnTo>
                    <a:lnTo>
                      <a:pt x="174171" y="444137"/>
                    </a:lnTo>
                    <a:lnTo>
                      <a:pt x="14514" y="429622"/>
                    </a:lnTo>
                    <a:lnTo>
                      <a:pt x="0" y="409302"/>
                    </a:lnTo>
                    <a:lnTo>
                      <a:pt x="119017" y="2902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39" name="Group 238"/>
              <p:cNvGrpSpPr/>
              <p:nvPr/>
            </p:nvGrpSpPr>
            <p:grpSpPr>
              <a:xfrm>
                <a:off x="9308416" y="5256415"/>
                <a:ext cx="716070" cy="544878"/>
                <a:chOff x="3743706" y="1858475"/>
                <a:chExt cx="1059414" cy="806139"/>
              </a:xfrm>
            </p:grpSpPr>
            <p:sp>
              <p:nvSpPr>
                <p:cNvPr id="269" name="Rounded Rectangle 268"/>
                <p:cNvSpPr/>
                <p:nvPr/>
              </p:nvSpPr>
              <p:spPr>
                <a:xfrm>
                  <a:off x="4184689" y="194265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bg1"/>
                </a:solidFill>
                <a:ln w="31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0" name="Rounded Rectangle 269"/>
                <p:cNvSpPr/>
                <p:nvPr/>
              </p:nvSpPr>
              <p:spPr>
                <a:xfrm>
                  <a:off x="4316888" y="194265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1" name="Rounded Rectangle 270"/>
                <p:cNvSpPr/>
                <p:nvPr/>
              </p:nvSpPr>
              <p:spPr>
                <a:xfrm>
                  <a:off x="4449087" y="194265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2" name="Rounded Rectangle 271"/>
                <p:cNvSpPr/>
                <p:nvPr/>
              </p:nvSpPr>
              <p:spPr>
                <a:xfrm>
                  <a:off x="4581286" y="194265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3" name="Rounded Rectangle 272"/>
                <p:cNvSpPr/>
                <p:nvPr/>
              </p:nvSpPr>
              <p:spPr>
                <a:xfrm>
                  <a:off x="4184689" y="2073136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4" name="Rounded Rectangle 273"/>
                <p:cNvSpPr/>
                <p:nvPr/>
              </p:nvSpPr>
              <p:spPr>
                <a:xfrm>
                  <a:off x="4316888" y="2073136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5" name="Rounded Rectangle 274"/>
                <p:cNvSpPr/>
                <p:nvPr/>
              </p:nvSpPr>
              <p:spPr>
                <a:xfrm>
                  <a:off x="4449087" y="2073136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bg1"/>
                </a:solidFill>
                <a:ln w="31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6" name="Rounded Rectangle 275"/>
                <p:cNvSpPr/>
                <p:nvPr/>
              </p:nvSpPr>
              <p:spPr>
                <a:xfrm>
                  <a:off x="4581286" y="2073136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bg1"/>
                </a:solidFill>
                <a:ln w="31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  <p:sp>
              <p:nvSpPr>
                <p:cNvPr id="277" name="Rounded Rectangle 276"/>
                <p:cNvSpPr/>
                <p:nvPr/>
              </p:nvSpPr>
              <p:spPr>
                <a:xfrm>
                  <a:off x="4184689" y="220361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8" name="Rounded Rectangle 277"/>
                <p:cNvSpPr/>
                <p:nvPr/>
              </p:nvSpPr>
              <p:spPr>
                <a:xfrm>
                  <a:off x="4316888" y="220361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bg1"/>
                </a:solidFill>
                <a:ln w="31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9" name="Rounded Rectangle 278"/>
                <p:cNvSpPr/>
                <p:nvPr/>
              </p:nvSpPr>
              <p:spPr>
                <a:xfrm>
                  <a:off x="4449087" y="220361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0" name="Rounded Rectangle 279"/>
                <p:cNvSpPr/>
                <p:nvPr/>
              </p:nvSpPr>
              <p:spPr>
                <a:xfrm>
                  <a:off x="4581286" y="220361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bg1"/>
                </a:solidFill>
                <a:ln w="31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1" name="Rounded Rectangle 42"/>
                <p:cNvSpPr/>
                <p:nvPr/>
              </p:nvSpPr>
              <p:spPr>
                <a:xfrm>
                  <a:off x="3743706" y="1858475"/>
                  <a:ext cx="1059414" cy="8061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49906" h="1179370">
                      <a:moveTo>
                        <a:pt x="1340967" y="1000604"/>
                      </a:moveTo>
                      <a:cubicBezTo>
                        <a:pt x="1310918" y="1000604"/>
                        <a:pt x="1286559" y="1024963"/>
                        <a:pt x="1286559" y="1055012"/>
                      </a:cubicBezTo>
                      <a:cubicBezTo>
                        <a:pt x="1286559" y="1085061"/>
                        <a:pt x="1310918" y="1109420"/>
                        <a:pt x="1340967" y="1109420"/>
                      </a:cubicBezTo>
                      <a:cubicBezTo>
                        <a:pt x="1371016" y="1109420"/>
                        <a:pt x="1395375" y="1085061"/>
                        <a:pt x="1395375" y="1055012"/>
                      </a:cubicBezTo>
                      <a:cubicBezTo>
                        <a:pt x="1395375" y="1024963"/>
                        <a:pt x="1371016" y="1000604"/>
                        <a:pt x="1340967" y="1000604"/>
                      </a:cubicBezTo>
                      <a:close/>
                      <a:moveTo>
                        <a:pt x="1432879" y="738208"/>
                      </a:moveTo>
                      <a:cubicBezTo>
                        <a:pt x="1420254" y="738208"/>
                        <a:pt x="1410019" y="748443"/>
                        <a:pt x="1410019" y="761068"/>
                      </a:cubicBezTo>
                      <a:cubicBezTo>
                        <a:pt x="1410019" y="773693"/>
                        <a:pt x="1420254" y="783928"/>
                        <a:pt x="1432879" y="783928"/>
                      </a:cubicBezTo>
                      <a:cubicBezTo>
                        <a:pt x="1445504" y="783928"/>
                        <a:pt x="1455739" y="773693"/>
                        <a:pt x="1455739" y="761068"/>
                      </a:cubicBezTo>
                      <a:cubicBezTo>
                        <a:pt x="1455739" y="748443"/>
                        <a:pt x="1445504" y="738208"/>
                        <a:pt x="1432879" y="738208"/>
                      </a:cubicBezTo>
                      <a:close/>
                      <a:moveTo>
                        <a:pt x="75405" y="113123"/>
                      </a:moveTo>
                      <a:cubicBezTo>
                        <a:pt x="53255" y="113123"/>
                        <a:pt x="35298" y="131080"/>
                        <a:pt x="35298" y="153230"/>
                      </a:cubicBezTo>
                      <a:lnTo>
                        <a:pt x="35298" y="199669"/>
                      </a:lnTo>
                      <a:cubicBezTo>
                        <a:pt x="35298" y="221819"/>
                        <a:pt x="53255" y="239776"/>
                        <a:pt x="75405" y="239776"/>
                      </a:cubicBezTo>
                      <a:lnTo>
                        <a:pt x="326152" y="239776"/>
                      </a:lnTo>
                      <a:cubicBezTo>
                        <a:pt x="348302" y="239776"/>
                        <a:pt x="366259" y="221819"/>
                        <a:pt x="366259" y="199669"/>
                      </a:cubicBezTo>
                      <a:lnTo>
                        <a:pt x="366259" y="153230"/>
                      </a:lnTo>
                      <a:cubicBezTo>
                        <a:pt x="366259" y="131080"/>
                        <a:pt x="348302" y="113123"/>
                        <a:pt x="326152" y="113123"/>
                      </a:cubicBezTo>
                      <a:close/>
                      <a:moveTo>
                        <a:pt x="542439" y="72363"/>
                      </a:moveTo>
                      <a:cubicBezTo>
                        <a:pt x="524148" y="72363"/>
                        <a:pt x="509320" y="87191"/>
                        <a:pt x="509320" y="105482"/>
                      </a:cubicBezTo>
                      <a:lnTo>
                        <a:pt x="509320" y="690297"/>
                      </a:lnTo>
                      <a:cubicBezTo>
                        <a:pt x="509320" y="708588"/>
                        <a:pt x="524148" y="723416"/>
                        <a:pt x="542439" y="723416"/>
                      </a:cubicBezTo>
                      <a:lnTo>
                        <a:pt x="1451560" y="723416"/>
                      </a:lnTo>
                      <a:cubicBezTo>
                        <a:pt x="1469851" y="723416"/>
                        <a:pt x="1484679" y="708588"/>
                        <a:pt x="1484679" y="690297"/>
                      </a:cubicBezTo>
                      <a:lnTo>
                        <a:pt x="1484679" y="105482"/>
                      </a:lnTo>
                      <a:cubicBezTo>
                        <a:pt x="1484679" y="87191"/>
                        <a:pt x="1469851" y="72363"/>
                        <a:pt x="1451560" y="72363"/>
                      </a:cubicBezTo>
                      <a:close/>
                      <a:moveTo>
                        <a:pt x="521115" y="0"/>
                      </a:moveTo>
                      <a:lnTo>
                        <a:pt x="1472883" y="0"/>
                      </a:lnTo>
                      <a:cubicBezTo>
                        <a:pt x="1515422" y="0"/>
                        <a:pt x="1549906" y="34484"/>
                        <a:pt x="1549906" y="77023"/>
                      </a:cubicBezTo>
                      <a:lnTo>
                        <a:pt x="1549906" y="718755"/>
                      </a:lnTo>
                      <a:cubicBezTo>
                        <a:pt x="1549906" y="761294"/>
                        <a:pt x="1515422" y="795778"/>
                        <a:pt x="1472883" y="795778"/>
                      </a:cubicBezTo>
                      <a:lnTo>
                        <a:pt x="1045585" y="795778"/>
                      </a:lnTo>
                      <a:lnTo>
                        <a:pt x="1045585" y="930654"/>
                      </a:lnTo>
                      <a:lnTo>
                        <a:pt x="1401475" y="930654"/>
                      </a:lnTo>
                      <a:cubicBezTo>
                        <a:pt x="1446210" y="930654"/>
                        <a:pt x="1482474" y="966918"/>
                        <a:pt x="1482474" y="1011653"/>
                      </a:cubicBezTo>
                      <a:lnTo>
                        <a:pt x="1482474" y="1098371"/>
                      </a:lnTo>
                      <a:cubicBezTo>
                        <a:pt x="1482474" y="1143106"/>
                        <a:pt x="1446210" y="1179370"/>
                        <a:pt x="1401475" y="1179370"/>
                      </a:cubicBezTo>
                      <a:lnTo>
                        <a:pt x="80999" y="1179370"/>
                      </a:lnTo>
                      <a:cubicBezTo>
                        <a:pt x="36264" y="1179370"/>
                        <a:pt x="0" y="1143106"/>
                        <a:pt x="0" y="1098371"/>
                      </a:cubicBezTo>
                      <a:lnTo>
                        <a:pt x="0" y="1011653"/>
                      </a:lnTo>
                      <a:cubicBezTo>
                        <a:pt x="0" y="977974"/>
                        <a:pt x="20554" y="949096"/>
                        <a:pt x="49831" y="936947"/>
                      </a:cubicBezTo>
                      <a:lnTo>
                        <a:pt x="49831" y="865675"/>
                      </a:lnTo>
                      <a:cubicBezTo>
                        <a:pt x="49831" y="815851"/>
                        <a:pt x="90222" y="775460"/>
                        <a:pt x="140046" y="775460"/>
                      </a:cubicBezTo>
                      <a:lnTo>
                        <a:pt x="171917" y="775460"/>
                      </a:lnTo>
                      <a:lnTo>
                        <a:pt x="171917" y="274658"/>
                      </a:lnTo>
                      <a:lnTo>
                        <a:pt x="63121" y="274658"/>
                      </a:lnTo>
                      <a:cubicBezTo>
                        <a:pt x="28261" y="274658"/>
                        <a:pt x="1" y="246398"/>
                        <a:pt x="1" y="211538"/>
                      </a:cubicBezTo>
                      <a:lnTo>
                        <a:pt x="1" y="138453"/>
                      </a:lnTo>
                      <a:cubicBezTo>
                        <a:pt x="1" y="103593"/>
                        <a:pt x="28261" y="75333"/>
                        <a:pt x="63121" y="75333"/>
                      </a:cubicBezTo>
                      <a:lnTo>
                        <a:pt x="340513" y="75333"/>
                      </a:lnTo>
                      <a:cubicBezTo>
                        <a:pt x="375373" y="75333"/>
                        <a:pt x="403633" y="103593"/>
                        <a:pt x="403633" y="138453"/>
                      </a:cubicBezTo>
                      <a:lnTo>
                        <a:pt x="403633" y="211538"/>
                      </a:lnTo>
                      <a:cubicBezTo>
                        <a:pt x="403633" y="246398"/>
                        <a:pt x="375373" y="274658"/>
                        <a:pt x="340513" y="274658"/>
                      </a:cubicBezTo>
                      <a:lnTo>
                        <a:pt x="231715" y="274658"/>
                      </a:lnTo>
                      <a:lnTo>
                        <a:pt x="231715" y="775460"/>
                      </a:lnTo>
                      <a:lnTo>
                        <a:pt x="263586" y="775460"/>
                      </a:lnTo>
                      <a:cubicBezTo>
                        <a:pt x="313410" y="775460"/>
                        <a:pt x="353801" y="815851"/>
                        <a:pt x="353801" y="865675"/>
                      </a:cubicBezTo>
                      <a:lnTo>
                        <a:pt x="353801" y="930654"/>
                      </a:lnTo>
                      <a:lnTo>
                        <a:pt x="948414" y="930654"/>
                      </a:lnTo>
                      <a:lnTo>
                        <a:pt x="948414" y="795778"/>
                      </a:lnTo>
                      <a:lnTo>
                        <a:pt x="521115" y="795778"/>
                      </a:lnTo>
                      <a:cubicBezTo>
                        <a:pt x="478576" y="795778"/>
                        <a:pt x="444092" y="761294"/>
                        <a:pt x="444092" y="718755"/>
                      </a:cubicBezTo>
                      <a:lnTo>
                        <a:pt x="444092" y="77023"/>
                      </a:lnTo>
                      <a:cubicBezTo>
                        <a:pt x="444092" y="34484"/>
                        <a:pt x="478576" y="0"/>
                        <a:pt x="52111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</p:grpSp>
          <p:grpSp>
            <p:nvGrpSpPr>
              <p:cNvPr id="240" name="Group 239"/>
              <p:cNvGrpSpPr/>
              <p:nvPr/>
            </p:nvGrpSpPr>
            <p:grpSpPr>
              <a:xfrm>
                <a:off x="10178233" y="5242698"/>
                <a:ext cx="393144" cy="559591"/>
                <a:chOff x="4170670" y="1085448"/>
                <a:chExt cx="689262" cy="981075"/>
              </a:xfrm>
            </p:grpSpPr>
            <p:grpSp>
              <p:nvGrpSpPr>
                <p:cNvPr id="241" name="Group 240"/>
                <p:cNvGrpSpPr/>
                <p:nvPr/>
              </p:nvGrpSpPr>
              <p:grpSpPr>
                <a:xfrm>
                  <a:off x="4170670" y="1087859"/>
                  <a:ext cx="343479" cy="978664"/>
                  <a:chOff x="-1373302" y="432589"/>
                  <a:chExt cx="1511300" cy="4306100"/>
                </a:xfrm>
              </p:grpSpPr>
              <p:sp>
                <p:nvSpPr>
                  <p:cNvPr id="245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-1206614" y="1800884"/>
                    <a:ext cx="228598" cy="2908573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6" name="Freeform 8"/>
                  <p:cNvSpPr>
                    <a:spLocks/>
                  </p:cNvSpPr>
                  <p:nvPr/>
                </p:nvSpPr>
                <p:spPr bwMode="auto">
                  <a:xfrm>
                    <a:off x="-1373302" y="432589"/>
                    <a:ext cx="595313" cy="4284683"/>
                  </a:xfrm>
                  <a:custGeom>
                    <a:avLst/>
                    <a:gdLst>
                      <a:gd name="T0" fmla="*/ 85 w 750"/>
                      <a:gd name="T1" fmla="*/ 0 h 5452"/>
                      <a:gd name="T2" fmla="*/ 375 w 750"/>
                      <a:gd name="T3" fmla="*/ 0 h 5452"/>
                      <a:gd name="T4" fmla="*/ 348 w 750"/>
                      <a:gd name="T5" fmla="*/ 4 h 5452"/>
                      <a:gd name="T6" fmla="*/ 325 w 750"/>
                      <a:gd name="T7" fmla="*/ 15 h 5452"/>
                      <a:gd name="T8" fmla="*/ 307 w 750"/>
                      <a:gd name="T9" fmla="*/ 33 h 5452"/>
                      <a:gd name="T10" fmla="*/ 295 w 750"/>
                      <a:gd name="T11" fmla="*/ 57 h 5452"/>
                      <a:gd name="T12" fmla="*/ 290 w 750"/>
                      <a:gd name="T13" fmla="*/ 83 h 5452"/>
                      <a:gd name="T14" fmla="*/ 290 w 750"/>
                      <a:gd name="T15" fmla="*/ 1150 h 5452"/>
                      <a:gd name="T16" fmla="*/ 294 w 750"/>
                      <a:gd name="T17" fmla="*/ 1210 h 5452"/>
                      <a:gd name="T18" fmla="*/ 302 w 750"/>
                      <a:gd name="T19" fmla="*/ 1269 h 5452"/>
                      <a:gd name="T20" fmla="*/ 317 w 750"/>
                      <a:gd name="T21" fmla="*/ 1327 h 5452"/>
                      <a:gd name="T22" fmla="*/ 337 w 750"/>
                      <a:gd name="T23" fmla="*/ 1383 h 5452"/>
                      <a:gd name="T24" fmla="*/ 687 w 750"/>
                      <a:gd name="T25" fmla="*/ 2232 h 5452"/>
                      <a:gd name="T26" fmla="*/ 715 w 750"/>
                      <a:gd name="T27" fmla="*/ 2310 h 5452"/>
                      <a:gd name="T28" fmla="*/ 735 w 750"/>
                      <a:gd name="T29" fmla="*/ 2391 h 5452"/>
                      <a:gd name="T30" fmla="*/ 746 w 750"/>
                      <a:gd name="T31" fmla="*/ 2474 h 5452"/>
                      <a:gd name="T32" fmla="*/ 750 w 750"/>
                      <a:gd name="T33" fmla="*/ 2557 h 5452"/>
                      <a:gd name="T34" fmla="*/ 750 w 750"/>
                      <a:gd name="T35" fmla="*/ 5452 h 5452"/>
                      <a:gd name="T36" fmla="*/ 461 w 750"/>
                      <a:gd name="T37" fmla="*/ 5452 h 5452"/>
                      <a:gd name="T38" fmla="*/ 461 w 750"/>
                      <a:gd name="T39" fmla="*/ 2557 h 5452"/>
                      <a:gd name="T40" fmla="*/ 456 w 750"/>
                      <a:gd name="T41" fmla="*/ 2474 h 5452"/>
                      <a:gd name="T42" fmla="*/ 445 w 750"/>
                      <a:gd name="T43" fmla="*/ 2391 h 5452"/>
                      <a:gd name="T44" fmla="*/ 425 w 750"/>
                      <a:gd name="T45" fmla="*/ 2310 h 5452"/>
                      <a:gd name="T46" fmla="*/ 397 w 750"/>
                      <a:gd name="T47" fmla="*/ 2232 h 5452"/>
                      <a:gd name="T48" fmla="*/ 47 w 750"/>
                      <a:gd name="T49" fmla="*/ 1383 h 5452"/>
                      <a:gd name="T50" fmla="*/ 27 w 750"/>
                      <a:gd name="T51" fmla="*/ 1327 h 5452"/>
                      <a:gd name="T52" fmla="*/ 12 w 750"/>
                      <a:gd name="T53" fmla="*/ 1269 h 5452"/>
                      <a:gd name="T54" fmla="*/ 4 w 750"/>
                      <a:gd name="T55" fmla="*/ 1210 h 5452"/>
                      <a:gd name="T56" fmla="*/ 0 w 750"/>
                      <a:gd name="T57" fmla="*/ 1150 h 5452"/>
                      <a:gd name="T58" fmla="*/ 0 w 750"/>
                      <a:gd name="T59" fmla="*/ 83 h 5452"/>
                      <a:gd name="T60" fmla="*/ 5 w 750"/>
                      <a:gd name="T61" fmla="*/ 57 h 5452"/>
                      <a:gd name="T62" fmla="*/ 17 w 750"/>
                      <a:gd name="T63" fmla="*/ 33 h 5452"/>
                      <a:gd name="T64" fmla="*/ 35 w 750"/>
                      <a:gd name="T65" fmla="*/ 15 h 5452"/>
                      <a:gd name="T66" fmla="*/ 58 w 750"/>
                      <a:gd name="T67" fmla="*/ 4 h 5452"/>
                      <a:gd name="T68" fmla="*/ 85 w 750"/>
                      <a:gd name="T69" fmla="*/ 0 h 54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750" h="5452">
                        <a:moveTo>
                          <a:pt x="85" y="0"/>
                        </a:moveTo>
                        <a:lnTo>
                          <a:pt x="375" y="0"/>
                        </a:lnTo>
                        <a:lnTo>
                          <a:pt x="348" y="4"/>
                        </a:lnTo>
                        <a:lnTo>
                          <a:pt x="325" y="15"/>
                        </a:lnTo>
                        <a:lnTo>
                          <a:pt x="307" y="33"/>
                        </a:lnTo>
                        <a:lnTo>
                          <a:pt x="295" y="57"/>
                        </a:lnTo>
                        <a:lnTo>
                          <a:pt x="290" y="83"/>
                        </a:lnTo>
                        <a:lnTo>
                          <a:pt x="290" y="1150"/>
                        </a:lnTo>
                        <a:lnTo>
                          <a:pt x="294" y="1210"/>
                        </a:lnTo>
                        <a:lnTo>
                          <a:pt x="302" y="1269"/>
                        </a:lnTo>
                        <a:lnTo>
                          <a:pt x="317" y="1327"/>
                        </a:lnTo>
                        <a:lnTo>
                          <a:pt x="337" y="1383"/>
                        </a:lnTo>
                        <a:lnTo>
                          <a:pt x="687" y="2232"/>
                        </a:lnTo>
                        <a:lnTo>
                          <a:pt x="715" y="2310"/>
                        </a:lnTo>
                        <a:lnTo>
                          <a:pt x="735" y="2391"/>
                        </a:lnTo>
                        <a:lnTo>
                          <a:pt x="746" y="2474"/>
                        </a:lnTo>
                        <a:lnTo>
                          <a:pt x="750" y="2557"/>
                        </a:lnTo>
                        <a:lnTo>
                          <a:pt x="750" y="5452"/>
                        </a:lnTo>
                        <a:lnTo>
                          <a:pt x="461" y="5452"/>
                        </a:lnTo>
                        <a:lnTo>
                          <a:pt x="461" y="2557"/>
                        </a:lnTo>
                        <a:lnTo>
                          <a:pt x="456" y="2474"/>
                        </a:lnTo>
                        <a:lnTo>
                          <a:pt x="445" y="2391"/>
                        </a:lnTo>
                        <a:lnTo>
                          <a:pt x="425" y="2310"/>
                        </a:lnTo>
                        <a:lnTo>
                          <a:pt x="397" y="2232"/>
                        </a:lnTo>
                        <a:lnTo>
                          <a:pt x="47" y="1383"/>
                        </a:lnTo>
                        <a:lnTo>
                          <a:pt x="27" y="1327"/>
                        </a:lnTo>
                        <a:lnTo>
                          <a:pt x="12" y="1269"/>
                        </a:lnTo>
                        <a:lnTo>
                          <a:pt x="4" y="1210"/>
                        </a:lnTo>
                        <a:lnTo>
                          <a:pt x="0" y="1150"/>
                        </a:lnTo>
                        <a:lnTo>
                          <a:pt x="0" y="83"/>
                        </a:lnTo>
                        <a:lnTo>
                          <a:pt x="5" y="57"/>
                        </a:lnTo>
                        <a:lnTo>
                          <a:pt x="17" y="33"/>
                        </a:lnTo>
                        <a:lnTo>
                          <a:pt x="35" y="15"/>
                        </a:lnTo>
                        <a:lnTo>
                          <a:pt x="58" y="4"/>
                        </a:lnTo>
                        <a:lnTo>
                          <a:pt x="85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7" name="Freeform 9"/>
                  <p:cNvSpPr>
                    <a:spLocks/>
                  </p:cNvSpPr>
                  <p:nvPr/>
                </p:nvSpPr>
                <p:spPr bwMode="auto">
                  <a:xfrm>
                    <a:off x="-1289160" y="432589"/>
                    <a:ext cx="1357315" cy="4284683"/>
                  </a:xfrm>
                  <a:custGeom>
                    <a:avLst/>
                    <a:gdLst>
                      <a:gd name="T0" fmla="*/ 85 w 1710"/>
                      <a:gd name="T1" fmla="*/ 0 h 5452"/>
                      <a:gd name="T2" fmla="*/ 1166 w 1710"/>
                      <a:gd name="T3" fmla="*/ 0 h 5452"/>
                      <a:gd name="T4" fmla="*/ 1192 w 1710"/>
                      <a:gd name="T5" fmla="*/ 4 h 5452"/>
                      <a:gd name="T6" fmla="*/ 1216 w 1710"/>
                      <a:gd name="T7" fmla="*/ 15 h 5452"/>
                      <a:gd name="T8" fmla="*/ 1234 w 1710"/>
                      <a:gd name="T9" fmla="*/ 33 h 5452"/>
                      <a:gd name="T10" fmla="*/ 1245 w 1710"/>
                      <a:gd name="T11" fmla="*/ 57 h 5452"/>
                      <a:gd name="T12" fmla="*/ 1250 w 1710"/>
                      <a:gd name="T13" fmla="*/ 83 h 5452"/>
                      <a:gd name="T14" fmla="*/ 1250 w 1710"/>
                      <a:gd name="T15" fmla="*/ 1150 h 5452"/>
                      <a:gd name="T16" fmla="*/ 1252 w 1710"/>
                      <a:gd name="T17" fmla="*/ 1210 h 5452"/>
                      <a:gd name="T18" fmla="*/ 1262 w 1710"/>
                      <a:gd name="T19" fmla="*/ 1269 h 5452"/>
                      <a:gd name="T20" fmla="*/ 1277 w 1710"/>
                      <a:gd name="T21" fmla="*/ 1327 h 5452"/>
                      <a:gd name="T22" fmla="*/ 1297 w 1710"/>
                      <a:gd name="T23" fmla="*/ 1383 h 5452"/>
                      <a:gd name="T24" fmla="*/ 1710 w 1710"/>
                      <a:gd name="T25" fmla="*/ 2388 h 5452"/>
                      <a:gd name="T26" fmla="*/ 1710 w 1710"/>
                      <a:gd name="T27" fmla="*/ 5452 h 5452"/>
                      <a:gd name="T28" fmla="*/ 461 w 1710"/>
                      <a:gd name="T29" fmla="*/ 5452 h 5452"/>
                      <a:gd name="T30" fmla="*/ 461 w 1710"/>
                      <a:gd name="T31" fmla="*/ 2557 h 5452"/>
                      <a:gd name="T32" fmla="*/ 456 w 1710"/>
                      <a:gd name="T33" fmla="*/ 2474 h 5452"/>
                      <a:gd name="T34" fmla="*/ 445 w 1710"/>
                      <a:gd name="T35" fmla="*/ 2391 h 5452"/>
                      <a:gd name="T36" fmla="*/ 425 w 1710"/>
                      <a:gd name="T37" fmla="*/ 2310 h 5452"/>
                      <a:gd name="T38" fmla="*/ 397 w 1710"/>
                      <a:gd name="T39" fmla="*/ 2232 h 5452"/>
                      <a:gd name="T40" fmla="*/ 47 w 1710"/>
                      <a:gd name="T41" fmla="*/ 1383 h 5452"/>
                      <a:gd name="T42" fmla="*/ 27 w 1710"/>
                      <a:gd name="T43" fmla="*/ 1327 h 5452"/>
                      <a:gd name="T44" fmla="*/ 14 w 1710"/>
                      <a:gd name="T45" fmla="*/ 1269 h 5452"/>
                      <a:gd name="T46" fmla="*/ 4 w 1710"/>
                      <a:gd name="T47" fmla="*/ 1210 h 5452"/>
                      <a:gd name="T48" fmla="*/ 0 w 1710"/>
                      <a:gd name="T49" fmla="*/ 1150 h 5452"/>
                      <a:gd name="T50" fmla="*/ 0 w 1710"/>
                      <a:gd name="T51" fmla="*/ 83 h 5452"/>
                      <a:gd name="T52" fmla="*/ 5 w 1710"/>
                      <a:gd name="T53" fmla="*/ 57 h 5452"/>
                      <a:gd name="T54" fmla="*/ 17 w 1710"/>
                      <a:gd name="T55" fmla="*/ 33 h 5452"/>
                      <a:gd name="T56" fmla="*/ 35 w 1710"/>
                      <a:gd name="T57" fmla="*/ 15 h 5452"/>
                      <a:gd name="T58" fmla="*/ 58 w 1710"/>
                      <a:gd name="T59" fmla="*/ 4 h 5452"/>
                      <a:gd name="T60" fmla="*/ 85 w 1710"/>
                      <a:gd name="T61" fmla="*/ 0 h 54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1710" h="5452">
                        <a:moveTo>
                          <a:pt x="85" y="0"/>
                        </a:moveTo>
                        <a:lnTo>
                          <a:pt x="1166" y="0"/>
                        </a:lnTo>
                        <a:lnTo>
                          <a:pt x="1192" y="4"/>
                        </a:lnTo>
                        <a:lnTo>
                          <a:pt x="1216" y="15"/>
                        </a:lnTo>
                        <a:lnTo>
                          <a:pt x="1234" y="33"/>
                        </a:lnTo>
                        <a:lnTo>
                          <a:pt x="1245" y="57"/>
                        </a:lnTo>
                        <a:lnTo>
                          <a:pt x="1250" y="83"/>
                        </a:lnTo>
                        <a:lnTo>
                          <a:pt x="1250" y="1150"/>
                        </a:lnTo>
                        <a:lnTo>
                          <a:pt x="1252" y="1210"/>
                        </a:lnTo>
                        <a:lnTo>
                          <a:pt x="1262" y="1269"/>
                        </a:lnTo>
                        <a:lnTo>
                          <a:pt x="1277" y="1327"/>
                        </a:lnTo>
                        <a:lnTo>
                          <a:pt x="1297" y="1383"/>
                        </a:lnTo>
                        <a:lnTo>
                          <a:pt x="1710" y="2388"/>
                        </a:lnTo>
                        <a:lnTo>
                          <a:pt x="1710" y="5452"/>
                        </a:lnTo>
                        <a:lnTo>
                          <a:pt x="461" y="5452"/>
                        </a:lnTo>
                        <a:lnTo>
                          <a:pt x="461" y="2557"/>
                        </a:lnTo>
                        <a:lnTo>
                          <a:pt x="456" y="2474"/>
                        </a:lnTo>
                        <a:lnTo>
                          <a:pt x="445" y="2391"/>
                        </a:lnTo>
                        <a:lnTo>
                          <a:pt x="425" y="2310"/>
                        </a:lnTo>
                        <a:lnTo>
                          <a:pt x="397" y="2232"/>
                        </a:lnTo>
                        <a:lnTo>
                          <a:pt x="47" y="1383"/>
                        </a:lnTo>
                        <a:lnTo>
                          <a:pt x="27" y="1327"/>
                        </a:lnTo>
                        <a:lnTo>
                          <a:pt x="14" y="1269"/>
                        </a:lnTo>
                        <a:lnTo>
                          <a:pt x="4" y="1210"/>
                        </a:lnTo>
                        <a:lnTo>
                          <a:pt x="0" y="1150"/>
                        </a:lnTo>
                        <a:lnTo>
                          <a:pt x="0" y="83"/>
                        </a:lnTo>
                        <a:lnTo>
                          <a:pt x="5" y="57"/>
                        </a:lnTo>
                        <a:lnTo>
                          <a:pt x="17" y="33"/>
                        </a:lnTo>
                        <a:lnTo>
                          <a:pt x="35" y="15"/>
                        </a:lnTo>
                        <a:lnTo>
                          <a:pt x="58" y="4"/>
                        </a:lnTo>
                        <a:lnTo>
                          <a:pt x="85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8" name="Freeform 10"/>
                  <p:cNvSpPr>
                    <a:spLocks/>
                  </p:cNvSpPr>
                  <p:nvPr/>
                </p:nvSpPr>
                <p:spPr bwMode="auto">
                  <a:xfrm>
                    <a:off x="-1332027" y="4635501"/>
                    <a:ext cx="1470025" cy="103188"/>
                  </a:xfrm>
                  <a:custGeom>
                    <a:avLst/>
                    <a:gdLst>
                      <a:gd name="T0" fmla="*/ 40 w 1851"/>
                      <a:gd name="T1" fmla="*/ 0 h 131"/>
                      <a:gd name="T2" fmla="*/ 1851 w 1851"/>
                      <a:gd name="T3" fmla="*/ 0 h 131"/>
                      <a:gd name="T4" fmla="*/ 1851 w 1851"/>
                      <a:gd name="T5" fmla="*/ 131 h 131"/>
                      <a:gd name="T6" fmla="*/ 40 w 1851"/>
                      <a:gd name="T7" fmla="*/ 131 h 131"/>
                      <a:gd name="T8" fmla="*/ 23 w 1851"/>
                      <a:gd name="T9" fmla="*/ 128 h 131"/>
                      <a:gd name="T10" fmla="*/ 11 w 1851"/>
                      <a:gd name="T11" fmla="*/ 119 h 131"/>
                      <a:gd name="T12" fmla="*/ 3 w 1851"/>
                      <a:gd name="T13" fmla="*/ 108 h 131"/>
                      <a:gd name="T14" fmla="*/ 0 w 1851"/>
                      <a:gd name="T15" fmla="*/ 91 h 131"/>
                      <a:gd name="T16" fmla="*/ 0 w 1851"/>
                      <a:gd name="T17" fmla="*/ 40 h 131"/>
                      <a:gd name="T18" fmla="*/ 3 w 1851"/>
                      <a:gd name="T19" fmla="*/ 23 h 131"/>
                      <a:gd name="T20" fmla="*/ 11 w 1851"/>
                      <a:gd name="T21" fmla="*/ 12 h 131"/>
                      <a:gd name="T22" fmla="*/ 23 w 1851"/>
                      <a:gd name="T23" fmla="*/ 4 h 131"/>
                      <a:gd name="T24" fmla="*/ 40 w 1851"/>
                      <a:gd name="T25" fmla="*/ 0 h 1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851" h="131">
                        <a:moveTo>
                          <a:pt x="40" y="0"/>
                        </a:moveTo>
                        <a:lnTo>
                          <a:pt x="1851" y="0"/>
                        </a:lnTo>
                        <a:lnTo>
                          <a:pt x="1851" y="131"/>
                        </a:lnTo>
                        <a:lnTo>
                          <a:pt x="40" y="131"/>
                        </a:lnTo>
                        <a:lnTo>
                          <a:pt x="23" y="128"/>
                        </a:lnTo>
                        <a:lnTo>
                          <a:pt x="11" y="119"/>
                        </a:lnTo>
                        <a:lnTo>
                          <a:pt x="3" y="108"/>
                        </a:lnTo>
                        <a:lnTo>
                          <a:pt x="0" y="91"/>
                        </a:lnTo>
                        <a:lnTo>
                          <a:pt x="0" y="40"/>
                        </a:lnTo>
                        <a:lnTo>
                          <a:pt x="3" y="23"/>
                        </a:lnTo>
                        <a:lnTo>
                          <a:pt x="11" y="12"/>
                        </a:lnTo>
                        <a:lnTo>
                          <a:pt x="23" y="4"/>
                        </a:lnTo>
                        <a:lnTo>
                          <a:pt x="40" y="0"/>
                        </a:lnTo>
                        <a:close/>
                      </a:path>
                    </a:pathLst>
                  </a:custGeom>
                  <a:solidFill>
                    <a:srgbClr val="66788D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9" name="Freeform 11"/>
                  <p:cNvSpPr>
                    <a:spLocks/>
                  </p:cNvSpPr>
                  <p:nvPr/>
                </p:nvSpPr>
                <p:spPr bwMode="auto">
                  <a:xfrm>
                    <a:off x="-1228839" y="484188"/>
                    <a:ext cx="873125" cy="809625"/>
                  </a:xfrm>
                  <a:custGeom>
                    <a:avLst/>
                    <a:gdLst>
                      <a:gd name="T0" fmla="*/ 70 w 1101"/>
                      <a:gd name="T1" fmla="*/ 0 h 1019"/>
                      <a:gd name="T2" fmla="*/ 1031 w 1101"/>
                      <a:gd name="T3" fmla="*/ 0 h 1019"/>
                      <a:gd name="T4" fmla="*/ 1053 w 1101"/>
                      <a:gd name="T5" fmla="*/ 3 h 1019"/>
                      <a:gd name="T6" fmla="*/ 1073 w 1101"/>
                      <a:gd name="T7" fmla="*/ 13 h 1019"/>
                      <a:gd name="T8" fmla="*/ 1087 w 1101"/>
                      <a:gd name="T9" fmla="*/ 28 h 1019"/>
                      <a:gd name="T10" fmla="*/ 1097 w 1101"/>
                      <a:gd name="T11" fmla="*/ 48 h 1019"/>
                      <a:gd name="T12" fmla="*/ 1101 w 1101"/>
                      <a:gd name="T13" fmla="*/ 69 h 1019"/>
                      <a:gd name="T14" fmla="*/ 1101 w 1101"/>
                      <a:gd name="T15" fmla="*/ 950 h 1019"/>
                      <a:gd name="T16" fmla="*/ 1097 w 1101"/>
                      <a:gd name="T17" fmla="*/ 971 h 1019"/>
                      <a:gd name="T18" fmla="*/ 1087 w 1101"/>
                      <a:gd name="T19" fmla="*/ 991 h 1019"/>
                      <a:gd name="T20" fmla="*/ 1073 w 1101"/>
                      <a:gd name="T21" fmla="*/ 1006 h 1019"/>
                      <a:gd name="T22" fmla="*/ 1053 w 1101"/>
                      <a:gd name="T23" fmla="*/ 1016 h 1019"/>
                      <a:gd name="T24" fmla="*/ 1031 w 1101"/>
                      <a:gd name="T25" fmla="*/ 1019 h 1019"/>
                      <a:gd name="T26" fmla="*/ 70 w 1101"/>
                      <a:gd name="T27" fmla="*/ 1019 h 1019"/>
                      <a:gd name="T28" fmla="*/ 48 w 1101"/>
                      <a:gd name="T29" fmla="*/ 1016 h 1019"/>
                      <a:gd name="T30" fmla="*/ 28 w 1101"/>
                      <a:gd name="T31" fmla="*/ 1006 h 1019"/>
                      <a:gd name="T32" fmla="*/ 13 w 1101"/>
                      <a:gd name="T33" fmla="*/ 991 h 1019"/>
                      <a:gd name="T34" fmla="*/ 3 w 1101"/>
                      <a:gd name="T35" fmla="*/ 971 h 1019"/>
                      <a:gd name="T36" fmla="*/ 0 w 1101"/>
                      <a:gd name="T37" fmla="*/ 950 h 1019"/>
                      <a:gd name="T38" fmla="*/ 0 w 1101"/>
                      <a:gd name="T39" fmla="*/ 69 h 1019"/>
                      <a:gd name="T40" fmla="*/ 3 w 1101"/>
                      <a:gd name="T41" fmla="*/ 48 h 1019"/>
                      <a:gd name="T42" fmla="*/ 13 w 1101"/>
                      <a:gd name="T43" fmla="*/ 28 h 1019"/>
                      <a:gd name="T44" fmla="*/ 28 w 1101"/>
                      <a:gd name="T45" fmla="*/ 13 h 1019"/>
                      <a:gd name="T46" fmla="*/ 48 w 1101"/>
                      <a:gd name="T47" fmla="*/ 3 h 1019"/>
                      <a:gd name="T48" fmla="*/ 70 w 1101"/>
                      <a:gd name="T49" fmla="*/ 0 h 10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1101" h="1019">
                        <a:moveTo>
                          <a:pt x="70" y="0"/>
                        </a:moveTo>
                        <a:lnTo>
                          <a:pt x="1031" y="0"/>
                        </a:lnTo>
                        <a:lnTo>
                          <a:pt x="1053" y="3"/>
                        </a:lnTo>
                        <a:lnTo>
                          <a:pt x="1073" y="13"/>
                        </a:lnTo>
                        <a:lnTo>
                          <a:pt x="1087" y="28"/>
                        </a:lnTo>
                        <a:lnTo>
                          <a:pt x="1097" y="48"/>
                        </a:lnTo>
                        <a:lnTo>
                          <a:pt x="1101" y="69"/>
                        </a:lnTo>
                        <a:lnTo>
                          <a:pt x="1101" y="950"/>
                        </a:lnTo>
                        <a:lnTo>
                          <a:pt x="1097" y="971"/>
                        </a:lnTo>
                        <a:lnTo>
                          <a:pt x="1087" y="991"/>
                        </a:lnTo>
                        <a:lnTo>
                          <a:pt x="1073" y="1006"/>
                        </a:lnTo>
                        <a:lnTo>
                          <a:pt x="1053" y="1016"/>
                        </a:lnTo>
                        <a:lnTo>
                          <a:pt x="1031" y="1019"/>
                        </a:lnTo>
                        <a:lnTo>
                          <a:pt x="70" y="1019"/>
                        </a:lnTo>
                        <a:lnTo>
                          <a:pt x="48" y="1016"/>
                        </a:lnTo>
                        <a:lnTo>
                          <a:pt x="28" y="1006"/>
                        </a:lnTo>
                        <a:lnTo>
                          <a:pt x="13" y="991"/>
                        </a:lnTo>
                        <a:lnTo>
                          <a:pt x="3" y="971"/>
                        </a:lnTo>
                        <a:lnTo>
                          <a:pt x="0" y="950"/>
                        </a:lnTo>
                        <a:lnTo>
                          <a:pt x="0" y="69"/>
                        </a:lnTo>
                        <a:lnTo>
                          <a:pt x="3" y="48"/>
                        </a:lnTo>
                        <a:lnTo>
                          <a:pt x="13" y="28"/>
                        </a:lnTo>
                        <a:lnTo>
                          <a:pt x="28" y="13"/>
                        </a:lnTo>
                        <a:lnTo>
                          <a:pt x="48" y="3"/>
                        </a:lnTo>
                        <a:lnTo>
                          <a:pt x="7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0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0" name="Freeform 12"/>
                  <p:cNvSpPr>
                    <a:spLocks/>
                  </p:cNvSpPr>
                  <p:nvPr/>
                </p:nvSpPr>
                <p:spPr bwMode="auto">
                  <a:xfrm>
                    <a:off x="-1171689" y="1530351"/>
                    <a:ext cx="1119188" cy="654050"/>
                  </a:xfrm>
                  <a:custGeom>
                    <a:avLst/>
                    <a:gdLst>
                      <a:gd name="T0" fmla="*/ 58 w 1411"/>
                      <a:gd name="T1" fmla="*/ 0 h 824"/>
                      <a:gd name="T2" fmla="*/ 1024 w 1411"/>
                      <a:gd name="T3" fmla="*/ 0 h 824"/>
                      <a:gd name="T4" fmla="*/ 1049 w 1411"/>
                      <a:gd name="T5" fmla="*/ 3 h 824"/>
                      <a:gd name="T6" fmla="*/ 1074 w 1411"/>
                      <a:gd name="T7" fmla="*/ 12 h 824"/>
                      <a:gd name="T8" fmla="*/ 1096 w 1411"/>
                      <a:gd name="T9" fmla="*/ 26 h 824"/>
                      <a:gd name="T10" fmla="*/ 1112 w 1411"/>
                      <a:gd name="T11" fmla="*/ 45 h 824"/>
                      <a:gd name="T12" fmla="*/ 1126 w 1411"/>
                      <a:gd name="T13" fmla="*/ 68 h 824"/>
                      <a:gd name="T14" fmla="*/ 1406 w 1411"/>
                      <a:gd name="T15" fmla="*/ 743 h 824"/>
                      <a:gd name="T16" fmla="*/ 1411 w 1411"/>
                      <a:gd name="T17" fmla="*/ 763 h 824"/>
                      <a:gd name="T18" fmla="*/ 1409 w 1411"/>
                      <a:gd name="T19" fmla="*/ 781 h 824"/>
                      <a:gd name="T20" fmla="*/ 1401 w 1411"/>
                      <a:gd name="T21" fmla="*/ 797 h 824"/>
                      <a:gd name="T22" fmla="*/ 1387 w 1411"/>
                      <a:gd name="T23" fmla="*/ 812 h 824"/>
                      <a:gd name="T24" fmla="*/ 1371 w 1411"/>
                      <a:gd name="T25" fmla="*/ 821 h 824"/>
                      <a:gd name="T26" fmla="*/ 1353 w 1411"/>
                      <a:gd name="T27" fmla="*/ 824 h 824"/>
                      <a:gd name="T28" fmla="*/ 386 w 1411"/>
                      <a:gd name="T29" fmla="*/ 824 h 824"/>
                      <a:gd name="T30" fmla="*/ 360 w 1411"/>
                      <a:gd name="T31" fmla="*/ 821 h 824"/>
                      <a:gd name="T32" fmla="*/ 336 w 1411"/>
                      <a:gd name="T33" fmla="*/ 812 h 824"/>
                      <a:gd name="T34" fmla="*/ 315 w 1411"/>
                      <a:gd name="T35" fmla="*/ 797 h 824"/>
                      <a:gd name="T36" fmla="*/ 297 w 1411"/>
                      <a:gd name="T37" fmla="*/ 779 h 824"/>
                      <a:gd name="T38" fmla="*/ 283 w 1411"/>
                      <a:gd name="T39" fmla="*/ 756 h 824"/>
                      <a:gd name="T40" fmla="*/ 3 w 1411"/>
                      <a:gd name="T41" fmla="*/ 81 h 824"/>
                      <a:gd name="T42" fmla="*/ 0 w 1411"/>
                      <a:gd name="T43" fmla="*/ 61 h 824"/>
                      <a:gd name="T44" fmla="*/ 2 w 1411"/>
                      <a:gd name="T45" fmla="*/ 43 h 824"/>
                      <a:gd name="T46" fmla="*/ 10 w 1411"/>
                      <a:gd name="T47" fmla="*/ 26 h 824"/>
                      <a:gd name="T48" fmla="*/ 22 w 1411"/>
                      <a:gd name="T49" fmla="*/ 12 h 824"/>
                      <a:gd name="T50" fmla="*/ 38 w 1411"/>
                      <a:gd name="T51" fmla="*/ 3 h 824"/>
                      <a:gd name="T52" fmla="*/ 58 w 1411"/>
                      <a:gd name="T53" fmla="*/ 0 h 8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1411" h="824">
                        <a:moveTo>
                          <a:pt x="58" y="0"/>
                        </a:moveTo>
                        <a:lnTo>
                          <a:pt x="1024" y="0"/>
                        </a:lnTo>
                        <a:lnTo>
                          <a:pt x="1049" y="3"/>
                        </a:lnTo>
                        <a:lnTo>
                          <a:pt x="1074" y="12"/>
                        </a:lnTo>
                        <a:lnTo>
                          <a:pt x="1096" y="26"/>
                        </a:lnTo>
                        <a:lnTo>
                          <a:pt x="1112" y="45"/>
                        </a:lnTo>
                        <a:lnTo>
                          <a:pt x="1126" y="68"/>
                        </a:lnTo>
                        <a:lnTo>
                          <a:pt x="1406" y="743"/>
                        </a:lnTo>
                        <a:lnTo>
                          <a:pt x="1411" y="763"/>
                        </a:lnTo>
                        <a:lnTo>
                          <a:pt x="1409" y="781"/>
                        </a:lnTo>
                        <a:lnTo>
                          <a:pt x="1401" y="797"/>
                        </a:lnTo>
                        <a:lnTo>
                          <a:pt x="1387" y="812"/>
                        </a:lnTo>
                        <a:lnTo>
                          <a:pt x="1371" y="821"/>
                        </a:lnTo>
                        <a:lnTo>
                          <a:pt x="1353" y="824"/>
                        </a:lnTo>
                        <a:lnTo>
                          <a:pt x="386" y="824"/>
                        </a:lnTo>
                        <a:lnTo>
                          <a:pt x="360" y="821"/>
                        </a:lnTo>
                        <a:lnTo>
                          <a:pt x="336" y="812"/>
                        </a:lnTo>
                        <a:lnTo>
                          <a:pt x="315" y="797"/>
                        </a:lnTo>
                        <a:lnTo>
                          <a:pt x="297" y="779"/>
                        </a:lnTo>
                        <a:lnTo>
                          <a:pt x="283" y="756"/>
                        </a:lnTo>
                        <a:lnTo>
                          <a:pt x="3" y="81"/>
                        </a:lnTo>
                        <a:lnTo>
                          <a:pt x="0" y="61"/>
                        </a:lnTo>
                        <a:lnTo>
                          <a:pt x="2" y="43"/>
                        </a:lnTo>
                        <a:lnTo>
                          <a:pt x="10" y="26"/>
                        </a:lnTo>
                        <a:lnTo>
                          <a:pt x="22" y="12"/>
                        </a:lnTo>
                        <a:lnTo>
                          <a:pt x="38" y="3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1" name="Freeform 14"/>
                  <p:cNvSpPr>
                    <a:spLocks/>
                  </p:cNvSpPr>
                  <p:nvPr/>
                </p:nvSpPr>
                <p:spPr bwMode="auto">
                  <a:xfrm>
                    <a:off x="-1089139" y="1595438"/>
                    <a:ext cx="954088" cy="523875"/>
                  </a:xfrm>
                  <a:custGeom>
                    <a:avLst/>
                    <a:gdLst>
                      <a:gd name="T0" fmla="*/ 0 w 1202"/>
                      <a:gd name="T1" fmla="*/ 0 h 658"/>
                      <a:gd name="T2" fmla="*/ 929 w 1202"/>
                      <a:gd name="T3" fmla="*/ 0 h 658"/>
                      <a:gd name="T4" fmla="*/ 1202 w 1202"/>
                      <a:gd name="T5" fmla="*/ 658 h 658"/>
                      <a:gd name="T6" fmla="*/ 274 w 1202"/>
                      <a:gd name="T7" fmla="*/ 658 h 658"/>
                      <a:gd name="T8" fmla="*/ 0 w 1202"/>
                      <a:gd name="T9" fmla="*/ 0 h 6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02" h="658">
                        <a:moveTo>
                          <a:pt x="0" y="0"/>
                        </a:moveTo>
                        <a:lnTo>
                          <a:pt x="929" y="0"/>
                        </a:lnTo>
                        <a:lnTo>
                          <a:pt x="1202" y="658"/>
                        </a:lnTo>
                        <a:lnTo>
                          <a:pt x="274" y="65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2" name="Freeform 15"/>
                  <p:cNvSpPr>
                    <a:spLocks/>
                  </p:cNvSpPr>
                  <p:nvPr/>
                </p:nvSpPr>
                <p:spPr bwMode="auto">
                  <a:xfrm>
                    <a:off x="-368414" y="2659063"/>
                    <a:ext cx="258763" cy="80963"/>
                  </a:xfrm>
                  <a:custGeom>
                    <a:avLst/>
                    <a:gdLst>
                      <a:gd name="T0" fmla="*/ 37 w 327"/>
                      <a:gd name="T1" fmla="*/ 0 h 103"/>
                      <a:gd name="T2" fmla="*/ 290 w 327"/>
                      <a:gd name="T3" fmla="*/ 0 h 103"/>
                      <a:gd name="T4" fmla="*/ 305 w 327"/>
                      <a:gd name="T5" fmla="*/ 2 h 103"/>
                      <a:gd name="T6" fmla="*/ 317 w 327"/>
                      <a:gd name="T7" fmla="*/ 10 h 103"/>
                      <a:gd name="T8" fmla="*/ 325 w 327"/>
                      <a:gd name="T9" fmla="*/ 22 h 103"/>
                      <a:gd name="T10" fmla="*/ 327 w 327"/>
                      <a:gd name="T11" fmla="*/ 37 h 103"/>
                      <a:gd name="T12" fmla="*/ 327 w 327"/>
                      <a:gd name="T13" fmla="*/ 65 h 103"/>
                      <a:gd name="T14" fmla="*/ 325 w 327"/>
                      <a:gd name="T15" fmla="*/ 80 h 103"/>
                      <a:gd name="T16" fmla="*/ 317 w 327"/>
                      <a:gd name="T17" fmla="*/ 91 h 103"/>
                      <a:gd name="T18" fmla="*/ 305 w 327"/>
                      <a:gd name="T19" fmla="*/ 99 h 103"/>
                      <a:gd name="T20" fmla="*/ 290 w 327"/>
                      <a:gd name="T21" fmla="*/ 103 h 103"/>
                      <a:gd name="T22" fmla="*/ 37 w 327"/>
                      <a:gd name="T23" fmla="*/ 103 h 103"/>
                      <a:gd name="T24" fmla="*/ 23 w 327"/>
                      <a:gd name="T25" fmla="*/ 99 h 103"/>
                      <a:gd name="T26" fmla="*/ 10 w 327"/>
                      <a:gd name="T27" fmla="*/ 91 h 103"/>
                      <a:gd name="T28" fmla="*/ 3 w 327"/>
                      <a:gd name="T29" fmla="*/ 80 h 103"/>
                      <a:gd name="T30" fmla="*/ 0 w 327"/>
                      <a:gd name="T31" fmla="*/ 65 h 103"/>
                      <a:gd name="T32" fmla="*/ 0 w 327"/>
                      <a:gd name="T33" fmla="*/ 37 h 103"/>
                      <a:gd name="T34" fmla="*/ 3 w 327"/>
                      <a:gd name="T35" fmla="*/ 22 h 103"/>
                      <a:gd name="T36" fmla="*/ 10 w 327"/>
                      <a:gd name="T37" fmla="*/ 10 h 103"/>
                      <a:gd name="T38" fmla="*/ 23 w 327"/>
                      <a:gd name="T39" fmla="*/ 2 h 103"/>
                      <a:gd name="T40" fmla="*/ 37 w 327"/>
                      <a:gd name="T41" fmla="*/ 0 h 1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327" h="103">
                        <a:moveTo>
                          <a:pt x="37" y="0"/>
                        </a:moveTo>
                        <a:lnTo>
                          <a:pt x="290" y="0"/>
                        </a:lnTo>
                        <a:lnTo>
                          <a:pt x="305" y="2"/>
                        </a:lnTo>
                        <a:lnTo>
                          <a:pt x="317" y="10"/>
                        </a:lnTo>
                        <a:lnTo>
                          <a:pt x="325" y="22"/>
                        </a:lnTo>
                        <a:lnTo>
                          <a:pt x="327" y="37"/>
                        </a:lnTo>
                        <a:lnTo>
                          <a:pt x="327" y="65"/>
                        </a:lnTo>
                        <a:lnTo>
                          <a:pt x="325" y="80"/>
                        </a:lnTo>
                        <a:lnTo>
                          <a:pt x="317" y="91"/>
                        </a:lnTo>
                        <a:lnTo>
                          <a:pt x="305" y="99"/>
                        </a:lnTo>
                        <a:lnTo>
                          <a:pt x="290" y="103"/>
                        </a:lnTo>
                        <a:lnTo>
                          <a:pt x="37" y="103"/>
                        </a:lnTo>
                        <a:lnTo>
                          <a:pt x="23" y="99"/>
                        </a:lnTo>
                        <a:lnTo>
                          <a:pt x="10" y="91"/>
                        </a:lnTo>
                        <a:lnTo>
                          <a:pt x="3" y="80"/>
                        </a:lnTo>
                        <a:lnTo>
                          <a:pt x="0" y="65"/>
                        </a:lnTo>
                        <a:lnTo>
                          <a:pt x="0" y="37"/>
                        </a:lnTo>
                        <a:lnTo>
                          <a:pt x="3" y="22"/>
                        </a:lnTo>
                        <a:lnTo>
                          <a:pt x="10" y="10"/>
                        </a:lnTo>
                        <a:lnTo>
                          <a:pt x="23" y="2"/>
                        </a:lnTo>
                        <a:lnTo>
                          <a:pt x="37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3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-731952" y="2692401"/>
                    <a:ext cx="219075" cy="12700"/>
                  </a:xfrm>
                  <a:prstGeom prst="rect">
                    <a:avLst/>
                  </a:prstGeom>
                  <a:solidFill>
                    <a:srgbClr val="506687"/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4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-758939" y="2673351"/>
                    <a:ext cx="260350" cy="52388"/>
                  </a:xfrm>
                  <a:prstGeom prst="rect">
                    <a:avLst/>
                  </a:prstGeom>
                  <a:solidFill>
                    <a:schemeClr val="tx1"/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5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-738302" y="2695576"/>
                    <a:ext cx="219075" cy="7938"/>
                  </a:xfrm>
                  <a:prstGeom prst="rect">
                    <a:avLst/>
                  </a:prstGeom>
                  <a:solidFill>
                    <a:srgbClr val="A6A8AB"/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6" name="Freeform 19"/>
                  <p:cNvSpPr>
                    <a:spLocks/>
                  </p:cNvSpPr>
                  <p:nvPr/>
                </p:nvSpPr>
                <p:spPr bwMode="auto">
                  <a:xfrm>
                    <a:off x="-584314" y="1628776"/>
                    <a:ext cx="242888" cy="141288"/>
                  </a:xfrm>
                  <a:custGeom>
                    <a:avLst/>
                    <a:gdLst>
                      <a:gd name="T0" fmla="*/ 0 w 307"/>
                      <a:gd name="T1" fmla="*/ 0 h 179"/>
                      <a:gd name="T2" fmla="*/ 232 w 307"/>
                      <a:gd name="T3" fmla="*/ 0 h 179"/>
                      <a:gd name="T4" fmla="*/ 307 w 307"/>
                      <a:gd name="T5" fmla="*/ 179 h 179"/>
                      <a:gd name="T6" fmla="*/ 75 w 307"/>
                      <a:gd name="T7" fmla="*/ 179 h 179"/>
                      <a:gd name="T8" fmla="*/ 0 w 307"/>
                      <a:gd name="T9" fmla="*/ 0 h 1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7" h="179">
                        <a:moveTo>
                          <a:pt x="0" y="0"/>
                        </a:moveTo>
                        <a:lnTo>
                          <a:pt x="232" y="0"/>
                        </a:lnTo>
                        <a:lnTo>
                          <a:pt x="307" y="179"/>
                        </a:lnTo>
                        <a:lnTo>
                          <a:pt x="75" y="17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7" name="Freeform 21"/>
                  <p:cNvSpPr>
                    <a:spLocks/>
                  </p:cNvSpPr>
                  <p:nvPr/>
                </p:nvSpPr>
                <p:spPr bwMode="auto">
                  <a:xfrm>
                    <a:off x="-1011352" y="1628776"/>
                    <a:ext cx="242888" cy="141288"/>
                  </a:xfrm>
                  <a:custGeom>
                    <a:avLst/>
                    <a:gdLst>
                      <a:gd name="T0" fmla="*/ 0 w 307"/>
                      <a:gd name="T1" fmla="*/ 0 h 179"/>
                      <a:gd name="T2" fmla="*/ 232 w 307"/>
                      <a:gd name="T3" fmla="*/ 0 h 179"/>
                      <a:gd name="T4" fmla="*/ 307 w 307"/>
                      <a:gd name="T5" fmla="*/ 179 h 179"/>
                      <a:gd name="T6" fmla="*/ 75 w 307"/>
                      <a:gd name="T7" fmla="*/ 179 h 179"/>
                      <a:gd name="T8" fmla="*/ 0 w 307"/>
                      <a:gd name="T9" fmla="*/ 0 h 1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7" h="179">
                        <a:moveTo>
                          <a:pt x="0" y="0"/>
                        </a:moveTo>
                        <a:lnTo>
                          <a:pt x="232" y="0"/>
                        </a:lnTo>
                        <a:lnTo>
                          <a:pt x="307" y="179"/>
                        </a:lnTo>
                        <a:lnTo>
                          <a:pt x="75" y="17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8" name="Freeform 25"/>
                  <p:cNvSpPr>
                    <a:spLocks/>
                  </p:cNvSpPr>
                  <p:nvPr/>
                </p:nvSpPr>
                <p:spPr bwMode="auto">
                  <a:xfrm>
                    <a:off x="-652577" y="1974851"/>
                    <a:ext cx="433388" cy="92075"/>
                  </a:xfrm>
                  <a:custGeom>
                    <a:avLst/>
                    <a:gdLst>
                      <a:gd name="T0" fmla="*/ 0 w 545"/>
                      <a:gd name="T1" fmla="*/ 0 h 116"/>
                      <a:gd name="T2" fmla="*/ 497 w 545"/>
                      <a:gd name="T3" fmla="*/ 0 h 116"/>
                      <a:gd name="T4" fmla="*/ 545 w 545"/>
                      <a:gd name="T5" fmla="*/ 116 h 116"/>
                      <a:gd name="T6" fmla="*/ 48 w 545"/>
                      <a:gd name="T7" fmla="*/ 116 h 116"/>
                      <a:gd name="T8" fmla="*/ 0 w 545"/>
                      <a:gd name="T9" fmla="*/ 0 h 1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45" h="116">
                        <a:moveTo>
                          <a:pt x="0" y="0"/>
                        </a:moveTo>
                        <a:lnTo>
                          <a:pt x="497" y="0"/>
                        </a:lnTo>
                        <a:lnTo>
                          <a:pt x="545" y="116"/>
                        </a:lnTo>
                        <a:lnTo>
                          <a:pt x="48" y="11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9" name="Freeform 26"/>
                  <p:cNvSpPr>
                    <a:spLocks/>
                  </p:cNvSpPr>
                  <p:nvPr/>
                </p:nvSpPr>
                <p:spPr bwMode="auto">
                  <a:xfrm>
                    <a:off x="-611302" y="1990726"/>
                    <a:ext cx="342900" cy="15875"/>
                  </a:xfrm>
                  <a:custGeom>
                    <a:avLst/>
                    <a:gdLst>
                      <a:gd name="T0" fmla="*/ 0 w 433"/>
                      <a:gd name="T1" fmla="*/ 0 h 20"/>
                      <a:gd name="T2" fmla="*/ 425 w 433"/>
                      <a:gd name="T3" fmla="*/ 0 h 20"/>
                      <a:gd name="T4" fmla="*/ 433 w 433"/>
                      <a:gd name="T5" fmla="*/ 20 h 20"/>
                      <a:gd name="T6" fmla="*/ 8 w 433"/>
                      <a:gd name="T7" fmla="*/ 20 h 20"/>
                      <a:gd name="T8" fmla="*/ 0 w 433"/>
                      <a:gd name="T9" fmla="*/ 0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33" h="20">
                        <a:moveTo>
                          <a:pt x="0" y="0"/>
                        </a:moveTo>
                        <a:lnTo>
                          <a:pt x="425" y="0"/>
                        </a:lnTo>
                        <a:lnTo>
                          <a:pt x="433" y="20"/>
                        </a:lnTo>
                        <a:lnTo>
                          <a:pt x="8" y="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0" name="Freeform 27"/>
                  <p:cNvSpPr>
                    <a:spLocks/>
                  </p:cNvSpPr>
                  <p:nvPr/>
                </p:nvSpPr>
                <p:spPr bwMode="auto">
                  <a:xfrm>
                    <a:off x="-598602" y="2020888"/>
                    <a:ext cx="344488" cy="15875"/>
                  </a:xfrm>
                  <a:custGeom>
                    <a:avLst/>
                    <a:gdLst>
                      <a:gd name="T0" fmla="*/ 0 w 434"/>
                      <a:gd name="T1" fmla="*/ 0 h 20"/>
                      <a:gd name="T2" fmla="*/ 424 w 434"/>
                      <a:gd name="T3" fmla="*/ 0 h 20"/>
                      <a:gd name="T4" fmla="*/ 434 w 434"/>
                      <a:gd name="T5" fmla="*/ 20 h 20"/>
                      <a:gd name="T6" fmla="*/ 8 w 434"/>
                      <a:gd name="T7" fmla="*/ 20 h 20"/>
                      <a:gd name="T8" fmla="*/ 0 w 434"/>
                      <a:gd name="T9" fmla="*/ 0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34" h="20">
                        <a:moveTo>
                          <a:pt x="0" y="0"/>
                        </a:moveTo>
                        <a:lnTo>
                          <a:pt x="424" y="0"/>
                        </a:lnTo>
                        <a:lnTo>
                          <a:pt x="434" y="20"/>
                        </a:lnTo>
                        <a:lnTo>
                          <a:pt x="8" y="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1" name="Freeform 30"/>
                  <p:cNvSpPr>
                    <a:spLocks/>
                  </p:cNvSpPr>
                  <p:nvPr/>
                </p:nvSpPr>
                <p:spPr bwMode="auto">
                  <a:xfrm>
                    <a:off x="-882764" y="1870076"/>
                    <a:ext cx="44450" cy="42863"/>
                  </a:xfrm>
                  <a:custGeom>
                    <a:avLst/>
                    <a:gdLst>
                      <a:gd name="T0" fmla="*/ 18 w 56"/>
                      <a:gd name="T1" fmla="*/ 0 h 53"/>
                      <a:gd name="T2" fmla="*/ 33 w 56"/>
                      <a:gd name="T3" fmla="*/ 5 h 53"/>
                      <a:gd name="T4" fmla="*/ 46 w 56"/>
                      <a:gd name="T5" fmla="*/ 14 h 53"/>
                      <a:gd name="T6" fmla="*/ 55 w 56"/>
                      <a:gd name="T7" fmla="*/ 27 h 53"/>
                      <a:gd name="T8" fmla="*/ 56 w 56"/>
                      <a:gd name="T9" fmla="*/ 34 h 53"/>
                      <a:gd name="T10" fmla="*/ 56 w 56"/>
                      <a:gd name="T11" fmla="*/ 40 h 53"/>
                      <a:gd name="T12" fmla="*/ 55 w 56"/>
                      <a:gd name="T13" fmla="*/ 45 h 53"/>
                      <a:gd name="T14" fmla="*/ 51 w 56"/>
                      <a:gd name="T15" fmla="*/ 50 h 53"/>
                      <a:gd name="T16" fmla="*/ 46 w 56"/>
                      <a:gd name="T17" fmla="*/ 52 h 53"/>
                      <a:gd name="T18" fmla="*/ 40 w 56"/>
                      <a:gd name="T19" fmla="*/ 53 h 53"/>
                      <a:gd name="T20" fmla="*/ 25 w 56"/>
                      <a:gd name="T21" fmla="*/ 50 h 53"/>
                      <a:gd name="T22" fmla="*/ 12 w 56"/>
                      <a:gd name="T23" fmla="*/ 40 h 53"/>
                      <a:gd name="T24" fmla="*/ 3 w 56"/>
                      <a:gd name="T25" fmla="*/ 27 h 53"/>
                      <a:gd name="T26" fmla="*/ 0 w 56"/>
                      <a:gd name="T27" fmla="*/ 20 h 53"/>
                      <a:gd name="T28" fmla="*/ 0 w 56"/>
                      <a:gd name="T29" fmla="*/ 14 h 53"/>
                      <a:gd name="T30" fmla="*/ 3 w 56"/>
                      <a:gd name="T31" fmla="*/ 9 h 53"/>
                      <a:gd name="T32" fmla="*/ 7 w 56"/>
                      <a:gd name="T33" fmla="*/ 5 h 53"/>
                      <a:gd name="T34" fmla="*/ 12 w 56"/>
                      <a:gd name="T35" fmla="*/ 2 h 53"/>
                      <a:gd name="T36" fmla="*/ 18 w 56"/>
                      <a:gd name="T37" fmla="*/ 0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56" h="53">
                        <a:moveTo>
                          <a:pt x="18" y="0"/>
                        </a:moveTo>
                        <a:lnTo>
                          <a:pt x="33" y="5"/>
                        </a:lnTo>
                        <a:lnTo>
                          <a:pt x="46" y="14"/>
                        </a:lnTo>
                        <a:lnTo>
                          <a:pt x="55" y="27"/>
                        </a:lnTo>
                        <a:lnTo>
                          <a:pt x="56" y="34"/>
                        </a:lnTo>
                        <a:lnTo>
                          <a:pt x="56" y="40"/>
                        </a:lnTo>
                        <a:lnTo>
                          <a:pt x="55" y="45"/>
                        </a:lnTo>
                        <a:lnTo>
                          <a:pt x="51" y="50"/>
                        </a:lnTo>
                        <a:lnTo>
                          <a:pt x="46" y="52"/>
                        </a:lnTo>
                        <a:lnTo>
                          <a:pt x="40" y="53"/>
                        </a:lnTo>
                        <a:lnTo>
                          <a:pt x="25" y="50"/>
                        </a:lnTo>
                        <a:lnTo>
                          <a:pt x="12" y="40"/>
                        </a:lnTo>
                        <a:lnTo>
                          <a:pt x="3" y="27"/>
                        </a:lnTo>
                        <a:lnTo>
                          <a:pt x="0" y="20"/>
                        </a:lnTo>
                        <a:lnTo>
                          <a:pt x="0" y="14"/>
                        </a:lnTo>
                        <a:lnTo>
                          <a:pt x="3" y="9"/>
                        </a:lnTo>
                        <a:lnTo>
                          <a:pt x="7" y="5"/>
                        </a:lnTo>
                        <a:lnTo>
                          <a:pt x="12" y="2"/>
                        </a:lnTo>
                        <a:lnTo>
                          <a:pt x="18" y="0"/>
                        </a:lnTo>
                        <a:close/>
                      </a:path>
                    </a:pathLst>
                  </a:custGeom>
                  <a:solidFill>
                    <a:schemeClr val="accent6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2" name="Freeform 33"/>
                  <p:cNvSpPr>
                    <a:spLocks/>
                  </p:cNvSpPr>
                  <p:nvPr/>
                </p:nvSpPr>
                <p:spPr bwMode="auto">
                  <a:xfrm>
                    <a:off x="-641464" y="1830388"/>
                    <a:ext cx="88900" cy="47625"/>
                  </a:xfrm>
                  <a:custGeom>
                    <a:avLst/>
                    <a:gdLst>
                      <a:gd name="T0" fmla="*/ 0 w 113"/>
                      <a:gd name="T1" fmla="*/ 0 h 61"/>
                      <a:gd name="T2" fmla="*/ 86 w 113"/>
                      <a:gd name="T3" fmla="*/ 0 h 61"/>
                      <a:gd name="T4" fmla="*/ 113 w 113"/>
                      <a:gd name="T5" fmla="*/ 61 h 61"/>
                      <a:gd name="T6" fmla="*/ 25 w 113"/>
                      <a:gd name="T7" fmla="*/ 61 h 61"/>
                      <a:gd name="T8" fmla="*/ 0 w 113"/>
                      <a:gd name="T9" fmla="*/ 0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3" h="61">
                        <a:moveTo>
                          <a:pt x="0" y="0"/>
                        </a:moveTo>
                        <a:lnTo>
                          <a:pt x="86" y="0"/>
                        </a:lnTo>
                        <a:lnTo>
                          <a:pt x="113" y="61"/>
                        </a:lnTo>
                        <a:lnTo>
                          <a:pt x="25" y="6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6838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3" name="Freeform 35"/>
                  <p:cNvSpPr>
                    <a:spLocks/>
                  </p:cNvSpPr>
                  <p:nvPr/>
                </p:nvSpPr>
                <p:spPr bwMode="auto">
                  <a:xfrm>
                    <a:off x="-436677" y="1827213"/>
                    <a:ext cx="84138" cy="76200"/>
                  </a:xfrm>
                  <a:custGeom>
                    <a:avLst/>
                    <a:gdLst>
                      <a:gd name="T0" fmla="*/ 31 w 104"/>
                      <a:gd name="T1" fmla="*/ 0 h 96"/>
                      <a:gd name="T2" fmla="*/ 53 w 104"/>
                      <a:gd name="T3" fmla="*/ 3 h 96"/>
                      <a:gd name="T4" fmla="*/ 73 w 104"/>
                      <a:gd name="T5" fmla="*/ 13 h 96"/>
                      <a:gd name="T6" fmla="*/ 89 w 104"/>
                      <a:gd name="T7" fmla="*/ 30 h 96"/>
                      <a:gd name="T8" fmla="*/ 101 w 104"/>
                      <a:gd name="T9" fmla="*/ 48 h 96"/>
                      <a:gd name="T10" fmla="*/ 104 w 104"/>
                      <a:gd name="T11" fmla="*/ 63 h 96"/>
                      <a:gd name="T12" fmla="*/ 102 w 104"/>
                      <a:gd name="T13" fmla="*/ 76 h 96"/>
                      <a:gd name="T14" fmla="*/ 97 w 104"/>
                      <a:gd name="T15" fmla="*/ 88 h 96"/>
                      <a:gd name="T16" fmla="*/ 86 w 104"/>
                      <a:gd name="T17" fmla="*/ 94 h 96"/>
                      <a:gd name="T18" fmla="*/ 73 w 104"/>
                      <a:gd name="T19" fmla="*/ 96 h 96"/>
                      <a:gd name="T20" fmla="*/ 51 w 104"/>
                      <a:gd name="T21" fmla="*/ 93 h 96"/>
                      <a:gd name="T22" fmla="*/ 31 w 104"/>
                      <a:gd name="T23" fmla="*/ 83 h 96"/>
                      <a:gd name="T24" fmla="*/ 15 w 104"/>
                      <a:gd name="T25" fmla="*/ 66 h 96"/>
                      <a:gd name="T26" fmla="*/ 3 w 104"/>
                      <a:gd name="T27" fmla="*/ 48 h 96"/>
                      <a:gd name="T28" fmla="*/ 0 w 104"/>
                      <a:gd name="T29" fmla="*/ 33 h 96"/>
                      <a:gd name="T30" fmla="*/ 1 w 104"/>
                      <a:gd name="T31" fmla="*/ 20 h 96"/>
                      <a:gd name="T32" fmla="*/ 6 w 104"/>
                      <a:gd name="T33" fmla="*/ 8 h 96"/>
                      <a:gd name="T34" fmla="*/ 18 w 104"/>
                      <a:gd name="T35" fmla="*/ 2 h 96"/>
                      <a:gd name="T36" fmla="*/ 31 w 104"/>
                      <a:gd name="T37" fmla="*/ 0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04" h="96">
                        <a:moveTo>
                          <a:pt x="31" y="0"/>
                        </a:moveTo>
                        <a:lnTo>
                          <a:pt x="53" y="3"/>
                        </a:lnTo>
                        <a:lnTo>
                          <a:pt x="73" y="13"/>
                        </a:lnTo>
                        <a:lnTo>
                          <a:pt x="89" y="30"/>
                        </a:lnTo>
                        <a:lnTo>
                          <a:pt x="101" y="48"/>
                        </a:lnTo>
                        <a:lnTo>
                          <a:pt x="104" y="63"/>
                        </a:lnTo>
                        <a:lnTo>
                          <a:pt x="102" y="76"/>
                        </a:lnTo>
                        <a:lnTo>
                          <a:pt x="97" y="88"/>
                        </a:lnTo>
                        <a:lnTo>
                          <a:pt x="86" y="94"/>
                        </a:lnTo>
                        <a:lnTo>
                          <a:pt x="73" y="96"/>
                        </a:lnTo>
                        <a:lnTo>
                          <a:pt x="51" y="93"/>
                        </a:lnTo>
                        <a:lnTo>
                          <a:pt x="31" y="83"/>
                        </a:lnTo>
                        <a:lnTo>
                          <a:pt x="15" y="66"/>
                        </a:lnTo>
                        <a:lnTo>
                          <a:pt x="3" y="48"/>
                        </a:lnTo>
                        <a:lnTo>
                          <a:pt x="0" y="33"/>
                        </a:lnTo>
                        <a:lnTo>
                          <a:pt x="1" y="20"/>
                        </a:lnTo>
                        <a:lnTo>
                          <a:pt x="6" y="8"/>
                        </a:lnTo>
                        <a:lnTo>
                          <a:pt x="18" y="2"/>
                        </a:lnTo>
                        <a:lnTo>
                          <a:pt x="31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4" name="Freeform 36"/>
                  <p:cNvSpPr>
                    <a:spLocks/>
                  </p:cNvSpPr>
                  <p:nvPr/>
                </p:nvSpPr>
                <p:spPr bwMode="auto">
                  <a:xfrm>
                    <a:off x="-438264" y="1912938"/>
                    <a:ext cx="130175" cy="9525"/>
                  </a:xfrm>
                  <a:custGeom>
                    <a:avLst/>
                    <a:gdLst>
                      <a:gd name="T0" fmla="*/ 0 w 162"/>
                      <a:gd name="T1" fmla="*/ 0 h 14"/>
                      <a:gd name="T2" fmla="*/ 157 w 162"/>
                      <a:gd name="T3" fmla="*/ 0 h 14"/>
                      <a:gd name="T4" fmla="*/ 162 w 162"/>
                      <a:gd name="T5" fmla="*/ 14 h 14"/>
                      <a:gd name="T6" fmla="*/ 5 w 162"/>
                      <a:gd name="T7" fmla="*/ 14 h 14"/>
                      <a:gd name="T8" fmla="*/ 0 w 162"/>
                      <a:gd name="T9" fmla="*/ 0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2" h="14">
                        <a:moveTo>
                          <a:pt x="0" y="0"/>
                        </a:moveTo>
                        <a:lnTo>
                          <a:pt x="157" y="0"/>
                        </a:lnTo>
                        <a:lnTo>
                          <a:pt x="162" y="14"/>
                        </a:lnTo>
                        <a:lnTo>
                          <a:pt x="5" y="1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5" name="Freeform 38"/>
                  <p:cNvSpPr>
                    <a:spLocks/>
                  </p:cNvSpPr>
                  <p:nvPr/>
                </p:nvSpPr>
                <p:spPr bwMode="auto">
                  <a:xfrm>
                    <a:off x="-666864" y="1677988"/>
                    <a:ext cx="50800" cy="6350"/>
                  </a:xfrm>
                  <a:custGeom>
                    <a:avLst/>
                    <a:gdLst>
                      <a:gd name="T0" fmla="*/ 0 w 63"/>
                      <a:gd name="T1" fmla="*/ 0 h 7"/>
                      <a:gd name="T2" fmla="*/ 61 w 63"/>
                      <a:gd name="T3" fmla="*/ 0 h 7"/>
                      <a:gd name="T4" fmla="*/ 63 w 63"/>
                      <a:gd name="T5" fmla="*/ 7 h 7"/>
                      <a:gd name="T6" fmla="*/ 3 w 63"/>
                      <a:gd name="T7" fmla="*/ 7 h 7"/>
                      <a:gd name="T8" fmla="*/ 0 w 63"/>
                      <a:gd name="T9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3" h="7">
                        <a:moveTo>
                          <a:pt x="0" y="0"/>
                        </a:moveTo>
                        <a:lnTo>
                          <a:pt x="61" y="0"/>
                        </a:lnTo>
                        <a:lnTo>
                          <a:pt x="63" y="7"/>
                        </a:lnTo>
                        <a:lnTo>
                          <a:pt x="3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6" name="Freeform 39"/>
                  <p:cNvSpPr>
                    <a:spLocks/>
                  </p:cNvSpPr>
                  <p:nvPr/>
                </p:nvSpPr>
                <p:spPr bwMode="auto">
                  <a:xfrm>
                    <a:off x="-660514" y="1692276"/>
                    <a:ext cx="50800" cy="6350"/>
                  </a:xfrm>
                  <a:custGeom>
                    <a:avLst/>
                    <a:gdLst>
                      <a:gd name="T0" fmla="*/ 0 w 63"/>
                      <a:gd name="T1" fmla="*/ 0 h 9"/>
                      <a:gd name="T2" fmla="*/ 59 w 63"/>
                      <a:gd name="T3" fmla="*/ 0 h 9"/>
                      <a:gd name="T4" fmla="*/ 63 w 63"/>
                      <a:gd name="T5" fmla="*/ 9 h 9"/>
                      <a:gd name="T6" fmla="*/ 3 w 63"/>
                      <a:gd name="T7" fmla="*/ 9 h 9"/>
                      <a:gd name="T8" fmla="*/ 0 w 63"/>
                      <a:gd name="T9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3" h="9">
                        <a:moveTo>
                          <a:pt x="0" y="0"/>
                        </a:moveTo>
                        <a:lnTo>
                          <a:pt x="59" y="0"/>
                        </a:lnTo>
                        <a:lnTo>
                          <a:pt x="63" y="9"/>
                        </a:lnTo>
                        <a:lnTo>
                          <a:pt x="3" y="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7" name="Freeform 42"/>
                  <p:cNvSpPr>
                    <a:spLocks/>
                  </p:cNvSpPr>
                  <p:nvPr/>
                </p:nvSpPr>
                <p:spPr bwMode="auto">
                  <a:xfrm>
                    <a:off x="-863714" y="1666876"/>
                    <a:ext cx="95250" cy="103188"/>
                  </a:xfrm>
                  <a:custGeom>
                    <a:avLst/>
                    <a:gdLst>
                      <a:gd name="T0" fmla="*/ 66 w 121"/>
                      <a:gd name="T1" fmla="*/ 0 h 131"/>
                      <a:gd name="T2" fmla="*/ 121 w 121"/>
                      <a:gd name="T3" fmla="*/ 131 h 131"/>
                      <a:gd name="T4" fmla="*/ 0 w 121"/>
                      <a:gd name="T5" fmla="*/ 131 h 131"/>
                      <a:gd name="T6" fmla="*/ 66 w 121"/>
                      <a:gd name="T7" fmla="*/ 0 h 1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1" h="131">
                        <a:moveTo>
                          <a:pt x="66" y="0"/>
                        </a:moveTo>
                        <a:lnTo>
                          <a:pt x="121" y="131"/>
                        </a:lnTo>
                        <a:lnTo>
                          <a:pt x="0" y="131"/>
                        </a:lnTo>
                        <a:lnTo>
                          <a:pt x="66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8" name="Freeform 45"/>
                  <p:cNvSpPr>
                    <a:spLocks noEditPoints="1"/>
                  </p:cNvSpPr>
                  <p:nvPr/>
                </p:nvSpPr>
                <p:spPr bwMode="auto">
                  <a:xfrm>
                    <a:off x="-976427" y="696913"/>
                    <a:ext cx="368300" cy="385763"/>
                  </a:xfrm>
                  <a:custGeom>
                    <a:avLst/>
                    <a:gdLst>
                      <a:gd name="T0" fmla="*/ 191 w 462"/>
                      <a:gd name="T1" fmla="*/ 37 h 487"/>
                      <a:gd name="T2" fmla="*/ 119 w 462"/>
                      <a:gd name="T3" fmla="*/ 68 h 487"/>
                      <a:gd name="T4" fmla="*/ 65 w 462"/>
                      <a:gd name="T5" fmla="*/ 126 h 487"/>
                      <a:gd name="T6" fmla="*/ 35 w 462"/>
                      <a:gd name="T7" fmla="*/ 201 h 487"/>
                      <a:gd name="T8" fmla="*/ 35 w 462"/>
                      <a:gd name="T9" fmla="*/ 287 h 487"/>
                      <a:gd name="T10" fmla="*/ 65 w 462"/>
                      <a:gd name="T11" fmla="*/ 361 h 487"/>
                      <a:gd name="T12" fmla="*/ 119 w 462"/>
                      <a:gd name="T13" fmla="*/ 419 h 487"/>
                      <a:gd name="T14" fmla="*/ 191 w 462"/>
                      <a:gd name="T15" fmla="*/ 450 h 487"/>
                      <a:gd name="T16" fmla="*/ 270 w 462"/>
                      <a:gd name="T17" fmla="*/ 450 h 487"/>
                      <a:gd name="T18" fmla="*/ 341 w 462"/>
                      <a:gd name="T19" fmla="*/ 419 h 487"/>
                      <a:gd name="T20" fmla="*/ 396 w 462"/>
                      <a:gd name="T21" fmla="*/ 361 h 487"/>
                      <a:gd name="T22" fmla="*/ 426 w 462"/>
                      <a:gd name="T23" fmla="*/ 287 h 487"/>
                      <a:gd name="T24" fmla="*/ 426 w 462"/>
                      <a:gd name="T25" fmla="*/ 201 h 487"/>
                      <a:gd name="T26" fmla="*/ 396 w 462"/>
                      <a:gd name="T27" fmla="*/ 126 h 487"/>
                      <a:gd name="T28" fmla="*/ 341 w 462"/>
                      <a:gd name="T29" fmla="*/ 68 h 487"/>
                      <a:gd name="T30" fmla="*/ 270 w 462"/>
                      <a:gd name="T31" fmla="*/ 37 h 487"/>
                      <a:gd name="T32" fmla="*/ 230 w 462"/>
                      <a:gd name="T33" fmla="*/ 0 h 487"/>
                      <a:gd name="T34" fmla="*/ 320 w 462"/>
                      <a:gd name="T35" fmla="*/ 19 h 487"/>
                      <a:gd name="T36" fmla="*/ 394 w 462"/>
                      <a:gd name="T37" fmla="*/ 71 h 487"/>
                      <a:gd name="T38" fmla="*/ 444 w 462"/>
                      <a:gd name="T39" fmla="*/ 149 h 487"/>
                      <a:gd name="T40" fmla="*/ 462 w 462"/>
                      <a:gd name="T41" fmla="*/ 244 h 487"/>
                      <a:gd name="T42" fmla="*/ 444 w 462"/>
                      <a:gd name="T43" fmla="*/ 338 h 487"/>
                      <a:gd name="T44" fmla="*/ 394 w 462"/>
                      <a:gd name="T45" fmla="*/ 416 h 487"/>
                      <a:gd name="T46" fmla="*/ 320 w 462"/>
                      <a:gd name="T47" fmla="*/ 469 h 487"/>
                      <a:gd name="T48" fmla="*/ 230 w 462"/>
                      <a:gd name="T49" fmla="*/ 487 h 487"/>
                      <a:gd name="T50" fmla="*/ 141 w 462"/>
                      <a:gd name="T51" fmla="*/ 469 h 487"/>
                      <a:gd name="T52" fmla="*/ 66 w 462"/>
                      <a:gd name="T53" fmla="*/ 416 h 487"/>
                      <a:gd name="T54" fmla="*/ 17 w 462"/>
                      <a:gd name="T55" fmla="*/ 338 h 487"/>
                      <a:gd name="T56" fmla="*/ 0 w 462"/>
                      <a:gd name="T57" fmla="*/ 244 h 487"/>
                      <a:gd name="T58" fmla="*/ 17 w 462"/>
                      <a:gd name="T59" fmla="*/ 149 h 487"/>
                      <a:gd name="T60" fmla="*/ 66 w 462"/>
                      <a:gd name="T61" fmla="*/ 71 h 487"/>
                      <a:gd name="T62" fmla="*/ 141 w 462"/>
                      <a:gd name="T63" fmla="*/ 19 h 487"/>
                      <a:gd name="T64" fmla="*/ 230 w 462"/>
                      <a:gd name="T65" fmla="*/ 0 h 4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462" h="487">
                        <a:moveTo>
                          <a:pt x="230" y="32"/>
                        </a:moveTo>
                        <a:lnTo>
                          <a:pt x="191" y="37"/>
                        </a:lnTo>
                        <a:lnTo>
                          <a:pt x="152" y="48"/>
                        </a:lnTo>
                        <a:lnTo>
                          <a:pt x="119" y="68"/>
                        </a:lnTo>
                        <a:lnTo>
                          <a:pt x="89" y="95"/>
                        </a:lnTo>
                        <a:lnTo>
                          <a:pt x="65" y="126"/>
                        </a:lnTo>
                        <a:lnTo>
                          <a:pt x="46" y="161"/>
                        </a:lnTo>
                        <a:lnTo>
                          <a:pt x="35" y="201"/>
                        </a:lnTo>
                        <a:lnTo>
                          <a:pt x="31" y="244"/>
                        </a:lnTo>
                        <a:lnTo>
                          <a:pt x="35" y="287"/>
                        </a:lnTo>
                        <a:lnTo>
                          <a:pt x="46" y="326"/>
                        </a:lnTo>
                        <a:lnTo>
                          <a:pt x="65" y="361"/>
                        </a:lnTo>
                        <a:lnTo>
                          <a:pt x="89" y="392"/>
                        </a:lnTo>
                        <a:lnTo>
                          <a:pt x="119" y="419"/>
                        </a:lnTo>
                        <a:lnTo>
                          <a:pt x="152" y="439"/>
                        </a:lnTo>
                        <a:lnTo>
                          <a:pt x="191" y="450"/>
                        </a:lnTo>
                        <a:lnTo>
                          <a:pt x="230" y="455"/>
                        </a:lnTo>
                        <a:lnTo>
                          <a:pt x="270" y="450"/>
                        </a:lnTo>
                        <a:lnTo>
                          <a:pt x="308" y="439"/>
                        </a:lnTo>
                        <a:lnTo>
                          <a:pt x="341" y="419"/>
                        </a:lnTo>
                        <a:lnTo>
                          <a:pt x="371" y="392"/>
                        </a:lnTo>
                        <a:lnTo>
                          <a:pt x="396" y="361"/>
                        </a:lnTo>
                        <a:lnTo>
                          <a:pt x="414" y="326"/>
                        </a:lnTo>
                        <a:lnTo>
                          <a:pt x="426" y="287"/>
                        </a:lnTo>
                        <a:lnTo>
                          <a:pt x="429" y="244"/>
                        </a:lnTo>
                        <a:lnTo>
                          <a:pt x="426" y="201"/>
                        </a:lnTo>
                        <a:lnTo>
                          <a:pt x="414" y="161"/>
                        </a:lnTo>
                        <a:lnTo>
                          <a:pt x="396" y="126"/>
                        </a:lnTo>
                        <a:lnTo>
                          <a:pt x="371" y="95"/>
                        </a:lnTo>
                        <a:lnTo>
                          <a:pt x="341" y="68"/>
                        </a:lnTo>
                        <a:lnTo>
                          <a:pt x="308" y="48"/>
                        </a:lnTo>
                        <a:lnTo>
                          <a:pt x="270" y="37"/>
                        </a:lnTo>
                        <a:lnTo>
                          <a:pt x="230" y="32"/>
                        </a:lnTo>
                        <a:close/>
                        <a:moveTo>
                          <a:pt x="230" y="0"/>
                        </a:moveTo>
                        <a:lnTo>
                          <a:pt x="277" y="5"/>
                        </a:lnTo>
                        <a:lnTo>
                          <a:pt x="320" y="19"/>
                        </a:lnTo>
                        <a:lnTo>
                          <a:pt x="360" y="42"/>
                        </a:lnTo>
                        <a:lnTo>
                          <a:pt x="394" y="71"/>
                        </a:lnTo>
                        <a:lnTo>
                          <a:pt x="423" y="108"/>
                        </a:lnTo>
                        <a:lnTo>
                          <a:pt x="444" y="149"/>
                        </a:lnTo>
                        <a:lnTo>
                          <a:pt x="457" y="194"/>
                        </a:lnTo>
                        <a:lnTo>
                          <a:pt x="462" y="244"/>
                        </a:lnTo>
                        <a:lnTo>
                          <a:pt x="457" y="293"/>
                        </a:lnTo>
                        <a:lnTo>
                          <a:pt x="444" y="338"/>
                        </a:lnTo>
                        <a:lnTo>
                          <a:pt x="423" y="379"/>
                        </a:lnTo>
                        <a:lnTo>
                          <a:pt x="394" y="416"/>
                        </a:lnTo>
                        <a:lnTo>
                          <a:pt x="360" y="445"/>
                        </a:lnTo>
                        <a:lnTo>
                          <a:pt x="320" y="469"/>
                        </a:lnTo>
                        <a:lnTo>
                          <a:pt x="277" y="482"/>
                        </a:lnTo>
                        <a:lnTo>
                          <a:pt x="230" y="487"/>
                        </a:lnTo>
                        <a:lnTo>
                          <a:pt x="184" y="482"/>
                        </a:lnTo>
                        <a:lnTo>
                          <a:pt x="141" y="469"/>
                        </a:lnTo>
                        <a:lnTo>
                          <a:pt x="101" y="445"/>
                        </a:lnTo>
                        <a:lnTo>
                          <a:pt x="66" y="416"/>
                        </a:lnTo>
                        <a:lnTo>
                          <a:pt x="38" y="379"/>
                        </a:lnTo>
                        <a:lnTo>
                          <a:pt x="17" y="338"/>
                        </a:lnTo>
                        <a:lnTo>
                          <a:pt x="3" y="293"/>
                        </a:lnTo>
                        <a:lnTo>
                          <a:pt x="0" y="244"/>
                        </a:lnTo>
                        <a:lnTo>
                          <a:pt x="3" y="194"/>
                        </a:lnTo>
                        <a:lnTo>
                          <a:pt x="17" y="149"/>
                        </a:lnTo>
                        <a:lnTo>
                          <a:pt x="38" y="108"/>
                        </a:lnTo>
                        <a:lnTo>
                          <a:pt x="66" y="71"/>
                        </a:lnTo>
                        <a:lnTo>
                          <a:pt x="101" y="42"/>
                        </a:lnTo>
                        <a:lnTo>
                          <a:pt x="141" y="19"/>
                        </a:lnTo>
                        <a:lnTo>
                          <a:pt x="184" y="5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rgbClr val="DDE0E1"/>
                  </a:solidFill>
                  <a:ln w="0">
                    <a:solidFill>
                      <a:schemeClr val="accent2">
                        <a:lumMod val="50000"/>
                      </a:schemeClr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42" name="Group 241"/>
                <p:cNvGrpSpPr/>
                <p:nvPr/>
              </p:nvGrpSpPr>
              <p:grpSpPr>
                <a:xfrm flipH="1">
                  <a:off x="4388445" y="1085448"/>
                  <a:ext cx="471487" cy="981075"/>
                  <a:chOff x="878627" y="1611725"/>
                  <a:chExt cx="471487" cy="981075"/>
                </a:xfrm>
              </p:grpSpPr>
              <p:sp>
                <p:nvSpPr>
                  <p:cNvPr id="243" name="Freeform 77"/>
                  <p:cNvSpPr>
                    <a:spLocks/>
                  </p:cNvSpPr>
                  <p:nvPr/>
                </p:nvSpPr>
                <p:spPr bwMode="auto">
                  <a:xfrm>
                    <a:off x="1007214" y="1611725"/>
                    <a:ext cx="192087" cy="161925"/>
                  </a:xfrm>
                  <a:custGeom>
                    <a:avLst/>
                    <a:gdLst>
                      <a:gd name="T0" fmla="*/ 208 w 244"/>
                      <a:gd name="T1" fmla="*/ 204 h 204"/>
                      <a:gd name="T2" fmla="*/ 212 w 244"/>
                      <a:gd name="T3" fmla="*/ 204 h 204"/>
                      <a:gd name="T4" fmla="*/ 230 w 244"/>
                      <a:gd name="T5" fmla="*/ 180 h 204"/>
                      <a:gd name="T6" fmla="*/ 240 w 244"/>
                      <a:gd name="T7" fmla="*/ 153 h 204"/>
                      <a:gd name="T8" fmla="*/ 244 w 244"/>
                      <a:gd name="T9" fmla="*/ 123 h 204"/>
                      <a:gd name="T10" fmla="*/ 240 w 244"/>
                      <a:gd name="T11" fmla="*/ 89 h 204"/>
                      <a:gd name="T12" fmla="*/ 228 w 244"/>
                      <a:gd name="T13" fmla="*/ 62 h 204"/>
                      <a:gd name="T14" fmla="*/ 208 w 244"/>
                      <a:gd name="T15" fmla="*/ 36 h 204"/>
                      <a:gd name="T16" fmla="*/ 184 w 244"/>
                      <a:gd name="T17" fmla="*/ 18 h 204"/>
                      <a:gd name="T18" fmla="*/ 155 w 244"/>
                      <a:gd name="T19" fmla="*/ 6 h 204"/>
                      <a:gd name="T20" fmla="*/ 123 w 244"/>
                      <a:gd name="T21" fmla="*/ 0 h 204"/>
                      <a:gd name="T22" fmla="*/ 91 w 244"/>
                      <a:gd name="T23" fmla="*/ 6 h 204"/>
                      <a:gd name="T24" fmla="*/ 61 w 244"/>
                      <a:gd name="T25" fmla="*/ 18 h 204"/>
                      <a:gd name="T26" fmla="*/ 36 w 244"/>
                      <a:gd name="T27" fmla="*/ 36 h 204"/>
                      <a:gd name="T28" fmla="*/ 18 w 244"/>
                      <a:gd name="T29" fmla="*/ 62 h 204"/>
                      <a:gd name="T30" fmla="*/ 6 w 244"/>
                      <a:gd name="T31" fmla="*/ 89 h 204"/>
                      <a:gd name="T32" fmla="*/ 0 w 244"/>
                      <a:gd name="T33" fmla="*/ 123 h 204"/>
                      <a:gd name="T34" fmla="*/ 4 w 244"/>
                      <a:gd name="T35" fmla="*/ 153 h 204"/>
                      <a:gd name="T36" fmla="*/ 16 w 244"/>
                      <a:gd name="T37" fmla="*/ 180 h 204"/>
                      <a:gd name="T38" fmla="*/ 34 w 244"/>
                      <a:gd name="T39" fmla="*/ 204 h 204"/>
                      <a:gd name="T40" fmla="*/ 208 w 244"/>
                      <a:gd name="T41" fmla="*/ 204 h 2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244" h="204">
                        <a:moveTo>
                          <a:pt x="208" y="204"/>
                        </a:moveTo>
                        <a:lnTo>
                          <a:pt x="212" y="204"/>
                        </a:lnTo>
                        <a:lnTo>
                          <a:pt x="230" y="180"/>
                        </a:lnTo>
                        <a:lnTo>
                          <a:pt x="240" y="153"/>
                        </a:lnTo>
                        <a:lnTo>
                          <a:pt x="244" y="123"/>
                        </a:lnTo>
                        <a:lnTo>
                          <a:pt x="240" y="89"/>
                        </a:lnTo>
                        <a:lnTo>
                          <a:pt x="228" y="62"/>
                        </a:lnTo>
                        <a:lnTo>
                          <a:pt x="208" y="36"/>
                        </a:lnTo>
                        <a:lnTo>
                          <a:pt x="184" y="18"/>
                        </a:lnTo>
                        <a:lnTo>
                          <a:pt x="155" y="6"/>
                        </a:lnTo>
                        <a:lnTo>
                          <a:pt x="123" y="0"/>
                        </a:lnTo>
                        <a:lnTo>
                          <a:pt x="91" y="6"/>
                        </a:lnTo>
                        <a:lnTo>
                          <a:pt x="61" y="18"/>
                        </a:lnTo>
                        <a:lnTo>
                          <a:pt x="36" y="36"/>
                        </a:lnTo>
                        <a:lnTo>
                          <a:pt x="18" y="62"/>
                        </a:lnTo>
                        <a:lnTo>
                          <a:pt x="6" y="89"/>
                        </a:lnTo>
                        <a:lnTo>
                          <a:pt x="0" y="123"/>
                        </a:lnTo>
                        <a:lnTo>
                          <a:pt x="4" y="153"/>
                        </a:lnTo>
                        <a:lnTo>
                          <a:pt x="16" y="180"/>
                        </a:lnTo>
                        <a:lnTo>
                          <a:pt x="34" y="204"/>
                        </a:lnTo>
                        <a:lnTo>
                          <a:pt x="208" y="204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4" name="Freeform 78"/>
                  <p:cNvSpPr>
                    <a:spLocks/>
                  </p:cNvSpPr>
                  <p:nvPr/>
                </p:nvSpPr>
                <p:spPr bwMode="auto">
                  <a:xfrm>
                    <a:off x="878627" y="1791112"/>
                    <a:ext cx="471487" cy="801688"/>
                  </a:xfrm>
                  <a:custGeom>
                    <a:avLst/>
                    <a:gdLst>
                      <a:gd name="T0" fmla="*/ 89 w 594"/>
                      <a:gd name="T1" fmla="*/ 188 h 1010"/>
                      <a:gd name="T2" fmla="*/ 87 w 594"/>
                      <a:gd name="T3" fmla="*/ 176 h 1010"/>
                      <a:gd name="T4" fmla="*/ 89 w 594"/>
                      <a:gd name="T5" fmla="*/ 164 h 1010"/>
                      <a:gd name="T6" fmla="*/ 95 w 594"/>
                      <a:gd name="T7" fmla="*/ 148 h 1010"/>
                      <a:gd name="T8" fmla="*/ 109 w 594"/>
                      <a:gd name="T9" fmla="*/ 129 h 1010"/>
                      <a:gd name="T10" fmla="*/ 116 w 594"/>
                      <a:gd name="T11" fmla="*/ 943 h 1010"/>
                      <a:gd name="T12" fmla="*/ 136 w 594"/>
                      <a:gd name="T13" fmla="*/ 990 h 1010"/>
                      <a:gd name="T14" fmla="*/ 184 w 594"/>
                      <a:gd name="T15" fmla="*/ 1010 h 1010"/>
                      <a:gd name="T16" fmla="*/ 231 w 594"/>
                      <a:gd name="T17" fmla="*/ 990 h 1010"/>
                      <a:gd name="T18" fmla="*/ 251 w 594"/>
                      <a:gd name="T19" fmla="*/ 943 h 1010"/>
                      <a:gd name="T20" fmla="*/ 277 w 594"/>
                      <a:gd name="T21" fmla="*/ 453 h 1010"/>
                      <a:gd name="T22" fmla="*/ 281 w 594"/>
                      <a:gd name="T23" fmla="*/ 968 h 1010"/>
                      <a:gd name="T24" fmla="*/ 317 w 594"/>
                      <a:gd name="T25" fmla="*/ 1004 h 1010"/>
                      <a:gd name="T26" fmla="*/ 370 w 594"/>
                      <a:gd name="T27" fmla="*/ 1004 h 1010"/>
                      <a:gd name="T28" fmla="*/ 406 w 594"/>
                      <a:gd name="T29" fmla="*/ 968 h 1010"/>
                      <a:gd name="T30" fmla="*/ 410 w 594"/>
                      <a:gd name="T31" fmla="*/ 289 h 1010"/>
                      <a:gd name="T32" fmla="*/ 449 w 594"/>
                      <a:gd name="T33" fmla="*/ 315 h 1010"/>
                      <a:gd name="T34" fmla="*/ 501 w 594"/>
                      <a:gd name="T35" fmla="*/ 325 h 1010"/>
                      <a:gd name="T36" fmla="*/ 536 w 594"/>
                      <a:gd name="T37" fmla="*/ 327 h 1010"/>
                      <a:gd name="T38" fmla="*/ 550 w 594"/>
                      <a:gd name="T39" fmla="*/ 325 h 1010"/>
                      <a:gd name="T40" fmla="*/ 556 w 594"/>
                      <a:gd name="T41" fmla="*/ 325 h 1010"/>
                      <a:gd name="T42" fmla="*/ 584 w 594"/>
                      <a:gd name="T43" fmla="*/ 309 h 1010"/>
                      <a:gd name="T44" fmla="*/ 594 w 594"/>
                      <a:gd name="T45" fmla="*/ 277 h 1010"/>
                      <a:gd name="T46" fmla="*/ 578 w 594"/>
                      <a:gd name="T47" fmla="*/ 247 h 1010"/>
                      <a:gd name="T48" fmla="*/ 546 w 594"/>
                      <a:gd name="T49" fmla="*/ 240 h 1010"/>
                      <a:gd name="T50" fmla="*/ 540 w 594"/>
                      <a:gd name="T51" fmla="*/ 240 h 1010"/>
                      <a:gd name="T52" fmla="*/ 527 w 594"/>
                      <a:gd name="T53" fmla="*/ 240 h 1010"/>
                      <a:gd name="T54" fmla="*/ 489 w 594"/>
                      <a:gd name="T55" fmla="*/ 236 h 1010"/>
                      <a:gd name="T56" fmla="*/ 477 w 594"/>
                      <a:gd name="T57" fmla="*/ 232 h 1010"/>
                      <a:gd name="T58" fmla="*/ 471 w 594"/>
                      <a:gd name="T59" fmla="*/ 228 h 1010"/>
                      <a:gd name="T60" fmla="*/ 461 w 594"/>
                      <a:gd name="T61" fmla="*/ 210 h 1010"/>
                      <a:gd name="T62" fmla="*/ 451 w 594"/>
                      <a:gd name="T63" fmla="*/ 154 h 1010"/>
                      <a:gd name="T64" fmla="*/ 449 w 594"/>
                      <a:gd name="T65" fmla="*/ 91 h 1010"/>
                      <a:gd name="T66" fmla="*/ 439 w 594"/>
                      <a:gd name="T67" fmla="*/ 41 h 1010"/>
                      <a:gd name="T68" fmla="*/ 431 w 594"/>
                      <a:gd name="T69" fmla="*/ 28 h 1010"/>
                      <a:gd name="T70" fmla="*/ 420 w 594"/>
                      <a:gd name="T71" fmla="*/ 14 h 1010"/>
                      <a:gd name="T72" fmla="*/ 382 w 594"/>
                      <a:gd name="T73" fmla="*/ 0 h 1010"/>
                      <a:gd name="T74" fmla="*/ 376 w 594"/>
                      <a:gd name="T75" fmla="*/ 0 h 1010"/>
                      <a:gd name="T76" fmla="*/ 368 w 594"/>
                      <a:gd name="T77" fmla="*/ 0 h 1010"/>
                      <a:gd name="T78" fmla="*/ 150 w 594"/>
                      <a:gd name="T79" fmla="*/ 2 h 1010"/>
                      <a:gd name="T80" fmla="*/ 107 w 594"/>
                      <a:gd name="T81" fmla="*/ 18 h 1010"/>
                      <a:gd name="T82" fmla="*/ 37 w 594"/>
                      <a:gd name="T83" fmla="*/ 79 h 1010"/>
                      <a:gd name="T84" fmla="*/ 6 w 594"/>
                      <a:gd name="T85" fmla="*/ 139 h 1010"/>
                      <a:gd name="T86" fmla="*/ 0 w 594"/>
                      <a:gd name="T87" fmla="*/ 176 h 1010"/>
                      <a:gd name="T88" fmla="*/ 8 w 594"/>
                      <a:gd name="T89" fmla="*/ 218 h 1010"/>
                      <a:gd name="T90" fmla="*/ 8 w 594"/>
                      <a:gd name="T91" fmla="*/ 220 h 1010"/>
                      <a:gd name="T92" fmla="*/ 45 w 594"/>
                      <a:gd name="T93" fmla="*/ 269 h 1010"/>
                      <a:gd name="T94" fmla="*/ 83 w 594"/>
                      <a:gd name="T95" fmla="*/ 297 h 1010"/>
                      <a:gd name="T96" fmla="*/ 95 w 594"/>
                      <a:gd name="T97" fmla="*/ 198 h 1010"/>
                      <a:gd name="T98" fmla="*/ 89 w 594"/>
                      <a:gd name="T99" fmla="*/ 188 h 10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594" h="1010">
                        <a:moveTo>
                          <a:pt x="89" y="188"/>
                        </a:moveTo>
                        <a:lnTo>
                          <a:pt x="89" y="188"/>
                        </a:lnTo>
                        <a:lnTo>
                          <a:pt x="87" y="182"/>
                        </a:lnTo>
                        <a:lnTo>
                          <a:pt x="87" y="176"/>
                        </a:lnTo>
                        <a:lnTo>
                          <a:pt x="87" y="170"/>
                        </a:lnTo>
                        <a:lnTo>
                          <a:pt x="89" y="164"/>
                        </a:lnTo>
                        <a:lnTo>
                          <a:pt x="91" y="156"/>
                        </a:lnTo>
                        <a:lnTo>
                          <a:pt x="95" y="148"/>
                        </a:lnTo>
                        <a:lnTo>
                          <a:pt x="101" y="139"/>
                        </a:lnTo>
                        <a:lnTo>
                          <a:pt x="109" y="129"/>
                        </a:lnTo>
                        <a:lnTo>
                          <a:pt x="116" y="119"/>
                        </a:lnTo>
                        <a:lnTo>
                          <a:pt x="116" y="943"/>
                        </a:lnTo>
                        <a:lnTo>
                          <a:pt x="122" y="968"/>
                        </a:lnTo>
                        <a:lnTo>
                          <a:pt x="136" y="990"/>
                        </a:lnTo>
                        <a:lnTo>
                          <a:pt x="158" y="1004"/>
                        </a:lnTo>
                        <a:lnTo>
                          <a:pt x="184" y="1010"/>
                        </a:lnTo>
                        <a:lnTo>
                          <a:pt x="210" y="1004"/>
                        </a:lnTo>
                        <a:lnTo>
                          <a:pt x="231" y="990"/>
                        </a:lnTo>
                        <a:lnTo>
                          <a:pt x="245" y="968"/>
                        </a:lnTo>
                        <a:lnTo>
                          <a:pt x="251" y="943"/>
                        </a:lnTo>
                        <a:lnTo>
                          <a:pt x="251" y="453"/>
                        </a:lnTo>
                        <a:lnTo>
                          <a:pt x="277" y="453"/>
                        </a:lnTo>
                        <a:lnTo>
                          <a:pt x="277" y="943"/>
                        </a:lnTo>
                        <a:lnTo>
                          <a:pt x="281" y="968"/>
                        </a:lnTo>
                        <a:lnTo>
                          <a:pt x="297" y="990"/>
                        </a:lnTo>
                        <a:lnTo>
                          <a:pt x="317" y="1004"/>
                        </a:lnTo>
                        <a:lnTo>
                          <a:pt x="342" y="1010"/>
                        </a:lnTo>
                        <a:lnTo>
                          <a:pt x="370" y="1004"/>
                        </a:lnTo>
                        <a:lnTo>
                          <a:pt x="390" y="990"/>
                        </a:lnTo>
                        <a:lnTo>
                          <a:pt x="406" y="968"/>
                        </a:lnTo>
                        <a:lnTo>
                          <a:pt x="410" y="943"/>
                        </a:lnTo>
                        <a:lnTo>
                          <a:pt x="410" y="289"/>
                        </a:lnTo>
                        <a:lnTo>
                          <a:pt x="430" y="305"/>
                        </a:lnTo>
                        <a:lnTo>
                          <a:pt x="449" y="315"/>
                        </a:lnTo>
                        <a:lnTo>
                          <a:pt x="469" y="321"/>
                        </a:lnTo>
                        <a:lnTo>
                          <a:pt x="501" y="325"/>
                        </a:lnTo>
                        <a:lnTo>
                          <a:pt x="527" y="327"/>
                        </a:lnTo>
                        <a:lnTo>
                          <a:pt x="536" y="327"/>
                        </a:lnTo>
                        <a:lnTo>
                          <a:pt x="544" y="327"/>
                        </a:lnTo>
                        <a:lnTo>
                          <a:pt x="550" y="325"/>
                        </a:lnTo>
                        <a:lnTo>
                          <a:pt x="554" y="325"/>
                        </a:lnTo>
                        <a:lnTo>
                          <a:pt x="556" y="325"/>
                        </a:lnTo>
                        <a:lnTo>
                          <a:pt x="572" y="319"/>
                        </a:lnTo>
                        <a:lnTo>
                          <a:pt x="584" y="309"/>
                        </a:lnTo>
                        <a:lnTo>
                          <a:pt x="592" y="295"/>
                        </a:lnTo>
                        <a:lnTo>
                          <a:pt x="594" y="277"/>
                        </a:lnTo>
                        <a:lnTo>
                          <a:pt x="588" y="261"/>
                        </a:lnTo>
                        <a:lnTo>
                          <a:pt x="578" y="247"/>
                        </a:lnTo>
                        <a:lnTo>
                          <a:pt x="562" y="240"/>
                        </a:lnTo>
                        <a:lnTo>
                          <a:pt x="546" y="240"/>
                        </a:lnTo>
                        <a:lnTo>
                          <a:pt x="544" y="240"/>
                        </a:lnTo>
                        <a:lnTo>
                          <a:pt x="540" y="240"/>
                        </a:lnTo>
                        <a:lnTo>
                          <a:pt x="535" y="240"/>
                        </a:lnTo>
                        <a:lnTo>
                          <a:pt x="527" y="240"/>
                        </a:lnTo>
                        <a:lnTo>
                          <a:pt x="509" y="240"/>
                        </a:lnTo>
                        <a:lnTo>
                          <a:pt x="489" y="236"/>
                        </a:lnTo>
                        <a:lnTo>
                          <a:pt x="483" y="234"/>
                        </a:lnTo>
                        <a:lnTo>
                          <a:pt x="477" y="232"/>
                        </a:lnTo>
                        <a:lnTo>
                          <a:pt x="473" y="230"/>
                        </a:lnTo>
                        <a:lnTo>
                          <a:pt x="471" y="228"/>
                        </a:lnTo>
                        <a:lnTo>
                          <a:pt x="471" y="228"/>
                        </a:lnTo>
                        <a:lnTo>
                          <a:pt x="461" y="210"/>
                        </a:lnTo>
                        <a:lnTo>
                          <a:pt x="453" y="184"/>
                        </a:lnTo>
                        <a:lnTo>
                          <a:pt x="451" y="154"/>
                        </a:lnTo>
                        <a:lnTo>
                          <a:pt x="449" y="123"/>
                        </a:lnTo>
                        <a:lnTo>
                          <a:pt x="449" y="91"/>
                        </a:lnTo>
                        <a:lnTo>
                          <a:pt x="447" y="65"/>
                        </a:lnTo>
                        <a:lnTo>
                          <a:pt x="439" y="41"/>
                        </a:lnTo>
                        <a:lnTo>
                          <a:pt x="437" y="34"/>
                        </a:lnTo>
                        <a:lnTo>
                          <a:pt x="431" y="28"/>
                        </a:lnTo>
                        <a:lnTo>
                          <a:pt x="428" y="20"/>
                        </a:lnTo>
                        <a:lnTo>
                          <a:pt x="420" y="14"/>
                        </a:lnTo>
                        <a:lnTo>
                          <a:pt x="402" y="4"/>
                        </a:lnTo>
                        <a:lnTo>
                          <a:pt x="382" y="0"/>
                        </a:lnTo>
                        <a:lnTo>
                          <a:pt x="380" y="0"/>
                        </a:lnTo>
                        <a:lnTo>
                          <a:pt x="376" y="0"/>
                        </a:lnTo>
                        <a:lnTo>
                          <a:pt x="372" y="0"/>
                        </a:lnTo>
                        <a:lnTo>
                          <a:pt x="368" y="0"/>
                        </a:lnTo>
                        <a:lnTo>
                          <a:pt x="160" y="0"/>
                        </a:lnTo>
                        <a:lnTo>
                          <a:pt x="150" y="2"/>
                        </a:lnTo>
                        <a:lnTo>
                          <a:pt x="126" y="8"/>
                        </a:lnTo>
                        <a:lnTo>
                          <a:pt x="107" y="18"/>
                        </a:lnTo>
                        <a:lnTo>
                          <a:pt x="69" y="43"/>
                        </a:lnTo>
                        <a:lnTo>
                          <a:pt x="37" y="79"/>
                        </a:lnTo>
                        <a:lnTo>
                          <a:pt x="19" y="107"/>
                        </a:lnTo>
                        <a:lnTo>
                          <a:pt x="6" y="139"/>
                        </a:lnTo>
                        <a:lnTo>
                          <a:pt x="0" y="174"/>
                        </a:lnTo>
                        <a:lnTo>
                          <a:pt x="0" y="176"/>
                        </a:lnTo>
                        <a:lnTo>
                          <a:pt x="2" y="196"/>
                        </a:lnTo>
                        <a:lnTo>
                          <a:pt x="8" y="218"/>
                        </a:lnTo>
                        <a:lnTo>
                          <a:pt x="8" y="220"/>
                        </a:lnTo>
                        <a:lnTo>
                          <a:pt x="8" y="220"/>
                        </a:lnTo>
                        <a:lnTo>
                          <a:pt x="23" y="245"/>
                        </a:lnTo>
                        <a:lnTo>
                          <a:pt x="45" y="269"/>
                        </a:lnTo>
                        <a:lnTo>
                          <a:pt x="71" y="289"/>
                        </a:lnTo>
                        <a:lnTo>
                          <a:pt x="83" y="297"/>
                        </a:lnTo>
                        <a:lnTo>
                          <a:pt x="95" y="303"/>
                        </a:lnTo>
                        <a:lnTo>
                          <a:pt x="95" y="198"/>
                        </a:lnTo>
                        <a:lnTo>
                          <a:pt x="91" y="192"/>
                        </a:lnTo>
                        <a:lnTo>
                          <a:pt x="89" y="188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283" name="Group 282"/>
            <p:cNvGrpSpPr/>
            <p:nvPr/>
          </p:nvGrpSpPr>
          <p:grpSpPr>
            <a:xfrm>
              <a:off x="9766257" y="5366463"/>
              <a:ext cx="1986011" cy="319279"/>
              <a:chOff x="6314187" y="5199140"/>
              <a:chExt cx="4257190" cy="684404"/>
            </a:xfrm>
          </p:grpSpPr>
          <p:pic>
            <p:nvPicPr>
              <p:cNvPr id="284" name="Picture 8" descr="Image result for laptop icon"/>
              <p:cNvPicPr>
                <a:picLocks noChangeAspect="1" noChangeArrowheads="1"/>
              </p:cNvPicPr>
              <p:nvPr/>
            </p:nvPicPr>
            <p:blipFill>
              <a:blip r:embed="rId6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74450" y="5199140"/>
                <a:ext cx="684404" cy="68440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85" name="Picture 284"/>
              <p:cNvPicPr>
                <a:picLocks noChangeAspect="1"/>
              </p:cNvPicPr>
              <p:nvPr/>
            </p:nvPicPr>
            <p:blipFill rotWithShape="1">
              <a:blip r:embed="rId7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6314187" y="5338517"/>
                <a:ext cx="284988" cy="405650"/>
              </a:xfrm>
              <a:prstGeom prst="rect">
                <a:avLst/>
              </a:prstGeom>
            </p:spPr>
          </p:pic>
          <p:pic>
            <p:nvPicPr>
              <p:cNvPr id="286" name="Picture 285"/>
              <p:cNvPicPr>
                <a:picLocks noChangeAspect="1"/>
              </p:cNvPicPr>
              <p:nvPr/>
            </p:nvPicPr>
            <p:blipFill>
              <a:blip r:embed="rId8" cstate="print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26694" y="5241451"/>
                <a:ext cx="507195" cy="558674"/>
              </a:xfrm>
              <a:prstGeom prst="rect">
                <a:avLst/>
              </a:prstGeom>
            </p:spPr>
          </p:pic>
          <p:sp>
            <p:nvSpPr>
              <p:cNvPr id="287" name="Freeform 29"/>
              <p:cNvSpPr>
                <a:spLocks noEditPoints="1"/>
              </p:cNvSpPr>
              <p:nvPr/>
            </p:nvSpPr>
            <p:spPr bwMode="auto">
              <a:xfrm>
                <a:off x="7445550" y="5350219"/>
                <a:ext cx="429458" cy="418502"/>
              </a:xfrm>
              <a:custGeom>
                <a:avLst/>
                <a:gdLst>
                  <a:gd name="T0" fmla="*/ 183 w 899"/>
                  <a:gd name="T1" fmla="*/ 615 h 876"/>
                  <a:gd name="T2" fmla="*/ 229 w 899"/>
                  <a:gd name="T3" fmla="*/ 756 h 876"/>
                  <a:gd name="T4" fmla="*/ 391 w 899"/>
                  <a:gd name="T5" fmla="*/ 858 h 876"/>
                  <a:gd name="T6" fmla="*/ 412 w 899"/>
                  <a:gd name="T7" fmla="*/ 876 h 876"/>
                  <a:gd name="T8" fmla="*/ 431 w 899"/>
                  <a:gd name="T9" fmla="*/ 851 h 876"/>
                  <a:gd name="T10" fmla="*/ 413 w 899"/>
                  <a:gd name="T11" fmla="*/ 715 h 876"/>
                  <a:gd name="T12" fmla="*/ 253 w 899"/>
                  <a:gd name="T13" fmla="*/ 724 h 876"/>
                  <a:gd name="T14" fmla="*/ 332 w 899"/>
                  <a:gd name="T15" fmla="*/ 600 h 876"/>
                  <a:gd name="T16" fmla="*/ 409 w 899"/>
                  <a:gd name="T17" fmla="*/ 473 h 876"/>
                  <a:gd name="T18" fmla="*/ 756 w 899"/>
                  <a:gd name="T19" fmla="*/ 594 h 876"/>
                  <a:gd name="T20" fmla="*/ 775 w 899"/>
                  <a:gd name="T21" fmla="*/ 764 h 876"/>
                  <a:gd name="T22" fmla="*/ 797 w 899"/>
                  <a:gd name="T23" fmla="*/ 781 h 876"/>
                  <a:gd name="T24" fmla="*/ 794 w 899"/>
                  <a:gd name="T25" fmla="*/ 606 h 876"/>
                  <a:gd name="T26" fmla="*/ 859 w 899"/>
                  <a:gd name="T27" fmla="*/ 473 h 876"/>
                  <a:gd name="T28" fmla="*/ 899 w 899"/>
                  <a:gd name="T29" fmla="*/ 326 h 876"/>
                  <a:gd name="T30" fmla="*/ 838 w 899"/>
                  <a:gd name="T31" fmla="*/ 186 h 876"/>
                  <a:gd name="T32" fmla="*/ 358 w 899"/>
                  <a:gd name="T33" fmla="*/ 54 h 876"/>
                  <a:gd name="T34" fmla="*/ 183 w 899"/>
                  <a:gd name="T35" fmla="*/ 221 h 876"/>
                  <a:gd name="T36" fmla="*/ 96 w 899"/>
                  <a:gd name="T37" fmla="*/ 147 h 876"/>
                  <a:gd name="T38" fmla="*/ 0 w 899"/>
                  <a:gd name="T39" fmla="*/ 187 h 876"/>
                  <a:gd name="T40" fmla="*/ 40 w 899"/>
                  <a:gd name="T41" fmla="*/ 690 h 876"/>
                  <a:gd name="T42" fmla="*/ 126 w 899"/>
                  <a:gd name="T43" fmla="*/ 677 h 876"/>
                  <a:gd name="T44" fmla="*/ 96 w 899"/>
                  <a:gd name="T45" fmla="*/ 187 h 876"/>
                  <a:gd name="T46" fmla="*/ 325 w 899"/>
                  <a:gd name="T47" fmla="*/ 276 h 876"/>
                  <a:gd name="T48" fmla="*/ 859 w 899"/>
                  <a:gd name="T49" fmla="*/ 326 h 876"/>
                  <a:gd name="T50" fmla="*/ 372 w 899"/>
                  <a:gd name="T51" fmla="*/ 433 h 876"/>
                  <a:gd name="T52" fmla="*/ 163 w 899"/>
                  <a:gd name="T53" fmla="*/ 577 h 876"/>
                  <a:gd name="T54" fmla="*/ 40 w 899"/>
                  <a:gd name="T55" fmla="*/ 650 h 876"/>
                  <a:gd name="T56" fmla="*/ 578 w 899"/>
                  <a:gd name="T57" fmla="*/ 45 h 876"/>
                  <a:gd name="T58" fmla="*/ 821 w 899"/>
                  <a:gd name="T59" fmla="*/ 286 h 876"/>
                  <a:gd name="T60" fmla="*/ 332 w 899"/>
                  <a:gd name="T61" fmla="*/ 237 h 876"/>
                  <a:gd name="T62" fmla="*/ 378 w 899"/>
                  <a:gd name="T63" fmla="*/ 89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99" h="876">
                    <a:moveTo>
                      <a:pt x="126" y="677"/>
                    </a:moveTo>
                    <a:cubicBezTo>
                      <a:pt x="183" y="615"/>
                      <a:pt x="183" y="615"/>
                      <a:pt x="183" y="615"/>
                    </a:cubicBezTo>
                    <a:cubicBezTo>
                      <a:pt x="185" y="615"/>
                      <a:pt x="187" y="615"/>
                      <a:pt x="189" y="615"/>
                    </a:cubicBezTo>
                    <a:cubicBezTo>
                      <a:pt x="194" y="678"/>
                      <a:pt x="205" y="739"/>
                      <a:pt x="229" y="756"/>
                    </a:cubicBezTo>
                    <a:cubicBezTo>
                      <a:pt x="253" y="775"/>
                      <a:pt x="324" y="772"/>
                      <a:pt x="384" y="757"/>
                    </a:cubicBezTo>
                    <a:cubicBezTo>
                      <a:pt x="391" y="858"/>
                      <a:pt x="391" y="858"/>
                      <a:pt x="391" y="858"/>
                    </a:cubicBezTo>
                    <a:cubicBezTo>
                      <a:pt x="392" y="868"/>
                      <a:pt x="400" y="876"/>
                      <a:pt x="411" y="876"/>
                    </a:cubicBezTo>
                    <a:cubicBezTo>
                      <a:pt x="411" y="876"/>
                      <a:pt x="412" y="876"/>
                      <a:pt x="412" y="876"/>
                    </a:cubicBezTo>
                    <a:cubicBezTo>
                      <a:pt x="423" y="875"/>
                      <a:pt x="432" y="866"/>
                      <a:pt x="431" y="855"/>
                    </a:cubicBezTo>
                    <a:cubicBezTo>
                      <a:pt x="431" y="851"/>
                      <a:pt x="431" y="851"/>
                      <a:pt x="431" y="851"/>
                    </a:cubicBezTo>
                    <a:cubicBezTo>
                      <a:pt x="422" y="730"/>
                      <a:pt x="422" y="730"/>
                      <a:pt x="422" y="730"/>
                    </a:cubicBezTo>
                    <a:cubicBezTo>
                      <a:pt x="422" y="724"/>
                      <a:pt x="418" y="718"/>
                      <a:pt x="413" y="715"/>
                    </a:cubicBezTo>
                    <a:cubicBezTo>
                      <a:pt x="408" y="711"/>
                      <a:pt x="402" y="711"/>
                      <a:pt x="396" y="712"/>
                    </a:cubicBezTo>
                    <a:cubicBezTo>
                      <a:pt x="325" y="734"/>
                      <a:pt x="262" y="731"/>
                      <a:pt x="253" y="724"/>
                    </a:cubicBezTo>
                    <a:cubicBezTo>
                      <a:pt x="244" y="717"/>
                      <a:pt x="234" y="674"/>
                      <a:pt x="229" y="611"/>
                    </a:cubicBezTo>
                    <a:cubicBezTo>
                      <a:pt x="330" y="600"/>
                      <a:pt x="331" y="600"/>
                      <a:pt x="332" y="600"/>
                    </a:cubicBezTo>
                    <a:cubicBezTo>
                      <a:pt x="352" y="596"/>
                      <a:pt x="379" y="582"/>
                      <a:pt x="396" y="535"/>
                    </a:cubicBezTo>
                    <a:cubicBezTo>
                      <a:pt x="402" y="518"/>
                      <a:pt x="407" y="497"/>
                      <a:pt x="409" y="473"/>
                    </a:cubicBezTo>
                    <a:cubicBezTo>
                      <a:pt x="802" y="473"/>
                      <a:pt x="802" y="473"/>
                      <a:pt x="802" y="473"/>
                    </a:cubicBezTo>
                    <a:cubicBezTo>
                      <a:pt x="789" y="518"/>
                      <a:pt x="773" y="559"/>
                      <a:pt x="756" y="594"/>
                    </a:cubicBezTo>
                    <a:cubicBezTo>
                      <a:pt x="754" y="597"/>
                      <a:pt x="753" y="601"/>
                      <a:pt x="754" y="605"/>
                    </a:cubicBezTo>
                    <a:cubicBezTo>
                      <a:pt x="775" y="764"/>
                      <a:pt x="775" y="764"/>
                      <a:pt x="775" y="764"/>
                    </a:cubicBezTo>
                    <a:cubicBezTo>
                      <a:pt x="775" y="764"/>
                      <a:pt x="775" y="765"/>
                      <a:pt x="775" y="766"/>
                    </a:cubicBezTo>
                    <a:cubicBezTo>
                      <a:pt x="778" y="776"/>
                      <a:pt x="787" y="782"/>
                      <a:pt x="797" y="781"/>
                    </a:cubicBezTo>
                    <a:cubicBezTo>
                      <a:pt x="808" y="779"/>
                      <a:pt x="816" y="769"/>
                      <a:pt x="815" y="758"/>
                    </a:cubicBezTo>
                    <a:cubicBezTo>
                      <a:pt x="794" y="606"/>
                      <a:pt x="794" y="606"/>
                      <a:pt x="794" y="606"/>
                    </a:cubicBezTo>
                    <a:cubicBezTo>
                      <a:pt x="813" y="567"/>
                      <a:pt x="831" y="522"/>
                      <a:pt x="844" y="473"/>
                    </a:cubicBezTo>
                    <a:cubicBezTo>
                      <a:pt x="859" y="473"/>
                      <a:pt x="859" y="473"/>
                      <a:pt x="859" y="473"/>
                    </a:cubicBezTo>
                    <a:cubicBezTo>
                      <a:pt x="881" y="473"/>
                      <a:pt x="899" y="456"/>
                      <a:pt x="899" y="433"/>
                    </a:cubicBezTo>
                    <a:cubicBezTo>
                      <a:pt x="899" y="326"/>
                      <a:pt x="899" y="326"/>
                      <a:pt x="899" y="326"/>
                    </a:cubicBezTo>
                    <a:cubicBezTo>
                      <a:pt x="899" y="305"/>
                      <a:pt x="882" y="288"/>
                      <a:pt x="862" y="287"/>
                    </a:cubicBezTo>
                    <a:cubicBezTo>
                      <a:pt x="858" y="253"/>
                      <a:pt x="851" y="219"/>
                      <a:pt x="838" y="186"/>
                    </a:cubicBezTo>
                    <a:cubicBezTo>
                      <a:pt x="796" y="80"/>
                      <a:pt x="700" y="12"/>
                      <a:pt x="581" y="5"/>
                    </a:cubicBezTo>
                    <a:cubicBezTo>
                      <a:pt x="507" y="0"/>
                      <a:pt x="417" y="20"/>
                      <a:pt x="358" y="54"/>
                    </a:cubicBezTo>
                    <a:cubicBezTo>
                      <a:pt x="290" y="93"/>
                      <a:pt x="238" y="154"/>
                      <a:pt x="210" y="224"/>
                    </a:cubicBezTo>
                    <a:cubicBezTo>
                      <a:pt x="201" y="223"/>
                      <a:pt x="192" y="222"/>
                      <a:pt x="183" y="221"/>
                    </a:cubicBezTo>
                    <a:cubicBezTo>
                      <a:pt x="126" y="159"/>
                      <a:pt x="126" y="159"/>
                      <a:pt x="126" y="159"/>
                    </a:cubicBezTo>
                    <a:cubicBezTo>
                      <a:pt x="118" y="151"/>
                      <a:pt x="107" y="147"/>
                      <a:pt x="96" y="147"/>
                    </a:cubicBezTo>
                    <a:cubicBezTo>
                      <a:pt x="40" y="147"/>
                      <a:pt x="40" y="147"/>
                      <a:pt x="40" y="147"/>
                    </a:cubicBezTo>
                    <a:cubicBezTo>
                      <a:pt x="18" y="147"/>
                      <a:pt x="0" y="165"/>
                      <a:pt x="0" y="187"/>
                    </a:cubicBezTo>
                    <a:cubicBezTo>
                      <a:pt x="0" y="650"/>
                      <a:pt x="0" y="650"/>
                      <a:pt x="0" y="650"/>
                    </a:cubicBezTo>
                    <a:cubicBezTo>
                      <a:pt x="0" y="672"/>
                      <a:pt x="18" y="690"/>
                      <a:pt x="40" y="690"/>
                    </a:cubicBezTo>
                    <a:cubicBezTo>
                      <a:pt x="96" y="690"/>
                      <a:pt x="96" y="690"/>
                      <a:pt x="96" y="690"/>
                    </a:cubicBezTo>
                    <a:cubicBezTo>
                      <a:pt x="107" y="690"/>
                      <a:pt x="118" y="685"/>
                      <a:pt x="126" y="677"/>
                    </a:cubicBezTo>
                    <a:close/>
                    <a:moveTo>
                      <a:pt x="40" y="187"/>
                    </a:moveTo>
                    <a:cubicBezTo>
                      <a:pt x="96" y="187"/>
                      <a:pt x="96" y="187"/>
                      <a:pt x="96" y="187"/>
                    </a:cubicBezTo>
                    <a:cubicBezTo>
                      <a:pt x="163" y="259"/>
                      <a:pt x="163" y="259"/>
                      <a:pt x="163" y="259"/>
                    </a:cubicBezTo>
                    <a:cubicBezTo>
                      <a:pt x="179" y="261"/>
                      <a:pt x="325" y="276"/>
                      <a:pt x="325" y="276"/>
                    </a:cubicBezTo>
                    <a:cubicBezTo>
                      <a:pt x="342" y="279"/>
                      <a:pt x="354" y="298"/>
                      <a:pt x="362" y="326"/>
                    </a:cubicBezTo>
                    <a:cubicBezTo>
                      <a:pt x="859" y="326"/>
                      <a:pt x="859" y="326"/>
                      <a:pt x="859" y="326"/>
                    </a:cubicBezTo>
                    <a:cubicBezTo>
                      <a:pt x="859" y="433"/>
                      <a:pt x="859" y="433"/>
                      <a:pt x="859" y="433"/>
                    </a:cubicBezTo>
                    <a:cubicBezTo>
                      <a:pt x="372" y="433"/>
                      <a:pt x="372" y="433"/>
                      <a:pt x="372" y="433"/>
                    </a:cubicBezTo>
                    <a:cubicBezTo>
                      <a:pt x="370" y="504"/>
                      <a:pt x="353" y="555"/>
                      <a:pt x="325" y="560"/>
                    </a:cubicBezTo>
                    <a:cubicBezTo>
                      <a:pt x="325" y="560"/>
                      <a:pt x="179" y="576"/>
                      <a:pt x="163" y="577"/>
                    </a:cubicBezTo>
                    <a:cubicBezTo>
                      <a:pt x="96" y="650"/>
                      <a:pt x="96" y="650"/>
                      <a:pt x="96" y="650"/>
                    </a:cubicBezTo>
                    <a:cubicBezTo>
                      <a:pt x="40" y="650"/>
                      <a:pt x="40" y="650"/>
                      <a:pt x="40" y="650"/>
                    </a:cubicBezTo>
                    <a:lnTo>
                      <a:pt x="40" y="187"/>
                    </a:lnTo>
                    <a:close/>
                    <a:moveTo>
                      <a:pt x="578" y="45"/>
                    </a:moveTo>
                    <a:cubicBezTo>
                      <a:pt x="682" y="51"/>
                      <a:pt x="764" y="109"/>
                      <a:pt x="800" y="200"/>
                    </a:cubicBezTo>
                    <a:cubicBezTo>
                      <a:pt x="811" y="229"/>
                      <a:pt x="818" y="257"/>
                      <a:pt x="821" y="286"/>
                    </a:cubicBezTo>
                    <a:cubicBezTo>
                      <a:pt x="390" y="286"/>
                      <a:pt x="390" y="286"/>
                      <a:pt x="390" y="286"/>
                    </a:cubicBezTo>
                    <a:cubicBezTo>
                      <a:pt x="374" y="251"/>
                      <a:pt x="350" y="240"/>
                      <a:pt x="332" y="237"/>
                    </a:cubicBezTo>
                    <a:cubicBezTo>
                      <a:pt x="331" y="236"/>
                      <a:pt x="330" y="236"/>
                      <a:pt x="251" y="228"/>
                    </a:cubicBezTo>
                    <a:cubicBezTo>
                      <a:pt x="277" y="171"/>
                      <a:pt x="321" y="121"/>
                      <a:pt x="378" y="89"/>
                    </a:cubicBezTo>
                    <a:cubicBezTo>
                      <a:pt x="430" y="59"/>
                      <a:pt x="513" y="40"/>
                      <a:pt x="578" y="4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00"/>
              </a:p>
            </p:txBody>
          </p:sp>
          <p:sp>
            <p:nvSpPr>
              <p:cNvPr id="288" name="Freeform 287"/>
              <p:cNvSpPr/>
              <p:nvPr/>
            </p:nvSpPr>
            <p:spPr>
              <a:xfrm>
                <a:off x="8687907" y="5271604"/>
                <a:ext cx="460502" cy="522452"/>
              </a:xfrm>
              <a:custGeom>
                <a:avLst/>
                <a:gdLst/>
                <a:ahLst/>
                <a:cxnLst/>
                <a:rect l="l" t="t" r="r" b="b"/>
                <a:pathLst>
                  <a:path w="647337" h="734422">
                    <a:moveTo>
                      <a:pt x="239862" y="478709"/>
                    </a:moveTo>
                    <a:cubicBezTo>
                      <a:pt x="238199" y="478445"/>
                      <a:pt x="236638" y="479580"/>
                      <a:pt x="236374" y="481242"/>
                    </a:cubicBezTo>
                    <a:lnTo>
                      <a:pt x="234467" y="493284"/>
                    </a:lnTo>
                    <a:cubicBezTo>
                      <a:pt x="234204" y="494946"/>
                      <a:pt x="235339" y="496508"/>
                      <a:pt x="237001" y="496771"/>
                    </a:cubicBezTo>
                    <a:lnTo>
                      <a:pt x="285168" y="504400"/>
                    </a:lnTo>
                    <a:cubicBezTo>
                      <a:pt x="286831" y="504664"/>
                      <a:pt x="288392" y="503529"/>
                      <a:pt x="288656" y="501867"/>
                    </a:cubicBezTo>
                    <a:lnTo>
                      <a:pt x="290563" y="489825"/>
                    </a:lnTo>
                    <a:cubicBezTo>
                      <a:pt x="290826" y="488163"/>
                      <a:pt x="289692" y="486601"/>
                      <a:pt x="288029" y="486338"/>
                    </a:cubicBezTo>
                    <a:close/>
                    <a:moveTo>
                      <a:pt x="579739" y="240937"/>
                    </a:moveTo>
                    <a:lnTo>
                      <a:pt x="571030" y="354569"/>
                    </a:lnTo>
                    <a:lnTo>
                      <a:pt x="608322" y="360375"/>
                    </a:lnTo>
                    <a:close/>
                    <a:moveTo>
                      <a:pt x="551692" y="58057"/>
                    </a:moveTo>
                    <a:lnTo>
                      <a:pt x="148194" y="75474"/>
                    </a:lnTo>
                    <a:lnTo>
                      <a:pt x="58206" y="371565"/>
                    </a:lnTo>
                    <a:lnTo>
                      <a:pt x="473315" y="406400"/>
                    </a:lnTo>
                    <a:close/>
                    <a:moveTo>
                      <a:pt x="592183" y="0"/>
                    </a:moveTo>
                    <a:lnTo>
                      <a:pt x="635726" y="46445"/>
                    </a:lnTo>
                    <a:lnTo>
                      <a:pt x="609600" y="179977"/>
                    </a:lnTo>
                    <a:lnTo>
                      <a:pt x="647337" y="377371"/>
                    </a:lnTo>
                    <a:lnTo>
                      <a:pt x="627017" y="397691"/>
                    </a:lnTo>
                    <a:lnTo>
                      <a:pt x="574766" y="388982"/>
                    </a:lnTo>
                    <a:lnTo>
                      <a:pt x="574766" y="566057"/>
                    </a:lnTo>
                    <a:lnTo>
                      <a:pt x="606697" y="571862"/>
                    </a:lnTo>
                    <a:lnTo>
                      <a:pt x="629920" y="583474"/>
                    </a:lnTo>
                    <a:lnTo>
                      <a:pt x="629920" y="627017"/>
                    </a:lnTo>
                    <a:lnTo>
                      <a:pt x="577669" y="667657"/>
                    </a:lnTo>
                    <a:lnTo>
                      <a:pt x="545737" y="656045"/>
                    </a:lnTo>
                    <a:lnTo>
                      <a:pt x="537029" y="687977"/>
                    </a:lnTo>
                    <a:lnTo>
                      <a:pt x="464457" y="734422"/>
                    </a:lnTo>
                    <a:lnTo>
                      <a:pt x="374469" y="717005"/>
                    </a:lnTo>
                    <a:lnTo>
                      <a:pt x="386080" y="618308"/>
                    </a:lnTo>
                    <a:lnTo>
                      <a:pt x="371565" y="696685"/>
                    </a:lnTo>
                    <a:lnTo>
                      <a:pt x="206103" y="664754"/>
                    </a:lnTo>
                    <a:lnTo>
                      <a:pt x="217714" y="597988"/>
                    </a:lnTo>
                    <a:lnTo>
                      <a:pt x="194491" y="676365"/>
                    </a:lnTo>
                    <a:lnTo>
                      <a:pt x="113211" y="661851"/>
                    </a:lnTo>
                    <a:lnTo>
                      <a:pt x="174171" y="444137"/>
                    </a:lnTo>
                    <a:lnTo>
                      <a:pt x="14514" y="429622"/>
                    </a:lnTo>
                    <a:lnTo>
                      <a:pt x="0" y="409302"/>
                    </a:lnTo>
                    <a:lnTo>
                      <a:pt x="119017" y="29028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89" name="Group 288"/>
              <p:cNvGrpSpPr/>
              <p:nvPr/>
            </p:nvGrpSpPr>
            <p:grpSpPr>
              <a:xfrm>
                <a:off x="9308416" y="5256415"/>
                <a:ext cx="716070" cy="544878"/>
                <a:chOff x="3743706" y="1858475"/>
                <a:chExt cx="1059414" cy="806139"/>
              </a:xfrm>
            </p:grpSpPr>
            <p:sp>
              <p:nvSpPr>
                <p:cNvPr id="319" name="Rounded Rectangle 318"/>
                <p:cNvSpPr/>
                <p:nvPr/>
              </p:nvSpPr>
              <p:spPr>
                <a:xfrm>
                  <a:off x="4184689" y="194265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bg1"/>
                </a:solidFill>
                <a:ln w="31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0" name="Rounded Rectangle 319"/>
                <p:cNvSpPr/>
                <p:nvPr/>
              </p:nvSpPr>
              <p:spPr>
                <a:xfrm>
                  <a:off x="4316888" y="194265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1" name="Rounded Rectangle 320"/>
                <p:cNvSpPr/>
                <p:nvPr/>
              </p:nvSpPr>
              <p:spPr>
                <a:xfrm>
                  <a:off x="4449087" y="194265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2" name="Rounded Rectangle 321"/>
                <p:cNvSpPr/>
                <p:nvPr/>
              </p:nvSpPr>
              <p:spPr>
                <a:xfrm>
                  <a:off x="4581286" y="194265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3" name="Rounded Rectangle 322"/>
                <p:cNvSpPr/>
                <p:nvPr/>
              </p:nvSpPr>
              <p:spPr>
                <a:xfrm>
                  <a:off x="4184689" y="2073136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4" name="Rounded Rectangle 323"/>
                <p:cNvSpPr/>
                <p:nvPr/>
              </p:nvSpPr>
              <p:spPr>
                <a:xfrm>
                  <a:off x="4316888" y="2073136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5" name="Rounded Rectangle 324"/>
                <p:cNvSpPr/>
                <p:nvPr/>
              </p:nvSpPr>
              <p:spPr>
                <a:xfrm>
                  <a:off x="4449087" y="2073136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bg1"/>
                </a:solidFill>
                <a:ln w="31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6" name="Rounded Rectangle 325"/>
                <p:cNvSpPr/>
                <p:nvPr/>
              </p:nvSpPr>
              <p:spPr>
                <a:xfrm>
                  <a:off x="4581286" y="2073136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bg1"/>
                </a:solidFill>
                <a:ln w="31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  <p:sp>
              <p:nvSpPr>
                <p:cNvPr id="327" name="Rounded Rectangle 326"/>
                <p:cNvSpPr/>
                <p:nvPr/>
              </p:nvSpPr>
              <p:spPr>
                <a:xfrm>
                  <a:off x="4184689" y="220361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8" name="Rounded Rectangle 327"/>
                <p:cNvSpPr/>
                <p:nvPr/>
              </p:nvSpPr>
              <p:spPr>
                <a:xfrm>
                  <a:off x="4316888" y="220361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bg1"/>
                </a:solidFill>
                <a:ln w="31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9" name="Rounded Rectangle 328"/>
                <p:cNvSpPr/>
                <p:nvPr/>
              </p:nvSpPr>
              <p:spPr>
                <a:xfrm>
                  <a:off x="4449087" y="220361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0" name="Rounded Rectangle 329"/>
                <p:cNvSpPr/>
                <p:nvPr/>
              </p:nvSpPr>
              <p:spPr>
                <a:xfrm>
                  <a:off x="4581286" y="2203615"/>
                  <a:ext cx="113636" cy="107385"/>
                </a:xfrm>
                <a:prstGeom prst="roundRect">
                  <a:avLst>
                    <a:gd name="adj" fmla="val 16508"/>
                  </a:avLst>
                </a:prstGeom>
                <a:solidFill>
                  <a:schemeClr val="bg1"/>
                </a:solidFill>
                <a:ln w="3175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1" name="Rounded Rectangle 42"/>
                <p:cNvSpPr/>
                <p:nvPr/>
              </p:nvSpPr>
              <p:spPr>
                <a:xfrm>
                  <a:off x="3743706" y="1858475"/>
                  <a:ext cx="1059414" cy="8061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49906" h="1179370">
                      <a:moveTo>
                        <a:pt x="1340967" y="1000604"/>
                      </a:moveTo>
                      <a:cubicBezTo>
                        <a:pt x="1310918" y="1000604"/>
                        <a:pt x="1286559" y="1024963"/>
                        <a:pt x="1286559" y="1055012"/>
                      </a:cubicBezTo>
                      <a:cubicBezTo>
                        <a:pt x="1286559" y="1085061"/>
                        <a:pt x="1310918" y="1109420"/>
                        <a:pt x="1340967" y="1109420"/>
                      </a:cubicBezTo>
                      <a:cubicBezTo>
                        <a:pt x="1371016" y="1109420"/>
                        <a:pt x="1395375" y="1085061"/>
                        <a:pt x="1395375" y="1055012"/>
                      </a:cubicBezTo>
                      <a:cubicBezTo>
                        <a:pt x="1395375" y="1024963"/>
                        <a:pt x="1371016" y="1000604"/>
                        <a:pt x="1340967" y="1000604"/>
                      </a:cubicBezTo>
                      <a:close/>
                      <a:moveTo>
                        <a:pt x="1432879" y="738208"/>
                      </a:moveTo>
                      <a:cubicBezTo>
                        <a:pt x="1420254" y="738208"/>
                        <a:pt x="1410019" y="748443"/>
                        <a:pt x="1410019" y="761068"/>
                      </a:cubicBezTo>
                      <a:cubicBezTo>
                        <a:pt x="1410019" y="773693"/>
                        <a:pt x="1420254" y="783928"/>
                        <a:pt x="1432879" y="783928"/>
                      </a:cubicBezTo>
                      <a:cubicBezTo>
                        <a:pt x="1445504" y="783928"/>
                        <a:pt x="1455739" y="773693"/>
                        <a:pt x="1455739" y="761068"/>
                      </a:cubicBezTo>
                      <a:cubicBezTo>
                        <a:pt x="1455739" y="748443"/>
                        <a:pt x="1445504" y="738208"/>
                        <a:pt x="1432879" y="738208"/>
                      </a:cubicBezTo>
                      <a:close/>
                      <a:moveTo>
                        <a:pt x="75405" y="113123"/>
                      </a:moveTo>
                      <a:cubicBezTo>
                        <a:pt x="53255" y="113123"/>
                        <a:pt x="35298" y="131080"/>
                        <a:pt x="35298" y="153230"/>
                      </a:cubicBezTo>
                      <a:lnTo>
                        <a:pt x="35298" y="199669"/>
                      </a:lnTo>
                      <a:cubicBezTo>
                        <a:pt x="35298" y="221819"/>
                        <a:pt x="53255" y="239776"/>
                        <a:pt x="75405" y="239776"/>
                      </a:cubicBezTo>
                      <a:lnTo>
                        <a:pt x="326152" y="239776"/>
                      </a:lnTo>
                      <a:cubicBezTo>
                        <a:pt x="348302" y="239776"/>
                        <a:pt x="366259" y="221819"/>
                        <a:pt x="366259" y="199669"/>
                      </a:cubicBezTo>
                      <a:lnTo>
                        <a:pt x="366259" y="153230"/>
                      </a:lnTo>
                      <a:cubicBezTo>
                        <a:pt x="366259" y="131080"/>
                        <a:pt x="348302" y="113123"/>
                        <a:pt x="326152" y="113123"/>
                      </a:cubicBezTo>
                      <a:close/>
                      <a:moveTo>
                        <a:pt x="542439" y="72363"/>
                      </a:moveTo>
                      <a:cubicBezTo>
                        <a:pt x="524148" y="72363"/>
                        <a:pt x="509320" y="87191"/>
                        <a:pt x="509320" y="105482"/>
                      </a:cubicBezTo>
                      <a:lnTo>
                        <a:pt x="509320" y="690297"/>
                      </a:lnTo>
                      <a:cubicBezTo>
                        <a:pt x="509320" y="708588"/>
                        <a:pt x="524148" y="723416"/>
                        <a:pt x="542439" y="723416"/>
                      </a:cubicBezTo>
                      <a:lnTo>
                        <a:pt x="1451560" y="723416"/>
                      </a:lnTo>
                      <a:cubicBezTo>
                        <a:pt x="1469851" y="723416"/>
                        <a:pt x="1484679" y="708588"/>
                        <a:pt x="1484679" y="690297"/>
                      </a:cubicBezTo>
                      <a:lnTo>
                        <a:pt x="1484679" y="105482"/>
                      </a:lnTo>
                      <a:cubicBezTo>
                        <a:pt x="1484679" y="87191"/>
                        <a:pt x="1469851" y="72363"/>
                        <a:pt x="1451560" y="72363"/>
                      </a:cubicBezTo>
                      <a:close/>
                      <a:moveTo>
                        <a:pt x="521115" y="0"/>
                      </a:moveTo>
                      <a:lnTo>
                        <a:pt x="1472883" y="0"/>
                      </a:lnTo>
                      <a:cubicBezTo>
                        <a:pt x="1515422" y="0"/>
                        <a:pt x="1549906" y="34484"/>
                        <a:pt x="1549906" y="77023"/>
                      </a:cubicBezTo>
                      <a:lnTo>
                        <a:pt x="1549906" y="718755"/>
                      </a:lnTo>
                      <a:cubicBezTo>
                        <a:pt x="1549906" y="761294"/>
                        <a:pt x="1515422" y="795778"/>
                        <a:pt x="1472883" y="795778"/>
                      </a:cubicBezTo>
                      <a:lnTo>
                        <a:pt x="1045585" y="795778"/>
                      </a:lnTo>
                      <a:lnTo>
                        <a:pt x="1045585" y="930654"/>
                      </a:lnTo>
                      <a:lnTo>
                        <a:pt x="1401475" y="930654"/>
                      </a:lnTo>
                      <a:cubicBezTo>
                        <a:pt x="1446210" y="930654"/>
                        <a:pt x="1482474" y="966918"/>
                        <a:pt x="1482474" y="1011653"/>
                      </a:cubicBezTo>
                      <a:lnTo>
                        <a:pt x="1482474" y="1098371"/>
                      </a:lnTo>
                      <a:cubicBezTo>
                        <a:pt x="1482474" y="1143106"/>
                        <a:pt x="1446210" y="1179370"/>
                        <a:pt x="1401475" y="1179370"/>
                      </a:cubicBezTo>
                      <a:lnTo>
                        <a:pt x="80999" y="1179370"/>
                      </a:lnTo>
                      <a:cubicBezTo>
                        <a:pt x="36264" y="1179370"/>
                        <a:pt x="0" y="1143106"/>
                        <a:pt x="0" y="1098371"/>
                      </a:cubicBezTo>
                      <a:lnTo>
                        <a:pt x="0" y="1011653"/>
                      </a:lnTo>
                      <a:cubicBezTo>
                        <a:pt x="0" y="977974"/>
                        <a:pt x="20554" y="949096"/>
                        <a:pt x="49831" y="936947"/>
                      </a:cubicBezTo>
                      <a:lnTo>
                        <a:pt x="49831" y="865675"/>
                      </a:lnTo>
                      <a:cubicBezTo>
                        <a:pt x="49831" y="815851"/>
                        <a:pt x="90222" y="775460"/>
                        <a:pt x="140046" y="775460"/>
                      </a:cubicBezTo>
                      <a:lnTo>
                        <a:pt x="171917" y="775460"/>
                      </a:lnTo>
                      <a:lnTo>
                        <a:pt x="171917" y="274658"/>
                      </a:lnTo>
                      <a:lnTo>
                        <a:pt x="63121" y="274658"/>
                      </a:lnTo>
                      <a:cubicBezTo>
                        <a:pt x="28261" y="274658"/>
                        <a:pt x="1" y="246398"/>
                        <a:pt x="1" y="211538"/>
                      </a:cubicBezTo>
                      <a:lnTo>
                        <a:pt x="1" y="138453"/>
                      </a:lnTo>
                      <a:cubicBezTo>
                        <a:pt x="1" y="103593"/>
                        <a:pt x="28261" y="75333"/>
                        <a:pt x="63121" y="75333"/>
                      </a:cubicBezTo>
                      <a:lnTo>
                        <a:pt x="340513" y="75333"/>
                      </a:lnTo>
                      <a:cubicBezTo>
                        <a:pt x="375373" y="75333"/>
                        <a:pt x="403633" y="103593"/>
                        <a:pt x="403633" y="138453"/>
                      </a:cubicBezTo>
                      <a:lnTo>
                        <a:pt x="403633" y="211538"/>
                      </a:lnTo>
                      <a:cubicBezTo>
                        <a:pt x="403633" y="246398"/>
                        <a:pt x="375373" y="274658"/>
                        <a:pt x="340513" y="274658"/>
                      </a:cubicBezTo>
                      <a:lnTo>
                        <a:pt x="231715" y="274658"/>
                      </a:lnTo>
                      <a:lnTo>
                        <a:pt x="231715" y="775460"/>
                      </a:lnTo>
                      <a:lnTo>
                        <a:pt x="263586" y="775460"/>
                      </a:lnTo>
                      <a:cubicBezTo>
                        <a:pt x="313410" y="775460"/>
                        <a:pt x="353801" y="815851"/>
                        <a:pt x="353801" y="865675"/>
                      </a:cubicBezTo>
                      <a:lnTo>
                        <a:pt x="353801" y="930654"/>
                      </a:lnTo>
                      <a:lnTo>
                        <a:pt x="948414" y="930654"/>
                      </a:lnTo>
                      <a:lnTo>
                        <a:pt x="948414" y="795778"/>
                      </a:lnTo>
                      <a:lnTo>
                        <a:pt x="521115" y="795778"/>
                      </a:lnTo>
                      <a:cubicBezTo>
                        <a:pt x="478576" y="795778"/>
                        <a:pt x="444092" y="761294"/>
                        <a:pt x="444092" y="718755"/>
                      </a:cubicBezTo>
                      <a:lnTo>
                        <a:pt x="444092" y="77023"/>
                      </a:lnTo>
                      <a:cubicBezTo>
                        <a:pt x="444092" y="34484"/>
                        <a:pt x="478576" y="0"/>
                        <a:pt x="52111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</p:grpSp>
          <p:grpSp>
            <p:nvGrpSpPr>
              <p:cNvPr id="290" name="Group 289"/>
              <p:cNvGrpSpPr/>
              <p:nvPr/>
            </p:nvGrpSpPr>
            <p:grpSpPr>
              <a:xfrm>
                <a:off x="10178233" y="5242698"/>
                <a:ext cx="393144" cy="559591"/>
                <a:chOff x="4170670" y="1085448"/>
                <a:chExt cx="689262" cy="981075"/>
              </a:xfrm>
            </p:grpSpPr>
            <p:grpSp>
              <p:nvGrpSpPr>
                <p:cNvPr id="291" name="Group 290"/>
                <p:cNvGrpSpPr/>
                <p:nvPr/>
              </p:nvGrpSpPr>
              <p:grpSpPr>
                <a:xfrm>
                  <a:off x="4170670" y="1087859"/>
                  <a:ext cx="343479" cy="978664"/>
                  <a:chOff x="-1373302" y="432589"/>
                  <a:chExt cx="1511300" cy="4306100"/>
                </a:xfrm>
              </p:grpSpPr>
              <p:sp>
                <p:nvSpPr>
                  <p:cNvPr id="295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-1206614" y="1800884"/>
                    <a:ext cx="228598" cy="2908573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6" name="Freeform 8"/>
                  <p:cNvSpPr>
                    <a:spLocks/>
                  </p:cNvSpPr>
                  <p:nvPr/>
                </p:nvSpPr>
                <p:spPr bwMode="auto">
                  <a:xfrm>
                    <a:off x="-1373302" y="432589"/>
                    <a:ext cx="595313" cy="4284683"/>
                  </a:xfrm>
                  <a:custGeom>
                    <a:avLst/>
                    <a:gdLst>
                      <a:gd name="T0" fmla="*/ 85 w 750"/>
                      <a:gd name="T1" fmla="*/ 0 h 5452"/>
                      <a:gd name="T2" fmla="*/ 375 w 750"/>
                      <a:gd name="T3" fmla="*/ 0 h 5452"/>
                      <a:gd name="T4" fmla="*/ 348 w 750"/>
                      <a:gd name="T5" fmla="*/ 4 h 5452"/>
                      <a:gd name="T6" fmla="*/ 325 w 750"/>
                      <a:gd name="T7" fmla="*/ 15 h 5452"/>
                      <a:gd name="T8" fmla="*/ 307 w 750"/>
                      <a:gd name="T9" fmla="*/ 33 h 5452"/>
                      <a:gd name="T10" fmla="*/ 295 w 750"/>
                      <a:gd name="T11" fmla="*/ 57 h 5452"/>
                      <a:gd name="T12" fmla="*/ 290 w 750"/>
                      <a:gd name="T13" fmla="*/ 83 h 5452"/>
                      <a:gd name="T14" fmla="*/ 290 w 750"/>
                      <a:gd name="T15" fmla="*/ 1150 h 5452"/>
                      <a:gd name="T16" fmla="*/ 294 w 750"/>
                      <a:gd name="T17" fmla="*/ 1210 h 5452"/>
                      <a:gd name="T18" fmla="*/ 302 w 750"/>
                      <a:gd name="T19" fmla="*/ 1269 h 5452"/>
                      <a:gd name="T20" fmla="*/ 317 w 750"/>
                      <a:gd name="T21" fmla="*/ 1327 h 5452"/>
                      <a:gd name="T22" fmla="*/ 337 w 750"/>
                      <a:gd name="T23" fmla="*/ 1383 h 5452"/>
                      <a:gd name="T24" fmla="*/ 687 w 750"/>
                      <a:gd name="T25" fmla="*/ 2232 h 5452"/>
                      <a:gd name="T26" fmla="*/ 715 w 750"/>
                      <a:gd name="T27" fmla="*/ 2310 h 5452"/>
                      <a:gd name="T28" fmla="*/ 735 w 750"/>
                      <a:gd name="T29" fmla="*/ 2391 h 5452"/>
                      <a:gd name="T30" fmla="*/ 746 w 750"/>
                      <a:gd name="T31" fmla="*/ 2474 h 5452"/>
                      <a:gd name="T32" fmla="*/ 750 w 750"/>
                      <a:gd name="T33" fmla="*/ 2557 h 5452"/>
                      <a:gd name="T34" fmla="*/ 750 w 750"/>
                      <a:gd name="T35" fmla="*/ 5452 h 5452"/>
                      <a:gd name="T36" fmla="*/ 461 w 750"/>
                      <a:gd name="T37" fmla="*/ 5452 h 5452"/>
                      <a:gd name="T38" fmla="*/ 461 w 750"/>
                      <a:gd name="T39" fmla="*/ 2557 h 5452"/>
                      <a:gd name="T40" fmla="*/ 456 w 750"/>
                      <a:gd name="T41" fmla="*/ 2474 h 5452"/>
                      <a:gd name="T42" fmla="*/ 445 w 750"/>
                      <a:gd name="T43" fmla="*/ 2391 h 5452"/>
                      <a:gd name="T44" fmla="*/ 425 w 750"/>
                      <a:gd name="T45" fmla="*/ 2310 h 5452"/>
                      <a:gd name="T46" fmla="*/ 397 w 750"/>
                      <a:gd name="T47" fmla="*/ 2232 h 5452"/>
                      <a:gd name="T48" fmla="*/ 47 w 750"/>
                      <a:gd name="T49" fmla="*/ 1383 h 5452"/>
                      <a:gd name="T50" fmla="*/ 27 w 750"/>
                      <a:gd name="T51" fmla="*/ 1327 h 5452"/>
                      <a:gd name="T52" fmla="*/ 12 w 750"/>
                      <a:gd name="T53" fmla="*/ 1269 h 5452"/>
                      <a:gd name="T54" fmla="*/ 4 w 750"/>
                      <a:gd name="T55" fmla="*/ 1210 h 5452"/>
                      <a:gd name="T56" fmla="*/ 0 w 750"/>
                      <a:gd name="T57" fmla="*/ 1150 h 5452"/>
                      <a:gd name="T58" fmla="*/ 0 w 750"/>
                      <a:gd name="T59" fmla="*/ 83 h 5452"/>
                      <a:gd name="T60" fmla="*/ 5 w 750"/>
                      <a:gd name="T61" fmla="*/ 57 h 5452"/>
                      <a:gd name="T62" fmla="*/ 17 w 750"/>
                      <a:gd name="T63" fmla="*/ 33 h 5452"/>
                      <a:gd name="T64" fmla="*/ 35 w 750"/>
                      <a:gd name="T65" fmla="*/ 15 h 5452"/>
                      <a:gd name="T66" fmla="*/ 58 w 750"/>
                      <a:gd name="T67" fmla="*/ 4 h 5452"/>
                      <a:gd name="T68" fmla="*/ 85 w 750"/>
                      <a:gd name="T69" fmla="*/ 0 h 54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750" h="5452">
                        <a:moveTo>
                          <a:pt x="85" y="0"/>
                        </a:moveTo>
                        <a:lnTo>
                          <a:pt x="375" y="0"/>
                        </a:lnTo>
                        <a:lnTo>
                          <a:pt x="348" y="4"/>
                        </a:lnTo>
                        <a:lnTo>
                          <a:pt x="325" y="15"/>
                        </a:lnTo>
                        <a:lnTo>
                          <a:pt x="307" y="33"/>
                        </a:lnTo>
                        <a:lnTo>
                          <a:pt x="295" y="57"/>
                        </a:lnTo>
                        <a:lnTo>
                          <a:pt x="290" y="83"/>
                        </a:lnTo>
                        <a:lnTo>
                          <a:pt x="290" y="1150"/>
                        </a:lnTo>
                        <a:lnTo>
                          <a:pt x="294" y="1210"/>
                        </a:lnTo>
                        <a:lnTo>
                          <a:pt x="302" y="1269"/>
                        </a:lnTo>
                        <a:lnTo>
                          <a:pt x="317" y="1327"/>
                        </a:lnTo>
                        <a:lnTo>
                          <a:pt x="337" y="1383"/>
                        </a:lnTo>
                        <a:lnTo>
                          <a:pt x="687" y="2232"/>
                        </a:lnTo>
                        <a:lnTo>
                          <a:pt x="715" y="2310"/>
                        </a:lnTo>
                        <a:lnTo>
                          <a:pt x="735" y="2391"/>
                        </a:lnTo>
                        <a:lnTo>
                          <a:pt x="746" y="2474"/>
                        </a:lnTo>
                        <a:lnTo>
                          <a:pt x="750" y="2557"/>
                        </a:lnTo>
                        <a:lnTo>
                          <a:pt x="750" y="5452"/>
                        </a:lnTo>
                        <a:lnTo>
                          <a:pt x="461" y="5452"/>
                        </a:lnTo>
                        <a:lnTo>
                          <a:pt x="461" y="2557"/>
                        </a:lnTo>
                        <a:lnTo>
                          <a:pt x="456" y="2474"/>
                        </a:lnTo>
                        <a:lnTo>
                          <a:pt x="445" y="2391"/>
                        </a:lnTo>
                        <a:lnTo>
                          <a:pt x="425" y="2310"/>
                        </a:lnTo>
                        <a:lnTo>
                          <a:pt x="397" y="2232"/>
                        </a:lnTo>
                        <a:lnTo>
                          <a:pt x="47" y="1383"/>
                        </a:lnTo>
                        <a:lnTo>
                          <a:pt x="27" y="1327"/>
                        </a:lnTo>
                        <a:lnTo>
                          <a:pt x="12" y="1269"/>
                        </a:lnTo>
                        <a:lnTo>
                          <a:pt x="4" y="1210"/>
                        </a:lnTo>
                        <a:lnTo>
                          <a:pt x="0" y="1150"/>
                        </a:lnTo>
                        <a:lnTo>
                          <a:pt x="0" y="83"/>
                        </a:lnTo>
                        <a:lnTo>
                          <a:pt x="5" y="57"/>
                        </a:lnTo>
                        <a:lnTo>
                          <a:pt x="17" y="33"/>
                        </a:lnTo>
                        <a:lnTo>
                          <a:pt x="35" y="15"/>
                        </a:lnTo>
                        <a:lnTo>
                          <a:pt x="58" y="4"/>
                        </a:lnTo>
                        <a:lnTo>
                          <a:pt x="85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7" name="Freeform 9"/>
                  <p:cNvSpPr>
                    <a:spLocks/>
                  </p:cNvSpPr>
                  <p:nvPr/>
                </p:nvSpPr>
                <p:spPr bwMode="auto">
                  <a:xfrm>
                    <a:off x="-1289160" y="432589"/>
                    <a:ext cx="1357315" cy="4284683"/>
                  </a:xfrm>
                  <a:custGeom>
                    <a:avLst/>
                    <a:gdLst>
                      <a:gd name="T0" fmla="*/ 85 w 1710"/>
                      <a:gd name="T1" fmla="*/ 0 h 5452"/>
                      <a:gd name="T2" fmla="*/ 1166 w 1710"/>
                      <a:gd name="T3" fmla="*/ 0 h 5452"/>
                      <a:gd name="T4" fmla="*/ 1192 w 1710"/>
                      <a:gd name="T5" fmla="*/ 4 h 5452"/>
                      <a:gd name="T6" fmla="*/ 1216 w 1710"/>
                      <a:gd name="T7" fmla="*/ 15 h 5452"/>
                      <a:gd name="T8" fmla="*/ 1234 w 1710"/>
                      <a:gd name="T9" fmla="*/ 33 h 5452"/>
                      <a:gd name="T10" fmla="*/ 1245 w 1710"/>
                      <a:gd name="T11" fmla="*/ 57 h 5452"/>
                      <a:gd name="T12" fmla="*/ 1250 w 1710"/>
                      <a:gd name="T13" fmla="*/ 83 h 5452"/>
                      <a:gd name="T14" fmla="*/ 1250 w 1710"/>
                      <a:gd name="T15" fmla="*/ 1150 h 5452"/>
                      <a:gd name="T16" fmla="*/ 1252 w 1710"/>
                      <a:gd name="T17" fmla="*/ 1210 h 5452"/>
                      <a:gd name="T18" fmla="*/ 1262 w 1710"/>
                      <a:gd name="T19" fmla="*/ 1269 h 5452"/>
                      <a:gd name="T20" fmla="*/ 1277 w 1710"/>
                      <a:gd name="T21" fmla="*/ 1327 h 5452"/>
                      <a:gd name="T22" fmla="*/ 1297 w 1710"/>
                      <a:gd name="T23" fmla="*/ 1383 h 5452"/>
                      <a:gd name="T24" fmla="*/ 1710 w 1710"/>
                      <a:gd name="T25" fmla="*/ 2388 h 5452"/>
                      <a:gd name="T26" fmla="*/ 1710 w 1710"/>
                      <a:gd name="T27" fmla="*/ 5452 h 5452"/>
                      <a:gd name="T28" fmla="*/ 461 w 1710"/>
                      <a:gd name="T29" fmla="*/ 5452 h 5452"/>
                      <a:gd name="T30" fmla="*/ 461 w 1710"/>
                      <a:gd name="T31" fmla="*/ 2557 h 5452"/>
                      <a:gd name="T32" fmla="*/ 456 w 1710"/>
                      <a:gd name="T33" fmla="*/ 2474 h 5452"/>
                      <a:gd name="T34" fmla="*/ 445 w 1710"/>
                      <a:gd name="T35" fmla="*/ 2391 h 5452"/>
                      <a:gd name="T36" fmla="*/ 425 w 1710"/>
                      <a:gd name="T37" fmla="*/ 2310 h 5452"/>
                      <a:gd name="T38" fmla="*/ 397 w 1710"/>
                      <a:gd name="T39" fmla="*/ 2232 h 5452"/>
                      <a:gd name="T40" fmla="*/ 47 w 1710"/>
                      <a:gd name="T41" fmla="*/ 1383 h 5452"/>
                      <a:gd name="T42" fmla="*/ 27 w 1710"/>
                      <a:gd name="T43" fmla="*/ 1327 h 5452"/>
                      <a:gd name="T44" fmla="*/ 14 w 1710"/>
                      <a:gd name="T45" fmla="*/ 1269 h 5452"/>
                      <a:gd name="T46" fmla="*/ 4 w 1710"/>
                      <a:gd name="T47" fmla="*/ 1210 h 5452"/>
                      <a:gd name="T48" fmla="*/ 0 w 1710"/>
                      <a:gd name="T49" fmla="*/ 1150 h 5452"/>
                      <a:gd name="T50" fmla="*/ 0 w 1710"/>
                      <a:gd name="T51" fmla="*/ 83 h 5452"/>
                      <a:gd name="T52" fmla="*/ 5 w 1710"/>
                      <a:gd name="T53" fmla="*/ 57 h 5452"/>
                      <a:gd name="T54" fmla="*/ 17 w 1710"/>
                      <a:gd name="T55" fmla="*/ 33 h 5452"/>
                      <a:gd name="T56" fmla="*/ 35 w 1710"/>
                      <a:gd name="T57" fmla="*/ 15 h 5452"/>
                      <a:gd name="T58" fmla="*/ 58 w 1710"/>
                      <a:gd name="T59" fmla="*/ 4 h 5452"/>
                      <a:gd name="T60" fmla="*/ 85 w 1710"/>
                      <a:gd name="T61" fmla="*/ 0 h 54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1710" h="5452">
                        <a:moveTo>
                          <a:pt x="85" y="0"/>
                        </a:moveTo>
                        <a:lnTo>
                          <a:pt x="1166" y="0"/>
                        </a:lnTo>
                        <a:lnTo>
                          <a:pt x="1192" y="4"/>
                        </a:lnTo>
                        <a:lnTo>
                          <a:pt x="1216" y="15"/>
                        </a:lnTo>
                        <a:lnTo>
                          <a:pt x="1234" y="33"/>
                        </a:lnTo>
                        <a:lnTo>
                          <a:pt x="1245" y="57"/>
                        </a:lnTo>
                        <a:lnTo>
                          <a:pt x="1250" y="83"/>
                        </a:lnTo>
                        <a:lnTo>
                          <a:pt x="1250" y="1150"/>
                        </a:lnTo>
                        <a:lnTo>
                          <a:pt x="1252" y="1210"/>
                        </a:lnTo>
                        <a:lnTo>
                          <a:pt x="1262" y="1269"/>
                        </a:lnTo>
                        <a:lnTo>
                          <a:pt x="1277" y="1327"/>
                        </a:lnTo>
                        <a:lnTo>
                          <a:pt x="1297" y="1383"/>
                        </a:lnTo>
                        <a:lnTo>
                          <a:pt x="1710" y="2388"/>
                        </a:lnTo>
                        <a:lnTo>
                          <a:pt x="1710" y="5452"/>
                        </a:lnTo>
                        <a:lnTo>
                          <a:pt x="461" y="5452"/>
                        </a:lnTo>
                        <a:lnTo>
                          <a:pt x="461" y="2557"/>
                        </a:lnTo>
                        <a:lnTo>
                          <a:pt x="456" y="2474"/>
                        </a:lnTo>
                        <a:lnTo>
                          <a:pt x="445" y="2391"/>
                        </a:lnTo>
                        <a:lnTo>
                          <a:pt x="425" y="2310"/>
                        </a:lnTo>
                        <a:lnTo>
                          <a:pt x="397" y="2232"/>
                        </a:lnTo>
                        <a:lnTo>
                          <a:pt x="47" y="1383"/>
                        </a:lnTo>
                        <a:lnTo>
                          <a:pt x="27" y="1327"/>
                        </a:lnTo>
                        <a:lnTo>
                          <a:pt x="14" y="1269"/>
                        </a:lnTo>
                        <a:lnTo>
                          <a:pt x="4" y="1210"/>
                        </a:lnTo>
                        <a:lnTo>
                          <a:pt x="0" y="1150"/>
                        </a:lnTo>
                        <a:lnTo>
                          <a:pt x="0" y="83"/>
                        </a:lnTo>
                        <a:lnTo>
                          <a:pt x="5" y="57"/>
                        </a:lnTo>
                        <a:lnTo>
                          <a:pt x="17" y="33"/>
                        </a:lnTo>
                        <a:lnTo>
                          <a:pt x="35" y="15"/>
                        </a:lnTo>
                        <a:lnTo>
                          <a:pt x="58" y="4"/>
                        </a:lnTo>
                        <a:lnTo>
                          <a:pt x="85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8" name="Freeform 10"/>
                  <p:cNvSpPr>
                    <a:spLocks/>
                  </p:cNvSpPr>
                  <p:nvPr/>
                </p:nvSpPr>
                <p:spPr bwMode="auto">
                  <a:xfrm>
                    <a:off x="-1332027" y="4635501"/>
                    <a:ext cx="1470025" cy="103188"/>
                  </a:xfrm>
                  <a:custGeom>
                    <a:avLst/>
                    <a:gdLst>
                      <a:gd name="T0" fmla="*/ 40 w 1851"/>
                      <a:gd name="T1" fmla="*/ 0 h 131"/>
                      <a:gd name="T2" fmla="*/ 1851 w 1851"/>
                      <a:gd name="T3" fmla="*/ 0 h 131"/>
                      <a:gd name="T4" fmla="*/ 1851 w 1851"/>
                      <a:gd name="T5" fmla="*/ 131 h 131"/>
                      <a:gd name="T6" fmla="*/ 40 w 1851"/>
                      <a:gd name="T7" fmla="*/ 131 h 131"/>
                      <a:gd name="T8" fmla="*/ 23 w 1851"/>
                      <a:gd name="T9" fmla="*/ 128 h 131"/>
                      <a:gd name="T10" fmla="*/ 11 w 1851"/>
                      <a:gd name="T11" fmla="*/ 119 h 131"/>
                      <a:gd name="T12" fmla="*/ 3 w 1851"/>
                      <a:gd name="T13" fmla="*/ 108 h 131"/>
                      <a:gd name="T14" fmla="*/ 0 w 1851"/>
                      <a:gd name="T15" fmla="*/ 91 h 131"/>
                      <a:gd name="T16" fmla="*/ 0 w 1851"/>
                      <a:gd name="T17" fmla="*/ 40 h 131"/>
                      <a:gd name="T18" fmla="*/ 3 w 1851"/>
                      <a:gd name="T19" fmla="*/ 23 h 131"/>
                      <a:gd name="T20" fmla="*/ 11 w 1851"/>
                      <a:gd name="T21" fmla="*/ 12 h 131"/>
                      <a:gd name="T22" fmla="*/ 23 w 1851"/>
                      <a:gd name="T23" fmla="*/ 4 h 131"/>
                      <a:gd name="T24" fmla="*/ 40 w 1851"/>
                      <a:gd name="T25" fmla="*/ 0 h 1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851" h="131">
                        <a:moveTo>
                          <a:pt x="40" y="0"/>
                        </a:moveTo>
                        <a:lnTo>
                          <a:pt x="1851" y="0"/>
                        </a:lnTo>
                        <a:lnTo>
                          <a:pt x="1851" y="131"/>
                        </a:lnTo>
                        <a:lnTo>
                          <a:pt x="40" y="131"/>
                        </a:lnTo>
                        <a:lnTo>
                          <a:pt x="23" y="128"/>
                        </a:lnTo>
                        <a:lnTo>
                          <a:pt x="11" y="119"/>
                        </a:lnTo>
                        <a:lnTo>
                          <a:pt x="3" y="108"/>
                        </a:lnTo>
                        <a:lnTo>
                          <a:pt x="0" y="91"/>
                        </a:lnTo>
                        <a:lnTo>
                          <a:pt x="0" y="40"/>
                        </a:lnTo>
                        <a:lnTo>
                          <a:pt x="3" y="23"/>
                        </a:lnTo>
                        <a:lnTo>
                          <a:pt x="11" y="12"/>
                        </a:lnTo>
                        <a:lnTo>
                          <a:pt x="23" y="4"/>
                        </a:lnTo>
                        <a:lnTo>
                          <a:pt x="40" y="0"/>
                        </a:lnTo>
                        <a:close/>
                      </a:path>
                    </a:pathLst>
                  </a:custGeom>
                  <a:solidFill>
                    <a:srgbClr val="66788D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9" name="Freeform 11"/>
                  <p:cNvSpPr>
                    <a:spLocks/>
                  </p:cNvSpPr>
                  <p:nvPr/>
                </p:nvSpPr>
                <p:spPr bwMode="auto">
                  <a:xfrm>
                    <a:off x="-1228839" y="484188"/>
                    <a:ext cx="873125" cy="809625"/>
                  </a:xfrm>
                  <a:custGeom>
                    <a:avLst/>
                    <a:gdLst>
                      <a:gd name="T0" fmla="*/ 70 w 1101"/>
                      <a:gd name="T1" fmla="*/ 0 h 1019"/>
                      <a:gd name="T2" fmla="*/ 1031 w 1101"/>
                      <a:gd name="T3" fmla="*/ 0 h 1019"/>
                      <a:gd name="T4" fmla="*/ 1053 w 1101"/>
                      <a:gd name="T5" fmla="*/ 3 h 1019"/>
                      <a:gd name="T6" fmla="*/ 1073 w 1101"/>
                      <a:gd name="T7" fmla="*/ 13 h 1019"/>
                      <a:gd name="T8" fmla="*/ 1087 w 1101"/>
                      <a:gd name="T9" fmla="*/ 28 h 1019"/>
                      <a:gd name="T10" fmla="*/ 1097 w 1101"/>
                      <a:gd name="T11" fmla="*/ 48 h 1019"/>
                      <a:gd name="T12" fmla="*/ 1101 w 1101"/>
                      <a:gd name="T13" fmla="*/ 69 h 1019"/>
                      <a:gd name="T14" fmla="*/ 1101 w 1101"/>
                      <a:gd name="T15" fmla="*/ 950 h 1019"/>
                      <a:gd name="T16" fmla="*/ 1097 w 1101"/>
                      <a:gd name="T17" fmla="*/ 971 h 1019"/>
                      <a:gd name="T18" fmla="*/ 1087 w 1101"/>
                      <a:gd name="T19" fmla="*/ 991 h 1019"/>
                      <a:gd name="T20" fmla="*/ 1073 w 1101"/>
                      <a:gd name="T21" fmla="*/ 1006 h 1019"/>
                      <a:gd name="T22" fmla="*/ 1053 w 1101"/>
                      <a:gd name="T23" fmla="*/ 1016 h 1019"/>
                      <a:gd name="T24" fmla="*/ 1031 w 1101"/>
                      <a:gd name="T25" fmla="*/ 1019 h 1019"/>
                      <a:gd name="T26" fmla="*/ 70 w 1101"/>
                      <a:gd name="T27" fmla="*/ 1019 h 1019"/>
                      <a:gd name="T28" fmla="*/ 48 w 1101"/>
                      <a:gd name="T29" fmla="*/ 1016 h 1019"/>
                      <a:gd name="T30" fmla="*/ 28 w 1101"/>
                      <a:gd name="T31" fmla="*/ 1006 h 1019"/>
                      <a:gd name="T32" fmla="*/ 13 w 1101"/>
                      <a:gd name="T33" fmla="*/ 991 h 1019"/>
                      <a:gd name="T34" fmla="*/ 3 w 1101"/>
                      <a:gd name="T35" fmla="*/ 971 h 1019"/>
                      <a:gd name="T36" fmla="*/ 0 w 1101"/>
                      <a:gd name="T37" fmla="*/ 950 h 1019"/>
                      <a:gd name="T38" fmla="*/ 0 w 1101"/>
                      <a:gd name="T39" fmla="*/ 69 h 1019"/>
                      <a:gd name="T40" fmla="*/ 3 w 1101"/>
                      <a:gd name="T41" fmla="*/ 48 h 1019"/>
                      <a:gd name="T42" fmla="*/ 13 w 1101"/>
                      <a:gd name="T43" fmla="*/ 28 h 1019"/>
                      <a:gd name="T44" fmla="*/ 28 w 1101"/>
                      <a:gd name="T45" fmla="*/ 13 h 1019"/>
                      <a:gd name="T46" fmla="*/ 48 w 1101"/>
                      <a:gd name="T47" fmla="*/ 3 h 1019"/>
                      <a:gd name="T48" fmla="*/ 70 w 1101"/>
                      <a:gd name="T49" fmla="*/ 0 h 10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1101" h="1019">
                        <a:moveTo>
                          <a:pt x="70" y="0"/>
                        </a:moveTo>
                        <a:lnTo>
                          <a:pt x="1031" y="0"/>
                        </a:lnTo>
                        <a:lnTo>
                          <a:pt x="1053" y="3"/>
                        </a:lnTo>
                        <a:lnTo>
                          <a:pt x="1073" y="13"/>
                        </a:lnTo>
                        <a:lnTo>
                          <a:pt x="1087" y="28"/>
                        </a:lnTo>
                        <a:lnTo>
                          <a:pt x="1097" y="48"/>
                        </a:lnTo>
                        <a:lnTo>
                          <a:pt x="1101" y="69"/>
                        </a:lnTo>
                        <a:lnTo>
                          <a:pt x="1101" y="950"/>
                        </a:lnTo>
                        <a:lnTo>
                          <a:pt x="1097" y="971"/>
                        </a:lnTo>
                        <a:lnTo>
                          <a:pt x="1087" y="991"/>
                        </a:lnTo>
                        <a:lnTo>
                          <a:pt x="1073" y="1006"/>
                        </a:lnTo>
                        <a:lnTo>
                          <a:pt x="1053" y="1016"/>
                        </a:lnTo>
                        <a:lnTo>
                          <a:pt x="1031" y="1019"/>
                        </a:lnTo>
                        <a:lnTo>
                          <a:pt x="70" y="1019"/>
                        </a:lnTo>
                        <a:lnTo>
                          <a:pt x="48" y="1016"/>
                        </a:lnTo>
                        <a:lnTo>
                          <a:pt x="28" y="1006"/>
                        </a:lnTo>
                        <a:lnTo>
                          <a:pt x="13" y="991"/>
                        </a:lnTo>
                        <a:lnTo>
                          <a:pt x="3" y="971"/>
                        </a:lnTo>
                        <a:lnTo>
                          <a:pt x="0" y="950"/>
                        </a:lnTo>
                        <a:lnTo>
                          <a:pt x="0" y="69"/>
                        </a:lnTo>
                        <a:lnTo>
                          <a:pt x="3" y="48"/>
                        </a:lnTo>
                        <a:lnTo>
                          <a:pt x="13" y="28"/>
                        </a:lnTo>
                        <a:lnTo>
                          <a:pt x="28" y="13"/>
                        </a:lnTo>
                        <a:lnTo>
                          <a:pt x="48" y="3"/>
                        </a:lnTo>
                        <a:lnTo>
                          <a:pt x="7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0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0" name="Freeform 12"/>
                  <p:cNvSpPr>
                    <a:spLocks/>
                  </p:cNvSpPr>
                  <p:nvPr/>
                </p:nvSpPr>
                <p:spPr bwMode="auto">
                  <a:xfrm>
                    <a:off x="-1171689" y="1530351"/>
                    <a:ext cx="1119188" cy="654050"/>
                  </a:xfrm>
                  <a:custGeom>
                    <a:avLst/>
                    <a:gdLst>
                      <a:gd name="T0" fmla="*/ 58 w 1411"/>
                      <a:gd name="T1" fmla="*/ 0 h 824"/>
                      <a:gd name="T2" fmla="*/ 1024 w 1411"/>
                      <a:gd name="T3" fmla="*/ 0 h 824"/>
                      <a:gd name="T4" fmla="*/ 1049 w 1411"/>
                      <a:gd name="T5" fmla="*/ 3 h 824"/>
                      <a:gd name="T6" fmla="*/ 1074 w 1411"/>
                      <a:gd name="T7" fmla="*/ 12 h 824"/>
                      <a:gd name="T8" fmla="*/ 1096 w 1411"/>
                      <a:gd name="T9" fmla="*/ 26 h 824"/>
                      <a:gd name="T10" fmla="*/ 1112 w 1411"/>
                      <a:gd name="T11" fmla="*/ 45 h 824"/>
                      <a:gd name="T12" fmla="*/ 1126 w 1411"/>
                      <a:gd name="T13" fmla="*/ 68 h 824"/>
                      <a:gd name="T14" fmla="*/ 1406 w 1411"/>
                      <a:gd name="T15" fmla="*/ 743 h 824"/>
                      <a:gd name="T16" fmla="*/ 1411 w 1411"/>
                      <a:gd name="T17" fmla="*/ 763 h 824"/>
                      <a:gd name="T18" fmla="*/ 1409 w 1411"/>
                      <a:gd name="T19" fmla="*/ 781 h 824"/>
                      <a:gd name="T20" fmla="*/ 1401 w 1411"/>
                      <a:gd name="T21" fmla="*/ 797 h 824"/>
                      <a:gd name="T22" fmla="*/ 1387 w 1411"/>
                      <a:gd name="T23" fmla="*/ 812 h 824"/>
                      <a:gd name="T24" fmla="*/ 1371 w 1411"/>
                      <a:gd name="T25" fmla="*/ 821 h 824"/>
                      <a:gd name="T26" fmla="*/ 1353 w 1411"/>
                      <a:gd name="T27" fmla="*/ 824 h 824"/>
                      <a:gd name="T28" fmla="*/ 386 w 1411"/>
                      <a:gd name="T29" fmla="*/ 824 h 824"/>
                      <a:gd name="T30" fmla="*/ 360 w 1411"/>
                      <a:gd name="T31" fmla="*/ 821 h 824"/>
                      <a:gd name="T32" fmla="*/ 336 w 1411"/>
                      <a:gd name="T33" fmla="*/ 812 h 824"/>
                      <a:gd name="T34" fmla="*/ 315 w 1411"/>
                      <a:gd name="T35" fmla="*/ 797 h 824"/>
                      <a:gd name="T36" fmla="*/ 297 w 1411"/>
                      <a:gd name="T37" fmla="*/ 779 h 824"/>
                      <a:gd name="T38" fmla="*/ 283 w 1411"/>
                      <a:gd name="T39" fmla="*/ 756 h 824"/>
                      <a:gd name="T40" fmla="*/ 3 w 1411"/>
                      <a:gd name="T41" fmla="*/ 81 h 824"/>
                      <a:gd name="T42" fmla="*/ 0 w 1411"/>
                      <a:gd name="T43" fmla="*/ 61 h 824"/>
                      <a:gd name="T44" fmla="*/ 2 w 1411"/>
                      <a:gd name="T45" fmla="*/ 43 h 824"/>
                      <a:gd name="T46" fmla="*/ 10 w 1411"/>
                      <a:gd name="T47" fmla="*/ 26 h 824"/>
                      <a:gd name="T48" fmla="*/ 22 w 1411"/>
                      <a:gd name="T49" fmla="*/ 12 h 824"/>
                      <a:gd name="T50" fmla="*/ 38 w 1411"/>
                      <a:gd name="T51" fmla="*/ 3 h 824"/>
                      <a:gd name="T52" fmla="*/ 58 w 1411"/>
                      <a:gd name="T53" fmla="*/ 0 h 8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1411" h="824">
                        <a:moveTo>
                          <a:pt x="58" y="0"/>
                        </a:moveTo>
                        <a:lnTo>
                          <a:pt x="1024" y="0"/>
                        </a:lnTo>
                        <a:lnTo>
                          <a:pt x="1049" y="3"/>
                        </a:lnTo>
                        <a:lnTo>
                          <a:pt x="1074" y="12"/>
                        </a:lnTo>
                        <a:lnTo>
                          <a:pt x="1096" y="26"/>
                        </a:lnTo>
                        <a:lnTo>
                          <a:pt x="1112" y="45"/>
                        </a:lnTo>
                        <a:lnTo>
                          <a:pt x="1126" y="68"/>
                        </a:lnTo>
                        <a:lnTo>
                          <a:pt x="1406" y="743"/>
                        </a:lnTo>
                        <a:lnTo>
                          <a:pt x="1411" y="763"/>
                        </a:lnTo>
                        <a:lnTo>
                          <a:pt x="1409" y="781"/>
                        </a:lnTo>
                        <a:lnTo>
                          <a:pt x="1401" y="797"/>
                        </a:lnTo>
                        <a:lnTo>
                          <a:pt x="1387" y="812"/>
                        </a:lnTo>
                        <a:lnTo>
                          <a:pt x="1371" y="821"/>
                        </a:lnTo>
                        <a:lnTo>
                          <a:pt x="1353" y="824"/>
                        </a:lnTo>
                        <a:lnTo>
                          <a:pt x="386" y="824"/>
                        </a:lnTo>
                        <a:lnTo>
                          <a:pt x="360" y="821"/>
                        </a:lnTo>
                        <a:lnTo>
                          <a:pt x="336" y="812"/>
                        </a:lnTo>
                        <a:lnTo>
                          <a:pt x="315" y="797"/>
                        </a:lnTo>
                        <a:lnTo>
                          <a:pt x="297" y="779"/>
                        </a:lnTo>
                        <a:lnTo>
                          <a:pt x="283" y="756"/>
                        </a:lnTo>
                        <a:lnTo>
                          <a:pt x="3" y="81"/>
                        </a:lnTo>
                        <a:lnTo>
                          <a:pt x="0" y="61"/>
                        </a:lnTo>
                        <a:lnTo>
                          <a:pt x="2" y="43"/>
                        </a:lnTo>
                        <a:lnTo>
                          <a:pt x="10" y="26"/>
                        </a:lnTo>
                        <a:lnTo>
                          <a:pt x="22" y="12"/>
                        </a:lnTo>
                        <a:lnTo>
                          <a:pt x="38" y="3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1" name="Freeform 14"/>
                  <p:cNvSpPr>
                    <a:spLocks/>
                  </p:cNvSpPr>
                  <p:nvPr/>
                </p:nvSpPr>
                <p:spPr bwMode="auto">
                  <a:xfrm>
                    <a:off x="-1089139" y="1595438"/>
                    <a:ext cx="954088" cy="523875"/>
                  </a:xfrm>
                  <a:custGeom>
                    <a:avLst/>
                    <a:gdLst>
                      <a:gd name="T0" fmla="*/ 0 w 1202"/>
                      <a:gd name="T1" fmla="*/ 0 h 658"/>
                      <a:gd name="T2" fmla="*/ 929 w 1202"/>
                      <a:gd name="T3" fmla="*/ 0 h 658"/>
                      <a:gd name="T4" fmla="*/ 1202 w 1202"/>
                      <a:gd name="T5" fmla="*/ 658 h 658"/>
                      <a:gd name="T6" fmla="*/ 274 w 1202"/>
                      <a:gd name="T7" fmla="*/ 658 h 658"/>
                      <a:gd name="T8" fmla="*/ 0 w 1202"/>
                      <a:gd name="T9" fmla="*/ 0 h 6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02" h="658">
                        <a:moveTo>
                          <a:pt x="0" y="0"/>
                        </a:moveTo>
                        <a:lnTo>
                          <a:pt x="929" y="0"/>
                        </a:lnTo>
                        <a:lnTo>
                          <a:pt x="1202" y="658"/>
                        </a:lnTo>
                        <a:lnTo>
                          <a:pt x="274" y="65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2" name="Freeform 15"/>
                  <p:cNvSpPr>
                    <a:spLocks/>
                  </p:cNvSpPr>
                  <p:nvPr/>
                </p:nvSpPr>
                <p:spPr bwMode="auto">
                  <a:xfrm>
                    <a:off x="-368414" y="2659063"/>
                    <a:ext cx="258763" cy="80963"/>
                  </a:xfrm>
                  <a:custGeom>
                    <a:avLst/>
                    <a:gdLst>
                      <a:gd name="T0" fmla="*/ 37 w 327"/>
                      <a:gd name="T1" fmla="*/ 0 h 103"/>
                      <a:gd name="T2" fmla="*/ 290 w 327"/>
                      <a:gd name="T3" fmla="*/ 0 h 103"/>
                      <a:gd name="T4" fmla="*/ 305 w 327"/>
                      <a:gd name="T5" fmla="*/ 2 h 103"/>
                      <a:gd name="T6" fmla="*/ 317 w 327"/>
                      <a:gd name="T7" fmla="*/ 10 h 103"/>
                      <a:gd name="T8" fmla="*/ 325 w 327"/>
                      <a:gd name="T9" fmla="*/ 22 h 103"/>
                      <a:gd name="T10" fmla="*/ 327 w 327"/>
                      <a:gd name="T11" fmla="*/ 37 h 103"/>
                      <a:gd name="T12" fmla="*/ 327 w 327"/>
                      <a:gd name="T13" fmla="*/ 65 h 103"/>
                      <a:gd name="T14" fmla="*/ 325 w 327"/>
                      <a:gd name="T15" fmla="*/ 80 h 103"/>
                      <a:gd name="T16" fmla="*/ 317 w 327"/>
                      <a:gd name="T17" fmla="*/ 91 h 103"/>
                      <a:gd name="T18" fmla="*/ 305 w 327"/>
                      <a:gd name="T19" fmla="*/ 99 h 103"/>
                      <a:gd name="T20" fmla="*/ 290 w 327"/>
                      <a:gd name="T21" fmla="*/ 103 h 103"/>
                      <a:gd name="T22" fmla="*/ 37 w 327"/>
                      <a:gd name="T23" fmla="*/ 103 h 103"/>
                      <a:gd name="T24" fmla="*/ 23 w 327"/>
                      <a:gd name="T25" fmla="*/ 99 h 103"/>
                      <a:gd name="T26" fmla="*/ 10 w 327"/>
                      <a:gd name="T27" fmla="*/ 91 h 103"/>
                      <a:gd name="T28" fmla="*/ 3 w 327"/>
                      <a:gd name="T29" fmla="*/ 80 h 103"/>
                      <a:gd name="T30" fmla="*/ 0 w 327"/>
                      <a:gd name="T31" fmla="*/ 65 h 103"/>
                      <a:gd name="T32" fmla="*/ 0 w 327"/>
                      <a:gd name="T33" fmla="*/ 37 h 103"/>
                      <a:gd name="T34" fmla="*/ 3 w 327"/>
                      <a:gd name="T35" fmla="*/ 22 h 103"/>
                      <a:gd name="T36" fmla="*/ 10 w 327"/>
                      <a:gd name="T37" fmla="*/ 10 h 103"/>
                      <a:gd name="T38" fmla="*/ 23 w 327"/>
                      <a:gd name="T39" fmla="*/ 2 h 103"/>
                      <a:gd name="T40" fmla="*/ 37 w 327"/>
                      <a:gd name="T41" fmla="*/ 0 h 1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327" h="103">
                        <a:moveTo>
                          <a:pt x="37" y="0"/>
                        </a:moveTo>
                        <a:lnTo>
                          <a:pt x="290" y="0"/>
                        </a:lnTo>
                        <a:lnTo>
                          <a:pt x="305" y="2"/>
                        </a:lnTo>
                        <a:lnTo>
                          <a:pt x="317" y="10"/>
                        </a:lnTo>
                        <a:lnTo>
                          <a:pt x="325" y="22"/>
                        </a:lnTo>
                        <a:lnTo>
                          <a:pt x="327" y="37"/>
                        </a:lnTo>
                        <a:lnTo>
                          <a:pt x="327" y="65"/>
                        </a:lnTo>
                        <a:lnTo>
                          <a:pt x="325" y="80"/>
                        </a:lnTo>
                        <a:lnTo>
                          <a:pt x="317" y="91"/>
                        </a:lnTo>
                        <a:lnTo>
                          <a:pt x="305" y="99"/>
                        </a:lnTo>
                        <a:lnTo>
                          <a:pt x="290" y="103"/>
                        </a:lnTo>
                        <a:lnTo>
                          <a:pt x="37" y="103"/>
                        </a:lnTo>
                        <a:lnTo>
                          <a:pt x="23" y="99"/>
                        </a:lnTo>
                        <a:lnTo>
                          <a:pt x="10" y="91"/>
                        </a:lnTo>
                        <a:lnTo>
                          <a:pt x="3" y="80"/>
                        </a:lnTo>
                        <a:lnTo>
                          <a:pt x="0" y="65"/>
                        </a:lnTo>
                        <a:lnTo>
                          <a:pt x="0" y="37"/>
                        </a:lnTo>
                        <a:lnTo>
                          <a:pt x="3" y="22"/>
                        </a:lnTo>
                        <a:lnTo>
                          <a:pt x="10" y="10"/>
                        </a:lnTo>
                        <a:lnTo>
                          <a:pt x="23" y="2"/>
                        </a:lnTo>
                        <a:lnTo>
                          <a:pt x="37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3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-731952" y="2692401"/>
                    <a:ext cx="219075" cy="12700"/>
                  </a:xfrm>
                  <a:prstGeom prst="rect">
                    <a:avLst/>
                  </a:prstGeom>
                  <a:solidFill>
                    <a:srgbClr val="506687"/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4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-758939" y="2673351"/>
                    <a:ext cx="260350" cy="52388"/>
                  </a:xfrm>
                  <a:prstGeom prst="rect">
                    <a:avLst/>
                  </a:prstGeom>
                  <a:solidFill>
                    <a:schemeClr val="tx1"/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5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-738302" y="2695576"/>
                    <a:ext cx="219075" cy="7938"/>
                  </a:xfrm>
                  <a:prstGeom prst="rect">
                    <a:avLst/>
                  </a:prstGeom>
                  <a:solidFill>
                    <a:srgbClr val="A6A8AB"/>
                  </a:solidFill>
                  <a:ln w="0">
                    <a:noFill/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6" name="Freeform 19"/>
                  <p:cNvSpPr>
                    <a:spLocks/>
                  </p:cNvSpPr>
                  <p:nvPr/>
                </p:nvSpPr>
                <p:spPr bwMode="auto">
                  <a:xfrm>
                    <a:off x="-584314" y="1628776"/>
                    <a:ext cx="242888" cy="141288"/>
                  </a:xfrm>
                  <a:custGeom>
                    <a:avLst/>
                    <a:gdLst>
                      <a:gd name="T0" fmla="*/ 0 w 307"/>
                      <a:gd name="T1" fmla="*/ 0 h 179"/>
                      <a:gd name="T2" fmla="*/ 232 w 307"/>
                      <a:gd name="T3" fmla="*/ 0 h 179"/>
                      <a:gd name="T4" fmla="*/ 307 w 307"/>
                      <a:gd name="T5" fmla="*/ 179 h 179"/>
                      <a:gd name="T6" fmla="*/ 75 w 307"/>
                      <a:gd name="T7" fmla="*/ 179 h 179"/>
                      <a:gd name="T8" fmla="*/ 0 w 307"/>
                      <a:gd name="T9" fmla="*/ 0 h 1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7" h="179">
                        <a:moveTo>
                          <a:pt x="0" y="0"/>
                        </a:moveTo>
                        <a:lnTo>
                          <a:pt x="232" y="0"/>
                        </a:lnTo>
                        <a:lnTo>
                          <a:pt x="307" y="179"/>
                        </a:lnTo>
                        <a:lnTo>
                          <a:pt x="75" y="17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" name="Freeform 21"/>
                  <p:cNvSpPr>
                    <a:spLocks/>
                  </p:cNvSpPr>
                  <p:nvPr/>
                </p:nvSpPr>
                <p:spPr bwMode="auto">
                  <a:xfrm>
                    <a:off x="-1011352" y="1628776"/>
                    <a:ext cx="242888" cy="141288"/>
                  </a:xfrm>
                  <a:custGeom>
                    <a:avLst/>
                    <a:gdLst>
                      <a:gd name="T0" fmla="*/ 0 w 307"/>
                      <a:gd name="T1" fmla="*/ 0 h 179"/>
                      <a:gd name="T2" fmla="*/ 232 w 307"/>
                      <a:gd name="T3" fmla="*/ 0 h 179"/>
                      <a:gd name="T4" fmla="*/ 307 w 307"/>
                      <a:gd name="T5" fmla="*/ 179 h 179"/>
                      <a:gd name="T6" fmla="*/ 75 w 307"/>
                      <a:gd name="T7" fmla="*/ 179 h 179"/>
                      <a:gd name="T8" fmla="*/ 0 w 307"/>
                      <a:gd name="T9" fmla="*/ 0 h 1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7" h="179">
                        <a:moveTo>
                          <a:pt x="0" y="0"/>
                        </a:moveTo>
                        <a:lnTo>
                          <a:pt x="232" y="0"/>
                        </a:lnTo>
                        <a:lnTo>
                          <a:pt x="307" y="179"/>
                        </a:lnTo>
                        <a:lnTo>
                          <a:pt x="75" y="17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8" name="Freeform 25"/>
                  <p:cNvSpPr>
                    <a:spLocks/>
                  </p:cNvSpPr>
                  <p:nvPr/>
                </p:nvSpPr>
                <p:spPr bwMode="auto">
                  <a:xfrm>
                    <a:off x="-652577" y="1974851"/>
                    <a:ext cx="433388" cy="92075"/>
                  </a:xfrm>
                  <a:custGeom>
                    <a:avLst/>
                    <a:gdLst>
                      <a:gd name="T0" fmla="*/ 0 w 545"/>
                      <a:gd name="T1" fmla="*/ 0 h 116"/>
                      <a:gd name="T2" fmla="*/ 497 w 545"/>
                      <a:gd name="T3" fmla="*/ 0 h 116"/>
                      <a:gd name="T4" fmla="*/ 545 w 545"/>
                      <a:gd name="T5" fmla="*/ 116 h 116"/>
                      <a:gd name="T6" fmla="*/ 48 w 545"/>
                      <a:gd name="T7" fmla="*/ 116 h 116"/>
                      <a:gd name="T8" fmla="*/ 0 w 545"/>
                      <a:gd name="T9" fmla="*/ 0 h 1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45" h="116">
                        <a:moveTo>
                          <a:pt x="0" y="0"/>
                        </a:moveTo>
                        <a:lnTo>
                          <a:pt x="497" y="0"/>
                        </a:lnTo>
                        <a:lnTo>
                          <a:pt x="545" y="116"/>
                        </a:lnTo>
                        <a:lnTo>
                          <a:pt x="48" y="11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5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9" name="Freeform 26"/>
                  <p:cNvSpPr>
                    <a:spLocks/>
                  </p:cNvSpPr>
                  <p:nvPr/>
                </p:nvSpPr>
                <p:spPr bwMode="auto">
                  <a:xfrm>
                    <a:off x="-611302" y="1990726"/>
                    <a:ext cx="342900" cy="15875"/>
                  </a:xfrm>
                  <a:custGeom>
                    <a:avLst/>
                    <a:gdLst>
                      <a:gd name="T0" fmla="*/ 0 w 433"/>
                      <a:gd name="T1" fmla="*/ 0 h 20"/>
                      <a:gd name="T2" fmla="*/ 425 w 433"/>
                      <a:gd name="T3" fmla="*/ 0 h 20"/>
                      <a:gd name="T4" fmla="*/ 433 w 433"/>
                      <a:gd name="T5" fmla="*/ 20 h 20"/>
                      <a:gd name="T6" fmla="*/ 8 w 433"/>
                      <a:gd name="T7" fmla="*/ 20 h 20"/>
                      <a:gd name="T8" fmla="*/ 0 w 433"/>
                      <a:gd name="T9" fmla="*/ 0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33" h="20">
                        <a:moveTo>
                          <a:pt x="0" y="0"/>
                        </a:moveTo>
                        <a:lnTo>
                          <a:pt x="425" y="0"/>
                        </a:lnTo>
                        <a:lnTo>
                          <a:pt x="433" y="20"/>
                        </a:lnTo>
                        <a:lnTo>
                          <a:pt x="8" y="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0" name="Freeform 27"/>
                  <p:cNvSpPr>
                    <a:spLocks/>
                  </p:cNvSpPr>
                  <p:nvPr/>
                </p:nvSpPr>
                <p:spPr bwMode="auto">
                  <a:xfrm>
                    <a:off x="-598602" y="2020888"/>
                    <a:ext cx="344488" cy="15875"/>
                  </a:xfrm>
                  <a:custGeom>
                    <a:avLst/>
                    <a:gdLst>
                      <a:gd name="T0" fmla="*/ 0 w 434"/>
                      <a:gd name="T1" fmla="*/ 0 h 20"/>
                      <a:gd name="T2" fmla="*/ 424 w 434"/>
                      <a:gd name="T3" fmla="*/ 0 h 20"/>
                      <a:gd name="T4" fmla="*/ 434 w 434"/>
                      <a:gd name="T5" fmla="*/ 20 h 20"/>
                      <a:gd name="T6" fmla="*/ 8 w 434"/>
                      <a:gd name="T7" fmla="*/ 20 h 20"/>
                      <a:gd name="T8" fmla="*/ 0 w 434"/>
                      <a:gd name="T9" fmla="*/ 0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34" h="20">
                        <a:moveTo>
                          <a:pt x="0" y="0"/>
                        </a:moveTo>
                        <a:lnTo>
                          <a:pt x="424" y="0"/>
                        </a:lnTo>
                        <a:lnTo>
                          <a:pt x="434" y="20"/>
                        </a:lnTo>
                        <a:lnTo>
                          <a:pt x="8" y="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1" name="Freeform 30"/>
                  <p:cNvSpPr>
                    <a:spLocks/>
                  </p:cNvSpPr>
                  <p:nvPr/>
                </p:nvSpPr>
                <p:spPr bwMode="auto">
                  <a:xfrm>
                    <a:off x="-882764" y="1870076"/>
                    <a:ext cx="44450" cy="42863"/>
                  </a:xfrm>
                  <a:custGeom>
                    <a:avLst/>
                    <a:gdLst>
                      <a:gd name="T0" fmla="*/ 18 w 56"/>
                      <a:gd name="T1" fmla="*/ 0 h 53"/>
                      <a:gd name="T2" fmla="*/ 33 w 56"/>
                      <a:gd name="T3" fmla="*/ 5 h 53"/>
                      <a:gd name="T4" fmla="*/ 46 w 56"/>
                      <a:gd name="T5" fmla="*/ 14 h 53"/>
                      <a:gd name="T6" fmla="*/ 55 w 56"/>
                      <a:gd name="T7" fmla="*/ 27 h 53"/>
                      <a:gd name="T8" fmla="*/ 56 w 56"/>
                      <a:gd name="T9" fmla="*/ 34 h 53"/>
                      <a:gd name="T10" fmla="*/ 56 w 56"/>
                      <a:gd name="T11" fmla="*/ 40 h 53"/>
                      <a:gd name="T12" fmla="*/ 55 w 56"/>
                      <a:gd name="T13" fmla="*/ 45 h 53"/>
                      <a:gd name="T14" fmla="*/ 51 w 56"/>
                      <a:gd name="T15" fmla="*/ 50 h 53"/>
                      <a:gd name="T16" fmla="*/ 46 w 56"/>
                      <a:gd name="T17" fmla="*/ 52 h 53"/>
                      <a:gd name="T18" fmla="*/ 40 w 56"/>
                      <a:gd name="T19" fmla="*/ 53 h 53"/>
                      <a:gd name="T20" fmla="*/ 25 w 56"/>
                      <a:gd name="T21" fmla="*/ 50 h 53"/>
                      <a:gd name="T22" fmla="*/ 12 w 56"/>
                      <a:gd name="T23" fmla="*/ 40 h 53"/>
                      <a:gd name="T24" fmla="*/ 3 w 56"/>
                      <a:gd name="T25" fmla="*/ 27 h 53"/>
                      <a:gd name="T26" fmla="*/ 0 w 56"/>
                      <a:gd name="T27" fmla="*/ 20 h 53"/>
                      <a:gd name="T28" fmla="*/ 0 w 56"/>
                      <a:gd name="T29" fmla="*/ 14 h 53"/>
                      <a:gd name="T30" fmla="*/ 3 w 56"/>
                      <a:gd name="T31" fmla="*/ 9 h 53"/>
                      <a:gd name="T32" fmla="*/ 7 w 56"/>
                      <a:gd name="T33" fmla="*/ 5 h 53"/>
                      <a:gd name="T34" fmla="*/ 12 w 56"/>
                      <a:gd name="T35" fmla="*/ 2 h 53"/>
                      <a:gd name="T36" fmla="*/ 18 w 56"/>
                      <a:gd name="T37" fmla="*/ 0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56" h="53">
                        <a:moveTo>
                          <a:pt x="18" y="0"/>
                        </a:moveTo>
                        <a:lnTo>
                          <a:pt x="33" y="5"/>
                        </a:lnTo>
                        <a:lnTo>
                          <a:pt x="46" y="14"/>
                        </a:lnTo>
                        <a:lnTo>
                          <a:pt x="55" y="27"/>
                        </a:lnTo>
                        <a:lnTo>
                          <a:pt x="56" y="34"/>
                        </a:lnTo>
                        <a:lnTo>
                          <a:pt x="56" y="40"/>
                        </a:lnTo>
                        <a:lnTo>
                          <a:pt x="55" y="45"/>
                        </a:lnTo>
                        <a:lnTo>
                          <a:pt x="51" y="50"/>
                        </a:lnTo>
                        <a:lnTo>
                          <a:pt x="46" y="52"/>
                        </a:lnTo>
                        <a:lnTo>
                          <a:pt x="40" y="53"/>
                        </a:lnTo>
                        <a:lnTo>
                          <a:pt x="25" y="50"/>
                        </a:lnTo>
                        <a:lnTo>
                          <a:pt x="12" y="40"/>
                        </a:lnTo>
                        <a:lnTo>
                          <a:pt x="3" y="27"/>
                        </a:lnTo>
                        <a:lnTo>
                          <a:pt x="0" y="20"/>
                        </a:lnTo>
                        <a:lnTo>
                          <a:pt x="0" y="14"/>
                        </a:lnTo>
                        <a:lnTo>
                          <a:pt x="3" y="9"/>
                        </a:lnTo>
                        <a:lnTo>
                          <a:pt x="7" y="5"/>
                        </a:lnTo>
                        <a:lnTo>
                          <a:pt x="12" y="2"/>
                        </a:lnTo>
                        <a:lnTo>
                          <a:pt x="18" y="0"/>
                        </a:lnTo>
                        <a:close/>
                      </a:path>
                    </a:pathLst>
                  </a:custGeom>
                  <a:solidFill>
                    <a:schemeClr val="accent6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2" name="Freeform 33"/>
                  <p:cNvSpPr>
                    <a:spLocks/>
                  </p:cNvSpPr>
                  <p:nvPr/>
                </p:nvSpPr>
                <p:spPr bwMode="auto">
                  <a:xfrm>
                    <a:off x="-641464" y="1830388"/>
                    <a:ext cx="88900" cy="47625"/>
                  </a:xfrm>
                  <a:custGeom>
                    <a:avLst/>
                    <a:gdLst>
                      <a:gd name="T0" fmla="*/ 0 w 113"/>
                      <a:gd name="T1" fmla="*/ 0 h 61"/>
                      <a:gd name="T2" fmla="*/ 86 w 113"/>
                      <a:gd name="T3" fmla="*/ 0 h 61"/>
                      <a:gd name="T4" fmla="*/ 113 w 113"/>
                      <a:gd name="T5" fmla="*/ 61 h 61"/>
                      <a:gd name="T6" fmla="*/ 25 w 113"/>
                      <a:gd name="T7" fmla="*/ 61 h 61"/>
                      <a:gd name="T8" fmla="*/ 0 w 113"/>
                      <a:gd name="T9" fmla="*/ 0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3" h="61">
                        <a:moveTo>
                          <a:pt x="0" y="0"/>
                        </a:moveTo>
                        <a:lnTo>
                          <a:pt x="86" y="0"/>
                        </a:lnTo>
                        <a:lnTo>
                          <a:pt x="113" y="61"/>
                        </a:lnTo>
                        <a:lnTo>
                          <a:pt x="25" y="6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6838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3" name="Freeform 35"/>
                  <p:cNvSpPr>
                    <a:spLocks/>
                  </p:cNvSpPr>
                  <p:nvPr/>
                </p:nvSpPr>
                <p:spPr bwMode="auto">
                  <a:xfrm>
                    <a:off x="-436677" y="1827213"/>
                    <a:ext cx="84138" cy="76200"/>
                  </a:xfrm>
                  <a:custGeom>
                    <a:avLst/>
                    <a:gdLst>
                      <a:gd name="T0" fmla="*/ 31 w 104"/>
                      <a:gd name="T1" fmla="*/ 0 h 96"/>
                      <a:gd name="T2" fmla="*/ 53 w 104"/>
                      <a:gd name="T3" fmla="*/ 3 h 96"/>
                      <a:gd name="T4" fmla="*/ 73 w 104"/>
                      <a:gd name="T5" fmla="*/ 13 h 96"/>
                      <a:gd name="T6" fmla="*/ 89 w 104"/>
                      <a:gd name="T7" fmla="*/ 30 h 96"/>
                      <a:gd name="T8" fmla="*/ 101 w 104"/>
                      <a:gd name="T9" fmla="*/ 48 h 96"/>
                      <a:gd name="T10" fmla="*/ 104 w 104"/>
                      <a:gd name="T11" fmla="*/ 63 h 96"/>
                      <a:gd name="T12" fmla="*/ 102 w 104"/>
                      <a:gd name="T13" fmla="*/ 76 h 96"/>
                      <a:gd name="T14" fmla="*/ 97 w 104"/>
                      <a:gd name="T15" fmla="*/ 88 h 96"/>
                      <a:gd name="T16" fmla="*/ 86 w 104"/>
                      <a:gd name="T17" fmla="*/ 94 h 96"/>
                      <a:gd name="T18" fmla="*/ 73 w 104"/>
                      <a:gd name="T19" fmla="*/ 96 h 96"/>
                      <a:gd name="T20" fmla="*/ 51 w 104"/>
                      <a:gd name="T21" fmla="*/ 93 h 96"/>
                      <a:gd name="T22" fmla="*/ 31 w 104"/>
                      <a:gd name="T23" fmla="*/ 83 h 96"/>
                      <a:gd name="T24" fmla="*/ 15 w 104"/>
                      <a:gd name="T25" fmla="*/ 66 h 96"/>
                      <a:gd name="T26" fmla="*/ 3 w 104"/>
                      <a:gd name="T27" fmla="*/ 48 h 96"/>
                      <a:gd name="T28" fmla="*/ 0 w 104"/>
                      <a:gd name="T29" fmla="*/ 33 h 96"/>
                      <a:gd name="T30" fmla="*/ 1 w 104"/>
                      <a:gd name="T31" fmla="*/ 20 h 96"/>
                      <a:gd name="T32" fmla="*/ 6 w 104"/>
                      <a:gd name="T33" fmla="*/ 8 h 96"/>
                      <a:gd name="T34" fmla="*/ 18 w 104"/>
                      <a:gd name="T35" fmla="*/ 2 h 96"/>
                      <a:gd name="T36" fmla="*/ 31 w 104"/>
                      <a:gd name="T37" fmla="*/ 0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104" h="96">
                        <a:moveTo>
                          <a:pt x="31" y="0"/>
                        </a:moveTo>
                        <a:lnTo>
                          <a:pt x="53" y="3"/>
                        </a:lnTo>
                        <a:lnTo>
                          <a:pt x="73" y="13"/>
                        </a:lnTo>
                        <a:lnTo>
                          <a:pt x="89" y="30"/>
                        </a:lnTo>
                        <a:lnTo>
                          <a:pt x="101" y="48"/>
                        </a:lnTo>
                        <a:lnTo>
                          <a:pt x="104" y="63"/>
                        </a:lnTo>
                        <a:lnTo>
                          <a:pt x="102" y="76"/>
                        </a:lnTo>
                        <a:lnTo>
                          <a:pt x="97" y="88"/>
                        </a:lnTo>
                        <a:lnTo>
                          <a:pt x="86" y="94"/>
                        </a:lnTo>
                        <a:lnTo>
                          <a:pt x="73" y="96"/>
                        </a:lnTo>
                        <a:lnTo>
                          <a:pt x="51" y="93"/>
                        </a:lnTo>
                        <a:lnTo>
                          <a:pt x="31" y="83"/>
                        </a:lnTo>
                        <a:lnTo>
                          <a:pt x="15" y="66"/>
                        </a:lnTo>
                        <a:lnTo>
                          <a:pt x="3" y="48"/>
                        </a:lnTo>
                        <a:lnTo>
                          <a:pt x="0" y="33"/>
                        </a:lnTo>
                        <a:lnTo>
                          <a:pt x="1" y="20"/>
                        </a:lnTo>
                        <a:lnTo>
                          <a:pt x="6" y="8"/>
                        </a:lnTo>
                        <a:lnTo>
                          <a:pt x="18" y="2"/>
                        </a:lnTo>
                        <a:lnTo>
                          <a:pt x="31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4" name="Freeform 36"/>
                  <p:cNvSpPr>
                    <a:spLocks/>
                  </p:cNvSpPr>
                  <p:nvPr/>
                </p:nvSpPr>
                <p:spPr bwMode="auto">
                  <a:xfrm>
                    <a:off x="-438264" y="1912938"/>
                    <a:ext cx="130175" cy="9525"/>
                  </a:xfrm>
                  <a:custGeom>
                    <a:avLst/>
                    <a:gdLst>
                      <a:gd name="T0" fmla="*/ 0 w 162"/>
                      <a:gd name="T1" fmla="*/ 0 h 14"/>
                      <a:gd name="T2" fmla="*/ 157 w 162"/>
                      <a:gd name="T3" fmla="*/ 0 h 14"/>
                      <a:gd name="T4" fmla="*/ 162 w 162"/>
                      <a:gd name="T5" fmla="*/ 14 h 14"/>
                      <a:gd name="T6" fmla="*/ 5 w 162"/>
                      <a:gd name="T7" fmla="*/ 14 h 14"/>
                      <a:gd name="T8" fmla="*/ 0 w 162"/>
                      <a:gd name="T9" fmla="*/ 0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2" h="14">
                        <a:moveTo>
                          <a:pt x="0" y="0"/>
                        </a:moveTo>
                        <a:lnTo>
                          <a:pt x="157" y="0"/>
                        </a:lnTo>
                        <a:lnTo>
                          <a:pt x="162" y="14"/>
                        </a:lnTo>
                        <a:lnTo>
                          <a:pt x="5" y="1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5" name="Freeform 38"/>
                  <p:cNvSpPr>
                    <a:spLocks/>
                  </p:cNvSpPr>
                  <p:nvPr/>
                </p:nvSpPr>
                <p:spPr bwMode="auto">
                  <a:xfrm>
                    <a:off x="-666864" y="1677988"/>
                    <a:ext cx="50800" cy="6350"/>
                  </a:xfrm>
                  <a:custGeom>
                    <a:avLst/>
                    <a:gdLst>
                      <a:gd name="T0" fmla="*/ 0 w 63"/>
                      <a:gd name="T1" fmla="*/ 0 h 7"/>
                      <a:gd name="T2" fmla="*/ 61 w 63"/>
                      <a:gd name="T3" fmla="*/ 0 h 7"/>
                      <a:gd name="T4" fmla="*/ 63 w 63"/>
                      <a:gd name="T5" fmla="*/ 7 h 7"/>
                      <a:gd name="T6" fmla="*/ 3 w 63"/>
                      <a:gd name="T7" fmla="*/ 7 h 7"/>
                      <a:gd name="T8" fmla="*/ 0 w 63"/>
                      <a:gd name="T9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3" h="7">
                        <a:moveTo>
                          <a:pt x="0" y="0"/>
                        </a:moveTo>
                        <a:lnTo>
                          <a:pt x="61" y="0"/>
                        </a:lnTo>
                        <a:lnTo>
                          <a:pt x="63" y="7"/>
                        </a:lnTo>
                        <a:lnTo>
                          <a:pt x="3" y="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6" name="Freeform 39"/>
                  <p:cNvSpPr>
                    <a:spLocks/>
                  </p:cNvSpPr>
                  <p:nvPr/>
                </p:nvSpPr>
                <p:spPr bwMode="auto">
                  <a:xfrm>
                    <a:off x="-660514" y="1692276"/>
                    <a:ext cx="50800" cy="6350"/>
                  </a:xfrm>
                  <a:custGeom>
                    <a:avLst/>
                    <a:gdLst>
                      <a:gd name="T0" fmla="*/ 0 w 63"/>
                      <a:gd name="T1" fmla="*/ 0 h 9"/>
                      <a:gd name="T2" fmla="*/ 59 w 63"/>
                      <a:gd name="T3" fmla="*/ 0 h 9"/>
                      <a:gd name="T4" fmla="*/ 63 w 63"/>
                      <a:gd name="T5" fmla="*/ 9 h 9"/>
                      <a:gd name="T6" fmla="*/ 3 w 63"/>
                      <a:gd name="T7" fmla="*/ 9 h 9"/>
                      <a:gd name="T8" fmla="*/ 0 w 63"/>
                      <a:gd name="T9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3" h="9">
                        <a:moveTo>
                          <a:pt x="0" y="0"/>
                        </a:moveTo>
                        <a:lnTo>
                          <a:pt x="59" y="0"/>
                        </a:lnTo>
                        <a:lnTo>
                          <a:pt x="63" y="9"/>
                        </a:lnTo>
                        <a:lnTo>
                          <a:pt x="3" y="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7" name="Freeform 42"/>
                  <p:cNvSpPr>
                    <a:spLocks/>
                  </p:cNvSpPr>
                  <p:nvPr/>
                </p:nvSpPr>
                <p:spPr bwMode="auto">
                  <a:xfrm>
                    <a:off x="-863714" y="1666876"/>
                    <a:ext cx="95250" cy="103188"/>
                  </a:xfrm>
                  <a:custGeom>
                    <a:avLst/>
                    <a:gdLst>
                      <a:gd name="T0" fmla="*/ 66 w 121"/>
                      <a:gd name="T1" fmla="*/ 0 h 131"/>
                      <a:gd name="T2" fmla="*/ 121 w 121"/>
                      <a:gd name="T3" fmla="*/ 131 h 131"/>
                      <a:gd name="T4" fmla="*/ 0 w 121"/>
                      <a:gd name="T5" fmla="*/ 131 h 131"/>
                      <a:gd name="T6" fmla="*/ 66 w 121"/>
                      <a:gd name="T7" fmla="*/ 0 h 1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1" h="131">
                        <a:moveTo>
                          <a:pt x="66" y="0"/>
                        </a:moveTo>
                        <a:lnTo>
                          <a:pt x="121" y="131"/>
                        </a:lnTo>
                        <a:lnTo>
                          <a:pt x="0" y="131"/>
                        </a:lnTo>
                        <a:lnTo>
                          <a:pt x="66" y="0"/>
                        </a:lnTo>
                        <a:close/>
                      </a:path>
                    </a:pathLst>
                  </a:custGeom>
                  <a:solidFill>
                    <a:srgbClr val="808184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8" name="Freeform 45"/>
                  <p:cNvSpPr>
                    <a:spLocks noEditPoints="1"/>
                  </p:cNvSpPr>
                  <p:nvPr/>
                </p:nvSpPr>
                <p:spPr bwMode="auto">
                  <a:xfrm>
                    <a:off x="-976427" y="696913"/>
                    <a:ext cx="368300" cy="385763"/>
                  </a:xfrm>
                  <a:custGeom>
                    <a:avLst/>
                    <a:gdLst>
                      <a:gd name="T0" fmla="*/ 191 w 462"/>
                      <a:gd name="T1" fmla="*/ 37 h 487"/>
                      <a:gd name="T2" fmla="*/ 119 w 462"/>
                      <a:gd name="T3" fmla="*/ 68 h 487"/>
                      <a:gd name="T4" fmla="*/ 65 w 462"/>
                      <a:gd name="T5" fmla="*/ 126 h 487"/>
                      <a:gd name="T6" fmla="*/ 35 w 462"/>
                      <a:gd name="T7" fmla="*/ 201 h 487"/>
                      <a:gd name="T8" fmla="*/ 35 w 462"/>
                      <a:gd name="T9" fmla="*/ 287 h 487"/>
                      <a:gd name="T10" fmla="*/ 65 w 462"/>
                      <a:gd name="T11" fmla="*/ 361 h 487"/>
                      <a:gd name="T12" fmla="*/ 119 w 462"/>
                      <a:gd name="T13" fmla="*/ 419 h 487"/>
                      <a:gd name="T14" fmla="*/ 191 w 462"/>
                      <a:gd name="T15" fmla="*/ 450 h 487"/>
                      <a:gd name="T16" fmla="*/ 270 w 462"/>
                      <a:gd name="T17" fmla="*/ 450 h 487"/>
                      <a:gd name="T18" fmla="*/ 341 w 462"/>
                      <a:gd name="T19" fmla="*/ 419 h 487"/>
                      <a:gd name="T20" fmla="*/ 396 w 462"/>
                      <a:gd name="T21" fmla="*/ 361 h 487"/>
                      <a:gd name="T22" fmla="*/ 426 w 462"/>
                      <a:gd name="T23" fmla="*/ 287 h 487"/>
                      <a:gd name="T24" fmla="*/ 426 w 462"/>
                      <a:gd name="T25" fmla="*/ 201 h 487"/>
                      <a:gd name="T26" fmla="*/ 396 w 462"/>
                      <a:gd name="T27" fmla="*/ 126 h 487"/>
                      <a:gd name="T28" fmla="*/ 341 w 462"/>
                      <a:gd name="T29" fmla="*/ 68 h 487"/>
                      <a:gd name="T30" fmla="*/ 270 w 462"/>
                      <a:gd name="T31" fmla="*/ 37 h 487"/>
                      <a:gd name="T32" fmla="*/ 230 w 462"/>
                      <a:gd name="T33" fmla="*/ 0 h 487"/>
                      <a:gd name="T34" fmla="*/ 320 w 462"/>
                      <a:gd name="T35" fmla="*/ 19 h 487"/>
                      <a:gd name="T36" fmla="*/ 394 w 462"/>
                      <a:gd name="T37" fmla="*/ 71 h 487"/>
                      <a:gd name="T38" fmla="*/ 444 w 462"/>
                      <a:gd name="T39" fmla="*/ 149 h 487"/>
                      <a:gd name="T40" fmla="*/ 462 w 462"/>
                      <a:gd name="T41" fmla="*/ 244 h 487"/>
                      <a:gd name="T42" fmla="*/ 444 w 462"/>
                      <a:gd name="T43" fmla="*/ 338 h 487"/>
                      <a:gd name="T44" fmla="*/ 394 w 462"/>
                      <a:gd name="T45" fmla="*/ 416 h 487"/>
                      <a:gd name="T46" fmla="*/ 320 w 462"/>
                      <a:gd name="T47" fmla="*/ 469 h 487"/>
                      <a:gd name="T48" fmla="*/ 230 w 462"/>
                      <a:gd name="T49" fmla="*/ 487 h 487"/>
                      <a:gd name="T50" fmla="*/ 141 w 462"/>
                      <a:gd name="T51" fmla="*/ 469 h 487"/>
                      <a:gd name="T52" fmla="*/ 66 w 462"/>
                      <a:gd name="T53" fmla="*/ 416 h 487"/>
                      <a:gd name="T54" fmla="*/ 17 w 462"/>
                      <a:gd name="T55" fmla="*/ 338 h 487"/>
                      <a:gd name="T56" fmla="*/ 0 w 462"/>
                      <a:gd name="T57" fmla="*/ 244 h 487"/>
                      <a:gd name="T58" fmla="*/ 17 w 462"/>
                      <a:gd name="T59" fmla="*/ 149 h 487"/>
                      <a:gd name="T60" fmla="*/ 66 w 462"/>
                      <a:gd name="T61" fmla="*/ 71 h 487"/>
                      <a:gd name="T62" fmla="*/ 141 w 462"/>
                      <a:gd name="T63" fmla="*/ 19 h 487"/>
                      <a:gd name="T64" fmla="*/ 230 w 462"/>
                      <a:gd name="T65" fmla="*/ 0 h 4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462" h="487">
                        <a:moveTo>
                          <a:pt x="230" y="32"/>
                        </a:moveTo>
                        <a:lnTo>
                          <a:pt x="191" y="37"/>
                        </a:lnTo>
                        <a:lnTo>
                          <a:pt x="152" y="48"/>
                        </a:lnTo>
                        <a:lnTo>
                          <a:pt x="119" y="68"/>
                        </a:lnTo>
                        <a:lnTo>
                          <a:pt x="89" y="95"/>
                        </a:lnTo>
                        <a:lnTo>
                          <a:pt x="65" y="126"/>
                        </a:lnTo>
                        <a:lnTo>
                          <a:pt x="46" y="161"/>
                        </a:lnTo>
                        <a:lnTo>
                          <a:pt x="35" y="201"/>
                        </a:lnTo>
                        <a:lnTo>
                          <a:pt x="31" y="244"/>
                        </a:lnTo>
                        <a:lnTo>
                          <a:pt x="35" y="287"/>
                        </a:lnTo>
                        <a:lnTo>
                          <a:pt x="46" y="326"/>
                        </a:lnTo>
                        <a:lnTo>
                          <a:pt x="65" y="361"/>
                        </a:lnTo>
                        <a:lnTo>
                          <a:pt x="89" y="392"/>
                        </a:lnTo>
                        <a:lnTo>
                          <a:pt x="119" y="419"/>
                        </a:lnTo>
                        <a:lnTo>
                          <a:pt x="152" y="439"/>
                        </a:lnTo>
                        <a:lnTo>
                          <a:pt x="191" y="450"/>
                        </a:lnTo>
                        <a:lnTo>
                          <a:pt x="230" y="455"/>
                        </a:lnTo>
                        <a:lnTo>
                          <a:pt x="270" y="450"/>
                        </a:lnTo>
                        <a:lnTo>
                          <a:pt x="308" y="439"/>
                        </a:lnTo>
                        <a:lnTo>
                          <a:pt x="341" y="419"/>
                        </a:lnTo>
                        <a:lnTo>
                          <a:pt x="371" y="392"/>
                        </a:lnTo>
                        <a:lnTo>
                          <a:pt x="396" y="361"/>
                        </a:lnTo>
                        <a:lnTo>
                          <a:pt x="414" y="326"/>
                        </a:lnTo>
                        <a:lnTo>
                          <a:pt x="426" y="287"/>
                        </a:lnTo>
                        <a:lnTo>
                          <a:pt x="429" y="244"/>
                        </a:lnTo>
                        <a:lnTo>
                          <a:pt x="426" y="201"/>
                        </a:lnTo>
                        <a:lnTo>
                          <a:pt x="414" y="161"/>
                        </a:lnTo>
                        <a:lnTo>
                          <a:pt x="396" y="126"/>
                        </a:lnTo>
                        <a:lnTo>
                          <a:pt x="371" y="95"/>
                        </a:lnTo>
                        <a:lnTo>
                          <a:pt x="341" y="68"/>
                        </a:lnTo>
                        <a:lnTo>
                          <a:pt x="308" y="48"/>
                        </a:lnTo>
                        <a:lnTo>
                          <a:pt x="270" y="37"/>
                        </a:lnTo>
                        <a:lnTo>
                          <a:pt x="230" y="32"/>
                        </a:lnTo>
                        <a:close/>
                        <a:moveTo>
                          <a:pt x="230" y="0"/>
                        </a:moveTo>
                        <a:lnTo>
                          <a:pt x="277" y="5"/>
                        </a:lnTo>
                        <a:lnTo>
                          <a:pt x="320" y="19"/>
                        </a:lnTo>
                        <a:lnTo>
                          <a:pt x="360" y="42"/>
                        </a:lnTo>
                        <a:lnTo>
                          <a:pt x="394" y="71"/>
                        </a:lnTo>
                        <a:lnTo>
                          <a:pt x="423" y="108"/>
                        </a:lnTo>
                        <a:lnTo>
                          <a:pt x="444" y="149"/>
                        </a:lnTo>
                        <a:lnTo>
                          <a:pt x="457" y="194"/>
                        </a:lnTo>
                        <a:lnTo>
                          <a:pt x="462" y="244"/>
                        </a:lnTo>
                        <a:lnTo>
                          <a:pt x="457" y="293"/>
                        </a:lnTo>
                        <a:lnTo>
                          <a:pt x="444" y="338"/>
                        </a:lnTo>
                        <a:lnTo>
                          <a:pt x="423" y="379"/>
                        </a:lnTo>
                        <a:lnTo>
                          <a:pt x="394" y="416"/>
                        </a:lnTo>
                        <a:lnTo>
                          <a:pt x="360" y="445"/>
                        </a:lnTo>
                        <a:lnTo>
                          <a:pt x="320" y="469"/>
                        </a:lnTo>
                        <a:lnTo>
                          <a:pt x="277" y="482"/>
                        </a:lnTo>
                        <a:lnTo>
                          <a:pt x="230" y="487"/>
                        </a:lnTo>
                        <a:lnTo>
                          <a:pt x="184" y="482"/>
                        </a:lnTo>
                        <a:lnTo>
                          <a:pt x="141" y="469"/>
                        </a:lnTo>
                        <a:lnTo>
                          <a:pt x="101" y="445"/>
                        </a:lnTo>
                        <a:lnTo>
                          <a:pt x="66" y="416"/>
                        </a:lnTo>
                        <a:lnTo>
                          <a:pt x="38" y="379"/>
                        </a:lnTo>
                        <a:lnTo>
                          <a:pt x="17" y="338"/>
                        </a:lnTo>
                        <a:lnTo>
                          <a:pt x="3" y="293"/>
                        </a:lnTo>
                        <a:lnTo>
                          <a:pt x="0" y="244"/>
                        </a:lnTo>
                        <a:lnTo>
                          <a:pt x="3" y="194"/>
                        </a:lnTo>
                        <a:lnTo>
                          <a:pt x="17" y="149"/>
                        </a:lnTo>
                        <a:lnTo>
                          <a:pt x="38" y="108"/>
                        </a:lnTo>
                        <a:lnTo>
                          <a:pt x="66" y="71"/>
                        </a:lnTo>
                        <a:lnTo>
                          <a:pt x="101" y="42"/>
                        </a:lnTo>
                        <a:lnTo>
                          <a:pt x="141" y="19"/>
                        </a:lnTo>
                        <a:lnTo>
                          <a:pt x="184" y="5"/>
                        </a:lnTo>
                        <a:lnTo>
                          <a:pt x="230" y="0"/>
                        </a:lnTo>
                        <a:close/>
                      </a:path>
                    </a:pathLst>
                  </a:custGeom>
                  <a:solidFill>
                    <a:srgbClr val="DDE0E1"/>
                  </a:solidFill>
                  <a:ln w="0">
                    <a:solidFill>
                      <a:schemeClr val="accent2">
                        <a:lumMod val="50000"/>
                      </a:schemeClr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92" name="Group 291"/>
                <p:cNvGrpSpPr/>
                <p:nvPr/>
              </p:nvGrpSpPr>
              <p:grpSpPr>
                <a:xfrm flipH="1">
                  <a:off x="4388445" y="1085448"/>
                  <a:ext cx="471487" cy="981075"/>
                  <a:chOff x="878627" y="1611725"/>
                  <a:chExt cx="471487" cy="981075"/>
                </a:xfrm>
              </p:grpSpPr>
              <p:sp>
                <p:nvSpPr>
                  <p:cNvPr id="293" name="Freeform 77"/>
                  <p:cNvSpPr>
                    <a:spLocks/>
                  </p:cNvSpPr>
                  <p:nvPr/>
                </p:nvSpPr>
                <p:spPr bwMode="auto">
                  <a:xfrm>
                    <a:off x="1007214" y="1611725"/>
                    <a:ext cx="192087" cy="161925"/>
                  </a:xfrm>
                  <a:custGeom>
                    <a:avLst/>
                    <a:gdLst>
                      <a:gd name="T0" fmla="*/ 208 w 244"/>
                      <a:gd name="T1" fmla="*/ 204 h 204"/>
                      <a:gd name="T2" fmla="*/ 212 w 244"/>
                      <a:gd name="T3" fmla="*/ 204 h 204"/>
                      <a:gd name="T4" fmla="*/ 230 w 244"/>
                      <a:gd name="T5" fmla="*/ 180 h 204"/>
                      <a:gd name="T6" fmla="*/ 240 w 244"/>
                      <a:gd name="T7" fmla="*/ 153 h 204"/>
                      <a:gd name="T8" fmla="*/ 244 w 244"/>
                      <a:gd name="T9" fmla="*/ 123 h 204"/>
                      <a:gd name="T10" fmla="*/ 240 w 244"/>
                      <a:gd name="T11" fmla="*/ 89 h 204"/>
                      <a:gd name="T12" fmla="*/ 228 w 244"/>
                      <a:gd name="T13" fmla="*/ 62 h 204"/>
                      <a:gd name="T14" fmla="*/ 208 w 244"/>
                      <a:gd name="T15" fmla="*/ 36 h 204"/>
                      <a:gd name="T16" fmla="*/ 184 w 244"/>
                      <a:gd name="T17" fmla="*/ 18 h 204"/>
                      <a:gd name="T18" fmla="*/ 155 w 244"/>
                      <a:gd name="T19" fmla="*/ 6 h 204"/>
                      <a:gd name="T20" fmla="*/ 123 w 244"/>
                      <a:gd name="T21" fmla="*/ 0 h 204"/>
                      <a:gd name="T22" fmla="*/ 91 w 244"/>
                      <a:gd name="T23" fmla="*/ 6 h 204"/>
                      <a:gd name="T24" fmla="*/ 61 w 244"/>
                      <a:gd name="T25" fmla="*/ 18 h 204"/>
                      <a:gd name="T26" fmla="*/ 36 w 244"/>
                      <a:gd name="T27" fmla="*/ 36 h 204"/>
                      <a:gd name="T28" fmla="*/ 18 w 244"/>
                      <a:gd name="T29" fmla="*/ 62 h 204"/>
                      <a:gd name="T30" fmla="*/ 6 w 244"/>
                      <a:gd name="T31" fmla="*/ 89 h 204"/>
                      <a:gd name="T32" fmla="*/ 0 w 244"/>
                      <a:gd name="T33" fmla="*/ 123 h 204"/>
                      <a:gd name="T34" fmla="*/ 4 w 244"/>
                      <a:gd name="T35" fmla="*/ 153 h 204"/>
                      <a:gd name="T36" fmla="*/ 16 w 244"/>
                      <a:gd name="T37" fmla="*/ 180 h 204"/>
                      <a:gd name="T38" fmla="*/ 34 w 244"/>
                      <a:gd name="T39" fmla="*/ 204 h 204"/>
                      <a:gd name="T40" fmla="*/ 208 w 244"/>
                      <a:gd name="T41" fmla="*/ 204 h 2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244" h="204">
                        <a:moveTo>
                          <a:pt x="208" y="204"/>
                        </a:moveTo>
                        <a:lnTo>
                          <a:pt x="212" y="204"/>
                        </a:lnTo>
                        <a:lnTo>
                          <a:pt x="230" y="180"/>
                        </a:lnTo>
                        <a:lnTo>
                          <a:pt x="240" y="153"/>
                        </a:lnTo>
                        <a:lnTo>
                          <a:pt x="244" y="123"/>
                        </a:lnTo>
                        <a:lnTo>
                          <a:pt x="240" y="89"/>
                        </a:lnTo>
                        <a:lnTo>
                          <a:pt x="228" y="62"/>
                        </a:lnTo>
                        <a:lnTo>
                          <a:pt x="208" y="36"/>
                        </a:lnTo>
                        <a:lnTo>
                          <a:pt x="184" y="18"/>
                        </a:lnTo>
                        <a:lnTo>
                          <a:pt x="155" y="6"/>
                        </a:lnTo>
                        <a:lnTo>
                          <a:pt x="123" y="0"/>
                        </a:lnTo>
                        <a:lnTo>
                          <a:pt x="91" y="6"/>
                        </a:lnTo>
                        <a:lnTo>
                          <a:pt x="61" y="18"/>
                        </a:lnTo>
                        <a:lnTo>
                          <a:pt x="36" y="36"/>
                        </a:lnTo>
                        <a:lnTo>
                          <a:pt x="18" y="62"/>
                        </a:lnTo>
                        <a:lnTo>
                          <a:pt x="6" y="89"/>
                        </a:lnTo>
                        <a:lnTo>
                          <a:pt x="0" y="123"/>
                        </a:lnTo>
                        <a:lnTo>
                          <a:pt x="4" y="153"/>
                        </a:lnTo>
                        <a:lnTo>
                          <a:pt x="16" y="180"/>
                        </a:lnTo>
                        <a:lnTo>
                          <a:pt x="34" y="204"/>
                        </a:lnTo>
                        <a:lnTo>
                          <a:pt x="208" y="204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4" name="Freeform 78"/>
                  <p:cNvSpPr>
                    <a:spLocks/>
                  </p:cNvSpPr>
                  <p:nvPr/>
                </p:nvSpPr>
                <p:spPr bwMode="auto">
                  <a:xfrm>
                    <a:off x="878627" y="1791112"/>
                    <a:ext cx="471487" cy="801688"/>
                  </a:xfrm>
                  <a:custGeom>
                    <a:avLst/>
                    <a:gdLst>
                      <a:gd name="T0" fmla="*/ 89 w 594"/>
                      <a:gd name="T1" fmla="*/ 188 h 1010"/>
                      <a:gd name="T2" fmla="*/ 87 w 594"/>
                      <a:gd name="T3" fmla="*/ 176 h 1010"/>
                      <a:gd name="T4" fmla="*/ 89 w 594"/>
                      <a:gd name="T5" fmla="*/ 164 h 1010"/>
                      <a:gd name="T6" fmla="*/ 95 w 594"/>
                      <a:gd name="T7" fmla="*/ 148 h 1010"/>
                      <a:gd name="T8" fmla="*/ 109 w 594"/>
                      <a:gd name="T9" fmla="*/ 129 h 1010"/>
                      <a:gd name="T10" fmla="*/ 116 w 594"/>
                      <a:gd name="T11" fmla="*/ 943 h 1010"/>
                      <a:gd name="T12" fmla="*/ 136 w 594"/>
                      <a:gd name="T13" fmla="*/ 990 h 1010"/>
                      <a:gd name="T14" fmla="*/ 184 w 594"/>
                      <a:gd name="T15" fmla="*/ 1010 h 1010"/>
                      <a:gd name="T16" fmla="*/ 231 w 594"/>
                      <a:gd name="T17" fmla="*/ 990 h 1010"/>
                      <a:gd name="T18" fmla="*/ 251 w 594"/>
                      <a:gd name="T19" fmla="*/ 943 h 1010"/>
                      <a:gd name="T20" fmla="*/ 277 w 594"/>
                      <a:gd name="T21" fmla="*/ 453 h 1010"/>
                      <a:gd name="T22" fmla="*/ 281 w 594"/>
                      <a:gd name="T23" fmla="*/ 968 h 1010"/>
                      <a:gd name="T24" fmla="*/ 317 w 594"/>
                      <a:gd name="T25" fmla="*/ 1004 h 1010"/>
                      <a:gd name="T26" fmla="*/ 370 w 594"/>
                      <a:gd name="T27" fmla="*/ 1004 h 1010"/>
                      <a:gd name="T28" fmla="*/ 406 w 594"/>
                      <a:gd name="T29" fmla="*/ 968 h 1010"/>
                      <a:gd name="T30" fmla="*/ 410 w 594"/>
                      <a:gd name="T31" fmla="*/ 289 h 1010"/>
                      <a:gd name="T32" fmla="*/ 449 w 594"/>
                      <a:gd name="T33" fmla="*/ 315 h 1010"/>
                      <a:gd name="T34" fmla="*/ 501 w 594"/>
                      <a:gd name="T35" fmla="*/ 325 h 1010"/>
                      <a:gd name="T36" fmla="*/ 536 w 594"/>
                      <a:gd name="T37" fmla="*/ 327 h 1010"/>
                      <a:gd name="T38" fmla="*/ 550 w 594"/>
                      <a:gd name="T39" fmla="*/ 325 h 1010"/>
                      <a:gd name="T40" fmla="*/ 556 w 594"/>
                      <a:gd name="T41" fmla="*/ 325 h 1010"/>
                      <a:gd name="T42" fmla="*/ 584 w 594"/>
                      <a:gd name="T43" fmla="*/ 309 h 1010"/>
                      <a:gd name="T44" fmla="*/ 594 w 594"/>
                      <a:gd name="T45" fmla="*/ 277 h 1010"/>
                      <a:gd name="T46" fmla="*/ 578 w 594"/>
                      <a:gd name="T47" fmla="*/ 247 h 1010"/>
                      <a:gd name="T48" fmla="*/ 546 w 594"/>
                      <a:gd name="T49" fmla="*/ 240 h 1010"/>
                      <a:gd name="T50" fmla="*/ 540 w 594"/>
                      <a:gd name="T51" fmla="*/ 240 h 1010"/>
                      <a:gd name="T52" fmla="*/ 527 w 594"/>
                      <a:gd name="T53" fmla="*/ 240 h 1010"/>
                      <a:gd name="T54" fmla="*/ 489 w 594"/>
                      <a:gd name="T55" fmla="*/ 236 h 1010"/>
                      <a:gd name="T56" fmla="*/ 477 w 594"/>
                      <a:gd name="T57" fmla="*/ 232 h 1010"/>
                      <a:gd name="T58" fmla="*/ 471 w 594"/>
                      <a:gd name="T59" fmla="*/ 228 h 1010"/>
                      <a:gd name="T60" fmla="*/ 461 w 594"/>
                      <a:gd name="T61" fmla="*/ 210 h 1010"/>
                      <a:gd name="T62" fmla="*/ 451 w 594"/>
                      <a:gd name="T63" fmla="*/ 154 h 1010"/>
                      <a:gd name="T64" fmla="*/ 449 w 594"/>
                      <a:gd name="T65" fmla="*/ 91 h 1010"/>
                      <a:gd name="T66" fmla="*/ 439 w 594"/>
                      <a:gd name="T67" fmla="*/ 41 h 1010"/>
                      <a:gd name="T68" fmla="*/ 431 w 594"/>
                      <a:gd name="T69" fmla="*/ 28 h 1010"/>
                      <a:gd name="T70" fmla="*/ 420 w 594"/>
                      <a:gd name="T71" fmla="*/ 14 h 1010"/>
                      <a:gd name="T72" fmla="*/ 382 w 594"/>
                      <a:gd name="T73" fmla="*/ 0 h 1010"/>
                      <a:gd name="T74" fmla="*/ 376 w 594"/>
                      <a:gd name="T75" fmla="*/ 0 h 1010"/>
                      <a:gd name="T76" fmla="*/ 368 w 594"/>
                      <a:gd name="T77" fmla="*/ 0 h 1010"/>
                      <a:gd name="T78" fmla="*/ 150 w 594"/>
                      <a:gd name="T79" fmla="*/ 2 h 1010"/>
                      <a:gd name="T80" fmla="*/ 107 w 594"/>
                      <a:gd name="T81" fmla="*/ 18 h 1010"/>
                      <a:gd name="T82" fmla="*/ 37 w 594"/>
                      <a:gd name="T83" fmla="*/ 79 h 1010"/>
                      <a:gd name="T84" fmla="*/ 6 w 594"/>
                      <a:gd name="T85" fmla="*/ 139 h 1010"/>
                      <a:gd name="T86" fmla="*/ 0 w 594"/>
                      <a:gd name="T87" fmla="*/ 176 h 1010"/>
                      <a:gd name="T88" fmla="*/ 8 w 594"/>
                      <a:gd name="T89" fmla="*/ 218 h 1010"/>
                      <a:gd name="T90" fmla="*/ 8 w 594"/>
                      <a:gd name="T91" fmla="*/ 220 h 1010"/>
                      <a:gd name="T92" fmla="*/ 45 w 594"/>
                      <a:gd name="T93" fmla="*/ 269 h 1010"/>
                      <a:gd name="T94" fmla="*/ 83 w 594"/>
                      <a:gd name="T95" fmla="*/ 297 h 1010"/>
                      <a:gd name="T96" fmla="*/ 95 w 594"/>
                      <a:gd name="T97" fmla="*/ 198 h 1010"/>
                      <a:gd name="T98" fmla="*/ 89 w 594"/>
                      <a:gd name="T99" fmla="*/ 188 h 10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594" h="1010">
                        <a:moveTo>
                          <a:pt x="89" y="188"/>
                        </a:moveTo>
                        <a:lnTo>
                          <a:pt x="89" y="188"/>
                        </a:lnTo>
                        <a:lnTo>
                          <a:pt x="87" y="182"/>
                        </a:lnTo>
                        <a:lnTo>
                          <a:pt x="87" y="176"/>
                        </a:lnTo>
                        <a:lnTo>
                          <a:pt x="87" y="170"/>
                        </a:lnTo>
                        <a:lnTo>
                          <a:pt x="89" y="164"/>
                        </a:lnTo>
                        <a:lnTo>
                          <a:pt x="91" y="156"/>
                        </a:lnTo>
                        <a:lnTo>
                          <a:pt x="95" y="148"/>
                        </a:lnTo>
                        <a:lnTo>
                          <a:pt x="101" y="139"/>
                        </a:lnTo>
                        <a:lnTo>
                          <a:pt x="109" y="129"/>
                        </a:lnTo>
                        <a:lnTo>
                          <a:pt x="116" y="119"/>
                        </a:lnTo>
                        <a:lnTo>
                          <a:pt x="116" y="943"/>
                        </a:lnTo>
                        <a:lnTo>
                          <a:pt x="122" y="968"/>
                        </a:lnTo>
                        <a:lnTo>
                          <a:pt x="136" y="990"/>
                        </a:lnTo>
                        <a:lnTo>
                          <a:pt x="158" y="1004"/>
                        </a:lnTo>
                        <a:lnTo>
                          <a:pt x="184" y="1010"/>
                        </a:lnTo>
                        <a:lnTo>
                          <a:pt x="210" y="1004"/>
                        </a:lnTo>
                        <a:lnTo>
                          <a:pt x="231" y="990"/>
                        </a:lnTo>
                        <a:lnTo>
                          <a:pt x="245" y="968"/>
                        </a:lnTo>
                        <a:lnTo>
                          <a:pt x="251" y="943"/>
                        </a:lnTo>
                        <a:lnTo>
                          <a:pt x="251" y="453"/>
                        </a:lnTo>
                        <a:lnTo>
                          <a:pt x="277" y="453"/>
                        </a:lnTo>
                        <a:lnTo>
                          <a:pt x="277" y="943"/>
                        </a:lnTo>
                        <a:lnTo>
                          <a:pt x="281" y="968"/>
                        </a:lnTo>
                        <a:lnTo>
                          <a:pt x="297" y="990"/>
                        </a:lnTo>
                        <a:lnTo>
                          <a:pt x="317" y="1004"/>
                        </a:lnTo>
                        <a:lnTo>
                          <a:pt x="342" y="1010"/>
                        </a:lnTo>
                        <a:lnTo>
                          <a:pt x="370" y="1004"/>
                        </a:lnTo>
                        <a:lnTo>
                          <a:pt x="390" y="990"/>
                        </a:lnTo>
                        <a:lnTo>
                          <a:pt x="406" y="968"/>
                        </a:lnTo>
                        <a:lnTo>
                          <a:pt x="410" y="943"/>
                        </a:lnTo>
                        <a:lnTo>
                          <a:pt x="410" y="289"/>
                        </a:lnTo>
                        <a:lnTo>
                          <a:pt x="430" y="305"/>
                        </a:lnTo>
                        <a:lnTo>
                          <a:pt x="449" y="315"/>
                        </a:lnTo>
                        <a:lnTo>
                          <a:pt x="469" y="321"/>
                        </a:lnTo>
                        <a:lnTo>
                          <a:pt x="501" y="325"/>
                        </a:lnTo>
                        <a:lnTo>
                          <a:pt x="527" y="327"/>
                        </a:lnTo>
                        <a:lnTo>
                          <a:pt x="536" y="327"/>
                        </a:lnTo>
                        <a:lnTo>
                          <a:pt x="544" y="327"/>
                        </a:lnTo>
                        <a:lnTo>
                          <a:pt x="550" y="325"/>
                        </a:lnTo>
                        <a:lnTo>
                          <a:pt x="554" y="325"/>
                        </a:lnTo>
                        <a:lnTo>
                          <a:pt x="556" y="325"/>
                        </a:lnTo>
                        <a:lnTo>
                          <a:pt x="572" y="319"/>
                        </a:lnTo>
                        <a:lnTo>
                          <a:pt x="584" y="309"/>
                        </a:lnTo>
                        <a:lnTo>
                          <a:pt x="592" y="295"/>
                        </a:lnTo>
                        <a:lnTo>
                          <a:pt x="594" y="277"/>
                        </a:lnTo>
                        <a:lnTo>
                          <a:pt x="588" y="261"/>
                        </a:lnTo>
                        <a:lnTo>
                          <a:pt x="578" y="247"/>
                        </a:lnTo>
                        <a:lnTo>
                          <a:pt x="562" y="240"/>
                        </a:lnTo>
                        <a:lnTo>
                          <a:pt x="546" y="240"/>
                        </a:lnTo>
                        <a:lnTo>
                          <a:pt x="544" y="240"/>
                        </a:lnTo>
                        <a:lnTo>
                          <a:pt x="540" y="240"/>
                        </a:lnTo>
                        <a:lnTo>
                          <a:pt x="535" y="240"/>
                        </a:lnTo>
                        <a:lnTo>
                          <a:pt x="527" y="240"/>
                        </a:lnTo>
                        <a:lnTo>
                          <a:pt x="509" y="240"/>
                        </a:lnTo>
                        <a:lnTo>
                          <a:pt x="489" y="236"/>
                        </a:lnTo>
                        <a:lnTo>
                          <a:pt x="483" y="234"/>
                        </a:lnTo>
                        <a:lnTo>
                          <a:pt x="477" y="232"/>
                        </a:lnTo>
                        <a:lnTo>
                          <a:pt x="473" y="230"/>
                        </a:lnTo>
                        <a:lnTo>
                          <a:pt x="471" y="228"/>
                        </a:lnTo>
                        <a:lnTo>
                          <a:pt x="471" y="228"/>
                        </a:lnTo>
                        <a:lnTo>
                          <a:pt x="461" y="210"/>
                        </a:lnTo>
                        <a:lnTo>
                          <a:pt x="453" y="184"/>
                        </a:lnTo>
                        <a:lnTo>
                          <a:pt x="451" y="154"/>
                        </a:lnTo>
                        <a:lnTo>
                          <a:pt x="449" y="123"/>
                        </a:lnTo>
                        <a:lnTo>
                          <a:pt x="449" y="91"/>
                        </a:lnTo>
                        <a:lnTo>
                          <a:pt x="447" y="65"/>
                        </a:lnTo>
                        <a:lnTo>
                          <a:pt x="439" y="41"/>
                        </a:lnTo>
                        <a:lnTo>
                          <a:pt x="437" y="34"/>
                        </a:lnTo>
                        <a:lnTo>
                          <a:pt x="431" y="28"/>
                        </a:lnTo>
                        <a:lnTo>
                          <a:pt x="428" y="20"/>
                        </a:lnTo>
                        <a:lnTo>
                          <a:pt x="420" y="14"/>
                        </a:lnTo>
                        <a:lnTo>
                          <a:pt x="402" y="4"/>
                        </a:lnTo>
                        <a:lnTo>
                          <a:pt x="382" y="0"/>
                        </a:lnTo>
                        <a:lnTo>
                          <a:pt x="380" y="0"/>
                        </a:lnTo>
                        <a:lnTo>
                          <a:pt x="376" y="0"/>
                        </a:lnTo>
                        <a:lnTo>
                          <a:pt x="372" y="0"/>
                        </a:lnTo>
                        <a:lnTo>
                          <a:pt x="368" y="0"/>
                        </a:lnTo>
                        <a:lnTo>
                          <a:pt x="160" y="0"/>
                        </a:lnTo>
                        <a:lnTo>
                          <a:pt x="150" y="2"/>
                        </a:lnTo>
                        <a:lnTo>
                          <a:pt x="126" y="8"/>
                        </a:lnTo>
                        <a:lnTo>
                          <a:pt x="107" y="18"/>
                        </a:lnTo>
                        <a:lnTo>
                          <a:pt x="69" y="43"/>
                        </a:lnTo>
                        <a:lnTo>
                          <a:pt x="37" y="79"/>
                        </a:lnTo>
                        <a:lnTo>
                          <a:pt x="19" y="107"/>
                        </a:lnTo>
                        <a:lnTo>
                          <a:pt x="6" y="139"/>
                        </a:lnTo>
                        <a:lnTo>
                          <a:pt x="0" y="174"/>
                        </a:lnTo>
                        <a:lnTo>
                          <a:pt x="0" y="176"/>
                        </a:lnTo>
                        <a:lnTo>
                          <a:pt x="2" y="196"/>
                        </a:lnTo>
                        <a:lnTo>
                          <a:pt x="8" y="218"/>
                        </a:lnTo>
                        <a:lnTo>
                          <a:pt x="8" y="220"/>
                        </a:lnTo>
                        <a:lnTo>
                          <a:pt x="8" y="220"/>
                        </a:lnTo>
                        <a:lnTo>
                          <a:pt x="23" y="245"/>
                        </a:lnTo>
                        <a:lnTo>
                          <a:pt x="45" y="269"/>
                        </a:lnTo>
                        <a:lnTo>
                          <a:pt x="71" y="289"/>
                        </a:lnTo>
                        <a:lnTo>
                          <a:pt x="83" y="297"/>
                        </a:lnTo>
                        <a:lnTo>
                          <a:pt x="95" y="303"/>
                        </a:lnTo>
                        <a:lnTo>
                          <a:pt x="95" y="198"/>
                        </a:lnTo>
                        <a:lnTo>
                          <a:pt x="91" y="192"/>
                        </a:lnTo>
                        <a:lnTo>
                          <a:pt x="89" y="188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4253123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7D6B158B-9B01-4C6A-9F28-DD6EC1BBEA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3668" y="1839883"/>
            <a:ext cx="2299131" cy="882815"/>
          </a:xfrm>
          <a:prstGeom prst="rect">
            <a:avLst/>
          </a:prstGeom>
        </p:spPr>
      </p:pic>
      <p:sp>
        <p:nvSpPr>
          <p:cNvPr id="221" name="Title 220"/>
          <p:cNvSpPr>
            <a:spLocks noGrp="1"/>
          </p:cNvSpPr>
          <p:nvPr>
            <p:ph type="title"/>
          </p:nvPr>
        </p:nvSpPr>
        <p:spPr>
          <a:xfrm>
            <a:off x="512272" y="331128"/>
            <a:ext cx="10834898" cy="670045"/>
          </a:xfrm>
          <a:ln>
            <a:noFill/>
          </a:ln>
        </p:spPr>
        <p:txBody>
          <a:bodyPr/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Our ONAP Cloud Native Journey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634788" y="6459538"/>
            <a:ext cx="557212" cy="365125"/>
          </a:xfrm>
        </p:spPr>
        <p:txBody>
          <a:bodyPr/>
          <a:lstStyle/>
          <a:p>
            <a:fld id="{EE2556C5-CE8C-6547-B838-EA80C61A4AF7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0D8A105-BEB1-4701-8FBB-67B9028C91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84" y="1551316"/>
            <a:ext cx="7409799" cy="248192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A1C8F3F-8591-44F7-97EF-3B9CB1CD4126}"/>
              </a:ext>
            </a:extLst>
          </p:cNvPr>
          <p:cNvSpPr txBox="1"/>
          <p:nvPr/>
        </p:nvSpPr>
        <p:spPr>
          <a:xfrm>
            <a:off x="220984" y="1296161"/>
            <a:ext cx="3593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>
                <a:solidFill>
                  <a:srgbClr val="00B0F0"/>
                </a:solidFill>
              </a:rPr>
              <a:t>Cloud Native Reference Architecture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C104D0-92A9-4587-905E-E7D0F5F6443B}"/>
              </a:ext>
            </a:extLst>
          </p:cNvPr>
          <p:cNvSpPr txBox="1"/>
          <p:nvPr/>
        </p:nvSpPr>
        <p:spPr>
          <a:xfrm>
            <a:off x="308070" y="3702379"/>
            <a:ext cx="338105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Reference: https://www.slideshare.net/caniszczyk/cloud-native-landscape-cncf-and-oci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5BAE99B-BB45-4BEE-BA22-EE64ADB721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9442" y="4773528"/>
            <a:ext cx="3318871" cy="130564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6B42D875-6BD0-4798-AC95-4FD5D456062A}"/>
              </a:ext>
            </a:extLst>
          </p:cNvPr>
          <p:cNvSpPr/>
          <p:nvPr/>
        </p:nvSpPr>
        <p:spPr>
          <a:xfrm>
            <a:off x="9614263" y="6024427"/>
            <a:ext cx="957943" cy="2298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252BDDC-5B81-4A2F-A2F1-B4021B9616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61952" y="2618195"/>
            <a:ext cx="3706204" cy="368935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2A02374-2893-4EC1-B4E5-8E4E612F22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19138" y="4684253"/>
            <a:ext cx="2562225" cy="1485900"/>
          </a:xfrm>
          <a:prstGeom prst="rect">
            <a:avLst/>
          </a:prstGeom>
        </p:spPr>
      </p:pic>
      <p:pic>
        <p:nvPicPr>
          <p:cNvPr id="169" name="Picture 2" descr="Image result for Kubernetes icon">
            <a:extLst>
              <a:ext uri="{FF2B5EF4-FFF2-40B4-BE49-F238E27FC236}">
                <a16:creationId xmlns:a16="http://schemas.microsoft.com/office/drawing/2014/main" id="{7FB4B94E-8676-4F5A-A5D4-4EE81CE6AF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4263" y="4594979"/>
            <a:ext cx="185061" cy="178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0" name="Picture 2" descr="Image result for Kubernetes icon">
            <a:extLst>
              <a:ext uri="{FF2B5EF4-FFF2-40B4-BE49-F238E27FC236}">
                <a16:creationId xmlns:a16="http://schemas.microsoft.com/office/drawing/2014/main" id="{472835F0-5C2B-48F6-B057-0A4F8C76A4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9590" y="2644307"/>
            <a:ext cx="352616" cy="340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1" name="Picture 2" descr="Image result for Kubernetes icon">
            <a:extLst>
              <a:ext uri="{FF2B5EF4-FFF2-40B4-BE49-F238E27FC236}">
                <a16:creationId xmlns:a16="http://schemas.microsoft.com/office/drawing/2014/main" id="{C807321C-FF81-49D0-9E24-35704384D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6574" y="4601100"/>
            <a:ext cx="185061" cy="178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D2236785-A457-42BC-9CD0-CDF565E121BF}"/>
              </a:ext>
            </a:extLst>
          </p:cNvPr>
          <p:cNvSpPr/>
          <p:nvPr/>
        </p:nvSpPr>
        <p:spPr>
          <a:xfrm>
            <a:off x="8534972" y="5808844"/>
            <a:ext cx="3186765" cy="40846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93BFE8F-23AF-4473-BE74-5A4DA8AD5F3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92390" y="5820193"/>
            <a:ext cx="273897" cy="408467"/>
          </a:xfrm>
          <a:prstGeom prst="rect">
            <a:avLst/>
          </a:prstGeom>
        </p:spPr>
      </p:pic>
      <p:pic>
        <p:nvPicPr>
          <p:cNvPr id="174" name="Picture 8" descr="Image result for laptop icon">
            <a:extLst>
              <a:ext uri="{FF2B5EF4-FFF2-40B4-BE49-F238E27FC236}">
                <a16:creationId xmlns:a16="http://schemas.microsoft.com/office/drawing/2014/main" id="{C1F6C1ED-3CBC-4DAD-ADAA-800277C89A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7880" y="5768673"/>
            <a:ext cx="561879" cy="561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5" name="Picture 174">
            <a:extLst>
              <a:ext uri="{FF2B5EF4-FFF2-40B4-BE49-F238E27FC236}">
                <a16:creationId xmlns:a16="http://schemas.microsoft.com/office/drawing/2014/main" id="{00FDE1AF-AE7B-4D7A-A637-43ADD1A6D96C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0956" y="5863608"/>
            <a:ext cx="316047" cy="348125"/>
          </a:xfrm>
          <a:prstGeom prst="rect">
            <a:avLst/>
          </a:prstGeom>
        </p:spPr>
      </p:pic>
      <p:sp>
        <p:nvSpPr>
          <p:cNvPr id="176" name="Freeform 29">
            <a:extLst>
              <a:ext uri="{FF2B5EF4-FFF2-40B4-BE49-F238E27FC236}">
                <a16:creationId xmlns:a16="http://schemas.microsoft.com/office/drawing/2014/main" id="{9167182A-CEEA-473B-856A-1215702334C7}"/>
              </a:ext>
            </a:extLst>
          </p:cNvPr>
          <p:cNvSpPr>
            <a:spLocks noEditPoints="1"/>
          </p:cNvSpPr>
          <p:nvPr/>
        </p:nvSpPr>
        <p:spPr bwMode="auto">
          <a:xfrm>
            <a:off x="9606620" y="5861263"/>
            <a:ext cx="316047" cy="356048"/>
          </a:xfrm>
          <a:custGeom>
            <a:avLst/>
            <a:gdLst>
              <a:gd name="T0" fmla="*/ 183 w 899"/>
              <a:gd name="T1" fmla="*/ 615 h 876"/>
              <a:gd name="T2" fmla="*/ 229 w 899"/>
              <a:gd name="T3" fmla="*/ 756 h 876"/>
              <a:gd name="T4" fmla="*/ 391 w 899"/>
              <a:gd name="T5" fmla="*/ 858 h 876"/>
              <a:gd name="T6" fmla="*/ 412 w 899"/>
              <a:gd name="T7" fmla="*/ 876 h 876"/>
              <a:gd name="T8" fmla="*/ 431 w 899"/>
              <a:gd name="T9" fmla="*/ 851 h 876"/>
              <a:gd name="T10" fmla="*/ 413 w 899"/>
              <a:gd name="T11" fmla="*/ 715 h 876"/>
              <a:gd name="T12" fmla="*/ 253 w 899"/>
              <a:gd name="T13" fmla="*/ 724 h 876"/>
              <a:gd name="T14" fmla="*/ 332 w 899"/>
              <a:gd name="T15" fmla="*/ 600 h 876"/>
              <a:gd name="T16" fmla="*/ 409 w 899"/>
              <a:gd name="T17" fmla="*/ 473 h 876"/>
              <a:gd name="T18" fmla="*/ 756 w 899"/>
              <a:gd name="T19" fmla="*/ 594 h 876"/>
              <a:gd name="T20" fmla="*/ 775 w 899"/>
              <a:gd name="T21" fmla="*/ 764 h 876"/>
              <a:gd name="T22" fmla="*/ 797 w 899"/>
              <a:gd name="T23" fmla="*/ 781 h 876"/>
              <a:gd name="T24" fmla="*/ 794 w 899"/>
              <a:gd name="T25" fmla="*/ 606 h 876"/>
              <a:gd name="T26" fmla="*/ 859 w 899"/>
              <a:gd name="T27" fmla="*/ 473 h 876"/>
              <a:gd name="T28" fmla="*/ 899 w 899"/>
              <a:gd name="T29" fmla="*/ 326 h 876"/>
              <a:gd name="T30" fmla="*/ 838 w 899"/>
              <a:gd name="T31" fmla="*/ 186 h 876"/>
              <a:gd name="T32" fmla="*/ 358 w 899"/>
              <a:gd name="T33" fmla="*/ 54 h 876"/>
              <a:gd name="T34" fmla="*/ 183 w 899"/>
              <a:gd name="T35" fmla="*/ 221 h 876"/>
              <a:gd name="T36" fmla="*/ 96 w 899"/>
              <a:gd name="T37" fmla="*/ 147 h 876"/>
              <a:gd name="T38" fmla="*/ 0 w 899"/>
              <a:gd name="T39" fmla="*/ 187 h 876"/>
              <a:gd name="T40" fmla="*/ 40 w 899"/>
              <a:gd name="T41" fmla="*/ 690 h 876"/>
              <a:gd name="T42" fmla="*/ 126 w 899"/>
              <a:gd name="T43" fmla="*/ 677 h 876"/>
              <a:gd name="T44" fmla="*/ 96 w 899"/>
              <a:gd name="T45" fmla="*/ 187 h 876"/>
              <a:gd name="T46" fmla="*/ 325 w 899"/>
              <a:gd name="T47" fmla="*/ 276 h 876"/>
              <a:gd name="T48" fmla="*/ 859 w 899"/>
              <a:gd name="T49" fmla="*/ 326 h 876"/>
              <a:gd name="T50" fmla="*/ 372 w 899"/>
              <a:gd name="T51" fmla="*/ 433 h 876"/>
              <a:gd name="T52" fmla="*/ 163 w 899"/>
              <a:gd name="T53" fmla="*/ 577 h 876"/>
              <a:gd name="T54" fmla="*/ 40 w 899"/>
              <a:gd name="T55" fmla="*/ 650 h 876"/>
              <a:gd name="T56" fmla="*/ 578 w 899"/>
              <a:gd name="T57" fmla="*/ 45 h 876"/>
              <a:gd name="T58" fmla="*/ 821 w 899"/>
              <a:gd name="T59" fmla="*/ 286 h 876"/>
              <a:gd name="T60" fmla="*/ 332 w 899"/>
              <a:gd name="T61" fmla="*/ 237 h 876"/>
              <a:gd name="T62" fmla="*/ 378 w 899"/>
              <a:gd name="T63" fmla="*/ 89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99" h="876">
                <a:moveTo>
                  <a:pt x="126" y="677"/>
                </a:moveTo>
                <a:cubicBezTo>
                  <a:pt x="183" y="615"/>
                  <a:pt x="183" y="615"/>
                  <a:pt x="183" y="615"/>
                </a:cubicBezTo>
                <a:cubicBezTo>
                  <a:pt x="185" y="615"/>
                  <a:pt x="187" y="615"/>
                  <a:pt x="189" y="615"/>
                </a:cubicBezTo>
                <a:cubicBezTo>
                  <a:pt x="194" y="678"/>
                  <a:pt x="205" y="739"/>
                  <a:pt x="229" y="756"/>
                </a:cubicBezTo>
                <a:cubicBezTo>
                  <a:pt x="253" y="775"/>
                  <a:pt x="324" y="772"/>
                  <a:pt x="384" y="757"/>
                </a:cubicBezTo>
                <a:cubicBezTo>
                  <a:pt x="391" y="858"/>
                  <a:pt x="391" y="858"/>
                  <a:pt x="391" y="858"/>
                </a:cubicBezTo>
                <a:cubicBezTo>
                  <a:pt x="392" y="868"/>
                  <a:pt x="400" y="876"/>
                  <a:pt x="411" y="876"/>
                </a:cubicBezTo>
                <a:cubicBezTo>
                  <a:pt x="411" y="876"/>
                  <a:pt x="412" y="876"/>
                  <a:pt x="412" y="876"/>
                </a:cubicBezTo>
                <a:cubicBezTo>
                  <a:pt x="423" y="875"/>
                  <a:pt x="432" y="866"/>
                  <a:pt x="431" y="855"/>
                </a:cubicBezTo>
                <a:cubicBezTo>
                  <a:pt x="431" y="851"/>
                  <a:pt x="431" y="851"/>
                  <a:pt x="431" y="851"/>
                </a:cubicBezTo>
                <a:cubicBezTo>
                  <a:pt x="422" y="730"/>
                  <a:pt x="422" y="730"/>
                  <a:pt x="422" y="730"/>
                </a:cubicBezTo>
                <a:cubicBezTo>
                  <a:pt x="422" y="724"/>
                  <a:pt x="418" y="718"/>
                  <a:pt x="413" y="715"/>
                </a:cubicBezTo>
                <a:cubicBezTo>
                  <a:pt x="408" y="711"/>
                  <a:pt x="402" y="711"/>
                  <a:pt x="396" y="712"/>
                </a:cubicBezTo>
                <a:cubicBezTo>
                  <a:pt x="325" y="734"/>
                  <a:pt x="262" y="731"/>
                  <a:pt x="253" y="724"/>
                </a:cubicBezTo>
                <a:cubicBezTo>
                  <a:pt x="244" y="717"/>
                  <a:pt x="234" y="674"/>
                  <a:pt x="229" y="611"/>
                </a:cubicBezTo>
                <a:cubicBezTo>
                  <a:pt x="330" y="600"/>
                  <a:pt x="331" y="600"/>
                  <a:pt x="332" y="600"/>
                </a:cubicBezTo>
                <a:cubicBezTo>
                  <a:pt x="352" y="596"/>
                  <a:pt x="379" y="582"/>
                  <a:pt x="396" y="535"/>
                </a:cubicBezTo>
                <a:cubicBezTo>
                  <a:pt x="402" y="518"/>
                  <a:pt x="407" y="497"/>
                  <a:pt x="409" y="473"/>
                </a:cubicBezTo>
                <a:cubicBezTo>
                  <a:pt x="802" y="473"/>
                  <a:pt x="802" y="473"/>
                  <a:pt x="802" y="473"/>
                </a:cubicBezTo>
                <a:cubicBezTo>
                  <a:pt x="789" y="518"/>
                  <a:pt x="773" y="559"/>
                  <a:pt x="756" y="594"/>
                </a:cubicBezTo>
                <a:cubicBezTo>
                  <a:pt x="754" y="597"/>
                  <a:pt x="753" y="601"/>
                  <a:pt x="754" y="605"/>
                </a:cubicBezTo>
                <a:cubicBezTo>
                  <a:pt x="775" y="764"/>
                  <a:pt x="775" y="764"/>
                  <a:pt x="775" y="764"/>
                </a:cubicBezTo>
                <a:cubicBezTo>
                  <a:pt x="775" y="764"/>
                  <a:pt x="775" y="765"/>
                  <a:pt x="775" y="766"/>
                </a:cubicBezTo>
                <a:cubicBezTo>
                  <a:pt x="778" y="776"/>
                  <a:pt x="787" y="782"/>
                  <a:pt x="797" y="781"/>
                </a:cubicBezTo>
                <a:cubicBezTo>
                  <a:pt x="808" y="779"/>
                  <a:pt x="816" y="769"/>
                  <a:pt x="815" y="758"/>
                </a:cubicBezTo>
                <a:cubicBezTo>
                  <a:pt x="794" y="606"/>
                  <a:pt x="794" y="606"/>
                  <a:pt x="794" y="606"/>
                </a:cubicBezTo>
                <a:cubicBezTo>
                  <a:pt x="813" y="567"/>
                  <a:pt x="831" y="522"/>
                  <a:pt x="844" y="473"/>
                </a:cubicBezTo>
                <a:cubicBezTo>
                  <a:pt x="859" y="473"/>
                  <a:pt x="859" y="473"/>
                  <a:pt x="859" y="473"/>
                </a:cubicBezTo>
                <a:cubicBezTo>
                  <a:pt x="881" y="473"/>
                  <a:pt x="899" y="456"/>
                  <a:pt x="899" y="433"/>
                </a:cubicBezTo>
                <a:cubicBezTo>
                  <a:pt x="899" y="326"/>
                  <a:pt x="899" y="326"/>
                  <a:pt x="899" y="326"/>
                </a:cubicBezTo>
                <a:cubicBezTo>
                  <a:pt x="899" y="305"/>
                  <a:pt x="882" y="288"/>
                  <a:pt x="862" y="287"/>
                </a:cubicBezTo>
                <a:cubicBezTo>
                  <a:pt x="858" y="253"/>
                  <a:pt x="851" y="219"/>
                  <a:pt x="838" y="186"/>
                </a:cubicBezTo>
                <a:cubicBezTo>
                  <a:pt x="796" y="80"/>
                  <a:pt x="700" y="12"/>
                  <a:pt x="581" y="5"/>
                </a:cubicBezTo>
                <a:cubicBezTo>
                  <a:pt x="507" y="0"/>
                  <a:pt x="417" y="20"/>
                  <a:pt x="358" y="54"/>
                </a:cubicBezTo>
                <a:cubicBezTo>
                  <a:pt x="290" y="93"/>
                  <a:pt x="238" y="154"/>
                  <a:pt x="210" y="224"/>
                </a:cubicBezTo>
                <a:cubicBezTo>
                  <a:pt x="201" y="223"/>
                  <a:pt x="192" y="222"/>
                  <a:pt x="183" y="221"/>
                </a:cubicBezTo>
                <a:cubicBezTo>
                  <a:pt x="126" y="159"/>
                  <a:pt x="126" y="159"/>
                  <a:pt x="126" y="159"/>
                </a:cubicBezTo>
                <a:cubicBezTo>
                  <a:pt x="118" y="151"/>
                  <a:pt x="107" y="147"/>
                  <a:pt x="96" y="147"/>
                </a:cubicBezTo>
                <a:cubicBezTo>
                  <a:pt x="40" y="147"/>
                  <a:pt x="40" y="147"/>
                  <a:pt x="40" y="147"/>
                </a:cubicBezTo>
                <a:cubicBezTo>
                  <a:pt x="18" y="147"/>
                  <a:pt x="0" y="165"/>
                  <a:pt x="0" y="187"/>
                </a:cubicBezTo>
                <a:cubicBezTo>
                  <a:pt x="0" y="650"/>
                  <a:pt x="0" y="650"/>
                  <a:pt x="0" y="650"/>
                </a:cubicBezTo>
                <a:cubicBezTo>
                  <a:pt x="0" y="672"/>
                  <a:pt x="18" y="690"/>
                  <a:pt x="40" y="690"/>
                </a:cubicBezTo>
                <a:cubicBezTo>
                  <a:pt x="96" y="690"/>
                  <a:pt x="96" y="690"/>
                  <a:pt x="96" y="690"/>
                </a:cubicBezTo>
                <a:cubicBezTo>
                  <a:pt x="107" y="690"/>
                  <a:pt x="118" y="685"/>
                  <a:pt x="126" y="677"/>
                </a:cubicBezTo>
                <a:close/>
                <a:moveTo>
                  <a:pt x="40" y="187"/>
                </a:moveTo>
                <a:cubicBezTo>
                  <a:pt x="96" y="187"/>
                  <a:pt x="96" y="187"/>
                  <a:pt x="96" y="187"/>
                </a:cubicBezTo>
                <a:cubicBezTo>
                  <a:pt x="163" y="259"/>
                  <a:pt x="163" y="259"/>
                  <a:pt x="163" y="259"/>
                </a:cubicBezTo>
                <a:cubicBezTo>
                  <a:pt x="179" y="261"/>
                  <a:pt x="325" y="276"/>
                  <a:pt x="325" y="276"/>
                </a:cubicBezTo>
                <a:cubicBezTo>
                  <a:pt x="342" y="279"/>
                  <a:pt x="354" y="298"/>
                  <a:pt x="362" y="326"/>
                </a:cubicBezTo>
                <a:cubicBezTo>
                  <a:pt x="859" y="326"/>
                  <a:pt x="859" y="326"/>
                  <a:pt x="859" y="326"/>
                </a:cubicBezTo>
                <a:cubicBezTo>
                  <a:pt x="859" y="433"/>
                  <a:pt x="859" y="433"/>
                  <a:pt x="859" y="433"/>
                </a:cubicBezTo>
                <a:cubicBezTo>
                  <a:pt x="372" y="433"/>
                  <a:pt x="372" y="433"/>
                  <a:pt x="372" y="433"/>
                </a:cubicBezTo>
                <a:cubicBezTo>
                  <a:pt x="370" y="504"/>
                  <a:pt x="353" y="555"/>
                  <a:pt x="325" y="560"/>
                </a:cubicBezTo>
                <a:cubicBezTo>
                  <a:pt x="325" y="560"/>
                  <a:pt x="179" y="576"/>
                  <a:pt x="163" y="577"/>
                </a:cubicBezTo>
                <a:cubicBezTo>
                  <a:pt x="96" y="650"/>
                  <a:pt x="96" y="650"/>
                  <a:pt x="96" y="650"/>
                </a:cubicBezTo>
                <a:cubicBezTo>
                  <a:pt x="40" y="650"/>
                  <a:pt x="40" y="650"/>
                  <a:pt x="40" y="650"/>
                </a:cubicBezTo>
                <a:lnTo>
                  <a:pt x="40" y="187"/>
                </a:lnTo>
                <a:close/>
                <a:moveTo>
                  <a:pt x="578" y="45"/>
                </a:moveTo>
                <a:cubicBezTo>
                  <a:pt x="682" y="51"/>
                  <a:pt x="764" y="109"/>
                  <a:pt x="800" y="200"/>
                </a:cubicBezTo>
                <a:cubicBezTo>
                  <a:pt x="811" y="229"/>
                  <a:pt x="818" y="257"/>
                  <a:pt x="821" y="286"/>
                </a:cubicBezTo>
                <a:cubicBezTo>
                  <a:pt x="390" y="286"/>
                  <a:pt x="390" y="286"/>
                  <a:pt x="390" y="286"/>
                </a:cubicBezTo>
                <a:cubicBezTo>
                  <a:pt x="374" y="251"/>
                  <a:pt x="350" y="240"/>
                  <a:pt x="332" y="237"/>
                </a:cubicBezTo>
                <a:cubicBezTo>
                  <a:pt x="331" y="236"/>
                  <a:pt x="330" y="236"/>
                  <a:pt x="251" y="228"/>
                </a:cubicBezTo>
                <a:cubicBezTo>
                  <a:pt x="277" y="171"/>
                  <a:pt x="321" y="121"/>
                  <a:pt x="378" y="89"/>
                </a:cubicBezTo>
                <a:cubicBezTo>
                  <a:pt x="430" y="59"/>
                  <a:pt x="513" y="40"/>
                  <a:pt x="578" y="4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/>
          </a:p>
        </p:txBody>
      </p:sp>
      <p:sp>
        <p:nvSpPr>
          <p:cNvPr id="177" name="Freeform 237">
            <a:extLst>
              <a:ext uri="{FF2B5EF4-FFF2-40B4-BE49-F238E27FC236}">
                <a16:creationId xmlns:a16="http://schemas.microsoft.com/office/drawing/2014/main" id="{49E9E243-5E00-4571-8015-B1B6FD02FF79}"/>
              </a:ext>
            </a:extLst>
          </p:cNvPr>
          <p:cNvSpPr/>
          <p:nvPr/>
        </p:nvSpPr>
        <p:spPr>
          <a:xfrm>
            <a:off x="10882034" y="5881610"/>
            <a:ext cx="322335" cy="348125"/>
          </a:xfrm>
          <a:custGeom>
            <a:avLst/>
            <a:gdLst/>
            <a:ahLst/>
            <a:cxnLst/>
            <a:rect l="l" t="t" r="r" b="b"/>
            <a:pathLst>
              <a:path w="647337" h="734422">
                <a:moveTo>
                  <a:pt x="239862" y="478709"/>
                </a:moveTo>
                <a:cubicBezTo>
                  <a:pt x="238199" y="478445"/>
                  <a:pt x="236638" y="479580"/>
                  <a:pt x="236374" y="481242"/>
                </a:cubicBezTo>
                <a:lnTo>
                  <a:pt x="234467" y="493284"/>
                </a:lnTo>
                <a:cubicBezTo>
                  <a:pt x="234204" y="494946"/>
                  <a:pt x="235339" y="496508"/>
                  <a:pt x="237001" y="496771"/>
                </a:cubicBezTo>
                <a:lnTo>
                  <a:pt x="285168" y="504400"/>
                </a:lnTo>
                <a:cubicBezTo>
                  <a:pt x="286831" y="504664"/>
                  <a:pt x="288392" y="503529"/>
                  <a:pt x="288656" y="501867"/>
                </a:cubicBezTo>
                <a:lnTo>
                  <a:pt x="290563" y="489825"/>
                </a:lnTo>
                <a:cubicBezTo>
                  <a:pt x="290826" y="488163"/>
                  <a:pt x="289692" y="486601"/>
                  <a:pt x="288029" y="486338"/>
                </a:cubicBezTo>
                <a:close/>
                <a:moveTo>
                  <a:pt x="579739" y="240937"/>
                </a:moveTo>
                <a:lnTo>
                  <a:pt x="571030" y="354569"/>
                </a:lnTo>
                <a:lnTo>
                  <a:pt x="608322" y="360375"/>
                </a:lnTo>
                <a:close/>
                <a:moveTo>
                  <a:pt x="551692" y="58057"/>
                </a:moveTo>
                <a:lnTo>
                  <a:pt x="148194" y="75474"/>
                </a:lnTo>
                <a:lnTo>
                  <a:pt x="58206" y="371565"/>
                </a:lnTo>
                <a:lnTo>
                  <a:pt x="473315" y="406400"/>
                </a:lnTo>
                <a:close/>
                <a:moveTo>
                  <a:pt x="592183" y="0"/>
                </a:moveTo>
                <a:lnTo>
                  <a:pt x="635726" y="46445"/>
                </a:lnTo>
                <a:lnTo>
                  <a:pt x="609600" y="179977"/>
                </a:lnTo>
                <a:lnTo>
                  <a:pt x="647337" y="377371"/>
                </a:lnTo>
                <a:lnTo>
                  <a:pt x="627017" y="397691"/>
                </a:lnTo>
                <a:lnTo>
                  <a:pt x="574766" y="388982"/>
                </a:lnTo>
                <a:lnTo>
                  <a:pt x="574766" y="566057"/>
                </a:lnTo>
                <a:lnTo>
                  <a:pt x="606697" y="571862"/>
                </a:lnTo>
                <a:lnTo>
                  <a:pt x="629920" y="583474"/>
                </a:lnTo>
                <a:lnTo>
                  <a:pt x="629920" y="627017"/>
                </a:lnTo>
                <a:lnTo>
                  <a:pt x="577669" y="667657"/>
                </a:lnTo>
                <a:lnTo>
                  <a:pt x="545737" y="656045"/>
                </a:lnTo>
                <a:lnTo>
                  <a:pt x="537029" y="687977"/>
                </a:lnTo>
                <a:lnTo>
                  <a:pt x="464457" y="734422"/>
                </a:lnTo>
                <a:lnTo>
                  <a:pt x="374469" y="717005"/>
                </a:lnTo>
                <a:lnTo>
                  <a:pt x="386080" y="618308"/>
                </a:lnTo>
                <a:lnTo>
                  <a:pt x="371565" y="696685"/>
                </a:lnTo>
                <a:lnTo>
                  <a:pt x="206103" y="664754"/>
                </a:lnTo>
                <a:lnTo>
                  <a:pt x="217714" y="597988"/>
                </a:lnTo>
                <a:lnTo>
                  <a:pt x="194491" y="676365"/>
                </a:lnTo>
                <a:lnTo>
                  <a:pt x="113211" y="661851"/>
                </a:lnTo>
                <a:lnTo>
                  <a:pt x="174171" y="444137"/>
                </a:lnTo>
                <a:lnTo>
                  <a:pt x="14514" y="429622"/>
                </a:lnTo>
                <a:lnTo>
                  <a:pt x="0" y="409302"/>
                </a:lnTo>
                <a:lnTo>
                  <a:pt x="119017" y="2902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78" name="Rounded Rectangle 42">
            <a:extLst>
              <a:ext uri="{FF2B5EF4-FFF2-40B4-BE49-F238E27FC236}">
                <a16:creationId xmlns:a16="http://schemas.microsoft.com/office/drawing/2014/main" id="{F3185039-BD45-431F-9222-A6E3F3BADA91}"/>
              </a:ext>
            </a:extLst>
          </p:cNvPr>
          <p:cNvSpPr/>
          <p:nvPr/>
        </p:nvSpPr>
        <p:spPr>
          <a:xfrm>
            <a:off x="11347170" y="5904462"/>
            <a:ext cx="382209" cy="312849"/>
          </a:xfrm>
          <a:custGeom>
            <a:avLst/>
            <a:gdLst/>
            <a:ahLst/>
            <a:cxnLst/>
            <a:rect l="l" t="t" r="r" b="b"/>
            <a:pathLst>
              <a:path w="1549906" h="1179370">
                <a:moveTo>
                  <a:pt x="1340967" y="1000604"/>
                </a:moveTo>
                <a:cubicBezTo>
                  <a:pt x="1310918" y="1000604"/>
                  <a:pt x="1286559" y="1024963"/>
                  <a:pt x="1286559" y="1055012"/>
                </a:cubicBezTo>
                <a:cubicBezTo>
                  <a:pt x="1286559" y="1085061"/>
                  <a:pt x="1310918" y="1109420"/>
                  <a:pt x="1340967" y="1109420"/>
                </a:cubicBezTo>
                <a:cubicBezTo>
                  <a:pt x="1371016" y="1109420"/>
                  <a:pt x="1395375" y="1085061"/>
                  <a:pt x="1395375" y="1055012"/>
                </a:cubicBezTo>
                <a:cubicBezTo>
                  <a:pt x="1395375" y="1024963"/>
                  <a:pt x="1371016" y="1000604"/>
                  <a:pt x="1340967" y="1000604"/>
                </a:cubicBezTo>
                <a:close/>
                <a:moveTo>
                  <a:pt x="1432879" y="738208"/>
                </a:moveTo>
                <a:cubicBezTo>
                  <a:pt x="1420254" y="738208"/>
                  <a:pt x="1410019" y="748443"/>
                  <a:pt x="1410019" y="761068"/>
                </a:cubicBezTo>
                <a:cubicBezTo>
                  <a:pt x="1410019" y="773693"/>
                  <a:pt x="1420254" y="783928"/>
                  <a:pt x="1432879" y="783928"/>
                </a:cubicBezTo>
                <a:cubicBezTo>
                  <a:pt x="1445504" y="783928"/>
                  <a:pt x="1455739" y="773693"/>
                  <a:pt x="1455739" y="761068"/>
                </a:cubicBezTo>
                <a:cubicBezTo>
                  <a:pt x="1455739" y="748443"/>
                  <a:pt x="1445504" y="738208"/>
                  <a:pt x="1432879" y="738208"/>
                </a:cubicBezTo>
                <a:close/>
                <a:moveTo>
                  <a:pt x="75405" y="113123"/>
                </a:moveTo>
                <a:cubicBezTo>
                  <a:pt x="53255" y="113123"/>
                  <a:pt x="35298" y="131080"/>
                  <a:pt x="35298" y="153230"/>
                </a:cubicBezTo>
                <a:lnTo>
                  <a:pt x="35298" y="199669"/>
                </a:lnTo>
                <a:cubicBezTo>
                  <a:pt x="35298" y="221819"/>
                  <a:pt x="53255" y="239776"/>
                  <a:pt x="75405" y="239776"/>
                </a:cubicBezTo>
                <a:lnTo>
                  <a:pt x="326152" y="239776"/>
                </a:lnTo>
                <a:cubicBezTo>
                  <a:pt x="348302" y="239776"/>
                  <a:pt x="366259" y="221819"/>
                  <a:pt x="366259" y="199669"/>
                </a:cubicBezTo>
                <a:lnTo>
                  <a:pt x="366259" y="153230"/>
                </a:lnTo>
                <a:cubicBezTo>
                  <a:pt x="366259" y="131080"/>
                  <a:pt x="348302" y="113123"/>
                  <a:pt x="326152" y="113123"/>
                </a:cubicBezTo>
                <a:close/>
                <a:moveTo>
                  <a:pt x="542439" y="72363"/>
                </a:moveTo>
                <a:cubicBezTo>
                  <a:pt x="524148" y="72363"/>
                  <a:pt x="509320" y="87191"/>
                  <a:pt x="509320" y="105482"/>
                </a:cubicBezTo>
                <a:lnTo>
                  <a:pt x="509320" y="690297"/>
                </a:lnTo>
                <a:cubicBezTo>
                  <a:pt x="509320" y="708588"/>
                  <a:pt x="524148" y="723416"/>
                  <a:pt x="542439" y="723416"/>
                </a:cubicBezTo>
                <a:lnTo>
                  <a:pt x="1451560" y="723416"/>
                </a:lnTo>
                <a:cubicBezTo>
                  <a:pt x="1469851" y="723416"/>
                  <a:pt x="1484679" y="708588"/>
                  <a:pt x="1484679" y="690297"/>
                </a:cubicBezTo>
                <a:lnTo>
                  <a:pt x="1484679" y="105482"/>
                </a:lnTo>
                <a:cubicBezTo>
                  <a:pt x="1484679" y="87191"/>
                  <a:pt x="1469851" y="72363"/>
                  <a:pt x="1451560" y="72363"/>
                </a:cubicBezTo>
                <a:close/>
                <a:moveTo>
                  <a:pt x="521115" y="0"/>
                </a:moveTo>
                <a:lnTo>
                  <a:pt x="1472883" y="0"/>
                </a:lnTo>
                <a:cubicBezTo>
                  <a:pt x="1515422" y="0"/>
                  <a:pt x="1549906" y="34484"/>
                  <a:pt x="1549906" y="77023"/>
                </a:cubicBezTo>
                <a:lnTo>
                  <a:pt x="1549906" y="718755"/>
                </a:lnTo>
                <a:cubicBezTo>
                  <a:pt x="1549906" y="761294"/>
                  <a:pt x="1515422" y="795778"/>
                  <a:pt x="1472883" y="795778"/>
                </a:cubicBezTo>
                <a:lnTo>
                  <a:pt x="1045585" y="795778"/>
                </a:lnTo>
                <a:lnTo>
                  <a:pt x="1045585" y="930654"/>
                </a:lnTo>
                <a:lnTo>
                  <a:pt x="1401475" y="930654"/>
                </a:lnTo>
                <a:cubicBezTo>
                  <a:pt x="1446210" y="930654"/>
                  <a:pt x="1482474" y="966918"/>
                  <a:pt x="1482474" y="1011653"/>
                </a:cubicBezTo>
                <a:lnTo>
                  <a:pt x="1482474" y="1098371"/>
                </a:lnTo>
                <a:cubicBezTo>
                  <a:pt x="1482474" y="1143106"/>
                  <a:pt x="1446210" y="1179370"/>
                  <a:pt x="1401475" y="1179370"/>
                </a:cubicBezTo>
                <a:lnTo>
                  <a:pt x="80999" y="1179370"/>
                </a:lnTo>
                <a:cubicBezTo>
                  <a:pt x="36264" y="1179370"/>
                  <a:pt x="0" y="1143106"/>
                  <a:pt x="0" y="1098371"/>
                </a:cubicBezTo>
                <a:lnTo>
                  <a:pt x="0" y="1011653"/>
                </a:lnTo>
                <a:cubicBezTo>
                  <a:pt x="0" y="977974"/>
                  <a:pt x="20554" y="949096"/>
                  <a:pt x="49831" y="936947"/>
                </a:cubicBezTo>
                <a:lnTo>
                  <a:pt x="49831" y="865675"/>
                </a:lnTo>
                <a:cubicBezTo>
                  <a:pt x="49831" y="815851"/>
                  <a:pt x="90222" y="775460"/>
                  <a:pt x="140046" y="775460"/>
                </a:cubicBezTo>
                <a:lnTo>
                  <a:pt x="171917" y="775460"/>
                </a:lnTo>
                <a:lnTo>
                  <a:pt x="171917" y="274658"/>
                </a:lnTo>
                <a:lnTo>
                  <a:pt x="63121" y="274658"/>
                </a:lnTo>
                <a:cubicBezTo>
                  <a:pt x="28261" y="274658"/>
                  <a:pt x="1" y="246398"/>
                  <a:pt x="1" y="211538"/>
                </a:cubicBezTo>
                <a:lnTo>
                  <a:pt x="1" y="138453"/>
                </a:lnTo>
                <a:cubicBezTo>
                  <a:pt x="1" y="103593"/>
                  <a:pt x="28261" y="75333"/>
                  <a:pt x="63121" y="75333"/>
                </a:cubicBezTo>
                <a:lnTo>
                  <a:pt x="340513" y="75333"/>
                </a:lnTo>
                <a:cubicBezTo>
                  <a:pt x="375373" y="75333"/>
                  <a:pt x="403633" y="103593"/>
                  <a:pt x="403633" y="138453"/>
                </a:cubicBezTo>
                <a:lnTo>
                  <a:pt x="403633" y="211538"/>
                </a:lnTo>
                <a:cubicBezTo>
                  <a:pt x="403633" y="246398"/>
                  <a:pt x="375373" y="274658"/>
                  <a:pt x="340513" y="274658"/>
                </a:cubicBezTo>
                <a:lnTo>
                  <a:pt x="231715" y="274658"/>
                </a:lnTo>
                <a:lnTo>
                  <a:pt x="231715" y="775460"/>
                </a:lnTo>
                <a:lnTo>
                  <a:pt x="263586" y="775460"/>
                </a:lnTo>
                <a:cubicBezTo>
                  <a:pt x="313410" y="775460"/>
                  <a:pt x="353801" y="815851"/>
                  <a:pt x="353801" y="865675"/>
                </a:cubicBezTo>
                <a:lnTo>
                  <a:pt x="353801" y="930654"/>
                </a:lnTo>
                <a:lnTo>
                  <a:pt x="948414" y="930654"/>
                </a:lnTo>
                <a:lnTo>
                  <a:pt x="948414" y="795778"/>
                </a:lnTo>
                <a:lnTo>
                  <a:pt x="521115" y="795778"/>
                </a:lnTo>
                <a:cubicBezTo>
                  <a:pt x="478576" y="795778"/>
                  <a:pt x="444092" y="761294"/>
                  <a:pt x="444092" y="718755"/>
                </a:cubicBezTo>
                <a:lnTo>
                  <a:pt x="444092" y="77023"/>
                </a:lnTo>
                <a:cubicBezTo>
                  <a:pt x="444092" y="34484"/>
                  <a:pt x="478576" y="0"/>
                  <a:pt x="521115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79" name="Freeform 15">
            <a:extLst>
              <a:ext uri="{FF2B5EF4-FFF2-40B4-BE49-F238E27FC236}">
                <a16:creationId xmlns:a16="http://schemas.microsoft.com/office/drawing/2014/main" id="{45152113-CEC1-4B18-8907-051EA9D2B3DF}"/>
              </a:ext>
            </a:extLst>
          </p:cNvPr>
          <p:cNvSpPr>
            <a:spLocks/>
          </p:cNvSpPr>
          <p:nvPr/>
        </p:nvSpPr>
        <p:spPr bwMode="auto">
          <a:xfrm>
            <a:off x="9076163" y="1751442"/>
            <a:ext cx="15649" cy="4896"/>
          </a:xfrm>
          <a:custGeom>
            <a:avLst/>
            <a:gdLst>
              <a:gd name="T0" fmla="*/ 37 w 327"/>
              <a:gd name="T1" fmla="*/ 0 h 103"/>
              <a:gd name="T2" fmla="*/ 290 w 327"/>
              <a:gd name="T3" fmla="*/ 0 h 103"/>
              <a:gd name="T4" fmla="*/ 305 w 327"/>
              <a:gd name="T5" fmla="*/ 2 h 103"/>
              <a:gd name="T6" fmla="*/ 317 w 327"/>
              <a:gd name="T7" fmla="*/ 10 h 103"/>
              <a:gd name="T8" fmla="*/ 325 w 327"/>
              <a:gd name="T9" fmla="*/ 22 h 103"/>
              <a:gd name="T10" fmla="*/ 327 w 327"/>
              <a:gd name="T11" fmla="*/ 37 h 103"/>
              <a:gd name="T12" fmla="*/ 327 w 327"/>
              <a:gd name="T13" fmla="*/ 65 h 103"/>
              <a:gd name="T14" fmla="*/ 325 w 327"/>
              <a:gd name="T15" fmla="*/ 80 h 103"/>
              <a:gd name="T16" fmla="*/ 317 w 327"/>
              <a:gd name="T17" fmla="*/ 91 h 103"/>
              <a:gd name="T18" fmla="*/ 305 w 327"/>
              <a:gd name="T19" fmla="*/ 99 h 103"/>
              <a:gd name="T20" fmla="*/ 290 w 327"/>
              <a:gd name="T21" fmla="*/ 103 h 103"/>
              <a:gd name="T22" fmla="*/ 37 w 327"/>
              <a:gd name="T23" fmla="*/ 103 h 103"/>
              <a:gd name="T24" fmla="*/ 23 w 327"/>
              <a:gd name="T25" fmla="*/ 99 h 103"/>
              <a:gd name="T26" fmla="*/ 10 w 327"/>
              <a:gd name="T27" fmla="*/ 91 h 103"/>
              <a:gd name="T28" fmla="*/ 3 w 327"/>
              <a:gd name="T29" fmla="*/ 80 h 103"/>
              <a:gd name="T30" fmla="*/ 0 w 327"/>
              <a:gd name="T31" fmla="*/ 65 h 103"/>
              <a:gd name="T32" fmla="*/ 0 w 327"/>
              <a:gd name="T33" fmla="*/ 37 h 103"/>
              <a:gd name="T34" fmla="*/ 3 w 327"/>
              <a:gd name="T35" fmla="*/ 22 h 103"/>
              <a:gd name="T36" fmla="*/ 10 w 327"/>
              <a:gd name="T37" fmla="*/ 10 h 103"/>
              <a:gd name="T38" fmla="*/ 23 w 327"/>
              <a:gd name="T39" fmla="*/ 2 h 103"/>
              <a:gd name="T40" fmla="*/ 37 w 327"/>
              <a:gd name="T41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7" h="103">
                <a:moveTo>
                  <a:pt x="37" y="0"/>
                </a:moveTo>
                <a:lnTo>
                  <a:pt x="290" y="0"/>
                </a:lnTo>
                <a:lnTo>
                  <a:pt x="305" y="2"/>
                </a:lnTo>
                <a:lnTo>
                  <a:pt x="317" y="10"/>
                </a:lnTo>
                <a:lnTo>
                  <a:pt x="325" y="22"/>
                </a:lnTo>
                <a:lnTo>
                  <a:pt x="327" y="37"/>
                </a:lnTo>
                <a:lnTo>
                  <a:pt x="327" y="65"/>
                </a:lnTo>
                <a:lnTo>
                  <a:pt x="325" y="80"/>
                </a:lnTo>
                <a:lnTo>
                  <a:pt x="317" y="91"/>
                </a:lnTo>
                <a:lnTo>
                  <a:pt x="305" y="99"/>
                </a:lnTo>
                <a:lnTo>
                  <a:pt x="290" y="103"/>
                </a:lnTo>
                <a:lnTo>
                  <a:pt x="37" y="103"/>
                </a:lnTo>
                <a:lnTo>
                  <a:pt x="23" y="99"/>
                </a:lnTo>
                <a:lnTo>
                  <a:pt x="10" y="91"/>
                </a:lnTo>
                <a:lnTo>
                  <a:pt x="3" y="80"/>
                </a:lnTo>
                <a:lnTo>
                  <a:pt x="0" y="65"/>
                </a:lnTo>
                <a:lnTo>
                  <a:pt x="0" y="37"/>
                </a:lnTo>
                <a:lnTo>
                  <a:pt x="3" y="22"/>
                </a:lnTo>
                <a:lnTo>
                  <a:pt x="10" y="10"/>
                </a:lnTo>
                <a:lnTo>
                  <a:pt x="23" y="2"/>
                </a:lnTo>
                <a:lnTo>
                  <a:pt x="37" y="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385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ounded Rectangle 72">
            <a:extLst>
              <a:ext uri="{FF2B5EF4-FFF2-40B4-BE49-F238E27FC236}">
                <a16:creationId xmlns:a16="http://schemas.microsoft.com/office/drawing/2014/main" id="{685FF101-03B8-4B08-84D3-FADC2D41D497}"/>
              </a:ext>
            </a:extLst>
          </p:cNvPr>
          <p:cNvSpPr/>
          <p:nvPr/>
        </p:nvSpPr>
        <p:spPr>
          <a:xfrm>
            <a:off x="2652323" y="3837631"/>
            <a:ext cx="2818220" cy="2048306"/>
          </a:xfrm>
          <a:prstGeom prst="roundRect">
            <a:avLst>
              <a:gd name="adj" fmla="val 10644"/>
            </a:avLst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050" b="1" dirty="0">
              <a:solidFill>
                <a:schemeClr val="tx2"/>
              </a:solidFill>
            </a:endParaRPr>
          </a:p>
        </p:txBody>
      </p:sp>
      <p:sp>
        <p:nvSpPr>
          <p:cNvPr id="26" name="Rounded Rectangle 72">
            <a:extLst>
              <a:ext uri="{FF2B5EF4-FFF2-40B4-BE49-F238E27FC236}">
                <a16:creationId xmlns:a16="http://schemas.microsoft.com/office/drawing/2014/main" id="{CC869E9F-9C5E-408E-8CA9-9957BA2647FA}"/>
              </a:ext>
            </a:extLst>
          </p:cNvPr>
          <p:cNvSpPr/>
          <p:nvPr/>
        </p:nvSpPr>
        <p:spPr>
          <a:xfrm>
            <a:off x="2538271" y="3715057"/>
            <a:ext cx="2765919" cy="1929110"/>
          </a:xfrm>
          <a:prstGeom prst="roundRect">
            <a:avLst>
              <a:gd name="adj" fmla="val 10644"/>
            </a:avLst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050" b="1" dirty="0">
              <a:solidFill>
                <a:schemeClr val="tx2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5E23D5B3-7B38-426F-9FB3-89028359AA41}"/>
              </a:ext>
            </a:extLst>
          </p:cNvPr>
          <p:cNvSpPr/>
          <p:nvPr/>
        </p:nvSpPr>
        <p:spPr>
          <a:xfrm>
            <a:off x="2771198" y="4040927"/>
            <a:ext cx="1790605" cy="150163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7932C2DF-D286-46D2-805B-EBC5A8D1D2EE}"/>
              </a:ext>
            </a:extLst>
          </p:cNvPr>
          <p:cNvSpPr/>
          <p:nvPr/>
        </p:nvSpPr>
        <p:spPr>
          <a:xfrm>
            <a:off x="2707397" y="3958816"/>
            <a:ext cx="1688053" cy="133474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85E6D9D-9054-45D1-8D77-27BCF2053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743" y="342424"/>
            <a:ext cx="10834898" cy="670045"/>
          </a:xfrm>
        </p:spPr>
        <p:txBody>
          <a:bodyPr/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Big Picture - Service Orchestration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2FE5F6-0D6F-4018-9610-6928493B9CE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34788" y="6459538"/>
            <a:ext cx="557212" cy="365125"/>
          </a:xfrm>
        </p:spPr>
        <p:txBody>
          <a:bodyPr/>
          <a:lstStyle/>
          <a:p>
            <a:fld id="{EE2556C5-CE8C-6547-B838-EA80C61A4AF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3" name="Round Diagonal Corner Rectangle 9">
            <a:extLst>
              <a:ext uri="{FF2B5EF4-FFF2-40B4-BE49-F238E27FC236}">
                <a16:creationId xmlns:a16="http://schemas.microsoft.com/office/drawing/2014/main" id="{875DE96D-42A7-4A3D-84F0-1BFA41CB5FCA}"/>
              </a:ext>
            </a:extLst>
          </p:cNvPr>
          <p:cNvSpPr/>
          <p:nvPr/>
        </p:nvSpPr>
        <p:spPr>
          <a:xfrm>
            <a:off x="2629440" y="2477254"/>
            <a:ext cx="6118836" cy="843839"/>
          </a:xfrm>
          <a:prstGeom prst="round2DiagRect">
            <a:avLst/>
          </a:prstGeom>
          <a:solidFill>
            <a:schemeClr val="accent1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 Orchestrator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CADE84D-CE3C-479B-B3C2-E75AB8A57733}"/>
              </a:ext>
            </a:extLst>
          </p:cNvPr>
          <p:cNvCxnSpPr>
            <a:cxnSpLocks/>
            <a:stCxn id="47" idx="2"/>
            <a:endCxn id="23" idx="3"/>
          </p:cNvCxnSpPr>
          <p:nvPr/>
        </p:nvCxnSpPr>
        <p:spPr>
          <a:xfrm>
            <a:off x="3487342" y="2185167"/>
            <a:ext cx="2201516" cy="2920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ound Diagonal Corner Rectangle 94">
            <a:extLst>
              <a:ext uri="{FF2B5EF4-FFF2-40B4-BE49-F238E27FC236}">
                <a16:creationId xmlns:a16="http://schemas.microsoft.com/office/drawing/2014/main" id="{CE398542-BD6A-4C05-A084-19D0AD3ED76A}"/>
              </a:ext>
            </a:extLst>
          </p:cNvPr>
          <p:cNvSpPr/>
          <p:nvPr/>
        </p:nvSpPr>
        <p:spPr>
          <a:xfrm>
            <a:off x="2758810" y="4100880"/>
            <a:ext cx="1573454" cy="671330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Edge Platform </a:t>
            </a:r>
          </a:p>
          <a:p>
            <a:pPr algn="ctr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(K8S based)</a:t>
            </a:r>
          </a:p>
        </p:txBody>
      </p:sp>
      <p:sp>
        <p:nvSpPr>
          <p:cNvPr id="29" name="Round Diagonal Corner Rectangle 103">
            <a:extLst>
              <a:ext uri="{FF2B5EF4-FFF2-40B4-BE49-F238E27FC236}">
                <a16:creationId xmlns:a16="http://schemas.microsoft.com/office/drawing/2014/main" id="{599DC2C9-79B2-446C-9E1F-48001F91E3B1}"/>
              </a:ext>
            </a:extLst>
          </p:cNvPr>
          <p:cNvSpPr/>
          <p:nvPr/>
        </p:nvSpPr>
        <p:spPr>
          <a:xfrm>
            <a:off x="2771198" y="4800315"/>
            <a:ext cx="1551544" cy="266990"/>
          </a:xfrm>
          <a:prstGeom prst="round2Diag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Machines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E5BE7EE-12CF-4C4D-B1BD-CDEF537BF02E}"/>
              </a:ext>
            </a:extLst>
          </p:cNvPr>
          <p:cNvCxnSpPr>
            <a:cxnSpLocks/>
          </p:cNvCxnSpPr>
          <p:nvPr/>
        </p:nvCxnSpPr>
        <p:spPr>
          <a:xfrm flipH="1">
            <a:off x="3967947" y="3295075"/>
            <a:ext cx="1098185" cy="387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2" descr="Related image">
            <a:extLst>
              <a:ext uri="{FF2B5EF4-FFF2-40B4-BE49-F238E27FC236}">
                <a16:creationId xmlns:a16="http://schemas.microsoft.com/office/drawing/2014/main" id="{0CA06D56-7845-4322-8ADF-1F82BC02B9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341882" y="1872999"/>
            <a:ext cx="290920" cy="3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D739DC65-B752-4B6A-958F-FAF5789C70C1}"/>
              </a:ext>
            </a:extLst>
          </p:cNvPr>
          <p:cNvCxnSpPr>
            <a:cxnSpLocks/>
          </p:cNvCxnSpPr>
          <p:nvPr/>
        </p:nvCxnSpPr>
        <p:spPr>
          <a:xfrm flipH="1" flipV="1">
            <a:off x="4395452" y="4436545"/>
            <a:ext cx="334904" cy="283734"/>
          </a:xfrm>
          <a:prstGeom prst="straightConnector1">
            <a:avLst/>
          </a:prstGeom>
          <a:ln w="3175">
            <a:solidFill>
              <a:schemeClr val="bg2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6F6ED4E3-DC60-4C53-865B-ABD1682177A2}"/>
              </a:ext>
            </a:extLst>
          </p:cNvPr>
          <p:cNvCxnSpPr>
            <a:cxnSpLocks/>
            <a:endCxn id="52" idx="3"/>
          </p:cNvCxnSpPr>
          <p:nvPr/>
        </p:nvCxnSpPr>
        <p:spPr>
          <a:xfrm flipH="1">
            <a:off x="4561803" y="4720279"/>
            <a:ext cx="168553" cy="71467"/>
          </a:xfrm>
          <a:prstGeom prst="straightConnector1">
            <a:avLst/>
          </a:prstGeom>
          <a:ln w="3175">
            <a:solidFill>
              <a:schemeClr val="bg2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F87C4997-C0E0-4D0D-9538-53439F61E650}"/>
              </a:ext>
            </a:extLst>
          </p:cNvPr>
          <p:cNvSpPr txBox="1"/>
          <p:nvPr/>
        </p:nvSpPr>
        <p:spPr>
          <a:xfrm>
            <a:off x="4322183" y="5456305"/>
            <a:ext cx="893214" cy="169277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r"/>
            <a:r>
              <a:rPr lang="en-US" sz="1100" b="1" i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K8s Site1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51B8C73-AA23-4E78-877C-82651B3DE66E}"/>
              </a:ext>
            </a:extLst>
          </p:cNvPr>
          <p:cNvSpPr txBox="1"/>
          <p:nvPr/>
        </p:nvSpPr>
        <p:spPr>
          <a:xfrm>
            <a:off x="4441994" y="5684363"/>
            <a:ext cx="893214" cy="169277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r"/>
            <a:r>
              <a:rPr lang="en-US" sz="1100" b="1" i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K8s Site 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D454FFB-A167-4785-AC18-41F52491B0C8}"/>
              </a:ext>
            </a:extLst>
          </p:cNvPr>
          <p:cNvSpPr txBox="1"/>
          <p:nvPr/>
        </p:nvSpPr>
        <p:spPr>
          <a:xfrm>
            <a:off x="3270299" y="5095410"/>
            <a:ext cx="1078148" cy="169277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r"/>
            <a:r>
              <a:rPr lang="en-US" sz="1100" i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Site1 Cluster1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15F3477-4713-474F-8197-E467BD27CA88}"/>
              </a:ext>
            </a:extLst>
          </p:cNvPr>
          <p:cNvSpPr txBox="1"/>
          <p:nvPr/>
        </p:nvSpPr>
        <p:spPr>
          <a:xfrm>
            <a:off x="3354628" y="5374143"/>
            <a:ext cx="1078148" cy="169277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r"/>
            <a:r>
              <a:rPr lang="en-US" sz="1100" i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Site1 Cluster M</a:t>
            </a:r>
          </a:p>
        </p:txBody>
      </p:sp>
      <p:sp>
        <p:nvSpPr>
          <p:cNvPr id="77" name="Rounded Rectangle 72">
            <a:extLst>
              <a:ext uri="{FF2B5EF4-FFF2-40B4-BE49-F238E27FC236}">
                <a16:creationId xmlns:a16="http://schemas.microsoft.com/office/drawing/2014/main" id="{0BEEB881-2041-491B-84FA-FB2D3E8A6ECE}"/>
              </a:ext>
            </a:extLst>
          </p:cNvPr>
          <p:cNvSpPr/>
          <p:nvPr/>
        </p:nvSpPr>
        <p:spPr>
          <a:xfrm>
            <a:off x="5763317" y="3876544"/>
            <a:ext cx="3016401" cy="2048306"/>
          </a:xfrm>
          <a:prstGeom prst="roundRect">
            <a:avLst>
              <a:gd name="adj" fmla="val 10644"/>
            </a:avLst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050" b="1" dirty="0">
              <a:solidFill>
                <a:schemeClr val="tx2"/>
              </a:solidFill>
            </a:endParaRPr>
          </a:p>
        </p:txBody>
      </p:sp>
      <p:sp>
        <p:nvSpPr>
          <p:cNvPr id="78" name="Rounded Rectangle 72">
            <a:extLst>
              <a:ext uri="{FF2B5EF4-FFF2-40B4-BE49-F238E27FC236}">
                <a16:creationId xmlns:a16="http://schemas.microsoft.com/office/drawing/2014/main" id="{8C42E3AC-9B02-478F-A05D-F9FF15D239BE}"/>
              </a:ext>
            </a:extLst>
          </p:cNvPr>
          <p:cNvSpPr/>
          <p:nvPr/>
        </p:nvSpPr>
        <p:spPr>
          <a:xfrm>
            <a:off x="5649265" y="3753970"/>
            <a:ext cx="2818221" cy="1929110"/>
          </a:xfrm>
          <a:prstGeom prst="roundRect">
            <a:avLst>
              <a:gd name="adj" fmla="val 10644"/>
            </a:avLst>
          </a:pr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050" b="1" dirty="0">
              <a:solidFill>
                <a:schemeClr val="tx2"/>
              </a:solidFill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F0482331-E027-4C4D-89A0-CD339ED6560F}"/>
              </a:ext>
            </a:extLst>
          </p:cNvPr>
          <p:cNvSpPr/>
          <p:nvPr/>
        </p:nvSpPr>
        <p:spPr>
          <a:xfrm>
            <a:off x="5882192" y="4079840"/>
            <a:ext cx="1790605" cy="150163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A4093141-9195-4AEF-8983-A066E017F58F}"/>
              </a:ext>
            </a:extLst>
          </p:cNvPr>
          <p:cNvSpPr/>
          <p:nvPr/>
        </p:nvSpPr>
        <p:spPr>
          <a:xfrm>
            <a:off x="5818391" y="3997729"/>
            <a:ext cx="1688053" cy="133474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ound Diagonal Corner Rectangle 94">
            <a:extLst>
              <a:ext uri="{FF2B5EF4-FFF2-40B4-BE49-F238E27FC236}">
                <a16:creationId xmlns:a16="http://schemas.microsoft.com/office/drawing/2014/main" id="{38ADC91D-F311-4233-95B4-D45D35E27F23}"/>
              </a:ext>
            </a:extLst>
          </p:cNvPr>
          <p:cNvSpPr/>
          <p:nvPr/>
        </p:nvSpPr>
        <p:spPr>
          <a:xfrm>
            <a:off x="5869804" y="4139793"/>
            <a:ext cx="1573454" cy="671330"/>
          </a:xfrm>
          <a:prstGeom prst="round2Diag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Edge Platform </a:t>
            </a:r>
          </a:p>
          <a:p>
            <a:pPr algn="ctr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Openstack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based)</a:t>
            </a:r>
          </a:p>
        </p:txBody>
      </p:sp>
      <p:sp>
        <p:nvSpPr>
          <p:cNvPr id="83" name="Round Diagonal Corner Rectangle 103">
            <a:extLst>
              <a:ext uri="{FF2B5EF4-FFF2-40B4-BE49-F238E27FC236}">
                <a16:creationId xmlns:a16="http://schemas.microsoft.com/office/drawing/2014/main" id="{D9D0F245-007F-4EC8-BF1A-191AE3A8DE85}"/>
              </a:ext>
            </a:extLst>
          </p:cNvPr>
          <p:cNvSpPr/>
          <p:nvPr/>
        </p:nvSpPr>
        <p:spPr>
          <a:xfrm>
            <a:off x="5882192" y="4839228"/>
            <a:ext cx="1551544" cy="266990"/>
          </a:xfrm>
          <a:prstGeom prst="round2Diag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Machines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7833E017-A36B-48AE-BBF9-D6DF556D9D0F}"/>
              </a:ext>
            </a:extLst>
          </p:cNvPr>
          <p:cNvCxnSpPr>
            <a:cxnSpLocks/>
          </p:cNvCxnSpPr>
          <p:nvPr/>
        </p:nvCxnSpPr>
        <p:spPr>
          <a:xfrm flipH="1" flipV="1">
            <a:off x="7506444" y="4475458"/>
            <a:ext cx="334907" cy="283734"/>
          </a:xfrm>
          <a:prstGeom prst="straightConnector1">
            <a:avLst/>
          </a:prstGeom>
          <a:ln w="3175">
            <a:solidFill>
              <a:schemeClr val="bg2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FF06EBB5-DEC8-4394-A8E8-254554A0EBEF}"/>
              </a:ext>
            </a:extLst>
          </p:cNvPr>
          <p:cNvCxnSpPr>
            <a:cxnSpLocks/>
            <a:endCxn id="79" idx="3"/>
          </p:cNvCxnSpPr>
          <p:nvPr/>
        </p:nvCxnSpPr>
        <p:spPr>
          <a:xfrm flipH="1">
            <a:off x="7672797" y="4759192"/>
            <a:ext cx="168554" cy="71467"/>
          </a:xfrm>
          <a:prstGeom prst="straightConnector1">
            <a:avLst/>
          </a:prstGeom>
          <a:ln w="3175">
            <a:solidFill>
              <a:schemeClr val="bg2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6B1D897E-BD9B-4ECE-BEE0-F2EF7A0CA19B}"/>
              </a:ext>
            </a:extLst>
          </p:cNvPr>
          <p:cNvSpPr txBox="1"/>
          <p:nvPr/>
        </p:nvSpPr>
        <p:spPr>
          <a:xfrm>
            <a:off x="7481888" y="5503483"/>
            <a:ext cx="893214" cy="169277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r"/>
            <a:r>
              <a:rPr lang="en-US" sz="1100" b="1" i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Site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7D51BF9-DA07-46A5-AC6C-9AE218F87815}"/>
              </a:ext>
            </a:extLst>
          </p:cNvPr>
          <p:cNvSpPr txBox="1"/>
          <p:nvPr/>
        </p:nvSpPr>
        <p:spPr>
          <a:xfrm>
            <a:off x="7804657" y="5723276"/>
            <a:ext cx="893214" cy="169277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r"/>
            <a:r>
              <a:rPr lang="en-US" sz="1100" b="1" i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Site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046BD26-FC31-43BC-B7C3-78611D4FD053}"/>
              </a:ext>
            </a:extLst>
          </p:cNvPr>
          <p:cNvCxnSpPr>
            <a:cxnSpLocks/>
          </p:cNvCxnSpPr>
          <p:nvPr/>
        </p:nvCxnSpPr>
        <p:spPr>
          <a:xfrm flipH="1">
            <a:off x="6252111" y="3246692"/>
            <a:ext cx="577564" cy="4374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D5D99FC-6BFA-44E7-8AA5-7219CB3D28D3}"/>
              </a:ext>
            </a:extLst>
          </p:cNvPr>
          <p:cNvSpPr/>
          <p:nvPr/>
        </p:nvSpPr>
        <p:spPr>
          <a:xfrm>
            <a:off x="4882593" y="1913754"/>
            <a:ext cx="3023755" cy="312169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OSS/BSS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57E0EE7-C474-401D-88BD-2E4B5DF147C4}"/>
              </a:ext>
            </a:extLst>
          </p:cNvPr>
          <p:cNvCxnSpPr>
            <a:cxnSpLocks/>
            <a:stCxn id="10" idx="2"/>
            <a:endCxn id="23" idx="3"/>
          </p:cNvCxnSpPr>
          <p:nvPr/>
        </p:nvCxnSpPr>
        <p:spPr>
          <a:xfrm flipH="1">
            <a:off x="5688858" y="2225923"/>
            <a:ext cx="705613" cy="2513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ACA620EC-4CE7-4AA1-B572-2C1F9CFE47A8}"/>
              </a:ext>
            </a:extLst>
          </p:cNvPr>
          <p:cNvSpPr/>
          <p:nvPr/>
        </p:nvSpPr>
        <p:spPr>
          <a:xfrm>
            <a:off x="2784195" y="3743162"/>
            <a:ext cx="5522736" cy="16466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Deployed CNFs/VNFs</a:t>
            </a:r>
          </a:p>
        </p:txBody>
      </p:sp>
      <p:pic>
        <p:nvPicPr>
          <p:cNvPr id="1026" name="Picture 2" descr="Google releases Kubernetes 1.0: Container management will never be the same  | ZDNet">
            <a:extLst>
              <a:ext uri="{FF2B5EF4-FFF2-40B4-BE49-F238E27FC236}">
                <a16:creationId xmlns:a16="http://schemas.microsoft.com/office/drawing/2014/main" id="{E853ADE8-C010-4FE3-8A25-7BB9F706B0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326" y="4495263"/>
            <a:ext cx="237115" cy="237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CBCAB80-C7CB-4A00-A3D1-45F4B98300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5812" y="4220520"/>
            <a:ext cx="294702" cy="26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129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85E6D9D-9054-45D1-8D77-27BCF2053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212" y="353660"/>
            <a:ext cx="10834898" cy="573076"/>
          </a:xfrm>
        </p:spPr>
        <p:txBody>
          <a:bodyPr/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Why Do You Need Service Orchestrator?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2FE5F6-0D6F-4018-9610-6928493B9CE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34788" y="6698531"/>
            <a:ext cx="557212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EE2556C5-CE8C-6547-B838-EA80C61A4AF7}" type="slidenum">
              <a:rPr kumimoji="0" lang="en-US" sz="1067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ntel Clear"/>
                <a:cs typeface="Arial" panose="020B0604020202020204" pitchFamily="34" charset="0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4</a:t>
            </a:fld>
            <a:endParaRPr kumimoji="0" lang="en-US" sz="1067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ntel Clear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02809B-511B-49F4-940D-0E7ECFD09C64}"/>
              </a:ext>
            </a:extLst>
          </p:cNvPr>
          <p:cNvSpPr/>
          <p:nvPr/>
        </p:nvSpPr>
        <p:spPr>
          <a:xfrm>
            <a:off x="556591" y="1329947"/>
            <a:ext cx="5377070" cy="2517058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Arial"/>
              </a:rPr>
              <a:t>5G Use case</a:t>
            </a:r>
          </a:p>
        </p:txBody>
      </p:sp>
      <p:pic>
        <p:nvPicPr>
          <p:cNvPr id="33" name="Picture 32" descr="A screen shot of a computer&#10;&#10;Description automatically generated">
            <a:extLst>
              <a:ext uri="{FF2B5EF4-FFF2-40B4-BE49-F238E27FC236}">
                <a16:creationId xmlns:a16="http://schemas.microsoft.com/office/drawing/2014/main" id="{339CD20C-0B40-4F1B-ABB8-EA491FF84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739" y="1710415"/>
            <a:ext cx="5029199" cy="2047029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6485FD81-F3B2-4598-A937-E1693DCE9B2D}"/>
              </a:ext>
            </a:extLst>
          </p:cNvPr>
          <p:cNvSpPr/>
          <p:nvPr/>
        </p:nvSpPr>
        <p:spPr>
          <a:xfrm>
            <a:off x="6072809" y="1329947"/>
            <a:ext cx="5377070" cy="2517058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Arial"/>
              </a:rPr>
              <a:t>Universal CPE Use case</a:t>
            </a:r>
          </a:p>
        </p:txBody>
      </p:sp>
      <p:pic>
        <p:nvPicPr>
          <p:cNvPr id="44" name="Picture 43" descr="A screenshot of a cell phone&#10;&#10;Description automatically generated">
            <a:extLst>
              <a:ext uri="{FF2B5EF4-FFF2-40B4-BE49-F238E27FC236}">
                <a16:creationId xmlns:a16="http://schemas.microsoft.com/office/drawing/2014/main" id="{DD8AE452-7BAD-413C-A99B-66FAF07948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3516" y="1674523"/>
            <a:ext cx="4426080" cy="1827906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C228CE86-6B86-47F9-AFF1-F09CFBDE1649}"/>
              </a:ext>
            </a:extLst>
          </p:cNvPr>
          <p:cNvSpPr txBox="1"/>
          <p:nvPr/>
        </p:nvSpPr>
        <p:spPr>
          <a:xfrm>
            <a:off x="2534478" y="4095376"/>
            <a:ext cx="6669157" cy="1231106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003C7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Large Number of sites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003C7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Computing (Apps across sites) – MEC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003C7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Multiple tenant applications along with operator CNFs.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003C7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Workload types -  VMs, VNFs, CNFs, CNAs and Functions (</a:t>
            </a:r>
            <a:r>
              <a:rPr kumimoji="0" lang="en-US" sz="1600" b="0" i="1" u="none" strike="noStrike" kern="0" cap="none" spc="0" normalizeH="0" baseline="0" noProof="0" dirty="0" err="1">
                <a:ln>
                  <a:noFill/>
                </a:ln>
                <a:solidFill>
                  <a:srgbClr val="003C7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FaaS</a:t>
            </a: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003C7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1" u="none" strike="noStrike" kern="0" cap="none" spc="0" normalizeH="0" baseline="0" noProof="0" dirty="0">
                <a:ln>
                  <a:noFill/>
                </a:ln>
                <a:solidFill>
                  <a:srgbClr val="003C7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Note: K8s is becoming choice of workload orchestrator in each cluster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623AB5D1-930E-4B63-954B-5D4120CFDDB9}"/>
              </a:ext>
            </a:extLst>
          </p:cNvPr>
          <p:cNvSpPr/>
          <p:nvPr/>
        </p:nvSpPr>
        <p:spPr>
          <a:xfrm>
            <a:off x="1649896" y="5437158"/>
            <a:ext cx="8666921" cy="745434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Arial"/>
              </a:rPr>
              <a:t>Multi Edge/Cloud computing scale is similar (or even higher) to Hyper-scalers’ scale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Arial"/>
              </a:rPr>
              <a:t>Now </a:t>
            </a:r>
            <a:r>
              <a:rPr kumimoji="0" lang="en-US" sz="1800" b="0" i="1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Arial"/>
              </a:rPr>
              <a:t>Telcos</a:t>
            </a: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Arial"/>
              </a:rPr>
              <a:t>, Enterprises, MSPs need @scale Orchestration and Automation solutions </a:t>
            </a:r>
          </a:p>
        </p:txBody>
      </p:sp>
    </p:spTree>
    <p:extLst>
      <p:ext uri="{BB962C8B-B14F-4D97-AF65-F5344CB8AC3E}">
        <p14:creationId xmlns:p14="http://schemas.microsoft.com/office/powerpoint/2010/main" val="3721559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85E6D9D-9054-45D1-8D77-27BCF2053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772" y="334720"/>
            <a:ext cx="10834898" cy="670045"/>
          </a:xfrm>
        </p:spPr>
        <p:txBody>
          <a:bodyPr/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What is the value proposition of ONAP?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2FE5F6-0D6F-4018-9610-6928493B9CE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34788" y="6459538"/>
            <a:ext cx="557212" cy="365125"/>
          </a:xfrm>
        </p:spPr>
        <p:txBody>
          <a:bodyPr/>
          <a:lstStyle/>
          <a:p>
            <a:fld id="{EE2556C5-CE8C-6547-B838-EA80C61A4AF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3" name="Round Diagonal Corner Rectangle 9">
            <a:extLst>
              <a:ext uri="{FF2B5EF4-FFF2-40B4-BE49-F238E27FC236}">
                <a16:creationId xmlns:a16="http://schemas.microsoft.com/office/drawing/2014/main" id="{875DE96D-42A7-4A3D-84F0-1BFA41CB5FCA}"/>
              </a:ext>
            </a:extLst>
          </p:cNvPr>
          <p:cNvSpPr/>
          <p:nvPr/>
        </p:nvSpPr>
        <p:spPr>
          <a:xfrm>
            <a:off x="2596836" y="2477254"/>
            <a:ext cx="6118836" cy="1722848"/>
          </a:xfrm>
          <a:prstGeom prst="round2DiagRect">
            <a:avLst/>
          </a:prstGeom>
          <a:solidFill>
            <a:schemeClr val="accent1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ONAP (Service Orchestrator)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CADE84D-CE3C-479B-B3C2-E75AB8A57733}"/>
              </a:ext>
            </a:extLst>
          </p:cNvPr>
          <p:cNvCxnSpPr>
            <a:cxnSpLocks/>
            <a:stCxn id="47" idx="2"/>
            <a:endCxn id="23" idx="3"/>
          </p:cNvCxnSpPr>
          <p:nvPr/>
        </p:nvCxnSpPr>
        <p:spPr>
          <a:xfrm>
            <a:off x="3487342" y="2185167"/>
            <a:ext cx="2168912" cy="2920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E5BE7EE-12CF-4C4D-B1BD-CDEF537BF02E}"/>
              </a:ext>
            </a:extLst>
          </p:cNvPr>
          <p:cNvCxnSpPr>
            <a:cxnSpLocks/>
            <a:stCxn id="75" idx="2"/>
            <a:endCxn id="64" idx="0"/>
          </p:cNvCxnSpPr>
          <p:nvPr/>
        </p:nvCxnSpPr>
        <p:spPr>
          <a:xfrm flipH="1">
            <a:off x="5779978" y="4001800"/>
            <a:ext cx="524501" cy="5981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2" descr="Related image">
            <a:extLst>
              <a:ext uri="{FF2B5EF4-FFF2-40B4-BE49-F238E27FC236}">
                <a16:creationId xmlns:a16="http://schemas.microsoft.com/office/drawing/2014/main" id="{0CA06D56-7845-4322-8ADF-1F82BC02B9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341882" y="1872999"/>
            <a:ext cx="290920" cy="3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046BD26-FC31-43BC-B7C3-78611D4FD053}"/>
              </a:ext>
            </a:extLst>
          </p:cNvPr>
          <p:cNvCxnSpPr>
            <a:cxnSpLocks/>
            <a:stCxn id="73" idx="2"/>
          </p:cNvCxnSpPr>
          <p:nvPr/>
        </p:nvCxnSpPr>
        <p:spPr>
          <a:xfrm flipH="1">
            <a:off x="4017344" y="4001800"/>
            <a:ext cx="495465" cy="4496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D5D99FC-6BFA-44E7-8AA5-7219CB3D28D3}"/>
              </a:ext>
            </a:extLst>
          </p:cNvPr>
          <p:cNvSpPr/>
          <p:nvPr/>
        </p:nvSpPr>
        <p:spPr>
          <a:xfrm>
            <a:off x="4882593" y="1913754"/>
            <a:ext cx="3023755" cy="312169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OSS/BSS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57E0EE7-C474-401D-88BD-2E4B5DF147C4}"/>
              </a:ext>
            </a:extLst>
          </p:cNvPr>
          <p:cNvCxnSpPr>
            <a:cxnSpLocks/>
            <a:stCxn id="10" idx="2"/>
            <a:endCxn id="23" idx="3"/>
          </p:cNvCxnSpPr>
          <p:nvPr/>
        </p:nvCxnSpPr>
        <p:spPr>
          <a:xfrm flipH="1">
            <a:off x="5656254" y="2225923"/>
            <a:ext cx="738217" cy="2513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18F1F685-2BD3-449F-9BF5-ADAE08CA40AB}"/>
              </a:ext>
            </a:extLst>
          </p:cNvPr>
          <p:cNvSpPr/>
          <p:nvPr/>
        </p:nvSpPr>
        <p:spPr>
          <a:xfrm>
            <a:off x="2729817" y="3107409"/>
            <a:ext cx="1287528" cy="568405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Design time</a:t>
            </a:r>
          </a:p>
          <a:p>
            <a:pPr algn="ctr"/>
            <a:r>
              <a:rPr lang="en-US" sz="1200" dirty="0"/>
              <a:t>(SDC)</a:t>
            </a:r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E79C1294-3836-4634-85E3-A62C44B1C094}"/>
              </a:ext>
            </a:extLst>
          </p:cNvPr>
          <p:cNvSpPr/>
          <p:nvPr/>
        </p:nvSpPr>
        <p:spPr>
          <a:xfrm>
            <a:off x="3657808" y="3791433"/>
            <a:ext cx="1710001" cy="210367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Openstack</a:t>
            </a:r>
            <a:r>
              <a:rPr lang="en-US" sz="1200" dirty="0"/>
              <a:t> VNFM</a:t>
            </a: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5181712B-52B1-473B-8EFB-BB98514D8304}"/>
              </a:ext>
            </a:extLst>
          </p:cNvPr>
          <p:cNvSpPr/>
          <p:nvPr/>
        </p:nvSpPr>
        <p:spPr>
          <a:xfrm>
            <a:off x="5449478" y="3791433"/>
            <a:ext cx="1710001" cy="210367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K8s VNFM</a:t>
            </a:r>
          </a:p>
        </p:txBody>
      </p:sp>
      <p:sp>
        <p:nvSpPr>
          <p:cNvPr id="46" name="Flowchart: Document 45">
            <a:extLst>
              <a:ext uri="{FF2B5EF4-FFF2-40B4-BE49-F238E27FC236}">
                <a16:creationId xmlns:a16="http://schemas.microsoft.com/office/drawing/2014/main" id="{861AB08A-BB43-4FFA-9E3D-C5938822B52C}"/>
              </a:ext>
            </a:extLst>
          </p:cNvPr>
          <p:cNvSpPr/>
          <p:nvPr/>
        </p:nvSpPr>
        <p:spPr>
          <a:xfrm>
            <a:off x="73174" y="1555877"/>
            <a:ext cx="2197913" cy="670046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ONAP itself uses Micro-service architecture &amp; uses </a:t>
            </a:r>
            <a:r>
              <a:rPr lang="en-US" sz="1200" b="1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Cloud Native principles</a:t>
            </a:r>
            <a:endParaRPr lang="en-US" b="1" i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Flowchart: Document 47">
            <a:extLst>
              <a:ext uri="{FF2B5EF4-FFF2-40B4-BE49-F238E27FC236}">
                <a16:creationId xmlns:a16="http://schemas.microsoft.com/office/drawing/2014/main" id="{E52DD14C-589A-4F83-9306-A4B181EBDF80}"/>
              </a:ext>
            </a:extLst>
          </p:cNvPr>
          <p:cNvSpPr/>
          <p:nvPr/>
        </p:nvSpPr>
        <p:spPr>
          <a:xfrm>
            <a:off x="89028" y="2336137"/>
            <a:ext cx="2197913" cy="670046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ONAP Manages </a:t>
            </a:r>
            <a:r>
              <a:rPr lang="en-US" sz="1200" b="1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Network-service &amp; application LCM </a:t>
            </a:r>
            <a:r>
              <a:rPr lang="en-US" sz="1200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across Multiple VIMs (</a:t>
            </a:r>
            <a:r>
              <a:rPr lang="en-US" sz="1200" i="1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Openstack</a:t>
            </a:r>
            <a:r>
              <a:rPr lang="en-US" sz="1200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K8s) </a:t>
            </a:r>
            <a:endParaRPr lang="en-US" i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Flowchart: Document 48">
            <a:extLst>
              <a:ext uri="{FF2B5EF4-FFF2-40B4-BE49-F238E27FC236}">
                <a16:creationId xmlns:a16="http://schemas.microsoft.com/office/drawing/2014/main" id="{A71B0142-9D2C-42B5-BC1A-EB3164F478DD}"/>
              </a:ext>
            </a:extLst>
          </p:cNvPr>
          <p:cNvSpPr/>
          <p:nvPr/>
        </p:nvSpPr>
        <p:spPr>
          <a:xfrm>
            <a:off x="9301599" y="1515121"/>
            <a:ext cx="2197913" cy="670046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ONAP </a:t>
            </a:r>
            <a:r>
              <a:rPr lang="en-US" sz="1200" b="1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supports standard models </a:t>
            </a:r>
            <a:r>
              <a:rPr lang="en-US" sz="1200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 APIs as per ETSI, TMF, MEF, 3GPP</a:t>
            </a:r>
            <a:endParaRPr lang="en-US" i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Flowchart: Document 49">
            <a:extLst>
              <a:ext uri="{FF2B5EF4-FFF2-40B4-BE49-F238E27FC236}">
                <a16:creationId xmlns:a16="http://schemas.microsoft.com/office/drawing/2014/main" id="{703DBC57-0D22-462D-93EC-B767D436467D}"/>
              </a:ext>
            </a:extLst>
          </p:cNvPr>
          <p:cNvSpPr/>
          <p:nvPr/>
        </p:nvSpPr>
        <p:spPr>
          <a:xfrm>
            <a:off x="9301599" y="2329635"/>
            <a:ext cx="2197913" cy="843839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ONAP enables </a:t>
            </a:r>
            <a:r>
              <a:rPr lang="en-US" sz="1200" b="1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Day2 configuration </a:t>
            </a:r>
            <a:r>
              <a:rPr lang="en-US" sz="1200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Network functions via RESTful API, </a:t>
            </a:r>
            <a:r>
              <a:rPr lang="en-US" sz="1200" i="1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NetConf</a:t>
            </a:r>
            <a:r>
              <a:rPr lang="en-US" sz="1200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 K8s CRDs</a:t>
            </a:r>
          </a:p>
        </p:txBody>
      </p:sp>
      <p:sp>
        <p:nvSpPr>
          <p:cNvPr id="55" name="Flowchart: Document 54">
            <a:extLst>
              <a:ext uri="{FF2B5EF4-FFF2-40B4-BE49-F238E27FC236}">
                <a16:creationId xmlns:a16="http://schemas.microsoft.com/office/drawing/2014/main" id="{0302B6DA-AF89-45EA-B01E-A9189F90E3E3}"/>
              </a:ext>
            </a:extLst>
          </p:cNvPr>
          <p:cNvSpPr/>
          <p:nvPr/>
        </p:nvSpPr>
        <p:spPr>
          <a:xfrm>
            <a:off x="73174" y="3198141"/>
            <a:ext cx="2197913" cy="670046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ONAP </a:t>
            </a:r>
            <a:r>
              <a:rPr lang="en-US" sz="1200" b="1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tools </a:t>
            </a:r>
            <a:r>
              <a:rPr lang="en-US" sz="1200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support multiple descriptions (Helm, TOSCA, HEAT etc..)</a:t>
            </a:r>
            <a:endParaRPr lang="en-US" i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Flowchart: Document 56">
            <a:extLst>
              <a:ext uri="{FF2B5EF4-FFF2-40B4-BE49-F238E27FC236}">
                <a16:creationId xmlns:a16="http://schemas.microsoft.com/office/drawing/2014/main" id="{58E86A3C-2980-4ED2-A651-A1B7C895E79B}"/>
              </a:ext>
            </a:extLst>
          </p:cNvPr>
          <p:cNvSpPr/>
          <p:nvPr/>
        </p:nvSpPr>
        <p:spPr>
          <a:xfrm>
            <a:off x="111344" y="4871636"/>
            <a:ext cx="2197913" cy="843839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ONAP DCAE </a:t>
            </a:r>
            <a:r>
              <a:rPr lang="en-US" sz="1200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collects telemetry from remote sites, analyzes them and generate any control loop actions (Scale, Heal)</a:t>
            </a:r>
            <a:endParaRPr lang="en-US" i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Flowchart: Document 57">
            <a:extLst>
              <a:ext uri="{FF2B5EF4-FFF2-40B4-BE49-F238E27FC236}">
                <a16:creationId xmlns:a16="http://schemas.microsoft.com/office/drawing/2014/main" id="{81F8123A-8E64-4061-AE99-1E80DCF61326}"/>
              </a:ext>
            </a:extLst>
          </p:cNvPr>
          <p:cNvSpPr/>
          <p:nvPr/>
        </p:nvSpPr>
        <p:spPr>
          <a:xfrm>
            <a:off x="66350" y="4035844"/>
            <a:ext cx="2197913" cy="670046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ONAP OOF </a:t>
            </a:r>
            <a:r>
              <a:rPr lang="en-US" sz="1200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chooses the right locations to place workloads</a:t>
            </a:r>
            <a:endParaRPr lang="en-US" i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0B9E11A2-D930-4494-A44C-00A2BA25278E}"/>
              </a:ext>
            </a:extLst>
          </p:cNvPr>
          <p:cNvSpPr/>
          <p:nvPr/>
        </p:nvSpPr>
        <p:spPr>
          <a:xfrm>
            <a:off x="2788594" y="4556385"/>
            <a:ext cx="2077720" cy="33905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200" dirty="0" err="1"/>
              <a:t>Openstack</a:t>
            </a:r>
            <a:r>
              <a:rPr lang="en-US" sz="1200" dirty="0"/>
              <a:t> site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FF647DAB-70BC-4A28-9FB7-21757CC1215F}"/>
              </a:ext>
            </a:extLst>
          </p:cNvPr>
          <p:cNvSpPr/>
          <p:nvPr/>
        </p:nvSpPr>
        <p:spPr>
          <a:xfrm>
            <a:off x="2865931" y="4599923"/>
            <a:ext cx="2077720" cy="33905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200" dirty="0" err="1"/>
              <a:t>Openstack</a:t>
            </a:r>
            <a:r>
              <a:rPr lang="en-US" sz="1200" dirty="0"/>
              <a:t> site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AEAB3E4D-FFF1-4F46-B2EF-BAC8CF3DE643}"/>
              </a:ext>
            </a:extLst>
          </p:cNvPr>
          <p:cNvSpPr/>
          <p:nvPr/>
        </p:nvSpPr>
        <p:spPr>
          <a:xfrm>
            <a:off x="5066132" y="4572047"/>
            <a:ext cx="1328339" cy="366931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200" dirty="0"/>
              <a:t>K8s Edge Clusters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BE607611-2F0A-44AC-92B0-EE7A5A4E01C4}"/>
              </a:ext>
            </a:extLst>
          </p:cNvPr>
          <p:cNvSpPr/>
          <p:nvPr/>
        </p:nvSpPr>
        <p:spPr>
          <a:xfrm>
            <a:off x="6542259" y="4581839"/>
            <a:ext cx="1524397" cy="34734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200" dirty="0"/>
              <a:t>K8s Cloud Clusters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CA89C6C0-DC69-4CAE-830D-CA6470A616A5}"/>
              </a:ext>
            </a:extLst>
          </p:cNvPr>
          <p:cNvSpPr/>
          <p:nvPr/>
        </p:nvSpPr>
        <p:spPr>
          <a:xfrm>
            <a:off x="5115808" y="4599923"/>
            <a:ext cx="1328339" cy="366931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200" dirty="0"/>
              <a:t>K8s Edge Clusters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9EDCC4BE-606D-4843-A7CD-686E9BE21CEB}"/>
              </a:ext>
            </a:extLst>
          </p:cNvPr>
          <p:cNvSpPr/>
          <p:nvPr/>
        </p:nvSpPr>
        <p:spPr>
          <a:xfrm>
            <a:off x="6591935" y="4609715"/>
            <a:ext cx="1524397" cy="34734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200" dirty="0"/>
              <a:t>K8s Cloud Clusters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F9A3BDC6-1513-4477-AA60-E7061D46D56D}"/>
              </a:ext>
            </a:extLst>
          </p:cNvPr>
          <p:cNvCxnSpPr>
            <a:cxnSpLocks/>
            <a:stCxn id="75" idx="2"/>
            <a:endCxn id="65" idx="0"/>
          </p:cNvCxnSpPr>
          <p:nvPr/>
        </p:nvCxnSpPr>
        <p:spPr>
          <a:xfrm>
            <a:off x="6304479" y="4001800"/>
            <a:ext cx="1049655" cy="6079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2EFE2589-72DB-4E6F-8623-432111F52064}"/>
              </a:ext>
            </a:extLst>
          </p:cNvPr>
          <p:cNvSpPr/>
          <p:nvPr/>
        </p:nvSpPr>
        <p:spPr>
          <a:xfrm>
            <a:off x="4080280" y="3110406"/>
            <a:ext cx="2168911" cy="568405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Orchestrator</a:t>
            </a:r>
          </a:p>
          <a:p>
            <a:pPr algn="ctr"/>
            <a:r>
              <a:rPr lang="en-US" sz="1200" dirty="0"/>
              <a:t>(SO, OOF, A&amp;AI)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CE92D97-DCCA-4D73-9A20-7F31B2BC8315}"/>
              </a:ext>
            </a:extLst>
          </p:cNvPr>
          <p:cNvCxnSpPr>
            <a:cxnSpLocks/>
            <a:stCxn id="68" idx="2"/>
            <a:endCxn id="73" idx="0"/>
          </p:cNvCxnSpPr>
          <p:nvPr/>
        </p:nvCxnSpPr>
        <p:spPr>
          <a:xfrm flipH="1">
            <a:off x="4512809" y="3678811"/>
            <a:ext cx="651927" cy="112622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E6B98D11-265B-4B6E-89A7-05908D757F7F}"/>
              </a:ext>
            </a:extLst>
          </p:cNvPr>
          <p:cNvCxnSpPr>
            <a:cxnSpLocks/>
            <a:stCxn id="68" idx="2"/>
            <a:endCxn id="75" idx="0"/>
          </p:cNvCxnSpPr>
          <p:nvPr/>
        </p:nvCxnSpPr>
        <p:spPr>
          <a:xfrm>
            <a:off x="5164736" y="3678811"/>
            <a:ext cx="1139743" cy="112622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52234004-7B26-4F15-B651-A3301CF54075}"/>
              </a:ext>
            </a:extLst>
          </p:cNvPr>
          <p:cNvSpPr/>
          <p:nvPr/>
        </p:nvSpPr>
        <p:spPr>
          <a:xfrm>
            <a:off x="6387110" y="3113926"/>
            <a:ext cx="1620066" cy="568405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Day2/Operations</a:t>
            </a:r>
          </a:p>
          <a:p>
            <a:pPr algn="ctr"/>
            <a:r>
              <a:rPr lang="en-US" sz="1200" dirty="0"/>
              <a:t>(DCAE, POLICY, CLAMP, CDS)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F23EE638-501C-4742-A4D7-8F64B27AE42F}"/>
              </a:ext>
            </a:extLst>
          </p:cNvPr>
          <p:cNvSpPr/>
          <p:nvPr/>
        </p:nvSpPr>
        <p:spPr>
          <a:xfrm>
            <a:off x="3487342" y="5726405"/>
            <a:ext cx="8012170" cy="558114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ONAP is comprehensive service orchestrator </a:t>
            </a:r>
          </a:p>
        </p:txBody>
      </p:sp>
      <p:sp>
        <p:nvSpPr>
          <p:cNvPr id="35" name="Flowchart: Document 34">
            <a:extLst>
              <a:ext uri="{FF2B5EF4-FFF2-40B4-BE49-F238E27FC236}">
                <a16:creationId xmlns:a16="http://schemas.microsoft.com/office/drawing/2014/main" id="{C6286251-12F5-41E4-A59B-B8E24D82FC7E}"/>
              </a:ext>
            </a:extLst>
          </p:cNvPr>
          <p:cNvSpPr/>
          <p:nvPr/>
        </p:nvSpPr>
        <p:spPr>
          <a:xfrm>
            <a:off x="9301598" y="3341589"/>
            <a:ext cx="2197913" cy="670046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ONAP AAI (Inventory) </a:t>
            </a:r>
            <a:r>
              <a:rPr lang="en-US" sz="1200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secures mechanism to store/inject CNF images</a:t>
            </a:r>
            <a:endParaRPr lang="en-US" i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797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1"/>
          <p:cNvSpPr/>
          <p:nvPr/>
        </p:nvSpPr>
        <p:spPr>
          <a:xfrm>
            <a:off x="6448500" y="1834575"/>
            <a:ext cx="2150800" cy="3144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endParaRPr sz="2400"/>
          </a:p>
        </p:txBody>
      </p:sp>
      <p:sp>
        <p:nvSpPr>
          <p:cNvPr id="86" name="Google Shape;86;p21"/>
          <p:cNvSpPr/>
          <p:nvPr/>
        </p:nvSpPr>
        <p:spPr>
          <a:xfrm>
            <a:off x="9663251" y="1856551"/>
            <a:ext cx="2150800" cy="3144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endParaRPr sz="2400"/>
          </a:p>
        </p:txBody>
      </p:sp>
      <p:sp>
        <p:nvSpPr>
          <p:cNvPr id="87" name="Google Shape;87;p21"/>
          <p:cNvSpPr/>
          <p:nvPr/>
        </p:nvSpPr>
        <p:spPr>
          <a:xfrm>
            <a:off x="117300" y="1844200"/>
            <a:ext cx="2150800" cy="3144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endParaRPr sz="2400"/>
          </a:p>
        </p:txBody>
      </p:sp>
      <p:sp>
        <p:nvSpPr>
          <p:cNvPr id="88" name="Google Shape;88;p21"/>
          <p:cNvSpPr txBox="1">
            <a:spLocks noGrp="1"/>
          </p:cNvSpPr>
          <p:nvPr>
            <p:ph type="title"/>
          </p:nvPr>
        </p:nvSpPr>
        <p:spPr>
          <a:xfrm>
            <a:off x="465859" y="310667"/>
            <a:ext cx="8282198" cy="670045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" sz="3200" dirty="0">
                <a:latin typeface="Calibri" panose="020F0502020204030204" pitchFamily="34" charset="0"/>
                <a:cs typeface="Calibri" panose="020F0502020204030204" pitchFamily="34" charset="0"/>
              </a:rPr>
              <a:t>Cross-community CNF landscape</a:t>
            </a:r>
            <a:endParaRPr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" name="Google Shape;89;p21"/>
          <p:cNvSpPr/>
          <p:nvPr/>
        </p:nvSpPr>
        <p:spPr>
          <a:xfrm>
            <a:off x="6898151" y="1186500"/>
            <a:ext cx="1267200" cy="590800"/>
          </a:xfrm>
          <a:prstGeom prst="rect">
            <a:avLst/>
          </a:prstGeom>
          <a:solidFill>
            <a:srgbClr val="168FDF"/>
          </a:solidFill>
          <a:ln>
            <a:noFill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ctr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</a:pPr>
            <a:r>
              <a:rPr lang="en" sz="1467" b="1">
                <a:solidFill>
                  <a:srgbClr val="FFFFFF"/>
                </a:solidFill>
              </a:rPr>
              <a:t>Testing</a:t>
            </a:r>
            <a:endParaRPr sz="1067" b="1" i="1">
              <a:solidFill>
                <a:srgbClr val="FFFFFF"/>
              </a:solidFill>
            </a:endParaRPr>
          </a:p>
        </p:txBody>
      </p:sp>
      <p:sp>
        <p:nvSpPr>
          <p:cNvPr id="90" name="Google Shape;90;p21"/>
          <p:cNvSpPr/>
          <p:nvPr/>
        </p:nvSpPr>
        <p:spPr>
          <a:xfrm>
            <a:off x="580300" y="1161767"/>
            <a:ext cx="1457200" cy="590800"/>
          </a:xfrm>
          <a:prstGeom prst="rect">
            <a:avLst/>
          </a:prstGeom>
          <a:solidFill>
            <a:srgbClr val="168FDF"/>
          </a:solidFill>
          <a:ln>
            <a:noFill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</a:pPr>
            <a:r>
              <a:rPr lang="en" sz="1467" b="1">
                <a:solidFill>
                  <a:srgbClr val="FFFFFF"/>
                </a:solidFill>
              </a:rPr>
              <a:t>Requirements</a:t>
            </a:r>
            <a:endParaRPr sz="1467" b="1">
              <a:solidFill>
                <a:srgbClr val="FFFFFF"/>
              </a:solidFill>
            </a:endParaRPr>
          </a:p>
        </p:txBody>
      </p:sp>
      <p:sp>
        <p:nvSpPr>
          <p:cNvPr id="91" name="Google Shape;91;p21"/>
          <p:cNvSpPr/>
          <p:nvPr/>
        </p:nvSpPr>
        <p:spPr>
          <a:xfrm>
            <a:off x="5780197" y="2962888"/>
            <a:ext cx="391200" cy="768400"/>
          </a:xfrm>
          <a:prstGeom prst="rightArrow">
            <a:avLst>
              <a:gd name="adj1" fmla="val 50000"/>
              <a:gd name="adj2" fmla="val 50000"/>
            </a:avLst>
          </a:prstGeom>
          <a:noFill/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2" name="Google Shape;92;p21"/>
          <p:cNvSpPr/>
          <p:nvPr/>
        </p:nvSpPr>
        <p:spPr>
          <a:xfrm>
            <a:off x="8971323" y="2962888"/>
            <a:ext cx="391200" cy="768400"/>
          </a:xfrm>
          <a:prstGeom prst="rightArrow">
            <a:avLst>
              <a:gd name="adj1" fmla="val 50000"/>
              <a:gd name="adj2" fmla="val 50000"/>
            </a:avLst>
          </a:prstGeom>
          <a:noFill/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93" name="Google Shape;93;p21"/>
          <p:cNvGrpSpPr/>
          <p:nvPr/>
        </p:nvGrpSpPr>
        <p:grpSpPr>
          <a:xfrm>
            <a:off x="9561290" y="2411230"/>
            <a:ext cx="1528513" cy="1020077"/>
            <a:chOff x="8568275" y="2263126"/>
            <a:chExt cx="2336700" cy="1422569"/>
          </a:xfrm>
        </p:grpSpPr>
        <p:sp>
          <p:nvSpPr>
            <p:cNvPr id="94" name="Google Shape;94;p21"/>
            <p:cNvSpPr/>
            <p:nvPr/>
          </p:nvSpPr>
          <p:spPr>
            <a:xfrm>
              <a:off x="8568275" y="2905994"/>
              <a:ext cx="2336700" cy="77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pPr algn="ctr"/>
              <a:r>
                <a:rPr lang="en" sz="1067" b="1"/>
                <a:t>CNF </a:t>
              </a:r>
              <a:endParaRPr sz="1067" b="1"/>
            </a:p>
            <a:p>
              <a:pPr algn="ctr"/>
              <a:r>
                <a:rPr lang="en" sz="1067" b="1"/>
                <a:t>Conformance</a:t>
              </a:r>
              <a:endParaRPr sz="1067" b="1"/>
            </a:p>
          </p:txBody>
        </p:sp>
        <p:pic>
          <p:nvPicPr>
            <p:cNvPr id="95" name="Google Shape;95;p2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1081967">
              <a:off x="9353664" y="2347288"/>
              <a:ext cx="651447" cy="6786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96" name="Google Shape;96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2168" y="1895008"/>
            <a:ext cx="768600" cy="76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36667" y="1895000"/>
            <a:ext cx="1060367" cy="76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859946" y="1979191"/>
            <a:ext cx="844967" cy="1142701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21"/>
          <p:cNvSpPr/>
          <p:nvPr/>
        </p:nvSpPr>
        <p:spPr>
          <a:xfrm>
            <a:off x="7114764" y="3237506"/>
            <a:ext cx="1448400" cy="590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r"/>
            <a:r>
              <a:rPr lang="en" sz="1200" b="1"/>
              <a:t>End-to-end </a:t>
            </a:r>
            <a:endParaRPr sz="1200" b="1"/>
          </a:p>
          <a:p>
            <a:pPr algn="r"/>
            <a:r>
              <a:rPr lang="en" sz="1200" b="1"/>
              <a:t>testing</a:t>
            </a:r>
            <a:endParaRPr sz="1200" b="1" baseline="30000"/>
          </a:p>
        </p:txBody>
      </p:sp>
      <p:pic>
        <p:nvPicPr>
          <p:cNvPr id="100" name="Google Shape;100;p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191759" y="3287266"/>
            <a:ext cx="507352" cy="49255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1"/>
          <p:cNvSpPr/>
          <p:nvPr/>
        </p:nvSpPr>
        <p:spPr>
          <a:xfrm>
            <a:off x="7114764" y="3863882"/>
            <a:ext cx="1448400" cy="590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r>
              <a:rPr lang="en" sz="1200" b="1" dirty="0"/>
              <a:t>K8s Addon Specs: CSI, CRI, CNI, </a:t>
            </a:r>
            <a:r>
              <a:rPr lang="en" sz="1200" b="1" dirty="0" err="1"/>
              <a:t>etc</a:t>
            </a:r>
            <a:endParaRPr sz="1200" b="1" baseline="30000" dirty="0"/>
          </a:p>
        </p:txBody>
      </p:sp>
      <p:sp>
        <p:nvSpPr>
          <p:cNvPr id="102" name="Google Shape;102;p21"/>
          <p:cNvSpPr/>
          <p:nvPr/>
        </p:nvSpPr>
        <p:spPr>
          <a:xfrm>
            <a:off x="212175" y="2671567"/>
            <a:ext cx="1852400" cy="378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ctr"/>
            <a:r>
              <a:rPr lang="en" sz="1067" b="1"/>
              <a:t>Cloud native Principles:</a:t>
            </a:r>
            <a:endParaRPr sz="1067" b="1"/>
          </a:p>
          <a:p>
            <a:pPr algn="ctr"/>
            <a:r>
              <a:rPr lang="en" sz="1067" b="1" u="sng">
                <a:solidFill>
                  <a:schemeClr val="hlink"/>
                </a:solidFill>
                <a:hlinkClick r:id="rId8"/>
              </a:rPr>
              <a:t>Definition</a:t>
            </a:r>
            <a:r>
              <a:rPr lang="en" sz="1067" b="1"/>
              <a:t>, Papers</a:t>
            </a:r>
            <a:r>
              <a:rPr lang="en" sz="1067" b="1" u="sng" baseline="30000">
                <a:solidFill>
                  <a:schemeClr val="hlink"/>
                </a:solidFill>
                <a:hlinkClick r:id="rId9"/>
              </a:rPr>
              <a:t>1</a:t>
            </a:r>
            <a:endParaRPr sz="1067" b="1" baseline="30000"/>
          </a:p>
        </p:txBody>
      </p:sp>
      <p:sp>
        <p:nvSpPr>
          <p:cNvPr id="103" name="Google Shape;103;p21"/>
          <p:cNvSpPr/>
          <p:nvPr/>
        </p:nvSpPr>
        <p:spPr>
          <a:xfrm>
            <a:off x="196820" y="5087566"/>
            <a:ext cx="1932400" cy="1007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33" tIns="91433" rIns="91433" bIns="91433" anchor="t" anchorCtr="0">
            <a:noAutofit/>
          </a:bodyPr>
          <a:lstStyle/>
          <a:p>
            <a:r>
              <a:rPr lang="en" sz="1067" i="1" dirty="0">
                <a:latin typeface="Verdana"/>
                <a:ea typeface="Verdana"/>
                <a:cs typeface="Verdana"/>
                <a:sym typeface="Verdana"/>
              </a:rPr>
              <a:t>Requirements to create a reference platform w/workloads meeting the model (high-level requirements and features)</a:t>
            </a:r>
            <a:endParaRPr sz="1067" i="1" dirty="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04" name="Google Shape;104;p2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203895" y="2776669"/>
            <a:ext cx="1342967" cy="289167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21"/>
          <p:cNvSpPr/>
          <p:nvPr/>
        </p:nvSpPr>
        <p:spPr>
          <a:xfrm>
            <a:off x="6565551" y="5087566"/>
            <a:ext cx="1932400" cy="975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33" tIns="91433" rIns="91433" bIns="91433" anchor="t" anchorCtr="0">
            <a:noAutofit/>
          </a:bodyPr>
          <a:lstStyle/>
          <a:p>
            <a:r>
              <a:rPr lang="en" sz="1067" i="1" dirty="0">
                <a:latin typeface="Verdana"/>
                <a:ea typeface="Verdana"/>
                <a:cs typeface="Verdana"/>
                <a:sym typeface="Verdana"/>
              </a:rPr>
              <a:t>Test cases can cover the requirements and be used for verification of the various implementations</a:t>
            </a:r>
            <a:endParaRPr sz="1067" i="1" dirty="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06" name="Google Shape;106;p21"/>
          <p:cNvSpPr/>
          <p:nvPr/>
        </p:nvSpPr>
        <p:spPr>
          <a:xfrm>
            <a:off x="9803533" y="5087566"/>
            <a:ext cx="1932400" cy="109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33" tIns="91433" rIns="91433" bIns="91433" anchor="t" anchorCtr="0">
            <a:noAutofit/>
          </a:bodyPr>
          <a:lstStyle/>
          <a:p>
            <a:r>
              <a:rPr lang="en" sz="1067" i="1" dirty="0">
                <a:latin typeface="Verdana"/>
                <a:ea typeface="Verdana"/>
                <a:cs typeface="Verdana"/>
                <a:sym typeface="Verdana"/>
              </a:rPr>
              <a:t>LFN’s certification and badging program. Will use the results of several upstream testing sources.  Will use multiple sources for requirements.</a:t>
            </a:r>
            <a:endParaRPr sz="1067" i="1" dirty="0"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07" name="Google Shape;107;p21"/>
          <p:cNvPicPr preferRelativeResize="0"/>
          <p:nvPr/>
        </p:nvPicPr>
        <p:blipFill rotWithShape="1">
          <a:blip r:embed="rId11">
            <a:alphaModFix/>
          </a:blip>
          <a:srcRect l="7052" t="33874" r="9586" b="32489"/>
          <a:stretch/>
        </p:blipFill>
        <p:spPr>
          <a:xfrm>
            <a:off x="9803534" y="1963767"/>
            <a:ext cx="844967" cy="398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21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212165" y="4446516"/>
            <a:ext cx="1932600" cy="413093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21"/>
          <p:cNvSpPr/>
          <p:nvPr/>
        </p:nvSpPr>
        <p:spPr>
          <a:xfrm>
            <a:off x="10105068" y="1203867"/>
            <a:ext cx="1390000" cy="590800"/>
          </a:xfrm>
          <a:prstGeom prst="rect">
            <a:avLst/>
          </a:prstGeom>
          <a:solidFill>
            <a:srgbClr val="168FDF"/>
          </a:solidFill>
          <a:ln>
            <a:noFill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ctr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</a:pPr>
            <a:r>
              <a:rPr lang="en" sz="1467" b="1">
                <a:solidFill>
                  <a:srgbClr val="FFFFFF"/>
                </a:solidFill>
              </a:rPr>
              <a:t>Certification</a:t>
            </a:r>
            <a:endParaRPr sz="1067" b="1" i="1">
              <a:solidFill>
                <a:srgbClr val="FFFFFF"/>
              </a:solidFill>
            </a:endParaRPr>
          </a:p>
        </p:txBody>
      </p:sp>
      <p:grpSp>
        <p:nvGrpSpPr>
          <p:cNvPr id="110" name="Google Shape;110;p21"/>
          <p:cNvGrpSpPr/>
          <p:nvPr/>
        </p:nvGrpSpPr>
        <p:grpSpPr>
          <a:xfrm>
            <a:off x="212167" y="3124200"/>
            <a:ext cx="1669600" cy="590800"/>
            <a:chOff x="159125" y="2571750"/>
            <a:chExt cx="1252200" cy="443100"/>
          </a:xfrm>
        </p:grpSpPr>
        <p:sp>
          <p:nvSpPr>
            <p:cNvPr id="111" name="Google Shape;111;p21"/>
            <p:cNvSpPr/>
            <p:nvPr/>
          </p:nvSpPr>
          <p:spPr>
            <a:xfrm>
              <a:off x="159125" y="2571750"/>
              <a:ext cx="1252200" cy="4431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pPr algn="r"/>
              <a:r>
                <a:rPr lang="en" sz="1067" b="1"/>
                <a:t>Core+Addons</a:t>
              </a:r>
              <a:endParaRPr sz="1067" b="1"/>
            </a:p>
            <a:p>
              <a:pPr algn="r"/>
              <a:r>
                <a:rPr lang="en" sz="1067" b="1"/>
                <a:t>Best Practices</a:t>
              </a:r>
              <a:endParaRPr sz="1067" b="1"/>
            </a:p>
            <a:p>
              <a:pPr algn="r"/>
              <a:r>
                <a:rPr lang="en" sz="1067" b="1">
                  <a:solidFill>
                    <a:schemeClr val="dk1"/>
                  </a:solidFill>
                </a:rPr>
                <a:t>SIGS</a:t>
              </a:r>
              <a:endParaRPr sz="1067" b="1"/>
            </a:p>
          </p:txBody>
        </p:sp>
        <p:pic>
          <p:nvPicPr>
            <p:cNvPr id="112" name="Google Shape;112;p21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159137" y="2608591"/>
              <a:ext cx="380514" cy="36941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3" name="Google Shape;113;p21"/>
          <p:cNvSpPr/>
          <p:nvPr/>
        </p:nvSpPr>
        <p:spPr>
          <a:xfrm>
            <a:off x="2551931" y="2962888"/>
            <a:ext cx="391200" cy="768400"/>
          </a:xfrm>
          <a:prstGeom prst="rightArrow">
            <a:avLst>
              <a:gd name="adj1" fmla="val 50000"/>
              <a:gd name="adj2" fmla="val 50000"/>
            </a:avLst>
          </a:prstGeom>
          <a:noFill/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14" name="Google Shape;114;p21"/>
          <p:cNvSpPr/>
          <p:nvPr/>
        </p:nvSpPr>
        <p:spPr>
          <a:xfrm>
            <a:off x="3282900" y="1856608"/>
            <a:ext cx="2150800" cy="31448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endParaRPr sz="2400"/>
          </a:p>
        </p:txBody>
      </p:sp>
      <p:sp>
        <p:nvSpPr>
          <p:cNvPr id="115" name="Google Shape;115;p21"/>
          <p:cNvSpPr/>
          <p:nvPr/>
        </p:nvSpPr>
        <p:spPr>
          <a:xfrm>
            <a:off x="3528100" y="1203867"/>
            <a:ext cx="1669600" cy="590800"/>
          </a:xfrm>
          <a:prstGeom prst="rect">
            <a:avLst/>
          </a:prstGeom>
          <a:solidFill>
            <a:srgbClr val="168FDF"/>
          </a:solidFill>
          <a:ln>
            <a:noFill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</a:pPr>
            <a:r>
              <a:rPr lang="en" sz="1467" b="1">
                <a:solidFill>
                  <a:srgbClr val="FFFFFF"/>
                </a:solidFill>
              </a:rPr>
              <a:t>Implementations</a:t>
            </a:r>
            <a:endParaRPr sz="1467" b="1">
              <a:solidFill>
                <a:srgbClr val="FFFFFF"/>
              </a:solidFill>
            </a:endParaRPr>
          </a:p>
        </p:txBody>
      </p:sp>
      <p:sp>
        <p:nvSpPr>
          <p:cNvPr id="116" name="Google Shape;116;p21"/>
          <p:cNvSpPr/>
          <p:nvPr/>
        </p:nvSpPr>
        <p:spPr>
          <a:xfrm>
            <a:off x="3396692" y="5087566"/>
            <a:ext cx="1932400" cy="1007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33" tIns="91433" rIns="91433" bIns="91433" anchor="t" anchorCtr="0">
            <a:noAutofit/>
          </a:bodyPr>
          <a:lstStyle/>
          <a:p>
            <a:r>
              <a:rPr lang="en" sz="1067" i="1" dirty="0">
                <a:latin typeface="Verdana"/>
                <a:ea typeface="Verdana"/>
                <a:cs typeface="Verdana"/>
                <a:sym typeface="Verdana"/>
              </a:rPr>
              <a:t>Communities can use the requirements as-is or with adjustments when implementing solutions for their end-users</a:t>
            </a:r>
            <a:endParaRPr sz="1067" i="1" dirty="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7" name="Google Shape;117;p21"/>
          <p:cNvSpPr/>
          <p:nvPr/>
        </p:nvSpPr>
        <p:spPr>
          <a:xfrm>
            <a:off x="212167" y="3785351"/>
            <a:ext cx="1669600" cy="590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r"/>
            <a:r>
              <a:rPr lang="en" sz="1067" b="1"/>
              <a:t>CNTT Reference Model</a:t>
            </a:r>
            <a:endParaRPr sz="1067" b="1"/>
          </a:p>
          <a:p>
            <a:pPr algn="r"/>
            <a:r>
              <a:rPr lang="en" sz="1067" b="1"/>
              <a:t>+ Architecture</a:t>
            </a:r>
            <a:endParaRPr sz="1067" b="1"/>
          </a:p>
        </p:txBody>
      </p:sp>
      <p:grpSp>
        <p:nvGrpSpPr>
          <p:cNvPr id="118" name="Google Shape;118;p21"/>
          <p:cNvGrpSpPr/>
          <p:nvPr/>
        </p:nvGrpSpPr>
        <p:grpSpPr>
          <a:xfrm>
            <a:off x="6123146" y="2512830"/>
            <a:ext cx="1528513" cy="1020077"/>
            <a:chOff x="8568275" y="2263126"/>
            <a:chExt cx="2336700" cy="1422569"/>
          </a:xfrm>
        </p:grpSpPr>
        <p:sp>
          <p:nvSpPr>
            <p:cNvPr id="119" name="Google Shape;119;p21"/>
            <p:cNvSpPr/>
            <p:nvPr/>
          </p:nvSpPr>
          <p:spPr>
            <a:xfrm>
              <a:off x="8568275" y="2905994"/>
              <a:ext cx="2336700" cy="77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33" tIns="91433" rIns="91433" bIns="91433" anchor="ctr" anchorCtr="0">
              <a:noAutofit/>
            </a:bodyPr>
            <a:lstStyle/>
            <a:p>
              <a:pPr algn="ctr"/>
              <a:r>
                <a:rPr lang="en" sz="1067" b="1" dirty="0"/>
                <a:t>CNF </a:t>
              </a:r>
              <a:endParaRPr sz="1067" b="1" dirty="0"/>
            </a:p>
            <a:p>
              <a:pPr algn="ctr"/>
              <a:r>
                <a:rPr lang="en" sz="1067" b="1" dirty="0"/>
                <a:t>Conformance</a:t>
              </a:r>
              <a:endParaRPr sz="1067" b="1" dirty="0"/>
            </a:p>
          </p:txBody>
        </p:sp>
        <p:pic>
          <p:nvPicPr>
            <p:cNvPr id="120" name="Google Shape;120;p2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1081967">
              <a:off x="9353664" y="2347288"/>
              <a:ext cx="651447" cy="6786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1" name="Google Shape;121;p21"/>
          <p:cNvSpPr/>
          <p:nvPr/>
        </p:nvSpPr>
        <p:spPr>
          <a:xfrm>
            <a:off x="6662700" y="1944451"/>
            <a:ext cx="1669600" cy="590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ctr"/>
            <a:r>
              <a:rPr lang="en" sz="1067" b="1"/>
              <a:t>CNTT RC-2 (Testing)</a:t>
            </a:r>
            <a:endParaRPr sz="1067" b="1"/>
          </a:p>
        </p:txBody>
      </p:sp>
      <p:sp>
        <p:nvSpPr>
          <p:cNvPr id="122" name="Google Shape;122;p21"/>
          <p:cNvSpPr/>
          <p:nvPr/>
        </p:nvSpPr>
        <p:spPr>
          <a:xfrm>
            <a:off x="3523500" y="1938163"/>
            <a:ext cx="1669600" cy="4132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ctr"/>
            <a:r>
              <a:rPr lang="en" sz="1067" b="1"/>
              <a:t>CNTT RI-2 (Testing)</a:t>
            </a:r>
            <a:endParaRPr sz="1067" b="1"/>
          </a:p>
        </p:txBody>
      </p:sp>
      <p:sp>
        <p:nvSpPr>
          <p:cNvPr id="123" name="Google Shape;123;p21"/>
          <p:cNvSpPr/>
          <p:nvPr/>
        </p:nvSpPr>
        <p:spPr>
          <a:xfrm>
            <a:off x="3523500" y="2411229"/>
            <a:ext cx="1669600" cy="4132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ctr"/>
            <a:r>
              <a:rPr lang="en" sz="1067" b="1"/>
              <a:t>XGVela</a:t>
            </a:r>
            <a:endParaRPr sz="1067" b="1"/>
          </a:p>
        </p:txBody>
      </p:sp>
      <p:pic>
        <p:nvPicPr>
          <p:cNvPr id="124" name="Google Shape;124;p21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3513621" y="2946248"/>
            <a:ext cx="768600" cy="696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1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4426557" y="2972963"/>
            <a:ext cx="986616" cy="6963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1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3451932" y="3744016"/>
            <a:ext cx="1932600" cy="413093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1"/>
          <p:cNvSpPr/>
          <p:nvPr/>
        </p:nvSpPr>
        <p:spPr>
          <a:xfrm>
            <a:off x="3583433" y="4446445"/>
            <a:ext cx="1669600" cy="413200"/>
          </a:xfrm>
          <a:prstGeom prst="rect">
            <a:avLst/>
          </a:prstGeom>
          <a:solidFill>
            <a:srgbClr val="EFEFE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91433" rIns="91433" bIns="91433" anchor="ctr" anchorCtr="0">
            <a:noAutofit/>
          </a:bodyPr>
          <a:lstStyle/>
          <a:p>
            <a:pPr algn="ctr"/>
            <a:r>
              <a:rPr lang="en" sz="1067" b="1"/>
              <a:t>… any other telcom creator’s solutions</a:t>
            </a:r>
            <a:endParaRPr sz="1067" b="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8C1262-00CE-4D42-9E91-5CD038C1A8C1}"/>
              </a:ext>
            </a:extLst>
          </p:cNvPr>
          <p:cNvSpPr txBox="1"/>
          <p:nvPr/>
        </p:nvSpPr>
        <p:spPr>
          <a:xfrm>
            <a:off x="1138375" y="6175532"/>
            <a:ext cx="90242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Source: https://</a:t>
            </a:r>
            <a:r>
              <a:rPr lang="en-US" sz="1100" dirty="0" err="1"/>
              <a:t>docs.google.com</a:t>
            </a:r>
            <a:r>
              <a:rPr lang="en-US" sz="1100" dirty="0"/>
              <a:t>/presentation/d/1rTUDacKW96IUJYt-QckITmxwRUD1l8pFZe1xCqyK6yo/</a:t>
            </a:r>
            <a:r>
              <a:rPr lang="en-US" sz="1100" dirty="0" err="1"/>
              <a:t>edit?ts</a:t>
            </a:r>
            <a:r>
              <a:rPr lang="en-US" sz="1100" dirty="0"/>
              <a:t>=5f1f18cd#slide=id.g8ecce7b011_2_0</a:t>
            </a:r>
          </a:p>
        </p:txBody>
      </p:sp>
      <p:pic>
        <p:nvPicPr>
          <p:cNvPr id="46" name="Google Shape;126;p21">
            <a:extLst>
              <a:ext uri="{FF2B5EF4-FFF2-40B4-BE49-F238E27FC236}">
                <a16:creationId xmlns:a16="http://schemas.microsoft.com/office/drawing/2014/main" id="{C83AC033-2051-3642-AE34-5C89D5F56E1D}"/>
              </a:ext>
            </a:extLst>
          </p:cNvPr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6552967" y="4538772"/>
            <a:ext cx="1932600" cy="4130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0627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511" y="328741"/>
            <a:ext cx="10834898" cy="670045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ONAP for ETSI SDO (Conformation to ETSI Specifications)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73677BA3-393C-9544-BC8B-351ABD791BE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66766" y="1375878"/>
            <a:ext cx="3813255" cy="4947669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NS/VNF/PNF Modeling and Packaging Conformation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SOL004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for VNF and PNF packages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SOL007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for NS package 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SOL001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for describing VNF, PNF and NS models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SOL003 (IFA007)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for VNF Package Management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SOL005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(IFA 013)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for NS/PNF/VNF Package Management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SEC022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for ETSI Package and API security</a:t>
            </a:r>
          </a:p>
          <a:p>
            <a:pPr marL="0" indent="0">
              <a:buNone/>
            </a:pP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Lifecycle Management Conformation for 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SDC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for SOL004 and SOL007 package onboarding, design and distribution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ONAP NFVO (VFC and SO NFVO) and External NFVO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for  ETSI MANO SOL005-compliant NFVO functionalities.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SOL003 Adapter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for SOL003-compliant VNF LCM interfaces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SOL005 Adapter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for SOL005-compliant NS LCM interfaces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SOL002 Adapter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for SOL002-compliant VNF/VNFC LCM interfaces (currently on hold)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ETSI Catalog Manager 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for ETSI SOL004/SOL007/SOL001 Runtime Package Management and Parsing for NS/VNF/PNF</a:t>
            </a:r>
          </a:p>
          <a:p>
            <a:pPr marL="0" indent="0">
              <a:buNone/>
            </a:pPr>
            <a:endParaRPr lang="en-US" sz="1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  <a:prstGeom prst="rect">
            <a:avLst/>
          </a:prstGeom>
        </p:spPr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6" name="Text Placeholder 3">
            <a:extLst>
              <a:ext uri="{FF2B5EF4-FFF2-40B4-BE49-F238E27FC236}">
                <a16:creationId xmlns:a16="http://schemas.microsoft.com/office/drawing/2014/main" id="{9866B803-4B75-FA4C-A77E-3EC999223252}"/>
              </a:ext>
            </a:extLst>
          </p:cNvPr>
          <p:cNvSpPr txBox="1">
            <a:spLocks/>
          </p:cNvSpPr>
          <p:nvPr/>
        </p:nvSpPr>
        <p:spPr>
          <a:xfrm>
            <a:off x="4109406" y="1375878"/>
            <a:ext cx="3813256" cy="47501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Ongoing CNF Modeling, Packaging and Orchestration Conformation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IFA 011</a:t>
            </a:r>
          </a:p>
          <a:p>
            <a:pPr marL="460375" lvl="1" indent="-230188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ONAP VNF/CNF package and models including Helm Charts &amp; Container Images conform to IFA 011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IFA 029</a:t>
            </a:r>
          </a:p>
          <a:p>
            <a:pPr marL="460375" lvl="1" indent="-230188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ONAP CNF architecture and interfaces for MANO, NFVI, CISM and CIS conform to IFA 029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IFA 040</a:t>
            </a:r>
          </a:p>
          <a:p>
            <a:pPr marL="460375" lvl="1" indent="-230188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ONAP conforms to the OS container NFV object model, CISM and CIR management, based on IFA 040 </a:t>
            </a:r>
          </a:p>
          <a:p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IFA 010</a:t>
            </a:r>
          </a:p>
          <a:p>
            <a:pPr marL="460375" lvl="1" indent="-230188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ONAP NFVO and VNFM orchestration functions conform to IFA 010 requirements</a:t>
            </a:r>
          </a:p>
          <a:p>
            <a:pPr marL="3175" indent="-230188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IFA 005</a:t>
            </a:r>
          </a:p>
          <a:p>
            <a:pPr marL="460375" lvl="1" indent="-230188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ONAP NFVO and VIM interfaces conform to IFA 005 (Or-Vi)/OpenStack</a:t>
            </a:r>
          </a:p>
          <a:p>
            <a:pPr marL="3175" indent="-230188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IFA 006</a:t>
            </a:r>
          </a:p>
          <a:p>
            <a:pPr marL="460375" lvl="1" indent="-230188"/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ONAP architecture conforms to IFA 006/OpenStack for the interfaces between VNFM and VIM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A46499BA-2F4E-3046-880A-B3EB7FBC982A}"/>
              </a:ext>
            </a:extLst>
          </p:cNvPr>
          <p:cNvSpPr/>
          <p:nvPr/>
        </p:nvSpPr>
        <p:spPr>
          <a:xfrm>
            <a:off x="4160759" y="6210139"/>
            <a:ext cx="378743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Prepared by: Byung-Woo Jun (Ericsson), Fred Oliveira (Verizon), </a:t>
            </a:r>
            <a:r>
              <a:rPr lang="en-US" sz="800" dirty="0" err="1"/>
              <a:t>Seshu</a:t>
            </a:r>
            <a:r>
              <a:rPr lang="en-US" sz="800" dirty="0"/>
              <a:t> Kumar (Huawei)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C61016-9CC9-D647-B3B1-7F163DD6A4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2047" y="1268729"/>
            <a:ext cx="3874269" cy="5138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542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85E6D9D-9054-45D1-8D77-27BCF2053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902" y="348249"/>
            <a:ext cx="7116338" cy="670045"/>
          </a:xfrm>
        </p:spPr>
        <p:txBody>
          <a:bodyPr/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K8s VNFM – Past, Present and Future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2FE5F6-0D6F-4018-9610-6928493B9CE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34788" y="6459538"/>
            <a:ext cx="557212" cy="365125"/>
          </a:xfrm>
        </p:spPr>
        <p:txBody>
          <a:bodyPr/>
          <a:lstStyle/>
          <a:p>
            <a:fld id="{EE2556C5-CE8C-6547-B838-EA80C61A4AF7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240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1280</TotalTime>
  <Words>934</Words>
  <Application>Microsoft Office PowerPoint</Application>
  <PresentationFormat>Widescreen</PresentationFormat>
  <Paragraphs>172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.AppleSystemUIFont</vt:lpstr>
      <vt:lpstr>Arial</vt:lpstr>
      <vt:lpstr>Calibri</vt:lpstr>
      <vt:lpstr>Calibri Light</vt:lpstr>
      <vt:lpstr>Gill Sans</vt:lpstr>
      <vt:lpstr>Intel Clear</vt:lpstr>
      <vt:lpstr>Symbol</vt:lpstr>
      <vt:lpstr>Verdana</vt:lpstr>
      <vt:lpstr>1_Office Theme</vt:lpstr>
      <vt:lpstr>Office Theme</vt:lpstr>
      <vt:lpstr>Custom Design</vt:lpstr>
      <vt:lpstr>ONAP and Cloud Native</vt:lpstr>
      <vt:lpstr>Our ONAP Cloud Native Journey</vt:lpstr>
      <vt:lpstr>Big Picture - Service Orchestration</vt:lpstr>
      <vt:lpstr>Why Do You Need Service Orchestrator?</vt:lpstr>
      <vt:lpstr>What is the value proposition of ONAP?</vt:lpstr>
      <vt:lpstr>Cross-community CNF landscape</vt:lpstr>
      <vt:lpstr>ONAP for ETSI SDO (Conformation to ETSI Specifications)</vt:lpstr>
      <vt:lpstr>K8s VNFM – Past, Present and Future</vt:lpstr>
      <vt:lpstr>PowerPoint Presentation</vt:lpstr>
      <vt:lpstr>Geo Distributed Computing Trend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Lefevre, Catherine</cp:lastModifiedBy>
  <cp:revision>124</cp:revision>
  <dcterms:created xsi:type="dcterms:W3CDTF">2016-08-09T14:32:52Z</dcterms:created>
  <dcterms:modified xsi:type="dcterms:W3CDTF">2020-09-10T12:43:51Z</dcterms:modified>
</cp:coreProperties>
</file>