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 id="2147483648" r:id="rId2"/>
    <p:sldMasterId id="2147483651" r:id="rId3"/>
  </p:sldMasterIdLst>
  <p:notesMasterIdLst>
    <p:notesMasterId r:id="rId14"/>
  </p:notesMasterIdLst>
  <p:handoutMasterIdLst>
    <p:handoutMasterId r:id="rId15"/>
  </p:handoutMasterIdLst>
  <p:sldIdLst>
    <p:sldId id="278" r:id="rId4"/>
    <p:sldId id="551" r:id="rId5"/>
    <p:sldId id="555" r:id="rId6"/>
    <p:sldId id="559" r:id="rId7"/>
    <p:sldId id="560" r:id="rId8"/>
    <p:sldId id="258" r:id="rId9"/>
    <p:sldId id="1744" r:id="rId10"/>
    <p:sldId id="1748" r:id="rId11"/>
    <p:sldId id="1745" r:id="rId12"/>
    <p:sldId id="25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fevre, Catherine" initials="LC" lastIdx="1" clrIdx="0">
    <p:extLst>
      <p:ext uri="{19B8F6BF-5375-455C-9EA6-DF929625EA0E}">
        <p15:presenceInfo xmlns:p15="http://schemas.microsoft.com/office/powerpoint/2012/main" userId="S::cl664y@intl.att.com::69c7c75f-ef48-4158-a016-e9b9c96fe7d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AC"/>
    <a:srgbClr val="C52128"/>
    <a:srgbClr val="A6CB85"/>
    <a:srgbClr val="1C1E2C"/>
    <a:srgbClr val="373839"/>
    <a:srgbClr val="EBEADC"/>
    <a:srgbClr val="1B449C"/>
    <a:srgbClr val="75C2D4"/>
    <a:srgbClr val="AED1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14" autoAdjust="0"/>
    <p:restoredTop sz="85664" autoAdjust="0"/>
  </p:normalViewPr>
  <p:slideViewPr>
    <p:cSldViewPr snapToGrid="0" snapToObjects="1">
      <p:cViewPr varScale="1">
        <p:scale>
          <a:sx n="89" d="100"/>
          <a:sy n="89" d="100"/>
        </p:scale>
        <p:origin x="1014" y="9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95" d="100"/>
          <a:sy n="95" d="100"/>
        </p:scale>
        <p:origin x="251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7094C8-6BAA-0D43-B5FB-46B347CDD169}" type="datetimeFigureOut">
              <a:rPr lang="en-US" smtClean="0"/>
              <a:t>9/14/2020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815E97-0E24-C94E-BE3A-D7DAEF4B4A16}" type="slidenum">
              <a:rPr lang="en-US" smtClean="0"/>
              <a:t>‹#›</a:t>
            </a:fld>
            <a:endParaRPr lang="en-US"/>
          </a:p>
        </p:txBody>
      </p:sp>
    </p:spTree>
    <p:extLst>
      <p:ext uri="{BB962C8B-B14F-4D97-AF65-F5344CB8AC3E}">
        <p14:creationId xmlns:p14="http://schemas.microsoft.com/office/powerpoint/2010/main" val="10678545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7D667E-B995-4466-A19A-FBA99D41EC12}" type="datetimeFigureOut">
              <a:rPr lang="en-US" smtClean="0"/>
              <a:t>9/14/2020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848074-D307-4D04-B83E-669A6BD56599}" type="slidenum">
              <a:rPr lang="en-US" smtClean="0"/>
              <a:t>‹#›</a:t>
            </a:fld>
            <a:endParaRPr lang="en-US"/>
          </a:p>
        </p:txBody>
      </p:sp>
    </p:spTree>
    <p:extLst>
      <p:ext uri="{BB962C8B-B14F-4D97-AF65-F5344CB8AC3E}">
        <p14:creationId xmlns:p14="http://schemas.microsoft.com/office/powerpoint/2010/main" val="1207268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00" dirty="0"/>
          </a:p>
        </p:txBody>
      </p:sp>
      <p:sp>
        <p:nvSpPr>
          <p:cNvPr id="4" name="Slide Number Placeholder 3"/>
          <p:cNvSpPr>
            <a:spLocks noGrp="1"/>
          </p:cNvSpPr>
          <p:nvPr>
            <p:ph type="sldNum" sz="quarter" idx="10"/>
          </p:nvPr>
        </p:nvSpPr>
        <p:spPr/>
        <p:txBody>
          <a:bodyPr/>
          <a:lstStyle/>
          <a:p>
            <a:fld id="{84E86EA5-06CE-40CC-BFFE-378A74101890}" type="slidenum">
              <a:rPr lang="en-US" smtClean="0"/>
              <a:t>2</a:t>
            </a:fld>
            <a:endParaRPr lang="en-US"/>
          </a:p>
        </p:txBody>
      </p:sp>
    </p:spTree>
    <p:extLst>
      <p:ext uri="{BB962C8B-B14F-4D97-AF65-F5344CB8AC3E}">
        <p14:creationId xmlns:p14="http://schemas.microsoft.com/office/powerpoint/2010/main" val="1957795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8074-D307-4D04-B83E-669A6BD56599}" type="slidenum">
              <a:rPr lang="en-US" smtClean="0"/>
              <a:t>5</a:t>
            </a:fld>
            <a:endParaRPr lang="en-US"/>
          </a:p>
        </p:txBody>
      </p:sp>
    </p:spTree>
    <p:extLst>
      <p:ext uri="{BB962C8B-B14F-4D97-AF65-F5344CB8AC3E}">
        <p14:creationId xmlns:p14="http://schemas.microsoft.com/office/powerpoint/2010/main" val="1319667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8ecce7b011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8ecce7b011_2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r>
              <a:rPr lang="en-US" dirty="0"/>
              <a:t>The shift towards a cloud-native architecture in Telecom is a coordinated effort between several communities. There are several ”pillars” to this transition, and ONAP has an important role to play here. While this landscape may seem confusing at first glance, it is actually a well orchestrated endeavor. Each community provides its deliverables, and there is little to no overlap.</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(Requirements)</a:t>
            </a:r>
          </a:p>
          <a:p>
            <a:r>
              <a:rPr lang="en-US" dirty="0"/>
              <a:t>The first step in building a modern network functions is defining the architecture for both the cloud infrastructure and the network function itself. Several groups within the LF Networking and the CNCF are working on defining the requirements for such architecture, as well as SDOs like ETSI and the GSMA.</a:t>
            </a:r>
          </a:p>
          <a:p>
            <a:pPr lvl="1"/>
            <a:r>
              <a:rPr lang="en-US" dirty="0"/>
              <a:t>ONAP has an updated set of NF requirements to cover mixed workloads of PNF/VNF/CNF. The requirements ensure that the NF can be a part of an. E2E service managed by ONAP.</a:t>
            </a:r>
          </a:p>
          <a:p>
            <a:pPr lvl="1"/>
            <a:r>
              <a:rPr lang="en-US" dirty="0"/>
              <a:t>ONAP Requirements complement those provided by CNTT, CNCF-TUG and ensure smooth orchestration experience</a:t>
            </a:r>
          </a:p>
          <a:p>
            <a:pPr lvl="0"/>
            <a:endParaRPr lang="en-US" dirty="0"/>
          </a:p>
          <a:p>
            <a:pPr lvl="0"/>
            <a:r>
              <a:rPr lang="en-US" dirty="0"/>
              <a:t>(Implementation)</a:t>
            </a:r>
          </a:p>
          <a:p>
            <a:pPr marL="0" indent="0">
              <a:buFont typeface="Arial" panose="020B0604020202020204" pitchFamily="34" charset="0"/>
              <a:buNone/>
            </a:pPr>
            <a:r>
              <a:rPr lang="en-US" dirty="0"/>
              <a:t>Moving into the implementation phase, ONAP provides CNF Orchestration for Cloud-Native Network Functions. It enables building network services that are cloud-native, and may also include virtual or even physical components.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(Testing and certification)</a:t>
            </a:r>
          </a:p>
          <a:p>
            <a:pPr marL="0" indent="0">
              <a:buFont typeface="Arial" panose="020B0604020202020204" pitchFamily="34" charset="0"/>
              <a:buNone/>
            </a:pPr>
            <a:r>
              <a:rPr lang="en-US" dirty="0"/>
              <a:t>To make sure everything plays nicely together, tools for testing and validating the cloud native services are being developed.</a:t>
            </a:r>
          </a:p>
          <a:p>
            <a:pPr lvl="1"/>
            <a:r>
              <a:rPr lang="en-US" dirty="0"/>
              <a:t>The ONAP community is working on the evolution of VTP to CNTP to support Cloud-Native network functions</a:t>
            </a:r>
          </a:p>
          <a:p>
            <a:pPr lvl="1"/>
            <a:r>
              <a:rPr lang="en-US" dirty="0"/>
              <a:t>CNTP may be used as part of the badging program and is closely aligned with the LFN Compliance, Validation and Certification (CVC) program.</a:t>
            </a:r>
          </a:p>
          <a:p>
            <a:pPr lvl="0"/>
            <a:endParaRPr lang="en-US" dirty="0"/>
          </a:p>
          <a:p>
            <a:pPr lvl="0"/>
            <a:r>
              <a:rPr lang="en-US" dirty="0"/>
              <a:t>The result is going to be a coherent set of requirements and tools for implementation, making it easier for both operators and vendors to smoothly transition to a cloud-native architecture.</a:t>
            </a:r>
          </a:p>
        </p:txBody>
      </p:sp>
      <p:sp>
        <p:nvSpPr>
          <p:cNvPr id="83" name="Google Shape;83;g8ecce7b011_2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2680133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8074-D307-4D04-B83E-669A6BD56599}" type="slidenum">
              <a:rPr lang="en-US" smtClean="0"/>
              <a:t>7</a:t>
            </a:fld>
            <a:endParaRPr lang="en-US"/>
          </a:p>
        </p:txBody>
      </p:sp>
    </p:spTree>
    <p:extLst>
      <p:ext uri="{BB962C8B-B14F-4D97-AF65-F5344CB8AC3E}">
        <p14:creationId xmlns:p14="http://schemas.microsoft.com/office/powerpoint/2010/main" val="3023320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848074-D307-4D04-B83E-669A6BD565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4898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ectangle 4"/>
          <p:cNvSpPr/>
          <p:nvPr userDrawn="1"/>
        </p:nvSpPr>
        <p:spPr>
          <a:xfrm>
            <a:off x="0" y="1252330"/>
            <a:ext cx="12192000" cy="5168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rotWithShape="1">
          <a:blip r:embed="rId3">
            <a:extLst>
              <a:ext uri="{28A0092B-C50C-407E-A947-70E740481C1C}">
                <a14:useLocalDpi xmlns:a14="http://schemas.microsoft.com/office/drawing/2010/main" val="0"/>
              </a:ext>
            </a:extLst>
          </a:blip>
          <a:srcRect t="47361" b="38969"/>
          <a:stretch/>
        </p:blipFill>
        <p:spPr>
          <a:xfrm>
            <a:off x="6768809" y="6420678"/>
            <a:ext cx="5607389" cy="437322"/>
          </a:xfrm>
          <a:prstGeom prst="rect">
            <a:avLst/>
          </a:prstGeom>
        </p:spPr>
      </p:pic>
      <p:sp>
        <p:nvSpPr>
          <p:cNvPr id="11" name="Content Placeholder 12"/>
          <p:cNvSpPr>
            <a:spLocks noGrp="1"/>
          </p:cNvSpPr>
          <p:nvPr>
            <p:ph sz="quarter" idx="11"/>
          </p:nvPr>
        </p:nvSpPr>
        <p:spPr>
          <a:xfrm>
            <a:off x="6221896" y="1903751"/>
            <a:ext cx="5131903" cy="4218753"/>
          </a:xfrm>
          <a:prstGeom prst="rect">
            <a:avLst/>
          </a:prstGeom>
        </p:spPr>
        <p:txBody>
          <a:bodyPr/>
          <a:lstStyle>
            <a:lvl1pPr>
              <a:buClr>
                <a:srgbClr val="A6CB85"/>
              </a:buClr>
              <a:defRPr>
                <a:solidFill>
                  <a:srgbClr val="373839"/>
                </a:solidFill>
                <a:latin typeface="Arial" charset="0"/>
                <a:ea typeface="Arial" charset="0"/>
                <a:cs typeface="Arial" charset="0"/>
              </a:defRPr>
            </a:lvl1pPr>
            <a:lvl2pPr>
              <a:buClr>
                <a:srgbClr val="A6CB85"/>
              </a:buClr>
              <a:defRPr>
                <a:solidFill>
                  <a:srgbClr val="373839"/>
                </a:solidFill>
                <a:latin typeface="Arial" charset="0"/>
                <a:ea typeface="Arial" charset="0"/>
                <a:cs typeface="Arial" charset="0"/>
              </a:defRPr>
            </a:lvl2pPr>
            <a:lvl3pPr>
              <a:buClr>
                <a:srgbClr val="A6CB85"/>
              </a:buClr>
              <a:defRPr>
                <a:solidFill>
                  <a:srgbClr val="373839"/>
                </a:solidFill>
                <a:latin typeface="Arial" charset="0"/>
                <a:ea typeface="Arial" charset="0"/>
                <a:cs typeface="Arial" charset="0"/>
              </a:defRPr>
            </a:lvl3pPr>
            <a:lvl4pPr>
              <a:buClr>
                <a:srgbClr val="A6CB85"/>
              </a:buClr>
              <a:defRPr>
                <a:solidFill>
                  <a:srgbClr val="373839"/>
                </a:solidFill>
                <a:latin typeface="Arial" charset="0"/>
                <a:ea typeface="Arial" charset="0"/>
                <a:cs typeface="Arial" charset="0"/>
              </a:defRPr>
            </a:lvl4pPr>
            <a:lvl5pPr>
              <a:buClr>
                <a:srgbClr val="A6CB85"/>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Content Placeholder 12"/>
          <p:cNvSpPr>
            <a:spLocks noGrp="1"/>
          </p:cNvSpPr>
          <p:nvPr>
            <p:ph sz="quarter" idx="10"/>
          </p:nvPr>
        </p:nvSpPr>
        <p:spPr>
          <a:xfrm>
            <a:off x="804507" y="1903751"/>
            <a:ext cx="5131903" cy="4218753"/>
          </a:xfrm>
          <a:prstGeom prst="rect">
            <a:avLst/>
          </a:prstGeom>
        </p:spPr>
        <p:txBody>
          <a:bodyPr/>
          <a:lstStyle>
            <a:lvl1pPr>
              <a:buClr>
                <a:srgbClr val="A6CB85"/>
              </a:buClr>
              <a:defRPr>
                <a:solidFill>
                  <a:srgbClr val="373839"/>
                </a:solidFill>
                <a:latin typeface="Arial" charset="0"/>
                <a:ea typeface="Arial" charset="0"/>
                <a:cs typeface="Arial" charset="0"/>
              </a:defRPr>
            </a:lvl1pPr>
            <a:lvl2pPr>
              <a:buClr>
                <a:srgbClr val="A6CB85"/>
              </a:buClr>
              <a:defRPr>
                <a:solidFill>
                  <a:srgbClr val="373839"/>
                </a:solidFill>
                <a:latin typeface="Arial" charset="0"/>
                <a:ea typeface="Arial" charset="0"/>
                <a:cs typeface="Arial" charset="0"/>
              </a:defRPr>
            </a:lvl2pPr>
            <a:lvl3pPr>
              <a:buClr>
                <a:srgbClr val="A6CB85"/>
              </a:buClr>
              <a:defRPr>
                <a:solidFill>
                  <a:srgbClr val="373839"/>
                </a:solidFill>
                <a:latin typeface="Arial" charset="0"/>
                <a:ea typeface="Arial" charset="0"/>
                <a:cs typeface="Arial" charset="0"/>
              </a:defRPr>
            </a:lvl3pPr>
            <a:lvl4pPr>
              <a:buClr>
                <a:srgbClr val="A6CB85"/>
              </a:buClr>
              <a:defRPr>
                <a:solidFill>
                  <a:srgbClr val="373839"/>
                </a:solidFill>
                <a:latin typeface="Arial" charset="0"/>
                <a:ea typeface="Arial" charset="0"/>
                <a:cs typeface="Arial" charset="0"/>
              </a:defRPr>
            </a:lvl4pPr>
            <a:lvl5pPr>
              <a:buClr>
                <a:srgbClr val="A6CB85"/>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pic>
        <p:nvPicPr>
          <p:cNvPr id="8" name="Picture 7"/>
          <p:cNvPicPr>
            <a:picLocks noChangeAspect="1"/>
          </p:cNvPicPr>
          <p:nvPr userDrawn="1"/>
        </p:nvPicPr>
        <p:blipFill rotWithShape="1">
          <a:blip r:embed="rId3">
            <a:extLst>
              <a:ext uri="{28A0092B-C50C-407E-A947-70E740481C1C}">
                <a14:useLocalDpi xmlns:a14="http://schemas.microsoft.com/office/drawing/2010/main" val="0"/>
              </a:ext>
            </a:extLst>
          </a:blip>
          <a:srcRect l="5093" t="39730" r="80646" b="50000"/>
          <a:stretch/>
        </p:blipFill>
        <p:spPr>
          <a:xfrm>
            <a:off x="6220918" y="6420678"/>
            <a:ext cx="1064302" cy="437322"/>
          </a:xfrm>
          <a:prstGeom prst="rect">
            <a:avLst/>
          </a:prstGeom>
        </p:spPr>
      </p:pic>
      <p:sp>
        <p:nvSpPr>
          <p:cNvPr id="14" name="Rectangle 13"/>
          <p:cNvSpPr/>
          <p:nvPr userDrawn="1"/>
        </p:nvSpPr>
        <p:spPr>
          <a:xfrm>
            <a:off x="0" y="6369507"/>
            <a:ext cx="12192000" cy="58545"/>
          </a:xfrm>
          <a:prstGeom prst="rect">
            <a:avLst/>
          </a:prstGeom>
          <a:solidFill>
            <a:srgbClr val="A6CB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userDrawn="1"/>
        </p:nvSpPr>
        <p:spPr>
          <a:xfrm>
            <a:off x="104975" y="6499708"/>
            <a:ext cx="102496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000" b="1" i="0" kern="1200" dirty="0">
                <a:solidFill>
                  <a:srgbClr val="A6CB85"/>
                </a:solidFill>
                <a:effectLst/>
                <a:latin typeface="Arial"/>
                <a:ea typeface="+mj-ea"/>
                <a:cs typeface="Arial"/>
              </a:rPr>
              <a:t>#</a:t>
            </a:r>
            <a:r>
              <a:rPr lang="en-US" sz="1000" b="1" i="0" kern="1200" dirty="0" err="1">
                <a:solidFill>
                  <a:srgbClr val="A6CB85"/>
                </a:solidFill>
                <a:effectLst/>
                <a:latin typeface="Arial"/>
                <a:ea typeface="+mj-ea"/>
                <a:cs typeface="Arial"/>
              </a:rPr>
              <a:t>ONESummit</a:t>
            </a:r>
            <a:endParaRPr lang="en-US" sz="1000" b="1" dirty="0">
              <a:solidFill>
                <a:srgbClr val="A6CB85"/>
              </a:solidFill>
            </a:endParaRPr>
          </a:p>
        </p:txBody>
      </p:sp>
      <p:pic>
        <p:nvPicPr>
          <p:cNvPr id="13" name="Picture 12"/>
          <p:cNvPicPr>
            <a:picLocks noChangeAspect="1"/>
          </p:cNvPicPr>
          <p:nvPr userDrawn="1"/>
        </p:nvPicPr>
        <p:blipFill rotWithShape="1">
          <a:blip r:embed="rId4">
            <a:extLst>
              <a:ext uri="{28A0092B-C50C-407E-A947-70E740481C1C}">
                <a14:useLocalDpi xmlns:a14="http://schemas.microsoft.com/office/drawing/2010/main" val="0"/>
              </a:ext>
            </a:extLst>
          </a:blip>
          <a:srcRect t="14909" r="59125" b="14859"/>
          <a:stretch/>
        </p:blipFill>
        <p:spPr>
          <a:xfrm>
            <a:off x="10983651" y="29979"/>
            <a:ext cx="1121919" cy="1180675"/>
          </a:xfrm>
          <a:prstGeom prst="rect">
            <a:avLst/>
          </a:prstGeom>
        </p:spPr>
      </p:pic>
      <p:sp>
        <p:nvSpPr>
          <p:cNvPr id="16" name="Title 10"/>
          <p:cNvSpPr>
            <a:spLocks noGrp="1"/>
          </p:cNvSpPr>
          <p:nvPr>
            <p:ph type="title"/>
          </p:nvPr>
        </p:nvSpPr>
        <p:spPr>
          <a:xfrm>
            <a:off x="518902" y="358851"/>
            <a:ext cx="10834898" cy="670045"/>
          </a:xfrm>
          <a:prstGeom prst="rect">
            <a:avLst/>
          </a:prstGeom>
        </p:spPr>
        <p:txBody>
          <a:bodyPr/>
          <a:lstStyle>
            <a:lvl1pPr>
              <a:defRPr sz="3600" b="1">
                <a:solidFill>
                  <a:schemeClr val="bg1"/>
                </a:solidFill>
                <a:latin typeface="Arial" charset="0"/>
                <a:ea typeface="Arial" charset="0"/>
                <a:cs typeface="Arial" charset="0"/>
              </a:defRPr>
            </a:lvl1pPr>
          </a:lstStyle>
          <a:p>
            <a:r>
              <a:rPr lang="en-CA" dirty="0"/>
              <a:t>Click to edit Master title style</a:t>
            </a:r>
            <a:endParaRPr lang="en-US" dirty="0"/>
          </a:p>
        </p:txBody>
      </p:sp>
      <p:cxnSp>
        <p:nvCxnSpPr>
          <p:cNvPr id="17" name="Straight Connector 16"/>
          <p:cNvCxnSpPr/>
          <p:nvPr userDrawn="1"/>
        </p:nvCxnSpPr>
        <p:spPr>
          <a:xfrm>
            <a:off x="11071074" y="6521864"/>
            <a:ext cx="0" cy="21100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347647" y="6521864"/>
            <a:ext cx="0" cy="21100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6316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1458491" y="6459936"/>
            <a:ext cx="558018" cy="365125"/>
          </a:xfrm>
        </p:spPr>
        <p:txBody>
          <a:bodyPr/>
          <a:lstStyle/>
          <a:p>
            <a:fld id="{EE2556C5-CE8C-6547-B838-EA80C61A4AF7}" type="slidenum">
              <a:rPr lang="en-US" smtClean="0"/>
              <a:pPr/>
              <a:t>‹#›</a:t>
            </a:fld>
            <a:endParaRPr lang="en-US" dirty="0"/>
          </a:p>
        </p:txBody>
      </p:sp>
      <p:sp>
        <p:nvSpPr>
          <p:cNvPr id="6" name="Title 6"/>
          <p:cNvSpPr>
            <a:spLocks noGrp="1"/>
          </p:cNvSpPr>
          <p:nvPr>
            <p:ph type="title" hasCustomPrompt="1"/>
          </p:nvPr>
        </p:nvSpPr>
        <p:spPr>
          <a:xfrm>
            <a:off x="607484" y="411797"/>
            <a:ext cx="10972800" cy="1158240"/>
          </a:xfrm>
        </p:spPr>
        <p:txBody>
          <a:bodyPr/>
          <a:lstStyle>
            <a:lvl1pPr>
              <a:defRPr sz="3600" b="0" i="0" baseline="0">
                <a:solidFill>
                  <a:schemeClr val="tx2"/>
                </a:solidFill>
                <a:latin typeface="+mj-lt"/>
                <a:cs typeface="Arial" panose="020B0604020202020204" pitchFamily="34" charset="0"/>
              </a:defRPr>
            </a:lvl1pPr>
          </a:lstStyle>
          <a:p>
            <a:r>
              <a:rPr lang="en-US" dirty="0"/>
              <a:t>36pt Intel Clear Headline</a:t>
            </a:r>
          </a:p>
        </p:txBody>
      </p:sp>
    </p:spTree>
    <p:extLst>
      <p:ext uri="{BB962C8B-B14F-4D97-AF65-F5344CB8AC3E}">
        <p14:creationId xmlns:p14="http://schemas.microsoft.com/office/powerpoint/2010/main" val="4071393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1182652"/>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192246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1458491" y="6459936"/>
            <a:ext cx="558018" cy="365125"/>
          </a:xfrm>
        </p:spPr>
        <p:txBody>
          <a:bodyPr/>
          <a:lstStyle/>
          <a:p>
            <a:fld id="{EE2556C5-CE8C-6547-B838-EA80C61A4AF7}" type="slidenum">
              <a:rPr lang="en-US" smtClean="0"/>
              <a:pPr/>
              <a:t>‹#›</a:t>
            </a:fld>
            <a:endParaRPr lang="en-US" dirty="0"/>
          </a:p>
        </p:txBody>
      </p:sp>
      <p:sp>
        <p:nvSpPr>
          <p:cNvPr id="6" name="Title 6"/>
          <p:cNvSpPr>
            <a:spLocks noGrp="1"/>
          </p:cNvSpPr>
          <p:nvPr>
            <p:ph type="title" hasCustomPrompt="1"/>
          </p:nvPr>
        </p:nvSpPr>
        <p:spPr>
          <a:xfrm>
            <a:off x="607484" y="411797"/>
            <a:ext cx="10972800" cy="1158240"/>
          </a:xfrm>
        </p:spPr>
        <p:txBody>
          <a:bodyPr/>
          <a:lstStyle>
            <a:lvl1pPr>
              <a:defRPr sz="3600" b="0" i="0" baseline="0">
                <a:solidFill>
                  <a:schemeClr val="tx2"/>
                </a:solidFill>
                <a:latin typeface="+mj-lt"/>
                <a:cs typeface="Arial" panose="020B0604020202020204" pitchFamily="34" charset="0"/>
              </a:defRPr>
            </a:lvl1pPr>
          </a:lstStyle>
          <a:p>
            <a:r>
              <a:rPr lang="en-US" dirty="0"/>
              <a:t>36pt Intel Clear Headline</a:t>
            </a:r>
          </a:p>
        </p:txBody>
      </p:sp>
    </p:spTree>
    <p:extLst>
      <p:ext uri="{BB962C8B-B14F-4D97-AF65-F5344CB8AC3E}">
        <p14:creationId xmlns:p14="http://schemas.microsoft.com/office/powerpoint/2010/main" val="3792213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6930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1" name="Title 10"/>
          <p:cNvSpPr>
            <a:spLocks noGrp="1"/>
          </p:cNvSpPr>
          <p:nvPr>
            <p:ph type="title" hasCustomPrompt="1"/>
          </p:nvPr>
        </p:nvSpPr>
        <p:spPr>
          <a:xfrm>
            <a:off x="4412974" y="2816999"/>
            <a:ext cx="7497417" cy="2146853"/>
          </a:xfrm>
          <a:prstGeom prst="rect">
            <a:avLst/>
          </a:prstGeom>
          <a:solidFill>
            <a:srgbClr val="1C1E2C"/>
          </a:solidFill>
        </p:spPr>
        <p:txBody>
          <a:bodyPr lIns="288000" tIns="288000" rIns="288000" bIns="288000" anchor="t"/>
          <a:lstStyle>
            <a:lvl1pPr algn="r">
              <a:defRPr sz="6000" b="1">
                <a:solidFill>
                  <a:schemeClr val="bg1"/>
                </a:solidFill>
                <a:latin typeface="Arial" charset="0"/>
                <a:ea typeface="Arial" charset="0"/>
                <a:cs typeface="Arial" charset="0"/>
              </a:defRPr>
            </a:lvl1pPr>
          </a:lstStyle>
          <a:p>
            <a:r>
              <a:rPr lang="en-CA" dirty="0"/>
              <a:t>Click to edit </a:t>
            </a:r>
            <a:br>
              <a:rPr lang="en-CA" dirty="0"/>
            </a:br>
            <a:r>
              <a:rPr lang="en-CA" dirty="0"/>
              <a:t>Master title style</a:t>
            </a:r>
            <a:endParaRPr lang="en-US" dirty="0"/>
          </a:p>
        </p:txBody>
      </p:sp>
      <p:sp>
        <p:nvSpPr>
          <p:cNvPr id="13" name="Content Placeholder 12"/>
          <p:cNvSpPr>
            <a:spLocks noGrp="1"/>
          </p:cNvSpPr>
          <p:nvPr>
            <p:ph sz="quarter" idx="10"/>
          </p:nvPr>
        </p:nvSpPr>
        <p:spPr>
          <a:xfrm>
            <a:off x="4345739" y="4963852"/>
            <a:ext cx="7478367" cy="464306"/>
          </a:xfrm>
          <a:prstGeom prst="rect">
            <a:avLst/>
          </a:prstGeom>
          <a:solidFill>
            <a:srgbClr val="1C1E2C"/>
          </a:solidFill>
        </p:spPr>
        <p:txBody>
          <a:bodyPr/>
          <a:lstStyle>
            <a:lvl1pPr marL="0" indent="0" algn="r">
              <a:buClr>
                <a:srgbClr val="7FBBC0"/>
              </a:buClr>
              <a:buNone/>
              <a:defRPr>
                <a:solidFill>
                  <a:srgbClr val="A6CB85"/>
                </a:solidFill>
                <a:latin typeface="Arial" charset="0"/>
                <a:ea typeface="Arial" charset="0"/>
                <a:cs typeface="Arial" charset="0"/>
              </a:defRPr>
            </a:lvl1pPr>
            <a:lvl2pPr marL="457200" indent="0">
              <a:buClr>
                <a:srgbClr val="7FBBC0"/>
              </a:buClr>
              <a:buNone/>
              <a:defRPr>
                <a:solidFill>
                  <a:schemeClr val="bg1"/>
                </a:solidFill>
                <a:latin typeface="Arial" charset="0"/>
                <a:ea typeface="Arial" charset="0"/>
                <a:cs typeface="Arial" charset="0"/>
              </a:defRPr>
            </a:lvl2pPr>
            <a:lvl3pPr marL="914400" indent="0">
              <a:buClr>
                <a:srgbClr val="7FBBC0"/>
              </a:buClr>
              <a:buNone/>
              <a:defRPr>
                <a:solidFill>
                  <a:schemeClr val="bg1"/>
                </a:solidFill>
                <a:latin typeface="Arial" charset="0"/>
                <a:ea typeface="Arial" charset="0"/>
                <a:cs typeface="Arial" charset="0"/>
              </a:defRPr>
            </a:lvl3pPr>
            <a:lvl4pPr marL="1371600" indent="0">
              <a:buClr>
                <a:srgbClr val="7FBBC0"/>
              </a:buClr>
              <a:buNone/>
              <a:defRPr>
                <a:solidFill>
                  <a:schemeClr val="bg1"/>
                </a:solidFill>
                <a:latin typeface="Arial" charset="0"/>
                <a:ea typeface="Arial" charset="0"/>
                <a:cs typeface="Arial" charset="0"/>
              </a:defRPr>
            </a:lvl4pPr>
            <a:lvl5pPr marL="1828800" indent="0">
              <a:buClr>
                <a:srgbClr val="7FBBC0"/>
              </a:buClr>
              <a:buNone/>
              <a:defRPr>
                <a:solidFill>
                  <a:schemeClr val="bg1"/>
                </a:solidFill>
                <a:latin typeface="Arial" charset="0"/>
                <a:ea typeface="Arial" charset="0"/>
                <a:cs typeface="Arial" charset="0"/>
              </a:defRPr>
            </a:lvl5pPr>
          </a:lstStyle>
          <a:p>
            <a:pPr lvl="0"/>
            <a:r>
              <a:rPr lang="en-CA" dirty="0"/>
              <a:t>Click to edit Master </a:t>
            </a:r>
            <a:r>
              <a:rPr lang="en-CA"/>
              <a:t>text style</a:t>
            </a:r>
            <a:endParaRPr lang="en-CA" dirty="0"/>
          </a:p>
        </p:txBody>
      </p:sp>
      <p:pic>
        <p:nvPicPr>
          <p:cNvPr id="6" name="Picture 5"/>
          <p:cNvPicPr>
            <a:picLocks noChangeAspect="1"/>
          </p:cNvPicPr>
          <p:nvPr userDrawn="1"/>
        </p:nvPicPr>
        <p:blipFill rotWithShape="1">
          <a:blip r:embed="rId3">
            <a:extLst>
              <a:ext uri="{28A0092B-C50C-407E-A947-70E740481C1C}">
                <a14:useLocalDpi xmlns:a14="http://schemas.microsoft.com/office/drawing/2010/main" val="0"/>
              </a:ext>
            </a:extLst>
          </a:blip>
          <a:srcRect t="35399" b="31671"/>
          <a:stretch/>
        </p:blipFill>
        <p:spPr>
          <a:xfrm>
            <a:off x="6584612" y="5804452"/>
            <a:ext cx="5607388" cy="1053548"/>
          </a:xfrm>
          <a:prstGeom prst="rect">
            <a:avLst/>
          </a:prstGeom>
        </p:spPr>
      </p:pic>
      <p:sp>
        <p:nvSpPr>
          <p:cNvPr id="10" name="Title 1"/>
          <p:cNvSpPr txBox="1">
            <a:spLocks/>
          </p:cNvSpPr>
          <p:nvPr userDrawn="1"/>
        </p:nvSpPr>
        <p:spPr>
          <a:xfrm>
            <a:off x="104975" y="6477936"/>
            <a:ext cx="126662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rgbClr val="A6CB85"/>
                </a:solidFill>
                <a:effectLst/>
                <a:latin typeface="Arial"/>
                <a:ea typeface="+mj-ea"/>
                <a:cs typeface="Arial"/>
              </a:rPr>
              <a:t>#</a:t>
            </a:r>
            <a:r>
              <a:rPr lang="en-US" sz="1200" b="1" i="0" kern="1200" dirty="0" err="1">
                <a:solidFill>
                  <a:srgbClr val="A6CB85"/>
                </a:solidFill>
                <a:effectLst/>
                <a:latin typeface="Arial"/>
                <a:ea typeface="+mj-ea"/>
                <a:cs typeface="Arial"/>
              </a:rPr>
              <a:t>ONESummit</a:t>
            </a:r>
            <a:endParaRPr lang="en-US" sz="1200" b="1" dirty="0">
              <a:solidFill>
                <a:srgbClr val="A6CB85"/>
              </a:soli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6664" y="58602"/>
            <a:ext cx="3817442" cy="2338097"/>
          </a:xfrm>
          <a:prstGeom prst="rect">
            <a:avLst/>
          </a:prstGeom>
        </p:spPr>
      </p:pic>
      <p:cxnSp>
        <p:nvCxnSpPr>
          <p:cNvPr id="3" name="Straight Connector 2"/>
          <p:cNvCxnSpPr/>
          <p:nvPr userDrawn="1"/>
        </p:nvCxnSpPr>
        <p:spPr>
          <a:xfrm>
            <a:off x="10879275"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9169228"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2890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Title 10"/>
          <p:cNvSpPr txBox="1">
            <a:spLocks/>
          </p:cNvSpPr>
          <p:nvPr userDrawn="1"/>
        </p:nvSpPr>
        <p:spPr>
          <a:xfrm>
            <a:off x="4412974" y="2816999"/>
            <a:ext cx="7497417" cy="2146853"/>
          </a:xfrm>
          <a:prstGeom prst="rect">
            <a:avLst/>
          </a:prstGeom>
          <a:solidFill>
            <a:srgbClr val="1C1E2C"/>
          </a:solidFill>
        </p:spPr>
        <p:txBody>
          <a:bodyPr lIns="288000" tIns="288000" rIns="288000" bIns="288000" anchor="t"/>
          <a:lstStyle>
            <a:lvl1pPr algn="r" defTabSz="914400" rtl="0" eaLnBrk="1" latinLnBrk="0" hangingPunct="1">
              <a:lnSpc>
                <a:spcPct val="90000"/>
              </a:lnSpc>
              <a:spcBef>
                <a:spcPct val="0"/>
              </a:spcBef>
              <a:buNone/>
              <a:defRPr sz="6000" b="1" kern="1200">
                <a:solidFill>
                  <a:schemeClr val="bg1"/>
                </a:solidFill>
                <a:latin typeface="Arial" charset="0"/>
                <a:ea typeface="Arial" charset="0"/>
                <a:cs typeface="Arial" charset="0"/>
              </a:defRPr>
            </a:lvl1pPr>
          </a:lstStyle>
          <a:p>
            <a:r>
              <a:rPr lang="en-CA"/>
              <a:t>Click to edit </a:t>
            </a:r>
            <a:br>
              <a:rPr lang="en-CA"/>
            </a:br>
            <a:r>
              <a:rPr lang="en-CA"/>
              <a:t>Master title style</a:t>
            </a:r>
            <a:endParaRPr lang="en-US" dirty="0"/>
          </a:p>
        </p:txBody>
      </p:sp>
      <p:sp>
        <p:nvSpPr>
          <p:cNvPr id="4" name="Content Placeholder 12"/>
          <p:cNvSpPr>
            <a:spLocks noGrp="1"/>
          </p:cNvSpPr>
          <p:nvPr>
            <p:ph sz="quarter" idx="10"/>
          </p:nvPr>
        </p:nvSpPr>
        <p:spPr>
          <a:xfrm>
            <a:off x="4345739" y="4963852"/>
            <a:ext cx="7478367" cy="464306"/>
          </a:xfrm>
          <a:prstGeom prst="rect">
            <a:avLst/>
          </a:prstGeom>
          <a:solidFill>
            <a:srgbClr val="1C1E2C"/>
          </a:solidFill>
        </p:spPr>
        <p:txBody>
          <a:bodyPr/>
          <a:lstStyle>
            <a:lvl1pPr marL="0" indent="0" algn="r">
              <a:buClr>
                <a:srgbClr val="7FBBC0"/>
              </a:buClr>
              <a:buNone/>
              <a:defRPr>
                <a:solidFill>
                  <a:srgbClr val="A6CB85"/>
                </a:solidFill>
                <a:latin typeface="Arial" charset="0"/>
                <a:ea typeface="Arial" charset="0"/>
                <a:cs typeface="Arial" charset="0"/>
              </a:defRPr>
            </a:lvl1pPr>
            <a:lvl2pPr marL="457200" indent="0">
              <a:buClr>
                <a:srgbClr val="7FBBC0"/>
              </a:buClr>
              <a:buNone/>
              <a:defRPr>
                <a:solidFill>
                  <a:schemeClr val="bg1"/>
                </a:solidFill>
                <a:latin typeface="Arial" charset="0"/>
                <a:ea typeface="Arial" charset="0"/>
                <a:cs typeface="Arial" charset="0"/>
              </a:defRPr>
            </a:lvl2pPr>
            <a:lvl3pPr marL="914400" indent="0">
              <a:buClr>
                <a:srgbClr val="7FBBC0"/>
              </a:buClr>
              <a:buNone/>
              <a:defRPr>
                <a:solidFill>
                  <a:schemeClr val="bg1"/>
                </a:solidFill>
                <a:latin typeface="Arial" charset="0"/>
                <a:ea typeface="Arial" charset="0"/>
                <a:cs typeface="Arial" charset="0"/>
              </a:defRPr>
            </a:lvl3pPr>
            <a:lvl4pPr marL="1371600" indent="0">
              <a:buClr>
                <a:srgbClr val="7FBBC0"/>
              </a:buClr>
              <a:buNone/>
              <a:defRPr>
                <a:solidFill>
                  <a:schemeClr val="bg1"/>
                </a:solidFill>
                <a:latin typeface="Arial" charset="0"/>
                <a:ea typeface="Arial" charset="0"/>
                <a:cs typeface="Arial" charset="0"/>
              </a:defRPr>
            </a:lvl4pPr>
            <a:lvl5pPr marL="1828800" indent="0">
              <a:buClr>
                <a:srgbClr val="7FBBC0"/>
              </a:buClr>
              <a:buNone/>
              <a:defRPr>
                <a:solidFill>
                  <a:schemeClr val="bg1"/>
                </a:solidFill>
                <a:latin typeface="Arial" charset="0"/>
                <a:ea typeface="Arial" charset="0"/>
                <a:cs typeface="Arial" charset="0"/>
              </a:defRPr>
            </a:lvl5pPr>
          </a:lstStyle>
          <a:p>
            <a:pPr lvl="0"/>
            <a:r>
              <a:rPr lang="en-CA" dirty="0"/>
              <a:t>Click to edit Master </a:t>
            </a:r>
            <a:r>
              <a:rPr lang="en-CA"/>
              <a:t>text style</a:t>
            </a:r>
            <a:endParaRPr lang="en-CA" dirty="0"/>
          </a:p>
        </p:txBody>
      </p:sp>
      <p:pic>
        <p:nvPicPr>
          <p:cNvPr id="5" name="Picture 4"/>
          <p:cNvPicPr>
            <a:picLocks noChangeAspect="1"/>
          </p:cNvPicPr>
          <p:nvPr userDrawn="1"/>
        </p:nvPicPr>
        <p:blipFill rotWithShape="1">
          <a:blip r:embed="rId3">
            <a:extLst>
              <a:ext uri="{28A0092B-C50C-407E-A947-70E740481C1C}">
                <a14:useLocalDpi xmlns:a14="http://schemas.microsoft.com/office/drawing/2010/main" val="0"/>
              </a:ext>
            </a:extLst>
          </a:blip>
          <a:srcRect t="35399" b="31671"/>
          <a:stretch/>
        </p:blipFill>
        <p:spPr>
          <a:xfrm>
            <a:off x="6584612" y="5804452"/>
            <a:ext cx="5607388" cy="1053548"/>
          </a:xfrm>
          <a:prstGeom prst="rect">
            <a:avLst/>
          </a:prstGeom>
        </p:spPr>
      </p:pic>
      <p:sp>
        <p:nvSpPr>
          <p:cNvPr id="6" name="Title 1"/>
          <p:cNvSpPr txBox="1">
            <a:spLocks/>
          </p:cNvSpPr>
          <p:nvPr userDrawn="1"/>
        </p:nvSpPr>
        <p:spPr>
          <a:xfrm>
            <a:off x="104975" y="6477936"/>
            <a:ext cx="126662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rgbClr val="A6CB85"/>
                </a:solidFill>
                <a:effectLst/>
                <a:latin typeface="Arial"/>
                <a:ea typeface="+mj-ea"/>
                <a:cs typeface="Arial"/>
              </a:rPr>
              <a:t>#</a:t>
            </a:r>
            <a:r>
              <a:rPr lang="en-US" sz="1200" b="1" i="0" kern="1200" dirty="0" err="1">
                <a:solidFill>
                  <a:srgbClr val="A6CB85"/>
                </a:solidFill>
                <a:effectLst/>
                <a:latin typeface="Arial"/>
                <a:ea typeface="+mj-ea"/>
                <a:cs typeface="Arial"/>
              </a:rPr>
              <a:t>ONESummit</a:t>
            </a:r>
            <a:endParaRPr lang="en-US" sz="1200" b="1" dirty="0">
              <a:solidFill>
                <a:srgbClr val="A6CB85"/>
              </a:solidFill>
            </a:endParaRPr>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6664" y="58602"/>
            <a:ext cx="3817442" cy="2338097"/>
          </a:xfrm>
          <a:prstGeom prst="rect">
            <a:avLst/>
          </a:prstGeom>
        </p:spPr>
      </p:pic>
      <p:cxnSp>
        <p:nvCxnSpPr>
          <p:cNvPr id="8" name="Straight Connector 7"/>
          <p:cNvCxnSpPr/>
          <p:nvPr userDrawn="1"/>
        </p:nvCxnSpPr>
        <p:spPr>
          <a:xfrm>
            <a:off x="10883735"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73688"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055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1252330"/>
            <a:ext cx="12192000" cy="5168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3">
            <a:extLst>
              <a:ext uri="{28A0092B-C50C-407E-A947-70E740481C1C}">
                <a14:useLocalDpi xmlns:a14="http://schemas.microsoft.com/office/drawing/2010/main" val="0"/>
              </a:ext>
            </a:extLst>
          </a:blip>
          <a:srcRect t="47361" b="38969"/>
          <a:stretch/>
        </p:blipFill>
        <p:spPr>
          <a:xfrm>
            <a:off x="6768809" y="6420678"/>
            <a:ext cx="5607389" cy="437322"/>
          </a:xfrm>
          <a:prstGeom prst="rect">
            <a:avLst/>
          </a:prstGeom>
        </p:spPr>
      </p:pic>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l="5093" t="39730" r="80646" b="50000"/>
          <a:stretch/>
        </p:blipFill>
        <p:spPr>
          <a:xfrm>
            <a:off x="6220918" y="6420678"/>
            <a:ext cx="1064302" cy="437322"/>
          </a:xfrm>
          <a:prstGeom prst="rect">
            <a:avLst/>
          </a:prstGeom>
        </p:spPr>
      </p:pic>
      <p:sp>
        <p:nvSpPr>
          <p:cNvPr id="5" name="Title 10"/>
          <p:cNvSpPr>
            <a:spLocks noGrp="1"/>
          </p:cNvSpPr>
          <p:nvPr>
            <p:ph type="title"/>
          </p:nvPr>
        </p:nvSpPr>
        <p:spPr>
          <a:xfrm>
            <a:off x="518902" y="358851"/>
            <a:ext cx="10834898" cy="670045"/>
          </a:xfrm>
          <a:prstGeom prst="rect">
            <a:avLst/>
          </a:prstGeom>
        </p:spPr>
        <p:txBody>
          <a:bodyPr/>
          <a:lstStyle>
            <a:lvl1pPr>
              <a:defRPr sz="3600" b="1">
                <a:solidFill>
                  <a:schemeClr val="bg1"/>
                </a:solidFill>
                <a:latin typeface="Arial" charset="0"/>
                <a:ea typeface="Arial" charset="0"/>
                <a:cs typeface="Arial" charset="0"/>
              </a:defRPr>
            </a:lvl1pPr>
          </a:lstStyle>
          <a:p>
            <a:r>
              <a:rPr lang="en-CA" dirty="0"/>
              <a:t>Click to edit Master title style</a:t>
            </a:r>
            <a:endParaRPr lang="en-US" dirty="0"/>
          </a:p>
        </p:txBody>
      </p:sp>
      <p:sp>
        <p:nvSpPr>
          <p:cNvPr id="6" name="Content Placeholder 12"/>
          <p:cNvSpPr>
            <a:spLocks noGrp="1"/>
          </p:cNvSpPr>
          <p:nvPr>
            <p:ph sz="quarter" idx="10"/>
          </p:nvPr>
        </p:nvSpPr>
        <p:spPr>
          <a:xfrm>
            <a:off x="509667" y="1820271"/>
            <a:ext cx="10825084" cy="4282355"/>
          </a:xfrm>
          <a:prstGeom prst="rect">
            <a:avLst/>
          </a:prstGeom>
        </p:spPr>
        <p:txBody>
          <a:bodyPr/>
          <a:lstStyle>
            <a:lvl1pPr>
              <a:buClr>
                <a:srgbClr val="A6CB85"/>
              </a:buClr>
              <a:defRPr>
                <a:solidFill>
                  <a:srgbClr val="373839"/>
                </a:solidFill>
                <a:latin typeface="Arial" charset="0"/>
                <a:ea typeface="Arial" charset="0"/>
                <a:cs typeface="Arial" charset="0"/>
              </a:defRPr>
            </a:lvl1pPr>
            <a:lvl2pPr>
              <a:buClr>
                <a:srgbClr val="A6CB85"/>
              </a:buClr>
              <a:defRPr>
                <a:solidFill>
                  <a:srgbClr val="373839"/>
                </a:solidFill>
                <a:latin typeface="Arial" charset="0"/>
                <a:ea typeface="Arial" charset="0"/>
                <a:cs typeface="Arial" charset="0"/>
              </a:defRPr>
            </a:lvl2pPr>
            <a:lvl3pPr>
              <a:buClr>
                <a:srgbClr val="A6CB85"/>
              </a:buClr>
              <a:defRPr>
                <a:solidFill>
                  <a:srgbClr val="373839"/>
                </a:solidFill>
                <a:latin typeface="Arial" charset="0"/>
                <a:ea typeface="Arial" charset="0"/>
                <a:cs typeface="Arial" charset="0"/>
              </a:defRPr>
            </a:lvl3pPr>
            <a:lvl4pPr>
              <a:buClr>
                <a:srgbClr val="A6CB85"/>
              </a:buClr>
              <a:defRPr>
                <a:solidFill>
                  <a:srgbClr val="373839"/>
                </a:solidFill>
                <a:latin typeface="Arial" charset="0"/>
                <a:ea typeface="Arial" charset="0"/>
                <a:cs typeface="Arial" charset="0"/>
              </a:defRPr>
            </a:lvl4pPr>
            <a:lvl5pPr>
              <a:buClr>
                <a:srgbClr val="A6CB85"/>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1" name="Rectangle 10"/>
          <p:cNvSpPr/>
          <p:nvPr userDrawn="1"/>
        </p:nvSpPr>
        <p:spPr>
          <a:xfrm>
            <a:off x="0" y="6369507"/>
            <a:ext cx="12192000" cy="58545"/>
          </a:xfrm>
          <a:prstGeom prst="rect">
            <a:avLst/>
          </a:prstGeom>
          <a:solidFill>
            <a:srgbClr val="A6CB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userDrawn="1"/>
        </p:nvSpPr>
        <p:spPr>
          <a:xfrm>
            <a:off x="104975" y="6499708"/>
            <a:ext cx="102496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000" b="1" i="0" kern="1200" dirty="0">
                <a:solidFill>
                  <a:srgbClr val="A6CB85"/>
                </a:solidFill>
                <a:effectLst/>
                <a:latin typeface="Arial"/>
                <a:ea typeface="+mj-ea"/>
                <a:cs typeface="Arial"/>
              </a:rPr>
              <a:t>#</a:t>
            </a:r>
            <a:r>
              <a:rPr lang="en-US" sz="1000" b="1" i="0" kern="1200" dirty="0" err="1">
                <a:solidFill>
                  <a:srgbClr val="A6CB85"/>
                </a:solidFill>
                <a:effectLst/>
                <a:latin typeface="Arial"/>
                <a:ea typeface="+mj-ea"/>
                <a:cs typeface="Arial"/>
              </a:rPr>
              <a:t>ONESummit</a:t>
            </a:r>
            <a:endParaRPr lang="en-US" sz="1000" b="1" dirty="0">
              <a:solidFill>
                <a:srgbClr val="A6CB85"/>
              </a:solidFill>
            </a:endParaRPr>
          </a:p>
        </p:txBody>
      </p:sp>
      <p:pic>
        <p:nvPicPr>
          <p:cNvPr id="14" name="Picture 13"/>
          <p:cNvPicPr>
            <a:picLocks noChangeAspect="1"/>
          </p:cNvPicPr>
          <p:nvPr userDrawn="1"/>
        </p:nvPicPr>
        <p:blipFill rotWithShape="1">
          <a:blip r:embed="rId4">
            <a:extLst>
              <a:ext uri="{28A0092B-C50C-407E-A947-70E740481C1C}">
                <a14:useLocalDpi xmlns:a14="http://schemas.microsoft.com/office/drawing/2010/main" val="0"/>
              </a:ext>
            </a:extLst>
          </a:blip>
          <a:srcRect t="14909" r="59125" b="14859"/>
          <a:stretch/>
        </p:blipFill>
        <p:spPr>
          <a:xfrm>
            <a:off x="10983651" y="29979"/>
            <a:ext cx="1121919" cy="1180675"/>
          </a:xfrm>
          <a:prstGeom prst="rect">
            <a:avLst/>
          </a:prstGeom>
        </p:spPr>
      </p:pic>
      <p:cxnSp>
        <p:nvCxnSpPr>
          <p:cNvPr id="10" name="Straight Connector 9"/>
          <p:cNvCxnSpPr/>
          <p:nvPr userDrawn="1"/>
        </p:nvCxnSpPr>
        <p:spPr>
          <a:xfrm>
            <a:off x="11066616" y="6521864"/>
            <a:ext cx="0" cy="21100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9356569" y="6521864"/>
            <a:ext cx="0" cy="21100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3957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pic>
        <p:nvPicPr>
          <p:cNvPr id="4" name="Picture 3"/>
          <p:cNvPicPr>
            <a:picLocks noChangeAspect="1"/>
          </p:cNvPicPr>
          <p:nvPr userDrawn="1"/>
        </p:nvPicPr>
        <p:blipFill rotWithShape="1">
          <a:blip r:embed="rId3">
            <a:extLst>
              <a:ext uri="{28A0092B-C50C-407E-A947-70E740481C1C}">
                <a14:useLocalDpi xmlns:a14="http://schemas.microsoft.com/office/drawing/2010/main" val="0"/>
              </a:ext>
            </a:extLst>
          </a:blip>
          <a:srcRect t="39518" b="35180"/>
          <a:stretch/>
        </p:blipFill>
        <p:spPr>
          <a:xfrm>
            <a:off x="3292306" y="5861153"/>
            <a:ext cx="5607388" cy="809469"/>
          </a:xfrm>
          <a:prstGeom prst="rect">
            <a:avLst/>
          </a:prstGeom>
        </p:spPr>
      </p:pic>
      <p:sp>
        <p:nvSpPr>
          <p:cNvPr id="5" name="Rectangle 4"/>
          <p:cNvSpPr/>
          <p:nvPr userDrawn="1"/>
        </p:nvSpPr>
        <p:spPr>
          <a:xfrm>
            <a:off x="-171782" y="5705171"/>
            <a:ext cx="12192000" cy="58545"/>
          </a:xfrm>
          <a:prstGeom prst="rect">
            <a:avLst/>
          </a:prstGeom>
          <a:solidFill>
            <a:srgbClr val="A6CB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userDrawn="1"/>
        </p:nvSpPr>
        <p:spPr>
          <a:xfrm>
            <a:off x="104975" y="6477936"/>
            <a:ext cx="126662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rgbClr val="A6CB85"/>
                </a:solidFill>
                <a:effectLst/>
                <a:latin typeface="Arial"/>
                <a:ea typeface="+mj-ea"/>
                <a:cs typeface="Arial"/>
              </a:rPr>
              <a:t>#</a:t>
            </a:r>
            <a:r>
              <a:rPr lang="en-US" sz="1200" b="1" i="0" kern="1200" dirty="0" err="1">
                <a:solidFill>
                  <a:srgbClr val="A6CB85"/>
                </a:solidFill>
                <a:effectLst/>
                <a:latin typeface="Arial"/>
                <a:ea typeface="+mj-ea"/>
                <a:cs typeface="Arial"/>
              </a:rPr>
              <a:t>ONESummit</a:t>
            </a:r>
            <a:endParaRPr lang="en-US" sz="1200" b="1" dirty="0">
              <a:solidFill>
                <a:srgbClr val="A6CB85"/>
              </a:solidFill>
            </a:endParaRPr>
          </a:p>
        </p:txBody>
      </p:sp>
      <p:cxnSp>
        <p:nvCxnSpPr>
          <p:cNvPr id="7" name="Straight Connector 6"/>
          <p:cNvCxnSpPr/>
          <p:nvPr userDrawn="1"/>
        </p:nvCxnSpPr>
        <p:spPr>
          <a:xfrm>
            <a:off x="7587434" y="6295952"/>
            <a:ext cx="0" cy="1918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5877387" y="6295952"/>
            <a:ext cx="0" cy="1918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7182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6340" y="365125"/>
            <a:ext cx="5777459" cy="5451059"/>
          </a:xfrm>
          <a:prstGeom prst="rect">
            <a:avLst/>
          </a:prstGeom>
        </p:spPr>
        <p:txBody>
          <a:bodyPr/>
          <a:lstStyle>
            <a:lvl1pPr>
              <a:defRPr>
                <a:latin typeface="Arial" charset="0"/>
                <a:ea typeface="Arial" charset="0"/>
                <a:cs typeface="Arial" charset="0"/>
              </a:defRPr>
            </a:lvl1pPr>
          </a:lstStyle>
          <a:p>
            <a:r>
              <a:rPr lang="en-US" dirty="0"/>
              <a:t>Click to edit Master title style</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945" y="-196892"/>
            <a:ext cx="3817442" cy="2338097"/>
          </a:xfrm>
          <a:prstGeom prst="rect">
            <a:avLst/>
          </a:prstGeom>
        </p:spPr>
      </p:pic>
    </p:spTree>
    <p:extLst>
      <p:ext uri="{BB962C8B-B14F-4D97-AF65-F5344CB8AC3E}">
        <p14:creationId xmlns:p14="http://schemas.microsoft.com/office/powerpoint/2010/main" val="4125038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2.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image" Target="../media/image7.png"/><Relationship Id="rId4" Type="http://schemas.openxmlformats.org/officeDocument/2006/relationships/slideLayout" Target="../slideLayouts/slideLayout8.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t="-1000" b="-1000"/>
          </a:stretch>
        </a:blip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6">
            <a:extLst>
              <a:ext uri="{28A0092B-C50C-407E-A947-70E740481C1C}">
                <a14:useLocalDpi xmlns:a14="http://schemas.microsoft.com/office/drawing/2010/main" val="0"/>
              </a:ext>
            </a:extLst>
          </a:blip>
          <a:srcRect t="35399" b="31671"/>
          <a:stretch/>
        </p:blipFill>
        <p:spPr>
          <a:xfrm>
            <a:off x="6584612" y="5804452"/>
            <a:ext cx="5607388" cy="1053548"/>
          </a:xfrm>
          <a:prstGeom prst="rect">
            <a:avLst/>
          </a:prstGeom>
        </p:spPr>
      </p:pic>
      <p:sp>
        <p:nvSpPr>
          <p:cNvPr id="7" name="Title 1"/>
          <p:cNvSpPr txBox="1">
            <a:spLocks/>
          </p:cNvSpPr>
          <p:nvPr userDrawn="1"/>
        </p:nvSpPr>
        <p:spPr>
          <a:xfrm>
            <a:off x="104975" y="6477936"/>
            <a:ext cx="126662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rgbClr val="A6CB85"/>
                </a:solidFill>
                <a:effectLst/>
                <a:latin typeface="Arial"/>
                <a:ea typeface="+mj-ea"/>
                <a:cs typeface="Arial"/>
              </a:rPr>
              <a:t>#</a:t>
            </a:r>
            <a:r>
              <a:rPr lang="en-US" sz="1200" b="1" i="0" kern="1200" dirty="0" err="1">
                <a:solidFill>
                  <a:srgbClr val="A6CB85"/>
                </a:solidFill>
                <a:effectLst/>
                <a:latin typeface="Arial"/>
                <a:ea typeface="+mj-ea"/>
                <a:cs typeface="Arial"/>
              </a:rPr>
              <a:t>ONESummit</a:t>
            </a:r>
            <a:endParaRPr lang="en-US" sz="1200" b="1" dirty="0">
              <a:solidFill>
                <a:srgbClr val="A6CB85"/>
              </a:solidFill>
            </a:endParaRPr>
          </a:p>
        </p:txBody>
      </p:sp>
      <p:sp>
        <p:nvSpPr>
          <p:cNvPr id="8" name="Title 1"/>
          <p:cNvSpPr txBox="1">
            <a:spLocks/>
          </p:cNvSpPr>
          <p:nvPr userDrawn="1"/>
        </p:nvSpPr>
        <p:spPr>
          <a:xfrm>
            <a:off x="1290405" y="6477936"/>
            <a:ext cx="1594309"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chemeClr val="bg1">
                    <a:lumMod val="65000"/>
                  </a:schemeClr>
                </a:solidFill>
                <a:effectLst/>
                <a:latin typeface="Arial"/>
                <a:ea typeface="+mj-ea"/>
                <a:cs typeface="Arial"/>
              </a:rPr>
              <a:t>@twitter</a:t>
            </a:r>
            <a:endParaRPr lang="en-US" sz="1200" b="1" dirty="0">
              <a:solidFill>
                <a:schemeClr val="bg1">
                  <a:lumMod val="65000"/>
                </a:schemeClr>
              </a:solidFill>
            </a:endParaRPr>
          </a:p>
        </p:txBody>
      </p:sp>
      <p:pic>
        <p:nvPicPr>
          <p:cNvPr id="6" name="Picture 5"/>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006664" y="58602"/>
            <a:ext cx="3817442" cy="2338097"/>
          </a:xfrm>
          <a:prstGeom prst="rect">
            <a:avLst/>
          </a:prstGeom>
        </p:spPr>
      </p:pic>
      <p:cxnSp>
        <p:nvCxnSpPr>
          <p:cNvPr id="9" name="Straight Connector 8"/>
          <p:cNvCxnSpPr/>
          <p:nvPr userDrawn="1"/>
        </p:nvCxnSpPr>
        <p:spPr>
          <a:xfrm>
            <a:off x="10879275"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69228"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49525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67"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4">
            <a:extLst>
              <a:ext uri="{28A0092B-C50C-407E-A947-70E740481C1C}">
                <a14:useLocalDpi xmlns:a14="http://schemas.microsoft.com/office/drawing/2010/main" val="0"/>
              </a:ext>
            </a:extLst>
          </a:blip>
          <a:srcRect t="39518" b="35180"/>
          <a:stretch/>
        </p:blipFill>
        <p:spPr>
          <a:xfrm>
            <a:off x="3292306" y="5861153"/>
            <a:ext cx="5607388" cy="809469"/>
          </a:xfrm>
          <a:prstGeom prst="rect">
            <a:avLst/>
          </a:prstGeom>
        </p:spPr>
      </p:pic>
      <p:sp>
        <p:nvSpPr>
          <p:cNvPr id="11" name="Rectangle 10"/>
          <p:cNvSpPr/>
          <p:nvPr userDrawn="1"/>
        </p:nvSpPr>
        <p:spPr>
          <a:xfrm>
            <a:off x="-171782" y="5705171"/>
            <a:ext cx="12192000" cy="58545"/>
          </a:xfrm>
          <a:prstGeom prst="rect">
            <a:avLst/>
          </a:prstGeom>
          <a:solidFill>
            <a:srgbClr val="A6CB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73458" y="-355134"/>
            <a:ext cx="10423312" cy="6384040"/>
          </a:xfrm>
          <a:prstGeom prst="rect">
            <a:avLst/>
          </a:prstGeom>
        </p:spPr>
      </p:pic>
      <p:cxnSp>
        <p:nvCxnSpPr>
          <p:cNvPr id="5" name="Straight Connector 4"/>
          <p:cNvCxnSpPr/>
          <p:nvPr userDrawn="1"/>
        </p:nvCxnSpPr>
        <p:spPr>
          <a:xfrm>
            <a:off x="7587434" y="6295952"/>
            <a:ext cx="0" cy="1918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5877387" y="6295952"/>
            <a:ext cx="0" cy="1918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9834481"/>
      </p:ext>
    </p:extLst>
  </p:cSld>
  <p:clrMap bg1="lt1" tx1="dk1" bg2="lt2" tx2="dk2" accent1="accent1" accent2="accent2" accent3="accent3" accent4="accent4" accent5="accent5" accent6="accent6" hlink="hlink" folHlink="folHlink"/>
  <p:sldLayoutIdLst>
    <p:sldLayoutId id="2147483652" r:id="rId1"/>
    <p:sldLayoutId id="2147483660" r:id="rId2"/>
    <p:sldLayoutId id="2147483654" r:id="rId3"/>
    <p:sldLayoutId id="2147483659" r:id="rId4"/>
    <p:sldLayoutId id="2147483658" r:id="rId5"/>
    <p:sldLayoutId id="2147483653" r:id="rId6"/>
    <p:sldLayoutId id="2147483668" r:id="rId7"/>
    <p:sldLayoutId id="2147483669"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3.png"/><Relationship Id="rId7"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574927" y="3049152"/>
            <a:ext cx="6128156" cy="2146853"/>
          </a:xfrm>
        </p:spPr>
        <p:txBody>
          <a:bodyPr/>
          <a:lstStyle/>
          <a:p>
            <a:pPr algn="r"/>
            <a:r>
              <a:rPr lang="en-US" sz="6000" b="1" dirty="0">
                <a:solidFill>
                  <a:schemeClr val="bg1"/>
                </a:solidFill>
                <a:latin typeface="Arial" charset="0"/>
                <a:ea typeface="Arial" charset="0"/>
                <a:cs typeface="Arial" charset="0"/>
              </a:rPr>
              <a:t>ONAP and Cloud Native</a:t>
            </a:r>
          </a:p>
        </p:txBody>
      </p:sp>
      <p:sp>
        <p:nvSpPr>
          <p:cNvPr id="7" name="Content Placeholder 2"/>
          <p:cNvSpPr txBox="1">
            <a:spLocks/>
          </p:cNvSpPr>
          <p:nvPr/>
        </p:nvSpPr>
        <p:spPr>
          <a:xfrm>
            <a:off x="6750424" y="4963852"/>
            <a:ext cx="4952659" cy="46430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buNone/>
            </a:pPr>
            <a:r>
              <a:rPr lang="en-US" dirty="0">
                <a:solidFill>
                  <a:srgbClr val="A6CB85"/>
                </a:solidFill>
                <a:latin typeface="Arial" charset="0"/>
                <a:ea typeface="Arial" charset="0"/>
                <a:cs typeface="Arial" charset="0"/>
              </a:rPr>
              <a:t>Best of Both Worlds</a:t>
            </a:r>
          </a:p>
        </p:txBody>
      </p:sp>
    </p:spTree>
    <p:extLst>
      <p:ext uri="{BB962C8B-B14F-4D97-AF65-F5344CB8AC3E}">
        <p14:creationId xmlns:p14="http://schemas.microsoft.com/office/powerpoint/2010/main" val="751639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1692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7D6B158B-9B01-4C6A-9F28-DD6EC1BBEA4B}"/>
              </a:ext>
            </a:extLst>
          </p:cNvPr>
          <p:cNvPicPr>
            <a:picLocks noChangeAspect="1"/>
          </p:cNvPicPr>
          <p:nvPr/>
        </p:nvPicPr>
        <p:blipFill>
          <a:blip r:embed="rId3"/>
          <a:stretch>
            <a:fillRect/>
          </a:stretch>
        </p:blipFill>
        <p:spPr>
          <a:xfrm>
            <a:off x="8943668" y="1839883"/>
            <a:ext cx="2299131" cy="882815"/>
          </a:xfrm>
          <a:prstGeom prst="rect">
            <a:avLst/>
          </a:prstGeom>
        </p:spPr>
      </p:pic>
      <p:sp>
        <p:nvSpPr>
          <p:cNvPr id="221" name="Title 220"/>
          <p:cNvSpPr>
            <a:spLocks noGrp="1"/>
          </p:cNvSpPr>
          <p:nvPr>
            <p:ph type="title"/>
          </p:nvPr>
        </p:nvSpPr>
        <p:spPr>
          <a:xfrm>
            <a:off x="512272" y="331128"/>
            <a:ext cx="10834898" cy="670045"/>
          </a:xfrm>
          <a:ln>
            <a:noFill/>
          </a:ln>
        </p:spPr>
        <p:txBody>
          <a:bodyPr/>
          <a:lstStyle/>
          <a:p>
            <a:r>
              <a:rPr lang="en-US" sz="3200" dirty="0">
                <a:latin typeface="Calibri" panose="020F0502020204030204" pitchFamily="34" charset="0"/>
                <a:cs typeface="Calibri" panose="020F0502020204030204" pitchFamily="34" charset="0"/>
              </a:rPr>
              <a:t>The ONAP Cloud Native Journey</a:t>
            </a:r>
          </a:p>
        </p:txBody>
      </p:sp>
      <p:sp>
        <p:nvSpPr>
          <p:cNvPr id="2" name="Slide Number Placeholder 1"/>
          <p:cNvSpPr>
            <a:spLocks noGrp="1"/>
          </p:cNvSpPr>
          <p:nvPr>
            <p:ph type="sldNum" sz="quarter" idx="4294967295"/>
          </p:nvPr>
        </p:nvSpPr>
        <p:spPr>
          <a:xfrm>
            <a:off x="11634788" y="6459538"/>
            <a:ext cx="557212" cy="365125"/>
          </a:xfrm>
        </p:spPr>
        <p:txBody>
          <a:bodyPr/>
          <a:lstStyle/>
          <a:p>
            <a:fld id="{EE2556C5-CE8C-6547-B838-EA80C61A4AF7}" type="slidenum">
              <a:rPr lang="en-US" smtClean="0"/>
              <a:pPr/>
              <a:t>2</a:t>
            </a:fld>
            <a:endParaRPr lang="en-US" dirty="0"/>
          </a:p>
        </p:txBody>
      </p:sp>
      <p:pic>
        <p:nvPicPr>
          <p:cNvPr id="8" name="Picture 7">
            <a:extLst>
              <a:ext uri="{FF2B5EF4-FFF2-40B4-BE49-F238E27FC236}">
                <a16:creationId xmlns:a16="http://schemas.microsoft.com/office/drawing/2014/main" id="{60D8A105-BEB1-4701-8FBB-67B9028C9107}"/>
              </a:ext>
            </a:extLst>
          </p:cNvPr>
          <p:cNvPicPr>
            <a:picLocks noChangeAspect="1"/>
          </p:cNvPicPr>
          <p:nvPr/>
        </p:nvPicPr>
        <p:blipFill>
          <a:blip r:embed="rId4"/>
          <a:stretch>
            <a:fillRect/>
          </a:stretch>
        </p:blipFill>
        <p:spPr>
          <a:xfrm>
            <a:off x="220984" y="1551316"/>
            <a:ext cx="7409799" cy="2481923"/>
          </a:xfrm>
          <a:prstGeom prst="rect">
            <a:avLst/>
          </a:prstGeom>
        </p:spPr>
      </p:pic>
      <p:sp>
        <p:nvSpPr>
          <p:cNvPr id="9" name="TextBox 8">
            <a:extLst>
              <a:ext uri="{FF2B5EF4-FFF2-40B4-BE49-F238E27FC236}">
                <a16:creationId xmlns:a16="http://schemas.microsoft.com/office/drawing/2014/main" id="{4A1C8F3F-8591-44F7-97EF-3B9CB1CD4126}"/>
              </a:ext>
            </a:extLst>
          </p:cNvPr>
          <p:cNvSpPr txBox="1"/>
          <p:nvPr/>
        </p:nvSpPr>
        <p:spPr>
          <a:xfrm>
            <a:off x="220984" y="1296161"/>
            <a:ext cx="3593356" cy="369332"/>
          </a:xfrm>
          <a:prstGeom prst="rect">
            <a:avLst/>
          </a:prstGeom>
          <a:noFill/>
        </p:spPr>
        <p:txBody>
          <a:bodyPr wrap="none" rtlCol="0">
            <a:spAutoFit/>
          </a:bodyPr>
          <a:lstStyle/>
          <a:p>
            <a:r>
              <a:rPr lang="en-US" i="1" u="sng" dirty="0">
                <a:solidFill>
                  <a:srgbClr val="00B0F0"/>
                </a:solidFill>
              </a:rPr>
              <a:t>Cloud Native Reference Architecture</a:t>
            </a:r>
          </a:p>
        </p:txBody>
      </p:sp>
      <p:sp>
        <p:nvSpPr>
          <p:cNvPr id="10" name="TextBox 9">
            <a:extLst>
              <a:ext uri="{FF2B5EF4-FFF2-40B4-BE49-F238E27FC236}">
                <a16:creationId xmlns:a16="http://schemas.microsoft.com/office/drawing/2014/main" id="{0FC104D0-92A9-4587-905E-E7D0F5F6443B}"/>
              </a:ext>
            </a:extLst>
          </p:cNvPr>
          <p:cNvSpPr txBox="1"/>
          <p:nvPr/>
        </p:nvSpPr>
        <p:spPr>
          <a:xfrm>
            <a:off x="308070" y="3702379"/>
            <a:ext cx="3381054" cy="200055"/>
          </a:xfrm>
          <a:prstGeom prst="rect">
            <a:avLst/>
          </a:prstGeom>
          <a:noFill/>
        </p:spPr>
        <p:txBody>
          <a:bodyPr wrap="none" rtlCol="0">
            <a:spAutoFit/>
          </a:bodyPr>
          <a:lstStyle/>
          <a:p>
            <a:r>
              <a:rPr lang="en-US" sz="700" dirty="0"/>
              <a:t>Reference: https://www.slideshare.net/caniszczyk/cloud-native-landscape-cncf-and-oci</a:t>
            </a:r>
          </a:p>
        </p:txBody>
      </p:sp>
      <p:pic>
        <p:nvPicPr>
          <p:cNvPr id="15" name="Picture 14">
            <a:extLst>
              <a:ext uri="{FF2B5EF4-FFF2-40B4-BE49-F238E27FC236}">
                <a16:creationId xmlns:a16="http://schemas.microsoft.com/office/drawing/2014/main" id="{F5BAE99B-BB45-4BEE-BA22-EE64ADB7219A}"/>
              </a:ext>
            </a:extLst>
          </p:cNvPr>
          <p:cNvPicPr>
            <a:picLocks noChangeAspect="1"/>
          </p:cNvPicPr>
          <p:nvPr/>
        </p:nvPicPr>
        <p:blipFill>
          <a:blip r:embed="rId5"/>
          <a:stretch>
            <a:fillRect/>
          </a:stretch>
        </p:blipFill>
        <p:spPr>
          <a:xfrm>
            <a:off x="4799442" y="4773528"/>
            <a:ext cx="3318871" cy="1305640"/>
          </a:xfrm>
          <a:prstGeom prst="rect">
            <a:avLst/>
          </a:prstGeom>
        </p:spPr>
      </p:pic>
      <p:sp>
        <p:nvSpPr>
          <p:cNvPr id="17" name="Rectangle 16">
            <a:extLst>
              <a:ext uri="{FF2B5EF4-FFF2-40B4-BE49-F238E27FC236}">
                <a16:creationId xmlns:a16="http://schemas.microsoft.com/office/drawing/2014/main" id="{6B42D875-6BD0-4798-AC95-4FD5D456062A}"/>
              </a:ext>
            </a:extLst>
          </p:cNvPr>
          <p:cNvSpPr/>
          <p:nvPr/>
        </p:nvSpPr>
        <p:spPr>
          <a:xfrm>
            <a:off x="9614263" y="6024427"/>
            <a:ext cx="957943" cy="2298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252BDDC-5B81-4A2F-A2F1-B4021B96162F}"/>
              </a:ext>
            </a:extLst>
          </p:cNvPr>
          <p:cNvPicPr>
            <a:picLocks noChangeAspect="1"/>
          </p:cNvPicPr>
          <p:nvPr/>
        </p:nvPicPr>
        <p:blipFill>
          <a:blip r:embed="rId6"/>
          <a:stretch>
            <a:fillRect/>
          </a:stretch>
        </p:blipFill>
        <p:spPr>
          <a:xfrm>
            <a:off x="8361952" y="2618195"/>
            <a:ext cx="3706204" cy="3689351"/>
          </a:xfrm>
          <a:prstGeom prst="rect">
            <a:avLst/>
          </a:prstGeom>
        </p:spPr>
      </p:pic>
      <p:pic>
        <p:nvPicPr>
          <p:cNvPr id="19" name="Picture 18">
            <a:extLst>
              <a:ext uri="{FF2B5EF4-FFF2-40B4-BE49-F238E27FC236}">
                <a16:creationId xmlns:a16="http://schemas.microsoft.com/office/drawing/2014/main" id="{B2A02374-2893-4EC1-B4E5-8E4E612F22EA}"/>
              </a:ext>
            </a:extLst>
          </p:cNvPr>
          <p:cNvPicPr>
            <a:picLocks noChangeAspect="1"/>
          </p:cNvPicPr>
          <p:nvPr/>
        </p:nvPicPr>
        <p:blipFill>
          <a:blip r:embed="rId7"/>
          <a:stretch>
            <a:fillRect/>
          </a:stretch>
        </p:blipFill>
        <p:spPr>
          <a:xfrm>
            <a:off x="1819138" y="4684253"/>
            <a:ext cx="2562225" cy="1485900"/>
          </a:xfrm>
          <a:prstGeom prst="rect">
            <a:avLst/>
          </a:prstGeom>
        </p:spPr>
      </p:pic>
      <p:pic>
        <p:nvPicPr>
          <p:cNvPr id="169" name="Picture 2" descr="Image result for Kubernetes icon">
            <a:extLst>
              <a:ext uri="{FF2B5EF4-FFF2-40B4-BE49-F238E27FC236}">
                <a16:creationId xmlns:a16="http://schemas.microsoft.com/office/drawing/2014/main" id="{7FB4B94E-8676-4F5A-A5D4-4EE81CE6AFD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614263" y="4594979"/>
            <a:ext cx="185061" cy="178548"/>
          </a:xfrm>
          <a:prstGeom prst="rect">
            <a:avLst/>
          </a:prstGeom>
          <a:noFill/>
          <a:extLst>
            <a:ext uri="{909E8E84-426E-40DD-AFC4-6F175D3DCCD1}">
              <a14:hiddenFill xmlns:a14="http://schemas.microsoft.com/office/drawing/2010/main">
                <a:solidFill>
                  <a:srgbClr val="FFFFFF"/>
                </a:solidFill>
              </a14:hiddenFill>
            </a:ext>
          </a:extLst>
        </p:spPr>
      </p:pic>
      <p:pic>
        <p:nvPicPr>
          <p:cNvPr id="170" name="Picture 2" descr="Image result for Kubernetes icon">
            <a:extLst>
              <a:ext uri="{FF2B5EF4-FFF2-40B4-BE49-F238E27FC236}">
                <a16:creationId xmlns:a16="http://schemas.microsoft.com/office/drawing/2014/main" id="{472835F0-5C2B-48F6-B057-0A4F8C76A40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849590" y="2644307"/>
            <a:ext cx="352616" cy="340207"/>
          </a:xfrm>
          <a:prstGeom prst="rect">
            <a:avLst/>
          </a:prstGeom>
          <a:noFill/>
          <a:extLst>
            <a:ext uri="{909E8E84-426E-40DD-AFC4-6F175D3DCCD1}">
              <a14:hiddenFill xmlns:a14="http://schemas.microsoft.com/office/drawing/2010/main">
                <a:solidFill>
                  <a:srgbClr val="FFFFFF"/>
                </a:solidFill>
              </a14:hiddenFill>
            </a:ext>
          </a:extLst>
        </p:spPr>
      </p:pic>
      <p:pic>
        <p:nvPicPr>
          <p:cNvPr id="171" name="Picture 2" descr="Image result for Kubernetes icon">
            <a:extLst>
              <a:ext uri="{FF2B5EF4-FFF2-40B4-BE49-F238E27FC236}">
                <a16:creationId xmlns:a16="http://schemas.microsoft.com/office/drawing/2014/main" id="{C807321C-FF81-49D0-9E24-35704384D1F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66574" y="4601100"/>
            <a:ext cx="185061" cy="178548"/>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D2236785-A457-42BC-9CD0-CDF565E121BF}"/>
              </a:ext>
            </a:extLst>
          </p:cNvPr>
          <p:cNvSpPr/>
          <p:nvPr/>
        </p:nvSpPr>
        <p:spPr>
          <a:xfrm>
            <a:off x="8534972" y="5808844"/>
            <a:ext cx="3186765" cy="4084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593BFE8F-23AF-4473-BE74-5A4DA8AD5F33}"/>
              </a:ext>
            </a:extLst>
          </p:cNvPr>
          <p:cNvPicPr>
            <a:picLocks noChangeAspect="1"/>
          </p:cNvPicPr>
          <p:nvPr/>
        </p:nvPicPr>
        <p:blipFill>
          <a:blip r:embed="rId9"/>
          <a:stretch>
            <a:fillRect/>
          </a:stretch>
        </p:blipFill>
        <p:spPr>
          <a:xfrm>
            <a:off x="8592390" y="5820193"/>
            <a:ext cx="273897" cy="408467"/>
          </a:xfrm>
          <a:prstGeom prst="rect">
            <a:avLst/>
          </a:prstGeom>
        </p:spPr>
      </p:pic>
      <p:pic>
        <p:nvPicPr>
          <p:cNvPr id="174" name="Picture 8" descr="Image result for laptop icon">
            <a:extLst>
              <a:ext uri="{FF2B5EF4-FFF2-40B4-BE49-F238E27FC236}">
                <a16:creationId xmlns:a16="http://schemas.microsoft.com/office/drawing/2014/main" id="{C1F6C1ED-3CBC-4DAD-ADAA-800277C89A4C}"/>
              </a:ext>
            </a:extLst>
          </p:cNvPr>
          <p:cNvPicPr>
            <a:picLocks noChangeAspect="1" noChangeArrowheads="1"/>
          </p:cNvPicPr>
          <p:nvPr/>
        </p:nvPicPr>
        <p:blipFill>
          <a:blip r:embed="rId10"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947880" y="5768673"/>
            <a:ext cx="561879" cy="561878"/>
          </a:xfrm>
          <a:prstGeom prst="rect">
            <a:avLst/>
          </a:prstGeom>
          <a:noFill/>
          <a:extLst>
            <a:ext uri="{909E8E84-426E-40DD-AFC4-6F175D3DCCD1}">
              <a14:hiddenFill xmlns:a14="http://schemas.microsoft.com/office/drawing/2010/main">
                <a:solidFill>
                  <a:srgbClr val="FFFFFF"/>
                </a:solidFill>
              </a14:hiddenFill>
            </a:ext>
          </a:extLst>
        </p:spPr>
      </p:pic>
      <p:pic>
        <p:nvPicPr>
          <p:cNvPr id="175" name="Picture 174">
            <a:extLst>
              <a:ext uri="{FF2B5EF4-FFF2-40B4-BE49-F238E27FC236}">
                <a16:creationId xmlns:a16="http://schemas.microsoft.com/office/drawing/2014/main" id="{00FDE1AF-AE7B-4D7A-A637-43ADD1A6D96C}"/>
              </a:ext>
            </a:extLst>
          </p:cNvPr>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70956" y="5863608"/>
            <a:ext cx="316047" cy="348125"/>
          </a:xfrm>
          <a:prstGeom prst="rect">
            <a:avLst/>
          </a:prstGeom>
        </p:spPr>
      </p:pic>
      <p:sp>
        <p:nvSpPr>
          <p:cNvPr id="176" name="Freeform 29">
            <a:extLst>
              <a:ext uri="{FF2B5EF4-FFF2-40B4-BE49-F238E27FC236}">
                <a16:creationId xmlns:a16="http://schemas.microsoft.com/office/drawing/2014/main" id="{9167182A-CEEA-473B-856A-1215702334C7}"/>
              </a:ext>
            </a:extLst>
          </p:cNvPr>
          <p:cNvSpPr>
            <a:spLocks noEditPoints="1"/>
          </p:cNvSpPr>
          <p:nvPr/>
        </p:nvSpPr>
        <p:spPr bwMode="auto">
          <a:xfrm>
            <a:off x="9606620" y="5861263"/>
            <a:ext cx="316047" cy="356048"/>
          </a:xfrm>
          <a:custGeom>
            <a:avLst/>
            <a:gdLst>
              <a:gd name="T0" fmla="*/ 183 w 899"/>
              <a:gd name="T1" fmla="*/ 615 h 876"/>
              <a:gd name="T2" fmla="*/ 229 w 899"/>
              <a:gd name="T3" fmla="*/ 756 h 876"/>
              <a:gd name="T4" fmla="*/ 391 w 899"/>
              <a:gd name="T5" fmla="*/ 858 h 876"/>
              <a:gd name="T6" fmla="*/ 412 w 899"/>
              <a:gd name="T7" fmla="*/ 876 h 876"/>
              <a:gd name="T8" fmla="*/ 431 w 899"/>
              <a:gd name="T9" fmla="*/ 851 h 876"/>
              <a:gd name="T10" fmla="*/ 413 w 899"/>
              <a:gd name="T11" fmla="*/ 715 h 876"/>
              <a:gd name="T12" fmla="*/ 253 w 899"/>
              <a:gd name="T13" fmla="*/ 724 h 876"/>
              <a:gd name="T14" fmla="*/ 332 w 899"/>
              <a:gd name="T15" fmla="*/ 600 h 876"/>
              <a:gd name="T16" fmla="*/ 409 w 899"/>
              <a:gd name="T17" fmla="*/ 473 h 876"/>
              <a:gd name="T18" fmla="*/ 756 w 899"/>
              <a:gd name="T19" fmla="*/ 594 h 876"/>
              <a:gd name="T20" fmla="*/ 775 w 899"/>
              <a:gd name="T21" fmla="*/ 764 h 876"/>
              <a:gd name="T22" fmla="*/ 797 w 899"/>
              <a:gd name="T23" fmla="*/ 781 h 876"/>
              <a:gd name="T24" fmla="*/ 794 w 899"/>
              <a:gd name="T25" fmla="*/ 606 h 876"/>
              <a:gd name="T26" fmla="*/ 859 w 899"/>
              <a:gd name="T27" fmla="*/ 473 h 876"/>
              <a:gd name="T28" fmla="*/ 899 w 899"/>
              <a:gd name="T29" fmla="*/ 326 h 876"/>
              <a:gd name="T30" fmla="*/ 838 w 899"/>
              <a:gd name="T31" fmla="*/ 186 h 876"/>
              <a:gd name="T32" fmla="*/ 358 w 899"/>
              <a:gd name="T33" fmla="*/ 54 h 876"/>
              <a:gd name="T34" fmla="*/ 183 w 899"/>
              <a:gd name="T35" fmla="*/ 221 h 876"/>
              <a:gd name="T36" fmla="*/ 96 w 899"/>
              <a:gd name="T37" fmla="*/ 147 h 876"/>
              <a:gd name="T38" fmla="*/ 0 w 899"/>
              <a:gd name="T39" fmla="*/ 187 h 876"/>
              <a:gd name="T40" fmla="*/ 40 w 899"/>
              <a:gd name="T41" fmla="*/ 690 h 876"/>
              <a:gd name="T42" fmla="*/ 126 w 899"/>
              <a:gd name="T43" fmla="*/ 677 h 876"/>
              <a:gd name="T44" fmla="*/ 96 w 899"/>
              <a:gd name="T45" fmla="*/ 187 h 876"/>
              <a:gd name="T46" fmla="*/ 325 w 899"/>
              <a:gd name="T47" fmla="*/ 276 h 876"/>
              <a:gd name="T48" fmla="*/ 859 w 899"/>
              <a:gd name="T49" fmla="*/ 326 h 876"/>
              <a:gd name="T50" fmla="*/ 372 w 899"/>
              <a:gd name="T51" fmla="*/ 433 h 876"/>
              <a:gd name="T52" fmla="*/ 163 w 899"/>
              <a:gd name="T53" fmla="*/ 577 h 876"/>
              <a:gd name="T54" fmla="*/ 40 w 899"/>
              <a:gd name="T55" fmla="*/ 650 h 876"/>
              <a:gd name="T56" fmla="*/ 578 w 899"/>
              <a:gd name="T57" fmla="*/ 45 h 876"/>
              <a:gd name="T58" fmla="*/ 821 w 899"/>
              <a:gd name="T59" fmla="*/ 286 h 876"/>
              <a:gd name="T60" fmla="*/ 332 w 899"/>
              <a:gd name="T61" fmla="*/ 237 h 876"/>
              <a:gd name="T62" fmla="*/ 378 w 899"/>
              <a:gd name="T63" fmla="*/ 89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9" h="876">
                <a:moveTo>
                  <a:pt x="126" y="677"/>
                </a:moveTo>
                <a:cubicBezTo>
                  <a:pt x="183" y="615"/>
                  <a:pt x="183" y="615"/>
                  <a:pt x="183" y="615"/>
                </a:cubicBezTo>
                <a:cubicBezTo>
                  <a:pt x="185" y="615"/>
                  <a:pt x="187" y="615"/>
                  <a:pt x="189" y="615"/>
                </a:cubicBezTo>
                <a:cubicBezTo>
                  <a:pt x="194" y="678"/>
                  <a:pt x="205" y="739"/>
                  <a:pt x="229" y="756"/>
                </a:cubicBezTo>
                <a:cubicBezTo>
                  <a:pt x="253" y="775"/>
                  <a:pt x="324" y="772"/>
                  <a:pt x="384" y="757"/>
                </a:cubicBezTo>
                <a:cubicBezTo>
                  <a:pt x="391" y="858"/>
                  <a:pt x="391" y="858"/>
                  <a:pt x="391" y="858"/>
                </a:cubicBezTo>
                <a:cubicBezTo>
                  <a:pt x="392" y="868"/>
                  <a:pt x="400" y="876"/>
                  <a:pt x="411" y="876"/>
                </a:cubicBezTo>
                <a:cubicBezTo>
                  <a:pt x="411" y="876"/>
                  <a:pt x="412" y="876"/>
                  <a:pt x="412" y="876"/>
                </a:cubicBezTo>
                <a:cubicBezTo>
                  <a:pt x="423" y="875"/>
                  <a:pt x="432" y="866"/>
                  <a:pt x="431" y="855"/>
                </a:cubicBezTo>
                <a:cubicBezTo>
                  <a:pt x="431" y="851"/>
                  <a:pt x="431" y="851"/>
                  <a:pt x="431" y="851"/>
                </a:cubicBezTo>
                <a:cubicBezTo>
                  <a:pt x="422" y="730"/>
                  <a:pt x="422" y="730"/>
                  <a:pt x="422" y="730"/>
                </a:cubicBezTo>
                <a:cubicBezTo>
                  <a:pt x="422" y="724"/>
                  <a:pt x="418" y="718"/>
                  <a:pt x="413" y="715"/>
                </a:cubicBezTo>
                <a:cubicBezTo>
                  <a:pt x="408" y="711"/>
                  <a:pt x="402" y="711"/>
                  <a:pt x="396" y="712"/>
                </a:cubicBezTo>
                <a:cubicBezTo>
                  <a:pt x="325" y="734"/>
                  <a:pt x="262" y="731"/>
                  <a:pt x="253" y="724"/>
                </a:cubicBezTo>
                <a:cubicBezTo>
                  <a:pt x="244" y="717"/>
                  <a:pt x="234" y="674"/>
                  <a:pt x="229" y="611"/>
                </a:cubicBezTo>
                <a:cubicBezTo>
                  <a:pt x="330" y="600"/>
                  <a:pt x="331" y="600"/>
                  <a:pt x="332" y="600"/>
                </a:cubicBezTo>
                <a:cubicBezTo>
                  <a:pt x="352" y="596"/>
                  <a:pt x="379" y="582"/>
                  <a:pt x="396" y="535"/>
                </a:cubicBezTo>
                <a:cubicBezTo>
                  <a:pt x="402" y="518"/>
                  <a:pt x="407" y="497"/>
                  <a:pt x="409" y="473"/>
                </a:cubicBezTo>
                <a:cubicBezTo>
                  <a:pt x="802" y="473"/>
                  <a:pt x="802" y="473"/>
                  <a:pt x="802" y="473"/>
                </a:cubicBezTo>
                <a:cubicBezTo>
                  <a:pt x="789" y="518"/>
                  <a:pt x="773" y="559"/>
                  <a:pt x="756" y="594"/>
                </a:cubicBezTo>
                <a:cubicBezTo>
                  <a:pt x="754" y="597"/>
                  <a:pt x="753" y="601"/>
                  <a:pt x="754" y="605"/>
                </a:cubicBezTo>
                <a:cubicBezTo>
                  <a:pt x="775" y="764"/>
                  <a:pt x="775" y="764"/>
                  <a:pt x="775" y="764"/>
                </a:cubicBezTo>
                <a:cubicBezTo>
                  <a:pt x="775" y="764"/>
                  <a:pt x="775" y="765"/>
                  <a:pt x="775" y="766"/>
                </a:cubicBezTo>
                <a:cubicBezTo>
                  <a:pt x="778" y="776"/>
                  <a:pt x="787" y="782"/>
                  <a:pt x="797" y="781"/>
                </a:cubicBezTo>
                <a:cubicBezTo>
                  <a:pt x="808" y="779"/>
                  <a:pt x="816" y="769"/>
                  <a:pt x="815" y="758"/>
                </a:cubicBezTo>
                <a:cubicBezTo>
                  <a:pt x="794" y="606"/>
                  <a:pt x="794" y="606"/>
                  <a:pt x="794" y="606"/>
                </a:cubicBezTo>
                <a:cubicBezTo>
                  <a:pt x="813" y="567"/>
                  <a:pt x="831" y="522"/>
                  <a:pt x="844" y="473"/>
                </a:cubicBezTo>
                <a:cubicBezTo>
                  <a:pt x="859" y="473"/>
                  <a:pt x="859" y="473"/>
                  <a:pt x="859" y="473"/>
                </a:cubicBezTo>
                <a:cubicBezTo>
                  <a:pt x="881" y="473"/>
                  <a:pt x="899" y="456"/>
                  <a:pt x="899" y="433"/>
                </a:cubicBezTo>
                <a:cubicBezTo>
                  <a:pt x="899" y="326"/>
                  <a:pt x="899" y="326"/>
                  <a:pt x="899" y="326"/>
                </a:cubicBezTo>
                <a:cubicBezTo>
                  <a:pt x="899" y="305"/>
                  <a:pt x="882" y="288"/>
                  <a:pt x="862" y="287"/>
                </a:cubicBezTo>
                <a:cubicBezTo>
                  <a:pt x="858" y="253"/>
                  <a:pt x="851" y="219"/>
                  <a:pt x="838" y="186"/>
                </a:cubicBezTo>
                <a:cubicBezTo>
                  <a:pt x="796" y="80"/>
                  <a:pt x="700" y="12"/>
                  <a:pt x="581" y="5"/>
                </a:cubicBezTo>
                <a:cubicBezTo>
                  <a:pt x="507" y="0"/>
                  <a:pt x="417" y="20"/>
                  <a:pt x="358" y="54"/>
                </a:cubicBezTo>
                <a:cubicBezTo>
                  <a:pt x="290" y="93"/>
                  <a:pt x="238" y="154"/>
                  <a:pt x="210" y="224"/>
                </a:cubicBezTo>
                <a:cubicBezTo>
                  <a:pt x="201" y="223"/>
                  <a:pt x="192" y="222"/>
                  <a:pt x="183" y="221"/>
                </a:cubicBezTo>
                <a:cubicBezTo>
                  <a:pt x="126" y="159"/>
                  <a:pt x="126" y="159"/>
                  <a:pt x="126" y="159"/>
                </a:cubicBezTo>
                <a:cubicBezTo>
                  <a:pt x="118" y="151"/>
                  <a:pt x="107" y="147"/>
                  <a:pt x="96" y="147"/>
                </a:cubicBezTo>
                <a:cubicBezTo>
                  <a:pt x="40" y="147"/>
                  <a:pt x="40" y="147"/>
                  <a:pt x="40" y="147"/>
                </a:cubicBezTo>
                <a:cubicBezTo>
                  <a:pt x="18" y="147"/>
                  <a:pt x="0" y="165"/>
                  <a:pt x="0" y="187"/>
                </a:cubicBezTo>
                <a:cubicBezTo>
                  <a:pt x="0" y="650"/>
                  <a:pt x="0" y="650"/>
                  <a:pt x="0" y="650"/>
                </a:cubicBezTo>
                <a:cubicBezTo>
                  <a:pt x="0" y="672"/>
                  <a:pt x="18" y="690"/>
                  <a:pt x="40" y="690"/>
                </a:cubicBezTo>
                <a:cubicBezTo>
                  <a:pt x="96" y="690"/>
                  <a:pt x="96" y="690"/>
                  <a:pt x="96" y="690"/>
                </a:cubicBezTo>
                <a:cubicBezTo>
                  <a:pt x="107" y="690"/>
                  <a:pt x="118" y="685"/>
                  <a:pt x="126" y="677"/>
                </a:cubicBezTo>
                <a:close/>
                <a:moveTo>
                  <a:pt x="40" y="187"/>
                </a:moveTo>
                <a:cubicBezTo>
                  <a:pt x="96" y="187"/>
                  <a:pt x="96" y="187"/>
                  <a:pt x="96" y="187"/>
                </a:cubicBezTo>
                <a:cubicBezTo>
                  <a:pt x="163" y="259"/>
                  <a:pt x="163" y="259"/>
                  <a:pt x="163" y="259"/>
                </a:cubicBezTo>
                <a:cubicBezTo>
                  <a:pt x="179" y="261"/>
                  <a:pt x="325" y="276"/>
                  <a:pt x="325" y="276"/>
                </a:cubicBezTo>
                <a:cubicBezTo>
                  <a:pt x="342" y="279"/>
                  <a:pt x="354" y="298"/>
                  <a:pt x="362" y="326"/>
                </a:cubicBezTo>
                <a:cubicBezTo>
                  <a:pt x="859" y="326"/>
                  <a:pt x="859" y="326"/>
                  <a:pt x="859" y="326"/>
                </a:cubicBezTo>
                <a:cubicBezTo>
                  <a:pt x="859" y="433"/>
                  <a:pt x="859" y="433"/>
                  <a:pt x="859" y="433"/>
                </a:cubicBezTo>
                <a:cubicBezTo>
                  <a:pt x="372" y="433"/>
                  <a:pt x="372" y="433"/>
                  <a:pt x="372" y="433"/>
                </a:cubicBezTo>
                <a:cubicBezTo>
                  <a:pt x="370" y="504"/>
                  <a:pt x="353" y="555"/>
                  <a:pt x="325" y="560"/>
                </a:cubicBezTo>
                <a:cubicBezTo>
                  <a:pt x="325" y="560"/>
                  <a:pt x="179" y="576"/>
                  <a:pt x="163" y="577"/>
                </a:cubicBezTo>
                <a:cubicBezTo>
                  <a:pt x="96" y="650"/>
                  <a:pt x="96" y="650"/>
                  <a:pt x="96" y="650"/>
                </a:cubicBezTo>
                <a:cubicBezTo>
                  <a:pt x="40" y="650"/>
                  <a:pt x="40" y="650"/>
                  <a:pt x="40" y="650"/>
                </a:cubicBezTo>
                <a:lnTo>
                  <a:pt x="40" y="187"/>
                </a:lnTo>
                <a:close/>
                <a:moveTo>
                  <a:pt x="578" y="45"/>
                </a:moveTo>
                <a:cubicBezTo>
                  <a:pt x="682" y="51"/>
                  <a:pt x="764" y="109"/>
                  <a:pt x="800" y="200"/>
                </a:cubicBezTo>
                <a:cubicBezTo>
                  <a:pt x="811" y="229"/>
                  <a:pt x="818" y="257"/>
                  <a:pt x="821" y="286"/>
                </a:cubicBezTo>
                <a:cubicBezTo>
                  <a:pt x="390" y="286"/>
                  <a:pt x="390" y="286"/>
                  <a:pt x="390" y="286"/>
                </a:cubicBezTo>
                <a:cubicBezTo>
                  <a:pt x="374" y="251"/>
                  <a:pt x="350" y="240"/>
                  <a:pt x="332" y="237"/>
                </a:cubicBezTo>
                <a:cubicBezTo>
                  <a:pt x="331" y="236"/>
                  <a:pt x="330" y="236"/>
                  <a:pt x="251" y="228"/>
                </a:cubicBezTo>
                <a:cubicBezTo>
                  <a:pt x="277" y="171"/>
                  <a:pt x="321" y="121"/>
                  <a:pt x="378" y="89"/>
                </a:cubicBezTo>
                <a:cubicBezTo>
                  <a:pt x="430" y="59"/>
                  <a:pt x="513" y="40"/>
                  <a:pt x="578" y="4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77" name="Freeform 237">
            <a:extLst>
              <a:ext uri="{FF2B5EF4-FFF2-40B4-BE49-F238E27FC236}">
                <a16:creationId xmlns:a16="http://schemas.microsoft.com/office/drawing/2014/main" id="{49E9E243-5E00-4571-8015-B1B6FD02FF79}"/>
              </a:ext>
            </a:extLst>
          </p:cNvPr>
          <p:cNvSpPr/>
          <p:nvPr/>
        </p:nvSpPr>
        <p:spPr>
          <a:xfrm>
            <a:off x="10882034" y="5881610"/>
            <a:ext cx="322335" cy="348125"/>
          </a:xfrm>
          <a:custGeom>
            <a:avLst/>
            <a:gdLst/>
            <a:ahLst/>
            <a:cxnLst/>
            <a:rect l="l" t="t" r="r" b="b"/>
            <a:pathLst>
              <a:path w="647337" h="734422">
                <a:moveTo>
                  <a:pt x="239862" y="478709"/>
                </a:moveTo>
                <a:cubicBezTo>
                  <a:pt x="238199" y="478445"/>
                  <a:pt x="236638" y="479580"/>
                  <a:pt x="236374" y="481242"/>
                </a:cubicBezTo>
                <a:lnTo>
                  <a:pt x="234467" y="493284"/>
                </a:lnTo>
                <a:cubicBezTo>
                  <a:pt x="234204" y="494946"/>
                  <a:pt x="235339" y="496508"/>
                  <a:pt x="237001" y="496771"/>
                </a:cubicBezTo>
                <a:lnTo>
                  <a:pt x="285168" y="504400"/>
                </a:lnTo>
                <a:cubicBezTo>
                  <a:pt x="286831" y="504664"/>
                  <a:pt x="288392" y="503529"/>
                  <a:pt x="288656" y="501867"/>
                </a:cubicBezTo>
                <a:lnTo>
                  <a:pt x="290563" y="489825"/>
                </a:lnTo>
                <a:cubicBezTo>
                  <a:pt x="290826" y="488163"/>
                  <a:pt x="289692" y="486601"/>
                  <a:pt x="288029" y="486338"/>
                </a:cubicBezTo>
                <a:close/>
                <a:moveTo>
                  <a:pt x="579739" y="240937"/>
                </a:moveTo>
                <a:lnTo>
                  <a:pt x="571030" y="354569"/>
                </a:lnTo>
                <a:lnTo>
                  <a:pt x="608322" y="360375"/>
                </a:lnTo>
                <a:close/>
                <a:moveTo>
                  <a:pt x="551692" y="58057"/>
                </a:moveTo>
                <a:lnTo>
                  <a:pt x="148194" y="75474"/>
                </a:lnTo>
                <a:lnTo>
                  <a:pt x="58206" y="371565"/>
                </a:lnTo>
                <a:lnTo>
                  <a:pt x="473315" y="406400"/>
                </a:lnTo>
                <a:close/>
                <a:moveTo>
                  <a:pt x="592183" y="0"/>
                </a:moveTo>
                <a:lnTo>
                  <a:pt x="635726" y="46445"/>
                </a:lnTo>
                <a:lnTo>
                  <a:pt x="609600" y="179977"/>
                </a:lnTo>
                <a:lnTo>
                  <a:pt x="647337" y="377371"/>
                </a:lnTo>
                <a:lnTo>
                  <a:pt x="627017" y="397691"/>
                </a:lnTo>
                <a:lnTo>
                  <a:pt x="574766" y="388982"/>
                </a:lnTo>
                <a:lnTo>
                  <a:pt x="574766" y="566057"/>
                </a:lnTo>
                <a:lnTo>
                  <a:pt x="606697" y="571862"/>
                </a:lnTo>
                <a:lnTo>
                  <a:pt x="629920" y="583474"/>
                </a:lnTo>
                <a:lnTo>
                  <a:pt x="629920" y="627017"/>
                </a:lnTo>
                <a:lnTo>
                  <a:pt x="577669" y="667657"/>
                </a:lnTo>
                <a:lnTo>
                  <a:pt x="545737" y="656045"/>
                </a:lnTo>
                <a:lnTo>
                  <a:pt x="537029" y="687977"/>
                </a:lnTo>
                <a:lnTo>
                  <a:pt x="464457" y="734422"/>
                </a:lnTo>
                <a:lnTo>
                  <a:pt x="374469" y="717005"/>
                </a:lnTo>
                <a:lnTo>
                  <a:pt x="386080" y="618308"/>
                </a:lnTo>
                <a:lnTo>
                  <a:pt x="371565" y="696685"/>
                </a:lnTo>
                <a:lnTo>
                  <a:pt x="206103" y="664754"/>
                </a:lnTo>
                <a:lnTo>
                  <a:pt x="217714" y="597988"/>
                </a:lnTo>
                <a:lnTo>
                  <a:pt x="194491" y="676365"/>
                </a:lnTo>
                <a:lnTo>
                  <a:pt x="113211" y="661851"/>
                </a:lnTo>
                <a:lnTo>
                  <a:pt x="174171" y="444137"/>
                </a:lnTo>
                <a:lnTo>
                  <a:pt x="14514" y="429622"/>
                </a:lnTo>
                <a:lnTo>
                  <a:pt x="0" y="409302"/>
                </a:lnTo>
                <a:lnTo>
                  <a:pt x="119017" y="2902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78" name="Rounded Rectangle 42">
            <a:extLst>
              <a:ext uri="{FF2B5EF4-FFF2-40B4-BE49-F238E27FC236}">
                <a16:creationId xmlns:a16="http://schemas.microsoft.com/office/drawing/2014/main" id="{F3185039-BD45-431F-9222-A6E3F3BADA91}"/>
              </a:ext>
            </a:extLst>
          </p:cNvPr>
          <p:cNvSpPr/>
          <p:nvPr/>
        </p:nvSpPr>
        <p:spPr>
          <a:xfrm>
            <a:off x="11347170" y="5904462"/>
            <a:ext cx="382209" cy="312849"/>
          </a:xfrm>
          <a:custGeom>
            <a:avLst/>
            <a:gdLst/>
            <a:ahLst/>
            <a:cxnLst/>
            <a:rect l="l" t="t" r="r" b="b"/>
            <a:pathLst>
              <a:path w="1549906" h="1179370">
                <a:moveTo>
                  <a:pt x="1340967" y="1000604"/>
                </a:moveTo>
                <a:cubicBezTo>
                  <a:pt x="1310918" y="1000604"/>
                  <a:pt x="1286559" y="1024963"/>
                  <a:pt x="1286559" y="1055012"/>
                </a:cubicBezTo>
                <a:cubicBezTo>
                  <a:pt x="1286559" y="1085061"/>
                  <a:pt x="1310918" y="1109420"/>
                  <a:pt x="1340967" y="1109420"/>
                </a:cubicBezTo>
                <a:cubicBezTo>
                  <a:pt x="1371016" y="1109420"/>
                  <a:pt x="1395375" y="1085061"/>
                  <a:pt x="1395375" y="1055012"/>
                </a:cubicBezTo>
                <a:cubicBezTo>
                  <a:pt x="1395375" y="1024963"/>
                  <a:pt x="1371016" y="1000604"/>
                  <a:pt x="1340967" y="1000604"/>
                </a:cubicBezTo>
                <a:close/>
                <a:moveTo>
                  <a:pt x="1432879" y="738208"/>
                </a:moveTo>
                <a:cubicBezTo>
                  <a:pt x="1420254" y="738208"/>
                  <a:pt x="1410019" y="748443"/>
                  <a:pt x="1410019" y="761068"/>
                </a:cubicBezTo>
                <a:cubicBezTo>
                  <a:pt x="1410019" y="773693"/>
                  <a:pt x="1420254" y="783928"/>
                  <a:pt x="1432879" y="783928"/>
                </a:cubicBezTo>
                <a:cubicBezTo>
                  <a:pt x="1445504" y="783928"/>
                  <a:pt x="1455739" y="773693"/>
                  <a:pt x="1455739" y="761068"/>
                </a:cubicBezTo>
                <a:cubicBezTo>
                  <a:pt x="1455739" y="748443"/>
                  <a:pt x="1445504" y="738208"/>
                  <a:pt x="1432879" y="738208"/>
                </a:cubicBezTo>
                <a:close/>
                <a:moveTo>
                  <a:pt x="75405" y="113123"/>
                </a:moveTo>
                <a:cubicBezTo>
                  <a:pt x="53255" y="113123"/>
                  <a:pt x="35298" y="131080"/>
                  <a:pt x="35298" y="153230"/>
                </a:cubicBezTo>
                <a:lnTo>
                  <a:pt x="35298" y="199669"/>
                </a:lnTo>
                <a:cubicBezTo>
                  <a:pt x="35298" y="221819"/>
                  <a:pt x="53255" y="239776"/>
                  <a:pt x="75405" y="239776"/>
                </a:cubicBezTo>
                <a:lnTo>
                  <a:pt x="326152" y="239776"/>
                </a:lnTo>
                <a:cubicBezTo>
                  <a:pt x="348302" y="239776"/>
                  <a:pt x="366259" y="221819"/>
                  <a:pt x="366259" y="199669"/>
                </a:cubicBezTo>
                <a:lnTo>
                  <a:pt x="366259" y="153230"/>
                </a:lnTo>
                <a:cubicBezTo>
                  <a:pt x="366259" y="131080"/>
                  <a:pt x="348302" y="113123"/>
                  <a:pt x="326152" y="113123"/>
                </a:cubicBezTo>
                <a:close/>
                <a:moveTo>
                  <a:pt x="542439" y="72363"/>
                </a:moveTo>
                <a:cubicBezTo>
                  <a:pt x="524148" y="72363"/>
                  <a:pt x="509320" y="87191"/>
                  <a:pt x="509320" y="105482"/>
                </a:cubicBezTo>
                <a:lnTo>
                  <a:pt x="509320" y="690297"/>
                </a:lnTo>
                <a:cubicBezTo>
                  <a:pt x="509320" y="708588"/>
                  <a:pt x="524148" y="723416"/>
                  <a:pt x="542439" y="723416"/>
                </a:cubicBezTo>
                <a:lnTo>
                  <a:pt x="1451560" y="723416"/>
                </a:lnTo>
                <a:cubicBezTo>
                  <a:pt x="1469851" y="723416"/>
                  <a:pt x="1484679" y="708588"/>
                  <a:pt x="1484679" y="690297"/>
                </a:cubicBezTo>
                <a:lnTo>
                  <a:pt x="1484679" y="105482"/>
                </a:lnTo>
                <a:cubicBezTo>
                  <a:pt x="1484679" y="87191"/>
                  <a:pt x="1469851" y="72363"/>
                  <a:pt x="1451560" y="72363"/>
                </a:cubicBezTo>
                <a:close/>
                <a:moveTo>
                  <a:pt x="521115" y="0"/>
                </a:moveTo>
                <a:lnTo>
                  <a:pt x="1472883" y="0"/>
                </a:lnTo>
                <a:cubicBezTo>
                  <a:pt x="1515422" y="0"/>
                  <a:pt x="1549906" y="34484"/>
                  <a:pt x="1549906" y="77023"/>
                </a:cubicBezTo>
                <a:lnTo>
                  <a:pt x="1549906" y="718755"/>
                </a:lnTo>
                <a:cubicBezTo>
                  <a:pt x="1549906" y="761294"/>
                  <a:pt x="1515422" y="795778"/>
                  <a:pt x="1472883" y="795778"/>
                </a:cubicBezTo>
                <a:lnTo>
                  <a:pt x="1045585" y="795778"/>
                </a:lnTo>
                <a:lnTo>
                  <a:pt x="1045585" y="930654"/>
                </a:lnTo>
                <a:lnTo>
                  <a:pt x="1401475" y="930654"/>
                </a:lnTo>
                <a:cubicBezTo>
                  <a:pt x="1446210" y="930654"/>
                  <a:pt x="1482474" y="966918"/>
                  <a:pt x="1482474" y="1011653"/>
                </a:cubicBezTo>
                <a:lnTo>
                  <a:pt x="1482474" y="1098371"/>
                </a:lnTo>
                <a:cubicBezTo>
                  <a:pt x="1482474" y="1143106"/>
                  <a:pt x="1446210" y="1179370"/>
                  <a:pt x="1401475" y="1179370"/>
                </a:cubicBezTo>
                <a:lnTo>
                  <a:pt x="80999" y="1179370"/>
                </a:lnTo>
                <a:cubicBezTo>
                  <a:pt x="36264" y="1179370"/>
                  <a:pt x="0" y="1143106"/>
                  <a:pt x="0" y="1098371"/>
                </a:cubicBezTo>
                <a:lnTo>
                  <a:pt x="0" y="1011653"/>
                </a:lnTo>
                <a:cubicBezTo>
                  <a:pt x="0" y="977974"/>
                  <a:pt x="20554" y="949096"/>
                  <a:pt x="49831" y="936947"/>
                </a:cubicBezTo>
                <a:lnTo>
                  <a:pt x="49831" y="865675"/>
                </a:lnTo>
                <a:cubicBezTo>
                  <a:pt x="49831" y="815851"/>
                  <a:pt x="90222" y="775460"/>
                  <a:pt x="140046" y="775460"/>
                </a:cubicBezTo>
                <a:lnTo>
                  <a:pt x="171917" y="775460"/>
                </a:lnTo>
                <a:lnTo>
                  <a:pt x="171917" y="274658"/>
                </a:lnTo>
                <a:lnTo>
                  <a:pt x="63121" y="274658"/>
                </a:lnTo>
                <a:cubicBezTo>
                  <a:pt x="28261" y="274658"/>
                  <a:pt x="1" y="246398"/>
                  <a:pt x="1" y="211538"/>
                </a:cubicBezTo>
                <a:lnTo>
                  <a:pt x="1" y="138453"/>
                </a:lnTo>
                <a:cubicBezTo>
                  <a:pt x="1" y="103593"/>
                  <a:pt x="28261" y="75333"/>
                  <a:pt x="63121" y="75333"/>
                </a:cubicBezTo>
                <a:lnTo>
                  <a:pt x="340513" y="75333"/>
                </a:lnTo>
                <a:cubicBezTo>
                  <a:pt x="375373" y="75333"/>
                  <a:pt x="403633" y="103593"/>
                  <a:pt x="403633" y="138453"/>
                </a:cubicBezTo>
                <a:lnTo>
                  <a:pt x="403633" y="211538"/>
                </a:lnTo>
                <a:cubicBezTo>
                  <a:pt x="403633" y="246398"/>
                  <a:pt x="375373" y="274658"/>
                  <a:pt x="340513" y="274658"/>
                </a:cubicBezTo>
                <a:lnTo>
                  <a:pt x="231715" y="274658"/>
                </a:lnTo>
                <a:lnTo>
                  <a:pt x="231715" y="775460"/>
                </a:lnTo>
                <a:lnTo>
                  <a:pt x="263586" y="775460"/>
                </a:lnTo>
                <a:cubicBezTo>
                  <a:pt x="313410" y="775460"/>
                  <a:pt x="353801" y="815851"/>
                  <a:pt x="353801" y="865675"/>
                </a:cubicBezTo>
                <a:lnTo>
                  <a:pt x="353801" y="930654"/>
                </a:lnTo>
                <a:lnTo>
                  <a:pt x="948414" y="930654"/>
                </a:lnTo>
                <a:lnTo>
                  <a:pt x="948414" y="795778"/>
                </a:lnTo>
                <a:lnTo>
                  <a:pt x="521115" y="795778"/>
                </a:lnTo>
                <a:cubicBezTo>
                  <a:pt x="478576" y="795778"/>
                  <a:pt x="444092" y="761294"/>
                  <a:pt x="444092" y="718755"/>
                </a:cubicBezTo>
                <a:lnTo>
                  <a:pt x="444092" y="77023"/>
                </a:lnTo>
                <a:cubicBezTo>
                  <a:pt x="444092" y="34484"/>
                  <a:pt x="478576" y="0"/>
                  <a:pt x="521115"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9" name="Freeform 15">
            <a:extLst>
              <a:ext uri="{FF2B5EF4-FFF2-40B4-BE49-F238E27FC236}">
                <a16:creationId xmlns:a16="http://schemas.microsoft.com/office/drawing/2014/main" id="{45152113-CEC1-4B18-8907-051EA9D2B3DF}"/>
              </a:ext>
            </a:extLst>
          </p:cNvPr>
          <p:cNvSpPr>
            <a:spLocks/>
          </p:cNvSpPr>
          <p:nvPr/>
        </p:nvSpPr>
        <p:spPr bwMode="auto">
          <a:xfrm>
            <a:off x="9076163" y="1751442"/>
            <a:ext cx="15649" cy="4896"/>
          </a:xfrm>
          <a:custGeom>
            <a:avLst/>
            <a:gdLst>
              <a:gd name="T0" fmla="*/ 37 w 327"/>
              <a:gd name="T1" fmla="*/ 0 h 103"/>
              <a:gd name="T2" fmla="*/ 290 w 327"/>
              <a:gd name="T3" fmla="*/ 0 h 103"/>
              <a:gd name="T4" fmla="*/ 305 w 327"/>
              <a:gd name="T5" fmla="*/ 2 h 103"/>
              <a:gd name="T6" fmla="*/ 317 w 327"/>
              <a:gd name="T7" fmla="*/ 10 h 103"/>
              <a:gd name="T8" fmla="*/ 325 w 327"/>
              <a:gd name="T9" fmla="*/ 22 h 103"/>
              <a:gd name="T10" fmla="*/ 327 w 327"/>
              <a:gd name="T11" fmla="*/ 37 h 103"/>
              <a:gd name="T12" fmla="*/ 327 w 327"/>
              <a:gd name="T13" fmla="*/ 65 h 103"/>
              <a:gd name="T14" fmla="*/ 325 w 327"/>
              <a:gd name="T15" fmla="*/ 80 h 103"/>
              <a:gd name="T16" fmla="*/ 317 w 327"/>
              <a:gd name="T17" fmla="*/ 91 h 103"/>
              <a:gd name="T18" fmla="*/ 305 w 327"/>
              <a:gd name="T19" fmla="*/ 99 h 103"/>
              <a:gd name="T20" fmla="*/ 290 w 327"/>
              <a:gd name="T21" fmla="*/ 103 h 103"/>
              <a:gd name="T22" fmla="*/ 37 w 327"/>
              <a:gd name="T23" fmla="*/ 103 h 103"/>
              <a:gd name="T24" fmla="*/ 23 w 327"/>
              <a:gd name="T25" fmla="*/ 99 h 103"/>
              <a:gd name="T26" fmla="*/ 10 w 327"/>
              <a:gd name="T27" fmla="*/ 91 h 103"/>
              <a:gd name="T28" fmla="*/ 3 w 327"/>
              <a:gd name="T29" fmla="*/ 80 h 103"/>
              <a:gd name="T30" fmla="*/ 0 w 327"/>
              <a:gd name="T31" fmla="*/ 65 h 103"/>
              <a:gd name="T32" fmla="*/ 0 w 327"/>
              <a:gd name="T33" fmla="*/ 37 h 103"/>
              <a:gd name="T34" fmla="*/ 3 w 327"/>
              <a:gd name="T35" fmla="*/ 22 h 103"/>
              <a:gd name="T36" fmla="*/ 10 w 327"/>
              <a:gd name="T37" fmla="*/ 10 h 103"/>
              <a:gd name="T38" fmla="*/ 23 w 327"/>
              <a:gd name="T39" fmla="*/ 2 h 103"/>
              <a:gd name="T40" fmla="*/ 37 w 327"/>
              <a:gd name="T4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7" h="103">
                <a:moveTo>
                  <a:pt x="37" y="0"/>
                </a:moveTo>
                <a:lnTo>
                  <a:pt x="290" y="0"/>
                </a:lnTo>
                <a:lnTo>
                  <a:pt x="305" y="2"/>
                </a:lnTo>
                <a:lnTo>
                  <a:pt x="317" y="10"/>
                </a:lnTo>
                <a:lnTo>
                  <a:pt x="325" y="22"/>
                </a:lnTo>
                <a:lnTo>
                  <a:pt x="327" y="37"/>
                </a:lnTo>
                <a:lnTo>
                  <a:pt x="327" y="65"/>
                </a:lnTo>
                <a:lnTo>
                  <a:pt x="325" y="80"/>
                </a:lnTo>
                <a:lnTo>
                  <a:pt x="317" y="91"/>
                </a:lnTo>
                <a:lnTo>
                  <a:pt x="305" y="99"/>
                </a:lnTo>
                <a:lnTo>
                  <a:pt x="290" y="103"/>
                </a:lnTo>
                <a:lnTo>
                  <a:pt x="37" y="103"/>
                </a:lnTo>
                <a:lnTo>
                  <a:pt x="23" y="99"/>
                </a:lnTo>
                <a:lnTo>
                  <a:pt x="10" y="91"/>
                </a:lnTo>
                <a:lnTo>
                  <a:pt x="3" y="80"/>
                </a:lnTo>
                <a:lnTo>
                  <a:pt x="0" y="65"/>
                </a:lnTo>
                <a:lnTo>
                  <a:pt x="0" y="37"/>
                </a:lnTo>
                <a:lnTo>
                  <a:pt x="3" y="22"/>
                </a:lnTo>
                <a:lnTo>
                  <a:pt x="10" y="10"/>
                </a:lnTo>
                <a:lnTo>
                  <a:pt x="23" y="2"/>
                </a:lnTo>
                <a:lnTo>
                  <a:pt x="37"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Rectangle 23">
            <a:extLst>
              <a:ext uri="{FF2B5EF4-FFF2-40B4-BE49-F238E27FC236}">
                <a16:creationId xmlns:a16="http://schemas.microsoft.com/office/drawing/2014/main" id="{BDFD1CA1-DE6E-4FE1-8216-9AAB0FA7C149}"/>
              </a:ext>
            </a:extLst>
          </p:cNvPr>
          <p:cNvSpPr/>
          <p:nvPr/>
        </p:nvSpPr>
        <p:spPr>
          <a:xfrm>
            <a:off x="11051634" y="4087319"/>
            <a:ext cx="295535" cy="20938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F334990B-E3E6-4341-AA6C-8C9536B7359F}"/>
              </a:ext>
            </a:extLst>
          </p:cNvPr>
          <p:cNvSpPr/>
          <p:nvPr/>
        </p:nvSpPr>
        <p:spPr>
          <a:xfrm>
            <a:off x="544212" y="974493"/>
            <a:ext cx="6450090" cy="646331"/>
          </a:xfrm>
          <a:prstGeom prst="rect">
            <a:avLst/>
          </a:prstGeom>
        </p:spPr>
        <p:txBody>
          <a:bodyPr wrap="square">
            <a:spAutoFit/>
          </a:bodyPr>
          <a:lstStyle/>
          <a:p>
            <a:r>
              <a:rPr lang="en-US" sz="1200" i="1" dirty="0">
                <a:solidFill>
                  <a:schemeClr val="bg1"/>
                </a:solidFill>
              </a:rPr>
              <a:t>Prepared by </a:t>
            </a:r>
            <a:r>
              <a:rPr lang="en-US" sz="1200" b="1" i="1" dirty="0">
                <a:solidFill>
                  <a:schemeClr val="accent1"/>
                </a:solidFill>
              </a:rPr>
              <a:t>Catherine </a:t>
            </a:r>
            <a:r>
              <a:rPr lang="en-US" sz="1200" b="1" i="1" dirty="0" err="1">
                <a:solidFill>
                  <a:schemeClr val="accent1"/>
                </a:solidFill>
              </a:rPr>
              <a:t>Lefèvre</a:t>
            </a:r>
            <a:r>
              <a:rPr lang="en-US" sz="1200" b="1" i="1" dirty="0">
                <a:solidFill>
                  <a:schemeClr val="accent1"/>
                </a:solidFill>
              </a:rPr>
              <a:t> (AT&amp;T) </a:t>
            </a:r>
            <a:r>
              <a:rPr lang="en-US" sz="1200" i="1" dirty="0">
                <a:solidFill>
                  <a:schemeClr val="bg1"/>
                </a:solidFill>
              </a:rPr>
              <a:t>&amp; ONAP CNF Task Force</a:t>
            </a:r>
          </a:p>
          <a:p>
            <a:endParaRPr lang="en-US" sz="1200" i="1" dirty="0">
              <a:solidFill>
                <a:schemeClr val="bg1"/>
              </a:solidFill>
            </a:endParaRPr>
          </a:p>
          <a:p>
            <a:endParaRPr lang="en-US" sz="1200" dirty="0">
              <a:solidFill>
                <a:schemeClr val="bg1"/>
              </a:solidFill>
            </a:endParaRPr>
          </a:p>
        </p:txBody>
      </p:sp>
      <p:sp>
        <p:nvSpPr>
          <p:cNvPr id="29" name="Rectangle 28">
            <a:extLst>
              <a:ext uri="{FF2B5EF4-FFF2-40B4-BE49-F238E27FC236}">
                <a16:creationId xmlns:a16="http://schemas.microsoft.com/office/drawing/2014/main" id="{38238A0A-9CAD-4708-90A4-F57362051136}"/>
              </a:ext>
            </a:extLst>
          </p:cNvPr>
          <p:cNvSpPr/>
          <p:nvPr/>
        </p:nvSpPr>
        <p:spPr>
          <a:xfrm>
            <a:off x="9774899" y="4087319"/>
            <a:ext cx="295535" cy="20938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9385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2FE5F6-0D6F-4018-9610-6928493B9CEB}"/>
              </a:ext>
            </a:extLst>
          </p:cNvPr>
          <p:cNvSpPr>
            <a:spLocks noGrp="1"/>
          </p:cNvSpPr>
          <p:nvPr>
            <p:ph type="sldNum" sz="quarter" idx="4294967295"/>
          </p:nvPr>
        </p:nvSpPr>
        <p:spPr>
          <a:xfrm>
            <a:off x="11634788" y="6698531"/>
            <a:ext cx="557212" cy="365125"/>
          </a:xfrm>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EE2556C5-CE8C-6547-B838-EA80C61A4AF7}" type="slidenum">
              <a:rPr kumimoji="0" lang="en-US" sz="1067" b="0" i="0" u="none" strike="noStrike" kern="0" cap="none" spc="0" normalizeH="0" baseline="0" noProof="0" smtClean="0">
                <a:ln>
                  <a:noFill/>
                </a:ln>
                <a:solidFill>
                  <a:prstClr val="white"/>
                </a:solidFill>
                <a:effectLst/>
                <a:uLnTx/>
                <a:uFillTx/>
                <a:latin typeface="Intel Clear"/>
                <a:cs typeface="Arial" panose="020B0604020202020204" pitchFamily="34" charset="0"/>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lang="en-US" sz="1067" b="0" i="0" u="none" strike="noStrike" kern="0" cap="none" spc="0" normalizeH="0" baseline="0" noProof="0" dirty="0">
              <a:ln>
                <a:noFill/>
              </a:ln>
              <a:solidFill>
                <a:prstClr val="white"/>
              </a:solidFill>
              <a:effectLst/>
              <a:uLnTx/>
              <a:uFillTx/>
              <a:latin typeface="Intel Clear"/>
              <a:cs typeface="Arial" panose="020B0604020202020204" pitchFamily="34" charset="0"/>
              <a:sym typeface="Arial"/>
            </a:endParaRPr>
          </a:p>
        </p:txBody>
      </p:sp>
      <p:sp>
        <p:nvSpPr>
          <p:cNvPr id="5" name="Rectangle 4">
            <a:extLst>
              <a:ext uri="{FF2B5EF4-FFF2-40B4-BE49-F238E27FC236}">
                <a16:creationId xmlns:a16="http://schemas.microsoft.com/office/drawing/2014/main" id="{B002809B-511B-49F4-940D-0E7ECFD09C64}"/>
              </a:ext>
            </a:extLst>
          </p:cNvPr>
          <p:cNvSpPr/>
          <p:nvPr/>
        </p:nvSpPr>
        <p:spPr>
          <a:xfrm>
            <a:off x="556591" y="1329947"/>
            <a:ext cx="5377070" cy="251705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1" i="1"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Arial"/>
              </a:rPr>
              <a:t>5G Use case</a:t>
            </a:r>
          </a:p>
        </p:txBody>
      </p:sp>
      <p:pic>
        <p:nvPicPr>
          <p:cNvPr id="33" name="Picture 32" descr="A screen shot of a computer&#10;&#10;Description automatically generated">
            <a:extLst>
              <a:ext uri="{FF2B5EF4-FFF2-40B4-BE49-F238E27FC236}">
                <a16:creationId xmlns:a16="http://schemas.microsoft.com/office/drawing/2014/main" id="{339CD20C-0B40-4F1B-ABB8-EA491FF845F2}"/>
              </a:ext>
            </a:extLst>
          </p:cNvPr>
          <p:cNvPicPr>
            <a:picLocks noChangeAspect="1"/>
          </p:cNvPicPr>
          <p:nvPr/>
        </p:nvPicPr>
        <p:blipFill>
          <a:blip r:embed="rId2"/>
          <a:stretch>
            <a:fillRect/>
          </a:stretch>
        </p:blipFill>
        <p:spPr>
          <a:xfrm>
            <a:off x="695739" y="1710415"/>
            <a:ext cx="5029199" cy="2047029"/>
          </a:xfrm>
          <a:prstGeom prst="rect">
            <a:avLst/>
          </a:prstGeom>
        </p:spPr>
      </p:pic>
      <p:sp>
        <p:nvSpPr>
          <p:cNvPr id="42" name="Rectangle 41">
            <a:extLst>
              <a:ext uri="{FF2B5EF4-FFF2-40B4-BE49-F238E27FC236}">
                <a16:creationId xmlns:a16="http://schemas.microsoft.com/office/drawing/2014/main" id="{6485FD81-F3B2-4598-A937-E1693DCE9B2D}"/>
              </a:ext>
            </a:extLst>
          </p:cNvPr>
          <p:cNvSpPr/>
          <p:nvPr/>
        </p:nvSpPr>
        <p:spPr>
          <a:xfrm>
            <a:off x="6072809" y="1329947"/>
            <a:ext cx="5377070" cy="251705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1" i="1"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Arial"/>
              </a:rPr>
              <a:t>Universal CPE Use case</a:t>
            </a:r>
          </a:p>
        </p:txBody>
      </p:sp>
      <p:pic>
        <p:nvPicPr>
          <p:cNvPr id="44" name="Picture 43" descr="A screenshot of a cell phone&#10;&#10;Description automatically generated">
            <a:extLst>
              <a:ext uri="{FF2B5EF4-FFF2-40B4-BE49-F238E27FC236}">
                <a16:creationId xmlns:a16="http://schemas.microsoft.com/office/drawing/2014/main" id="{DD8AE452-7BAD-413C-A99B-66FAF07948A0}"/>
              </a:ext>
            </a:extLst>
          </p:cNvPr>
          <p:cNvPicPr>
            <a:picLocks noChangeAspect="1"/>
          </p:cNvPicPr>
          <p:nvPr/>
        </p:nvPicPr>
        <p:blipFill>
          <a:blip r:embed="rId3"/>
          <a:stretch>
            <a:fillRect/>
          </a:stretch>
        </p:blipFill>
        <p:spPr>
          <a:xfrm>
            <a:off x="6513516" y="1674523"/>
            <a:ext cx="4426080" cy="1827906"/>
          </a:xfrm>
          <a:prstGeom prst="rect">
            <a:avLst/>
          </a:prstGeom>
        </p:spPr>
      </p:pic>
      <p:sp>
        <p:nvSpPr>
          <p:cNvPr id="45" name="TextBox 44">
            <a:extLst>
              <a:ext uri="{FF2B5EF4-FFF2-40B4-BE49-F238E27FC236}">
                <a16:creationId xmlns:a16="http://schemas.microsoft.com/office/drawing/2014/main" id="{C228CE86-6B86-47F9-AFF1-F09CFBDE1649}"/>
              </a:ext>
            </a:extLst>
          </p:cNvPr>
          <p:cNvSpPr txBox="1"/>
          <p:nvPr/>
        </p:nvSpPr>
        <p:spPr>
          <a:xfrm>
            <a:off x="2534478" y="4095376"/>
            <a:ext cx="6669157" cy="1231106"/>
          </a:xfrm>
          <a:prstGeom prst="rect">
            <a:avLst/>
          </a:prstGeom>
          <a:noFill/>
        </p:spPr>
        <p:txBody>
          <a:bodyPr vert="horz" wrap="squar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600" b="0" i="1" u="none" strike="noStrike" kern="0" cap="none" spc="0" normalizeH="0" baseline="0" noProof="0" dirty="0">
                <a:ln>
                  <a:noFill/>
                </a:ln>
                <a:solidFill>
                  <a:srgbClr val="003C71"/>
                </a:solidFill>
                <a:effectLst/>
                <a:uLnTx/>
                <a:uFillTx/>
                <a:latin typeface="Calibri" panose="020F0502020204030204" pitchFamily="34" charset="0"/>
                <a:cs typeface="Calibri" panose="020F0502020204030204" pitchFamily="34" charset="0"/>
                <a:sym typeface="Arial"/>
              </a:rPr>
              <a:t>Large Number of sites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600" b="0" i="1" u="none" strike="noStrike" kern="0" cap="none" spc="0" normalizeH="0" baseline="0" noProof="0" dirty="0">
                <a:ln>
                  <a:noFill/>
                </a:ln>
                <a:solidFill>
                  <a:srgbClr val="003C71"/>
                </a:solidFill>
                <a:effectLst/>
                <a:uLnTx/>
                <a:uFillTx/>
                <a:latin typeface="Calibri" panose="020F0502020204030204" pitchFamily="34" charset="0"/>
                <a:cs typeface="Calibri" panose="020F0502020204030204" pitchFamily="34" charset="0"/>
                <a:sym typeface="Arial"/>
              </a:rPr>
              <a:t>Computing (Apps across sites) – MEC</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600" b="0" i="1" u="none" strike="noStrike" kern="0" cap="none" spc="0" normalizeH="0" baseline="0" noProof="0" dirty="0">
                <a:ln>
                  <a:noFill/>
                </a:ln>
                <a:solidFill>
                  <a:srgbClr val="003C71"/>
                </a:solidFill>
                <a:effectLst/>
                <a:uLnTx/>
                <a:uFillTx/>
                <a:latin typeface="Calibri" panose="020F0502020204030204" pitchFamily="34" charset="0"/>
                <a:cs typeface="Calibri" panose="020F0502020204030204" pitchFamily="34" charset="0"/>
                <a:sym typeface="Arial"/>
              </a:rPr>
              <a:t>Multiple tenant applications along with operator CNFs.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600" b="0" i="1" u="none" strike="noStrike" kern="0" cap="none" spc="0" normalizeH="0" baseline="0" noProof="0" dirty="0">
                <a:ln>
                  <a:noFill/>
                </a:ln>
                <a:solidFill>
                  <a:srgbClr val="003C71"/>
                </a:solidFill>
                <a:effectLst/>
                <a:uLnTx/>
                <a:uFillTx/>
                <a:latin typeface="Calibri" panose="020F0502020204030204" pitchFamily="34" charset="0"/>
                <a:cs typeface="Calibri" panose="020F0502020204030204" pitchFamily="34" charset="0"/>
                <a:sym typeface="Arial"/>
              </a:rPr>
              <a:t>Workload types -  VMs, VNFs, CNFs, CNAs and Functions (</a:t>
            </a:r>
            <a:r>
              <a:rPr kumimoji="0" lang="en-US" sz="1600" b="0" i="1" u="none" strike="noStrike" kern="0" cap="none" spc="0" normalizeH="0" baseline="0" noProof="0" dirty="0" err="1">
                <a:ln>
                  <a:noFill/>
                </a:ln>
                <a:solidFill>
                  <a:srgbClr val="003C71"/>
                </a:solidFill>
                <a:effectLst/>
                <a:uLnTx/>
                <a:uFillTx/>
                <a:latin typeface="Calibri" panose="020F0502020204030204" pitchFamily="34" charset="0"/>
                <a:cs typeface="Calibri" panose="020F0502020204030204" pitchFamily="34" charset="0"/>
                <a:sym typeface="Arial"/>
              </a:rPr>
              <a:t>FaaS</a:t>
            </a:r>
            <a:r>
              <a:rPr kumimoji="0" lang="en-US" sz="1600" b="0" i="1" u="none" strike="noStrike" kern="0" cap="none" spc="0" normalizeH="0" baseline="0" noProof="0" dirty="0">
                <a:ln>
                  <a:noFill/>
                </a:ln>
                <a:solidFill>
                  <a:srgbClr val="003C71"/>
                </a:solidFill>
                <a:effectLst/>
                <a:uLnTx/>
                <a:uFillTx/>
                <a:latin typeface="Calibri" panose="020F0502020204030204" pitchFamily="34" charset="0"/>
                <a:cs typeface="Calibri" panose="020F0502020204030204" pitchFamily="34" charset="0"/>
                <a:sym typeface="Arial"/>
              </a:rPr>
              <a:t>)</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600" b="0" i="1" u="none" strike="noStrike" kern="0" cap="none" spc="0" normalizeH="0" baseline="0" noProof="0" dirty="0">
                <a:ln>
                  <a:noFill/>
                </a:ln>
                <a:solidFill>
                  <a:srgbClr val="003C71"/>
                </a:solidFill>
                <a:effectLst/>
                <a:uLnTx/>
                <a:uFillTx/>
                <a:latin typeface="Calibri" panose="020F0502020204030204" pitchFamily="34" charset="0"/>
                <a:cs typeface="Calibri" panose="020F0502020204030204" pitchFamily="34" charset="0"/>
                <a:sym typeface="Arial"/>
              </a:rPr>
              <a:t>Note: K8s is becoming choice of workload orchestrator in each cluster</a:t>
            </a:r>
          </a:p>
        </p:txBody>
      </p:sp>
      <p:sp>
        <p:nvSpPr>
          <p:cNvPr id="46" name="Rectangle: Rounded Corners 45">
            <a:extLst>
              <a:ext uri="{FF2B5EF4-FFF2-40B4-BE49-F238E27FC236}">
                <a16:creationId xmlns:a16="http://schemas.microsoft.com/office/drawing/2014/main" id="{623AB5D1-930E-4B63-954B-5D4120CFDDB9}"/>
              </a:ext>
            </a:extLst>
          </p:cNvPr>
          <p:cNvSpPr/>
          <p:nvPr/>
        </p:nvSpPr>
        <p:spPr>
          <a:xfrm>
            <a:off x="1649896" y="5437158"/>
            <a:ext cx="8666921" cy="745434"/>
          </a:xfrm>
          <a:prstGeom prst="roundRect">
            <a:avLst/>
          </a:prstGeom>
          <a:solidFill>
            <a:schemeClr val="bg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1"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Arial"/>
              </a:rPr>
              <a:t>Multi Edge/Cloud computing scale is similar (or even higher) to Hyper-scalers’ scale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1"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Arial"/>
              </a:rPr>
              <a:t>Now </a:t>
            </a:r>
            <a:r>
              <a:rPr kumimoji="0" lang="en-US" sz="1800" b="0" i="1" u="none" strike="noStrike" kern="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sym typeface="Arial"/>
              </a:rPr>
              <a:t>Telcos</a:t>
            </a:r>
            <a:r>
              <a:rPr kumimoji="0" lang="en-US" sz="1800" b="0" i="1"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Arial"/>
              </a:rPr>
              <a:t>, Enterprises, MSPs need @scale Orchestration and Automation solutions </a:t>
            </a:r>
          </a:p>
        </p:txBody>
      </p:sp>
      <p:sp>
        <p:nvSpPr>
          <p:cNvPr id="12" name="Rectangle 11">
            <a:extLst>
              <a:ext uri="{FF2B5EF4-FFF2-40B4-BE49-F238E27FC236}">
                <a16:creationId xmlns:a16="http://schemas.microsoft.com/office/drawing/2014/main" id="{7A507850-B104-4643-9032-40742EF4EC20}"/>
              </a:ext>
            </a:extLst>
          </p:cNvPr>
          <p:cNvSpPr/>
          <p:nvPr/>
        </p:nvSpPr>
        <p:spPr>
          <a:xfrm>
            <a:off x="544212" y="974493"/>
            <a:ext cx="6450090" cy="646331"/>
          </a:xfrm>
          <a:prstGeom prst="rect">
            <a:avLst/>
          </a:prstGeom>
        </p:spPr>
        <p:txBody>
          <a:bodyPr wrap="square">
            <a:spAutoFit/>
          </a:bodyPr>
          <a:lstStyle/>
          <a:p>
            <a:r>
              <a:rPr lang="en-US" sz="1200" i="1" dirty="0">
                <a:solidFill>
                  <a:schemeClr val="bg1"/>
                </a:solidFill>
              </a:rPr>
              <a:t>Prepared by </a:t>
            </a:r>
            <a:r>
              <a:rPr lang="en-US" sz="1200" b="1" i="1" dirty="0">
                <a:solidFill>
                  <a:schemeClr val="accent1"/>
                </a:solidFill>
              </a:rPr>
              <a:t>Srinivasa Addepalli (Intel)</a:t>
            </a:r>
          </a:p>
          <a:p>
            <a:endParaRPr lang="en-US" sz="1200" i="1" dirty="0">
              <a:solidFill>
                <a:schemeClr val="accent1"/>
              </a:solidFill>
            </a:endParaRPr>
          </a:p>
          <a:p>
            <a:endParaRPr lang="en-US" sz="1200" dirty="0">
              <a:solidFill>
                <a:schemeClr val="bg1"/>
              </a:solidFill>
            </a:endParaRPr>
          </a:p>
        </p:txBody>
      </p:sp>
      <p:sp>
        <p:nvSpPr>
          <p:cNvPr id="13" name="Title 2">
            <a:extLst>
              <a:ext uri="{FF2B5EF4-FFF2-40B4-BE49-F238E27FC236}">
                <a16:creationId xmlns:a16="http://schemas.microsoft.com/office/drawing/2014/main" id="{CA48D7F6-971E-4883-B9E9-BDB76C77AD5A}"/>
              </a:ext>
            </a:extLst>
          </p:cNvPr>
          <p:cNvSpPr>
            <a:spLocks noGrp="1"/>
          </p:cNvSpPr>
          <p:nvPr>
            <p:ph type="title"/>
          </p:nvPr>
        </p:nvSpPr>
        <p:spPr>
          <a:xfrm>
            <a:off x="464743" y="342424"/>
            <a:ext cx="10834898" cy="670045"/>
          </a:xfrm>
        </p:spPr>
        <p:txBody>
          <a:bodyPr/>
          <a:lstStyle/>
          <a:p>
            <a:r>
              <a:rPr lang="en-US" sz="3200" dirty="0">
                <a:latin typeface="Calibri" panose="020F0502020204030204" pitchFamily="34" charset="0"/>
                <a:cs typeface="Calibri" panose="020F0502020204030204" pitchFamily="34" charset="0"/>
              </a:rPr>
              <a:t>One Cloud Native Cornerstone – Service Orchestration</a:t>
            </a:r>
          </a:p>
        </p:txBody>
      </p:sp>
    </p:spTree>
    <p:extLst>
      <p:ext uri="{BB962C8B-B14F-4D97-AF65-F5344CB8AC3E}">
        <p14:creationId xmlns:p14="http://schemas.microsoft.com/office/powerpoint/2010/main" val="3721559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ounded Rectangle 72">
            <a:extLst>
              <a:ext uri="{FF2B5EF4-FFF2-40B4-BE49-F238E27FC236}">
                <a16:creationId xmlns:a16="http://schemas.microsoft.com/office/drawing/2014/main" id="{1CB340F6-221E-40F4-B29F-41DF237FA724}"/>
              </a:ext>
            </a:extLst>
          </p:cNvPr>
          <p:cNvSpPr/>
          <p:nvPr/>
        </p:nvSpPr>
        <p:spPr>
          <a:xfrm>
            <a:off x="8044559" y="3986392"/>
            <a:ext cx="3016401" cy="2048306"/>
          </a:xfrm>
          <a:prstGeom prst="roundRect">
            <a:avLst>
              <a:gd name="adj" fmla="val 10644"/>
            </a:avLst>
          </a:prstGeom>
          <a:solidFill>
            <a:schemeClr val="bg1">
              <a:lumMod val="95000"/>
            </a:schemeClr>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US" sz="1050" b="1" dirty="0">
              <a:solidFill>
                <a:schemeClr val="tx2"/>
              </a:solidFill>
            </a:endParaRPr>
          </a:p>
        </p:txBody>
      </p:sp>
      <p:sp>
        <p:nvSpPr>
          <p:cNvPr id="64" name="Rounded Rectangle 72">
            <a:extLst>
              <a:ext uri="{FF2B5EF4-FFF2-40B4-BE49-F238E27FC236}">
                <a16:creationId xmlns:a16="http://schemas.microsoft.com/office/drawing/2014/main" id="{8822F602-312D-4E41-B67B-15C5EC4BF103}"/>
              </a:ext>
            </a:extLst>
          </p:cNvPr>
          <p:cNvSpPr/>
          <p:nvPr/>
        </p:nvSpPr>
        <p:spPr>
          <a:xfrm>
            <a:off x="7930507" y="3863818"/>
            <a:ext cx="2818221" cy="1929110"/>
          </a:xfrm>
          <a:prstGeom prst="roundRect">
            <a:avLst>
              <a:gd name="adj" fmla="val 10644"/>
            </a:avLst>
          </a:prstGeom>
          <a:solidFill>
            <a:schemeClr val="bg1">
              <a:lumMod val="95000"/>
            </a:schemeClr>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US" sz="1050" b="1" dirty="0">
              <a:solidFill>
                <a:schemeClr val="tx2"/>
              </a:solidFill>
            </a:endParaRPr>
          </a:p>
        </p:txBody>
      </p:sp>
      <p:sp>
        <p:nvSpPr>
          <p:cNvPr id="65" name="TextBox 64">
            <a:extLst>
              <a:ext uri="{FF2B5EF4-FFF2-40B4-BE49-F238E27FC236}">
                <a16:creationId xmlns:a16="http://schemas.microsoft.com/office/drawing/2014/main" id="{D291C137-5182-465C-A3F5-733811E46F87}"/>
              </a:ext>
            </a:extLst>
          </p:cNvPr>
          <p:cNvSpPr txBox="1"/>
          <p:nvPr/>
        </p:nvSpPr>
        <p:spPr>
          <a:xfrm>
            <a:off x="9770105" y="5595330"/>
            <a:ext cx="893214" cy="169277"/>
          </a:xfrm>
          <a:prstGeom prst="rect">
            <a:avLst/>
          </a:prstGeom>
          <a:noFill/>
        </p:spPr>
        <p:txBody>
          <a:bodyPr vert="horz" wrap="square" lIns="0" tIns="0" rIns="0" bIns="0" rtlCol="0">
            <a:spAutoFit/>
          </a:bodyPr>
          <a:lstStyle/>
          <a:p>
            <a:pPr algn="r"/>
            <a:r>
              <a:rPr lang="en-US" sz="1100" b="1" i="1" dirty="0">
                <a:solidFill>
                  <a:schemeClr val="bg2">
                    <a:lumMod val="75000"/>
                  </a:schemeClr>
                </a:solidFill>
                <a:latin typeface="Calibri" panose="020F0502020204030204" pitchFamily="34" charset="0"/>
                <a:cs typeface="Calibri" panose="020F0502020204030204" pitchFamily="34" charset="0"/>
              </a:rPr>
              <a:t>Site 1</a:t>
            </a:r>
          </a:p>
        </p:txBody>
      </p:sp>
      <p:sp>
        <p:nvSpPr>
          <p:cNvPr id="66" name="TextBox 65">
            <a:extLst>
              <a:ext uri="{FF2B5EF4-FFF2-40B4-BE49-F238E27FC236}">
                <a16:creationId xmlns:a16="http://schemas.microsoft.com/office/drawing/2014/main" id="{C24BD6D4-4D63-4C9A-9CAB-F15BE913F902}"/>
              </a:ext>
            </a:extLst>
          </p:cNvPr>
          <p:cNvSpPr txBox="1"/>
          <p:nvPr/>
        </p:nvSpPr>
        <p:spPr>
          <a:xfrm>
            <a:off x="10038316" y="5833124"/>
            <a:ext cx="893214" cy="169277"/>
          </a:xfrm>
          <a:prstGeom prst="rect">
            <a:avLst/>
          </a:prstGeom>
          <a:noFill/>
        </p:spPr>
        <p:txBody>
          <a:bodyPr vert="horz" wrap="square" lIns="0" tIns="0" rIns="0" bIns="0" rtlCol="0">
            <a:spAutoFit/>
          </a:bodyPr>
          <a:lstStyle/>
          <a:p>
            <a:pPr algn="r"/>
            <a:r>
              <a:rPr lang="en-US" sz="1100" b="1" i="1" dirty="0">
                <a:solidFill>
                  <a:schemeClr val="bg2">
                    <a:lumMod val="75000"/>
                  </a:schemeClr>
                </a:solidFill>
                <a:latin typeface="Calibri" panose="020F0502020204030204" pitchFamily="34" charset="0"/>
                <a:cs typeface="Calibri" panose="020F0502020204030204" pitchFamily="34" charset="0"/>
              </a:rPr>
              <a:t>Site N</a:t>
            </a:r>
          </a:p>
        </p:txBody>
      </p:sp>
      <p:sp>
        <p:nvSpPr>
          <p:cNvPr id="59" name="Rounded Rectangle 72">
            <a:extLst>
              <a:ext uri="{FF2B5EF4-FFF2-40B4-BE49-F238E27FC236}">
                <a16:creationId xmlns:a16="http://schemas.microsoft.com/office/drawing/2014/main" id="{685FF101-03B8-4B08-84D3-FADC2D41D497}"/>
              </a:ext>
            </a:extLst>
          </p:cNvPr>
          <p:cNvSpPr/>
          <p:nvPr/>
        </p:nvSpPr>
        <p:spPr>
          <a:xfrm>
            <a:off x="1713956" y="3928760"/>
            <a:ext cx="2818220" cy="2048306"/>
          </a:xfrm>
          <a:prstGeom prst="roundRect">
            <a:avLst>
              <a:gd name="adj" fmla="val 10644"/>
            </a:avLst>
          </a:prstGeom>
          <a:solidFill>
            <a:schemeClr val="bg1">
              <a:lumMod val="95000"/>
            </a:schemeClr>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US" sz="1050" b="1" dirty="0">
              <a:solidFill>
                <a:schemeClr val="tx2"/>
              </a:solidFill>
            </a:endParaRPr>
          </a:p>
        </p:txBody>
      </p:sp>
      <p:sp>
        <p:nvSpPr>
          <p:cNvPr id="26" name="Rounded Rectangle 72">
            <a:extLst>
              <a:ext uri="{FF2B5EF4-FFF2-40B4-BE49-F238E27FC236}">
                <a16:creationId xmlns:a16="http://schemas.microsoft.com/office/drawing/2014/main" id="{CC869E9F-9C5E-408E-8CA9-9957BA2647FA}"/>
              </a:ext>
            </a:extLst>
          </p:cNvPr>
          <p:cNvSpPr/>
          <p:nvPr/>
        </p:nvSpPr>
        <p:spPr>
          <a:xfrm>
            <a:off x="1599904" y="3806186"/>
            <a:ext cx="2765919" cy="1929110"/>
          </a:xfrm>
          <a:prstGeom prst="roundRect">
            <a:avLst>
              <a:gd name="adj" fmla="val 10644"/>
            </a:avLst>
          </a:prstGeom>
          <a:solidFill>
            <a:schemeClr val="bg1">
              <a:lumMod val="95000"/>
            </a:schemeClr>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US" sz="1050" b="1" dirty="0">
              <a:solidFill>
                <a:schemeClr val="tx2"/>
              </a:solidFill>
            </a:endParaRPr>
          </a:p>
        </p:txBody>
      </p:sp>
      <p:sp>
        <p:nvSpPr>
          <p:cNvPr id="52" name="Rectangle 51">
            <a:extLst>
              <a:ext uri="{FF2B5EF4-FFF2-40B4-BE49-F238E27FC236}">
                <a16:creationId xmlns:a16="http://schemas.microsoft.com/office/drawing/2014/main" id="{5E23D5B3-7B38-426F-9FB3-89028359AA41}"/>
              </a:ext>
            </a:extLst>
          </p:cNvPr>
          <p:cNvSpPr/>
          <p:nvPr/>
        </p:nvSpPr>
        <p:spPr>
          <a:xfrm>
            <a:off x="1832831" y="4132056"/>
            <a:ext cx="1790605" cy="1501637"/>
          </a:xfrm>
          <a:prstGeom prst="rect">
            <a:avLst/>
          </a:prstGeom>
          <a:solidFill>
            <a:schemeClr val="bg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7932C2DF-D286-46D2-805B-EBC5A8D1D2EE}"/>
              </a:ext>
            </a:extLst>
          </p:cNvPr>
          <p:cNvSpPr/>
          <p:nvPr/>
        </p:nvSpPr>
        <p:spPr>
          <a:xfrm>
            <a:off x="1769030" y="4049945"/>
            <a:ext cx="1688053" cy="1334740"/>
          </a:xfrm>
          <a:prstGeom prst="rect">
            <a:avLst/>
          </a:prstGeom>
          <a:solidFill>
            <a:schemeClr val="bg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185E6D9D-9054-45D1-8D77-27BCF2053E6B}"/>
              </a:ext>
            </a:extLst>
          </p:cNvPr>
          <p:cNvSpPr>
            <a:spLocks noGrp="1"/>
          </p:cNvSpPr>
          <p:nvPr>
            <p:ph type="title"/>
          </p:nvPr>
        </p:nvSpPr>
        <p:spPr>
          <a:xfrm>
            <a:off x="464743" y="342424"/>
            <a:ext cx="10834898" cy="670045"/>
          </a:xfrm>
        </p:spPr>
        <p:txBody>
          <a:bodyPr/>
          <a:lstStyle/>
          <a:p>
            <a:r>
              <a:rPr lang="en-US" sz="3200" dirty="0">
                <a:latin typeface="Calibri" panose="020F0502020204030204" pitchFamily="34" charset="0"/>
                <a:cs typeface="Calibri" panose="020F0502020204030204" pitchFamily="34" charset="0"/>
              </a:rPr>
              <a:t>The Role of ONAP?</a:t>
            </a:r>
          </a:p>
        </p:txBody>
      </p:sp>
      <p:sp>
        <p:nvSpPr>
          <p:cNvPr id="2" name="Slide Number Placeholder 1">
            <a:extLst>
              <a:ext uri="{FF2B5EF4-FFF2-40B4-BE49-F238E27FC236}">
                <a16:creationId xmlns:a16="http://schemas.microsoft.com/office/drawing/2014/main" id="{262FE5F6-0D6F-4018-9610-6928493B9CEB}"/>
              </a:ext>
            </a:extLst>
          </p:cNvPr>
          <p:cNvSpPr>
            <a:spLocks noGrp="1"/>
          </p:cNvSpPr>
          <p:nvPr>
            <p:ph type="sldNum" sz="quarter" idx="4294967295"/>
          </p:nvPr>
        </p:nvSpPr>
        <p:spPr>
          <a:xfrm>
            <a:off x="11634788" y="6459538"/>
            <a:ext cx="557212" cy="365125"/>
          </a:xfrm>
        </p:spPr>
        <p:txBody>
          <a:bodyPr/>
          <a:lstStyle/>
          <a:p>
            <a:fld id="{EE2556C5-CE8C-6547-B838-EA80C61A4AF7}" type="slidenum">
              <a:rPr lang="en-US" smtClean="0"/>
              <a:pPr/>
              <a:t>4</a:t>
            </a:fld>
            <a:endParaRPr lang="en-US" dirty="0"/>
          </a:p>
        </p:txBody>
      </p:sp>
      <p:sp>
        <p:nvSpPr>
          <p:cNvPr id="23" name="Round Diagonal Corner Rectangle 9">
            <a:extLst>
              <a:ext uri="{FF2B5EF4-FFF2-40B4-BE49-F238E27FC236}">
                <a16:creationId xmlns:a16="http://schemas.microsoft.com/office/drawing/2014/main" id="{875DE96D-42A7-4A3D-84F0-1BFA41CB5FCA}"/>
              </a:ext>
            </a:extLst>
          </p:cNvPr>
          <p:cNvSpPr/>
          <p:nvPr/>
        </p:nvSpPr>
        <p:spPr>
          <a:xfrm>
            <a:off x="2629440" y="2477254"/>
            <a:ext cx="6118836" cy="843839"/>
          </a:xfrm>
          <a:prstGeom prst="round2DiagRect">
            <a:avLst/>
          </a:prstGeom>
          <a:solidFill>
            <a:schemeClr val="accent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600" dirty="0">
                <a:solidFill>
                  <a:schemeClr val="bg1"/>
                </a:solidFill>
                <a:latin typeface="Calibri" panose="020F0502020204030204" pitchFamily="34" charset="0"/>
                <a:cs typeface="Calibri" panose="020F0502020204030204" pitchFamily="34" charset="0"/>
              </a:rPr>
              <a:t>Service Orchestrator</a:t>
            </a:r>
          </a:p>
        </p:txBody>
      </p:sp>
      <p:cxnSp>
        <p:nvCxnSpPr>
          <p:cNvPr id="25" name="Straight Arrow Connector 24">
            <a:extLst>
              <a:ext uri="{FF2B5EF4-FFF2-40B4-BE49-F238E27FC236}">
                <a16:creationId xmlns:a16="http://schemas.microsoft.com/office/drawing/2014/main" id="{7CADE84D-CE3C-479B-B3C2-E75AB8A57733}"/>
              </a:ext>
            </a:extLst>
          </p:cNvPr>
          <p:cNvCxnSpPr>
            <a:cxnSpLocks/>
            <a:stCxn id="47" idx="1"/>
          </p:cNvCxnSpPr>
          <p:nvPr/>
        </p:nvCxnSpPr>
        <p:spPr>
          <a:xfrm>
            <a:off x="3632802" y="2029083"/>
            <a:ext cx="1408180" cy="4481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Round Diagonal Corner Rectangle 94">
            <a:extLst>
              <a:ext uri="{FF2B5EF4-FFF2-40B4-BE49-F238E27FC236}">
                <a16:creationId xmlns:a16="http://schemas.microsoft.com/office/drawing/2014/main" id="{CE398542-BD6A-4C05-A084-19D0AD3ED76A}"/>
              </a:ext>
            </a:extLst>
          </p:cNvPr>
          <p:cNvSpPr/>
          <p:nvPr/>
        </p:nvSpPr>
        <p:spPr>
          <a:xfrm>
            <a:off x="1820443" y="4192009"/>
            <a:ext cx="1573454" cy="671330"/>
          </a:xfrm>
          <a:prstGeom prst="round2DiagRect">
            <a:avLst/>
          </a:prstGeom>
          <a:solidFill>
            <a:schemeClr val="bg2">
              <a:lumMod val="75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Calibri" panose="020F0502020204030204" pitchFamily="34" charset="0"/>
                <a:cs typeface="Calibri" panose="020F0502020204030204" pitchFamily="34" charset="0"/>
              </a:rPr>
              <a:t>K8s based </a:t>
            </a:r>
          </a:p>
          <a:p>
            <a:pPr algn="ctr"/>
            <a:r>
              <a:rPr lang="en-US" sz="1200" dirty="0">
                <a:latin typeface="Calibri" panose="020F0502020204030204" pitchFamily="34" charset="0"/>
                <a:cs typeface="Calibri" panose="020F0502020204030204" pitchFamily="34" charset="0"/>
              </a:rPr>
              <a:t>Platform</a:t>
            </a:r>
          </a:p>
        </p:txBody>
      </p:sp>
      <p:sp>
        <p:nvSpPr>
          <p:cNvPr id="29" name="Round Diagonal Corner Rectangle 103">
            <a:extLst>
              <a:ext uri="{FF2B5EF4-FFF2-40B4-BE49-F238E27FC236}">
                <a16:creationId xmlns:a16="http://schemas.microsoft.com/office/drawing/2014/main" id="{599DC2C9-79B2-446C-9E1F-48001F91E3B1}"/>
              </a:ext>
            </a:extLst>
          </p:cNvPr>
          <p:cNvSpPr/>
          <p:nvPr/>
        </p:nvSpPr>
        <p:spPr>
          <a:xfrm>
            <a:off x="1832831" y="4891444"/>
            <a:ext cx="1551544" cy="266990"/>
          </a:xfrm>
          <a:prstGeom prst="round2Diag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Calibri" panose="020F0502020204030204" pitchFamily="34" charset="0"/>
                <a:cs typeface="Calibri" panose="020F0502020204030204" pitchFamily="34" charset="0"/>
              </a:rPr>
              <a:t>Machines</a:t>
            </a:r>
          </a:p>
        </p:txBody>
      </p:sp>
      <p:pic>
        <p:nvPicPr>
          <p:cNvPr id="47" name="Picture 2" descr="Related image">
            <a:extLst>
              <a:ext uri="{FF2B5EF4-FFF2-40B4-BE49-F238E27FC236}">
                <a16:creationId xmlns:a16="http://schemas.microsoft.com/office/drawing/2014/main" id="{0CA06D56-7845-4322-8ADF-1F82BC02B93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V="1">
            <a:off x="3341882" y="1872999"/>
            <a:ext cx="290920" cy="312168"/>
          </a:xfrm>
          <a:prstGeom prst="rect">
            <a:avLst/>
          </a:prstGeom>
          <a:noFill/>
          <a:extLst>
            <a:ext uri="{909E8E84-426E-40DD-AFC4-6F175D3DCCD1}">
              <a14:hiddenFill xmlns:a14="http://schemas.microsoft.com/office/drawing/2010/main">
                <a:solidFill>
                  <a:srgbClr val="FFFFFF"/>
                </a:solidFill>
              </a14:hiddenFill>
            </a:ext>
          </a:extLst>
        </p:spPr>
      </p:pic>
      <p:cxnSp>
        <p:nvCxnSpPr>
          <p:cNvPr id="61" name="Straight Arrow Connector 60">
            <a:extLst>
              <a:ext uri="{FF2B5EF4-FFF2-40B4-BE49-F238E27FC236}">
                <a16:creationId xmlns:a16="http://schemas.microsoft.com/office/drawing/2014/main" id="{D739DC65-B752-4B6A-958F-FAF5789C70C1}"/>
              </a:ext>
            </a:extLst>
          </p:cNvPr>
          <p:cNvCxnSpPr>
            <a:cxnSpLocks/>
          </p:cNvCxnSpPr>
          <p:nvPr/>
        </p:nvCxnSpPr>
        <p:spPr>
          <a:xfrm flipH="1" flipV="1">
            <a:off x="3457085" y="4527674"/>
            <a:ext cx="334904" cy="283734"/>
          </a:xfrm>
          <a:prstGeom prst="straightConnector1">
            <a:avLst/>
          </a:prstGeom>
          <a:ln w="3175">
            <a:solidFill>
              <a:schemeClr val="bg2">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6F6ED4E3-DC60-4C53-865B-ABD1682177A2}"/>
              </a:ext>
            </a:extLst>
          </p:cNvPr>
          <p:cNvCxnSpPr>
            <a:cxnSpLocks/>
            <a:endCxn id="52" idx="3"/>
          </p:cNvCxnSpPr>
          <p:nvPr/>
        </p:nvCxnSpPr>
        <p:spPr>
          <a:xfrm flipH="1">
            <a:off x="3623436" y="4811408"/>
            <a:ext cx="168553" cy="71467"/>
          </a:xfrm>
          <a:prstGeom prst="straightConnector1">
            <a:avLst/>
          </a:prstGeom>
          <a:ln w="3175">
            <a:solidFill>
              <a:schemeClr val="bg2">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69" name="TextBox 68">
            <a:extLst>
              <a:ext uri="{FF2B5EF4-FFF2-40B4-BE49-F238E27FC236}">
                <a16:creationId xmlns:a16="http://schemas.microsoft.com/office/drawing/2014/main" id="{F87C4997-C0E0-4D0D-9538-53439F61E650}"/>
              </a:ext>
            </a:extLst>
          </p:cNvPr>
          <p:cNvSpPr txBox="1"/>
          <p:nvPr/>
        </p:nvSpPr>
        <p:spPr>
          <a:xfrm>
            <a:off x="3383816" y="5547434"/>
            <a:ext cx="893214" cy="169277"/>
          </a:xfrm>
          <a:prstGeom prst="rect">
            <a:avLst/>
          </a:prstGeom>
          <a:noFill/>
        </p:spPr>
        <p:txBody>
          <a:bodyPr vert="horz" wrap="square" lIns="0" tIns="0" rIns="0" bIns="0" rtlCol="0">
            <a:spAutoFit/>
          </a:bodyPr>
          <a:lstStyle/>
          <a:p>
            <a:pPr algn="r"/>
            <a:r>
              <a:rPr lang="en-US" sz="1100" b="1" i="1" dirty="0">
                <a:solidFill>
                  <a:schemeClr val="bg2">
                    <a:lumMod val="75000"/>
                  </a:schemeClr>
                </a:solidFill>
                <a:latin typeface="Calibri" panose="020F0502020204030204" pitchFamily="34" charset="0"/>
                <a:cs typeface="Calibri" panose="020F0502020204030204" pitchFamily="34" charset="0"/>
              </a:rPr>
              <a:t>K8s Site 1</a:t>
            </a:r>
          </a:p>
        </p:txBody>
      </p:sp>
      <p:sp>
        <p:nvSpPr>
          <p:cNvPr id="70" name="TextBox 69">
            <a:extLst>
              <a:ext uri="{FF2B5EF4-FFF2-40B4-BE49-F238E27FC236}">
                <a16:creationId xmlns:a16="http://schemas.microsoft.com/office/drawing/2014/main" id="{051B8C73-AA23-4E78-877C-82651B3DE66E}"/>
              </a:ext>
            </a:extLst>
          </p:cNvPr>
          <p:cNvSpPr txBox="1"/>
          <p:nvPr/>
        </p:nvSpPr>
        <p:spPr>
          <a:xfrm>
            <a:off x="3503627" y="5775492"/>
            <a:ext cx="893214" cy="169277"/>
          </a:xfrm>
          <a:prstGeom prst="rect">
            <a:avLst/>
          </a:prstGeom>
          <a:noFill/>
        </p:spPr>
        <p:txBody>
          <a:bodyPr vert="horz" wrap="square" lIns="0" tIns="0" rIns="0" bIns="0" rtlCol="0">
            <a:spAutoFit/>
          </a:bodyPr>
          <a:lstStyle/>
          <a:p>
            <a:pPr algn="r"/>
            <a:r>
              <a:rPr lang="en-US" sz="1100" b="1" i="1" dirty="0">
                <a:solidFill>
                  <a:schemeClr val="bg2">
                    <a:lumMod val="75000"/>
                  </a:schemeClr>
                </a:solidFill>
                <a:latin typeface="Calibri" panose="020F0502020204030204" pitchFamily="34" charset="0"/>
                <a:cs typeface="Calibri" panose="020F0502020204030204" pitchFamily="34" charset="0"/>
              </a:rPr>
              <a:t>K8s Site N</a:t>
            </a:r>
          </a:p>
        </p:txBody>
      </p:sp>
      <p:sp>
        <p:nvSpPr>
          <p:cNvPr id="71" name="TextBox 70">
            <a:extLst>
              <a:ext uri="{FF2B5EF4-FFF2-40B4-BE49-F238E27FC236}">
                <a16:creationId xmlns:a16="http://schemas.microsoft.com/office/drawing/2014/main" id="{5D454FFB-A167-4785-AC18-41F52491B0C8}"/>
              </a:ext>
            </a:extLst>
          </p:cNvPr>
          <p:cNvSpPr txBox="1"/>
          <p:nvPr/>
        </p:nvSpPr>
        <p:spPr>
          <a:xfrm>
            <a:off x="2331932" y="5186539"/>
            <a:ext cx="1078148" cy="169277"/>
          </a:xfrm>
          <a:prstGeom prst="rect">
            <a:avLst/>
          </a:prstGeom>
          <a:noFill/>
        </p:spPr>
        <p:txBody>
          <a:bodyPr vert="horz" wrap="square" lIns="0" tIns="0" rIns="0" bIns="0" rtlCol="0">
            <a:spAutoFit/>
          </a:bodyPr>
          <a:lstStyle/>
          <a:p>
            <a:pPr algn="r"/>
            <a:r>
              <a:rPr lang="en-US" sz="1100" i="1" dirty="0">
                <a:solidFill>
                  <a:schemeClr val="bg2">
                    <a:lumMod val="75000"/>
                  </a:schemeClr>
                </a:solidFill>
                <a:latin typeface="Calibri" panose="020F0502020204030204" pitchFamily="34" charset="0"/>
                <a:cs typeface="Calibri" panose="020F0502020204030204" pitchFamily="34" charset="0"/>
              </a:rPr>
              <a:t>Site1 Cluster1</a:t>
            </a:r>
          </a:p>
        </p:txBody>
      </p:sp>
      <p:sp>
        <p:nvSpPr>
          <p:cNvPr id="72" name="TextBox 71">
            <a:extLst>
              <a:ext uri="{FF2B5EF4-FFF2-40B4-BE49-F238E27FC236}">
                <a16:creationId xmlns:a16="http://schemas.microsoft.com/office/drawing/2014/main" id="{515F3477-4713-474F-8197-E467BD27CA88}"/>
              </a:ext>
            </a:extLst>
          </p:cNvPr>
          <p:cNvSpPr txBox="1"/>
          <p:nvPr/>
        </p:nvSpPr>
        <p:spPr>
          <a:xfrm>
            <a:off x="2416261" y="5465272"/>
            <a:ext cx="1078148" cy="169277"/>
          </a:xfrm>
          <a:prstGeom prst="rect">
            <a:avLst/>
          </a:prstGeom>
          <a:noFill/>
        </p:spPr>
        <p:txBody>
          <a:bodyPr vert="horz" wrap="square" lIns="0" tIns="0" rIns="0" bIns="0" rtlCol="0">
            <a:spAutoFit/>
          </a:bodyPr>
          <a:lstStyle/>
          <a:p>
            <a:pPr algn="r"/>
            <a:r>
              <a:rPr lang="en-US" sz="1100" i="1" dirty="0">
                <a:solidFill>
                  <a:schemeClr val="bg2">
                    <a:lumMod val="75000"/>
                  </a:schemeClr>
                </a:solidFill>
                <a:latin typeface="Calibri" panose="020F0502020204030204" pitchFamily="34" charset="0"/>
                <a:cs typeface="Calibri" panose="020F0502020204030204" pitchFamily="34" charset="0"/>
              </a:rPr>
              <a:t>Site1 Cluster M</a:t>
            </a:r>
          </a:p>
        </p:txBody>
      </p:sp>
      <p:sp>
        <p:nvSpPr>
          <p:cNvPr id="77" name="Rounded Rectangle 72">
            <a:extLst>
              <a:ext uri="{FF2B5EF4-FFF2-40B4-BE49-F238E27FC236}">
                <a16:creationId xmlns:a16="http://schemas.microsoft.com/office/drawing/2014/main" id="{0BEEB881-2041-491B-84FA-FB2D3E8A6ECE}"/>
              </a:ext>
            </a:extLst>
          </p:cNvPr>
          <p:cNvSpPr/>
          <p:nvPr/>
        </p:nvSpPr>
        <p:spPr>
          <a:xfrm>
            <a:off x="4824950" y="3967673"/>
            <a:ext cx="3016401" cy="2048306"/>
          </a:xfrm>
          <a:prstGeom prst="roundRect">
            <a:avLst>
              <a:gd name="adj" fmla="val 10644"/>
            </a:avLst>
          </a:prstGeom>
          <a:solidFill>
            <a:schemeClr val="bg1">
              <a:lumMod val="95000"/>
            </a:schemeClr>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US" sz="1050" b="1" dirty="0">
              <a:solidFill>
                <a:schemeClr val="tx2"/>
              </a:solidFill>
            </a:endParaRPr>
          </a:p>
        </p:txBody>
      </p:sp>
      <p:sp>
        <p:nvSpPr>
          <p:cNvPr id="78" name="Rounded Rectangle 72">
            <a:extLst>
              <a:ext uri="{FF2B5EF4-FFF2-40B4-BE49-F238E27FC236}">
                <a16:creationId xmlns:a16="http://schemas.microsoft.com/office/drawing/2014/main" id="{8C42E3AC-9B02-478F-A05D-F9FF15D239BE}"/>
              </a:ext>
            </a:extLst>
          </p:cNvPr>
          <p:cNvSpPr/>
          <p:nvPr/>
        </p:nvSpPr>
        <p:spPr>
          <a:xfrm>
            <a:off x="4710898" y="3845099"/>
            <a:ext cx="2818221" cy="1929110"/>
          </a:xfrm>
          <a:prstGeom prst="roundRect">
            <a:avLst>
              <a:gd name="adj" fmla="val 10644"/>
            </a:avLst>
          </a:prstGeom>
          <a:solidFill>
            <a:schemeClr val="bg1">
              <a:lumMod val="95000"/>
            </a:schemeClr>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US" sz="1050" b="1" dirty="0">
              <a:solidFill>
                <a:schemeClr val="tx2"/>
              </a:solidFill>
            </a:endParaRPr>
          </a:p>
        </p:txBody>
      </p:sp>
      <p:sp>
        <p:nvSpPr>
          <p:cNvPr id="79" name="Rectangle 78">
            <a:extLst>
              <a:ext uri="{FF2B5EF4-FFF2-40B4-BE49-F238E27FC236}">
                <a16:creationId xmlns:a16="http://schemas.microsoft.com/office/drawing/2014/main" id="{F0482331-E027-4C4D-89A0-CD339ED6560F}"/>
              </a:ext>
            </a:extLst>
          </p:cNvPr>
          <p:cNvSpPr/>
          <p:nvPr/>
        </p:nvSpPr>
        <p:spPr>
          <a:xfrm>
            <a:off x="4943825" y="4170969"/>
            <a:ext cx="1790605" cy="1501637"/>
          </a:xfrm>
          <a:prstGeom prst="rect">
            <a:avLst/>
          </a:prstGeom>
          <a:solidFill>
            <a:schemeClr val="bg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A4093141-9195-4AEF-8983-A066E017F58F}"/>
              </a:ext>
            </a:extLst>
          </p:cNvPr>
          <p:cNvSpPr/>
          <p:nvPr/>
        </p:nvSpPr>
        <p:spPr>
          <a:xfrm>
            <a:off x="4880024" y="4088858"/>
            <a:ext cx="1688053" cy="1334740"/>
          </a:xfrm>
          <a:prstGeom prst="rect">
            <a:avLst/>
          </a:prstGeom>
          <a:solidFill>
            <a:schemeClr val="bg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ound Diagonal Corner Rectangle 94">
            <a:extLst>
              <a:ext uri="{FF2B5EF4-FFF2-40B4-BE49-F238E27FC236}">
                <a16:creationId xmlns:a16="http://schemas.microsoft.com/office/drawing/2014/main" id="{38ADC91D-F311-4233-95B4-D45D35E27F23}"/>
              </a:ext>
            </a:extLst>
          </p:cNvPr>
          <p:cNvSpPr/>
          <p:nvPr/>
        </p:nvSpPr>
        <p:spPr>
          <a:xfrm>
            <a:off x="4931437" y="4230922"/>
            <a:ext cx="1573454" cy="671330"/>
          </a:xfrm>
          <a:prstGeom prst="round2DiagRect">
            <a:avLst/>
          </a:prstGeom>
          <a:solidFill>
            <a:schemeClr val="bg2">
              <a:lumMod val="75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Openstack</a:t>
            </a:r>
            <a:r>
              <a:rPr lang="en-US" sz="1200" dirty="0">
                <a:latin typeface="Calibri" panose="020F0502020204030204" pitchFamily="34" charset="0"/>
                <a:cs typeface="Calibri" panose="020F0502020204030204" pitchFamily="34" charset="0"/>
              </a:rPr>
              <a:t> based Platform </a:t>
            </a:r>
          </a:p>
        </p:txBody>
      </p:sp>
      <p:sp>
        <p:nvSpPr>
          <p:cNvPr id="83" name="Round Diagonal Corner Rectangle 103">
            <a:extLst>
              <a:ext uri="{FF2B5EF4-FFF2-40B4-BE49-F238E27FC236}">
                <a16:creationId xmlns:a16="http://schemas.microsoft.com/office/drawing/2014/main" id="{D9D0F245-007F-4EC8-BF1A-191AE3A8DE85}"/>
              </a:ext>
            </a:extLst>
          </p:cNvPr>
          <p:cNvSpPr/>
          <p:nvPr/>
        </p:nvSpPr>
        <p:spPr>
          <a:xfrm>
            <a:off x="4943825" y="4930357"/>
            <a:ext cx="1551544" cy="266990"/>
          </a:xfrm>
          <a:prstGeom prst="round2Diag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Calibri" panose="020F0502020204030204" pitchFamily="34" charset="0"/>
                <a:cs typeface="Calibri" panose="020F0502020204030204" pitchFamily="34" charset="0"/>
              </a:rPr>
              <a:t>Machines</a:t>
            </a:r>
          </a:p>
        </p:txBody>
      </p:sp>
      <p:cxnSp>
        <p:nvCxnSpPr>
          <p:cNvPr id="84" name="Straight Arrow Connector 83">
            <a:extLst>
              <a:ext uri="{FF2B5EF4-FFF2-40B4-BE49-F238E27FC236}">
                <a16:creationId xmlns:a16="http://schemas.microsoft.com/office/drawing/2014/main" id="{7833E017-A36B-48AE-BBF9-D6DF556D9D0F}"/>
              </a:ext>
            </a:extLst>
          </p:cNvPr>
          <p:cNvCxnSpPr>
            <a:cxnSpLocks/>
          </p:cNvCxnSpPr>
          <p:nvPr/>
        </p:nvCxnSpPr>
        <p:spPr>
          <a:xfrm flipH="1" flipV="1">
            <a:off x="6568077" y="4566587"/>
            <a:ext cx="334907" cy="283734"/>
          </a:xfrm>
          <a:prstGeom prst="straightConnector1">
            <a:avLst/>
          </a:prstGeom>
          <a:ln w="3175">
            <a:solidFill>
              <a:schemeClr val="bg2">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FF06EBB5-DEC8-4394-A8E8-254554A0EBEF}"/>
              </a:ext>
            </a:extLst>
          </p:cNvPr>
          <p:cNvCxnSpPr>
            <a:cxnSpLocks/>
            <a:endCxn id="79" idx="3"/>
          </p:cNvCxnSpPr>
          <p:nvPr/>
        </p:nvCxnSpPr>
        <p:spPr>
          <a:xfrm flipH="1">
            <a:off x="6734430" y="4850321"/>
            <a:ext cx="168554" cy="71467"/>
          </a:xfrm>
          <a:prstGeom prst="straightConnector1">
            <a:avLst/>
          </a:prstGeom>
          <a:ln w="3175">
            <a:solidFill>
              <a:schemeClr val="bg2">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86" name="TextBox 85">
            <a:extLst>
              <a:ext uri="{FF2B5EF4-FFF2-40B4-BE49-F238E27FC236}">
                <a16:creationId xmlns:a16="http://schemas.microsoft.com/office/drawing/2014/main" id="{6B1D897E-BD9B-4ECE-BEE0-F2EF7A0CA19B}"/>
              </a:ext>
            </a:extLst>
          </p:cNvPr>
          <p:cNvSpPr txBox="1"/>
          <p:nvPr/>
        </p:nvSpPr>
        <p:spPr>
          <a:xfrm>
            <a:off x="6550496" y="5576611"/>
            <a:ext cx="893214" cy="169277"/>
          </a:xfrm>
          <a:prstGeom prst="rect">
            <a:avLst/>
          </a:prstGeom>
          <a:noFill/>
        </p:spPr>
        <p:txBody>
          <a:bodyPr vert="horz" wrap="square" lIns="0" tIns="0" rIns="0" bIns="0" rtlCol="0">
            <a:spAutoFit/>
          </a:bodyPr>
          <a:lstStyle/>
          <a:p>
            <a:pPr algn="r"/>
            <a:r>
              <a:rPr lang="en-US" sz="1100" b="1" i="1" dirty="0">
                <a:solidFill>
                  <a:schemeClr val="bg2">
                    <a:lumMod val="75000"/>
                  </a:schemeClr>
                </a:solidFill>
                <a:latin typeface="Calibri" panose="020F0502020204030204" pitchFamily="34" charset="0"/>
                <a:cs typeface="Calibri" panose="020F0502020204030204" pitchFamily="34" charset="0"/>
              </a:rPr>
              <a:t>Site 1</a:t>
            </a:r>
          </a:p>
        </p:txBody>
      </p:sp>
      <p:sp>
        <p:nvSpPr>
          <p:cNvPr id="87" name="TextBox 86">
            <a:extLst>
              <a:ext uri="{FF2B5EF4-FFF2-40B4-BE49-F238E27FC236}">
                <a16:creationId xmlns:a16="http://schemas.microsoft.com/office/drawing/2014/main" id="{37D51BF9-DA07-46A5-AC6C-9AE218F87815}"/>
              </a:ext>
            </a:extLst>
          </p:cNvPr>
          <p:cNvSpPr txBox="1"/>
          <p:nvPr/>
        </p:nvSpPr>
        <p:spPr>
          <a:xfrm>
            <a:off x="6818707" y="5814405"/>
            <a:ext cx="893214" cy="169277"/>
          </a:xfrm>
          <a:prstGeom prst="rect">
            <a:avLst/>
          </a:prstGeom>
          <a:noFill/>
        </p:spPr>
        <p:txBody>
          <a:bodyPr vert="horz" wrap="square" lIns="0" tIns="0" rIns="0" bIns="0" rtlCol="0">
            <a:spAutoFit/>
          </a:bodyPr>
          <a:lstStyle/>
          <a:p>
            <a:pPr algn="r"/>
            <a:r>
              <a:rPr lang="en-US" sz="1100" b="1" i="1" dirty="0">
                <a:solidFill>
                  <a:schemeClr val="bg2">
                    <a:lumMod val="75000"/>
                  </a:schemeClr>
                </a:solidFill>
                <a:latin typeface="Calibri" panose="020F0502020204030204" pitchFamily="34" charset="0"/>
                <a:cs typeface="Calibri" panose="020F0502020204030204" pitchFamily="34" charset="0"/>
              </a:rPr>
              <a:t>Site N</a:t>
            </a:r>
          </a:p>
        </p:txBody>
      </p:sp>
      <p:sp>
        <p:nvSpPr>
          <p:cNvPr id="10" name="Rectangle: Rounded Corners 9">
            <a:extLst>
              <a:ext uri="{FF2B5EF4-FFF2-40B4-BE49-F238E27FC236}">
                <a16:creationId xmlns:a16="http://schemas.microsoft.com/office/drawing/2014/main" id="{DD5D99FC-6BFA-44E7-8AA5-7219CB3D28D3}"/>
              </a:ext>
            </a:extLst>
          </p:cNvPr>
          <p:cNvSpPr/>
          <p:nvPr/>
        </p:nvSpPr>
        <p:spPr>
          <a:xfrm>
            <a:off x="4882593" y="1913754"/>
            <a:ext cx="3023755" cy="312169"/>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OSS/BSS</a:t>
            </a:r>
          </a:p>
        </p:txBody>
      </p:sp>
      <p:sp>
        <p:nvSpPr>
          <p:cNvPr id="21" name="Rectangle 20">
            <a:extLst>
              <a:ext uri="{FF2B5EF4-FFF2-40B4-BE49-F238E27FC236}">
                <a16:creationId xmlns:a16="http://schemas.microsoft.com/office/drawing/2014/main" id="{ACA620EC-4CE7-4AA1-B572-2C1F9CFE47A8}"/>
              </a:ext>
            </a:extLst>
          </p:cNvPr>
          <p:cNvSpPr/>
          <p:nvPr/>
        </p:nvSpPr>
        <p:spPr>
          <a:xfrm>
            <a:off x="1568740" y="3632531"/>
            <a:ext cx="9492219" cy="248993"/>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Deployed CNFs/VNFs/PNFs</a:t>
            </a:r>
          </a:p>
        </p:txBody>
      </p:sp>
      <p:pic>
        <p:nvPicPr>
          <p:cNvPr id="1026" name="Picture 2" descr="Google releases Kubernetes 1.0: Container management will never be the same  | ZDNet">
            <a:extLst>
              <a:ext uri="{FF2B5EF4-FFF2-40B4-BE49-F238E27FC236}">
                <a16:creationId xmlns:a16="http://schemas.microsoft.com/office/drawing/2014/main" id="{E853ADE8-C010-4FE3-8A25-7BB9F706B0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5828" y="4349277"/>
            <a:ext cx="237115" cy="2371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CBCAB80-C7CB-4A00-A3D1-45F4B983008D}"/>
              </a:ext>
            </a:extLst>
          </p:cNvPr>
          <p:cNvPicPr>
            <a:picLocks noChangeAspect="1"/>
          </p:cNvPicPr>
          <p:nvPr/>
        </p:nvPicPr>
        <p:blipFill>
          <a:blip r:embed="rId4"/>
          <a:stretch>
            <a:fillRect/>
          </a:stretch>
        </p:blipFill>
        <p:spPr>
          <a:xfrm>
            <a:off x="4927445" y="4311649"/>
            <a:ext cx="294702" cy="268097"/>
          </a:xfrm>
          <a:prstGeom prst="rect">
            <a:avLst/>
          </a:prstGeom>
        </p:spPr>
      </p:pic>
      <p:sp>
        <p:nvSpPr>
          <p:cNvPr id="6" name="TextBox 5">
            <a:extLst>
              <a:ext uri="{FF2B5EF4-FFF2-40B4-BE49-F238E27FC236}">
                <a16:creationId xmlns:a16="http://schemas.microsoft.com/office/drawing/2014/main" id="{D0786C14-5C7D-46D6-9EC0-14FD7A744951}"/>
              </a:ext>
            </a:extLst>
          </p:cNvPr>
          <p:cNvSpPr txBox="1"/>
          <p:nvPr/>
        </p:nvSpPr>
        <p:spPr>
          <a:xfrm>
            <a:off x="7196235" y="627364"/>
            <a:ext cx="532518" cy="276999"/>
          </a:xfrm>
          <a:prstGeom prst="rect">
            <a:avLst/>
          </a:prstGeom>
          <a:noFill/>
        </p:spPr>
        <p:txBody>
          <a:bodyPr wrap="none" rtlCol="0">
            <a:spAutoFit/>
          </a:bodyPr>
          <a:lstStyle/>
          <a:p>
            <a:r>
              <a:rPr lang="en-US" sz="1200" dirty="0"/>
              <a:t>TIMO</a:t>
            </a:r>
          </a:p>
        </p:txBody>
      </p:sp>
      <p:sp>
        <p:nvSpPr>
          <p:cNvPr id="38" name="Rectangle 37">
            <a:extLst>
              <a:ext uri="{FF2B5EF4-FFF2-40B4-BE49-F238E27FC236}">
                <a16:creationId xmlns:a16="http://schemas.microsoft.com/office/drawing/2014/main" id="{753ECA52-86DB-415E-888C-2CA5ECB3BCF3}"/>
              </a:ext>
            </a:extLst>
          </p:cNvPr>
          <p:cNvSpPr/>
          <p:nvPr/>
        </p:nvSpPr>
        <p:spPr>
          <a:xfrm>
            <a:off x="544212" y="974493"/>
            <a:ext cx="6450090" cy="646331"/>
          </a:xfrm>
          <a:prstGeom prst="rect">
            <a:avLst/>
          </a:prstGeom>
        </p:spPr>
        <p:txBody>
          <a:bodyPr wrap="square">
            <a:spAutoFit/>
          </a:bodyPr>
          <a:lstStyle/>
          <a:p>
            <a:r>
              <a:rPr lang="en-US" sz="1200" i="1" dirty="0">
                <a:solidFill>
                  <a:schemeClr val="bg1"/>
                </a:solidFill>
              </a:rPr>
              <a:t>Prepared by </a:t>
            </a:r>
            <a:r>
              <a:rPr lang="en-US" sz="1200" b="1" i="1" dirty="0">
                <a:solidFill>
                  <a:schemeClr val="accent1"/>
                </a:solidFill>
              </a:rPr>
              <a:t>Timo Perala (Nokia), </a:t>
            </a:r>
            <a:r>
              <a:rPr lang="en-US" sz="1200" i="1" dirty="0">
                <a:solidFill>
                  <a:schemeClr val="bg1"/>
                </a:solidFill>
              </a:rPr>
              <a:t>Srinivasa Addepalli (Intel)</a:t>
            </a:r>
            <a:endParaRPr lang="en-US" sz="1200" b="1" i="1" dirty="0">
              <a:solidFill>
                <a:schemeClr val="accent1"/>
              </a:solidFill>
            </a:endParaRPr>
          </a:p>
          <a:p>
            <a:endParaRPr lang="en-US" sz="1200" i="1" dirty="0">
              <a:solidFill>
                <a:schemeClr val="accent1"/>
              </a:solidFill>
            </a:endParaRPr>
          </a:p>
          <a:p>
            <a:endParaRPr lang="en-US" sz="1200" dirty="0">
              <a:solidFill>
                <a:schemeClr val="bg1"/>
              </a:solidFill>
            </a:endParaRPr>
          </a:p>
        </p:txBody>
      </p:sp>
      <p:sp>
        <p:nvSpPr>
          <p:cNvPr id="53" name="Rectangle 52">
            <a:extLst>
              <a:ext uri="{FF2B5EF4-FFF2-40B4-BE49-F238E27FC236}">
                <a16:creationId xmlns:a16="http://schemas.microsoft.com/office/drawing/2014/main" id="{8AC1147C-B414-43F0-A66D-41EE44513A4E}"/>
              </a:ext>
            </a:extLst>
          </p:cNvPr>
          <p:cNvSpPr/>
          <p:nvPr/>
        </p:nvSpPr>
        <p:spPr>
          <a:xfrm>
            <a:off x="8154026" y="4088858"/>
            <a:ext cx="1688053" cy="1334740"/>
          </a:xfrm>
          <a:prstGeom prst="rect">
            <a:avLst/>
          </a:prstGeom>
          <a:solidFill>
            <a:schemeClr val="bg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4" name="Straight Arrow Connector 53">
            <a:extLst>
              <a:ext uri="{FF2B5EF4-FFF2-40B4-BE49-F238E27FC236}">
                <a16:creationId xmlns:a16="http://schemas.microsoft.com/office/drawing/2014/main" id="{AC0C9846-7097-4E2E-B416-1B6F8B964FA0}"/>
              </a:ext>
            </a:extLst>
          </p:cNvPr>
          <p:cNvCxnSpPr>
            <a:cxnSpLocks/>
          </p:cNvCxnSpPr>
          <p:nvPr/>
        </p:nvCxnSpPr>
        <p:spPr>
          <a:xfrm flipH="1" flipV="1">
            <a:off x="9864883" y="4718987"/>
            <a:ext cx="334907" cy="283734"/>
          </a:xfrm>
          <a:prstGeom prst="straightConnector1">
            <a:avLst/>
          </a:prstGeom>
          <a:ln w="3175">
            <a:solidFill>
              <a:schemeClr val="bg2">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57" name="Round Diagonal Corner Rectangle 94">
            <a:extLst>
              <a:ext uri="{FF2B5EF4-FFF2-40B4-BE49-F238E27FC236}">
                <a16:creationId xmlns:a16="http://schemas.microsoft.com/office/drawing/2014/main" id="{6D99FA62-0901-4D40-A778-1B983BC8A9EC}"/>
              </a:ext>
            </a:extLst>
          </p:cNvPr>
          <p:cNvSpPr/>
          <p:nvPr/>
        </p:nvSpPr>
        <p:spPr>
          <a:xfrm>
            <a:off x="8242739" y="4154543"/>
            <a:ext cx="1527366" cy="445432"/>
          </a:xfrm>
          <a:prstGeom prst="round2DiagRect">
            <a:avLst/>
          </a:prstGeom>
          <a:solidFill>
            <a:schemeClr val="bg2">
              <a:lumMod val="75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Calibri" panose="020F0502020204030204" pitchFamily="34" charset="0"/>
                <a:cs typeface="Calibri" panose="020F0502020204030204" pitchFamily="34" charset="0"/>
              </a:rPr>
              <a:t>Other Platforms</a:t>
            </a:r>
          </a:p>
        </p:txBody>
      </p:sp>
      <p:cxnSp>
        <p:nvCxnSpPr>
          <p:cNvPr id="60" name="Straight Arrow Connector 59">
            <a:extLst>
              <a:ext uri="{FF2B5EF4-FFF2-40B4-BE49-F238E27FC236}">
                <a16:creationId xmlns:a16="http://schemas.microsoft.com/office/drawing/2014/main" id="{E6496651-9F91-4947-8198-2B266FC8C8DF}"/>
              </a:ext>
            </a:extLst>
          </p:cNvPr>
          <p:cNvCxnSpPr>
            <a:cxnSpLocks/>
          </p:cNvCxnSpPr>
          <p:nvPr/>
        </p:nvCxnSpPr>
        <p:spPr>
          <a:xfrm flipH="1" flipV="1">
            <a:off x="6720477" y="4718987"/>
            <a:ext cx="334907" cy="283734"/>
          </a:xfrm>
          <a:prstGeom prst="straightConnector1">
            <a:avLst/>
          </a:prstGeom>
          <a:ln w="3175">
            <a:solidFill>
              <a:schemeClr val="bg2">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58DE1D02-8693-4D19-9780-E9FC613E521A}"/>
              </a:ext>
            </a:extLst>
          </p:cNvPr>
          <p:cNvPicPr>
            <a:picLocks noChangeAspect="1"/>
          </p:cNvPicPr>
          <p:nvPr/>
        </p:nvPicPr>
        <p:blipFill>
          <a:blip r:embed="rId5"/>
          <a:stretch>
            <a:fillRect/>
          </a:stretch>
        </p:blipFill>
        <p:spPr>
          <a:xfrm>
            <a:off x="2371346" y="2386479"/>
            <a:ext cx="1905684" cy="407801"/>
          </a:xfrm>
          <a:prstGeom prst="rect">
            <a:avLst/>
          </a:prstGeom>
          <a:ln w="28575">
            <a:solidFill>
              <a:schemeClr val="tx1"/>
            </a:solidFill>
          </a:ln>
        </p:spPr>
      </p:pic>
      <p:pic>
        <p:nvPicPr>
          <p:cNvPr id="17" name="Picture 16">
            <a:extLst>
              <a:ext uri="{FF2B5EF4-FFF2-40B4-BE49-F238E27FC236}">
                <a16:creationId xmlns:a16="http://schemas.microsoft.com/office/drawing/2014/main" id="{25DDA542-604B-44F6-8E52-E1FD266BBE63}"/>
              </a:ext>
            </a:extLst>
          </p:cNvPr>
          <p:cNvPicPr>
            <a:picLocks noChangeAspect="1"/>
          </p:cNvPicPr>
          <p:nvPr/>
        </p:nvPicPr>
        <p:blipFill>
          <a:blip r:embed="rId6">
            <a:alphaModFix/>
            <a:extLst>
              <a:ext uri="{BEBA8EAE-BF5A-486C-A8C5-ECC9F3942E4B}">
                <a14:imgProps xmlns:a14="http://schemas.microsoft.com/office/drawing/2010/main">
                  <a14:imgLayer r:embed="rId7">
                    <a14:imgEffect>
                      <a14:artisticPhotocopy trans="100000"/>
                    </a14:imgEffect>
                  </a14:imgLayer>
                </a14:imgProps>
              </a:ext>
            </a:extLst>
          </a:blip>
          <a:stretch>
            <a:fillRect/>
          </a:stretch>
        </p:blipFill>
        <p:spPr>
          <a:xfrm>
            <a:off x="8242739" y="4622024"/>
            <a:ext cx="1527366" cy="599526"/>
          </a:xfrm>
          <a:prstGeom prst="rect">
            <a:avLst/>
          </a:prstGeom>
          <a:blipFill>
            <a:blip r:embed="rId8"/>
            <a:tile tx="0" ty="0" sx="100000" sy="100000" flip="none" algn="tl"/>
          </a:blipFill>
          <a:effectLst>
            <a:outerShdw blurRad="50800" dist="50800" dir="5400000" algn="ctr" rotWithShape="0">
              <a:srgbClr val="000000">
                <a:alpha val="0"/>
              </a:srgbClr>
            </a:outerShdw>
          </a:effectLst>
        </p:spPr>
      </p:pic>
      <p:sp>
        <p:nvSpPr>
          <p:cNvPr id="13" name="Arrow: Left-Right 12">
            <a:extLst>
              <a:ext uri="{FF2B5EF4-FFF2-40B4-BE49-F238E27FC236}">
                <a16:creationId xmlns:a16="http://schemas.microsoft.com/office/drawing/2014/main" id="{AD31F389-C7C8-486B-9C26-867B14F31D24}"/>
              </a:ext>
            </a:extLst>
          </p:cNvPr>
          <p:cNvSpPr/>
          <p:nvPr/>
        </p:nvSpPr>
        <p:spPr>
          <a:xfrm rot="5400000">
            <a:off x="7320216" y="2234310"/>
            <a:ext cx="417801" cy="269675"/>
          </a:xfrm>
          <a:prstGeom prst="lef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Arrow: Left-Right 57">
            <a:extLst>
              <a:ext uri="{FF2B5EF4-FFF2-40B4-BE49-F238E27FC236}">
                <a16:creationId xmlns:a16="http://schemas.microsoft.com/office/drawing/2014/main" id="{2326F802-1C5E-4861-9ECB-186498CE18C2}"/>
              </a:ext>
            </a:extLst>
          </p:cNvPr>
          <p:cNvSpPr/>
          <p:nvPr/>
        </p:nvSpPr>
        <p:spPr>
          <a:xfrm rot="5400000">
            <a:off x="7320216" y="3339268"/>
            <a:ext cx="417801" cy="269675"/>
          </a:xfrm>
          <a:prstGeom prst="lef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2129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5E6D9D-9054-45D1-8D77-27BCF2053E6B}"/>
              </a:ext>
            </a:extLst>
          </p:cNvPr>
          <p:cNvSpPr>
            <a:spLocks noGrp="1"/>
          </p:cNvSpPr>
          <p:nvPr>
            <p:ph type="title"/>
          </p:nvPr>
        </p:nvSpPr>
        <p:spPr>
          <a:xfrm>
            <a:off x="521772" y="334720"/>
            <a:ext cx="10834898" cy="670045"/>
          </a:xfrm>
        </p:spPr>
        <p:txBody>
          <a:bodyPr/>
          <a:lstStyle/>
          <a:p>
            <a:r>
              <a:rPr lang="en-US" sz="3200" dirty="0">
                <a:latin typeface="Calibri" panose="020F0502020204030204" pitchFamily="34" charset="0"/>
                <a:cs typeface="Calibri" panose="020F0502020204030204" pitchFamily="34" charset="0"/>
              </a:rPr>
              <a:t>What Are The Other Added Values for Cloud Native?</a:t>
            </a:r>
          </a:p>
        </p:txBody>
      </p:sp>
      <p:sp>
        <p:nvSpPr>
          <p:cNvPr id="2" name="Slide Number Placeholder 1">
            <a:extLst>
              <a:ext uri="{FF2B5EF4-FFF2-40B4-BE49-F238E27FC236}">
                <a16:creationId xmlns:a16="http://schemas.microsoft.com/office/drawing/2014/main" id="{262FE5F6-0D6F-4018-9610-6928493B9CEB}"/>
              </a:ext>
            </a:extLst>
          </p:cNvPr>
          <p:cNvSpPr>
            <a:spLocks noGrp="1"/>
          </p:cNvSpPr>
          <p:nvPr>
            <p:ph type="sldNum" sz="quarter" idx="4294967295"/>
          </p:nvPr>
        </p:nvSpPr>
        <p:spPr>
          <a:xfrm>
            <a:off x="11634788" y="6459538"/>
            <a:ext cx="557212" cy="365125"/>
          </a:xfrm>
        </p:spPr>
        <p:txBody>
          <a:bodyPr/>
          <a:lstStyle/>
          <a:p>
            <a:fld id="{EE2556C5-CE8C-6547-B838-EA80C61A4AF7}" type="slidenum">
              <a:rPr lang="en-US" smtClean="0"/>
              <a:pPr/>
              <a:t>5</a:t>
            </a:fld>
            <a:endParaRPr lang="en-US" dirty="0"/>
          </a:p>
        </p:txBody>
      </p:sp>
      <p:sp>
        <p:nvSpPr>
          <p:cNvPr id="23" name="Round Diagonal Corner Rectangle 9">
            <a:extLst>
              <a:ext uri="{FF2B5EF4-FFF2-40B4-BE49-F238E27FC236}">
                <a16:creationId xmlns:a16="http://schemas.microsoft.com/office/drawing/2014/main" id="{875DE96D-42A7-4A3D-84F0-1BFA41CB5FCA}"/>
              </a:ext>
            </a:extLst>
          </p:cNvPr>
          <p:cNvSpPr/>
          <p:nvPr/>
        </p:nvSpPr>
        <p:spPr>
          <a:xfrm>
            <a:off x="2729817" y="2477254"/>
            <a:ext cx="6118836" cy="1722848"/>
          </a:xfrm>
          <a:prstGeom prst="round2DiagRect">
            <a:avLst/>
          </a:prstGeom>
          <a:noFill/>
          <a:ln w="38100">
            <a:solidFill>
              <a:schemeClr val="tx1"/>
            </a:solidFill>
          </a:ln>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600" dirty="0">
              <a:solidFill>
                <a:schemeClr val="tx1"/>
              </a:solidFill>
              <a:latin typeface="Calibri" panose="020F0502020204030204" pitchFamily="34" charset="0"/>
              <a:cs typeface="Calibri" panose="020F0502020204030204" pitchFamily="34" charset="0"/>
            </a:endParaRPr>
          </a:p>
        </p:txBody>
      </p:sp>
      <p:cxnSp>
        <p:nvCxnSpPr>
          <p:cNvPr id="25" name="Straight Arrow Connector 24">
            <a:extLst>
              <a:ext uri="{FF2B5EF4-FFF2-40B4-BE49-F238E27FC236}">
                <a16:creationId xmlns:a16="http://schemas.microsoft.com/office/drawing/2014/main" id="{7CADE84D-CE3C-479B-B3C2-E75AB8A57733}"/>
              </a:ext>
            </a:extLst>
          </p:cNvPr>
          <p:cNvCxnSpPr>
            <a:cxnSpLocks/>
            <a:stCxn id="47" idx="2"/>
            <a:endCxn id="23" idx="3"/>
          </p:cNvCxnSpPr>
          <p:nvPr/>
        </p:nvCxnSpPr>
        <p:spPr>
          <a:xfrm>
            <a:off x="3487342" y="2185167"/>
            <a:ext cx="2301893" cy="2920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7" name="Picture 2" descr="Related image">
            <a:extLst>
              <a:ext uri="{FF2B5EF4-FFF2-40B4-BE49-F238E27FC236}">
                <a16:creationId xmlns:a16="http://schemas.microsoft.com/office/drawing/2014/main" id="{0CA06D56-7845-4322-8ADF-1F82BC02B93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flipV="1">
            <a:off x="3341882" y="1872999"/>
            <a:ext cx="290920" cy="31216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Rounded Corners 9">
            <a:extLst>
              <a:ext uri="{FF2B5EF4-FFF2-40B4-BE49-F238E27FC236}">
                <a16:creationId xmlns:a16="http://schemas.microsoft.com/office/drawing/2014/main" id="{DD5D99FC-6BFA-44E7-8AA5-7219CB3D28D3}"/>
              </a:ext>
            </a:extLst>
          </p:cNvPr>
          <p:cNvSpPr/>
          <p:nvPr/>
        </p:nvSpPr>
        <p:spPr>
          <a:xfrm>
            <a:off x="4882593" y="1913754"/>
            <a:ext cx="3023755" cy="312169"/>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OSS/BSS</a:t>
            </a:r>
          </a:p>
        </p:txBody>
      </p:sp>
      <p:sp>
        <p:nvSpPr>
          <p:cNvPr id="22" name="Rectangle: Rounded Corners 21">
            <a:extLst>
              <a:ext uri="{FF2B5EF4-FFF2-40B4-BE49-F238E27FC236}">
                <a16:creationId xmlns:a16="http://schemas.microsoft.com/office/drawing/2014/main" id="{18F1F685-2BD3-449F-9BF5-ADAE08CA40AB}"/>
              </a:ext>
            </a:extLst>
          </p:cNvPr>
          <p:cNvSpPr/>
          <p:nvPr/>
        </p:nvSpPr>
        <p:spPr>
          <a:xfrm>
            <a:off x="3162346" y="3107409"/>
            <a:ext cx="1287528" cy="568405"/>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Design Time</a:t>
            </a:r>
          </a:p>
          <a:p>
            <a:pPr algn="ctr"/>
            <a:r>
              <a:rPr lang="en-US" sz="1200" dirty="0"/>
              <a:t>(SDC)</a:t>
            </a:r>
          </a:p>
        </p:txBody>
      </p:sp>
      <p:sp>
        <p:nvSpPr>
          <p:cNvPr id="73" name="Rectangle: Rounded Corners 72">
            <a:extLst>
              <a:ext uri="{FF2B5EF4-FFF2-40B4-BE49-F238E27FC236}">
                <a16:creationId xmlns:a16="http://schemas.microsoft.com/office/drawing/2014/main" id="{E79C1294-3836-4634-85E3-A62C44B1C094}"/>
              </a:ext>
            </a:extLst>
          </p:cNvPr>
          <p:cNvSpPr/>
          <p:nvPr/>
        </p:nvSpPr>
        <p:spPr>
          <a:xfrm>
            <a:off x="4090337" y="3791433"/>
            <a:ext cx="1710001" cy="210367"/>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Openstack</a:t>
            </a:r>
            <a:r>
              <a:rPr lang="en-US" sz="1200" dirty="0"/>
              <a:t> VNFM</a:t>
            </a:r>
          </a:p>
        </p:txBody>
      </p:sp>
      <p:sp>
        <p:nvSpPr>
          <p:cNvPr id="75" name="Rectangle: Rounded Corners 74">
            <a:extLst>
              <a:ext uri="{FF2B5EF4-FFF2-40B4-BE49-F238E27FC236}">
                <a16:creationId xmlns:a16="http://schemas.microsoft.com/office/drawing/2014/main" id="{5181712B-52B1-473B-8EFB-BB98514D8304}"/>
              </a:ext>
            </a:extLst>
          </p:cNvPr>
          <p:cNvSpPr/>
          <p:nvPr/>
        </p:nvSpPr>
        <p:spPr>
          <a:xfrm>
            <a:off x="5882007" y="3791433"/>
            <a:ext cx="1710001" cy="210367"/>
          </a:xfrm>
          <a:prstGeom prst="roundRect">
            <a:avLst/>
          </a:prstGeom>
          <a:solidFill>
            <a:schemeClr val="accent1">
              <a:lumMod val="7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K8s VNFM</a:t>
            </a:r>
          </a:p>
        </p:txBody>
      </p:sp>
      <p:sp>
        <p:nvSpPr>
          <p:cNvPr id="46" name="Flowchart: Document 45">
            <a:extLst>
              <a:ext uri="{FF2B5EF4-FFF2-40B4-BE49-F238E27FC236}">
                <a16:creationId xmlns:a16="http://schemas.microsoft.com/office/drawing/2014/main" id="{861AB08A-BB43-4FFA-9E3D-C5938822B52C}"/>
              </a:ext>
            </a:extLst>
          </p:cNvPr>
          <p:cNvSpPr/>
          <p:nvPr/>
        </p:nvSpPr>
        <p:spPr>
          <a:xfrm>
            <a:off x="73174" y="1555877"/>
            <a:ext cx="2197913" cy="670046"/>
          </a:xfrm>
          <a:prstGeom prst="flowChartDocument">
            <a:avLst/>
          </a:prstGeom>
          <a:solidFill>
            <a:schemeClr val="bg1"/>
          </a:solid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i="1" dirty="0">
                <a:solidFill>
                  <a:schemeClr val="accent1"/>
                </a:solidFill>
                <a:latin typeface="Calibri" panose="020F0502020204030204" pitchFamily="34" charset="0"/>
                <a:cs typeface="Calibri" panose="020F0502020204030204" pitchFamily="34" charset="0"/>
              </a:rPr>
              <a:t>ONAP itself uses Micro-service architecture &amp; uses </a:t>
            </a:r>
            <a:r>
              <a:rPr lang="en-US" sz="1200" b="1" i="1" dirty="0">
                <a:solidFill>
                  <a:schemeClr val="accent1"/>
                </a:solidFill>
                <a:latin typeface="Calibri" panose="020F0502020204030204" pitchFamily="34" charset="0"/>
                <a:cs typeface="Calibri" panose="020F0502020204030204" pitchFamily="34" charset="0"/>
              </a:rPr>
              <a:t>Cloud Native principles</a:t>
            </a:r>
            <a:endParaRPr lang="en-US" b="1" i="1" dirty="0">
              <a:solidFill>
                <a:schemeClr val="accent1"/>
              </a:solidFill>
              <a:latin typeface="Calibri" panose="020F0502020204030204" pitchFamily="34" charset="0"/>
              <a:cs typeface="Calibri" panose="020F0502020204030204" pitchFamily="34" charset="0"/>
            </a:endParaRPr>
          </a:p>
        </p:txBody>
      </p:sp>
      <p:sp>
        <p:nvSpPr>
          <p:cNvPr id="48" name="Flowchart: Document 47">
            <a:extLst>
              <a:ext uri="{FF2B5EF4-FFF2-40B4-BE49-F238E27FC236}">
                <a16:creationId xmlns:a16="http://schemas.microsoft.com/office/drawing/2014/main" id="{E52DD14C-589A-4F83-9306-A4B181EBDF80}"/>
              </a:ext>
            </a:extLst>
          </p:cNvPr>
          <p:cNvSpPr/>
          <p:nvPr/>
        </p:nvSpPr>
        <p:spPr>
          <a:xfrm>
            <a:off x="89028" y="2336137"/>
            <a:ext cx="2197913" cy="670046"/>
          </a:xfrm>
          <a:prstGeom prst="flowChartDocument">
            <a:avLst/>
          </a:prstGeom>
          <a:solidFill>
            <a:schemeClr val="bg1"/>
          </a:solid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i="1" dirty="0">
                <a:solidFill>
                  <a:schemeClr val="accent1"/>
                </a:solidFill>
                <a:latin typeface="Calibri" panose="020F0502020204030204" pitchFamily="34" charset="0"/>
                <a:cs typeface="Calibri" panose="020F0502020204030204" pitchFamily="34" charset="0"/>
              </a:rPr>
              <a:t>ONAP Manages </a:t>
            </a:r>
            <a:r>
              <a:rPr lang="en-US" sz="1200" b="1" i="1" dirty="0">
                <a:solidFill>
                  <a:schemeClr val="accent1"/>
                </a:solidFill>
                <a:latin typeface="Calibri" panose="020F0502020204030204" pitchFamily="34" charset="0"/>
                <a:cs typeface="Calibri" panose="020F0502020204030204" pitchFamily="34" charset="0"/>
              </a:rPr>
              <a:t>Network-service &amp; application LCM </a:t>
            </a:r>
            <a:r>
              <a:rPr lang="en-US" sz="1200" i="1" dirty="0">
                <a:solidFill>
                  <a:schemeClr val="accent1"/>
                </a:solidFill>
                <a:latin typeface="Calibri" panose="020F0502020204030204" pitchFamily="34" charset="0"/>
                <a:cs typeface="Calibri" panose="020F0502020204030204" pitchFamily="34" charset="0"/>
              </a:rPr>
              <a:t>across Multiple VIMs (</a:t>
            </a:r>
            <a:r>
              <a:rPr lang="en-US" sz="1200" i="1" dirty="0" err="1">
                <a:solidFill>
                  <a:schemeClr val="accent1"/>
                </a:solidFill>
                <a:latin typeface="Calibri" panose="020F0502020204030204" pitchFamily="34" charset="0"/>
                <a:cs typeface="Calibri" panose="020F0502020204030204" pitchFamily="34" charset="0"/>
              </a:rPr>
              <a:t>Openstack</a:t>
            </a:r>
            <a:r>
              <a:rPr lang="en-US" sz="1200" i="1" dirty="0">
                <a:solidFill>
                  <a:schemeClr val="accent1"/>
                </a:solidFill>
                <a:latin typeface="Calibri" panose="020F0502020204030204" pitchFamily="34" charset="0"/>
                <a:cs typeface="Calibri" panose="020F0502020204030204" pitchFamily="34" charset="0"/>
              </a:rPr>
              <a:t>, K8s) </a:t>
            </a:r>
            <a:endParaRPr lang="en-US" i="1" dirty="0">
              <a:solidFill>
                <a:schemeClr val="accent1"/>
              </a:solidFill>
              <a:latin typeface="Calibri" panose="020F0502020204030204" pitchFamily="34" charset="0"/>
              <a:cs typeface="Calibri" panose="020F0502020204030204" pitchFamily="34" charset="0"/>
            </a:endParaRPr>
          </a:p>
        </p:txBody>
      </p:sp>
      <p:sp>
        <p:nvSpPr>
          <p:cNvPr id="49" name="Flowchart: Document 48">
            <a:extLst>
              <a:ext uri="{FF2B5EF4-FFF2-40B4-BE49-F238E27FC236}">
                <a16:creationId xmlns:a16="http://schemas.microsoft.com/office/drawing/2014/main" id="{A71B0142-9D2C-42B5-BC1A-EB3164F478DD}"/>
              </a:ext>
            </a:extLst>
          </p:cNvPr>
          <p:cNvSpPr/>
          <p:nvPr/>
        </p:nvSpPr>
        <p:spPr>
          <a:xfrm>
            <a:off x="9301599" y="1515121"/>
            <a:ext cx="2197913" cy="670046"/>
          </a:xfrm>
          <a:prstGeom prst="flowChartDocument">
            <a:avLst/>
          </a:prstGeom>
          <a:solidFill>
            <a:schemeClr val="bg1"/>
          </a:solid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i="1" dirty="0">
                <a:solidFill>
                  <a:schemeClr val="accent1"/>
                </a:solidFill>
                <a:latin typeface="Calibri" panose="020F0502020204030204" pitchFamily="34" charset="0"/>
                <a:cs typeface="Calibri" panose="020F0502020204030204" pitchFamily="34" charset="0"/>
              </a:rPr>
              <a:t>ONAP </a:t>
            </a:r>
            <a:r>
              <a:rPr lang="en-US" sz="1200" b="1" i="1" dirty="0">
                <a:solidFill>
                  <a:schemeClr val="accent1"/>
                </a:solidFill>
                <a:latin typeface="Calibri" panose="020F0502020204030204" pitchFamily="34" charset="0"/>
                <a:cs typeface="Calibri" panose="020F0502020204030204" pitchFamily="34" charset="0"/>
              </a:rPr>
              <a:t>supports standard models </a:t>
            </a:r>
            <a:r>
              <a:rPr lang="en-US" sz="1200" i="1" dirty="0">
                <a:solidFill>
                  <a:schemeClr val="accent1"/>
                </a:solidFill>
                <a:latin typeface="Calibri" panose="020F0502020204030204" pitchFamily="34" charset="0"/>
                <a:cs typeface="Calibri" panose="020F0502020204030204" pitchFamily="34" charset="0"/>
              </a:rPr>
              <a:t>&amp; APIs as per ETSI, TMF, MEF, 3GPP</a:t>
            </a:r>
            <a:endParaRPr lang="en-US" i="1" dirty="0">
              <a:solidFill>
                <a:schemeClr val="accent1"/>
              </a:solidFill>
              <a:latin typeface="Calibri" panose="020F0502020204030204" pitchFamily="34" charset="0"/>
              <a:cs typeface="Calibri" panose="020F0502020204030204" pitchFamily="34" charset="0"/>
            </a:endParaRPr>
          </a:p>
        </p:txBody>
      </p:sp>
      <p:sp>
        <p:nvSpPr>
          <p:cNvPr id="50" name="Flowchart: Document 49">
            <a:extLst>
              <a:ext uri="{FF2B5EF4-FFF2-40B4-BE49-F238E27FC236}">
                <a16:creationId xmlns:a16="http://schemas.microsoft.com/office/drawing/2014/main" id="{703DBC57-0D22-462D-93EC-B767D436467D}"/>
              </a:ext>
            </a:extLst>
          </p:cNvPr>
          <p:cNvSpPr/>
          <p:nvPr/>
        </p:nvSpPr>
        <p:spPr>
          <a:xfrm>
            <a:off x="9301599" y="2329635"/>
            <a:ext cx="2197913" cy="843839"/>
          </a:xfrm>
          <a:prstGeom prst="flowChartDocument">
            <a:avLst/>
          </a:prstGeom>
          <a:solidFill>
            <a:schemeClr val="bg1"/>
          </a:solid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i="1" dirty="0">
                <a:solidFill>
                  <a:schemeClr val="accent1"/>
                </a:solidFill>
                <a:latin typeface="Calibri" panose="020F0502020204030204" pitchFamily="34" charset="0"/>
                <a:cs typeface="Calibri" panose="020F0502020204030204" pitchFamily="34" charset="0"/>
              </a:rPr>
              <a:t>ONAP enables </a:t>
            </a:r>
            <a:r>
              <a:rPr lang="en-US" sz="1200" b="1" i="1" dirty="0">
                <a:solidFill>
                  <a:schemeClr val="accent1"/>
                </a:solidFill>
                <a:latin typeface="Calibri" panose="020F0502020204030204" pitchFamily="34" charset="0"/>
                <a:cs typeface="Calibri" panose="020F0502020204030204" pitchFamily="34" charset="0"/>
              </a:rPr>
              <a:t>Day2 configuration </a:t>
            </a:r>
            <a:r>
              <a:rPr lang="en-US" sz="1200" i="1" dirty="0">
                <a:solidFill>
                  <a:schemeClr val="accent1"/>
                </a:solidFill>
                <a:latin typeface="Calibri" panose="020F0502020204030204" pitchFamily="34" charset="0"/>
                <a:cs typeface="Calibri" panose="020F0502020204030204" pitchFamily="34" charset="0"/>
              </a:rPr>
              <a:t>of Network functions via RESTful API, </a:t>
            </a:r>
            <a:r>
              <a:rPr lang="en-US" sz="1200" i="1" dirty="0" err="1">
                <a:solidFill>
                  <a:schemeClr val="accent1"/>
                </a:solidFill>
                <a:latin typeface="Calibri" panose="020F0502020204030204" pitchFamily="34" charset="0"/>
                <a:cs typeface="Calibri" panose="020F0502020204030204" pitchFamily="34" charset="0"/>
              </a:rPr>
              <a:t>NetConf</a:t>
            </a:r>
            <a:r>
              <a:rPr lang="en-US" sz="1200" i="1" dirty="0">
                <a:solidFill>
                  <a:schemeClr val="accent1"/>
                </a:solidFill>
                <a:latin typeface="Calibri" panose="020F0502020204030204" pitchFamily="34" charset="0"/>
                <a:cs typeface="Calibri" panose="020F0502020204030204" pitchFamily="34" charset="0"/>
              </a:rPr>
              <a:t>,  K8s CRDs</a:t>
            </a:r>
          </a:p>
        </p:txBody>
      </p:sp>
      <p:sp>
        <p:nvSpPr>
          <p:cNvPr id="55" name="Flowchart: Document 54">
            <a:extLst>
              <a:ext uri="{FF2B5EF4-FFF2-40B4-BE49-F238E27FC236}">
                <a16:creationId xmlns:a16="http://schemas.microsoft.com/office/drawing/2014/main" id="{0302B6DA-AF89-45EA-B01E-A9189F90E3E3}"/>
              </a:ext>
            </a:extLst>
          </p:cNvPr>
          <p:cNvSpPr/>
          <p:nvPr/>
        </p:nvSpPr>
        <p:spPr>
          <a:xfrm>
            <a:off x="73174" y="3198141"/>
            <a:ext cx="2197913" cy="670046"/>
          </a:xfrm>
          <a:prstGeom prst="flowChartDocument">
            <a:avLst/>
          </a:prstGeom>
          <a:solidFill>
            <a:schemeClr val="bg1"/>
          </a:solid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i="1" dirty="0">
                <a:solidFill>
                  <a:schemeClr val="accent1"/>
                </a:solidFill>
                <a:latin typeface="Calibri" panose="020F0502020204030204" pitchFamily="34" charset="0"/>
                <a:cs typeface="Calibri" panose="020F0502020204030204" pitchFamily="34" charset="0"/>
              </a:rPr>
              <a:t>ONAP </a:t>
            </a:r>
            <a:r>
              <a:rPr lang="en-US" sz="1200" b="1" i="1" dirty="0">
                <a:solidFill>
                  <a:schemeClr val="accent1"/>
                </a:solidFill>
                <a:latin typeface="Calibri" panose="020F0502020204030204" pitchFamily="34" charset="0"/>
                <a:cs typeface="Calibri" panose="020F0502020204030204" pitchFamily="34" charset="0"/>
              </a:rPr>
              <a:t>Design tools </a:t>
            </a:r>
            <a:r>
              <a:rPr lang="en-US" sz="1200" i="1" dirty="0">
                <a:solidFill>
                  <a:schemeClr val="accent1"/>
                </a:solidFill>
                <a:latin typeface="Calibri" panose="020F0502020204030204" pitchFamily="34" charset="0"/>
                <a:cs typeface="Calibri" panose="020F0502020204030204" pitchFamily="34" charset="0"/>
              </a:rPr>
              <a:t>support multiple descriptions </a:t>
            </a:r>
          </a:p>
          <a:p>
            <a:pPr algn="ctr"/>
            <a:r>
              <a:rPr lang="en-US" sz="1200" i="1" dirty="0">
                <a:solidFill>
                  <a:schemeClr val="accent1"/>
                </a:solidFill>
                <a:latin typeface="Calibri" panose="020F0502020204030204" pitchFamily="34" charset="0"/>
                <a:cs typeface="Calibri" panose="020F0502020204030204" pitchFamily="34" charset="0"/>
              </a:rPr>
              <a:t>(Helm, TOSCA, HEAT etc.)</a:t>
            </a:r>
            <a:endParaRPr lang="en-US" i="1" dirty="0">
              <a:solidFill>
                <a:schemeClr val="accent1"/>
              </a:solidFill>
              <a:latin typeface="Calibri" panose="020F0502020204030204" pitchFamily="34" charset="0"/>
              <a:cs typeface="Calibri" panose="020F0502020204030204" pitchFamily="34" charset="0"/>
            </a:endParaRPr>
          </a:p>
        </p:txBody>
      </p:sp>
      <p:sp>
        <p:nvSpPr>
          <p:cNvPr id="57" name="Flowchart: Document 56">
            <a:extLst>
              <a:ext uri="{FF2B5EF4-FFF2-40B4-BE49-F238E27FC236}">
                <a16:creationId xmlns:a16="http://schemas.microsoft.com/office/drawing/2014/main" id="{58E86A3C-2980-4ED2-A651-A1B7C895E79B}"/>
              </a:ext>
            </a:extLst>
          </p:cNvPr>
          <p:cNvSpPr/>
          <p:nvPr/>
        </p:nvSpPr>
        <p:spPr>
          <a:xfrm>
            <a:off x="111344" y="4871636"/>
            <a:ext cx="2197913" cy="843839"/>
          </a:xfrm>
          <a:prstGeom prst="flowChartDocument">
            <a:avLst/>
          </a:prstGeom>
          <a:solidFill>
            <a:schemeClr val="bg1"/>
          </a:solid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i="1" dirty="0">
                <a:solidFill>
                  <a:schemeClr val="accent1"/>
                </a:solidFill>
                <a:latin typeface="Calibri" panose="020F0502020204030204" pitchFamily="34" charset="0"/>
                <a:cs typeface="Calibri" panose="020F0502020204030204" pitchFamily="34" charset="0"/>
              </a:rPr>
              <a:t>ONAP DCAE </a:t>
            </a:r>
            <a:r>
              <a:rPr lang="en-US" sz="1200" i="1" dirty="0">
                <a:solidFill>
                  <a:schemeClr val="accent1"/>
                </a:solidFill>
                <a:latin typeface="Calibri" panose="020F0502020204030204" pitchFamily="34" charset="0"/>
                <a:cs typeface="Calibri" panose="020F0502020204030204" pitchFamily="34" charset="0"/>
              </a:rPr>
              <a:t>collects telemetry from remote sites, analyzes them and generate any control loop actions (Scale, Heal)</a:t>
            </a:r>
            <a:endParaRPr lang="en-US" i="1" dirty="0">
              <a:solidFill>
                <a:schemeClr val="accent1"/>
              </a:solidFill>
              <a:latin typeface="Calibri" panose="020F0502020204030204" pitchFamily="34" charset="0"/>
              <a:cs typeface="Calibri" panose="020F0502020204030204" pitchFamily="34" charset="0"/>
            </a:endParaRPr>
          </a:p>
        </p:txBody>
      </p:sp>
      <p:sp>
        <p:nvSpPr>
          <p:cNvPr id="58" name="Flowchart: Document 57">
            <a:extLst>
              <a:ext uri="{FF2B5EF4-FFF2-40B4-BE49-F238E27FC236}">
                <a16:creationId xmlns:a16="http://schemas.microsoft.com/office/drawing/2014/main" id="{81F8123A-8E64-4061-AE99-1E80DCF61326}"/>
              </a:ext>
            </a:extLst>
          </p:cNvPr>
          <p:cNvSpPr/>
          <p:nvPr/>
        </p:nvSpPr>
        <p:spPr>
          <a:xfrm>
            <a:off x="66350" y="4035844"/>
            <a:ext cx="2197913" cy="670046"/>
          </a:xfrm>
          <a:prstGeom prst="flowChartDocument">
            <a:avLst/>
          </a:prstGeom>
          <a:solidFill>
            <a:schemeClr val="bg1"/>
          </a:solid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i="1" dirty="0">
                <a:solidFill>
                  <a:schemeClr val="accent1"/>
                </a:solidFill>
                <a:latin typeface="Calibri" panose="020F0502020204030204" pitchFamily="34" charset="0"/>
                <a:cs typeface="Calibri" panose="020F0502020204030204" pitchFamily="34" charset="0"/>
              </a:rPr>
              <a:t>ONAP OOF (Optimization) </a:t>
            </a:r>
            <a:r>
              <a:rPr lang="en-US" sz="1200" i="1" dirty="0">
                <a:solidFill>
                  <a:schemeClr val="accent1"/>
                </a:solidFill>
                <a:latin typeface="Calibri" panose="020F0502020204030204" pitchFamily="34" charset="0"/>
                <a:cs typeface="Calibri" panose="020F0502020204030204" pitchFamily="34" charset="0"/>
              </a:rPr>
              <a:t>chooses the right locations to place workloads</a:t>
            </a:r>
            <a:endParaRPr lang="en-US" i="1" dirty="0">
              <a:solidFill>
                <a:schemeClr val="accent1"/>
              </a:solidFill>
              <a:latin typeface="Calibri" panose="020F0502020204030204" pitchFamily="34" charset="0"/>
              <a:cs typeface="Calibri" panose="020F0502020204030204" pitchFamily="34" charset="0"/>
            </a:endParaRPr>
          </a:p>
        </p:txBody>
      </p:sp>
      <p:sp>
        <p:nvSpPr>
          <p:cNvPr id="54" name="Rectangle: Rounded Corners 53">
            <a:extLst>
              <a:ext uri="{FF2B5EF4-FFF2-40B4-BE49-F238E27FC236}">
                <a16:creationId xmlns:a16="http://schemas.microsoft.com/office/drawing/2014/main" id="{0B9E11A2-D930-4494-A44C-00A2BA25278E}"/>
              </a:ext>
            </a:extLst>
          </p:cNvPr>
          <p:cNvSpPr/>
          <p:nvPr/>
        </p:nvSpPr>
        <p:spPr>
          <a:xfrm>
            <a:off x="2788594" y="4556385"/>
            <a:ext cx="2077720" cy="339055"/>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200" dirty="0" err="1"/>
              <a:t>Openstack</a:t>
            </a:r>
            <a:r>
              <a:rPr lang="en-US" sz="1200" dirty="0"/>
              <a:t> site</a:t>
            </a:r>
          </a:p>
        </p:txBody>
      </p:sp>
      <p:sp>
        <p:nvSpPr>
          <p:cNvPr id="56" name="Rectangle: Rounded Corners 55">
            <a:extLst>
              <a:ext uri="{FF2B5EF4-FFF2-40B4-BE49-F238E27FC236}">
                <a16:creationId xmlns:a16="http://schemas.microsoft.com/office/drawing/2014/main" id="{FF647DAB-70BC-4A28-9FB7-21757CC1215F}"/>
              </a:ext>
            </a:extLst>
          </p:cNvPr>
          <p:cNvSpPr/>
          <p:nvPr/>
        </p:nvSpPr>
        <p:spPr>
          <a:xfrm>
            <a:off x="2865931" y="4599923"/>
            <a:ext cx="2077720" cy="339055"/>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200" dirty="0" err="1"/>
              <a:t>Openstack</a:t>
            </a:r>
            <a:r>
              <a:rPr lang="en-US" sz="1200" dirty="0"/>
              <a:t> Site</a:t>
            </a:r>
          </a:p>
        </p:txBody>
      </p:sp>
      <p:sp>
        <p:nvSpPr>
          <p:cNvPr id="60" name="Rectangle: Rounded Corners 59">
            <a:extLst>
              <a:ext uri="{FF2B5EF4-FFF2-40B4-BE49-F238E27FC236}">
                <a16:creationId xmlns:a16="http://schemas.microsoft.com/office/drawing/2014/main" id="{AEAB3E4D-FFF1-4F46-B2EF-BAC8CF3DE643}"/>
              </a:ext>
            </a:extLst>
          </p:cNvPr>
          <p:cNvSpPr/>
          <p:nvPr/>
        </p:nvSpPr>
        <p:spPr>
          <a:xfrm>
            <a:off x="5066132" y="4572047"/>
            <a:ext cx="1328339" cy="366931"/>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200" dirty="0"/>
              <a:t>K8s Edge Clusters</a:t>
            </a:r>
          </a:p>
        </p:txBody>
      </p:sp>
      <p:sp>
        <p:nvSpPr>
          <p:cNvPr id="63" name="Rectangle: Rounded Corners 62">
            <a:extLst>
              <a:ext uri="{FF2B5EF4-FFF2-40B4-BE49-F238E27FC236}">
                <a16:creationId xmlns:a16="http://schemas.microsoft.com/office/drawing/2014/main" id="{BE607611-2F0A-44AC-92B0-EE7A5A4E01C4}"/>
              </a:ext>
            </a:extLst>
          </p:cNvPr>
          <p:cNvSpPr/>
          <p:nvPr/>
        </p:nvSpPr>
        <p:spPr>
          <a:xfrm>
            <a:off x="6542259" y="4581839"/>
            <a:ext cx="1524397" cy="347345"/>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200" dirty="0"/>
              <a:t>K8s Cloud Clusters</a:t>
            </a:r>
          </a:p>
        </p:txBody>
      </p:sp>
      <p:sp>
        <p:nvSpPr>
          <p:cNvPr id="64" name="Rectangle: Rounded Corners 63">
            <a:extLst>
              <a:ext uri="{FF2B5EF4-FFF2-40B4-BE49-F238E27FC236}">
                <a16:creationId xmlns:a16="http://schemas.microsoft.com/office/drawing/2014/main" id="{CA89C6C0-DC69-4CAE-830D-CA6470A616A5}"/>
              </a:ext>
            </a:extLst>
          </p:cNvPr>
          <p:cNvSpPr/>
          <p:nvPr/>
        </p:nvSpPr>
        <p:spPr>
          <a:xfrm>
            <a:off x="5115808" y="4599923"/>
            <a:ext cx="1328339" cy="366931"/>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200" dirty="0"/>
              <a:t>K8s Edge Clusters</a:t>
            </a:r>
          </a:p>
        </p:txBody>
      </p:sp>
      <p:sp>
        <p:nvSpPr>
          <p:cNvPr id="65" name="Rectangle: Rounded Corners 64">
            <a:extLst>
              <a:ext uri="{FF2B5EF4-FFF2-40B4-BE49-F238E27FC236}">
                <a16:creationId xmlns:a16="http://schemas.microsoft.com/office/drawing/2014/main" id="{9EDCC4BE-606D-4843-A7CD-686E9BE21CEB}"/>
              </a:ext>
            </a:extLst>
          </p:cNvPr>
          <p:cNvSpPr/>
          <p:nvPr/>
        </p:nvSpPr>
        <p:spPr>
          <a:xfrm>
            <a:off x="6591935" y="4609715"/>
            <a:ext cx="1524397" cy="347345"/>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200" dirty="0"/>
              <a:t>K8s Cloud Clusters</a:t>
            </a:r>
          </a:p>
        </p:txBody>
      </p:sp>
      <p:sp>
        <p:nvSpPr>
          <p:cNvPr id="68" name="Rectangle: Rounded Corners 67">
            <a:extLst>
              <a:ext uri="{FF2B5EF4-FFF2-40B4-BE49-F238E27FC236}">
                <a16:creationId xmlns:a16="http://schemas.microsoft.com/office/drawing/2014/main" id="{2EFE2589-72DB-4E6F-8623-432111F52064}"/>
              </a:ext>
            </a:extLst>
          </p:cNvPr>
          <p:cNvSpPr/>
          <p:nvPr/>
        </p:nvSpPr>
        <p:spPr>
          <a:xfrm>
            <a:off x="4512809" y="3110406"/>
            <a:ext cx="2168911" cy="568405"/>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Orchestrator</a:t>
            </a:r>
          </a:p>
          <a:p>
            <a:pPr algn="ctr"/>
            <a:r>
              <a:rPr lang="en-US" sz="1200" dirty="0"/>
              <a:t>(SO, OOF, A&amp;AI)</a:t>
            </a:r>
          </a:p>
        </p:txBody>
      </p:sp>
      <p:cxnSp>
        <p:nvCxnSpPr>
          <p:cNvPr id="28" name="Straight Arrow Connector 27">
            <a:extLst>
              <a:ext uri="{FF2B5EF4-FFF2-40B4-BE49-F238E27FC236}">
                <a16:creationId xmlns:a16="http://schemas.microsoft.com/office/drawing/2014/main" id="{8CE92D97-DCCA-4D73-9A20-7F31B2BC8315}"/>
              </a:ext>
            </a:extLst>
          </p:cNvPr>
          <p:cNvCxnSpPr>
            <a:cxnSpLocks/>
            <a:stCxn id="68" idx="2"/>
            <a:endCxn id="73" idx="0"/>
          </p:cNvCxnSpPr>
          <p:nvPr/>
        </p:nvCxnSpPr>
        <p:spPr>
          <a:xfrm flipH="1">
            <a:off x="4945338" y="3678811"/>
            <a:ext cx="651927" cy="112622"/>
          </a:xfrm>
          <a:prstGeom prst="straightConnector1">
            <a:avLst/>
          </a:prstGeom>
          <a:ln>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E6B98D11-265B-4B6E-89A7-05908D757F7F}"/>
              </a:ext>
            </a:extLst>
          </p:cNvPr>
          <p:cNvCxnSpPr>
            <a:cxnSpLocks/>
            <a:stCxn id="68" idx="2"/>
            <a:endCxn id="75" idx="0"/>
          </p:cNvCxnSpPr>
          <p:nvPr/>
        </p:nvCxnSpPr>
        <p:spPr>
          <a:xfrm>
            <a:off x="5597265" y="3678811"/>
            <a:ext cx="1139743" cy="112622"/>
          </a:xfrm>
          <a:prstGeom prst="straightConnector1">
            <a:avLst/>
          </a:prstGeom>
          <a:ln>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6" name="Rectangle: Rounded Corners 75">
            <a:extLst>
              <a:ext uri="{FF2B5EF4-FFF2-40B4-BE49-F238E27FC236}">
                <a16:creationId xmlns:a16="http://schemas.microsoft.com/office/drawing/2014/main" id="{52234004-7B26-4F15-B651-A3301CF54075}"/>
              </a:ext>
            </a:extLst>
          </p:cNvPr>
          <p:cNvSpPr/>
          <p:nvPr/>
        </p:nvSpPr>
        <p:spPr>
          <a:xfrm>
            <a:off x="6819639" y="3113926"/>
            <a:ext cx="1620066" cy="568405"/>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Day2/Operations</a:t>
            </a:r>
          </a:p>
          <a:p>
            <a:pPr algn="ctr"/>
            <a:r>
              <a:rPr lang="en-US" sz="1200" dirty="0"/>
              <a:t>(DCAE, POLICY, CLAMP, CDS)</a:t>
            </a:r>
          </a:p>
        </p:txBody>
      </p:sp>
      <p:sp>
        <p:nvSpPr>
          <p:cNvPr id="34" name="Rectangle: Rounded Corners 33">
            <a:extLst>
              <a:ext uri="{FF2B5EF4-FFF2-40B4-BE49-F238E27FC236}">
                <a16:creationId xmlns:a16="http://schemas.microsoft.com/office/drawing/2014/main" id="{F23EE638-501C-4742-A4D7-8F64B27AE42F}"/>
              </a:ext>
            </a:extLst>
          </p:cNvPr>
          <p:cNvSpPr/>
          <p:nvPr/>
        </p:nvSpPr>
        <p:spPr>
          <a:xfrm>
            <a:off x="3487342" y="5726405"/>
            <a:ext cx="8012170" cy="558114"/>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ONAP is a comprehensive E2E Network Management Platform Solution </a:t>
            </a:r>
          </a:p>
        </p:txBody>
      </p:sp>
      <p:sp>
        <p:nvSpPr>
          <p:cNvPr id="35" name="Flowchart: Document 34">
            <a:extLst>
              <a:ext uri="{FF2B5EF4-FFF2-40B4-BE49-F238E27FC236}">
                <a16:creationId xmlns:a16="http://schemas.microsoft.com/office/drawing/2014/main" id="{C6286251-12F5-41E4-A59B-B8E24D82FC7E}"/>
              </a:ext>
            </a:extLst>
          </p:cNvPr>
          <p:cNvSpPr/>
          <p:nvPr/>
        </p:nvSpPr>
        <p:spPr>
          <a:xfrm>
            <a:off x="9301598" y="3356262"/>
            <a:ext cx="2197914" cy="843839"/>
          </a:xfrm>
          <a:prstGeom prst="flowChartDocument">
            <a:avLst/>
          </a:prstGeom>
          <a:solidFill>
            <a:schemeClr val="bg1"/>
          </a:solid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b="1" i="1" dirty="0">
              <a:solidFill>
                <a:schemeClr val="accent1"/>
              </a:solidFill>
              <a:latin typeface="Calibri" panose="020F0502020204030204" pitchFamily="34" charset="0"/>
              <a:cs typeface="Calibri" panose="020F0502020204030204" pitchFamily="34" charset="0"/>
            </a:endParaRPr>
          </a:p>
          <a:p>
            <a:pPr algn="ctr"/>
            <a:r>
              <a:rPr lang="en-US" sz="1200" b="1" i="1" dirty="0">
                <a:solidFill>
                  <a:schemeClr val="accent1"/>
                </a:solidFill>
                <a:latin typeface="Calibri" panose="020F0502020204030204" pitchFamily="34" charset="0"/>
                <a:cs typeface="Calibri" panose="020F0502020204030204" pitchFamily="34" charset="0"/>
              </a:rPr>
              <a:t>ONAP AAI </a:t>
            </a:r>
            <a:r>
              <a:rPr lang="en-US" sz="1200" i="1" dirty="0">
                <a:solidFill>
                  <a:schemeClr val="accent1"/>
                </a:solidFill>
                <a:latin typeface="Calibri" panose="020F0502020204030204" pitchFamily="34" charset="0"/>
                <a:cs typeface="Calibri" panose="020F0502020204030204" pitchFamily="34" charset="0"/>
              </a:rPr>
              <a:t>is the central repository that keeps site/network element inventory and network service status.</a:t>
            </a:r>
          </a:p>
        </p:txBody>
      </p:sp>
      <p:sp>
        <p:nvSpPr>
          <p:cNvPr id="39" name="Rectangle 38">
            <a:extLst>
              <a:ext uri="{FF2B5EF4-FFF2-40B4-BE49-F238E27FC236}">
                <a16:creationId xmlns:a16="http://schemas.microsoft.com/office/drawing/2014/main" id="{8D77040F-B5C8-4A97-9278-97B89BA61EA6}"/>
              </a:ext>
            </a:extLst>
          </p:cNvPr>
          <p:cNvSpPr/>
          <p:nvPr/>
        </p:nvSpPr>
        <p:spPr>
          <a:xfrm>
            <a:off x="544212" y="974493"/>
            <a:ext cx="6450090" cy="646331"/>
          </a:xfrm>
          <a:prstGeom prst="rect">
            <a:avLst/>
          </a:prstGeom>
        </p:spPr>
        <p:txBody>
          <a:bodyPr wrap="square">
            <a:spAutoFit/>
          </a:bodyPr>
          <a:lstStyle/>
          <a:p>
            <a:r>
              <a:rPr lang="en-US" sz="1200" i="1" dirty="0">
                <a:solidFill>
                  <a:schemeClr val="bg1"/>
                </a:solidFill>
              </a:rPr>
              <a:t>Prepared by </a:t>
            </a:r>
            <a:r>
              <a:rPr lang="en-US" sz="1200" b="1" i="1" dirty="0">
                <a:solidFill>
                  <a:schemeClr val="accent1"/>
                </a:solidFill>
              </a:rPr>
              <a:t>Alla Goldner (Amdocs), </a:t>
            </a:r>
            <a:r>
              <a:rPr lang="en-US" sz="1200" i="1" dirty="0">
                <a:solidFill>
                  <a:schemeClr val="bg1"/>
                </a:solidFill>
              </a:rPr>
              <a:t>Srinivasa Addepalli (Intel)</a:t>
            </a:r>
          </a:p>
          <a:p>
            <a:endParaRPr lang="en-US" sz="1200" i="1" dirty="0">
              <a:solidFill>
                <a:schemeClr val="bg1"/>
              </a:solidFill>
            </a:endParaRPr>
          </a:p>
          <a:p>
            <a:endParaRPr lang="en-US" sz="1200" dirty="0">
              <a:solidFill>
                <a:schemeClr val="bg1"/>
              </a:solidFill>
            </a:endParaRPr>
          </a:p>
        </p:txBody>
      </p:sp>
      <p:pic>
        <p:nvPicPr>
          <p:cNvPr id="1026" name="Picture 2" descr="ONAP: Network Automation &amp; Orchestration Platform">
            <a:extLst>
              <a:ext uri="{FF2B5EF4-FFF2-40B4-BE49-F238E27FC236}">
                <a16:creationId xmlns:a16="http://schemas.microsoft.com/office/drawing/2014/main" id="{B159C89E-5C2B-4D63-9281-F26F8EA139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5383" y="2394756"/>
            <a:ext cx="1933121" cy="412944"/>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36" name="Arrow: Left-Right 35">
            <a:extLst>
              <a:ext uri="{FF2B5EF4-FFF2-40B4-BE49-F238E27FC236}">
                <a16:creationId xmlns:a16="http://schemas.microsoft.com/office/drawing/2014/main" id="{11CBA720-7E13-48C7-9CFA-5F701717B246}"/>
              </a:ext>
            </a:extLst>
          </p:cNvPr>
          <p:cNvSpPr/>
          <p:nvPr/>
        </p:nvSpPr>
        <p:spPr>
          <a:xfrm rot="5400000">
            <a:off x="7320216" y="2234310"/>
            <a:ext cx="417801" cy="269675"/>
          </a:xfrm>
          <a:prstGeom prst="lef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rrow: Left-Right 37">
            <a:extLst>
              <a:ext uri="{FF2B5EF4-FFF2-40B4-BE49-F238E27FC236}">
                <a16:creationId xmlns:a16="http://schemas.microsoft.com/office/drawing/2014/main" id="{62E25FEB-FF62-4228-8A61-048DE4515306}"/>
              </a:ext>
            </a:extLst>
          </p:cNvPr>
          <p:cNvSpPr/>
          <p:nvPr/>
        </p:nvSpPr>
        <p:spPr>
          <a:xfrm rot="5400000">
            <a:off x="4205228" y="4161705"/>
            <a:ext cx="570592" cy="269675"/>
          </a:xfrm>
          <a:prstGeom prst="lef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Left-Right 40">
            <a:extLst>
              <a:ext uri="{FF2B5EF4-FFF2-40B4-BE49-F238E27FC236}">
                <a16:creationId xmlns:a16="http://schemas.microsoft.com/office/drawing/2014/main" id="{2E8AF9D3-C1BE-4BCA-83C8-7C1D691E07EE}"/>
              </a:ext>
            </a:extLst>
          </p:cNvPr>
          <p:cNvSpPr/>
          <p:nvPr/>
        </p:nvSpPr>
        <p:spPr>
          <a:xfrm rot="5400000">
            <a:off x="5882599" y="4184888"/>
            <a:ext cx="570592" cy="269675"/>
          </a:xfrm>
          <a:prstGeom prst="lef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rrow: Left-Right 42">
            <a:extLst>
              <a:ext uri="{FF2B5EF4-FFF2-40B4-BE49-F238E27FC236}">
                <a16:creationId xmlns:a16="http://schemas.microsoft.com/office/drawing/2014/main" id="{0B6FDC5A-DFE7-4275-A875-47F694167A11}"/>
              </a:ext>
            </a:extLst>
          </p:cNvPr>
          <p:cNvSpPr/>
          <p:nvPr/>
        </p:nvSpPr>
        <p:spPr>
          <a:xfrm rot="5400000">
            <a:off x="6968188" y="4174367"/>
            <a:ext cx="570592" cy="269675"/>
          </a:xfrm>
          <a:prstGeom prst="lef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797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8" name="Google Shape;88;p21"/>
          <p:cNvSpPr txBox="1">
            <a:spLocks noGrp="1"/>
          </p:cNvSpPr>
          <p:nvPr>
            <p:ph type="title"/>
          </p:nvPr>
        </p:nvSpPr>
        <p:spPr>
          <a:xfrm>
            <a:off x="465859" y="310667"/>
            <a:ext cx="8282198" cy="670045"/>
          </a:xfrm>
          <a:prstGeom prst="rect">
            <a:avLst/>
          </a:prstGeom>
        </p:spPr>
        <p:txBody>
          <a:bodyPr spcFirstLastPara="1" wrap="square" lIns="121900" tIns="121900" rIns="121900" bIns="121900" anchor="ctr" anchorCtr="0">
            <a:noAutofit/>
          </a:bodyPr>
          <a:lstStyle/>
          <a:p>
            <a:r>
              <a:rPr lang="en" sz="3200" dirty="0">
                <a:latin typeface="Calibri" panose="020F0502020204030204" pitchFamily="34" charset="0"/>
                <a:cs typeface="Calibri" panose="020F0502020204030204" pitchFamily="34" charset="0"/>
              </a:rPr>
              <a:t>Cross-</a:t>
            </a:r>
            <a:r>
              <a:rPr lang="en-US" sz="3200" dirty="0">
                <a:latin typeface="Calibri" panose="020F0502020204030204" pitchFamily="34" charset="0"/>
                <a:cs typeface="Calibri" panose="020F0502020204030204" pitchFamily="34" charset="0"/>
              </a:rPr>
              <a:t>C</a:t>
            </a:r>
            <a:r>
              <a:rPr lang="en" sz="3200" dirty="0">
                <a:latin typeface="Calibri" panose="020F0502020204030204" pitchFamily="34" charset="0"/>
                <a:cs typeface="Calibri" panose="020F0502020204030204" pitchFamily="34" charset="0"/>
              </a:rPr>
              <a:t>ommunity CNF </a:t>
            </a:r>
            <a:r>
              <a:rPr lang="en-US" sz="3200" dirty="0">
                <a:latin typeface="Calibri" panose="020F0502020204030204" pitchFamily="34" charset="0"/>
                <a:cs typeface="Calibri" panose="020F0502020204030204" pitchFamily="34" charset="0"/>
              </a:rPr>
              <a:t>L</a:t>
            </a:r>
            <a:r>
              <a:rPr lang="en" sz="3200" dirty="0">
                <a:latin typeface="Calibri" panose="020F0502020204030204" pitchFamily="34" charset="0"/>
                <a:cs typeface="Calibri" panose="020F0502020204030204" pitchFamily="34" charset="0"/>
              </a:rPr>
              <a:t>andscape</a:t>
            </a:r>
            <a:endParaRPr sz="3200" dirty="0">
              <a:latin typeface="Calibri" panose="020F0502020204030204" pitchFamily="34" charset="0"/>
              <a:cs typeface="Calibri" panose="020F0502020204030204" pitchFamily="34" charset="0"/>
            </a:endParaRPr>
          </a:p>
        </p:txBody>
      </p:sp>
      <p:sp>
        <p:nvSpPr>
          <p:cNvPr id="48" name="Rectangle 47">
            <a:extLst>
              <a:ext uri="{FF2B5EF4-FFF2-40B4-BE49-F238E27FC236}">
                <a16:creationId xmlns:a16="http://schemas.microsoft.com/office/drawing/2014/main" id="{5E83FF1C-5AD3-4259-87D9-A0A0059EA5B4}"/>
              </a:ext>
            </a:extLst>
          </p:cNvPr>
          <p:cNvSpPr/>
          <p:nvPr/>
        </p:nvSpPr>
        <p:spPr>
          <a:xfrm>
            <a:off x="544212" y="974493"/>
            <a:ext cx="6450090" cy="646331"/>
          </a:xfrm>
          <a:prstGeom prst="rect">
            <a:avLst/>
          </a:prstGeom>
        </p:spPr>
        <p:txBody>
          <a:bodyPr wrap="square">
            <a:spAutoFit/>
          </a:bodyPr>
          <a:lstStyle/>
          <a:p>
            <a:r>
              <a:rPr lang="en-US" sz="1200" i="1" dirty="0">
                <a:solidFill>
                  <a:schemeClr val="bg1"/>
                </a:solidFill>
              </a:rPr>
              <a:t>Prepared by </a:t>
            </a:r>
            <a:r>
              <a:rPr lang="en-US" sz="1200" b="1" i="1" dirty="0">
                <a:solidFill>
                  <a:schemeClr val="accent1"/>
                </a:solidFill>
              </a:rPr>
              <a:t>Ranny Haiby (Samsung), </a:t>
            </a:r>
            <a:r>
              <a:rPr lang="en-US" sz="1200" i="1" dirty="0">
                <a:solidFill>
                  <a:schemeClr val="bg1"/>
                </a:solidFill>
              </a:rPr>
              <a:t>Olivier Smith (</a:t>
            </a:r>
            <a:r>
              <a:rPr lang="en-US" sz="1200" i="1" dirty="0" err="1">
                <a:solidFill>
                  <a:schemeClr val="bg1"/>
                </a:solidFill>
              </a:rPr>
              <a:t>Matrixx</a:t>
            </a:r>
            <a:r>
              <a:rPr lang="en-US" sz="1200" i="1" dirty="0">
                <a:solidFill>
                  <a:schemeClr val="bg1"/>
                </a:solidFill>
              </a:rPr>
              <a:t>)</a:t>
            </a:r>
            <a:endParaRPr lang="en-US" sz="1200" b="1" i="1" dirty="0">
              <a:solidFill>
                <a:schemeClr val="accent1"/>
              </a:solidFill>
            </a:endParaRPr>
          </a:p>
          <a:p>
            <a:endParaRPr lang="en-US" sz="1200" i="1" dirty="0">
              <a:solidFill>
                <a:schemeClr val="bg1"/>
              </a:solidFill>
            </a:endParaRPr>
          </a:p>
          <a:p>
            <a:endParaRPr lang="en-US" sz="1200" dirty="0">
              <a:solidFill>
                <a:schemeClr val="bg1"/>
              </a:solidFill>
            </a:endParaRPr>
          </a:p>
        </p:txBody>
      </p:sp>
      <p:pic>
        <p:nvPicPr>
          <p:cNvPr id="2" name="Picture 1">
            <a:extLst>
              <a:ext uri="{FF2B5EF4-FFF2-40B4-BE49-F238E27FC236}">
                <a16:creationId xmlns:a16="http://schemas.microsoft.com/office/drawing/2014/main" id="{FD44D447-5D32-472D-A624-128893A1861F}"/>
              </a:ext>
            </a:extLst>
          </p:cNvPr>
          <p:cNvPicPr>
            <a:picLocks noChangeAspect="1"/>
          </p:cNvPicPr>
          <p:nvPr/>
        </p:nvPicPr>
        <p:blipFill>
          <a:blip r:embed="rId3"/>
          <a:stretch>
            <a:fillRect/>
          </a:stretch>
        </p:blipFill>
        <p:spPr>
          <a:xfrm>
            <a:off x="674703" y="1276710"/>
            <a:ext cx="11277114" cy="5094588"/>
          </a:xfrm>
          <a:prstGeom prst="rect">
            <a:avLst/>
          </a:prstGeom>
        </p:spPr>
      </p:pic>
    </p:spTree>
    <p:extLst>
      <p:ext uri="{BB962C8B-B14F-4D97-AF65-F5344CB8AC3E}">
        <p14:creationId xmlns:p14="http://schemas.microsoft.com/office/powerpoint/2010/main" val="740627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C61016-9CC9-D647-B3B1-7F163DD6A4CD}"/>
              </a:ext>
            </a:extLst>
          </p:cNvPr>
          <p:cNvPicPr>
            <a:picLocks noChangeAspect="1"/>
          </p:cNvPicPr>
          <p:nvPr/>
        </p:nvPicPr>
        <p:blipFill>
          <a:blip r:embed="rId3"/>
          <a:stretch>
            <a:fillRect/>
          </a:stretch>
        </p:blipFill>
        <p:spPr>
          <a:xfrm>
            <a:off x="8052047" y="1268730"/>
            <a:ext cx="3813255" cy="5058026"/>
          </a:xfrm>
          <a:prstGeom prst="rect">
            <a:avLst/>
          </a:prstGeom>
        </p:spPr>
      </p:pic>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508511" y="328741"/>
            <a:ext cx="10834898" cy="670045"/>
          </a:xfrm>
        </p:spPr>
        <p:txBody>
          <a:bodyPr>
            <a:normAutofit/>
          </a:bodyPr>
          <a:lstStyle/>
          <a:p>
            <a:r>
              <a:rPr lang="en-US" sz="3200" dirty="0">
                <a:latin typeface="Calibri" panose="020F0502020204030204" pitchFamily="34" charset="0"/>
                <a:cs typeface="Calibri" panose="020F0502020204030204" pitchFamily="34" charset="0"/>
              </a:rPr>
              <a:t>ONAP For ETSI SDO (Conformance to ETSI Specifications)</a:t>
            </a:r>
          </a:p>
        </p:txBody>
      </p:sp>
      <p:sp>
        <p:nvSpPr>
          <p:cNvPr id="10" name="Text Placeholder 3">
            <a:extLst>
              <a:ext uri="{FF2B5EF4-FFF2-40B4-BE49-F238E27FC236}">
                <a16:creationId xmlns:a16="http://schemas.microsoft.com/office/drawing/2014/main" id="{73677BA3-393C-9544-BC8B-351ABD791BEF}"/>
              </a:ext>
            </a:extLst>
          </p:cNvPr>
          <p:cNvSpPr>
            <a:spLocks noGrp="1"/>
          </p:cNvSpPr>
          <p:nvPr>
            <p:ph sz="quarter" idx="10"/>
          </p:nvPr>
        </p:nvSpPr>
        <p:spPr>
          <a:xfrm>
            <a:off x="166766" y="1310562"/>
            <a:ext cx="3813255" cy="5007873"/>
          </a:xfrm>
          <a:solidFill>
            <a:schemeClr val="accent4">
              <a:lumMod val="20000"/>
              <a:lumOff val="80000"/>
            </a:schemeClr>
          </a:solidFill>
          <a:ln>
            <a:noFill/>
          </a:ln>
          <a:effectLst>
            <a:outerShdw blurRad="50800" dist="38100" dir="2700000" algn="tl" rotWithShape="0">
              <a:prstClr val="black">
                <a:alpha val="40000"/>
              </a:prstClr>
            </a:outerShdw>
          </a:effectLst>
        </p:spPr>
        <p:txBody>
          <a:bodyPr>
            <a:noAutofit/>
          </a:bodyPr>
          <a:lstStyle/>
          <a:p>
            <a:pPr marL="0" indent="0">
              <a:buNone/>
            </a:pPr>
            <a:r>
              <a:rPr lang="en-US" sz="1400" b="1" dirty="0">
                <a:solidFill>
                  <a:schemeClr val="tx1">
                    <a:lumMod val="65000"/>
                    <a:lumOff val="35000"/>
                  </a:schemeClr>
                </a:solidFill>
                <a:latin typeface="+mn-lt"/>
              </a:rPr>
              <a:t>NS/VNF/PNF Modeling and Packaging Conformance</a:t>
            </a:r>
          </a:p>
          <a:p>
            <a:r>
              <a:rPr lang="en-US" sz="1100" b="1" dirty="0">
                <a:solidFill>
                  <a:schemeClr val="tx1">
                    <a:lumMod val="65000"/>
                    <a:lumOff val="35000"/>
                  </a:schemeClr>
                </a:solidFill>
                <a:latin typeface="+mn-lt"/>
              </a:rPr>
              <a:t>SOL004</a:t>
            </a:r>
            <a:r>
              <a:rPr lang="en-US" sz="1100" dirty="0">
                <a:solidFill>
                  <a:schemeClr val="tx1">
                    <a:lumMod val="65000"/>
                    <a:lumOff val="35000"/>
                  </a:schemeClr>
                </a:solidFill>
                <a:latin typeface="+mn-lt"/>
              </a:rPr>
              <a:t> for VNF and PNF packages</a:t>
            </a:r>
          </a:p>
          <a:p>
            <a:r>
              <a:rPr lang="en-US" sz="1100" b="1" dirty="0">
                <a:solidFill>
                  <a:schemeClr val="tx1">
                    <a:lumMod val="65000"/>
                    <a:lumOff val="35000"/>
                  </a:schemeClr>
                </a:solidFill>
                <a:latin typeface="+mn-lt"/>
              </a:rPr>
              <a:t>SOL007</a:t>
            </a:r>
            <a:r>
              <a:rPr lang="en-US" sz="1100" dirty="0">
                <a:solidFill>
                  <a:schemeClr val="tx1">
                    <a:lumMod val="65000"/>
                    <a:lumOff val="35000"/>
                  </a:schemeClr>
                </a:solidFill>
                <a:latin typeface="+mn-lt"/>
              </a:rPr>
              <a:t> for NS package </a:t>
            </a:r>
          </a:p>
          <a:p>
            <a:r>
              <a:rPr lang="en-US" sz="1100" b="1" dirty="0">
                <a:solidFill>
                  <a:schemeClr val="tx1">
                    <a:lumMod val="65000"/>
                    <a:lumOff val="35000"/>
                  </a:schemeClr>
                </a:solidFill>
                <a:latin typeface="+mn-lt"/>
              </a:rPr>
              <a:t>SOL001</a:t>
            </a:r>
            <a:r>
              <a:rPr lang="en-US" sz="1100" dirty="0">
                <a:solidFill>
                  <a:schemeClr val="tx1">
                    <a:lumMod val="65000"/>
                    <a:lumOff val="35000"/>
                  </a:schemeClr>
                </a:solidFill>
                <a:latin typeface="+mn-lt"/>
              </a:rPr>
              <a:t> for describing VNF, PNF and NS models</a:t>
            </a:r>
          </a:p>
          <a:p>
            <a:r>
              <a:rPr lang="en-US" sz="1100" b="1" dirty="0">
                <a:solidFill>
                  <a:schemeClr val="tx1">
                    <a:lumMod val="65000"/>
                    <a:lumOff val="35000"/>
                  </a:schemeClr>
                </a:solidFill>
                <a:latin typeface="+mn-lt"/>
              </a:rPr>
              <a:t>SOL003 (IFA007)</a:t>
            </a:r>
            <a:r>
              <a:rPr lang="en-US" sz="1100" dirty="0">
                <a:solidFill>
                  <a:schemeClr val="tx1">
                    <a:lumMod val="65000"/>
                    <a:lumOff val="35000"/>
                  </a:schemeClr>
                </a:solidFill>
                <a:latin typeface="+mn-lt"/>
              </a:rPr>
              <a:t> for VNF Package Management</a:t>
            </a:r>
          </a:p>
          <a:p>
            <a:r>
              <a:rPr lang="en-US" sz="1100" b="1" dirty="0">
                <a:solidFill>
                  <a:schemeClr val="tx1">
                    <a:lumMod val="65000"/>
                    <a:lumOff val="35000"/>
                  </a:schemeClr>
                </a:solidFill>
                <a:latin typeface="+mn-lt"/>
              </a:rPr>
              <a:t>SOL005</a:t>
            </a:r>
            <a:r>
              <a:rPr lang="en-US" sz="1100" dirty="0">
                <a:solidFill>
                  <a:schemeClr val="tx1">
                    <a:lumMod val="65000"/>
                    <a:lumOff val="35000"/>
                  </a:schemeClr>
                </a:solidFill>
                <a:latin typeface="+mn-lt"/>
              </a:rPr>
              <a:t> </a:t>
            </a:r>
            <a:r>
              <a:rPr lang="en-US" sz="1100" b="1" dirty="0">
                <a:solidFill>
                  <a:schemeClr val="tx1">
                    <a:lumMod val="65000"/>
                    <a:lumOff val="35000"/>
                  </a:schemeClr>
                </a:solidFill>
                <a:latin typeface="+mn-lt"/>
              </a:rPr>
              <a:t>(IFA 013) </a:t>
            </a:r>
            <a:r>
              <a:rPr lang="en-US" sz="1100" dirty="0">
                <a:solidFill>
                  <a:schemeClr val="tx1">
                    <a:lumMod val="65000"/>
                    <a:lumOff val="35000"/>
                  </a:schemeClr>
                </a:solidFill>
                <a:latin typeface="+mn-lt"/>
              </a:rPr>
              <a:t>for NS/PNF/VNF Package Management</a:t>
            </a:r>
          </a:p>
          <a:p>
            <a:r>
              <a:rPr lang="en-US" sz="1100" b="1" dirty="0">
                <a:solidFill>
                  <a:schemeClr val="tx1">
                    <a:lumMod val="65000"/>
                    <a:lumOff val="35000"/>
                  </a:schemeClr>
                </a:solidFill>
                <a:latin typeface="+mn-lt"/>
              </a:rPr>
              <a:t>SEC022</a:t>
            </a:r>
            <a:r>
              <a:rPr lang="en-US" sz="1100" dirty="0">
                <a:solidFill>
                  <a:schemeClr val="tx1">
                    <a:lumMod val="65000"/>
                    <a:lumOff val="35000"/>
                  </a:schemeClr>
                </a:solidFill>
                <a:latin typeface="+mn-lt"/>
              </a:rPr>
              <a:t> for ETSI Package and API security</a:t>
            </a:r>
          </a:p>
          <a:p>
            <a:pPr marL="0" indent="0">
              <a:buNone/>
            </a:pPr>
            <a:r>
              <a:rPr lang="en-US" sz="1400" b="1" dirty="0">
                <a:solidFill>
                  <a:schemeClr val="tx1">
                    <a:lumMod val="65000"/>
                    <a:lumOff val="35000"/>
                  </a:schemeClr>
                </a:solidFill>
                <a:latin typeface="+mn-lt"/>
              </a:rPr>
              <a:t>Lifecycle Management Conformance for </a:t>
            </a:r>
          </a:p>
          <a:p>
            <a:r>
              <a:rPr lang="en-US" sz="1100" b="1" dirty="0">
                <a:solidFill>
                  <a:schemeClr val="tx1">
                    <a:lumMod val="65000"/>
                    <a:lumOff val="35000"/>
                  </a:schemeClr>
                </a:solidFill>
                <a:latin typeface="+mn-lt"/>
              </a:rPr>
              <a:t>SDC</a:t>
            </a:r>
            <a:r>
              <a:rPr lang="en-US" sz="1100" dirty="0">
                <a:solidFill>
                  <a:schemeClr val="tx1">
                    <a:lumMod val="65000"/>
                    <a:lumOff val="35000"/>
                  </a:schemeClr>
                </a:solidFill>
                <a:latin typeface="+mn-lt"/>
              </a:rPr>
              <a:t> for SOL004 and SOL007 package onboarding, design and distribution</a:t>
            </a:r>
          </a:p>
          <a:p>
            <a:r>
              <a:rPr lang="en-US" sz="1100" b="1" dirty="0">
                <a:solidFill>
                  <a:schemeClr val="tx1">
                    <a:lumMod val="65000"/>
                    <a:lumOff val="35000"/>
                  </a:schemeClr>
                </a:solidFill>
                <a:latin typeface="+mn-lt"/>
              </a:rPr>
              <a:t>ONAP NFVO (VFC and SO NFVO) and External NFVO </a:t>
            </a:r>
            <a:r>
              <a:rPr lang="en-US" sz="1100" dirty="0">
                <a:solidFill>
                  <a:schemeClr val="tx1">
                    <a:lumMod val="65000"/>
                    <a:lumOff val="35000"/>
                  </a:schemeClr>
                </a:solidFill>
                <a:latin typeface="+mn-lt"/>
              </a:rPr>
              <a:t>for  ETSI MANO SOL005-compliant NFVO functionalities.</a:t>
            </a:r>
          </a:p>
          <a:p>
            <a:r>
              <a:rPr lang="en-US" sz="1100" b="1" dirty="0">
                <a:solidFill>
                  <a:schemeClr val="tx1">
                    <a:lumMod val="65000"/>
                    <a:lumOff val="35000"/>
                  </a:schemeClr>
                </a:solidFill>
                <a:latin typeface="+mn-lt"/>
              </a:rPr>
              <a:t>SOL003 Adapter </a:t>
            </a:r>
            <a:r>
              <a:rPr lang="en-US" sz="1100" dirty="0">
                <a:solidFill>
                  <a:schemeClr val="tx1">
                    <a:lumMod val="65000"/>
                    <a:lumOff val="35000"/>
                  </a:schemeClr>
                </a:solidFill>
                <a:latin typeface="+mn-lt"/>
              </a:rPr>
              <a:t>for SOL003-compliant VNF LCM interfaces</a:t>
            </a:r>
          </a:p>
          <a:p>
            <a:r>
              <a:rPr lang="en-US" sz="1100" b="1" dirty="0">
                <a:solidFill>
                  <a:schemeClr val="tx1">
                    <a:lumMod val="65000"/>
                    <a:lumOff val="35000"/>
                  </a:schemeClr>
                </a:solidFill>
                <a:latin typeface="+mn-lt"/>
              </a:rPr>
              <a:t>SOL005 Adapter </a:t>
            </a:r>
            <a:r>
              <a:rPr lang="en-US" sz="1100" dirty="0">
                <a:solidFill>
                  <a:schemeClr val="tx1">
                    <a:lumMod val="65000"/>
                    <a:lumOff val="35000"/>
                  </a:schemeClr>
                </a:solidFill>
                <a:latin typeface="+mn-lt"/>
              </a:rPr>
              <a:t>for SOL005-compliant NS LCM interfaces</a:t>
            </a:r>
          </a:p>
          <a:p>
            <a:r>
              <a:rPr lang="en-US" sz="1100" b="1" dirty="0">
                <a:solidFill>
                  <a:schemeClr val="tx1">
                    <a:lumMod val="65000"/>
                    <a:lumOff val="35000"/>
                  </a:schemeClr>
                </a:solidFill>
                <a:latin typeface="+mn-lt"/>
              </a:rPr>
              <a:t>SOL002 Adapter </a:t>
            </a:r>
            <a:r>
              <a:rPr lang="en-US" sz="1100" dirty="0">
                <a:solidFill>
                  <a:schemeClr val="tx1">
                    <a:lumMod val="65000"/>
                    <a:lumOff val="35000"/>
                  </a:schemeClr>
                </a:solidFill>
                <a:latin typeface="+mn-lt"/>
              </a:rPr>
              <a:t>for SOL002-compliant VNF/VNFC LCM interfaces (currently on hold)</a:t>
            </a:r>
          </a:p>
          <a:p>
            <a:r>
              <a:rPr lang="en-US" sz="1100" b="1" dirty="0">
                <a:solidFill>
                  <a:schemeClr val="tx1">
                    <a:lumMod val="65000"/>
                    <a:lumOff val="35000"/>
                  </a:schemeClr>
                </a:solidFill>
                <a:latin typeface="+mn-lt"/>
              </a:rPr>
              <a:t>ETSI Catalog Manager </a:t>
            </a:r>
            <a:r>
              <a:rPr lang="en-US" sz="1100" dirty="0">
                <a:solidFill>
                  <a:schemeClr val="tx1">
                    <a:lumMod val="65000"/>
                    <a:lumOff val="35000"/>
                  </a:schemeClr>
                </a:solidFill>
                <a:latin typeface="+mn-lt"/>
              </a:rPr>
              <a:t>for ETSI SOL004/SOL007/SOL001 Runtime Package Management and Parsing for NS/VNF/PNF</a:t>
            </a:r>
          </a:p>
          <a:p>
            <a:pPr marL="0" indent="0">
              <a:buNone/>
            </a:pPr>
            <a:endParaRPr lang="en-US" sz="1400" dirty="0"/>
          </a:p>
        </p:txBody>
      </p:sp>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294967295"/>
          </p:nvPr>
        </p:nvSpPr>
        <p:spPr>
          <a:xfrm>
            <a:off x="11583988" y="6503988"/>
            <a:ext cx="608012" cy="365125"/>
          </a:xfrm>
          <a:prstGeom prst="rect">
            <a:avLst/>
          </a:prstGeom>
        </p:spPr>
        <p:txBody>
          <a:bodyPr/>
          <a:lstStyle/>
          <a:p>
            <a:fld id="{6C9CD605-947A-3C4E-98CB-B055F943FEBA}" type="slidenum">
              <a:rPr lang="en-US" smtClean="0"/>
              <a:pPr/>
              <a:t>7</a:t>
            </a:fld>
            <a:endParaRPr lang="en-US"/>
          </a:p>
        </p:txBody>
      </p:sp>
      <p:sp>
        <p:nvSpPr>
          <p:cNvPr id="56" name="Text Placeholder 3">
            <a:extLst>
              <a:ext uri="{FF2B5EF4-FFF2-40B4-BE49-F238E27FC236}">
                <a16:creationId xmlns:a16="http://schemas.microsoft.com/office/drawing/2014/main" id="{9866B803-4B75-FA4C-A77E-3EC999223252}"/>
              </a:ext>
            </a:extLst>
          </p:cNvPr>
          <p:cNvSpPr txBox="1">
            <a:spLocks/>
          </p:cNvSpPr>
          <p:nvPr/>
        </p:nvSpPr>
        <p:spPr>
          <a:xfrm>
            <a:off x="4109406" y="1321449"/>
            <a:ext cx="3813256" cy="4023438"/>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1400" b="1" dirty="0">
                <a:solidFill>
                  <a:schemeClr val="tx1">
                    <a:lumMod val="65000"/>
                    <a:lumOff val="35000"/>
                  </a:schemeClr>
                </a:solidFill>
                <a:latin typeface="+mn-lt"/>
              </a:rPr>
              <a:t>Ongoing CNF Modeling, Packaging and Orchestration Conformance</a:t>
            </a:r>
          </a:p>
          <a:p>
            <a:r>
              <a:rPr lang="en-US" sz="1100" b="1" dirty="0">
                <a:solidFill>
                  <a:schemeClr val="tx1">
                    <a:lumMod val="65000"/>
                    <a:lumOff val="35000"/>
                  </a:schemeClr>
                </a:solidFill>
                <a:latin typeface="+mn-lt"/>
              </a:rPr>
              <a:t>IFA 011 (VNF Descriptor and Packaging Specification)</a:t>
            </a:r>
          </a:p>
          <a:p>
            <a:pPr marL="460375" lvl="1" indent="-230188"/>
            <a:r>
              <a:rPr lang="en-US" sz="1100" dirty="0">
                <a:solidFill>
                  <a:schemeClr val="tx1">
                    <a:lumMod val="65000"/>
                    <a:lumOff val="35000"/>
                  </a:schemeClr>
                </a:solidFill>
                <a:latin typeface="+mn-lt"/>
              </a:rPr>
              <a:t>ONAP VNF/CNF package and models including Helm Charts &amp; Container Images conform to IFA 011</a:t>
            </a:r>
          </a:p>
          <a:p>
            <a:r>
              <a:rPr lang="en-US" sz="1100" b="1" dirty="0">
                <a:solidFill>
                  <a:schemeClr val="tx1">
                    <a:lumMod val="65000"/>
                    <a:lumOff val="35000"/>
                  </a:schemeClr>
                </a:solidFill>
                <a:latin typeface="+mn-lt"/>
              </a:rPr>
              <a:t>IFA 040 (Service interfaces for OS Container </a:t>
            </a:r>
            <a:r>
              <a:rPr lang="en-US" sz="1100" b="1" dirty="0" err="1">
                <a:solidFill>
                  <a:schemeClr val="tx1">
                    <a:lumMod val="65000"/>
                    <a:lumOff val="35000"/>
                  </a:schemeClr>
                </a:solidFill>
                <a:latin typeface="+mn-lt"/>
              </a:rPr>
              <a:t>Mgmt</a:t>
            </a:r>
            <a:r>
              <a:rPr lang="en-US" sz="1100" b="1" dirty="0">
                <a:solidFill>
                  <a:schemeClr val="tx1">
                    <a:lumMod val="65000"/>
                    <a:lumOff val="35000"/>
                  </a:schemeClr>
                </a:solidFill>
                <a:latin typeface="+mn-lt"/>
              </a:rPr>
              <a:t> &amp; </a:t>
            </a:r>
            <a:r>
              <a:rPr lang="en-US" sz="1100" b="1" dirty="0" err="1">
                <a:solidFill>
                  <a:schemeClr val="tx1">
                    <a:lumMod val="65000"/>
                    <a:lumOff val="35000"/>
                  </a:schemeClr>
                </a:solidFill>
                <a:latin typeface="+mn-lt"/>
              </a:rPr>
              <a:t>Orch</a:t>
            </a:r>
            <a:r>
              <a:rPr lang="en-US" sz="1100" b="1" dirty="0">
                <a:solidFill>
                  <a:schemeClr val="tx1">
                    <a:lumMod val="65000"/>
                    <a:lumOff val="35000"/>
                  </a:schemeClr>
                </a:solidFill>
                <a:latin typeface="+mn-lt"/>
              </a:rPr>
              <a:t>)</a:t>
            </a:r>
          </a:p>
          <a:p>
            <a:pPr marL="460375" lvl="1" indent="-230188"/>
            <a:r>
              <a:rPr lang="en-US" sz="1100" dirty="0">
                <a:solidFill>
                  <a:schemeClr val="tx1">
                    <a:lumMod val="65000"/>
                    <a:lumOff val="35000"/>
                  </a:schemeClr>
                </a:solidFill>
                <a:latin typeface="+mn-lt"/>
              </a:rPr>
              <a:t>ONAP conforms to the OS container NFV object model, CISM and CIR management, based on IFA 040 </a:t>
            </a:r>
          </a:p>
          <a:p>
            <a:r>
              <a:rPr lang="en-US" sz="1100" b="1" dirty="0">
                <a:solidFill>
                  <a:schemeClr val="tx1">
                    <a:lumMod val="65000"/>
                    <a:lumOff val="35000"/>
                  </a:schemeClr>
                </a:solidFill>
                <a:latin typeface="+mn-lt"/>
              </a:rPr>
              <a:t>IFA 010 (NFV </a:t>
            </a:r>
            <a:r>
              <a:rPr lang="en-US" sz="1100" b="1" dirty="0" err="1">
                <a:solidFill>
                  <a:schemeClr val="tx1">
                    <a:lumMod val="65000"/>
                    <a:lumOff val="35000"/>
                  </a:schemeClr>
                </a:solidFill>
                <a:latin typeface="+mn-lt"/>
              </a:rPr>
              <a:t>Mgmt</a:t>
            </a:r>
            <a:r>
              <a:rPr lang="en-US" sz="1100" b="1" dirty="0">
                <a:solidFill>
                  <a:schemeClr val="tx1">
                    <a:lumMod val="65000"/>
                    <a:lumOff val="35000"/>
                  </a:schemeClr>
                </a:solidFill>
                <a:latin typeface="+mn-lt"/>
              </a:rPr>
              <a:t> &amp; Orchestration Functional </a:t>
            </a:r>
            <a:r>
              <a:rPr lang="en-US" sz="1100" b="1" dirty="0" err="1">
                <a:solidFill>
                  <a:schemeClr val="tx1">
                    <a:lumMod val="65000"/>
                    <a:lumOff val="35000"/>
                  </a:schemeClr>
                </a:solidFill>
                <a:latin typeface="+mn-lt"/>
              </a:rPr>
              <a:t>Reqs</a:t>
            </a:r>
            <a:r>
              <a:rPr lang="en-US" sz="1100" b="1" dirty="0">
                <a:solidFill>
                  <a:schemeClr val="tx1">
                    <a:lumMod val="65000"/>
                    <a:lumOff val="35000"/>
                  </a:schemeClr>
                </a:solidFill>
                <a:latin typeface="+mn-lt"/>
              </a:rPr>
              <a:t>)</a:t>
            </a:r>
          </a:p>
          <a:p>
            <a:pPr marL="460375" lvl="1" indent="-230188"/>
            <a:r>
              <a:rPr lang="en-US" sz="1100" dirty="0">
                <a:solidFill>
                  <a:schemeClr val="tx1">
                    <a:lumMod val="65000"/>
                    <a:lumOff val="35000"/>
                  </a:schemeClr>
                </a:solidFill>
                <a:latin typeface="+mn-lt"/>
              </a:rPr>
              <a:t>ONAP NFVO and VNFM orchestration functions conform to IFA 010 requirements</a:t>
            </a:r>
          </a:p>
          <a:p>
            <a:pPr marL="3175" indent="-230188"/>
            <a:r>
              <a:rPr lang="en-US" sz="1100" b="1" dirty="0">
                <a:solidFill>
                  <a:schemeClr val="tx1">
                    <a:lumMod val="65000"/>
                    <a:lumOff val="35000"/>
                  </a:schemeClr>
                </a:solidFill>
                <a:latin typeface="+mn-lt"/>
              </a:rPr>
              <a:t>IFA 005 (Or-Vi Interface and IM)</a:t>
            </a:r>
          </a:p>
          <a:p>
            <a:pPr marL="460375" lvl="1" indent="-230188"/>
            <a:r>
              <a:rPr lang="en-US" sz="1100" dirty="0">
                <a:solidFill>
                  <a:schemeClr val="tx1">
                    <a:lumMod val="65000"/>
                    <a:lumOff val="35000"/>
                  </a:schemeClr>
                </a:solidFill>
                <a:latin typeface="+mn-lt"/>
              </a:rPr>
              <a:t>ONAP NFVO and VIM interfaces conform to IFA 005 (Or-Vi)/OpenStack</a:t>
            </a:r>
          </a:p>
          <a:p>
            <a:pPr marL="3175" indent="-230188"/>
            <a:r>
              <a:rPr lang="en-US" sz="1100" b="1" dirty="0">
                <a:solidFill>
                  <a:schemeClr val="tx1">
                    <a:lumMod val="65000"/>
                    <a:lumOff val="35000"/>
                  </a:schemeClr>
                </a:solidFill>
                <a:latin typeface="+mn-lt"/>
              </a:rPr>
              <a:t>IFA 006 (Vi-</a:t>
            </a:r>
            <a:r>
              <a:rPr lang="en-US" sz="1100" b="1" dirty="0" err="1">
                <a:solidFill>
                  <a:schemeClr val="tx1">
                    <a:lumMod val="65000"/>
                    <a:lumOff val="35000"/>
                  </a:schemeClr>
                </a:solidFill>
                <a:latin typeface="+mn-lt"/>
              </a:rPr>
              <a:t>Vnfm</a:t>
            </a:r>
            <a:r>
              <a:rPr lang="en-US" sz="1100" b="1" dirty="0">
                <a:solidFill>
                  <a:schemeClr val="tx1">
                    <a:lumMod val="65000"/>
                    <a:lumOff val="35000"/>
                  </a:schemeClr>
                </a:solidFill>
                <a:latin typeface="+mn-lt"/>
              </a:rPr>
              <a:t> Interface and IM)</a:t>
            </a:r>
          </a:p>
          <a:p>
            <a:pPr marL="460375" lvl="1" indent="-230188"/>
            <a:r>
              <a:rPr lang="en-US" sz="1100" dirty="0">
                <a:solidFill>
                  <a:schemeClr val="tx1">
                    <a:lumMod val="65000"/>
                    <a:lumOff val="35000"/>
                  </a:schemeClr>
                </a:solidFill>
                <a:latin typeface="+mn-lt"/>
              </a:rPr>
              <a:t>ONAP architecture conforms to IFA 006/OpenStack for the interfaces between VNFM and VIM</a:t>
            </a:r>
          </a:p>
        </p:txBody>
      </p:sp>
      <p:sp>
        <p:nvSpPr>
          <p:cNvPr id="61" name="Rectangle 60">
            <a:extLst>
              <a:ext uri="{FF2B5EF4-FFF2-40B4-BE49-F238E27FC236}">
                <a16:creationId xmlns:a16="http://schemas.microsoft.com/office/drawing/2014/main" id="{A46499BA-2F4E-3046-880A-B3EB7FBC982A}"/>
              </a:ext>
            </a:extLst>
          </p:cNvPr>
          <p:cNvSpPr/>
          <p:nvPr/>
        </p:nvSpPr>
        <p:spPr>
          <a:xfrm>
            <a:off x="530821" y="998786"/>
            <a:ext cx="5869979" cy="276999"/>
          </a:xfrm>
          <a:prstGeom prst="rect">
            <a:avLst/>
          </a:prstGeom>
        </p:spPr>
        <p:txBody>
          <a:bodyPr wrap="square">
            <a:spAutoFit/>
          </a:bodyPr>
          <a:lstStyle/>
          <a:p>
            <a:r>
              <a:rPr lang="en-US" sz="1200" i="1" dirty="0">
                <a:solidFill>
                  <a:schemeClr val="bg1"/>
                </a:solidFill>
              </a:rPr>
              <a:t>Prepared by </a:t>
            </a:r>
            <a:r>
              <a:rPr lang="en-US" sz="1200" b="1" i="1" dirty="0">
                <a:solidFill>
                  <a:schemeClr val="accent1"/>
                </a:solidFill>
              </a:rPr>
              <a:t>Fred Oliveira (Verizon), </a:t>
            </a:r>
            <a:r>
              <a:rPr lang="en-US" sz="1200" i="1" dirty="0">
                <a:solidFill>
                  <a:schemeClr val="bg1"/>
                </a:solidFill>
              </a:rPr>
              <a:t>Byung-Woo Jun (Ericsson), Seshu Kumar (Huawei)</a:t>
            </a:r>
            <a:endParaRPr lang="en-US" sz="1200" dirty="0">
              <a:solidFill>
                <a:schemeClr val="bg1"/>
              </a:solidFill>
            </a:endParaRPr>
          </a:p>
        </p:txBody>
      </p:sp>
      <p:sp>
        <p:nvSpPr>
          <p:cNvPr id="20" name="Text Placeholder 3">
            <a:extLst>
              <a:ext uri="{FF2B5EF4-FFF2-40B4-BE49-F238E27FC236}">
                <a16:creationId xmlns:a16="http://schemas.microsoft.com/office/drawing/2014/main" id="{A5689516-5848-8248-8367-9FED932DB8F0}"/>
              </a:ext>
            </a:extLst>
          </p:cNvPr>
          <p:cNvSpPr txBox="1">
            <a:spLocks/>
          </p:cNvSpPr>
          <p:nvPr/>
        </p:nvSpPr>
        <p:spPr>
          <a:xfrm>
            <a:off x="4109406" y="5525665"/>
            <a:ext cx="3813256" cy="792770"/>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200" b="1" dirty="0">
                <a:solidFill>
                  <a:schemeClr val="tx1">
                    <a:lumMod val="65000"/>
                    <a:lumOff val="35000"/>
                  </a:schemeClr>
                </a:solidFill>
                <a:latin typeface="+mn-lt"/>
              </a:rPr>
              <a:t>On top of the ONAP ETSI package onboarding and distribution mechanism, ONAP will support enhanced VNF/CNF models,  Helm Charts, CIR and interactions with CISM and VIM for LCM</a:t>
            </a:r>
          </a:p>
        </p:txBody>
      </p:sp>
    </p:spTree>
    <p:extLst>
      <p:ext uri="{BB962C8B-B14F-4D97-AF65-F5344CB8AC3E}">
        <p14:creationId xmlns:p14="http://schemas.microsoft.com/office/powerpoint/2010/main" val="2893542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5E6D9D-9054-45D1-8D77-27BCF2053E6B}"/>
              </a:ext>
            </a:extLst>
          </p:cNvPr>
          <p:cNvSpPr>
            <a:spLocks noGrp="1"/>
          </p:cNvSpPr>
          <p:nvPr>
            <p:ph type="title"/>
          </p:nvPr>
        </p:nvSpPr>
        <p:spPr>
          <a:xfrm>
            <a:off x="518902" y="348249"/>
            <a:ext cx="7116338" cy="670045"/>
          </a:xfrm>
        </p:spPr>
        <p:txBody>
          <a:bodyPr/>
          <a:lstStyle/>
          <a:p>
            <a:r>
              <a:rPr lang="en-US" sz="3200" dirty="0">
                <a:latin typeface="Calibri" panose="020F0502020204030204" pitchFamily="34" charset="0"/>
                <a:cs typeface="Calibri" panose="020F0502020204030204" pitchFamily="34" charset="0"/>
              </a:rPr>
              <a:t>ONAP CNF Evolution</a:t>
            </a:r>
          </a:p>
        </p:txBody>
      </p:sp>
      <p:sp>
        <p:nvSpPr>
          <p:cNvPr id="2" name="Slide Number Placeholder 1">
            <a:extLst>
              <a:ext uri="{FF2B5EF4-FFF2-40B4-BE49-F238E27FC236}">
                <a16:creationId xmlns:a16="http://schemas.microsoft.com/office/drawing/2014/main" id="{262FE5F6-0D6F-4018-9610-6928493B9CEB}"/>
              </a:ext>
            </a:extLst>
          </p:cNvPr>
          <p:cNvSpPr>
            <a:spLocks noGrp="1"/>
          </p:cNvSpPr>
          <p:nvPr>
            <p:ph type="sldNum" sz="quarter" idx="4294967295"/>
          </p:nvPr>
        </p:nvSpPr>
        <p:spPr>
          <a:xfrm>
            <a:off x="11634788" y="6459538"/>
            <a:ext cx="557212"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E2556C5-CE8C-6547-B838-EA80C61A4AF7}"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E12D2F66-5337-41D0-A722-6025C0B9F246}"/>
              </a:ext>
            </a:extLst>
          </p:cNvPr>
          <p:cNvSpPr/>
          <p:nvPr/>
        </p:nvSpPr>
        <p:spPr>
          <a:xfrm>
            <a:off x="518902" y="996632"/>
            <a:ext cx="4217971"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Calibri" panose="020F0502020204030204"/>
                <a:ea typeface="+mn-ea"/>
                <a:cs typeface="+mn-cs"/>
              </a:rPr>
              <a:t>Prepared by </a:t>
            </a:r>
            <a:r>
              <a:rPr kumimoji="0" lang="en-US" sz="1200" b="1" i="1" u="none" strike="noStrike" kern="1200" cap="none" spc="0" normalizeH="0" baseline="0" noProof="0" dirty="0" err="1">
                <a:ln>
                  <a:noFill/>
                </a:ln>
                <a:solidFill>
                  <a:srgbClr val="5B9BD5"/>
                </a:solidFill>
                <a:effectLst/>
                <a:uLnTx/>
                <a:uFillTx/>
                <a:latin typeface="Calibri" panose="020F0502020204030204"/>
                <a:ea typeface="+mn-ea"/>
                <a:cs typeface="+mn-cs"/>
              </a:rPr>
              <a:t>Seshu</a:t>
            </a:r>
            <a:r>
              <a:rPr kumimoji="0" lang="en-US" sz="1200" b="1" i="1" u="none" strike="noStrike" kern="1200" cap="none" spc="0" normalizeH="0" baseline="0" noProof="0" dirty="0">
                <a:ln>
                  <a:noFill/>
                </a:ln>
                <a:solidFill>
                  <a:srgbClr val="5B9BD5"/>
                </a:solidFill>
                <a:effectLst/>
                <a:uLnTx/>
                <a:uFillTx/>
                <a:latin typeface="Calibri" panose="020F0502020204030204"/>
                <a:ea typeface="+mn-ea"/>
                <a:cs typeface="+mn-cs"/>
              </a:rPr>
              <a:t> Kumar (Huawei),</a:t>
            </a:r>
            <a:r>
              <a:rPr kumimoji="0" lang="en-US" sz="1200" b="0" i="1" u="none" strike="noStrike" kern="1200" cap="none" spc="0" normalizeH="0" baseline="0" noProof="0" dirty="0">
                <a:ln>
                  <a:noFill/>
                </a:ln>
                <a:solidFill>
                  <a:srgbClr val="5B9BD5"/>
                </a:solidFill>
                <a:effectLst/>
                <a:uLnTx/>
                <a:uFillTx/>
                <a:latin typeface="Calibri" panose="020F0502020204030204"/>
                <a:ea typeface="+mn-ea"/>
                <a:cs typeface="+mn-cs"/>
              </a:rPr>
              <a:t> </a:t>
            </a:r>
            <a:r>
              <a:rPr kumimoji="0" lang="en-US" sz="1200" b="0" i="1" u="none" strike="noStrike" kern="1200" cap="none" spc="0" normalizeH="0" baseline="0" noProof="0" dirty="0">
                <a:ln>
                  <a:noFill/>
                </a:ln>
                <a:solidFill>
                  <a:prstClr val="white"/>
                </a:solidFill>
                <a:effectLst/>
                <a:uLnTx/>
                <a:uFillTx/>
                <a:latin typeface="Calibri" panose="020F0502020204030204"/>
                <a:ea typeface="+mn-ea"/>
                <a:cs typeface="+mn-cs"/>
              </a:rPr>
              <a:t>Lukasz Rajewski (Orange)</a:t>
            </a:r>
          </a:p>
        </p:txBody>
      </p:sp>
      <p:sp>
        <p:nvSpPr>
          <p:cNvPr id="6" name="Symbol zastępczy numeru slajdu 1">
            <a:extLst>
              <a:ext uri="{FF2B5EF4-FFF2-40B4-BE49-F238E27FC236}">
                <a16:creationId xmlns:a16="http://schemas.microsoft.com/office/drawing/2014/main" id="{43416B4A-4CC2-4F25-A73F-E31FC743B4DA}"/>
              </a:ext>
            </a:extLst>
          </p:cNvPr>
          <p:cNvSpPr txBox="1">
            <a:spLocks/>
          </p:cNvSpPr>
          <p:nvPr/>
        </p:nvSpPr>
        <p:spPr>
          <a:xfrm>
            <a:off x="11823700" y="6583363"/>
            <a:ext cx="368300" cy="274637"/>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8" name="Picture 2" descr="Logo">
            <a:extLst>
              <a:ext uri="{FF2B5EF4-FFF2-40B4-BE49-F238E27FC236}">
                <a16:creationId xmlns:a16="http://schemas.microsoft.com/office/drawing/2014/main" id="{FF688894-2DB2-47A0-BAC4-CCC5A24C1F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152" y="1419656"/>
            <a:ext cx="1368126" cy="294473"/>
          </a:xfrm>
          <a:prstGeom prst="rect">
            <a:avLst/>
          </a:prstGeom>
          <a:noFill/>
          <a:extLst>
            <a:ext uri="{909E8E84-426E-40DD-AFC4-6F175D3DCCD1}">
              <a14:hiddenFill xmlns:a14="http://schemas.microsoft.com/office/drawing/2010/main">
                <a:solidFill>
                  <a:srgbClr val="FFFFFF"/>
                </a:solidFill>
              </a14:hiddenFill>
            </a:ext>
          </a:extLst>
        </p:spPr>
      </p:pic>
      <p:sp>
        <p:nvSpPr>
          <p:cNvPr id="19" name="pole tekstowe 4">
            <a:extLst>
              <a:ext uri="{FF2B5EF4-FFF2-40B4-BE49-F238E27FC236}">
                <a16:creationId xmlns:a16="http://schemas.microsoft.com/office/drawing/2014/main" id="{DD3293E5-6175-488F-BA44-531A1F869B7D}"/>
              </a:ext>
            </a:extLst>
          </p:cNvPr>
          <p:cNvSpPr txBox="1"/>
          <p:nvPr/>
        </p:nvSpPr>
        <p:spPr>
          <a:xfrm>
            <a:off x="1600838" y="1410416"/>
            <a:ext cx="1368125" cy="30777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Completed</a:t>
            </a:r>
          </a:p>
        </p:txBody>
      </p:sp>
      <p:sp>
        <p:nvSpPr>
          <p:cNvPr id="25" name="Prostokąt 17">
            <a:extLst>
              <a:ext uri="{FF2B5EF4-FFF2-40B4-BE49-F238E27FC236}">
                <a16:creationId xmlns:a16="http://schemas.microsoft.com/office/drawing/2014/main" id="{32338FD9-31F9-4905-9E41-EE7F9210F4B8}"/>
              </a:ext>
            </a:extLst>
          </p:cNvPr>
          <p:cNvSpPr/>
          <p:nvPr/>
        </p:nvSpPr>
        <p:spPr>
          <a:xfrm>
            <a:off x="242152" y="4486917"/>
            <a:ext cx="3544848" cy="1668356"/>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charset="0"/>
              <a:buNone/>
              <a:tabLst/>
              <a:defRPr/>
            </a:pPr>
            <a:r>
              <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Till  Frankfurt</a:t>
            </a:r>
          </a:p>
          <a:p>
            <a:pPr marL="171450" marR="0" lvl="0" indent="-1714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Embedding the Helm into the Heat package distro</a:t>
            </a:r>
          </a:p>
          <a:p>
            <a:pPr marL="171450" marR="0" lvl="0" indent="-1714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CLOUD_TECHNOLOGY_SPECIFIC artifact distributes Helm</a:t>
            </a:r>
          </a:p>
          <a:p>
            <a:pPr marL="171450" marR="0" lvl="0" indent="-1714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Installation of Helm package(s) into K8s cluster</a:t>
            </a:r>
          </a:p>
          <a:p>
            <a:pPr marL="171450" marR="0" lvl="0" indent="-1714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Basic Helm enrichment through CDS - Introduced</a:t>
            </a:r>
          </a:p>
          <a:p>
            <a:pPr marL="0" marR="0" lvl="0" indent="0" algn="l" defTabSz="914400" rtl="0" eaLnBrk="1" fontAlgn="auto" latinLnBrk="0" hangingPunct="1">
              <a:lnSpc>
                <a:spcPct val="90000"/>
              </a:lnSpc>
              <a:spcBef>
                <a:spcPts val="1000"/>
              </a:spcBef>
              <a:spcAft>
                <a:spcPts val="0"/>
              </a:spcAft>
              <a:buClrTx/>
              <a:buSzTx/>
              <a:buFont typeface="Arial" charset="0"/>
              <a:buNone/>
              <a:tabLst/>
              <a:defRPr/>
            </a:pPr>
            <a:endPar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endParaRPr>
          </a:p>
        </p:txBody>
      </p:sp>
      <p:pic>
        <p:nvPicPr>
          <p:cNvPr id="26" name="Picture 2" descr="Logo">
            <a:extLst>
              <a:ext uri="{FF2B5EF4-FFF2-40B4-BE49-F238E27FC236}">
                <a16:creationId xmlns:a16="http://schemas.microsoft.com/office/drawing/2014/main" id="{BCCBC797-6F25-4B53-9015-D5E08B6004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3143" y="1462092"/>
            <a:ext cx="1368126" cy="294473"/>
          </a:xfrm>
          <a:prstGeom prst="rect">
            <a:avLst/>
          </a:prstGeom>
          <a:noFill/>
          <a:extLst>
            <a:ext uri="{909E8E84-426E-40DD-AFC4-6F175D3DCCD1}">
              <a14:hiddenFill xmlns:a14="http://schemas.microsoft.com/office/drawing/2010/main">
                <a:solidFill>
                  <a:srgbClr val="FFFFFF"/>
                </a:solidFill>
              </a14:hiddenFill>
            </a:ext>
          </a:extLst>
        </p:spPr>
      </p:pic>
      <p:sp>
        <p:nvSpPr>
          <p:cNvPr id="27" name="pole tekstowe 15">
            <a:extLst>
              <a:ext uri="{FF2B5EF4-FFF2-40B4-BE49-F238E27FC236}">
                <a16:creationId xmlns:a16="http://schemas.microsoft.com/office/drawing/2014/main" id="{F2A97D94-D35F-49A7-B010-11ABCD50D07C}"/>
              </a:ext>
            </a:extLst>
          </p:cNvPr>
          <p:cNvSpPr txBox="1"/>
          <p:nvPr/>
        </p:nvSpPr>
        <p:spPr>
          <a:xfrm>
            <a:off x="9781269" y="1455875"/>
            <a:ext cx="1368125" cy="30777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Expected</a:t>
            </a:r>
          </a:p>
        </p:txBody>
      </p:sp>
      <p:pic>
        <p:nvPicPr>
          <p:cNvPr id="20" name="Picture 2" descr="Logo">
            <a:extLst>
              <a:ext uri="{FF2B5EF4-FFF2-40B4-BE49-F238E27FC236}">
                <a16:creationId xmlns:a16="http://schemas.microsoft.com/office/drawing/2014/main" id="{BCCBC797-6F25-4B53-9015-D5E08B6004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7647" y="1410416"/>
            <a:ext cx="1368126" cy="294473"/>
          </a:xfrm>
          <a:prstGeom prst="rect">
            <a:avLst/>
          </a:prstGeom>
          <a:noFill/>
          <a:extLst>
            <a:ext uri="{909E8E84-426E-40DD-AFC4-6F175D3DCCD1}">
              <a14:hiddenFill xmlns:a14="http://schemas.microsoft.com/office/drawing/2010/main">
                <a:solidFill>
                  <a:srgbClr val="FFFFFF"/>
                </a:solidFill>
              </a14:hiddenFill>
            </a:ext>
          </a:extLst>
        </p:spPr>
      </p:pic>
      <p:sp>
        <p:nvSpPr>
          <p:cNvPr id="21" name="pole tekstowe 15">
            <a:extLst>
              <a:ext uri="{FF2B5EF4-FFF2-40B4-BE49-F238E27FC236}">
                <a16:creationId xmlns:a16="http://schemas.microsoft.com/office/drawing/2014/main" id="{F2A97D94-D35F-49A7-B010-11ABCD50D07C}"/>
              </a:ext>
            </a:extLst>
          </p:cNvPr>
          <p:cNvSpPr txBox="1"/>
          <p:nvPr/>
        </p:nvSpPr>
        <p:spPr>
          <a:xfrm>
            <a:off x="5695773" y="1415268"/>
            <a:ext cx="1368125" cy="30777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On-Going</a:t>
            </a:r>
          </a:p>
        </p:txBody>
      </p:sp>
      <p:sp>
        <p:nvSpPr>
          <p:cNvPr id="40" name="Prostokąt 17">
            <a:extLst>
              <a:ext uri="{FF2B5EF4-FFF2-40B4-BE49-F238E27FC236}">
                <a16:creationId xmlns:a16="http://schemas.microsoft.com/office/drawing/2014/main" id="{32338FD9-31F9-4905-9E41-EE7F9210F4B8}"/>
              </a:ext>
            </a:extLst>
          </p:cNvPr>
          <p:cNvSpPr/>
          <p:nvPr/>
        </p:nvSpPr>
        <p:spPr>
          <a:xfrm>
            <a:off x="8413143" y="4486920"/>
            <a:ext cx="3410557" cy="1668353"/>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charset="0"/>
              <a:buNone/>
              <a:tabLst/>
              <a:defRPr/>
            </a:pPr>
            <a:r>
              <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Beyond</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Cross community Integration and SDO conformance</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Extension to CNF model with Health Check and Monitoring of CNF resources</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Auto discovery of K8S cluster in ONAP</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Intent Driven orchestration and Service Control Loop Inc. CNFs</a:t>
            </a:r>
          </a:p>
          <a:p>
            <a:pPr marL="0" marR="0" lvl="0" indent="0" algn="l" defTabSz="914400" rtl="0" eaLnBrk="1" fontAlgn="auto" latinLnBrk="0" hangingPunct="1">
              <a:lnSpc>
                <a:spcPct val="90000"/>
              </a:lnSpc>
              <a:spcBef>
                <a:spcPts val="1000"/>
              </a:spcBef>
              <a:spcAft>
                <a:spcPts val="0"/>
              </a:spcAft>
              <a:buClrTx/>
              <a:buSzTx/>
              <a:buFont typeface="Arial" charset="0"/>
              <a:buNone/>
              <a:tabLst/>
              <a:defRPr/>
            </a:pPr>
            <a:endParaRPr kumimoji="0" lang="en-US" sz="105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endParaRPr>
          </a:p>
        </p:txBody>
      </p:sp>
      <p:sp>
        <p:nvSpPr>
          <p:cNvPr id="45" name="Prostokąt 17">
            <a:extLst>
              <a:ext uri="{FF2B5EF4-FFF2-40B4-BE49-F238E27FC236}">
                <a16:creationId xmlns:a16="http://schemas.microsoft.com/office/drawing/2014/main" id="{32338FD9-31F9-4905-9E41-EE7F9210F4B8}"/>
              </a:ext>
            </a:extLst>
          </p:cNvPr>
          <p:cNvSpPr/>
          <p:nvPr/>
        </p:nvSpPr>
        <p:spPr>
          <a:xfrm>
            <a:off x="4327647" y="4486916"/>
            <a:ext cx="3544848" cy="1668356"/>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Guilin Brings</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HELM artifact is Introduced to make Helm charts a first class citizen</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HELM artifacts supported in Day 0 and Day 1</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Native Helm support in E2E Orchestration</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Enhanced native Helm enrichment through CDS, K8s Plugin interactions.</a:t>
            </a:r>
          </a:p>
          <a:p>
            <a:pPr marL="0" marR="0" lvl="0" indent="0" algn="l" defTabSz="914400" rtl="0" eaLnBrk="1" fontAlgn="auto" latinLnBrk="0" hangingPunct="1">
              <a:lnSpc>
                <a:spcPct val="90000"/>
              </a:lnSpc>
              <a:spcBef>
                <a:spcPts val="1000"/>
              </a:spcBef>
              <a:spcAft>
                <a:spcPts val="0"/>
              </a:spcAft>
              <a:buClrTx/>
              <a:buSzTx/>
              <a:buFontTx/>
              <a:buNone/>
              <a:tabLst/>
              <a:defRPr/>
            </a:pPr>
            <a:endParaRPr kumimoji="0" lang="en-US" sz="105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charset="0"/>
              <a:buNone/>
              <a:tabLst/>
              <a:defRPr/>
            </a:pPr>
            <a:endPar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endParaRPr>
          </a:p>
        </p:txBody>
      </p:sp>
      <p:pic>
        <p:nvPicPr>
          <p:cNvPr id="50" name="Picture 2">
            <a:extLst>
              <a:ext uri="{FF2B5EF4-FFF2-40B4-BE49-F238E27FC236}">
                <a16:creationId xmlns:a16="http://schemas.microsoft.com/office/drawing/2014/main" id="{A84CAFB3-C206-4366-8681-BE0FC7F37A72}"/>
              </a:ext>
            </a:extLst>
          </p:cNvPr>
          <p:cNvPicPr>
            <a:picLocks noChangeAspect="1" noChangeArrowheads="1"/>
          </p:cNvPicPr>
          <p:nvPr/>
        </p:nvPicPr>
        <p:blipFill>
          <a:blip r:embed="rId4"/>
          <a:srcRect/>
          <a:stretch/>
        </p:blipFill>
        <p:spPr bwMode="auto">
          <a:xfrm>
            <a:off x="209070" y="1823783"/>
            <a:ext cx="3611012" cy="25000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51" name="Picture 2">
            <a:extLst>
              <a:ext uri="{FF2B5EF4-FFF2-40B4-BE49-F238E27FC236}">
                <a16:creationId xmlns:a16="http://schemas.microsoft.com/office/drawing/2014/main" id="{0B457FE8-76C9-4D83-9CD2-5A9787305492}"/>
              </a:ext>
            </a:extLst>
          </p:cNvPr>
          <p:cNvPicPr>
            <a:picLocks noChangeAspect="1" noChangeArrowheads="1"/>
          </p:cNvPicPr>
          <p:nvPr/>
        </p:nvPicPr>
        <p:blipFill>
          <a:blip r:embed="rId5"/>
          <a:srcRect/>
          <a:stretch/>
        </p:blipFill>
        <p:spPr bwMode="auto">
          <a:xfrm>
            <a:off x="4269110" y="1810638"/>
            <a:ext cx="3628302" cy="248227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6"/>
          <a:stretch>
            <a:fillRect/>
          </a:stretch>
        </p:blipFill>
        <p:spPr>
          <a:xfrm>
            <a:off x="8413143" y="1796351"/>
            <a:ext cx="3424476" cy="243738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3475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fltVal val="0"/>
                                          </p:val>
                                        </p:tav>
                                        <p:tav tm="100000">
                                          <p:val>
                                            <p:strVal val="#ppt_w"/>
                                          </p:val>
                                        </p:tav>
                                      </p:tavLst>
                                    </p:anim>
                                    <p:anim calcmode="lin" valueType="num">
                                      <p:cBhvr>
                                        <p:cTn id="23" dur="500" fill="hold"/>
                                        <p:tgtEl>
                                          <p:spTgt spid="50"/>
                                        </p:tgtEl>
                                        <p:attrNameLst>
                                          <p:attrName>ppt_h</p:attrName>
                                        </p:attrNameLst>
                                      </p:cBhvr>
                                      <p:tavLst>
                                        <p:tav tm="0">
                                          <p:val>
                                            <p:fltVal val="0"/>
                                          </p:val>
                                        </p:tav>
                                        <p:tav tm="100000">
                                          <p:val>
                                            <p:strVal val="#ppt_h"/>
                                          </p:val>
                                        </p:tav>
                                      </p:tavLst>
                                    </p:anim>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par>
                                <p:cTn id="42" presetID="53" presetClass="entr" presetSubtype="16" fill="hold" nodeType="with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p:cTn id="44" dur="500" fill="hold"/>
                                        <p:tgtEl>
                                          <p:spTgt spid="51"/>
                                        </p:tgtEl>
                                        <p:attrNameLst>
                                          <p:attrName>ppt_w</p:attrName>
                                        </p:attrNameLst>
                                      </p:cBhvr>
                                      <p:tavLst>
                                        <p:tav tm="0">
                                          <p:val>
                                            <p:fltVal val="0"/>
                                          </p:val>
                                        </p:tav>
                                        <p:tav tm="100000">
                                          <p:val>
                                            <p:strVal val="#ppt_w"/>
                                          </p:val>
                                        </p:tav>
                                      </p:tavLst>
                                    </p:anim>
                                    <p:anim calcmode="lin" valueType="num">
                                      <p:cBhvr>
                                        <p:cTn id="45" dur="500" fill="hold"/>
                                        <p:tgtEl>
                                          <p:spTgt spid="51"/>
                                        </p:tgtEl>
                                        <p:attrNameLst>
                                          <p:attrName>ppt_h</p:attrName>
                                        </p:attrNameLst>
                                      </p:cBhvr>
                                      <p:tavLst>
                                        <p:tav tm="0">
                                          <p:val>
                                            <p:fltVal val="0"/>
                                          </p:val>
                                        </p:tav>
                                        <p:tav tm="100000">
                                          <p:val>
                                            <p:strVal val="#ppt_h"/>
                                          </p:val>
                                        </p:tav>
                                      </p:tavLst>
                                    </p:anim>
                                    <p:animEffect transition="in" filter="fade">
                                      <p:cBhvr>
                                        <p:cTn id="46" dur="500"/>
                                        <p:tgtEl>
                                          <p:spTgt spid="51"/>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animEffect transition="in" filter="fade">
                                      <p:cBhvr>
                                        <p:cTn id="53" dur="500"/>
                                        <p:tgtEl>
                                          <p:spTgt spid="2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5" grpId="0" animBg="1"/>
      <p:bldP spid="27" grpId="0"/>
      <p:bldP spid="21" grpId="0"/>
      <p:bldP spid="40" grpId="0" animBg="1"/>
      <p:bldP spid="4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028FB-40AD-4752-8F6D-1F547D1AD7DA}"/>
              </a:ext>
            </a:extLst>
          </p:cNvPr>
          <p:cNvSpPr>
            <a:spLocks noGrp="1"/>
          </p:cNvSpPr>
          <p:nvPr>
            <p:ph type="title"/>
          </p:nvPr>
        </p:nvSpPr>
        <p:spPr/>
        <p:txBody>
          <a:bodyPr/>
          <a:lstStyle/>
          <a:p>
            <a:r>
              <a:rPr lang="en-US" sz="3200" dirty="0">
                <a:latin typeface="Calibri" panose="020F0502020204030204" pitchFamily="34" charset="0"/>
                <a:cs typeface="Calibri" panose="020F0502020204030204" pitchFamily="34" charset="0"/>
              </a:rPr>
              <a:t>Speakers</a:t>
            </a:r>
          </a:p>
        </p:txBody>
      </p:sp>
      <p:sp>
        <p:nvSpPr>
          <p:cNvPr id="3" name="Content Placeholder 2">
            <a:extLst>
              <a:ext uri="{FF2B5EF4-FFF2-40B4-BE49-F238E27FC236}">
                <a16:creationId xmlns:a16="http://schemas.microsoft.com/office/drawing/2014/main" id="{10746740-F022-47E6-815A-A10919DEDB20}"/>
              </a:ext>
            </a:extLst>
          </p:cNvPr>
          <p:cNvSpPr>
            <a:spLocks noGrp="1"/>
          </p:cNvSpPr>
          <p:nvPr>
            <p:ph sz="quarter" idx="10"/>
          </p:nvPr>
        </p:nvSpPr>
        <p:spPr>
          <a:xfrm>
            <a:off x="683458" y="1592752"/>
            <a:ext cx="10825084" cy="4282355"/>
          </a:xfrm>
        </p:spPr>
        <p:txBody>
          <a:bodyPr/>
          <a:lstStyle/>
          <a:p>
            <a:pPr>
              <a:spcBef>
                <a:spcPts val="300"/>
              </a:spcBef>
            </a:pPr>
            <a:r>
              <a:rPr lang="en-US" sz="2000" dirty="0"/>
              <a:t>Srinivasa Addepalli - Senior Principal Engineer, Intel</a:t>
            </a:r>
          </a:p>
          <a:p>
            <a:pPr>
              <a:spcBef>
                <a:spcPts val="300"/>
              </a:spcBef>
            </a:pPr>
            <a:endParaRPr lang="en-US" sz="2000" dirty="0"/>
          </a:p>
          <a:p>
            <a:pPr>
              <a:spcBef>
                <a:spcPts val="300"/>
              </a:spcBef>
            </a:pPr>
            <a:r>
              <a:rPr lang="en-US" sz="2000" dirty="0"/>
              <a:t>Alla Goldner - Director, Technology, Strategy &amp; Standardization, Amdocs</a:t>
            </a:r>
          </a:p>
          <a:p>
            <a:pPr>
              <a:spcBef>
                <a:spcPts val="300"/>
              </a:spcBef>
            </a:pPr>
            <a:endParaRPr lang="en-US" sz="2000" dirty="0"/>
          </a:p>
          <a:p>
            <a:pPr>
              <a:spcBef>
                <a:spcPts val="300"/>
              </a:spcBef>
            </a:pPr>
            <a:r>
              <a:rPr lang="en-US" sz="2000" dirty="0"/>
              <a:t>Ranny Haiby - Director, Open Source Group, Samsung</a:t>
            </a:r>
          </a:p>
          <a:p>
            <a:pPr>
              <a:spcBef>
                <a:spcPts val="300"/>
              </a:spcBef>
            </a:pPr>
            <a:endParaRPr lang="en-US" sz="2000" dirty="0"/>
          </a:p>
          <a:p>
            <a:pPr>
              <a:spcBef>
                <a:spcPts val="300"/>
              </a:spcBef>
            </a:pPr>
            <a:r>
              <a:rPr lang="en-US" sz="2000" dirty="0"/>
              <a:t>Seshu Kumar </a:t>
            </a:r>
            <a:r>
              <a:rPr lang="en-US" sz="2000" dirty="0" err="1"/>
              <a:t>Mudiganti</a:t>
            </a:r>
            <a:r>
              <a:rPr lang="en-US" sz="2000" dirty="0"/>
              <a:t> – Lead Architect, Huawei</a:t>
            </a:r>
          </a:p>
          <a:p>
            <a:pPr>
              <a:spcBef>
                <a:spcPts val="300"/>
              </a:spcBef>
            </a:pPr>
            <a:endParaRPr lang="en-US" sz="2000" dirty="0"/>
          </a:p>
          <a:p>
            <a:pPr>
              <a:spcBef>
                <a:spcPts val="300"/>
              </a:spcBef>
            </a:pPr>
            <a:r>
              <a:rPr lang="en-US" sz="2000" dirty="0"/>
              <a:t>Catherine </a:t>
            </a:r>
            <a:r>
              <a:rPr lang="en-US" sz="2000" dirty="0" err="1"/>
              <a:t>Lefèvre</a:t>
            </a:r>
            <a:r>
              <a:rPr lang="en-US" sz="2000" dirty="0"/>
              <a:t> – AVP &amp; ONAP TSC Chair, AT&amp;T</a:t>
            </a:r>
          </a:p>
          <a:p>
            <a:pPr>
              <a:spcBef>
                <a:spcPts val="300"/>
              </a:spcBef>
            </a:pPr>
            <a:endParaRPr lang="en-US" sz="2000" dirty="0"/>
          </a:p>
          <a:p>
            <a:pPr>
              <a:spcBef>
                <a:spcPts val="300"/>
              </a:spcBef>
            </a:pPr>
            <a:r>
              <a:rPr lang="en-US" sz="2000" dirty="0"/>
              <a:t>Fernando Oliveira – Fellow, Network Technology, Verizon</a:t>
            </a:r>
          </a:p>
          <a:p>
            <a:pPr marL="0" indent="0">
              <a:spcBef>
                <a:spcPts val="300"/>
              </a:spcBef>
              <a:buNone/>
            </a:pPr>
            <a:endParaRPr lang="en-US" sz="2000" dirty="0"/>
          </a:p>
          <a:p>
            <a:pPr>
              <a:spcBef>
                <a:spcPts val="300"/>
              </a:spcBef>
            </a:pPr>
            <a:r>
              <a:rPr lang="en-US" sz="2000" dirty="0"/>
              <a:t>Timo Perala - Head of Open Source Network and Service Automation, Nokia</a:t>
            </a:r>
            <a:endParaRPr lang="en-US" sz="2400" dirty="0"/>
          </a:p>
        </p:txBody>
      </p:sp>
    </p:spTree>
    <p:extLst>
      <p:ext uri="{BB962C8B-B14F-4D97-AF65-F5344CB8AC3E}">
        <p14:creationId xmlns:p14="http://schemas.microsoft.com/office/powerpoint/2010/main" val="296207047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1277</Words>
  <Application>Microsoft Office PowerPoint</Application>
  <PresentationFormat>Widescreen</PresentationFormat>
  <Paragraphs>157</Paragraphs>
  <Slides>10</Slides>
  <Notes>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10</vt:i4>
      </vt:variant>
    </vt:vector>
  </HeadingPairs>
  <TitlesOfParts>
    <vt:vector size="19" baseType="lpstr">
      <vt:lpstr>.AppleSystemUIFont</vt:lpstr>
      <vt:lpstr>Arial</vt:lpstr>
      <vt:lpstr>Calibri</vt:lpstr>
      <vt:lpstr>Calibri Light</vt:lpstr>
      <vt:lpstr>Intel Clear</vt:lpstr>
      <vt:lpstr>Wingdings</vt:lpstr>
      <vt:lpstr>1_Office Theme</vt:lpstr>
      <vt:lpstr>Office Theme</vt:lpstr>
      <vt:lpstr>Custom Design</vt:lpstr>
      <vt:lpstr>ONAP and Cloud Native</vt:lpstr>
      <vt:lpstr>The ONAP Cloud Native Journey</vt:lpstr>
      <vt:lpstr>One Cloud Native Cornerstone – Service Orchestration</vt:lpstr>
      <vt:lpstr>The Role of ONAP?</vt:lpstr>
      <vt:lpstr>What Are The Other Added Values for Cloud Native?</vt:lpstr>
      <vt:lpstr>Cross-Community CNF Landscape</vt:lpstr>
      <vt:lpstr>ONAP For ETSI SDO (Conformance to ETSI Specifications)</vt:lpstr>
      <vt:lpstr>ONAP CNF Evolution</vt:lpstr>
      <vt:lpstr>Speakers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Lefevre, Catherine</cp:lastModifiedBy>
  <cp:revision>238</cp:revision>
  <dcterms:created xsi:type="dcterms:W3CDTF">2016-08-09T14:32:52Z</dcterms:created>
  <dcterms:modified xsi:type="dcterms:W3CDTF">2020-09-14T10:02:43Z</dcterms:modified>
</cp:coreProperties>
</file>