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embedTrueTypeFonts="1" saveSubsetFonts="1" autoCompressPictures="0">
  <p:sldMasterIdLst>
    <p:sldMasterId id="2147483688" r:id="rId1"/>
  </p:sldMasterIdLst>
  <p:notesMasterIdLst>
    <p:notesMasterId r:id="rId13"/>
  </p:notesMasterIdLst>
  <p:sldIdLst>
    <p:sldId id="261" r:id="rId2"/>
    <p:sldId id="295" r:id="rId3"/>
    <p:sldId id="312" r:id="rId4"/>
    <p:sldId id="292" r:id="rId5"/>
    <p:sldId id="339" r:id="rId6"/>
    <p:sldId id="342" r:id="rId7"/>
    <p:sldId id="338" r:id="rId8"/>
    <p:sldId id="341" r:id="rId9"/>
    <p:sldId id="340" r:id="rId10"/>
    <p:sldId id="294" r:id="rId11"/>
    <p:sldId id="259" r:id="rId12"/>
  </p:sldIdLst>
  <p:sldSz cx="12192000" cy="6858000"/>
  <p:notesSz cx="6858000" cy="9144000"/>
  <p:embeddedFontLst>
    <p:embeddedFont>
      <p:font typeface="Calibri" panose="020F0502020204030204" pitchFamily="34" charset="0"/>
      <p:regular r:id="rId14"/>
      <p:bold r:id="rId15"/>
      <p:italic r:id="rId16"/>
      <p:boldItalic r:id="rId17"/>
    </p:embeddedFont>
    <p:embeddedFont>
      <p:font typeface="Gill Sans" panose="020B0604020202020204" charset="0"/>
      <p:regular r:id="rId18"/>
      <p:bold r:id="rId19"/>
    </p:embeddedFont>
    <p:embeddedFont>
      <p:font typeface="Helvetica Neue" panose="020B0604020202020204" charset="0"/>
      <p:regular r:id="rId20"/>
      <p:bold r:id="rId21"/>
      <p:italic r:id="rId22"/>
      <p:boldItalic r:id="rId23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7C80"/>
    <a:srgbClr val="5B9BD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540" autoAdjust="0"/>
    <p:restoredTop sz="94095" autoAdjust="0"/>
  </p:normalViewPr>
  <p:slideViewPr>
    <p:cSldViewPr snapToGrid="0">
      <p:cViewPr varScale="1">
        <p:scale>
          <a:sx n="71" d="100"/>
          <a:sy n="71" d="100"/>
        </p:scale>
        <p:origin x="82" y="2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font" Target="fonts/font5.fntdata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font" Target="fonts/font8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4.fntdata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font" Target="fonts/font3.fntdata"/><Relationship Id="rId20" Type="http://schemas.openxmlformats.org/officeDocument/2006/relationships/font" Target="fonts/font7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font" Target="fonts/font2.fntdata"/><Relationship Id="rId23" Type="http://schemas.openxmlformats.org/officeDocument/2006/relationships/font" Target="fonts/font10.fntdata"/><Relationship Id="rId10" Type="http://schemas.openxmlformats.org/officeDocument/2006/relationships/slide" Target="slides/slide9.xml"/><Relationship Id="rId19" Type="http://schemas.openxmlformats.org/officeDocument/2006/relationships/font" Target="fonts/font6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1.fntdata"/><Relationship Id="rId22" Type="http://schemas.openxmlformats.org/officeDocument/2006/relationships/font" Target="fonts/font9.fntdata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11177271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</a:t>
            </a:fld>
            <a:endParaRPr lang="en-US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33554923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6</a:t>
            </a:fld>
            <a:endParaRPr lang="en-US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48340797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7</a:t>
            </a:fld>
            <a:endParaRPr lang="en-US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39702913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8</a:t>
            </a:fld>
            <a:endParaRPr lang="en-US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76670983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9</a:t>
            </a:fld>
            <a:endParaRPr lang="en-US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03374859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10</a:t>
            </a:fld>
            <a:endParaRPr lang="en-US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9968980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Google Shape;227;g84770e2b59_0_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8" name="Google Shape;228;g84770e2b59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3359830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898" y="-9138"/>
            <a:ext cx="12198370" cy="6867137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-26898" y="-9137"/>
            <a:ext cx="12208243" cy="18648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366522" y="2823498"/>
            <a:ext cx="11332718" cy="151482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366522" y="4554181"/>
            <a:ext cx="4008788" cy="53418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522" y="499222"/>
            <a:ext cx="3748642" cy="780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1553254"/>
      </p:ext>
    </p:extLst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0" y="-1"/>
            <a:ext cx="12192000" cy="954741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A62B4D0-2153-41C3-93D8-BB8D8D7E1001}" type="datetimeFigureOut">
              <a:rPr lang="en-US" smtClean="0"/>
              <a:t>10/8/2020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ACEFF4A-4B40-441C-A402-81DEB7A1AD5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314325" y="1138238"/>
            <a:ext cx="11506200" cy="5170487"/>
          </a:xfr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576164998"/>
      </p:ext>
    </p:extLst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11480" y="1301190"/>
            <a:ext cx="560832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301190"/>
            <a:ext cx="567436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A62B4D0-2153-41C3-93D8-BB8D8D7E1001}" type="datetimeFigureOut">
              <a:rPr lang="en-US" smtClean="0"/>
              <a:t>10/8/2020</a:t>
            </a:fld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ACEFF4A-4B40-441C-A402-81DEB7A1AD58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411480" y="189286"/>
            <a:ext cx="10922149" cy="58961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0" i="0" dirty="0">
                <a:latin typeface="Arial" panose="020B0604020202020204" pitchFamily="34" charset="0"/>
                <a:cs typeface="Arial" panose="020B0604020202020204" pitchFamily="34" charset="0"/>
              </a:rPr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573035460"/>
      </p:ext>
    </p:extLst>
  </p:cSld>
  <p:clrMapOvr>
    <a:masterClrMapping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4" y="-9138"/>
            <a:ext cx="12198370" cy="6867137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-2" y="1062318"/>
            <a:ext cx="5495774" cy="150495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300" y="1423410"/>
            <a:ext cx="3810368" cy="793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6269186"/>
      </p:ext>
    </p:extLst>
  </p:cSld>
  <p:clrMapOvr>
    <a:masterClrMapping/>
  </p:clrMapOvr>
  <p:transition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+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005840"/>
            <a:ext cx="10972800" cy="5021262"/>
          </a:xfrm>
        </p:spPr>
        <p:txBody>
          <a:bodyPr/>
          <a:lstStyle>
            <a:lvl1pPr>
              <a:defRPr sz="2000"/>
            </a:lvl1pPr>
            <a:lvl2pPr marL="225425" indent="-225425">
              <a:spcBef>
                <a:spcPts val="800"/>
              </a:spcBef>
              <a:buFont typeface="Wingdings" charset="2"/>
              <a:buChar char="§"/>
              <a:defRPr sz="1800"/>
            </a:lvl2pPr>
            <a:lvl3pPr marL="571500" indent="-228600">
              <a:spcBef>
                <a:spcPts val="0"/>
              </a:spcBef>
              <a:buFont typeface="Wingdings" charset="2"/>
              <a:buChar char="§"/>
              <a:defRPr sz="1600"/>
            </a:lvl3pPr>
            <a:lvl4pPr marL="914400" indent="-231775">
              <a:spcBef>
                <a:spcPts val="0"/>
              </a:spcBef>
              <a:buFont typeface="Wingdings" charset="2"/>
              <a:buChar char="§"/>
              <a:defRPr sz="1400"/>
            </a:lvl4pPr>
            <a:lvl5pPr marL="1255713" indent="-230188">
              <a:spcBef>
                <a:spcPts val="0"/>
              </a:spcBef>
              <a:buFont typeface="Wingdings" charset="2"/>
              <a:buChar char="§"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609600" y="231620"/>
            <a:ext cx="10972800" cy="640080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06401" y="6640391"/>
            <a:ext cx="2224505" cy="201567"/>
          </a:xfrm>
          <a:prstGeom prst="rect">
            <a:avLst/>
          </a:prstGeom>
        </p:spPr>
        <p:txBody>
          <a:bodyPr/>
          <a:lstStyle/>
          <a:p>
            <a:fld id="{6A62B4D0-2153-41C3-93D8-BB8D8D7E1001}" type="datetimeFigureOut">
              <a:rPr lang="en-US" smtClean="0"/>
              <a:t>10/8/2020</a:t>
            </a:fld>
            <a:endParaRPr 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3"/>
          </p:nvPr>
        </p:nvSpPr>
        <p:spPr>
          <a:xfrm>
            <a:off x="8739052" y="6673078"/>
            <a:ext cx="1536192" cy="157162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r" defTabSz="914400" eaLnBrk="1" fontAlgn="auto" hangingPunct="1">
              <a:spcBef>
                <a:spcPts val="0"/>
              </a:spcBef>
              <a:spcAft>
                <a:spcPts val="0"/>
              </a:spcAft>
              <a:defRPr sz="1050" kern="0">
                <a:solidFill>
                  <a:sysClr val="window" lastClr="FFFFFF"/>
                </a:solidFill>
                <a:latin typeface="Intel Clear Light"/>
                <a:ea typeface="Geneva" charset="0"/>
                <a:cs typeface="Intel Clear Light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67213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>
            <a:extLst>
              <a:ext uri="{FF2B5EF4-FFF2-40B4-BE49-F238E27FC236}">
                <a16:creationId xmlns:a16="http://schemas.microsoft.com/office/drawing/2014/main" id="{08194028-0784-4225-AFF6-7BF2CDDB68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95B585-E218-4979-B359-30DBDCE73C67}" type="datetimeFigureOut">
              <a:rPr lang="en-US" smtClean="0"/>
              <a:t>10/8/2020</a:t>
            </a:fld>
            <a:endParaRPr lang="en-US"/>
          </a:p>
        </p:txBody>
      </p:sp>
      <p:sp>
        <p:nvSpPr>
          <p:cNvPr id="3" name="Symbol zastępczy stopki 2">
            <a:extLst>
              <a:ext uri="{FF2B5EF4-FFF2-40B4-BE49-F238E27FC236}">
                <a16:creationId xmlns:a16="http://schemas.microsoft.com/office/drawing/2014/main" id="{90B600E6-B70B-4CC8-8557-43B99D2C84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93D498D4-EE16-4788-937C-E6B996BE0B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B44425-A47D-4320-85FC-C33A1E05CD2B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5118112"/>
      </p:ext>
    </p:extLst>
  </p:cSld>
  <p:clrMapOvr>
    <a:masterClrMapping/>
  </p:clrMapOvr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2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-20171" y="0"/>
            <a:ext cx="12192000" cy="968188"/>
          </a:xfrm>
          <a:prstGeom prst="rect">
            <a:avLst/>
          </a:prstGeom>
          <a:blipFill>
            <a:blip r:embed="rId8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Rectangle 17"/>
          <p:cNvSpPr/>
          <p:nvPr/>
        </p:nvSpPr>
        <p:spPr>
          <a:xfrm>
            <a:off x="1" y="6479195"/>
            <a:ext cx="12212170" cy="39629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 </a:t>
            </a:r>
          </a:p>
        </p:txBody>
      </p:sp>
      <p:sp>
        <p:nvSpPr>
          <p:cNvPr id="19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1638997" cy="365125"/>
          </a:xfrm>
          <a:prstGeom prst="rect">
            <a:avLst/>
          </a:prstGeom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A62B4D0-2153-41C3-93D8-BB8D8D7E1001}" type="datetimeFigureOut">
              <a:rPr lang="en-US" smtClean="0"/>
              <a:t>10/8/2020</a:t>
            </a:fld>
            <a:endParaRPr lang="en-US"/>
          </a:p>
        </p:txBody>
      </p:sp>
      <p:sp>
        <p:nvSpPr>
          <p:cNvPr id="2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ACEFF4A-4B40-441C-A402-81DEB7A1AD58}" type="slidenum">
              <a:rPr lang="en-US" smtClean="0"/>
              <a:t>‹#›</a:t>
            </a:fld>
            <a:endParaRPr lang="en-US"/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7522" y="6521843"/>
            <a:ext cx="1494864" cy="31131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4961" y="1300480"/>
            <a:ext cx="11506200" cy="48764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10" name="Shape 72"/>
          <p:cNvPicPr preferRelativeResize="0"/>
          <p:nvPr/>
        </p:nvPicPr>
        <p:blipFill rotWithShape="1">
          <a:blip r:embed="rId10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4961" y="6604615"/>
            <a:ext cx="2595599" cy="154799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2062480" y="6521843"/>
            <a:ext cx="734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34954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690" r:id="rId2"/>
    <p:sldLayoutId id="2147483691" r:id="rId3"/>
    <p:sldLayoutId id="2147483692" r:id="rId4"/>
    <p:sldLayoutId id="2147483693" r:id="rId5"/>
    <p:sldLayoutId id="2147483694" r:id="rId6"/>
  </p:sldLayoutIdLst>
  <p:transition>
    <p:wipe dir="r"/>
  </p:transition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0" i="0" kern="1200">
          <a:solidFill>
            <a:schemeClr val="bg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charset="0"/>
        <a:buChar char="•"/>
        <a:defRPr sz="2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.AppleSystemUIFont" charset="-120"/>
        <a:buChar char="-"/>
        <a:defRPr sz="24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20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845BD6CF-2910-48B5-9618-9003E1B8001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05758" y="2525766"/>
            <a:ext cx="9908356" cy="1306929"/>
          </a:xfrm>
        </p:spPr>
        <p:txBody>
          <a:bodyPr>
            <a:noAutofit/>
          </a:bodyPr>
          <a:lstStyle/>
          <a:p>
            <a:r>
              <a:rPr lang="en-US" sz="3800" dirty="0"/>
              <a:t>REQ-341 – CNFO – Next Steppingstones Towards CNF In Production Deployments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91BC4BB-1944-4368-85DC-DB54634E56A1}"/>
              </a:ext>
            </a:extLst>
          </p:cNvPr>
          <p:cNvSpPr>
            <a:spLocks noGrp="1"/>
          </p:cNvSpPr>
          <p:nvPr>
            <p:ph type="sldNum" idx="4294967295"/>
          </p:nvPr>
        </p:nvSpPr>
        <p:spPr>
          <a:xfrm>
            <a:off x="11823700" y="6583363"/>
            <a:ext cx="368300" cy="274637"/>
          </a:xfrm>
        </p:spPr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1</a:t>
            </a:fld>
            <a:endParaRPr lang="en-US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181B98B3-3F0C-43F9-97FE-51F971F6480D}"/>
              </a:ext>
            </a:extLst>
          </p:cNvPr>
          <p:cNvSpPr txBox="1">
            <a:spLocks/>
          </p:cNvSpPr>
          <p:nvPr/>
        </p:nvSpPr>
        <p:spPr>
          <a:xfrm>
            <a:off x="905758" y="4491863"/>
            <a:ext cx="9908357" cy="8378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4064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168FDF"/>
              </a:buClr>
              <a:buSzPts val="2800"/>
              <a:buFont typeface="Helvetica Neue"/>
              <a:buNone/>
              <a:defRPr sz="2800" b="0" i="0" u="none" strike="noStrike" cap="none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914400" marR="0" lvl="1" indent="-393700" algn="ctr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68FDF"/>
              </a:buClr>
              <a:buSzPts val="2000"/>
              <a:buFont typeface="Helvetica Neue"/>
              <a:buNone/>
              <a:defRPr sz="2000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1371600" marR="0" lvl="2" indent="-381000" algn="ctr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68FDF"/>
              </a:buClr>
              <a:buSzPts val="1800"/>
              <a:buFont typeface="Helvetica Neue"/>
              <a:buNone/>
              <a:defRPr sz="1800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1828800" marR="0" lvl="3" indent="-368300" algn="ctr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68FDF"/>
              </a:buClr>
              <a:buSzPts val="1600"/>
              <a:buFont typeface="Helvetica Neue"/>
              <a:buNone/>
              <a:defRPr sz="1600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2286000" marR="0" lvl="4" indent="-355600" algn="ctr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68FDF"/>
              </a:buClr>
              <a:buSzPts val="1600"/>
              <a:buFont typeface="Helvetica Neue"/>
              <a:buNone/>
              <a:defRPr sz="1600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L="2743200" marR="0" lvl="5" indent="-342900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L="3200400" marR="0" lvl="6" indent="-342900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L="3657600" marR="0" lvl="7" indent="-342900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L="4114800" marR="0" lvl="8" indent="-342900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r>
              <a:rPr lang="en-US" dirty="0"/>
              <a:t>Lukasz Rajewski (Orange)</a:t>
            </a:r>
          </a:p>
          <a:p>
            <a:r>
              <a:rPr lang="en-US" dirty="0" err="1"/>
              <a:t>Seshu</a:t>
            </a:r>
            <a:r>
              <a:rPr lang="en-US" dirty="0"/>
              <a:t> Kumar M (Huawei)</a:t>
            </a:r>
          </a:p>
          <a:p>
            <a:endParaRPr lang="en-US" sz="1800" dirty="0"/>
          </a:p>
          <a:p>
            <a:r>
              <a:rPr lang="en-US" sz="1800" dirty="0"/>
              <a:t>Last Updated: 0</a:t>
            </a:r>
            <a:r>
              <a:rPr lang="pl-PL" sz="1800" dirty="0"/>
              <a:t>8</a:t>
            </a:r>
            <a:r>
              <a:rPr lang="en-US" sz="1800" dirty="0"/>
              <a:t>.10.2020</a:t>
            </a:r>
          </a:p>
        </p:txBody>
      </p:sp>
    </p:spTree>
    <p:extLst>
      <p:ext uri="{BB962C8B-B14F-4D97-AF65-F5344CB8AC3E}">
        <p14:creationId xmlns:p14="http://schemas.microsoft.com/office/powerpoint/2010/main" val="272283208"/>
      </p:ext>
    </p:extLst>
  </p:cSld>
  <p:clrMapOvr>
    <a:masterClrMapping/>
  </p:clrMapOvr>
  <p:transition>
    <p:wipe dir="r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31620"/>
            <a:ext cx="11582400" cy="640080"/>
          </a:xfrm>
          <a:ln>
            <a:noFill/>
          </a:ln>
        </p:spPr>
        <p:txBody>
          <a:bodyPr>
            <a:normAutofit fontScale="90000"/>
          </a:bodyPr>
          <a:lstStyle/>
          <a:p>
            <a:r>
              <a:rPr lang="en-US" dirty="0"/>
              <a:t>ONAP CNF Orchestration – Impacted Components - </a:t>
            </a:r>
            <a:r>
              <a:rPr lang="pl-PL" dirty="0"/>
              <a:t>Honolulu</a:t>
            </a:r>
            <a:endParaRPr lang="en-US" dirty="0"/>
          </a:p>
        </p:txBody>
      </p:sp>
      <p:sp>
        <p:nvSpPr>
          <p:cNvPr id="17" name="Rectangle 16"/>
          <p:cNvSpPr/>
          <p:nvPr/>
        </p:nvSpPr>
        <p:spPr>
          <a:xfrm>
            <a:off x="619930" y="5120030"/>
            <a:ext cx="1869933" cy="493526"/>
          </a:xfrm>
          <a:prstGeom prst="rect">
            <a:avLst/>
          </a:prstGeom>
          <a:solidFill>
            <a:srgbClr val="61412F"/>
          </a:solidFill>
          <a:ln>
            <a:noFill/>
          </a:ln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External (S)VNFM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8133156" y="1069025"/>
            <a:ext cx="4155059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/>
              <a:t>SDC:</a:t>
            </a:r>
          </a:p>
          <a:p>
            <a:r>
              <a:rPr lang="en-US" sz="1100" dirty="0"/>
              <a:t>On-board the helm and process it as an artifacts of the CSAR to be distributed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1100" dirty="0"/>
              <a:t>On-board Helm Charts</a:t>
            </a:r>
            <a:r>
              <a:rPr lang="pl-PL" sz="1100" dirty="0"/>
              <a:t> (</a:t>
            </a:r>
            <a:r>
              <a:rPr lang="pl-PL" sz="1100" dirty="0" err="1"/>
              <a:t>Continuation</a:t>
            </a:r>
            <a:r>
              <a:rPr lang="pl-PL" sz="1100" dirty="0"/>
              <a:t>)</a:t>
            </a:r>
            <a:endParaRPr lang="en-US" sz="1100" dirty="0"/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pl-PL" sz="1100" dirty="0" err="1"/>
              <a:t>Helm</a:t>
            </a:r>
            <a:r>
              <a:rPr lang="pl-PL" sz="1100" dirty="0"/>
              <a:t> </a:t>
            </a:r>
            <a:r>
              <a:rPr lang="pl-PL" sz="1100" dirty="0" err="1"/>
              <a:t>Validation</a:t>
            </a:r>
            <a:r>
              <a:rPr lang="pl-PL" sz="1100" dirty="0"/>
              <a:t> in SDC (</a:t>
            </a:r>
            <a:r>
              <a:rPr lang="pl-PL" sz="1100" dirty="0" err="1"/>
              <a:t>Stretch</a:t>
            </a:r>
            <a:r>
              <a:rPr lang="pl-PL" sz="1100" dirty="0"/>
              <a:t>)</a:t>
            </a:r>
            <a:endParaRPr lang="en-US" sz="1100" dirty="0"/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en-US" sz="1100" dirty="0"/>
          </a:p>
          <a:p>
            <a:r>
              <a:rPr lang="en-US" sz="1100" b="1" dirty="0">
                <a:solidFill>
                  <a:srgbClr val="FF0000"/>
                </a:solidFill>
              </a:rPr>
              <a:t>SO: </a:t>
            </a:r>
          </a:p>
          <a:p>
            <a:r>
              <a:rPr lang="en-US" sz="1100" dirty="0">
                <a:solidFill>
                  <a:srgbClr val="FF0000"/>
                </a:solidFill>
              </a:rPr>
              <a:t>Won’t consume the Helm by itself but parse it and push it forward to other ONAP components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1100" dirty="0">
                <a:solidFill>
                  <a:srgbClr val="FF0000"/>
                </a:solidFill>
              </a:rPr>
              <a:t>Parse the CSAR, extract helm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1100" dirty="0">
                <a:solidFill>
                  <a:srgbClr val="FF0000"/>
                </a:solidFill>
              </a:rPr>
              <a:t>SOL003 adapter enhancements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1100" dirty="0">
                <a:solidFill>
                  <a:srgbClr val="FF0000"/>
                </a:solidFill>
              </a:rPr>
              <a:t>K8s Adapter </a:t>
            </a:r>
            <a:r>
              <a:rPr lang="pl-PL" sz="1100" dirty="0">
                <a:solidFill>
                  <a:srgbClr val="FF0000"/>
                </a:solidFill>
              </a:rPr>
              <a:t>– v2 + Status API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pl-PL" sz="1100" dirty="0">
                <a:solidFill>
                  <a:srgbClr val="FF0000"/>
                </a:solidFill>
              </a:rPr>
              <a:t>Distribution of </a:t>
            </a:r>
            <a:r>
              <a:rPr lang="pl-PL" sz="1100" dirty="0" err="1">
                <a:solidFill>
                  <a:srgbClr val="FF0000"/>
                </a:solidFill>
              </a:rPr>
              <a:t>Helm</a:t>
            </a:r>
            <a:r>
              <a:rPr lang="pl-PL" sz="1100" dirty="0">
                <a:solidFill>
                  <a:srgbClr val="FF0000"/>
                </a:solidFill>
              </a:rPr>
              <a:t> from CNF adapter (</a:t>
            </a:r>
            <a:r>
              <a:rPr lang="pl-PL" sz="1100" dirty="0" err="1">
                <a:solidFill>
                  <a:srgbClr val="FF0000"/>
                </a:solidFill>
              </a:rPr>
              <a:t>Optional</a:t>
            </a:r>
            <a:r>
              <a:rPr lang="pl-PL" sz="1100" dirty="0">
                <a:solidFill>
                  <a:srgbClr val="FF0000"/>
                </a:solidFill>
              </a:rPr>
              <a:t>)</a:t>
            </a:r>
          </a:p>
          <a:p>
            <a:endParaRPr lang="en-US" sz="1100" dirty="0"/>
          </a:p>
          <a:p>
            <a:r>
              <a:rPr lang="en-US" sz="1100" b="1" dirty="0"/>
              <a:t>K8s Plugin: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pl-PL" sz="1100" dirty="0" err="1"/>
              <a:t>Configuration</a:t>
            </a:r>
            <a:r>
              <a:rPr lang="pl-PL" sz="1100" dirty="0"/>
              <a:t> API in v2</a:t>
            </a:r>
            <a:endParaRPr lang="en-US" sz="1100" dirty="0"/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1100" dirty="0"/>
              <a:t>Artifact Broker supports </a:t>
            </a:r>
            <a:r>
              <a:rPr lang="pl-PL" sz="1100" dirty="0"/>
              <a:t>v2</a:t>
            </a:r>
            <a:endParaRPr lang="en-US" sz="1100" dirty="0"/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pl-PL" sz="1100" dirty="0"/>
              <a:t>v2 in OOM</a:t>
            </a:r>
            <a:endParaRPr lang="en-US" sz="1100" dirty="0"/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en-US" sz="1100" dirty="0"/>
          </a:p>
          <a:p>
            <a:r>
              <a:rPr lang="en-US" sz="1100" b="1" dirty="0"/>
              <a:t>AAI: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pl-PL" sz="1100" dirty="0" err="1"/>
              <a:t>Persist</a:t>
            </a:r>
            <a:r>
              <a:rPr lang="pl-PL" sz="1100" dirty="0"/>
              <a:t> k8s </a:t>
            </a:r>
            <a:r>
              <a:rPr lang="pl-PL" sz="1100" dirty="0" err="1"/>
              <a:t>instance</a:t>
            </a:r>
            <a:r>
              <a:rPr lang="pl-PL" sz="1100" dirty="0"/>
              <a:t> </a:t>
            </a:r>
            <a:r>
              <a:rPr lang="pl-PL" sz="1100" dirty="0" err="1"/>
              <a:t>identifier</a:t>
            </a:r>
            <a:endParaRPr lang="pl-PL" sz="1100" dirty="0"/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pl-PL" sz="1100" dirty="0" err="1"/>
              <a:t>Persist</a:t>
            </a:r>
            <a:r>
              <a:rPr lang="pl-PL" sz="1100" dirty="0"/>
              <a:t> k8s </a:t>
            </a:r>
            <a:r>
              <a:rPr lang="pl-PL" sz="1100" dirty="0" err="1"/>
              <a:t>resources</a:t>
            </a:r>
            <a:r>
              <a:rPr lang="pl-PL" sz="1100" dirty="0"/>
              <a:t> ID </a:t>
            </a:r>
            <a:r>
              <a:rPr lang="pl-PL" sz="1100" dirty="0" err="1"/>
              <a:t>created</a:t>
            </a:r>
            <a:r>
              <a:rPr lang="pl-PL" sz="1100" dirty="0"/>
              <a:t> from </a:t>
            </a:r>
            <a:r>
              <a:rPr lang="pl-PL" sz="1100" dirty="0" err="1"/>
              <a:t>Helm</a:t>
            </a:r>
            <a:endParaRPr lang="pl-PL" sz="1100" dirty="0"/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pl-PL" sz="1100" dirty="0"/>
              <a:t>Expose Status API </a:t>
            </a:r>
            <a:r>
              <a:rPr lang="pl-PL" sz="1100" dirty="0" err="1"/>
              <a:t>result</a:t>
            </a:r>
            <a:endParaRPr lang="en-US" sz="1100" dirty="0"/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en-US" sz="1100" dirty="0"/>
          </a:p>
          <a:p>
            <a:r>
              <a:rPr lang="pl-PL" sz="1100" b="1" dirty="0"/>
              <a:t>CCSDK</a:t>
            </a:r>
            <a:r>
              <a:rPr lang="en-US" sz="1100" b="1" dirty="0"/>
              <a:t>: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pl-PL" sz="1100" dirty="0"/>
              <a:t>Native suport of </a:t>
            </a:r>
            <a:r>
              <a:rPr lang="pl-PL" sz="1100" dirty="0" err="1"/>
              <a:t>Configuration</a:t>
            </a:r>
            <a:r>
              <a:rPr lang="pl-PL" sz="1100" dirty="0"/>
              <a:t> API</a:t>
            </a:r>
            <a:endParaRPr lang="en-US" sz="1100" dirty="0"/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pl-PL" sz="1100" dirty="0"/>
              <a:t>Native </a:t>
            </a:r>
            <a:r>
              <a:rPr lang="pl-PL" sz="1100" dirty="0" err="1"/>
              <a:t>Support</a:t>
            </a:r>
            <a:r>
              <a:rPr lang="pl-PL" sz="1100" dirty="0"/>
              <a:t> of Status API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pl-PL" sz="1100" dirty="0"/>
              <a:t>Adaptation for v2 </a:t>
            </a:r>
            <a:endParaRPr lang="en-US" sz="1100" dirty="0"/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en-US" sz="1100" dirty="0"/>
          </a:p>
          <a:p>
            <a:r>
              <a:rPr lang="en-US" sz="1100" b="1" dirty="0"/>
              <a:t>ETSI Catalog DB: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1100" dirty="0"/>
              <a:t>Persist the </a:t>
            </a:r>
            <a:r>
              <a:rPr lang="en-US" sz="1100" dirty="0" err="1"/>
              <a:t>ETSi</a:t>
            </a:r>
            <a:r>
              <a:rPr lang="en-US" sz="1100" dirty="0"/>
              <a:t> VNFM data (IFA-29 and IFA-40 )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1100" dirty="0"/>
              <a:t>Persist Images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2730577" y="5140040"/>
            <a:ext cx="514515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Wingdings" panose="05000000000000000000" pitchFamily="2" charset="2"/>
              <a:buChar char="ü"/>
            </a:pPr>
            <a:r>
              <a:rPr lang="en-US" sz="1200" dirty="0"/>
              <a:t>SDC to denote the flow of which VNFM should be used - similar to Orchestration Type</a:t>
            </a:r>
          </a:p>
          <a:p>
            <a:pPr marL="171450" indent="-171450">
              <a:buFont typeface="Wingdings" panose="05000000000000000000" pitchFamily="2" charset="2"/>
              <a:buChar char="ü"/>
            </a:pPr>
            <a:r>
              <a:rPr lang="en-US" sz="1200" dirty="0"/>
              <a:t>Information model – optional </a:t>
            </a:r>
          </a:p>
          <a:p>
            <a:pPr marL="171450" indent="-171450">
              <a:buFont typeface="Wingdings" panose="05000000000000000000" pitchFamily="2" charset="2"/>
              <a:buChar char="ü"/>
            </a:pPr>
            <a:r>
              <a:rPr lang="en-US" sz="1200" dirty="0"/>
              <a:t>Need to investigate the best place to have the meta data, we can perhaps use the existing fields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2720878" y="4884444"/>
            <a:ext cx="25178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Model to drive the flows:</a:t>
            </a:r>
            <a:r>
              <a:rPr lang="en-US" dirty="0"/>
              <a:t> </a:t>
            </a:r>
          </a:p>
        </p:txBody>
      </p:sp>
      <p:grpSp>
        <p:nvGrpSpPr>
          <p:cNvPr id="28" name="Group 2">
            <a:extLst>
              <a:ext uri="{FF2B5EF4-FFF2-40B4-BE49-F238E27FC236}">
                <a16:creationId xmlns:a16="http://schemas.microsoft.com/office/drawing/2014/main" id="{197FD146-3C03-40C4-BD9D-3DF24FAF948F}"/>
              </a:ext>
            </a:extLst>
          </p:cNvPr>
          <p:cNvGrpSpPr/>
          <p:nvPr/>
        </p:nvGrpSpPr>
        <p:grpSpPr>
          <a:xfrm>
            <a:off x="127078" y="1210750"/>
            <a:ext cx="8006078" cy="3653937"/>
            <a:chOff x="314962" y="1569891"/>
            <a:chExt cx="8006078" cy="3871270"/>
          </a:xfrm>
        </p:grpSpPr>
        <p:sp>
          <p:nvSpPr>
            <p:cNvPr id="29" name="Rectangle 3">
              <a:extLst>
                <a:ext uri="{FF2B5EF4-FFF2-40B4-BE49-F238E27FC236}">
                  <a16:creationId xmlns:a16="http://schemas.microsoft.com/office/drawing/2014/main" id="{4736EE8A-C12F-4424-A14B-8843617AE802}"/>
                </a:ext>
              </a:extLst>
            </p:cNvPr>
            <p:cNvSpPr/>
            <p:nvPr/>
          </p:nvSpPr>
          <p:spPr>
            <a:xfrm>
              <a:off x="314962" y="1569891"/>
              <a:ext cx="8006078" cy="3871270"/>
            </a:xfrm>
            <a:prstGeom prst="rect">
              <a:avLst/>
            </a:prstGeom>
            <a:gradFill rotWithShape="1">
              <a:gsLst>
                <a:gs pos="0">
                  <a:srgbClr val="5B9BD5">
                    <a:lumMod val="110000"/>
                    <a:satMod val="105000"/>
                    <a:tint val="67000"/>
                  </a:srgbClr>
                </a:gs>
                <a:gs pos="50000">
                  <a:srgbClr val="5B9BD5">
                    <a:lumMod val="105000"/>
                    <a:satMod val="103000"/>
                    <a:tint val="73000"/>
                  </a:srgbClr>
                </a:gs>
                <a:gs pos="100000">
                  <a:srgbClr val="5B9BD5">
                    <a:lumMod val="105000"/>
                    <a:satMod val="109000"/>
                    <a:tint val="81000"/>
                  </a:srgbClr>
                </a:gs>
              </a:gsLst>
              <a:lin ang="5400000" scaled="0"/>
            </a:gradFill>
            <a:ln w="63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scene3d>
              <a:camera prst="orthographicFront"/>
              <a:lightRig rig="threePt" dir="t"/>
            </a:scene3d>
            <a:sp3d>
              <a:bevelT w="203200" prst="hardEdge"/>
              <a:bevelB w="266700" h="139700" prst="divot"/>
            </a:sp3d>
          </p:spPr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So</a:t>
              </a:r>
            </a:p>
          </p:txBody>
        </p:sp>
        <p:sp>
          <p:nvSpPr>
            <p:cNvPr id="30" name="Rectangle 15">
              <a:extLst>
                <a:ext uri="{FF2B5EF4-FFF2-40B4-BE49-F238E27FC236}">
                  <a16:creationId xmlns:a16="http://schemas.microsoft.com/office/drawing/2014/main" id="{E59573F3-D4E5-401E-B411-43D3A77BFDFE}"/>
                </a:ext>
              </a:extLst>
            </p:cNvPr>
            <p:cNvSpPr/>
            <p:nvPr/>
          </p:nvSpPr>
          <p:spPr>
            <a:xfrm>
              <a:off x="6536885" y="4061546"/>
              <a:ext cx="1533306" cy="521209"/>
            </a:xfrm>
            <a:prstGeom prst="rect">
              <a:avLst/>
            </a:prstGeom>
            <a:solidFill>
              <a:srgbClr val="5B9BD5"/>
            </a:solidFill>
            <a:ln w="12700" cap="flat" cmpd="sng" algn="ctr">
              <a:solidFill>
                <a:sysClr val="window" lastClr="FFFFFF"/>
              </a:solidFill>
              <a:prstDash val="solid"/>
              <a:miter lim="800000"/>
            </a:ln>
            <a:effectLst/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1200" cap="none" spc="0" normalizeH="0" baseline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K8S Plugin</a:t>
              </a:r>
            </a:p>
          </p:txBody>
        </p:sp>
        <p:sp>
          <p:nvSpPr>
            <p:cNvPr id="31" name="Rectangle 4">
              <a:extLst>
                <a:ext uri="{FF2B5EF4-FFF2-40B4-BE49-F238E27FC236}">
                  <a16:creationId xmlns:a16="http://schemas.microsoft.com/office/drawing/2014/main" id="{E4F62E75-A443-4C40-A309-B427549138FE}"/>
                </a:ext>
              </a:extLst>
            </p:cNvPr>
            <p:cNvSpPr/>
            <p:nvPr/>
          </p:nvSpPr>
          <p:spPr>
            <a:xfrm>
              <a:off x="545769" y="1774318"/>
              <a:ext cx="1870326" cy="1112763"/>
            </a:xfrm>
            <a:prstGeom prst="rect">
              <a:avLst/>
            </a:prstGeom>
            <a:solidFill>
              <a:srgbClr val="5B9BD5"/>
            </a:solidFill>
            <a:ln w="12700" cap="flat" cmpd="sng" algn="ctr">
              <a:solidFill>
                <a:sysClr val="window" lastClr="FFFFFF"/>
              </a:solidFill>
              <a:prstDash val="solid"/>
              <a:miter lim="800000"/>
            </a:ln>
            <a:effectLst/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SDC</a:t>
              </a:r>
            </a:p>
          </p:txBody>
        </p:sp>
        <p:sp>
          <p:nvSpPr>
            <p:cNvPr id="32" name="Rectangle 5">
              <a:extLst>
                <a:ext uri="{FF2B5EF4-FFF2-40B4-BE49-F238E27FC236}">
                  <a16:creationId xmlns:a16="http://schemas.microsoft.com/office/drawing/2014/main" id="{BD91CC02-B039-4241-9C36-17791FF857E9}"/>
                </a:ext>
              </a:extLst>
            </p:cNvPr>
            <p:cNvSpPr/>
            <p:nvPr/>
          </p:nvSpPr>
          <p:spPr>
            <a:xfrm>
              <a:off x="6188285" y="1794403"/>
              <a:ext cx="1870326" cy="1072591"/>
            </a:xfrm>
            <a:prstGeom prst="rect">
              <a:avLst/>
            </a:prstGeom>
            <a:solidFill>
              <a:srgbClr val="5B9BD5"/>
            </a:solidFill>
            <a:ln w="12700" cap="flat" cmpd="sng" algn="ctr">
              <a:solidFill>
                <a:sysClr val="window" lastClr="FFFFFF"/>
              </a:solidFill>
              <a:prstDash val="solid"/>
              <a:miter lim="800000"/>
            </a:ln>
            <a:effectLst/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AAI</a:t>
              </a:r>
            </a:p>
          </p:txBody>
        </p:sp>
        <p:pic>
          <p:nvPicPr>
            <p:cNvPr id="33" name="Picture 2" descr="Logo">
              <a:extLst>
                <a:ext uri="{FF2B5EF4-FFF2-40B4-BE49-F238E27FC236}">
                  <a16:creationId xmlns:a16="http://schemas.microsoft.com/office/drawing/2014/main" id="{A66BEB9F-825A-4229-9947-69A8722C1A4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19741" y="1818623"/>
              <a:ext cx="3374919" cy="102348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34" name="Group 23">
              <a:extLst>
                <a:ext uri="{FF2B5EF4-FFF2-40B4-BE49-F238E27FC236}">
                  <a16:creationId xmlns:a16="http://schemas.microsoft.com/office/drawing/2014/main" id="{57DD53B4-5C33-4571-9818-6E6473960197}"/>
                </a:ext>
              </a:extLst>
            </p:cNvPr>
            <p:cNvGrpSpPr/>
            <p:nvPr/>
          </p:nvGrpSpPr>
          <p:grpSpPr>
            <a:xfrm>
              <a:off x="545769" y="3018647"/>
              <a:ext cx="5826409" cy="2225522"/>
              <a:chOff x="2020823" y="3184142"/>
              <a:chExt cx="5204795" cy="2236935"/>
            </a:xfrm>
          </p:grpSpPr>
          <p:sp>
            <p:nvSpPr>
              <p:cNvPr id="36" name="Rectangle 6">
                <a:extLst>
                  <a:ext uri="{FF2B5EF4-FFF2-40B4-BE49-F238E27FC236}">
                    <a16:creationId xmlns:a16="http://schemas.microsoft.com/office/drawing/2014/main" id="{F63690B6-D9FE-4229-AC28-0A31CA366257}"/>
                  </a:ext>
                </a:extLst>
              </p:cNvPr>
              <p:cNvSpPr/>
              <p:nvPr/>
            </p:nvSpPr>
            <p:spPr>
              <a:xfrm>
                <a:off x="2020823" y="3184142"/>
                <a:ext cx="5204795" cy="2236935"/>
              </a:xfrm>
              <a:prstGeom prst="rect">
                <a:avLst/>
              </a:prstGeom>
              <a:solidFill>
                <a:srgbClr val="5B9BD5"/>
              </a:solidFill>
              <a:ln w="12700" cap="flat" cmpd="sng" algn="ctr">
                <a:solidFill>
                  <a:sysClr val="window" lastClr="FFFFFF"/>
                </a:solidFill>
                <a:prstDash val="solid"/>
                <a:miter lim="800000"/>
              </a:ln>
              <a:effectLst/>
              <a:scene3d>
                <a:camera prst="orthographicFront"/>
                <a:lightRig rig="threePt" dir="t"/>
              </a:scene3d>
              <a:sp3d>
                <a:bevelT w="139700" h="139700" prst="divot"/>
              </a:sp3d>
            </p:spPr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7" name="TextBox 7">
                <a:extLst>
                  <a:ext uri="{FF2B5EF4-FFF2-40B4-BE49-F238E27FC236}">
                    <a16:creationId xmlns:a16="http://schemas.microsoft.com/office/drawing/2014/main" id="{4797EA73-BDD2-4D7D-A1CE-4D634A878B42}"/>
                  </a:ext>
                </a:extLst>
              </p:cNvPr>
              <p:cNvSpPr txBox="1"/>
              <p:nvPr/>
            </p:nvSpPr>
            <p:spPr>
              <a:xfrm>
                <a:off x="4208892" y="3361062"/>
                <a:ext cx="557427" cy="393306"/>
              </a:xfrm>
              <a:prstGeom prst="rect">
                <a:avLst/>
              </a:prstGeom>
              <a:noFill/>
              <a:ln>
                <a:solidFill>
                  <a:srgbClr val="5B9BD5"/>
                </a:solidFill>
              </a:ln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0" i="0" u="none" strike="noStrike" kern="1200" cap="none" spc="0" normalizeH="0" baseline="0" dirty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SO</a:t>
                </a:r>
              </a:p>
            </p:txBody>
          </p:sp>
          <p:sp>
            <p:nvSpPr>
              <p:cNvPr id="38" name="Rounded Rectangle 8">
                <a:extLst>
                  <a:ext uri="{FF2B5EF4-FFF2-40B4-BE49-F238E27FC236}">
                    <a16:creationId xmlns:a16="http://schemas.microsoft.com/office/drawing/2014/main" id="{0C2055F6-1E12-469D-8885-02311B20754F}"/>
                  </a:ext>
                </a:extLst>
              </p:cNvPr>
              <p:cNvSpPr/>
              <p:nvPr/>
            </p:nvSpPr>
            <p:spPr>
              <a:xfrm>
                <a:off x="2334372" y="3467607"/>
                <a:ext cx="1539153" cy="831428"/>
              </a:xfrm>
              <a:prstGeom prst="roundRect">
                <a:avLst/>
              </a:prstGeom>
              <a:gradFill rotWithShape="1">
                <a:gsLst>
                  <a:gs pos="0">
                    <a:srgbClr val="4472C4">
                      <a:satMod val="103000"/>
                      <a:lumMod val="102000"/>
                      <a:tint val="94000"/>
                    </a:srgbClr>
                  </a:gs>
                  <a:gs pos="50000">
                    <a:srgbClr val="4472C4">
                      <a:satMod val="110000"/>
                      <a:lumMod val="100000"/>
                      <a:shade val="100000"/>
                    </a:srgbClr>
                  </a:gs>
                  <a:gs pos="100000">
                    <a:srgbClr val="4472C4">
                      <a:lumMod val="99000"/>
                      <a:satMod val="120000"/>
                      <a:shade val="78000"/>
                    </a:srgbClr>
                  </a:gs>
                </a:gsLst>
                <a:lin ang="5400000" scaled="0"/>
              </a:gradFill>
              <a:ln w="6350" cap="flat" cmpd="sng" algn="ctr">
                <a:solidFill>
                  <a:sysClr val="window" lastClr="FFFFFF"/>
                </a:solidFill>
                <a:prstDash val="solid"/>
                <a:miter lim="800000"/>
              </a:ln>
              <a:effectLst/>
              <a:scene3d>
                <a:camera prst="orthographicFront"/>
                <a:lightRig rig="threePt" dir="t"/>
              </a:scene3d>
              <a:sp3d>
                <a:bevelT w="139700" h="139700" prst="divot"/>
              </a:sp3d>
            </p:spPr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0" i="0" u="none" strike="noStrike" kern="1200" cap="none" spc="0" normalizeH="0" baseline="0" dirty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SDC</a:t>
                </a:r>
              </a:p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0" i="0" u="none" strike="noStrike" kern="1200" cap="none" spc="0" normalizeH="0" baseline="0" dirty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Controller</a:t>
                </a:r>
              </a:p>
            </p:txBody>
          </p:sp>
          <p:sp>
            <p:nvSpPr>
              <p:cNvPr id="39" name="Rounded Rectangle 10">
                <a:extLst>
                  <a:ext uri="{FF2B5EF4-FFF2-40B4-BE49-F238E27FC236}">
                    <a16:creationId xmlns:a16="http://schemas.microsoft.com/office/drawing/2014/main" id="{DB069E9A-0F73-445E-80F4-A784B4E5E2B0}"/>
                  </a:ext>
                </a:extLst>
              </p:cNvPr>
              <p:cNvSpPr/>
              <p:nvPr/>
            </p:nvSpPr>
            <p:spPr>
              <a:xfrm>
                <a:off x="5318760" y="3472965"/>
                <a:ext cx="1322452" cy="831428"/>
              </a:xfrm>
              <a:prstGeom prst="roundRect">
                <a:avLst/>
              </a:prstGeom>
              <a:gradFill rotWithShape="1">
                <a:gsLst>
                  <a:gs pos="0">
                    <a:srgbClr val="4472C4">
                      <a:satMod val="103000"/>
                      <a:lumMod val="102000"/>
                      <a:tint val="94000"/>
                    </a:srgbClr>
                  </a:gs>
                  <a:gs pos="50000">
                    <a:srgbClr val="4472C4">
                      <a:satMod val="110000"/>
                      <a:lumMod val="100000"/>
                      <a:shade val="100000"/>
                    </a:srgbClr>
                  </a:gs>
                  <a:gs pos="100000">
                    <a:srgbClr val="4472C4">
                      <a:lumMod val="99000"/>
                      <a:satMod val="120000"/>
                      <a:shade val="78000"/>
                    </a:srgbClr>
                  </a:gs>
                </a:gsLst>
                <a:lin ang="5400000" scaled="0"/>
              </a:gradFill>
              <a:ln w="6350" cap="flat" cmpd="sng" algn="ctr">
                <a:solidFill>
                  <a:sysClr val="window" lastClr="FFFFFF"/>
                </a:solidFill>
                <a:prstDash val="solid"/>
                <a:miter lim="800000"/>
              </a:ln>
              <a:effectLst/>
              <a:scene3d>
                <a:camera prst="orthographicFront"/>
                <a:lightRig rig="threePt" dir="t"/>
              </a:scene3d>
              <a:sp3d>
                <a:bevelT w="139700" h="139700" prst="divot"/>
              </a:sp3d>
            </p:spPr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0" i="0" u="none" strike="noStrike" kern="1200" cap="none" spc="0" normalizeH="0" baseline="0" dirty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BPMN Infra</a:t>
                </a:r>
              </a:p>
            </p:txBody>
          </p:sp>
          <p:sp>
            <p:nvSpPr>
              <p:cNvPr id="40" name="Rounded Rectangle 11">
                <a:extLst>
                  <a:ext uri="{FF2B5EF4-FFF2-40B4-BE49-F238E27FC236}">
                    <a16:creationId xmlns:a16="http://schemas.microsoft.com/office/drawing/2014/main" id="{7A6CAA58-C4E0-436C-A18C-FCAC59C923E5}"/>
                  </a:ext>
                </a:extLst>
              </p:cNvPr>
              <p:cNvSpPr/>
              <p:nvPr/>
            </p:nvSpPr>
            <p:spPr>
              <a:xfrm>
                <a:off x="2334373" y="4413502"/>
                <a:ext cx="4405433" cy="831428"/>
              </a:xfrm>
              <a:prstGeom prst="roundRect">
                <a:avLst/>
              </a:prstGeom>
              <a:gradFill rotWithShape="1">
                <a:gsLst>
                  <a:gs pos="0">
                    <a:srgbClr val="4472C4">
                      <a:satMod val="103000"/>
                      <a:lumMod val="102000"/>
                      <a:tint val="94000"/>
                    </a:srgbClr>
                  </a:gs>
                  <a:gs pos="50000">
                    <a:srgbClr val="4472C4">
                      <a:satMod val="110000"/>
                      <a:lumMod val="100000"/>
                      <a:shade val="100000"/>
                    </a:srgbClr>
                  </a:gs>
                  <a:gs pos="100000">
                    <a:srgbClr val="4472C4">
                      <a:lumMod val="99000"/>
                      <a:satMod val="120000"/>
                      <a:shade val="78000"/>
                    </a:srgbClr>
                  </a:gs>
                </a:gsLst>
                <a:lin ang="5400000" scaled="0"/>
              </a:gradFill>
              <a:ln w="6350" cap="flat" cmpd="sng" algn="ctr">
                <a:solidFill>
                  <a:sysClr val="window" lastClr="FFFFFF"/>
                </a:solidFill>
                <a:prstDash val="solid"/>
                <a:miter lim="800000"/>
              </a:ln>
              <a:effectLst/>
              <a:scene3d>
                <a:camera prst="orthographicFront"/>
                <a:lightRig rig="threePt" dir="t"/>
              </a:scene3d>
              <a:sp3d>
                <a:bevelT w="139700" h="139700" prst="divot"/>
              </a:sp3d>
            </p:spPr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1" name="TextBox 12">
                <a:extLst>
                  <a:ext uri="{FF2B5EF4-FFF2-40B4-BE49-F238E27FC236}">
                    <a16:creationId xmlns:a16="http://schemas.microsoft.com/office/drawing/2014/main" id="{3460E6C0-07D5-4853-94FC-582B875F48D2}"/>
                  </a:ext>
                </a:extLst>
              </p:cNvPr>
              <p:cNvSpPr txBox="1"/>
              <p:nvPr/>
            </p:nvSpPr>
            <p:spPr>
              <a:xfrm>
                <a:off x="3996165" y="4550663"/>
                <a:ext cx="1066080" cy="393306"/>
              </a:xfrm>
              <a:prstGeom prst="rect">
                <a:avLst/>
              </a:prstGeom>
              <a:noFill/>
              <a:ln>
                <a:solidFill>
                  <a:srgbClr val="4472C4"/>
                </a:solidFill>
              </a:ln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0" i="0" u="none" strike="noStrike" kern="1200" cap="none" spc="0" normalizeH="0" baseline="0" dirty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Adapters</a:t>
                </a:r>
              </a:p>
            </p:txBody>
          </p:sp>
          <p:sp>
            <p:nvSpPr>
              <p:cNvPr id="42" name="Rectangle 13">
                <a:extLst>
                  <a:ext uri="{FF2B5EF4-FFF2-40B4-BE49-F238E27FC236}">
                    <a16:creationId xmlns:a16="http://schemas.microsoft.com/office/drawing/2014/main" id="{C9CC9BED-C4D6-4153-8309-9880B596AA93}"/>
                  </a:ext>
                </a:extLst>
              </p:cNvPr>
              <p:cNvSpPr/>
              <p:nvPr/>
            </p:nvSpPr>
            <p:spPr>
              <a:xfrm>
                <a:off x="5259631" y="4578893"/>
                <a:ext cx="1187587" cy="498464"/>
              </a:xfrm>
              <a:prstGeom prst="rect">
                <a:avLst/>
              </a:prstGeom>
              <a:solidFill>
                <a:srgbClr val="44546A">
                  <a:lumMod val="40000"/>
                  <a:lumOff val="60000"/>
                </a:srgbClr>
              </a:solidFill>
              <a:ln w="12700" cap="flat" cmpd="sng" algn="ctr">
                <a:solidFill>
                  <a:srgbClr val="5B9BD5">
                    <a:shade val="50000"/>
                  </a:srgbClr>
                </a:solidFill>
                <a:prstDash val="solid"/>
                <a:miter lim="800000"/>
              </a:ln>
              <a:effectLst/>
              <a:scene3d>
                <a:camera prst="orthographicFront"/>
                <a:lightRig rig="threePt" dir="t"/>
              </a:scene3d>
              <a:sp3d>
                <a:bevelT w="139700" h="139700" prst="divot"/>
              </a:sp3d>
            </p:spPr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0" i="0" u="none" strike="noStrike" kern="1200" cap="none" spc="0" normalizeH="0" baseline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K8s Adapter</a:t>
                </a:r>
              </a:p>
            </p:txBody>
          </p:sp>
          <p:sp>
            <p:nvSpPr>
              <p:cNvPr id="43" name="Rectangle 14">
                <a:extLst>
                  <a:ext uri="{FF2B5EF4-FFF2-40B4-BE49-F238E27FC236}">
                    <a16:creationId xmlns:a16="http://schemas.microsoft.com/office/drawing/2014/main" id="{2B2F3B2C-981B-42A7-A4FB-D718C2B58D0A}"/>
                  </a:ext>
                </a:extLst>
              </p:cNvPr>
              <p:cNvSpPr/>
              <p:nvPr/>
            </p:nvSpPr>
            <p:spPr>
              <a:xfrm>
                <a:off x="2636169" y="4551940"/>
                <a:ext cx="1067408" cy="498464"/>
              </a:xfrm>
              <a:prstGeom prst="rect">
                <a:avLst/>
              </a:prstGeom>
              <a:solidFill>
                <a:srgbClr val="5B9BD5">
                  <a:lumMod val="60000"/>
                  <a:lumOff val="40000"/>
                </a:srgbClr>
              </a:solidFill>
              <a:ln w="12700" cap="flat" cmpd="sng" algn="ctr">
                <a:solidFill>
                  <a:srgbClr val="5B9BD5">
                    <a:shade val="50000"/>
                  </a:srgbClr>
                </a:solidFill>
                <a:prstDash val="solid"/>
                <a:miter lim="800000"/>
              </a:ln>
              <a:effectLst/>
              <a:scene3d>
                <a:camera prst="orthographicFront"/>
                <a:lightRig rig="threePt" dir="t"/>
              </a:scene3d>
              <a:sp3d>
                <a:bevelT w="139700" h="139700" prst="divot"/>
              </a:sp3d>
            </p:spPr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0" i="0" u="none" strike="noStrike" kern="1200" cap="none" spc="0" normalizeH="0" baseline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SOL003</a:t>
                </a:r>
              </a:p>
            </p:txBody>
          </p:sp>
          <p:sp>
            <p:nvSpPr>
              <p:cNvPr id="44" name="Rectangle 20">
                <a:extLst>
                  <a:ext uri="{FF2B5EF4-FFF2-40B4-BE49-F238E27FC236}">
                    <a16:creationId xmlns:a16="http://schemas.microsoft.com/office/drawing/2014/main" id="{E9BB7401-C5A0-4FCC-B392-5F53D9BCF904}"/>
                  </a:ext>
                </a:extLst>
              </p:cNvPr>
              <p:cNvSpPr/>
              <p:nvPr/>
            </p:nvSpPr>
            <p:spPr>
              <a:xfrm>
                <a:off x="3996165" y="3883321"/>
                <a:ext cx="1165115" cy="415714"/>
              </a:xfrm>
              <a:prstGeom prst="rect">
                <a:avLst/>
              </a:prstGeom>
              <a:gradFill rotWithShape="1">
                <a:gsLst>
                  <a:gs pos="0">
                    <a:srgbClr val="4472C4">
                      <a:satMod val="103000"/>
                      <a:lumMod val="102000"/>
                      <a:tint val="94000"/>
                    </a:srgbClr>
                  </a:gs>
                  <a:gs pos="50000">
                    <a:srgbClr val="4472C4">
                      <a:satMod val="110000"/>
                      <a:lumMod val="100000"/>
                      <a:shade val="100000"/>
                    </a:srgbClr>
                  </a:gs>
                  <a:gs pos="100000">
                    <a:srgbClr val="4472C4">
                      <a:lumMod val="99000"/>
                      <a:satMod val="120000"/>
                      <a:shade val="78000"/>
                    </a:srgbClr>
                  </a:gs>
                </a:gsLst>
                <a:lin ang="5400000" scaled="0"/>
              </a:gradFill>
              <a:ln w="6350" cap="flat" cmpd="sng" algn="ctr">
                <a:solidFill>
                  <a:sysClr val="window" lastClr="FFFFFF"/>
                </a:solidFill>
                <a:prstDash val="solid"/>
                <a:miter lim="800000"/>
              </a:ln>
              <a:effectLst/>
              <a:scene3d>
                <a:camera prst="orthographicFront"/>
                <a:lightRig rig="threePt" dir="t"/>
              </a:scene3d>
              <a:sp3d>
                <a:bevelT w="139700" h="139700" prst="divot"/>
              </a:sp3d>
            </p:spPr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0" i="0" u="none" strike="noStrike" kern="1200" cap="none" spc="0" normalizeH="0" baseline="0" dirty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Catalog DB</a:t>
                </a:r>
              </a:p>
            </p:txBody>
          </p:sp>
        </p:grpSp>
        <p:sp>
          <p:nvSpPr>
            <p:cNvPr id="35" name="Rectangle 26">
              <a:extLst>
                <a:ext uri="{FF2B5EF4-FFF2-40B4-BE49-F238E27FC236}">
                  <a16:creationId xmlns:a16="http://schemas.microsoft.com/office/drawing/2014/main" id="{3948B924-6C02-4333-AD83-38AF1307F9FB}"/>
                </a:ext>
              </a:extLst>
            </p:cNvPr>
            <p:cNvSpPr/>
            <p:nvPr/>
          </p:nvSpPr>
          <p:spPr>
            <a:xfrm>
              <a:off x="6548466" y="3018894"/>
              <a:ext cx="1510145" cy="947998"/>
            </a:xfrm>
            <a:prstGeom prst="rect">
              <a:avLst/>
            </a:prstGeom>
            <a:solidFill>
              <a:srgbClr val="5B9BD5"/>
            </a:solidFill>
            <a:ln w="12700" cap="flat" cmpd="sng" algn="ctr">
              <a:solidFill>
                <a:sysClr val="window" lastClr="FFFFFF"/>
              </a:solidFill>
              <a:prstDash val="solid"/>
              <a:miter lim="800000"/>
            </a:ln>
            <a:effectLst/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ETSI</a:t>
              </a: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Catalog DB</a:t>
              </a:r>
            </a:p>
          </p:txBody>
        </p:sp>
      </p:grpSp>
      <p:sp>
        <p:nvSpPr>
          <p:cNvPr id="27" name="Rectangle 15">
            <a:extLst>
              <a:ext uri="{FF2B5EF4-FFF2-40B4-BE49-F238E27FC236}">
                <a16:creationId xmlns:a16="http://schemas.microsoft.com/office/drawing/2014/main" id="{0A08F174-42F4-459E-B891-18C9C5EE8949}"/>
              </a:ext>
            </a:extLst>
          </p:cNvPr>
          <p:cNvSpPr/>
          <p:nvPr/>
        </p:nvSpPr>
        <p:spPr>
          <a:xfrm>
            <a:off x="6350500" y="4157295"/>
            <a:ext cx="1533306" cy="491948"/>
          </a:xfrm>
          <a:prstGeom prst="rect">
            <a:avLst/>
          </a:prstGeom>
          <a:solidFill>
            <a:srgbClr val="5B9BD5"/>
          </a:solidFill>
          <a:ln w="12700" cap="flat" cmpd="sng" algn="ctr">
            <a:solidFill>
              <a:sysClr val="window" lastClr="FFFFFF"/>
            </a:solidFill>
            <a:prstDash val="solid"/>
            <a:miter lim="800000"/>
          </a:ln>
          <a:effectLst/>
          <a:scene3d>
            <a:camera prst="orthographicFront"/>
            <a:lightRig rig="threePt" dir="t"/>
          </a:scene3d>
          <a:sp3d>
            <a:bevelT w="139700" h="139700" prst="divot"/>
          </a:sp3d>
        </p:spPr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l-PL" sz="1600" dirty="0">
                <a:solidFill>
                  <a:sysClr val="window" lastClr="FFFFFF"/>
                </a:solidFill>
                <a:latin typeface="Calibri" panose="020F0502020204030204"/>
              </a:rPr>
              <a:t>CCSDK</a:t>
            </a:r>
            <a:endParaRPr kumimoji="0" lang="en-US" sz="1600" b="0" i="0" u="none" strike="noStrike" kern="1200" cap="none" spc="0" normalizeH="0" baseline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79133878"/>
      </p:ext>
    </p:extLst>
  </p:cSld>
  <p:clrMapOvr>
    <a:masterClrMapping/>
  </p:clrMapOvr>
  <p:transition>
    <p:wipe dir="r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Google Shape;230;p29"/>
          <p:cNvSpPr txBox="1">
            <a:spLocks noGrp="1"/>
          </p:cNvSpPr>
          <p:nvPr>
            <p:ph type="ctrTitle" idx="4294967295"/>
          </p:nvPr>
        </p:nvSpPr>
        <p:spPr>
          <a:xfrm>
            <a:off x="6324600" y="2493963"/>
            <a:ext cx="58674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Gill Sans"/>
              <a:buNone/>
            </a:pPr>
            <a:r>
              <a:rPr lang="en-US" sz="7200" dirty="0">
                <a:solidFill>
                  <a:schemeClr val="bg1"/>
                </a:solidFill>
              </a:rPr>
              <a:t>Thank You!</a:t>
            </a:r>
            <a:endParaRPr sz="72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wipe dir="r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ONAP - ETSI model Alignment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665951" y="1400394"/>
            <a:ext cx="2925118" cy="2214293"/>
            <a:chOff x="194002" y="1199467"/>
            <a:chExt cx="2925118" cy="2214293"/>
          </a:xfrm>
        </p:grpSpPr>
        <p:grpSp>
          <p:nvGrpSpPr>
            <p:cNvPr id="5" name="Group 4"/>
            <p:cNvGrpSpPr/>
            <p:nvPr/>
          </p:nvGrpSpPr>
          <p:grpSpPr>
            <a:xfrm>
              <a:off x="194002" y="1606421"/>
              <a:ext cx="2925118" cy="1807339"/>
              <a:chOff x="8799522" y="1047621"/>
              <a:chExt cx="2721918" cy="862459"/>
            </a:xfrm>
          </p:grpSpPr>
          <p:sp useBgFill="1">
            <p:nvSpPr>
              <p:cNvPr id="6" name="Rectangle 5"/>
              <p:cNvSpPr/>
              <p:nvPr/>
            </p:nvSpPr>
            <p:spPr>
              <a:xfrm>
                <a:off x="8799522" y="1047621"/>
                <a:ext cx="2721918" cy="862459"/>
              </a:xfrm>
              <a:prstGeom prst="rect">
                <a:avLst/>
              </a:prstGeom>
              <a:ln w="28575"/>
            </p:spPr>
            <p:style>
              <a:lnRef idx="2">
                <a:schemeClr val="accent5"/>
              </a:lnRef>
              <a:fillRef idx="1">
                <a:schemeClr val="lt1"/>
              </a:fillRef>
              <a:effectRef idx="0">
                <a:schemeClr val="accent5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7" name="TextBox 6"/>
              <p:cNvSpPr txBox="1"/>
              <p:nvPr/>
            </p:nvSpPr>
            <p:spPr>
              <a:xfrm>
                <a:off x="9475297" y="1081772"/>
                <a:ext cx="1429483" cy="14687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/>
                  <a:t>Network Service</a:t>
                </a:r>
              </a:p>
            </p:txBody>
          </p:sp>
          <p:sp>
            <p:nvSpPr>
              <p:cNvPr id="8" name="Rectangle 7"/>
              <p:cNvSpPr/>
              <p:nvPr/>
            </p:nvSpPr>
            <p:spPr>
              <a:xfrm>
                <a:off x="8939918" y="1422841"/>
                <a:ext cx="577998" cy="374889"/>
              </a:xfrm>
              <a:prstGeom prst="rect">
                <a:avLst/>
              </a:prstGeom>
              <a:ln w="15875"/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dirty="0"/>
                  <a:t>VNF</a:t>
                </a:r>
              </a:p>
            </p:txBody>
          </p:sp>
          <p:sp>
            <p:nvSpPr>
              <p:cNvPr id="9" name="Rectangle 8"/>
              <p:cNvSpPr/>
              <p:nvPr/>
            </p:nvSpPr>
            <p:spPr>
              <a:xfrm>
                <a:off x="9840080" y="1422841"/>
                <a:ext cx="577998" cy="374889"/>
              </a:xfrm>
              <a:prstGeom prst="rect">
                <a:avLst/>
              </a:prstGeom>
              <a:ln w="15875"/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dirty="0"/>
                  <a:t>PNF</a:t>
                </a:r>
              </a:p>
            </p:txBody>
          </p:sp>
          <p:sp>
            <p:nvSpPr>
              <p:cNvPr id="10" name="Rectangle 9"/>
              <p:cNvSpPr/>
              <p:nvPr/>
            </p:nvSpPr>
            <p:spPr>
              <a:xfrm>
                <a:off x="10740242" y="1422841"/>
                <a:ext cx="577998" cy="374889"/>
              </a:xfrm>
              <a:prstGeom prst="rect">
                <a:avLst/>
              </a:prstGeom>
              <a:ln w="15875">
                <a:solidFill>
                  <a:schemeClr val="tx1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dirty="0"/>
                  <a:t>CNF?</a:t>
                </a:r>
              </a:p>
            </p:txBody>
          </p:sp>
        </p:grpSp>
        <p:sp>
          <p:nvSpPr>
            <p:cNvPr id="11" name="TextBox 10"/>
            <p:cNvSpPr txBox="1"/>
            <p:nvPr/>
          </p:nvSpPr>
          <p:spPr>
            <a:xfrm>
              <a:off x="1165288" y="1199467"/>
              <a:ext cx="1536199" cy="30777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/>
                <a:t>E2E Service</a:t>
              </a:r>
            </a:p>
          </p:txBody>
        </p:sp>
      </p:grpSp>
      <p:sp>
        <p:nvSpPr>
          <p:cNvPr id="12" name="Strzałka: w dół 11">
            <a:extLst>
              <a:ext uri="{FF2B5EF4-FFF2-40B4-BE49-F238E27FC236}">
                <a16:creationId xmlns:a16="http://schemas.microsoft.com/office/drawing/2014/main" id="{C3D613A4-54D9-47F5-BBF6-485BBA139F14}"/>
              </a:ext>
            </a:extLst>
          </p:cNvPr>
          <p:cNvSpPr/>
          <p:nvPr/>
        </p:nvSpPr>
        <p:spPr>
          <a:xfrm>
            <a:off x="4319537" y="4290202"/>
            <a:ext cx="1967060" cy="650450"/>
          </a:xfrm>
          <a:prstGeom prst="downArrow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pole tekstowe 12">
            <a:extLst>
              <a:ext uri="{FF2B5EF4-FFF2-40B4-BE49-F238E27FC236}">
                <a16:creationId xmlns:a16="http://schemas.microsoft.com/office/drawing/2014/main" id="{C5AB3694-896B-478D-A943-CF8A0180EBD3}"/>
              </a:ext>
            </a:extLst>
          </p:cNvPr>
          <p:cNvSpPr txBox="1"/>
          <p:nvPr/>
        </p:nvSpPr>
        <p:spPr>
          <a:xfrm>
            <a:off x="2026763" y="5031605"/>
            <a:ext cx="634423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dirty="0"/>
              <a:t>Integration of Native (K8s Adapter) with </a:t>
            </a:r>
          </a:p>
          <a:p>
            <a:pPr algn="ctr"/>
            <a:r>
              <a:rPr lang="en-US" sz="1800" dirty="0" err="1"/>
              <a:t>ETSi</a:t>
            </a:r>
            <a:r>
              <a:rPr lang="en-US" sz="1800" dirty="0"/>
              <a:t> (SOL003 Adapter) paths in SO</a:t>
            </a:r>
          </a:p>
        </p:txBody>
      </p:sp>
      <p:pic>
        <p:nvPicPr>
          <p:cNvPr id="14" name="Picture 2" descr="Logo">
            <a:extLst>
              <a:ext uri="{FF2B5EF4-FFF2-40B4-BE49-F238E27FC236}">
                <a16:creationId xmlns:a16="http://schemas.microsoft.com/office/drawing/2014/main" id="{736BEF6B-FD70-4A74-A6FD-6675E01C52E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0354" y="1087008"/>
            <a:ext cx="1731771" cy="3260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ETSI - Welcome to the World of Standards!">
            <a:extLst>
              <a:ext uri="{FF2B5EF4-FFF2-40B4-BE49-F238E27FC236}">
                <a16:creationId xmlns:a16="http://schemas.microsoft.com/office/drawing/2014/main" id="{888C1D89-677C-4828-AF23-567D8196702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956" b="19935"/>
          <a:stretch/>
        </p:blipFill>
        <p:spPr bwMode="auto">
          <a:xfrm>
            <a:off x="6764212" y="1114256"/>
            <a:ext cx="1874274" cy="5976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Schemat blokowy: proces 14">
            <a:extLst>
              <a:ext uri="{FF2B5EF4-FFF2-40B4-BE49-F238E27FC236}">
                <a16:creationId xmlns:a16="http://schemas.microsoft.com/office/drawing/2014/main" id="{5FA1C6A3-6FD4-4D5A-AB0B-1FC07D473F21}"/>
              </a:ext>
            </a:extLst>
          </p:cNvPr>
          <p:cNvSpPr/>
          <p:nvPr/>
        </p:nvSpPr>
        <p:spPr>
          <a:xfrm>
            <a:off x="6852702" y="1826325"/>
            <a:ext cx="2143814" cy="2126824"/>
          </a:xfrm>
          <a:prstGeom prst="flowChartProcess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Schemat blokowy: proces 15">
            <a:extLst>
              <a:ext uri="{FF2B5EF4-FFF2-40B4-BE49-F238E27FC236}">
                <a16:creationId xmlns:a16="http://schemas.microsoft.com/office/drawing/2014/main" id="{F6AABA7E-6A2C-44FF-A572-B86BB0FAB37A}"/>
              </a:ext>
            </a:extLst>
          </p:cNvPr>
          <p:cNvSpPr/>
          <p:nvPr/>
        </p:nvSpPr>
        <p:spPr>
          <a:xfrm>
            <a:off x="2602214" y="4008965"/>
            <a:ext cx="909639" cy="562475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/>
              <a:t>Helm</a:t>
            </a:r>
          </a:p>
        </p:txBody>
      </p:sp>
      <p:cxnSp>
        <p:nvCxnSpPr>
          <p:cNvPr id="18" name="Łącznik prosty ze strzałką 17">
            <a:extLst>
              <a:ext uri="{FF2B5EF4-FFF2-40B4-BE49-F238E27FC236}">
                <a16:creationId xmlns:a16="http://schemas.microsoft.com/office/drawing/2014/main" id="{A3943D76-252F-47B4-9288-FFFFE02CCAAF}"/>
              </a:ext>
            </a:extLst>
          </p:cNvPr>
          <p:cNvCxnSpPr>
            <a:cxnSpLocks/>
          </p:cNvCxnSpPr>
          <p:nvPr/>
        </p:nvCxnSpPr>
        <p:spPr>
          <a:xfrm>
            <a:off x="3057033" y="3208570"/>
            <a:ext cx="0" cy="689081"/>
          </a:xfrm>
          <a:prstGeom prst="straightConnector1">
            <a:avLst/>
          </a:prstGeom>
          <a:ln w="38100">
            <a:solidFill>
              <a:schemeClr val="tx1"/>
            </a:solidFill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Łącznik prosty ze strzałką 19">
            <a:extLst>
              <a:ext uri="{FF2B5EF4-FFF2-40B4-BE49-F238E27FC236}">
                <a16:creationId xmlns:a16="http://schemas.microsoft.com/office/drawing/2014/main" id="{94A0C97F-E200-487F-B6AE-63D2476E64A7}"/>
              </a:ext>
            </a:extLst>
          </p:cNvPr>
          <p:cNvCxnSpPr/>
          <p:nvPr/>
        </p:nvCxnSpPr>
        <p:spPr>
          <a:xfrm>
            <a:off x="7836119" y="5351678"/>
            <a:ext cx="1376707" cy="0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Schemat blokowy: proces 21">
            <a:extLst>
              <a:ext uri="{FF2B5EF4-FFF2-40B4-BE49-F238E27FC236}">
                <a16:creationId xmlns:a16="http://schemas.microsoft.com/office/drawing/2014/main" id="{9799380C-5303-4A42-8894-17210583D34D}"/>
              </a:ext>
            </a:extLst>
          </p:cNvPr>
          <p:cNvSpPr/>
          <p:nvPr/>
        </p:nvSpPr>
        <p:spPr>
          <a:xfrm>
            <a:off x="9814507" y="2533651"/>
            <a:ext cx="909639" cy="562475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/>
              <a:t>Helm</a:t>
            </a:r>
          </a:p>
        </p:txBody>
      </p:sp>
      <p:sp>
        <p:nvSpPr>
          <p:cNvPr id="23" name="Schemat blokowy: proces 22">
            <a:extLst>
              <a:ext uri="{FF2B5EF4-FFF2-40B4-BE49-F238E27FC236}">
                <a16:creationId xmlns:a16="http://schemas.microsoft.com/office/drawing/2014/main" id="{937016E2-2AD9-4889-B41E-5F0CA07507F0}"/>
              </a:ext>
            </a:extLst>
          </p:cNvPr>
          <p:cNvSpPr/>
          <p:nvPr/>
        </p:nvSpPr>
        <p:spPr>
          <a:xfrm>
            <a:off x="7045466" y="2100151"/>
            <a:ext cx="1798976" cy="1644343"/>
          </a:xfrm>
          <a:prstGeom prst="flowChartProcess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1" name="pole tekstowe 20">
            <a:extLst>
              <a:ext uri="{FF2B5EF4-FFF2-40B4-BE49-F238E27FC236}">
                <a16:creationId xmlns:a16="http://schemas.microsoft.com/office/drawing/2014/main" id="{FF8FBB35-5D03-48E0-A77D-64354DC457CD}"/>
              </a:ext>
            </a:extLst>
          </p:cNvPr>
          <p:cNvSpPr txBox="1"/>
          <p:nvPr/>
        </p:nvSpPr>
        <p:spPr>
          <a:xfrm>
            <a:off x="7148703" y="2186836"/>
            <a:ext cx="75624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VNFD</a:t>
            </a:r>
          </a:p>
        </p:txBody>
      </p:sp>
      <p:sp>
        <p:nvSpPr>
          <p:cNvPr id="24" name="Prostokąt 23">
            <a:extLst>
              <a:ext uri="{FF2B5EF4-FFF2-40B4-BE49-F238E27FC236}">
                <a16:creationId xmlns:a16="http://schemas.microsoft.com/office/drawing/2014/main" id="{42ACFEAA-9C9F-464A-B30D-1B2D68D9AC32}"/>
              </a:ext>
            </a:extLst>
          </p:cNvPr>
          <p:cNvSpPr/>
          <p:nvPr/>
        </p:nvSpPr>
        <p:spPr>
          <a:xfrm>
            <a:off x="8101780" y="2934089"/>
            <a:ext cx="553465" cy="63909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26" name="Łącznik prosty ze strzałką 25">
            <a:extLst>
              <a:ext uri="{FF2B5EF4-FFF2-40B4-BE49-F238E27FC236}">
                <a16:creationId xmlns:a16="http://schemas.microsoft.com/office/drawing/2014/main" id="{3F0281D5-51DC-4B59-B511-8B27962CF911}"/>
              </a:ext>
            </a:extLst>
          </p:cNvPr>
          <p:cNvCxnSpPr>
            <a:cxnSpLocks/>
            <a:endCxn id="22" idx="1"/>
          </p:cNvCxnSpPr>
          <p:nvPr/>
        </p:nvCxnSpPr>
        <p:spPr>
          <a:xfrm flipV="1">
            <a:off x="8367251" y="2814889"/>
            <a:ext cx="1447256" cy="454974"/>
          </a:xfrm>
          <a:prstGeom prst="straightConnector1">
            <a:avLst/>
          </a:prstGeom>
          <a:ln w="38100">
            <a:solidFill>
              <a:schemeClr val="tx1"/>
            </a:solidFill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pole tekstowe 28">
            <a:extLst>
              <a:ext uri="{FF2B5EF4-FFF2-40B4-BE49-F238E27FC236}">
                <a16:creationId xmlns:a16="http://schemas.microsoft.com/office/drawing/2014/main" id="{9FB8B152-C50A-4209-8804-B19AA8626DBF}"/>
              </a:ext>
            </a:extLst>
          </p:cNvPr>
          <p:cNvSpPr txBox="1"/>
          <p:nvPr/>
        </p:nvSpPr>
        <p:spPr>
          <a:xfrm>
            <a:off x="6872175" y="1826325"/>
            <a:ext cx="103276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TOSCA</a:t>
            </a:r>
          </a:p>
        </p:txBody>
      </p:sp>
      <p:sp>
        <p:nvSpPr>
          <p:cNvPr id="28" name="pole tekstowe 27">
            <a:extLst>
              <a:ext uri="{FF2B5EF4-FFF2-40B4-BE49-F238E27FC236}">
                <a16:creationId xmlns:a16="http://schemas.microsoft.com/office/drawing/2014/main" id="{0D524FB6-FB78-461B-80A1-A995EF814723}"/>
              </a:ext>
            </a:extLst>
          </p:cNvPr>
          <p:cNvSpPr txBox="1"/>
          <p:nvPr/>
        </p:nvSpPr>
        <p:spPr>
          <a:xfrm>
            <a:off x="9266546" y="5020676"/>
            <a:ext cx="25358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dirty="0"/>
              <a:t>Design/AAI CNF Model</a:t>
            </a:r>
          </a:p>
        </p:txBody>
      </p:sp>
      <p:sp>
        <p:nvSpPr>
          <p:cNvPr id="3" name="pole tekstowe 2">
            <a:extLst>
              <a:ext uri="{FF2B5EF4-FFF2-40B4-BE49-F238E27FC236}">
                <a16:creationId xmlns:a16="http://schemas.microsoft.com/office/drawing/2014/main" id="{200E822B-AB60-488C-B946-7BE4B8ABBFAA}"/>
              </a:ext>
            </a:extLst>
          </p:cNvPr>
          <p:cNvSpPr txBox="1"/>
          <p:nvPr/>
        </p:nvSpPr>
        <p:spPr>
          <a:xfrm>
            <a:off x="9594550" y="5787957"/>
            <a:ext cx="1987850" cy="523220"/>
          </a:xfrm>
          <a:prstGeom prst="rect">
            <a:avLst/>
          </a:prstGeom>
          <a:noFill/>
          <a:ln w="57150"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How the ETSI CNF AAI model will look?</a:t>
            </a:r>
          </a:p>
        </p:txBody>
      </p:sp>
    </p:spTree>
    <p:extLst>
      <p:ext uri="{BB962C8B-B14F-4D97-AF65-F5344CB8AC3E}">
        <p14:creationId xmlns:p14="http://schemas.microsoft.com/office/powerpoint/2010/main" val="1208568860"/>
      </p:ext>
    </p:extLst>
  </p:cSld>
  <p:clrMapOvr>
    <a:masterClrMapping/>
  </p:clrMapOvr>
  <p:transition>
    <p:wipe dir="r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ytuł 2">
            <a:extLst>
              <a:ext uri="{FF2B5EF4-FFF2-40B4-BE49-F238E27FC236}">
                <a16:creationId xmlns:a16="http://schemas.microsoft.com/office/drawing/2014/main" id="{0CB548BE-9456-4814-A3F7-9E6C94CA5F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Guilin - K8s Adapter (Helm) Flow</a:t>
            </a:r>
            <a:r>
              <a:rPr lang="pl-PL" dirty="0"/>
              <a:t> </a:t>
            </a:r>
            <a:r>
              <a:rPr lang="en-US" dirty="0"/>
              <a:t>Day 0</a:t>
            </a:r>
            <a:r>
              <a:rPr lang="pl-PL" dirty="0"/>
              <a:t>/1</a:t>
            </a:r>
            <a:endParaRPr lang="en-US" dirty="0"/>
          </a:p>
        </p:txBody>
      </p:sp>
      <p:sp>
        <p:nvSpPr>
          <p:cNvPr id="2" name="Symbol zastępczy numeru slajdu 1">
            <a:extLst>
              <a:ext uri="{FF2B5EF4-FFF2-40B4-BE49-F238E27FC236}">
                <a16:creationId xmlns:a16="http://schemas.microsoft.com/office/drawing/2014/main" id="{43416B4A-4CC2-4F25-A73F-E31FC743B4DA}"/>
              </a:ext>
            </a:extLst>
          </p:cNvPr>
          <p:cNvSpPr>
            <a:spLocks noGrp="1"/>
          </p:cNvSpPr>
          <p:nvPr>
            <p:ph type="sldNum" idx="4294967295"/>
          </p:nvPr>
        </p:nvSpPr>
        <p:spPr>
          <a:xfrm>
            <a:off x="11823700" y="6583363"/>
            <a:ext cx="368300" cy="274637"/>
          </a:xfrm>
        </p:spPr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3</a:t>
            </a:fld>
            <a:endParaRPr lang="en-US" dirty="0"/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150707AB-C465-4A38-BAAE-0504CB4C943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/>
          <a:srcRect/>
          <a:stretch/>
        </p:blipFill>
        <p:spPr bwMode="auto">
          <a:xfrm>
            <a:off x="194639" y="1053201"/>
            <a:ext cx="7735103" cy="52942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6" name="Oval 7">
            <a:extLst>
              <a:ext uri="{FF2B5EF4-FFF2-40B4-BE49-F238E27FC236}">
                <a16:creationId xmlns:a16="http://schemas.microsoft.com/office/drawing/2014/main" id="{DB245589-9069-4837-B690-766B3B05FDAD}"/>
              </a:ext>
            </a:extLst>
          </p:cNvPr>
          <p:cNvSpPr/>
          <p:nvPr/>
        </p:nvSpPr>
        <p:spPr>
          <a:xfrm>
            <a:off x="7727920" y="3708786"/>
            <a:ext cx="430541" cy="402923"/>
          </a:xfrm>
          <a:prstGeom prst="ellipse">
            <a:avLst/>
          </a:prstGeom>
          <a:solidFill>
            <a:sysClr val="window" lastClr="FFFFFF">
              <a:lumMod val="65000"/>
            </a:sysClr>
          </a:solidFill>
          <a:ln w="12700" cap="flat" cmpd="sng" algn="ctr">
            <a:noFill/>
            <a:prstDash val="solid"/>
            <a:miter lim="800000"/>
          </a:ln>
          <a:effectLst/>
          <a:scene3d>
            <a:camera prst="orthographicFront"/>
            <a:lightRig rig="freezing" dir="t"/>
          </a:scene3d>
          <a:sp3d prstMaterial="metal">
            <a:bevelT w="114300" h="228600" prst="artDeco"/>
          </a:sp3d>
        </p:spPr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8" name="pole tekstowe 27">
            <a:extLst>
              <a:ext uri="{FF2B5EF4-FFF2-40B4-BE49-F238E27FC236}">
                <a16:creationId xmlns:a16="http://schemas.microsoft.com/office/drawing/2014/main" id="{AEC0976B-775F-413B-BBAB-CEDF4DC87FA7}"/>
              </a:ext>
            </a:extLst>
          </p:cNvPr>
          <p:cNvSpPr txBox="1"/>
          <p:nvPr/>
        </p:nvSpPr>
        <p:spPr>
          <a:xfrm>
            <a:off x="7708833" y="3791313"/>
            <a:ext cx="473447" cy="2235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solidFill>
                  <a:schemeClr val="bg1"/>
                </a:solidFill>
              </a:rPr>
              <a:t>HELM</a:t>
            </a:r>
          </a:p>
        </p:txBody>
      </p:sp>
      <p:sp>
        <p:nvSpPr>
          <p:cNvPr id="5" name="Owal 4">
            <a:extLst>
              <a:ext uri="{FF2B5EF4-FFF2-40B4-BE49-F238E27FC236}">
                <a16:creationId xmlns:a16="http://schemas.microsoft.com/office/drawing/2014/main" id="{42D57023-CBD6-4D9B-9437-491D928F3A13}"/>
              </a:ext>
            </a:extLst>
          </p:cNvPr>
          <p:cNvSpPr/>
          <p:nvPr/>
        </p:nvSpPr>
        <p:spPr>
          <a:xfrm>
            <a:off x="323849" y="2714625"/>
            <a:ext cx="2505075" cy="965586"/>
          </a:xfrm>
          <a:prstGeom prst="ellipse">
            <a:avLst/>
          </a:prstGeom>
          <a:noFill/>
          <a:ln w="12700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wal 8">
            <a:extLst>
              <a:ext uri="{FF2B5EF4-FFF2-40B4-BE49-F238E27FC236}">
                <a16:creationId xmlns:a16="http://schemas.microsoft.com/office/drawing/2014/main" id="{DF7908DC-84A5-468A-8DBD-9E8A1EF19606}"/>
              </a:ext>
            </a:extLst>
          </p:cNvPr>
          <p:cNvSpPr/>
          <p:nvPr/>
        </p:nvSpPr>
        <p:spPr>
          <a:xfrm>
            <a:off x="2314574" y="4952999"/>
            <a:ext cx="2505075" cy="765561"/>
          </a:xfrm>
          <a:prstGeom prst="ellipse">
            <a:avLst/>
          </a:prstGeom>
          <a:noFill/>
          <a:ln w="12700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wal 9">
            <a:extLst>
              <a:ext uri="{FF2B5EF4-FFF2-40B4-BE49-F238E27FC236}">
                <a16:creationId xmlns:a16="http://schemas.microsoft.com/office/drawing/2014/main" id="{BB558457-6ACF-4C27-87C7-465389104220}"/>
              </a:ext>
            </a:extLst>
          </p:cNvPr>
          <p:cNvSpPr/>
          <p:nvPr/>
        </p:nvSpPr>
        <p:spPr>
          <a:xfrm>
            <a:off x="2314575" y="5718560"/>
            <a:ext cx="1609726" cy="628851"/>
          </a:xfrm>
          <a:prstGeom prst="ellipse">
            <a:avLst/>
          </a:prstGeom>
          <a:noFill/>
          <a:ln w="12700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wal 10">
            <a:extLst>
              <a:ext uri="{FF2B5EF4-FFF2-40B4-BE49-F238E27FC236}">
                <a16:creationId xmlns:a16="http://schemas.microsoft.com/office/drawing/2014/main" id="{A795AB95-01A6-48AB-BD5E-0E3F35EF1FE1}"/>
              </a:ext>
            </a:extLst>
          </p:cNvPr>
          <p:cNvSpPr/>
          <p:nvPr/>
        </p:nvSpPr>
        <p:spPr>
          <a:xfrm>
            <a:off x="5057774" y="2733675"/>
            <a:ext cx="2505075" cy="765561"/>
          </a:xfrm>
          <a:prstGeom prst="ellipse">
            <a:avLst/>
          </a:prstGeom>
          <a:noFill/>
          <a:ln w="12700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wal 11">
            <a:extLst>
              <a:ext uri="{FF2B5EF4-FFF2-40B4-BE49-F238E27FC236}">
                <a16:creationId xmlns:a16="http://schemas.microsoft.com/office/drawing/2014/main" id="{AF8261E4-82AF-4A16-90CF-C11B149964A7}"/>
              </a:ext>
            </a:extLst>
          </p:cNvPr>
          <p:cNvSpPr/>
          <p:nvPr/>
        </p:nvSpPr>
        <p:spPr>
          <a:xfrm>
            <a:off x="2671763" y="2786062"/>
            <a:ext cx="2505075" cy="765561"/>
          </a:xfrm>
          <a:prstGeom prst="ellipse">
            <a:avLst/>
          </a:prstGeom>
          <a:noFill/>
          <a:ln w="12700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pole tekstowe 7">
            <a:extLst>
              <a:ext uri="{FF2B5EF4-FFF2-40B4-BE49-F238E27FC236}">
                <a16:creationId xmlns:a16="http://schemas.microsoft.com/office/drawing/2014/main" id="{F8CCA621-2A51-40B8-825F-EC963B1D6BF6}"/>
              </a:ext>
            </a:extLst>
          </p:cNvPr>
          <p:cNvSpPr txBox="1"/>
          <p:nvPr/>
        </p:nvSpPr>
        <p:spPr>
          <a:xfrm>
            <a:off x="8335444" y="1916358"/>
            <a:ext cx="3488256" cy="369332"/>
          </a:xfrm>
          <a:prstGeom prst="rect">
            <a:avLst/>
          </a:prstGeom>
          <a:solidFill>
            <a:schemeClr val="accent4">
              <a:lumMod val="75000"/>
            </a:schemeClr>
          </a:solidFill>
          <a:ln w="57150">
            <a:solidFill>
              <a:schemeClr val="accent4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pl-PL" sz="1800" dirty="0">
                <a:latin typeface="+mn-lt"/>
              </a:rPr>
              <a:t>Focus on Native Day2 Operations</a:t>
            </a:r>
          </a:p>
        </p:txBody>
      </p:sp>
      <p:sp>
        <p:nvSpPr>
          <p:cNvPr id="17" name="Symbol zastępczy zawartości 1">
            <a:extLst>
              <a:ext uri="{FF2B5EF4-FFF2-40B4-BE49-F238E27FC236}">
                <a16:creationId xmlns:a16="http://schemas.microsoft.com/office/drawing/2014/main" id="{2E079975-D525-4CE9-9A8B-D91947778DF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35444" y="2576049"/>
            <a:ext cx="3532707" cy="3688566"/>
          </a:xfrm>
        </p:spPr>
        <p:txBody>
          <a:bodyPr>
            <a:normAutofit/>
          </a:bodyPr>
          <a:lstStyle/>
          <a:p>
            <a:pPr marL="340445" lvl="1" indent="-342900">
              <a:lnSpc>
                <a:spcPct val="150000"/>
              </a:lnSpc>
              <a:buClr>
                <a:srgbClr val="5B9BD5"/>
              </a:buClr>
              <a:buFont typeface="Arial" panose="020B0604020202020204" pitchFamily="34" charset="0"/>
              <a:buChar char="•"/>
            </a:pPr>
            <a:r>
              <a:rPr lang="en-US" dirty="0"/>
              <a:t>AAI model changes</a:t>
            </a:r>
          </a:p>
          <a:p>
            <a:pPr marL="340445" lvl="1" indent="-342900">
              <a:lnSpc>
                <a:spcPct val="150000"/>
              </a:lnSpc>
              <a:buClr>
                <a:srgbClr val="5B9BD5"/>
              </a:buClr>
              <a:buFont typeface="Arial" panose="020B0604020202020204" pitchFamily="34" charset="0"/>
              <a:buChar char="•"/>
            </a:pPr>
            <a:r>
              <a:rPr lang="en-US" dirty="0"/>
              <a:t>SO AAI Data Update</a:t>
            </a:r>
          </a:p>
          <a:p>
            <a:pPr marL="340445" lvl="1" indent="-342900">
              <a:lnSpc>
                <a:spcPct val="150000"/>
              </a:lnSpc>
              <a:buClr>
                <a:srgbClr val="5B9BD5"/>
              </a:buClr>
              <a:buFont typeface="Arial" panose="020B0604020202020204" pitchFamily="34" charset="0"/>
              <a:buChar char="•"/>
            </a:pPr>
            <a:r>
              <a:rPr lang="en-US" dirty="0"/>
              <a:t>SO CNF Status </a:t>
            </a:r>
          </a:p>
          <a:p>
            <a:pPr marL="340445" lvl="1" indent="-342900">
              <a:lnSpc>
                <a:spcPct val="150000"/>
              </a:lnSpc>
              <a:buClr>
                <a:srgbClr val="5B9BD5"/>
              </a:buClr>
              <a:buFont typeface="Arial" panose="020B0604020202020204" pitchFamily="34" charset="0"/>
              <a:buChar char="•"/>
            </a:pPr>
            <a:r>
              <a:rPr lang="en-US" dirty="0"/>
              <a:t>SDC Distribution</a:t>
            </a:r>
          </a:p>
          <a:p>
            <a:pPr marL="340445" lvl="1" indent="-342900">
              <a:lnSpc>
                <a:spcPct val="150000"/>
              </a:lnSpc>
              <a:buClr>
                <a:srgbClr val="5B9BD5"/>
              </a:buClr>
              <a:buFont typeface="Arial" panose="020B0604020202020204" pitchFamily="34" charset="0"/>
              <a:buChar char="•"/>
            </a:pPr>
            <a:r>
              <a:rPr lang="en-US" dirty="0"/>
              <a:t>Helm Validation</a:t>
            </a:r>
          </a:p>
          <a:p>
            <a:pPr marL="340445" lvl="1" indent="-342900">
              <a:lnSpc>
                <a:spcPct val="150000"/>
              </a:lnSpc>
              <a:buClr>
                <a:srgbClr val="5B9BD5"/>
              </a:buClr>
              <a:buFont typeface="Arial" panose="020B0604020202020204" pitchFamily="34" charset="0"/>
              <a:buChar char="•"/>
            </a:pPr>
            <a:r>
              <a:rPr lang="en-US" dirty="0"/>
              <a:t>K8s Plugin – v2 APIs</a:t>
            </a:r>
          </a:p>
          <a:p>
            <a:pPr marL="340445" lvl="1" indent="-342900">
              <a:lnSpc>
                <a:spcPct val="150000"/>
              </a:lnSpc>
              <a:buClr>
                <a:srgbClr val="5B9BD5"/>
              </a:buClr>
              <a:buFont typeface="Arial" panose="020B0604020202020204" pitchFamily="34" charset="0"/>
              <a:buChar char="•"/>
            </a:pPr>
            <a:r>
              <a:rPr lang="en-US" dirty="0"/>
              <a:t>Native Day2 for CNF in CDS</a:t>
            </a:r>
          </a:p>
        </p:txBody>
      </p:sp>
    </p:spTree>
    <p:extLst>
      <p:ext uri="{BB962C8B-B14F-4D97-AF65-F5344CB8AC3E}">
        <p14:creationId xmlns:p14="http://schemas.microsoft.com/office/powerpoint/2010/main" val="157610291"/>
      </p:ext>
    </p:extLst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9" grpId="0" animBg="1"/>
      <p:bldP spid="10" grpId="0" animBg="1"/>
      <p:bldP spid="11" grpId="0" animBg="1"/>
      <p:bldP spid="12" grpId="0" animBg="1"/>
      <p:bldP spid="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az 3">
            <a:extLst>
              <a:ext uri="{FF2B5EF4-FFF2-40B4-BE49-F238E27FC236}">
                <a16:creationId xmlns:a16="http://schemas.microsoft.com/office/drawing/2014/main" id="{A6D36A45-5A6B-4F21-A23C-166CEFE1ED62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870026" y="1105812"/>
            <a:ext cx="9505873" cy="3489261"/>
          </a:xfrm>
          <a:prstGeom prst="rect">
            <a:avLst/>
          </a:prstGeom>
        </p:spPr>
      </p:pic>
      <p:sp>
        <p:nvSpPr>
          <p:cNvPr id="3" name="Tytuł 2">
            <a:extLst>
              <a:ext uri="{FF2B5EF4-FFF2-40B4-BE49-F238E27FC236}">
                <a16:creationId xmlns:a16="http://schemas.microsoft.com/office/drawing/2014/main" id="{0CB548BE-9456-4814-A3F7-9E6C94CA5F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/>
              <a:t>Helm Package Day 0/1 + Day2</a:t>
            </a:r>
          </a:p>
        </p:txBody>
      </p:sp>
      <p:sp>
        <p:nvSpPr>
          <p:cNvPr id="2" name="Symbol zastępczy numeru slajdu 1">
            <a:extLst>
              <a:ext uri="{FF2B5EF4-FFF2-40B4-BE49-F238E27FC236}">
                <a16:creationId xmlns:a16="http://schemas.microsoft.com/office/drawing/2014/main" id="{43416B4A-4CC2-4F25-A73F-E31FC743B4DA}"/>
              </a:ext>
            </a:extLst>
          </p:cNvPr>
          <p:cNvSpPr>
            <a:spLocks noGrp="1"/>
          </p:cNvSpPr>
          <p:nvPr>
            <p:ph type="sldNum" idx="4294967295"/>
          </p:nvPr>
        </p:nvSpPr>
        <p:spPr>
          <a:xfrm>
            <a:off x="11823700" y="6583363"/>
            <a:ext cx="368300" cy="274637"/>
          </a:xfrm>
        </p:spPr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4</a:t>
            </a:fld>
            <a:endParaRPr lang="en-US"/>
          </a:p>
        </p:txBody>
      </p:sp>
      <p:sp>
        <p:nvSpPr>
          <p:cNvPr id="29" name="Owal 28">
            <a:extLst>
              <a:ext uri="{FF2B5EF4-FFF2-40B4-BE49-F238E27FC236}">
                <a16:creationId xmlns:a16="http://schemas.microsoft.com/office/drawing/2014/main" id="{82752B3D-F801-432A-8FF1-0D2F047558C6}"/>
              </a:ext>
            </a:extLst>
          </p:cNvPr>
          <p:cNvSpPr/>
          <p:nvPr/>
        </p:nvSpPr>
        <p:spPr>
          <a:xfrm>
            <a:off x="8358566" y="1484984"/>
            <a:ext cx="273378" cy="253916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/>
              <a:t>1</a:t>
            </a:r>
          </a:p>
        </p:txBody>
      </p:sp>
      <p:sp>
        <p:nvSpPr>
          <p:cNvPr id="30" name="Owal 29">
            <a:extLst>
              <a:ext uri="{FF2B5EF4-FFF2-40B4-BE49-F238E27FC236}">
                <a16:creationId xmlns:a16="http://schemas.microsoft.com/office/drawing/2014/main" id="{184C563E-2441-4A0A-B860-201F6DD95955}"/>
              </a:ext>
            </a:extLst>
          </p:cNvPr>
          <p:cNvSpPr/>
          <p:nvPr/>
        </p:nvSpPr>
        <p:spPr>
          <a:xfrm>
            <a:off x="4658546" y="2310596"/>
            <a:ext cx="273378" cy="253916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/>
              <a:t>2</a:t>
            </a:r>
          </a:p>
        </p:txBody>
      </p:sp>
      <p:sp>
        <p:nvSpPr>
          <p:cNvPr id="31" name="Owal 30">
            <a:extLst>
              <a:ext uri="{FF2B5EF4-FFF2-40B4-BE49-F238E27FC236}">
                <a16:creationId xmlns:a16="http://schemas.microsoft.com/office/drawing/2014/main" id="{3667BB04-7091-4A76-B1C3-F4DC19253E16}"/>
              </a:ext>
            </a:extLst>
          </p:cNvPr>
          <p:cNvSpPr/>
          <p:nvPr/>
        </p:nvSpPr>
        <p:spPr>
          <a:xfrm>
            <a:off x="8383154" y="2449180"/>
            <a:ext cx="273378" cy="253916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/>
              <a:t>3</a:t>
            </a:r>
          </a:p>
        </p:txBody>
      </p:sp>
      <p:sp>
        <p:nvSpPr>
          <p:cNvPr id="32" name="Owal 31">
            <a:extLst>
              <a:ext uri="{FF2B5EF4-FFF2-40B4-BE49-F238E27FC236}">
                <a16:creationId xmlns:a16="http://schemas.microsoft.com/office/drawing/2014/main" id="{F3614DAF-9169-4776-987F-27D76071A1DE}"/>
              </a:ext>
            </a:extLst>
          </p:cNvPr>
          <p:cNvSpPr/>
          <p:nvPr/>
        </p:nvSpPr>
        <p:spPr>
          <a:xfrm>
            <a:off x="6285689" y="3163880"/>
            <a:ext cx="273378" cy="253916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/>
              <a:t>4</a:t>
            </a:r>
          </a:p>
        </p:txBody>
      </p:sp>
      <p:sp>
        <p:nvSpPr>
          <p:cNvPr id="33" name="Owal 32">
            <a:extLst>
              <a:ext uri="{FF2B5EF4-FFF2-40B4-BE49-F238E27FC236}">
                <a16:creationId xmlns:a16="http://schemas.microsoft.com/office/drawing/2014/main" id="{CC7C514B-5724-4259-97A0-93B38C5A5D56}"/>
              </a:ext>
            </a:extLst>
          </p:cNvPr>
          <p:cNvSpPr/>
          <p:nvPr/>
        </p:nvSpPr>
        <p:spPr>
          <a:xfrm>
            <a:off x="8383939" y="3523209"/>
            <a:ext cx="273378" cy="253916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/>
              <a:t>5</a:t>
            </a:r>
          </a:p>
        </p:txBody>
      </p:sp>
      <p:sp>
        <p:nvSpPr>
          <p:cNvPr id="34" name="Owal 33">
            <a:extLst>
              <a:ext uri="{FF2B5EF4-FFF2-40B4-BE49-F238E27FC236}">
                <a16:creationId xmlns:a16="http://schemas.microsoft.com/office/drawing/2014/main" id="{4C5FFBE9-DEC4-4BB9-9400-4DCBFC807892}"/>
              </a:ext>
            </a:extLst>
          </p:cNvPr>
          <p:cNvSpPr/>
          <p:nvPr/>
        </p:nvSpPr>
        <p:spPr>
          <a:xfrm>
            <a:off x="9567791" y="2183638"/>
            <a:ext cx="273378" cy="253916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/>
              <a:t>6</a:t>
            </a:r>
          </a:p>
        </p:txBody>
      </p:sp>
      <p:sp>
        <p:nvSpPr>
          <p:cNvPr id="37" name="Oval 7">
            <a:extLst>
              <a:ext uri="{FF2B5EF4-FFF2-40B4-BE49-F238E27FC236}">
                <a16:creationId xmlns:a16="http://schemas.microsoft.com/office/drawing/2014/main" id="{09BFF3CE-E27A-4D1D-9DB0-6A8DD4FEDE41}"/>
              </a:ext>
            </a:extLst>
          </p:cNvPr>
          <p:cNvSpPr/>
          <p:nvPr/>
        </p:nvSpPr>
        <p:spPr>
          <a:xfrm>
            <a:off x="6160251" y="1614880"/>
            <a:ext cx="430541" cy="402923"/>
          </a:xfrm>
          <a:prstGeom prst="ellipse">
            <a:avLst/>
          </a:prstGeom>
          <a:solidFill>
            <a:sysClr val="window" lastClr="FFFFFF">
              <a:lumMod val="65000"/>
            </a:sysClr>
          </a:solidFill>
          <a:ln w="12700" cap="flat" cmpd="sng" algn="ctr">
            <a:noFill/>
            <a:prstDash val="solid"/>
            <a:miter lim="800000"/>
          </a:ln>
          <a:effectLst/>
          <a:scene3d>
            <a:camera prst="orthographicFront"/>
            <a:lightRig rig="freezing" dir="t"/>
          </a:scene3d>
          <a:sp3d prstMaterial="metal">
            <a:bevelT w="114300" h="228600" prst="artDeco"/>
          </a:sp3d>
        </p:spPr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8" name="pole tekstowe 37">
            <a:extLst>
              <a:ext uri="{FF2B5EF4-FFF2-40B4-BE49-F238E27FC236}">
                <a16:creationId xmlns:a16="http://schemas.microsoft.com/office/drawing/2014/main" id="{298C220F-A5E3-4EF9-B9D1-163FBCBB1320}"/>
              </a:ext>
            </a:extLst>
          </p:cNvPr>
          <p:cNvSpPr txBox="1"/>
          <p:nvPr/>
        </p:nvSpPr>
        <p:spPr>
          <a:xfrm>
            <a:off x="6141164" y="1697407"/>
            <a:ext cx="473447" cy="2235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>
                <a:solidFill>
                  <a:schemeClr val="bg1"/>
                </a:solidFill>
              </a:rPr>
              <a:t>HELM</a:t>
            </a:r>
          </a:p>
        </p:txBody>
      </p:sp>
      <p:sp>
        <p:nvSpPr>
          <p:cNvPr id="11" name="Prostokąt: zaokrąglone rogi 10">
            <a:extLst>
              <a:ext uri="{FF2B5EF4-FFF2-40B4-BE49-F238E27FC236}">
                <a16:creationId xmlns:a16="http://schemas.microsoft.com/office/drawing/2014/main" id="{8B31FD78-7438-4FC0-84A6-7923D56B596C}"/>
              </a:ext>
            </a:extLst>
          </p:cNvPr>
          <p:cNvSpPr/>
          <p:nvPr/>
        </p:nvSpPr>
        <p:spPr>
          <a:xfrm>
            <a:off x="11194934" y="2039319"/>
            <a:ext cx="779796" cy="4042775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trzałka: w prawo 11">
            <a:extLst>
              <a:ext uri="{FF2B5EF4-FFF2-40B4-BE49-F238E27FC236}">
                <a16:creationId xmlns:a16="http://schemas.microsoft.com/office/drawing/2014/main" id="{170514E3-B52A-444D-BF81-E7C6C835DFB3}"/>
              </a:ext>
            </a:extLst>
          </p:cNvPr>
          <p:cNvSpPr/>
          <p:nvPr/>
        </p:nvSpPr>
        <p:spPr>
          <a:xfrm>
            <a:off x="10576788" y="2665566"/>
            <a:ext cx="417256" cy="369751"/>
          </a:xfrm>
          <a:prstGeom prst="rightArrow">
            <a:avLst>
              <a:gd name="adj1" fmla="val 50000"/>
              <a:gd name="adj2" fmla="val 48039"/>
            </a:avLst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pole tekstowe 23">
            <a:extLst>
              <a:ext uri="{FF2B5EF4-FFF2-40B4-BE49-F238E27FC236}">
                <a16:creationId xmlns:a16="http://schemas.microsoft.com/office/drawing/2014/main" id="{F9550813-1B8A-48C2-949C-FC3B2E107C19}"/>
              </a:ext>
            </a:extLst>
          </p:cNvPr>
          <p:cNvSpPr txBox="1"/>
          <p:nvPr/>
        </p:nvSpPr>
        <p:spPr>
          <a:xfrm rot="16200000">
            <a:off x="10327684" y="3603659"/>
            <a:ext cx="255727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K8s Cluster Resources</a:t>
            </a:r>
          </a:p>
        </p:txBody>
      </p:sp>
      <p:grpSp>
        <p:nvGrpSpPr>
          <p:cNvPr id="87" name="Grupa 86">
            <a:extLst>
              <a:ext uri="{FF2B5EF4-FFF2-40B4-BE49-F238E27FC236}">
                <a16:creationId xmlns:a16="http://schemas.microsoft.com/office/drawing/2014/main" id="{B5564A02-997F-4E67-A2DB-80330D8066DB}"/>
              </a:ext>
            </a:extLst>
          </p:cNvPr>
          <p:cNvGrpSpPr/>
          <p:nvPr/>
        </p:nvGrpSpPr>
        <p:grpSpPr>
          <a:xfrm>
            <a:off x="5353053" y="3163879"/>
            <a:ext cx="5638770" cy="2853531"/>
            <a:chOff x="5353053" y="3163879"/>
            <a:chExt cx="5638770" cy="2853531"/>
          </a:xfrm>
        </p:grpSpPr>
        <p:cxnSp>
          <p:nvCxnSpPr>
            <p:cNvPr id="88" name="Łącznik: łamany 87">
              <a:extLst>
                <a:ext uri="{FF2B5EF4-FFF2-40B4-BE49-F238E27FC236}">
                  <a16:creationId xmlns:a16="http://schemas.microsoft.com/office/drawing/2014/main" id="{0CB36B2B-925A-49D1-A446-E5157FE502DB}"/>
                </a:ext>
              </a:extLst>
            </p:cNvPr>
            <p:cNvCxnSpPr>
              <a:cxnSpLocks/>
            </p:cNvCxnSpPr>
            <p:nvPr/>
          </p:nvCxnSpPr>
          <p:spPr>
            <a:xfrm rot="16200000" flipH="1">
              <a:off x="5662650" y="3257826"/>
              <a:ext cx="1561670" cy="1373779"/>
            </a:xfrm>
            <a:prstGeom prst="bentConnector2">
              <a:avLst/>
            </a:prstGeom>
            <a:ln w="12700">
              <a:solidFill>
                <a:schemeClr val="tx1"/>
              </a:solidFill>
              <a:prstDash val="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Łącznik: łamany 88">
              <a:extLst>
                <a:ext uri="{FF2B5EF4-FFF2-40B4-BE49-F238E27FC236}">
                  <a16:creationId xmlns:a16="http://schemas.microsoft.com/office/drawing/2014/main" id="{980D9736-170F-4508-BA66-039EE18763E1}"/>
                </a:ext>
              </a:extLst>
            </p:cNvPr>
            <p:cNvCxnSpPr>
              <a:cxnSpLocks/>
            </p:cNvCxnSpPr>
            <p:nvPr/>
          </p:nvCxnSpPr>
          <p:spPr>
            <a:xfrm rot="16200000" flipH="1">
              <a:off x="4958703" y="3558229"/>
              <a:ext cx="2566023" cy="1777324"/>
            </a:xfrm>
            <a:prstGeom prst="bentConnector2">
              <a:avLst/>
            </a:prstGeom>
            <a:ln w="12700">
              <a:solidFill>
                <a:schemeClr val="tx1"/>
              </a:solidFill>
              <a:prstDash val="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0" name="Prostokąt: zaokrąglone rogi 89">
              <a:extLst>
                <a:ext uri="{FF2B5EF4-FFF2-40B4-BE49-F238E27FC236}">
                  <a16:creationId xmlns:a16="http://schemas.microsoft.com/office/drawing/2014/main" id="{99D7F07D-F9C8-45D5-BDA5-5162CE4A575C}"/>
                </a:ext>
              </a:extLst>
            </p:cNvPr>
            <p:cNvSpPr/>
            <p:nvPr/>
          </p:nvSpPr>
          <p:spPr>
            <a:xfrm>
              <a:off x="9159202" y="4884603"/>
              <a:ext cx="1252780" cy="575014"/>
            </a:xfrm>
            <a:prstGeom prst="roundRect">
              <a:avLst/>
            </a:prstGeom>
            <a:solidFill>
              <a:schemeClr val="accent6">
                <a:lumMod val="60000"/>
                <a:lumOff val="40000"/>
              </a:schemeClr>
            </a:solidFill>
            <a:ln w="19050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>
                  <a:solidFill>
                    <a:schemeClr val="tx1"/>
                  </a:solidFill>
                </a:rPr>
                <a:t>Day 2 Configuration</a:t>
              </a:r>
            </a:p>
            <a:p>
              <a:pPr algn="ctr"/>
              <a:r>
                <a:rPr lang="en-US" sz="1100">
                  <a:solidFill>
                    <a:schemeClr val="tx1"/>
                  </a:solidFill>
                </a:rPr>
                <a:t>Instance</a:t>
              </a:r>
            </a:p>
          </p:txBody>
        </p:sp>
        <p:sp>
          <p:nvSpPr>
            <p:cNvPr id="91" name="Owal 90">
              <a:extLst>
                <a:ext uri="{FF2B5EF4-FFF2-40B4-BE49-F238E27FC236}">
                  <a16:creationId xmlns:a16="http://schemas.microsoft.com/office/drawing/2014/main" id="{C0363DB1-7CFF-47A6-8522-9CFCA07BF7C9}"/>
                </a:ext>
              </a:extLst>
            </p:cNvPr>
            <p:cNvSpPr/>
            <p:nvPr/>
          </p:nvSpPr>
          <p:spPr>
            <a:xfrm>
              <a:off x="6353572" y="4363478"/>
              <a:ext cx="273378" cy="253916"/>
            </a:xfrm>
            <a:prstGeom prst="ellipse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/>
                <a:t>7</a:t>
              </a:r>
            </a:p>
          </p:txBody>
        </p:sp>
        <p:sp>
          <p:nvSpPr>
            <p:cNvPr id="92" name="Strzałka: w prawo 91">
              <a:extLst>
                <a:ext uri="{FF2B5EF4-FFF2-40B4-BE49-F238E27FC236}">
                  <a16:creationId xmlns:a16="http://schemas.microsoft.com/office/drawing/2014/main" id="{30D01708-465E-44C4-8E73-8A04A2517F88}"/>
                </a:ext>
              </a:extLst>
            </p:cNvPr>
            <p:cNvSpPr/>
            <p:nvPr/>
          </p:nvSpPr>
          <p:spPr>
            <a:xfrm>
              <a:off x="10574567" y="4958659"/>
              <a:ext cx="417256" cy="369751"/>
            </a:xfrm>
            <a:prstGeom prst="rightArrow">
              <a:avLst>
                <a:gd name="adj1" fmla="val 50000"/>
                <a:gd name="adj2" fmla="val 48039"/>
              </a:avLst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3" name="Prostokąt: zaokrąglone rogi 92">
              <a:extLst>
                <a:ext uri="{FF2B5EF4-FFF2-40B4-BE49-F238E27FC236}">
                  <a16:creationId xmlns:a16="http://schemas.microsoft.com/office/drawing/2014/main" id="{FB16E948-C990-4B0A-AD13-23957CAFAA5C}"/>
                </a:ext>
              </a:extLst>
            </p:cNvPr>
            <p:cNvSpPr/>
            <p:nvPr/>
          </p:nvSpPr>
          <p:spPr>
            <a:xfrm>
              <a:off x="7130377" y="4438045"/>
              <a:ext cx="1252780" cy="575014"/>
            </a:xfrm>
            <a:prstGeom prst="roundRect">
              <a:avLst/>
            </a:prstGeom>
            <a:solidFill>
              <a:schemeClr val="accent6">
                <a:lumMod val="60000"/>
                <a:lumOff val="40000"/>
              </a:schemeClr>
            </a:solidFill>
            <a:ln w="19050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>
                  <a:solidFill>
                    <a:schemeClr val="tx1"/>
                  </a:solidFill>
                </a:rPr>
                <a:t>Day 2 Configuration Template </a:t>
              </a:r>
            </a:p>
          </p:txBody>
        </p:sp>
        <p:sp>
          <p:nvSpPr>
            <p:cNvPr id="94" name="Prostokąt: zaokrąglone rogi 93">
              <a:extLst>
                <a:ext uri="{FF2B5EF4-FFF2-40B4-BE49-F238E27FC236}">
                  <a16:creationId xmlns:a16="http://schemas.microsoft.com/office/drawing/2014/main" id="{87E954BE-2381-448B-8E93-008F79F953A1}"/>
                </a:ext>
              </a:extLst>
            </p:cNvPr>
            <p:cNvSpPr/>
            <p:nvPr/>
          </p:nvSpPr>
          <p:spPr>
            <a:xfrm>
              <a:off x="7130377" y="5442396"/>
              <a:ext cx="1252780" cy="575014"/>
            </a:xfrm>
            <a:prstGeom prst="roundRect">
              <a:avLst/>
            </a:prstGeom>
            <a:solidFill>
              <a:schemeClr val="accent6">
                <a:lumMod val="60000"/>
                <a:lumOff val="40000"/>
              </a:schemeClr>
            </a:solidFill>
            <a:ln w="19050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>
                  <a:solidFill>
                    <a:schemeClr val="tx1"/>
                  </a:solidFill>
                </a:rPr>
                <a:t>Day 2 Configuration Parameters</a:t>
              </a:r>
            </a:p>
          </p:txBody>
        </p:sp>
        <p:cxnSp>
          <p:nvCxnSpPr>
            <p:cNvPr id="95" name="Łącznik: łamany 94">
              <a:extLst>
                <a:ext uri="{FF2B5EF4-FFF2-40B4-BE49-F238E27FC236}">
                  <a16:creationId xmlns:a16="http://schemas.microsoft.com/office/drawing/2014/main" id="{8F4543D7-BC90-49C5-9225-E0501746F939}"/>
                </a:ext>
              </a:extLst>
            </p:cNvPr>
            <p:cNvCxnSpPr>
              <a:cxnSpLocks/>
              <a:stCxn id="93" idx="3"/>
              <a:endCxn id="90" idx="1"/>
            </p:cNvCxnSpPr>
            <p:nvPr/>
          </p:nvCxnSpPr>
          <p:spPr>
            <a:xfrm>
              <a:off x="8383157" y="4725552"/>
              <a:ext cx="776045" cy="446558"/>
            </a:xfrm>
            <a:prstGeom prst="bentConnector3">
              <a:avLst>
                <a:gd name="adj1" fmla="val 50000"/>
              </a:avLst>
            </a:prstGeom>
            <a:ln w="12700">
              <a:solidFill>
                <a:schemeClr val="tx1"/>
              </a:solidFill>
              <a:prstDash val="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Łącznik: łamany 95">
              <a:extLst>
                <a:ext uri="{FF2B5EF4-FFF2-40B4-BE49-F238E27FC236}">
                  <a16:creationId xmlns:a16="http://schemas.microsoft.com/office/drawing/2014/main" id="{1B091BFB-0F42-4360-A5B4-65D9B8082726}"/>
                </a:ext>
              </a:extLst>
            </p:cNvPr>
            <p:cNvCxnSpPr>
              <a:cxnSpLocks/>
              <a:stCxn id="94" idx="3"/>
            </p:cNvCxnSpPr>
            <p:nvPr/>
          </p:nvCxnSpPr>
          <p:spPr>
            <a:xfrm flipV="1">
              <a:off x="8383157" y="5281056"/>
              <a:ext cx="782955" cy="448847"/>
            </a:xfrm>
            <a:prstGeom prst="bentConnector3">
              <a:avLst>
                <a:gd name="adj1" fmla="val 50000"/>
              </a:avLst>
            </a:prstGeom>
            <a:ln w="12700">
              <a:solidFill>
                <a:schemeClr val="tx1"/>
              </a:solidFill>
              <a:prstDash val="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7" name="Owal 96">
              <a:extLst>
                <a:ext uri="{FF2B5EF4-FFF2-40B4-BE49-F238E27FC236}">
                  <a16:creationId xmlns:a16="http://schemas.microsoft.com/office/drawing/2014/main" id="{C626557D-4DF4-41DE-A1FC-6FC42B93563A}"/>
                </a:ext>
              </a:extLst>
            </p:cNvPr>
            <p:cNvSpPr/>
            <p:nvPr/>
          </p:nvSpPr>
          <p:spPr>
            <a:xfrm>
              <a:off x="6374268" y="5350798"/>
              <a:ext cx="273378" cy="253916"/>
            </a:xfrm>
            <a:prstGeom prst="ellipse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/>
                <a:t>8</a:t>
              </a:r>
            </a:p>
          </p:txBody>
        </p:sp>
        <p:sp>
          <p:nvSpPr>
            <p:cNvPr id="98" name="Owal 97">
              <a:extLst>
                <a:ext uri="{FF2B5EF4-FFF2-40B4-BE49-F238E27FC236}">
                  <a16:creationId xmlns:a16="http://schemas.microsoft.com/office/drawing/2014/main" id="{487CABEC-B5B6-484D-98A8-D13C8B9207BF}"/>
                </a:ext>
              </a:extLst>
            </p:cNvPr>
            <p:cNvSpPr/>
            <p:nvPr/>
          </p:nvSpPr>
          <p:spPr>
            <a:xfrm>
              <a:off x="9648903" y="5550899"/>
              <a:ext cx="273378" cy="253916"/>
            </a:xfrm>
            <a:prstGeom prst="ellipse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/>
                <a:t>9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819995366"/>
      </p:ext>
    </p:extLst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Day2 CNF Health Flow - ONAP</a:t>
            </a:r>
          </a:p>
        </p:txBody>
      </p:sp>
      <p:sp>
        <p:nvSpPr>
          <p:cNvPr id="4" name="Rectangle 3"/>
          <p:cNvSpPr/>
          <p:nvPr/>
        </p:nvSpPr>
        <p:spPr>
          <a:xfrm>
            <a:off x="1658753" y="2516294"/>
            <a:ext cx="1896177" cy="75077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SO</a:t>
            </a:r>
          </a:p>
        </p:txBody>
      </p:sp>
      <p:sp>
        <p:nvSpPr>
          <p:cNvPr id="5" name="Rectangle 4"/>
          <p:cNvSpPr/>
          <p:nvPr/>
        </p:nvSpPr>
        <p:spPr>
          <a:xfrm>
            <a:off x="5025993" y="2506769"/>
            <a:ext cx="1896177" cy="78507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K8s Plugin</a:t>
            </a:r>
          </a:p>
        </p:txBody>
      </p:sp>
      <p:sp>
        <p:nvSpPr>
          <p:cNvPr id="6" name="Rectangle 5"/>
          <p:cNvSpPr/>
          <p:nvPr/>
        </p:nvSpPr>
        <p:spPr>
          <a:xfrm>
            <a:off x="8499107" y="2553575"/>
            <a:ext cx="1116531" cy="265114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/>
              <a:t>K8s Cluster</a:t>
            </a:r>
          </a:p>
        </p:txBody>
      </p:sp>
      <p:sp>
        <p:nvSpPr>
          <p:cNvPr id="7" name="Rectangle 6"/>
          <p:cNvSpPr/>
          <p:nvPr/>
        </p:nvSpPr>
        <p:spPr>
          <a:xfrm>
            <a:off x="5025993" y="4388094"/>
            <a:ext cx="1896177" cy="75077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DCAE</a:t>
            </a:r>
          </a:p>
        </p:txBody>
      </p:sp>
      <p:sp>
        <p:nvSpPr>
          <p:cNvPr id="8" name="Rectangle 7"/>
          <p:cNvSpPr/>
          <p:nvPr/>
        </p:nvSpPr>
        <p:spPr>
          <a:xfrm>
            <a:off x="1658754" y="4372843"/>
            <a:ext cx="1896177" cy="785071"/>
          </a:xfrm>
          <a:prstGeom prst="rect">
            <a:avLst/>
          </a:prstGeom>
          <a:solidFill>
            <a:schemeClr val="accent3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AAI</a:t>
            </a:r>
          </a:p>
        </p:txBody>
      </p:sp>
      <p:cxnSp>
        <p:nvCxnSpPr>
          <p:cNvPr id="10" name="Straight Arrow Connector 9"/>
          <p:cNvCxnSpPr>
            <a:stCxn id="4" idx="3"/>
            <a:endCxn id="5" idx="1"/>
          </p:cNvCxnSpPr>
          <p:nvPr/>
        </p:nvCxnSpPr>
        <p:spPr>
          <a:xfrm>
            <a:off x="3554930" y="2891679"/>
            <a:ext cx="1471063" cy="7626"/>
          </a:xfrm>
          <a:prstGeom prst="straightConnector1">
            <a:avLst/>
          </a:prstGeom>
          <a:ln w="57150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>
            <a:stCxn id="4" idx="2"/>
            <a:endCxn id="8" idx="0"/>
          </p:cNvCxnSpPr>
          <p:nvPr/>
        </p:nvCxnSpPr>
        <p:spPr>
          <a:xfrm>
            <a:off x="2606842" y="3267064"/>
            <a:ext cx="1" cy="1105779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>
            <a:stCxn id="7" idx="1"/>
            <a:endCxn id="8" idx="3"/>
          </p:cNvCxnSpPr>
          <p:nvPr/>
        </p:nvCxnSpPr>
        <p:spPr>
          <a:xfrm flipH="1">
            <a:off x="3554931" y="4763479"/>
            <a:ext cx="1471062" cy="190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>
            <a:stCxn id="5" idx="2"/>
            <a:endCxn id="7" idx="0"/>
          </p:cNvCxnSpPr>
          <p:nvPr/>
        </p:nvCxnSpPr>
        <p:spPr>
          <a:xfrm>
            <a:off x="5974082" y="3291840"/>
            <a:ext cx="0" cy="1096254"/>
          </a:xfrm>
          <a:prstGeom prst="straightConnector1">
            <a:avLst/>
          </a:prstGeom>
          <a:ln>
            <a:prstDash val="dash"/>
            <a:headEnd type="triangle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>
            <a:stCxn id="5" idx="3"/>
          </p:cNvCxnSpPr>
          <p:nvPr/>
        </p:nvCxnSpPr>
        <p:spPr>
          <a:xfrm>
            <a:off x="6922170" y="2899305"/>
            <a:ext cx="1576937" cy="0"/>
          </a:xfrm>
          <a:prstGeom prst="straightConnector1">
            <a:avLst/>
          </a:prstGeom>
          <a:ln w="57150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>
            <a:endCxn id="4" idx="0"/>
          </p:cNvCxnSpPr>
          <p:nvPr/>
        </p:nvCxnSpPr>
        <p:spPr>
          <a:xfrm>
            <a:off x="2606842" y="1655445"/>
            <a:ext cx="0" cy="860849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" name="Owal 1">
            <a:extLst>
              <a:ext uri="{FF2B5EF4-FFF2-40B4-BE49-F238E27FC236}">
                <a16:creationId xmlns:a16="http://schemas.microsoft.com/office/drawing/2014/main" id="{A0626EE8-55DB-4498-84E5-957D8F001060}"/>
              </a:ext>
            </a:extLst>
          </p:cNvPr>
          <p:cNvSpPr/>
          <p:nvPr/>
        </p:nvSpPr>
        <p:spPr>
          <a:xfrm>
            <a:off x="2762250" y="1882229"/>
            <a:ext cx="285733" cy="279840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>
                <a:solidFill>
                  <a:schemeClr val="tx1"/>
                </a:solidFill>
              </a:rPr>
              <a:t>1</a:t>
            </a:r>
          </a:p>
        </p:txBody>
      </p:sp>
      <p:sp>
        <p:nvSpPr>
          <p:cNvPr id="17" name="Owal 16">
            <a:extLst>
              <a:ext uri="{FF2B5EF4-FFF2-40B4-BE49-F238E27FC236}">
                <a16:creationId xmlns:a16="http://schemas.microsoft.com/office/drawing/2014/main" id="{087DF329-EAC2-4831-8596-5E98F6CA08DE}"/>
              </a:ext>
            </a:extLst>
          </p:cNvPr>
          <p:cNvSpPr/>
          <p:nvPr/>
        </p:nvSpPr>
        <p:spPr>
          <a:xfrm>
            <a:off x="2762250" y="3740382"/>
            <a:ext cx="285733" cy="279840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>
                <a:solidFill>
                  <a:schemeClr val="tx1"/>
                </a:solidFill>
              </a:rPr>
              <a:t>2</a:t>
            </a:r>
          </a:p>
        </p:txBody>
      </p:sp>
      <p:sp>
        <p:nvSpPr>
          <p:cNvPr id="19" name="Owal 18">
            <a:extLst>
              <a:ext uri="{FF2B5EF4-FFF2-40B4-BE49-F238E27FC236}">
                <a16:creationId xmlns:a16="http://schemas.microsoft.com/office/drawing/2014/main" id="{AF2B5559-9185-4BF5-93D3-6A28ABAC51ED}"/>
              </a:ext>
            </a:extLst>
          </p:cNvPr>
          <p:cNvSpPr/>
          <p:nvPr/>
        </p:nvSpPr>
        <p:spPr>
          <a:xfrm>
            <a:off x="4147595" y="2463090"/>
            <a:ext cx="285733" cy="279840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>
                <a:solidFill>
                  <a:schemeClr val="tx1"/>
                </a:solidFill>
              </a:rPr>
              <a:t>3</a:t>
            </a:r>
          </a:p>
        </p:txBody>
      </p:sp>
      <p:sp>
        <p:nvSpPr>
          <p:cNvPr id="20" name="Owal 19">
            <a:extLst>
              <a:ext uri="{FF2B5EF4-FFF2-40B4-BE49-F238E27FC236}">
                <a16:creationId xmlns:a16="http://schemas.microsoft.com/office/drawing/2014/main" id="{2BA880C6-D6A0-41CA-A769-DF45338B52AC}"/>
              </a:ext>
            </a:extLst>
          </p:cNvPr>
          <p:cNvSpPr/>
          <p:nvPr/>
        </p:nvSpPr>
        <p:spPr>
          <a:xfrm>
            <a:off x="7567772" y="2482351"/>
            <a:ext cx="285733" cy="279840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>
                <a:solidFill>
                  <a:schemeClr val="tx1"/>
                </a:solidFill>
              </a:rPr>
              <a:t>4</a:t>
            </a:r>
          </a:p>
        </p:txBody>
      </p:sp>
      <p:sp>
        <p:nvSpPr>
          <p:cNvPr id="25" name="Owal 24">
            <a:extLst>
              <a:ext uri="{FF2B5EF4-FFF2-40B4-BE49-F238E27FC236}">
                <a16:creationId xmlns:a16="http://schemas.microsoft.com/office/drawing/2014/main" id="{6A1258AB-F707-4071-BCD9-48E8049FFBE1}"/>
              </a:ext>
            </a:extLst>
          </p:cNvPr>
          <p:cNvSpPr/>
          <p:nvPr/>
        </p:nvSpPr>
        <p:spPr>
          <a:xfrm>
            <a:off x="3109471" y="4484525"/>
            <a:ext cx="285733" cy="279840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>
                <a:solidFill>
                  <a:schemeClr val="tx1"/>
                </a:solidFill>
              </a:rPr>
              <a:t>0</a:t>
            </a:r>
          </a:p>
        </p:txBody>
      </p:sp>
      <p:sp>
        <p:nvSpPr>
          <p:cNvPr id="9" name="Prostokąt 8">
            <a:extLst>
              <a:ext uri="{FF2B5EF4-FFF2-40B4-BE49-F238E27FC236}">
                <a16:creationId xmlns:a16="http://schemas.microsoft.com/office/drawing/2014/main" id="{F5987094-9343-47B9-BFA5-97B80A12A0DD}"/>
              </a:ext>
            </a:extLst>
          </p:cNvPr>
          <p:cNvSpPr/>
          <p:nvPr/>
        </p:nvSpPr>
        <p:spPr>
          <a:xfrm>
            <a:off x="1276162" y="2171593"/>
            <a:ext cx="6106414" cy="1355229"/>
          </a:xfrm>
          <a:prstGeom prst="rect">
            <a:avLst/>
          </a:prstGeom>
          <a:noFill/>
          <a:ln w="19050">
            <a:solidFill>
              <a:schemeClr val="accent4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Prostokąt 25">
            <a:extLst>
              <a:ext uri="{FF2B5EF4-FFF2-40B4-BE49-F238E27FC236}">
                <a16:creationId xmlns:a16="http://schemas.microsoft.com/office/drawing/2014/main" id="{2AAE21F2-97F0-4454-BE1D-8D29261C8F0D}"/>
              </a:ext>
            </a:extLst>
          </p:cNvPr>
          <p:cNvSpPr/>
          <p:nvPr/>
        </p:nvSpPr>
        <p:spPr>
          <a:xfrm>
            <a:off x="4776453" y="1882229"/>
            <a:ext cx="2419150" cy="3627046"/>
          </a:xfrm>
          <a:prstGeom prst="rect">
            <a:avLst/>
          </a:prstGeom>
          <a:noFill/>
          <a:ln w="19050">
            <a:solidFill>
              <a:srgbClr val="FF7C8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Prostokąt 10">
            <a:extLst>
              <a:ext uri="{FF2B5EF4-FFF2-40B4-BE49-F238E27FC236}">
                <a16:creationId xmlns:a16="http://schemas.microsoft.com/office/drawing/2014/main" id="{43EEEFC8-8095-40AB-B1E3-D7E080A638D5}"/>
              </a:ext>
            </a:extLst>
          </p:cNvPr>
          <p:cNvSpPr/>
          <p:nvPr/>
        </p:nvSpPr>
        <p:spPr>
          <a:xfrm>
            <a:off x="8690661" y="4283232"/>
            <a:ext cx="733422" cy="640081"/>
          </a:xfrm>
          <a:prstGeom prst="rect">
            <a:avLst/>
          </a:prstGeom>
          <a:solidFill>
            <a:srgbClr val="FF7C80"/>
          </a:solidFill>
          <a:ln w="28575">
            <a:solidFill>
              <a:schemeClr val="bg1">
                <a:lumMod val="8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Prometheus</a:t>
            </a:r>
          </a:p>
        </p:txBody>
      </p:sp>
      <p:sp>
        <p:nvSpPr>
          <p:cNvPr id="12" name="pole tekstowe 11">
            <a:extLst>
              <a:ext uri="{FF2B5EF4-FFF2-40B4-BE49-F238E27FC236}">
                <a16:creationId xmlns:a16="http://schemas.microsoft.com/office/drawing/2014/main" id="{D89BA198-A850-4EC4-8157-AC52EB82704C}"/>
              </a:ext>
            </a:extLst>
          </p:cNvPr>
          <p:cNvSpPr txBox="1"/>
          <p:nvPr/>
        </p:nvSpPr>
        <p:spPr>
          <a:xfrm>
            <a:off x="3062646" y="2164520"/>
            <a:ext cx="189617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>
                <a:solidFill>
                  <a:schemeClr val="tx1">
                    <a:lumMod val="50000"/>
                    <a:lumOff val="50000"/>
                  </a:schemeClr>
                </a:solidFill>
              </a:rPr>
              <a:t>On-demand Health Check</a:t>
            </a:r>
          </a:p>
        </p:txBody>
      </p:sp>
      <p:sp>
        <p:nvSpPr>
          <p:cNvPr id="13" name="Prostokąt 12">
            <a:extLst>
              <a:ext uri="{FF2B5EF4-FFF2-40B4-BE49-F238E27FC236}">
                <a16:creationId xmlns:a16="http://schemas.microsoft.com/office/drawing/2014/main" id="{363E1C8A-889B-4752-9B91-AAFC9D8912A2}"/>
              </a:ext>
            </a:extLst>
          </p:cNvPr>
          <p:cNvSpPr/>
          <p:nvPr/>
        </p:nvSpPr>
        <p:spPr>
          <a:xfrm>
            <a:off x="8684304" y="2762191"/>
            <a:ext cx="739780" cy="7645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K8s</a:t>
            </a:r>
          </a:p>
          <a:p>
            <a:pPr algn="ctr"/>
            <a:r>
              <a:rPr lang="en-US"/>
              <a:t>Res</a:t>
            </a:r>
          </a:p>
        </p:txBody>
      </p:sp>
      <p:sp>
        <p:nvSpPr>
          <p:cNvPr id="27" name="pole tekstowe 26">
            <a:extLst>
              <a:ext uri="{FF2B5EF4-FFF2-40B4-BE49-F238E27FC236}">
                <a16:creationId xmlns:a16="http://schemas.microsoft.com/office/drawing/2014/main" id="{18CF4634-B0EC-4E04-890C-BCB78AD95CB5}"/>
              </a:ext>
            </a:extLst>
          </p:cNvPr>
          <p:cNvSpPr txBox="1"/>
          <p:nvPr/>
        </p:nvSpPr>
        <p:spPr>
          <a:xfrm>
            <a:off x="5153010" y="5211265"/>
            <a:ext cx="189617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>
                <a:solidFill>
                  <a:schemeClr val="tx1">
                    <a:lumMod val="50000"/>
                    <a:lumOff val="50000"/>
                  </a:schemeClr>
                </a:solidFill>
              </a:rPr>
              <a:t>Background Health Check</a:t>
            </a:r>
          </a:p>
        </p:txBody>
      </p:sp>
      <p:grpSp>
        <p:nvGrpSpPr>
          <p:cNvPr id="30" name="Grupa 29">
            <a:extLst>
              <a:ext uri="{FF2B5EF4-FFF2-40B4-BE49-F238E27FC236}">
                <a16:creationId xmlns:a16="http://schemas.microsoft.com/office/drawing/2014/main" id="{1F450C8B-659E-4A43-A0AF-92F3DCBEA924}"/>
              </a:ext>
            </a:extLst>
          </p:cNvPr>
          <p:cNvGrpSpPr/>
          <p:nvPr/>
        </p:nvGrpSpPr>
        <p:grpSpPr>
          <a:xfrm>
            <a:off x="4160119" y="4327270"/>
            <a:ext cx="363436" cy="307777"/>
            <a:chOff x="4160119" y="4327270"/>
            <a:chExt cx="363436" cy="307777"/>
          </a:xfrm>
        </p:grpSpPr>
        <p:sp>
          <p:nvSpPr>
            <p:cNvPr id="22" name="Owal 21">
              <a:extLst>
                <a:ext uri="{FF2B5EF4-FFF2-40B4-BE49-F238E27FC236}">
                  <a16:creationId xmlns:a16="http://schemas.microsoft.com/office/drawing/2014/main" id="{EC3C3CE7-A638-4CB3-AD73-9BF9A114E22C}"/>
                </a:ext>
              </a:extLst>
            </p:cNvPr>
            <p:cNvSpPr/>
            <p:nvPr/>
          </p:nvSpPr>
          <p:spPr>
            <a:xfrm>
              <a:off x="4160119" y="4329164"/>
              <a:ext cx="285733" cy="279840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>
                <a:solidFill>
                  <a:schemeClr val="tx1"/>
                </a:solidFill>
              </a:endParaRPr>
            </a:p>
          </p:txBody>
        </p:sp>
        <p:sp>
          <p:nvSpPr>
            <p:cNvPr id="28" name="pole tekstowe 27">
              <a:extLst>
                <a:ext uri="{FF2B5EF4-FFF2-40B4-BE49-F238E27FC236}">
                  <a16:creationId xmlns:a16="http://schemas.microsoft.com/office/drawing/2014/main" id="{41CB3DB7-3DE3-49DE-A25D-CF832FB1ADB6}"/>
                </a:ext>
              </a:extLst>
            </p:cNvPr>
            <p:cNvSpPr txBox="1"/>
            <p:nvPr/>
          </p:nvSpPr>
          <p:spPr>
            <a:xfrm>
              <a:off x="4161605" y="4327270"/>
              <a:ext cx="36195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>
                  <a:latin typeface="+mn-lt"/>
                </a:rPr>
                <a:t>2`</a:t>
              </a:r>
            </a:p>
          </p:txBody>
        </p:sp>
      </p:grpSp>
      <p:grpSp>
        <p:nvGrpSpPr>
          <p:cNvPr id="31" name="Grupa 30">
            <a:extLst>
              <a:ext uri="{FF2B5EF4-FFF2-40B4-BE49-F238E27FC236}">
                <a16:creationId xmlns:a16="http://schemas.microsoft.com/office/drawing/2014/main" id="{BE6DBE17-B8BB-4D02-82BE-A7B7F81BC53D}"/>
              </a:ext>
            </a:extLst>
          </p:cNvPr>
          <p:cNvGrpSpPr/>
          <p:nvPr/>
        </p:nvGrpSpPr>
        <p:grpSpPr>
          <a:xfrm>
            <a:off x="6036201" y="3740382"/>
            <a:ext cx="363436" cy="307777"/>
            <a:chOff x="4160119" y="4327270"/>
            <a:chExt cx="363436" cy="307777"/>
          </a:xfrm>
        </p:grpSpPr>
        <p:sp>
          <p:nvSpPr>
            <p:cNvPr id="32" name="Owal 31">
              <a:extLst>
                <a:ext uri="{FF2B5EF4-FFF2-40B4-BE49-F238E27FC236}">
                  <a16:creationId xmlns:a16="http://schemas.microsoft.com/office/drawing/2014/main" id="{CBB535FA-1882-4D15-B177-D16393F1905A}"/>
                </a:ext>
              </a:extLst>
            </p:cNvPr>
            <p:cNvSpPr/>
            <p:nvPr/>
          </p:nvSpPr>
          <p:spPr>
            <a:xfrm>
              <a:off x="4160119" y="4329164"/>
              <a:ext cx="285733" cy="279840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>
                <a:solidFill>
                  <a:schemeClr val="tx1"/>
                </a:solidFill>
              </a:endParaRPr>
            </a:p>
          </p:txBody>
        </p:sp>
        <p:sp>
          <p:nvSpPr>
            <p:cNvPr id="33" name="pole tekstowe 32">
              <a:extLst>
                <a:ext uri="{FF2B5EF4-FFF2-40B4-BE49-F238E27FC236}">
                  <a16:creationId xmlns:a16="http://schemas.microsoft.com/office/drawing/2014/main" id="{1C689618-9771-4642-B1F5-A3E5B5C17044}"/>
                </a:ext>
              </a:extLst>
            </p:cNvPr>
            <p:cNvSpPr txBox="1"/>
            <p:nvPr/>
          </p:nvSpPr>
          <p:spPr>
            <a:xfrm>
              <a:off x="4161605" y="4327270"/>
              <a:ext cx="36195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l-PL" dirty="0">
                  <a:latin typeface="+mn-lt"/>
                </a:rPr>
                <a:t>3</a:t>
              </a:r>
              <a:r>
                <a:rPr lang="en-US" dirty="0">
                  <a:latin typeface="+mn-lt"/>
                </a:rPr>
                <a:t>`</a:t>
              </a:r>
            </a:p>
          </p:txBody>
        </p:sp>
      </p:grpSp>
      <p:grpSp>
        <p:nvGrpSpPr>
          <p:cNvPr id="34" name="Grupa 33">
            <a:extLst>
              <a:ext uri="{FF2B5EF4-FFF2-40B4-BE49-F238E27FC236}">
                <a16:creationId xmlns:a16="http://schemas.microsoft.com/office/drawing/2014/main" id="{0B321F30-FA40-4421-A675-0C1BBF01CB89}"/>
              </a:ext>
            </a:extLst>
          </p:cNvPr>
          <p:cNvGrpSpPr/>
          <p:nvPr/>
        </p:nvGrpSpPr>
        <p:grpSpPr>
          <a:xfrm>
            <a:off x="6558082" y="4470556"/>
            <a:ext cx="363436" cy="307777"/>
            <a:chOff x="4160119" y="4327270"/>
            <a:chExt cx="363436" cy="307777"/>
          </a:xfrm>
        </p:grpSpPr>
        <p:sp>
          <p:nvSpPr>
            <p:cNvPr id="35" name="Owal 34">
              <a:extLst>
                <a:ext uri="{FF2B5EF4-FFF2-40B4-BE49-F238E27FC236}">
                  <a16:creationId xmlns:a16="http://schemas.microsoft.com/office/drawing/2014/main" id="{8BAE8E82-1896-4908-BE4C-38ECB1521D18}"/>
                </a:ext>
              </a:extLst>
            </p:cNvPr>
            <p:cNvSpPr/>
            <p:nvPr/>
          </p:nvSpPr>
          <p:spPr>
            <a:xfrm>
              <a:off x="4160119" y="4329164"/>
              <a:ext cx="285733" cy="279840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>
                <a:solidFill>
                  <a:schemeClr val="tx1"/>
                </a:solidFill>
              </a:endParaRPr>
            </a:p>
          </p:txBody>
        </p:sp>
        <p:sp>
          <p:nvSpPr>
            <p:cNvPr id="36" name="pole tekstowe 35">
              <a:extLst>
                <a:ext uri="{FF2B5EF4-FFF2-40B4-BE49-F238E27FC236}">
                  <a16:creationId xmlns:a16="http://schemas.microsoft.com/office/drawing/2014/main" id="{0FF41C82-F2AF-4070-847B-283BA183C202}"/>
                </a:ext>
              </a:extLst>
            </p:cNvPr>
            <p:cNvSpPr txBox="1"/>
            <p:nvPr/>
          </p:nvSpPr>
          <p:spPr>
            <a:xfrm>
              <a:off x="4161605" y="4327270"/>
              <a:ext cx="36195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l-PL" dirty="0">
                  <a:latin typeface="+mn-lt"/>
                </a:rPr>
                <a:t>1</a:t>
              </a:r>
              <a:r>
                <a:rPr lang="en-US" dirty="0">
                  <a:latin typeface="+mn-lt"/>
                </a:rPr>
                <a:t>`</a:t>
              </a:r>
            </a:p>
          </p:txBody>
        </p:sp>
      </p:grpSp>
      <p:grpSp>
        <p:nvGrpSpPr>
          <p:cNvPr id="37" name="Grupa 36">
            <a:extLst>
              <a:ext uri="{FF2B5EF4-FFF2-40B4-BE49-F238E27FC236}">
                <a16:creationId xmlns:a16="http://schemas.microsoft.com/office/drawing/2014/main" id="{49D92779-FF00-43ED-85F8-E9B5B45C78B9}"/>
              </a:ext>
            </a:extLst>
          </p:cNvPr>
          <p:cNvGrpSpPr/>
          <p:nvPr/>
        </p:nvGrpSpPr>
        <p:grpSpPr>
          <a:xfrm>
            <a:off x="7944117" y="2488688"/>
            <a:ext cx="363436" cy="307777"/>
            <a:chOff x="4160119" y="4327270"/>
            <a:chExt cx="363436" cy="307777"/>
          </a:xfrm>
        </p:grpSpPr>
        <p:sp>
          <p:nvSpPr>
            <p:cNvPr id="38" name="Owal 37">
              <a:extLst>
                <a:ext uri="{FF2B5EF4-FFF2-40B4-BE49-F238E27FC236}">
                  <a16:creationId xmlns:a16="http://schemas.microsoft.com/office/drawing/2014/main" id="{56A40E35-5E1B-463A-9826-5CFA0ACDDD0F}"/>
                </a:ext>
              </a:extLst>
            </p:cNvPr>
            <p:cNvSpPr/>
            <p:nvPr/>
          </p:nvSpPr>
          <p:spPr>
            <a:xfrm>
              <a:off x="4160119" y="4329164"/>
              <a:ext cx="285733" cy="279840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>
                <a:solidFill>
                  <a:schemeClr val="tx1"/>
                </a:solidFill>
              </a:endParaRPr>
            </a:p>
          </p:txBody>
        </p:sp>
        <p:sp>
          <p:nvSpPr>
            <p:cNvPr id="39" name="pole tekstowe 38">
              <a:extLst>
                <a:ext uri="{FF2B5EF4-FFF2-40B4-BE49-F238E27FC236}">
                  <a16:creationId xmlns:a16="http://schemas.microsoft.com/office/drawing/2014/main" id="{9432CE4E-3FA7-433E-B82B-513DB190F60E}"/>
                </a:ext>
              </a:extLst>
            </p:cNvPr>
            <p:cNvSpPr txBox="1"/>
            <p:nvPr/>
          </p:nvSpPr>
          <p:spPr>
            <a:xfrm>
              <a:off x="4161605" y="4327270"/>
              <a:ext cx="36195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l-PL" dirty="0">
                  <a:latin typeface="+mn-lt"/>
                </a:rPr>
                <a:t>4</a:t>
              </a:r>
              <a:r>
                <a:rPr lang="en-US" dirty="0">
                  <a:latin typeface="+mn-lt"/>
                </a:rPr>
                <a:t>`</a:t>
              </a:r>
            </a:p>
          </p:txBody>
        </p:sp>
      </p:grpSp>
      <p:sp>
        <p:nvSpPr>
          <p:cNvPr id="40" name="pole tekstowe 39">
            <a:extLst>
              <a:ext uri="{FF2B5EF4-FFF2-40B4-BE49-F238E27FC236}">
                <a16:creationId xmlns:a16="http://schemas.microsoft.com/office/drawing/2014/main" id="{C06A4C97-E018-42E8-B2A4-4840C06C9B61}"/>
              </a:ext>
            </a:extLst>
          </p:cNvPr>
          <p:cNvSpPr txBox="1"/>
          <p:nvPr/>
        </p:nvSpPr>
        <p:spPr>
          <a:xfrm>
            <a:off x="1726849" y="5637257"/>
            <a:ext cx="1736451" cy="52322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905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pl-PL" dirty="0"/>
              <a:t>Day 0/1 </a:t>
            </a:r>
            <a:r>
              <a:rPr lang="pl-PL" dirty="0" err="1"/>
              <a:t>Synch</a:t>
            </a:r>
            <a:r>
              <a:rPr lang="pl-PL" dirty="0"/>
              <a:t> by SO CNF Adapter</a:t>
            </a:r>
            <a:endParaRPr lang="en-US" dirty="0"/>
          </a:p>
        </p:txBody>
      </p:sp>
      <p:sp>
        <p:nvSpPr>
          <p:cNvPr id="41" name="Strzałka: w prawo 40">
            <a:extLst>
              <a:ext uri="{FF2B5EF4-FFF2-40B4-BE49-F238E27FC236}">
                <a16:creationId xmlns:a16="http://schemas.microsoft.com/office/drawing/2014/main" id="{66413251-3CCF-4586-AF78-9937CF5CA79A}"/>
              </a:ext>
            </a:extLst>
          </p:cNvPr>
          <p:cNvSpPr/>
          <p:nvPr/>
        </p:nvSpPr>
        <p:spPr>
          <a:xfrm rot="16200000">
            <a:off x="2477836" y="5285304"/>
            <a:ext cx="258010" cy="251746"/>
          </a:xfrm>
          <a:prstGeom prst="rightArrow">
            <a:avLst>
              <a:gd name="adj1" fmla="val 50000"/>
              <a:gd name="adj2" fmla="val 56606"/>
            </a:avLst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048225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3" name="CustomShape 1"/>
          <p:cNvSpPr/>
          <p:nvPr/>
        </p:nvSpPr>
        <p:spPr>
          <a:xfrm>
            <a:off x="609480" y="231480"/>
            <a:ext cx="10972080" cy="6393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>
              <a:lnSpc>
                <a:spcPct val="90000"/>
              </a:lnSpc>
            </a:pPr>
            <a:r>
              <a:rPr lang="en-US" sz="3600" b="0" strike="noStrike" spc="-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On-Demand CNF </a:t>
            </a:r>
            <a:r>
              <a:rPr lang="en-US" sz="3600" spc="-1" dirty="0" err="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CNF</a:t>
            </a:r>
            <a:r>
              <a:rPr lang="en-US" sz="3600" spc="-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Healt</a:t>
            </a:r>
            <a:r>
              <a:rPr lang="en-US" sz="3600" b="0" strike="noStrike" spc="-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h </a:t>
            </a:r>
            <a:r>
              <a:rPr lang="en-US" sz="3600" spc="-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</a:t>
            </a:r>
            <a:r>
              <a:rPr lang="en-US" sz="3600" b="0" strike="noStrike" spc="-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heck </a:t>
            </a:r>
            <a:r>
              <a:rPr lang="en-US" sz="3600" spc="-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– Challenge </a:t>
            </a:r>
            <a:endParaRPr lang="en-US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" name="Prostokąt 1">
            <a:extLst>
              <a:ext uri="{FF2B5EF4-FFF2-40B4-BE49-F238E27FC236}">
                <a16:creationId xmlns:a16="http://schemas.microsoft.com/office/drawing/2014/main" id="{E9FDCC64-9838-41F4-88F1-559015E6AB15}"/>
              </a:ext>
            </a:extLst>
          </p:cNvPr>
          <p:cNvSpPr/>
          <p:nvPr/>
        </p:nvSpPr>
        <p:spPr>
          <a:xfrm>
            <a:off x="885825" y="1266825"/>
            <a:ext cx="6257925" cy="23145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rostokąt 2">
            <a:extLst>
              <a:ext uri="{FF2B5EF4-FFF2-40B4-BE49-F238E27FC236}">
                <a16:creationId xmlns:a16="http://schemas.microsoft.com/office/drawing/2014/main" id="{455CE29A-0323-4CCB-9205-0FE0A9997B7F}"/>
              </a:ext>
            </a:extLst>
          </p:cNvPr>
          <p:cNvSpPr/>
          <p:nvPr/>
        </p:nvSpPr>
        <p:spPr>
          <a:xfrm>
            <a:off x="1476374" y="1914525"/>
            <a:ext cx="2324099" cy="12954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>
                <a:solidFill>
                  <a:schemeClr val="tx1"/>
                </a:solidFill>
              </a:rPr>
              <a:t>CNF</a:t>
            </a:r>
            <a:r>
              <a:rPr lang="en-US" dirty="0">
                <a:solidFill>
                  <a:schemeClr val="tx1"/>
                </a:solidFill>
              </a:rPr>
              <a:t> Status Check</a:t>
            </a:r>
          </a:p>
        </p:txBody>
      </p:sp>
      <p:sp>
        <p:nvSpPr>
          <p:cNvPr id="4" name="Prostokąt 3">
            <a:extLst>
              <a:ext uri="{FF2B5EF4-FFF2-40B4-BE49-F238E27FC236}">
                <a16:creationId xmlns:a16="http://schemas.microsoft.com/office/drawing/2014/main" id="{1F430D31-3225-4A1D-8EAD-FAEB70547F1B}"/>
              </a:ext>
            </a:extLst>
          </p:cNvPr>
          <p:cNvSpPr/>
          <p:nvPr/>
        </p:nvSpPr>
        <p:spPr>
          <a:xfrm>
            <a:off x="4429125" y="1914525"/>
            <a:ext cx="2324100" cy="12954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CNF Health Check</a:t>
            </a:r>
          </a:p>
        </p:txBody>
      </p:sp>
      <p:sp>
        <p:nvSpPr>
          <p:cNvPr id="5" name="Prostokąt 4">
            <a:extLst>
              <a:ext uri="{FF2B5EF4-FFF2-40B4-BE49-F238E27FC236}">
                <a16:creationId xmlns:a16="http://schemas.microsoft.com/office/drawing/2014/main" id="{664942EE-FE36-46CC-A4F3-D2BD8D275EBF}"/>
              </a:ext>
            </a:extLst>
          </p:cNvPr>
          <p:cNvSpPr/>
          <p:nvPr/>
        </p:nvSpPr>
        <p:spPr>
          <a:xfrm>
            <a:off x="885826" y="4505325"/>
            <a:ext cx="6257924" cy="13525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K8s Plugin</a:t>
            </a:r>
          </a:p>
        </p:txBody>
      </p:sp>
      <p:cxnSp>
        <p:nvCxnSpPr>
          <p:cNvPr id="8" name="Łącznik prosty ze strzałką 7">
            <a:extLst>
              <a:ext uri="{FF2B5EF4-FFF2-40B4-BE49-F238E27FC236}">
                <a16:creationId xmlns:a16="http://schemas.microsoft.com/office/drawing/2014/main" id="{DA747239-63EE-41EC-8DF5-EA4B6F211B6C}"/>
              </a:ext>
            </a:extLst>
          </p:cNvPr>
          <p:cNvCxnSpPr>
            <a:stCxn id="3" idx="3"/>
            <a:endCxn id="4" idx="1"/>
          </p:cNvCxnSpPr>
          <p:nvPr/>
        </p:nvCxnSpPr>
        <p:spPr>
          <a:xfrm>
            <a:off x="3800473" y="2562225"/>
            <a:ext cx="628652" cy="0"/>
          </a:xfrm>
          <a:prstGeom prst="straightConnector1">
            <a:avLst/>
          </a:prstGeom>
          <a:ln w="5715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ole tekstowe 8">
            <a:extLst>
              <a:ext uri="{FF2B5EF4-FFF2-40B4-BE49-F238E27FC236}">
                <a16:creationId xmlns:a16="http://schemas.microsoft.com/office/drawing/2014/main" id="{3C570BA2-B863-421E-8582-9F8B3770507B}"/>
              </a:ext>
            </a:extLst>
          </p:cNvPr>
          <p:cNvSpPr txBox="1"/>
          <p:nvPr/>
        </p:nvSpPr>
        <p:spPr>
          <a:xfrm>
            <a:off x="990600" y="1333500"/>
            <a:ext cx="32385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>
                <a:solidFill>
                  <a:schemeClr val="bg1"/>
                </a:solidFill>
              </a:rPr>
              <a:t>CNF Healtcheck Workflow in SO</a:t>
            </a:r>
          </a:p>
        </p:txBody>
      </p:sp>
      <p:sp>
        <p:nvSpPr>
          <p:cNvPr id="13" name="Prostokąt 12">
            <a:extLst>
              <a:ext uri="{FF2B5EF4-FFF2-40B4-BE49-F238E27FC236}">
                <a16:creationId xmlns:a16="http://schemas.microsoft.com/office/drawing/2014/main" id="{2AACF28C-76CF-4D99-B78E-270167FBF4DC}"/>
              </a:ext>
            </a:extLst>
          </p:cNvPr>
          <p:cNvSpPr/>
          <p:nvPr/>
        </p:nvSpPr>
        <p:spPr>
          <a:xfrm>
            <a:off x="1757360" y="4676774"/>
            <a:ext cx="1666875" cy="95547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>
                <a:solidFill>
                  <a:schemeClr val="tx1"/>
                </a:solidFill>
              </a:rPr>
              <a:t>Status</a:t>
            </a:r>
            <a:r>
              <a:rPr lang="en-US" dirty="0">
                <a:solidFill>
                  <a:schemeClr val="tx1"/>
                </a:solidFill>
              </a:rPr>
              <a:t> Handler</a:t>
            </a:r>
          </a:p>
        </p:txBody>
      </p:sp>
      <p:cxnSp>
        <p:nvCxnSpPr>
          <p:cNvPr id="15" name="Łącznik prosty ze strzałką 14">
            <a:extLst>
              <a:ext uri="{FF2B5EF4-FFF2-40B4-BE49-F238E27FC236}">
                <a16:creationId xmlns:a16="http://schemas.microsoft.com/office/drawing/2014/main" id="{3820168F-C006-4BBE-9C7B-72EE926BBB61}"/>
              </a:ext>
            </a:extLst>
          </p:cNvPr>
          <p:cNvCxnSpPr>
            <a:cxnSpLocks/>
            <a:stCxn id="3" idx="2"/>
          </p:cNvCxnSpPr>
          <p:nvPr/>
        </p:nvCxnSpPr>
        <p:spPr>
          <a:xfrm>
            <a:off x="2638424" y="3209925"/>
            <a:ext cx="0" cy="1466848"/>
          </a:xfrm>
          <a:prstGeom prst="straightConnector1">
            <a:avLst/>
          </a:prstGeom>
          <a:ln w="57150">
            <a:solidFill>
              <a:schemeClr val="accent6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Prostokąt 15">
            <a:extLst>
              <a:ext uri="{FF2B5EF4-FFF2-40B4-BE49-F238E27FC236}">
                <a16:creationId xmlns:a16="http://schemas.microsoft.com/office/drawing/2014/main" id="{87B09971-ECCA-4EEB-99E6-2CB984B1AA83}"/>
              </a:ext>
            </a:extLst>
          </p:cNvPr>
          <p:cNvSpPr/>
          <p:nvPr/>
        </p:nvSpPr>
        <p:spPr>
          <a:xfrm>
            <a:off x="704849" y="1090612"/>
            <a:ext cx="6943727" cy="5214937"/>
          </a:xfrm>
          <a:prstGeom prst="rect">
            <a:avLst/>
          </a:prstGeom>
          <a:noFill/>
          <a:ln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Prostokąt 19">
            <a:extLst>
              <a:ext uri="{FF2B5EF4-FFF2-40B4-BE49-F238E27FC236}">
                <a16:creationId xmlns:a16="http://schemas.microsoft.com/office/drawing/2014/main" id="{165677BB-71AF-42F5-A8CA-A588D8949265}"/>
              </a:ext>
            </a:extLst>
          </p:cNvPr>
          <p:cNvSpPr/>
          <p:nvPr/>
        </p:nvSpPr>
        <p:spPr>
          <a:xfrm>
            <a:off x="7953370" y="1090611"/>
            <a:ext cx="3705229" cy="5214937"/>
          </a:xfrm>
          <a:prstGeom prst="rect">
            <a:avLst/>
          </a:prstGeom>
          <a:noFill/>
          <a:ln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Prostokąt 16">
            <a:extLst>
              <a:ext uri="{FF2B5EF4-FFF2-40B4-BE49-F238E27FC236}">
                <a16:creationId xmlns:a16="http://schemas.microsoft.com/office/drawing/2014/main" id="{2D25E983-3340-4EDC-AF13-EB8097361519}"/>
              </a:ext>
            </a:extLst>
          </p:cNvPr>
          <p:cNvSpPr/>
          <p:nvPr/>
        </p:nvSpPr>
        <p:spPr>
          <a:xfrm>
            <a:off x="8705850" y="5154511"/>
            <a:ext cx="2266950" cy="703364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>
                <a:solidFill>
                  <a:schemeClr val="tx1"/>
                </a:solidFill>
              </a:rPr>
              <a:t>K8s API</a:t>
            </a:r>
          </a:p>
        </p:txBody>
      </p:sp>
      <p:cxnSp>
        <p:nvCxnSpPr>
          <p:cNvPr id="36" name="Łącznik: łamany 35">
            <a:extLst>
              <a:ext uri="{FF2B5EF4-FFF2-40B4-BE49-F238E27FC236}">
                <a16:creationId xmlns:a16="http://schemas.microsoft.com/office/drawing/2014/main" id="{D99909C8-780F-4F73-B8DF-F09E0BE3E8AB}"/>
              </a:ext>
            </a:extLst>
          </p:cNvPr>
          <p:cNvCxnSpPr>
            <a:cxnSpLocks/>
            <a:stCxn id="13" idx="2"/>
            <a:endCxn id="17" idx="2"/>
          </p:cNvCxnSpPr>
          <p:nvPr/>
        </p:nvCxnSpPr>
        <p:spPr>
          <a:xfrm rot="16200000" flipH="1">
            <a:off x="6102249" y="2120799"/>
            <a:ext cx="225624" cy="7248527"/>
          </a:xfrm>
          <a:prstGeom prst="bentConnector3">
            <a:avLst>
              <a:gd name="adj1" fmla="val 201319"/>
            </a:avLst>
          </a:prstGeom>
          <a:ln w="57150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pole tekstowe 50">
            <a:extLst>
              <a:ext uri="{FF2B5EF4-FFF2-40B4-BE49-F238E27FC236}">
                <a16:creationId xmlns:a16="http://schemas.microsoft.com/office/drawing/2014/main" id="{96FFA304-FD70-4785-AB43-DFA54B435611}"/>
              </a:ext>
            </a:extLst>
          </p:cNvPr>
          <p:cNvSpPr txBox="1"/>
          <p:nvPr/>
        </p:nvSpPr>
        <p:spPr>
          <a:xfrm>
            <a:off x="792959" y="3862656"/>
            <a:ext cx="1905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>
                <a:solidFill>
                  <a:schemeClr val="bg2">
                    <a:lumMod val="50000"/>
                  </a:schemeClr>
                </a:solidFill>
              </a:rPr>
              <a:t>K8s Cluster ONAP NS</a:t>
            </a:r>
          </a:p>
        </p:txBody>
      </p:sp>
      <p:sp>
        <p:nvSpPr>
          <p:cNvPr id="31" name="pole tekstowe 30">
            <a:extLst>
              <a:ext uri="{FF2B5EF4-FFF2-40B4-BE49-F238E27FC236}">
                <a16:creationId xmlns:a16="http://schemas.microsoft.com/office/drawing/2014/main" id="{204B9E6C-A60A-4DA1-BD23-02AA18199583}"/>
              </a:ext>
            </a:extLst>
          </p:cNvPr>
          <p:cNvSpPr txBox="1"/>
          <p:nvPr/>
        </p:nvSpPr>
        <p:spPr>
          <a:xfrm>
            <a:off x="7672391" y="2179356"/>
            <a:ext cx="3762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000" b="1" dirty="0"/>
              <a:t>?</a:t>
            </a:r>
            <a:endParaRPr lang="en-US" sz="2000" b="1" dirty="0"/>
          </a:p>
        </p:txBody>
      </p:sp>
      <p:sp>
        <p:nvSpPr>
          <p:cNvPr id="23" name="Prostokąt 22">
            <a:extLst>
              <a:ext uri="{FF2B5EF4-FFF2-40B4-BE49-F238E27FC236}">
                <a16:creationId xmlns:a16="http://schemas.microsoft.com/office/drawing/2014/main" id="{E61A2027-6009-472E-83AD-8ACAC5B91479}"/>
              </a:ext>
            </a:extLst>
          </p:cNvPr>
          <p:cNvSpPr/>
          <p:nvPr/>
        </p:nvSpPr>
        <p:spPr>
          <a:xfrm>
            <a:off x="8296276" y="1462631"/>
            <a:ext cx="3086098" cy="3472109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Prostokąt 23">
            <a:extLst>
              <a:ext uri="{FF2B5EF4-FFF2-40B4-BE49-F238E27FC236}">
                <a16:creationId xmlns:a16="http://schemas.microsoft.com/office/drawing/2014/main" id="{3E846CB0-8D5A-4A0E-ADC2-8D4418B1A79D}"/>
              </a:ext>
            </a:extLst>
          </p:cNvPr>
          <p:cNvSpPr/>
          <p:nvPr/>
        </p:nvSpPr>
        <p:spPr>
          <a:xfrm>
            <a:off x="8705850" y="2055608"/>
            <a:ext cx="2085975" cy="956718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>
                <a:solidFill>
                  <a:schemeClr val="tx1"/>
                </a:solidFill>
              </a:rPr>
              <a:t>K8S Application</a:t>
            </a:r>
          </a:p>
          <a:p>
            <a:pPr algn="ctr"/>
            <a:r>
              <a:rPr lang="en-US">
                <a:solidFill>
                  <a:schemeClr val="tx1"/>
                </a:solidFill>
              </a:rPr>
              <a:t>(RB Instance)</a:t>
            </a:r>
          </a:p>
        </p:txBody>
      </p:sp>
      <p:sp>
        <p:nvSpPr>
          <p:cNvPr id="25" name="pole tekstowe 24">
            <a:extLst>
              <a:ext uri="{FF2B5EF4-FFF2-40B4-BE49-F238E27FC236}">
                <a16:creationId xmlns:a16="http://schemas.microsoft.com/office/drawing/2014/main" id="{0942B05C-8E2A-4E0C-8808-007A771FC3C2}"/>
              </a:ext>
            </a:extLst>
          </p:cNvPr>
          <p:cNvSpPr txBox="1"/>
          <p:nvPr/>
        </p:nvSpPr>
        <p:spPr>
          <a:xfrm>
            <a:off x="9086850" y="1605506"/>
            <a:ext cx="15049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K8S Resources</a:t>
            </a:r>
          </a:p>
        </p:txBody>
      </p:sp>
      <p:cxnSp>
        <p:nvCxnSpPr>
          <p:cNvPr id="29" name="Łącznik prosty ze strzałką 28">
            <a:extLst>
              <a:ext uri="{FF2B5EF4-FFF2-40B4-BE49-F238E27FC236}">
                <a16:creationId xmlns:a16="http://schemas.microsoft.com/office/drawing/2014/main" id="{0A94B0CD-8938-44CD-B652-F4DC406AD004}"/>
              </a:ext>
            </a:extLst>
          </p:cNvPr>
          <p:cNvCxnSpPr>
            <a:cxnSpLocks/>
          </p:cNvCxnSpPr>
          <p:nvPr/>
        </p:nvCxnSpPr>
        <p:spPr>
          <a:xfrm>
            <a:off x="9191625" y="3012326"/>
            <a:ext cx="0" cy="2092920"/>
          </a:xfrm>
          <a:prstGeom prst="straightConnector1">
            <a:avLst/>
          </a:prstGeom>
          <a:ln w="57150">
            <a:solidFill>
              <a:schemeClr val="accent6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pole tekstowe 29">
            <a:extLst>
              <a:ext uri="{FF2B5EF4-FFF2-40B4-BE49-F238E27FC236}">
                <a16:creationId xmlns:a16="http://schemas.microsoft.com/office/drawing/2014/main" id="{2EA025AA-AEE7-47C9-8123-0AC8562E166E}"/>
              </a:ext>
            </a:extLst>
          </p:cNvPr>
          <p:cNvSpPr txBox="1"/>
          <p:nvPr/>
        </p:nvSpPr>
        <p:spPr>
          <a:xfrm>
            <a:off x="8220077" y="1130221"/>
            <a:ext cx="1905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2">
                    <a:lumMod val="50000"/>
                  </a:schemeClr>
                </a:solidFill>
              </a:rPr>
              <a:t>K8s Cluster APP NS</a:t>
            </a:r>
          </a:p>
        </p:txBody>
      </p:sp>
      <p:cxnSp>
        <p:nvCxnSpPr>
          <p:cNvPr id="27" name="Łącznik prosty ze strzałką 26">
            <a:extLst>
              <a:ext uri="{FF2B5EF4-FFF2-40B4-BE49-F238E27FC236}">
                <a16:creationId xmlns:a16="http://schemas.microsoft.com/office/drawing/2014/main" id="{8326E56D-C63D-4240-BFF6-BC9602791AC0}"/>
              </a:ext>
            </a:extLst>
          </p:cNvPr>
          <p:cNvCxnSpPr>
            <a:cxnSpLocks/>
            <a:endCxn id="4" idx="3"/>
          </p:cNvCxnSpPr>
          <p:nvPr/>
        </p:nvCxnSpPr>
        <p:spPr>
          <a:xfrm flipH="1">
            <a:off x="6753225" y="2562225"/>
            <a:ext cx="1952625" cy="0"/>
          </a:xfrm>
          <a:prstGeom prst="straightConnector1">
            <a:avLst/>
          </a:prstGeom>
          <a:ln w="57150">
            <a:solidFill>
              <a:srgbClr val="FFC00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07376284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rostokąt 18">
            <a:extLst>
              <a:ext uri="{FF2B5EF4-FFF2-40B4-BE49-F238E27FC236}">
                <a16:creationId xmlns:a16="http://schemas.microsoft.com/office/drawing/2014/main" id="{FA35D694-728C-46E1-9DDB-80A009F5FEDC}"/>
              </a:ext>
            </a:extLst>
          </p:cNvPr>
          <p:cNvSpPr/>
          <p:nvPr/>
        </p:nvSpPr>
        <p:spPr>
          <a:xfrm>
            <a:off x="8296276" y="1462631"/>
            <a:ext cx="3086098" cy="3472109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3" name="CustomShape 1"/>
          <p:cNvSpPr/>
          <p:nvPr/>
        </p:nvSpPr>
        <p:spPr>
          <a:xfrm>
            <a:off x="609480" y="231480"/>
            <a:ext cx="10972080" cy="6393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>
              <a:lnSpc>
                <a:spcPct val="90000"/>
              </a:lnSpc>
            </a:pPr>
            <a:r>
              <a:rPr lang="en-US" sz="3600" spc="-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Generic On-Demand CNF Health Check – Proposal </a:t>
            </a:r>
            <a:endParaRPr lang="en-US" sz="1800" spc="-1" dirty="0"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" name="Prostokąt 1">
            <a:extLst>
              <a:ext uri="{FF2B5EF4-FFF2-40B4-BE49-F238E27FC236}">
                <a16:creationId xmlns:a16="http://schemas.microsoft.com/office/drawing/2014/main" id="{E9FDCC64-9838-41F4-88F1-559015E6AB15}"/>
              </a:ext>
            </a:extLst>
          </p:cNvPr>
          <p:cNvSpPr/>
          <p:nvPr/>
        </p:nvSpPr>
        <p:spPr>
          <a:xfrm>
            <a:off x="885825" y="1266825"/>
            <a:ext cx="6257925" cy="23145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rostokąt 2">
            <a:extLst>
              <a:ext uri="{FF2B5EF4-FFF2-40B4-BE49-F238E27FC236}">
                <a16:creationId xmlns:a16="http://schemas.microsoft.com/office/drawing/2014/main" id="{455CE29A-0323-4CCB-9205-0FE0A9997B7F}"/>
              </a:ext>
            </a:extLst>
          </p:cNvPr>
          <p:cNvSpPr/>
          <p:nvPr/>
        </p:nvSpPr>
        <p:spPr>
          <a:xfrm>
            <a:off x="1476374" y="1914525"/>
            <a:ext cx="2324099" cy="12954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>
                <a:solidFill>
                  <a:schemeClr val="tx1"/>
                </a:solidFill>
              </a:rPr>
              <a:t>CNF</a:t>
            </a:r>
            <a:r>
              <a:rPr lang="en-US" dirty="0">
                <a:solidFill>
                  <a:schemeClr val="tx1"/>
                </a:solidFill>
              </a:rPr>
              <a:t> Status </a:t>
            </a:r>
            <a:r>
              <a:rPr lang="en-US" dirty="0" err="1">
                <a:solidFill>
                  <a:schemeClr val="tx1"/>
                </a:solidFill>
              </a:rPr>
              <a:t>Chec</a:t>
            </a:r>
            <a:r>
              <a:rPr lang="pl-PL" dirty="0">
                <a:solidFill>
                  <a:schemeClr val="tx1"/>
                </a:solidFill>
              </a:rPr>
              <a:t>k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Prostokąt 3">
            <a:extLst>
              <a:ext uri="{FF2B5EF4-FFF2-40B4-BE49-F238E27FC236}">
                <a16:creationId xmlns:a16="http://schemas.microsoft.com/office/drawing/2014/main" id="{1F430D31-3225-4A1D-8EAD-FAEB70547F1B}"/>
              </a:ext>
            </a:extLst>
          </p:cNvPr>
          <p:cNvSpPr/>
          <p:nvPr/>
        </p:nvSpPr>
        <p:spPr>
          <a:xfrm>
            <a:off x="4429125" y="1914525"/>
            <a:ext cx="2324100" cy="12954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CNF Health </a:t>
            </a:r>
            <a:r>
              <a:rPr lang="en-US" dirty="0" err="1">
                <a:solidFill>
                  <a:schemeClr val="tx1"/>
                </a:solidFill>
              </a:rPr>
              <a:t>Chec</a:t>
            </a:r>
            <a:r>
              <a:rPr lang="pl-PL" dirty="0">
                <a:solidFill>
                  <a:schemeClr val="tx1"/>
                </a:solidFill>
              </a:rPr>
              <a:t>k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" name="Prostokąt 4">
            <a:extLst>
              <a:ext uri="{FF2B5EF4-FFF2-40B4-BE49-F238E27FC236}">
                <a16:creationId xmlns:a16="http://schemas.microsoft.com/office/drawing/2014/main" id="{664942EE-FE36-46CC-A4F3-D2BD8D275EBF}"/>
              </a:ext>
            </a:extLst>
          </p:cNvPr>
          <p:cNvSpPr/>
          <p:nvPr/>
        </p:nvSpPr>
        <p:spPr>
          <a:xfrm>
            <a:off x="885826" y="4505325"/>
            <a:ext cx="6257924" cy="13525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K8s Plugin</a:t>
            </a:r>
          </a:p>
        </p:txBody>
      </p:sp>
      <p:sp>
        <p:nvSpPr>
          <p:cNvPr id="6" name="Prostokąt 5">
            <a:extLst>
              <a:ext uri="{FF2B5EF4-FFF2-40B4-BE49-F238E27FC236}">
                <a16:creationId xmlns:a16="http://schemas.microsoft.com/office/drawing/2014/main" id="{7CB890BF-B719-4BDF-9A49-1B2A8004D8FD}"/>
              </a:ext>
            </a:extLst>
          </p:cNvPr>
          <p:cNvSpPr/>
          <p:nvPr/>
        </p:nvSpPr>
        <p:spPr>
          <a:xfrm>
            <a:off x="8705850" y="2055608"/>
            <a:ext cx="2085975" cy="956718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>
                <a:solidFill>
                  <a:schemeClr val="tx1"/>
                </a:solidFill>
              </a:rPr>
              <a:t>K8S Application</a:t>
            </a:r>
          </a:p>
          <a:p>
            <a:pPr algn="ctr"/>
            <a:r>
              <a:rPr lang="en-US">
                <a:solidFill>
                  <a:schemeClr val="tx1"/>
                </a:solidFill>
              </a:rPr>
              <a:t>(RB Instance)</a:t>
            </a:r>
          </a:p>
        </p:txBody>
      </p:sp>
      <p:cxnSp>
        <p:nvCxnSpPr>
          <p:cNvPr id="8" name="Łącznik prosty ze strzałką 7">
            <a:extLst>
              <a:ext uri="{FF2B5EF4-FFF2-40B4-BE49-F238E27FC236}">
                <a16:creationId xmlns:a16="http://schemas.microsoft.com/office/drawing/2014/main" id="{DA747239-63EE-41EC-8DF5-EA4B6F211B6C}"/>
              </a:ext>
            </a:extLst>
          </p:cNvPr>
          <p:cNvCxnSpPr>
            <a:stCxn id="3" idx="3"/>
            <a:endCxn id="4" idx="1"/>
          </p:cNvCxnSpPr>
          <p:nvPr/>
        </p:nvCxnSpPr>
        <p:spPr>
          <a:xfrm>
            <a:off x="3800473" y="2562225"/>
            <a:ext cx="628652" cy="0"/>
          </a:xfrm>
          <a:prstGeom prst="straightConnector1">
            <a:avLst/>
          </a:prstGeom>
          <a:ln w="5715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ole tekstowe 8">
            <a:extLst>
              <a:ext uri="{FF2B5EF4-FFF2-40B4-BE49-F238E27FC236}">
                <a16:creationId xmlns:a16="http://schemas.microsoft.com/office/drawing/2014/main" id="{3C570BA2-B863-421E-8582-9F8B3770507B}"/>
              </a:ext>
            </a:extLst>
          </p:cNvPr>
          <p:cNvSpPr txBox="1"/>
          <p:nvPr/>
        </p:nvSpPr>
        <p:spPr>
          <a:xfrm>
            <a:off x="990600" y="1333500"/>
            <a:ext cx="32385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>
                <a:solidFill>
                  <a:schemeClr val="bg1"/>
                </a:solidFill>
              </a:rPr>
              <a:t>CNF Healtcheck Workflow in SO</a:t>
            </a:r>
          </a:p>
        </p:txBody>
      </p:sp>
      <p:sp>
        <p:nvSpPr>
          <p:cNvPr id="13" name="Prostokąt 12">
            <a:extLst>
              <a:ext uri="{FF2B5EF4-FFF2-40B4-BE49-F238E27FC236}">
                <a16:creationId xmlns:a16="http://schemas.microsoft.com/office/drawing/2014/main" id="{2AACF28C-76CF-4D99-B78E-270167FBF4DC}"/>
              </a:ext>
            </a:extLst>
          </p:cNvPr>
          <p:cNvSpPr/>
          <p:nvPr/>
        </p:nvSpPr>
        <p:spPr>
          <a:xfrm>
            <a:off x="1757360" y="4676774"/>
            <a:ext cx="1666875" cy="95547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>
                <a:solidFill>
                  <a:schemeClr val="tx1"/>
                </a:solidFill>
              </a:rPr>
              <a:t>Status</a:t>
            </a:r>
            <a:r>
              <a:rPr lang="en-US" dirty="0">
                <a:solidFill>
                  <a:schemeClr val="tx1"/>
                </a:solidFill>
              </a:rPr>
              <a:t> Handler</a:t>
            </a:r>
          </a:p>
        </p:txBody>
      </p:sp>
      <p:sp>
        <p:nvSpPr>
          <p:cNvPr id="14" name="Prostokąt 13">
            <a:extLst>
              <a:ext uri="{FF2B5EF4-FFF2-40B4-BE49-F238E27FC236}">
                <a16:creationId xmlns:a16="http://schemas.microsoft.com/office/drawing/2014/main" id="{55F2AF87-3B33-47DE-B4AC-E2303FB40F3F}"/>
              </a:ext>
            </a:extLst>
          </p:cNvPr>
          <p:cNvSpPr/>
          <p:nvPr/>
        </p:nvSpPr>
        <p:spPr>
          <a:xfrm>
            <a:off x="4676774" y="4676773"/>
            <a:ext cx="1904997" cy="95547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>
                <a:solidFill>
                  <a:schemeClr val="tx1"/>
                </a:solidFill>
              </a:rPr>
              <a:t>Configuration Handler</a:t>
            </a:r>
          </a:p>
        </p:txBody>
      </p:sp>
      <p:cxnSp>
        <p:nvCxnSpPr>
          <p:cNvPr id="15" name="Łącznik prosty ze strzałką 14">
            <a:extLst>
              <a:ext uri="{FF2B5EF4-FFF2-40B4-BE49-F238E27FC236}">
                <a16:creationId xmlns:a16="http://schemas.microsoft.com/office/drawing/2014/main" id="{3820168F-C006-4BBE-9C7B-72EE926BBB61}"/>
              </a:ext>
            </a:extLst>
          </p:cNvPr>
          <p:cNvCxnSpPr>
            <a:cxnSpLocks/>
            <a:stCxn id="3" idx="2"/>
          </p:cNvCxnSpPr>
          <p:nvPr/>
        </p:nvCxnSpPr>
        <p:spPr>
          <a:xfrm>
            <a:off x="2638424" y="3209925"/>
            <a:ext cx="0" cy="1466848"/>
          </a:xfrm>
          <a:prstGeom prst="straightConnector1">
            <a:avLst/>
          </a:prstGeom>
          <a:ln w="57150">
            <a:solidFill>
              <a:schemeClr val="accent6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Łącznik prosty ze strzałką 17">
            <a:extLst>
              <a:ext uri="{FF2B5EF4-FFF2-40B4-BE49-F238E27FC236}">
                <a16:creationId xmlns:a16="http://schemas.microsoft.com/office/drawing/2014/main" id="{1C0A083A-A46A-4D4E-8A8C-8D99300CD3D3}"/>
              </a:ext>
            </a:extLst>
          </p:cNvPr>
          <p:cNvCxnSpPr>
            <a:cxnSpLocks/>
          </p:cNvCxnSpPr>
          <p:nvPr/>
        </p:nvCxnSpPr>
        <p:spPr>
          <a:xfrm>
            <a:off x="5648324" y="3209925"/>
            <a:ext cx="0" cy="1466848"/>
          </a:xfrm>
          <a:prstGeom prst="straightConnector1">
            <a:avLst/>
          </a:prstGeom>
          <a:ln w="57150">
            <a:solidFill>
              <a:srgbClr val="FFC00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Prostokąt 15">
            <a:extLst>
              <a:ext uri="{FF2B5EF4-FFF2-40B4-BE49-F238E27FC236}">
                <a16:creationId xmlns:a16="http://schemas.microsoft.com/office/drawing/2014/main" id="{87B09971-ECCA-4EEB-99E6-2CB984B1AA83}"/>
              </a:ext>
            </a:extLst>
          </p:cNvPr>
          <p:cNvSpPr/>
          <p:nvPr/>
        </p:nvSpPr>
        <p:spPr>
          <a:xfrm>
            <a:off x="704849" y="1090612"/>
            <a:ext cx="6943727" cy="5214937"/>
          </a:xfrm>
          <a:prstGeom prst="rect">
            <a:avLst/>
          </a:prstGeom>
          <a:noFill/>
          <a:ln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Prostokąt 19">
            <a:extLst>
              <a:ext uri="{FF2B5EF4-FFF2-40B4-BE49-F238E27FC236}">
                <a16:creationId xmlns:a16="http://schemas.microsoft.com/office/drawing/2014/main" id="{165677BB-71AF-42F5-A8CA-A588D8949265}"/>
              </a:ext>
            </a:extLst>
          </p:cNvPr>
          <p:cNvSpPr/>
          <p:nvPr/>
        </p:nvSpPr>
        <p:spPr>
          <a:xfrm>
            <a:off x="7953370" y="1090611"/>
            <a:ext cx="3705229" cy="5214937"/>
          </a:xfrm>
          <a:prstGeom prst="rect">
            <a:avLst/>
          </a:prstGeom>
          <a:noFill/>
          <a:ln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Prostokąt 16">
            <a:extLst>
              <a:ext uri="{FF2B5EF4-FFF2-40B4-BE49-F238E27FC236}">
                <a16:creationId xmlns:a16="http://schemas.microsoft.com/office/drawing/2014/main" id="{2D25E983-3340-4EDC-AF13-EB8097361519}"/>
              </a:ext>
            </a:extLst>
          </p:cNvPr>
          <p:cNvSpPr/>
          <p:nvPr/>
        </p:nvSpPr>
        <p:spPr>
          <a:xfrm>
            <a:off x="8705850" y="5154511"/>
            <a:ext cx="2266950" cy="703364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>
                <a:solidFill>
                  <a:schemeClr val="tx1"/>
                </a:solidFill>
              </a:rPr>
              <a:t>K8s API</a:t>
            </a:r>
          </a:p>
        </p:txBody>
      </p:sp>
      <p:sp>
        <p:nvSpPr>
          <p:cNvPr id="21" name="pole tekstowe 20">
            <a:extLst>
              <a:ext uri="{FF2B5EF4-FFF2-40B4-BE49-F238E27FC236}">
                <a16:creationId xmlns:a16="http://schemas.microsoft.com/office/drawing/2014/main" id="{20BA097C-7ECE-49DF-94F3-FBD934768873}"/>
              </a:ext>
            </a:extLst>
          </p:cNvPr>
          <p:cNvSpPr txBox="1"/>
          <p:nvPr/>
        </p:nvSpPr>
        <p:spPr>
          <a:xfrm>
            <a:off x="9086850" y="1605506"/>
            <a:ext cx="15049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K8S Resources</a:t>
            </a:r>
          </a:p>
        </p:txBody>
      </p:sp>
      <p:sp>
        <p:nvSpPr>
          <p:cNvPr id="24" name="Prostokąt 23">
            <a:extLst>
              <a:ext uri="{FF2B5EF4-FFF2-40B4-BE49-F238E27FC236}">
                <a16:creationId xmlns:a16="http://schemas.microsoft.com/office/drawing/2014/main" id="{8F081955-374B-4D83-BD1C-7388B47D5402}"/>
              </a:ext>
            </a:extLst>
          </p:cNvPr>
          <p:cNvSpPr/>
          <p:nvPr/>
        </p:nvSpPr>
        <p:spPr>
          <a:xfrm>
            <a:off x="9610725" y="3598025"/>
            <a:ext cx="1276350" cy="956565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>
                <a:solidFill>
                  <a:schemeClr val="tx1"/>
                </a:solidFill>
              </a:rPr>
              <a:t>Healt</a:t>
            </a:r>
            <a:r>
              <a:rPr lang="pl-PL" dirty="0">
                <a:solidFill>
                  <a:schemeClr val="tx1"/>
                </a:solidFill>
              </a:rPr>
              <a:t>h C</a:t>
            </a:r>
            <a:r>
              <a:rPr lang="en-US" dirty="0">
                <a:solidFill>
                  <a:schemeClr val="tx1"/>
                </a:solidFill>
              </a:rPr>
              <a:t>heck Job</a:t>
            </a:r>
          </a:p>
        </p:txBody>
      </p:sp>
      <p:cxnSp>
        <p:nvCxnSpPr>
          <p:cNvPr id="27" name="Łącznik prosty ze strzałką 26">
            <a:extLst>
              <a:ext uri="{FF2B5EF4-FFF2-40B4-BE49-F238E27FC236}">
                <a16:creationId xmlns:a16="http://schemas.microsoft.com/office/drawing/2014/main" id="{8326E56D-C63D-4240-BFF6-BC9602791AC0}"/>
              </a:ext>
            </a:extLst>
          </p:cNvPr>
          <p:cNvCxnSpPr>
            <a:cxnSpLocks/>
            <a:stCxn id="17" idx="1"/>
            <a:endCxn id="14" idx="3"/>
          </p:cNvCxnSpPr>
          <p:nvPr/>
        </p:nvCxnSpPr>
        <p:spPr>
          <a:xfrm flipH="1" flipV="1">
            <a:off x="6581771" y="5154512"/>
            <a:ext cx="2124079" cy="351681"/>
          </a:xfrm>
          <a:prstGeom prst="straightConnector1">
            <a:avLst/>
          </a:prstGeom>
          <a:ln w="57150">
            <a:solidFill>
              <a:srgbClr val="FFC00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Łącznik prosty ze strzałką 29">
            <a:extLst>
              <a:ext uri="{FF2B5EF4-FFF2-40B4-BE49-F238E27FC236}">
                <a16:creationId xmlns:a16="http://schemas.microsoft.com/office/drawing/2014/main" id="{EC3FDD8A-6FE0-42B5-9FD2-798A2128865F}"/>
              </a:ext>
            </a:extLst>
          </p:cNvPr>
          <p:cNvCxnSpPr>
            <a:cxnSpLocks/>
            <a:endCxn id="24" idx="0"/>
          </p:cNvCxnSpPr>
          <p:nvPr/>
        </p:nvCxnSpPr>
        <p:spPr>
          <a:xfrm>
            <a:off x="10248900" y="3012326"/>
            <a:ext cx="0" cy="585699"/>
          </a:xfrm>
          <a:prstGeom prst="straightConnector1">
            <a:avLst/>
          </a:prstGeom>
          <a:ln w="57150">
            <a:solidFill>
              <a:srgbClr val="FFC00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Łącznik prosty ze strzałką 31">
            <a:extLst>
              <a:ext uri="{FF2B5EF4-FFF2-40B4-BE49-F238E27FC236}">
                <a16:creationId xmlns:a16="http://schemas.microsoft.com/office/drawing/2014/main" id="{D908349E-9126-4EF5-B739-0B84CB04A0FB}"/>
              </a:ext>
            </a:extLst>
          </p:cNvPr>
          <p:cNvCxnSpPr>
            <a:cxnSpLocks/>
          </p:cNvCxnSpPr>
          <p:nvPr/>
        </p:nvCxnSpPr>
        <p:spPr>
          <a:xfrm>
            <a:off x="10248900" y="4554590"/>
            <a:ext cx="0" cy="599921"/>
          </a:xfrm>
          <a:prstGeom prst="straightConnector1">
            <a:avLst/>
          </a:prstGeom>
          <a:ln w="57150">
            <a:solidFill>
              <a:srgbClr val="FFC00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Łącznik: łamany 35">
            <a:extLst>
              <a:ext uri="{FF2B5EF4-FFF2-40B4-BE49-F238E27FC236}">
                <a16:creationId xmlns:a16="http://schemas.microsoft.com/office/drawing/2014/main" id="{D99909C8-780F-4F73-B8DF-F09E0BE3E8AB}"/>
              </a:ext>
            </a:extLst>
          </p:cNvPr>
          <p:cNvCxnSpPr>
            <a:cxnSpLocks/>
            <a:stCxn id="13" idx="2"/>
            <a:endCxn id="17" idx="2"/>
          </p:cNvCxnSpPr>
          <p:nvPr/>
        </p:nvCxnSpPr>
        <p:spPr>
          <a:xfrm rot="16200000" flipH="1">
            <a:off x="6102249" y="2120799"/>
            <a:ext cx="225624" cy="7248527"/>
          </a:xfrm>
          <a:prstGeom prst="bentConnector3">
            <a:avLst>
              <a:gd name="adj1" fmla="val 201319"/>
            </a:avLst>
          </a:prstGeom>
          <a:ln w="57150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Łącznik prosty ze strzałką 42">
            <a:extLst>
              <a:ext uri="{FF2B5EF4-FFF2-40B4-BE49-F238E27FC236}">
                <a16:creationId xmlns:a16="http://schemas.microsoft.com/office/drawing/2014/main" id="{8343E9E4-62DF-406E-A38D-4124823B4027}"/>
              </a:ext>
            </a:extLst>
          </p:cNvPr>
          <p:cNvCxnSpPr>
            <a:cxnSpLocks/>
          </p:cNvCxnSpPr>
          <p:nvPr/>
        </p:nvCxnSpPr>
        <p:spPr>
          <a:xfrm flipH="1">
            <a:off x="2790825" y="3209925"/>
            <a:ext cx="2752725" cy="1466848"/>
          </a:xfrm>
          <a:prstGeom prst="straightConnector1">
            <a:avLst/>
          </a:prstGeom>
          <a:ln w="57150">
            <a:solidFill>
              <a:srgbClr val="FFC00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Łącznik prosty ze strzałką 47">
            <a:extLst>
              <a:ext uri="{FF2B5EF4-FFF2-40B4-BE49-F238E27FC236}">
                <a16:creationId xmlns:a16="http://schemas.microsoft.com/office/drawing/2014/main" id="{0755BC1F-60EB-4139-8745-9A3B7A929D51}"/>
              </a:ext>
            </a:extLst>
          </p:cNvPr>
          <p:cNvCxnSpPr>
            <a:cxnSpLocks/>
          </p:cNvCxnSpPr>
          <p:nvPr/>
        </p:nvCxnSpPr>
        <p:spPr>
          <a:xfrm>
            <a:off x="9191625" y="3012326"/>
            <a:ext cx="0" cy="2092920"/>
          </a:xfrm>
          <a:prstGeom prst="straightConnector1">
            <a:avLst/>
          </a:prstGeom>
          <a:ln w="57150">
            <a:solidFill>
              <a:schemeClr val="accent6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pole tekstowe 46">
            <a:extLst>
              <a:ext uri="{FF2B5EF4-FFF2-40B4-BE49-F238E27FC236}">
                <a16:creationId xmlns:a16="http://schemas.microsoft.com/office/drawing/2014/main" id="{B42A2BA6-B781-400C-9188-0684AD472AE7}"/>
              </a:ext>
            </a:extLst>
          </p:cNvPr>
          <p:cNvSpPr txBox="1"/>
          <p:nvPr/>
        </p:nvSpPr>
        <p:spPr>
          <a:xfrm>
            <a:off x="8220077" y="1130221"/>
            <a:ext cx="1905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2">
                    <a:lumMod val="50000"/>
                  </a:schemeClr>
                </a:solidFill>
              </a:rPr>
              <a:t>K8s Cluster APP NS</a:t>
            </a:r>
          </a:p>
        </p:txBody>
      </p:sp>
      <p:sp>
        <p:nvSpPr>
          <p:cNvPr id="51" name="pole tekstowe 50">
            <a:extLst>
              <a:ext uri="{FF2B5EF4-FFF2-40B4-BE49-F238E27FC236}">
                <a16:creationId xmlns:a16="http://schemas.microsoft.com/office/drawing/2014/main" id="{96FFA304-FD70-4785-AB43-DFA54B435611}"/>
              </a:ext>
            </a:extLst>
          </p:cNvPr>
          <p:cNvSpPr txBox="1"/>
          <p:nvPr/>
        </p:nvSpPr>
        <p:spPr>
          <a:xfrm>
            <a:off x="792959" y="3862656"/>
            <a:ext cx="1905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>
                <a:solidFill>
                  <a:schemeClr val="bg2">
                    <a:lumMod val="50000"/>
                  </a:schemeClr>
                </a:solidFill>
              </a:rPr>
              <a:t>K8s Cluster ONAP NS</a:t>
            </a:r>
          </a:p>
        </p:txBody>
      </p:sp>
    </p:spTree>
    <p:extLst>
      <p:ext uri="{BB962C8B-B14F-4D97-AF65-F5344CB8AC3E}">
        <p14:creationId xmlns:p14="http://schemas.microsoft.com/office/powerpoint/2010/main" val="31109888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ytuł 2">
            <a:extLst>
              <a:ext uri="{FF2B5EF4-FFF2-40B4-BE49-F238E27FC236}">
                <a16:creationId xmlns:a16="http://schemas.microsoft.com/office/drawing/2014/main" id="{0D2B963D-2E2D-435F-9DE2-2231422AEF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pc="-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Honolulu+</a:t>
            </a:r>
            <a:r>
              <a:rPr lang="en-US" spc="-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– </a:t>
            </a:r>
            <a:r>
              <a:rPr lang="pl-PL" spc="-1" dirty="0" err="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Proposed</a:t>
            </a:r>
            <a:r>
              <a:rPr lang="pl-PL" spc="-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r>
              <a:rPr lang="pl-PL" spc="-1" dirty="0" err="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scope</a:t>
            </a:r>
            <a:r>
              <a:rPr lang="pl-PL" spc="-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for </a:t>
            </a:r>
            <a:r>
              <a:rPr lang="en-US" spc="-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REQ-341</a:t>
            </a:r>
            <a:r>
              <a:rPr lang="pl-PL" spc="-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(1)</a:t>
            </a:r>
            <a:endParaRPr lang="en-US" sz="18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" name="Symbol zastępczy zawartości 1">
            <a:extLst>
              <a:ext uri="{FF2B5EF4-FFF2-40B4-BE49-F238E27FC236}">
                <a16:creationId xmlns:a16="http://schemas.microsoft.com/office/drawing/2014/main" id="{74011DD2-B468-4C5A-99F4-EEC4234E5D7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005840"/>
            <a:ext cx="10972800" cy="5021262"/>
          </a:xfrm>
        </p:spPr>
        <p:txBody>
          <a:bodyPr>
            <a:normAutofit lnSpcReduction="10000"/>
          </a:bodyPr>
          <a:lstStyle/>
          <a:p>
            <a:pPr marL="340445" lvl="1" indent="-342900">
              <a:lnSpc>
                <a:spcPct val="150000"/>
              </a:lnSpc>
              <a:buClr>
                <a:srgbClr val="5B9BD5"/>
              </a:buClr>
              <a:buFont typeface="Arial" panose="020B0604020202020204" pitchFamily="34" charset="0"/>
              <a:buChar char="•"/>
            </a:pPr>
            <a:r>
              <a:rPr lang="en-US" dirty="0"/>
              <a:t>SDC Enhancements</a:t>
            </a:r>
          </a:p>
          <a:p>
            <a:pPr marL="686520" lvl="2" indent="-342900">
              <a:lnSpc>
                <a:spcPct val="150000"/>
              </a:lnSpc>
              <a:buClr>
                <a:srgbClr val="5B9BD5"/>
              </a:buClr>
              <a:buFont typeface="Arial" panose="020B0604020202020204" pitchFamily="34" charset="0"/>
              <a:buChar char="•"/>
            </a:pPr>
            <a:r>
              <a:rPr lang="en-US" dirty="0"/>
              <a:t>Continuation of native Helm support changes</a:t>
            </a:r>
          </a:p>
          <a:p>
            <a:pPr marL="686520" lvl="2" indent="-342900">
              <a:lnSpc>
                <a:spcPct val="150000"/>
              </a:lnSpc>
              <a:buClr>
                <a:srgbClr val="5B9BD5"/>
              </a:buClr>
              <a:buFont typeface="Arial" panose="020B0604020202020204" pitchFamily="34" charset="0"/>
              <a:buChar char="•"/>
            </a:pPr>
            <a:r>
              <a:rPr lang="en-US" dirty="0"/>
              <a:t>Helm validation [stretch]? </a:t>
            </a:r>
          </a:p>
          <a:p>
            <a:pPr marL="340445" lvl="1" indent="-342900">
              <a:lnSpc>
                <a:spcPct val="150000"/>
              </a:lnSpc>
              <a:buClr>
                <a:srgbClr val="5B9BD5"/>
              </a:buClr>
              <a:buFont typeface="Arial" panose="020B0604020202020204" pitchFamily="34" charset="0"/>
              <a:buChar char="•"/>
            </a:pPr>
            <a:r>
              <a:rPr lang="en-US" dirty="0"/>
              <a:t>AAI model changes</a:t>
            </a:r>
          </a:p>
          <a:p>
            <a:pPr marL="686520" lvl="2" indent="-342900">
              <a:lnSpc>
                <a:spcPct val="150000"/>
              </a:lnSpc>
              <a:buClr>
                <a:srgbClr val="5B9BD5"/>
              </a:buClr>
              <a:buFont typeface="Arial" panose="020B0604020202020204" pitchFamily="34" charset="0"/>
              <a:buChar char="•"/>
            </a:pPr>
            <a:r>
              <a:rPr lang="en-US" dirty="0"/>
              <a:t>K8s resource type created from helm package -&gt; similar role to </a:t>
            </a:r>
            <a:r>
              <a:rPr lang="en-US" dirty="0" err="1"/>
              <a:t>vserver</a:t>
            </a:r>
            <a:r>
              <a:rPr lang="en-US" dirty="0"/>
              <a:t> object</a:t>
            </a:r>
          </a:p>
          <a:p>
            <a:pPr marL="686520" lvl="2" indent="-342900">
              <a:lnSpc>
                <a:spcPct val="150000"/>
              </a:lnSpc>
              <a:buClr>
                <a:srgbClr val="5B9BD5"/>
              </a:buClr>
              <a:buFont typeface="Arial" panose="020B0604020202020204" pitchFamily="34" charset="0"/>
              <a:buChar char="•"/>
            </a:pPr>
            <a:r>
              <a:rPr lang="en-US" dirty="0"/>
              <a:t>Snapshot of Status API result in AAI</a:t>
            </a:r>
          </a:p>
          <a:p>
            <a:pPr marL="340445" lvl="1" indent="-342900">
              <a:lnSpc>
                <a:spcPct val="150000"/>
              </a:lnSpc>
              <a:buClr>
                <a:srgbClr val="5B9BD5"/>
              </a:buClr>
              <a:buFont typeface="Arial" panose="020B0604020202020204" pitchFamily="34" charset="0"/>
              <a:buChar char="•"/>
            </a:pPr>
            <a:r>
              <a:rPr lang="en-US" dirty="0"/>
              <a:t>AAI API - Exposure of Status API result with conversion to JSON</a:t>
            </a:r>
          </a:p>
          <a:p>
            <a:pPr marL="340445" lvl="1" indent="-342900">
              <a:lnSpc>
                <a:spcPct val="150000"/>
              </a:lnSpc>
              <a:buClr>
                <a:srgbClr val="5B9BD5"/>
              </a:buClr>
              <a:buFont typeface="Arial" panose="020B0604020202020204" pitchFamily="34" charset="0"/>
              <a:buChar char="•"/>
            </a:pPr>
            <a:r>
              <a:rPr lang="en-US" dirty="0"/>
              <a:t>SO Changes </a:t>
            </a:r>
          </a:p>
          <a:p>
            <a:pPr marL="686520" lvl="2" indent="-342900">
              <a:lnSpc>
                <a:spcPct val="150000"/>
              </a:lnSpc>
              <a:buClr>
                <a:srgbClr val="5B9BD5"/>
              </a:buClr>
              <a:buFont typeface="Arial" panose="020B0604020202020204" pitchFamily="34" charset="0"/>
              <a:buChar char="•"/>
            </a:pPr>
            <a:r>
              <a:rPr lang="en-US" dirty="0"/>
              <a:t>SO E2E API Improvements</a:t>
            </a:r>
          </a:p>
          <a:p>
            <a:pPr marL="686520" lvl="2" indent="-342900">
              <a:lnSpc>
                <a:spcPct val="150000"/>
              </a:lnSpc>
              <a:buClr>
                <a:srgbClr val="5B9BD5"/>
              </a:buClr>
              <a:buFont typeface="Arial" panose="020B0604020202020204" pitchFamily="34" charset="0"/>
              <a:buChar char="•"/>
            </a:pPr>
            <a:r>
              <a:rPr lang="en-US" dirty="0"/>
              <a:t>SO CNF Adapter </a:t>
            </a:r>
          </a:p>
          <a:p>
            <a:pPr marL="1029420" lvl="3" indent="-342900">
              <a:lnSpc>
                <a:spcPct val="150000"/>
              </a:lnSpc>
              <a:buClr>
                <a:srgbClr val="5B9BD5"/>
              </a:buClr>
              <a:buFont typeface="Arial" panose="020B0604020202020204" pitchFamily="34" charset="0"/>
              <a:buChar char="•"/>
            </a:pPr>
            <a:r>
              <a:rPr lang="en-US" dirty="0"/>
              <a:t>Status API in CNF Adapter </a:t>
            </a:r>
          </a:p>
          <a:p>
            <a:pPr marL="1029420" lvl="3" indent="-342900">
              <a:lnSpc>
                <a:spcPct val="150000"/>
              </a:lnSpc>
              <a:buClr>
                <a:srgbClr val="5B9BD5"/>
              </a:buClr>
              <a:buFont typeface="Arial" panose="020B0604020202020204" pitchFamily="34" charset="0"/>
              <a:buChar char="•"/>
            </a:pPr>
            <a:r>
              <a:rPr lang="en-US" dirty="0"/>
              <a:t>AAI synchronization after each change -&gt; Notification based </a:t>
            </a:r>
            <a:endParaRPr lang="pl-PL" dirty="0"/>
          </a:p>
          <a:p>
            <a:pPr marL="686520" lvl="2" indent="-342900">
              <a:lnSpc>
                <a:spcPct val="150000"/>
              </a:lnSpc>
              <a:buClr>
                <a:srgbClr val="5B9BD5"/>
              </a:buClr>
              <a:buFont typeface="Arial" panose="020B0604020202020204" pitchFamily="34" charset="0"/>
              <a:buChar char="•"/>
            </a:pPr>
            <a:r>
              <a:rPr lang="en-US" dirty="0"/>
              <a:t>SO Integration ETSI Flow &lt;- We need to make sure the flow will coexist with REQ-334</a:t>
            </a:r>
          </a:p>
        </p:txBody>
      </p:sp>
    </p:spTree>
    <p:extLst>
      <p:ext uri="{BB962C8B-B14F-4D97-AF65-F5344CB8AC3E}">
        <p14:creationId xmlns:p14="http://schemas.microsoft.com/office/powerpoint/2010/main" val="406177068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ytuł 2">
            <a:extLst>
              <a:ext uri="{FF2B5EF4-FFF2-40B4-BE49-F238E27FC236}">
                <a16:creationId xmlns:a16="http://schemas.microsoft.com/office/drawing/2014/main" id="{0D2B963D-2E2D-435F-9DE2-2231422AEF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pc="-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Honolulu+</a:t>
            </a:r>
            <a:r>
              <a:rPr lang="en-US" spc="-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– </a:t>
            </a:r>
            <a:r>
              <a:rPr lang="pl-PL" spc="-1" dirty="0" err="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Proposed</a:t>
            </a:r>
            <a:r>
              <a:rPr lang="pl-PL" spc="-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r>
              <a:rPr lang="pl-PL" spc="-1" dirty="0" err="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scope</a:t>
            </a:r>
            <a:r>
              <a:rPr lang="pl-PL" spc="-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for </a:t>
            </a:r>
            <a:r>
              <a:rPr lang="en-US" spc="-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REQ-341</a:t>
            </a:r>
            <a:r>
              <a:rPr lang="pl-PL" spc="-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(2)</a:t>
            </a:r>
            <a:endParaRPr lang="en-US" sz="18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" name="Symbol zastępczy zawartości 1">
            <a:extLst>
              <a:ext uri="{FF2B5EF4-FFF2-40B4-BE49-F238E27FC236}">
                <a16:creationId xmlns:a16="http://schemas.microsoft.com/office/drawing/2014/main" id="{74011DD2-B468-4C5A-99F4-EEC4234E5D7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005840"/>
            <a:ext cx="10972800" cy="5330414"/>
          </a:xfrm>
        </p:spPr>
        <p:txBody>
          <a:bodyPr>
            <a:normAutofit fontScale="92500" lnSpcReduction="10000"/>
          </a:bodyPr>
          <a:lstStyle/>
          <a:p>
            <a:pPr marL="340445" lvl="1" indent="-342900">
              <a:lnSpc>
                <a:spcPct val="150000"/>
              </a:lnSpc>
              <a:buClr>
                <a:srgbClr val="5B9BD5"/>
              </a:buClr>
              <a:buFont typeface="Arial" panose="020B0604020202020204" pitchFamily="34" charset="0"/>
              <a:buChar char="•"/>
            </a:pPr>
            <a:r>
              <a:rPr lang="en-US" sz="1600" dirty="0"/>
              <a:t>Integration of K8s API v2 -&gt; Investment for the future development</a:t>
            </a:r>
          </a:p>
          <a:p>
            <a:pPr marL="686520" lvl="2" indent="-342900">
              <a:lnSpc>
                <a:spcPct val="150000"/>
              </a:lnSpc>
              <a:buClr>
                <a:srgbClr val="5B9BD5"/>
              </a:buClr>
              <a:buFont typeface="Arial" panose="020B0604020202020204" pitchFamily="34" charset="0"/>
              <a:buChar char="•"/>
            </a:pPr>
            <a:r>
              <a:rPr lang="en-US" sz="1400" dirty="0"/>
              <a:t>Configuration API for v2</a:t>
            </a:r>
          </a:p>
          <a:p>
            <a:pPr marL="686520" lvl="2" indent="-342900">
              <a:lnSpc>
                <a:spcPct val="150000"/>
              </a:lnSpc>
              <a:buClr>
                <a:srgbClr val="5B9BD5"/>
              </a:buClr>
              <a:buFont typeface="Arial" panose="020B0604020202020204" pitchFamily="34" charset="0"/>
              <a:buChar char="•"/>
            </a:pPr>
            <a:r>
              <a:rPr lang="en-US" sz="1400" dirty="0"/>
              <a:t>v2 in OOM + adaptation of existing helm charts for </a:t>
            </a:r>
          </a:p>
          <a:p>
            <a:pPr marL="686520" lvl="2" indent="-342900">
              <a:lnSpc>
                <a:spcPct val="150000"/>
              </a:lnSpc>
              <a:buClr>
                <a:srgbClr val="5B9BD5"/>
              </a:buClr>
              <a:buFont typeface="Arial" panose="020B0604020202020204" pitchFamily="34" charset="0"/>
              <a:buChar char="•"/>
            </a:pPr>
            <a:r>
              <a:rPr lang="en-US" sz="1400" dirty="0"/>
              <a:t>SO CNF adapter must be changed in SO</a:t>
            </a:r>
          </a:p>
          <a:p>
            <a:pPr marL="686520" lvl="2" indent="-342900">
              <a:lnSpc>
                <a:spcPct val="150000"/>
              </a:lnSpc>
              <a:buClr>
                <a:srgbClr val="5B9BD5"/>
              </a:buClr>
              <a:buFont typeface="Arial" panose="020B0604020202020204" pitchFamily="34" charset="0"/>
              <a:buChar char="•"/>
            </a:pPr>
            <a:r>
              <a:rPr lang="en-US" sz="1400" dirty="0"/>
              <a:t>Artifact</a:t>
            </a:r>
            <a:r>
              <a:rPr lang="pl-PL" sz="1400" dirty="0"/>
              <a:t>B</a:t>
            </a:r>
            <a:r>
              <a:rPr lang="en-US" sz="1400" dirty="0" err="1"/>
              <a:t>roker</a:t>
            </a:r>
            <a:r>
              <a:rPr lang="en-US" sz="1400" dirty="0"/>
              <a:t> must be modified for v2 or replaced by CNF adapter</a:t>
            </a:r>
          </a:p>
          <a:p>
            <a:pPr marL="686520" lvl="2" indent="-342900">
              <a:lnSpc>
                <a:spcPct val="150000"/>
              </a:lnSpc>
              <a:buClr>
                <a:srgbClr val="5B9BD5"/>
              </a:buClr>
              <a:buFont typeface="Arial" panose="020B0604020202020204" pitchFamily="34" charset="0"/>
              <a:buChar char="•"/>
            </a:pPr>
            <a:r>
              <a:rPr lang="en-US" sz="1400" dirty="0"/>
              <a:t>Native Profile Handler in CDS must be switched into v2</a:t>
            </a:r>
          </a:p>
          <a:p>
            <a:pPr marL="686520" lvl="2" indent="-342900">
              <a:lnSpc>
                <a:spcPct val="150000"/>
              </a:lnSpc>
              <a:buClr>
                <a:srgbClr val="5B9BD5"/>
              </a:buClr>
              <a:buFont typeface="Arial" panose="020B0604020202020204" pitchFamily="34" charset="0"/>
              <a:buChar char="•"/>
            </a:pPr>
            <a:r>
              <a:rPr lang="en-US" sz="1400" dirty="0"/>
              <a:t>v2 in ONAP python-</a:t>
            </a:r>
            <a:r>
              <a:rPr lang="en-US" sz="1400" dirty="0" err="1"/>
              <a:t>sdk</a:t>
            </a:r>
            <a:r>
              <a:rPr lang="en-US" sz="1400" dirty="0"/>
              <a:t>?</a:t>
            </a:r>
          </a:p>
          <a:p>
            <a:pPr marL="343620" indent="-342900">
              <a:lnSpc>
                <a:spcPct val="150000"/>
              </a:lnSpc>
              <a:buClr>
                <a:srgbClr val="5B9BD5"/>
              </a:buClr>
              <a:buFont typeface="Arial" panose="020B0604020202020204" pitchFamily="34" charset="0"/>
              <a:buChar char="•"/>
            </a:pPr>
            <a:r>
              <a:rPr lang="en-US" sz="1800" spc="-1" dirty="0">
                <a:solidFill>
                  <a:srgbClr val="44546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CCSDK/CDS</a:t>
            </a:r>
          </a:p>
          <a:p>
            <a:pPr marL="686520" lvl="2" indent="-342900">
              <a:lnSpc>
                <a:spcPct val="150000"/>
              </a:lnSpc>
              <a:buClr>
                <a:srgbClr val="5B9BD5"/>
              </a:buClr>
              <a:buFont typeface="Arial" panose="020B0604020202020204" pitchFamily="34" charset="0"/>
              <a:buChar char="•"/>
            </a:pPr>
            <a:r>
              <a:rPr lang="en-US" sz="1400" spc="-1" dirty="0">
                <a:solidFill>
                  <a:srgbClr val="44546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Native Configuration API Handler for v1 or v2</a:t>
            </a:r>
          </a:p>
          <a:p>
            <a:pPr marL="686520" lvl="2" indent="-342900">
              <a:lnSpc>
                <a:spcPct val="150000"/>
              </a:lnSpc>
              <a:buClr>
                <a:srgbClr val="5B9BD5"/>
              </a:buClr>
              <a:buFont typeface="Arial" panose="020B0604020202020204" pitchFamily="34" charset="0"/>
              <a:buChar char="•"/>
            </a:pPr>
            <a:r>
              <a:rPr lang="en-US" sz="1400" spc="-1" dirty="0">
                <a:solidFill>
                  <a:srgbClr val="44546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Native Status API Handler for v1 or v2</a:t>
            </a:r>
          </a:p>
          <a:p>
            <a:pPr marL="340445" lvl="1" indent="-342900">
              <a:lnSpc>
                <a:spcPct val="150000"/>
              </a:lnSpc>
              <a:buClr>
                <a:srgbClr val="5B9BD5"/>
              </a:buClr>
              <a:buFont typeface="Arial" panose="020B0604020202020204" pitchFamily="34" charset="0"/>
              <a:buChar char="•"/>
            </a:pPr>
            <a:r>
              <a:rPr lang="en-US" sz="1600" dirty="0"/>
              <a:t>Dedicated CNF Health Check Workflow in SO</a:t>
            </a:r>
          </a:p>
          <a:p>
            <a:pPr marL="686520" lvl="2" indent="-342900">
              <a:lnSpc>
                <a:spcPct val="150000"/>
              </a:lnSpc>
              <a:buClr>
                <a:srgbClr val="5B9BD5"/>
              </a:buClr>
              <a:buFont typeface="Arial" panose="020B0604020202020204" pitchFamily="34" charset="0"/>
              <a:buChar char="•"/>
            </a:pPr>
            <a:r>
              <a:rPr lang="en-US" sz="1400" dirty="0"/>
              <a:t>Status Check -&gt; Status API result verification</a:t>
            </a:r>
          </a:p>
          <a:p>
            <a:pPr marL="686520" lvl="2" indent="-342900">
              <a:lnSpc>
                <a:spcPct val="150000"/>
              </a:lnSpc>
              <a:buClr>
                <a:srgbClr val="5B9BD5"/>
              </a:buClr>
              <a:buFont typeface="Arial" panose="020B0604020202020204" pitchFamily="34" charset="0"/>
              <a:buChar char="•"/>
            </a:pPr>
            <a:r>
              <a:rPr lang="en-US" sz="1400" dirty="0"/>
              <a:t>CNF Health Check with Dedicated Health Check Job Execution</a:t>
            </a:r>
          </a:p>
          <a:p>
            <a:pPr marL="340445" lvl="1" indent="-342900">
              <a:lnSpc>
                <a:spcPct val="150000"/>
              </a:lnSpc>
              <a:buClr>
                <a:srgbClr val="5B9BD5"/>
              </a:buClr>
              <a:buFont typeface="Arial" panose="020B0604020202020204" pitchFamily="34" charset="0"/>
              <a:buChar char="•"/>
            </a:pPr>
            <a:r>
              <a:rPr lang="en-US" sz="1600" b="1" dirty="0"/>
              <a:t>We may want to switch to another pure CNF use case</a:t>
            </a:r>
          </a:p>
          <a:p>
            <a:pPr marL="686520" lvl="2" indent="-342900">
              <a:lnSpc>
                <a:spcPct val="150000"/>
              </a:lnSpc>
              <a:buClr>
                <a:srgbClr val="5B9BD5"/>
              </a:buClr>
              <a:buFont typeface="Arial" panose="020B0604020202020204" pitchFamily="34" charset="0"/>
              <a:buChar char="•"/>
            </a:pPr>
            <a:r>
              <a:rPr lang="en-US" sz="1400" dirty="0"/>
              <a:t>CNF use case CBA + Integration scripts</a:t>
            </a:r>
          </a:p>
          <a:p>
            <a:pPr marL="686520" lvl="2" indent="-342900">
              <a:lnSpc>
                <a:spcPct val="150000"/>
              </a:lnSpc>
              <a:buClr>
                <a:srgbClr val="5B9BD5"/>
              </a:buClr>
              <a:buFont typeface="Arial" panose="020B0604020202020204" pitchFamily="34" charset="0"/>
              <a:buChar char="•"/>
            </a:pPr>
            <a:r>
              <a:rPr lang="en-US" sz="1400" dirty="0"/>
              <a:t>Reference Health Check Job Implementation for selected CNF use case</a:t>
            </a:r>
            <a:endParaRPr lang="en-US" sz="1400" b="1" dirty="0"/>
          </a:p>
          <a:p>
            <a:pPr marL="686520" lvl="2" indent="-342900">
              <a:lnSpc>
                <a:spcPct val="150000"/>
              </a:lnSpc>
              <a:buClr>
                <a:srgbClr val="5B9BD5"/>
              </a:buClr>
              <a:buFont typeface="Arial" panose="020B0604020202020204" pitchFamily="34" charset="0"/>
              <a:buChar char="•"/>
            </a:pPr>
            <a:r>
              <a:rPr lang="en-US" sz="1400" b="1" dirty="0"/>
              <a:t>Prometheus for collection of metrics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452475158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NAP_powerpoint_presentation_v1" id="{DB83975D-0410-E24B-B943-5F1FFD2693BC}" vid="{26E034CB-823C-6A4E-B815-6D6A1245F6F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39034</TotalTime>
  <Words>748</Words>
  <Application>Microsoft Office PowerPoint</Application>
  <PresentationFormat>Panoramiczny</PresentationFormat>
  <Paragraphs>186</Paragraphs>
  <Slides>11</Slides>
  <Notes>7</Notes>
  <HiddenSlides>0</HiddenSlides>
  <MMClips>0</MMClips>
  <ScaleCrop>false</ScaleCrop>
  <HeadingPairs>
    <vt:vector size="6" baseType="variant">
      <vt:variant>
        <vt:lpstr>Używane czcionki</vt:lpstr>
      </vt:variant>
      <vt:variant>
        <vt:i4>7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11</vt:i4>
      </vt:variant>
    </vt:vector>
  </HeadingPairs>
  <TitlesOfParts>
    <vt:vector size="19" baseType="lpstr">
      <vt:lpstr>Arial</vt:lpstr>
      <vt:lpstr>Wingdings</vt:lpstr>
      <vt:lpstr>Intel Clear Light</vt:lpstr>
      <vt:lpstr>Gill Sans</vt:lpstr>
      <vt:lpstr>Helvetica Neue</vt:lpstr>
      <vt:lpstr>Calibri</vt:lpstr>
      <vt:lpstr>.AppleSystemUIFont</vt:lpstr>
      <vt:lpstr>1_Office Theme</vt:lpstr>
      <vt:lpstr>Prezentacja programu PowerPoint</vt:lpstr>
      <vt:lpstr>ONAP - ETSI model Alignment</vt:lpstr>
      <vt:lpstr>Guilin - K8s Adapter (Helm) Flow Day 0/1</vt:lpstr>
      <vt:lpstr>Helm Package Day 0/1 + Day2</vt:lpstr>
      <vt:lpstr>Day2 CNF Health Flow - ONAP</vt:lpstr>
      <vt:lpstr>Prezentacja programu PowerPoint</vt:lpstr>
      <vt:lpstr>Prezentacja programu PowerPoint</vt:lpstr>
      <vt:lpstr>Honolulu+ – Proposed scope for REQ-341 (1)</vt:lpstr>
      <vt:lpstr>Honolulu+ – Proposed scope for REQ-341 (2)</vt:lpstr>
      <vt:lpstr>ONAP CNF Orchestration – Impacted Components - Honolulu</vt:lpstr>
      <vt:lpstr>Thank You!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[Title]</dc:title>
  <dc:creator>kenny</dc:creator>
  <cp:lastModifiedBy>Łukasz Rajewski</cp:lastModifiedBy>
  <cp:revision>215</cp:revision>
  <dcterms:modified xsi:type="dcterms:W3CDTF">2020-10-08T06:03:58Z</dcterms:modified>
</cp:coreProperties>
</file>