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6" r:id="rId1"/>
    <p:sldMasterId id="2147483657" r:id="rId2"/>
  </p:sldMasterIdLst>
  <p:notesMasterIdLst>
    <p:notesMasterId r:id="rId5"/>
  </p:notesMasterIdLst>
  <p:sldIdLst>
    <p:sldId id="307" r:id="rId3"/>
    <p:sldId id="265" r:id="rId4"/>
  </p:sldIdLst>
  <p:sldSz cx="12192000" cy="6858000"/>
  <p:notesSz cx="6858000" cy="9144000"/>
  <p:embeddedFontLst>
    <p:embeddedFont>
      <p:font typeface="Calibri" panose="020F0502020204030204" pitchFamily="34" charset="0"/>
      <p:regular r:id="rId6"/>
      <p:bold r:id="rId7"/>
      <p:italic r:id="rId8"/>
      <p:boldItalic r:id="rId9"/>
    </p:embeddedFont>
    <p:embeddedFont>
      <p:font typeface="Century Gothic" panose="020B0502020202020204" pitchFamily="34" charset="0"/>
      <p:regular r:id="rId10"/>
      <p:bold r:id="rId11"/>
      <p:italic r:id="rId12"/>
      <p:boldItalic r:id="rId13"/>
    </p:embeddedFont>
    <p:embeddedFont>
      <p:font typeface="Gill Sans" panose="020B0604020202020204"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r Kapadia" initials="AK" lastIdx="1" clrIdx="0">
    <p:extLst>
      <p:ext uri="{19B8F6BF-5375-455C-9EA6-DF929625EA0E}">
        <p15:presenceInfo xmlns:p15="http://schemas.microsoft.com/office/powerpoint/2012/main" userId="S::akapadia@mirantis.onmicrosoft.com::a4fd8ee8-6865-48df-9573-46e2985ca7d7" providerId="AD"/>
      </p:ext>
    </p:extLst>
  </p:cmAuthor>
  <p:cmAuthor id="2" name="Lefevre, Catherine" initials="LC" lastIdx="2" clrIdx="1">
    <p:extLst>
      <p:ext uri="{19B8F6BF-5375-455C-9EA6-DF929625EA0E}">
        <p15:presenceInfo xmlns:p15="http://schemas.microsoft.com/office/powerpoint/2012/main" userId="S::cl664y@intl.att.com::69c7c75f-ef48-4158-a016-e9b9c96fe7d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9DB28B-24DC-47CA-BD9C-8D50A9138B18}">
  <a:tblStyle styleId="{849DB28B-24DC-47CA-BD9C-8D50A9138B1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814" autoAdjust="0"/>
    <p:restoredTop sz="88367" autoAdjust="0"/>
  </p:normalViewPr>
  <p:slideViewPr>
    <p:cSldViewPr snapToGrid="0" snapToObjects="1" showGuides="1">
      <p:cViewPr varScale="1">
        <p:scale>
          <a:sx n="93" d="100"/>
          <a:sy n="93" d="100"/>
        </p:scale>
        <p:origin x="2064" y="7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font" Target="fonts/font10.fntdata"/><Relationship Id="rId10" Type="http://schemas.openxmlformats.org/officeDocument/2006/relationships/font" Target="fonts/font5.fntdata"/><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font" Target="fonts/font4.fntdata"/><Relationship Id="rId14" Type="http://schemas.openxmlformats.org/officeDocument/2006/relationships/font" Target="fonts/font9.fntdata"/></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2-27T17:19:45.238" idx="1">
    <p:pos x="1805" y="1416"/>
    <p:text>Need to add PNF in this picture</p:text>
    <p:extLst>
      <p:ext uri="{C676402C-5697-4E1C-873F-D02D1690AC5C}">
        <p15:threadingInfo xmlns:p15="http://schemas.microsoft.com/office/powerpoint/2012/main" timeZoneBias="-60"/>
      </p:ext>
    </p:extLst>
  </p:cm>
  <p:cm authorId="2" dt="2020-02-27T17:33:39.620" idx="2">
    <p:pos x="6943" y="502"/>
    <p:text>How did we conclude on this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47ab1bdd76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47ab1bdd76_0_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00"/>
          </a:p>
        </p:txBody>
      </p:sp>
      <p:sp>
        <p:nvSpPr>
          <p:cNvPr id="462" name="Google Shape;462;g47ab1bdd76_0_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extLst>
      <p:ext uri="{BB962C8B-B14F-4D97-AF65-F5344CB8AC3E}">
        <p14:creationId xmlns:p14="http://schemas.microsoft.com/office/powerpoint/2010/main" val="1133071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6f599332a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g6f599332a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From:</a:t>
            </a:r>
            <a:endParaRPr/>
          </a:p>
          <a:p>
            <a:pPr marL="0" marR="0" lvl="0" indent="0" algn="l" rtl="0">
              <a:lnSpc>
                <a:spcPct val="100000"/>
              </a:lnSpc>
              <a:spcBef>
                <a:spcPts val="0"/>
              </a:spcBef>
              <a:spcAft>
                <a:spcPts val="0"/>
              </a:spcAft>
              <a:buClr>
                <a:schemeClr val="dk1"/>
              </a:buClr>
              <a:buSzPts val="1200"/>
              <a:buFont typeface="Calibri"/>
              <a:buNone/>
            </a:pPr>
            <a:r>
              <a:rPr lang="en-US" b="1"/>
              <a:t>Too many separate solutions for VNF and NFVi lifecycle management and onboarding</a:t>
            </a:r>
            <a:endParaRPr b="1"/>
          </a:p>
          <a:p>
            <a:pPr marL="0" lvl="0" indent="0" algn="l" rtl="0">
              <a:spcBef>
                <a:spcPts val="0"/>
              </a:spcBef>
              <a:spcAft>
                <a:spcPts val="0"/>
              </a:spcAft>
              <a:buNone/>
            </a:pPr>
            <a:r>
              <a:rPr lang="en-US"/>
              <a:t>To: </a:t>
            </a:r>
            <a:endParaRPr/>
          </a:p>
          <a:p>
            <a:pPr marL="0" marR="0" lvl="0" indent="0" algn="l" rtl="0">
              <a:lnSpc>
                <a:spcPct val="100000"/>
              </a:lnSpc>
              <a:spcBef>
                <a:spcPts val="0"/>
              </a:spcBef>
              <a:spcAft>
                <a:spcPts val="0"/>
              </a:spcAft>
              <a:buClr>
                <a:schemeClr val="dk1"/>
              </a:buClr>
              <a:buSzPts val="1200"/>
              <a:buFont typeface="Calibri"/>
              <a:buNone/>
            </a:pPr>
            <a:r>
              <a:rPr lang="en-US" b="1"/>
              <a:t>Simplified &amp;  VNF on-boarding, Reduced time and cost of operationalizing a VNF through a common NFV Framework*</a:t>
            </a:r>
            <a:endParaRPr/>
          </a:p>
          <a:p>
            <a:pPr marL="0" lvl="0" indent="0" algn="l" rtl="0">
              <a:spcBef>
                <a:spcPts val="0"/>
              </a:spcBef>
              <a:spcAft>
                <a:spcPts val="0"/>
              </a:spcAft>
              <a:buNone/>
            </a:pPr>
            <a:endParaRPr/>
          </a:p>
        </p:txBody>
      </p:sp>
      <p:sp>
        <p:nvSpPr>
          <p:cNvPr id="282" name="Google Shape;282;g6f599332ae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0039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160" name="Google Shape;160;p23"/>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61" name="Google Shape;161;p23"/>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62" name="Google Shape;162;p23"/>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3" name="Google Shape;163;p23"/>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4" name="Google Shape;164;p23"/>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0272884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165"/>
        <p:cNvGrpSpPr/>
        <p:nvPr/>
      </p:nvGrpSpPr>
      <p:grpSpPr>
        <a:xfrm>
          <a:off x="0" y="0"/>
          <a:ext cx="0" cy="0"/>
          <a:chOff x="0" y="0"/>
          <a:chExt cx="0" cy="0"/>
        </a:xfrm>
      </p:grpSpPr>
      <p:sp>
        <p:nvSpPr>
          <p:cNvPr id="166" name="Google Shape;166;p2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67" name="Google Shape;167;p2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68" name="Google Shape;168;p2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69" name="Google Shape;169;p2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p2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1" name="Google Shape;171;p2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2" name="Google Shape;172;p24"/>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73" name="Google Shape;173;p24"/>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74" name="Google Shape;174;p2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75627526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175"/>
        <p:cNvGrpSpPr/>
        <p:nvPr/>
      </p:nvGrpSpPr>
      <p:grpSpPr>
        <a:xfrm>
          <a:off x="0" y="0"/>
          <a:ext cx="0" cy="0"/>
          <a:chOff x="0" y="0"/>
          <a:chExt cx="0" cy="0"/>
        </a:xfrm>
      </p:grpSpPr>
      <p:sp>
        <p:nvSpPr>
          <p:cNvPr id="176" name="Google Shape;176;p25"/>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77" name="Google Shape;177;p2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78" name="Google Shape;178;p2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79" name="Google Shape;179;p2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0" name="Google Shape;180;p2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p2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25"/>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83" name="Google Shape;183;p25"/>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84" name="Google Shape;184;p2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86393862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85"/>
        <p:cNvGrpSpPr/>
        <p:nvPr/>
      </p:nvGrpSpPr>
      <p:grpSpPr>
        <a:xfrm>
          <a:off x="0" y="0"/>
          <a:ext cx="0" cy="0"/>
          <a:chOff x="0" y="0"/>
          <a:chExt cx="0" cy="0"/>
        </a:xfrm>
      </p:grpSpPr>
      <p:sp>
        <p:nvSpPr>
          <p:cNvPr id="186" name="Google Shape;186;p26"/>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7" name="Google Shape;187;p26"/>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88" name="Google Shape;188;p26"/>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89" name="Google Shape;189;p26"/>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90" name="Google Shape;190;p2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1" name="Google Shape;191;p2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2" name="Google Shape;192;p2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93" name="Google Shape;193;p26"/>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1525597874"/>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194"/>
        <p:cNvGrpSpPr/>
        <p:nvPr/>
      </p:nvGrpSpPr>
      <p:grpSpPr>
        <a:xfrm>
          <a:off x="0" y="0"/>
          <a:ext cx="0" cy="0"/>
          <a:chOff x="0" y="0"/>
          <a:chExt cx="0" cy="0"/>
        </a:xfrm>
      </p:grpSpPr>
      <p:sp>
        <p:nvSpPr>
          <p:cNvPr id="195" name="Google Shape;195;p27"/>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6" name="Google Shape;196;p27"/>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97" name="Google Shape;197;p27"/>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98" name="Google Shape;198;p2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9" name="Google Shape;199;p2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0" name="Google Shape;200;p2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01" name="Google Shape;201;p27"/>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575220177"/>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202"/>
        <p:cNvGrpSpPr/>
        <p:nvPr/>
      </p:nvGrpSpPr>
      <p:grpSpPr>
        <a:xfrm>
          <a:off x="0" y="0"/>
          <a:ext cx="0" cy="0"/>
          <a:chOff x="0" y="0"/>
          <a:chExt cx="0" cy="0"/>
        </a:xfrm>
      </p:grpSpPr>
      <p:sp>
        <p:nvSpPr>
          <p:cNvPr id="203" name="Google Shape;203;p2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4" name="Google Shape;204;p28"/>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05" name="Google Shape;205;p28"/>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06" name="Google Shape;206;p28"/>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07" name="Google Shape;207;p2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208" name="Google Shape;208;p2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9" name="Google Shape;209;p2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0" name="Google Shape;210;p2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11" name="Google Shape;211;p28"/>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1130345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212"/>
        <p:cNvGrpSpPr/>
        <p:nvPr/>
      </p:nvGrpSpPr>
      <p:grpSpPr>
        <a:xfrm>
          <a:off x="0" y="0"/>
          <a:ext cx="0" cy="0"/>
          <a:chOff x="0" y="0"/>
          <a:chExt cx="0" cy="0"/>
        </a:xfrm>
      </p:grpSpPr>
      <p:sp>
        <p:nvSpPr>
          <p:cNvPr id="213" name="Google Shape;213;p29"/>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14" name="Google Shape;214;p29"/>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29"/>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16" name="Google Shape;216;p29"/>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17" name="Google Shape;217;p2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8" name="Google Shape;218;p2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9" name="Google Shape;219;p2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9"/>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256690117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Center Title Dark Background">
  <p:cSld name="Text Center Title Dark Background">
    <p:bg>
      <p:bgPr>
        <a:solidFill>
          <a:srgbClr val="00183C"/>
        </a:solidFill>
        <a:effectLst/>
      </p:bgPr>
    </p:bg>
    <p:spTree>
      <p:nvGrpSpPr>
        <p:cNvPr id="1" name="Shape 221"/>
        <p:cNvGrpSpPr/>
        <p:nvPr/>
      </p:nvGrpSpPr>
      <p:grpSpPr>
        <a:xfrm>
          <a:off x="0" y="0"/>
          <a:ext cx="0" cy="0"/>
          <a:chOff x="0" y="0"/>
          <a:chExt cx="0" cy="0"/>
        </a:xfrm>
      </p:grpSpPr>
      <p:sp>
        <p:nvSpPr>
          <p:cNvPr id="222" name="Google Shape;222;p30"/>
          <p:cNvSpPr txBox="1">
            <a:spLocks noGrp="1"/>
          </p:cNvSpPr>
          <p:nvPr>
            <p:ph type="title"/>
          </p:nvPr>
        </p:nvSpPr>
        <p:spPr>
          <a:xfrm>
            <a:off x="589280" y="923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3" name="Google Shape;223;p30"/>
          <p:cNvSpPr txBox="1">
            <a:spLocks noGrp="1"/>
          </p:cNvSpPr>
          <p:nvPr>
            <p:ph type="body" idx="1"/>
          </p:nvPr>
        </p:nvSpPr>
        <p:spPr>
          <a:xfrm>
            <a:off x="589280" y="2279968"/>
            <a:ext cx="109728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solidFill>
                  <a:schemeClr val="lt1"/>
                </a:solidFill>
              </a:defRPr>
            </a:lvl1pPr>
            <a:lvl2pPr marL="914400" lvl="1" indent="-393700" algn="ctr" rtl="0">
              <a:lnSpc>
                <a:spcPct val="100000"/>
              </a:lnSpc>
              <a:spcBef>
                <a:spcPts val="500"/>
              </a:spcBef>
              <a:spcAft>
                <a:spcPts val="0"/>
              </a:spcAft>
              <a:buSzPts val="2600"/>
              <a:buChar char="›"/>
              <a:defRPr>
                <a:solidFill>
                  <a:schemeClr val="lt1"/>
                </a:solidFill>
              </a:defRPr>
            </a:lvl2pPr>
            <a:lvl3pPr marL="1371600" lvl="2" indent="-381000" algn="ctr" rtl="0">
              <a:lnSpc>
                <a:spcPct val="100000"/>
              </a:lnSpc>
              <a:spcBef>
                <a:spcPts val="500"/>
              </a:spcBef>
              <a:spcAft>
                <a:spcPts val="0"/>
              </a:spcAft>
              <a:buSzPts val="2400"/>
              <a:buChar char="›"/>
              <a:defRPr>
                <a:solidFill>
                  <a:schemeClr val="lt1"/>
                </a:solidFill>
              </a:defRPr>
            </a:lvl3pPr>
            <a:lvl4pPr marL="1828800" lvl="3" indent="-368300" algn="ctr" rtl="0">
              <a:lnSpc>
                <a:spcPct val="100000"/>
              </a:lnSpc>
              <a:spcBef>
                <a:spcPts val="500"/>
              </a:spcBef>
              <a:spcAft>
                <a:spcPts val="0"/>
              </a:spcAft>
              <a:buSzPts val="2200"/>
              <a:buChar char="›"/>
              <a:defRPr>
                <a:solidFill>
                  <a:schemeClr val="lt1"/>
                </a:solidFill>
              </a:defRPr>
            </a:lvl4pPr>
            <a:lvl5pPr marL="2286000" lvl="4" indent="-355600" algn="ctr"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24" name="Google Shape;224;p30"/>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225" name="Google Shape;225;p3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p3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p3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30"/>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697554391"/>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229"/>
        <p:cNvGrpSpPr/>
        <p:nvPr/>
      </p:nvGrpSpPr>
      <p:grpSpPr>
        <a:xfrm>
          <a:off x="0" y="0"/>
          <a:ext cx="0" cy="0"/>
          <a:chOff x="0" y="0"/>
          <a:chExt cx="0" cy="0"/>
        </a:xfrm>
      </p:grpSpPr>
      <p:sp>
        <p:nvSpPr>
          <p:cNvPr id="230" name="Google Shape;230;p31"/>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231" name="Google Shape;231;p31"/>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32" name="Google Shape;232;p3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p3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4" name="Google Shape;234;p3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35" name="Google Shape;235;p31"/>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119342634"/>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236"/>
        <p:cNvGrpSpPr/>
        <p:nvPr/>
      </p:nvGrpSpPr>
      <p:grpSpPr>
        <a:xfrm>
          <a:off x="0" y="0"/>
          <a:ext cx="0" cy="0"/>
          <a:chOff x="0" y="0"/>
          <a:chExt cx="0" cy="0"/>
        </a:xfrm>
      </p:grpSpPr>
      <p:sp>
        <p:nvSpPr>
          <p:cNvPr id="237" name="Google Shape;237;p3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38" name="Google Shape;238;p32"/>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39" name="Google Shape;239;p3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0" name="Google Shape;240;p3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1" name="Google Shape;241;p3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8459756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2 Column Content">
  <p:cSld name="Title and 2 Column Content">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29" name="Google Shape;29;p5"/>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
        <p:nvSpPr>
          <p:cNvPr id="30" name="Google Shape;30;p5"/>
          <p:cNvSpPr txBox="1">
            <a:spLocks noGrp="1"/>
          </p:cNvSpPr>
          <p:nvPr>
            <p:ph type="body" idx="2"/>
          </p:nvPr>
        </p:nvSpPr>
        <p:spPr>
          <a:xfrm>
            <a:off x="63373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242"/>
        <p:cNvGrpSpPr/>
        <p:nvPr/>
      </p:nvGrpSpPr>
      <p:grpSpPr>
        <a:xfrm>
          <a:off x="0" y="0"/>
          <a:ext cx="0" cy="0"/>
          <a:chOff x="0" y="0"/>
          <a:chExt cx="0" cy="0"/>
        </a:xfrm>
      </p:grpSpPr>
      <p:sp>
        <p:nvSpPr>
          <p:cNvPr id="243" name="Google Shape;243;p33"/>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44" name="Google Shape;244;p33"/>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45" name="Google Shape;245;p3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6" name="Google Shape;246;p3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7" name="Google Shape;247;p3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81618937"/>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250" name="Google Shape;250;p3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1" name="Google Shape;251;p3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52" name="Google Shape;252;p3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53" name="Google Shape;253;p3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4" name="Google Shape;254;p3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5" name="Google Shape;255;p3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2046607"/>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256"/>
        <p:cNvGrpSpPr/>
        <p:nvPr/>
      </p:nvGrpSpPr>
      <p:grpSpPr>
        <a:xfrm>
          <a:off x="0" y="0"/>
          <a:ext cx="0" cy="0"/>
          <a:chOff x="0" y="0"/>
          <a:chExt cx="0" cy="0"/>
        </a:xfrm>
      </p:grpSpPr>
      <p:sp>
        <p:nvSpPr>
          <p:cNvPr id="257" name="Google Shape;257;p3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258" name="Google Shape;258;p3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59" name="Google Shape;259;p3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260" name="Google Shape;260;p3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61" name="Google Shape;261;p3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noAutofit/>
          </a:bodyPr>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2" name="Google Shape;262;p3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noAutofit/>
          </a:bodyPr>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3" name="Google Shape;263;p3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1283823"/>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264"/>
        <p:cNvGrpSpPr/>
        <p:nvPr/>
      </p:nvGrpSpPr>
      <p:grpSpPr>
        <a:xfrm>
          <a:off x="0" y="0"/>
          <a:ext cx="0" cy="0"/>
          <a:chOff x="0" y="0"/>
          <a:chExt cx="0" cy="0"/>
        </a:xfrm>
      </p:grpSpPr>
      <p:sp>
        <p:nvSpPr>
          <p:cNvPr id="265" name="Google Shape;265;p3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266" name="Google Shape;266;p36"/>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67" name="Google Shape;267;p3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268" name="Google Shape;268;p36"/>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269" name="Google Shape;269;p3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70" name="Google Shape;270;p3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1" name="Google Shape;271;p3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2" name="Google Shape;272;p3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01640839"/>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and Screenshot">
  <p:cSld name="Content and Screensho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pic>
        <p:nvPicPr>
          <p:cNvPr id="37" name="Google Shape;37;p7"/>
          <p:cNvPicPr preferRelativeResize="0"/>
          <p:nvPr/>
        </p:nvPicPr>
        <p:blipFill rotWithShape="1">
          <a:blip r:embed="rId2">
            <a:alphaModFix/>
          </a:blip>
          <a:srcRect/>
          <a:stretch/>
        </p:blipFill>
        <p:spPr>
          <a:xfrm>
            <a:off x="5153279" y="1294615"/>
            <a:ext cx="7038722" cy="4112741"/>
          </a:xfrm>
          <a:prstGeom prst="rect">
            <a:avLst/>
          </a:prstGeom>
          <a:noFill/>
          <a:ln>
            <a:noFill/>
          </a:ln>
        </p:spPr>
      </p:pic>
      <p:sp>
        <p:nvSpPr>
          <p:cNvPr id="38" name="Google Shape;38;p7"/>
          <p:cNvSpPr>
            <a:spLocks noGrp="1"/>
          </p:cNvSpPr>
          <p:nvPr>
            <p:ph type="pic" idx="2"/>
          </p:nvPr>
        </p:nvSpPr>
        <p:spPr>
          <a:xfrm>
            <a:off x="6299200" y="1819563"/>
            <a:ext cx="4608300" cy="29097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110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R="0" lvl="3"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4pPr>
            <a:lvl5pPr marR="0" lvl="4"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5pPr>
            <a:lvl6pPr marR="0" lvl="5"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6pPr>
            <a:lvl7pPr marR="0" lvl="6"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7pPr>
            <a:lvl8pPr marR="0" lvl="7"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8pPr>
            <a:lvl9pPr marR="0" lvl="8"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9pPr>
          </a:lstStyle>
          <a:p>
            <a:endParaRPr/>
          </a:p>
        </p:txBody>
      </p:sp>
      <p:sp>
        <p:nvSpPr>
          <p:cNvPr id="39" name="Google Shape;39;p7"/>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cSld name="1_Custom Layout">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124"/>
        <p:cNvGrpSpPr/>
        <p:nvPr/>
      </p:nvGrpSpPr>
      <p:grpSpPr>
        <a:xfrm>
          <a:off x="0" y="0"/>
          <a:ext cx="0" cy="0"/>
          <a:chOff x="0" y="0"/>
          <a:chExt cx="0" cy="0"/>
        </a:xfrm>
      </p:grpSpPr>
      <p:sp>
        <p:nvSpPr>
          <p:cNvPr id="125" name="Google Shape;125;p1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1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127" name="Google Shape;127;p1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128" name="Google Shape;128;p1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9" name="Google Shape;129;p1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0" name="Google Shape;130;p1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1" name="Google Shape;131;p1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4211119667"/>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34" name="Google Shape;134;p19"/>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135" name="Google Shape;135;p1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6" name="Google Shape;136;p1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7" name="Google Shape;137;p1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8" name="Google Shape;138;p19"/>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336506958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1" name="Google Shape;141;p2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42" name="Google Shape;142;p2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3" name="Google Shape;143;p20"/>
          <p:cNvPicPr preferRelativeResize="0"/>
          <p:nvPr/>
        </p:nvPicPr>
        <p:blipFill rotWithShape="1">
          <a:blip r:embed="rId2">
            <a:alphaModFix/>
          </a:blip>
          <a:srcRect/>
          <a:stretch/>
        </p:blipFill>
        <p:spPr>
          <a:xfrm>
            <a:off x="607084" y="6312023"/>
            <a:ext cx="2710842" cy="161801"/>
          </a:xfrm>
          <a:prstGeom prst="rect">
            <a:avLst/>
          </a:prstGeom>
          <a:noFill/>
          <a:ln>
            <a:noFill/>
          </a:ln>
        </p:spPr>
      </p:pic>
      <p:pic>
        <p:nvPicPr>
          <p:cNvPr id="144" name="Google Shape;144;p2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07554081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47" name="Google Shape;147;p2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8" name="Google Shape;148;p2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49" name="Google Shape;149;p2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0" name="Google Shape;150;p2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1" name="Google Shape;151;p2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52" name="Google Shape;152;p21"/>
          <p:cNvPicPr preferRelativeResize="0"/>
          <p:nvPr/>
        </p:nvPicPr>
        <p:blipFill rotWithShape="1">
          <a:blip r:embed="rId3">
            <a:alphaModFix/>
          </a:blip>
          <a:srcRect/>
          <a:stretch/>
        </p:blipFill>
        <p:spPr>
          <a:xfrm>
            <a:off x="9587346" y="6286052"/>
            <a:ext cx="1997570" cy="187772"/>
          </a:xfrm>
          <a:prstGeom prst="rect">
            <a:avLst/>
          </a:prstGeom>
          <a:noFill/>
          <a:ln>
            <a:noFill/>
          </a:ln>
        </p:spPr>
      </p:pic>
      <p:sp>
        <p:nvSpPr>
          <p:cNvPr id="153" name="Google Shape;153;p21"/>
          <p:cNvSpPr txBox="1"/>
          <p:nvPr/>
        </p:nvSpPr>
        <p:spPr>
          <a:xfrm>
            <a:off x="3984936" y="6590290"/>
            <a:ext cx="4551900" cy="27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100">
                <a:solidFill>
                  <a:srgbClr val="2F2F2F"/>
                </a:solidFill>
                <a:latin typeface="Gill Sans"/>
                <a:ea typeface="Gill Sans"/>
                <a:cs typeface="Gill Sans"/>
                <a:sym typeface="Gill Sans"/>
              </a:rPr>
              <a:t>The Linux Foundation, not for distribution beyond Governing Board Members</a:t>
            </a:r>
            <a:endParaRPr sz="1100">
              <a:solidFill>
                <a:srgbClr val="2F2F2F"/>
              </a:solidFill>
              <a:latin typeface="Gill Sans"/>
              <a:ea typeface="Gill Sans"/>
              <a:cs typeface="Gill Sans"/>
              <a:sym typeface="Gill Sans"/>
            </a:endParaRPr>
          </a:p>
        </p:txBody>
      </p:sp>
    </p:spTree>
    <p:extLst>
      <p:ext uri="{BB962C8B-B14F-4D97-AF65-F5344CB8AC3E}">
        <p14:creationId xmlns:p14="http://schemas.microsoft.com/office/powerpoint/2010/main" val="228804114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4"/>
        <p:cNvGrpSpPr/>
        <p:nvPr/>
      </p:nvGrpSpPr>
      <p:grpSpPr>
        <a:xfrm>
          <a:off x="0" y="0"/>
          <a:ext cx="0" cy="0"/>
          <a:chOff x="0" y="0"/>
          <a:chExt cx="0" cy="0"/>
        </a:xfrm>
      </p:grpSpPr>
      <p:sp>
        <p:nvSpPr>
          <p:cNvPr id="155" name="Google Shape;155;p2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2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7" name="Google Shape;157;p2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0394591"/>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11" name="Google Shape;11;p1"/>
          <p:cNvSpPr/>
          <p:nvPr/>
        </p:nvSpPr>
        <p:spPr>
          <a:xfrm>
            <a:off x="0" y="0"/>
            <a:ext cx="12192000" cy="45600"/>
          </a:xfrm>
          <a:prstGeom prst="rect">
            <a:avLst/>
          </a:prstGeom>
          <a:gradFill>
            <a:gsLst>
              <a:gs pos="0">
                <a:schemeClr val="accent1"/>
              </a:gs>
              <a:gs pos="91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b="0" i="0" u="none" strike="noStrike" cap="none">
              <a:solidFill>
                <a:schemeClr val="lt1"/>
              </a:solidFill>
              <a:latin typeface="Century Gothic"/>
              <a:ea typeface="Century Gothic"/>
              <a:cs typeface="Century Gothic"/>
              <a:sym typeface="Century Gothic"/>
            </a:endParaRPr>
          </a:p>
        </p:txBody>
      </p:sp>
      <p:sp>
        <p:nvSpPr>
          <p:cNvPr id="12" name="Google Shape;12;p1"/>
          <p:cNvSpPr txBox="1"/>
          <p:nvPr/>
        </p:nvSpPr>
        <p:spPr>
          <a:xfrm>
            <a:off x="796636" y="6356350"/>
            <a:ext cx="4114800" cy="3651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900" b="0" i="0" u="none" strike="noStrike" cap="none">
                <a:solidFill>
                  <a:srgbClr val="8EA8AF"/>
                </a:solidFill>
                <a:latin typeface="Century Gothic"/>
                <a:ea typeface="Century Gothic"/>
                <a:cs typeface="Century Gothic"/>
                <a:sym typeface="Century Gothic"/>
              </a:rPr>
              <a:t>© 201</a:t>
            </a:r>
            <a:r>
              <a:rPr lang="en-US" sz="900">
                <a:solidFill>
                  <a:srgbClr val="8EA8AF"/>
                </a:solidFill>
                <a:latin typeface="Century Gothic"/>
                <a:ea typeface="Century Gothic"/>
                <a:cs typeface="Century Gothic"/>
                <a:sym typeface="Century Gothic"/>
              </a:rPr>
              <a:t>9</a:t>
            </a:r>
            <a:r>
              <a:rPr lang="en-US" sz="900" b="0" i="0" u="none" strike="noStrike" cap="none">
                <a:solidFill>
                  <a:srgbClr val="8EA8AF"/>
                </a:solidFill>
                <a:latin typeface="Century Gothic"/>
                <a:ea typeface="Century Gothic"/>
                <a:cs typeface="Century Gothic"/>
                <a:sym typeface="Century Gothic"/>
              </a:rPr>
              <a:t> Cloud Native Computing Foundation</a:t>
            </a:r>
            <a:endParaRPr sz="1500"/>
          </a:p>
        </p:txBody>
      </p:sp>
      <p:sp>
        <p:nvSpPr>
          <p:cNvPr id="13" name="Google Shape;13;p1"/>
          <p:cNvSpPr txBox="1"/>
          <p:nvPr/>
        </p:nvSpPr>
        <p:spPr>
          <a:xfrm>
            <a:off x="342900" y="6356350"/>
            <a:ext cx="369900" cy="3651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100" b="0" i="0" u="none" strike="noStrike" cap="none">
                <a:solidFill>
                  <a:srgbClr val="8EA8AF"/>
                </a:solidFill>
                <a:latin typeface="Century Gothic"/>
                <a:ea typeface="Century Gothic"/>
                <a:cs typeface="Century Gothic"/>
                <a:sym typeface="Century Gothic"/>
              </a:rPr>
              <a:t>‹#›</a:t>
            </a:fld>
            <a:endParaRPr sz="1100" b="0" i="0" u="none" strike="noStrike" cap="none">
              <a:solidFill>
                <a:srgbClr val="8EA8AF"/>
              </a:solidFill>
              <a:latin typeface="Century Gothic"/>
              <a:ea typeface="Century Gothic"/>
              <a:cs typeface="Century Gothic"/>
              <a:sym typeface="Century Gothic"/>
            </a:endParaRPr>
          </a:p>
        </p:txBody>
      </p:sp>
      <p:pic>
        <p:nvPicPr>
          <p:cNvPr id="14" name="Google Shape;14;p1"/>
          <p:cNvPicPr preferRelativeResize="0"/>
          <p:nvPr/>
        </p:nvPicPr>
        <p:blipFill rotWithShape="1">
          <a:blip r:embed="rId6">
            <a:alphaModFix/>
          </a:blip>
          <a:srcRect/>
          <a:stretch/>
        </p:blipFill>
        <p:spPr>
          <a:xfrm>
            <a:off x="11613744" y="6415468"/>
            <a:ext cx="246893" cy="246893"/>
          </a:xfrm>
          <a:prstGeom prst="rect">
            <a:avLst/>
          </a:prstGeom>
          <a:noFill/>
          <a:ln>
            <a:noFill/>
          </a:ln>
        </p:spPr>
      </p:pic>
      <p:cxnSp>
        <p:nvCxnSpPr>
          <p:cNvPr id="15" name="Google Shape;15;p1"/>
          <p:cNvCxnSpPr/>
          <p:nvPr/>
        </p:nvCxnSpPr>
        <p:spPr>
          <a:xfrm>
            <a:off x="754762" y="6449615"/>
            <a:ext cx="0" cy="178500"/>
          </a:xfrm>
          <a:prstGeom prst="straightConnector1">
            <a:avLst/>
          </a:prstGeom>
          <a:noFill/>
          <a:ln w="12700" cap="flat" cmpd="sng">
            <a:solidFill>
              <a:srgbClr val="8EA8AF"/>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16">
          <p15:clr>
            <a:srgbClr val="F26B43"/>
          </p15:clr>
        </p15:guide>
        <p15:guide id="2" pos="7464">
          <p15:clr>
            <a:srgbClr val="F26B43"/>
          </p15:clr>
        </p15:guide>
        <p15:guide id="3" pos="3840">
          <p15:clr>
            <a:srgbClr val="FDE53C"/>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8"/>
        <p:cNvGrpSpPr/>
        <p:nvPr/>
      </p:nvGrpSpPr>
      <p:grpSpPr>
        <a:xfrm>
          <a:off x="0" y="0"/>
          <a:ext cx="0" cy="0"/>
          <a:chOff x="0" y="0"/>
          <a:chExt cx="0" cy="0"/>
        </a:xfrm>
      </p:grpSpPr>
      <p:sp>
        <p:nvSpPr>
          <p:cNvPr id="119" name="Google Shape;119;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0" name="Google Shape;120;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1" name="Google Shape;121;p1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2" name="Google Shape;122;p1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3" name="Google Shape;123;p1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6689939"/>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28"/>
          <p:cNvSpPr txBox="1">
            <a:spLocks noGrp="1"/>
          </p:cNvSpPr>
          <p:nvPr>
            <p:ph type="title"/>
          </p:nvPr>
        </p:nvSpPr>
        <p:spPr>
          <a:xfrm>
            <a:off x="342900" y="428518"/>
            <a:ext cx="11506500" cy="590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Evolving from VNFs to CNFs</a:t>
            </a:r>
            <a:endParaRPr dirty="0"/>
          </a:p>
        </p:txBody>
      </p:sp>
      <p:grpSp>
        <p:nvGrpSpPr>
          <p:cNvPr id="465" name="Google Shape;465;p28"/>
          <p:cNvGrpSpPr/>
          <p:nvPr/>
        </p:nvGrpSpPr>
        <p:grpSpPr>
          <a:xfrm>
            <a:off x="381267" y="2390832"/>
            <a:ext cx="11584401" cy="2836136"/>
            <a:chOff x="2295200" y="2664450"/>
            <a:chExt cx="8410950" cy="2059200"/>
          </a:xfrm>
        </p:grpSpPr>
        <p:sp>
          <p:nvSpPr>
            <p:cNvPr id="466" name="Google Shape;466;p28"/>
            <p:cNvSpPr/>
            <p:nvPr/>
          </p:nvSpPr>
          <p:spPr>
            <a:xfrm>
              <a:off x="2295200" y="2813750"/>
              <a:ext cx="3368700" cy="1901100"/>
            </a:xfrm>
            <a:prstGeom prst="rect">
              <a:avLst/>
            </a:prstGeom>
            <a:solidFill>
              <a:srgbClr val="F2F2F2"/>
            </a:solidFill>
            <a:ln w="12700" cap="flat" cmpd="sng">
              <a:solidFill>
                <a:srgbClr val="2476B9"/>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67" name="Google Shape;467;p28"/>
            <p:cNvSpPr/>
            <p:nvPr/>
          </p:nvSpPr>
          <p:spPr>
            <a:xfrm>
              <a:off x="2416900" y="3073100"/>
              <a:ext cx="1470236" cy="464049"/>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VNFs/PNFs</a:t>
              </a:r>
              <a:endParaRPr dirty="0">
                <a:latin typeface="Gill Sans"/>
                <a:ea typeface="Gill Sans"/>
                <a:cs typeface="Gill Sans"/>
                <a:sym typeface="Gill Sans"/>
              </a:endParaRPr>
            </a:p>
          </p:txBody>
        </p:sp>
        <p:sp>
          <p:nvSpPr>
            <p:cNvPr id="470" name="Google Shape;470;p28"/>
            <p:cNvSpPr/>
            <p:nvPr/>
          </p:nvSpPr>
          <p:spPr>
            <a:xfrm>
              <a:off x="2416900" y="3577950"/>
              <a:ext cx="3194500" cy="937200"/>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Multi-Cloud and/or Bare Metal </a:t>
              </a:r>
            </a:p>
          </p:txBody>
        </p:sp>
        <p:sp>
          <p:nvSpPr>
            <p:cNvPr id="471" name="Google Shape;471;p28"/>
            <p:cNvSpPr/>
            <p:nvPr/>
          </p:nvSpPr>
          <p:spPr>
            <a:xfrm>
              <a:off x="2986975" y="2664450"/>
              <a:ext cx="2123400" cy="263100"/>
            </a:xfrm>
            <a:prstGeom prst="rect">
              <a:avLst/>
            </a:prstGeom>
            <a:solidFill>
              <a:srgbClr val="168FD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dirty="0">
                  <a:solidFill>
                    <a:schemeClr val="lt1"/>
                  </a:solidFill>
                  <a:latin typeface="Gill Sans"/>
                  <a:ea typeface="Gill Sans"/>
                  <a:cs typeface="Gill Sans"/>
                  <a:sym typeface="Gill Sans"/>
                </a:rPr>
                <a:t>VNFs Architecture</a:t>
              </a:r>
              <a:endParaRPr dirty="0">
                <a:latin typeface="Gill Sans"/>
                <a:ea typeface="Gill Sans"/>
                <a:cs typeface="Gill Sans"/>
                <a:sym typeface="Gill Sans"/>
              </a:endParaRPr>
            </a:p>
          </p:txBody>
        </p:sp>
        <p:sp>
          <p:nvSpPr>
            <p:cNvPr id="472" name="Google Shape;472;p28"/>
            <p:cNvSpPr/>
            <p:nvPr/>
          </p:nvSpPr>
          <p:spPr>
            <a:xfrm>
              <a:off x="6531050" y="2822550"/>
              <a:ext cx="4175100" cy="1901100"/>
            </a:xfrm>
            <a:prstGeom prst="rect">
              <a:avLst/>
            </a:prstGeom>
            <a:solidFill>
              <a:srgbClr val="F2F2F2"/>
            </a:solidFill>
            <a:ln w="12700" cap="flat" cmpd="sng">
              <a:solidFill>
                <a:srgbClr val="7030A0"/>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73" name="Google Shape;473;p28"/>
            <p:cNvSpPr/>
            <p:nvPr/>
          </p:nvSpPr>
          <p:spPr>
            <a:xfrm>
              <a:off x="6633013" y="4251849"/>
              <a:ext cx="20148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Bare Metal</a:t>
              </a:r>
              <a:endParaRPr>
                <a:latin typeface="Gill Sans"/>
                <a:ea typeface="Gill Sans"/>
                <a:cs typeface="Gill Sans"/>
                <a:sym typeface="Gill Sans"/>
              </a:endParaRPr>
            </a:p>
          </p:txBody>
        </p:sp>
        <p:sp>
          <p:nvSpPr>
            <p:cNvPr id="474" name="Google Shape;474;p28"/>
            <p:cNvSpPr/>
            <p:nvPr/>
          </p:nvSpPr>
          <p:spPr>
            <a:xfrm>
              <a:off x="8763788" y="4252050"/>
              <a:ext cx="18453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Any Cloud</a:t>
              </a:r>
              <a:endParaRPr>
                <a:latin typeface="Gill Sans"/>
                <a:ea typeface="Gill Sans"/>
                <a:cs typeface="Gill Sans"/>
                <a:sym typeface="Gill Sans"/>
              </a:endParaRPr>
            </a:p>
          </p:txBody>
        </p:sp>
        <p:sp>
          <p:nvSpPr>
            <p:cNvPr id="475" name="Google Shape;475;p28"/>
            <p:cNvSpPr/>
            <p:nvPr/>
          </p:nvSpPr>
          <p:spPr>
            <a:xfrm>
              <a:off x="7676573" y="2664450"/>
              <a:ext cx="2014800" cy="263100"/>
            </a:xfrm>
            <a:prstGeom prst="rect">
              <a:avLst/>
            </a:prstGeom>
            <a:solidFill>
              <a:srgbClr val="7030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a:solidFill>
                    <a:schemeClr val="lt1"/>
                  </a:solidFill>
                  <a:latin typeface="Gill Sans"/>
                  <a:ea typeface="Gill Sans"/>
                  <a:cs typeface="Gill Sans"/>
                  <a:sym typeface="Gill Sans"/>
                </a:rPr>
                <a:t>CNF Architecture</a:t>
              </a:r>
              <a:endParaRPr>
                <a:latin typeface="Gill Sans"/>
                <a:ea typeface="Gill Sans"/>
                <a:cs typeface="Gill Sans"/>
                <a:sym typeface="Gill Sans"/>
              </a:endParaRPr>
            </a:p>
          </p:txBody>
        </p:sp>
        <p:sp>
          <p:nvSpPr>
            <p:cNvPr id="476" name="Google Shape;476;p28"/>
            <p:cNvSpPr/>
            <p:nvPr/>
          </p:nvSpPr>
          <p:spPr>
            <a:xfrm>
              <a:off x="8034127" y="3059315"/>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VNFs</a:t>
              </a:r>
              <a:endParaRPr dirty="0">
                <a:latin typeface="Gill Sans"/>
                <a:ea typeface="Gill Sans"/>
                <a:cs typeface="Gill Sans"/>
                <a:sym typeface="Gill Sans"/>
              </a:endParaRPr>
            </a:p>
          </p:txBody>
        </p:sp>
        <p:sp>
          <p:nvSpPr>
            <p:cNvPr id="477" name="Google Shape;477;p28"/>
            <p:cNvSpPr/>
            <p:nvPr/>
          </p:nvSpPr>
          <p:spPr>
            <a:xfrm>
              <a:off x="6627225" y="3060050"/>
              <a:ext cx="1353900" cy="7704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CNFs</a:t>
              </a:r>
              <a:endParaRPr>
                <a:latin typeface="Gill Sans"/>
                <a:ea typeface="Gill Sans"/>
                <a:cs typeface="Gill Sans"/>
                <a:sym typeface="Gill Sans"/>
              </a:endParaRPr>
            </a:p>
          </p:txBody>
        </p:sp>
        <p:sp>
          <p:nvSpPr>
            <p:cNvPr id="478" name="Google Shape;478;p28"/>
            <p:cNvSpPr/>
            <p:nvPr/>
          </p:nvSpPr>
          <p:spPr>
            <a:xfrm>
              <a:off x="6630500" y="3915000"/>
              <a:ext cx="39762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Kubernetes</a:t>
              </a:r>
              <a:endParaRPr>
                <a:latin typeface="Gill Sans"/>
                <a:ea typeface="Gill Sans"/>
                <a:cs typeface="Gill Sans"/>
                <a:sym typeface="Gill Sans"/>
              </a:endParaRPr>
            </a:p>
          </p:txBody>
        </p:sp>
        <p:sp>
          <p:nvSpPr>
            <p:cNvPr id="479" name="Google Shape;479;p28"/>
            <p:cNvSpPr/>
            <p:nvPr/>
          </p:nvSpPr>
          <p:spPr>
            <a:xfrm>
              <a:off x="8034127" y="3466291"/>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err="1">
                  <a:solidFill>
                    <a:schemeClr val="dk1"/>
                  </a:solidFill>
                  <a:latin typeface="Gill Sans"/>
                  <a:ea typeface="Gill Sans"/>
                  <a:cs typeface="Gill Sans"/>
                  <a:sym typeface="Gill Sans"/>
                </a:rPr>
                <a:t>KubeVirt</a:t>
              </a:r>
              <a:r>
                <a:rPr lang="en-US" dirty="0">
                  <a:solidFill>
                    <a:schemeClr val="dk1"/>
                  </a:solidFill>
                  <a:latin typeface="Gill Sans"/>
                  <a:ea typeface="Gill Sans"/>
                  <a:cs typeface="Gill Sans"/>
                  <a:sym typeface="Gill Sans"/>
                </a:rPr>
                <a:t>/</a:t>
              </a:r>
              <a:r>
                <a:rPr lang="en-US" dirty="0" err="1">
                  <a:solidFill>
                    <a:schemeClr val="dk1"/>
                  </a:solidFill>
                  <a:latin typeface="Gill Sans"/>
                  <a:ea typeface="Gill Sans"/>
                  <a:cs typeface="Gill Sans"/>
                  <a:sym typeface="Gill Sans"/>
                </a:rPr>
                <a:t>Virtlet</a:t>
              </a:r>
              <a:r>
                <a:rPr lang="en-US" dirty="0">
                  <a:solidFill>
                    <a:schemeClr val="dk1"/>
                  </a:solidFill>
                  <a:latin typeface="Gill Sans"/>
                  <a:ea typeface="Gill Sans"/>
                  <a:cs typeface="Gill Sans"/>
                  <a:sym typeface="Gill Sans"/>
                </a:rPr>
                <a:t>/</a:t>
              </a:r>
              <a:endParaRPr dirty="0">
                <a:solidFill>
                  <a:schemeClr val="dk1"/>
                </a:solidFill>
                <a:latin typeface="Gill Sans"/>
                <a:ea typeface="Gill Sans"/>
                <a:cs typeface="Gill Sans"/>
                <a:sym typeface="Gill Sans"/>
              </a:endParaRPr>
            </a:p>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OpenStack</a:t>
              </a:r>
              <a:endParaRPr dirty="0">
                <a:latin typeface="Gill Sans"/>
                <a:ea typeface="Gill Sans"/>
                <a:cs typeface="Gill Sans"/>
                <a:sym typeface="Gill Sans"/>
              </a:endParaRPr>
            </a:p>
          </p:txBody>
        </p:sp>
        <p:sp>
          <p:nvSpPr>
            <p:cNvPr id="20" name="Google Shape;467;p28">
              <a:extLst>
                <a:ext uri="{FF2B5EF4-FFF2-40B4-BE49-F238E27FC236}">
                  <a16:creationId xmlns:a16="http://schemas.microsoft.com/office/drawing/2014/main" id="{9592311E-F076-E146-B624-A5DDA9593E5F}"/>
                </a:ext>
              </a:extLst>
            </p:cNvPr>
            <p:cNvSpPr/>
            <p:nvPr/>
          </p:nvSpPr>
          <p:spPr>
            <a:xfrm>
              <a:off x="3944375" y="3325525"/>
              <a:ext cx="1667025" cy="223063"/>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grpSp>
      <p:sp>
        <p:nvSpPr>
          <p:cNvPr id="23" name="Google Shape;467;p28">
            <a:extLst>
              <a:ext uri="{FF2B5EF4-FFF2-40B4-BE49-F238E27FC236}">
                <a16:creationId xmlns:a16="http://schemas.microsoft.com/office/drawing/2014/main" id="{46263D6F-6600-A042-8E67-E7C5B5ADEA74}"/>
              </a:ext>
            </a:extLst>
          </p:cNvPr>
          <p:cNvSpPr/>
          <p:nvPr/>
        </p:nvSpPr>
        <p:spPr>
          <a:xfrm>
            <a:off x="2650590" y="2953665"/>
            <a:ext cx="2298079"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OSS/BSS</a:t>
            </a:r>
            <a:endParaRPr dirty="0">
              <a:latin typeface="Gill Sans"/>
              <a:ea typeface="Gill Sans"/>
              <a:cs typeface="Gill Sans"/>
              <a:sym typeface="Gill Sans"/>
            </a:endParaRPr>
          </a:p>
        </p:txBody>
      </p:sp>
      <p:sp>
        <p:nvSpPr>
          <p:cNvPr id="24" name="Google Shape;467;p28">
            <a:extLst>
              <a:ext uri="{FF2B5EF4-FFF2-40B4-BE49-F238E27FC236}">
                <a16:creationId xmlns:a16="http://schemas.microsoft.com/office/drawing/2014/main" id="{3B2AC468-448C-9842-9D17-FCB5C4BA312B}"/>
              </a:ext>
            </a:extLst>
          </p:cNvPr>
          <p:cNvSpPr/>
          <p:nvPr/>
        </p:nvSpPr>
        <p:spPr>
          <a:xfrm>
            <a:off x="10223218" y="2934680"/>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algn="ctr"/>
            <a:r>
              <a:rPr lang="en-US" dirty="0">
                <a:solidFill>
                  <a:schemeClr val="dk1"/>
                </a:solidFill>
                <a:latin typeface="Gill Sans"/>
                <a:cs typeface="Gill Sans"/>
                <a:sym typeface="Gill Sans"/>
              </a:rPr>
              <a:t>OSS/BSS</a:t>
            </a:r>
            <a:endParaRPr dirty="0">
              <a:solidFill>
                <a:schemeClr val="dk1"/>
              </a:solidFill>
              <a:latin typeface="Gill Sans"/>
              <a:cs typeface="Gill Sans"/>
              <a:sym typeface="Gill Sans"/>
            </a:endParaRPr>
          </a:p>
        </p:txBody>
      </p:sp>
      <p:sp>
        <p:nvSpPr>
          <p:cNvPr id="25" name="Google Shape;479;p28">
            <a:extLst>
              <a:ext uri="{FF2B5EF4-FFF2-40B4-BE49-F238E27FC236}">
                <a16:creationId xmlns:a16="http://schemas.microsoft.com/office/drawing/2014/main" id="{BD64E098-D91F-BB4C-80EE-F8ADA85DB34A}"/>
              </a:ext>
            </a:extLst>
          </p:cNvPr>
          <p:cNvSpPr/>
          <p:nvPr/>
        </p:nvSpPr>
        <p:spPr>
          <a:xfrm>
            <a:off x="10223217" y="3493775"/>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sp>
        <p:nvSpPr>
          <p:cNvPr id="3" name="TextBox 2">
            <a:extLst>
              <a:ext uri="{FF2B5EF4-FFF2-40B4-BE49-F238E27FC236}">
                <a16:creationId xmlns:a16="http://schemas.microsoft.com/office/drawing/2014/main" id="{64E6BE64-23A3-664C-8836-475967CE6902}"/>
              </a:ext>
            </a:extLst>
          </p:cNvPr>
          <p:cNvSpPr txBox="1"/>
          <p:nvPr/>
        </p:nvSpPr>
        <p:spPr>
          <a:xfrm>
            <a:off x="381267" y="5250190"/>
            <a:ext cx="11181534" cy="1107996"/>
          </a:xfrm>
          <a:prstGeom prst="rect">
            <a:avLst/>
          </a:prstGeom>
          <a:noFill/>
        </p:spPr>
        <p:txBody>
          <a:bodyPr wrap="square" rtlCol="0">
            <a:spAutoFit/>
          </a:bodyPr>
          <a:lstStyle/>
          <a:p>
            <a:br>
              <a:rPr lang="en-US" sz="1100" dirty="0"/>
            </a:br>
            <a:r>
              <a:rPr lang="en-US" sz="1100" dirty="0"/>
              <a:t>Notes:</a:t>
            </a:r>
          </a:p>
          <a:p>
            <a:pPr marL="342900" indent="-342900">
              <a:buAutoNum type="arabicPeriod"/>
            </a:pPr>
            <a:r>
              <a:rPr lang="en-US" sz="1100" dirty="0"/>
              <a:t>Several variations of VNF implementation exists on multi-cloud with Standards based OSS/BSS integration through MANO frameworks like ONAP under LF Networking. Current implementations include ONAP running on K8s and a variety of Clouds including </a:t>
            </a:r>
            <a:r>
              <a:rPr lang="en-US" sz="1100" dirty="0" err="1"/>
              <a:t>Openstack</a:t>
            </a:r>
            <a:endParaRPr lang="en-US" sz="1100" dirty="0"/>
          </a:p>
          <a:p>
            <a:pPr marL="342900" indent="-342900">
              <a:buAutoNum type="arabicPeriod"/>
            </a:pPr>
            <a:r>
              <a:rPr lang="en-US" sz="1100" dirty="0"/>
              <a:t>CNF Architecture diagram is aligned to ETSI with VIM as K8s and options to run CNFs on K8s and Bare Metal as well as hybrid (brownfield) scenarios with VNF and CNF on any cloud while still utilizing the Standard de-facto implementation of OSS/BSS on MANO like ONAP.  </a:t>
            </a:r>
          </a:p>
        </p:txBody>
      </p:sp>
    </p:spTree>
    <p:extLst>
      <p:ext uri="{BB962C8B-B14F-4D97-AF65-F5344CB8AC3E}">
        <p14:creationId xmlns:p14="http://schemas.microsoft.com/office/powerpoint/2010/main" val="420790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8"/>
          <p:cNvSpPr/>
          <p:nvPr/>
        </p:nvSpPr>
        <p:spPr>
          <a:xfrm>
            <a:off x="3447017" y="1849718"/>
            <a:ext cx="8457116" cy="3291900"/>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285" name="Google Shape;285;p3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sz="2800" dirty="0"/>
              <a:t>LF Networking OVP: End to End Compliance &amp; Verification Program</a:t>
            </a:r>
            <a:br>
              <a:rPr lang="en-US" sz="2800" dirty="0"/>
            </a:br>
            <a:r>
              <a:rPr lang="en-US" sz="1979" dirty="0"/>
              <a:t>Accelerating Deployment – Reduce Operator &amp; Supplier Integration/Interop Testing Intervals By 50%</a:t>
            </a:r>
            <a:endParaRPr dirty="0"/>
          </a:p>
        </p:txBody>
      </p:sp>
      <p:sp>
        <p:nvSpPr>
          <p:cNvPr id="290" name="Google Shape;290;p38"/>
          <p:cNvSpPr txBox="1"/>
          <p:nvPr/>
        </p:nvSpPr>
        <p:spPr>
          <a:xfrm>
            <a:off x="561917" y="5210105"/>
            <a:ext cx="2510830" cy="369300"/>
          </a:xfrm>
          <a:prstGeom prst="rect">
            <a:avLst/>
          </a:prstGeom>
          <a:noFill/>
          <a:ln>
            <a:noFill/>
          </a:ln>
        </p:spPr>
        <p:txBody>
          <a:bodyPr spcFirstLastPara="1" wrap="square" lIns="121900" tIns="60925" rIns="121900" bIns="60925" anchor="t" anchorCtr="0">
            <a:noAutofit/>
          </a:bodyPr>
          <a:lstStyle>
            <a:defPPr marR="0" lvl="0" algn="l" rtl="0">
              <a:lnSpc>
                <a:spcPct val="100000"/>
              </a:lnSpc>
              <a:spcBef>
                <a:spcPts val="0"/>
              </a:spcBef>
              <a:spcAft>
                <a:spcPts val="0"/>
              </a:spcAft>
            </a:defPPr>
            <a:lvl1pPr marL="0" indent="0" algn="ctr">
              <a:buNone/>
              <a:defRPr sz="1100" b="1">
                <a:solidFill>
                  <a:schemeClr val="dk1"/>
                </a:solidFill>
                <a:latin typeface="Gill Sans"/>
                <a:ea typeface="Gill Sans"/>
                <a:cs typeface="Gill Sans"/>
              </a:defRPr>
            </a:lvl1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cs typeface="Gill Sans"/>
                <a:sym typeface="Open Sans"/>
              </a:rPr>
              <a:t>Operator Services on Boarding</a:t>
            </a:r>
            <a:endParaRPr kumimoji="0" sz="1100" b="1" i="0" u="none" strike="noStrike" kern="0" cap="none" spc="0" normalizeH="0" baseline="0" noProof="0" dirty="0">
              <a:ln>
                <a:noFill/>
              </a:ln>
              <a:solidFill>
                <a:srgbClr val="3F3F3F"/>
              </a:solidFill>
              <a:effectLst/>
              <a:uLnTx/>
              <a:uFillTx/>
              <a:latin typeface="Gill Sans"/>
              <a:cs typeface="Gill Sans"/>
              <a:sym typeface="Arial"/>
            </a:endParaRPr>
          </a:p>
        </p:txBody>
      </p:sp>
      <p:cxnSp>
        <p:nvCxnSpPr>
          <p:cNvPr id="303" name="Google Shape;303;p38"/>
          <p:cNvCxnSpPr>
            <a:cxnSpLocks/>
          </p:cNvCxnSpPr>
          <p:nvPr/>
        </p:nvCxnSpPr>
        <p:spPr>
          <a:xfrm flipH="1">
            <a:off x="771082" y="1692878"/>
            <a:ext cx="695680" cy="434835"/>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4" name="Google Shape;304;p38"/>
          <p:cNvCxnSpPr>
            <a:cxnSpLocks/>
            <a:stCxn id="70" idx="2"/>
          </p:cNvCxnSpPr>
          <p:nvPr/>
        </p:nvCxnSpPr>
        <p:spPr>
          <a:xfrm flipH="1">
            <a:off x="1817332" y="1692878"/>
            <a:ext cx="7081" cy="446382"/>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5" name="Google Shape;305;p38"/>
          <p:cNvCxnSpPr>
            <a:cxnSpLocks/>
          </p:cNvCxnSpPr>
          <p:nvPr/>
        </p:nvCxnSpPr>
        <p:spPr>
          <a:xfrm>
            <a:off x="2154543" y="1715630"/>
            <a:ext cx="620982" cy="412083"/>
          </a:xfrm>
          <a:prstGeom prst="straightConnector1">
            <a:avLst/>
          </a:prstGeom>
          <a:noFill/>
          <a:ln w="12700" cap="flat" cmpd="sng">
            <a:solidFill>
              <a:schemeClr val="accent1"/>
            </a:solidFill>
            <a:prstDash val="solid"/>
            <a:miter lim="800000"/>
            <a:headEnd type="none" w="sm" len="sm"/>
            <a:tailEnd type="triangle" w="med" len="med"/>
          </a:ln>
        </p:spPr>
      </p:cxnSp>
      <p:sp>
        <p:nvSpPr>
          <p:cNvPr id="307" name="Google Shape;307;p38"/>
          <p:cNvSpPr/>
          <p:nvPr/>
        </p:nvSpPr>
        <p:spPr>
          <a:xfrm>
            <a:off x="3016235" y="2734288"/>
            <a:ext cx="391333" cy="768600"/>
          </a:xfrm>
          <a:prstGeom prst="rightArrow">
            <a:avLst>
              <a:gd name="adj1" fmla="val 50000"/>
              <a:gd name="adj2" fmla="val 50000"/>
            </a:avLst>
          </a:prstGeom>
          <a:no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308" name="Google Shape;308;p38"/>
          <p:cNvSpPr/>
          <p:nvPr/>
        </p:nvSpPr>
        <p:spPr>
          <a:xfrm>
            <a:off x="4610217" y="4517880"/>
            <a:ext cx="2395582" cy="535800"/>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(CNTT) RA1</a:t>
            </a:r>
            <a:endPar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0" name="Google Shape;310;p38"/>
          <p:cNvSpPr/>
          <p:nvPr/>
        </p:nvSpPr>
        <p:spPr>
          <a:xfrm>
            <a:off x="3761299" y="3111053"/>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1" name="Google Shape;311;p38"/>
          <p:cNvSpPr/>
          <p:nvPr/>
        </p:nvSpPr>
        <p:spPr>
          <a:xfrm>
            <a:off x="3761299" y="2466388"/>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PNF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2" name="Google Shape;312;p38"/>
          <p:cNvSpPr/>
          <p:nvPr/>
        </p:nvSpPr>
        <p:spPr>
          <a:xfrm>
            <a:off x="4610217" y="2466388"/>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3" name="Google Shape;313;p38"/>
          <p:cNvSpPr/>
          <p:nvPr/>
        </p:nvSpPr>
        <p:spPr>
          <a:xfrm>
            <a:off x="5459135" y="2466388"/>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algn="ctr">
              <a:buClr>
                <a:srgbClr val="000090"/>
              </a:buClr>
              <a:buSzPts val="1200"/>
              <a:defRPr/>
            </a:pPr>
            <a:r>
              <a:rPr lang="en-US" sz="1200" dirty="0">
                <a:solidFill>
                  <a:srgbClr val="000090"/>
                </a:solidFill>
              </a:rPr>
              <a:t>VNF</a:t>
            </a:r>
            <a:endParaRPr lang="en-US" sz="1200" dirty="0">
              <a:solidFill>
                <a:srgbClr val="3F3F3F"/>
              </a:solidFill>
              <a:latin typeface="Gill Sans"/>
              <a:ea typeface="Gill Sans"/>
              <a:cs typeface="Gill Sans"/>
              <a:sym typeface="Gill Sans"/>
            </a:endParaRPr>
          </a:p>
        </p:txBody>
      </p:sp>
      <p:sp>
        <p:nvSpPr>
          <p:cNvPr id="314" name="Google Shape;314;p38"/>
          <p:cNvSpPr/>
          <p:nvPr/>
        </p:nvSpPr>
        <p:spPr>
          <a:xfrm>
            <a:off x="6308053" y="2466388"/>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cs typeface="Arial"/>
                <a:sym typeface="Arial"/>
              </a:rPr>
              <a:t>V</a:t>
            </a: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315" name="Google Shape;315;p38"/>
          <p:cNvSpPr/>
          <p:nvPr/>
        </p:nvSpPr>
        <p:spPr>
          <a:xfrm>
            <a:off x="3752422" y="2043681"/>
            <a:ext cx="3329246" cy="341763"/>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1" i="0" u="none" strike="noStrike" kern="0" cap="none" spc="0" normalizeH="0" baseline="0" noProof="0" dirty="0">
                <a:ln>
                  <a:noFill/>
                </a:ln>
                <a:solidFill>
                  <a:srgbClr val="000090"/>
                </a:solidFill>
                <a:effectLst/>
                <a:uLnTx/>
                <a:uFillTx/>
                <a:latin typeface="Arial"/>
                <a:ea typeface="Arial"/>
                <a:cs typeface="Arial"/>
                <a:sym typeface="Arial"/>
              </a:rPr>
              <a:t>PNF/VNF Onboarding/pre-validation tools/projects</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6" name="Google Shape;316;p38"/>
          <p:cNvSpPr/>
          <p:nvPr/>
        </p:nvSpPr>
        <p:spPr>
          <a:xfrm>
            <a:off x="4610217" y="3810623"/>
            <a:ext cx="2391998"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(OpenStack)</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7" name="Google Shape;317;p38"/>
          <p:cNvSpPr txBox="1"/>
          <p:nvPr/>
        </p:nvSpPr>
        <p:spPr>
          <a:xfrm>
            <a:off x="3761299" y="1237079"/>
            <a:ext cx="4788983" cy="61118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1</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lang="en-US" sz="1800" b="1" dirty="0">
                <a:solidFill>
                  <a:srgbClr val="3F3F3F"/>
                </a:solidFill>
                <a:latin typeface="Open Sans"/>
                <a:ea typeface="Open Sans"/>
                <a:cs typeface="Open Sans"/>
                <a:sym typeface="Open Sans"/>
              </a:rPr>
              <a:t>(in collaboration with GSMA/CNTT)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cxnSp>
        <p:nvCxnSpPr>
          <p:cNvPr id="318" name="Google Shape;318;p38"/>
          <p:cNvCxnSpPr>
            <a:cxnSpLocks/>
          </p:cNvCxnSpPr>
          <p:nvPr/>
        </p:nvCxnSpPr>
        <p:spPr>
          <a:xfrm flipH="1">
            <a:off x="6859568" y="1826560"/>
            <a:ext cx="1" cy="323110"/>
          </a:xfrm>
          <a:prstGeom prst="straightConnector1">
            <a:avLst/>
          </a:prstGeom>
          <a:noFill/>
          <a:ln w="38100" cap="flat" cmpd="sng">
            <a:solidFill>
              <a:schemeClr val="accent1"/>
            </a:solidFill>
            <a:prstDash val="solid"/>
            <a:miter lim="800000"/>
            <a:headEnd type="none" w="sm" len="sm"/>
            <a:tailEnd type="triangle" w="med" len="med"/>
          </a:ln>
        </p:spPr>
      </p:cxnSp>
      <p:pic>
        <p:nvPicPr>
          <p:cNvPr id="319" name="Google Shape;319;p38"/>
          <p:cNvPicPr preferRelativeResize="0"/>
          <p:nvPr/>
        </p:nvPicPr>
        <p:blipFill rotWithShape="1">
          <a:blip r:embed="rId3">
            <a:alphaModFix/>
          </a:blip>
          <a:srcRect/>
          <a:stretch/>
        </p:blipFill>
        <p:spPr>
          <a:xfrm>
            <a:off x="4083452" y="3270222"/>
            <a:ext cx="1089420" cy="232864"/>
          </a:xfrm>
          <a:prstGeom prst="rect">
            <a:avLst/>
          </a:prstGeom>
          <a:noFill/>
          <a:ln>
            <a:noFill/>
          </a:ln>
        </p:spPr>
      </p:pic>
      <p:sp>
        <p:nvSpPr>
          <p:cNvPr id="321" name="Google Shape;321;p38"/>
          <p:cNvSpPr txBox="1"/>
          <p:nvPr/>
        </p:nvSpPr>
        <p:spPr>
          <a:xfrm>
            <a:off x="3549499"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Simplified PNF/VNF on-boarding, Reduced time and cost of operationalizing a NF through a common NFV and automation Framework*</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2" name="Google Shape;322;p38"/>
          <p:cNvSpPr txBox="1"/>
          <p:nvPr/>
        </p:nvSpPr>
        <p:spPr>
          <a:xfrm>
            <a:off x="639739" y="4251399"/>
            <a:ext cx="2306405" cy="802281"/>
          </a:xfrm>
          <a:prstGeom prst="rect">
            <a:avLst/>
          </a:prstGeom>
          <a:noFill/>
          <a:ln>
            <a:noFill/>
          </a:ln>
        </p:spPr>
        <p:txBody>
          <a:bodyPr spcFirstLastPara="1" wrap="square" lIns="121900" tIns="60925" rIns="121900" bIns="609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Separate solutions for VNF, PNF, MANO, </a:t>
            </a:r>
            <a:r>
              <a:rPr kumimoji="0" lang="en-US" sz="1400" b="0" i="0" u="none" strike="noStrike" kern="0" cap="none" spc="0" normalizeH="0" baseline="0" noProof="0" dirty="0" err="1">
                <a:ln>
                  <a:noFill/>
                </a:ln>
                <a:solidFill>
                  <a:srgbClr val="3F3F3F"/>
                </a:solidFill>
                <a:effectLst/>
                <a:uLnTx/>
                <a:uFillTx/>
                <a:latin typeface="Gill Sans"/>
                <a:ea typeface="Gill Sans"/>
                <a:cs typeface="Gill Sans"/>
                <a:sym typeface="Gill Sans"/>
              </a:rPr>
              <a:t>NFVi</a:t>
            </a: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 </a:t>
            </a:r>
            <a:r>
              <a:rPr kumimoji="0" lang="en-US" sz="1400" b="0" i="0" u="none" strike="noStrike" kern="0" cap="none" spc="0" normalizeH="0" baseline="0" noProof="0" dirty="0" err="1">
                <a:ln>
                  <a:noFill/>
                </a:ln>
                <a:solidFill>
                  <a:srgbClr val="3F3F3F"/>
                </a:solidFill>
                <a:effectLst/>
                <a:uLnTx/>
                <a:uFillTx/>
                <a:latin typeface="Gill Sans"/>
                <a:ea typeface="Gill Sans"/>
                <a:cs typeface="Gill Sans"/>
                <a:sym typeface="Gill Sans"/>
              </a:rPr>
              <a:t>PNFi</a:t>
            </a: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 lifecycle management &amp; onboarding</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3" name="Google Shape;323;p38"/>
          <p:cNvSpPr/>
          <p:nvPr/>
        </p:nvSpPr>
        <p:spPr>
          <a:xfrm>
            <a:off x="3407567" y="6247744"/>
            <a:ext cx="6083565" cy="4617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1" u="none" strike="noStrike" kern="0" cap="none" spc="0" normalizeH="0" baseline="0" noProof="0" dirty="0">
                <a:ln>
                  <a:noFill/>
                </a:ln>
                <a:solidFill>
                  <a:srgbClr val="3F3F3F"/>
                </a:solidFill>
                <a:effectLst/>
                <a:uLnTx/>
                <a:uFillTx/>
                <a:latin typeface="Calibri"/>
                <a:ea typeface="Calibri"/>
                <a:cs typeface="Calibri"/>
                <a:sym typeface="Calibri"/>
              </a:rPr>
              <a:t>* Framework includes logical layer constructs that represent both over and underlay strata, inclusive of items such as infrastructure services and how those are realized in a footprint, networking, topology and implications of topology decisions, etc. </a:t>
            </a:r>
            <a:endParaRPr kumimoji="0" sz="800" b="0" i="1"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324" name="Google Shape;324;p38"/>
          <p:cNvPicPr preferRelativeResize="0"/>
          <p:nvPr/>
        </p:nvPicPr>
        <p:blipFill rotWithShape="1">
          <a:blip r:embed="rId4">
            <a:alphaModFix/>
          </a:blip>
          <a:srcRect/>
          <a:stretch/>
        </p:blipFill>
        <p:spPr>
          <a:xfrm>
            <a:off x="7323397" y="3311964"/>
            <a:ext cx="565814" cy="644210"/>
          </a:xfrm>
          <a:prstGeom prst="rect">
            <a:avLst/>
          </a:prstGeom>
          <a:solidFill>
            <a:srgbClr val="00183C">
              <a:alpha val="94120"/>
            </a:srgbClr>
          </a:solidFill>
          <a:ln>
            <a:noFill/>
          </a:ln>
        </p:spPr>
      </p:pic>
      <p:sp>
        <p:nvSpPr>
          <p:cNvPr id="325" name="Google Shape;325;p38"/>
          <p:cNvSpPr/>
          <p:nvPr/>
        </p:nvSpPr>
        <p:spPr>
          <a:xfrm>
            <a:off x="7026220" y="2133053"/>
            <a:ext cx="244753"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pic>
        <p:nvPicPr>
          <p:cNvPr id="326" name="Google Shape;326;p38"/>
          <p:cNvPicPr preferRelativeResize="0"/>
          <p:nvPr/>
        </p:nvPicPr>
        <p:blipFill rotWithShape="1">
          <a:blip r:embed="rId5">
            <a:alphaModFix/>
          </a:blip>
          <a:srcRect/>
          <a:stretch/>
        </p:blipFill>
        <p:spPr>
          <a:xfrm>
            <a:off x="6420943" y="4551235"/>
            <a:ext cx="471882" cy="458138"/>
          </a:xfrm>
          <a:prstGeom prst="rect">
            <a:avLst/>
          </a:prstGeom>
          <a:noFill/>
          <a:ln>
            <a:noFill/>
          </a:ln>
        </p:spPr>
      </p:pic>
      <p:pic>
        <p:nvPicPr>
          <p:cNvPr id="2" name="Picture 1">
            <a:extLst>
              <a:ext uri="{FF2B5EF4-FFF2-40B4-BE49-F238E27FC236}">
                <a16:creationId xmlns:a16="http://schemas.microsoft.com/office/drawing/2014/main" id="{4BDEBC56-6D7A-4B4F-A02B-64D8B3849596}"/>
              </a:ext>
            </a:extLst>
          </p:cNvPr>
          <p:cNvPicPr>
            <a:picLocks noChangeAspect="1"/>
          </p:cNvPicPr>
          <p:nvPr/>
        </p:nvPicPr>
        <p:blipFill>
          <a:blip r:embed="rId6"/>
          <a:stretch>
            <a:fillRect/>
          </a:stretch>
        </p:blipFill>
        <p:spPr>
          <a:xfrm>
            <a:off x="733671" y="2247559"/>
            <a:ext cx="2131446" cy="1690170"/>
          </a:xfrm>
          <a:prstGeom prst="rect">
            <a:avLst/>
          </a:prstGeom>
        </p:spPr>
      </p:pic>
      <p:sp>
        <p:nvSpPr>
          <p:cNvPr id="46" name="Google Shape;308;p38">
            <a:extLst>
              <a:ext uri="{FF2B5EF4-FFF2-40B4-BE49-F238E27FC236}">
                <a16:creationId xmlns:a16="http://schemas.microsoft.com/office/drawing/2014/main" id="{04494674-3605-7347-A4F8-F29E41285560}"/>
              </a:ext>
            </a:extLst>
          </p:cNvPr>
          <p:cNvSpPr/>
          <p:nvPr/>
        </p:nvSpPr>
        <p:spPr>
          <a:xfrm>
            <a:off x="9063969" y="4527296"/>
            <a:ext cx="2395581" cy="535800"/>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(CNTT) </a:t>
            </a:r>
          </a:p>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RA1, RA2</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7" name="Google Shape;309;p38">
            <a:extLst>
              <a:ext uri="{FF2B5EF4-FFF2-40B4-BE49-F238E27FC236}">
                <a16:creationId xmlns:a16="http://schemas.microsoft.com/office/drawing/2014/main" id="{CDC93895-81BD-C74F-B57B-35B3C5262756}"/>
              </a:ext>
            </a:extLst>
          </p:cNvPr>
          <p:cNvSpPr/>
          <p:nvPr/>
        </p:nvSpPr>
        <p:spPr>
          <a:xfrm>
            <a:off x="8930421" y="3825356"/>
            <a:ext cx="1128162"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(Open</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Stack </a:t>
            </a:r>
            <a:r>
              <a:rPr lang="en-US" sz="1200" dirty="0">
                <a:solidFill>
                  <a:srgbClr val="000090"/>
                </a:solidFill>
              </a:rPr>
              <a:t>&amp; </a:t>
            </a:r>
            <a:r>
              <a:rPr lang="en-US" sz="1200" dirty="0" err="1">
                <a:solidFill>
                  <a:srgbClr val="000090"/>
                </a:solidFill>
              </a:rPr>
              <a:t>oth</a:t>
            </a:r>
            <a:r>
              <a:rPr kumimoji="0" lang="en-US" sz="1200" b="0" i="0" u="none" strike="noStrike" kern="0" cap="none" spc="0" normalizeH="0" baseline="0" noProof="0" dirty="0" err="1">
                <a:ln>
                  <a:noFill/>
                </a:ln>
                <a:solidFill>
                  <a:srgbClr val="000090"/>
                </a:solidFill>
                <a:effectLst/>
                <a:uLnTx/>
                <a:uFillTx/>
                <a:latin typeface="Arial"/>
                <a:ea typeface="Arial"/>
                <a:cs typeface="Arial"/>
                <a:sym typeface="Arial"/>
              </a:rPr>
              <a:t>ers</a:t>
            </a: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  )</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8" name="Google Shape;310;p38">
            <a:extLst>
              <a:ext uri="{FF2B5EF4-FFF2-40B4-BE49-F238E27FC236}">
                <a16:creationId xmlns:a16="http://schemas.microsoft.com/office/drawing/2014/main" id="{8E33B5B6-C845-BF47-A4A6-3E19C2C771A4}"/>
              </a:ext>
            </a:extLst>
          </p:cNvPr>
          <p:cNvSpPr/>
          <p:nvPr/>
        </p:nvSpPr>
        <p:spPr>
          <a:xfrm>
            <a:off x="8215052" y="3120469"/>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9" name="Google Shape;311;p38">
            <a:extLst>
              <a:ext uri="{FF2B5EF4-FFF2-40B4-BE49-F238E27FC236}">
                <a16:creationId xmlns:a16="http://schemas.microsoft.com/office/drawing/2014/main" id="{C8A176DF-FA4A-4849-83B0-EDE10E42616E}"/>
              </a:ext>
            </a:extLst>
          </p:cNvPr>
          <p:cNvSpPr/>
          <p:nvPr/>
        </p:nvSpPr>
        <p:spPr>
          <a:xfrm>
            <a:off x="8215052" y="2475804"/>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PNF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0" name="Google Shape;312;p38">
            <a:extLst>
              <a:ext uri="{FF2B5EF4-FFF2-40B4-BE49-F238E27FC236}">
                <a16:creationId xmlns:a16="http://schemas.microsoft.com/office/drawing/2014/main" id="{3E4594F0-F3FF-5D49-9722-230278C9D468}"/>
              </a:ext>
            </a:extLst>
          </p:cNvPr>
          <p:cNvSpPr/>
          <p:nvPr/>
        </p:nvSpPr>
        <p:spPr>
          <a:xfrm>
            <a:off x="9063970" y="2475804"/>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51" name="Google Shape;313;p38">
            <a:extLst>
              <a:ext uri="{FF2B5EF4-FFF2-40B4-BE49-F238E27FC236}">
                <a16:creationId xmlns:a16="http://schemas.microsoft.com/office/drawing/2014/main" id="{EC7F77B8-E726-7D41-8C92-C2AF4BC94ECD}"/>
              </a:ext>
            </a:extLst>
          </p:cNvPr>
          <p:cNvSpPr/>
          <p:nvPr/>
        </p:nvSpPr>
        <p:spPr>
          <a:xfrm>
            <a:off x="9912888" y="2475804"/>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p>
        </p:txBody>
      </p:sp>
      <p:sp>
        <p:nvSpPr>
          <p:cNvPr id="52" name="Google Shape;314;p38">
            <a:extLst>
              <a:ext uri="{FF2B5EF4-FFF2-40B4-BE49-F238E27FC236}">
                <a16:creationId xmlns:a16="http://schemas.microsoft.com/office/drawing/2014/main" id="{13CAAE0C-11DA-3643-A8BA-424B44FE2BE8}"/>
              </a:ext>
            </a:extLst>
          </p:cNvPr>
          <p:cNvSpPr/>
          <p:nvPr/>
        </p:nvSpPr>
        <p:spPr>
          <a:xfrm>
            <a:off x="10761806" y="2475804"/>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endParaRPr kumimoji="0" sz="1400" b="1" i="0" u="none" strike="noStrike" kern="0" cap="none" spc="0" normalizeH="0" baseline="0" noProof="0" dirty="0">
              <a:ln>
                <a:noFill/>
              </a:ln>
              <a:solidFill>
                <a:srgbClr val="FF0000"/>
              </a:solidFill>
              <a:effectLst/>
              <a:uLnTx/>
              <a:uFillTx/>
              <a:latin typeface="Gill Sans"/>
              <a:ea typeface="Gill Sans"/>
              <a:cs typeface="Gill Sans"/>
              <a:sym typeface="Gill Sans"/>
            </a:endParaRPr>
          </a:p>
        </p:txBody>
      </p:sp>
      <p:sp>
        <p:nvSpPr>
          <p:cNvPr id="54" name="Google Shape;316;p38">
            <a:extLst>
              <a:ext uri="{FF2B5EF4-FFF2-40B4-BE49-F238E27FC236}">
                <a16:creationId xmlns:a16="http://schemas.microsoft.com/office/drawing/2014/main" id="{7A16DA02-53CF-3346-B672-62D0B3C5C4C2}"/>
              </a:ext>
            </a:extLst>
          </p:cNvPr>
          <p:cNvSpPr/>
          <p:nvPr/>
        </p:nvSpPr>
        <p:spPr>
          <a:xfrm>
            <a:off x="10189627" y="3820039"/>
            <a:ext cx="1377020"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(K8s)</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55" name="Google Shape;319;p38">
            <a:extLst>
              <a:ext uri="{FF2B5EF4-FFF2-40B4-BE49-F238E27FC236}">
                <a16:creationId xmlns:a16="http://schemas.microsoft.com/office/drawing/2014/main" id="{C66AA6BC-4D7A-1C4B-87E6-A0A769A1F233}"/>
              </a:ext>
            </a:extLst>
          </p:cNvPr>
          <p:cNvPicPr preferRelativeResize="0"/>
          <p:nvPr/>
        </p:nvPicPr>
        <p:blipFill rotWithShape="1">
          <a:blip r:embed="rId3">
            <a:alphaModFix/>
          </a:blip>
          <a:srcRect/>
          <a:stretch/>
        </p:blipFill>
        <p:spPr>
          <a:xfrm>
            <a:off x="8550282" y="3275065"/>
            <a:ext cx="1089420" cy="232864"/>
          </a:xfrm>
          <a:prstGeom prst="rect">
            <a:avLst/>
          </a:prstGeom>
          <a:noFill/>
          <a:ln>
            <a:noFill/>
          </a:ln>
        </p:spPr>
      </p:pic>
      <p:sp>
        <p:nvSpPr>
          <p:cNvPr id="57" name="Google Shape;321;p38">
            <a:extLst>
              <a:ext uri="{FF2B5EF4-FFF2-40B4-BE49-F238E27FC236}">
                <a16:creationId xmlns:a16="http://schemas.microsoft.com/office/drawing/2014/main" id="{106BA38D-A051-C043-A1A7-FFF6FEC30BFC}"/>
              </a:ext>
            </a:extLst>
          </p:cNvPr>
          <p:cNvSpPr txBox="1"/>
          <p:nvPr/>
        </p:nvSpPr>
        <p:spPr>
          <a:xfrm>
            <a:off x="8091702"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Hybrid (PNF/VNF &amp; CNF) Compliance and Verification with OVP Ph2 in partnership with CNCF Conformance tests for CNFs and K8s in CNCF</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59" name="Google Shape;326;p38">
            <a:extLst>
              <a:ext uri="{FF2B5EF4-FFF2-40B4-BE49-F238E27FC236}">
                <a16:creationId xmlns:a16="http://schemas.microsoft.com/office/drawing/2014/main" id="{A523DA9C-413A-3C48-85BF-282BEBB60DE2}"/>
              </a:ext>
            </a:extLst>
          </p:cNvPr>
          <p:cNvPicPr preferRelativeResize="0"/>
          <p:nvPr/>
        </p:nvPicPr>
        <p:blipFill rotWithShape="1">
          <a:blip r:embed="rId5">
            <a:alphaModFix/>
          </a:blip>
          <a:srcRect/>
          <a:stretch/>
        </p:blipFill>
        <p:spPr>
          <a:xfrm>
            <a:off x="10874696" y="4560651"/>
            <a:ext cx="471882" cy="458138"/>
          </a:xfrm>
          <a:prstGeom prst="rect">
            <a:avLst/>
          </a:prstGeom>
          <a:noFill/>
          <a:ln>
            <a:noFill/>
          </a:ln>
        </p:spPr>
      </p:pic>
      <p:sp>
        <p:nvSpPr>
          <p:cNvPr id="60" name="Google Shape;317;p38">
            <a:extLst>
              <a:ext uri="{FF2B5EF4-FFF2-40B4-BE49-F238E27FC236}">
                <a16:creationId xmlns:a16="http://schemas.microsoft.com/office/drawing/2014/main" id="{71D17F2E-DF0E-F340-8F9F-8B2E196A96B9}"/>
              </a:ext>
            </a:extLst>
          </p:cNvPr>
          <p:cNvSpPr txBox="1"/>
          <p:nvPr/>
        </p:nvSpPr>
        <p:spPr>
          <a:xfrm>
            <a:off x="8025414" y="1269899"/>
            <a:ext cx="4166586" cy="545142"/>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2 </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a:t>
            </a:r>
            <a:r>
              <a:rPr lang="en-US" sz="1800" b="1" dirty="0">
                <a:solidFill>
                  <a:srgbClr val="3F3F3F"/>
                </a:solidFill>
                <a:latin typeface="Open Sans"/>
                <a:ea typeface="Open Sans"/>
                <a:cs typeface="Open Sans"/>
                <a:sym typeface="Open Sans"/>
              </a:rPr>
              <a:t>additional </a:t>
            </a: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collaboration with CNCF)</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1" name="Google Shape;284;p38">
            <a:extLst>
              <a:ext uri="{FF2B5EF4-FFF2-40B4-BE49-F238E27FC236}">
                <a16:creationId xmlns:a16="http://schemas.microsoft.com/office/drawing/2014/main" id="{1B527FB9-3BB6-A54D-A979-0C4DFCC7A4F4}"/>
              </a:ext>
            </a:extLst>
          </p:cNvPr>
          <p:cNvSpPr/>
          <p:nvPr/>
        </p:nvSpPr>
        <p:spPr>
          <a:xfrm>
            <a:off x="9848117" y="2417612"/>
            <a:ext cx="1672869" cy="681886"/>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3" name="TextBox 2">
            <a:extLst>
              <a:ext uri="{FF2B5EF4-FFF2-40B4-BE49-F238E27FC236}">
                <a16:creationId xmlns:a16="http://schemas.microsoft.com/office/drawing/2014/main" id="{837696E7-01A4-EE4B-949E-189B8ADDF4F0}"/>
              </a:ext>
            </a:extLst>
          </p:cNvPr>
          <p:cNvSpPr txBox="1"/>
          <p:nvPr/>
        </p:nvSpPr>
        <p:spPr>
          <a:xfrm>
            <a:off x="9930072" y="2821150"/>
            <a:ext cx="162736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000000"/>
                </a:solidFill>
                <a:effectLst/>
                <a:uLnTx/>
                <a:uFillTx/>
                <a:latin typeface="Arial"/>
                <a:cs typeface="Arial"/>
                <a:sym typeface="Arial"/>
              </a:rPr>
              <a:t>CNF Conformance (CNCF)</a:t>
            </a:r>
          </a:p>
        </p:txBody>
      </p:sp>
      <p:sp>
        <p:nvSpPr>
          <p:cNvPr id="65" name="Google Shape;325;p38">
            <a:extLst>
              <a:ext uri="{FF2B5EF4-FFF2-40B4-BE49-F238E27FC236}">
                <a16:creationId xmlns:a16="http://schemas.microsoft.com/office/drawing/2014/main" id="{130FE85B-ED19-2A4B-AD47-59075AF4691A}"/>
              </a:ext>
            </a:extLst>
          </p:cNvPr>
          <p:cNvSpPr/>
          <p:nvPr/>
        </p:nvSpPr>
        <p:spPr>
          <a:xfrm flipH="1">
            <a:off x="7913156" y="2133053"/>
            <a:ext cx="328204"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67" name="Google Shape;284;p38">
            <a:extLst>
              <a:ext uri="{FF2B5EF4-FFF2-40B4-BE49-F238E27FC236}">
                <a16:creationId xmlns:a16="http://schemas.microsoft.com/office/drawing/2014/main" id="{B560E5C1-505C-FA4D-811A-DDEB0AB7EEAD}"/>
              </a:ext>
            </a:extLst>
          </p:cNvPr>
          <p:cNvSpPr/>
          <p:nvPr/>
        </p:nvSpPr>
        <p:spPr>
          <a:xfrm>
            <a:off x="9997917" y="3737213"/>
            <a:ext cx="1523069" cy="681886"/>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68" name="TextBox 67">
            <a:extLst>
              <a:ext uri="{FF2B5EF4-FFF2-40B4-BE49-F238E27FC236}">
                <a16:creationId xmlns:a16="http://schemas.microsoft.com/office/drawing/2014/main" id="{E0172DAA-9DE0-B04D-AC02-8D64052F553D}"/>
              </a:ext>
            </a:extLst>
          </p:cNvPr>
          <p:cNvSpPr txBox="1"/>
          <p:nvPr/>
        </p:nvSpPr>
        <p:spPr>
          <a:xfrm>
            <a:off x="10062384" y="4135983"/>
            <a:ext cx="162736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000000"/>
                </a:solidFill>
                <a:effectLst/>
                <a:uLnTx/>
                <a:uFillTx/>
                <a:latin typeface="Arial"/>
                <a:cs typeface="Arial"/>
                <a:sym typeface="Arial"/>
              </a:rPr>
              <a:t>CNF Conformance (CNCF)</a:t>
            </a:r>
          </a:p>
        </p:txBody>
      </p:sp>
      <p:cxnSp>
        <p:nvCxnSpPr>
          <p:cNvPr id="69" name="Google Shape;318;p38">
            <a:extLst>
              <a:ext uri="{FF2B5EF4-FFF2-40B4-BE49-F238E27FC236}">
                <a16:creationId xmlns:a16="http://schemas.microsoft.com/office/drawing/2014/main" id="{1E8F7FD4-AB6B-154F-A641-BBA2D44EB2F7}"/>
              </a:ext>
            </a:extLst>
          </p:cNvPr>
          <p:cNvCxnSpPr>
            <a:cxnSpLocks/>
          </p:cNvCxnSpPr>
          <p:nvPr/>
        </p:nvCxnSpPr>
        <p:spPr>
          <a:xfrm>
            <a:off x="9997917" y="1849718"/>
            <a:ext cx="0" cy="223500"/>
          </a:xfrm>
          <a:prstGeom prst="straightConnector1">
            <a:avLst/>
          </a:prstGeom>
          <a:noFill/>
          <a:ln w="38100" cap="flat" cmpd="sng">
            <a:solidFill>
              <a:schemeClr val="accent1"/>
            </a:solidFill>
            <a:prstDash val="solid"/>
            <a:miter lim="800000"/>
            <a:headEnd type="none" w="sm" len="sm"/>
            <a:tailEnd type="triangle" w="med" len="med"/>
          </a:ln>
        </p:spPr>
      </p:cxnSp>
      <p:sp>
        <p:nvSpPr>
          <p:cNvPr id="70" name="Google Shape;317;p38">
            <a:extLst>
              <a:ext uri="{FF2B5EF4-FFF2-40B4-BE49-F238E27FC236}">
                <a16:creationId xmlns:a16="http://schemas.microsoft.com/office/drawing/2014/main" id="{269BE3DE-0EAE-324C-B90C-84BF8FFFED18}"/>
              </a:ext>
            </a:extLst>
          </p:cNvPr>
          <p:cNvSpPr txBox="1"/>
          <p:nvPr/>
        </p:nvSpPr>
        <p:spPr>
          <a:xfrm>
            <a:off x="984447" y="1323578"/>
            <a:ext cx="1679932" cy="3693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Today</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56" name="Google Shape;311;p38">
            <a:extLst>
              <a:ext uri="{FF2B5EF4-FFF2-40B4-BE49-F238E27FC236}">
                <a16:creationId xmlns:a16="http://schemas.microsoft.com/office/drawing/2014/main" id="{7360A650-3106-4A48-9177-F7CCFDD58A73}"/>
              </a:ext>
            </a:extLst>
          </p:cNvPr>
          <p:cNvSpPr/>
          <p:nvPr/>
        </p:nvSpPr>
        <p:spPr>
          <a:xfrm>
            <a:off x="3772534" y="3810623"/>
            <a:ext cx="697800" cy="1243471"/>
          </a:xfrm>
          <a:prstGeom prst="roundRect">
            <a:avLst>
              <a:gd name="adj" fmla="val 16667"/>
            </a:avLst>
          </a:prstGeom>
          <a:solidFill>
            <a:schemeClr val="bg2">
              <a:lumMod val="25000"/>
              <a:lumOff val="75000"/>
            </a:schemeClr>
          </a:solidFill>
          <a:ln>
            <a:solidFill>
              <a:schemeClr val="accent1">
                <a:lumMod val="60000"/>
                <a:lumOff val="40000"/>
              </a:schemeClr>
            </a:solid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err="1">
                <a:ln>
                  <a:noFill/>
                </a:ln>
                <a:solidFill>
                  <a:srgbClr val="000090"/>
                </a:solidFill>
                <a:effectLst/>
                <a:uLnTx/>
                <a:uFillTx/>
                <a:latin typeface="Arial"/>
                <a:ea typeface="Arial"/>
                <a:cs typeface="Arial"/>
                <a:sym typeface="Arial"/>
              </a:rPr>
              <a:t>PNFi</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8" name="Google Shape;311;p38">
            <a:extLst>
              <a:ext uri="{FF2B5EF4-FFF2-40B4-BE49-F238E27FC236}">
                <a16:creationId xmlns:a16="http://schemas.microsoft.com/office/drawing/2014/main" id="{CEF4EFAC-2199-4A99-84B4-8ABFFB8C0FD8}"/>
              </a:ext>
            </a:extLst>
          </p:cNvPr>
          <p:cNvSpPr/>
          <p:nvPr/>
        </p:nvSpPr>
        <p:spPr>
          <a:xfrm>
            <a:off x="8228024" y="3810623"/>
            <a:ext cx="611236" cy="1244548"/>
          </a:xfrm>
          <a:prstGeom prst="roundRect">
            <a:avLst>
              <a:gd name="adj" fmla="val 16667"/>
            </a:avLst>
          </a:prstGeom>
          <a:solidFill>
            <a:schemeClr val="bg2">
              <a:lumMod val="25000"/>
              <a:lumOff val="75000"/>
            </a:schemeClr>
          </a:solidFill>
          <a:ln>
            <a:solidFill>
              <a:schemeClr val="accent1">
                <a:lumMod val="60000"/>
                <a:lumOff val="40000"/>
              </a:schemeClr>
            </a:solid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050" b="0" i="0" u="none" strike="noStrike" kern="0" cap="none" spc="0" normalizeH="0" baseline="0" noProof="0" dirty="0" err="1">
                <a:ln>
                  <a:noFill/>
                </a:ln>
                <a:solidFill>
                  <a:srgbClr val="000090"/>
                </a:solidFill>
                <a:effectLst/>
                <a:uLnTx/>
                <a:uFillTx/>
                <a:latin typeface="Arial"/>
                <a:ea typeface="Arial"/>
                <a:cs typeface="Arial"/>
                <a:sym typeface="Arial"/>
              </a:rPr>
              <a:t>PNFi</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63" name="Google Shape;315;p38">
            <a:extLst>
              <a:ext uri="{FF2B5EF4-FFF2-40B4-BE49-F238E27FC236}">
                <a16:creationId xmlns:a16="http://schemas.microsoft.com/office/drawing/2014/main" id="{D930B8D4-8731-4A81-80C5-9CF8D8DC154C}"/>
              </a:ext>
            </a:extLst>
          </p:cNvPr>
          <p:cNvSpPr/>
          <p:nvPr/>
        </p:nvSpPr>
        <p:spPr>
          <a:xfrm>
            <a:off x="8031527" y="2006076"/>
            <a:ext cx="3892971" cy="371041"/>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1" i="0" u="none" strike="noStrike" kern="0" cap="none" spc="0" normalizeH="0" baseline="0" noProof="0" dirty="0">
                <a:ln>
                  <a:noFill/>
                </a:ln>
                <a:solidFill>
                  <a:srgbClr val="000090"/>
                </a:solidFill>
                <a:effectLst/>
                <a:uLnTx/>
                <a:uFillTx/>
                <a:latin typeface="Arial"/>
                <a:ea typeface="Arial"/>
                <a:cs typeface="Arial"/>
                <a:sym typeface="Arial"/>
              </a:rPr>
              <a:t>PNF/VNF/CNF Onboarding/pre-validation tools/</a:t>
            </a:r>
            <a:r>
              <a:rPr kumimoji="0" lang="en-US" sz="1100" b="1" i="0" u="none" strike="noStrike" kern="0" cap="none" spc="0" normalizeH="0" baseline="0" noProof="0">
                <a:ln>
                  <a:noFill/>
                </a:ln>
                <a:solidFill>
                  <a:srgbClr val="000090"/>
                </a:solidFill>
                <a:effectLst/>
                <a:uLnTx/>
                <a:uFillTx/>
                <a:latin typeface="Arial"/>
                <a:ea typeface="Arial"/>
                <a:cs typeface="Arial"/>
                <a:sym typeface="Arial"/>
              </a:rPr>
              <a:t>projects </a:t>
            </a:r>
            <a:endParaRPr kumimoji="0" lang="en-US" sz="1100" b="1" i="0" u="none" strike="noStrike" kern="0" cap="none" spc="0" normalizeH="0" baseline="0" noProof="0" dirty="0">
              <a:ln>
                <a:noFill/>
              </a:ln>
              <a:solidFill>
                <a:srgbClr val="000090"/>
              </a:solidFill>
              <a:effectLst/>
              <a:uLnTx/>
              <a:uFillTx/>
              <a:latin typeface="Arial"/>
              <a:ea typeface="Arial"/>
              <a:cs typeface="Arial"/>
              <a:sym typeface="Arial"/>
            </a:endParaRPr>
          </a:p>
        </p:txBody>
      </p:sp>
    </p:spTree>
    <p:extLst>
      <p:ext uri="{BB962C8B-B14F-4D97-AF65-F5344CB8AC3E}">
        <p14:creationId xmlns:p14="http://schemas.microsoft.com/office/powerpoint/2010/main" val="1374049284"/>
      </p:ext>
    </p:extLst>
  </p:cSld>
  <p:clrMapOvr>
    <a:masterClrMapping/>
  </p:clrMapOvr>
  <p:transition>
    <p:fade thruBlk="1"/>
  </p:transition>
</p:sld>
</file>

<file path=ppt/theme/theme1.xml><?xml version="1.0" encoding="utf-8"?>
<a:theme xmlns:a="http://schemas.openxmlformats.org/drawingml/2006/main" name="CNCF 2019">
  <a:themeElements>
    <a:clrScheme name="CNCF">
      <a:dk1>
        <a:srgbClr val="000000"/>
      </a:dk1>
      <a:lt1>
        <a:srgbClr val="FFFFFF"/>
      </a:lt1>
      <a:dk2>
        <a:srgbClr val="3F4749"/>
      </a:dk2>
      <a:lt2>
        <a:srgbClr val="CCD8DB"/>
      </a:lt2>
      <a:accent1>
        <a:srgbClr val="DF156C"/>
      </a:accent1>
      <a:accent2>
        <a:srgbClr val="252A60"/>
      </a:accent2>
      <a:accent3>
        <a:srgbClr val="515EA1"/>
      </a:accent3>
      <a:accent4>
        <a:srgbClr val="3EB8C1"/>
      </a:accent4>
      <a:accent5>
        <a:srgbClr val="9FABD7"/>
      </a:accent5>
      <a:accent6>
        <a:srgbClr val="283235"/>
      </a:accent6>
      <a:hlink>
        <a:srgbClr val="515EA1"/>
      </a:hlink>
      <a:folHlink>
        <a:srgbClr val="515EA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299</Words>
  <Application>Microsoft Office PowerPoint</Application>
  <PresentationFormat>Widescreen</PresentationFormat>
  <Paragraphs>60</Paragraphs>
  <Slides>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vt:i4>
      </vt:variant>
    </vt:vector>
  </HeadingPairs>
  <TitlesOfParts>
    <vt:vector size="10" baseType="lpstr">
      <vt:lpstr>Century Gothic</vt:lpstr>
      <vt:lpstr>Helvetica Neue</vt:lpstr>
      <vt:lpstr>Gill Sans</vt:lpstr>
      <vt:lpstr>Arial</vt:lpstr>
      <vt:lpstr>Open Sans</vt:lpstr>
      <vt:lpstr>Calibri</vt:lpstr>
      <vt:lpstr>CNCF 2019</vt:lpstr>
      <vt:lpstr>Office Theme</vt:lpstr>
      <vt:lpstr>Evolving from VNFs to CNFs</vt:lpstr>
      <vt:lpstr>LF Networking OVP: End to End Compliance &amp; Verification Program Accelerating Deployment – Reduce Operator &amp; Supplier Integration/Interop Testing Intervals By 50%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CNF Conformance v0.2</dc:title>
  <dc:creator>Lefevre, Catherine</dc:creator>
  <cp:lastModifiedBy>Lefevre, Catherine</cp:lastModifiedBy>
  <cp:revision>28</cp:revision>
  <dcterms:modified xsi:type="dcterms:W3CDTF">2020-02-28T16:53:30Z</dcterms:modified>
</cp:coreProperties>
</file>