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41"/>
  </p:notesMasterIdLst>
  <p:sldIdLst>
    <p:sldId id="321" r:id="rId2"/>
    <p:sldId id="474" r:id="rId3"/>
    <p:sldId id="438" r:id="rId4"/>
    <p:sldId id="407" r:id="rId5"/>
    <p:sldId id="601" r:id="rId6"/>
    <p:sldId id="446" r:id="rId7"/>
    <p:sldId id="399" r:id="rId8"/>
    <p:sldId id="552" r:id="rId9"/>
    <p:sldId id="475" r:id="rId10"/>
    <p:sldId id="572" r:id="rId11"/>
    <p:sldId id="548" r:id="rId12"/>
    <p:sldId id="557" r:id="rId13"/>
    <p:sldId id="560" r:id="rId14"/>
    <p:sldId id="318" r:id="rId15"/>
    <p:sldId id="319" r:id="rId16"/>
    <p:sldId id="555" r:id="rId17"/>
    <p:sldId id="573" r:id="rId18"/>
    <p:sldId id="597" r:id="rId19"/>
    <p:sldId id="574" r:id="rId20"/>
    <p:sldId id="293" r:id="rId21"/>
    <p:sldId id="322" r:id="rId22"/>
    <p:sldId id="520" r:id="rId23"/>
    <p:sldId id="562" r:id="rId24"/>
    <p:sldId id="600" r:id="rId25"/>
    <p:sldId id="598" r:id="rId26"/>
    <p:sldId id="595" r:id="rId27"/>
    <p:sldId id="426" r:id="rId28"/>
    <p:sldId id="589" r:id="rId29"/>
    <p:sldId id="593" r:id="rId30"/>
    <p:sldId id="596" r:id="rId31"/>
    <p:sldId id="563" r:id="rId32"/>
    <p:sldId id="566" r:id="rId33"/>
    <p:sldId id="427" r:id="rId34"/>
    <p:sldId id="558" r:id="rId35"/>
    <p:sldId id="530" r:id="rId36"/>
    <p:sldId id="567" r:id="rId37"/>
    <p:sldId id="569" r:id="rId38"/>
    <p:sldId id="570" r:id="rId39"/>
    <p:sldId id="305" r:id="rId4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3847"/>
    <a:srgbClr val="66FFFF"/>
    <a:srgbClr val="242D38"/>
    <a:srgbClr val="44546A"/>
    <a:srgbClr val="050607"/>
    <a:srgbClr val="0000FF"/>
    <a:srgbClr val="009900"/>
    <a:srgbClr val="CCFFFF"/>
    <a:srgbClr val="66CCFF"/>
    <a:srgbClr val="FF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47" autoAdjust="0"/>
    <p:restoredTop sz="95198" autoAdjust="0"/>
  </p:normalViewPr>
  <p:slideViewPr>
    <p:cSldViewPr snapToGrid="0" snapToObjects="1">
      <p:cViewPr varScale="1">
        <p:scale>
          <a:sx n="76" d="100"/>
          <a:sy n="76" d="100"/>
        </p:scale>
        <p:origin x="64" y="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41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 NSSI </a:t>
            </a:r>
            <a:r>
              <a:rPr lang="en-US" dirty="0"/>
              <a:t>– </a:t>
            </a:r>
            <a:r>
              <a:rPr lang="en-US"/>
              <a:t>SO impacts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96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err="1"/>
              <a:t>Eg</a:t>
            </a:r>
            <a:r>
              <a:rPr kumimoji="1" lang="en-US" altLang="zh-CN" dirty="0"/>
              <a:t>:</a:t>
            </a:r>
            <a:r>
              <a:rPr kumimoji="1" lang="zh-CN" altLang="en-US" dirty="0"/>
              <a:t> </a:t>
            </a:r>
            <a:r>
              <a:rPr kumimoji="1" lang="en-US" altLang="zh-CN" dirty="0"/>
              <a:t>toy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</a:p>
          <a:p>
            <a:endParaRPr kumimoji="1" lang="en-US" altLang="zh-CN" dirty="0"/>
          </a:p>
          <a:p>
            <a:r>
              <a:rPr kumimoji="1" lang="en-US" altLang="zh-CN" dirty="0" err="1"/>
              <a:t>Eg</a:t>
            </a:r>
            <a:r>
              <a:rPr kumimoji="1" lang="zh-CN" altLang="en-US" dirty="0"/>
              <a:t> </a:t>
            </a:r>
            <a:r>
              <a:rPr kumimoji="1" lang="en-US" altLang="zh-CN" dirty="0"/>
              <a:t>throughput</a:t>
            </a:r>
            <a:r>
              <a:rPr kumimoji="1" lang="zh-CN" altLang="en-US" dirty="0"/>
              <a:t> </a:t>
            </a:r>
            <a:r>
              <a:rPr kumimoji="1" lang="en-US" altLang="zh-CN" dirty="0"/>
              <a:t>&gt;10</a:t>
            </a:r>
            <a:r>
              <a:rPr kumimoji="1" lang="zh-CN" altLang="en-US" dirty="0"/>
              <a:t> </a:t>
            </a:r>
            <a:r>
              <a:rPr kumimoji="1" lang="en-US" altLang="zh-CN" dirty="0"/>
              <a:t>send</a:t>
            </a:r>
            <a:r>
              <a:rPr kumimoji="1" lang="zh-CN" altLang="en-US" dirty="0"/>
              <a:t> </a:t>
            </a:r>
            <a:r>
              <a:rPr kumimoji="1" lang="en-US" altLang="zh-CN" dirty="0"/>
              <a:t>out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event,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Situation</a:t>
            </a:r>
            <a:r>
              <a:rPr kumimoji="1" lang="zh-CN" altLang="en-US" dirty="0"/>
              <a:t>，</a:t>
            </a:r>
            <a:r>
              <a:rPr kumimoji="1" lang="en-US" altLang="zh-CN" dirty="0"/>
              <a:t>tendency,</a:t>
            </a:r>
            <a:r>
              <a:rPr kumimoji="1" lang="zh-CN" altLang="en-US" dirty="0"/>
              <a:t> 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en-US" altLang="zh-CN" dirty="0"/>
              <a:t>VES,</a:t>
            </a:r>
            <a:r>
              <a:rPr kumimoji="1" lang="zh-CN" altLang="en-US" dirty="0"/>
              <a:t> </a:t>
            </a:r>
            <a:r>
              <a:rPr kumimoji="1" lang="en-US" altLang="zh-CN" dirty="0"/>
              <a:t>JSON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Analysis</a:t>
            </a:r>
            <a:r>
              <a:rPr kumimoji="1" lang="zh-CN" altLang="en-US" dirty="0"/>
              <a:t> </a:t>
            </a:r>
            <a:r>
              <a:rPr kumimoji="1" lang="en-US" altLang="zh-CN" dirty="0"/>
              <a:t>MS.</a:t>
            </a:r>
          </a:p>
          <a:p>
            <a:endParaRPr kumimoji="1" lang="en-US" altLang="zh-CN" dirty="0"/>
          </a:p>
          <a:p>
            <a:r>
              <a:rPr kumimoji="1" lang="en-US" altLang="zh-CN" dirty="0"/>
              <a:t>TCA</a:t>
            </a:r>
            <a:r>
              <a:rPr kumimoji="1" lang="zh-CN" altLang="en-US" dirty="0"/>
              <a:t> </a:t>
            </a:r>
            <a:r>
              <a:rPr kumimoji="1" lang="en-US" altLang="zh-CN" dirty="0"/>
              <a:t>only</a:t>
            </a:r>
            <a:r>
              <a:rPr kumimoji="1" lang="zh-CN" altLang="en-US" dirty="0"/>
              <a:t> </a:t>
            </a:r>
            <a:r>
              <a:rPr kumimoji="1" lang="en-US" altLang="zh-CN" dirty="0"/>
              <a:t>can</a:t>
            </a:r>
            <a:r>
              <a:rPr kumimoji="1" lang="zh-CN" altLang="en-US" dirty="0"/>
              <a:t> </a:t>
            </a:r>
            <a:r>
              <a:rPr kumimoji="1" lang="en-US" altLang="zh-CN" dirty="0"/>
              <a:t>read</a:t>
            </a:r>
            <a:r>
              <a:rPr kumimoji="1" lang="zh-CN" altLang="en-US" dirty="0"/>
              <a:t> </a:t>
            </a:r>
            <a:r>
              <a:rPr kumimoji="1" lang="en-US" altLang="zh-CN" dirty="0"/>
              <a:t>VES,</a:t>
            </a:r>
          </a:p>
          <a:p>
            <a:r>
              <a:rPr kumimoji="1" lang="en-US" altLang="zh-CN" dirty="0"/>
              <a:t>May</a:t>
            </a:r>
            <a:r>
              <a:rPr kumimoji="1" lang="zh-CN" altLang="en-US" dirty="0"/>
              <a:t> </a:t>
            </a:r>
            <a:r>
              <a:rPr kumimoji="1" lang="en-US" altLang="zh-CN" dirty="0"/>
              <a:t>need</a:t>
            </a:r>
            <a:r>
              <a:rPr kumimoji="1" lang="zh-CN" altLang="en-US" dirty="0"/>
              <a:t> </a:t>
            </a:r>
            <a:r>
              <a:rPr kumimoji="1" lang="en-US" altLang="zh-CN" dirty="0"/>
              <a:t>a</a:t>
            </a:r>
            <a:r>
              <a:rPr kumimoji="1" lang="zh-CN" altLang="en-US" dirty="0"/>
              <a:t> </a:t>
            </a:r>
            <a:r>
              <a:rPr kumimoji="1" lang="en-US" altLang="zh-CN" dirty="0"/>
              <a:t>json</a:t>
            </a:r>
            <a:r>
              <a:rPr kumimoji="1" lang="zh-CN" altLang="en-US" dirty="0"/>
              <a:t> </a:t>
            </a:r>
            <a:r>
              <a:rPr kumimoji="1" lang="en-US" altLang="zh-CN" dirty="0"/>
              <a:t>convert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ves</a:t>
            </a:r>
            <a:endParaRPr kumimoji="1" lang="en-US" altLang="zh-CN" dirty="0"/>
          </a:p>
          <a:p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37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33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76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688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04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Improvements</a:t>
            </a:r>
          </a:p>
          <a:p>
            <a:r>
              <a:rPr lang="en-US" dirty="0"/>
              <a:t>EXT-API</a:t>
            </a:r>
          </a:p>
          <a:p>
            <a:r>
              <a:rPr lang="en-US" dirty="0"/>
              <a:t>RAN, Core, Transport</a:t>
            </a:r>
          </a:p>
          <a:p>
            <a:r>
              <a:rPr lang="en-US" dirty="0"/>
              <a:t>KPI monitoring, Closed Loop, Intelligent Slicing</a:t>
            </a:r>
          </a:p>
          <a:p>
            <a:r>
              <a:rPr lang="en-US" dirty="0"/>
              <a:t>Modeling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08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43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66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651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369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Tracking area list provided</a:t>
            </a:r>
          </a:p>
          <a:p>
            <a:r>
              <a:rPr lang="en-US" dirty="0"/>
              <a:t>AAI or CPS</a:t>
            </a:r>
          </a:p>
          <a:p>
            <a:r>
              <a:rPr lang="en-US" dirty="0"/>
              <a:t>Static mapping RU -&gt; DU to start with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16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9/29/2020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2020/9/29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9948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63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303819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E2E Network Slicing: Architecture Review for Guilin</a:t>
            </a:r>
            <a:endParaRPr lang="ru-RU" dirty="0"/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2420335D-C1D9-4566-A643-D44E282CBC21}"/>
              </a:ext>
            </a:extLst>
          </p:cNvPr>
          <p:cNvSpPr txBox="1">
            <a:spLocks/>
          </p:cNvSpPr>
          <p:nvPr/>
        </p:nvSpPr>
        <p:spPr>
          <a:xfrm>
            <a:off x="1618374" y="3551011"/>
            <a:ext cx="8955251" cy="1705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  <a:p>
            <a:r>
              <a:rPr lang="en-US" altLang="zh-CN" b="1" dirty="0"/>
              <a:t>Participants:</a:t>
            </a:r>
            <a:r>
              <a:rPr lang="zh-CN" altLang="en-US" b="1" dirty="0"/>
              <a:t> </a:t>
            </a:r>
            <a:r>
              <a:rPr lang="en-US" altLang="zh-CN" sz="1600" dirty="0"/>
              <a:t>CMCC,</a:t>
            </a:r>
            <a:r>
              <a:rPr lang="zh-CN" altLang="en-US" sz="1600" dirty="0"/>
              <a:t> </a:t>
            </a:r>
            <a:r>
              <a:rPr lang="en-US" altLang="zh-CN" sz="1600" dirty="0"/>
              <a:t>Wipro,</a:t>
            </a:r>
            <a:r>
              <a:rPr lang="zh-CN" altLang="en-US" sz="1600" dirty="0"/>
              <a:t> </a:t>
            </a:r>
            <a:r>
              <a:rPr lang="en-US" altLang="zh-CN" sz="1600" dirty="0"/>
              <a:t>Huawei,</a:t>
            </a:r>
            <a:r>
              <a:rPr lang="zh-CN" altLang="en-US" sz="1600" dirty="0"/>
              <a:t> </a:t>
            </a:r>
            <a:r>
              <a:rPr lang="en-US" altLang="zh-CN" sz="1600" dirty="0"/>
              <a:t>AT&amp;T,</a:t>
            </a:r>
            <a:r>
              <a:rPr lang="zh-CN" altLang="en-US" sz="1600" dirty="0"/>
              <a:t> </a:t>
            </a:r>
            <a:r>
              <a:rPr lang="en-US" altLang="zh-CN" sz="1600" dirty="0"/>
              <a:t>Deutsche Telecom, TIM, QCT,</a:t>
            </a:r>
            <a:r>
              <a:rPr lang="zh-CN" altLang="en-US" sz="1600" dirty="0"/>
              <a:t> </a:t>
            </a:r>
            <a:r>
              <a:rPr lang="en-US" altLang="zh-CN" sz="1600" dirty="0"/>
              <a:t>Amdocs, Tech Mahindra,</a:t>
            </a:r>
            <a:r>
              <a:rPr lang="zh-CN" altLang="en-US" sz="1600" dirty="0"/>
              <a:t> </a:t>
            </a:r>
            <a:r>
              <a:rPr lang="en-US" altLang="zh-CN" sz="1600" dirty="0"/>
              <a:t>Reliance</a:t>
            </a:r>
            <a:r>
              <a:rPr lang="zh-CN" altLang="en-US" sz="1600" dirty="0"/>
              <a:t> </a:t>
            </a:r>
            <a:r>
              <a:rPr lang="en-US" altLang="zh-CN" sz="1600" dirty="0" err="1"/>
              <a:t>Jio</a:t>
            </a:r>
            <a:r>
              <a:rPr lang="en-US" altLang="zh-CN" sz="1600" dirty="0"/>
              <a:t>,</a:t>
            </a:r>
            <a:r>
              <a:rPr lang="zh-CN" altLang="en-US" sz="1600" dirty="0"/>
              <a:t> </a:t>
            </a:r>
            <a:r>
              <a:rPr lang="en-US" altLang="zh-CN" sz="1600" dirty="0"/>
              <a:t>Tencent,</a:t>
            </a:r>
            <a:r>
              <a:rPr lang="zh-CN" altLang="en-US" sz="1600" dirty="0"/>
              <a:t> </a:t>
            </a:r>
            <a:r>
              <a:rPr lang="en-US" altLang="zh-CN" sz="1600" dirty="0"/>
              <a:t>China</a:t>
            </a:r>
            <a:r>
              <a:rPr lang="zh-CN" altLang="en-US" sz="1600" dirty="0"/>
              <a:t> </a:t>
            </a:r>
            <a:r>
              <a:rPr lang="en-US" altLang="zh-CN" sz="1600" dirty="0"/>
              <a:t>Telecom</a:t>
            </a:r>
            <a:endParaRPr lang="ru-RU" sz="1600" dirty="0"/>
          </a:p>
        </p:txBody>
      </p:sp>
      <p:sp>
        <p:nvSpPr>
          <p:cNvPr id="8" name="Подзаголовок 2">
            <a:extLst>
              <a:ext uri="{FF2B5EF4-FFF2-40B4-BE49-F238E27FC236}">
                <a16:creationId xmlns:a16="http://schemas.microsoft.com/office/drawing/2014/main" id="{BB309E3E-8D0B-4660-9CDF-F9C694855352}"/>
              </a:ext>
            </a:extLst>
          </p:cNvPr>
          <p:cNvSpPr txBox="1">
            <a:spLocks/>
          </p:cNvSpPr>
          <p:nvPr/>
        </p:nvSpPr>
        <p:spPr>
          <a:xfrm>
            <a:off x="4802224" y="4677997"/>
            <a:ext cx="7023253" cy="8853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endParaRPr lang="en-US" sz="1200" dirty="0"/>
          </a:p>
          <a:p>
            <a:pPr>
              <a:lnSpc>
                <a:spcPct val="120000"/>
              </a:lnSpc>
            </a:pPr>
            <a:r>
              <a:rPr lang="en-US" altLang="zh-CN" b="1" dirty="0"/>
              <a:t>Authors: Lin</a:t>
            </a:r>
            <a:r>
              <a:rPr lang="zh-CN" altLang="en-US" b="1" dirty="0"/>
              <a:t> </a:t>
            </a:r>
            <a:r>
              <a:rPr lang="en-US" altLang="zh-CN" b="1" dirty="0"/>
              <a:t>Meng (CMCC),</a:t>
            </a:r>
            <a:r>
              <a:rPr lang="zh-CN" altLang="en-US" b="1" dirty="0"/>
              <a:t> </a:t>
            </a:r>
            <a:r>
              <a:rPr lang="en-US" altLang="zh-CN" b="1" dirty="0"/>
              <a:t>Swaminathan S (Wipro), Henry Yu (Huawei),</a:t>
            </a:r>
            <a:r>
              <a:rPr lang="zh-CN" altLang="en-US" b="1" dirty="0"/>
              <a:t> </a:t>
            </a:r>
            <a:r>
              <a:rPr lang="en-US" altLang="zh-CN" b="1" dirty="0"/>
              <a:t>Shankar P N (AT&amp;T), Lu</a:t>
            </a:r>
            <a:r>
              <a:rPr lang="zh-CN" altLang="en-US" b="1" dirty="0"/>
              <a:t> </a:t>
            </a:r>
            <a:r>
              <a:rPr lang="en-US" altLang="zh-CN" b="1" dirty="0"/>
              <a:t>Kai</a:t>
            </a:r>
            <a:r>
              <a:rPr lang="zh-CN" altLang="en-US" b="1" dirty="0"/>
              <a:t> </a:t>
            </a:r>
            <a:r>
              <a:rPr lang="en-US" altLang="zh-CN" b="1" dirty="0"/>
              <a:t>(CMCC), </a:t>
            </a:r>
            <a:r>
              <a:rPr lang="en-US" altLang="zh-CN" b="1" dirty="0" err="1"/>
              <a:t>Yaoguang</a:t>
            </a:r>
            <a:r>
              <a:rPr lang="en-US" altLang="zh-CN" b="1" dirty="0"/>
              <a:t> Wang (Huawei),</a:t>
            </a:r>
            <a:r>
              <a:rPr lang="zh-CN" altLang="en-US" b="1" dirty="0"/>
              <a:t> </a:t>
            </a:r>
            <a:r>
              <a:rPr lang="en-IN" altLang="zh-CN" b="1" dirty="0"/>
              <a:t>Milind </a:t>
            </a:r>
            <a:r>
              <a:rPr lang="en-IN" altLang="zh-CN" b="1" dirty="0" err="1"/>
              <a:t>Jalwadi</a:t>
            </a:r>
            <a:r>
              <a:rPr lang="en-IN" altLang="zh-CN" b="1" dirty="0"/>
              <a:t> (Tech Mahindra)</a:t>
            </a:r>
            <a:endParaRPr lang="ru-RU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497AF2-BBD2-4770-B42C-390EB6E9C2F0}"/>
              </a:ext>
            </a:extLst>
          </p:cNvPr>
          <p:cNvSpPr txBox="1"/>
          <p:nvPr/>
        </p:nvSpPr>
        <p:spPr>
          <a:xfrm>
            <a:off x="10219934" y="6477142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26, 2020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E76FB1C5-3458-4A1B-AFEA-FF0B5B48131C}"/>
              </a:ext>
            </a:extLst>
          </p:cNvPr>
          <p:cNvSpPr txBox="1">
            <a:spLocks/>
          </p:cNvSpPr>
          <p:nvPr/>
        </p:nvSpPr>
        <p:spPr>
          <a:xfrm>
            <a:off x="4802224" y="5656064"/>
            <a:ext cx="6706845" cy="885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  <a:p>
            <a:r>
              <a:rPr lang="en-US" altLang="zh-CN" sz="1600" b="1" dirty="0"/>
              <a:t>Reporters:</a:t>
            </a:r>
            <a:r>
              <a:rPr lang="en-US" altLang="zh-CN" sz="1400" dirty="0"/>
              <a:t> Lin</a:t>
            </a:r>
            <a:r>
              <a:rPr lang="zh-CN" altLang="en-US" sz="1400" dirty="0"/>
              <a:t> </a:t>
            </a:r>
            <a:r>
              <a:rPr lang="en-US" altLang="zh-CN" sz="1400" dirty="0"/>
              <a:t>Meng (CMCC),</a:t>
            </a:r>
            <a:r>
              <a:rPr lang="zh-CN" altLang="en-US" sz="1400" dirty="0"/>
              <a:t> </a:t>
            </a:r>
            <a:r>
              <a:rPr lang="en-US" altLang="zh-CN" sz="1400" dirty="0"/>
              <a:t>Swaminathan S (Wipro)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A47186-277C-4B90-81EC-79A9134D2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FC9334-8B6C-4CFB-85EA-0FA5ABBD4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Slice Management Functions: Supported Interfaces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61C58D-CC5E-4A47-B0FA-C979394D3578}"/>
              </a:ext>
            </a:extLst>
          </p:cNvPr>
          <p:cNvSpPr/>
          <p:nvPr/>
        </p:nvSpPr>
        <p:spPr>
          <a:xfrm>
            <a:off x="779488" y="1883390"/>
            <a:ext cx="4287186" cy="538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CSMF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DDD9C-546A-4844-BCF9-C1B57B354627}"/>
              </a:ext>
            </a:extLst>
          </p:cNvPr>
          <p:cNvSpPr/>
          <p:nvPr/>
        </p:nvSpPr>
        <p:spPr>
          <a:xfrm>
            <a:off x="779487" y="3077440"/>
            <a:ext cx="4287186" cy="538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NSMF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994A03-FFAD-4246-855F-DE10315E6D1C}"/>
              </a:ext>
            </a:extLst>
          </p:cNvPr>
          <p:cNvSpPr/>
          <p:nvPr/>
        </p:nvSpPr>
        <p:spPr>
          <a:xfrm>
            <a:off x="779487" y="4279862"/>
            <a:ext cx="1139253" cy="538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RAN NSSMF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3071A5-4A1A-407A-B057-989EC3B02AE2}"/>
              </a:ext>
            </a:extLst>
          </p:cNvPr>
          <p:cNvSpPr/>
          <p:nvPr/>
        </p:nvSpPr>
        <p:spPr>
          <a:xfrm>
            <a:off x="2353454" y="4279862"/>
            <a:ext cx="1139253" cy="538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Transport NSSMF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C89A72-F1E9-49FD-9923-8196117F13AD}"/>
              </a:ext>
            </a:extLst>
          </p:cNvPr>
          <p:cNvSpPr/>
          <p:nvPr/>
        </p:nvSpPr>
        <p:spPr>
          <a:xfrm>
            <a:off x="3927421" y="4279530"/>
            <a:ext cx="1139253" cy="538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Core NSSMF</a:t>
            </a:r>
          </a:p>
        </p:txBody>
      </p:sp>
      <p:sp>
        <p:nvSpPr>
          <p:cNvPr id="10" name="Arrow: Up-Down 9">
            <a:extLst>
              <a:ext uri="{FF2B5EF4-FFF2-40B4-BE49-F238E27FC236}">
                <a16:creationId xmlns:a16="http://schemas.microsoft.com/office/drawing/2014/main" id="{797DC353-2A72-494F-97DA-6BC4CC436ECC}"/>
              </a:ext>
            </a:extLst>
          </p:cNvPr>
          <p:cNvSpPr/>
          <p:nvPr/>
        </p:nvSpPr>
        <p:spPr>
          <a:xfrm>
            <a:off x="2683239" y="1019331"/>
            <a:ext cx="419725" cy="86405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D2A6B2-E656-4E82-B2B3-77B2268F7FCE}"/>
              </a:ext>
            </a:extLst>
          </p:cNvPr>
          <p:cNvSpPr txBox="1"/>
          <p:nvPr/>
        </p:nvSpPr>
        <p:spPr>
          <a:xfrm>
            <a:off x="3102964" y="118205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TMF APIs</a:t>
            </a:r>
          </a:p>
        </p:txBody>
      </p: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B60625B7-3C3E-4DBD-8973-8C3B89015B4D}"/>
              </a:ext>
            </a:extLst>
          </p:cNvPr>
          <p:cNvSpPr/>
          <p:nvPr/>
        </p:nvSpPr>
        <p:spPr>
          <a:xfrm>
            <a:off x="2713217" y="2422161"/>
            <a:ext cx="389747" cy="6552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854FA2-1031-4796-A682-ED627E779F27}"/>
              </a:ext>
            </a:extLst>
          </p:cNvPr>
          <p:cNvSpPr txBox="1"/>
          <p:nvPr/>
        </p:nvSpPr>
        <p:spPr>
          <a:xfrm>
            <a:off x="3032927" y="2546710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3GPP APIs</a:t>
            </a:r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E8910156-1EB2-45B7-B76B-8D8DA541D3F7}"/>
              </a:ext>
            </a:extLst>
          </p:cNvPr>
          <p:cNvSpPr/>
          <p:nvPr/>
        </p:nvSpPr>
        <p:spPr>
          <a:xfrm>
            <a:off x="2683239" y="3629037"/>
            <a:ext cx="389747" cy="6552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85728B-44C7-4D3E-B222-A7272A0094C5}"/>
              </a:ext>
            </a:extLst>
          </p:cNvPr>
          <p:cNvSpPr txBox="1"/>
          <p:nvPr/>
        </p:nvSpPr>
        <p:spPr>
          <a:xfrm>
            <a:off x="2999325" y="3777608"/>
            <a:ext cx="577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TSCi</a:t>
            </a:r>
            <a:endParaRPr lang="en-US" dirty="0"/>
          </a:p>
        </p:txBody>
      </p:sp>
      <p:sp>
        <p:nvSpPr>
          <p:cNvPr id="16" name="Arrow: Up-Down 15">
            <a:extLst>
              <a:ext uri="{FF2B5EF4-FFF2-40B4-BE49-F238E27FC236}">
                <a16:creationId xmlns:a16="http://schemas.microsoft.com/office/drawing/2014/main" id="{DC4BFE24-EAEE-47FC-93D4-3FC90572C07A}"/>
              </a:ext>
            </a:extLst>
          </p:cNvPr>
          <p:cNvSpPr/>
          <p:nvPr/>
        </p:nvSpPr>
        <p:spPr>
          <a:xfrm>
            <a:off x="1094282" y="3629037"/>
            <a:ext cx="389747" cy="64245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89C5C2-6F1A-4E12-974E-8194CDD2CC27}"/>
              </a:ext>
            </a:extLst>
          </p:cNvPr>
          <p:cNvSpPr txBox="1"/>
          <p:nvPr/>
        </p:nvSpPr>
        <p:spPr>
          <a:xfrm>
            <a:off x="1377407" y="3736513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3GPP APIs</a:t>
            </a:r>
          </a:p>
        </p:txBody>
      </p:sp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9930B704-B9E9-450F-8F76-C9916A40C72B}"/>
              </a:ext>
            </a:extLst>
          </p:cNvPr>
          <p:cNvSpPr/>
          <p:nvPr/>
        </p:nvSpPr>
        <p:spPr>
          <a:xfrm>
            <a:off x="4362130" y="3616210"/>
            <a:ext cx="389747" cy="64245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BCBFC5-AB82-4F68-A501-ACBBB840C1D3}"/>
              </a:ext>
            </a:extLst>
          </p:cNvPr>
          <p:cNvSpPr txBox="1"/>
          <p:nvPr/>
        </p:nvSpPr>
        <p:spPr>
          <a:xfrm>
            <a:off x="4613583" y="3698535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3GPP APIs</a:t>
            </a:r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77B7667D-E8A2-4E65-B409-D0582D3A2B81}"/>
              </a:ext>
            </a:extLst>
          </p:cNvPr>
          <p:cNvSpPr/>
          <p:nvPr/>
        </p:nvSpPr>
        <p:spPr>
          <a:xfrm>
            <a:off x="1094282" y="4827004"/>
            <a:ext cx="389744" cy="77303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4BCDAF-508F-4980-9793-F987E74B69EA}"/>
              </a:ext>
            </a:extLst>
          </p:cNvPr>
          <p:cNvSpPr txBox="1"/>
          <p:nvPr/>
        </p:nvSpPr>
        <p:spPr>
          <a:xfrm>
            <a:off x="467323" y="5020568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O1/A1*</a:t>
            </a:r>
          </a:p>
        </p:txBody>
      </p:sp>
      <p:sp>
        <p:nvSpPr>
          <p:cNvPr id="22" name="Arrow: Up-Down 21">
            <a:extLst>
              <a:ext uri="{FF2B5EF4-FFF2-40B4-BE49-F238E27FC236}">
                <a16:creationId xmlns:a16="http://schemas.microsoft.com/office/drawing/2014/main" id="{82FE5167-2382-488F-820A-FC185D81241A}"/>
              </a:ext>
            </a:extLst>
          </p:cNvPr>
          <p:cNvSpPr/>
          <p:nvPr/>
        </p:nvSpPr>
        <p:spPr>
          <a:xfrm>
            <a:off x="2728206" y="4827003"/>
            <a:ext cx="389747" cy="77303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Up-Down 22">
            <a:extLst>
              <a:ext uri="{FF2B5EF4-FFF2-40B4-BE49-F238E27FC236}">
                <a16:creationId xmlns:a16="http://schemas.microsoft.com/office/drawing/2014/main" id="{3E6A8F59-4E70-4EC1-8048-6F6F24008A90}"/>
              </a:ext>
            </a:extLst>
          </p:cNvPr>
          <p:cNvSpPr/>
          <p:nvPr/>
        </p:nvSpPr>
        <p:spPr>
          <a:xfrm>
            <a:off x="4362129" y="4813964"/>
            <a:ext cx="389748" cy="77303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loud 23">
            <a:extLst>
              <a:ext uri="{FF2B5EF4-FFF2-40B4-BE49-F238E27FC236}">
                <a16:creationId xmlns:a16="http://schemas.microsoft.com/office/drawing/2014/main" id="{4D65A069-7029-4097-8217-1E931DBD638A}"/>
              </a:ext>
            </a:extLst>
          </p:cNvPr>
          <p:cNvSpPr/>
          <p:nvPr/>
        </p:nvSpPr>
        <p:spPr>
          <a:xfrm>
            <a:off x="634527" y="5567710"/>
            <a:ext cx="128421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RAN</a:t>
            </a:r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816F551F-4250-40CE-8F77-4BE1E70B22E5}"/>
              </a:ext>
            </a:extLst>
          </p:cNvPr>
          <p:cNvSpPr/>
          <p:nvPr/>
        </p:nvSpPr>
        <p:spPr>
          <a:xfrm>
            <a:off x="2154246" y="5567710"/>
            <a:ext cx="154282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Transport</a:t>
            </a:r>
          </a:p>
        </p:txBody>
      </p:sp>
      <p:sp>
        <p:nvSpPr>
          <p:cNvPr id="26" name="Cloud 25">
            <a:extLst>
              <a:ext uri="{FF2B5EF4-FFF2-40B4-BE49-F238E27FC236}">
                <a16:creationId xmlns:a16="http://schemas.microsoft.com/office/drawing/2014/main" id="{44E1C4D0-F185-47B9-9E4C-81B33587B6C8}"/>
              </a:ext>
            </a:extLst>
          </p:cNvPr>
          <p:cNvSpPr/>
          <p:nvPr/>
        </p:nvSpPr>
        <p:spPr>
          <a:xfrm>
            <a:off x="3785591" y="5564295"/>
            <a:ext cx="154282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Core</a:t>
            </a:r>
          </a:p>
        </p:txBody>
      </p:sp>
      <p:sp>
        <p:nvSpPr>
          <p:cNvPr id="27" name="Arrow: Up-Down 26">
            <a:extLst>
              <a:ext uri="{FF2B5EF4-FFF2-40B4-BE49-F238E27FC236}">
                <a16:creationId xmlns:a16="http://schemas.microsoft.com/office/drawing/2014/main" id="{F23E08BE-8CCD-4995-ACD8-8AFBE70D4BF9}"/>
              </a:ext>
            </a:extLst>
          </p:cNvPr>
          <p:cNvSpPr/>
          <p:nvPr/>
        </p:nvSpPr>
        <p:spPr>
          <a:xfrm rot="5400000">
            <a:off x="2015640" y="4355646"/>
            <a:ext cx="225931" cy="4197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47E2287-90B7-48A1-A027-F3824710F7B2}"/>
              </a:ext>
            </a:extLst>
          </p:cNvPr>
          <p:cNvSpPr txBox="1"/>
          <p:nvPr/>
        </p:nvSpPr>
        <p:spPr>
          <a:xfrm>
            <a:off x="1890325" y="4152473"/>
            <a:ext cx="491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TSCi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D6A6D7-9FD5-4809-BBCD-C79986FBFD4E}"/>
              </a:ext>
            </a:extLst>
          </p:cNvPr>
          <p:cNvSpPr txBox="1"/>
          <p:nvPr/>
        </p:nvSpPr>
        <p:spPr>
          <a:xfrm>
            <a:off x="6001886" y="1094944"/>
            <a:ext cx="5896131" cy="483209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interfaces shown in the picture shall apply irrespective of whether NSSMF is within ONAP or external to ONAP.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TMF APIs – TMF 641 (Service creation, activation, …), TMF 628 (Performance Monitoring)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3GPP APIs – Based on 3GPP TS 28.531 Rel. 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TSCi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Based on IETF draft.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O1/O2/A1 – O-RAN interfaces, exact details of what shall be supported in Guilin release is covered in later slides.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Information models shall be based on 3GPP NRM (TS 28.541 Rel. 16), and relevant O-RAN specs if available.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31880C-9EF5-4439-A7CB-8928477C19CC}"/>
              </a:ext>
            </a:extLst>
          </p:cNvPr>
          <p:cNvSpPr/>
          <p:nvPr/>
        </p:nvSpPr>
        <p:spPr>
          <a:xfrm>
            <a:off x="3056901" y="4904969"/>
            <a:ext cx="9266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L0/L1/L2 </a:t>
            </a:r>
            <a:r>
              <a:rPr lang="en-US" sz="1600" dirty="0" err="1"/>
              <a:t>itf</a:t>
            </a: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DB4158-432A-4ED5-9489-5F81FBD48140}"/>
              </a:ext>
            </a:extLst>
          </p:cNvPr>
          <p:cNvSpPr txBox="1"/>
          <p:nvPr/>
        </p:nvSpPr>
        <p:spPr>
          <a:xfrm>
            <a:off x="4557002" y="5051329"/>
            <a:ext cx="128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</a:t>
            </a:r>
            <a:r>
              <a:rPr lang="en-US" dirty="0" err="1"/>
              <a:t>itf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5406B4-37B3-4E41-9A6F-821C12B7CB42}"/>
              </a:ext>
            </a:extLst>
          </p:cNvPr>
          <p:cNvSpPr txBox="1"/>
          <p:nvPr/>
        </p:nvSpPr>
        <p:spPr>
          <a:xfrm>
            <a:off x="8327772" y="6116102"/>
            <a:ext cx="370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 May be supported beyond Guilin release</a:t>
            </a:r>
          </a:p>
        </p:txBody>
      </p:sp>
    </p:spTree>
    <p:extLst>
      <p:ext uri="{BB962C8B-B14F-4D97-AF65-F5344CB8AC3E}">
        <p14:creationId xmlns:p14="http://schemas.microsoft.com/office/powerpoint/2010/main" val="283370673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34A3FF10-45C3-4AFD-B669-C3D4CCFA8E5A}"/>
              </a:ext>
            </a:extLst>
          </p:cNvPr>
          <p:cNvSpPr txBox="1"/>
          <p:nvPr/>
        </p:nvSpPr>
        <p:spPr>
          <a:xfrm>
            <a:off x="6866881" y="1150340"/>
            <a:ext cx="4717992" cy="517064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2D3847"/>
                </a:solidFill>
              </a:rPr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847"/>
                </a:solidFill>
              </a:rPr>
              <a:t>CSMF and NSMF shall be realized within ONAP (enhancement of Frankfurt functionality), and the NB interfaces shall be standardized using </a:t>
            </a:r>
            <a:r>
              <a:rPr lang="en-US" sz="2000" dirty="0" err="1">
                <a:solidFill>
                  <a:srgbClr val="2D3847"/>
                </a:solidFill>
              </a:rPr>
              <a:t>ExtAPI</a:t>
            </a:r>
            <a:r>
              <a:rPr lang="en-US" sz="2000" dirty="0">
                <a:solidFill>
                  <a:srgbClr val="2D3847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847"/>
                </a:solidFill>
                <a:highlight>
                  <a:srgbClr val="00FFFF"/>
                </a:highlight>
              </a:rPr>
              <a:t>All 3 NSSMFs shall be realized within ONAP (</a:t>
            </a:r>
            <a:r>
              <a:rPr lang="en-US" sz="2000" b="1" dirty="0">
                <a:solidFill>
                  <a:srgbClr val="2D3847"/>
                </a:solidFill>
                <a:highlight>
                  <a:srgbClr val="00FFFF"/>
                </a:highlight>
              </a:rPr>
              <a:t>new for Guilin</a:t>
            </a:r>
            <a:r>
              <a:rPr lang="en-US" sz="2000" dirty="0">
                <a:solidFill>
                  <a:srgbClr val="2D3847"/>
                </a:solidFill>
                <a:highlight>
                  <a:srgbClr val="00FFFF"/>
                </a:highlight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847"/>
                </a:solidFill>
              </a:rPr>
              <a:t>NSSMF mapping to ONAP components: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solidFill>
                <a:srgbClr val="2D384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D3847"/>
                </a:solidFill>
              </a:rPr>
              <a:t>ONAP acting as NSMF shall also interact with external RAN and Transport NSSMF using 3GPP APIs.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CF2865-0E8C-4792-9C9D-E43670035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837B1E-F9F3-4D0C-9F7D-6E02129C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Slice Management Functions - Realization in Guilin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CF1B05-2F61-4353-AB4E-8A3BCC331665}"/>
              </a:ext>
            </a:extLst>
          </p:cNvPr>
          <p:cNvSpPr/>
          <p:nvPr/>
        </p:nvSpPr>
        <p:spPr>
          <a:xfrm>
            <a:off x="672568" y="1148572"/>
            <a:ext cx="5712992" cy="3762095"/>
          </a:xfrm>
          <a:prstGeom prst="rect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327865-49D3-43A0-B32F-3B31822E692B}"/>
              </a:ext>
            </a:extLst>
          </p:cNvPr>
          <p:cNvSpPr/>
          <p:nvPr/>
        </p:nvSpPr>
        <p:spPr>
          <a:xfrm>
            <a:off x="1355694" y="2417979"/>
            <a:ext cx="3811329" cy="155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SO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9A0DD2-DCBA-4D00-A221-17E41F351F4E}"/>
              </a:ext>
            </a:extLst>
          </p:cNvPr>
          <p:cNvSpPr/>
          <p:nvPr/>
        </p:nvSpPr>
        <p:spPr>
          <a:xfrm>
            <a:off x="887325" y="1303563"/>
            <a:ext cx="5280993" cy="360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UUI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F7D92C-13A3-4733-B744-C57C3266BBEF}"/>
              </a:ext>
            </a:extLst>
          </p:cNvPr>
          <p:cNvSpPr/>
          <p:nvPr/>
        </p:nvSpPr>
        <p:spPr>
          <a:xfrm>
            <a:off x="887325" y="1861914"/>
            <a:ext cx="5280993" cy="330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ExtAPI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1DFC49-AB94-4D43-932B-CD251547812F}"/>
              </a:ext>
            </a:extLst>
          </p:cNvPr>
          <p:cNvSpPr/>
          <p:nvPr/>
        </p:nvSpPr>
        <p:spPr>
          <a:xfrm>
            <a:off x="1405446" y="2779132"/>
            <a:ext cx="3622706" cy="293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CSMF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D5F83C-0046-4D01-BFA3-91191BB9F41B}"/>
              </a:ext>
            </a:extLst>
          </p:cNvPr>
          <p:cNvSpPr/>
          <p:nvPr/>
        </p:nvSpPr>
        <p:spPr>
          <a:xfrm>
            <a:off x="1412939" y="3144320"/>
            <a:ext cx="3615213" cy="2896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NSMF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9A781D-90B7-4827-802C-CF2CC0F67A7E}"/>
              </a:ext>
            </a:extLst>
          </p:cNvPr>
          <p:cNvSpPr/>
          <p:nvPr/>
        </p:nvSpPr>
        <p:spPr>
          <a:xfrm>
            <a:off x="5374128" y="2440111"/>
            <a:ext cx="772671" cy="4742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OOF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5EDFAF-2818-46A7-8F10-C4205BF6B5E8}"/>
              </a:ext>
            </a:extLst>
          </p:cNvPr>
          <p:cNvSpPr/>
          <p:nvPr/>
        </p:nvSpPr>
        <p:spPr>
          <a:xfrm>
            <a:off x="5374128" y="3025328"/>
            <a:ext cx="772672" cy="473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AAI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EF3CC-81AD-4E30-8D0F-968628455BD3}"/>
              </a:ext>
            </a:extLst>
          </p:cNvPr>
          <p:cNvSpPr txBox="1"/>
          <p:nvPr/>
        </p:nvSpPr>
        <p:spPr>
          <a:xfrm>
            <a:off x="978026" y="457593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ONAP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0C4C5A-54C6-4448-BC3D-8246861360B2}"/>
              </a:ext>
            </a:extLst>
          </p:cNvPr>
          <p:cNvSpPr/>
          <p:nvPr/>
        </p:nvSpPr>
        <p:spPr>
          <a:xfrm>
            <a:off x="904894" y="2355287"/>
            <a:ext cx="336907" cy="16174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CC"/>
                </a:solidFill>
              </a:rPr>
              <a:t>SDC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238264-F5AE-4C1B-AE01-3156ED8A2FAE}"/>
              </a:ext>
            </a:extLst>
          </p:cNvPr>
          <p:cNvSpPr/>
          <p:nvPr/>
        </p:nvSpPr>
        <p:spPr>
          <a:xfrm>
            <a:off x="5374128" y="3612168"/>
            <a:ext cx="772671" cy="4742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Policy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6C12B2-2510-4BAB-8842-F0EB6E98790F}"/>
              </a:ext>
            </a:extLst>
          </p:cNvPr>
          <p:cNvSpPr/>
          <p:nvPr/>
        </p:nvSpPr>
        <p:spPr>
          <a:xfrm>
            <a:off x="2189107" y="4168777"/>
            <a:ext cx="866954" cy="50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SDN-C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(SDN-R)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C9D687-8628-450C-A2F4-9D09FCBB46ED}"/>
              </a:ext>
            </a:extLst>
          </p:cNvPr>
          <p:cNvSpPr/>
          <p:nvPr/>
        </p:nvSpPr>
        <p:spPr>
          <a:xfrm>
            <a:off x="3216799" y="4168777"/>
            <a:ext cx="866954" cy="50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SDN-C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6ED141-D9A0-4BCF-9C2E-0702523D7DC2}"/>
              </a:ext>
            </a:extLst>
          </p:cNvPr>
          <p:cNvSpPr/>
          <p:nvPr/>
        </p:nvSpPr>
        <p:spPr>
          <a:xfrm>
            <a:off x="4286979" y="4168777"/>
            <a:ext cx="866954" cy="5080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CDS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B090B9C-3ABB-4989-A6AF-AE9FC94FA2CF}"/>
              </a:ext>
            </a:extLst>
          </p:cNvPr>
          <p:cNvSpPr/>
          <p:nvPr/>
        </p:nvSpPr>
        <p:spPr>
          <a:xfrm>
            <a:off x="5374128" y="4202922"/>
            <a:ext cx="772672" cy="473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C&amp;PS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713AE72-24FC-462C-82CD-48340CCAB664}"/>
              </a:ext>
            </a:extLst>
          </p:cNvPr>
          <p:cNvSpPr/>
          <p:nvPr/>
        </p:nvSpPr>
        <p:spPr>
          <a:xfrm>
            <a:off x="1412939" y="3531505"/>
            <a:ext cx="1855527" cy="37026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NSSMF</a:t>
            </a:r>
          </a:p>
        </p:txBody>
      </p:sp>
      <p:sp>
        <p:nvSpPr>
          <p:cNvPr id="24" name="Cloud 23">
            <a:extLst>
              <a:ext uri="{FF2B5EF4-FFF2-40B4-BE49-F238E27FC236}">
                <a16:creationId xmlns:a16="http://schemas.microsoft.com/office/drawing/2014/main" id="{ECEAECFB-BAE6-458B-870E-2CFF56AB6EC2}"/>
              </a:ext>
            </a:extLst>
          </p:cNvPr>
          <p:cNvSpPr/>
          <p:nvPr/>
        </p:nvSpPr>
        <p:spPr>
          <a:xfrm>
            <a:off x="1592496" y="5779174"/>
            <a:ext cx="128421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F7BD780-2040-4E3A-AA51-E0656C6A0A2F}"/>
              </a:ext>
            </a:extLst>
          </p:cNvPr>
          <p:cNvCxnSpPr>
            <a:cxnSpLocks/>
            <a:stCxn id="19" idx="2"/>
            <a:endCxn id="24" idx="3"/>
          </p:cNvCxnSpPr>
          <p:nvPr/>
        </p:nvCxnSpPr>
        <p:spPr>
          <a:xfrm flipH="1">
            <a:off x="2234603" y="4676777"/>
            <a:ext cx="387981" cy="113826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EA39E3A-AFE0-4546-89C8-128864AF8284}"/>
              </a:ext>
            </a:extLst>
          </p:cNvPr>
          <p:cNvSpPr txBox="1"/>
          <p:nvPr/>
        </p:nvSpPr>
        <p:spPr>
          <a:xfrm>
            <a:off x="2422739" y="4979865"/>
            <a:ext cx="91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O1/A1*</a:t>
            </a: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F58F1B60-1C12-4ABD-9538-423E2F9AF54C}"/>
              </a:ext>
            </a:extLst>
          </p:cNvPr>
          <p:cNvSpPr/>
          <p:nvPr/>
        </p:nvSpPr>
        <p:spPr>
          <a:xfrm>
            <a:off x="3021085" y="5756766"/>
            <a:ext cx="154282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Transport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05FA08C-ECB3-476D-9E88-9CB78F1384F8}"/>
              </a:ext>
            </a:extLst>
          </p:cNvPr>
          <p:cNvCxnSpPr>
            <a:cxnSpLocks/>
            <a:stCxn id="21" idx="2"/>
            <a:endCxn id="24" idx="3"/>
          </p:cNvCxnSpPr>
          <p:nvPr/>
        </p:nvCxnSpPr>
        <p:spPr>
          <a:xfrm flipH="1">
            <a:off x="2234603" y="4676777"/>
            <a:ext cx="2485853" cy="113826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6CAB03-EF26-42BF-A95F-AED87E3B616F}"/>
              </a:ext>
            </a:extLst>
          </p:cNvPr>
          <p:cNvCxnSpPr>
            <a:stCxn id="20" idx="2"/>
            <a:endCxn id="28" idx="3"/>
          </p:cNvCxnSpPr>
          <p:nvPr/>
        </p:nvCxnSpPr>
        <p:spPr>
          <a:xfrm>
            <a:off x="3650276" y="4676777"/>
            <a:ext cx="142221" cy="111585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loud 33">
            <a:extLst>
              <a:ext uri="{FF2B5EF4-FFF2-40B4-BE49-F238E27FC236}">
                <a16:creationId xmlns:a16="http://schemas.microsoft.com/office/drawing/2014/main" id="{D7B7EA51-D91B-430D-8183-C8E19DC99E49}"/>
              </a:ext>
            </a:extLst>
          </p:cNvPr>
          <p:cNvSpPr/>
          <p:nvPr/>
        </p:nvSpPr>
        <p:spPr>
          <a:xfrm>
            <a:off x="4720456" y="5720896"/>
            <a:ext cx="1542823" cy="62736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Core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4130A70-7CA6-4E3D-8CB4-218AF3F78FEB}"/>
              </a:ext>
            </a:extLst>
          </p:cNvPr>
          <p:cNvCxnSpPr>
            <a:cxnSpLocks/>
            <a:stCxn id="21" idx="2"/>
            <a:endCxn id="34" idx="3"/>
          </p:cNvCxnSpPr>
          <p:nvPr/>
        </p:nvCxnSpPr>
        <p:spPr>
          <a:xfrm>
            <a:off x="4720456" y="4676777"/>
            <a:ext cx="771412" cy="107998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624BD9BD-BD7E-4226-8772-2A4CDA570FB7}"/>
              </a:ext>
            </a:extLst>
          </p:cNvPr>
          <p:cNvSpPr/>
          <p:nvPr/>
        </p:nvSpPr>
        <p:spPr>
          <a:xfrm>
            <a:off x="151577" y="5108156"/>
            <a:ext cx="921158" cy="4935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Ext. RAN NSSMF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32DA8CD-7175-468F-81FD-52C0750164FB}"/>
              </a:ext>
            </a:extLst>
          </p:cNvPr>
          <p:cNvSpPr/>
          <p:nvPr/>
        </p:nvSpPr>
        <p:spPr>
          <a:xfrm>
            <a:off x="1203032" y="5113869"/>
            <a:ext cx="962641" cy="4878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Ext. Core NSSMF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CFBCCBC-C692-4F21-9F0A-56E6A5309CD1}"/>
              </a:ext>
            </a:extLst>
          </p:cNvPr>
          <p:cNvCxnSpPr>
            <a:cxnSpLocks/>
            <a:stCxn id="42" idx="3"/>
            <a:endCxn id="34" idx="3"/>
          </p:cNvCxnSpPr>
          <p:nvPr/>
        </p:nvCxnSpPr>
        <p:spPr>
          <a:xfrm>
            <a:off x="2165673" y="5357804"/>
            <a:ext cx="3326195" cy="39896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A277896-C36C-4783-BAFA-B5FB33412B8D}"/>
              </a:ext>
            </a:extLst>
          </p:cNvPr>
          <p:cNvCxnSpPr>
            <a:cxnSpLocks/>
            <a:stCxn id="41" idx="2"/>
            <a:endCxn id="24" idx="2"/>
          </p:cNvCxnSpPr>
          <p:nvPr/>
        </p:nvCxnSpPr>
        <p:spPr>
          <a:xfrm>
            <a:off x="612156" y="5601739"/>
            <a:ext cx="984323" cy="49111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Table 63">
            <a:extLst>
              <a:ext uri="{FF2B5EF4-FFF2-40B4-BE49-F238E27FC236}">
                <a16:creationId xmlns:a16="http://schemas.microsoft.com/office/drawing/2014/main" id="{8C7D974D-09EA-4A0F-853D-C63A3D0594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44826"/>
              </p:ext>
            </p:extLst>
          </p:nvPr>
        </p:nvGraphicFramePr>
        <p:xfrm>
          <a:off x="7234237" y="3619253"/>
          <a:ext cx="4282233" cy="1584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38280">
                  <a:extLst>
                    <a:ext uri="{9D8B030D-6E8A-4147-A177-3AD203B41FA5}">
                      <a16:colId xmlns:a16="http://schemas.microsoft.com/office/drawing/2014/main" val="2646511149"/>
                    </a:ext>
                  </a:extLst>
                </a:gridCol>
                <a:gridCol w="2843953">
                  <a:extLst>
                    <a:ext uri="{9D8B030D-6E8A-4147-A177-3AD203B41FA5}">
                      <a16:colId xmlns:a16="http://schemas.microsoft.com/office/drawing/2014/main" val="35022093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Sub-net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ONAP components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009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SO, OOF, SDN-C (R)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459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SO, OOF, SDN-C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175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2D3847"/>
                          </a:solidFill>
                        </a:rPr>
                        <a:t>SO, OOF, CDS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47764"/>
                  </a:ext>
                </a:extLst>
              </a:tr>
            </a:tbl>
          </a:graphicData>
        </a:graphic>
      </p:graphicFrame>
      <p:sp>
        <p:nvSpPr>
          <p:cNvPr id="37" name="Rectangle 22">
            <a:extLst>
              <a:ext uri="{FF2B5EF4-FFF2-40B4-BE49-F238E27FC236}">
                <a16:creationId xmlns:a16="http://schemas.microsoft.com/office/drawing/2014/main" id="{51523800-4862-E34B-9C7F-4842D77D0466}"/>
              </a:ext>
            </a:extLst>
          </p:cNvPr>
          <p:cNvSpPr/>
          <p:nvPr/>
        </p:nvSpPr>
        <p:spPr>
          <a:xfrm>
            <a:off x="3382359" y="3519934"/>
            <a:ext cx="1663416" cy="3818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NFVO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652D25-4286-4CE2-BF35-A91F5C7757D6}"/>
              </a:ext>
            </a:extLst>
          </p:cNvPr>
          <p:cNvCxnSpPr>
            <a:cxnSpLocks/>
            <a:endCxn id="41" idx="0"/>
          </p:cNvCxnSpPr>
          <p:nvPr/>
        </p:nvCxnSpPr>
        <p:spPr>
          <a:xfrm flipH="1">
            <a:off x="612156" y="3429000"/>
            <a:ext cx="1576952" cy="167915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A923122-9AF7-4873-97F1-371E30DAE60A}"/>
              </a:ext>
            </a:extLst>
          </p:cNvPr>
          <p:cNvCxnSpPr>
            <a:cxnSpLocks/>
            <a:endCxn id="42" idx="0"/>
          </p:cNvCxnSpPr>
          <p:nvPr/>
        </p:nvCxnSpPr>
        <p:spPr>
          <a:xfrm flipH="1">
            <a:off x="1684353" y="3429000"/>
            <a:ext cx="938232" cy="168486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654240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6B8D15-0B0A-40F8-8935-BA7EDE771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45" y="238157"/>
            <a:ext cx="9956202" cy="640080"/>
          </a:xfrm>
        </p:spPr>
        <p:txBody>
          <a:bodyPr>
            <a:normAutofit/>
          </a:bodyPr>
          <a:lstStyle/>
          <a:p>
            <a:r>
              <a:rPr lang="en-US" sz="3000" dirty="0"/>
              <a:t>NSSMF in ONAP– Functions &amp; Classification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251458D-5424-4116-967F-A151FF89B02D}"/>
              </a:ext>
            </a:extLst>
          </p:cNvPr>
          <p:cNvGraphicFramePr>
            <a:graphicFrameLocks noGrp="1"/>
          </p:cNvGraphicFramePr>
          <p:nvPr/>
        </p:nvGraphicFramePr>
        <p:xfrm>
          <a:off x="84945" y="1030052"/>
          <a:ext cx="12022110" cy="46024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81480">
                  <a:extLst>
                    <a:ext uri="{9D8B030D-6E8A-4147-A177-3AD203B41FA5}">
                      <a16:colId xmlns:a16="http://schemas.microsoft.com/office/drawing/2014/main" val="3647831430"/>
                    </a:ext>
                  </a:extLst>
                </a:gridCol>
                <a:gridCol w="5655212">
                  <a:extLst>
                    <a:ext uri="{9D8B030D-6E8A-4147-A177-3AD203B41FA5}">
                      <a16:colId xmlns:a16="http://schemas.microsoft.com/office/drawing/2014/main" val="965241719"/>
                    </a:ext>
                  </a:extLst>
                </a:gridCol>
                <a:gridCol w="1406769">
                  <a:extLst>
                    <a:ext uri="{9D8B030D-6E8A-4147-A177-3AD203B41FA5}">
                      <a16:colId xmlns:a16="http://schemas.microsoft.com/office/drawing/2014/main" val="935608321"/>
                    </a:ext>
                  </a:extLst>
                </a:gridCol>
                <a:gridCol w="2878649">
                  <a:extLst>
                    <a:ext uri="{9D8B030D-6E8A-4147-A177-3AD203B41FA5}">
                      <a16:colId xmlns:a16="http://schemas.microsoft.com/office/drawing/2014/main" val="1540258471"/>
                    </a:ext>
                  </a:extLst>
                </a:gridCol>
              </a:tblGrid>
              <a:tr h="2272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Proposed ONAP Component(s)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281622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/>
                        <a:t>NSSI Allocation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Determine if an existing NSSI can be used, or a new one is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(triggered by SO)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676610"/>
                  </a:ext>
                </a:extLst>
              </a:tr>
              <a:tr h="392572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Determine resources to be allocated to the NSSI (for a new NSSI)</a:t>
                      </a:r>
                    </a:p>
                    <a:p>
                      <a:r>
                        <a:rPr lang="en-US" sz="1600" dirty="0"/>
                        <a:t>(Some parts such as PCE may be part of Domain Controllers)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 (triggered by SO)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129567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Instantiate/scale up necessary (virtual) resources (using NFVO)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Orchestration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250993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Perform necessary (re) configuration (incl. NSSI stitching configs)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Domain controllers (Note 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325552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/>
                        <a:t>NSSI (De)Activation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(De) Activate the NSSI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Domain controllers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7276446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>
                          <a:highlight>
                            <a:srgbClr val="00FFFF"/>
                          </a:highlight>
                        </a:rPr>
                        <a:t>NSSI Modification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00FFFF"/>
                          </a:highlight>
                        </a:rPr>
                        <a:t>Determination of modifications to be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OOF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158355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highlight>
                            <a:srgbClr val="00FFFF"/>
                          </a:highlight>
                        </a:rPr>
                        <a:t>Resource modification (re-allocation, scaling)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Orchestration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SO, Domain controllers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720097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00FFFF"/>
                          </a:highlight>
                        </a:rPr>
                        <a:t>(Re) Configuration of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Domain controllers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33369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/>
                        <a:t>NSSI details exposure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Provide details of NSSI to NSMF, inventory (resources, capabilities)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Orchestration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SO, Domain controllers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233843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>
                          <a:highlight>
                            <a:srgbClr val="00FFFF"/>
                          </a:highlight>
                        </a:rPr>
                        <a:t>NSSI Closed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highlight>
                            <a:srgbClr val="00FFFF"/>
                          </a:highlight>
                        </a:rPr>
                        <a:t>Perform closed loop control actions such as scaling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Orchestration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SO, Domain controllers (Note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322394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r>
                        <a:rPr lang="en-US" sz="1600" b="1" dirty="0"/>
                        <a:t>NSSI De-Allocation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Tear down the NSSI and reclaim resources 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Orchestration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651611"/>
                  </a:ext>
                </a:extLst>
              </a:tr>
              <a:tr h="227279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Update configurations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Configuration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Domain controllers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81092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D8A577C-4972-496E-8AC5-B8AD4530E48E}"/>
              </a:ext>
            </a:extLst>
          </p:cNvPr>
          <p:cNvSpPr txBox="1"/>
          <p:nvPr/>
        </p:nvSpPr>
        <p:spPr>
          <a:xfrm>
            <a:off x="42472" y="5553601"/>
            <a:ext cx="12107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44546A"/>
                </a:solidFill>
              </a:rPr>
              <a:t>Notes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44546A"/>
                </a:solidFill>
              </a:rPr>
              <a:t>SO triggers the NFVO (ref. 3GPP) to perform all virtual resource allocation &amp; orchestration actions related to an NSSI. NFVO may be slice unaware.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44546A"/>
                </a:solidFill>
              </a:rPr>
              <a:t>Domain Controllers – include SDN-C (R), VF-C, CDS (CDS may be used for the configuration of VNFs).</a:t>
            </a:r>
          </a:p>
          <a:p>
            <a:pPr marL="342900" indent="-342900">
              <a:buAutoNum type="arabicPeriod"/>
            </a:pPr>
            <a:r>
              <a:rPr lang="en-US" sz="1400" dirty="0">
                <a:solidFill>
                  <a:srgbClr val="44546A"/>
                </a:solidFill>
              </a:rPr>
              <a:t>Some closed loop actions may be performed by SO, while some by SDN-C.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6B406-18C9-49F6-A45C-65F091709876}"/>
              </a:ext>
            </a:extLst>
          </p:cNvPr>
          <p:cNvSpPr txBox="1"/>
          <p:nvPr/>
        </p:nvSpPr>
        <p:spPr>
          <a:xfrm>
            <a:off x="9039582" y="508905"/>
            <a:ext cx="272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Blue</a:t>
            </a:r>
            <a:r>
              <a:rPr lang="en-US" dirty="0">
                <a:solidFill>
                  <a:schemeClr val="bg1"/>
                </a:solidFill>
              </a:rPr>
              <a:t>   Partly in Guilin scope</a:t>
            </a:r>
          </a:p>
        </p:txBody>
      </p:sp>
    </p:spTree>
    <p:extLst>
      <p:ext uri="{BB962C8B-B14F-4D97-AF65-F5344CB8AC3E}">
        <p14:creationId xmlns:p14="http://schemas.microsoft.com/office/powerpoint/2010/main" val="180803818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57712D-69F6-46E3-BAE6-3E7F9ACA6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461137-63CE-41DD-982F-75A8BF75D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Frankfurt Improvements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AA6DA1-86CF-4781-BFDB-A61E4BE68B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Complete UUI Integration with </a:t>
            </a:r>
            <a:r>
              <a:rPr lang="en-US" dirty="0" err="1"/>
              <a:t>ExtAPI</a:t>
            </a:r>
            <a:r>
              <a:rPr lang="en-US" dirty="0"/>
              <a:t> for Network Slice instantiation</a:t>
            </a:r>
          </a:p>
          <a:p>
            <a:r>
              <a:rPr lang="en-US" dirty="0"/>
              <a:t>Extend NB interface based on TMF 641 to cover service (de)activation, termination.</a:t>
            </a:r>
          </a:p>
          <a:p>
            <a:r>
              <a:rPr lang="en-US" dirty="0"/>
              <a:t>Introduce standard interface (TMF 628) for PM reporting</a:t>
            </a:r>
          </a:p>
          <a:p>
            <a:r>
              <a:rPr lang="en-US" dirty="0"/>
              <a:t>Implement NSI termination (and also cover NSSI termination trigger)</a:t>
            </a:r>
          </a:p>
          <a:p>
            <a:r>
              <a:rPr lang="en-US" dirty="0"/>
              <a:t>Implement improvements in OOF and SO </a:t>
            </a:r>
            <a:r>
              <a:rPr lang="en-US" dirty="0">
                <a:sym typeface="Wingdings" panose="05000000000000000000" pitchFamily="2" charset="2"/>
              </a:rPr>
              <a:t> OOF interactions, for example: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Implement call back API in SO for NST and NSI/NSSI selection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NST selection improvements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NSST of NST to be provided by requestor</a:t>
            </a:r>
          </a:p>
          <a:p>
            <a:pPr marL="228600" lvl="1">
              <a:spcBef>
                <a:spcPts val="1000"/>
              </a:spcBef>
              <a:buFont typeface="Arial" charset="0"/>
              <a:buChar char="•"/>
            </a:pPr>
            <a:r>
              <a:rPr lang="en-US" sz="2800" dirty="0"/>
              <a:t>Fully automated NSI selection, i.e., no manual intervention (stretch goal)</a:t>
            </a:r>
            <a:endParaRPr lang="en-US" sz="2800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453857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3B2D0D-BC3E-4CDE-92AE-567493673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33" y="155420"/>
            <a:ext cx="10972800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RAN &amp; Transport Subnet: Interaction Scenario 1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2EE898-3A05-47CD-8C5E-0B276FBF032B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4431634" y="1900876"/>
            <a:ext cx="9163" cy="1373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CD4C6C1-87B3-48DC-9006-219D689430DA}"/>
              </a:ext>
            </a:extLst>
          </p:cNvPr>
          <p:cNvSpPr/>
          <p:nvPr/>
        </p:nvSpPr>
        <p:spPr>
          <a:xfrm>
            <a:off x="3423963" y="1501071"/>
            <a:ext cx="2015341" cy="399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CSMF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AAE792-915A-4384-902D-98CCC8F4F6EA}"/>
              </a:ext>
            </a:extLst>
          </p:cNvPr>
          <p:cNvSpPr/>
          <p:nvPr/>
        </p:nvSpPr>
        <p:spPr>
          <a:xfrm>
            <a:off x="3449365" y="2077661"/>
            <a:ext cx="1998408" cy="339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NSMF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267BA9-0DF4-4827-84FB-997C0256B44A}"/>
              </a:ext>
            </a:extLst>
          </p:cNvPr>
          <p:cNvSpPr/>
          <p:nvPr/>
        </p:nvSpPr>
        <p:spPr>
          <a:xfrm>
            <a:off x="1781703" y="3333870"/>
            <a:ext cx="1085891" cy="429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RAN NSSMF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56B274-BE19-4586-960E-4A715A9FECAA}"/>
              </a:ext>
            </a:extLst>
          </p:cNvPr>
          <p:cNvSpPr/>
          <p:nvPr/>
        </p:nvSpPr>
        <p:spPr>
          <a:xfrm>
            <a:off x="3803715" y="3274602"/>
            <a:ext cx="1274164" cy="565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Transport NSSMF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26B2CB-51E3-42CC-833A-24FCE5F8C27B}"/>
              </a:ext>
            </a:extLst>
          </p:cNvPr>
          <p:cNvSpPr/>
          <p:nvPr/>
        </p:nvSpPr>
        <p:spPr>
          <a:xfrm>
            <a:off x="5749033" y="3350803"/>
            <a:ext cx="1188871" cy="505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Core NSSMF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8462196A-CDB7-4058-AD8C-F4590949DFC9}"/>
              </a:ext>
            </a:extLst>
          </p:cNvPr>
          <p:cNvSpPr/>
          <p:nvPr/>
        </p:nvSpPr>
        <p:spPr>
          <a:xfrm>
            <a:off x="1935570" y="4851184"/>
            <a:ext cx="1531002" cy="7242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Fronthaul subnet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13E705BB-030F-42AD-9213-33CE0B7B3E5A}"/>
              </a:ext>
            </a:extLst>
          </p:cNvPr>
          <p:cNvSpPr/>
          <p:nvPr/>
        </p:nvSpPr>
        <p:spPr>
          <a:xfrm>
            <a:off x="3698084" y="4845952"/>
            <a:ext cx="1411020" cy="8056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 haul subnet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5B406D04-8B83-47A9-BA77-CB0069951950}"/>
              </a:ext>
            </a:extLst>
          </p:cNvPr>
          <p:cNvSpPr/>
          <p:nvPr/>
        </p:nvSpPr>
        <p:spPr>
          <a:xfrm>
            <a:off x="5222577" y="4922153"/>
            <a:ext cx="1435928" cy="59398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Backhaul subnet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E916C4A-869E-42FD-88C8-01A24AE8556F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2928345" y="1813646"/>
            <a:ext cx="916528" cy="2123920"/>
          </a:xfrm>
          <a:prstGeom prst="bentConnector3">
            <a:avLst>
              <a:gd name="adj1" fmla="val 555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B90CA93-C2EA-4055-A2D7-FE7734335D92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rot="16200000" flipH="1">
            <a:off x="4929289" y="1936622"/>
            <a:ext cx="933461" cy="1894900"/>
          </a:xfrm>
          <a:prstGeom prst="bentConnector3">
            <a:avLst>
              <a:gd name="adj1" fmla="val 5544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loud 26">
            <a:extLst>
              <a:ext uri="{FF2B5EF4-FFF2-40B4-BE49-F238E27FC236}">
                <a16:creationId xmlns:a16="http://schemas.microsoft.com/office/drawing/2014/main" id="{618A8631-7D3B-4D95-B899-0B681F5DCF5D}"/>
              </a:ext>
            </a:extLst>
          </p:cNvPr>
          <p:cNvSpPr/>
          <p:nvPr/>
        </p:nvSpPr>
        <p:spPr>
          <a:xfrm>
            <a:off x="249034" y="4440152"/>
            <a:ext cx="1414138" cy="6865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 NFs Subnet</a:t>
            </a: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2F8AEE74-0AB2-46C1-B669-366D6987690D}"/>
              </a:ext>
            </a:extLst>
          </p:cNvPr>
          <p:cNvSpPr/>
          <p:nvPr/>
        </p:nvSpPr>
        <p:spPr>
          <a:xfrm>
            <a:off x="6697156" y="4871951"/>
            <a:ext cx="1172082" cy="6695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Core subnet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CACB207-C0B7-4DC6-90A2-3B7BF6B9DBAF}"/>
              </a:ext>
            </a:extLst>
          </p:cNvPr>
          <p:cNvCxnSpPr>
            <a:cxnSpLocks/>
            <a:stCxn id="7" idx="2"/>
            <a:endCxn id="27" idx="3"/>
          </p:cNvCxnSpPr>
          <p:nvPr/>
        </p:nvCxnSpPr>
        <p:spPr>
          <a:xfrm flipH="1">
            <a:off x="956103" y="3763543"/>
            <a:ext cx="1368546" cy="7158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C8CEEC9F-54A9-4165-B73A-893B70E34770}"/>
              </a:ext>
            </a:extLst>
          </p:cNvPr>
          <p:cNvSpPr/>
          <p:nvPr/>
        </p:nvSpPr>
        <p:spPr>
          <a:xfrm>
            <a:off x="1010754" y="3776304"/>
            <a:ext cx="527157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1a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2C2D1E3-E189-4E50-B882-0A27411D5003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2867594" y="3548707"/>
            <a:ext cx="936121" cy="846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3855E0BB-645C-4716-8351-C12BED2CA4EB}"/>
              </a:ext>
            </a:extLst>
          </p:cNvPr>
          <p:cNvSpPr/>
          <p:nvPr/>
        </p:nvSpPr>
        <p:spPr>
          <a:xfrm>
            <a:off x="4508050" y="2794767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1351B4C-5421-4F51-98EF-DB7FD5ACAD7D}"/>
              </a:ext>
            </a:extLst>
          </p:cNvPr>
          <p:cNvSpPr/>
          <p:nvPr/>
        </p:nvSpPr>
        <p:spPr>
          <a:xfrm>
            <a:off x="1691419" y="2849758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B8B5D92-690F-44F0-926F-C2D40C835937}"/>
              </a:ext>
            </a:extLst>
          </p:cNvPr>
          <p:cNvSpPr/>
          <p:nvPr/>
        </p:nvSpPr>
        <p:spPr>
          <a:xfrm>
            <a:off x="6393604" y="2918318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B0A7AD9-B8A5-424B-8399-4E4473D0B002}"/>
              </a:ext>
            </a:extLst>
          </p:cNvPr>
          <p:cNvSpPr/>
          <p:nvPr/>
        </p:nvSpPr>
        <p:spPr>
          <a:xfrm>
            <a:off x="2912929" y="2927127"/>
            <a:ext cx="790104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1b-i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5830DCC-A724-401B-A623-72D14A9479CA}"/>
              </a:ext>
            </a:extLst>
          </p:cNvPr>
          <p:cNvCxnSpPr>
            <a:cxnSpLocks/>
            <a:stCxn id="8" idx="2"/>
            <a:endCxn id="10" idx="3"/>
          </p:cNvCxnSpPr>
          <p:nvPr/>
        </p:nvCxnSpPr>
        <p:spPr>
          <a:xfrm flipH="1">
            <a:off x="2701071" y="3839742"/>
            <a:ext cx="1739726" cy="10528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0D54E3CD-D824-4AC1-A4B7-A0B113A9D27F}"/>
              </a:ext>
            </a:extLst>
          </p:cNvPr>
          <p:cNvSpPr/>
          <p:nvPr/>
        </p:nvSpPr>
        <p:spPr>
          <a:xfrm>
            <a:off x="2550129" y="4284304"/>
            <a:ext cx="790104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1b-ii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8C7AD85-223A-4497-B052-30048504508B}"/>
              </a:ext>
            </a:extLst>
          </p:cNvPr>
          <p:cNvCxnSpPr>
            <a:cxnSpLocks/>
            <a:stCxn id="8" idx="2"/>
            <a:endCxn id="11" idx="3"/>
          </p:cNvCxnSpPr>
          <p:nvPr/>
        </p:nvCxnSpPr>
        <p:spPr>
          <a:xfrm flipH="1">
            <a:off x="4403594" y="3839742"/>
            <a:ext cx="37203" cy="10522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41F80E1E-CC2D-4FD3-99B8-E45B71EBDCE7}"/>
              </a:ext>
            </a:extLst>
          </p:cNvPr>
          <p:cNvSpPr/>
          <p:nvPr/>
        </p:nvSpPr>
        <p:spPr>
          <a:xfrm>
            <a:off x="3621339" y="4400393"/>
            <a:ext cx="790104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1b-iii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E00F4A3-A35F-41C7-B2A1-747762F46EE3}"/>
              </a:ext>
            </a:extLst>
          </p:cNvPr>
          <p:cNvCxnSpPr>
            <a:cxnSpLocks/>
            <a:stCxn id="8" idx="2"/>
            <a:endCxn id="12" idx="3"/>
          </p:cNvCxnSpPr>
          <p:nvPr/>
        </p:nvCxnSpPr>
        <p:spPr>
          <a:xfrm>
            <a:off x="4440797" y="3839742"/>
            <a:ext cx="1499744" cy="111637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FCDC170A-992A-4928-8034-0EBEED5420CF}"/>
              </a:ext>
            </a:extLst>
          </p:cNvPr>
          <p:cNvSpPr/>
          <p:nvPr/>
        </p:nvSpPr>
        <p:spPr>
          <a:xfrm>
            <a:off x="5056585" y="4097037"/>
            <a:ext cx="53421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2a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A1F9DEF-319D-4018-914A-A37736436EC8}"/>
              </a:ext>
            </a:extLst>
          </p:cNvPr>
          <p:cNvCxnSpPr>
            <a:cxnSpLocks/>
            <a:stCxn id="9" idx="2"/>
            <a:endCxn id="28" idx="3"/>
          </p:cNvCxnSpPr>
          <p:nvPr/>
        </p:nvCxnSpPr>
        <p:spPr>
          <a:xfrm>
            <a:off x="6343469" y="3856676"/>
            <a:ext cx="939728" cy="10535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3A1CAF39-A1C1-4400-8CFA-B5435B9CD2B2}"/>
              </a:ext>
            </a:extLst>
          </p:cNvPr>
          <p:cNvSpPr/>
          <p:nvPr/>
        </p:nvSpPr>
        <p:spPr>
          <a:xfrm>
            <a:off x="6907715" y="4131009"/>
            <a:ext cx="527157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3a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FC37D4-F684-4AC0-9FB7-CDB732BDF442}"/>
              </a:ext>
            </a:extLst>
          </p:cNvPr>
          <p:cNvSpPr txBox="1"/>
          <p:nvPr/>
        </p:nvSpPr>
        <p:spPr>
          <a:xfrm>
            <a:off x="7806267" y="2839533"/>
            <a:ext cx="425273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TS_1 is backhaul transport slice; TS_3, </a:t>
            </a:r>
            <a:r>
              <a:rPr lang="en-US" sz="1600" dirty="0" err="1">
                <a:solidFill>
                  <a:srgbClr val="2D3847"/>
                </a:solidFill>
              </a:rPr>
              <a:t>fronthaul</a:t>
            </a:r>
            <a:r>
              <a:rPr lang="en-US" sz="1600" dirty="0">
                <a:solidFill>
                  <a:srgbClr val="2D3847"/>
                </a:solidFill>
              </a:rPr>
              <a:t>; TS_4, </a:t>
            </a:r>
            <a:r>
              <a:rPr lang="en-US" sz="1600" dirty="0" err="1">
                <a:solidFill>
                  <a:srgbClr val="2D3847"/>
                </a:solidFill>
              </a:rPr>
              <a:t>midhaul</a:t>
            </a:r>
            <a:r>
              <a:rPr lang="en-US" sz="1600" dirty="0">
                <a:solidFill>
                  <a:srgbClr val="2D3847"/>
                </a:solidFill>
              </a:rPr>
              <a:t>.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TN MD (T-NSSMF) receives TS_1 from NSMF (step 2), and TS_3 and TS_4 from RAN NSSMF (step 1b-i).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TN MD then configures backhaul (2a), </a:t>
            </a:r>
            <a:r>
              <a:rPr lang="en-US" sz="1600" dirty="0" err="1">
                <a:solidFill>
                  <a:srgbClr val="2D3847"/>
                </a:solidFill>
              </a:rPr>
              <a:t>fronthaul</a:t>
            </a:r>
            <a:r>
              <a:rPr lang="en-US" sz="1600" dirty="0">
                <a:solidFill>
                  <a:srgbClr val="2D3847"/>
                </a:solidFill>
              </a:rPr>
              <a:t> (1b-ii), and </a:t>
            </a:r>
            <a:r>
              <a:rPr lang="en-US" sz="1600" dirty="0" err="1">
                <a:solidFill>
                  <a:srgbClr val="2D3847"/>
                </a:solidFill>
              </a:rPr>
              <a:t>midhaul</a:t>
            </a:r>
            <a:r>
              <a:rPr lang="en-US" sz="1600" dirty="0">
                <a:solidFill>
                  <a:srgbClr val="2D3847"/>
                </a:solidFill>
              </a:rPr>
              <a:t> (1b-iii), respectively. 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897" y="1109133"/>
            <a:ext cx="4971684" cy="1475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1" name="TextBox 90"/>
          <p:cNvSpPr txBox="1"/>
          <p:nvPr/>
        </p:nvSpPr>
        <p:spPr>
          <a:xfrm>
            <a:off x="4871710" y="2892792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026634" y="3338156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019236" y="3676987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75A492-A37F-4C0C-8487-75DF5CF73D2D}"/>
              </a:ext>
            </a:extLst>
          </p:cNvPr>
          <p:cNvSpPr txBox="1"/>
          <p:nvPr/>
        </p:nvSpPr>
        <p:spPr>
          <a:xfrm>
            <a:off x="98841" y="5651608"/>
            <a:ext cx="12029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42D38"/>
                </a:solidFill>
              </a:rPr>
              <a:t>RAN NSSMF shall be responsible for determination of Slice Profile of FH, MH and RAN NFs.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42D38"/>
                </a:solidFill>
              </a:rPr>
              <a:t>RAN NSSMF shall be responsible for entire RAN subnet comprising FH and MH (including stitching together, CL actions, etc.)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60E42-F3E4-477F-84D7-504F21AC15CF}"/>
              </a:ext>
            </a:extLst>
          </p:cNvPr>
          <p:cNvSpPr txBox="1"/>
          <p:nvPr/>
        </p:nvSpPr>
        <p:spPr>
          <a:xfrm>
            <a:off x="152271" y="1092571"/>
            <a:ext cx="2980674" cy="646331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Preferred option by O-RAN</a:t>
            </a:r>
          </a:p>
          <a:p>
            <a:r>
              <a:rPr lang="en-US" b="1" dirty="0"/>
              <a:t>&amp; ONAP internal RAN NSSMF</a:t>
            </a:r>
          </a:p>
        </p:txBody>
      </p:sp>
    </p:spTree>
    <p:extLst>
      <p:ext uri="{BB962C8B-B14F-4D97-AF65-F5344CB8AC3E}">
        <p14:creationId xmlns:p14="http://schemas.microsoft.com/office/powerpoint/2010/main" val="3418700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C3B2D0D-BC3E-4CDE-92AE-567493673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33" y="155420"/>
            <a:ext cx="10972800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RAN &amp; Transport Subnet: Interaction Scenario 2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42EE898-3A05-47CD-8C5E-0B276FBF032B}"/>
              </a:ext>
            </a:extLst>
          </p:cNvPr>
          <p:cNvCxnSpPr>
            <a:cxnSpLocks/>
            <a:stCxn id="5" idx="2"/>
            <a:endCxn id="8" idx="0"/>
          </p:cNvCxnSpPr>
          <p:nvPr/>
        </p:nvCxnSpPr>
        <p:spPr>
          <a:xfrm>
            <a:off x="4360196" y="1749029"/>
            <a:ext cx="17630" cy="1695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CD4C6C1-87B3-48DC-9006-219D689430DA}"/>
              </a:ext>
            </a:extLst>
          </p:cNvPr>
          <p:cNvSpPr/>
          <p:nvPr/>
        </p:nvSpPr>
        <p:spPr>
          <a:xfrm>
            <a:off x="3352525" y="1349224"/>
            <a:ext cx="2015341" cy="399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CSMF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AAE792-915A-4384-902D-98CCC8F4F6EA}"/>
              </a:ext>
            </a:extLst>
          </p:cNvPr>
          <p:cNvSpPr/>
          <p:nvPr/>
        </p:nvSpPr>
        <p:spPr>
          <a:xfrm>
            <a:off x="3377927" y="1925814"/>
            <a:ext cx="1998408" cy="3396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NSMF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267BA9-0DF4-4827-84FB-997C0256B44A}"/>
              </a:ext>
            </a:extLst>
          </p:cNvPr>
          <p:cNvSpPr/>
          <p:nvPr/>
        </p:nvSpPr>
        <p:spPr>
          <a:xfrm>
            <a:off x="1718732" y="3503756"/>
            <a:ext cx="1085891" cy="429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RAN NSSMF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56B274-BE19-4586-960E-4A715A9FECAA}"/>
              </a:ext>
            </a:extLst>
          </p:cNvPr>
          <p:cNvSpPr/>
          <p:nvPr/>
        </p:nvSpPr>
        <p:spPr>
          <a:xfrm>
            <a:off x="3740744" y="3444488"/>
            <a:ext cx="1274164" cy="565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Transport NSSMF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26B2CB-51E3-42CC-833A-24FCE5F8C27B}"/>
              </a:ext>
            </a:extLst>
          </p:cNvPr>
          <p:cNvSpPr/>
          <p:nvPr/>
        </p:nvSpPr>
        <p:spPr>
          <a:xfrm>
            <a:off x="5686062" y="3520689"/>
            <a:ext cx="1188871" cy="5058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Core NSSMF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8462196A-CDB7-4058-AD8C-F4590949DFC9}"/>
              </a:ext>
            </a:extLst>
          </p:cNvPr>
          <p:cNvSpPr/>
          <p:nvPr/>
        </p:nvSpPr>
        <p:spPr>
          <a:xfrm>
            <a:off x="1872599" y="5021070"/>
            <a:ext cx="1531002" cy="72422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Fronthaul subnet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13E705BB-030F-42AD-9213-33CE0B7B3E5A}"/>
              </a:ext>
            </a:extLst>
          </p:cNvPr>
          <p:cNvSpPr/>
          <p:nvPr/>
        </p:nvSpPr>
        <p:spPr>
          <a:xfrm>
            <a:off x="3635113" y="5015838"/>
            <a:ext cx="1411020" cy="8056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Mid haul subnet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5B406D04-8B83-47A9-BA77-CB0069951950}"/>
              </a:ext>
            </a:extLst>
          </p:cNvPr>
          <p:cNvSpPr/>
          <p:nvPr/>
        </p:nvSpPr>
        <p:spPr>
          <a:xfrm>
            <a:off x="5159606" y="5092039"/>
            <a:ext cx="1435928" cy="59398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Backhaul subnet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E916C4A-869E-42FD-88C8-01A24AE8556F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2700275" y="1826899"/>
            <a:ext cx="1238261" cy="211545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3B90CA93-C2EA-4055-A2D7-FE7734335D92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rot="16200000" flipH="1">
            <a:off x="4701217" y="1941408"/>
            <a:ext cx="1255194" cy="190336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loud 26">
            <a:extLst>
              <a:ext uri="{FF2B5EF4-FFF2-40B4-BE49-F238E27FC236}">
                <a16:creationId xmlns:a16="http://schemas.microsoft.com/office/drawing/2014/main" id="{618A8631-7D3B-4D95-B899-0B681F5DCF5D}"/>
              </a:ext>
            </a:extLst>
          </p:cNvPr>
          <p:cNvSpPr/>
          <p:nvPr/>
        </p:nvSpPr>
        <p:spPr>
          <a:xfrm>
            <a:off x="186063" y="4610038"/>
            <a:ext cx="1414138" cy="6865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RAN NFs Subnet</a:t>
            </a:r>
          </a:p>
        </p:txBody>
      </p:sp>
      <p:sp>
        <p:nvSpPr>
          <p:cNvPr id="28" name="Cloud 27">
            <a:extLst>
              <a:ext uri="{FF2B5EF4-FFF2-40B4-BE49-F238E27FC236}">
                <a16:creationId xmlns:a16="http://schemas.microsoft.com/office/drawing/2014/main" id="{2F8AEE74-0AB2-46C1-B669-366D6987690D}"/>
              </a:ext>
            </a:extLst>
          </p:cNvPr>
          <p:cNvSpPr/>
          <p:nvPr/>
        </p:nvSpPr>
        <p:spPr>
          <a:xfrm>
            <a:off x="6634185" y="5041837"/>
            <a:ext cx="1172082" cy="66959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Core subnet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CACB207-C0B7-4DC6-90A2-3B7BF6B9DBAF}"/>
              </a:ext>
            </a:extLst>
          </p:cNvPr>
          <p:cNvCxnSpPr>
            <a:cxnSpLocks/>
            <a:stCxn id="7" idx="2"/>
            <a:endCxn id="27" idx="3"/>
          </p:cNvCxnSpPr>
          <p:nvPr/>
        </p:nvCxnSpPr>
        <p:spPr>
          <a:xfrm flipH="1">
            <a:off x="893132" y="3933429"/>
            <a:ext cx="1368546" cy="7158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C8CEEC9F-54A9-4165-B73A-893B70E34770}"/>
              </a:ext>
            </a:extLst>
          </p:cNvPr>
          <p:cNvSpPr/>
          <p:nvPr/>
        </p:nvSpPr>
        <p:spPr>
          <a:xfrm>
            <a:off x="947783" y="3946190"/>
            <a:ext cx="527157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1a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55E0BB-645C-4716-8351-C12BED2CA4EB}"/>
              </a:ext>
            </a:extLst>
          </p:cNvPr>
          <p:cNvSpPr/>
          <p:nvPr/>
        </p:nvSpPr>
        <p:spPr>
          <a:xfrm>
            <a:off x="4445079" y="2964653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1351B4C-5421-4F51-98EF-DB7FD5ACAD7D}"/>
              </a:ext>
            </a:extLst>
          </p:cNvPr>
          <p:cNvSpPr/>
          <p:nvPr/>
        </p:nvSpPr>
        <p:spPr>
          <a:xfrm>
            <a:off x="1628448" y="3019644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B8B5D92-690F-44F0-926F-C2D40C835937}"/>
              </a:ext>
            </a:extLst>
          </p:cNvPr>
          <p:cNvSpPr/>
          <p:nvPr/>
        </p:nvSpPr>
        <p:spPr>
          <a:xfrm>
            <a:off x="6330633" y="3088204"/>
            <a:ext cx="347275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5830DCC-A724-401B-A623-72D14A9479CA}"/>
              </a:ext>
            </a:extLst>
          </p:cNvPr>
          <p:cNvCxnSpPr>
            <a:cxnSpLocks/>
            <a:stCxn id="8" idx="2"/>
            <a:endCxn id="10" idx="3"/>
          </p:cNvCxnSpPr>
          <p:nvPr/>
        </p:nvCxnSpPr>
        <p:spPr>
          <a:xfrm flipH="1">
            <a:off x="2638100" y="4009628"/>
            <a:ext cx="1739726" cy="10528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0D54E3CD-D824-4AC1-A4B7-A0B113A9D27F}"/>
              </a:ext>
            </a:extLst>
          </p:cNvPr>
          <p:cNvSpPr/>
          <p:nvPr/>
        </p:nvSpPr>
        <p:spPr>
          <a:xfrm>
            <a:off x="2664958" y="4284857"/>
            <a:ext cx="790104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2a-ii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8C7AD85-223A-4497-B052-30048504508B}"/>
              </a:ext>
            </a:extLst>
          </p:cNvPr>
          <p:cNvCxnSpPr>
            <a:cxnSpLocks/>
            <a:stCxn id="8" idx="2"/>
            <a:endCxn id="11" idx="3"/>
          </p:cNvCxnSpPr>
          <p:nvPr/>
        </p:nvCxnSpPr>
        <p:spPr>
          <a:xfrm flipH="1">
            <a:off x="4340623" y="4009628"/>
            <a:ext cx="37203" cy="10522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41F80E1E-CC2D-4FD3-99B8-E45B71EBDCE7}"/>
              </a:ext>
            </a:extLst>
          </p:cNvPr>
          <p:cNvSpPr/>
          <p:nvPr/>
        </p:nvSpPr>
        <p:spPr>
          <a:xfrm>
            <a:off x="3541434" y="4443279"/>
            <a:ext cx="790104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2a-iii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E00F4A3-A35F-41C7-B2A1-747762F46EE3}"/>
              </a:ext>
            </a:extLst>
          </p:cNvPr>
          <p:cNvCxnSpPr>
            <a:cxnSpLocks/>
            <a:stCxn id="8" idx="2"/>
            <a:endCxn id="12" idx="3"/>
          </p:cNvCxnSpPr>
          <p:nvPr/>
        </p:nvCxnSpPr>
        <p:spPr>
          <a:xfrm>
            <a:off x="4377826" y="4009628"/>
            <a:ext cx="1499744" cy="111637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FCDC170A-992A-4928-8034-0EBEED5420CF}"/>
              </a:ext>
            </a:extLst>
          </p:cNvPr>
          <p:cNvSpPr/>
          <p:nvPr/>
        </p:nvSpPr>
        <p:spPr>
          <a:xfrm>
            <a:off x="5112147" y="4283856"/>
            <a:ext cx="653653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2a-i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A1F9DEF-319D-4018-914A-A37736436EC8}"/>
              </a:ext>
            </a:extLst>
          </p:cNvPr>
          <p:cNvCxnSpPr>
            <a:cxnSpLocks/>
            <a:stCxn id="9" idx="2"/>
            <a:endCxn id="28" idx="3"/>
          </p:cNvCxnSpPr>
          <p:nvPr/>
        </p:nvCxnSpPr>
        <p:spPr>
          <a:xfrm>
            <a:off x="6280498" y="4026562"/>
            <a:ext cx="939728" cy="105356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3A1CAF39-A1C1-4400-8CFA-B5435B9CD2B2}"/>
              </a:ext>
            </a:extLst>
          </p:cNvPr>
          <p:cNvSpPr/>
          <p:nvPr/>
        </p:nvSpPr>
        <p:spPr>
          <a:xfrm>
            <a:off x="6844744" y="4300895"/>
            <a:ext cx="527157" cy="404851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400" dirty="0"/>
              <a:t>3a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FC37D4-F684-4AC0-9FB7-CDB732BDF442}"/>
              </a:ext>
            </a:extLst>
          </p:cNvPr>
          <p:cNvSpPr txBox="1"/>
          <p:nvPr/>
        </p:nvSpPr>
        <p:spPr>
          <a:xfrm>
            <a:off x="7806267" y="2839533"/>
            <a:ext cx="425273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TS_1 is backhaul transport slice; TS_3, </a:t>
            </a:r>
            <a:r>
              <a:rPr lang="en-US" sz="1600" dirty="0" err="1">
                <a:solidFill>
                  <a:srgbClr val="2D3847"/>
                </a:solidFill>
              </a:rPr>
              <a:t>fronthaul</a:t>
            </a:r>
            <a:r>
              <a:rPr lang="en-US" sz="1600" dirty="0">
                <a:solidFill>
                  <a:srgbClr val="2D3847"/>
                </a:solidFill>
              </a:rPr>
              <a:t>; TS_4, </a:t>
            </a:r>
            <a:r>
              <a:rPr lang="en-US" sz="1600" dirty="0" err="1">
                <a:solidFill>
                  <a:srgbClr val="2D3847"/>
                </a:solidFill>
              </a:rPr>
              <a:t>midhaul</a:t>
            </a:r>
            <a:r>
              <a:rPr lang="en-US" sz="1600" dirty="0">
                <a:solidFill>
                  <a:srgbClr val="2D3847"/>
                </a:solidFill>
              </a:rPr>
              <a:t>.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TN MD (T-NSSMF) receives TS_1, TS_3 and TS_4 from NSMF (step 2).</a:t>
            </a:r>
          </a:p>
          <a:p>
            <a:pPr marL="168275" indent="-1682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D3847"/>
                </a:solidFill>
              </a:rPr>
              <a:t>TN MD then configures backhaul (2a-i), </a:t>
            </a:r>
            <a:r>
              <a:rPr lang="en-US" sz="1600" dirty="0" err="1">
                <a:solidFill>
                  <a:srgbClr val="2D3847"/>
                </a:solidFill>
              </a:rPr>
              <a:t>fronthaul</a:t>
            </a:r>
            <a:r>
              <a:rPr lang="en-US" sz="1600" dirty="0">
                <a:solidFill>
                  <a:srgbClr val="2D3847"/>
                </a:solidFill>
              </a:rPr>
              <a:t> (a2-ii), and </a:t>
            </a:r>
            <a:r>
              <a:rPr lang="en-US" sz="1600" dirty="0" err="1">
                <a:solidFill>
                  <a:srgbClr val="2D3847"/>
                </a:solidFill>
              </a:rPr>
              <a:t>midhaul</a:t>
            </a:r>
            <a:r>
              <a:rPr lang="en-US" sz="1600" dirty="0">
                <a:solidFill>
                  <a:srgbClr val="2D3847"/>
                </a:solidFill>
              </a:rPr>
              <a:t> (2a-iii), respectively. 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897" y="1109133"/>
            <a:ext cx="4971684" cy="14753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1" name="TextBox 90"/>
          <p:cNvSpPr txBox="1"/>
          <p:nvPr/>
        </p:nvSpPr>
        <p:spPr>
          <a:xfrm>
            <a:off x="4749472" y="2444610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TS_1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750131" y="2779908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751198" y="3101807"/>
            <a:ext cx="60368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TS_4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180D6D-B940-4060-9F9B-DB29775739DA}"/>
              </a:ext>
            </a:extLst>
          </p:cNvPr>
          <p:cNvSpPr txBox="1"/>
          <p:nvPr/>
        </p:nvSpPr>
        <p:spPr>
          <a:xfrm>
            <a:off x="98841" y="5802610"/>
            <a:ext cx="8359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42D38"/>
                </a:solidFill>
              </a:rPr>
              <a:t>NSMF shall be responsible for determination of Slice Profile of FH, MH and RAN NFs.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42D38"/>
                </a:solidFill>
              </a:rPr>
              <a:t>NSMF shall be responsible for stitching together e2e slice including FH and MH.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84118B-AA28-457B-83FB-049BCDD3FA93}"/>
              </a:ext>
            </a:extLst>
          </p:cNvPr>
          <p:cNvSpPr txBox="1"/>
          <p:nvPr/>
        </p:nvSpPr>
        <p:spPr>
          <a:xfrm>
            <a:off x="152270" y="1092571"/>
            <a:ext cx="2934650" cy="646331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Preferred option for external</a:t>
            </a:r>
          </a:p>
          <a:p>
            <a:r>
              <a:rPr lang="en-US" b="1" dirty="0"/>
              <a:t>RAN-NSSMF</a:t>
            </a:r>
            <a:r>
              <a:rPr lang="en-US" altLang="zh-CN" b="1" dirty="0"/>
              <a:t>,</a:t>
            </a:r>
            <a:r>
              <a:rPr lang="zh-CN" altLang="en-US" b="1" dirty="0"/>
              <a:t> </a:t>
            </a:r>
            <a:r>
              <a:rPr lang="en-US" altLang="zh-CN" b="1" dirty="0"/>
              <a:t>E2E</a:t>
            </a:r>
            <a:r>
              <a:rPr lang="zh-CN" altLang="en-US" b="1" dirty="0"/>
              <a:t> </a:t>
            </a:r>
            <a:r>
              <a:rPr lang="en-US" altLang="zh-CN" b="1" dirty="0"/>
              <a:t>Slicing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62046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B420C58-163D-4B7F-877F-5D3D124DE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36" y="1037209"/>
            <a:ext cx="5264234" cy="5391726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100" b="1" dirty="0"/>
              <a:t>ONAP shall: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Select RAN NSSI, determine RAN slice sub-net resources and then configure the RAN slice sub-net including:</a:t>
            </a:r>
          </a:p>
          <a:p>
            <a:pPr marL="5143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Association of </a:t>
            </a:r>
            <a:r>
              <a:rPr lang="en-US" sz="1400" dirty="0" err="1"/>
              <a:t>xNFs</a:t>
            </a:r>
            <a:r>
              <a:rPr lang="en-US" sz="1400" dirty="0"/>
              <a:t> to a Slice sub-net instance</a:t>
            </a:r>
          </a:p>
          <a:p>
            <a:pPr marL="5143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Allocation of ‘resources’ for a slice sub-net instance</a:t>
            </a:r>
          </a:p>
          <a:p>
            <a:pPr marL="5143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400" dirty="0"/>
              <a:t>Configuration of RAN for a slice sub-net instance (including cell configuration such as bandwidth, etc.)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Consume necessary PM/FM info from RAN, for KPI monitoring/Closed Loop Actions/Intelligent Slicing (details to be worked out)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Re-configure/re-allocate RAN resources (</a:t>
            </a:r>
            <a:r>
              <a:rPr lang="en-US" sz="2100" i="1" dirty="0"/>
              <a:t>under discussion</a:t>
            </a:r>
            <a:r>
              <a:rPr lang="en-US" sz="2100" dirty="0"/>
              <a:t>).</a:t>
            </a:r>
            <a:endParaRPr lang="en-US" sz="17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700" b="1" u="sng" dirty="0"/>
              <a:t>Assumptions</a:t>
            </a:r>
          </a:p>
          <a:p>
            <a:pPr>
              <a:lnSpc>
                <a:spcPct val="120000"/>
              </a:lnSpc>
            </a:pPr>
            <a:r>
              <a:rPr lang="en-US" sz="1700" dirty="0"/>
              <a:t>All RAN </a:t>
            </a:r>
            <a:r>
              <a:rPr lang="en-US" sz="1700" dirty="0" err="1"/>
              <a:t>xNFs</a:t>
            </a:r>
            <a:r>
              <a:rPr lang="en-US" sz="1700" dirty="0"/>
              <a:t> are created and pre-configured (Preparation phase)</a:t>
            </a:r>
          </a:p>
          <a:p>
            <a:pPr>
              <a:lnSpc>
                <a:spcPct val="120000"/>
              </a:lnSpc>
            </a:pPr>
            <a:r>
              <a:rPr lang="en-US" sz="1700" dirty="0"/>
              <a:t>*** Configuration &amp; Persistency Service is assumed to contain cell details including PNF mapping, etc.</a:t>
            </a:r>
          </a:p>
          <a:p>
            <a:pPr>
              <a:lnSpc>
                <a:spcPct val="120000"/>
              </a:lnSpc>
            </a:pPr>
            <a:r>
              <a:rPr lang="en-US" sz="1700" dirty="0"/>
              <a:t>Southbound interface from SDN-C (R) will be </a:t>
            </a:r>
            <a:r>
              <a:rPr lang="en-US" sz="1700" dirty="0" err="1"/>
              <a:t>netconf</a:t>
            </a:r>
            <a:r>
              <a:rPr lang="en-US" sz="1700" dirty="0"/>
              <a:t> for CM, and VES for FM/PM. We intend to align with O-RAN where feasible.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C5633F-15AC-4D75-A0E6-9043D52C5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36" y="251666"/>
            <a:ext cx="10972800" cy="640080"/>
          </a:xfrm>
        </p:spPr>
        <p:txBody>
          <a:bodyPr/>
          <a:lstStyle/>
          <a:p>
            <a:r>
              <a:rPr lang="en-US" dirty="0"/>
              <a:t>RAN Sub-net Slicing: Proposal for Guilin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D56CC9-8CA7-4A33-80BF-2126A1C35520}"/>
              </a:ext>
            </a:extLst>
          </p:cNvPr>
          <p:cNvSpPr/>
          <p:nvPr/>
        </p:nvSpPr>
        <p:spPr>
          <a:xfrm>
            <a:off x="6942347" y="1037209"/>
            <a:ext cx="4982308" cy="1408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US" sz="3200" dirty="0"/>
          </a:p>
          <a:p>
            <a:r>
              <a:rPr lang="en-US" sz="3200" dirty="0"/>
              <a:t>      </a:t>
            </a:r>
            <a:r>
              <a:rPr lang="en-US" sz="3200" b="1" dirty="0"/>
              <a:t>ONAP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864EAA4D-D425-404B-B57D-9A9CA45813F1}"/>
              </a:ext>
            </a:extLst>
          </p:cNvPr>
          <p:cNvSpPr/>
          <p:nvPr/>
        </p:nvSpPr>
        <p:spPr>
          <a:xfrm>
            <a:off x="7342035" y="3435057"/>
            <a:ext cx="4024660" cy="108067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/>
              <a:t>RAN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E762E07-EA24-4F10-AAA1-8065EE1DAEE6}"/>
              </a:ext>
            </a:extLst>
          </p:cNvPr>
          <p:cNvSpPr/>
          <p:nvPr/>
        </p:nvSpPr>
        <p:spPr>
          <a:xfrm>
            <a:off x="9866716" y="3971378"/>
            <a:ext cx="759656" cy="266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CC2811-2A1C-496F-B11F-EAF0B34ADEAC}"/>
              </a:ext>
            </a:extLst>
          </p:cNvPr>
          <p:cNvSpPr/>
          <p:nvPr/>
        </p:nvSpPr>
        <p:spPr>
          <a:xfrm>
            <a:off x="8938075" y="3969775"/>
            <a:ext cx="759656" cy="266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DUs</a:t>
            </a:r>
          </a:p>
        </p:txBody>
      </p:sp>
      <p:sp>
        <p:nvSpPr>
          <p:cNvPr id="8" name="Arrow: Up-Down 7">
            <a:extLst>
              <a:ext uri="{FF2B5EF4-FFF2-40B4-BE49-F238E27FC236}">
                <a16:creationId xmlns:a16="http://schemas.microsoft.com/office/drawing/2014/main" id="{9C44F52C-4F3F-4193-944D-E9C2C98479AA}"/>
              </a:ext>
            </a:extLst>
          </p:cNvPr>
          <p:cNvSpPr/>
          <p:nvPr/>
        </p:nvSpPr>
        <p:spPr>
          <a:xfrm>
            <a:off x="9163456" y="2443192"/>
            <a:ext cx="379828" cy="107127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7C18B3-615F-473E-82FC-2DBC846B155A}"/>
              </a:ext>
            </a:extLst>
          </p:cNvPr>
          <p:cNvSpPr txBox="1"/>
          <p:nvPr/>
        </p:nvSpPr>
        <p:spPr>
          <a:xfrm>
            <a:off x="9433501" y="274482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O1/O2*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0A587F-1D14-4365-908C-0FE524B60B2F}"/>
              </a:ext>
            </a:extLst>
          </p:cNvPr>
          <p:cNvSpPr txBox="1"/>
          <p:nvPr/>
        </p:nvSpPr>
        <p:spPr>
          <a:xfrm>
            <a:off x="5828655" y="4630780"/>
            <a:ext cx="6096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Details being worked out with O-RAN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Slice sub-net “configuration” – attributes, flows.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 of Near-RT RIC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NRM for RAN elements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of Near-Real-time RIC &amp; interactions in the context of RAN Slicing (A1 interface also)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PM/FM notifications and KPIs to be used</a:t>
            </a:r>
          </a:p>
        </p:txBody>
      </p:sp>
      <p:sp>
        <p:nvSpPr>
          <p:cNvPr id="15" name="Scroll: Vertical 14">
            <a:extLst>
              <a:ext uri="{FF2B5EF4-FFF2-40B4-BE49-F238E27FC236}">
                <a16:creationId xmlns:a16="http://schemas.microsoft.com/office/drawing/2014/main" id="{293A8C9A-7037-460E-BB9B-AAF30C40A8DB}"/>
              </a:ext>
            </a:extLst>
          </p:cNvPr>
          <p:cNvSpPr/>
          <p:nvPr/>
        </p:nvSpPr>
        <p:spPr>
          <a:xfrm>
            <a:off x="9163456" y="1125287"/>
            <a:ext cx="2739572" cy="1111476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RAN slice inventory</a:t>
            </a:r>
          </a:p>
          <a:p>
            <a:pPr marL="168275" indent="-168275"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List of cells, DUs, CUs with details of active slices</a:t>
            </a:r>
          </a:p>
          <a:p>
            <a:pPr marL="168275" indent="-168275">
              <a:buFontTx/>
              <a:buChar char="-"/>
            </a:pPr>
            <a:r>
              <a:rPr lang="en-US" sz="1200" dirty="0">
                <a:solidFill>
                  <a:schemeClr val="tx1"/>
                </a:solidFill>
              </a:rPr>
              <a:t>Capacity &amp; Capability of RAN subnet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FFA30B-A382-4896-95F9-309F1C0078D4}"/>
              </a:ext>
            </a:extLst>
          </p:cNvPr>
          <p:cNvSpPr/>
          <p:nvPr/>
        </p:nvSpPr>
        <p:spPr>
          <a:xfrm>
            <a:off x="8009435" y="3974755"/>
            <a:ext cx="759656" cy="266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RUs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718132A-2FFB-4117-8D11-43BFF8F910BF}"/>
              </a:ext>
            </a:extLst>
          </p:cNvPr>
          <p:cNvSpPr/>
          <p:nvPr/>
        </p:nvSpPr>
        <p:spPr>
          <a:xfrm>
            <a:off x="8710417" y="3550108"/>
            <a:ext cx="1267021" cy="294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Near RT-RIC</a:t>
            </a:r>
          </a:p>
        </p:txBody>
      </p:sp>
    </p:spTree>
    <p:extLst>
      <p:ext uri="{BB962C8B-B14F-4D97-AF65-F5344CB8AC3E}">
        <p14:creationId xmlns:p14="http://schemas.microsoft.com/office/powerpoint/2010/main" val="2508300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D8113A-388E-40E5-8CFE-D203E0E1C1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8682AA-DF43-493C-A93C-46982AD6C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86620"/>
            <a:ext cx="10578930" cy="53877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RAN sub-net slicing: Impact overview for Guilin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CDC7DC-ADE5-4C23-92A6-4B4DEBFEB10D}"/>
              </a:ext>
            </a:extLst>
          </p:cNvPr>
          <p:cNvSpPr/>
          <p:nvPr/>
        </p:nvSpPr>
        <p:spPr>
          <a:xfrm>
            <a:off x="205220" y="1077819"/>
            <a:ext cx="10972800" cy="414817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r>
              <a:rPr lang="en-US" sz="2400" b="1" dirty="0">
                <a:solidFill>
                  <a:schemeClr val="tx1"/>
                </a:solidFill>
              </a:rPr>
              <a:t>ONAP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95E8F4-1076-4C50-BEAA-E3C629BE4D22}"/>
              </a:ext>
            </a:extLst>
          </p:cNvPr>
          <p:cNvSpPr/>
          <p:nvPr/>
        </p:nvSpPr>
        <p:spPr>
          <a:xfrm>
            <a:off x="1564010" y="1604553"/>
            <a:ext cx="5022726" cy="233531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BCCA44-C663-4B96-9E4C-F5056F452B31}"/>
              </a:ext>
            </a:extLst>
          </p:cNvPr>
          <p:cNvSpPr/>
          <p:nvPr/>
        </p:nvSpPr>
        <p:spPr>
          <a:xfrm>
            <a:off x="1794399" y="1841667"/>
            <a:ext cx="4663879" cy="4628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SO CSMF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DA89AF-A244-4E5F-9043-A81C15B7A58D}"/>
              </a:ext>
            </a:extLst>
          </p:cNvPr>
          <p:cNvSpPr/>
          <p:nvPr/>
        </p:nvSpPr>
        <p:spPr>
          <a:xfrm>
            <a:off x="1794399" y="2564293"/>
            <a:ext cx="4663879" cy="4577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SO NSMF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D972F2-99C1-437E-9F09-F29B09C42E45}"/>
              </a:ext>
            </a:extLst>
          </p:cNvPr>
          <p:cNvSpPr/>
          <p:nvPr/>
        </p:nvSpPr>
        <p:spPr>
          <a:xfrm>
            <a:off x="3808433" y="3281843"/>
            <a:ext cx="1092888" cy="46281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SO RAN NSSMF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C6B5B5-B3C1-419A-A706-1B44212D17CE}"/>
              </a:ext>
            </a:extLst>
          </p:cNvPr>
          <p:cNvSpPr/>
          <p:nvPr/>
        </p:nvSpPr>
        <p:spPr>
          <a:xfrm>
            <a:off x="3807502" y="4428872"/>
            <a:ext cx="1093819" cy="538771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SDN-C (R)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2B487D0-2475-40EA-BEC7-E1A28A201771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4126339" y="2304485"/>
            <a:ext cx="0" cy="259808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4A10908-6AA8-4917-A985-73A3581DE589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4126339" y="3022034"/>
            <a:ext cx="228538" cy="25980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649C842F-356D-441A-9A26-B56FFCF7FFC2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rot="5400000">
            <a:off x="4012540" y="4086534"/>
            <a:ext cx="684211" cy="465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AD190B9-6365-472B-B6D4-88A859E7DD2B}"/>
              </a:ext>
            </a:extLst>
          </p:cNvPr>
          <p:cNvSpPr txBox="1"/>
          <p:nvPr/>
        </p:nvSpPr>
        <p:spPr>
          <a:xfrm>
            <a:off x="1493619" y="1536990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938D08-B2E9-4BAB-9D90-686D2C29DAC9}"/>
              </a:ext>
            </a:extLst>
          </p:cNvPr>
          <p:cNvSpPr/>
          <p:nvPr/>
        </p:nvSpPr>
        <p:spPr>
          <a:xfrm>
            <a:off x="6778981" y="1604553"/>
            <a:ext cx="2184596" cy="20042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/>
                </a:solidFill>
              </a:rPr>
              <a:t>OOF</a:t>
            </a:r>
          </a:p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A2C481-4355-4427-A6FE-53200935C0AA}"/>
              </a:ext>
            </a:extLst>
          </p:cNvPr>
          <p:cNvSpPr/>
          <p:nvPr/>
        </p:nvSpPr>
        <p:spPr>
          <a:xfrm>
            <a:off x="6912054" y="2498258"/>
            <a:ext cx="1859279" cy="361685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RAN NSSI selection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724F56-1507-49A0-B9CF-5BFDCA8AEC6B}"/>
              </a:ext>
            </a:extLst>
          </p:cNvPr>
          <p:cNvSpPr/>
          <p:nvPr/>
        </p:nvSpPr>
        <p:spPr>
          <a:xfrm>
            <a:off x="6894951" y="1879076"/>
            <a:ext cx="1876382" cy="5278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RAN Slice profile determination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304067-54D4-4FAA-A382-1EF669FCE1CD}"/>
              </a:ext>
            </a:extLst>
          </p:cNvPr>
          <p:cNvSpPr/>
          <p:nvPr/>
        </p:nvSpPr>
        <p:spPr>
          <a:xfrm>
            <a:off x="6923363" y="2949720"/>
            <a:ext cx="1847969" cy="538770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RAN Resource allocation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D9629D-CFC4-4B6E-80C3-DB61FE7B23CE}"/>
              </a:ext>
            </a:extLst>
          </p:cNvPr>
          <p:cNvSpPr/>
          <p:nvPr/>
        </p:nvSpPr>
        <p:spPr>
          <a:xfrm>
            <a:off x="6778981" y="3704464"/>
            <a:ext cx="2184596" cy="1326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/>
                </a:solidFill>
              </a:rPr>
              <a:t>A&amp;AI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C2C33A-C1C7-4188-9E0C-C92ADED32408}"/>
              </a:ext>
            </a:extLst>
          </p:cNvPr>
          <p:cNvSpPr/>
          <p:nvPr/>
        </p:nvSpPr>
        <p:spPr>
          <a:xfrm>
            <a:off x="9088644" y="3703546"/>
            <a:ext cx="1805248" cy="1326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b="1" dirty="0">
                <a:solidFill>
                  <a:schemeClr val="tx1"/>
                </a:solidFill>
              </a:rPr>
              <a:t>Configuration &amp; Persistency Service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Cell details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RAN slice details</a:t>
            </a:r>
          </a:p>
          <a:p>
            <a:pPr marL="120650" indent="-1206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TA mapping details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7A2356-CE10-40CD-8CA3-2776076133DD}"/>
              </a:ext>
            </a:extLst>
          </p:cNvPr>
          <p:cNvSpPr/>
          <p:nvPr/>
        </p:nvSpPr>
        <p:spPr>
          <a:xfrm>
            <a:off x="323759" y="2949720"/>
            <a:ext cx="920559" cy="990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/>
                </a:solidFill>
              </a:rPr>
              <a:t>SDC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NSSTs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KPIs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B37308-0DDA-4EC3-9961-D0D8ACA5DD70}"/>
              </a:ext>
            </a:extLst>
          </p:cNvPr>
          <p:cNvSpPr/>
          <p:nvPr/>
        </p:nvSpPr>
        <p:spPr>
          <a:xfrm>
            <a:off x="328475" y="1623154"/>
            <a:ext cx="920559" cy="1241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/>
                </a:solidFill>
              </a:rPr>
              <a:t>Policy</a:t>
            </a:r>
          </a:p>
          <a:p>
            <a:r>
              <a:rPr lang="en-US" sz="1400" dirty="0">
                <a:solidFill>
                  <a:srgbClr val="0000FF"/>
                </a:solidFill>
              </a:rPr>
              <a:t>RAN sub-net config policies</a:t>
            </a:r>
          </a:p>
          <a:p>
            <a:r>
              <a:rPr lang="en-US" sz="1400" dirty="0">
                <a:solidFill>
                  <a:srgbClr val="0000FF"/>
                </a:solidFill>
              </a:rPr>
              <a:t>CL Policy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B4F620-F8F2-4A33-AE24-F82ECBAEDAD3}"/>
              </a:ext>
            </a:extLst>
          </p:cNvPr>
          <p:cNvSpPr txBox="1"/>
          <p:nvPr/>
        </p:nvSpPr>
        <p:spPr>
          <a:xfrm>
            <a:off x="10032347" y="5464715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Blue</a:t>
            </a:r>
            <a:r>
              <a:rPr lang="en-US" dirty="0"/>
              <a:t> - Impacts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3CA306E-4E5A-4815-A342-85C4FC143C07}"/>
              </a:ext>
            </a:extLst>
          </p:cNvPr>
          <p:cNvSpPr txBox="1"/>
          <p:nvPr/>
        </p:nvSpPr>
        <p:spPr>
          <a:xfrm>
            <a:off x="9981766" y="5825079"/>
            <a:ext cx="1993224" cy="36933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dirty="0">
                <a:solidFill>
                  <a:srgbClr val="0000FF"/>
                </a:solidFill>
              </a:rPr>
              <a:t>NSSMF functionality</a:t>
            </a:r>
          </a:p>
        </p:txBody>
      </p:sp>
      <p:sp>
        <p:nvSpPr>
          <p:cNvPr id="27" name="Cloud 26">
            <a:extLst>
              <a:ext uri="{FF2B5EF4-FFF2-40B4-BE49-F238E27FC236}">
                <a16:creationId xmlns:a16="http://schemas.microsoft.com/office/drawing/2014/main" id="{15BA0B2F-6DEC-4206-88A9-FE94CA26AB1E}"/>
              </a:ext>
            </a:extLst>
          </p:cNvPr>
          <p:cNvSpPr/>
          <p:nvPr/>
        </p:nvSpPr>
        <p:spPr>
          <a:xfrm>
            <a:off x="3303531" y="5622779"/>
            <a:ext cx="2792470" cy="4308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(O) RAN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2E1CD0-A473-4C8F-BE7D-EFDDDAD8BAD7}"/>
              </a:ext>
            </a:extLst>
          </p:cNvPr>
          <p:cNvSpPr/>
          <p:nvPr/>
        </p:nvSpPr>
        <p:spPr>
          <a:xfrm>
            <a:off x="6811465" y="4077580"/>
            <a:ext cx="15246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/>
              <a:t>Slice profiles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/>
              <a:t>NSST, </a:t>
            </a:r>
            <a:r>
              <a:rPr lang="en-US" sz="1600" dirty="0">
                <a:solidFill>
                  <a:srgbClr val="0000FF"/>
                </a:solidFill>
              </a:rPr>
              <a:t>NSSI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FF"/>
                </a:solidFill>
              </a:rPr>
              <a:t>RAN VNF info</a:t>
            </a:r>
          </a:p>
        </p:txBody>
      </p:sp>
      <p:sp>
        <p:nvSpPr>
          <p:cNvPr id="29" name="Arrow: Up-Down 28">
            <a:extLst>
              <a:ext uri="{FF2B5EF4-FFF2-40B4-BE49-F238E27FC236}">
                <a16:creationId xmlns:a16="http://schemas.microsoft.com/office/drawing/2014/main" id="{E5683BFE-3203-4C27-B717-8836106CC183}"/>
              </a:ext>
            </a:extLst>
          </p:cNvPr>
          <p:cNvSpPr/>
          <p:nvPr/>
        </p:nvSpPr>
        <p:spPr>
          <a:xfrm>
            <a:off x="4580593" y="5236938"/>
            <a:ext cx="183788" cy="39816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07D8B63-547C-4F30-B578-967C0F0BBCE3}"/>
              </a:ext>
            </a:extLst>
          </p:cNvPr>
          <p:cNvSpPr/>
          <p:nvPr/>
        </p:nvSpPr>
        <p:spPr>
          <a:xfrm>
            <a:off x="9096650" y="1643316"/>
            <a:ext cx="1797241" cy="19654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tx1"/>
                </a:solidFill>
              </a:rPr>
              <a:t>DCAE</a:t>
            </a:r>
          </a:p>
          <a:p>
            <a:endParaRPr lang="en-US" sz="1600" b="1" dirty="0">
              <a:solidFill>
                <a:schemeClr val="tx1"/>
              </a:solidFill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F3EAA8-3A9D-43C9-9A50-183129E457BC}"/>
              </a:ext>
            </a:extLst>
          </p:cNvPr>
          <p:cNvSpPr/>
          <p:nvPr/>
        </p:nvSpPr>
        <p:spPr>
          <a:xfrm>
            <a:off x="9260557" y="1969818"/>
            <a:ext cx="1442419" cy="4371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S-NSSAI KPI monitoring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116CAC9-56B9-4FA7-8C82-B378AE59E883}"/>
              </a:ext>
            </a:extLst>
          </p:cNvPr>
          <p:cNvSpPr/>
          <p:nvPr/>
        </p:nvSpPr>
        <p:spPr>
          <a:xfrm>
            <a:off x="9260557" y="3150448"/>
            <a:ext cx="1442418" cy="393475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NSSI KPI monitoring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CA4085-7B5D-4231-968A-BF8D796ABEFC}"/>
              </a:ext>
            </a:extLst>
          </p:cNvPr>
          <p:cNvSpPr txBox="1"/>
          <p:nvPr/>
        </p:nvSpPr>
        <p:spPr>
          <a:xfrm>
            <a:off x="4711593" y="5242501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4A92EF-8626-45A7-8857-AF2EEB514738}"/>
              </a:ext>
            </a:extLst>
          </p:cNvPr>
          <p:cNvSpPr/>
          <p:nvPr/>
        </p:nvSpPr>
        <p:spPr>
          <a:xfrm>
            <a:off x="1821109" y="3272899"/>
            <a:ext cx="1903325" cy="4628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SO NSSMF Adaptor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6919AA4-505A-4699-9747-E7E306827DCF}"/>
              </a:ext>
            </a:extLst>
          </p:cNvPr>
          <p:cNvCxnSpPr>
            <a:cxnSpLocks/>
            <a:endCxn id="34" idx="0"/>
          </p:cNvCxnSpPr>
          <p:nvPr/>
        </p:nvCxnSpPr>
        <p:spPr>
          <a:xfrm flipH="1">
            <a:off x="2772772" y="3039690"/>
            <a:ext cx="1272364" cy="233209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6CF4EC06-6536-4CB7-BA2C-C73584EFEB19}"/>
              </a:ext>
            </a:extLst>
          </p:cNvPr>
          <p:cNvSpPr/>
          <p:nvPr/>
        </p:nvSpPr>
        <p:spPr>
          <a:xfrm>
            <a:off x="5127450" y="3284104"/>
            <a:ext cx="1331839" cy="46281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SO Transport NSSMF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3AD2D47-C20F-46ED-9671-454706FB1D20}"/>
              </a:ext>
            </a:extLst>
          </p:cNvPr>
          <p:cNvSpPr/>
          <p:nvPr/>
        </p:nvSpPr>
        <p:spPr>
          <a:xfrm>
            <a:off x="5274680" y="4428872"/>
            <a:ext cx="1051882" cy="538771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FF"/>
                </a:solidFill>
              </a:rPr>
              <a:t>SDN-C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48F78506-FAE8-4B89-90FB-092C8C9C1876}"/>
              </a:ext>
            </a:extLst>
          </p:cNvPr>
          <p:cNvCxnSpPr>
            <a:cxnSpLocks/>
            <a:stCxn id="36" idx="2"/>
            <a:endCxn id="38" idx="0"/>
          </p:cNvCxnSpPr>
          <p:nvPr/>
        </p:nvCxnSpPr>
        <p:spPr>
          <a:xfrm rot="16200000" flipH="1">
            <a:off x="5456020" y="4084271"/>
            <a:ext cx="681950" cy="7251"/>
          </a:xfrm>
          <a:prstGeom prst="bentConnector3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0C9E7C8-D416-45CF-8A65-3BE3634E3430}"/>
              </a:ext>
            </a:extLst>
          </p:cNvPr>
          <p:cNvSpPr txBox="1"/>
          <p:nvPr/>
        </p:nvSpPr>
        <p:spPr>
          <a:xfrm>
            <a:off x="644495" y="5631532"/>
            <a:ext cx="1993224" cy="36933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600" dirty="0">
                <a:solidFill>
                  <a:srgbClr val="0000FF"/>
                </a:solidFill>
              </a:rPr>
              <a:t>External RAN NSSMF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E30FE6A-897F-43F4-9DF0-BEFBD2262199}"/>
              </a:ext>
            </a:extLst>
          </p:cNvPr>
          <p:cNvCxnSpPr>
            <a:stCxn id="34" idx="2"/>
            <a:endCxn id="40" idx="0"/>
          </p:cNvCxnSpPr>
          <p:nvPr/>
        </p:nvCxnSpPr>
        <p:spPr>
          <a:xfrm flipH="1">
            <a:off x="1641107" y="3735717"/>
            <a:ext cx="1131665" cy="1895815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98DC444-3F0F-4398-890A-EB1AEB7BC3DE}"/>
              </a:ext>
            </a:extLst>
          </p:cNvPr>
          <p:cNvSpPr/>
          <p:nvPr/>
        </p:nvSpPr>
        <p:spPr>
          <a:xfrm>
            <a:off x="9260557" y="2572466"/>
            <a:ext cx="1442419" cy="4371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FF"/>
                </a:solidFill>
              </a:rPr>
              <a:t>NSI KPI monitoring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168FB4-B087-4E83-B4CD-6B7BB57103BE}"/>
              </a:ext>
            </a:extLst>
          </p:cNvPr>
          <p:cNvSpPr/>
          <p:nvPr/>
        </p:nvSpPr>
        <p:spPr>
          <a:xfrm>
            <a:off x="1564010" y="1183695"/>
            <a:ext cx="5022726" cy="3643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EXT-API</a:t>
            </a:r>
          </a:p>
        </p:txBody>
      </p:sp>
      <p:sp>
        <p:nvSpPr>
          <p:cNvPr id="45" name="Arrow: Up-Down 44">
            <a:extLst>
              <a:ext uri="{FF2B5EF4-FFF2-40B4-BE49-F238E27FC236}">
                <a16:creationId xmlns:a16="http://schemas.microsoft.com/office/drawing/2014/main" id="{46B21793-948D-46BE-BC45-F60BAD1750A7}"/>
              </a:ext>
            </a:extLst>
          </p:cNvPr>
          <p:cNvSpPr/>
          <p:nvPr/>
        </p:nvSpPr>
        <p:spPr>
          <a:xfrm rot="16200000">
            <a:off x="2879866" y="5468279"/>
            <a:ext cx="183788" cy="66354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CDD25F4-ED42-4C0A-A3D5-A0AFA9767050}"/>
              </a:ext>
            </a:extLst>
          </p:cNvPr>
          <p:cNvSpPr txBox="1"/>
          <p:nvPr/>
        </p:nvSpPr>
        <p:spPr>
          <a:xfrm>
            <a:off x="15938" y="6175938"/>
            <a:ext cx="7869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/>
              <a:t>Note</a:t>
            </a:r>
            <a:r>
              <a:rPr lang="en-US" sz="1600" dirty="0"/>
              <a:t>: The interaction between RAN &amp; Transport subnets for FH and MH are not shown here.</a:t>
            </a:r>
          </a:p>
        </p:txBody>
      </p:sp>
      <p:sp>
        <p:nvSpPr>
          <p:cNvPr id="57" name="Cloud 56">
            <a:extLst>
              <a:ext uri="{FF2B5EF4-FFF2-40B4-BE49-F238E27FC236}">
                <a16:creationId xmlns:a16="http://schemas.microsoft.com/office/drawing/2014/main" id="{194E7799-59DE-4CED-9CAD-989D32680D35}"/>
              </a:ext>
            </a:extLst>
          </p:cNvPr>
          <p:cNvSpPr/>
          <p:nvPr/>
        </p:nvSpPr>
        <p:spPr>
          <a:xfrm>
            <a:off x="6264707" y="5609654"/>
            <a:ext cx="2995850" cy="4308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Transport </a:t>
            </a:r>
            <a:r>
              <a:rPr lang="en-US" sz="1600" dirty="0"/>
              <a:t>(FH, MH)</a:t>
            </a:r>
            <a:endParaRPr lang="en-US" dirty="0"/>
          </a:p>
        </p:txBody>
      </p:sp>
      <p:sp>
        <p:nvSpPr>
          <p:cNvPr id="58" name="Arrow: Up-Down 57">
            <a:extLst>
              <a:ext uri="{FF2B5EF4-FFF2-40B4-BE49-F238E27FC236}">
                <a16:creationId xmlns:a16="http://schemas.microsoft.com/office/drawing/2014/main" id="{445B5E33-B4E5-4CCE-9A79-1E66431FAF01}"/>
              </a:ext>
            </a:extLst>
          </p:cNvPr>
          <p:cNvSpPr/>
          <p:nvPr/>
        </p:nvSpPr>
        <p:spPr>
          <a:xfrm>
            <a:off x="7569048" y="5224614"/>
            <a:ext cx="183788" cy="39816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02898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B88169-9FB0-43BB-8540-4AF5ED58D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AAE45B-C5DB-48FB-B354-8FDE9E210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External RAN NSSMF</a:t>
            </a:r>
          </a:p>
        </p:txBody>
      </p:sp>
      <p:graphicFrame>
        <p:nvGraphicFramePr>
          <p:cNvPr id="5" name="表格 5">
            <a:extLst>
              <a:ext uri="{FF2B5EF4-FFF2-40B4-BE49-F238E27FC236}">
                <a16:creationId xmlns:a16="http://schemas.microsoft.com/office/drawing/2014/main" id="{26EC83AD-29DA-46DC-B9E2-022B5980FB5C}"/>
              </a:ext>
            </a:extLst>
          </p:cNvPr>
          <p:cNvGraphicFramePr>
            <a:graphicFrameLocks noGrp="1"/>
          </p:cNvGraphicFramePr>
          <p:nvPr/>
        </p:nvGraphicFramePr>
        <p:xfrm>
          <a:off x="314961" y="1269814"/>
          <a:ext cx="7000239" cy="516850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00023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</a:tblGrid>
              <a:tr h="4136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CN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Impacts for External RAN NSSMF interaction</a:t>
                      </a:r>
                      <a:endParaRPr kumimoji="1" lang="zh-CN" alt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2562783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/>
                        <a:t>Enhancements in SO NSSMF adapter to support RAN slicing, with standard 3GPP APIs)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/>
                        <a:t>Enhance </a:t>
                      </a:r>
                      <a:r>
                        <a:rPr lang="en-US" altLang="zh-CN" sz="1800" b="0" dirty="0" err="1"/>
                        <a:t>allocateNSSI</a:t>
                      </a:r>
                      <a:r>
                        <a:rPr lang="en-US" altLang="zh-CN" sz="1800" b="0" dirty="0"/>
                        <a:t> and </a:t>
                      </a:r>
                      <a:r>
                        <a:rPr lang="en-US" altLang="zh-CN" sz="1800" b="0" dirty="0" err="1"/>
                        <a:t>modifyNSSI</a:t>
                      </a:r>
                      <a:r>
                        <a:rPr lang="en-US" altLang="zh-CN" sz="1800" b="0" dirty="0"/>
                        <a:t>, </a:t>
                      </a:r>
                      <a:r>
                        <a:rPr lang="en-US" altLang="zh-CN" sz="1800" b="0" dirty="0" err="1"/>
                        <a:t>etc</a:t>
                      </a:r>
                      <a:endParaRPr lang="en-US" altLang="zh-CN" sz="18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/>
                        <a:t>3rd-party RAN NSSMF simulator for integration test automation (support standard 3GPP APIs)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 err="1"/>
                        <a:t>allocateNSSI</a:t>
                      </a:r>
                      <a:endParaRPr lang="en-US" altLang="zh-CN" sz="1800" b="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 err="1"/>
                        <a:t>deallocateNSSI</a:t>
                      </a:r>
                      <a:endParaRPr lang="en-US" altLang="zh-CN" sz="1800" b="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 err="1"/>
                        <a:t>modifyNSSI</a:t>
                      </a:r>
                      <a:endParaRPr lang="en-US" altLang="zh-CN" sz="1800" b="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 err="1"/>
                        <a:t>getNSSI</a:t>
                      </a:r>
                      <a:endParaRPr lang="en-US" altLang="zh-CN" sz="1800" b="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dirty="0" err="1"/>
                        <a:t>Etc</a:t>
                      </a:r>
                      <a:endParaRPr lang="en-US" altLang="zh-CN" sz="1800" b="0" dirty="0"/>
                    </a:p>
                    <a:p>
                      <a:pPr marL="285750" lvl="1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PM/FM data reporting from external RAN NSSMF to ONAP (NSMF) is still under discussion</a:t>
                      </a:r>
                    </a:p>
                    <a:p>
                      <a:pPr marL="285750" lvl="1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E2E slice stitching with Fronthaul, RAN NFs, </a:t>
                      </a:r>
                      <a:r>
                        <a:rPr lang="en-US" altLang="zh-CN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Midhaul</a:t>
                      </a:r>
                      <a:r>
                        <a:rPr lang="en-US" altLang="zh-CN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Backhaul and Core shall be NSMF’s responsibility</a:t>
                      </a:r>
                    </a:p>
                    <a:p>
                      <a:pPr marL="742950" lvl="2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requires Scenario 2 (see subsequent slides) to be supported, and requires interface between NSMF and External RAN NSSMF for informing the FH/BH configurations.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2B3D99FD-44F9-40B9-8985-9BA4E2EB06B4}"/>
              </a:ext>
            </a:extLst>
          </p:cNvPr>
          <p:cNvSpPr/>
          <p:nvPr/>
        </p:nvSpPr>
        <p:spPr>
          <a:xfrm>
            <a:off x="7908415" y="3407301"/>
            <a:ext cx="3912746" cy="49750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4D233F-0794-44FE-9135-2ED18AA3139E}"/>
              </a:ext>
            </a:extLst>
          </p:cNvPr>
          <p:cNvSpPr/>
          <p:nvPr/>
        </p:nvSpPr>
        <p:spPr>
          <a:xfrm>
            <a:off x="7908415" y="2311758"/>
            <a:ext cx="3912746" cy="483586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55588CC0-FE78-4435-9879-461C17F50824}"/>
              </a:ext>
            </a:extLst>
          </p:cNvPr>
          <p:cNvSpPr/>
          <p:nvPr/>
        </p:nvSpPr>
        <p:spPr>
          <a:xfrm>
            <a:off x="9711215" y="2831313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C318A3-3243-4392-A2E7-1AB1C8868B3F}"/>
              </a:ext>
            </a:extLst>
          </p:cNvPr>
          <p:cNvSpPr txBox="1"/>
          <p:nvPr/>
        </p:nvSpPr>
        <p:spPr>
          <a:xfrm>
            <a:off x="9964048" y="1805997"/>
            <a:ext cx="955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TMF APIs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A72404-8C9F-499F-AF2C-81EE10A8E298}"/>
              </a:ext>
            </a:extLst>
          </p:cNvPr>
          <p:cNvSpPr/>
          <p:nvPr/>
        </p:nvSpPr>
        <p:spPr>
          <a:xfrm>
            <a:off x="7908416" y="4531395"/>
            <a:ext cx="1515910" cy="506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External RAN NSSMF</a:t>
            </a:r>
          </a:p>
        </p:txBody>
      </p:sp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221FCED9-7E66-4339-AAF5-390D4B8C2A4C}"/>
              </a:ext>
            </a:extLst>
          </p:cNvPr>
          <p:cNvSpPr/>
          <p:nvPr/>
        </p:nvSpPr>
        <p:spPr>
          <a:xfrm>
            <a:off x="9711214" y="1646075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28E70A03-5D06-4F97-9129-68AF1AD9369D}"/>
              </a:ext>
            </a:extLst>
          </p:cNvPr>
          <p:cNvSpPr/>
          <p:nvPr/>
        </p:nvSpPr>
        <p:spPr>
          <a:xfrm>
            <a:off x="7604597" y="5568394"/>
            <a:ext cx="1819729" cy="64008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RAN </a:t>
            </a:r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2951442D-7A14-4117-B077-FB720A66766E}"/>
              </a:ext>
            </a:extLst>
          </p:cNvPr>
          <p:cNvSpPr/>
          <p:nvPr/>
        </p:nvSpPr>
        <p:spPr>
          <a:xfrm>
            <a:off x="8511264" y="3920288"/>
            <a:ext cx="302840" cy="626593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5" name="Arrow: Up-Down 14">
            <a:extLst>
              <a:ext uri="{FF2B5EF4-FFF2-40B4-BE49-F238E27FC236}">
                <a16:creationId xmlns:a16="http://schemas.microsoft.com/office/drawing/2014/main" id="{134E19DC-B0E0-4B3B-8FAB-6E467141115C}"/>
              </a:ext>
            </a:extLst>
          </p:cNvPr>
          <p:cNvSpPr/>
          <p:nvPr/>
        </p:nvSpPr>
        <p:spPr>
          <a:xfrm>
            <a:off x="8419117" y="5037422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F7D281-0773-4AB7-B962-BD52EC46D064}"/>
              </a:ext>
            </a:extLst>
          </p:cNvPr>
          <p:cNvSpPr/>
          <p:nvPr/>
        </p:nvSpPr>
        <p:spPr>
          <a:xfrm>
            <a:off x="7908416" y="1298881"/>
            <a:ext cx="3912745" cy="3467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108AA2-0524-4E16-8770-1D005D4C91DA}"/>
              </a:ext>
            </a:extLst>
          </p:cNvPr>
          <p:cNvSpPr/>
          <p:nvPr/>
        </p:nvSpPr>
        <p:spPr>
          <a:xfrm>
            <a:off x="9618097" y="4516760"/>
            <a:ext cx="1020305" cy="506027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Transport NSSMF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60215E7-4CB6-4849-A2D2-95AE9DCA0591}"/>
              </a:ext>
            </a:extLst>
          </p:cNvPr>
          <p:cNvSpPr/>
          <p:nvPr/>
        </p:nvSpPr>
        <p:spPr>
          <a:xfrm>
            <a:off x="10800856" y="4516760"/>
            <a:ext cx="1020305" cy="506027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Core NSSMF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A7D455-3EC6-448B-BCC9-5A2DCCD018F1}"/>
              </a:ext>
            </a:extLst>
          </p:cNvPr>
          <p:cNvSpPr txBox="1"/>
          <p:nvPr/>
        </p:nvSpPr>
        <p:spPr>
          <a:xfrm>
            <a:off x="9964048" y="2909799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3GPP APIs</a:t>
            </a:r>
          </a:p>
        </p:txBody>
      </p:sp>
      <p:sp>
        <p:nvSpPr>
          <p:cNvPr id="20" name="Arrow: Up-Down 19">
            <a:extLst>
              <a:ext uri="{FF2B5EF4-FFF2-40B4-BE49-F238E27FC236}">
                <a16:creationId xmlns:a16="http://schemas.microsoft.com/office/drawing/2014/main" id="{BFC01BCE-55AB-473F-A0AB-D3740F8A72D6}"/>
              </a:ext>
            </a:extLst>
          </p:cNvPr>
          <p:cNvSpPr/>
          <p:nvPr/>
        </p:nvSpPr>
        <p:spPr>
          <a:xfrm>
            <a:off x="10018360" y="3904803"/>
            <a:ext cx="302840" cy="626593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1" name="Arrow: Up-Down 20">
            <a:extLst>
              <a:ext uri="{FF2B5EF4-FFF2-40B4-BE49-F238E27FC236}">
                <a16:creationId xmlns:a16="http://schemas.microsoft.com/office/drawing/2014/main" id="{40351A16-2B0F-4565-AC29-F259F060C2DF}"/>
              </a:ext>
            </a:extLst>
          </p:cNvPr>
          <p:cNvSpPr/>
          <p:nvPr/>
        </p:nvSpPr>
        <p:spPr>
          <a:xfrm>
            <a:off x="11227166" y="3891227"/>
            <a:ext cx="302840" cy="626593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2" name="Cloud 21">
            <a:extLst>
              <a:ext uri="{FF2B5EF4-FFF2-40B4-BE49-F238E27FC236}">
                <a16:creationId xmlns:a16="http://schemas.microsoft.com/office/drawing/2014/main" id="{E4561A60-4873-4963-BA39-E91621F41C10}"/>
              </a:ext>
            </a:extLst>
          </p:cNvPr>
          <p:cNvSpPr/>
          <p:nvPr/>
        </p:nvSpPr>
        <p:spPr>
          <a:xfrm>
            <a:off x="9553845" y="5568394"/>
            <a:ext cx="1148808" cy="64008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xhaul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0FB4EE94-25C2-49EF-94E4-D6EAA1B1E446}"/>
              </a:ext>
            </a:extLst>
          </p:cNvPr>
          <p:cNvSpPr/>
          <p:nvPr/>
        </p:nvSpPr>
        <p:spPr>
          <a:xfrm>
            <a:off x="10827594" y="5568394"/>
            <a:ext cx="1148808" cy="64008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Core</a:t>
            </a:r>
          </a:p>
        </p:txBody>
      </p:sp>
      <p:sp>
        <p:nvSpPr>
          <p:cNvPr id="24" name="Arrow: Up-Down 23">
            <a:extLst>
              <a:ext uri="{FF2B5EF4-FFF2-40B4-BE49-F238E27FC236}">
                <a16:creationId xmlns:a16="http://schemas.microsoft.com/office/drawing/2014/main" id="{002FBA45-45F0-4C75-BBBB-6325998BD280}"/>
              </a:ext>
            </a:extLst>
          </p:cNvPr>
          <p:cNvSpPr/>
          <p:nvPr/>
        </p:nvSpPr>
        <p:spPr>
          <a:xfrm>
            <a:off x="10014055" y="502278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5" name="Arrow: Up-Down 24">
            <a:extLst>
              <a:ext uri="{FF2B5EF4-FFF2-40B4-BE49-F238E27FC236}">
                <a16:creationId xmlns:a16="http://schemas.microsoft.com/office/drawing/2014/main" id="{12FE81A7-D253-427D-AD23-2789C8B8EEFA}"/>
              </a:ext>
            </a:extLst>
          </p:cNvPr>
          <p:cNvSpPr/>
          <p:nvPr/>
        </p:nvSpPr>
        <p:spPr>
          <a:xfrm>
            <a:off x="11253003" y="5009234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A1156C-4C63-4D2D-8309-40CFE59C4AD3}"/>
              </a:ext>
            </a:extLst>
          </p:cNvPr>
          <p:cNvSpPr/>
          <p:nvPr/>
        </p:nvSpPr>
        <p:spPr>
          <a:xfrm>
            <a:off x="7908416" y="3711440"/>
            <a:ext cx="1203978" cy="193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Adaptor</a:t>
            </a:r>
          </a:p>
        </p:txBody>
      </p:sp>
    </p:spTree>
    <p:extLst>
      <p:ext uri="{BB962C8B-B14F-4D97-AF65-F5344CB8AC3E}">
        <p14:creationId xmlns:p14="http://schemas.microsoft.com/office/powerpoint/2010/main" val="3438891894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152400" y="183392"/>
            <a:ext cx="114808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Transport Subnet Slicing: Guilin scope</a:t>
            </a:r>
            <a:endParaRPr lang="zh-CN" altLang="en-US" dirty="0"/>
          </a:p>
        </p:txBody>
      </p:sp>
      <p:cxnSp>
        <p:nvCxnSpPr>
          <p:cNvPr id="13" name="Straight Connector 12"/>
          <p:cNvCxnSpPr>
            <a:stCxn id="62" idx="2"/>
            <a:endCxn id="19" idx="0"/>
          </p:cNvCxnSpPr>
          <p:nvPr/>
        </p:nvCxnSpPr>
        <p:spPr>
          <a:xfrm>
            <a:off x="4058486" y="1413061"/>
            <a:ext cx="37264" cy="8886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304818" y="2197100"/>
            <a:ext cx="4613381" cy="1104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81300" y="2301756"/>
            <a:ext cx="2628899" cy="307777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Transport Slice Definition Model </a:t>
            </a:r>
          </a:p>
        </p:txBody>
      </p:sp>
      <p:cxnSp>
        <p:nvCxnSpPr>
          <p:cNvPr id="50" name="Straight Connector 49"/>
          <p:cNvCxnSpPr>
            <a:stCxn id="33" idx="2"/>
            <a:endCxn id="99" idx="0"/>
          </p:cNvCxnSpPr>
          <p:nvPr/>
        </p:nvCxnSpPr>
        <p:spPr>
          <a:xfrm>
            <a:off x="3968751" y="3218676"/>
            <a:ext cx="412190" cy="13651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186243" y="1105284"/>
            <a:ext cx="5744485" cy="307777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E2E NS controller, RAN Slice controller, CORE Slice controller</a:t>
            </a:r>
            <a:endParaRPr lang="en-US" sz="14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3922022" y="4583803"/>
            <a:ext cx="917838" cy="738664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Optical Domain Controller</a:t>
            </a:r>
          </a:p>
        </p:txBody>
      </p:sp>
      <p:cxnSp>
        <p:nvCxnSpPr>
          <p:cNvPr id="100" name="Straight Connector 99"/>
          <p:cNvCxnSpPr>
            <a:stCxn id="99" idx="2"/>
            <a:endCxn id="102" idx="0"/>
          </p:cNvCxnSpPr>
          <p:nvPr/>
        </p:nvCxnSpPr>
        <p:spPr>
          <a:xfrm>
            <a:off x="4380941" y="5322467"/>
            <a:ext cx="22266" cy="378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rapezoid 101"/>
          <p:cNvSpPr/>
          <p:nvPr/>
        </p:nvSpPr>
        <p:spPr>
          <a:xfrm>
            <a:off x="3514492" y="5701143"/>
            <a:ext cx="1777429" cy="534257"/>
          </a:xfrm>
          <a:prstGeom prst="trapezoid">
            <a:avLst>
              <a:gd name="adj" fmla="val 7705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Optical Network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283840" y="1719834"/>
            <a:ext cx="2275288" cy="184666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200" dirty="0" err="1"/>
              <a:t>TSCi</a:t>
            </a:r>
            <a:r>
              <a:rPr lang="en-US" altLang="zh-CN" sz="1200" dirty="0"/>
              <a:t> (draft-rokui-5G-transport-slice)</a:t>
            </a:r>
            <a:endParaRPr lang="en-US" sz="1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3853190" y="3871494"/>
            <a:ext cx="1095409" cy="369332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ACTN TE / L0/L1/L2 models</a:t>
            </a:r>
          </a:p>
        </p:txBody>
      </p:sp>
      <p:cxnSp>
        <p:nvCxnSpPr>
          <p:cNvPr id="36" name="Straight Arrow Connector 35"/>
          <p:cNvCxnSpPr>
            <a:endCxn id="123" idx="3"/>
          </p:cNvCxnSpPr>
          <p:nvPr/>
        </p:nvCxnSpPr>
        <p:spPr>
          <a:xfrm flipH="1">
            <a:off x="5559128" y="1797627"/>
            <a:ext cx="1433946" cy="14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989610" y="1607128"/>
            <a:ext cx="38792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546A"/>
                </a:solidFill>
              </a:rPr>
              <a:t>1. Implement TSCi (i.e., create TS definition model)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5473699" y="2940050"/>
            <a:ext cx="1365827" cy="20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489201" y="2695456"/>
            <a:ext cx="2959100" cy="523220"/>
          </a:xfrm>
          <a:prstGeom prst="rect">
            <a:avLst/>
          </a:prstGeom>
          <a:noFill/>
          <a:ln w="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Transport Slice Implementation Models</a:t>
            </a:r>
          </a:p>
        </p:txBody>
      </p:sp>
      <p:cxnSp>
        <p:nvCxnSpPr>
          <p:cNvPr id="35" name="Straight Arrow Connector 34"/>
          <p:cNvCxnSpPr>
            <a:endCxn id="127" idx="3"/>
          </p:cNvCxnSpPr>
          <p:nvPr/>
        </p:nvCxnSpPr>
        <p:spPr>
          <a:xfrm flipH="1">
            <a:off x="4948599" y="3035300"/>
            <a:ext cx="1909401" cy="1020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839526" y="2541755"/>
            <a:ext cx="47291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546A"/>
                </a:solidFill>
              </a:rPr>
              <a:t>2. L1 (OTN) and L2 (E-line) service slicing</a:t>
            </a:r>
          </a:p>
          <a:p>
            <a:r>
              <a:rPr lang="en-US" sz="2000" dirty="0">
                <a:solidFill>
                  <a:srgbClr val="44546A"/>
                </a:solidFill>
              </a:rPr>
              <a:t>NOTE: many existing CCVPN features can be reused.</a:t>
            </a:r>
          </a:p>
          <a:p>
            <a:r>
              <a:rPr lang="en-US" sz="2000" dirty="0">
                <a:solidFill>
                  <a:srgbClr val="44546A"/>
                </a:solidFill>
              </a:rPr>
              <a:t>NOTE: could also leverage MDONS L1 (OTN) using TAPI as implementation models.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FB1C5C-8ACA-46A4-A2F2-04383819FD0C}"/>
              </a:ext>
            </a:extLst>
          </p:cNvPr>
          <p:cNvSpPr/>
          <p:nvPr/>
        </p:nvSpPr>
        <p:spPr>
          <a:xfrm>
            <a:off x="5750840" y="4172971"/>
            <a:ext cx="6380548" cy="2396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u="sng" dirty="0">
                <a:solidFill>
                  <a:srgbClr val="44546A"/>
                </a:solidFill>
              </a:rPr>
              <a:t>Assumption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44546A"/>
                </a:solidFill>
              </a:rPr>
              <a:t>Transport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slicing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solution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includes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2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level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of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abstraction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models: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Transport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Slice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Definition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Model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and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Transport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Slice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Implementation</a:t>
            </a:r>
            <a:r>
              <a:rPr lang="zh-CN" altLang="en-US" dirty="0">
                <a:solidFill>
                  <a:srgbClr val="44546A"/>
                </a:solidFill>
              </a:rPr>
              <a:t> </a:t>
            </a:r>
            <a:r>
              <a:rPr lang="en-US" altLang="zh-CN" dirty="0">
                <a:solidFill>
                  <a:srgbClr val="44546A"/>
                </a:solidFill>
              </a:rPr>
              <a:t>Model.</a:t>
            </a:r>
          </a:p>
          <a:p>
            <a:pPr>
              <a:lnSpc>
                <a:spcPct val="120000"/>
              </a:lnSpc>
            </a:pPr>
            <a:r>
              <a:rPr lang="en-US" altLang="zh-CN" b="1" u="sng" dirty="0">
                <a:solidFill>
                  <a:srgbClr val="44546A"/>
                </a:solidFill>
              </a:rPr>
              <a:t>Approach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44546A"/>
                </a:solidFill>
              </a:rPr>
              <a:t>We propose IETF-draft based approach for realizing Transport slicing.</a:t>
            </a:r>
          </a:p>
        </p:txBody>
      </p:sp>
    </p:spTree>
    <p:extLst>
      <p:ext uri="{BB962C8B-B14F-4D97-AF65-F5344CB8AC3E}">
        <p14:creationId xmlns:p14="http://schemas.microsoft.com/office/powerpoint/2010/main" val="251931893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42336-9268-49E4-947C-CF6BE82C24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Overall concept</a:t>
            </a:r>
          </a:p>
        </p:txBody>
      </p:sp>
    </p:spTree>
    <p:extLst>
      <p:ext uri="{BB962C8B-B14F-4D97-AF65-F5344CB8AC3E}">
        <p14:creationId xmlns:p14="http://schemas.microsoft.com/office/powerpoint/2010/main" val="2461131796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152400" y="183392"/>
            <a:ext cx="11480800" cy="5847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ja-JP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 err="1"/>
              <a:t>TSCi</a:t>
            </a:r>
            <a:r>
              <a:rPr lang="en-US" altLang="zh-CN" dirty="0"/>
              <a:t> Information Model</a:t>
            </a:r>
            <a:endParaRPr lang="zh-CN" altLang="en-US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270" y="1746607"/>
            <a:ext cx="8103533" cy="325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602438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4334608" y="3372583"/>
            <a:ext cx="1209675" cy="17811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E09B1010-649D-3F4A-83ED-7AD309987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3B60219-2B09-764B-B843-6E944C1CFADD}"/>
              </a:ext>
            </a:extLst>
          </p:cNvPr>
          <p:cNvSpPr txBox="1"/>
          <p:nvPr/>
        </p:nvSpPr>
        <p:spPr>
          <a:xfrm>
            <a:off x="-24291" y="57562"/>
            <a:ext cx="12162255" cy="1089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ja-JP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3600" b="0" i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dirty="0" err="1"/>
              <a:t>TSCi</a:t>
            </a:r>
            <a:r>
              <a:rPr lang="en-US" altLang="zh-CN" dirty="0"/>
              <a:t> on ONAP: Used As Both Internal &amp; External Interface</a:t>
            </a:r>
            <a:endParaRPr lang="zh-CN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951881-8E4C-47DA-9EDC-5D82C36BEB53}"/>
              </a:ext>
            </a:extLst>
          </p:cNvPr>
          <p:cNvSpPr/>
          <p:nvPr/>
        </p:nvSpPr>
        <p:spPr>
          <a:xfrm>
            <a:off x="8687103" y="3423560"/>
            <a:ext cx="1820903" cy="49750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B9BD0F7-D901-4CA2-B0B1-05D5E87BA65D}"/>
              </a:ext>
            </a:extLst>
          </p:cNvPr>
          <p:cNvSpPr/>
          <p:nvPr/>
        </p:nvSpPr>
        <p:spPr>
          <a:xfrm>
            <a:off x="8685930" y="2313381"/>
            <a:ext cx="1820902" cy="483586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9" name="Arrow: Up-Down 62">
            <a:extLst>
              <a:ext uri="{FF2B5EF4-FFF2-40B4-BE49-F238E27FC236}">
                <a16:creationId xmlns:a16="http://schemas.microsoft.com/office/drawing/2014/main" id="{8049C1FD-405D-4803-AC00-E34153347E23}"/>
              </a:ext>
            </a:extLst>
          </p:cNvPr>
          <p:cNvSpPr/>
          <p:nvPr/>
        </p:nvSpPr>
        <p:spPr>
          <a:xfrm>
            <a:off x="9457896" y="281383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6BF792-0448-4680-BB13-D03F736E009A}"/>
              </a:ext>
            </a:extLst>
          </p:cNvPr>
          <p:cNvSpPr/>
          <p:nvPr/>
        </p:nvSpPr>
        <p:spPr>
          <a:xfrm>
            <a:off x="8717926" y="4845605"/>
            <a:ext cx="1819729" cy="506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TN NSSMF</a:t>
            </a:r>
          </a:p>
        </p:txBody>
      </p:sp>
      <p:sp>
        <p:nvSpPr>
          <p:cNvPr id="12" name="Arrow: Up-Down 65">
            <a:extLst>
              <a:ext uri="{FF2B5EF4-FFF2-40B4-BE49-F238E27FC236}">
                <a16:creationId xmlns:a16="http://schemas.microsoft.com/office/drawing/2014/main" id="{B8494130-B56D-46DB-902E-6D72E80A8EBA}"/>
              </a:ext>
            </a:extLst>
          </p:cNvPr>
          <p:cNvSpPr/>
          <p:nvPr/>
        </p:nvSpPr>
        <p:spPr>
          <a:xfrm>
            <a:off x="9442807" y="1439131"/>
            <a:ext cx="307145" cy="866445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2DCCD434-C081-461C-8712-B38697FB38C1}"/>
              </a:ext>
            </a:extLst>
          </p:cNvPr>
          <p:cNvSpPr/>
          <p:nvPr/>
        </p:nvSpPr>
        <p:spPr>
          <a:xfrm>
            <a:off x="8653632" y="5882604"/>
            <a:ext cx="1819729" cy="483586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4" name="Arrow: Up-Down 67">
            <a:extLst>
              <a:ext uri="{FF2B5EF4-FFF2-40B4-BE49-F238E27FC236}">
                <a16:creationId xmlns:a16="http://schemas.microsoft.com/office/drawing/2014/main" id="{4F261100-C2BE-4B35-8D4B-DC81F3CEA84C}"/>
              </a:ext>
            </a:extLst>
          </p:cNvPr>
          <p:cNvSpPr/>
          <p:nvPr/>
        </p:nvSpPr>
        <p:spPr>
          <a:xfrm>
            <a:off x="9441635" y="3921061"/>
            <a:ext cx="302840" cy="929090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5" name="Arrow: Up-Down 68">
            <a:extLst>
              <a:ext uri="{FF2B5EF4-FFF2-40B4-BE49-F238E27FC236}">
                <a16:creationId xmlns:a16="http://schemas.microsoft.com/office/drawing/2014/main" id="{8D59BDCE-FB8A-40F1-AC8A-F1EB9DB0C995}"/>
              </a:ext>
            </a:extLst>
          </p:cNvPr>
          <p:cNvSpPr/>
          <p:nvPr/>
        </p:nvSpPr>
        <p:spPr>
          <a:xfrm>
            <a:off x="9468152" y="5351632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535C9D1-13CB-4AAF-B74E-01D5E31036EE}"/>
              </a:ext>
            </a:extLst>
          </p:cNvPr>
          <p:cNvSpPr/>
          <p:nvPr/>
        </p:nvSpPr>
        <p:spPr>
          <a:xfrm>
            <a:off x="8854709" y="1119931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377969" y="4151509"/>
            <a:ext cx="1941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TSCi</a:t>
            </a:r>
            <a:r>
              <a:rPr lang="en-US" dirty="0"/>
              <a:t> Data Model (RESTCONF/YANG)</a:t>
            </a:r>
          </a:p>
        </p:txBody>
      </p:sp>
      <p:cxnSp>
        <p:nvCxnSpPr>
          <p:cNvPr id="19" name="Straight Connector 18"/>
          <p:cNvCxnSpPr>
            <a:stCxn id="3" idx="1"/>
          </p:cNvCxnSpPr>
          <p:nvPr/>
        </p:nvCxnSpPr>
        <p:spPr>
          <a:xfrm flipH="1" flipV="1">
            <a:off x="9103975" y="4439186"/>
            <a:ext cx="1273994" cy="354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158751" y="2127784"/>
            <a:ext cx="3493214" cy="1962079"/>
          </a:xfrm>
          <a:prstGeom prst="rect">
            <a:avLst/>
          </a:prstGeom>
          <a:noFill/>
          <a:ln w="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871129" y="2199419"/>
            <a:ext cx="79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ONAP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5860" y="5229156"/>
            <a:ext cx="531933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TSCi</a:t>
            </a:r>
            <a:r>
              <a:rPr lang="en-US" sz="1600" dirty="0"/>
              <a:t> Data Model is a YANG module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Augmentation of the ACTN VN model; still under development in IETF. Draft will be released this year.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RESTCONF/NETCONF interface</a:t>
            </a:r>
          </a:p>
        </p:txBody>
      </p:sp>
      <p:sp>
        <p:nvSpPr>
          <p:cNvPr id="20" name="Chevron 19"/>
          <p:cNvSpPr/>
          <p:nvPr/>
        </p:nvSpPr>
        <p:spPr>
          <a:xfrm>
            <a:off x="9105899" y="0"/>
            <a:ext cx="1486633" cy="238125"/>
          </a:xfrm>
          <a:prstGeom prst="chevr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Definition Model</a:t>
            </a:r>
          </a:p>
        </p:txBody>
      </p:sp>
      <p:sp>
        <p:nvSpPr>
          <p:cNvPr id="21" name="Chevron 20"/>
          <p:cNvSpPr/>
          <p:nvPr/>
        </p:nvSpPr>
        <p:spPr>
          <a:xfrm>
            <a:off x="10451855" y="0"/>
            <a:ext cx="1740145" cy="238125"/>
          </a:xfrm>
          <a:prstGeom prst="chevr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Implementation Model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7544C9-6D06-4CFC-9AB5-4C08CE23D899}"/>
              </a:ext>
            </a:extLst>
          </p:cNvPr>
          <p:cNvSpPr/>
          <p:nvPr/>
        </p:nvSpPr>
        <p:spPr>
          <a:xfrm>
            <a:off x="5830808" y="3328389"/>
            <a:ext cx="1820903" cy="5759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DDAFB4-8560-4CFB-A582-BC2BAF1E0707}"/>
              </a:ext>
            </a:extLst>
          </p:cNvPr>
          <p:cNvSpPr/>
          <p:nvPr/>
        </p:nvSpPr>
        <p:spPr>
          <a:xfrm>
            <a:off x="5829635" y="2184147"/>
            <a:ext cx="1820902" cy="567969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26" name="Arrow: Up-Down 7">
            <a:extLst>
              <a:ext uri="{FF2B5EF4-FFF2-40B4-BE49-F238E27FC236}">
                <a16:creationId xmlns:a16="http://schemas.microsoft.com/office/drawing/2014/main" id="{C6339F79-2E87-40B3-A6CD-3DBAFC48F858}"/>
              </a:ext>
            </a:extLst>
          </p:cNvPr>
          <p:cNvSpPr/>
          <p:nvPr/>
        </p:nvSpPr>
        <p:spPr>
          <a:xfrm>
            <a:off x="6586512" y="275211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80FE248-FBAF-4E7C-A26D-234E26EDC10D}"/>
              </a:ext>
            </a:extLst>
          </p:cNvPr>
          <p:cNvSpPr/>
          <p:nvPr/>
        </p:nvSpPr>
        <p:spPr>
          <a:xfrm>
            <a:off x="5830808" y="4493608"/>
            <a:ext cx="1819729" cy="5433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TN NSSMF</a:t>
            </a:r>
            <a:r>
              <a:rPr lang="en-US" sz="2000" baseline="30000" dirty="0">
                <a:solidFill>
                  <a:srgbClr val="44546A"/>
                </a:solidFill>
              </a:rPr>
              <a:t> </a:t>
            </a:r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30" name="Arrow: Up-Down 12">
            <a:extLst>
              <a:ext uri="{FF2B5EF4-FFF2-40B4-BE49-F238E27FC236}">
                <a16:creationId xmlns:a16="http://schemas.microsoft.com/office/drawing/2014/main" id="{759D0625-6557-4F36-80EA-7EC46DEE73F2}"/>
              </a:ext>
            </a:extLst>
          </p:cNvPr>
          <p:cNvSpPr/>
          <p:nvPr/>
        </p:nvSpPr>
        <p:spPr>
          <a:xfrm>
            <a:off x="6586512" y="1548289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1" name="Cloud 30">
            <a:extLst>
              <a:ext uri="{FF2B5EF4-FFF2-40B4-BE49-F238E27FC236}">
                <a16:creationId xmlns:a16="http://schemas.microsoft.com/office/drawing/2014/main" id="{C89C9073-E8FB-4464-AE9C-F0A0A4AA58BF}"/>
              </a:ext>
            </a:extLst>
          </p:cNvPr>
          <p:cNvSpPr/>
          <p:nvPr/>
        </p:nvSpPr>
        <p:spPr>
          <a:xfrm>
            <a:off x="5766514" y="5567968"/>
            <a:ext cx="1819729" cy="409632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32" name="Arrow: Up-Down 40">
            <a:extLst>
              <a:ext uri="{FF2B5EF4-FFF2-40B4-BE49-F238E27FC236}">
                <a16:creationId xmlns:a16="http://schemas.microsoft.com/office/drawing/2014/main" id="{33137C79-7472-4B42-9B8A-17DD0168C812}"/>
              </a:ext>
            </a:extLst>
          </p:cNvPr>
          <p:cNvSpPr/>
          <p:nvPr/>
        </p:nvSpPr>
        <p:spPr>
          <a:xfrm>
            <a:off x="6585339" y="390437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3" name="Arrow: Up-Down 41">
            <a:extLst>
              <a:ext uri="{FF2B5EF4-FFF2-40B4-BE49-F238E27FC236}">
                <a16:creationId xmlns:a16="http://schemas.microsoft.com/office/drawing/2014/main" id="{1F4324D5-5356-41BC-B6ED-1058D6837128}"/>
              </a:ext>
            </a:extLst>
          </p:cNvPr>
          <p:cNvSpPr/>
          <p:nvPr/>
        </p:nvSpPr>
        <p:spPr>
          <a:xfrm>
            <a:off x="6581034" y="503699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DD003D3-D988-47C9-9971-6F28D195EE64}"/>
              </a:ext>
            </a:extLst>
          </p:cNvPr>
          <p:cNvSpPr txBox="1"/>
          <p:nvPr/>
        </p:nvSpPr>
        <p:spPr>
          <a:xfrm>
            <a:off x="6802098" y="2782911"/>
            <a:ext cx="1735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 aligned with 3GPP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B978F3-0B62-4B16-9482-D634A9F29D78}"/>
              </a:ext>
            </a:extLst>
          </p:cNvPr>
          <p:cNvSpPr txBox="1"/>
          <p:nvPr/>
        </p:nvSpPr>
        <p:spPr>
          <a:xfrm>
            <a:off x="6767209" y="3948887"/>
            <a:ext cx="1664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44546A"/>
                </a:solidFill>
              </a:rPr>
              <a:t>Internal call aligned with </a:t>
            </a:r>
            <a:r>
              <a:rPr lang="en-US" sz="1600" i="1" dirty="0" err="1">
                <a:solidFill>
                  <a:srgbClr val="44546A"/>
                </a:solidFill>
              </a:rPr>
              <a:t>TSCi</a:t>
            </a:r>
            <a:endParaRPr lang="en-US" sz="1600" i="1" dirty="0">
              <a:solidFill>
                <a:srgbClr val="44546A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E8E4170-23BF-496D-A155-061634573144}"/>
              </a:ext>
            </a:extLst>
          </p:cNvPr>
          <p:cNvSpPr/>
          <p:nvPr/>
        </p:nvSpPr>
        <p:spPr>
          <a:xfrm>
            <a:off x="6056837" y="1187334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4" name="Rectangle 3"/>
          <p:cNvSpPr/>
          <p:nvPr/>
        </p:nvSpPr>
        <p:spPr>
          <a:xfrm>
            <a:off x="383198" y="3343275"/>
            <a:ext cx="3760177" cy="17811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9141" y="3366721"/>
            <a:ext cx="84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38226" y="4467225"/>
            <a:ext cx="2543174" cy="5143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304925" y="4533900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TN NSSMF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038226" y="3467100"/>
            <a:ext cx="1638299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095375" y="3514725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NSMF</a:t>
            </a:r>
          </a:p>
        </p:txBody>
      </p:sp>
      <p:cxnSp>
        <p:nvCxnSpPr>
          <p:cNvPr id="44" name="Straight Connector 43"/>
          <p:cNvCxnSpPr>
            <a:stCxn id="41" idx="2"/>
          </p:cNvCxnSpPr>
          <p:nvPr/>
        </p:nvCxnSpPr>
        <p:spPr>
          <a:xfrm flipH="1">
            <a:off x="1847850" y="3924300"/>
            <a:ext cx="9526" cy="57150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651488" y="4208584"/>
            <a:ext cx="485775" cy="9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92569" y="3924300"/>
            <a:ext cx="1107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Internal APIs (</a:t>
            </a:r>
            <a:r>
              <a:rPr lang="en-US" sz="1600" dirty="0" err="1"/>
              <a:t>TSCi</a:t>
            </a:r>
            <a:r>
              <a:rPr lang="en-US" sz="1600" dirty="0"/>
              <a:t>)</a:t>
            </a:r>
          </a:p>
        </p:txBody>
      </p:sp>
      <p:sp>
        <p:nvSpPr>
          <p:cNvPr id="43" name="Rectangle 42"/>
          <p:cNvSpPr/>
          <p:nvPr/>
        </p:nvSpPr>
        <p:spPr>
          <a:xfrm>
            <a:off x="907073" y="2518263"/>
            <a:ext cx="3225312" cy="457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031023" y="2518263"/>
            <a:ext cx="2238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EXT-APIs</a:t>
            </a: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105151" y="2980592"/>
            <a:ext cx="16118" cy="147710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43" idx="0"/>
          </p:cNvCxnSpPr>
          <p:nvPr/>
        </p:nvCxnSpPr>
        <p:spPr>
          <a:xfrm flipH="1" flipV="1">
            <a:off x="2514600" y="1820007"/>
            <a:ext cx="5129" cy="698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291128" y="2145323"/>
            <a:ext cx="628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889004" y="1666875"/>
            <a:ext cx="1392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Standard </a:t>
            </a:r>
            <a:r>
              <a:rPr lang="en-US" sz="1600" dirty="0" err="1"/>
              <a:t>Restconf</a:t>
            </a:r>
            <a:r>
              <a:rPr lang="en-US" sz="1600" dirty="0"/>
              <a:t> APIs (</a:t>
            </a:r>
            <a:r>
              <a:rPr lang="en-US" sz="1600" dirty="0" err="1"/>
              <a:t>TSCi</a:t>
            </a:r>
            <a:r>
              <a:rPr lang="en-US" sz="1600" dirty="0"/>
              <a:t>)</a:t>
            </a:r>
          </a:p>
        </p:txBody>
      </p:sp>
      <p:cxnSp>
        <p:nvCxnSpPr>
          <p:cNvPr id="52" name="Straight Connector 51"/>
          <p:cNvCxnSpPr/>
          <p:nvPr/>
        </p:nvCxnSpPr>
        <p:spPr>
          <a:xfrm>
            <a:off x="2889739" y="4166088"/>
            <a:ext cx="5619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413738" y="3927231"/>
            <a:ext cx="940777" cy="8997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4360986" y="3376977"/>
            <a:ext cx="805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AAI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504594" y="4004161"/>
            <a:ext cx="805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TSCi</a:t>
            </a:r>
            <a:r>
              <a:rPr lang="en-US" dirty="0"/>
              <a:t> model</a:t>
            </a:r>
          </a:p>
        </p:txBody>
      </p:sp>
      <p:cxnSp>
        <p:nvCxnSpPr>
          <p:cNvPr id="39" name="Straight Connector 38"/>
          <p:cNvCxnSpPr>
            <a:stCxn id="47" idx="1"/>
            <a:endCxn id="16" idx="3"/>
          </p:cNvCxnSpPr>
          <p:nvPr/>
        </p:nvCxnSpPr>
        <p:spPr>
          <a:xfrm flipH="1">
            <a:off x="3581400" y="4377104"/>
            <a:ext cx="832338" cy="3472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50" idx="3"/>
          </p:cNvCxnSpPr>
          <p:nvPr/>
        </p:nvCxnSpPr>
        <p:spPr>
          <a:xfrm>
            <a:off x="4281853" y="2082374"/>
            <a:ext cx="6233747" cy="2296195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875085" y="4097215"/>
            <a:ext cx="3727938" cy="8792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88144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9AA01E-69E2-4474-8124-37F519FAC8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4FE226-951B-4F40-98A1-15D3C11D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altLang="zh-CN" dirty="0"/>
              <a:t>Subnet</a:t>
            </a:r>
            <a:r>
              <a:rPr lang="zh-CN" altLang="en-US" dirty="0"/>
              <a:t> </a:t>
            </a:r>
            <a:r>
              <a:rPr lang="en-US" altLang="zh-CN" dirty="0"/>
              <a:t>Slicing-</a:t>
            </a:r>
            <a:r>
              <a:rPr lang="en-US" dirty="0"/>
              <a:t>Goals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B996DB-6E39-4478-8F7E-30DB667A15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Implement Core NSSMF for following features</a:t>
            </a:r>
          </a:p>
          <a:p>
            <a:pPr lvl="1"/>
            <a:r>
              <a:rPr lang="en-US" sz="1800" dirty="0"/>
              <a:t>Network slice subnet instance creation</a:t>
            </a:r>
          </a:p>
          <a:p>
            <a:pPr lvl="1"/>
            <a:r>
              <a:rPr lang="en-GB" sz="1800" dirty="0"/>
              <a:t>Network slice subnet instance activation</a:t>
            </a:r>
          </a:p>
          <a:p>
            <a:pPr lvl="1"/>
            <a:r>
              <a:rPr lang="en-GB" sz="1800" dirty="0"/>
              <a:t>Network slice subnet instance deactivation</a:t>
            </a:r>
          </a:p>
          <a:p>
            <a:pPr lvl="1"/>
            <a:r>
              <a:rPr lang="en-GB" sz="1800" dirty="0"/>
              <a:t>Network slice subnet instance termination</a:t>
            </a:r>
            <a:endParaRPr lang="en-US" sz="1800" dirty="0"/>
          </a:p>
          <a:p>
            <a:endParaRPr lang="en-US" sz="2000" dirty="0"/>
          </a:p>
          <a:p>
            <a:r>
              <a:rPr lang="en-US" sz="2000" dirty="0"/>
              <a:t>Core NSSMF to implement sub-set of features as prescribed in 3GPP TS 28.531</a:t>
            </a:r>
          </a:p>
          <a:p>
            <a:endParaRPr lang="en-IN" sz="2000" dirty="0"/>
          </a:p>
          <a:p>
            <a:r>
              <a:rPr lang="en-IN" sz="2000" dirty="0"/>
              <a:t>Demonstrate 5G Core orchestration as part of slice ordering using containerized workloads (Dummy 5G Core NFs) </a:t>
            </a:r>
          </a:p>
          <a:p>
            <a:endParaRPr lang="en-IN" sz="2000" dirty="0"/>
          </a:p>
          <a:p>
            <a:r>
              <a:rPr lang="en-IN" sz="2000" dirty="0"/>
              <a:t>Demonstration of following scenarios for slicing requirements (</a:t>
            </a:r>
            <a:r>
              <a:rPr lang="en-IN" sz="2000" b="1" dirty="0"/>
              <a:t>ONAP SO acting as NFVO</a:t>
            </a:r>
            <a:r>
              <a:rPr lang="en-IN" sz="2000" dirty="0"/>
              <a:t>)</a:t>
            </a:r>
          </a:p>
          <a:p>
            <a:pPr lvl="1"/>
            <a:r>
              <a:rPr lang="en-IN" sz="1600" dirty="0"/>
              <a:t>Non-shared NSST resulting in NSSMF-NFVO interaction to orchestrate new CNFs (NFs) with day 0 configurations</a:t>
            </a:r>
          </a:p>
          <a:p>
            <a:pPr lvl="1"/>
            <a:r>
              <a:rPr lang="en-IN" sz="1600" dirty="0"/>
              <a:t>Shared NSST resulting in NSSMF-&gt;NFVO interaction to configure the specific NFs with the re-used S-NSSAI </a:t>
            </a:r>
          </a:p>
        </p:txBody>
      </p:sp>
    </p:spTree>
    <p:extLst>
      <p:ext uri="{BB962C8B-B14F-4D97-AF65-F5344CB8AC3E}">
        <p14:creationId xmlns:p14="http://schemas.microsoft.com/office/powerpoint/2010/main" val="1725458267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A1C04B-3171-445A-8D7D-AF58477AB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951" y="6238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67CB0C2-B7F7-449C-A458-3D6A45737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altLang="zh-CN" dirty="0"/>
              <a:t>NSSI</a:t>
            </a:r>
            <a:r>
              <a:rPr lang="zh-CN" altLang="en-US" dirty="0"/>
              <a:t> </a:t>
            </a:r>
            <a:r>
              <a:rPr lang="en-US" altLang="zh-CN" dirty="0"/>
              <a:t>LCM</a:t>
            </a:r>
            <a:endParaRPr lang="en-US" dirty="0"/>
          </a:p>
        </p:txBody>
      </p:sp>
      <p:grpSp>
        <p:nvGrpSpPr>
          <p:cNvPr id="8" name="Group 104">
            <a:extLst>
              <a:ext uri="{FF2B5EF4-FFF2-40B4-BE49-F238E27FC236}">
                <a16:creationId xmlns:a16="http://schemas.microsoft.com/office/drawing/2014/main" id="{7E5E91B5-447A-5840-8857-CCAE7E410EDB}"/>
              </a:ext>
            </a:extLst>
          </p:cNvPr>
          <p:cNvGrpSpPr/>
          <p:nvPr/>
        </p:nvGrpSpPr>
        <p:grpSpPr>
          <a:xfrm>
            <a:off x="94894" y="6015471"/>
            <a:ext cx="2745957" cy="469733"/>
            <a:chOff x="1119488" y="5839007"/>
            <a:chExt cx="2745957" cy="469733"/>
          </a:xfrm>
        </p:grpSpPr>
        <p:cxnSp>
          <p:nvCxnSpPr>
            <p:cNvPr id="9" name="Straight Arrow Connector 106">
              <a:extLst>
                <a:ext uri="{FF2B5EF4-FFF2-40B4-BE49-F238E27FC236}">
                  <a16:creationId xmlns:a16="http://schemas.microsoft.com/office/drawing/2014/main" id="{2A866220-C33F-C84C-B712-30D206BA4EFA}"/>
                </a:ext>
              </a:extLst>
            </p:cNvPr>
            <p:cNvCxnSpPr/>
            <p:nvPr/>
          </p:nvCxnSpPr>
          <p:spPr>
            <a:xfrm>
              <a:off x="1119488" y="5895532"/>
              <a:ext cx="932688" cy="62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08">
              <a:extLst>
                <a:ext uri="{FF2B5EF4-FFF2-40B4-BE49-F238E27FC236}">
                  <a16:creationId xmlns:a16="http://schemas.microsoft.com/office/drawing/2014/main" id="{57057B05-D6D1-4747-B384-257F29175807}"/>
                </a:ext>
              </a:extLst>
            </p:cNvPr>
            <p:cNvSpPr txBox="1"/>
            <p:nvPr/>
          </p:nvSpPr>
          <p:spPr>
            <a:xfrm>
              <a:off x="2201528" y="5839007"/>
              <a:ext cx="166391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100" dirty="0">
                  <a:latin typeface="+mj-lt"/>
                </a:rPr>
                <a:t>Slice Lifecycle Flows (Existing)</a:t>
              </a:r>
            </a:p>
          </p:txBody>
        </p:sp>
        <p:cxnSp>
          <p:nvCxnSpPr>
            <p:cNvPr id="11" name="Elbow Connector 112">
              <a:extLst>
                <a:ext uri="{FF2B5EF4-FFF2-40B4-BE49-F238E27FC236}">
                  <a16:creationId xmlns:a16="http://schemas.microsoft.com/office/drawing/2014/main" id="{ED1F8EFA-43FA-C74B-B93B-D292A3C7AF0E}"/>
                </a:ext>
              </a:extLst>
            </p:cNvPr>
            <p:cNvCxnSpPr/>
            <p:nvPr/>
          </p:nvCxnSpPr>
          <p:spPr>
            <a:xfrm>
              <a:off x="1135042" y="6240564"/>
              <a:ext cx="917134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3">
              <a:extLst>
                <a:ext uri="{FF2B5EF4-FFF2-40B4-BE49-F238E27FC236}">
                  <a16:creationId xmlns:a16="http://schemas.microsoft.com/office/drawing/2014/main" id="{F37D65BE-E658-1848-A51B-A3ED7D0371C5}"/>
                </a:ext>
              </a:extLst>
            </p:cNvPr>
            <p:cNvSpPr txBox="1"/>
            <p:nvPr/>
          </p:nvSpPr>
          <p:spPr>
            <a:xfrm>
              <a:off x="2201528" y="6139463"/>
              <a:ext cx="153086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100" dirty="0">
                  <a:latin typeface="+mj-lt"/>
                </a:rPr>
                <a:t>NSSMF – NFVO Flow (New)</a:t>
              </a:r>
            </a:p>
          </p:txBody>
        </p:sp>
      </p:grpSp>
      <p:grpSp>
        <p:nvGrpSpPr>
          <p:cNvPr id="13" name="Group 28">
            <a:extLst>
              <a:ext uri="{FF2B5EF4-FFF2-40B4-BE49-F238E27FC236}">
                <a16:creationId xmlns:a16="http://schemas.microsoft.com/office/drawing/2014/main" id="{EC1FD91D-F3DA-794C-A179-75C359E12642}"/>
              </a:ext>
            </a:extLst>
          </p:cNvPr>
          <p:cNvGrpSpPr/>
          <p:nvPr/>
        </p:nvGrpSpPr>
        <p:grpSpPr>
          <a:xfrm>
            <a:off x="316533" y="1203817"/>
            <a:ext cx="11365664" cy="4771255"/>
            <a:chOff x="402286" y="1071154"/>
            <a:chExt cx="11365664" cy="4771255"/>
          </a:xfrm>
        </p:grpSpPr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867A5E1D-3512-7243-8E53-E5D5752207DE}"/>
                </a:ext>
              </a:extLst>
            </p:cNvPr>
            <p:cNvSpPr/>
            <p:nvPr/>
          </p:nvSpPr>
          <p:spPr>
            <a:xfrm>
              <a:off x="5151396" y="1071154"/>
              <a:ext cx="2341415" cy="7968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14">
              <a:extLst>
                <a:ext uri="{FF2B5EF4-FFF2-40B4-BE49-F238E27FC236}">
                  <a16:creationId xmlns:a16="http://schemas.microsoft.com/office/drawing/2014/main" id="{BDF1B3A6-B0C3-8947-911B-382AF07C5D55}"/>
                </a:ext>
              </a:extLst>
            </p:cNvPr>
            <p:cNvGrpSpPr/>
            <p:nvPr/>
          </p:nvGrpSpPr>
          <p:grpSpPr>
            <a:xfrm>
              <a:off x="402286" y="1268121"/>
              <a:ext cx="8625024" cy="4574288"/>
              <a:chOff x="2181561" y="1538751"/>
              <a:chExt cx="8231225" cy="4574288"/>
            </a:xfrm>
          </p:grpSpPr>
          <p:sp>
            <p:nvSpPr>
              <p:cNvPr id="28" name="Rectangle 115">
                <a:extLst>
                  <a:ext uri="{FF2B5EF4-FFF2-40B4-BE49-F238E27FC236}">
                    <a16:creationId xmlns:a16="http://schemas.microsoft.com/office/drawing/2014/main" id="{47890CA2-49EE-4B4C-90F7-FFEC22AAF8DC}"/>
                  </a:ext>
                </a:extLst>
              </p:cNvPr>
              <p:cNvSpPr/>
              <p:nvPr/>
            </p:nvSpPr>
            <p:spPr>
              <a:xfrm>
                <a:off x="2181561" y="3475717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UUI</a:t>
                </a:r>
              </a:p>
            </p:txBody>
          </p:sp>
          <p:sp>
            <p:nvSpPr>
              <p:cNvPr id="29" name="Rectangle 116">
                <a:extLst>
                  <a:ext uri="{FF2B5EF4-FFF2-40B4-BE49-F238E27FC236}">
                    <a16:creationId xmlns:a16="http://schemas.microsoft.com/office/drawing/2014/main" id="{B4758E69-6200-4144-B7DA-A94DC6C90353}"/>
                  </a:ext>
                </a:extLst>
              </p:cNvPr>
              <p:cNvSpPr/>
              <p:nvPr/>
            </p:nvSpPr>
            <p:spPr>
              <a:xfrm>
                <a:off x="4191560" y="3487909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/>
                  <a:t>ExtAPI</a:t>
                </a:r>
                <a:endParaRPr lang="en-US" sz="1200" dirty="0"/>
              </a:p>
            </p:txBody>
          </p:sp>
          <p:sp>
            <p:nvSpPr>
              <p:cNvPr id="30" name="Rectangle 117">
                <a:extLst>
                  <a:ext uri="{FF2B5EF4-FFF2-40B4-BE49-F238E27FC236}">
                    <a16:creationId xmlns:a16="http://schemas.microsoft.com/office/drawing/2014/main" id="{7E339B65-2118-9342-9E78-77330820B9D5}"/>
                  </a:ext>
                </a:extLst>
              </p:cNvPr>
              <p:cNvSpPr/>
              <p:nvPr/>
            </p:nvSpPr>
            <p:spPr>
              <a:xfrm>
                <a:off x="6173280" y="2542664"/>
                <a:ext cx="3179378" cy="23161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32" name="Rectangle 119">
                <a:extLst>
                  <a:ext uri="{FF2B5EF4-FFF2-40B4-BE49-F238E27FC236}">
                    <a16:creationId xmlns:a16="http://schemas.microsoft.com/office/drawing/2014/main" id="{8F2597F9-47C1-2C4C-A601-63C2EC6BA55C}"/>
                  </a:ext>
                </a:extLst>
              </p:cNvPr>
              <p:cNvSpPr/>
              <p:nvPr/>
            </p:nvSpPr>
            <p:spPr>
              <a:xfrm>
                <a:off x="8062254" y="3833476"/>
                <a:ext cx="1048354" cy="44869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Core NSSMF</a:t>
                </a:r>
                <a:endParaRPr lang="en-US" sz="1200" dirty="0"/>
              </a:p>
            </p:txBody>
          </p:sp>
          <p:sp>
            <p:nvSpPr>
              <p:cNvPr id="33" name="Rectangle 120">
                <a:extLst>
                  <a:ext uri="{FF2B5EF4-FFF2-40B4-BE49-F238E27FC236}">
                    <a16:creationId xmlns:a16="http://schemas.microsoft.com/office/drawing/2014/main" id="{9891E607-A314-1948-B2E0-8BE7AD2AE1E3}"/>
                  </a:ext>
                </a:extLst>
              </p:cNvPr>
              <p:cNvSpPr/>
              <p:nvPr/>
            </p:nvSpPr>
            <p:spPr>
              <a:xfrm>
                <a:off x="8053188" y="2743954"/>
                <a:ext cx="636013" cy="2815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NSMF</a:t>
                </a:r>
                <a:endParaRPr lang="en-US" sz="1200" dirty="0"/>
              </a:p>
            </p:txBody>
          </p:sp>
          <p:sp>
            <p:nvSpPr>
              <p:cNvPr id="34" name="Rectangle 121">
                <a:extLst>
                  <a:ext uri="{FF2B5EF4-FFF2-40B4-BE49-F238E27FC236}">
                    <a16:creationId xmlns:a16="http://schemas.microsoft.com/office/drawing/2014/main" id="{55378F22-5448-9F42-A5B0-9FBD1F7F3DD6}"/>
                  </a:ext>
                </a:extLst>
              </p:cNvPr>
              <p:cNvSpPr/>
              <p:nvPr/>
            </p:nvSpPr>
            <p:spPr>
              <a:xfrm>
                <a:off x="7007911" y="2755833"/>
                <a:ext cx="676429" cy="27847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CSMF</a:t>
                </a:r>
              </a:p>
            </p:txBody>
          </p:sp>
          <p:sp>
            <p:nvSpPr>
              <p:cNvPr id="35" name="TextBox 122">
                <a:extLst>
                  <a:ext uri="{FF2B5EF4-FFF2-40B4-BE49-F238E27FC236}">
                    <a16:creationId xmlns:a16="http://schemas.microsoft.com/office/drawing/2014/main" id="{A80157B7-5DD5-CA42-8EE1-CB2BC0986D70}"/>
                  </a:ext>
                </a:extLst>
              </p:cNvPr>
              <p:cNvSpPr txBox="1"/>
              <p:nvPr/>
            </p:nvSpPr>
            <p:spPr>
              <a:xfrm>
                <a:off x="6282488" y="2636942"/>
                <a:ext cx="25968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400" dirty="0">
                    <a:latin typeface="+mj-lt"/>
                  </a:rPr>
                  <a:t>SO</a:t>
                </a:r>
                <a:endParaRPr lang="en-US" sz="1100" dirty="0">
                  <a:latin typeface="+mj-lt"/>
                </a:endParaRPr>
              </a:p>
            </p:txBody>
          </p:sp>
          <p:cxnSp>
            <p:nvCxnSpPr>
              <p:cNvPr id="36" name="Straight Arrow Connector 123">
                <a:extLst>
                  <a:ext uri="{FF2B5EF4-FFF2-40B4-BE49-F238E27FC236}">
                    <a16:creationId xmlns:a16="http://schemas.microsoft.com/office/drawing/2014/main" id="{A377E157-9DC9-B241-9402-2DA33277729A}"/>
                  </a:ext>
                </a:extLst>
              </p:cNvPr>
              <p:cNvCxnSpPr>
                <a:stCxn id="28" idx="3"/>
                <a:endCxn id="29" idx="1"/>
              </p:cNvCxnSpPr>
              <p:nvPr/>
            </p:nvCxnSpPr>
            <p:spPr>
              <a:xfrm flipV="1">
                <a:off x="3071577" y="3699542"/>
                <a:ext cx="1119983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124">
                <a:extLst>
                  <a:ext uri="{FF2B5EF4-FFF2-40B4-BE49-F238E27FC236}">
                    <a16:creationId xmlns:a16="http://schemas.microsoft.com/office/drawing/2014/main" id="{C501B44F-5BED-1240-85FB-8894A66AFCD0}"/>
                  </a:ext>
                </a:extLst>
              </p:cNvPr>
              <p:cNvCxnSpPr/>
              <p:nvPr/>
            </p:nvCxnSpPr>
            <p:spPr>
              <a:xfrm>
                <a:off x="4901321" y="3568701"/>
                <a:ext cx="1381167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Elbow Connector 125">
                <a:extLst>
                  <a:ext uri="{FF2B5EF4-FFF2-40B4-BE49-F238E27FC236}">
                    <a16:creationId xmlns:a16="http://schemas.microsoft.com/office/drawing/2014/main" id="{D9C360C6-397F-2A42-89E7-1E78DEE6945E}"/>
                  </a:ext>
                </a:extLst>
              </p:cNvPr>
              <p:cNvCxnSpPr>
                <a:stCxn id="49" idx="2"/>
                <a:endCxn id="39" idx="0"/>
              </p:cNvCxnSpPr>
              <p:nvPr/>
            </p:nvCxnSpPr>
            <p:spPr>
              <a:xfrm rot="16200000" flipH="1">
                <a:off x="6935813" y="4414554"/>
                <a:ext cx="1043050" cy="1259446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126">
                <a:extLst>
                  <a:ext uri="{FF2B5EF4-FFF2-40B4-BE49-F238E27FC236}">
                    <a16:creationId xmlns:a16="http://schemas.microsoft.com/office/drawing/2014/main" id="{5A4E587B-3BF4-5E4A-96B5-DB80EB403ED6}"/>
                  </a:ext>
                </a:extLst>
              </p:cNvPr>
              <p:cNvSpPr/>
              <p:nvPr/>
            </p:nvSpPr>
            <p:spPr>
              <a:xfrm>
                <a:off x="7642053" y="5565802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CDS</a:t>
                </a:r>
              </a:p>
            </p:txBody>
          </p:sp>
          <p:sp>
            <p:nvSpPr>
              <p:cNvPr id="40" name="Rectangle 127">
                <a:extLst>
                  <a:ext uri="{FF2B5EF4-FFF2-40B4-BE49-F238E27FC236}">
                    <a16:creationId xmlns:a16="http://schemas.microsoft.com/office/drawing/2014/main" id="{EA7631CC-65D5-BF44-8FEE-D8C9CDAEF85D}"/>
                  </a:ext>
                </a:extLst>
              </p:cNvPr>
              <p:cNvSpPr/>
              <p:nvPr/>
            </p:nvSpPr>
            <p:spPr>
              <a:xfrm>
                <a:off x="9522770" y="5559398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err="1"/>
                  <a:t>Multicloud</a:t>
                </a:r>
                <a:endParaRPr lang="en-US" sz="1100" dirty="0"/>
              </a:p>
            </p:txBody>
          </p:sp>
          <p:sp>
            <p:nvSpPr>
              <p:cNvPr id="41" name="TextBox 130">
                <a:extLst>
                  <a:ext uri="{FF2B5EF4-FFF2-40B4-BE49-F238E27FC236}">
                    <a16:creationId xmlns:a16="http://schemas.microsoft.com/office/drawing/2014/main" id="{5D528290-BC85-8841-BEEB-A7EE01908F09}"/>
                  </a:ext>
                </a:extLst>
              </p:cNvPr>
              <p:cNvSpPr txBox="1"/>
              <p:nvPr/>
            </p:nvSpPr>
            <p:spPr>
              <a:xfrm>
                <a:off x="3203437" y="3205018"/>
                <a:ext cx="86562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000" dirty="0" err="1">
                    <a:latin typeface="+mj-lt"/>
                  </a:rPr>
                  <a:t>serviceOrder</a:t>
                </a:r>
                <a:r>
                  <a:rPr lang="en-US" sz="1000" dirty="0">
                    <a:latin typeface="+mj-lt"/>
                  </a:rPr>
                  <a:t> API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1000" dirty="0">
                    <a:latin typeface="+mj-lt"/>
                  </a:rPr>
                  <a:t>with slicing 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1000" dirty="0">
                    <a:latin typeface="+mj-lt"/>
                  </a:rPr>
                  <a:t>parameters</a:t>
                </a:r>
              </a:p>
            </p:txBody>
          </p:sp>
          <p:sp>
            <p:nvSpPr>
              <p:cNvPr id="42" name="TextBox 131">
                <a:extLst>
                  <a:ext uri="{FF2B5EF4-FFF2-40B4-BE49-F238E27FC236}">
                    <a16:creationId xmlns:a16="http://schemas.microsoft.com/office/drawing/2014/main" id="{92EB0645-CDBB-274D-9EA8-5F9B37D0F138}"/>
                  </a:ext>
                </a:extLst>
              </p:cNvPr>
              <p:cNvSpPr txBox="1"/>
              <p:nvPr/>
            </p:nvSpPr>
            <p:spPr>
              <a:xfrm>
                <a:off x="5031114" y="3230391"/>
                <a:ext cx="121507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900" dirty="0">
                    <a:latin typeface="+mj-lt"/>
                  </a:rPr>
                  <a:t>Call E2ESericeInstance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900" dirty="0">
                    <a:latin typeface="+mj-lt"/>
                  </a:rPr>
                  <a:t> API with </a:t>
                </a:r>
                <a:r>
                  <a:rPr lang="en-US" sz="900" dirty="0" err="1">
                    <a:latin typeface="+mj-lt"/>
                  </a:rPr>
                  <a:t>serviceType</a:t>
                </a:r>
                <a:r>
                  <a:rPr lang="en-US" sz="900" dirty="0">
                    <a:latin typeface="+mj-lt"/>
                  </a:rPr>
                  <a:t>=CST</a:t>
                </a:r>
              </a:p>
            </p:txBody>
          </p:sp>
          <p:sp>
            <p:nvSpPr>
              <p:cNvPr id="43" name="Oval 132">
                <a:extLst>
                  <a:ext uri="{FF2B5EF4-FFF2-40B4-BE49-F238E27FC236}">
                    <a16:creationId xmlns:a16="http://schemas.microsoft.com/office/drawing/2014/main" id="{2ACD9172-79EA-7F44-B730-7F3403A6F2C6}"/>
                  </a:ext>
                </a:extLst>
              </p:cNvPr>
              <p:cNvSpPr/>
              <p:nvPr/>
            </p:nvSpPr>
            <p:spPr>
              <a:xfrm>
                <a:off x="3416168" y="3798399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1</a:t>
                </a:r>
              </a:p>
            </p:txBody>
          </p:sp>
          <p:sp>
            <p:nvSpPr>
              <p:cNvPr id="44" name="Flowchart: Card 133">
                <a:extLst>
                  <a:ext uri="{FF2B5EF4-FFF2-40B4-BE49-F238E27FC236}">
                    <a16:creationId xmlns:a16="http://schemas.microsoft.com/office/drawing/2014/main" id="{CE102A3E-6063-454D-A35C-C9C0E37133AC}"/>
                  </a:ext>
                </a:extLst>
              </p:cNvPr>
              <p:cNvSpPr/>
              <p:nvPr/>
            </p:nvSpPr>
            <p:spPr>
              <a:xfrm>
                <a:off x="6295602" y="3475717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E2E workflow</a:t>
                </a:r>
              </a:p>
            </p:txBody>
          </p:sp>
          <p:sp>
            <p:nvSpPr>
              <p:cNvPr id="45" name="Oval 136">
                <a:extLst>
                  <a:ext uri="{FF2B5EF4-FFF2-40B4-BE49-F238E27FC236}">
                    <a16:creationId xmlns:a16="http://schemas.microsoft.com/office/drawing/2014/main" id="{0B8566D0-192A-494F-A30E-7705D352C44D}"/>
                  </a:ext>
                </a:extLst>
              </p:cNvPr>
              <p:cNvSpPr/>
              <p:nvPr/>
            </p:nvSpPr>
            <p:spPr>
              <a:xfrm>
                <a:off x="8120075" y="5116816"/>
                <a:ext cx="284831" cy="27602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8</a:t>
                </a:r>
              </a:p>
            </p:txBody>
          </p:sp>
          <p:sp>
            <p:nvSpPr>
              <p:cNvPr id="46" name="Rectangle 137">
                <a:extLst>
                  <a:ext uri="{FF2B5EF4-FFF2-40B4-BE49-F238E27FC236}">
                    <a16:creationId xmlns:a16="http://schemas.microsoft.com/office/drawing/2014/main" id="{4D60A84B-AC38-8E48-BEB4-A4601F5E1C5C}"/>
                  </a:ext>
                </a:extLst>
              </p:cNvPr>
              <p:cNvSpPr/>
              <p:nvPr/>
            </p:nvSpPr>
            <p:spPr>
              <a:xfrm>
                <a:off x="6952367" y="1551465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OOF</a:t>
                </a:r>
              </a:p>
            </p:txBody>
          </p:sp>
          <p:sp>
            <p:nvSpPr>
              <p:cNvPr id="47" name="Rectangle 138">
                <a:extLst>
                  <a:ext uri="{FF2B5EF4-FFF2-40B4-BE49-F238E27FC236}">
                    <a16:creationId xmlns:a16="http://schemas.microsoft.com/office/drawing/2014/main" id="{52824289-C2A2-EC42-B38C-F790CCE1E0D0}"/>
                  </a:ext>
                </a:extLst>
              </p:cNvPr>
              <p:cNvSpPr/>
              <p:nvPr/>
            </p:nvSpPr>
            <p:spPr>
              <a:xfrm>
                <a:off x="8085232" y="1538751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AAI</a:t>
                </a:r>
              </a:p>
            </p:txBody>
          </p:sp>
          <p:sp>
            <p:nvSpPr>
              <p:cNvPr id="48" name="Rectangle 139">
                <a:extLst>
                  <a:ext uri="{FF2B5EF4-FFF2-40B4-BE49-F238E27FC236}">
                    <a16:creationId xmlns:a16="http://schemas.microsoft.com/office/drawing/2014/main" id="{1E7E4055-8116-FA44-A4CE-5D20E5B72FA2}"/>
                  </a:ext>
                </a:extLst>
              </p:cNvPr>
              <p:cNvSpPr/>
              <p:nvPr/>
            </p:nvSpPr>
            <p:spPr>
              <a:xfrm>
                <a:off x="6827615" y="2668993"/>
                <a:ext cx="2063146" cy="489965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lowchart: Card 140">
                <a:extLst>
                  <a:ext uri="{FF2B5EF4-FFF2-40B4-BE49-F238E27FC236}">
                    <a16:creationId xmlns:a16="http://schemas.microsoft.com/office/drawing/2014/main" id="{11C26045-1D7A-E14F-87C0-702AB773617D}"/>
                  </a:ext>
                </a:extLst>
              </p:cNvPr>
              <p:cNvSpPr/>
              <p:nvPr/>
            </p:nvSpPr>
            <p:spPr>
              <a:xfrm>
                <a:off x="6318269" y="4071648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Macro workflow</a:t>
                </a:r>
              </a:p>
            </p:txBody>
          </p:sp>
          <p:cxnSp>
            <p:nvCxnSpPr>
              <p:cNvPr id="50" name="Elbow Connector 141">
                <a:extLst>
                  <a:ext uri="{FF2B5EF4-FFF2-40B4-BE49-F238E27FC236}">
                    <a16:creationId xmlns:a16="http://schemas.microsoft.com/office/drawing/2014/main" id="{0E73CD45-E16C-414A-9ACC-E8F57889D3E9}"/>
                  </a:ext>
                </a:extLst>
              </p:cNvPr>
              <p:cNvCxnSpPr/>
              <p:nvPr/>
            </p:nvCxnSpPr>
            <p:spPr>
              <a:xfrm flipV="1">
                <a:off x="8532069" y="5777341"/>
                <a:ext cx="990701" cy="6404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Elbow Connector 142">
                <a:extLst>
                  <a:ext uri="{FF2B5EF4-FFF2-40B4-BE49-F238E27FC236}">
                    <a16:creationId xmlns:a16="http://schemas.microsoft.com/office/drawing/2014/main" id="{87BFD0E2-0781-2945-8045-3C5567CB5C5B}"/>
                  </a:ext>
                </a:extLst>
              </p:cNvPr>
              <p:cNvCxnSpPr>
                <a:endCxn id="49" idx="1"/>
              </p:cNvCxnSpPr>
              <p:nvPr/>
            </p:nvCxnSpPr>
            <p:spPr>
              <a:xfrm>
                <a:off x="4914435" y="3838699"/>
                <a:ext cx="1403834" cy="458501"/>
              </a:xfrm>
              <a:prstGeom prst="bentConnector3">
                <a:avLst>
                  <a:gd name="adj1" fmla="val 50000"/>
                </a:avLst>
              </a:prstGeom>
              <a:ln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143">
                <a:extLst>
                  <a:ext uri="{FF2B5EF4-FFF2-40B4-BE49-F238E27FC236}">
                    <a16:creationId xmlns:a16="http://schemas.microsoft.com/office/drawing/2014/main" id="{0232A0EE-8CB8-D449-9F1B-BDCFE9355B42}"/>
                  </a:ext>
                </a:extLst>
              </p:cNvPr>
              <p:cNvSpPr txBox="1"/>
              <p:nvPr/>
            </p:nvSpPr>
            <p:spPr>
              <a:xfrm>
                <a:off x="4853949" y="3962215"/>
                <a:ext cx="1283601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900" dirty="0">
                    <a:latin typeface="+mj-lt"/>
                  </a:rPr>
                  <a:t>Call service Instance   API </a:t>
                </a:r>
              </a:p>
            </p:txBody>
          </p:sp>
          <p:cxnSp>
            <p:nvCxnSpPr>
              <p:cNvPr id="53" name="Elbow Connector 144">
                <a:extLst>
                  <a:ext uri="{FF2B5EF4-FFF2-40B4-BE49-F238E27FC236}">
                    <a16:creationId xmlns:a16="http://schemas.microsoft.com/office/drawing/2014/main" id="{F9F06153-DE44-2C45-872E-15A68DF38745}"/>
                  </a:ext>
                </a:extLst>
              </p:cNvPr>
              <p:cNvCxnSpPr>
                <a:endCxn id="32" idx="0"/>
              </p:cNvCxnSpPr>
              <p:nvPr/>
            </p:nvCxnSpPr>
            <p:spPr>
              <a:xfrm rot="16200000" flipH="1">
                <a:off x="7922284" y="3169328"/>
                <a:ext cx="680415" cy="647880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70C0"/>
                </a:solidFill>
                <a:prstDash val="sys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145">
                <a:extLst>
                  <a:ext uri="{FF2B5EF4-FFF2-40B4-BE49-F238E27FC236}">
                    <a16:creationId xmlns:a16="http://schemas.microsoft.com/office/drawing/2014/main" id="{119B96B7-6AB0-9B4C-ABEF-9C2727D6B8ED}"/>
                  </a:ext>
                </a:extLst>
              </p:cNvPr>
              <p:cNvCxnSpPr>
                <a:stCxn id="48" idx="0"/>
                <a:endCxn id="46" idx="2"/>
              </p:cNvCxnSpPr>
              <p:nvPr/>
            </p:nvCxnSpPr>
            <p:spPr>
              <a:xfrm flipH="1" flipV="1">
                <a:off x="7313805" y="1974731"/>
                <a:ext cx="545383" cy="6942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146">
                <a:extLst>
                  <a:ext uri="{FF2B5EF4-FFF2-40B4-BE49-F238E27FC236}">
                    <a16:creationId xmlns:a16="http://schemas.microsoft.com/office/drawing/2014/main" id="{D2EB9BA5-7D26-B34A-8455-F52D3C94BB9C}"/>
                  </a:ext>
                </a:extLst>
              </p:cNvPr>
              <p:cNvCxnSpPr>
                <a:stCxn id="48" idx="0"/>
                <a:endCxn id="47" idx="2"/>
              </p:cNvCxnSpPr>
              <p:nvPr/>
            </p:nvCxnSpPr>
            <p:spPr>
              <a:xfrm flipV="1">
                <a:off x="7859188" y="1962017"/>
                <a:ext cx="587482" cy="70697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147">
                <a:extLst>
                  <a:ext uri="{FF2B5EF4-FFF2-40B4-BE49-F238E27FC236}">
                    <a16:creationId xmlns:a16="http://schemas.microsoft.com/office/drawing/2014/main" id="{4B989D90-4546-3F4C-A559-1164B57C4FDC}"/>
                  </a:ext>
                </a:extLst>
              </p:cNvPr>
              <p:cNvCxnSpPr>
                <a:stCxn id="34" idx="3"/>
                <a:endCxn id="33" idx="1"/>
              </p:cNvCxnSpPr>
              <p:nvPr/>
            </p:nvCxnSpPr>
            <p:spPr>
              <a:xfrm flipV="1">
                <a:off x="7684340" y="2884727"/>
                <a:ext cx="368848" cy="103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Oval 149">
                <a:extLst>
                  <a:ext uri="{FF2B5EF4-FFF2-40B4-BE49-F238E27FC236}">
                    <a16:creationId xmlns:a16="http://schemas.microsoft.com/office/drawing/2014/main" id="{79F6B3C6-BE1B-DC45-9A6C-14F9B7D8EFF3}"/>
                  </a:ext>
                </a:extLst>
              </p:cNvPr>
              <p:cNvSpPr/>
              <p:nvPr/>
            </p:nvSpPr>
            <p:spPr>
              <a:xfrm>
                <a:off x="5311977" y="29252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2</a:t>
                </a:r>
              </a:p>
            </p:txBody>
          </p:sp>
          <p:sp>
            <p:nvSpPr>
              <p:cNvPr id="59" name="Oval 150">
                <a:extLst>
                  <a:ext uri="{FF2B5EF4-FFF2-40B4-BE49-F238E27FC236}">
                    <a16:creationId xmlns:a16="http://schemas.microsoft.com/office/drawing/2014/main" id="{6D109D59-44E4-0341-AD13-50889B83388F}"/>
                  </a:ext>
                </a:extLst>
              </p:cNvPr>
              <p:cNvSpPr/>
              <p:nvPr/>
            </p:nvSpPr>
            <p:spPr>
              <a:xfrm>
                <a:off x="6272708" y="3040284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3</a:t>
                </a:r>
              </a:p>
            </p:txBody>
          </p:sp>
          <p:cxnSp>
            <p:nvCxnSpPr>
              <p:cNvPr id="60" name="Elbow Connector 151">
                <a:extLst>
                  <a:ext uri="{FF2B5EF4-FFF2-40B4-BE49-F238E27FC236}">
                    <a16:creationId xmlns:a16="http://schemas.microsoft.com/office/drawing/2014/main" id="{E4736847-A3C8-FD4D-9AF0-53F3D689884D}"/>
                  </a:ext>
                </a:extLst>
              </p:cNvPr>
              <p:cNvCxnSpPr>
                <a:endCxn id="48" idx="1"/>
              </p:cNvCxnSpPr>
              <p:nvPr/>
            </p:nvCxnSpPr>
            <p:spPr>
              <a:xfrm rot="5400000" flipH="1" flipV="1">
                <a:off x="6421769" y="3092267"/>
                <a:ext cx="584136" cy="22755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152">
                <a:extLst>
                  <a:ext uri="{FF2B5EF4-FFF2-40B4-BE49-F238E27FC236}">
                    <a16:creationId xmlns:a16="http://schemas.microsoft.com/office/drawing/2014/main" id="{1B857613-2333-2648-A12F-93FC79550F3D}"/>
                  </a:ext>
                </a:extLst>
              </p:cNvPr>
              <p:cNvSpPr/>
              <p:nvPr/>
            </p:nvSpPr>
            <p:spPr>
              <a:xfrm>
                <a:off x="7725682" y="22496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4</a:t>
                </a:r>
              </a:p>
            </p:txBody>
          </p:sp>
          <p:sp>
            <p:nvSpPr>
              <p:cNvPr id="62" name="Oval 154">
                <a:extLst>
                  <a:ext uri="{FF2B5EF4-FFF2-40B4-BE49-F238E27FC236}">
                    <a16:creationId xmlns:a16="http://schemas.microsoft.com/office/drawing/2014/main" id="{AD180110-6144-894E-9E59-58FE0BFEB409}"/>
                  </a:ext>
                </a:extLst>
              </p:cNvPr>
              <p:cNvSpPr/>
              <p:nvPr/>
            </p:nvSpPr>
            <p:spPr>
              <a:xfrm>
                <a:off x="8663518" y="3375133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5</a:t>
                </a:r>
              </a:p>
            </p:txBody>
          </p:sp>
          <p:sp>
            <p:nvSpPr>
              <p:cNvPr id="63" name="Oval 156">
                <a:extLst>
                  <a:ext uri="{FF2B5EF4-FFF2-40B4-BE49-F238E27FC236}">
                    <a16:creationId xmlns:a16="http://schemas.microsoft.com/office/drawing/2014/main" id="{15D1AA26-A16B-7345-96C8-77D34C6F5028}"/>
                  </a:ext>
                </a:extLst>
              </p:cNvPr>
              <p:cNvSpPr/>
              <p:nvPr/>
            </p:nvSpPr>
            <p:spPr>
              <a:xfrm>
                <a:off x="7637334" y="4409974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6</a:t>
                </a:r>
              </a:p>
            </p:txBody>
          </p:sp>
          <p:sp>
            <p:nvSpPr>
              <p:cNvPr id="64" name="Oval 157">
                <a:extLst>
                  <a:ext uri="{FF2B5EF4-FFF2-40B4-BE49-F238E27FC236}">
                    <a16:creationId xmlns:a16="http://schemas.microsoft.com/office/drawing/2014/main" id="{2183BE93-4310-1741-A2C4-E564C648CBC0}"/>
                  </a:ext>
                </a:extLst>
              </p:cNvPr>
              <p:cNvSpPr/>
              <p:nvPr/>
            </p:nvSpPr>
            <p:spPr>
              <a:xfrm>
                <a:off x="8885003" y="5887487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9</a:t>
                </a:r>
              </a:p>
            </p:txBody>
          </p:sp>
        </p:grpSp>
        <p:cxnSp>
          <p:nvCxnSpPr>
            <p:cNvPr id="16" name="Elbow Connector 11">
              <a:extLst>
                <a:ext uri="{FF2B5EF4-FFF2-40B4-BE49-F238E27FC236}">
                  <a16:creationId xmlns:a16="http://schemas.microsoft.com/office/drawing/2014/main" id="{EDEA6522-103B-F34D-88BD-45A34929EEF8}"/>
                </a:ext>
              </a:extLst>
            </p:cNvPr>
            <p:cNvCxnSpPr>
              <a:stCxn id="32" idx="2"/>
              <a:endCxn id="29" idx="2"/>
            </p:cNvCxnSpPr>
            <p:nvPr/>
          </p:nvCxnSpPr>
          <p:spPr>
            <a:xfrm rot="5400000" flipH="1">
              <a:off x="4814881" y="1712843"/>
              <a:ext cx="370995" cy="4226401"/>
            </a:xfrm>
            <a:prstGeom prst="bentConnector3">
              <a:avLst>
                <a:gd name="adj1" fmla="val -124997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64">
              <a:extLst>
                <a:ext uri="{FF2B5EF4-FFF2-40B4-BE49-F238E27FC236}">
                  <a16:creationId xmlns:a16="http://schemas.microsoft.com/office/drawing/2014/main" id="{2BF96911-6AF6-3240-85EC-8CB55848379F}"/>
                </a:ext>
              </a:extLst>
            </p:cNvPr>
            <p:cNvSpPr/>
            <p:nvPr/>
          </p:nvSpPr>
          <p:spPr>
            <a:xfrm>
              <a:off x="9438908" y="5268355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K8s Plug-in</a:t>
              </a:r>
            </a:p>
          </p:txBody>
        </p:sp>
        <p:sp>
          <p:nvSpPr>
            <p:cNvPr id="19" name="Rectangle 165">
              <a:extLst>
                <a:ext uri="{FF2B5EF4-FFF2-40B4-BE49-F238E27FC236}">
                  <a16:creationId xmlns:a16="http://schemas.microsoft.com/office/drawing/2014/main" id="{D11B38EE-9A57-C945-AB7C-D496A7A8767E}"/>
                </a:ext>
              </a:extLst>
            </p:cNvPr>
            <p:cNvSpPr/>
            <p:nvPr/>
          </p:nvSpPr>
          <p:spPr>
            <a:xfrm>
              <a:off x="10835354" y="5282369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K8s Cluster</a:t>
              </a:r>
            </a:p>
          </p:txBody>
        </p:sp>
        <p:cxnSp>
          <p:nvCxnSpPr>
            <p:cNvPr id="20" name="Elbow Connector 166">
              <a:extLst>
                <a:ext uri="{FF2B5EF4-FFF2-40B4-BE49-F238E27FC236}">
                  <a16:creationId xmlns:a16="http://schemas.microsoft.com/office/drawing/2014/main" id="{CF139E39-82DA-0045-84A2-489C5A2B95D0}"/>
                </a:ext>
              </a:extLst>
            </p:cNvPr>
            <p:cNvCxnSpPr/>
            <p:nvPr/>
          </p:nvCxnSpPr>
          <p:spPr>
            <a:xfrm flipV="1">
              <a:off x="9024754" y="5493907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167">
              <a:extLst>
                <a:ext uri="{FF2B5EF4-FFF2-40B4-BE49-F238E27FC236}">
                  <a16:creationId xmlns:a16="http://schemas.microsoft.com/office/drawing/2014/main" id="{9F9B4E68-FB59-5A44-9D36-533813DC68AE}"/>
                </a:ext>
              </a:extLst>
            </p:cNvPr>
            <p:cNvCxnSpPr/>
            <p:nvPr/>
          </p:nvCxnSpPr>
          <p:spPr>
            <a:xfrm flipV="1">
              <a:off x="10391998" y="5502614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5">
              <a:extLst>
                <a:ext uri="{FF2B5EF4-FFF2-40B4-BE49-F238E27FC236}">
                  <a16:creationId xmlns:a16="http://schemas.microsoft.com/office/drawing/2014/main" id="{1314670D-5B99-794D-8123-B35CE724D052}"/>
                </a:ext>
              </a:extLst>
            </p:cNvPr>
            <p:cNvCxnSpPr>
              <a:stCxn id="32" idx="3"/>
              <a:endCxn id="14" idx="3"/>
            </p:cNvCxnSpPr>
            <p:nvPr/>
          </p:nvCxnSpPr>
          <p:spPr>
            <a:xfrm flipH="1" flipV="1">
              <a:off x="7492811" y="1469572"/>
              <a:ext cx="170022" cy="2317621"/>
            </a:xfrm>
            <a:prstGeom prst="bentConnector3">
              <a:avLst>
                <a:gd name="adj1" fmla="val -280431"/>
              </a:avLst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169">
              <a:extLst>
                <a:ext uri="{FF2B5EF4-FFF2-40B4-BE49-F238E27FC236}">
                  <a16:creationId xmlns:a16="http://schemas.microsoft.com/office/drawing/2014/main" id="{3EAEAA7A-8B13-2345-B66E-C3921BDDCAB0}"/>
                </a:ext>
              </a:extLst>
            </p:cNvPr>
            <p:cNvSpPr/>
            <p:nvPr/>
          </p:nvSpPr>
          <p:spPr>
            <a:xfrm>
              <a:off x="4113932" y="3865147"/>
              <a:ext cx="242974" cy="297237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7</a:t>
              </a:r>
              <a:endParaRPr lang="en-US" sz="1100" dirty="0"/>
            </a:p>
          </p:txBody>
        </p:sp>
        <p:sp>
          <p:nvSpPr>
            <p:cNvPr id="26" name="Oval 172">
              <a:extLst>
                <a:ext uri="{FF2B5EF4-FFF2-40B4-BE49-F238E27FC236}">
                  <a16:creationId xmlns:a16="http://schemas.microsoft.com/office/drawing/2014/main" id="{AE7BA583-2880-E740-9E76-BB99DB565E22}"/>
                </a:ext>
              </a:extLst>
            </p:cNvPr>
            <p:cNvSpPr/>
            <p:nvPr/>
          </p:nvSpPr>
          <p:spPr>
            <a:xfrm>
              <a:off x="8958699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10</a:t>
              </a:r>
            </a:p>
          </p:txBody>
        </p:sp>
        <p:sp>
          <p:nvSpPr>
            <p:cNvPr id="27" name="Oval 173">
              <a:extLst>
                <a:ext uri="{FF2B5EF4-FFF2-40B4-BE49-F238E27FC236}">
                  <a16:creationId xmlns:a16="http://schemas.microsoft.com/office/drawing/2014/main" id="{568C015E-2C5C-674B-ADFD-245A674AAB57}"/>
                </a:ext>
              </a:extLst>
            </p:cNvPr>
            <p:cNvSpPr/>
            <p:nvPr/>
          </p:nvSpPr>
          <p:spPr>
            <a:xfrm>
              <a:off x="10366706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11</a:t>
              </a:r>
            </a:p>
          </p:txBody>
        </p:sp>
      </p:grpSp>
      <p:sp>
        <p:nvSpPr>
          <p:cNvPr id="65" name="TextBox 1">
            <a:extLst>
              <a:ext uri="{FF2B5EF4-FFF2-40B4-BE49-F238E27FC236}">
                <a16:creationId xmlns:a16="http://schemas.microsoft.com/office/drawing/2014/main" id="{DFEB6019-62FF-504C-9350-C8B98926A032}"/>
              </a:ext>
            </a:extLst>
          </p:cNvPr>
          <p:cNvSpPr txBox="1"/>
          <p:nvPr/>
        </p:nvSpPr>
        <p:spPr>
          <a:xfrm>
            <a:off x="60474" y="1030641"/>
            <a:ext cx="264732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IN" dirty="0"/>
              <a:t>NSSMF-&gt;NFVO Interaction</a:t>
            </a:r>
          </a:p>
          <a:p>
            <a:r>
              <a:rPr lang="en-US" altLang="zh-CN" dirty="0"/>
              <a:t>NFVO</a:t>
            </a:r>
            <a:r>
              <a:rPr lang="zh-CN" altLang="en-US" dirty="0"/>
              <a:t> </a:t>
            </a:r>
            <a:r>
              <a:rPr lang="en-US" altLang="zh-CN" dirty="0"/>
              <a:t>Orchestration</a:t>
            </a:r>
            <a:r>
              <a:rPr lang="zh-CN" altLang="en-US" dirty="0"/>
              <a:t> </a:t>
            </a:r>
            <a:r>
              <a:rPr lang="en-US" altLang="zh-CN" dirty="0"/>
              <a:t>Flow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90156165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7DF19-7156-4C97-829C-A8CA4E879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dirty="0"/>
              <a:t>NSSMF -&gt; NFVO, Day 1/n Configuration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180647" y="5882808"/>
            <a:ext cx="2745957" cy="469733"/>
            <a:chOff x="1119488" y="5839007"/>
            <a:chExt cx="2745957" cy="469733"/>
          </a:xfrm>
        </p:grpSpPr>
        <p:cxnSp>
          <p:nvCxnSpPr>
            <p:cNvPr id="107" name="Straight Arrow Connector 106"/>
            <p:cNvCxnSpPr/>
            <p:nvPr/>
          </p:nvCxnSpPr>
          <p:spPr>
            <a:xfrm>
              <a:off x="1119488" y="5895532"/>
              <a:ext cx="932688" cy="62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2201528" y="5839007"/>
              <a:ext cx="166391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100" dirty="0">
                  <a:latin typeface="+mj-lt"/>
                </a:rPr>
                <a:t>Slice Lifecycle Flows (Existing)</a:t>
              </a:r>
            </a:p>
          </p:txBody>
        </p:sp>
        <p:cxnSp>
          <p:nvCxnSpPr>
            <p:cNvPr id="113" name="Elbow Connector 112"/>
            <p:cNvCxnSpPr/>
            <p:nvPr/>
          </p:nvCxnSpPr>
          <p:spPr>
            <a:xfrm>
              <a:off x="1135042" y="6240564"/>
              <a:ext cx="917134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/>
            <p:nvPr/>
          </p:nvSpPr>
          <p:spPr>
            <a:xfrm>
              <a:off x="2201528" y="6139463"/>
              <a:ext cx="1530868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buClr>
                  <a:schemeClr val="tx2"/>
                </a:buClr>
              </a:pPr>
              <a:r>
                <a:rPr lang="en-US" sz="1100" dirty="0">
                  <a:latin typeface="+mj-lt"/>
                </a:rPr>
                <a:t>NSSMF – NFVO Flow (New)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02286" y="1071154"/>
            <a:ext cx="11365664" cy="4771255"/>
            <a:chOff x="402286" y="1071154"/>
            <a:chExt cx="11365664" cy="4771255"/>
          </a:xfrm>
        </p:grpSpPr>
        <p:sp>
          <p:nvSpPr>
            <p:cNvPr id="24" name="Rectangle 23"/>
            <p:cNvSpPr/>
            <p:nvPr/>
          </p:nvSpPr>
          <p:spPr>
            <a:xfrm>
              <a:off x="5151396" y="1071154"/>
              <a:ext cx="2341415" cy="79683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402286" y="1268121"/>
              <a:ext cx="8625024" cy="4574288"/>
              <a:chOff x="2181561" y="1538751"/>
              <a:chExt cx="8231225" cy="4574288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2181561" y="3475717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UUI</a:t>
                </a: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4191560" y="3487909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/>
                  <a:t>ExtAPI</a:t>
                </a:r>
                <a:endParaRPr lang="en-US" sz="1200" dirty="0"/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6173280" y="2542664"/>
                <a:ext cx="3179378" cy="23161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8062254" y="3833476"/>
                <a:ext cx="1048354" cy="44869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Core NSSMF</a:t>
                </a:r>
                <a:endParaRPr lang="en-US" sz="1200" dirty="0"/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8053188" y="2743954"/>
                <a:ext cx="636013" cy="2815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NSMF</a:t>
                </a:r>
                <a:endParaRPr lang="en-US" sz="1200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7007911" y="2755833"/>
                <a:ext cx="676429" cy="27847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/>
                  <a:t>CSMF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6282488" y="2636942"/>
                <a:ext cx="25968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400" dirty="0">
                    <a:latin typeface="+mj-lt"/>
                  </a:rPr>
                  <a:t>SO</a:t>
                </a:r>
                <a:endParaRPr lang="en-US" sz="1100" dirty="0">
                  <a:latin typeface="+mj-lt"/>
                </a:endParaRPr>
              </a:p>
            </p:txBody>
          </p:sp>
          <p:cxnSp>
            <p:nvCxnSpPr>
              <p:cNvPr id="124" name="Straight Arrow Connector 123"/>
              <p:cNvCxnSpPr>
                <a:stCxn id="116" idx="3"/>
                <a:endCxn id="117" idx="1"/>
              </p:cNvCxnSpPr>
              <p:nvPr/>
            </p:nvCxnSpPr>
            <p:spPr>
              <a:xfrm flipV="1">
                <a:off x="3071577" y="3699542"/>
                <a:ext cx="1119983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/>
              <p:cNvCxnSpPr/>
              <p:nvPr/>
            </p:nvCxnSpPr>
            <p:spPr>
              <a:xfrm>
                <a:off x="4901321" y="3568701"/>
                <a:ext cx="1381167" cy="17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Elbow Connector 125"/>
              <p:cNvCxnSpPr>
                <a:stCxn id="141" idx="2"/>
                <a:endCxn id="127" idx="0"/>
              </p:cNvCxnSpPr>
              <p:nvPr/>
            </p:nvCxnSpPr>
            <p:spPr>
              <a:xfrm rot="16200000" flipH="1">
                <a:off x="6935813" y="4414554"/>
                <a:ext cx="1043050" cy="1259446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Rectangle 126"/>
              <p:cNvSpPr/>
              <p:nvPr/>
            </p:nvSpPr>
            <p:spPr>
              <a:xfrm>
                <a:off x="7642053" y="5565802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CDS</a:t>
                </a:r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9522770" y="5559398"/>
                <a:ext cx="890016" cy="4511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err="1"/>
                  <a:t>Multicloud</a:t>
                </a:r>
                <a:endParaRPr lang="en-US" sz="1100" dirty="0"/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3203437" y="3205018"/>
                <a:ext cx="86562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1000" dirty="0" err="1">
                    <a:latin typeface="+mj-lt"/>
                  </a:rPr>
                  <a:t>serviceOrder</a:t>
                </a:r>
                <a:r>
                  <a:rPr lang="en-US" sz="1000" dirty="0">
                    <a:latin typeface="+mj-lt"/>
                  </a:rPr>
                  <a:t> API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1000" dirty="0">
                    <a:latin typeface="+mj-lt"/>
                  </a:rPr>
                  <a:t>with slicing 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1000" dirty="0">
                    <a:latin typeface="+mj-lt"/>
                  </a:rPr>
                  <a:t>parameters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5031114" y="3230391"/>
                <a:ext cx="121507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buClr>
                    <a:schemeClr val="tx2"/>
                  </a:buClr>
                </a:pPr>
                <a:r>
                  <a:rPr lang="en-US" sz="900" dirty="0">
                    <a:latin typeface="+mj-lt"/>
                  </a:rPr>
                  <a:t>Call E2ESericeInstance</a:t>
                </a:r>
              </a:p>
              <a:p>
                <a:pPr fontAlgn="base">
                  <a:buClr>
                    <a:schemeClr val="tx2"/>
                  </a:buClr>
                </a:pPr>
                <a:r>
                  <a:rPr lang="en-US" sz="900" dirty="0">
                    <a:latin typeface="+mj-lt"/>
                  </a:rPr>
                  <a:t> API with </a:t>
                </a:r>
                <a:r>
                  <a:rPr lang="en-US" sz="900" dirty="0" err="1">
                    <a:latin typeface="+mj-lt"/>
                  </a:rPr>
                  <a:t>serviceType</a:t>
                </a:r>
                <a:r>
                  <a:rPr lang="en-US" sz="900" dirty="0">
                    <a:latin typeface="+mj-lt"/>
                  </a:rPr>
                  <a:t>=CST</a:t>
                </a:r>
              </a:p>
            </p:txBody>
          </p:sp>
          <p:sp>
            <p:nvSpPr>
              <p:cNvPr id="133" name="Oval 132"/>
              <p:cNvSpPr/>
              <p:nvPr/>
            </p:nvSpPr>
            <p:spPr>
              <a:xfrm>
                <a:off x="3416168" y="3798399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1</a:t>
                </a:r>
              </a:p>
            </p:txBody>
          </p:sp>
          <p:sp>
            <p:nvSpPr>
              <p:cNvPr id="134" name="Flowchart: Card 133"/>
              <p:cNvSpPr/>
              <p:nvPr/>
            </p:nvSpPr>
            <p:spPr>
              <a:xfrm>
                <a:off x="6295602" y="3475717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E2E workflow</a:t>
                </a: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8120075" y="5116816"/>
                <a:ext cx="284831" cy="27602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7</a:t>
                </a:r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6952367" y="1551465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OOF</a:t>
                </a:r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8085232" y="1538751"/>
                <a:ext cx="722875" cy="4232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AAI</a:t>
                </a: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6827615" y="2668993"/>
                <a:ext cx="2063146" cy="489965"/>
              </a:xfrm>
              <a:prstGeom prst="rect">
                <a:avLst/>
              </a:prstGeom>
              <a:noFill/>
              <a:ln>
                <a:solidFill>
                  <a:srgbClr val="0000CC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Flowchart: Card 140"/>
              <p:cNvSpPr/>
              <p:nvPr/>
            </p:nvSpPr>
            <p:spPr>
              <a:xfrm>
                <a:off x="6318269" y="4071648"/>
                <a:ext cx="1018691" cy="451104"/>
              </a:xfrm>
              <a:prstGeom prst="flowChartPunchedCard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Macro workflow</a:t>
                </a:r>
              </a:p>
            </p:txBody>
          </p:sp>
          <p:cxnSp>
            <p:nvCxnSpPr>
              <p:cNvPr id="142" name="Elbow Connector 141"/>
              <p:cNvCxnSpPr/>
              <p:nvPr/>
            </p:nvCxnSpPr>
            <p:spPr>
              <a:xfrm flipV="1">
                <a:off x="8532069" y="5777341"/>
                <a:ext cx="990701" cy="6404"/>
              </a:xfrm>
              <a:prstGeom prst="bent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Elbow Connector 144"/>
              <p:cNvCxnSpPr>
                <a:endCxn id="120" idx="0"/>
              </p:cNvCxnSpPr>
              <p:nvPr/>
            </p:nvCxnSpPr>
            <p:spPr>
              <a:xfrm rot="16200000" flipH="1">
                <a:off x="7922284" y="3169328"/>
                <a:ext cx="680415" cy="647880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0070C0"/>
                </a:solidFill>
                <a:prstDash val="sys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Straight Arrow Connector 145"/>
              <p:cNvCxnSpPr>
                <a:stCxn id="140" idx="0"/>
                <a:endCxn id="138" idx="2"/>
              </p:cNvCxnSpPr>
              <p:nvPr/>
            </p:nvCxnSpPr>
            <p:spPr>
              <a:xfrm flipH="1" flipV="1">
                <a:off x="7313805" y="1974731"/>
                <a:ext cx="545383" cy="6942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>
                <a:stCxn id="140" idx="0"/>
                <a:endCxn id="139" idx="2"/>
              </p:cNvCxnSpPr>
              <p:nvPr/>
            </p:nvCxnSpPr>
            <p:spPr>
              <a:xfrm flipV="1">
                <a:off x="7859188" y="1962017"/>
                <a:ext cx="587482" cy="70697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>
                <a:stCxn id="122" idx="3"/>
                <a:endCxn id="121" idx="1"/>
              </p:cNvCxnSpPr>
              <p:nvPr/>
            </p:nvCxnSpPr>
            <p:spPr>
              <a:xfrm flipV="1">
                <a:off x="7684340" y="2884727"/>
                <a:ext cx="368848" cy="103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Oval 149"/>
              <p:cNvSpPr/>
              <p:nvPr/>
            </p:nvSpPr>
            <p:spPr>
              <a:xfrm>
                <a:off x="5311977" y="29252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2</a:t>
                </a: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6272708" y="3040284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3</a:t>
                </a:r>
              </a:p>
            </p:txBody>
          </p:sp>
          <p:cxnSp>
            <p:nvCxnSpPr>
              <p:cNvPr id="152" name="Elbow Connector 151"/>
              <p:cNvCxnSpPr>
                <a:endCxn id="140" idx="1"/>
              </p:cNvCxnSpPr>
              <p:nvPr/>
            </p:nvCxnSpPr>
            <p:spPr>
              <a:xfrm rot="5400000" flipH="1" flipV="1">
                <a:off x="6421769" y="3092267"/>
                <a:ext cx="584136" cy="227555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Oval 152"/>
              <p:cNvSpPr/>
              <p:nvPr/>
            </p:nvSpPr>
            <p:spPr>
              <a:xfrm>
                <a:off x="7725682" y="2249620"/>
                <a:ext cx="284831" cy="2255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4</a:t>
                </a: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8663518" y="3375133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5</a:t>
                </a: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7642053" y="4291357"/>
                <a:ext cx="342385" cy="27838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6</a:t>
                </a: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8885003" y="5887487"/>
                <a:ext cx="284831" cy="225552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/>
                  <a:t>8</a:t>
                </a:r>
              </a:p>
            </p:txBody>
          </p:sp>
        </p:grpSp>
        <p:cxnSp>
          <p:nvCxnSpPr>
            <p:cNvPr id="12" name="Elbow Connector 11"/>
            <p:cNvCxnSpPr>
              <a:stCxn id="120" idx="1"/>
              <a:endCxn id="141" idx="3"/>
            </p:cNvCxnSpPr>
            <p:nvPr/>
          </p:nvCxnSpPr>
          <p:spPr>
            <a:xfrm rot="10800000" flipV="1">
              <a:off x="5804330" y="3787192"/>
              <a:ext cx="759994" cy="239377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5" name="Rectangle 164"/>
            <p:cNvSpPr/>
            <p:nvPr/>
          </p:nvSpPr>
          <p:spPr>
            <a:xfrm>
              <a:off x="9438908" y="5268355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K8s Plug-in</a:t>
              </a: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0835354" y="5282369"/>
              <a:ext cx="932596" cy="4511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K8s Cluster</a:t>
              </a:r>
            </a:p>
          </p:txBody>
        </p:sp>
        <p:cxnSp>
          <p:nvCxnSpPr>
            <p:cNvPr id="167" name="Elbow Connector 166"/>
            <p:cNvCxnSpPr/>
            <p:nvPr/>
          </p:nvCxnSpPr>
          <p:spPr>
            <a:xfrm flipV="1">
              <a:off x="9024754" y="5493907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Elbow Connector 167"/>
            <p:cNvCxnSpPr/>
            <p:nvPr/>
          </p:nvCxnSpPr>
          <p:spPr>
            <a:xfrm flipV="1">
              <a:off x="10391998" y="5502614"/>
              <a:ext cx="414154" cy="204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Elbow Connector 25"/>
            <p:cNvCxnSpPr>
              <a:stCxn id="120" idx="3"/>
              <a:endCxn id="24" idx="3"/>
            </p:cNvCxnSpPr>
            <p:nvPr/>
          </p:nvCxnSpPr>
          <p:spPr>
            <a:xfrm flipH="1" flipV="1">
              <a:off x="7492811" y="1469572"/>
              <a:ext cx="170022" cy="2317621"/>
            </a:xfrm>
            <a:prstGeom prst="bentConnector3">
              <a:avLst>
                <a:gd name="adj1" fmla="val -280431"/>
              </a:avLst>
            </a:prstGeom>
            <a:ln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Oval 172"/>
            <p:cNvSpPr/>
            <p:nvPr/>
          </p:nvSpPr>
          <p:spPr>
            <a:xfrm>
              <a:off x="8958699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9</a:t>
              </a:r>
            </a:p>
          </p:txBody>
        </p:sp>
        <p:sp>
          <p:nvSpPr>
            <p:cNvPr id="174" name="Oval 173"/>
            <p:cNvSpPr/>
            <p:nvPr/>
          </p:nvSpPr>
          <p:spPr>
            <a:xfrm>
              <a:off x="10366706" y="4894045"/>
              <a:ext cx="546263" cy="228162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050" dirty="0"/>
                <a:t>10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46227" y="1057770"/>
            <a:ext cx="264732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IN" dirty="0"/>
              <a:t>NSSMF-&gt;NFVO Interaction</a:t>
            </a:r>
          </a:p>
          <a:p>
            <a:r>
              <a:rPr lang="en-IN" dirty="0"/>
              <a:t>NF Configuration Flow</a:t>
            </a:r>
            <a:endParaRPr lang="en-US" dirty="0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3BE5FD6-3C53-924D-9FD9-75B0B5A12F0F}"/>
              </a:ext>
            </a:extLst>
          </p:cNvPr>
          <p:cNvSpPr/>
          <p:nvPr/>
        </p:nvSpPr>
        <p:spPr>
          <a:xfrm>
            <a:off x="8627558" y="1007875"/>
            <a:ext cx="36502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altLang="zh-CN" dirty="0"/>
              <a:t>The Slicing requirements would require in some cases to re-use the existing S-NSSAI. In such cases the NFVO would need to configure specific NFs</a:t>
            </a:r>
          </a:p>
        </p:txBody>
      </p:sp>
    </p:spTree>
    <p:extLst>
      <p:ext uri="{BB962C8B-B14F-4D97-AF65-F5344CB8AC3E}">
        <p14:creationId xmlns:p14="http://schemas.microsoft.com/office/powerpoint/2010/main" val="853623920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B77B702-9BC9-284D-A3D6-187207BB0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6071" y="230138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Monitoring</a:t>
            </a:r>
            <a:endParaRPr kumimoji="1" lang="zh-CN" altLang="en-US" dirty="0"/>
          </a:p>
        </p:txBody>
      </p:sp>
      <p:sp>
        <p:nvSpPr>
          <p:cNvPr id="7" name="矩形 72">
            <a:extLst>
              <a:ext uri="{FF2B5EF4-FFF2-40B4-BE49-F238E27FC236}">
                <a16:creationId xmlns:a16="http://schemas.microsoft.com/office/drawing/2014/main" id="{3C7F576E-89CE-DE4D-8CF9-29B68AA7A23C}"/>
              </a:ext>
            </a:extLst>
          </p:cNvPr>
          <p:cNvSpPr/>
          <p:nvPr/>
        </p:nvSpPr>
        <p:spPr>
          <a:xfrm>
            <a:off x="2727765" y="3024521"/>
            <a:ext cx="6096315" cy="24149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8" name="矩形 71">
            <a:extLst>
              <a:ext uri="{FF2B5EF4-FFF2-40B4-BE49-F238E27FC236}">
                <a16:creationId xmlns:a16="http://schemas.microsoft.com/office/drawing/2014/main" id="{336053A3-AAE7-AE44-8DD4-48168F637970}"/>
              </a:ext>
            </a:extLst>
          </p:cNvPr>
          <p:cNvSpPr/>
          <p:nvPr/>
        </p:nvSpPr>
        <p:spPr>
          <a:xfrm>
            <a:off x="615719" y="3024521"/>
            <a:ext cx="2114584" cy="241495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10" name="圆角矩形 70">
            <a:extLst>
              <a:ext uri="{FF2B5EF4-FFF2-40B4-BE49-F238E27FC236}">
                <a16:creationId xmlns:a16="http://schemas.microsoft.com/office/drawing/2014/main" id="{B9623CB7-93AA-C846-BABE-343849450DF9}"/>
              </a:ext>
            </a:extLst>
          </p:cNvPr>
          <p:cNvSpPr/>
          <p:nvPr/>
        </p:nvSpPr>
        <p:spPr>
          <a:xfrm>
            <a:off x="3103821" y="3468776"/>
            <a:ext cx="3998488" cy="1892913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2" name="文本框 74">
            <a:extLst>
              <a:ext uri="{FF2B5EF4-FFF2-40B4-BE49-F238E27FC236}">
                <a16:creationId xmlns:a16="http://schemas.microsoft.com/office/drawing/2014/main" id="{76F179A4-139C-C040-B8B0-4F20D833E56E}"/>
              </a:ext>
            </a:extLst>
          </p:cNvPr>
          <p:cNvSpPr txBox="1"/>
          <p:nvPr/>
        </p:nvSpPr>
        <p:spPr>
          <a:xfrm>
            <a:off x="5507240" y="2948544"/>
            <a:ext cx="1384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ea typeface="宋体" pitchFamily="2" charset="-122"/>
              </a:rPr>
              <a:t>Run Time</a:t>
            </a:r>
          </a:p>
        </p:txBody>
      </p:sp>
      <p:sp>
        <p:nvSpPr>
          <p:cNvPr id="13" name="圆角矩形 75">
            <a:extLst>
              <a:ext uri="{FF2B5EF4-FFF2-40B4-BE49-F238E27FC236}">
                <a16:creationId xmlns:a16="http://schemas.microsoft.com/office/drawing/2014/main" id="{227B35AE-638A-1E46-8E34-80AD37D61C9D}"/>
              </a:ext>
            </a:extLst>
          </p:cNvPr>
          <p:cNvSpPr/>
          <p:nvPr/>
        </p:nvSpPr>
        <p:spPr>
          <a:xfrm>
            <a:off x="5721361" y="1525766"/>
            <a:ext cx="1897724" cy="66371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>
                <a:solidFill>
                  <a:prstClr val="white"/>
                </a:solidFill>
              </a:rPr>
              <a:t>NSMF</a:t>
            </a:r>
            <a:r>
              <a:rPr lang="zh-CN" altLang="en-US" sz="1400" kern="0" dirty="0">
                <a:solidFill>
                  <a:prstClr val="white"/>
                </a:solidFill>
              </a:rPr>
              <a:t> </a:t>
            </a:r>
            <a:r>
              <a:rPr lang="en-US" altLang="zh-CN" sz="1400" kern="0" dirty="0">
                <a:solidFill>
                  <a:prstClr val="white"/>
                </a:solidFill>
              </a:rPr>
              <a:t>Portal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(Management Portal)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14" name="矩形 77">
            <a:extLst>
              <a:ext uri="{FF2B5EF4-FFF2-40B4-BE49-F238E27FC236}">
                <a16:creationId xmlns:a16="http://schemas.microsoft.com/office/drawing/2014/main" id="{6365FC0C-8F7B-294B-A230-392A372997F0}"/>
              </a:ext>
            </a:extLst>
          </p:cNvPr>
          <p:cNvSpPr/>
          <p:nvPr/>
        </p:nvSpPr>
        <p:spPr>
          <a:xfrm>
            <a:off x="5244678" y="3203110"/>
            <a:ext cx="590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DCAE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15" name="圆角矩形 78">
            <a:extLst>
              <a:ext uri="{FF2B5EF4-FFF2-40B4-BE49-F238E27FC236}">
                <a16:creationId xmlns:a16="http://schemas.microsoft.com/office/drawing/2014/main" id="{8C080978-BA61-D146-B902-EF0CEAFA1B26}"/>
              </a:ext>
            </a:extLst>
          </p:cNvPr>
          <p:cNvSpPr/>
          <p:nvPr/>
        </p:nvSpPr>
        <p:spPr>
          <a:xfrm>
            <a:off x="7278732" y="3140554"/>
            <a:ext cx="1515084" cy="137743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6" name="矩形 79">
            <a:extLst>
              <a:ext uri="{FF2B5EF4-FFF2-40B4-BE49-F238E27FC236}">
                <a16:creationId xmlns:a16="http://schemas.microsoft.com/office/drawing/2014/main" id="{D6776395-79B9-7946-94E7-3790C467FA32}"/>
              </a:ext>
            </a:extLst>
          </p:cNvPr>
          <p:cNvSpPr/>
          <p:nvPr/>
        </p:nvSpPr>
        <p:spPr>
          <a:xfrm>
            <a:off x="7662564" y="3141540"/>
            <a:ext cx="6270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Policy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17" name="圆角矩形 80">
            <a:extLst>
              <a:ext uri="{FF2B5EF4-FFF2-40B4-BE49-F238E27FC236}">
                <a16:creationId xmlns:a16="http://schemas.microsoft.com/office/drawing/2014/main" id="{58005ED4-6579-F746-ACD5-2704A816EBE8}"/>
              </a:ext>
            </a:extLst>
          </p:cNvPr>
          <p:cNvSpPr/>
          <p:nvPr/>
        </p:nvSpPr>
        <p:spPr>
          <a:xfrm>
            <a:off x="7464186" y="3573146"/>
            <a:ext cx="1168055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Config Policies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19" name="矩形 82">
            <a:extLst>
              <a:ext uri="{FF2B5EF4-FFF2-40B4-BE49-F238E27FC236}">
                <a16:creationId xmlns:a16="http://schemas.microsoft.com/office/drawing/2014/main" id="{AE2B95EB-123E-A845-B33E-C56F7432C577}"/>
              </a:ext>
            </a:extLst>
          </p:cNvPr>
          <p:cNvSpPr/>
          <p:nvPr/>
        </p:nvSpPr>
        <p:spPr>
          <a:xfrm>
            <a:off x="1562247" y="1225258"/>
            <a:ext cx="6654012" cy="1428565"/>
          </a:xfrm>
          <a:prstGeom prst="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100" kern="0">
              <a:solidFill>
                <a:prstClr val="white"/>
              </a:solidFill>
            </a:endParaRPr>
          </a:p>
        </p:txBody>
      </p:sp>
      <p:sp>
        <p:nvSpPr>
          <p:cNvPr id="20" name="文本框 83">
            <a:extLst>
              <a:ext uri="{FF2B5EF4-FFF2-40B4-BE49-F238E27FC236}">
                <a16:creationId xmlns:a16="http://schemas.microsoft.com/office/drawing/2014/main" id="{DC00BA83-A60B-CE47-AD35-1396A4A45A4D}"/>
              </a:ext>
            </a:extLst>
          </p:cNvPr>
          <p:cNvSpPr txBox="1"/>
          <p:nvPr/>
        </p:nvSpPr>
        <p:spPr>
          <a:xfrm>
            <a:off x="4336610" y="1193565"/>
            <a:ext cx="13847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ea typeface="宋体" pitchFamily="2" charset="-122"/>
              </a:rPr>
              <a:t>UUI/Portal</a:t>
            </a:r>
            <a:endParaRPr lang="en-US" sz="1400" dirty="0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21" name="圆角矩形 84">
            <a:extLst>
              <a:ext uri="{FF2B5EF4-FFF2-40B4-BE49-F238E27FC236}">
                <a16:creationId xmlns:a16="http://schemas.microsoft.com/office/drawing/2014/main" id="{1B16DD5A-0AB0-3744-9A2F-949070BB08DF}"/>
              </a:ext>
            </a:extLst>
          </p:cNvPr>
          <p:cNvSpPr/>
          <p:nvPr/>
        </p:nvSpPr>
        <p:spPr>
          <a:xfrm>
            <a:off x="2055464" y="1586296"/>
            <a:ext cx="1344603" cy="66371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CSMF</a:t>
            </a:r>
            <a:r>
              <a:rPr lang="zh-CN" altLang="en-US" sz="1400" kern="0" dirty="0">
                <a:solidFill>
                  <a:prstClr val="white"/>
                </a:solidFill>
              </a:rPr>
              <a:t> </a:t>
            </a:r>
            <a:r>
              <a:rPr lang="en-US" altLang="zh-CN" sz="1400" kern="0" dirty="0">
                <a:solidFill>
                  <a:prstClr val="white"/>
                </a:solidFill>
              </a:rPr>
              <a:t>Portal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(Tenant Portal)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pic>
        <p:nvPicPr>
          <p:cNvPr id="28" name="Picture 1243" descr="图片199">
            <a:extLst>
              <a:ext uri="{FF2B5EF4-FFF2-40B4-BE49-F238E27FC236}">
                <a16:creationId xmlns:a16="http://schemas.microsoft.com/office/drawing/2014/main" id="{4B3AFE86-32F8-CD4E-980B-73A2964DD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82" y="1443732"/>
            <a:ext cx="694636" cy="55287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29" name="Picture 1243" descr="图片199">
            <a:extLst>
              <a:ext uri="{FF2B5EF4-FFF2-40B4-BE49-F238E27FC236}">
                <a16:creationId xmlns:a16="http://schemas.microsoft.com/office/drawing/2014/main" id="{3F5484E7-4B0D-9147-AF8A-D8BE21CD21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122" y="1478059"/>
            <a:ext cx="694636" cy="55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直接箭头连接符 142">
            <a:extLst>
              <a:ext uri="{FF2B5EF4-FFF2-40B4-BE49-F238E27FC236}">
                <a16:creationId xmlns:a16="http://schemas.microsoft.com/office/drawing/2014/main" id="{BD0D7B07-B1B4-864C-B9B9-FB6280AD8711}"/>
              </a:ext>
            </a:extLst>
          </p:cNvPr>
          <p:cNvCxnSpPr>
            <a:stCxn id="28" idx="3"/>
            <a:endCxn id="21" idx="1"/>
          </p:cNvCxnSpPr>
          <p:nvPr/>
        </p:nvCxnSpPr>
        <p:spPr>
          <a:xfrm>
            <a:off x="1133117" y="1720168"/>
            <a:ext cx="922347" cy="197987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98">
            <a:extLst>
              <a:ext uri="{FF2B5EF4-FFF2-40B4-BE49-F238E27FC236}">
                <a16:creationId xmlns:a16="http://schemas.microsoft.com/office/drawing/2014/main" id="{927DBB02-B721-384F-A8C6-377068190F2A}"/>
              </a:ext>
            </a:extLst>
          </p:cNvPr>
          <p:cNvSpPr txBox="1"/>
          <p:nvPr/>
        </p:nvSpPr>
        <p:spPr>
          <a:xfrm>
            <a:off x="336368" y="2023436"/>
            <a:ext cx="955944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sz="1333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Tenant</a:t>
            </a:r>
          </a:p>
        </p:txBody>
      </p:sp>
      <p:sp>
        <p:nvSpPr>
          <p:cNvPr id="32" name="文本框 99">
            <a:extLst>
              <a:ext uri="{FF2B5EF4-FFF2-40B4-BE49-F238E27FC236}">
                <a16:creationId xmlns:a16="http://schemas.microsoft.com/office/drawing/2014/main" id="{405A8655-B92E-544A-8589-3AF6FA56329E}"/>
              </a:ext>
            </a:extLst>
          </p:cNvPr>
          <p:cNvSpPr txBox="1"/>
          <p:nvPr/>
        </p:nvSpPr>
        <p:spPr>
          <a:xfrm>
            <a:off x="9256121" y="1012766"/>
            <a:ext cx="955944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US" sz="1333" dirty="0">
                <a:solidFill>
                  <a:prstClr val="black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Service Provider</a:t>
            </a:r>
          </a:p>
        </p:txBody>
      </p:sp>
      <p:sp>
        <p:nvSpPr>
          <p:cNvPr id="35" name="圆角矩形 102">
            <a:extLst>
              <a:ext uri="{FF2B5EF4-FFF2-40B4-BE49-F238E27FC236}">
                <a16:creationId xmlns:a16="http://schemas.microsoft.com/office/drawing/2014/main" id="{34EC23BF-0DE9-9341-B4A3-F9EC11E1FE1C}"/>
              </a:ext>
            </a:extLst>
          </p:cNvPr>
          <p:cNvSpPr/>
          <p:nvPr/>
        </p:nvSpPr>
        <p:spPr>
          <a:xfrm>
            <a:off x="3343724" y="4163929"/>
            <a:ext cx="1203132" cy="56653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KPI  Computation MS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cxnSp>
        <p:nvCxnSpPr>
          <p:cNvPr id="47" name="直接箭头连接符 35">
            <a:extLst>
              <a:ext uri="{FF2B5EF4-FFF2-40B4-BE49-F238E27FC236}">
                <a16:creationId xmlns:a16="http://schemas.microsoft.com/office/drawing/2014/main" id="{CAE44CAE-6E7C-AF41-92B3-74EFFA627E9F}"/>
              </a:ext>
            </a:extLst>
          </p:cNvPr>
          <p:cNvCxnSpPr>
            <a:cxnSpLocks/>
            <a:stCxn id="21" idx="2"/>
            <a:endCxn id="62" idx="0"/>
          </p:cNvCxnSpPr>
          <p:nvPr/>
        </p:nvCxnSpPr>
        <p:spPr>
          <a:xfrm>
            <a:off x="2727766" y="2250015"/>
            <a:ext cx="2935951" cy="164040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168">
            <a:extLst>
              <a:ext uri="{FF2B5EF4-FFF2-40B4-BE49-F238E27FC236}">
                <a16:creationId xmlns:a16="http://schemas.microsoft.com/office/drawing/2014/main" id="{7B6CCC82-F5C6-7948-AC8F-C2544DAFEF3A}"/>
              </a:ext>
            </a:extLst>
          </p:cNvPr>
          <p:cNvCxnSpPr>
            <a:cxnSpLocks/>
            <a:endCxn id="62" idx="0"/>
          </p:cNvCxnSpPr>
          <p:nvPr/>
        </p:nvCxnSpPr>
        <p:spPr>
          <a:xfrm flipH="1">
            <a:off x="5663717" y="2376202"/>
            <a:ext cx="461894" cy="151421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170">
            <a:extLst>
              <a:ext uri="{FF2B5EF4-FFF2-40B4-BE49-F238E27FC236}">
                <a16:creationId xmlns:a16="http://schemas.microsoft.com/office/drawing/2014/main" id="{46588611-AADA-E94B-9695-7F0944549C6C}"/>
              </a:ext>
            </a:extLst>
          </p:cNvPr>
          <p:cNvCxnSpPr/>
          <p:nvPr/>
        </p:nvCxnSpPr>
        <p:spPr>
          <a:xfrm flipH="1">
            <a:off x="7589056" y="1947932"/>
            <a:ext cx="1667065" cy="75504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9">
            <a:extLst>
              <a:ext uri="{FF2B5EF4-FFF2-40B4-BE49-F238E27FC236}">
                <a16:creationId xmlns:a16="http://schemas.microsoft.com/office/drawing/2014/main" id="{6986475B-DFEA-A14A-B6E2-53A5CF895A72}"/>
              </a:ext>
            </a:extLst>
          </p:cNvPr>
          <p:cNvSpPr txBox="1"/>
          <p:nvPr/>
        </p:nvSpPr>
        <p:spPr>
          <a:xfrm>
            <a:off x="8036274" y="5066364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ONAP</a:t>
            </a:r>
          </a:p>
        </p:txBody>
      </p:sp>
      <p:sp>
        <p:nvSpPr>
          <p:cNvPr id="74" name="圆角矩形 86">
            <a:extLst>
              <a:ext uri="{FF2B5EF4-FFF2-40B4-BE49-F238E27FC236}">
                <a16:creationId xmlns:a16="http://schemas.microsoft.com/office/drawing/2014/main" id="{70AFA058-2E72-DD45-B13F-314FB1E40B3D}"/>
              </a:ext>
            </a:extLst>
          </p:cNvPr>
          <p:cNvSpPr/>
          <p:nvPr/>
        </p:nvSpPr>
        <p:spPr>
          <a:xfrm>
            <a:off x="3387600" y="2730686"/>
            <a:ext cx="3507598" cy="22618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EXT-API</a:t>
            </a:r>
            <a:endParaRPr lang="en-US" sz="1400" kern="0" dirty="0"/>
          </a:p>
        </p:txBody>
      </p:sp>
      <p:sp>
        <p:nvSpPr>
          <p:cNvPr id="84" name="圆角矩形 102">
            <a:extLst>
              <a:ext uri="{FF2B5EF4-FFF2-40B4-BE49-F238E27FC236}">
                <a16:creationId xmlns:a16="http://schemas.microsoft.com/office/drawing/2014/main" id="{57E91DD4-98BE-2141-B10E-D849C95BF4B2}"/>
              </a:ext>
            </a:extLst>
          </p:cNvPr>
          <p:cNvSpPr/>
          <p:nvPr/>
        </p:nvSpPr>
        <p:spPr>
          <a:xfrm>
            <a:off x="3361683" y="3580949"/>
            <a:ext cx="1148913" cy="466985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Analysis</a:t>
            </a:r>
            <a:r>
              <a:rPr lang="zh-CN" altLang="en-US" sz="1400" kern="0" dirty="0">
                <a:solidFill>
                  <a:prstClr val="white"/>
                </a:solidFill>
              </a:rPr>
              <a:t> </a:t>
            </a:r>
            <a:endParaRPr lang="en-US" altLang="zh-CN" sz="1400" kern="0" dirty="0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MS***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3324548B-4D10-7F46-985F-DF7C86DF0D22}"/>
              </a:ext>
            </a:extLst>
          </p:cNvPr>
          <p:cNvSpPr/>
          <p:nvPr/>
        </p:nvSpPr>
        <p:spPr>
          <a:xfrm>
            <a:off x="3488640" y="5982052"/>
            <a:ext cx="922135" cy="38980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5G NFs</a:t>
            </a:r>
            <a:endParaRPr kumimoji="1"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443FAB82-02B3-5D41-9946-06A38ADF0FF6}"/>
              </a:ext>
            </a:extLst>
          </p:cNvPr>
          <p:cNvSpPr txBox="1"/>
          <p:nvPr/>
        </p:nvSpPr>
        <p:spPr>
          <a:xfrm>
            <a:off x="4245114" y="5664435"/>
            <a:ext cx="232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FM/PM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collection</a:t>
            </a:r>
            <a:endParaRPr kumimoji="1" lang="zh-CN" altLang="en-US" dirty="0"/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BCE08A58-F5DC-6148-8578-84FAC22A6906}"/>
              </a:ext>
            </a:extLst>
          </p:cNvPr>
          <p:cNvSpPr txBox="1"/>
          <p:nvPr/>
        </p:nvSpPr>
        <p:spPr>
          <a:xfrm>
            <a:off x="3466227" y="1810641"/>
            <a:ext cx="2447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highlight>
                  <a:srgbClr val="00FFFF"/>
                </a:highlight>
              </a:rPr>
              <a:t>1.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Tenant/Operator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to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monitor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the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KPI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via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the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UI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portal</a:t>
            </a:r>
          </a:p>
          <a:p>
            <a:endParaRPr kumimoji="1" lang="zh-CN" altLang="en-US" sz="1600" dirty="0"/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E962E33B-73A2-684E-B219-54C26CFDD66B}"/>
              </a:ext>
            </a:extLst>
          </p:cNvPr>
          <p:cNvSpPr txBox="1"/>
          <p:nvPr/>
        </p:nvSpPr>
        <p:spPr>
          <a:xfrm>
            <a:off x="1155866" y="3386632"/>
            <a:ext cx="2685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highlight>
                  <a:srgbClr val="00FFFF"/>
                </a:highlight>
              </a:rPr>
              <a:t>2.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Slice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management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system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internal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KPI</a:t>
            </a:r>
            <a:r>
              <a:rPr kumimoji="1" lang="zh-CN" altLang="en-US" sz="1600" dirty="0">
                <a:highlight>
                  <a:srgbClr val="00FFFF"/>
                </a:highlight>
              </a:rPr>
              <a:t> </a:t>
            </a:r>
            <a:r>
              <a:rPr kumimoji="1" lang="en-US" altLang="zh-CN" sz="1600" dirty="0">
                <a:highlight>
                  <a:srgbClr val="00FFFF"/>
                </a:highlight>
              </a:rPr>
              <a:t>supervision &amp; analysis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22C799C2-538E-4AFC-A412-FE8995625048}"/>
              </a:ext>
            </a:extLst>
          </p:cNvPr>
          <p:cNvCxnSpPr>
            <a:cxnSpLocks/>
            <a:stCxn id="84" idx="0"/>
          </p:cNvCxnSpPr>
          <p:nvPr/>
        </p:nvCxnSpPr>
        <p:spPr>
          <a:xfrm rot="16200000" flipV="1">
            <a:off x="2884512" y="2529321"/>
            <a:ext cx="239934" cy="18633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246874-BDF7-44DC-9221-2DF5240ECC0D}"/>
              </a:ext>
            </a:extLst>
          </p:cNvPr>
          <p:cNvSpPr txBox="1"/>
          <p:nvPr/>
        </p:nvSpPr>
        <p:spPr>
          <a:xfrm>
            <a:off x="735465" y="3021362"/>
            <a:ext cx="20820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 other ONAP MS (e.g., SO)</a:t>
            </a:r>
          </a:p>
        </p:txBody>
      </p:sp>
      <p:sp>
        <p:nvSpPr>
          <p:cNvPr id="40" name="圆角矩形 78">
            <a:extLst>
              <a:ext uri="{FF2B5EF4-FFF2-40B4-BE49-F238E27FC236}">
                <a16:creationId xmlns:a16="http://schemas.microsoft.com/office/drawing/2014/main" id="{C54122C5-5287-4B7E-9563-85D511349AB4}"/>
              </a:ext>
            </a:extLst>
          </p:cNvPr>
          <p:cNvSpPr/>
          <p:nvPr/>
        </p:nvSpPr>
        <p:spPr>
          <a:xfrm>
            <a:off x="826871" y="4186618"/>
            <a:ext cx="1038850" cy="108639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41" name="圆角矩形 80">
            <a:extLst>
              <a:ext uri="{FF2B5EF4-FFF2-40B4-BE49-F238E27FC236}">
                <a16:creationId xmlns:a16="http://schemas.microsoft.com/office/drawing/2014/main" id="{76372359-69F8-4BF8-9AF8-73DF0B945EA7}"/>
              </a:ext>
            </a:extLst>
          </p:cNvPr>
          <p:cNvSpPr/>
          <p:nvPr/>
        </p:nvSpPr>
        <p:spPr>
          <a:xfrm>
            <a:off x="855691" y="4517985"/>
            <a:ext cx="955634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NST model incl. KPI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42" name="矩形 79">
            <a:extLst>
              <a:ext uri="{FF2B5EF4-FFF2-40B4-BE49-F238E27FC236}">
                <a16:creationId xmlns:a16="http://schemas.microsoft.com/office/drawing/2014/main" id="{01995CDA-11E1-4965-A8CF-5490EB00B5C6}"/>
              </a:ext>
            </a:extLst>
          </p:cNvPr>
          <p:cNvSpPr/>
          <p:nvPr/>
        </p:nvSpPr>
        <p:spPr>
          <a:xfrm>
            <a:off x="957253" y="4163929"/>
            <a:ext cx="4780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SDC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95C1DC-6A56-44BF-AD0D-47D95B092E42}"/>
              </a:ext>
            </a:extLst>
          </p:cNvPr>
          <p:cNvSpPr txBox="1"/>
          <p:nvPr/>
        </p:nvSpPr>
        <p:spPr>
          <a:xfrm>
            <a:off x="9113604" y="2916170"/>
            <a:ext cx="2828711" cy="2585323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u="sng" dirty="0">
                <a:latin typeface="+mn-lt"/>
              </a:rPr>
              <a:t>Impacts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DCAE – New KPI Compute MS, </a:t>
            </a:r>
            <a:r>
              <a:rPr lang="en-US" sz="1600" dirty="0"/>
              <a:t>Analysis MS,</a:t>
            </a:r>
            <a:r>
              <a:rPr lang="en-US" sz="1600" b="0" dirty="0">
                <a:latin typeface="+mn-lt"/>
              </a:rPr>
              <a:t> </a:t>
            </a:r>
            <a:r>
              <a:rPr lang="en-US" sz="1600" dirty="0"/>
              <a:t>Data Lake Data Exposure Service (DES)</a:t>
            </a:r>
            <a:endParaRPr lang="en-US" sz="1600" b="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SDC – Slice template enhancements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Policy – Config policies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>
                <a:latin typeface="+mn-lt"/>
              </a:rPr>
              <a:t>EXT-API – External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UUI – KPI monitoring inputs, and display</a:t>
            </a:r>
            <a:endParaRPr lang="en-US" sz="1600" b="0" dirty="0">
              <a:latin typeface="+mn-lt"/>
            </a:endParaRPr>
          </a:p>
        </p:txBody>
      </p:sp>
      <p:sp>
        <p:nvSpPr>
          <p:cNvPr id="52" name="圆角矩形 102">
            <a:extLst>
              <a:ext uri="{FF2B5EF4-FFF2-40B4-BE49-F238E27FC236}">
                <a16:creationId xmlns:a16="http://schemas.microsoft.com/office/drawing/2014/main" id="{2D419A6A-AA6B-4EE2-A639-01E92FB937EE}"/>
              </a:ext>
            </a:extLst>
          </p:cNvPr>
          <p:cNvSpPr/>
          <p:nvPr/>
        </p:nvSpPr>
        <p:spPr>
          <a:xfrm>
            <a:off x="3337785" y="4841704"/>
            <a:ext cx="1209070" cy="38975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VES Collector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4" name="圆角矩形 102">
            <a:extLst>
              <a:ext uri="{FF2B5EF4-FFF2-40B4-BE49-F238E27FC236}">
                <a16:creationId xmlns:a16="http://schemas.microsoft.com/office/drawing/2014/main" id="{86CC959C-399D-4D97-B957-BADE0A3980D3}"/>
              </a:ext>
            </a:extLst>
          </p:cNvPr>
          <p:cNvSpPr/>
          <p:nvPr/>
        </p:nvSpPr>
        <p:spPr>
          <a:xfrm>
            <a:off x="4932035" y="4841704"/>
            <a:ext cx="1150409" cy="38975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DFC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55" name="圆角矩形 80">
            <a:extLst>
              <a:ext uri="{FF2B5EF4-FFF2-40B4-BE49-F238E27FC236}">
                <a16:creationId xmlns:a16="http://schemas.microsoft.com/office/drawing/2014/main" id="{534E0C81-355A-4601-B078-0F0089F5C4EA}"/>
              </a:ext>
            </a:extLst>
          </p:cNvPr>
          <p:cNvSpPr/>
          <p:nvPr/>
        </p:nvSpPr>
        <p:spPr>
          <a:xfrm>
            <a:off x="94433" y="5729503"/>
            <a:ext cx="955634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prstClr val="white"/>
                </a:solidFill>
              </a:rPr>
              <a:t>Impacts</a:t>
            </a:r>
            <a:endParaRPr lang="en-US" sz="1600" kern="0" dirty="0">
              <a:solidFill>
                <a:prstClr val="white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AAD7876-868A-4151-B4F3-49495DFF2BB3}"/>
              </a:ext>
            </a:extLst>
          </p:cNvPr>
          <p:cNvCxnSpPr>
            <a:stCxn id="86" idx="0"/>
            <a:endCxn id="52" idx="2"/>
          </p:cNvCxnSpPr>
          <p:nvPr/>
        </p:nvCxnSpPr>
        <p:spPr>
          <a:xfrm flipH="1" flipV="1">
            <a:off x="3942320" y="5231458"/>
            <a:ext cx="7388" cy="75059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010B29D-01A7-4688-B178-66BC6B090EB1}"/>
              </a:ext>
            </a:extLst>
          </p:cNvPr>
          <p:cNvCxnSpPr>
            <a:cxnSpLocks/>
            <a:stCxn id="86" idx="0"/>
            <a:endCxn id="54" idx="2"/>
          </p:cNvCxnSpPr>
          <p:nvPr/>
        </p:nvCxnSpPr>
        <p:spPr>
          <a:xfrm flipV="1">
            <a:off x="3949708" y="5231458"/>
            <a:ext cx="1557532" cy="75059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Process 11"/>
          <p:cNvSpPr/>
          <p:nvPr/>
        </p:nvSpPr>
        <p:spPr>
          <a:xfrm>
            <a:off x="5162001" y="3890416"/>
            <a:ext cx="1003432" cy="408708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 err="1">
                <a:solidFill>
                  <a:prstClr val="white"/>
                </a:solidFill>
              </a:rPr>
              <a:t>DataLake</a:t>
            </a:r>
            <a:r>
              <a:rPr lang="en-US" altLang="zh-CN" sz="1400" kern="0" dirty="0">
                <a:solidFill>
                  <a:prstClr val="white"/>
                </a:solidFill>
              </a:rPr>
              <a:t>-DES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sp>
        <p:nvSpPr>
          <p:cNvPr id="66" name="Flowchart: Process 11"/>
          <p:cNvSpPr/>
          <p:nvPr/>
        </p:nvSpPr>
        <p:spPr>
          <a:xfrm>
            <a:off x="5956600" y="4394326"/>
            <a:ext cx="979436" cy="40870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DataLake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Feeder</a:t>
            </a:r>
          </a:p>
        </p:txBody>
      </p:sp>
      <p:sp>
        <p:nvSpPr>
          <p:cNvPr id="45" name="圆角矩形 100">
            <a:extLst>
              <a:ext uri="{FF2B5EF4-FFF2-40B4-BE49-F238E27FC236}">
                <a16:creationId xmlns:a16="http://schemas.microsoft.com/office/drawing/2014/main" id="{D4185DE8-28CA-C948-99EC-1BFB4F9E9D1B}"/>
              </a:ext>
            </a:extLst>
          </p:cNvPr>
          <p:cNvSpPr/>
          <p:nvPr/>
        </p:nvSpPr>
        <p:spPr>
          <a:xfrm>
            <a:off x="6536205" y="5501493"/>
            <a:ext cx="1019867" cy="47737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Big Data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 err="1">
                <a:solidFill>
                  <a:prstClr val="white"/>
                </a:solidFill>
              </a:rPr>
              <a:t>DataBase</a:t>
            </a:r>
            <a:r>
              <a:rPr lang="en-US" altLang="zh-CN" sz="1400" kern="0" dirty="0">
                <a:solidFill>
                  <a:prstClr val="white"/>
                </a:solidFill>
              </a:rPr>
              <a:t> </a:t>
            </a:r>
          </a:p>
        </p:txBody>
      </p:sp>
      <p:cxnSp>
        <p:nvCxnSpPr>
          <p:cNvPr id="46" name="Straight Arrow Connector 56">
            <a:extLst>
              <a:ext uri="{FF2B5EF4-FFF2-40B4-BE49-F238E27FC236}">
                <a16:creationId xmlns:a16="http://schemas.microsoft.com/office/drawing/2014/main" id="{23CA543A-FF05-6342-AEA1-6A33B8C20ECD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6506159" y="4840523"/>
            <a:ext cx="539980" cy="66097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027231C-5710-4BCE-B22B-43A4334A4E68}"/>
              </a:ext>
            </a:extLst>
          </p:cNvPr>
          <p:cNvSpPr txBox="1"/>
          <p:nvPr/>
        </p:nvSpPr>
        <p:spPr>
          <a:xfrm>
            <a:off x="52193" y="6149393"/>
            <a:ext cx="2082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*** For Closed Loop</a:t>
            </a:r>
          </a:p>
        </p:txBody>
      </p:sp>
      <p:sp>
        <p:nvSpPr>
          <p:cNvPr id="50" name="圆角矩形 80">
            <a:extLst>
              <a:ext uri="{FF2B5EF4-FFF2-40B4-BE49-F238E27FC236}">
                <a16:creationId xmlns:a16="http://schemas.microsoft.com/office/drawing/2014/main" id="{68E633AD-D322-477E-B3BB-306319E62C47}"/>
              </a:ext>
            </a:extLst>
          </p:cNvPr>
          <p:cNvSpPr/>
          <p:nvPr/>
        </p:nvSpPr>
        <p:spPr>
          <a:xfrm>
            <a:off x="7491785" y="4060585"/>
            <a:ext cx="1168055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Control Loop Policies***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16F87A-3014-4FCA-A3AA-E8EE72BEF7FB}"/>
              </a:ext>
            </a:extLst>
          </p:cNvPr>
          <p:cNvSpPr txBox="1"/>
          <p:nvPr/>
        </p:nvSpPr>
        <p:spPr>
          <a:xfrm>
            <a:off x="8912953" y="180145"/>
            <a:ext cx="3279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Also shows components relevant to Closed Loop in DCAE</a:t>
            </a:r>
          </a:p>
        </p:txBody>
      </p:sp>
    </p:spTree>
    <p:extLst>
      <p:ext uri="{BB962C8B-B14F-4D97-AF65-F5344CB8AC3E}">
        <p14:creationId xmlns:p14="http://schemas.microsoft.com/office/powerpoint/2010/main" val="42420550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9E5601-4A7F-4FA3-94B6-47043B3E6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910BB0-E8EF-4626-ADD0-77A2B85BC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Details - KPI Computation MS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13E20-2B55-4301-B0C0-16082FF930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KPI Computation MS shall be a generic MS to compute KPIs, and shall be used for: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requested (via UUI) by operator/slice tenant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triggered from service profile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for Closed Loop Actions</a:t>
            </a:r>
          </a:p>
          <a:p>
            <a:pPr marL="971550" lvl="1" indent="-514350">
              <a:lnSpc>
                <a:spcPct val="100000"/>
              </a:lnSpc>
              <a:buAutoNum type="alphaLcParenBoth"/>
            </a:pPr>
            <a:r>
              <a:rPr lang="en-US" dirty="0"/>
              <a:t>KPI monitoring for ML-based Intelligent Slicing</a:t>
            </a:r>
          </a:p>
          <a:p>
            <a:pPr>
              <a:lnSpc>
                <a:spcPct val="100000"/>
              </a:lnSpc>
            </a:pPr>
            <a:r>
              <a:rPr lang="en-US" dirty="0"/>
              <a:t>This MS shall get relevant inputs via config policies, thereby making it easily extendable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KPI formula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Data source(s) (PM data, another KPI, historical data – DB entry info, etc.)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Default frequency of computation (can be modified by requestor)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Default frequency of reporting (can be modified by requestor)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41656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98AD551-1896-6D44-B0B1-213AAAED08DA}" type="slidenum">
              <a:rPr lang="en-US" smtClean="0"/>
              <a:pPr>
                <a:defRPr/>
              </a:pPr>
              <a:t>27</a:t>
            </a:fld>
            <a:r>
              <a:rPr lang="en-US" dirty="0"/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Closed Loop Control for NSI resource optimization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8361" y="1307252"/>
            <a:ext cx="7678181" cy="4756909"/>
            <a:chOff x="128361" y="1307252"/>
            <a:chExt cx="7678181" cy="4756909"/>
          </a:xfrm>
        </p:grpSpPr>
        <p:sp>
          <p:nvSpPr>
            <p:cNvPr id="1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28361" y="2690543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6" name="Data Visualization Icon">
              <a:extLst>
                <a:ext uri="{FF2B5EF4-FFF2-40B4-BE49-F238E27FC236}">
                  <a16:creationId xmlns:a16="http://schemas.microsoft.com/office/drawing/2014/main" id="{3AD1C120-9FE7-4321-A32E-D683138C3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7" name="ML Icon">
              <a:extLst>
                <a:ext uri="{FF2B5EF4-FFF2-40B4-BE49-F238E27FC236}">
                  <a16:creationId xmlns:a16="http://schemas.microsoft.com/office/drawing/2014/main" id="{D4E2573E-6662-4969-BB60-1424412D1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8" name="Action Icon">
              <a:extLst>
                <a:ext uri="{FF2B5EF4-FFF2-40B4-BE49-F238E27FC236}">
                  <a16:creationId xmlns:a16="http://schemas.microsoft.com/office/drawing/2014/main" id="{71D501E3-6E5E-4180-8E14-161668096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ear">
              <a:extLst>
                <a:ext uri="{FF2B5EF4-FFF2-40B4-BE49-F238E27FC236}">
                  <a16:creationId xmlns:a16="http://schemas.microsoft.com/office/drawing/2014/main" id="{CECEAD23-82F9-442C-9B7D-27FC1DC9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F9190AC-CA77-4584-B282-3D48B4224CA6}"/>
                </a:ext>
              </a:extLst>
            </p:cNvPr>
            <p:cNvCxnSpPr>
              <a:cxnSpLocks/>
            </p:cNvCxnSpPr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24996BF-5A6F-4096-97A5-720E7BDAA859}"/>
                </a:ext>
              </a:extLst>
            </p:cNvPr>
            <p:cNvCxnSpPr/>
            <p:nvPr/>
          </p:nvCxnSpPr>
          <p:spPr>
            <a:xfrm flipH="1" flipV="1">
              <a:off x="1982243" y="5257351"/>
              <a:ext cx="1543382" cy="3628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626F918-4F98-40E6-91F5-B676708EC3EC}"/>
                </a:ext>
              </a:extLst>
            </p:cNvPr>
            <p:cNvCxnSpPr/>
            <p:nvPr/>
          </p:nvCxnSpPr>
          <p:spPr>
            <a:xfrm flipV="1">
              <a:off x="1971659" y="4467152"/>
              <a:ext cx="0" cy="790198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908983A-9A33-46C2-8F6C-AEE6439C921B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5EBA043-E0F0-435D-BC78-03A63FA3CF90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A9185E7A-872A-447E-89BA-BF8497D0F5E2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0B0C5BB-DF28-B446-9A35-C351E5297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98526" y="3188175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3084556" y="3754061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5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SO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Data Sources TextBox">
              <a:extLst>
                <a:ext uri="{FF2B5EF4-FFF2-40B4-BE49-F238E27FC236}">
                  <a16:creationId xmlns:a16="http://schemas.microsoft.com/office/drawing/2014/main" id="{D725F07D-1843-49E4-BC80-A5FC1AF8E8D6}"/>
                </a:ext>
              </a:extLst>
            </p:cNvPr>
            <p:cNvSpPr txBox="1"/>
            <p:nvPr/>
          </p:nvSpPr>
          <p:spPr>
            <a:xfrm>
              <a:off x="2855203" y="5683094"/>
              <a:ext cx="2449830" cy="3810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5G Network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6256015-57D1-4E1F-AE7E-40FD7B08CB94}"/>
                </a:ext>
              </a:extLst>
            </p:cNvPr>
            <p:cNvCxnSpPr/>
            <p:nvPr/>
          </p:nvCxnSpPr>
          <p:spPr>
            <a:xfrm flipH="1" flipV="1">
              <a:off x="4519449" y="5260979"/>
              <a:ext cx="1827749" cy="1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ontent Placeholder 3"/>
          <p:cNvSpPr txBox="1">
            <a:spLocks/>
          </p:cNvSpPr>
          <p:nvPr/>
        </p:nvSpPr>
        <p:spPr>
          <a:xfrm>
            <a:off x="7613548" y="1779682"/>
            <a:ext cx="4289246" cy="4284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Leverage the SON </a:t>
            </a:r>
            <a:r>
              <a:rPr lang="en-US" sz="2000" dirty="0">
                <a:sym typeface="Wingdings" panose="05000000000000000000" pitchFamily="2" charset="2"/>
              </a:rPr>
              <a:t> Control Loop (CL) framework in ONAP</a:t>
            </a:r>
          </a:p>
          <a:p>
            <a:r>
              <a:rPr lang="en-US" sz="2000" dirty="0"/>
              <a:t>Based on PM/FM data, analyze NSI/NSSI traffic patterns and resource occupancy in NSI/NSSI resources</a:t>
            </a:r>
          </a:p>
          <a:p>
            <a:r>
              <a:rPr lang="en-US" sz="2000" dirty="0"/>
              <a:t>Based on analysis, trigger OOF for NSI resource optimization/re-allocation</a:t>
            </a:r>
          </a:p>
          <a:p>
            <a:r>
              <a:rPr lang="en-US" sz="2000" dirty="0"/>
              <a:t>Perform necessary resource adjustments via SO and Domain Controllers (modify NSI/NSSI)</a:t>
            </a:r>
          </a:p>
          <a:p>
            <a:pPr lvl="1"/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00955" y="5248114"/>
            <a:ext cx="138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FM, PM data</a:t>
            </a:r>
          </a:p>
        </p:txBody>
      </p:sp>
      <p:sp>
        <p:nvSpPr>
          <p:cNvPr id="4" name="Cloud 3">
            <a:extLst>
              <a:ext uri="{FF2B5EF4-FFF2-40B4-BE49-F238E27FC236}">
                <a16:creationId xmlns:a16="http://schemas.microsoft.com/office/drawing/2014/main" id="{C08F7293-3867-4670-BCA9-61CC840C47E3}"/>
              </a:ext>
            </a:extLst>
          </p:cNvPr>
          <p:cNvSpPr/>
          <p:nvPr/>
        </p:nvSpPr>
        <p:spPr>
          <a:xfrm>
            <a:off x="3544867" y="4800742"/>
            <a:ext cx="974575" cy="88235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5G network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8B4FFB5-3741-4CAB-8661-DBDADA9FCE15}"/>
              </a:ext>
            </a:extLst>
          </p:cNvPr>
          <p:cNvSpPr/>
          <p:nvPr/>
        </p:nvSpPr>
        <p:spPr>
          <a:xfrm>
            <a:off x="5290948" y="4505595"/>
            <a:ext cx="11203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accent5"/>
                </a:solidFill>
              </a:rPr>
              <a:t>Domain</a:t>
            </a:r>
          </a:p>
          <a:p>
            <a:pPr algn="ctr"/>
            <a:r>
              <a:rPr lang="en-US" sz="1600" b="1" dirty="0">
                <a:solidFill>
                  <a:schemeClr val="accent5"/>
                </a:solidFill>
              </a:rPr>
              <a:t>Controllers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57EADF-98D0-438B-8856-A917635C52AA}"/>
              </a:ext>
            </a:extLst>
          </p:cNvPr>
          <p:cNvSpPr txBox="1"/>
          <p:nvPr/>
        </p:nvSpPr>
        <p:spPr>
          <a:xfrm>
            <a:off x="52641" y="6064161"/>
            <a:ext cx="8689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Note</a:t>
            </a:r>
            <a:r>
              <a:rPr lang="en-US" dirty="0"/>
              <a:t>: For Guilin release, a small set of KPIs from RAN and Core subnets shall be considered.</a:t>
            </a:r>
          </a:p>
        </p:txBody>
      </p:sp>
    </p:spTree>
    <p:extLst>
      <p:ext uri="{BB962C8B-B14F-4D97-AF65-F5344CB8AC3E}">
        <p14:creationId xmlns:p14="http://schemas.microsoft.com/office/powerpoint/2010/main" val="22361456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7CD11E-996F-4773-8AB6-21ABFAB71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298" y="6692083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041CFA-0D63-48E5-9C16-711586F3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Flow (NSSMFs within ONAP)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2B6E0CD-25AD-4BDE-9140-E2A8CB58ACC6}"/>
              </a:ext>
            </a:extLst>
          </p:cNvPr>
          <p:cNvGraphicFramePr>
            <a:graphicFrameLocks noGrp="1"/>
          </p:cNvGraphicFramePr>
          <p:nvPr/>
        </p:nvGraphicFramePr>
        <p:xfrm>
          <a:off x="427675" y="1587454"/>
          <a:ext cx="11443692" cy="465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4">
                  <a:extLst>
                    <a:ext uri="{9D8B030D-6E8A-4147-A177-3AD203B41FA5}">
                      <a16:colId xmlns:a16="http://schemas.microsoft.com/office/drawing/2014/main" val="134463742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160403448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17477953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132973928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401553254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627708706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98918230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85242254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260108074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09378770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77849017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05101499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7935341"/>
                    </a:ext>
                  </a:extLst>
                </a:gridCol>
              </a:tblGrid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6357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18061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34354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2891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DAA3A1-8361-46D7-8629-6560C78C809E}"/>
              </a:ext>
            </a:extLst>
          </p:cNvPr>
          <p:cNvSpPr txBox="1"/>
          <p:nvPr/>
        </p:nvSpPr>
        <p:spPr>
          <a:xfrm>
            <a:off x="205273" y="120262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34C4C-4B08-42CF-B4C0-6AD0B88978DD}"/>
              </a:ext>
            </a:extLst>
          </p:cNvPr>
          <p:cNvSpPr txBox="1"/>
          <p:nvPr/>
        </p:nvSpPr>
        <p:spPr>
          <a:xfrm>
            <a:off x="1727131" y="124748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CL-MS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220F3-5493-4FD7-B0B0-F2EDBA65A087}"/>
              </a:ext>
            </a:extLst>
          </p:cNvPr>
          <p:cNvSpPr txBox="1"/>
          <p:nvPr/>
        </p:nvSpPr>
        <p:spPr>
          <a:xfrm>
            <a:off x="3695411" y="1231403"/>
            <a:ext cx="5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EC6D8-3B6C-4F97-AD6B-A5E4DEB6FEAC}"/>
              </a:ext>
            </a:extLst>
          </p:cNvPr>
          <p:cNvSpPr txBox="1"/>
          <p:nvPr/>
        </p:nvSpPr>
        <p:spPr>
          <a:xfrm>
            <a:off x="4447777" y="1220038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DD04-B0E8-4BC0-8495-867C12876FC8}"/>
              </a:ext>
            </a:extLst>
          </p:cNvPr>
          <p:cNvSpPr txBox="1"/>
          <p:nvPr/>
        </p:nvSpPr>
        <p:spPr>
          <a:xfrm>
            <a:off x="9945713" y="1246300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83C78-7BEF-4906-B7F1-B3DA5BE8A740}"/>
              </a:ext>
            </a:extLst>
          </p:cNvPr>
          <p:cNvSpPr txBox="1"/>
          <p:nvPr/>
        </p:nvSpPr>
        <p:spPr>
          <a:xfrm>
            <a:off x="5494988" y="124748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B900C5-00A3-4BA7-B8B7-5A17E218492C}"/>
              </a:ext>
            </a:extLst>
          </p:cNvPr>
          <p:cNvSpPr txBox="1"/>
          <p:nvPr/>
        </p:nvSpPr>
        <p:spPr>
          <a:xfrm>
            <a:off x="6325661" y="12463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D400B3-B659-4457-9238-FFCF6634344D}"/>
              </a:ext>
            </a:extLst>
          </p:cNvPr>
          <p:cNvSpPr txBox="1"/>
          <p:nvPr/>
        </p:nvSpPr>
        <p:spPr>
          <a:xfrm>
            <a:off x="7174031" y="1231989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SDN-R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E7484E-8DA1-4845-90AD-E77D1D958988}"/>
              </a:ext>
            </a:extLst>
          </p:cNvPr>
          <p:cNvSpPr txBox="1"/>
          <p:nvPr/>
        </p:nvSpPr>
        <p:spPr>
          <a:xfrm>
            <a:off x="8083709" y="123424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VF-C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865C75-2298-4BF6-B8E6-F8FBF12DD297}"/>
              </a:ext>
            </a:extLst>
          </p:cNvPr>
          <p:cNvSpPr txBox="1"/>
          <p:nvPr/>
        </p:nvSpPr>
        <p:spPr>
          <a:xfrm>
            <a:off x="10757456" y="1231989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626F2C-C2F1-479F-B105-958985F7F7A2}"/>
              </a:ext>
            </a:extLst>
          </p:cNvPr>
          <p:cNvSpPr txBox="1"/>
          <p:nvPr/>
        </p:nvSpPr>
        <p:spPr>
          <a:xfrm>
            <a:off x="11568676" y="1202624"/>
            <a:ext cx="62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EB6274-ABC0-4454-A47B-E51E34D4B26A}"/>
              </a:ext>
            </a:extLst>
          </p:cNvPr>
          <p:cNvCxnSpPr>
            <a:cxnSpLocks/>
          </p:cNvCxnSpPr>
          <p:nvPr/>
        </p:nvCxnSpPr>
        <p:spPr>
          <a:xfrm>
            <a:off x="426648" y="2740733"/>
            <a:ext cx="1750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C961E66-B7BC-4988-A934-F049E299E9F1}"/>
              </a:ext>
            </a:extLst>
          </p:cNvPr>
          <p:cNvSpPr txBox="1"/>
          <p:nvPr/>
        </p:nvSpPr>
        <p:spPr>
          <a:xfrm>
            <a:off x="332817" y="2447501"/>
            <a:ext cx="2465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New NSI/NSSI/S-NSSAI creation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83DCDFB-0611-4F13-B0A0-22FA13CA2262}"/>
              </a:ext>
            </a:extLst>
          </p:cNvPr>
          <p:cNvSpPr txBox="1"/>
          <p:nvPr/>
        </p:nvSpPr>
        <p:spPr>
          <a:xfrm>
            <a:off x="356224" y="2712096"/>
            <a:ext cx="1457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Slice details, KPIs</a:t>
            </a:r>
          </a:p>
        </p:txBody>
      </p:sp>
      <p:sp>
        <p:nvSpPr>
          <p:cNvPr id="27" name="Scroll: Horizontal 26">
            <a:extLst>
              <a:ext uri="{FF2B5EF4-FFF2-40B4-BE49-F238E27FC236}">
                <a16:creationId xmlns:a16="http://schemas.microsoft.com/office/drawing/2014/main" id="{6193C390-19BD-4E9E-8DEE-4BF671C53C37}"/>
              </a:ext>
            </a:extLst>
          </p:cNvPr>
          <p:cNvSpPr/>
          <p:nvPr/>
        </p:nvSpPr>
        <p:spPr>
          <a:xfrm>
            <a:off x="1100708" y="1985138"/>
            <a:ext cx="10467968" cy="424779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NSI/NSSIs are created/modified and AN/CN/TN are instructed to report PM data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1C60709-0369-4899-B07C-E1CEE1E09856}"/>
              </a:ext>
            </a:extLst>
          </p:cNvPr>
          <p:cNvCxnSpPr>
            <a:cxnSpLocks/>
          </p:cNvCxnSpPr>
          <p:nvPr/>
        </p:nvCxnSpPr>
        <p:spPr>
          <a:xfrm flipH="1">
            <a:off x="3055248" y="3381993"/>
            <a:ext cx="7078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7083B43-68CB-4D09-A398-795C4C4E8F32}"/>
              </a:ext>
            </a:extLst>
          </p:cNvPr>
          <p:cNvCxnSpPr>
            <a:cxnSpLocks/>
          </p:cNvCxnSpPr>
          <p:nvPr/>
        </p:nvCxnSpPr>
        <p:spPr>
          <a:xfrm flipH="1">
            <a:off x="3940402" y="3656158"/>
            <a:ext cx="69724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C3FC168-1511-439A-9239-D20DACFA4D13}"/>
              </a:ext>
            </a:extLst>
          </p:cNvPr>
          <p:cNvCxnSpPr>
            <a:cxnSpLocks/>
          </p:cNvCxnSpPr>
          <p:nvPr/>
        </p:nvCxnSpPr>
        <p:spPr>
          <a:xfrm flipH="1">
            <a:off x="3940401" y="3908454"/>
            <a:ext cx="79223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ft Brace 40">
            <a:extLst>
              <a:ext uri="{FF2B5EF4-FFF2-40B4-BE49-F238E27FC236}">
                <a16:creationId xmlns:a16="http://schemas.microsoft.com/office/drawing/2014/main" id="{43C36BE9-0F7F-4FF1-B9EB-88E82C4F91CC}"/>
              </a:ext>
            </a:extLst>
          </p:cNvPr>
          <p:cNvSpPr/>
          <p:nvPr/>
        </p:nvSpPr>
        <p:spPr>
          <a:xfrm>
            <a:off x="3666176" y="3477716"/>
            <a:ext cx="238499" cy="6167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1C802F-A47F-4336-BD9F-E1A74E9EF0F1}"/>
              </a:ext>
            </a:extLst>
          </p:cNvPr>
          <p:cNvSpPr txBox="1"/>
          <p:nvPr/>
        </p:nvSpPr>
        <p:spPr>
          <a:xfrm>
            <a:off x="2987072" y="3577928"/>
            <a:ext cx="707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PM data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4531D3F-B7A1-42D9-8E0E-34F56E698877}"/>
              </a:ext>
            </a:extLst>
          </p:cNvPr>
          <p:cNvCxnSpPr>
            <a:cxnSpLocks/>
          </p:cNvCxnSpPr>
          <p:nvPr/>
        </p:nvCxnSpPr>
        <p:spPr>
          <a:xfrm flipH="1">
            <a:off x="3054764" y="4260249"/>
            <a:ext cx="877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61084CD-5DC0-4451-A975-D23EADFC3E39}"/>
              </a:ext>
            </a:extLst>
          </p:cNvPr>
          <p:cNvSpPr txBox="1"/>
          <p:nvPr/>
        </p:nvSpPr>
        <p:spPr>
          <a:xfrm>
            <a:off x="3165071" y="4016877"/>
            <a:ext cx="707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PM data</a:t>
            </a:r>
          </a:p>
        </p:txBody>
      </p:sp>
      <p:sp>
        <p:nvSpPr>
          <p:cNvPr id="53" name="Wave 52">
            <a:extLst>
              <a:ext uri="{FF2B5EF4-FFF2-40B4-BE49-F238E27FC236}">
                <a16:creationId xmlns:a16="http://schemas.microsoft.com/office/drawing/2014/main" id="{3E8C97E6-2C00-4D61-91B7-29543564E752}"/>
              </a:ext>
            </a:extLst>
          </p:cNvPr>
          <p:cNvSpPr/>
          <p:nvPr/>
        </p:nvSpPr>
        <p:spPr>
          <a:xfrm>
            <a:off x="1666563" y="4271347"/>
            <a:ext cx="1990009" cy="497171"/>
          </a:xfrm>
          <a:prstGeom prst="wav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KPI computations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1DAD3D3-EABF-4D79-B9C7-F4FB32F7C040}"/>
              </a:ext>
            </a:extLst>
          </p:cNvPr>
          <p:cNvCxnSpPr>
            <a:cxnSpLocks/>
          </p:cNvCxnSpPr>
          <p:nvPr/>
        </p:nvCxnSpPr>
        <p:spPr>
          <a:xfrm flipH="1">
            <a:off x="3055248" y="1625754"/>
            <a:ext cx="17547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C525EBB-8391-46EC-8F2E-4453011623B8}"/>
              </a:ext>
            </a:extLst>
          </p:cNvPr>
          <p:cNvSpPr txBox="1"/>
          <p:nvPr/>
        </p:nvSpPr>
        <p:spPr>
          <a:xfrm>
            <a:off x="2351033" y="1586964"/>
            <a:ext cx="1979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policies &amp; thresholds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B74C2FE-89D5-465F-8972-89F5116792F0}"/>
              </a:ext>
            </a:extLst>
          </p:cNvPr>
          <p:cNvSpPr txBox="1"/>
          <p:nvPr/>
        </p:nvSpPr>
        <p:spPr>
          <a:xfrm>
            <a:off x="1275988" y="5652164"/>
            <a:ext cx="1585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Optimize resources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1DD979E-F9BB-4DEB-8FA7-9374FB207E53}"/>
              </a:ext>
            </a:extLst>
          </p:cNvPr>
          <p:cNvSpPr txBox="1"/>
          <p:nvPr/>
        </p:nvSpPr>
        <p:spPr>
          <a:xfrm>
            <a:off x="1403989" y="5867656"/>
            <a:ext cx="914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Slice details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AFD3DC8-86C2-4BF7-8256-25B5B13A268E}"/>
              </a:ext>
            </a:extLst>
          </p:cNvPr>
          <p:cNvSpPr txBox="1"/>
          <p:nvPr/>
        </p:nvSpPr>
        <p:spPr>
          <a:xfrm>
            <a:off x="1088155" y="125642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6B0721-229D-4906-854E-0AF4B196EF60}"/>
              </a:ext>
            </a:extLst>
          </p:cNvPr>
          <p:cNvSpPr txBox="1"/>
          <p:nvPr/>
        </p:nvSpPr>
        <p:spPr>
          <a:xfrm>
            <a:off x="8932852" y="12461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EDA2E07-9380-4C4A-858B-AB541E8974A5}"/>
              </a:ext>
            </a:extLst>
          </p:cNvPr>
          <p:cNvSpPr txBox="1"/>
          <p:nvPr/>
        </p:nvSpPr>
        <p:spPr>
          <a:xfrm>
            <a:off x="4474194" y="3084728"/>
            <a:ext cx="79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PM data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5ECE513-325B-4231-A0C5-36F21E239505}"/>
              </a:ext>
            </a:extLst>
          </p:cNvPr>
          <p:cNvCxnSpPr>
            <a:cxnSpLocks/>
          </p:cNvCxnSpPr>
          <p:nvPr/>
        </p:nvCxnSpPr>
        <p:spPr>
          <a:xfrm flipH="1">
            <a:off x="1275988" y="5898409"/>
            <a:ext cx="9008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1A6155B-B666-4A63-B816-CCC06DC5F25C}"/>
              </a:ext>
            </a:extLst>
          </p:cNvPr>
          <p:cNvSpPr txBox="1"/>
          <p:nvPr/>
        </p:nvSpPr>
        <p:spPr>
          <a:xfrm>
            <a:off x="7639075" y="282550"/>
            <a:ext cx="443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Provisioning CL using CLAMP is a stretch goal.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66A96A-1FFB-453F-8146-7E2EF564C693}"/>
              </a:ext>
            </a:extLst>
          </p:cNvPr>
          <p:cNvSpPr txBox="1"/>
          <p:nvPr/>
        </p:nvSpPr>
        <p:spPr>
          <a:xfrm>
            <a:off x="2682766" y="124611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KPI-MS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AB53FDC-B7F3-4D85-9EFB-8A1AF47C6F6C}"/>
              </a:ext>
            </a:extLst>
          </p:cNvPr>
          <p:cNvCxnSpPr>
            <a:cxnSpLocks/>
          </p:cNvCxnSpPr>
          <p:nvPr/>
        </p:nvCxnSpPr>
        <p:spPr>
          <a:xfrm flipH="1">
            <a:off x="2177875" y="1894741"/>
            <a:ext cx="2632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0E79B0-5011-45B9-9EF1-6696823F721E}"/>
              </a:ext>
            </a:extLst>
          </p:cNvPr>
          <p:cNvCxnSpPr>
            <a:cxnSpLocks/>
          </p:cNvCxnSpPr>
          <p:nvPr/>
        </p:nvCxnSpPr>
        <p:spPr>
          <a:xfrm>
            <a:off x="2177875" y="3019873"/>
            <a:ext cx="8773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32E517A-E4AB-4A37-A3BF-698C6FF12150}"/>
              </a:ext>
            </a:extLst>
          </p:cNvPr>
          <p:cNvSpPr txBox="1"/>
          <p:nvPr/>
        </p:nvSpPr>
        <p:spPr>
          <a:xfrm>
            <a:off x="2177875" y="2735212"/>
            <a:ext cx="2855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monitoring request (slice details)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9C065D9-92B0-478D-818F-9FD91732E179}"/>
              </a:ext>
            </a:extLst>
          </p:cNvPr>
          <p:cNvCxnSpPr/>
          <p:nvPr/>
        </p:nvCxnSpPr>
        <p:spPr>
          <a:xfrm flipH="1">
            <a:off x="2177875" y="5001524"/>
            <a:ext cx="8773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AE03BAC-8619-42A2-A2DA-FE67F3E891EB}"/>
              </a:ext>
            </a:extLst>
          </p:cNvPr>
          <p:cNvSpPr txBox="1"/>
          <p:nvPr/>
        </p:nvSpPr>
        <p:spPr>
          <a:xfrm>
            <a:off x="2020203" y="4731133"/>
            <a:ext cx="1139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KPI reporting</a:t>
            </a:r>
          </a:p>
        </p:txBody>
      </p:sp>
      <p:sp>
        <p:nvSpPr>
          <p:cNvPr id="69" name="Wave 68">
            <a:extLst>
              <a:ext uri="{FF2B5EF4-FFF2-40B4-BE49-F238E27FC236}">
                <a16:creationId xmlns:a16="http://schemas.microsoft.com/office/drawing/2014/main" id="{B14520A7-2FC7-403E-AE4D-05727A9CE4E0}"/>
              </a:ext>
            </a:extLst>
          </p:cNvPr>
          <p:cNvSpPr/>
          <p:nvPr/>
        </p:nvSpPr>
        <p:spPr>
          <a:xfrm>
            <a:off x="1277048" y="5172131"/>
            <a:ext cx="1990009" cy="420394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KPI analysis</a:t>
            </a:r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C4D2F52B-F74F-4025-B72B-32C7B371B433}"/>
              </a:ext>
            </a:extLst>
          </p:cNvPr>
          <p:cNvSpPr/>
          <p:nvPr/>
        </p:nvSpPr>
        <p:spPr>
          <a:xfrm rot="16200000">
            <a:off x="2838940" y="-16792"/>
            <a:ext cx="261575" cy="2441347"/>
          </a:xfrm>
          <a:prstGeom prst="righ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3FAF34-2AC1-42F9-B94B-98A6F701AFFC}"/>
              </a:ext>
            </a:extLst>
          </p:cNvPr>
          <p:cNvSpPr txBox="1"/>
          <p:nvPr/>
        </p:nvSpPr>
        <p:spPr>
          <a:xfrm>
            <a:off x="2937435" y="90756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DCAE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B56F1C4-F994-453A-B59A-CCDE35E89885}"/>
              </a:ext>
            </a:extLst>
          </p:cNvPr>
          <p:cNvSpPr txBox="1"/>
          <p:nvPr/>
        </p:nvSpPr>
        <p:spPr>
          <a:xfrm>
            <a:off x="5369786" y="3437598"/>
            <a:ext cx="1083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O1 interface</a:t>
            </a:r>
          </a:p>
        </p:txBody>
      </p:sp>
    </p:spTree>
    <p:extLst>
      <p:ext uri="{BB962C8B-B14F-4D97-AF65-F5344CB8AC3E}">
        <p14:creationId xmlns:p14="http://schemas.microsoft.com/office/powerpoint/2010/main" val="50137228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041CFA-0D63-48E5-9C16-711586F36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Flow (NSSMFs within ONAP)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2B6E0CD-25AD-4BDE-9140-E2A8CB58ACC6}"/>
              </a:ext>
            </a:extLst>
          </p:cNvPr>
          <p:cNvGraphicFramePr>
            <a:graphicFrameLocks noGrp="1"/>
          </p:cNvGraphicFramePr>
          <p:nvPr/>
        </p:nvGraphicFramePr>
        <p:xfrm>
          <a:off x="427675" y="1587454"/>
          <a:ext cx="11443692" cy="4652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284">
                  <a:extLst>
                    <a:ext uri="{9D8B030D-6E8A-4147-A177-3AD203B41FA5}">
                      <a16:colId xmlns:a16="http://schemas.microsoft.com/office/drawing/2014/main" val="134463742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160403448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17477953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132973928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4015532549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627708706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98918230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85242254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260108074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2093787707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778490171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051014995"/>
                    </a:ext>
                  </a:extLst>
                </a:gridCol>
                <a:gridCol w="880284">
                  <a:extLst>
                    <a:ext uri="{9D8B030D-6E8A-4147-A177-3AD203B41FA5}">
                      <a16:colId xmlns:a16="http://schemas.microsoft.com/office/drawing/2014/main" val="37935341"/>
                    </a:ext>
                  </a:extLst>
                </a:gridCol>
              </a:tblGrid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6357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618061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343549"/>
                  </a:ext>
                </a:extLst>
              </a:tr>
              <a:tr h="116312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28914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5DAA3A1-8361-46D7-8629-6560C78C809E}"/>
              </a:ext>
            </a:extLst>
          </p:cNvPr>
          <p:cNvSpPr txBox="1"/>
          <p:nvPr/>
        </p:nvSpPr>
        <p:spPr>
          <a:xfrm>
            <a:off x="205273" y="120262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234C4C-4B08-42CF-B4C0-6AD0B88978DD}"/>
              </a:ext>
            </a:extLst>
          </p:cNvPr>
          <p:cNvSpPr txBox="1"/>
          <p:nvPr/>
        </p:nvSpPr>
        <p:spPr>
          <a:xfrm>
            <a:off x="1727131" y="124748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CL-MS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220F3-5493-4FD7-B0B0-F2EDBA65A087}"/>
              </a:ext>
            </a:extLst>
          </p:cNvPr>
          <p:cNvSpPr txBox="1"/>
          <p:nvPr/>
        </p:nvSpPr>
        <p:spPr>
          <a:xfrm>
            <a:off x="3695411" y="1231403"/>
            <a:ext cx="531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BEC6D8-3B6C-4F97-AD6B-A5E4DEB6FEAC}"/>
              </a:ext>
            </a:extLst>
          </p:cNvPr>
          <p:cNvSpPr txBox="1"/>
          <p:nvPr/>
        </p:nvSpPr>
        <p:spPr>
          <a:xfrm>
            <a:off x="4447777" y="1220038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Policy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CDD04-B0E8-4BC0-8495-867C12876FC8}"/>
              </a:ext>
            </a:extLst>
          </p:cNvPr>
          <p:cNvSpPr txBox="1"/>
          <p:nvPr/>
        </p:nvSpPr>
        <p:spPr>
          <a:xfrm>
            <a:off x="9945713" y="1246300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283C78-7BEF-4906-B7F1-B3DA5BE8A740}"/>
              </a:ext>
            </a:extLst>
          </p:cNvPr>
          <p:cNvSpPr txBox="1"/>
          <p:nvPr/>
        </p:nvSpPr>
        <p:spPr>
          <a:xfrm>
            <a:off x="5494988" y="124748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AAI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B900C5-00A3-4BA7-B8B7-5A17E218492C}"/>
              </a:ext>
            </a:extLst>
          </p:cNvPr>
          <p:cNvSpPr txBox="1"/>
          <p:nvPr/>
        </p:nvSpPr>
        <p:spPr>
          <a:xfrm>
            <a:off x="6325661" y="124630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D400B3-B659-4457-9238-FFCF6634344D}"/>
              </a:ext>
            </a:extLst>
          </p:cNvPr>
          <p:cNvSpPr txBox="1"/>
          <p:nvPr/>
        </p:nvSpPr>
        <p:spPr>
          <a:xfrm>
            <a:off x="7174031" y="1231989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SDN-R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E7484E-8DA1-4845-90AD-E77D1D958988}"/>
              </a:ext>
            </a:extLst>
          </p:cNvPr>
          <p:cNvSpPr txBox="1"/>
          <p:nvPr/>
        </p:nvSpPr>
        <p:spPr>
          <a:xfrm>
            <a:off x="8083709" y="123424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VF-C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865C75-2298-4BF6-B8E6-F8FBF12DD297}"/>
              </a:ext>
            </a:extLst>
          </p:cNvPr>
          <p:cNvSpPr txBox="1"/>
          <p:nvPr/>
        </p:nvSpPr>
        <p:spPr>
          <a:xfrm>
            <a:off x="10757456" y="1231989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626F2C-C2F1-479F-B105-958985F7F7A2}"/>
              </a:ext>
            </a:extLst>
          </p:cNvPr>
          <p:cNvSpPr txBox="1"/>
          <p:nvPr/>
        </p:nvSpPr>
        <p:spPr>
          <a:xfrm>
            <a:off x="11568676" y="1202624"/>
            <a:ext cx="62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AFD3DC8-86C2-4BF7-8256-25B5B13A268E}"/>
              </a:ext>
            </a:extLst>
          </p:cNvPr>
          <p:cNvSpPr txBox="1"/>
          <p:nvPr/>
        </p:nvSpPr>
        <p:spPr>
          <a:xfrm>
            <a:off x="1088155" y="125642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OOF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6B0721-229D-4906-854E-0AF4B196EF60}"/>
              </a:ext>
            </a:extLst>
          </p:cNvPr>
          <p:cNvSpPr txBox="1"/>
          <p:nvPr/>
        </p:nvSpPr>
        <p:spPr>
          <a:xfrm>
            <a:off x="8932852" y="1246116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1A6155B-B666-4A63-B816-CCC06DC5F25C}"/>
              </a:ext>
            </a:extLst>
          </p:cNvPr>
          <p:cNvSpPr txBox="1"/>
          <p:nvPr/>
        </p:nvSpPr>
        <p:spPr>
          <a:xfrm>
            <a:off x="7639075" y="282550"/>
            <a:ext cx="443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Provisioning CL using CLAMP is a stretch goal.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66A96A-1FFB-453F-8146-7E2EF564C693}"/>
              </a:ext>
            </a:extLst>
          </p:cNvPr>
          <p:cNvSpPr txBox="1"/>
          <p:nvPr/>
        </p:nvSpPr>
        <p:spPr>
          <a:xfrm>
            <a:off x="2682766" y="1246116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FF"/>
                </a:highlight>
              </a:rPr>
              <a:t>KPI-MS</a:t>
            </a:r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C4D2F52B-F74F-4025-B72B-32C7B371B433}"/>
              </a:ext>
            </a:extLst>
          </p:cNvPr>
          <p:cNvSpPr/>
          <p:nvPr/>
        </p:nvSpPr>
        <p:spPr>
          <a:xfrm rot="16200000">
            <a:off x="2838940" y="-16792"/>
            <a:ext cx="261575" cy="2441347"/>
          </a:xfrm>
          <a:prstGeom prst="rightBrac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F3FAF34-2AC1-42F9-B94B-98A6F701AFFC}"/>
              </a:ext>
            </a:extLst>
          </p:cNvPr>
          <p:cNvSpPr txBox="1"/>
          <p:nvPr/>
        </p:nvSpPr>
        <p:spPr>
          <a:xfrm>
            <a:off x="2937435" y="907562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DCAE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AEA065F-5F49-47C4-A477-B4E53D27D769}"/>
              </a:ext>
            </a:extLst>
          </p:cNvPr>
          <p:cNvCxnSpPr>
            <a:cxnSpLocks/>
          </p:cNvCxnSpPr>
          <p:nvPr/>
        </p:nvCxnSpPr>
        <p:spPr>
          <a:xfrm>
            <a:off x="1316837" y="1854486"/>
            <a:ext cx="8267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ADEBBEF-165F-48F5-8E64-2CD512DA073D}"/>
              </a:ext>
            </a:extLst>
          </p:cNvPr>
          <p:cNvSpPr txBox="1"/>
          <p:nvPr/>
        </p:nvSpPr>
        <p:spPr>
          <a:xfrm>
            <a:off x="1299762" y="1573044"/>
            <a:ext cx="111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Res. updates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96AAF9A-A4F0-46EB-A4DF-AF8176C2BA3C}"/>
              </a:ext>
            </a:extLst>
          </p:cNvPr>
          <p:cNvCxnSpPr>
            <a:cxnSpLocks/>
          </p:cNvCxnSpPr>
          <p:nvPr/>
        </p:nvCxnSpPr>
        <p:spPr>
          <a:xfrm>
            <a:off x="2185554" y="2051238"/>
            <a:ext cx="26263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24E1A42-B250-4BD7-B74C-54F174061F88}"/>
              </a:ext>
            </a:extLst>
          </p:cNvPr>
          <p:cNvSpPr txBox="1"/>
          <p:nvPr/>
        </p:nvSpPr>
        <p:spPr>
          <a:xfrm>
            <a:off x="2429321" y="1776395"/>
            <a:ext cx="2259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 CL Trigger: Actor SO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22DB9D5-A902-44DB-A44E-2EA938EDBDA6}"/>
              </a:ext>
            </a:extLst>
          </p:cNvPr>
          <p:cNvCxnSpPr>
            <a:cxnSpLocks/>
          </p:cNvCxnSpPr>
          <p:nvPr/>
        </p:nvCxnSpPr>
        <p:spPr>
          <a:xfrm flipH="1">
            <a:off x="426648" y="2317096"/>
            <a:ext cx="4385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6CFD6DA-616E-4059-A71C-9C8FBAFBF5E9}"/>
              </a:ext>
            </a:extLst>
          </p:cNvPr>
          <p:cNvSpPr txBox="1"/>
          <p:nvPr/>
        </p:nvSpPr>
        <p:spPr>
          <a:xfrm>
            <a:off x="1253149" y="2087622"/>
            <a:ext cx="1562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 CL </a:t>
            </a:r>
            <a:r>
              <a:rPr lang="en-US" sz="1400" dirty="0" err="1"/>
              <a:t>DMaaP</a:t>
            </a:r>
            <a:endParaRPr lang="en-US" sz="14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A180EF2-B616-4A94-B9EB-E29DCCBE14B4}"/>
              </a:ext>
            </a:extLst>
          </p:cNvPr>
          <p:cNvCxnSpPr>
            <a:cxnSpLocks/>
          </p:cNvCxnSpPr>
          <p:nvPr/>
        </p:nvCxnSpPr>
        <p:spPr>
          <a:xfrm>
            <a:off x="431266" y="3724725"/>
            <a:ext cx="6988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7CF2110-F7B9-425D-9845-E21E5502557A}"/>
              </a:ext>
            </a:extLst>
          </p:cNvPr>
          <p:cNvSpPr txBox="1"/>
          <p:nvPr/>
        </p:nvSpPr>
        <p:spPr>
          <a:xfrm>
            <a:off x="2755167" y="3464100"/>
            <a:ext cx="2740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RAN resource config update details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6F6161D-8E88-4C78-9E35-D7F2F374D6ED}"/>
              </a:ext>
            </a:extLst>
          </p:cNvPr>
          <p:cNvCxnSpPr>
            <a:cxnSpLocks/>
          </p:cNvCxnSpPr>
          <p:nvPr/>
        </p:nvCxnSpPr>
        <p:spPr>
          <a:xfrm>
            <a:off x="7483668" y="3953798"/>
            <a:ext cx="3459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EC7F06F-7B5D-4507-95C2-6B0EB0AA2A71}"/>
              </a:ext>
            </a:extLst>
          </p:cNvPr>
          <p:cNvSpPr txBox="1"/>
          <p:nvPr/>
        </p:nvSpPr>
        <p:spPr>
          <a:xfrm>
            <a:off x="7662627" y="3656397"/>
            <a:ext cx="3038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O1: RAN resource config update details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D834BFA-36B9-4AA4-899A-E43D4113309B}"/>
              </a:ext>
            </a:extLst>
          </p:cNvPr>
          <p:cNvCxnSpPr>
            <a:cxnSpLocks/>
          </p:cNvCxnSpPr>
          <p:nvPr/>
        </p:nvCxnSpPr>
        <p:spPr>
          <a:xfrm>
            <a:off x="438288" y="4519422"/>
            <a:ext cx="87749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8035E603-D4B3-44EF-8B86-8507F75C9150}"/>
              </a:ext>
            </a:extLst>
          </p:cNvPr>
          <p:cNvSpPr txBox="1"/>
          <p:nvPr/>
        </p:nvSpPr>
        <p:spPr>
          <a:xfrm>
            <a:off x="2710008" y="4218760"/>
            <a:ext cx="2763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Core resource config update details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9B598FB-51F6-44E6-87E9-4BA3C4411540}"/>
              </a:ext>
            </a:extLst>
          </p:cNvPr>
          <p:cNvCxnSpPr>
            <a:cxnSpLocks/>
          </p:cNvCxnSpPr>
          <p:nvPr/>
        </p:nvCxnSpPr>
        <p:spPr>
          <a:xfrm>
            <a:off x="9226700" y="4792033"/>
            <a:ext cx="25944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9CAAF847-6B7E-4B66-A1E4-744286E560B9}"/>
              </a:ext>
            </a:extLst>
          </p:cNvPr>
          <p:cNvSpPr txBox="1"/>
          <p:nvPr/>
        </p:nvSpPr>
        <p:spPr>
          <a:xfrm>
            <a:off x="9223857" y="4507250"/>
            <a:ext cx="2763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Core resource config update details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E458237-5045-4E68-A084-5F32BFB9B298}"/>
              </a:ext>
            </a:extLst>
          </p:cNvPr>
          <p:cNvCxnSpPr>
            <a:cxnSpLocks/>
          </p:cNvCxnSpPr>
          <p:nvPr/>
        </p:nvCxnSpPr>
        <p:spPr>
          <a:xfrm>
            <a:off x="431266" y="3228694"/>
            <a:ext cx="79032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9C7AFE77-B295-43D7-BF86-EEC0518ECD8E}"/>
              </a:ext>
            </a:extLst>
          </p:cNvPr>
          <p:cNvSpPr txBox="1"/>
          <p:nvPr/>
        </p:nvSpPr>
        <p:spPr>
          <a:xfrm>
            <a:off x="2914101" y="2980252"/>
            <a:ext cx="13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Scale Core VNFs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3DC3C2F-0A60-4012-8D2C-4FA694A692F6}"/>
              </a:ext>
            </a:extLst>
          </p:cNvPr>
          <p:cNvCxnSpPr>
            <a:cxnSpLocks/>
          </p:cNvCxnSpPr>
          <p:nvPr/>
        </p:nvCxnSpPr>
        <p:spPr>
          <a:xfrm>
            <a:off x="8334531" y="3452281"/>
            <a:ext cx="1731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64DDEA23-1AF4-435E-95E2-D344BD72BD52}"/>
              </a:ext>
            </a:extLst>
          </p:cNvPr>
          <p:cNvSpPr/>
          <p:nvPr/>
        </p:nvSpPr>
        <p:spPr>
          <a:xfrm>
            <a:off x="8591221" y="3207689"/>
            <a:ext cx="14584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Scale Core VNF(s)</a:t>
            </a:r>
          </a:p>
        </p:txBody>
      </p:sp>
      <p:sp>
        <p:nvSpPr>
          <p:cNvPr id="83" name="Scroll: Horizontal 82">
            <a:extLst>
              <a:ext uri="{FF2B5EF4-FFF2-40B4-BE49-F238E27FC236}">
                <a16:creationId xmlns:a16="http://schemas.microsoft.com/office/drawing/2014/main" id="{3F5186E8-88B0-489C-B7CF-7D81D161BA15}"/>
              </a:ext>
            </a:extLst>
          </p:cNvPr>
          <p:cNvSpPr/>
          <p:nvPr/>
        </p:nvSpPr>
        <p:spPr>
          <a:xfrm>
            <a:off x="820940" y="2437532"/>
            <a:ext cx="10781727" cy="547474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acknowledgement/response for each update triggered by SO/VF-C/APP-C/SDN-R is not shown below.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5ECE2175-6B32-476E-9166-8E2C6C576798}"/>
              </a:ext>
            </a:extLst>
          </p:cNvPr>
          <p:cNvCxnSpPr>
            <a:cxnSpLocks/>
          </p:cNvCxnSpPr>
          <p:nvPr/>
        </p:nvCxnSpPr>
        <p:spPr>
          <a:xfrm>
            <a:off x="426648" y="5526686"/>
            <a:ext cx="43852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66BC178E-E37A-4575-8382-31981A03FEB5}"/>
              </a:ext>
            </a:extLst>
          </p:cNvPr>
          <p:cNvSpPr txBox="1"/>
          <p:nvPr/>
        </p:nvSpPr>
        <p:spPr>
          <a:xfrm>
            <a:off x="1942924" y="5252003"/>
            <a:ext cx="1745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NSI-OPT-CL Response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0B34917A-59FC-48D0-8A32-443D51893068}"/>
              </a:ext>
            </a:extLst>
          </p:cNvPr>
          <p:cNvCxnSpPr>
            <a:cxnSpLocks/>
          </p:cNvCxnSpPr>
          <p:nvPr/>
        </p:nvCxnSpPr>
        <p:spPr>
          <a:xfrm flipH="1">
            <a:off x="2185555" y="5978586"/>
            <a:ext cx="26263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15328600-62E7-4AF9-98A6-34E030471E2C}"/>
              </a:ext>
            </a:extLst>
          </p:cNvPr>
          <p:cNvSpPr txBox="1"/>
          <p:nvPr/>
        </p:nvSpPr>
        <p:spPr>
          <a:xfrm>
            <a:off x="2626551" y="5720965"/>
            <a:ext cx="1095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 Response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D99DE3F-E1AF-442F-BDD5-68B6F46B013B}"/>
              </a:ext>
            </a:extLst>
          </p:cNvPr>
          <p:cNvCxnSpPr/>
          <p:nvPr/>
        </p:nvCxnSpPr>
        <p:spPr>
          <a:xfrm flipH="1">
            <a:off x="6561563" y="4211341"/>
            <a:ext cx="9221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2726A4FC-8F83-48CE-9F37-07EBAB390EC6}"/>
              </a:ext>
            </a:extLst>
          </p:cNvPr>
          <p:cNvSpPr txBox="1"/>
          <p:nvPr/>
        </p:nvSpPr>
        <p:spPr>
          <a:xfrm>
            <a:off x="6009578" y="3953798"/>
            <a:ext cx="1563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Update RAN config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B7A7CDE-9781-4747-8CB3-FFB43B2F8706}"/>
              </a:ext>
            </a:extLst>
          </p:cNvPr>
          <p:cNvCxnSpPr>
            <a:cxnSpLocks/>
          </p:cNvCxnSpPr>
          <p:nvPr/>
        </p:nvCxnSpPr>
        <p:spPr>
          <a:xfrm>
            <a:off x="426648" y="5050426"/>
            <a:ext cx="53225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4E2C5004-C766-4234-BEE7-467B0699E31E}"/>
              </a:ext>
            </a:extLst>
          </p:cNvPr>
          <p:cNvSpPr txBox="1"/>
          <p:nvPr/>
        </p:nvSpPr>
        <p:spPr>
          <a:xfrm>
            <a:off x="1644990" y="4749947"/>
            <a:ext cx="1586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Update Core config</a:t>
            </a:r>
          </a:p>
        </p:txBody>
      </p:sp>
    </p:spTree>
    <p:extLst>
      <p:ext uri="{BB962C8B-B14F-4D97-AF65-F5344CB8AC3E}">
        <p14:creationId xmlns:p14="http://schemas.microsoft.com/office/powerpoint/2010/main" val="1684151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4FD8E2-A484-40AC-BFF5-02C3F58D2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3GPP Slice Management Functions (3GPP-defined)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3536EFA-3FF2-4FCB-9216-D708F22EC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175877"/>
              </p:ext>
            </p:extLst>
          </p:nvPr>
        </p:nvGraphicFramePr>
        <p:xfrm>
          <a:off x="250873" y="1530962"/>
          <a:ext cx="11690254" cy="4236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883876">
                  <a:extLst>
                    <a:ext uri="{9D8B030D-6E8A-4147-A177-3AD203B41FA5}">
                      <a16:colId xmlns:a16="http://schemas.microsoft.com/office/drawing/2014/main" val="3171469492"/>
                    </a:ext>
                  </a:extLst>
                </a:gridCol>
                <a:gridCol w="5957262">
                  <a:extLst>
                    <a:ext uri="{9D8B030D-6E8A-4147-A177-3AD203B41FA5}">
                      <a16:colId xmlns:a16="http://schemas.microsoft.com/office/drawing/2014/main" val="1421806008"/>
                    </a:ext>
                  </a:extLst>
                </a:gridCol>
                <a:gridCol w="2849116">
                  <a:extLst>
                    <a:ext uri="{9D8B030D-6E8A-4147-A177-3AD203B41FA5}">
                      <a16:colId xmlns:a16="http://schemas.microsoft.com/office/drawing/2014/main" val="23050171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Management 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Key tasks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832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Communication Service Management Function (CSMF)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Responsible for translating the communication service related requirement to network slice related requirements.</a:t>
                      </a:r>
                      <a:endParaRPr lang="en-US" sz="1800" kern="1200" dirty="0">
                        <a:effectLst/>
                      </a:endParaRPr>
                    </a:p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Communicate with Network Slice Management Function (NSMF).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37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Network Slice Management Function (NSMF)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Responsible for management and orchestration of NSI.</a:t>
                      </a:r>
                      <a:endParaRPr lang="en-US" sz="1800" kern="1200" dirty="0">
                        <a:effectLst/>
                      </a:endParaRPr>
                    </a:p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effectLst/>
                        </a:rPr>
                        <a:t>De</a:t>
                      </a:r>
                      <a:r>
                        <a:rPr lang="en-GB" sz="1800" kern="1200" dirty="0">
                          <a:effectLst/>
                        </a:rPr>
                        <a:t>rive network slice subnet related requirements from network slice related requirements.</a:t>
                      </a:r>
                      <a:endParaRPr lang="en-US" sz="1800" kern="1200" dirty="0">
                        <a:effectLst/>
                      </a:endParaRPr>
                    </a:p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Communicate with the Network Slice Subnet Management Function (NSSMF) and Communication Service Management Function.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793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Network Slice Sub-net Management Function (NSSMF)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Responsible for management and orchestration of NSSI.</a:t>
                      </a:r>
                      <a:endParaRPr lang="en-US" sz="1800" kern="1200" dirty="0">
                        <a:effectLst/>
                      </a:endParaRPr>
                    </a:p>
                    <a:p>
                      <a:pPr marL="285750" indent="-285750" hangingPunct="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dirty="0">
                          <a:effectLst/>
                        </a:rPr>
                        <a:t>Communicate with the NSMF.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607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6646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E586E7-01B0-47CB-85F2-D9407162C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propose to </a:t>
            </a:r>
            <a:r>
              <a:rPr lang="en-US" dirty="0">
                <a:highlight>
                  <a:srgbClr val="00FFFF"/>
                </a:highlight>
              </a:rPr>
              <a:t>reuse the Bulk PM mechanism </a:t>
            </a:r>
            <a:r>
              <a:rPr lang="en-US" dirty="0"/>
              <a:t>to collect data from the network.</a:t>
            </a:r>
          </a:p>
          <a:p>
            <a:r>
              <a:rPr lang="en-US" dirty="0"/>
              <a:t>Core and RAN NFs shall send a VES File Ready event to DCAE VES Collector.</a:t>
            </a:r>
          </a:p>
          <a:p>
            <a:r>
              <a:rPr lang="en-US" dirty="0"/>
              <a:t>The file will be fetched and provided to KPI Computation MS.</a:t>
            </a:r>
          </a:p>
          <a:p>
            <a:r>
              <a:rPr lang="en-US" dirty="0"/>
              <a:t>For Guilin release, we assume:</a:t>
            </a:r>
          </a:p>
          <a:p>
            <a:pPr marL="688975" lvl="1" indent="-457200">
              <a:buAutoNum type="alphaLcParenBoth"/>
            </a:pPr>
            <a:r>
              <a:rPr lang="en-US" dirty="0"/>
              <a:t>KPI computation MS shall be able to read the PM file and do the processing.</a:t>
            </a:r>
          </a:p>
          <a:p>
            <a:pPr marL="688975" lvl="1" indent="-457200">
              <a:buAutoNum type="alphaLcParenBoth"/>
            </a:pPr>
            <a:r>
              <a:rPr lang="en-US" dirty="0"/>
              <a:t>RAN and Core NFs shall report PM data in 3GPP aligned format (so no mapping/formatting is required).</a:t>
            </a:r>
          </a:p>
          <a:p>
            <a:pPr marL="688975" lvl="1" indent="-457200">
              <a:buAutoNum type="alphaLcParenBoth"/>
            </a:pPr>
            <a:r>
              <a:rPr lang="en-US" dirty="0"/>
              <a:t>RAN and Core NFs shall be able to send a File Ready event to ONAP DCAE.</a:t>
            </a:r>
          </a:p>
          <a:p>
            <a:pPr marL="688975" lvl="1" indent="-457200">
              <a:buAutoNum type="alphaLcParenBoth"/>
            </a:pPr>
            <a:endParaRPr lang="en-US" dirty="0"/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highlight>
                  <a:srgbClr val="00FFFF"/>
                </a:highlight>
              </a:rPr>
              <a:t>To be checked: What is the limitation of VES/DCAE on number of files/events it can process? How can it be scaled up?</a:t>
            </a:r>
          </a:p>
          <a:p>
            <a:pPr marL="228600" lvl="1" indent="-228600">
              <a:spcBef>
                <a:spcPts val="1000"/>
              </a:spcBef>
              <a:buFont typeface="Arial" charset="0"/>
              <a:buChar char="•"/>
            </a:pPr>
            <a:r>
              <a:rPr lang="en-US" sz="2000" dirty="0">
                <a:highlight>
                  <a:srgbClr val="00FFFF"/>
                </a:highlight>
              </a:rPr>
              <a:t>Based on above, we may need a </a:t>
            </a:r>
            <a:r>
              <a:rPr lang="en-US" sz="2000" b="1" dirty="0">
                <a:highlight>
                  <a:srgbClr val="00FFFF"/>
                </a:highlight>
              </a:rPr>
              <a:t>data aggregator component </a:t>
            </a:r>
            <a:r>
              <a:rPr lang="en-US" sz="2000" dirty="0">
                <a:highlight>
                  <a:srgbClr val="00FFFF"/>
                </a:highlight>
              </a:rPr>
              <a:t>that consolidates data received from multiple NFs and sends as a file to ONAP.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2996C2-00A4-4A55-BF16-C281FC68A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 Mechanism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BD904-145D-460A-9C38-BDBF95CCA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9567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圆角矩形 78">
            <a:extLst>
              <a:ext uri="{FF2B5EF4-FFF2-40B4-BE49-F238E27FC236}">
                <a16:creationId xmlns:a16="http://schemas.microsoft.com/office/drawing/2014/main" id="{99CD0CC4-72E8-8547-84A9-FF3BD7D960CD}"/>
              </a:ext>
            </a:extLst>
          </p:cNvPr>
          <p:cNvSpPr/>
          <p:nvPr/>
        </p:nvSpPr>
        <p:spPr>
          <a:xfrm>
            <a:off x="2583379" y="5507547"/>
            <a:ext cx="1560625" cy="905704"/>
          </a:xfrm>
          <a:prstGeom prst="roundRect">
            <a:avLst/>
          </a:prstGeom>
          <a:ln>
            <a:solidFill>
              <a:srgbClr val="0099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AB77B702-9BC9-284D-A3D6-187207BB0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5335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Intelligent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Slicing: 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Guarantee</a:t>
            </a:r>
            <a:r>
              <a:rPr kumimoji="1" lang="zh-CN" altLang="en-US" dirty="0"/>
              <a:t> </a:t>
            </a:r>
            <a:r>
              <a:rPr kumimoji="1" lang="en-US" altLang="zh-CN" dirty="0"/>
              <a:t>Function</a:t>
            </a:r>
            <a:endParaRPr kumimoji="1" lang="zh-CN" altLang="en-US" dirty="0"/>
          </a:p>
        </p:txBody>
      </p:sp>
      <p:sp>
        <p:nvSpPr>
          <p:cNvPr id="7" name="矩形 72">
            <a:extLst>
              <a:ext uri="{FF2B5EF4-FFF2-40B4-BE49-F238E27FC236}">
                <a16:creationId xmlns:a16="http://schemas.microsoft.com/office/drawing/2014/main" id="{3C7F576E-89CE-DE4D-8CF9-29B68AA7A23C}"/>
              </a:ext>
            </a:extLst>
          </p:cNvPr>
          <p:cNvSpPr/>
          <p:nvPr/>
        </p:nvSpPr>
        <p:spPr>
          <a:xfrm>
            <a:off x="1" y="2419643"/>
            <a:ext cx="7916590" cy="3019829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white"/>
              </a:solidFill>
            </a:endParaRPr>
          </a:p>
        </p:txBody>
      </p:sp>
      <p:sp>
        <p:nvSpPr>
          <p:cNvPr id="10" name="圆角矩形 70">
            <a:extLst>
              <a:ext uri="{FF2B5EF4-FFF2-40B4-BE49-F238E27FC236}">
                <a16:creationId xmlns:a16="http://schemas.microsoft.com/office/drawing/2014/main" id="{B9623CB7-93AA-C846-BABE-343849450DF9}"/>
              </a:ext>
            </a:extLst>
          </p:cNvPr>
          <p:cNvSpPr/>
          <p:nvPr/>
        </p:nvSpPr>
        <p:spPr>
          <a:xfrm>
            <a:off x="3124971" y="2959719"/>
            <a:ext cx="3818166" cy="231330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2" name="文本框 74">
            <a:extLst>
              <a:ext uri="{FF2B5EF4-FFF2-40B4-BE49-F238E27FC236}">
                <a16:creationId xmlns:a16="http://schemas.microsoft.com/office/drawing/2014/main" id="{76F179A4-139C-C040-B8B0-4F20D833E56E}"/>
              </a:ext>
            </a:extLst>
          </p:cNvPr>
          <p:cNvSpPr txBox="1"/>
          <p:nvPr/>
        </p:nvSpPr>
        <p:spPr>
          <a:xfrm>
            <a:off x="7021586" y="2466653"/>
            <a:ext cx="895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black"/>
                </a:solidFill>
                <a:ea typeface="宋体" pitchFamily="2" charset="-122"/>
              </a:rPr>
              <a:t>Run Time</a:t>
            </a:r>
          </a:p>
        </p:txBody>
      </p:sp>
      <p:sp>
        <p:nvSpPr>
          <p:cNvPr id="14" name="矩形 77">
            <a:extLst>
              <a:ext uri="{FF2B5EF4-FFF2-40B4-BE49-F238E27FC236}">
                <a16:creationId xmlns:a16="http://schemas.microsoft.com/office/drawing/2014/main" id="{6365FC0C-8F7B-294B-A230-392A372997F0}"/>
              </a:ext>
            </a:extLst>
          </p:cNvPr>
          <p:cNvSpPr/>
          <p:nvPr/>
        </p:nvSpPr>
        <p:spPr>
          <a:xfrm>
            <a:off x="6189182" y="2988624"/>
            <a:ext cx="647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DCAE</a:t>
            </a:r>
            <a:endParaRPr lang="en-US" sz="1400" b="1" kern="0" dirty="0">
              <a:solidFill>
                <a:srgbClr val="0000FF"/>
              </a:solidFill>
            </a:endParaRPr>
          </a:p>
        </p:txBody>
      </p:sp>
      <p:sp>
        <p:nvSpPr>
          <p:cNvPr id="15" name="圆角矩形 78">
            <a:extLst>
              <a:ext uri="{FF2B5EF4-FFF2-40B4-BE49-F238E27FC236}">
                <a16:creationId xmlns:a16="http://schemas.microsoft.com/office/drawing/2014/main" id="{8C080978-BA61-D146-B902-EF0CEAFA1B26}"/>
              </a:ext>
            </a:extLst>
          </p:cNvPr>
          <p:cNvSpPr/>
          <p:nvPr/>
        </p:nvSpPr>
        <p:spPr>
          <a:xfrm>
            <a:off x="168161" y="3936153"/>
            <a:ext cx="1560625" cy="905704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6" name="矩形 79">
            <a:extLst>
              <a:ext uri="{FF2B5EF4-FFF2-40B4-BE49-F238E27FC236}">
                <a16:creationId xmlns:a16="http://schemas.microsoft.com/office/drawing/2014/main" id="{D6776395-79B9-7946-94E7-3790C467FA32}"/>
              </a:ext>
            </a:extLst>
          </p:cNvPr>
          <p:cNvSpPr/>
          <p:nvPr/>
        </p:nvSpPr>
        <p:spPr>
          <a:xfrm>
            <a:off x="210136" y="4067654"/>
            <a:ext cx="688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Policy</a:t>
            </a:r>
            <a:endParaRPr lang="en-US" sz="1600" b="1" kern="0" dirty="0">
              <a:solidFill>
                <a:srgbClr val="0000FF"/>
              </a:solidFill>
            </a:endParaRPr>
          </a:p>
        </p:txBody>
      </p:sp>
      <p:sp>
        <p:nvSpPr>
          <p:cNvPr id="17" name="圆角矩形 80">
            <a:extLst>
              <a:ext uri="{FF2B5EF4-FFF2-40B4-BE49-F238E27FC236}">
                <a16:creationId xmlns:a16="http://schemas.microsoft.com/office/drawing/2014/main" id="{58005ED4-6579-F746-ACD5-2704A816EBE8}"/>
              </a:ext>
            </a:extLst>
          </p:cNvPr>
          <p:cNvSpPr/>
          <p:nvPr/>
        </p:nvSpPr>
        <p:spPr>
          <a:xfrm>
            <a:off x="701394" y="4348210"/>
            <a:ext cx="955634" cy="377387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>
                <a:solidFill>
                  <a:prstClr val="white"/>
                </a:solidFill>
              </a:rPr>
              <a:t>Close-loop Policy</a:t>
            </a:r>
            <a:endParaRPr lang="en-US" sz="1200" kern="0" dirty="0">
              <a:solidFill>
                <a:prstClr val="white"/>
              </a:solidFill>
            </a:endParaRPr>
          </a:p>
        </p:txBody>
      </p:sp>
      <p:sp>
        <p:nvSpPr>
          <p:cNvPr id="33" name="圆角矩形 100">
            <a:extLst>
              <a:ext uri="{FF2B5EF4-FFF2-40B4-BE49-F238E27FC236}">
                <a16:creationId xmlns:a16="http://schemas.microsoft.com/office/drawing/2014/main" id="{B62A8D9A-5E13-E84F-ABFD-BB5B6D99E3BE}"/>
              </a:ext>
            </a:extLst>
          </p:cNvPr>
          <p:cNvSpPr/>
          <p:nvPr/>
        </p:nvSpPr>
        <p:spPr>
          <a:xfrm>
            <a:off x="5482455" y="3288660"/>
            <a:ext cx="1325807" cy="1114205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kern="0" dirty="0" err="1"/>
              <a:t>D</a:t>
            </a:r>
            <a:r>
              <a:rPr lang="en-US" altLang="zh-CN" sz="1400" kern="0" dirty="0" err="1"/>
              <a:t>ataLake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feeder</a:t>
            </a:r>
            <a:r>
              <a:rPr lang="en-US" sz="1400" kern="0" dirty="0"/>
              <a:t> (historic and current KPI)</a:t>
            </a:r>
          </a:p>
        </p:txBody>
      </p:sp>
      <p:sp>
        <p:nvSpPr>
          <p:cNvPr id="35" name="圆角矩形 102">
            <a:extLst>
              <a:ext uri="{FF2B5EF4-FFF2-40B4-BE49-F238E27FC236}">
                <a16:creationId xmlns:a16="http://schemas.microsoft.com/office/drawing/2014/main" id="{34EC23BF-0DE9-9341-B4A3-F9EC11E1FE1C}"/>
              </a:ext>
            </a:extLst>
          </p:cNvPr>
          <p:cNvSpPr/>
          <p:nvPr/>
        </p:nvSpPr>
        <p:spPr>
          <a:xfrm>
            <a:off x="4843244" y="4570272"/>
            <a:ext cx="1314955" cy="571880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Analysis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MS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from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ML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Model</a:t>
            </a:r>
            <a:endParaRPr lang="en-US" sz="1400" kern="0" dirty="0"/>
          </a:p>
        </p:txBody>
      </p:sp>
      <p:cxnSp>
        <p:nvCxnSpPr>
          <p:cNvPr id="36" name="直接箭头连接符 144">
            <a:extLst>
              <a:ext uri="{FF2B5EF4-FFF2-40B4-BE49-F238E27FC236}">
                <a16:creationId xmlns:a16="http://schemas.microsoft.com/office/drawing/2014/main" id="{3C565073-FAA5-0144-A717-8B97C1379806}"/>
              </a:ext>
            </a:extLst>
          </p:cNvPr>
          <p:cNvCxnSpPr>
            <a:cxnSpLocks/>
            <a:stCxn id="86" idx="0"/>
            <a:endCxn id="35" idx="2"/>
          </p:cNvCxnSpPr>
          <p:nvPr/>
        </p:nvCxnSpPr>
        <p:spPr>
          <a:xfrm flipV="1">
            <a:off x="3369636" y="5142152"/>
            <a:ext cx="2131086" cy="74593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9">
            <a:extLst>
              <a:ext uri="{FF2B5EF4-FFF2-40B4-BE49-F238E27FC236}">
                <a16:creationId xmlns:a16="http://schemas.microsoft.com/office/drawing/2014/main" id="{6986475B-DFEA-A14A-B6E2-53A5CF895A72}"/>
              </a:ext>
            </a:extLst>
          </p:cNvPr>
          <p:cNvSpPr txBox="1"/>
          <p:nvPr/>
        </p:nvSpPr>
        <p:spPr>
          <a:xfrm>
            <a:off x="6203732" y="2385578"/>
            <a:ext cx="817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ONAP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3324548B-4D10-7F46-985F-DF7C86DF0D22}"/>
              </a:ext>
            </a:extLst>
          </p:cNvPr>
          <p:cNvSpPr/>
          <p:nvPr/>
        </p:nvSpPr>
        <p:spPr>
          <a:xfrm>
            <a:off x="2693479" y="5888091"/>
            <a:ext cx="1352313" cy="44943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ML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endParaRPr kumimoji="1" lang="zh-CN" altLang="en-US" dirty="0"/>
          </a:p>
        </p:txBody>
      </p:sp>
      <p:cxnSp>
        <p:nvCxnSpPr>
          <p:cNvPr id="69" name="直接箭头连接符 144">
            <a:extLst>
              <a:ext uri="{FF2B5EF4-FFF2-40B4-BE49-F238E27FC236}">
                <a16:creationId xmlns:a16="http://schemas.microsoft.com/office/drawing/2014/main" id="{6BA00B55-2167-5D44-895B-85CF4F605B5F}"/>
              </a:ext>
            </a:extLst>
          </p:cNvPr>
          <p:cNvCxnSpPr>
            <a:cxnSpLocks/>
            <a:stCxn id="60" idx="2"/>
          </p:cNvCxnSpPr>
          <p:nvPr/>
        </p:nvCxnSpPr>
        <p:spPr>
          <a:xfrm>
            <a:off x="4045792" y="3699712"/>
            <a:ext cx="1436663" cy="8705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144">
            <a:extLst>
              <a:ext uri="{FF2B5EF4-FFF2-40B4-BE49-F238E27FC236}">
                <a16:creationId xmlns:a16="http://schemas.microsoft.com/office/drawing/2014/main" id="{5C7EA93D-654D-3244-9D28-ABE668199448}"/>
              </a:ext>
            </a:extLst>
          </p:cNvPr>
          <p:cNvCxnSpPr>
            <a:cxnSpLocks/>
            <a:stCxn id="76" idx="1"/>
            <a:endCxn id="86" idx="3"/>
          </p:cNvCxnSpPr>
          <p:nvPr/>
        </p:nvCxnSpPr>
        <p:spPr>
          <a:xfrm flipH="1">
            <a:off x="4045792" y="5695260"/>
            <a:ext cx="1717977" cy="41754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100">
            <a:extLst>
              <a:ext uri="{FF2B5EF4-FFF2-40B4-BE49-F238E27FC236}">
                <a16:creationId xmlns:a16="http://schemas.microsoft.com/office/drawing/2014/main" id="{F621283B-060A-384D-BE7F-2B61B4431E4A}"/>
              </a:ext>
            </a:extLst>
          </p:cNvPr>
          <p:cNvSpPr/>
          <p:nvPr/>
        </p:nvSpPr>
        <p:spPr>
          <a:xfrm>
            <a:off x="5763769" y="5481767"/>
            <a:ext cx="1221817" cy="42698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dirty="0">
                <a:solidFill>
                  <a:schemeClr val="lt1"/>
                </a:solidFill>
              </a:rPr>
              <a:t>Big Data</a:t>
            </a:r>
          </a:p>
          <a:p>
            <a:pPr algn="ctr"/>
            <a:r>
              <a:rPr kumimoji="1" lang="en-US" altLang="zh-CN" sz="1400" dirty="0">
                <a:solidFill>
                  <a:schemeClr val="lt1"/>
                </a:solidFill>
              </a:rPr>
              <a:t>Database</a:t>
            </a:r>
            <a:endParaRPr kumimoji="1" lang="en-US" sz="1400" dirty="0">
              <a:solidFill>
                <a:schemeClr val="lt1"/>
              </a:solidFill>
            </a:endParaRPr>
          </a:p>
        </p:txBody>
      </p:sp>
      <p:cxnSp>
        <p:nvCxnSpPr>
          <p:cNvPr id="77" name="直接箭头连接符 144">
            <a:extLst>
              <a:ext uri="{FF2B5EF4-FFF2-40B4-BE49-F238E27FC236}">
                <a16:creationId xmlns:a16="http://schemas.microsoft.com/office/drawing/2014/main" id="{414E5CE6-BBBC-C047-B0BB-6A87368E9466}"/>
              </a:ext>
            </a:extLst>
          </p:cNvPr>
          <p:cNvCxnSpPr>
            <a:cxnSpLocks/>
            <a:stCxn id="33" idx="2"/>
            <a:endCxn id="76" idx="0"/>
          </p:cNvCxnSpPr>
          <p:nvPr/>
        </p:nvCxnSpPr>
        <p:spPr>
          <a:xfrm>
            <a:off x="6145359" y="4402865"/>
            <a:ext cx="229319" cy="10789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DF7FF97D-35FD-CE4C-AF64-01F2F3ADB9A4}"/>
              </a:ext>
            </a:extLst>
          </p:cNvPr>
          <p:cNvSpPr txBox="1"/>
          <p:nvPr/>
        </p:nvSpPr>
        <p:spPr>
          <a:xfrm>
            <a:off x="3419478" y="3936153"/>
            <a:ext cx="1884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Real</a:t>
            </a:r>
            <a:r>
              <a:rPr kumimoji="1" lang="zh-CN" altLang="en-US" dirty="0"/>
              <a:t> </a:t>
            </a:r>
            <a:r>
              <a:rPr kumimoji="1" lang="en-US" altLang="zh-CN" dirty="0"/>
              <a:t>time</a:t>
            </a:r>
            <a:r>
              <a:rPr kumimoji="1" lang="zh-CN" altLang="en-US" dirty="0"/>
              <a:t> </a:t>
            </a:r>
            <a:r>
              <a:rPr kumimoji="1" lang="en-US" altLang="zh-CN" dirty="0"/>
              <a:t>KPI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endParaRPr kumimoji="1" lang="zh-CN" altLang="en-US" dirty="0"/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2B30B052-7EF9-3A46-808D-6CB14599C3FB}"/>
              </a:ext>
            </a:extLst>
          </p:cNvPr>
          <p:cNvSpPr txBox="1"/>
          <p:nvPr/>
        </p:nvSpPr>
        <p:spPr>
          <a:xfrm>
            <a:off x="1728786" y="4257450"/>
            <a:ext cx="1641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Event</a:t>
            </a:r>
            <a:endParaRPr kumimoji="1"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B44666DE-5A21-DB46-9337-25C97B518C22}"/>
              </a:ext>
            </a:extLst>
          </p:cNvPr>
          <p:cNvSpPr txBox="1"/>
          <p:nvPr/>
        </p:nvSpPr>
        <p:spPr>
          <a:xfrm>
            <a:off x="4615604" y="5832015"/>
            <a:ext cx="225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Historic</a:t>
            </a:r>
            <a:r>
              <a:rPr kumimoji="1" lang="zh-CN" altLang="en-US" dirty="0"/>
              <a:t> </a:t>
            </a:r>
            <a:r>
              <a:rPr kumimoji="1" lang="en-US" altLang="zh-CN" dirty="0"/>
              <a:t>data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model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training</a:t>
            </a:r>
            <a:endParaRPr kumimoji="1" lang="zh-CN" altLang="en-US" dirty="0"/>
          </a:p>
        </p:txBody>
      </p:sp>
      <p:sp>
        <p:nvSpPr>
          <p:cNvPr id="60" name="圆角矩形 102">
            <a:extLst>
              <a:ext uri="{FF2B5EF4-FFF2-40B4-BE49-F238E27FC236}">
                <a16:creationId xmlns:a16="http://schemas.microsoft.com/office/drawing/2014/main" id="{CA291D4F-9614-B146-B939-764B7DE7BBD8}"/>
              </a:ext>
            </a:extLst>
          </p:cNvPr>
          <p:cNvSpPr/>
          <p:nvPr/>
        </p:nvSpPr>
        <p:spPr>
          <a:xfrm>
            <a:off x="3416276" y="3081656"/>
            <a:ext cx="1259031" cy="618056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prstClr val="white"/>
                </a:solidFill>
              </a:rPr>
              <a:t>KPI  Computation MS</a:t>
            </a:r>
            <a:endParaRPr lang="en-US" sz="1400" kern="0" dirty="0">
              <a:solidFill>
                <a:prstClr val="white"/>
              </a:solidFill>
            </a:endParaRPr>
          </a:p>
        </p:txBody>
      </p:sp>
      <p:cxnSp>
        <p:nvCxnSpPr>
          <p:cNvPr id="63" name="直接箭头连接符 32">
            <a:extLst>
              <a:ext uri="{FF2B5EF4-FFF2-40B4-BE49-F238E27FC236}">
                <a16:creationId xmlns:a16="http://schemas.microsoft.com/office/drawing/2014/main" id="{453E792F-DD34-6740-9E4C-2DE8F58446B0}"/>
              </a:ext>
            </a:extLst>
          </p:cNvPr>
          <p:cNvCxnSpPr>
            <a:cxnSpLocks/>
            <a:stCxn id="35" idx="1"/>
            <a:endCxn id="38" idx="3"/>
          </p:cNvCxnSpPr>
          <p:nvPr/>
        </p:nvCxnSpPr>
        <p:spPr>
          <a:xfrm flipH="1" flipV="1">
            <a:off x="4294212" y="4837366"/>
            <a:ext cx="549032" cy="1884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>
            <a:extLst>
              <a:ext uri="{FF2B5EF4-FFF2-40B4-BE49-F238E27FC236}">
                <a16:creationId xmlns:a16="http://schemas.microsoft.com/office/drawing/2014/main" id="{A0C4D827-91D9-5247-934A-5466C77333CB}"/>
              </a:ext>
            </a:extLst>
          </p:cNvPr>
          <p:cNvSpPr/>
          <p:nvPr/>
        </p:nvSpPr>
        <p:spPr>
          <a:xfrm>
            <a:off x="0" y="1048494"/>
            <a:ext cx="120021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The goal of </a:t>
            </a:r>
            <a:r>
              <a:rPr lang="en-US" altLang="zh-CN" b="1" u="sng" dirty="0"/>
              <a:t>KPI</a:t>
            </a:r>
            <a:r>
              <a:rPr lang="zh-CN" altLang="en-US" b="1" u="sng" dirty="0"/>
              <a:t> </a:t>
            </a:r>
            <a:r>
              <a:rPr lang="en-US" altLang="zh-CN" b="1" u="sng" dirty="0"/>
              <a:t>Guarantee</a:t>
            </a:r>
            <a:r>
              <a:rPr lang="zh-CN" altLang="en-US" b="1" u="sng" dirty="0"/>
              <a:t> </a:t>
            </a:r>
            <a:r>
              <a:rPr lang="en-US" altLang="zh-CN" dirty="0"/>
              <a:t>is to</a:t>
            </a:r>
            <a:r>
              <a:rPr lang="en-US" altLang="zh-CN" u="sng" dirty="0"/>
              <a:t> </a:t>
            </a:r>
            <a:r>
              <a:rPr lang="en-US" altLang="zh-CN" dirty="0"/>
              <a:t>maximize/improve KPI adherence by NSIs to the supported services. This action will be triggered </a:t>
            </a:r>
            <a:r>
              <a:rPr lang="en-US" altLang="zh-CN" b="1" dirty="0"/>
              <a:t>when the performance needs to be improved</a:t>
            </a:r>
            <a:r>
              <a:rPr lang="en-US" altLang="zh-CN" dirty="0"/>
              <a:t>. By monitoring the KPI adherence, and analyzing the trends and correlating it with resource usage data, etc. (using ML models), perform necessary modifications to the NSI/NSSI to maximize KPI adherence.</a:t>
            </a:r>
          </a:p>
        </p:txBody>
      </p:sp>
      <p:cxnSp>
        <p:nvCxnSpPr>
          <p:cNvPr id="27" name="直接箭头连接符 144">
            <a:extLst>
              <a:ext uri="{FF2B5EF4-FFF2-40B4-BE49-F238E27FC236}">
                <a16:creationId xmlns:a16="http://schemas.microsoft.com/office/drawing/2014/main" id="{59318E1B-ACCE-AC4D-A7E7-8D51771B69A1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4675307" y="3303889"/>
            <a:ext cx="807148" cy="54187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圆角矩形 80">
            <a:extLst>
              <a:ext uri="{FF2B5EF4-FFF2-40B4-BE49-F238E27FC236}">
                <a16:creationId xmlns:a16="http://schemas.microsoft.com/office/drawing/2014/main" id="{B990A8C2-113D-2143-A1C6-8164D5685458}"/>
              </a:ext>
            </a:extLst>
          </p:cNvPr>
          <p:cNvSpPr/>
          <p:nvPr/>
        </p:nvSpPr>
        <p:spPr>
          <a:xfrm>
            <a:off x="3328694" y="4620417"/>
            <a:ext cx="965518" cy="433898"/>
          </a:xfrm>
          <a:prstGeom prst="roundRect">
            <a:avLst/>
          </a:prstGeom>
          <a:solidFill>
            <a:schemeClr val="accent3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kern="0" dirty="0"/>
              <a:t>TCA?</a:t>
            </a:r>
            <a:endParaRPr lang="en-US" sz="1200" kern="0" dirty="0"/>
          </a:p>
        </p:txBody>
      </p:sp>
      <p:cxnSp>
        <p:nvCxnSpPr>
          <p:cNvPr id="39" name="直接箭头连接符 32">
            <a:extLst>
              <a:ext uri="{FF2B5EF4-FFF2-40B4-BE49-F238E27FC236}">
                <a16:creationId xmlns:a16="http://schemas.microsoft.com/office/drawing/2014/main" id="{3388AAC5-170D-C74E-8A27-19CB14D7E69E}"/>
              </a:ext>
            </a:extLst>
          </p:cNvPr>
          <p:cNvCxnSpPr>
            <a:cxnSpLocks/>
            <a:stCxn id="38" idx="1"/>
            <a:endCxn id="71" idx="1"/>
          </p:cNvCxnSpPr>
          <p:nvPr/>
        </p:nvCxnSpPr>
        <p:spPr>
          <a:xfrm flipH="1" flipV="1">
            <a:off x="1728786" y="4442116"/>
            <a:ext cx="1599908" cy="39525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圆角矩形 78">
            <a:extLst>
              <a:ext uri="{FF2B5EF4-FFF2-40B4-BE49-F238E27FC236}">
                <a16:creationId xmlns:a16="http://schemas.microsoft.com/office/drawing/2014/main" id="{35CAA439-3927-9C47-8D66-2A808D3DC0DA}"/>
              </a:ext>
            </a:extLst>
          </p:cNvPr>
          <p:cNvSpPr/>
          <p:nvPr/>
        </p:nvSpPr>
        <p:spPr>
          <a:xfrm>
            <a:off x="216776" y="2466653"/>
            <a:ext cx="1478603" cy="736807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6" name="矩形 79">
            <a:extLst>
              <a:ext uri="{FF2B5EF4-FFF2-40B4-BE49-F238E27FC236}">
                <a16:creationId xmlns:a16="http://schemas.microsoft.com/office/drawing/2014/main" id="{A5C3E4E1-BAB7-D148-9EF9-82B66A77E5B1}"/>
              </a:ext>
            </a:extLst>
          </p:cNvPr>
          <p:cNvSpPr/>
          <p:nvPr/>
        </p:nvSpPr>
        <p:spPr>
          <a:xfrm>
            <a:off x="292573" y="2527279"/>
            <a:ext cx="4219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600" b="1" kern="0" dirty="0">
                <a:solidFill>
                  <a:srgbClr val="0000FF"/>
                </a:solidFill>
              </a:rPr>
              <a:t>SO</a:t>
            </a:r>
            <a:endParaRPr lang="en-US" sz="1400" b="1" kern="0" dirty="0">
              <a:solidFill>
                <a:srgbClr val="0000FF"/>
              </a:solidFill>
            </a:endParaRPr>
          </a:p>
        </p:txBody>
      </p:sp>
      <p:cxnSp>
        <p:nvCxnSpPr>
          <p:cNvPr id="57" name="直接箭头连接符 32">
            <a:extLst>
              <a:ext uri="{FF2B5EF4-FFF2-40B4-BE49-F238E27FC236}">
                <a16:creationId xmlns:a16="http://schemas.microsoft.com/office/drawing/2014/main" id="{D6A85474-CFDA-314F-ADD6-2BFFDE1A3969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948474" y="3224921"/>
            <a:ext cx="7604" cy="71123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F55FEAF5-78A2-904A-8B2F-45E37EDE6393}"/>
              </a:ext>
            </a:extLst>
          </p:cNvPr>
          <p:cNvSpPr txBox="1"/>
          <p:nvPr/>
        </p:nvSpPr>
        <p:spPr>
          <a:xfrm>
            <a:off x="167337" y="3371425"/>
            <a:ext cx="25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Trigger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slice</a:t>
            </a:r>
            <a:r>
              <a:rPr kumimoji="1" lang="zh-CN" altLang="en-US" dirty="0"/>
              <a:t> </a:t>
            </a:r>
            <a:r>
              <a:rPr kumimoji="1" lang="en-US" altLang="zh-CN" dirty="0"/>
              <a:t>modification</a:t>
            </a:r>
            <a:endParaRPr kumimoji="1" lang="zh-CN" altLang="en-US" dirty="0"/>
          </a:p>
        </p:txBody>
      </p:sp>
      <p:sp>
        <p:nvSpPr>
          <p:cNvPr id="73" name="矩形 79">
            <a:extLst>
              <a:ext uri="{FF2B5EF4-FFF2-40B4-BE49-F238E27FC236}">
                <a16:creationId xmlns:a16="http://schemas.microsoft.com/office/drawing/2014/main" id="{513D72BE-7B58-E242-B0E5-683DBEAFF507}"/>
              </a:ext>
            </a:extLst>
          </p:cNvPr>
          <p:cNvSpPr/>
          <p:nvPr/>
        </p:nvSpPr>
        <p:spPr>
          <a:xfrm>
            <a:off x="2500023" y="5465857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err="1">
                <a:solidFill>
                  <a:srgbClr val="C00000"/>
                </a:solidFill>
              </a:rPr>
              <a:t>Acumos</a:t>
            </a:r>
            <a:endParaRPr lang="en-US" sz="1600" b="1" kern="0" dirty="0">
              <a:solidFill>
                <a:srgbClr val="C00000"/>
              </a:solidFill>
            </a:endParaRPr>
          </a:p>
        </p:txBody>
      </p:sp>
      <p:sp>
        <p:nvSpPr>
          <p:cNvPr id="92" name="文本框 91">
            <a:extLst>
              <a:ext uri="{FF2B5EF4-FFF2-40B4-BE49-F238E27FC236}">
                <a16:creationId xmlns:a16="http://schemas.microsoft.com/office/drawing/2014/main" id="{1D5FD65F-1898-C241-A171-5EB1BCB073B9}"/>
              </a:ext>
            </a:extLst>
          </p:cNvPr>
          <p:cNvSpPr txBox="1"/>
          <p:nvPr/>
        </p:nvSpPr>
        <p:spPr>
          <a:xfrm>
            <a:off x="8457345" y="3529315"/>
            <a:ext cx="3548222" cy="261610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1600" b="1" u="sng" dirty="0"/>
              <a:t>Notes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Objective is to reuse existing frameworks &amp; platforms – </a:t>
            </a:r>
            <a:r>
              <a:rPr kumimoji="1" lang="en-US" altLang="zh-CN" sz="1600" dirty="0" err="1"/>
              <a:t>Acumos</a:t>
            </a:r>
            <a:r>
              <a:rPr kumimoji="1" lang="en-US" altLang="zh-CN" sz="1600" dirty="0"/>
              <a:t> DCAE Adaptor, </a:t>
            </a:r>
            <a:r>
              <a:rPr kumimoji="1" lang="en-US" altLang="zh-CN" sz="1600" dirty="0" err="1"/>
              <a:t>Acumos</a:t>
            </a:r>
            <a:r>
              <a:rPr kumimoji="1" lang="en-US" altLang="zh-CN" sz="1600" dirty="0"/>
              <a:t>, DCAE capabilities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Output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from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Analysis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from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Model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create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event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trigger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policy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need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to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be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worked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out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zh-CN" sz="1600" dirty="0"/>
              <a:t>We will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start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with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 simple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model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in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Guilin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Release.</a:t>
            </a:r>
          </a:p>
        </p:txBody>
      </p:sp>
    </p:spTree>
    <p:extLst>
      <p:ext uri="{BB962C8B-B14F-4D97-AF65-F5344CB8AC3E}">
        <p14:creationId xmlns:p14="http://schemas.microsoft.com/office/powerpoint/2010/main" val="7919656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1638E80-3DF9-48C1-B2D4-370F33448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BF23C-4A9E-45A2-9149-844DCFE8F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Modeling Aspects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FE616C-B07B-4E65-9861-495A33C0BE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2196356"/>
            <a:ext cx="11506200" cy="4225092"/>
          </a:xfrm>
        </p:spPr>
        <p:txBody>
          <a:bodyPr/>
          <a:lstStyle/>
          <a:p>
            <a:r>
              <a:rPr lang="en-US" dirty="0"/>
              <a:t>Resource sharing level (service request, NSI, NSSI, NSSI constituents)</a:t>
            </a:r>
          </a:p>
          <a:p>
            <a:r>
              <a:rPr lang="en-US" dirty="0"/>
              <a:t>Service Profile &amp; Slice profile updates, mapping between service and slice profile</a:t>
            </a:r>
          </a:p>
          <a:p>
            <a:r>
              <a:rPr lang="en-US" dirty="0"/>
              <a:t>KPIs (for KPI monitoring)</a:t>
            </a:r>
          </a:p>
          <a:p>
            <a:r>
              <a:rPr lang="en-US" dirty="0"/>
              <a:t>RAN, Core and Transport NSSTs, NSSIs, data stored in AAI and CPS</a:t>
            </a:r>
          </a:p>
          <a:p>
            <a:r>
              <a:rPr lang="en-US" dirty="0"/>
              <a:t>Sub-net capabilities</a:t>
            </a:r>
          </a:p>
          <a:p>
            <a:r>
              <a:rPr lang="en-US" dirty="0"/>
              <a:t>Potential enhancements to CST, NST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59312F2-292D-477A-A3D5-AD99610A86E5}"/>
              </a:ext>
            </a:extLst>
          </p:cNvPr>
          <p:cNvSpPr txBox="1">
            <a:spLocks/>
          </p:cNvSpPr>
          <p:nvPr/>
        </p:nvSpPr>
        <p:spPr>
          <a:xfrm>
            <a:off x="314325" y="1156741"/>
            <a:ext cx="11506200" cy="9268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Align with 3GPP Release 16 (TS 28.541), O-RAN (where applicable &amp; available) and </a:t>
            </a:r>
            <a:r>
              <a:rPr lang="en-US" dirty="0" err="1"/>
              <a:t>TSCi</a:t>
            </a:r>
            <a:r>
              <a:rPr lang="en-US" dirty="0"/>
              <a:t> (IETF)</a:t>
            </a:r>
          </a:p>
        </p:txBody>
      </p:sp>
    </p:spTree>
    <p:extLst>
      <p:ext uri="{BB962C8B-B14F-4D97-AF65-F5344CB8AC3E}">
        <p14:creationId xmlns:p14="http://schemas.microsoft.com/office/powerpoint/2010/main" val="2753745945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>
            <a:extLst>
              <a:ext uri="{FF2B5EF4-FFF2-40B4-BE49-F238E27FC236}">
                <a16:creationId xmlns:a16="http://schemas.microsoft.com/office/drawing/2014/main" id="{EA57151D-4442-D741-A2AE-6FE4BE8830C2}"/>
              </a:ext>
            </a:extLst>
          </p:cNvPr>
          <p:cNvSpPr/>
          <p:nvPr/>
        </p:nvSpPr>
        <p:spPr>
          <a:xfrm>
            <a:off x="2155054" y="2129956"/>
            <a:ext cx="2483442" cy="1960684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3" name="圆角矩形 12">
            <a:extLst>
              <a:ext uri="{FF2B5EF4-FFF2-40B4-BE49-F238E27FC236}">
                <a16:creationId xmlns:a16="http://schemas.microsoft.com/office/drawing/2014/main" id="{D31424F7-7596-5A4D-B7BE-C8916DCFF049}"/>
              </a:ext>
            </a:extLst>
          </p:cNvPr>
          <p:cNvSpPr/>
          <p:nvPr/>
        </p:nvSpPr>
        <p:spPr>
          <a:xfrm>
            <a:off x="2582621" y="1169381"/>
            <a:ext cx="4963214" cy="366271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35FC36F-ABDB-864E-AF9F-776A1050808D}"/>
              </a:ext>
            </a:extLst>
          </p:cNvPr>
          <p:cNvSpPr/>
          <p:nvPr/>
        </p:nvSpPr>
        <p:spPr>
          <a:xfrm>
            <a:off x="243413" y="1055313"/>
            <a:ext cx="11541758" cy="4368368"/>
          </a:xfrm>
          <a:prstGeom prst="rect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>
              <a:solidFill>
                <a:prstClr val="white"/>
              </a:solidFill>
            </a:endParaRPr>
          </a:p>
        </p:txBody>
      </p:sp>
      <p:sp>
        <p:nvSpPr>
          <p:cNvPr id="9" name="圆角矩形 8">
            <a:extLst>
              <a:ext uri="{FF2B5EF4-FFF2-40B4-BE49-F238E27FC236}">
                <a16:creationId xmlns:a16="http://schemas.microsoft.com/office/drawing/2014/main" id="{BEF4F96A-FB7B-524F-8993-855042B0FD3F}"/>
              </a:ext>
            </a:extLst>
          </p:cNvPr>
          <p:cNvSpPr/>
          <p:nvPr/>
        </p:nvSpPr>
        <p:spPr>
          <a:xfrm>
            <a:off x="3410498" y="1220956"/>
            <a:ext cx="1199899" cy="25497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>
                <a:solidFill>
                  <a:schemeClr val="bg1"/>
                </a:solidFill>
              </a:rPr>
              <a:t>CSMF Portal</a:t>
            </a:r>
          </a:p>
        </p:txBody>
      </p:sp>
      <p:sp>
        <p:nvSpPr>
          <p:cNvPr id="10" name="圆角矩形 9">
            <a:extLst>
              <a:ext uri="{FF2B5EF4-FFF2-40B4-BE49-F238E27FC236}">
                <a16:creationId xmlns:a16="http://schemas.microsoft.com/office/drawing/2014/main" id="{01CB6FF1-902A-3642-8804-A9611C55CF97}"/>
              </a:ext>
            </a:extLst>
          </p:cNvPr>
          <p:cNvSpPr/>
          <p:nvPr/>
        </p:nvSpPr>
        <p:spPr>
          <a:xfrm>
            <a:off x="4714770" y="1213141"/>
            <a:ext cx="1199899" cy="26382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/>
              <a:t>NSMF Portal</a:t>
            </a:r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AC87A128-C607-2944-B5B4-E438C3F14C49}"/>
              </a:ext>
            </a:extLst>
          </p:cNvPr>
          <p:cNvSpPr/>
          <p:nvPr/>
        </p:nvSpPr>
        <p:spPr>
          <a:xfrm>
            <a:off x="367718" y="2129956"/>
            <a:ext cx="1641750" cy="3160312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1A9A88B-9007-554F-A448-1FF3D2CEC96D}"/>
              </a:ext>
            </a:extLst>
          </p:cNvPr>
          <p:cNvSpPr txBox="1"/>
          <p:nvPr/>
        </p:nvSpPr>
        <p:spPr>
          <a:xfrm>
            <a:off x="893502" y="2248605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b="1" dirty="0">
                <a:solidFill>
                  <a:srgbClr val="0000FF"/>
                </a:solidFill>
              </a:rPr>
              <a:t>SDC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A8E0936-E879-6448-880C-61C836043679}"/>
              </a:ext>
            </a:extLst>
          </p:cNvPr>
          <p:cNvSpPr txBox="1"/>
          <p:nvPr/>
        </p:nvSpPr>
        <p:spPr>
          <a:xfrm>
            <a:off x="2582621" y="1169382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U-UI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5" name="圆角矩形 14">
            <a:extLst>
              <a:ext uri="{FF2B5EF4-FFF2-40B4-BE49-F238E27FC236}">
                <a16:creationId xmlns:a16="http://schemas.microsoft.com/office/drawing/2014/main" id="{622E5EBF-14B8-8442-8F53-A6714546E16C}"/>
              </a:ext>
            </a:extLst>
          </p:cNvPr>
          <p:cNvSpPr/>
          <p:nvPr/>
        </p:nvSpPr>
        <p:spPr>
          <a:xfrm>
            <a:off x="421552" y="3666202"/>
            <a:ext cx="1528223" cy="418629"/>
          </a:xfrm>
          <a:prstGeom prst="roundRect">
            <a:avLst>
              <a:gd name="adj" fmla="val 50000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kern="0">
                <a:solidFill>
                  <a:schemeClr val="tx1"/>
                </a:solidFill>
              </a:rPr>
              <a:t>NST</a:t>
            </a:r>
            <a:endParaRPr lang="zh-CN" altLang="en-US" kern="0" dirty="0">
              <a:solidFill>
                <a:schemeClr val="tx1"/>
              </a:solidFill>
            </a:endParaRPr>
          </a:p>
        </p:txBody>
      </p:sp>
      <p:sp>
        <p:nvSpPr>
          <p:cNvPr id="19" name="圆角矩形 18">
            <a:extLst>
              <a:ext uri="{FF2B5EF4-FFF2-40B4-BE49-F238E27FC236}">
                <a16:creationId xmlns:a16="http://schemas.microsoft.com/office/drawing/2014/main" id="{F31FD63F-AE28-AD4D-87FB-B79807B9A0D9}"/>
              </a:ext>
            </a:extLst>
          </p:cNvPr>
          <p:cNvSpPr/>
          <p:nvPr/>
        </p:nvSpPr>
        <p:spPr>
          <a:xfrm>
            <a:off x="2453432" y="2595662"/>
            <a:ext cx="1728128" cy="2668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schemeClr val="bg1"/>
                </a:solidFill>
              </a:rPr>
              <a:t>CSMF</a:t>
            </a:r>
          </a:p>
        </p:txBody>
      </p:sp>
      <p:sp>
        <p:nvSpPr>
          <p:cNvPr id="20" name="圆角矩形 19">
            <a:extLst>
              <a:ext uri="{FF2B5EF4-FFF2-40B4-BE49-F238E27FC236}">
                <a16:creationId xmlns:a16="http://schemas.microsoft.com/office/drawing/2014/main" id="{79EB19AD-35D3-8648-9A9D-134314D553B2}"/>
              </a:ext>
            </a:extLst>
          </p:cNvPr>
          <p:cNvSpPr/>
          <p:nvPr/>
        </p:nvSpPr>
        <p:spPr>
          <a:xfrm>
            <a:off x="2453432" y="2975700"/>
            <a:ext cx="1728128" cy="23895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NSMF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:a16="http://schemas.microsoft.com/office/drawing/2014/main" id="{CF3331AE-B438-6A4C-B2AC-611DF9F628A0}"/>
              </a:ext>
            </a:extLst>
          </p:cNvPr>
          <p:cNvSpPr/>
          <p:nvPr/>
        </p:nvSpPr>
        <p:spPr>
          <a:xfrm>
            <a:off x="4798625" y="2129956"/>
            <a:ext cx="2483442" cy="1960684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22" name="圆角矩形 21">
            <a:extLst>
              <a:ext uri="{FF2B5EF4-FFF2-40B4-BE49-F238E27FC236}">
                <a16:creationId xmlns:a16="http://schemas.microsoft.com/office/drawing/2014/main" id="{6271DA6B-1FD3-D44C-92A7-4BB52643051B}"/>
              </a:ext>
            </a:extLst>
          </p:cNvPr>
          <p:cNvSpPr/>
          <p:nvPr/>
        </p:nvSpPr>
        <p:spPr>
          <a:xfrm>
            <a:off x="5390234" y="2258240"/>
            <a:ext cx="1689408" cy="6498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schemeClr val="bg1"/>
                </a:solidFill>
              </a:rPr>
              <a:t>Slice</a:t>
            </a:r>
            <a:r>
              <a:rPr lang="zh-CN" altLang="en-US" sz="1400" kern="0" dirty="0">
                <a:solidFill>
                  <a:schemeClr val="bg1"/>
                </a:solidFill>
              </a:rPr>
              <a:t> </a:t>
            </a:r>
            <a:r>
              <a:rPr lang="en-US" altLang="zh-CN" sz="1400" kern="0" dirty="0">
                <a:solidFill>
                  <a:schemeClr val="bg1"/>
                </a:solidFill>
              </a:rPr>
              <a:t>Profile</a:t>
            </a:r>
            <a:r>
              <a:rPr lang="zh-CN" altLang="en-US" sz="1400" kern="0" dirty="0">
                <a:solidFill>
                  <a:schemeClr val="bg1"/>
                </a:solidFill>
              </a:rPr>
              <a:t> </a:t>
            </a:r>
            <a:r>
              <a:rPr lang="en-US" altLang="zh-CN" sz="1400" kern="0" dirty="0">
                <a:solidFill>
                  <a:schemeClr val="bg1"/>
                </a:solidFill>
              </a:rPr>
              <a:t>determination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schemeClr val="bg1"/>
                </a:solidFill>
              </a:rPr>
              <a:t>NST</a:t>
            </a:r>
            <a:r>
              <a:rPr lang="zh-CN" altLang="en-US" sz="1400" kern="0" dirty="0">
                <a:solidFill>
                  <a:schemeClr val="bg1"/>
                </a:solidFill>
              </a:rPr>
              <a:t> </a:t>
            </a:r>
            <a:r>
              <a:rPr lang="en-US" altLang="zh-CN" sz="1400" kern="0" dirty="0">
                <a:solidFill>
                  <a:schemeClr val="bg1"/>
                </a:solidFill>
              </a:rPr>
              <a:t>Selection</a:t>
            </a:r>
          </a:p>
        </p:txBody>
      </p:sp>
      <p:sp>
        <p:nvSpPr>
          <p:cNvPr id="23" name="圆角矩形 22">
            <a:extLst>
              <a:ext uri="{FF2B5EF4-FFF2-40B4-BE49-F238E27FC236}">
                <a16:creationId xmlns:a16="http://schemas.microsoft.com/office/drawing/2014/main" id="{7F46C29C-2930-3249-B727-61845FA7C91C}"/>
              </a:ext>
            </a:extLst>
          </p:cNvPr>
          <p:cNvSpPr/>
          <p:nvPr/>
        </p:nvSpPr>
        <p:spPr>
          <a:xfrm>
            <a:off x="5390234" y="2943118"/>
            <a:ext cx="1664134" cy="315646"/>
          </a:xfrm>
          <a:prstGeom prst="roundRect">
            <a:avLst>
              <a:gd name="adj" fmla="val 1047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NSI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Selection</a:t>
            </a:r>
          </a:p>
        </p:txBody>
      </p:sp>
      <p:sp>
        <p:nvSpPr>
          <p:cNvPr id="24" name="圆角矩形 23">
            <a:extLst>
              <a:ext uri="{FF2B5EF4-FFF2-40B4-BE49-F238E27FC236}">
                <a16:creationId xmlns:a16="http://schemas.microsoft.com/office/drawing/2014/main" id="{91EFCE4D-76CA-794A-B5B9-6BCF5E64B2C9}"/>
              </a:ext>
            </a:extLst>
          </p:cNvPr>
          <p:cNvSpPr/>
          <p:nvPr/>
        </p:nvSpPr>
        <p:spPr>
          <a:xfrm>
            <a:off x="7442196" y="2129957"/>
            <a:ext cx="1675896" cy="1926230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25" name="圆角矩形 24">
            <a:extLst>
              <a:ext uri="{FF2B5EF4-FFF2-40B4-BE49-F238E27FC236}">
                <a16:creationId xmlns:a16="http://schemas.microsoft.com/office/drawing/2014/main" id="{5447646E-3138-8A40-A6BA-6D0B35E4A196}"/>
              </a:ext>
            </a:extLst>
          </p:cNvPr>
          <p:cNvSpPr/>
          <p:nvPr/>
        </p:nvSpPr>
        <p:spPr>
          <a:xfrm>
            <a:off x="7733706" y="2448011"/>
            <a:ext cx="1199899" cy="25497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>
                <a:solidFill>
                  <a:schemeClr val="bg1"/>
                </a:solidFill>
              </a:rPr>
              <a:t>CSMF Policy</a:t>
            </a:r>
          </a:p>
        </p:txBody>
      </p:sp>
      <p:sp>
        <p:nvSpPr>
          <p:cNvPr id="27" name="圆角矩形 26">
            <a:extLst>
              <a:ext uri="{FF2B5EF4-FFF2-40B4-BE49-F238E27FC236}">
                <a16:creationId xmlns:a16="http://schemas.microsoft.com/office/drawing/2014/main" id="{AC1C074B-BE1E-D84D-9562-62AFD8C0BCD8}"/>
              </a:ext>
            </a:extLst>
          </p:cNvPr>
          <p:cNvSpPr/>
          <p:nvPr/>
        </p:nvSpPr>
        <p:spPr>
          <a:xfrm>
            <a:off x="7733706" y="2762685"/>
            <a:ext cx="1199899" cy="2549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NSMF Policy</a:t>
            </a:r>
          </a:p>
        </p:txBody>
      </p:sp>
      <p:sp>
        <p:nvSpPr>
          <p:cNvPr id="28" name="圆角矩形 27">
            <a:extLst>
              <a:ext uri="{FF2B5EF4-FFF2-40B4-BE49-F238E27FC236}">
                <a16:creationId xmlns:a16="http://schemas.microsoft.com/office/drawing/2014/main" id="{C60DBBC4-3A19-F64F-97E0-1C46652EA0A0}"/>
              </a:ext>
            </a:extLst>
          </p:cNvPr>
          <p:cNvSpPr/>
          <p:nvPr/>
        </p:nvSpPr>
        <p:spPr>
          <a:xfrm>
            <a:off x="9391887" y="1213229"/>
            <a:ext cx="2281240" cy="2819872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B62276B5-510C-7B40-B321-868AAE23E5AF}"/>
              </a:ext>
            </a:extLst>
          </p:cNvPr>
          <p:cNvSpPr txBox="1"/>
          <p:nvPr/>
        </p:nvSpPr>
        <p:spPr>
          <a:xfrm>
            <a:off x="2212462" y="2202439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SO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E4E40BB9-6F4C-0D45-9C13-095254D03CE5}"/>
              </a:ext>
            </a:extLst>
          </p:cNvPr>
          <p:cNvSpPr txBox="1"/>
          <p:nvPr/>
        </p:nvSpPr>
        <p:spPr>
          <a:xfrm>
            <a:off x="4763504" y="2063939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OOF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410E82B-21D2-124F-AF0F-3215A7A2D8C4}"/>
              </a:ext>
            </a:extLst>
          </p:cNvPr>
          <p:cNvSpPr txBox="1"/>
          <p:nvPr/>
        </p:nvSpPr>
        <p:spPr>
          <a:xfrm>
            <a:off x="7409304" y="2082426"/>
            <a:ext cx="74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Policy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2" name="圆角矩形 31">
            <a:extLst>
              <a:ext uri="{FF2B5EF4-FFF2-40B4-BE49-F238E27FC236}">
                <a16:creationId xmlns:a16="http://schemas.microsoft.com/office/drawing/2014/main" id="{14199FFF-6785-D046-88CD-7533357A6C25}"/>
              </a:ext>
            </a:extLst>
          </p:cNvPr>
          <p:cNvSpPr/>
          <p:nvPr/>
        </p:nvSpPr>
        <p:spPr>
          <a:xfrm>
            <a:off x="9697140" y="1602605"/>
            <a:ext cx="1537101" cy="29631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Service</a:t>
            </a:r>
            <a:r>
              <a:rPr lang="zh-CN" altLang="en-US" sz="1400" b="1" kern="0" dirty="0"/>
              <a:t> </a:t>
            </a:r>
            <a:r>
              <a:rPr lang="en-US" altLang="zh-CN" sz="1400" b="1" kern="0" dirty="0"/>
              <a:t>instance</a:t>
            </a:r>
          </a:p>
        </p:txBody>
      </p:sp>
      <p:sp>
        <p:nvSpPr>
          <p:cNvPr id="33" name="圆角矩形 32">
            <a:extLst>
              <a:ext uri="{FF2B5EF4-FFF2-40B4-BE49-F238E27FC236}">
                <a16:creationId xmlns:a16="http://schemas.microsoft.com/office/drawing/2014/main" id="{7CBB7B66-2754-2049-8432-66042F8118AF}"/>
              </a:ext>
            </a:extLst>
          </p:cNvPr>
          <p:cNvSpPr/>
          <p:nvPr/>
        </p:nvSpPr>
        <p:spPr>
          <a:xfrm>
            <a:off x="9697141" y="1998271"/>
            <a:ext cx="1537100" cy="27835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Service</a:t>
            </a:r>
            <a:r>
              <a:rPr lang="zh-CN" altLang="en-US" sz="1400" b="1" kern="0" dirty="0"/>
              <a:t> </a:t>
            </a:r>
            <a:r>
              <a:rPr lang="en-US" altLang="zh-CN" sz="1400" b="1" kern="0" dirty="0"/>
              <a:t>Profile</a:t>
            </a:r>
          </a:p>
        </p:txBody>
      </p:sp>
      <p:sp>
        <p:nvSpPr>
          <p:cNvPr id="35" name="圆角矩形 34">
            <a:extLst>
              <a:ext uri="{FF2B5EF4-FFF2-40B4-BE49-F238E27FC236}">
                <a16:creationId xmlns:a16="http://schemas.microsoft.com/office/drawing/2014/main" id="{049D9C9F-104B-114D-8E7F-A3C21B052533}"/>
              </a:ext>
            </a:extLst>
          </p:cNvPr>
          <p:cNvSpPr/>
          <p:nvPr/>
        </p:nvSpPr>
        <p:spPr>
          <a:xfrm>
            <a:off x="9697142" y="2723209"/>
            <a:ext cx="1537099" cy="27835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NSI</a:t>
            </a:r>
          </a:p>
        </p:txBody>
      </p:sp>
      <p:sp>
        <p:nvSpPr>
          <p:cNvPr id="36" name="圆角矩形 35">
            <a:extLst>
              <a:ext uri="{FF2B5EF4-FFF2-40B4-BE49-F238E27FC236}">
                <a16:creationId xmlns:a16="http://schemas.microsoft.com/office/drawing/2014/main" id="{838FEB99-C254-8349-8E96-231C037AABEC}"/>
              </a:ext>
            </a:extLst>
          </p:cNvPr>
          <p:cNvSpPr/>
          <p:nvPr/>
        </p:nvSpPr>
        <p:spPr>
          <a:xfrm>
            <a:off x="9697142" y="2356598"/>
            <a:ext cx="1521014" cy="2599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NST</a:t>
            </a:r>
          </a:p>
        </p:txBody>
      </p:sp>
      <p:sp>
        <p:nvSpPr>
          <p:cNvPr id="37" name="圆角矩形 36">
            <a:extLst>
              <a:ext uri="{FF2B5EF4-FFF2-40B4-BE49-F238E27FC236}">
                <a16:creationId xmlns:a16="http://schemas.microsoft.com/office/drawing/2014/main" id="{1E40DB66-341F-5542-9769-AA5F2C369D4B}"/>
              </a:ext>
            </a:extLst>
          </p:cNvPr>
          <p:cNvSpPr/>
          <p:nvPr/>
        </p:nvSpPr>
        <p:spPr>
          <a:xfrm>
            <a:off x="9731579" y="3727665"/>
            <a:ext cx="1502662" cy="21586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/>
              <a:t>NSSI</a:t>
            </a:r>
          </a:p>
        </p:txBody>
      </p:sp>
      <p:sp>
        <p:nvSpPr>
          <p:cNvPr id="38" name="圆角矩形 37">
            <a:extLst>
              <a:ext uri="{FF2B5EF4-FFF2-40B4-BE49-F238E27FC236}">
                <a16:creationId xmlns:a16="http://schemas.microsoft.com/office/drawing/2014/main" id="{E6BE1A0E-369B-1242-B047-BE53C58FC185}"/>
              </a:ext>
            </a:extLst>
          </p:cNvPr>
          <p:cNvSpPr/>
          <p:nvPr/>
        </p:nvSpPr>
        <p:spPr>
          <a:xfrm>
            <a:off x="9716037" y="3079454"/>
            <a:ext cx="1518204" cy="2294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/>
              <a:t>NSST</a:t>
            </a:r>
          </a:p>
        </p:txBody>
      </p:sp>
      <p:sp>
        <p:nvSpPr>
          <p:cNvPr id="39" name="圆角矩形 38">
            <a:extLst>
              <a:ext uri="{FF2B5EF4-FFF2-40B4-BE49-F238E27FC236}">
                <a16:creationId xmlns:a16="http://schemas.microsoft.com/office/drawing/2014/main" id="{E08E396E-473D-5346-A31E-54CE1B5692E4}"/>
              </a:ext>
            </a:extLst>
          </p:cNvPr>
          <p:cNvSpPr/>
          <p:nvPr/>
        </p:nvSpPr>
        <p:spPr>
          <a:xfrm>
            <a:off x="9716037" y="3360666"/>
            <a:ext cx="1518204" cy="30553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/>
              <a:t>Slice</a:t>
            </a:r>
            <a:r>
              <a:rPr lang="zh-CN" altLang="en-US" sz="1400" b="1" kern="0" dirty="0"/>
              <a:t> </a:t>
            </a:r>
            <a:r>
              <a:rPr lang="en-US" altLang="zh-CN" sz="1400" b="1" kern="0" dirty="0"/>
              <a:t>Profile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511D5030-76E9-1C4B-A068-C6E2A3F5957C}"/>
              </a:ext>
            </a:extLst>
          </p:cNvPr>
          <p:cNvSpPr txBox="1"/>
          <p:nvPr/>
        </p:nvSpPr>
        <p:spPr>
          <a:xfrm>
            <a:off x="9342419" y="1221100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A&amp;AI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EE808E-73D9-47FA-8158-22333183C99F}"/>
              </a:ext>
            </a:extLst>
          </p:cNvPr>
          <p:cNvSpPr txBox="1"/>
          <p:nvPr/>
        </p:nvSpPr>
        <p:spPr>
          <a:xfrm>
            <a:off x="367718" y="1221100"/>
            <a:ext cx="1072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ONAP</a:t>
            </a:r>
          </a:p>
        </p:txBody>
      </p:sp>
      <p:sp>
        <p:nvSpPr>
          <p:cNvPr id="64" name="圆角矩形 12">
            <a:extLst>
              <a:ext uri="{FF2B5EF4-FFF2-40B4-BE49-F238E27FC236}">
                <a16:creationId xmlns:a16="http://schemas.microsoft.com/office/drawing/2014/main" id="{DF70571B-8784-4B57-9B66-DAADB14F6C68}"/>
              </a:ext>
            </a:extLst>
          </p:cNvPr>
          <p:cNvSpPr/>
          <p:nvPr/>
        </p:nvSpPr>
        <p:spPr>
          <a:xfrm>
            <a:off x="2582620" y="1622946"/>
            <a:ext cx="4963214" cy="389135"/>
          </a:xfrm>
          <a:prstGeom prst="roundRect">
            <a:avLst/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>
                <a:solidFill>
                  <a:srgbClr val="0000FF"/>
                </a:solidFill>
              </a:rPr>
              <a:t>EXT-API</a:t>
            </a:r>
          </a:p>
        </p:txBody>
      </p:sp>
      <p:sp>
        <p:nvSpPr>
          <p:cNvPr id="65" name="Title 2">
            <a:extLst>
              <a:ext uri="{FF2B5EF4-FFF2-40B4-BE49-F238E27FC236}">
                <a16:creationId xmlns:a16="http://schemas.microsoft.com/office/drawing/2014/main" id="{302FB586-7D9F-4E9A-82DB-31298375E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Impact overview: Guilin</a:t>
            </a:r>
          </a:p>
        </p:txBody>
      </p:sp>
      <p:sp>
        <p:nvSpPr>
          <p:cNvPr id="68" name="圆角矩形 46">
            <a:extLst>
              <a:ext uri="{FF2B5EF4-FFF2-40B4-BE49-F238E27FC236}">
                <a16:creationId xmlns:a16="http://schemas.microsoft.com/office/drawing/2014/main" id="{4C72C881-4F67-4A50-AC16-BEDB176E75F6}"/>
              </a:ext>
            </a:extLst>
          </p:cNvPr>
          <p:cNvSpPr/>
          <p:nvPr/>
        </p:nvSpPr>
        <p:spPr>
          <a:xfrm>
            <a:off x="2308926" y="5607968"/>
            <a:ext cx="1782343" cy="3398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>
                <a:solidFill>
                  <a:prstClr val="black"/>
                </a:solidFill>
              </a:rPr>
              <a:t>CN NSSMF (3rd party)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66" name="圆角矩形 22">
            <a:extLst>
              <a:ext uri="{FF2B5EF4-FFF2-40B4-BE49-F238E27FC236}">
                <a16:creationId xmlns:a16="http://schemas.microsoft.com/office/drawing/2014/main" id="{A197BF1C-5360-4191-A584-7B2F0E6875A6}"/>
              </a:ext>
            </a:extLst>
          </p:cNvPr>
          <p:cNvSpPr/>
          <p:nvPr/>
        </p:nvSpPr>
        <p:spPr>
          <a:xfrm>
            <a:off x="5367966" y="3327696"/>
            <a:ext cx="1664134" cy="315646"/>
          </a:xfrm>
          <a:prstGeom prst="roundRect">
            <a:avLst>
              <a:gd name="adj" fmla="val 1047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NSSI</a:t>
            </a:r>
            <a:r>
              <a:rPr lang="zh-CN" altLang="en-US" sz="1400" kern="0" dirty="0"/>
              <a:t> </a:t>
            </a:r>
            <a:r>
              <a:rPr lang="en-US" altLang="zh-CN" sz="1400" kern="0" dirty="0"/>
              <a:t>Selection</a:t>
            </a:r>
          </a:p>
        </p:txBody>
      </p:sp>
      <p:sp>
        <p:nvSpPr>
          <p:cNvPr id="69" name="圆角矩形 68">
            <a:extLst>
              <a:ext uri="{FF2B5EF4-FFF2-40B4-BE49-F238E27FC236}">
                <a16:creationId xmlns:a16="http://schemas.microsoft.com/office/drawing/2014/main" id="{D1D660ED-EFBD-2548-900F-5CAE43113C32}"/>
              </a:ext>
            </a:extLst>
          </p:cNvPr>
          <p:cNvSpPr/>
          <p:nvPr/>
        </p:nvSpPr>
        <p:spPr>
          <a:xfrm>
            <a:off x="428274" y="4418744"/>
            <a:ext cx="1528223" cy="418629"/>
          </a:xfrm>
          <a:prstGeom prst="roundRect">
            <a:avLst>
              <a:gd name="adj" fmla="val 50000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kern="0" dirty="0">
                <a:solidFill>
                  <a:schemeClr val="tx1"/>
                </a:solidFill>
              </a:rPr>
              <a:t>NSST</a:t>
            </a:r>
          </a:p>
        </p:txBody>
      </p:sp>
      <p:sp>
        <p:nvSpPr>
          <p:cNvPr id="71" name="圆角矩形 70">
            <a:extLst>
              <a:ext uri="{FF2B5EF4-FFF2-40B4-BE49-F238E27FC236}">
                <a16:creationId xmlns:a16="http://schemas.microsoft.com/office/drawing/2014/main" id="{525EB1F6-2421-874F-B8A7-48888104B187}"/>
              </a:ext>
            </a:extLst>
          </p:cNvPr>
          <p:cNvSpPr/>
          <p:nvPr/>
        </p:nvSpPr>
        <p:spPr>
          <a:xfrm>
            <a:off x="421551" y="3059852"/>
            <a:ext cx="1528223" cy="418629"/>
          </a:xfrm>
          <a:prstGeom prst="roundRect">
            <a:avLst>
              <a:gd name="adj" fmla="val 50000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kern="0">
                <a:solidFill>
                  <a:schemeClr val="tx1"/>
                </a:solidFill>
              </a:rPr>
              <a:t>CST</a:t>
            </a:r>
            <a:endParaRPr lang="zh-CN" altLang="en-US" kern="0" dirty="0">
              <a:solidFill>
                <a:schemeClr val="tx1"/>
              </a:solidFill>
            </a:endParaRPr>
          </a:p>
        </p:txBody>
      </p:sp>
      <p:sp>
        <p:nvSpPr>
          <p:cNvPr id="49" name="圆角矩形 19">
            <a:extLst>
              <a:ext uri="{FF2B5EF4-FFF2-40B4-BE49-F238E27FC236}">
                <a16:creationId xmlns:a16="http://schemas.microsoft.com/office/drawing/2014/main" id="{415188E9-F222-43E6-BB19-B449E1D3CF96}"/>
              </a:ext>
            </a:extLst>
          </p:cNvPr>
          <p:cNvSpPr/>
          <p:nvPr/>
        </p:nvSpPr>
        <p:spPr>
          <a:xfrm>
            <a:off x="2453432" y="3308197"/>
            <a:ext cx="1728128" cy="4430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/>
              <a:t>NSSMF (RAN, Transport, Core)</a:t>
            </a:r>
          </a:p>
        </p:txBody>
      </p:sp>
      <p:sp>
        <p:nvSpPr>
          <p:cNvPr id="50" name="圆角矩形 17">
            <a:extLst>
              <a:ext uri="{FF2B5EF4-FFF2-40B4-BE49-F238E27FC236}">
                <a16:creationId xmlns:a16="http://schemas.microsoft.com/office/drawing/2014/main" id="{2113628A-8227-45B6-A7BC-11F7DDF7E2C1}"/>
              </a:ext>
            </a:extLst>
          </p:cNvPr>
          <p:cNvSpPr/>
          <p:nvPr/>
        </p:nvSpPr>
        <p:spPr>
          <a:xfrm>
            <a:off x="6631645" y="4183833"/>
            <a:ext cx="2483429" cy="1106435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51" name="圆角矩形 22">
            <a:extLst>
              <a:ext uri="{FF2B5EF4-FFF2-40B4-BE49-F238E27FC236}">
                <a16:creationId xmlns:a16="http://schemas.microsoft.com/office/drawing/2014/main" id="{0292CBED-6AA5-45B4-BB01-1C275C432A2D}"/>
              </a:ext>
            </a:extLst>
          </p:cNvPr>
          <p:cNvSpPr/>
          <p:nvPr/>
        </p:nvSpPr>
        <p:spPr>
          <a:xfrm>
            <a:off x="6747750" y="4857227"/>
            <a:ext cx="1456021" cy="367212"/>
          </a:xfrm>
          <a:prstGeom prst="roundRect">
            <a:avLst>
              <a:gd name="adj" fmla="val 1047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KPI Computation MS</a:t>
            </a:r>
          </a:p>
        </p:txBody>
      </p:sp>
      <p:sp>
        <p:nvSpPr>
          <p:cNvPr id="55" name="圆角矩形 22">
            <a:extLst>
              <a:ext uri="{FF2B5EF4-FFF2-40B4-BE49-F238E27FC236}">
                <a16:creationId xmlns:a16="http://schemas.microsoft.com/office/drawing/2014/main" id="{DB1C4E68-D7EE-4B2D-9A83-B508E420998C}"/>
              </a:ext>
            </a:extLst>
          </p:cNvPr>
          <p:cNvSpPr/>
          <p:nvPr/>
        </p:nvSpPr>
        <p:spPr>
          <a:xfrm>
            <a:off x="6731419" y="4527581"/>
            <a:ext cx="1473206" cy="281766"/>
          </a:xfrm>
          <a:prstGeom prst="roundRect">
            <a:avLst>
              <a:gd name="adj" fmla="val 1047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Analysis MS</a:t>
            </a:r>
          </a:p>
        </p:txBody>
      </p:sp>
      <p:sp>
        <p:nvSpPr>
          <p:cNvPr id="56" name="圆角矩形 22">
            <a:extLst>
              <a:ext uri="{FF2B5EF4-FFF2-40B4-BE49-F238E27FC236}">
                <a16:creationId xmlns:a16="http://schemas.microsoft.com/office/drawing/2014/main" id="{1F99034A-87AD-4485-AB48-1E9B5C011A2E}"/>
              </a:ext>
            </a:extLst>
          </p:cNvPr>
          <p:cNvSpPr/>
          <p:nvPr/>
        </p:nvSpPr>
        <p:spPr>
          <a:xfrm>
            <a:off x="6741006" y="4219347"/>
            <a:ext cx="1473206" cy="260837"/>
          </a:xfrm>
          <a:prstGeom prst="roundRect">
            <a:avLst>
              <a:gd name="adj" fmla="val 1047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AI/ML MS</a:t>
            </a:r>
          </a:p>
        </p:txBody>
      </p:sp>
      <p:sp>
        <p:nvSpPr>
          <p:cNvPr id="57" name="圆角矩形 17">
            <a:extLst>
              <a:ext uri="{FF2B5EF4-FFF2-40B4-BE49-F238E27FC236}">
                <a16:creationId xmlns:a16="http://schemas.microsoft.com/office/drawing/2014/main" id="{119372D5-A795-4E31-A425-A932E06ABB80}"/>
              </a:ext>
            </a:extLst>
          </p:cNvPr>
          <p:cNvSpPr/>
          <p:nvPr/>
        </p:nvSpPr>
        <p:spPr>
          <a:xfrm>
            <a:off x="2162331" y="4227637"/>
            <a:ext cx="2483429" cy="1037949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59" name="圆角矩形 22">
            <a:extLst>
              <a:ext uri="{FF2B5EF4-FFF2-40B4-BE49-F238E27FC236}">
                <a16:creationId xmlns:a16="http://schemas.microsoft.com/office/drawing/2014/main" id="{669CE380-B414-4C4D-9A4F-390CB12C9973}"/>
              </a:ext>
            </a:extLst>
          </p:cNvPr>
          <p:cNvSpPr/>
          <p:nvPr/>
        </p:nvSpPr>
        <p:spPr>
          <a:xfrm>
            <a:off x="2247954" y="4460529"/>
            <a:ext cx="1080424" cy="679347"/>
          </a:xfrm>
          <a:prstGeom prst="roundRect">
            <a:avLst>
              <a:gd name="adj" fmla="val 1047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RAN-specific config</a:t>
            </a:r>
          </a:p>
        </p:txBody>
      </p:sp>
      <p:sp>
        <p:nvSpPr>
          <p:cNvPr id="60" name="圆角矩形 22">
            <a:extLst>
              <a:ext uri="{FF2B5EF4-FFF2-40B4-BE49-F238E27FC236}">
                <a16:creationId xmlns:a16="http://schemas.microsoft.com/office/drawing/2014/main" id="{59C1FEB1-C89F-4967-B942-22BF45497423}"/>
              </a:ext>
            </a:extLst>
          </p:cNvPr>
          <p:cNvSpPr/>
          <p:nvPr/>
        </p:nvSpPr>
        <p:spPr>
          <a:xfrm>
            <a:off x="3479256" y="4460734"/>
            <a:ext cx="1080424" cy="679347"/>
          </a:xfrm>
          <a:prstGeom prst="roundRect">
            <a:avLst>
              <a:gd name="adj" fmla="val 1047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Transport specific config</a:t>
            </a:r>
          </a:p>
        </p:txBody>
      </p:sp>
      <p:sp>
        <p:nvSpPr>
          <p:cNvPr id="61" name="文本框 28">
            <a:extLst>
              <a:ext uri="{FF2B5EF4-FFF2-40B4-BE49-F238E27FC236}">
                <a16:creationId xmlns:a16="http://schemas.microsoft.com/office/drawing/2014/main" id="{186D16CF-A5C4-4055-836F-6F447AD1337A}"/>
              </a:ext>
            </a:extLst>
          </p:cNvPr>
          <p:cNvSpPr txBox="1"/>
          <p:nvPr/>
        </p:nvSpPr>
        <p:spPr>
          <a:xfrm>
            <a:off x="2155054" y="4138594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SDN-C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62" name="圆角矩形 23">
            <a:extLst>
              <a:ext uri="{FF2B5EF4-FFF2-40B4-BE49-F238E27FC236}">
                <a16:creationId xmlns:a16="http://schemas.microsoft.com/office/drawing/2014/main" id="{B1BD4B05-1583-4034-AB86-D205098CA910}"/>
              </a:ext>
            </a:extLst>
          </p:cNvPr>
          <p:cNvSpPr/>
          <p:nvPr/>
        </p:nvSpPr>
        <p:spPr>
          <a:xfrm>
            <a:off x="9380537" y="4128565"/>
            <a:ext cx="2281240" cy="1137021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63" name="圆角矩形 24">
            <a:extLst>
              <a:ext uri="{FF2B5EF4-FFF2-40B4-BE49-F238E27FC236}">
                <a16:creationId xmlns:a16="http://schemas.microsoft.com/office/drawing/2014/main" id="{B4E46668-DEA7-4AE9-8942-BDF56667F5AE}"/>
              </a:ext>
            </a:extLst>
          </p:cNvPr>
          <p:cNvSpPr/>
          <p:nvPr/>
        </p:nvSpPr>
        <p:spPr>
          <a:xfrm>
            <a:off x="10004728" y="4222060"/>
            <a:ext cx="1503039" cy="38164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schemeClr val="bg1"/>
                </a:solidFill>
              </a:rPr>
              <a:t>Cell Configurations</a:t>
            </a:r>
          </a:p>
        </p:txBody>
      </p:sp>
      <p:sp>
        <p:nvSpPr>
          <p:cNvPr id="67" name="圆角矩形 26">
            <a:extLst>
              <a:ext uri="{FF2B5EF4-FFF2-40B4-BE49-F238E27FC236}">
                <a16:creationId xmlns:a16="http://schemas.microsoft.com/office/drawing/2014/main" id="{67158DBF-8229-4EBD-ABD0-2ADE483BD187}"/>
              </a:ext>
            </a:extLst>
          </p:cNvPr>
          <p:cNvSpPr/>
          <p:nvPr/>
        </p:nvSpPr>
        <p:spPr>
          <a:xfrm>
            <a:off x="10004728" y="4704145"/>
            <a:ext cx="1486577" cy="3366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RAN slice related configurations</a:t>
            </a:r>
          </a:p>
        </p:txBody>
      </p:sp>
      <p:sp>
        <p:nvSpPr>
          <p:cNvPr id="70" name="文本框 30">
            <a:extLst>
              <a:ext uri="{FF2B5EF4-FFF2-40B4-BE49-F238E27FC236}">
                <a16:creationId xmlns:a16="http://schemas.microsoft.com/office/drawing/2014/main" id="{F05526AB-D321-405C-BC91-08805F69DCC6}"/>
              </a:ext>
            </a:extLst>
          </p:cNvPr>
          <p:cNvSpPr txBox="1"/>
          <p:nvPr/>
        </p:nvSpPr>
        <p:spPr>
          <a:xfrm>
            <a:off x="9347645" y="412856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C&amp;PS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72" name="圆角矩形 26">
            <a:extLst>
              <a:ext uri="{FF2B5EF4-FFF2-40B4-BE49-F238E27FC236}">
                <a16:creationId xmlns:a16="http://schemas.microsoft.com/office/drawing/2014/main" id="{194BD7F8-6A8B-4B85-8E9C-3609366559C7}"/>
              </a:ext>
            </a:extLst>
          </p:cNvPr>
          <p:cNvSpPr/>
          <p:nvPr/>
        </p:nvSpPr>
        <p:spPr>
          <a:xfrm>
            <a:off x="7733706" y="3077359"/>
            <a:ext cx="1199899" cy="2549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NSSMF Policy</a:t>
            </a:r>
          </a:p>
        </p:txBody>
      </p:sp>
      <p:sp>
        <p:nvSpPr>
          <p:cNvPr id="73" name="圆角矩形 26">
            <a:extLst>
              <a:ext uri="{FF2B5EF4-FFF2-40B4-BE49-F238E27FC236}">
                <a16:creationId xmlns:a16="http://schemas.microsoft.com/office/drawing/2014/main" id="{4F407AFC-A654-4BF1-950F-D67A39ED7A8B}"/>
              </a:ext>
            </a:extLst>
          </p:cNvPr>
          <p:cNvSpPr/>
          <p:nvPr/>
        </p:nvSpPr>
        <p:spPr>
          <a:xfrm>
            <a:off x="7751053" y="3380319"/>
            <a:ext cx="1199899" cy="2549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KPI Policies</a:t>
            </a:r>
          </a:p>
        </p:txBody>
      </p:sp>
      <p:sp>
        <p:nvSpPr>
          <p:cNvPr id="74" name="圆角矩形 26">
            <a:extLst>
              <a:ext uri="{FF2B5EF4-FFF2-40B4-BE49-F238E27FC236}">
                <a16:creationId xmlns:a16="http://schemas.microsoft.com/office/drawing/2014/main" id="{BB96FC34-4419-421B-9CEE-14353ECF1C2B}"/>
              </a:ext>
            </a:extLst>
          </p:cNvPr>
          <p:cNvSpPr/>
          <p:nvPr/>
        </p:nvSpPr>
        <p:spPr>
          <a:xfrm>
            <a:off x="7755626" y="3699884"/>
            <a:ext cx="1199899" cy="2549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CL Policies</a:t>
            </a:r>
          </a:p>
        </p:txBody>
      </p:sp>
      <p:sp>
        <p:nvSpPr>
          <p:cNvPr id="76" name="文本框 29">
            <a:extLst>
              <a:ext uri="{FF2B5EF4-FFF2-40B4-BE49-F238E27FC236}">
                <a16:creationId xmlns:a16="http://schemas.microsoft.com/office/drawing/2014/main" id="{65A3EB40-A141-413B-86F0-0C4F18A24DF2}"/>
              </a:ext>
            </a:extLst>
          </p:cNvPr>
          <p:cNvSpPr txBox="1"/>
          <p:nvPr/>
        </p:nvSpPr>
        <p:spPr>
          <a:xfrm>
            <a:off x="8439305" y="4945619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DCAE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77" name="圆角矩形 17">
            <a:extLst>
              <a:ext uri="{FF2B5EF4-FFF2-40B4-BE49-F238E27FC236}">
                <a16:creationId xmlns:a16="http://schemas.microsoft.com/office/drawing/2014/main" id="{76D68C1B-2B8B-49F4-8446-828EACE94856}"/>
              </a:ext>
            </a:extLst>
          </p:cNvPr>
          <p:cNvSpPr/>
          <p:nvPr/>
        </p:nvSpPr>
        <p:spPr>
          <a:xfrm>
            <a:off x="4878332" y="4208515"/>
            <a:ext cx="1553572" cy="1081753"/>
          </a:xfrm>
          <a:prstGeom prst="roundRect">
            <a:avLst>
              <a:gd name="adj" fmla="val 2317"/>
            </a:avLst>
          </a:prstGeom>
          <a:solidFill>
            <a:sysClr val="window" lastClr="FFFFFF"/>
          </a:solidFill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67" kern="0" dirty="0">
              <a:solidFill>
                <a:prstClr val="black"/>
              </a:solidFill>
            </a:endParaRPr>
          </a:p>
        </p:txBody>
      </p:sp>
      <p:sp>
        <p:nvSpPr>
          <p:cNvPr id="78" name="圆角矩形 19">
            <a:extLst>
              <a:ext uri="{FF2B5EF4-FFF2-40B4-BE49-F238E27FC236}">
                <a16:creationId xmlns:a16="http://schemas.microsoft.com/office/drawing/2014/main" id="{A8A26C7D-473E-4823-81BC-19BF089C63D9}"/>
              </a:ext>
            </a:extLst>
          </p:cNvPr>
          <p:cNvSpPr/>
          <p:nvPr/>
        </p:nvSpPr>
        <p:spPr>
          <a:xfrm>
            <a:off x="5018346" y="4628058"/>
            <a:ext cx="1308289" cy="4384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Core NFs configuration</a:t>
            </a:r>
          </a:p>
        </p:txBody>
      </p:sp>
      <p:sp>
        <p:nvSpPr>
          <p:cNvPr id="79" name="文本框 28">
            <a:extLst>
              <a:ext uri="{FF2B5EF4-FFF2-40B4-BE49-F238E27FC236}">
                <a16:creationId xmlns:a16="http://schemas.microsoft.com/office/drawing/2014/main" id="{0A452693-4B19-4E1C-A406-47B3A4D3CB26}"/>
              </a:ext>
            </a:extLst>
          </p:cNvPr>
          <p:cNvSpPr txBox="1"/>
          <p:nvPr/>
        </p:nvSpPr>
        <p:spPr>
          <a:xfrm>
            <a:off x="4840231" y="4156556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CDS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80" name="圆角矩形 46">
            <a:extLst>
              <a:ext uri="{FF2B5EF4-FFF2-40B4-BE49-F238E27FC236}">
                <a16:creationId xmlns:a16="http://schemas.microsoft.com/office/drawing/2014/main" id="{8DAA5BE4-0A7B-4F30-998B-A33F911C2FA5}"/>
              </a:ext>
            </a:extLst>
          </p:cNvPr>
          <p:cNvSpPr/>
          <p:nvPr/>
        </p:nvSpPr>
        <p:spPr>
          <a:xfrm>
            <a:off x="219106" y="5607968"/>
            <a:ext cx="1934624" cy="3398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kern="0" dirty="0">
                <a:solidFill>
                  <a:prstClr val="black"/>
                </a:solidFill>
              </a:rPr>
              <a:t>RAN NSSMF (3</a:t>
            </a:r>
            <a:r>
              <a:rPr lang="en-US" altLang="zh-CN" sz="1400" b="1" kern="0" baseline="30000" dirty="0">
                <a:solidFill>
                  <a:prstClr val="black"/>
                </a:solidFill>
              </a:rPr>
              <a:t>rd</a:t>
            </a:r>
            <a:r>
              <a:rPr lang="en-US" altLang="zh-CN" sz="1400" b="1" kern="0" dirty="0">
                <a:solidFill>
                  <a:prstClr val="black"/>
                </a:solidFill>
              </a:rPr>
              <a:t> party)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83" name="圆角矩形 22">
            <a:extLst>
              <a:ext uri="{FF2B5EF4-FFF2-40B4-BE49-F238E27FC236}">
                <a16:creationId xmlns:a16="http://schemas.microsoft.com/office/drawing/2014/main" id="{E54A9668-B544-4D1B-9DC1-41F9F30F2859}"/>
              </a:ext>
            </a:extLst>
          </p:cNvPr>
          <p:cNvSpPr/>
          <p:nvPr/>
        </p:nvSpPr>
        <p:spPr>
          <a:xfrm>
            <a:off x="5369809" y="3674671"/>
            <a:ext cx="1664134" cy="315646"/>
          </a:xfrm>
          <a:prstGeom prst="roundRect">
            <a:avLst>
              <a:gd name="adj" fmla="val 10477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Res. determination</a:t>
            </a:r>
          </a:p>
        </p:txBody>
      </p:sp>
      <p:sp>
        <p:nvSpPr>
          <p:cNvPr id="81" name="圆角矩形 46">
            <a:extLst>
              <a:ext uri="{FF2B5EF4-FFF2-40B4-BE49-F238E27FC236}">
                <a16:creationId xmlns:a16="http://schemas.microsoft.com/office/drawing/2014/main" id="{6F5EEA86-D2B5-4EE9-847D-1DFCB5C288EA}"/>
              </a:ext>
            </a:extLst>
          </p:cNvPr>
          <p:cNvSpPr/>
          <p:nvPr/>
        </p:nvSpPr>
        <p:spPr>
          <a:xfrm>
            <a:off x="4236587" y="5607968"/>
            <a:ext cx="1439812" cy="326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>
                <a:solidFill>
                  <a:prstClr val="black"/>
                </a:solidFill>
              </a:rPr>
              <a:t>RAN-Simulator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82" name="圆角矩形 46">
            <a:extLst>
              <a:ext uri="{FF2B5EF4-FFF2-40B4-BE49-F238E27FC236}">
                <a16:creationId xmlns:a16="http://schemas.microsoft.com/office/drawing/2014/main" id="{23234638-A311-4A95-9AA2-1CAD54BFF5CA}"/>
              </a:ext>
            </a:extLst>
          </p:cNvPr>
          <p:cNvSpPr/>
          <p:nvPr/>
        </p:nvSpPr>
        <p:spPr>
          <a:xfrm>
            <a:off x="5835437" y="5607968"/>
            <a:ext cx="1721410" cy="326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>
                <a:solidFill>
                  <a:prstClr val="black"/>
                </a:solidFill>
              </a:rPr>
              <a:t>Core NFs simulator</a:t>
            </a:r>
            <a:endParaRPr lang="en-US" sz="1400" b="1" kern="0" dirty="0">
              <a:solidFill>
                <a:prstClr val="black"/>
              </a:solidFill>
            </a:endParaRPr>
          </a:p>
        </p:txBody>
      </p:sp>
      <p:sp>
        <p:nvSpPr>
          <p:cNvPr id="84" name="圆角矩形 22">
            <a:extLst>
              <a:ext uri="{FF2B5EF4-FFF2-40B4-BE49-F238E27FC236}">
                <a16:creationId xmlns:a16="http://schemas.microsoft.com/office/drawing/2014/main" id="{986BD331-06B6-493A-88F4-78265F48829D}"/>
              </a:ext>
            </a:extLst>
          </p:cNvPr>
          <p:cNvSpPr/>
          <p:nvPr/>
        </p:nvSpPr>
        <p:spPr>
          <a:xfrm>
            <a:off x="8270468" y="4208514"/>
            <a:ext cx="757138" cy="600833"/>
          </a:xfrm>
          <a:prstGeom prst="roundRect">
            <a:avLst>
              <a:gd name="adj" fmla="val 10477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Data Lake DES</a:t>
            </a:r>
          </a:p>
        </p:txBody>
      </p:sp>
      <p:sp>
        <p:nvSpPr>
          <p:cNvPr id="85" name="圆角矩形 19">
            <a:extLst>
              <a:ext uri="{FF2B5EF4-FFF2-40B4-BE49-F238E27FC236}">
                <a16:creationId xmlns:a16="http://schemas.microsoft.com/office/drawing/2014/main" id="{F998602F-25D5-4763-B4E0-A3AF54239686}"/>
              </a:ext>
            </a:extLst>
          </p:cNvPr>
          <p:cNvSpPr/>
          <p:nvPr/>
        </p:nvSpPr>
        <p:spPr>
          <a:xfrm>
            <a:off x="3591968" y="1682340"/>
            <a:ext cx="1497663" cy="25911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>
                <a:solidFill>
                  <a:schemeClr val="bg1"/>
                </a:solidFill>
              </a:rPr>
              <a:t>Service LCM APIs</a:t>
            </a:r>
          </a:p>
        </p:txBody>
      </p:sp>
      <p:sp>
        <p:nvSpPr>
          <p:cNvPr id="86" name="圆角矩形 19">
            <a:extLst>
              <a:ext uri="{FF2B5EF4-FFF2-40B4-BE49-F238E27FC236}">
                <a16:creationId xmlns:a16="http://schemas.microsoft.com/office/drawing/2014/main" id="{2E73D36C-952F-4F35-9BBC-D8F5C23DB1A8}"/>
              </a:ext>
            </a:extLst>
          </p:cNvPr>
          <p:cNvSpPr/>
          <p:nvPr/>
        </p:nvSpPr>
        <p:spPr>
          <a:xfrm>
            <a:off x="5401602" y="1682340"/>
            <a:ext cx="1678039" cy="24674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kern="0" dirty="0"/>
              <a:t>KPI Monitoring APIs</a:t>
            </a:r>
          </a:p>
        </p:txBody>
      </p:sp>
      <p:sp>
        <p:nvSpPr>
          <p:cNvPr id="75" name="圆角矩形 74">
            <a:extLst>
              <a:ext uri="{FF2B5EF4-FFF2-40B4-BE49-F238E27FC236}">
                <a16:creationId xmlns:a16="http://schemas.microsoft.com/office/drawing/2014/main" id="{E146F15B-8333-DE4C-A9DA-63253D7BF6B2}"/>
              </a:ext>
            </a:extLst>
          </p:cNvPr>
          <p:cNvSpPr/>
          <p:nvPr/>
        </p:nvSpPr>
        <p:spPr>
          <a:xfrm>
            <a:off x="6032852" y="1213141"/>
            <a:ext cx="1199899" cy="26382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b="1" kern="0" dirty="0"/>
              <a:t>IBN</a:t>
            </a:r>
          </a:p>
        </p:txBody>
      </p:sp>
      <p:sp>
        <p:nvSpPr>
          <p:cNvPr id="87" name="圆角矩形 38">
            <a:extLst>
              <a:ext uri="{FF2B5EF4-FFF2-40B4-BE49-F238E27FC236}">
                <a16:creationId xmlns:a16="http://schemas.microsoft.com/office/drawing/2014/main" id="{BA22F9F9-5195-4111-AD7B-FC819CD2B412}"/>
              </a:ext>
            </a:extLst>
          </p:cNvPr>
          <p:cNvSpPr/>
          <p:nvPr/>
        </p:nvSpPr>
        <p:spPr>
          <a:xfrm>
            <a:off x="7960720" y="5547022"/>
            <a:ext cx="419933" cy="24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kern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CF7751-1FC6-468A-B047-512D27FA9698}"/>
              </a:ext>
            </a:extLst>
          </p:cNvPr>
          <p:cNvSpPr txBox="1"/>
          <p:nvPr/>
        </p:nvSpPr>
        <p:spPr>
          <a:xfrm>
            <a:off x="8344119" y="5524126"/>
            <a:ext cx="1770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CSMF related impacts</a:t>
            </a:r>
          </a:p>
        </p:txBody>
      </p:sp>
      <p:sp>
        <p:nvSpPr>
          <p:cNvPr id="89" name="圆角矩形 38">
            <a:extLst>
              <a:ext uri="{FF2B5EF4-FFF2-40B4-BE49-F238E27FC236}">
                <a16:creationId xmlns:a16="http://schemas.microsoft.com/office/drawing/2014/main" id="{574D128F-B085-467A-931D-312D93DA238E}"/>
              </a:ext>
            </a:extLst>
          </p:cNvPr>
          <p:cNvSpPr/>
          <p:nvPr/>
        </p:nvSpPr>
        <p:spPr>
          <a:xfrm>
            <a:off x="7963738" y="5860578"/>
            <a:ext cx="419933" cy="2495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kern="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C2D178-0A70-457E-A785-7D9DF520E035}"/>
              </a:ext>
            </a:extLst>
          </p:cNvPr>
          <p:cNvSpPr/>
          <p:nvPr/>
        </p:nvSpPr>
        <p:spPr>
          <a:xfrm>
            <a:off x="8373058" y="5842643"/>
            <a:ext cx="17897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NSMF related impacts</a:t>
            </a:r>
          </a:p>
        </p:txBody>
      </p:sp>
      <p:sp>
        <p:nvSpPr>
          <p:cNvPr id="90" name="圆角矩形 38">
            <a:extLst>
              <a:ext uri="{FF2B5EF4-FFF2-40B4-BE49-F238E27FC236}">
                <a16:creationId xmlns:a16="http://schemas.microsoft.com/office/drawing/2014/main" id="{A76B9C46-081A-4D81-B527-60B059B90FCF}"/>
              </a:ext>
            </a:extLst>
          </p:cNvPr>
          <p:cNvSpPr/>
          <p:nvPr/>
        </p:nvSpPr>
        <p:spPr>
          <a:xfrm>
            <a:off x="7963738" y="6197714"/>
            <a:ext cx="419933" cy="2495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kern="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2527DB89-906A-40BD-A2B6-FE6131F0B0A9}"/>
              </a:ext>
            </a:extLst>
          </p:cNvPr>
          <p:cNvSpPr/>
          <p:nvPr/>
        </p:nvSpPr>
        <p:spPr>
          <a:xfrm>
            <a:off x="8386585" y="6175211"/>
            <a:ext cx="18714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NSSMF related impacts</a:t>
            </a:r>
          </a:p>
        </p:txBody>
      </p:sp>
      <p:sp>
        <p:nvSpPr>
          <p:cNvPr id="92" name="圆角矩形 38">
            <a:extLst>
              <a:ext uri="{FF2B5EF4-FFF2-40B4-BE49-F238E27FC236}">
                <a16:creationId xmlns:a16="http://schemas.microsoft.com/office/drawing/2014/main" id="{1C5A67A0-14FD-4B81-BC63-74B5C56B5244}"/>
              </a:ext>
            </a:extLst>
          </p:cNvPr>
          <p:cNvSpPr/>
          <p:nvPr/>
        </p:nvSpPr>
        <p:spPr>
          <a:xfrm>
            <a:off x="10166595" y="5529901"/>
            <a:ext cx="419933" cy="249524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kern="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1159C9A-0BBD-40A1-BE73-A5A4B02BC8E5}"/>
              </a:ext>
            </a:extLst>
          </p:cNvPr>
          <p:cNvSpPr txBox="1"/>
          <p:nvPr/>
        </p:nvSpPr>
        <p:spPr>
          <a:xfrm>
            <a:off x="10548224" y="5511536"/>
            <a:ext cx="1329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 code impact</a:t>
            </a:r>
          </a:p>
        </p:txBody>
      </p:sp>
      <p:sp>
        <p:nvSpPr>
          <p:cNvPr id="94" name="圆角矩形 38">
            <a:extLst>
              <a:ext uri="{FF2B5EF4-FFF2-40B4-BE49-F238E27FC236}">
                <a16:creationId xmlns:a16="http://schemas.microsoft.com/office/drawing/2014/main" id="{A38FD650-3A8F-4697-B8CD-EC6E1199E6FD}"/>
              </a:ext>
            </a:extLst>
          </p:cNvPr>
          <p:cNvSpPr/>
          <p:nvPr/>
        </p:nvSpPr>
        <p:spPr>
          <a:xfrm>
            <a:off x="10182222" y="5999930"/>
            <a:ext cx="419933" cy="2495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400" b="1" kern="0" dirty="0">
              <a:solidFill>
                <a:prstClr val="black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AD1069AD-C8AC-4C8B-B581-E1B4D4B9571B}"/>
              </a:ext>
            </a:extLst>
          </p:cNvPr>
          <p:cNvSpPr txBox="1"/>
          <p:nvPr/>
        </p:nvSpPr>
        <p:spPr>
          <a:xfrm>
            <a:off x="10548651" y="5848492"/>
            <a:ext cx="1710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External component (or) simulator</a:t>
            </a:r>
          </a:p>
        </p:txBody>
      </p:sp>
    </p:spTree>
    <p:extLst>
      <p:ext uri="{BB962C8B-B14F-4D97-AF65-F5344CB8AC3E}">
        <p14:creationId xmlns:p14="http://schemas.microsoft.com/office/powerpoint/2010/main" val="5614388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86588C-4937-491B-AD80-578211143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80FA8-710F-4E40-9E2E-8217990C2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Impact Summary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8E1BBA7-E8A1-4B53-9339-257009921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40564"/>
              </p:ext>
            </p:extLst>
          </p:nvPr>
        </p:nvGraphicFramePr>
        <p:xfrm>
          <a:off x="174889" y="1146292"/>
          <a:ext cx="11842223" cy="47363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77711">
                  <a:extLst>
                    <a:ext uri="{9D8B030D-6E8A-4147-A177-3AD203B41FA5}">
                      <a16:colId xmlns:a16="http://schemas.microsoft.com/office/drawing/2014/main" val="1840532225"/>
                    </a:ext>
                  </a:extLst>
                </a:gridCol>
                <a:gridCol w="579120">
                  <a:extLst>
                    <a:ext uri="{9D8B030D-6E8A-4147-A177-3AD203B41FA5}">
                      <a16:colId xmlns:a16="http://schemas.microsoft.com/office/drawing/2014/main" val="169317856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11542737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712917690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622877465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3434487071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582654063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362525957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26073354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4250985730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1686851008"/>
                    </a:ext>
                  </a:extLst>
                </a:gridCol>
                <a:gridCol w="777240">
                  <a:extLst>
                    <a:ext uri="{9D8B030D-6E8A-4147-A177-3AD203B41FA5}">
                      <a16:colId xmlns:a16="http://schemas.microsoft.com/office/drawing/2014/main" val="2677651606"/>
                    </a:ext>
                  </a:extLst>
                </a:gridCol>
                <a:gridCol w="868680">
                  <a:extLst>
                    <a:ext uri="{9D8B030D-6E8A-4147-A177-3AD203B41FA5}">
                      <a16:colId xmlns:a16="http://schemas.microsoft.com/office/drawing/2014/main" val="4283357448"/>
                    </a:ext>
                  </a:extLst>
                </a:gridCol>
                <a:gridCol w="1090032">
                  <a:extLst>
                    <a:ext uri="{9D8B030D-6E8A-4147-A177-3AD203B41FA5}">
                      <a16:colId xmlns:a16="http://schemas.microsoft.com/office/drawing/2014/main" val="3649317792"/>
                    </a:ext>
                  </a:extLst>
                </a:gridCol>
              </a:tblGrid>
              <a:tr h="54074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ExtAPI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SDN-C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SDN-R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C&amp;PS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Modeling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877369"/>
                  </a:ext>
                </a:extLst>
              </a:tr>
              <a:tr h="565318">
                <a:tc>
                  <a:txBody>
                    <a:bodyPr/>
                    <a:lstStyle/>
                    <a:p>
                      <a:r>
                        <a:rPr lang="en-US" dirty="0"/>
                        <a:t>Frankfurt </a:t>
                      </a:r>
                      <a:r>
                        <a:rPr lang="en-US" dirty="0" err="1"/>
                        <a:t>impr</a:t>
                      </a:r>
                      <a:r>
                        <a:rPr lang="en-US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078574"/>
                  </a:ext>
                </a:extLst>
              </a:tr>
              <a:tr h="346712">
                <a:tc>
                  <a:txBody>
                    <a:bodyPr/>
                    <a:lstStyle/>
                    <a:p>
                      <a:r>
                        <a:rPr lang="en-US" dirty="0"/>
                        <a:t>RAN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3868185"/>
                  </a:ext>
                </a:extLst>
              </a:tr>
              <a:tr h="606745">
                <a:tc>
                  <a:txBody>
                    <a:bodyPr/>
                    <a:lstStyle/>
                    <a:p>
                      <a:r>
                        <a:rPr lang="en-US" dirty="0"/>
                        <a:t>Transport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617836"/>
                  </a:ext>
                </a:extLst>
              </a:tr>
              <a:tr h="346712">
                <a:tc>
                  <a:txBody>
                    <a:bodyPr/>
                    <a:lstStyle/>
                    <a:p>
                      <a:r>
                        <a:rPr lang="en-US" dirty="0"/>
                        <a:t>Core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443934"/>
                  </a:ext>
                </a:extLst>
              </a:tr>
              <a:tr h="673728">
                <a:tc>
                  <a:txBody>
                    <a:bodyPr/>
                    <a:lstStyle/>
                    <a:p>
                      <a:r>
                        <a:rPr lang="en-US" dirty="0"/>
                        <a:t>KPI Monitoring &amp; Closed Loop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12351"/>
                  </a:ext>
                </a:extLst>
              </a:tr>
              <a:tr h="606745">
                <a:tc>
                  <a:txBody>
                    <a:bodyPr/>
                    <a:lstStyle/>
                    <a:p>
                      <a:r>
                        <a:rPr lang="en-US" dirty="0"/>
                        <a:t>Intelligent Slicing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817657"/>
                  </a:ext>
                </a:extLst>
              </a:tr>
              <a:tr h="606745">
                <a:tc>
                  <a:txBody>
                    <a:bodyPr/>
                    <a:lstStyle/>
                    <a:p>
                      <a:r>
                        <a:rPr lang="en-US" dirty="0"/>
                        <a:t>Ext-RAN NSSMF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5846043"/>
                  </a:ext>
                </a:extLst>
              </a:tr>
            </a:tbl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91DBB52D-F15E-4225-BE03-4084FA4497D3}"/>
              </a:ext>
            </a:extLst>
          </p:cNvPr>
          <p:cNvSpPr txBox="1"/>
          <p:nvPr/>
        </p:nvSpPr>
        <p:spPr>
          <a:xfrm>
            <a:off x="174889" y="5986032"/>
            <a:ext cx="11842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Note</a:t>
            </a:r>
            <a:r>
              <a:rPr lang="en-US" dirty="0"/>
              <a:t>: In addition to above, Core NFs simulators would be required. Further, enhancements to RAN-Simulator is also foreseen.</a:t>
            </a:r>
          </a:p>
        </p:txBody>
      </p:sp>
    </p:spTree>
    <p:extLst>
      <p:ext uri="{BB962C8B-B14F-4D97-AF65-F5344CB8AC3E}">
        <p14:creationId xmlns:p14="http://schemas.microsoft.com/office/powerpoint/2010/main" val="2465545332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42B63D-40C2-49D5-B378-6965C8743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219" y="902180"/>
            <a:ext cx="11685562" cy="557482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E2E Slice Service Creation resulting in: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/>
              <a:t>	(a) </a:t>
            </a:r>
            <a:r>
              <a:rPr lang="en-US" sz="1900" dirty="0"/>
              <a:t>Creation of a new e2e slice with new RAN, Core, Transport slice subnets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900" dirty="0"/>
              <a:t>	(b) Creation of a new e2e slice with reuse of some sub-net(s) and creation of other(s)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900" dirty="0"/>
              <a:t>	(c) Reuse an existing e2e slice</a:t>
            </a:r>
          </a:p>
          <a:p>
            <a:pPr>
              <a:lnSpc>
                <a:spcPct val="110000"/>
              </a:lnSpc>
            </a:pPr>
            <a:r>
              <a:rPr lang="en-US" dirty="0"/>
              <a:t>E2E Slice Service activation</a:t>
            </a:r>
          </a:p>
          <a:p>
            <a:pPr>
              <a:lnSpc>
                <a:spcPct val="110000"/>
              </a:lnSpc>
            </a:pPr>
            <a:r>
              <a:rPr lang="en-US" dirty="0"/>
              <a:t>E2E Slice Service deactivation</a:t>
            </a:r>
          </a:p>
          <a:p>
            <a:pPr>
              <a:lnSpc>
                <a:spcPct val="110000"/>
              </a:lnSpc>
            </a:pPr>
            <a:r>
              <a:rPr lang="en-US" dirty="0"/>
              <a:t>E2E Slice Service termination, resulting in:</a:t>
            </a:r>
          </a:p>
          <a:p>
            <a:pPr marL="1308100" indent="-393700">
              <a:lnSpc>
                <a:spcPct val="110000"/>
              </a:lnSpc>
              <a:buAutoNum type="alphaLcParenBoth"/>
            </a:pPr>
            <a:r>
              <a:rPr lang="en-US" sz="1900" dirty="0"/>
              <a:t>Removal of mapping of service to the e2e slice</a:t>
            </a:r>
          </a:p>
          <a:p>
            <a:pPr marL="1308100" indent="-393700">
              <a:lnSpc>
                <a:spcPct val="110000"/>
              </a:lnSpc>
              <a:buAutoNum type="alphaLcParenBoth"/>
            </a:pPr>
            <a:r>
              <a:rPr lang="en-US" sz="1900" dirty="0"/>
              <a:t>Removal of NSI, and its associated configuration in constituent NSSIs</a:t>
            </a:r>
          </a:p>
          <a:p>
            <a:pPr marL="1308100" indent="-393700">
              <a:lnSpc>
                <a:spcPct val="110000"/>
              </a:lnSpc>
              <a:buAutoNum type="alphaLcParenBoth"/>
            </a:pPr>
            <a:r>
              <a:rPr lang="en-US" sz="1900" dirty="0"/>
              <a:t>Removal of NSI, deallocation of constituent NSSIs</a:t>
            </a:r>
          </a:p>
          <a:p>
            <a:pPr>
              <a:lnSpc>
                <a:spcPct val="110000"/>
              </a:lnSpc>
            </a:pPr>
            <a:r>
              <a:rPr lang="en-US" dirty="0"/>
              <a:t>KPI monitoring via portal</a:t>
            </a:r>
          </a:p>
          <a:p>
            <a:pPr>
              <a:lnSpc>
                <a:spcPct val="110000"/>
              </a:lnSpc>
            </a:pPr>
            <a:r>
              <a:rPr lang="en-US" dirty="0"/>
              <a:t>Closed Loop Control for </a:t>
            </a:r>
            <a:r>
              <a:rPr lang="en-US" altLang="zh-CN" dirty="0"/>
              <a:t>NSI</a:t>
            </a:r>
            <a:r>
              <a:rPr lang="zh-CN" altLang="en-US" dirty="0"/>
              <a:t> </a:t>
            </a:r>
            <a:r>
              <a:rPr lang="en-US" altLang="zh-CN" dirty="0"/>
              <a:t>resource</a:t>
            </a:r>
            <a:r>
              <a:rPr lang="zh-CN" altLang="en-US" dirty="0"/>
              <a:t> </a:t>
            </a:r>
            <a:r>
              <a:rPr lang="en-US" altLang="zh-CN" dirty="0"/>
              <a:t>re-allocation</a:t>
            </a:r>
            <a:endParaRPr lang="en-US" dirty="0"/>
          </a:p>
          <a:p>
            <a:pPr>
              <a:lnSpc>
                <a:spcPct val="110000"/>
              </a:lnSpc>
            </a:pPr>
            <a:r>
              <a:rPr lang="en-US" dirty="0"/>
              <a:t>Intelligent Slicing to ensure maximum KPI adherence</a:t>
            </a:r>
          </a:p>
          <a:p>
            <a:pPr>
              <a:lnSpc>
                <a:spcPct val="110000"/>
              </a:lnSpc>
            </a:pPr>
            <a:r>
              <a:rPr lang="en-US" dirty="0"/>
              <a:t>Stretch goal: (Simulated) traffic flow demo through NSI constituting of RAN, Core and Transport slice subnets created by ONAP preceded by NF configuration.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E58C1E-0455-482A-9307-0F9D6F8ED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scenarios</a:t>
            </a:r>
          </a:p>
        </p:txBody>
      </p:sp>
    </p:spTree>
    <p:extLst>
      <p:ext uri="{BB962C8B-B14F-4D97-AF65-F5344CB8AC3E}">
        <p14:creationId xmlns:p14="http://schemas.microsoft.com/office/powerpoint/2010/main" val="40943452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A980A-AC2B-4243-9FD8-CAA1F8A206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782FCE-27E2-4AC5-B631-6C822AD96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Topics for discussion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97B21-7808-4D46-A8CA-1035E42EAF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Aggregation Function</a:t>
            </a:r>
          </a:p>
          <a:p>
            <a:r>
              <a:rPr lang="en-US" dirty="0"/>
              <a:t>RAN and Transport Slicing interaction</a:t>
            </a:r>
          </a:p>
          <a:p>
            <a:r>
              <a:rPr lang="en-US" dirty="0"/>
              <a:t>Intelligent Slicing</a:t>
            </a:r>
          </a:p>
        </p:txBody>
      </p:sp>
    </p:spTree>
    <p:extLst>
      <p:ext uri="{BB962C8B-B14F-4D97-AF65-F5344CB8AC3E}">
        <p14:creationId xmlns:p14="http://schemas.microsoft.com/office/powerpoint/2010/main" val="3124390848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7E0C89-3642-4632-8957-8C404240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41" y="177940"/>
            <a:ext cx="10972800" cy="640080"/>
          </a:xfrm>
        </p:spPr>
        <p:txBody>
          <a:bodyPr/>
          <a:lstStyle/>
          <a:p>
            <a:r>
              <a:rPr lang="en-US" dirty="0"/>
              <a:t>Component Impacts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9709B-6F29-43C8-AE20-B3E26FA85C40}"/>
              </a:ext>
            </a:extLst>
          </p:cNvPr>
          <p:cNvSpPr txBox="1"/>
          <p:nvPr/>
        </p:nvSpPr>
        <p:spPr>
          <a:xfrm>
            <a:off x="6805534" y="171689"/>
            <a:ext cx="5273925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C00000"/>
                </a:solidFill>
              </a:rPr>
              <a:t>Note</a:t>
            </a:r>
            <a:r>
              <a:rPr lang="en-US" b="1" dirty="0">
                <a:solidFill>
                  <a:srgbClr val="C00000"/>
                </a:solidFill>
              </a:rPr>
              <a:t>: This is a preliminary view that is under internal discussion, and not yet discussed with all PTLs.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EB130D93-FDAF-4C39-8E20-05F5F3E46701}"/>
              </a:ext>
            </a:extLst>
          </p:cNvPr>
          <p:cNvGraphicFramePr>
            <a:graphicFrameLocks noGrp="1"/>
          </p:cNvGraphicFramePr>
          <p:nvPr/>
        </p:nvGraphicFramePr>
        <p:xfrm>
          <a:off x="475175" y="978032"/>
          <a:ext cx="11125982" cy="5425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44578">
                  <a:extLst>
                    <a:ext uri="{9D8B030D-6E8A-4147-A177-3AD203B41FA5}">
                      <a16:colId xmlns:a16="http://schemas.microsoft.com/office/drawing/2014/main" val="3372877855"/>
                    </a:ext>
                  </a:extLst>
                </a:gridCol>
                <a:gridCol w="8881404">
                  <a:extLst>
                    <a:ext uri="{9D8B030D-6E8A-4147-A177-3AD203B41FA5}">
                      <a16:colId xmlns:a16="http://schemas.microsoft.com/office/drawing/2014/main" val="1362071766"/>
                    </a:ext>
                  </a:extLst>
                </a:gridCol>
              </a:tblGrid>
              <a:tr h="3169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ONAP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Impact(s)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516815"/>
                  </a:ext>
                </a:extLst>
              </a:tr>
              <a:tr h="547124">
                <a:tc>
                  <a:txBody>
                    <a:bodyPr/>
                    <a:lstStyle/>
                    <a:p>
                      <a:r>
                        <a:rPr lang="en-US" sz="1800" b="1" dirty="0"/>
                        <a:t>SDC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Enhancements to CST and NST, design of RAN, Core and Transport NSSTs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Enhancements for KPI monitoring and reporting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310491"/>
                  </a:ext>
                </a:extLst>
              </a:tr>
              <a:tr h="547124">
                <a:tc>
                  <a:txBody>
                    <a:bodyPr/>
                    <a:lstStyle/>
                    <a:p>
                      <a:r>
                        <a:rPr lang="en-US" sz="1800" b="1" dirty="0"/>
                        <a:t>UUI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Support of standard interfaces to CSMF and NSMF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KPI monitoring enhancements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Time-based service activation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320080"/>
                  </a:ext>
                </a:extLst>
              </a:tr>
              <a:tr h="316985">
                <a:tc>
                  <a:txBody>
                    <a:bodyPr/>
                    <a:lstStyle/>
                    <a:p>
                      <a:r>
                        <a:rPr lang="en-US" sz="1800" b="1" dirty="0"/>
                        <a:t>EXT-API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Support of standard interfaces for CSMF, NSMF and NSSMF (Northbound)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098378"/>
                  </a:ext>
                </a:extLst>
              </a:tr>
              <a:tr h="1250570">
                <a:tc>
                  <a:txBody>
                    <a:bodyPr/>
                    <a:lstStyle/>
                    <a:p>
                      <a:r>
                        <a:rPr lang="en-US" sz="1800" b="1" dirty="0"/>
                        <a:t>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Part of NSSMF functionality for RAN, Core and Transport subnets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Enhancements to interface with external Core/RAN NSSMF (adaptor)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Standardization of interfaces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Closed Loop Control functionality (as actor)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Improvements on top of Frankfurt implementation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766208"/>
                  </a:ext>
                </a:extLst>
              </a:tr>
              <a:tr h="781606">
                <a:tc>
                  <a:txBody>
                    <a:bodyPr/>
                    <a:lstStyle/>
                    <a:p>
                      <a:r>
                        <a:rPr lang="en-US" sz="1800" b="1" dirty="0"/>
                        <a:t>OOF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Enhancements to NSI selection, NSSI selection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Resource (re)allocation in RAN, Transport and Core subnets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Improvements on top of Frankfurt implementation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Taking PM data into consideration for NSI/NSSI selection (stretch goal)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713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696088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7E0C89-3642-4632-8957-8C404240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01" y="169385"/>
            <a:ext cx="10972800" cy="640080"/>
          </a:xfrm>
        </p:spPr>
        <p:txBody>
          <a:bodyPr/>
          <a:lstStyle/>
          <a:p>
            <a:r>
              <a:rPr lang="en-US" dirty="0"/>
              <a:t>Component Impacts – cont’d</a:t>
            </a:r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EB130D93-FDAF-4C39-8E20-05F5F3E46701}"/>
              </a:ext>
            </a:extLst>
          </p:cNvPr>
          <p:cNvGraphicFramePr>
            <a:graphicFrameLocks noGrp="1"/>
          </p:cNvGraphicFramePr>
          <p:nvPr/>
        </p:nvGraphicFramePr>
        <p:xfrm>
          <a:off x="533009" y="1146766"/>
          <a:ext cx="11125982" cy="51511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230511">
                  <a:extLst>
                    <a:ext uri="{9D8B030D-6E8A-4147-A177-3AD203B41FA5}">
                      <a16:colId xmlns:a16="http://schemas.microsoft.com/office/drawing/2014/main" val="3372877855"/>
                    </a:ext>
                  </a:extLst>
                </a:gridCol>
                <a:gridCol w="8895471">
                  <a:extLst>
                    <a:ext uri="{9D8B030D-6E8A-4147-A177-3AD203B41FA5}">
                      <a16:colId xmlns:a16="http://schemas.microsoft.com/office/drawing/2014/main" val="1362071766"/>
                    </a:ext>
                  </a:extLst>
                </a:gridCol>
              </a:tblGrid>
              <a:tr h="360983">
                <a:tc>
                  <a:txBody>
                    <a:bodyPr/>
                    <a:lstStyle/>
                    <a:p>
                      <a:r>
                        <a:rPr lang="en-US" sz="2000" dirty="0"/>
                        <a:t>ONAP 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Impact(s)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516815"/>
                  </a:ext>
                </a:extLst>
              </a:tr>
              <a:tr h="1310516">
                <a:tc>
                  <a:txBody>
                    <a:bodyPr/>
                    <a:lstStyle/>
                    <a:p>
                      <a:r>
                        <a:rPr lang="en-US" sz="1800" b="1" dirty="0"/>
                        <a:t>DCAE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New data lake for FM/PM and KPI data storage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New micro-service for KPI analysis (and Closed Loop Trigger)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New micro-service for Intelligent Slicing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VES enhancements for FM/PM reporting for network slicing (NSSI/S-NSSAI level)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241854"/>
                  </a:ext>
                </a:extLst>
              </a:tr>
              <a:tr h="638662">
                <a:tc>
                  <a:txBody>
                    <a:bodyPr/>
                    <a:lstStyle/>
                    <a:p>
                      <a:r>
                        <a:rPr lang="en-US" sz="1800" b="1" dirty="0"/>
                        <a:t>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Enhancements for Control Loop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New config policies for OOF, SO and 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863258"/>
                  </a:ext>
                </a:extLst>
              </a:tr>
              <a:tr h="638662">
                <a:tc>
                  <a:txBody>
                    <a:bodyPr/>
                    <a:lstStyle/>
                    <a:p>
                      <a:r>
                        <a:rPr lang="en-US" sz="1800" b="1" dirty="0"/>
                        <a:t>SDN-C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Part of NSSMF functionality for RAN and Transport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Closed Loop Control functionality (as actor)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126"/>
                  </a:ext>
                </a:extLst>
              </a:tr>
              <a:tr h="360983">
                <a:tc>
                  <a:txBody>
                    <a:bodyPr/>
                    <a:lstStyle/>
                    <a:p>
                      <a:r>
                        <a:rPr lang="en-US" sz="1800" b="1" dirty="0"/>
                        <a:t>CDS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API mapping on SB interfaces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374121"/>
                  </a:ext>
                </a:extLst>
              </a:tr>
              <a:tr h="916342">
                <a:tc>
                  <a:txBody>
                    <a:bodyPr/>
                    <a:lstStyle/>
                    <a:p>
                      <a:r>
                        <a:rPr lang="en-US" sz="1800" b="1" dirty="0"/>
                        <a:t>AAI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Schema updates for Network Slicing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New nodes for NSI and NSSI, other modeling impacts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RAN, transport and core slice inventory (at </a:t>
                      </a:r>
                      <a:r>
                        <a:rPr lang="en-US" sz="2000" dirty="0" err="1"/>
                        <a:t>xNF</a:t>
                      </a:r>
                      <a:r>
                        <a:rPr lang="en-US" sz="2000" dirty="0"/>
                        <a:t> and connection level)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24524"/>
                  </a:ext>
                </a:extLst>
              </a:tr>
              <a:tr h="583127">
                <a:tc>
                  <a:txBody>
                    <a:bodyPr/>
                    <a:lstStyle/>
                    <a:p>
                      <a:r>
                        <a:rPr lang="en-US" sz="1800" b="1" dirty="0"/>
                        <a:t>Configuration &amp; Persistency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RAN configuration data (cell level – initial as well as network slicing related)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58351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A2722CD-951D-4D1F-B36C-53A5629107BC}"/>
              </a:ext>
            </a:extLst>
          </p:cNvPr>
          <p:cNvSpPr txBox="1"/>
          <p:nvPr/>
        </p:nvSpPr>
        <p:spPr>
          <a:xfrm>
            <a:off x="6805534" y="171689"/>
            <a:ext cx="5273925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C00000"/>
                </a:solidFill>
              </a:rPr>
              <a:t>Note</a:t>
            </a:r>
            <a:r>
              <a:rPr lang="en-US" b="1" dirty="0">
                <a:solidFill>
                  <a:srgbClr val="C00000"/>
                </a:solidFill>
              </a:rPr>
              <a:t>: This is a preliminary view that is under internal discussion, and not yet discussed with all PTLs.</a:t>
            </a:r>
          </a:p>
        </p:txBody>
      </p:sp>
    </p:spTree>
    <p:extLst>
      <p:ext uri="{BB962C8B-B14F-4D97-AF65-F5344CB8AC3E}">
        <p14:creationId xmlns:p14="http://schemas.microsoft.com/office/powerpoint/2010/main" val="290931196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6CA96C-F2E2-482A-8318-6561B1C69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Slicing: 3GPP Context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BEA83F-FF30-4B08-8EB3-7795E3BFC1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92878" y="6135091"/>
            <a:ext cx="1536192" cy="157162"/>
          </a:xfrm>
        </p:spPr>
        <p:txBody>
          <a:bodyPr/>
          <a:lstStyle/>
          <a:p>
            <a:r>
              <a:rPr lang="en-US"/>
              <a:t>Intel Confidential </a:t>
            </a:r>
            <a:endParaRPr lang="en-US" dirty="0"/>
          </a:p>
        </p:txBody>
      </p:sp>
      <p:pic>
        <p:nvPicPr>
          <p:cNvPr id="2050" name="Picture 2" descr="c">
            <a:extLst>
              <a:ext uri="{FF2B5EF4-FFF2-40B4-BE49-F238E27FC236}">
                <a16:creationId xmlns:a16="http://schemas.microsoft.com/office/drawing/2014/main" id="{6F19FF83-6C01-4225-AC95-A312FB830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3" y="1575926"/>
            <a:ext cx="6618084" cy="355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1C5F315E-2DB0-4C16-A542-540BA619C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206" y="180071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19DA487-ABA1-4EC5-A924-E3DCFCE1B0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82486" y="1485230"/>
          <a:ext cx="5601862" cy="411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" r:id="rId4" imgW="5368082" imgH="3947113" progId="Visio.Drawing.15">
                  <p:embed/>
                </p:oleObj>
              </mc:Choice>
              <mc:Fallback>
                <p:oleObj r:id="rId4" imgW="5368082" imgH="3947113" progId="Visio.Drawing.15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19DA487-ABA1-4EC5-A924-E3DCFCE1B0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2486" y="1485230"/>
                        <a:ext cx="5601862" cy="41120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B69A38B-FFD8-401C-B50D-3FD234787387}"/>
              </a:ext>
            </a:extLst>
          </p:cNvPr>
          <p:cNvSpPr txBox="1"/>
          <p:nvPr/>
        </p:nvSpPr>
        <p:spPr>
          <a:xfrm>
            <a:off x="7934503" y="975657"/>
            <a:ext cx="325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3GPP TS 28.530 v15.2.0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3CAF57-868D-4279-BAB5-112F6848CB83}"/>
              </a:ext>
            </a:extLst>
          </p:cNvPr>
          <p:cNvSpPr txBox="1"/>
          <p:nvPr/>
        </p:nvSpPr>
        <p:spPr>
          <a:xfrm>
            <a:off x="933027" y="5505333"/>
            <a:ext cx="11098917" cy="646331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This has some implications w.r.to realization of NSSMF functionality, and is not considered for Guilin release as there is no clarity yet on the real purpose and background.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500E0E-0AB7-409C-97F3-ED720F35CA34}"/>
              </a:ext>
            </a:extLst>
          </p:cNvPr>
          <p:cNvSpPr txBox="1"/>
          <p:nvPr/>
        </p:nvSpPr>
        <p:spPr>
          <a:xfrm>
            <a:off x="1345923" y="1038478"/>
            <a:ext cx="3230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3GPP TS 28.530 v15.1.0</a:t>
            </a:r>
          </a:p>
        </p:txBody>
      </p:sp>
      <p:sp>
        <p:nvSpPr>
          <p:cNvPr id="2" name="Arrow: Left 1">
            <a:extLst>
              <a:ext uri="{FF2B5EF4-FFF2-40B4-BE49-F238E27FC236}">
                <a16:creationId xmlns:a16="http://schemas.microsoft.com/office/drawing/2014/main" id="{6E8633EF-BDA2-4B8A-A02C-1D49B5F91752}"/>
              </a:ext>
            </a:extLst>
          </p:cNvPr>
          <p:cNvSpPr/>
          <p:nvPr/>
        </p:nvSpPr>
        <p:spPr>
          <a:xfrm>
            <a:off x="10821159" y="2684690"/>
            <a:ext cx="1037906" cy="382068"/>
          </a:xfrm>
          <a:prstGeom prst="lef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Left 12">
            <a:extLst>
              <a:ext uri="{FF2B5EF4-FFF2-40B4-BE49-F238E27FC236}">
                <a16:creationId xmlns:a16="http://schemas.microsoft.com/office/drawing/2014/main" id="{DA4C92FD-F26C-497E-BDD4-6B3CC38572CD}"/>
              </a:ext>
            </a:extLst>
          </p:cNvPr>
          <p:cNvSpPr/>
          <p:nvPr/>
        </p:nvSpPr>
        <p:spPr>
          <a:xfrm>
            <a:off x="329119" y="5679412"/>
            <a:ext cx="560961" cy="298171"/>
          </a:xfrm>
          <a:prstGeom prst="lef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3934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DF51C2-A9B3-479B-BC6A-EFF223335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1541" y="236000"/>
            <a:ext cx="12029650" cy="640080"/>
          </a:xfrm>
        </p:spPr>
        <p:txBody>
          <a:bodyPr>
            <a:normAutofit/>
          </a:bodyPr>
          <a:lstStyle/>
          <a:p>
            <a:r>
              <a:rPr lang="en-US" altLang="zh-CN" sz="3300" dirty="0"/>
              <a:t>ONAP-based</a:t>
            </a:r>
            <a:r>
              <a:rPr lang="zh-CN" altLang="en-US" sz="3300" dirty="0"/>
              <a:t> </a:t>
            </a:r>
            <a:r>
              <a:rPr lang="en-US" altLang="zh-CN" sz="3300" dirty="0"/>
              <a:t>Slice</a:t>
            </a:r>
            <a:r>
              <a:rPr lang="zh-CN" altLang="en-US" sz="3300" dirty="0"/>
              <a:t> </a:t>
            </a:r>
            <a:r>
              <a:rPr lang="en-US" altLang="zh-CN" sz="3300" dirty="0"/>
              <a:t>Management</a:t>
            </a:r>
            <a:r>
              <a:rPr lang="zh-CN" altLang="en-US" sz="3300" dirty="0"/>
              <a:t> </a:t>
            </a:r>
            <a:r>
              <a:rPr lang="en-US" altLang="zh-CN" sz="3300" dirty="0"/>
              <a:t>Overall</a:t>
            </a:r>
            <a:r>
              <a:rPr lang="zh-CN" altLang="en-US" sz="3300" dirty="0"/>
              <a:t> </a:t>
            </a:r>
            <a:r>
              <a:rPr lang="en-US" altLang="zh-CN" sz="3300" dirty="0"/>
              <a:t>Architecture</a:t>
            </a:r>
            <a:r>
              <a:rPr lang="zh-CN" altLang="en-US" sz="3300" dirty="0"/>
              <a:t> </a:t>
            </a:r>
            <a:r>
              <a:rPr lang="en-US" altLang="zh-CN" sz="3300" dirty="0"/>
              <a:t>Choices</a:t>
            </a:r>
            <a:endParaRPr lang="en-US" sz="33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7544C9-6D06-4CFC-9AB5-4C08CE23D899}"/>
              </a:ext>
            </a:extLst>
          </p:cNvPr>
          <p:cNvSpPr/>
          <p:nvPr/>
        </p:nvSpPr>
        <p:spPr>
          <a:xfrm>
            <a:off x="200800" y="3135691"/>
            <a:ext cx="1820903" cy="5759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DDAFB4-8560-4CFB-A582-BC2BAF1E0707}"/>
              </a:ext>
            </a:extLst>
          </p:cNvPr>
          <p:cNvSpPr/>
          <p:nvPr/>
        </p:nvSpPr>
        <p:spPr>
          <a:xfrm>
            <a:off x="199627" y="1991449"/>
            <a:ext cx="1820902" cy="567969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8" name="Arrow: Up-Down 7">
            <a:extLst>
              <a:ext uri="{FF2B5EF4-FFF2-40B4-BE49-F238E27FC236}">
                <a16:creationId xmlns:a16="http://schemas.microsoft.com/office/drawing/2014/main" id="{C6339F79-2E87-40B3-A6CD-3DBAFC48F858}"/>
              </a:ext>
            </a:extLst>
          </p:cNvPr>
          <p:cNvSpPr/>
          <p:nvPr/>
        </p:nvSpPr>
        <p:spPr>
          <a:xfrm>
            <a:off x="956504" y="2559419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0E08A-EE80-4587-ABDE-C225F0A1C083}"/>
              </a:ext>
            </a:extLst>
          </p:cNvPr>
          <p:cNvSpPr txBox="1"/>
          <p:nvPr/>
        </p:nvSpPr>
        <p:spPr>
          <a:xfrm>
            <a:off x="1110076" y="1496156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0FE248-FBAF-4E7C-A26D-234E26EDC10D}"/>
              </a:ext>
            </a:extLst>
          </p:cNvPr>
          <p:cNvSpPr/>
          <p:nvPr/>
        </p:nvSpPr>
        <p:spPr>
          <a:xfrm>
            <a:off x="200800" y="4300910"/>
            <a:ext cx="1819729" cy="543388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en-US" sz="2000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759D0625-6557-4F36-80EA-7EC46DEE73F2}"/>
              </a:ext>
            </a:extLst>
          </p:cNvPr>
          <p:cNvSpPr/>
          <p:nvPr/>
        </p:nvSpPr>
        <p:spPr>
          <a:xfrm>
            <a:off x="956504" y="1355591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C89C9073-E8FB-4464-AE9C-F0A0A4AA58BF}"/>
              </a:ext>
            </a:extLst>
          </p:cNvPr>
          <p:cNvSpPr/>
          <p:nvPr/>
        </p:nvSpPr>
        <p:spPr>
          <a:xfrm>
            <a:off x="136506" y="5375270"/>
            <a:ext cx="1819729" cy="409632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41" name="Arrow: Up-Down 40">
            <a:extLst>
              <a:ext uri="{FF2B5EF4-FFF2-40B4-BE49-F238E27FC236}">
                <a16:creationId xmlns:a16="http://schemas.microsoft.com/office/drawing/2014/main" id="{33137C79-7472-4B42-9B8A-17DD0168C812}"/>
              </a:ext>
            </a:extLst>
          </p:cNvPr>
          <p:cNvSpPr/>
          <p:nvPr/>
        </p:nvSpPr>
        <p:spPr>
          <a:xfrm>
            <a:off x="955331" y="3711679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2" name="Arrow: Up-Down 41">
            <a:extLst>
              <a:ext uri="{FF2B5EF4-FFF2-40B4-BE49-F238E27FC236}">
                <a16:creationId xmlns:a16="http://schemas.microsoft.com/office/drawing/2014/main" id="{1F4324D5-5356-41BC-B6ED-1058D6837128}"/>
              </a:ext>
            </a:extLst>
          </p:cNvPr>
          <p:cNvSpPr/>
          <p:nvPr/>
        </p:nvSpPr>
        <p:spPr>
          <a:xfrm>
            <a:off x="951026" y="4844298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4F536C-24F2-481C-8479-C598C1033534}"/>
              </a:ext>
            </a:extLst>
          </p:cNvPr>
          <p:cNvSpPr/>
          <p:nvPr/>
        </p:nvSpPr>
        <p:spPr>
          <a:xfrm>
            <a:off x="2681215" y="3135691"/>
            <a:ext cx="1820903" cy="550484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67BED1D-A4E1-41F8-80F6-AF47BB8B85E6}"/>
              </a:ext>
            </a:extLst>
          </p:cNvPr>
          <p:cNvSpPr/>
          <p:nvPr/>
        </p:nvSpPr>
        <p:spPr>
          <a:xfrm>
            <a:off x="2680042" y="1991449"/>
            <a:ext cx="1820902" cy="54246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45" name="Arrow: Up-Down 44">
            <a:extLst>
              <a:ext uri="{FF2B5EF4-FFF2-40B4-BE49-F238E27FC236}">
                <a16:creationId xmlns:a16="http://schemas.microsoft.com/office/drawing/2014/main" id="{A034BCB5-5531-4DD4-9B24-F68D233F3C9A}"/>
              </a:ext>
            </a:extLst>
          </p:cNvPr>
          <p:cNvSpPr/>
          <p:nvPr/>
        </p:nvSpPr>
        <p:spPr>
          <a:xfrm>
            <a:off x="3436919" y="253391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E46E17A-C5D9-48C4-A8C3-924522740291}"/>
              </a:ext>
            </a:extLst>
          </p:cNvPr>
          <p:cNvSpPr/>
          <p:nvPr/>
        </p:nvSpPr>
        <p:spPr>
          <a:xfrm>
            <a:off x="2681215" y="4300909"/>
            <a:ext cx="1819729" cy="517885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en-US" sz="2000" b="1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48" name="Arrow: Up-Down 47">
            <a:extLst>
              <a:ext uri="{FF2B5EF4-FFF2-40B4-BE49-F238E27FC236}">
                <a16:creationId xmlns:a16="http://schemas.microsoft.com/office/drawing/2014/main" id="{A159543B-7B75-4AC6-8F67-A62A52232372}"/>
              </a:ext>
            </a:extLst>
          </p:cNvPr>
          <p:cNvSpPr/>
          <p:nvPr/>
        </p:nvSpPr>
        <p:spPr>
          <a:xfrm>
            <a:off x="3467633" y="1373268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49" name="Cloud 48">
            <a:extLst>
              <a:ext uri="{FF2B5EF4-FFF2-40B4-BE49-F238E27FC236}">
                <a16:creationId xmlns:a16="http://schemas.microsoft.com/office/drawing/2014/main" id="{91B4451B-5E82-463B-99AA-B7E0E94533A9}"/>
              </a:ext>
            </a:extLst>
          </p:cNvPr>
          <p:cNvSpPr/>
          <p:nvPr/>
        </p:nvSpPr>
        <p:spPr>
          <a:xfrm>
            <a:off x="2616921" y="5349766"/>
            <a:ext cx="1819729" cy="41977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50" name="Arrow: Up-Down 49">
            <a:extLst>
              <a:ext uri="{FF2B5EF4-FFF2-40B4-BE49-F238E27FC236}">
                <a16:creationId xmlns:a16="http://schemas.microsoft.com/office/drawing/2014/main" id="{C106D84D-D892-47FB-B558-D60066BB91D7}"/>
              </a:ext>
            </a:extLst>
          </p:cNvPr>
          <p:cNvSpPr/>
          <p:nvPr/>
        </p:nvSpPr>
        <p:spPr>
          <a:xfrm>
            <a:off x="3435746" y="3686175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51" name="Arrow: Up-Down 50">
            <a:extLst>
              <a:ext uri="{FF2B5EF4-FFF2-40B4-BE49-F238E27FC236}">
                <a16:creationId xmlns:a16="http://schemas.microsoft.com/office/drawing/2014/main" id="{9EC1F957-08F3-4698-A61C-0A4437AEF255}"/>
              </a:ext>
            </a:extLst>
          </p:cNvPr>
          <p:cNvSpPr/>
          <p:nvPr/>
        </p:nvSpPr>
        <p:spPr>
          <a:xfrm>
            <a:off x="3431441" y="4818794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5C73202-C9E0-4672-B162-8C28BF11230D}"/>
              </a:ext>
            </a:extLst>
          </p:cNvPr>
          <p:cNvSpPr/>
          <p:nvPr/>
        </p:nvSpPr>
        <p:spPr>
          <a:xfrm>
            <a:off x="5223058" y="3124861"/>
            <a:ext cx="1820903" cy="535810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0037453-B082-4BC7-943A-60F935BCA233}"/>
              </a:ext>
            </a:extLst>
          </p:cNvPr>
          <p:cNvSpPr/>
          <p:nvPr/>
        </p:nvSpPr>
        <p:spPr>
          <a:xfrm>
            <a:off x="5221885" y="1991449"/>
            <a:ext cx="1820902" cy="5169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54" name="Arrow: Up-Down 53">
            <a:extLst>
              <a:ext uri="{FF2B5EF4-FFF2-40B4-BE49-F238E27FC236}">
                <a16:creationId xmlns:a16="http://schemas.microsoft.com/office/drawing/2014/main" id="{6B132DFF-B34D-4A1B-9E29-1015EFF20C85}"/>
              </a:ext>
            </a:extLst>
          </p:cNvPr>
          <p:cNvSpPr/>
          <p:nvPr/>
        </p:nvSpPr>
        <p:spPr>
          <a:xfrm>
            <a:off x="5978762" y="2508411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728D7DD-E6AF-4714-896B-216DDAE57D3B}"/>
              </a:ext>
            </a:extLst>
          </p:cNvPr>
          <p:cNvSpPr/>
          <p:nvPr/>
        </p:nvSpPr>
        <p:spPr>
          <a:xfrm>
            <a:off x="5223058" y="4290079"/>
            <a:ext cx="1819729" cy="5032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NSSMF(s)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57" name="Arrow: Up-Down 56">
            <a:extLst>
              <a:ext uri="{FF2B5EF4-FFF2-40B4-BE49-F238E27FC236}">
                <a16:creationId xmlns:a16="http://schemas.microsoft.com/office/drawing/2014/main" id="{EE621DE1-3A9F-4F46-9930-B5DD9457BD4D}"/>
              </a:ext>
            </a:extLst>
          </p:cNvPr>
          <p:cNvSpPr/>
          <p:nvPr/>
        </p:nvSpPr>
        <p:spPr>
          <a:xfrm>
            <a:off x="5978762" y="1387834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58" name="Cloud 57">
            <a:extLst>
              <a:ext uri="{FF2B5EF4-FFF2-40B4-BE49-F238E27FC236}">
                <a16:creationId xmlns:a16="http://schemas.microsoft.com/office/drawing/2014/main" id="{6D39476B-4A14-4935-99EA-9CE53031EF9D}"/>
              </a:ext>
            </a:extLst>
          </p:cNvPr>
          <p:cNvSpPr/>
          <p:nvPr/>
        </p:nvSpPr>
        <p:spPr>
          <a:xfrm>
            <a:off x="5158764" y="5324262"/>
            <a:ext cx="1819729" cy="460640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59" name="Arrow: Up-Down 58">
            <a:extLst>
              <a:ext uri="{FF2B5EF4-FFF2-40B4-BE49-F238E27FC236}">
                <a16:creationId xmlns:a16="http://schemas.microsoft.com/office/drawing/2014/main" id="{34C13126-8F51-47EE-BDA0-F2B8147FB628}"/>
              </a:ext>
            </a:extLst>
          </p:cNvPr>
          <p:cNvSpPr/>
          <p:nvPr/>
        </p:nvSpPr>
        <p:spPr>
          <a:xfrm>
            <a:off x="5977589" y="3660671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60" name="Arrow: Up-Down 59">
            <a:extLst>
              <a:ext uri="{FF2B5EF4-FFF2-40B4-BE49-F238E27FC236}">
                <a16:creationId xmlns:a16="http://schemas.microsoft.com/office/drawing/2014/main" id="{08606E60-4B23-4C17-99BA-8307A3EA400D}"/>
              </a:ext>
            </a:extLst>
          </p:cNvPr>
          <p:cNvSpPr/>
          <p:nvPr/>
        </p:nvSpPr>
        <p:spPr>
          <a:xfrm>
            <a:off x="5973284" y="4793290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4951881-8E4C-47DA-9EDC-5D82C36BEB53}"/>
              </a:ext>
            </a:extLst>
          </p:cNvPr>
          <p:cNvSpPr/>
          <p:nvPr/>
        </p:nvSpPr>
        <p:spPr>
          <a:xfrm>
            <a:off x="7668891" y="3124861"/>
            <a:ext cx="1820903" cy="497502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NSMF (ONAP)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B9BD0F7-D901-4CA2-B0B1-05D5E87BA65D}"/>
              </a:ext>
            </a:extLst>
          </p:cNvPr>
          <p:cNvSpPr/>
          <p:nvPr/>
        </p:nvSpPr>
        <p:spPr>
          <a:xfrm>
            <a:off x="7667718" y="2014682"/>
            <a:ext cx="1820902" cy="483586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CSMF (ONAP)</a:t>
            </a:r>
          </a:p>
        </p:txBody>
      </p:sp>
      <p:sp>
        <p:nvSpPr>
          <p:cNvPr id="63" name="Arrow: Up-Down 62">
            <a:extLst>
              <a:ext uri="{FF2B5EF4-FFF2-40B4-BE49-F238E27FC236}">
                <a16:creationId xmlns:a16="http://schemas.microsoft.com/office/drawing/2014/main" id="{8049C1FD-405D-4803-AC00-E34153347E23}"/>
              </a:ext>
            </a:extLst>
          </p:cNvPr>
          <p:cNvSpPr/>
          <p:nvPr/>
        </p:nvSpPr>
        <p:spPr>
          <a:xfrm>
            <a:off x="8439684" y="251513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6BF792-0448-4680-BB13-D03F736E009A}"/>
              </a:ext>
            </a:extLst>
          </p:cNvPr>
          <p:cNvSpPr/>
          <p:nvPr/>
        </p:nvSpPr>
        <p:spPr>
          <a:xfrm>
            <a:off x="7668891" y="4248955"/>
            <a:ext cx="1819729" cy="506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NSSMF(s)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Arrow: Up-Down 65">
            <a:extLst>
              <a:ext uri="{FF2B5EF4-FFF2-40B4-BE49-F238E27FC236}">
                <a16:creationId xmlns:a16="http://schemas.microsoft.com/office/drawing/2014/main" id="{B8494130-B56D-46DB-902E-6D72E80A8EBA}"/>
              </a:ext>
            </a:extLst>
          </p:cNvPr>
          <p:cNvSpPr/>
          <p:nvPr/>
        </p:nvSpPr>
        <p:spPr>
          <a:xfrm>
            <a:off x="8424595" y="1378791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67" name="Cloud 66">
            <a:extLst>
              <a:ext uri="{FF2B5EF4-FFF2-40B4-BE49-F238E27FC236}">
                <a16:creationId xmlns:a16="http://schemas.microsoft.com/office/drawing/2014/main" id="{2DCCD434-C081-461C-8712-B38697FB38C1}"/>
              </a:ext>
            </a:extLst>
          </p:cNvPr>
          <p:cNvSpPr/>
          <p:nvPr/>
        </p:nvSpPr>
        <p:spPr>
          <a:xfrm>
            <a:off x="7604597" y="5285954"/>
            <a:ext cx="1819729" cy="483586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8" name="Arrow: Up-Down 67">
            <a:extLst>
              <a:ext uri="{FF2B5EF4-FFF2-40B4-BE49-F238E27FC236}">
                <a16:creationId xmlns:a16="http://schemas.microsoft.com/office/drawing/2014/main" id="{4F261100-C2BE-4B35-8D4B-DC81F3CEA84C}"/>
              </a:ext>
            </a:extLst>
          </p:cNvPr>
          <p:cNvSpPr/>
          <p:nvPr/>
        </p:nvSpPr>
        <p:spPr>
          <a:xfrm>
            <a:off x="8423423" y="3622362"/>
            <a:ext cx="302840" cy="626593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69" name="Arrow: Up-Down 68">
            <a:extLst>
              <a:ext uri="{FF2B5EF4-FFF2-40B4-BE49-F238E27FC236}">
                <a16:creationId xmlns:a16="http://schemas.microsoft.com/office/drawing/2014/main" id="{8D59BDCE-FB8A-40F1-AC8A-F1EB9DB0C995}"/>
              </a:ext>
            </a:extLst>
          </p:cNvPr>
          <p:cNvSpPr/>
          <p:nvPr/>
        </p:nvSpPr>
        <p:spPr>
          <a:xfrm>
            <a:off x="8419117" y="4754982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D4B26B5-DA7A-46FB-A22B-DD883C72CF3C}"/>
              </a:ext>
            </a:extLst>
          </p:cNvPr>
          <p:cNvSpPr/>
          <p:nvPr/>
        </p:nvSpPr>
        <p:spPr>
          <a:xfrm>
            <a:off x="10050429" y="3124861"/>
            <a:ext cx="1820903" cy="5103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NSMF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76FA51E-B68B-4D9F-BB5D-F164FECF745D}"/>
              </a:ext>
            </a:extLst>
          </p:cNvPr>
          <p:cNvSpPr/>
          <p:nvPr/>
        </p:nvSpPr>
        <p:spPr>
          <a:xfrm>
            <a:off x="10049256" y="2044871"/>
            <a:ext cx="1820902" cy="49639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CSMF</a:t>
            </a:r>
          </a:p>
        </p:txBody>
      </p:sp>
      <p:sp>
        <p:nvSpPr>
          <p:cNvPr id="72" name="Arrow: Up-Down 71">
            <a:extLst>
              <a:ext uri="{FF2B5EF4-FFF2-40B4-BE49-F238E27FC236}">
                <a16:creationId xmlns:a16="http://schemas.microsoft.com/office/drawing/2014/main" id="{B8127EAE-DE26-4A92-B2A0-DCB82E674CEA}"/>
              </a:ext>
            </a:extLst>
          </p:cNvPr>
          <p:cNvSpPr/>
          <p:nvPr/>
        </p:nvSpPr>
        <p:spPr>
          <a:xfrm>
            <a:off x="10806133" y="2525250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607FE71-C38F-44DF-A38B-192184B98E4C}"/>
              </a:ext>
            </a:extLst>
          </p:cNvPr>
          <p:cNvSpPr/>
          <p:nvPr/>
        </p:nvSpPr>
        <p:spPr>
          <a:xfrm>
            <a:off x="10050429" y="4236659"/>
            <a:ext cx="1819729" cy="531127"/>
          </a:xfrm>
          <a:prstGeom prst="rect">
            <a:avLst/>
          </a:prstGeom>
          <a:solidFill>
            <a:srgbClr val="CCFFFF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rgbClr val="44546A"/>
                </a:solidFill>
              </a:rPr>
              <a:t>NSSMF(s)</a:t>
            </a:r>
            <a:r>
              <a:rPr lang="en-US" sz="20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en-US" sz="2000" b="1" baseline="30000" dirty="0">
              <a:solidFill>
                <a:srgbClr val="44546A"/>
              </a:solidFill>
            </a:endParaRPr>
          </a:p>
          <a:p>
            <a:pPr algn="ctr"/>
            <a:r>
              <a:rPr lang="en-US" b="1" dirty="0">
                <a:solidFill>
                  <a:srgbClr val="44546A"/>
                </a:solidFill>
              </a:rPr>
              <a:t>(ONAP)</a:t>
            </a:r>
          </a:p>
        </p:txBody>
      </p:sp>
      <p:sp>
        <p:nvSpPr>
          <p:cNvPr id="75" name="Arrow: Up-Down 74">
            <a:extLst>
              <a:ext uri="{FF2B5EF4-FFF2-40B4-BE49-F238E27FC236}">
                <a16:creationId xmlns:a16="http://schemas.microsoft.com/office/drawing/2014/main" id="{B261797F-691B-4D38-9F8B-5BE06E9D3FB3}"/>
              </a:ext>
            </a:extLst>
          </p:cNvPr>
          <p:cNvSpPr/>
          <p:nvPr/>
        </p:nvSpPr>
        <p:spPr>
          <a:xfrm>
            <a:off x="10806133" y="1405242"/>
            <a:ext cx="307145" cy="628086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76" name="Cloud 75">
            <a:extLst>
              <a:ext uri="{FF2B5EF4-FFF2-40B4-BE49-F238E27FC236}">
                <a16:creationId xmlns:a16="http://schemas.microsoft.com/office/drawing/2014/main" id="{F85843BE-3383-436A-ACDE-79D348AFD00F}"/>
              </a:ext>
            </a:extLst>
          </p:cNvPr>
          <p:cNvSpPr/>
          <p:nvPr/>
        </p:nvSpPr>
        <p:spPr>
          <a:xfrm>
            <a:off x="9986135" y="5298758"/>
            <a:ext cx="1819729" cy="48614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err="1">
                <a:solidFill>
                  <a:srgbClr val="44546A"/>
                </a:solidFill>
              </a:rPr>
              <a:t>xNFs</a:t>
            </a:r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77" name="Arrow: Up-Down 76">
            <a:extLst>
              <a:ext uri="{FF2B5EF4-FFF2-40B4-BE49-F238E27FC236}">
                <a16:creationId xmlns:a16="http://schemas.microsoft.com/office/drawing/2014/main" id="{03C74357-1829-4C42-B272-37EC7488991E}"/>
              </a:ext>
            </a:extLst>
          </p:cNvPr>
          <p:cNvSpPr/>
          <p:nvPr/>
        </p:nvSpPr>
        <p:spPr>
          <a:xfrm>
            <a:off x="10804960" y="3635167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78" name="Arrow: Up-Down 77">
            <a:extLst>
              <a:ext uri="{FF2B5EF4-FFF2-40B4-BE49-F238E27FC236}">
                <a16:creationId xmlns:a16="http://schemas.microsoft.com/office/drawing/2014/main" id="{7C9C5C31-A164-475D-B75E-ADD78CAD33E7}"/>
              </a:ext>
            </a:extLst>
          </p:cNvPr>
          <p:cNvSpPr/>
          <p:nvPr/>
        </p:nvSpPr>
        <p:spPr>
          <a:xfrm>
            <a:off x="10800655" y="4767786"/>
            <a:ext cx="307145" cy="575988"/>
          </a:xfrm>
          <a:prstGeom prst="upDown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44546A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0FDBB25-A9C5-4477-8096-752DB411C66C}"/>
              </a:ext>
            </a:extLst>
          </p:cNvPr>
          <p:cNvSpPr/>
          <p:nvPr/>
        </p:nvSpPr>
        <p:spPr>
          <a:xfrm>
            <a:off x="96874" y="5915911"/>
            <a:ext cx="1923655" cy="2913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dirty="0">
                <a:solidFill>
                  <a:srgbClr val="44546A"/>
                </a:solidFill>
              </a:rPr>
              <a:t>3</a:t>
            </a:r>
            <a:r>
              <a:rPr lang="en-US" sz="1600" baseline="30000" dirty="0">
                <a:solidFill>
                  <a:srgbClr val="44546A"/>
                </a:solidFill>
              </a:rPr>
              <a:t>rd</a:t>
            </a:r>
            <a:r>
              <a:rPr lang="en-US" sz="1600" dirty="0">
                <a:solidFill>
                  <a:srgbClr val="44546A"/>
                </a:solidFill>
              </a:rPr>
              <a:t> party component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A02A36E-09C9-4AB8-B8BF-C96DC25B2335}"/>
              </a:ext>
            </a:extLst>
          </p:cNvPr>
          <p:cNvSpPr/>
          <p:nvPr/>
        </p:nvSpPr>
        <p:spPr>
          <a:xfrm>
            <a:off x="21500" y="1054185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63AB87F-23ED-46D1-98BA-544135BC4D8F}"/>
              </a:ext>
            </a:extLst>
          </p:cNvPr>
          <p:cNvSpPr/>
          <p:nvPr/>
        </p:nvSpPr>
        <p:spPr>
          <a:xfrm>
            <a:off x="2476493" y="1000980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15B31A8-4114-4B70-AE39-8B944B7339C2}"/>
              </a:ext>
            </a:extLst>
          </p:cNvPr>
          <p:cNvSpPr/>
          <p:nvPr/>
        </p:nvSpPr>
        <p:spPr>
          <a:xfrm>
            <a:off x="5045055" y="1054184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44A7A95-B042-4CAB-B90D-7145E6E1957B}"/>
              </a:ext>
            </a:extLst>
          </p:cNvPr>
          <p:cNvSpPr/>
          <p:nvPr/>
        </p:nvSpPr>
        <p:spPr>
          <a:xfrm>
            <a:off x="7506243" y="1027734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910A87B-685E-4E95-8EF1-3CD814F83002}"/>
              </a:ext>
            </a:extLst>
          </p:cNvPr>
          <p:cNvSpPr/>
          <p:nvPr/>
        </p:nvSpPr>
        <p:spPr>
          <a:xfrm>
            <a:off x="9886163" y="1040011"/>
            <a:ext cx="322950" cy="351057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08CEDC3-5677-4106-8964-EE7B89EBB460}"/>
              </a:ext>
            </a:extLst>
          </p:cNvPr>
          <p:cNvSpPr txBox="1"/>
          <p:nvPr/>
        </p:nvSpPr>
        <p:spPr>
          <a:xfrm>
            <a:off x="3622497" y="2629227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600A66F-D0CE-4AA2-AD68-B97C05C04B7A}"/>
              </a:ext>
            </a:extLst>
          </p:cNvPr>
          <p:cNvSpPr txBox="1"/>
          <p:nvPr/>
        </p:nvSpPr>
        <p:spPr>
          <a:xfrm>
            <a:off x="6178803" y="3741955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5FF2DC0-CAC3-43F5-B006-A0928A5A7628}"/>
              </a:ext>
            </a:extLst>
          </p:cNvPr>
          <p:cNvSpPr txBox="1"/>
          <p:nvPr/>
        </p:nvSpPr>
        <p:spPr>
          <a:xfrm>
            <a:off x="11038219" y="3642147"/>
            <a:ext cx="1176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E8E4170-23BF-496D-A155-061634573144}"/>
              </a:ext>
            </a:extLst>
          </p:cNvPr>
          <p:cNvSpPr/>
          <p:nvPr/>
        </p:nvSpPr>
        <p:spPr>
          <a:xfrm>
            <a:off x="426829" y="994636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9B9BA30-4299-4DDF-A3BF-3C29E913F587}"/>
              </a:ext>
            </a:extLst>
          </p:cNvPr>
          <p:cNvSpPr/>
          <p:nvPr/>
        </p:nvSpPr>
        <p:spPr>
          <a:xfrm>
            <a:off x="2900742" y="1017247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1627EDC-B2C0-41ED-8C10-8EA941F6D30D}"/>
              </a:ext>
            </a:extLst>
          </p:cNvPr>
          <p:cNvSpPr/>
          <p:nvPr/>
        </p:nvSpPr>
        <p:spPr>
          <a:xfrm>
            <a:off x="5442137" y="1042206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535C9D1-13CB-4AAF-B74E-01D5E31036EE}"/>
              </a:ext>
            </a:extLst>
          </p:cNvPr>
          <p:cNvSpPr/>
          <p:nvPr/>
        </p:nvSpPr>
        <p:spPr>
          <a:xfrm>
            <a:off x="7908416" y="1016441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0A22899-6A5F-43F5-9E4A-534067DE352F}"/>
              </a:ext>
            </a:extLst>
          </p:cNvPr>
          <p:cNvSpPr/>
          <p:nvPr/>
        </p:nvSpPr>
        <p:spPr>
          <a:xfrm>
            <a:off x="10282619" y="1073098"/>
            <a:ext cx="1509751" cy="351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OSS/BSS/Apps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172B376-49A5-4BB2-B27A-F9BA08BD06F4}"/>
              </a:ext>
            </a:extLst>
          </p:cNvPr>
          <p:cNvSpPr txBox="1"/>
          <p:nvPr/>
        </p:nvSpPr>
        <p:spPr>
          <a:xfrm>
            <a:off x="8662562" y="3657174"/>
            <a:ext cx="11767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  <a:endParaRPr lang="en-US" sz="1600" baseline="30000" dirty="0">
              <a:solidFill>
                <a:srgbClr val="44546A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83F6E2-7780-4442-8E17-3B2E3BDE0D14}"/>
              </a:ext>
            </a:extLst>
          </p:cNvPr>
          <p:cNvSpPr txBox="1"/>
          <p:nvPr/>
        </p:nvSpPr>
        <p:spPr>
          <a:xfrm>
            <a:off x="7416962" y="1122325"/>
            <a:ext cx="837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rgbClr val="009900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E2BAC82-158A-F243-B0D3-F11395E9EE3D}"/>
              </a:ext>
            </a:extLst>
          </p:cNvPr>
          <p:cNvSpPr txBox="1"/>
          <p:nvPr/>
        </p:nvSpPr>
        <p:spPr>
          <a:xfrm>
            <a:off x="-45779" y="1619525"/>
            <a:ext cx="1385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highlight>
                  <a:srgbClr val="FFFF00"/>
                </a:highlight>
              </a:rPr>
              <a:t>G</a:t>
            </a:r>
            <a:r>
              <a:rPr kumimoji="1" lang="zh-CN" altLang="en-US" b="1" dirty="0">
                <a:highlight>
                  <a:srgbClr val="FFFF00"/>
                </a:highlight>
              </a:rPr>
              <a:t> </a:t>
            </a:r>
            <a:r>
              <a:rPr kumimoji="1" lang="en-US" altLang="zh-CN" b="1" dirty="0">
                <a:highlight>
                  <a:srgbClr val="FFFF00"/>
                </a:highlight>
              </a:rPr>
              <a:t>release</a:t>
            </a:r>
            <a:endParaRPr kumimoji="1" lang="zh-CN" altLang="en-US" b="1" dirty="0">
              <a:highlight>
                <a:srgbClr val="FFFF00"/>
              </a:highlight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B1262C7-63AB-7943-B19A-4C3B6535984C}"/>
              </a:ext>
            </a:extLst>
          </p:cNvPr>
          <p:cNvSpPr txBox="1"/>
          <p:nvPr/>
        </p:nvSpPr>
        <p:spPr>
          <a:xfrm>
            <a:off x="4678993" y="5844109"/>
            <a:ext cx="7670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highlight>
                  <a:srgbClr val="FF8585"/>
                </a:highlight>
              </a:rPr>
              <a:t>In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F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release,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only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Scenario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4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for Core is</a:t>
            </a:r>
            <a:r>
              <a:rPr kumimoji="1" lang="zh-CN" altLang="en-US" dirty="0">
                <a:highlight>
                  <a:srgbClr val="FF8585"/>
                </a:highlight>
              </a:rPr>
              <a:t> </a:t>
            </a:r>
            <a:r>
              <a:rPr kumimoji="1" lang="en-US" altLang="zh-CN" dirty="0">
                <a:highlight>
                  <a:srgbClr val="FF8585"/>
                </a:highlight>
              </a:rPr>
              <a:t>implemented</a:t>
            </a:r>
            <a:r>
              <a:rPr kumimoji="1" lang="en-US" altLang="zh-CN" dirty="0">
                <a:highlight>
                  <a:srgbClr val="00FFFF"/>
                </a:highlight>
              </a:rPr>
              <a:t>.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b="1" dirty="0">
                <a:highlight>
                  <a:srgbClr val="00FFFF"/>
                </a:highlight>
              </a:rPr>
              <a:t>Scenario</a:t>
            </a:r>
            <a:r>
              <a:rPr kumimoji="1" lang="zh-CN" altLang="en-US" b="1" dirty="0">
                <a:highlight>
                  <a:srgbClr val="00FFFF"/>
                </a:highlight>
              </a:rPr>
              <a:t> </a:t>
            </a:r>
            <a:r>
              <a:rPr kumimoji="1" lang="en-US" altLang="zh-CN" b="1" dirty="0">
                <a:highlight>
                  <a:srgbClr val="00FFFF"/>
                </a:highlight>
              </a:rPr>
              <a:t>1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dirty="0">
                <a:highlight>
                  <a:srgbClr val="00FFFF"/>
                </a:highlight>
              </a:rPr>
              <a:t>(all 3 sub-nets) &amp; </a:t>
            </a:r>
            <a:r>
              <a:rPr lang="en-US" altLang="zh-CN" b="1" dirty="0">
                <a:highlight>
                  <a:srgbClr val="00FFFF"/>
                </a:highlight>
              </a:rPr>
              <a:t>Scenario 4 for RAN and Core </a:t>
            </a:r>
            <a:r>
              <a:rPr kumimoji="1" lang="en-US" altLang="zh-CN" dirty="0">
                <a:highlight>
                  <a:srgbClr val="00FFFF"/>
                </a:highlight>
              </a:rPr>
              <a:t>will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dirty="0">
                <a:highlight>
                  <a:srgbClr val="00FFFF"/>
                </a:highlight>
              </a:rPr>
              <a:t>be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dirty="0">
                <a:highlight>
                  <a:srgbClr val="00FFFF"/>
                </a:highlight>
              </a:rPr>
              <a:t>supported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dirty="0">
                <a:highlight>
                  <a:srgbClr val="00FFFF"/>
                </a:highlight>
              </a:rPr>
              <a:t>in</a:t>
            </a:r>
            <a:r>
              <a:rPr kumimoji="1" lang="zh-CN" altLang="en-US" dirty="0">
                <a:highlight>
                  <a:srgbClr val="00FFFF"/>
                </a:highlight>
              </a:rPr>
              <a:t> </a:t>
            </a:r>
            <a:r>
              <a:rPr kumimoji="1" lang="en-US" altLang="zh-CN" b="1" dirty="0">
                <a:highlight>
                  <a:srgbClr val="00FFFF"/>
                </a:highlight>
              </a:rPr>
              <a:t>G</a:t>
            </a:r>
            <a:r>
              <a:rPr kumimoji="1" lang="zh-CN" altLang="en-US" b="1" dirty="0">
                <a:highlight>
                  <a:srgbClr val="00FFFF"/>
                </a:highlight>
              </a:rPr>
              <a:t> </a:t>
            </a:r>
            <a:r>
              <a:rPr kumimoji="1" lang="en-US" altLang="zh-CN" b="1" dirty="0">
                <a:highlight>
                  <a:srgbClr val="00FFFF"/>
                </a:highlight>
              </a:rPr>
              <a:t>release</a:t>
            </a:r>
            <a:r>
              <a:rPr kumimoji="1" lang="en-US" altLang="zh-CN" dirty="0">
                <a:highlight>
                  <a:srgbClr val="00FFFF"/>
                </a:highlight>
              </a:rPr>
              <a:t>. </a:t>
            </a:r>
            <a:endParaRPr kumimoji="1" lang="zh-CN" altLang="en-US" dirty="0">
              <a:highlight>
                <a:srgbClr val="00FFFF"/>
              </a:highlight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0B9B245-9460-4EAF-B10F-BED319BF744D}"/>
              </a:ext>
            </a:extLst>
          </p:cNvPr>
          <p:cNvSpPr txBox="1"/>
          <p:nvPr/>
        </p:nvSpPr>
        <p:spPr>
          <a:xfrm>
            <a:off x="6202873" y="2626807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6A73E79-29F9-4B14-9F00-E88A3522EA78}"/>
              </a:ext>
            </a:extLst>
          </p:cNvPr>
          <p:cNvSpPr txBox="1"/>
          <p:nvPr/>
        </p:nvSpPr>
        <p:spPr>
          <a:xfrm>
            <a:off x="8623957" y="1515478"/>
            <a:ext cx="1335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4546A"/>
                </a:solidFill>
              </a:rPr>
              <a:t>Standard APIs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3D38DD4-09BE-47C0-B46A-7B943D92624A}"/>
              </a:ext>
            </a:extLst>
          </p:cNvPr>
          <p:cNvSpPr txBox="1"/>
          <p:nvPr/>
        </p:nvSpPr>
        <p:spPr>
          <a:xfrm>
            <a:off x="42365" y="979727"/>
            <a:ext cx="8373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C00000"/>
                </a:solidFill>
                <a:sym typeface="Wingdings" panose="05000000000000000000" pitchFamily="2" charset="2"/>
              </a:rPr>
              <a:t>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7E6DB3-F692-419B-96AA-6CD2F4F9FF13}"/>
              </a:ext>
            </a:extLst>
          </p:cNvPr>
          <p:cNvSpPr/>
          <p:nvPr/>
        </p:nvSpPr>
        <p:spPr>
          <a:xfrm>
            <a:off x="21500" y="6200112"/>
            <a:ext cx="47648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Top-most NSSMF/domain-specific NSSMF – under discussion</a:t>
            </a:r>
            <a:endParaRPr lang="en-US" sz="1400" dirty="0"/>
          </a:p>
        </p:txBody>
      </p:sp>
      <p:sp>
        <p:nvSpPr>
          <p:cNvPr id="91" name="文本框 5">
            <a:extLst>
              <a:ext uri="{FF2B5EF4-FFF2-40B4-BE49-F238E27FC236}">
                <a16:creationId xmlns:a16="http://schemas.microsoft.com/office/drawing/2014/main" id="{61971FD7-4D64-4D3D-A6B6-7FCAD6CCFF55}"/>
              </a:ext>
            </a:extLst>
          </p:cNvPr>
          <p:cNvSpPr txBox="1"/>
          <p:nvPr/>
        </p:nvSpPr>
        <p:spPr>
          <a:xfrm>
            <a:off x="7170844" y="1603096"/>
            <a:ext cx="176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highlight>
                  <a:srgbClr val="FFFF00"/>
                </a:highlight>
              </a:rPr>
              <a:t>F</a:t>
            </a:r>
            <a:r>
              <a:rPr kumimoji="1" lang="zh-CN" altLang="en-US" b="1" dirty="0">
                <a:highlight>
                  <a:srgbClr val="FFFF00"/>
                </a:highlight>
              </a:rPr>
              <a:t> </a:t>
            </a:r>
            <a:r>
              <a:rPr kumimoji="1" lang="en-US" altLang="zh-CN" b="1" dirty="0">
                <a:highlight>
                  <a:srgbClr val="FFFF00"/>
                </a:highlight>
              </a:rPr>
              <a:t>&amp; G release</a:t>
            </a:r>
            <a:endParaRPr kumimoji="1" lang="zh-CN" altLang="en-US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09549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AACAB132-45B7-CE43-B635-0C984214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541" y="300594"/>
            <a:ext cx="10972800" cy="640080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Functional</a:t>
            </a:r>
            <a:r>
              <a:rPr kumimoji="1" lang="zh-CN" altLang="en-US" dirty="0"/>
              <a:t> </a:t>
            </a:r>
            <a:r>
              <a:rPr kumimoji="1" lang="en-US" altLang="zh-CN" dirty="0"/>
              <a:t>Scope</a:t>
            </a:r>
            <a:r>
              <a:rPr kumimoji="1" lang="zh-CN" altLang="en-US" dirty="0"/>
              <a:t> </a:t>
            </a:r>
            <a:r>
              <a:rPr kumimoji="1" lang="en-US" altLang="zh-CN" dirty="0"/>
              <a:t>for Frankfurt - Recap</a:t>
            </a:r>
            <a:endParaRPr kumimoji="1"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416B395-1B32-434F-9C32-328650B16A67}"/>
              </a:ext>
            </a:extLst>
          </p:cNvPr>
          <p:cNvSpPr/>
          <p:nvPr/>
        </p:nvSpPr>
        <p:spPr>
          <a:xfrm>
            <a:off x="191277" y="1601555"/>
            <a:ext cx="1844165" cy="640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>
                <a:solidFill>
                  <a:schemeClr val="tx1"/>
                </a:solidFill>
              </a:rPr>
              <a:t>CSMF</a:t>
            </a:r>
            <a:endParaRPr kumimoji="1" lang="zh-CN" altLang="en-US" b="1" dirty="0">
              <a:solidFill>
                <a:schemeClr val="tx1"/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DDADA46-5B7A-1842-92A9-701DFB587685}"/>
              </a:ext>
            </a:extLst>
          </p:cNvPr>
          <p:cNvSpPr/>
          <p:nvPr/>
        </p:nvSpPr>
        <p:spPr>
          <a:xfrm>
            <a:off x="179468" y="3184248"/>
            <a:ext cx="1906291" cy="640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>
                <a:solidFill>
                  <a:schemeClr val="tx1"/>
                </a:solidFill>
              </a:rPr>
              <a:t>NSMF</a:t>
            </a:r>
            <a:endParaRPr kumimoji="1" lang="zh-CN" altLang="en-US" b="1" dirty="0">
              <a:solidFill>
                <a:schemeClr val="tx1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83CDC95-6D75-4041-B733-E881C2E01910}"/>
              </a:ext>
            </a:extLst>
          </p:cNvPr>
          <p:cNvSpPr/>
          <p:nvPr/>
        </p:nvSpPr>
        <p:spPr>
          <a:xfrm>
            <a:off x="207270" y="4766942"/>
            <a:ext cx="1850686" cy="640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>
                <a:solidFill>
                  <a:schemeClr val="tx1"/>
                </a:solidFill>
              </a:rPr>
              <a:t>NSSMF</a:t>
            </a:r>
            <a:endParaRPr kumimoji="1"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1" name="圆角矩形 10">
            <a:extLst>
              <a:ext uri="{FF2B5EF4-FFF2-40B4-BE49-F238E27FC236}">
                <a16:creationId xmlns:a16="http://schemas.microsoft.com/office/drawing/2014/main" id="{F5FD10C2-67A4-8141-A6B0-30E187146D8C}"/>
              </a:ext>
            </a:extLst>
          </p:cNvPr>
          <p:cNvSpPr/>
          <p:nvPr/>
        </p:nvSpPr>
        <p:spPr>
          <a:xfrm>
            <a:off x="8549765" y="1464395"/>
            <a:ext cx="3450958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U-UI,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SO,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OOF, EXT-API, A&amp;AI*</a:t>
            </a:r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同侧圆角矩形 13">
            <a:extLst>
              <a:ext uri="{FF2B5EF4-FFF2-40B4-BE49-F238E27FC236}">
                <a16:creationId xmlns:a16="http://schemas.microsoft.com/office/drawing/2014/main" id="{C8C3A359-723D-F44C-8DD7-76846E68ACB4}"/>
              </a:ext>
            </a:extLst>
          </p:cNvPr>
          <p:cNvSpPr/>
          <p:nvPr/>
        </p:nvSpPr>
        <p:spPr>
          <a:xfrm>
            <a:off x="3314054" y="1043316"/>
            <a:ext cx="4266653" cy="1694044"/>
          </a:xfrm>
          <a:prstGeom prst="round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CSMF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Portal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&amp;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workflows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5G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create/delete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On-demand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activate/deactivate</a:t>
            </a:r>
          </a:p>
          <a:p>
            <a:pPr algn="ctr"/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 Northbound interface to CSMF</a:t>
            </a:r>
          </a:p>
          <a:p>
            <a:pPr algn="ctr"/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 interface to external CSMF</a:t>
            </a:r>
          </a:p>
        </p:txBody>
      </p:sp>
      <p:sp>
        <p:nvSpPr>
          <p:cNvPr id="15" name="同侧圆角矩形 14">
            <a:extLst>
              <a:ext uri="{FF2B5EF4-FFF2-40B4-BE49-F238E27FC236}">
                <a16:creationId xmlns:a16="http://schemas.microsoft.com/office/drawing/2014/main" id="{37BC38DE-D13A-6D41-851D-25CDB9C53299}"/>
              </a:ext>
            </a:extLst>
          </p:cNvPr>
          <p:cNvSpPr/>
          <p:nvPr/>
        </p:nvSpPr>
        <p:spPr>
          <a:xfrm>
            <a:off x="3314054" y="2804153"/>
            <a:ext cx="4264617" cy="1366209"/>
          </a:xfrm>
          <a:prstGeom prst="round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NSMF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Portal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&amp;</a:t>
            </a:r>
            <a:r>
              <a:rPr kumimoji="1" lang="zh-CN" altLang="en-US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workflows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instantiate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Slice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activate/deactivate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Manual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NSI/NSSI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selection</a:t>
            </a:r>
          </a:p>
          <a:p>
            <a:pPr marL="342900" indent="-342900" algn="ctr">
              <a:buAutoNum type="arabicPeriod"/>
            </a:pP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Manual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Profile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decomposition</a:t>
            </a:r>
          </a:p>
        </p:txBody>
      </p:sp>
      <p:sp>
        <p:nvSpPr>
          <p:cNvPr id="16" name="同侧圆角矩形 15">
            <a:extLst>
              <a:ext uri="{FF2B5EF4-FFF2-40B4-BE49-F238E27FC236}">
                <a16:creationId xmlns:a16="http://schemas.microsoft.com/office/drawing/2014/main" id="{1A8B2952-07B6-2A41-B5B1-06B724C69B1A}"/>
              </a:ext>
            </a:extLst>
          </p:cNvPr>
          <p:cNvSpPr/>
          <p:nvPr/>
        </p:nvSpPr>
        <p:spPr>
          <a:xfrm>
            <a:off x="3312018" y="4239179"/>
            <a:ext cx="4266653" cy="1652897"/>
          </a:xfrm>
          <a:prstGeom prst="round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kumimoji="1" lang="en-US" altLang="zh-CN" b="1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rd</a:t>
            </a:r>
            <a:r>
              <a:rPr kumimoji="1" lang="en-US" altLang="zh-CN" b="1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party NSSMF (outside ONAP)</a:t>
            </a:r>
          </a:p>
          <a:p>
            <a:pPr algn="ctr"/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between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ONAP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kumimoji="1" lang="en-US" altLang="zh-CN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rd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party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(core network)</a:t>
            </a:r>
            <a:r>
              <a:rPr kumimoji="1"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NSSMF</a:t>
            </a:r>
          </a:p>
        </p:txBody>
      </p:sp>
      <p:sp>
        <p:nvSpPr>
          <p:cNvPr id="17" name="圆角矩形 16">
            <a:extLst>
              <a:ext uri="{FF2B5EF4-FFF2-40B4-BE49-F238E27FC236}">
                <a16:creationId xmlns:a16="http://schemas.microsoft.com/office/drawing/2014/main" id="{359A8E74-300A-3049-AC57-5B3960D57C56}"/>
              </a:ext>
            </a:extLst>
          </p:cNvPr>
          <p:cNvSpPr/>
          <p:nvPr/>
        </p:nvSpPr>
        <p:spPr>
          <a:xfrm>
            <a:off x="8549765" y="3030058"/>
            <a:ext cx="3450958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U-UI,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EXT-API, SO,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OOF,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A&amp;AI*</a:t>
            </a:r>
            <a:endParaRPr kumimoji="1" lang="zh-CN" altLang="en-US" dirty="0">
              <a:solidFill>
                <a:schemeClr val="tx1"/>
              </a:solidFill>
              <a:highlight>
                <a:srgbClr val="C0C0C0"/>
              </a:highlight>
            </a:endParaRPr>
          </a:p>
        </p:txBody>
      </p:sp>
      <p:sp>
        <p:nvSpPr>
          <p:cNvPr id="18" name="圆角矩形 17">
            <a:extLst>
              <a:ext uri="{FF2B5EF4-FFF2-40B4-BE49-F238E27FC236}">
                <a16:creationId xmlns:a16="http://schemas.microsoft.com/office/drawing/2014/main" id="{DA400B5B-5AB1-FC4F-9BCE-E36BA6ED4099}"/>
              </a:ext>
            </a:extLst>
          </p:cNvPr>
          <p:cNvSpPr/>
          <p:nvPr/>
        </p:nvSpPr>
        <p:spPr>
          <a:xfrm>
            <a:off x="8581003" y="4638986"/>
            <a:ext cx="3450958" cy="104228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dirty="0">
                <a:solidFill>
                  <a:schemeClr val="tx1"/>
                </a:solidFill>
              </a:rPr>
              <a:t>SO, A&amp;AI*, SO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Adaptor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to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connect</a:t>
            </a:r>
            <a:r>
              <a:rPr kumimoji="1" lang="zh-CN" altLang="en-US" dirty="0">
                <a:solidFill>
                  <a:schemeClr val="tx1"/>
                </a:solidFill>
              </a:rPr>
              <a:t> </a:t>
            </a:r>
            <a:r>
              <a:rPr kumimoji="1" lang="en-US" altLang="zh-CN" dirty="0">
                <a:solidFill>
                  <a:schemeClr val="tx1"/>
                </a:solidFill>
              </a:rPr>
              <a:t>to external NSSMF</a:t>
            </a:r>
          </a:p>
        </p:txBody>
      </p:sp>
      <p:sp>
        <p:nvSpPr>
          <p:cNvPr id="19" name="框架 18">
            <a:extLst>
              <a:ext uri="{FF2B5EF4-FFF2-40B4-BE49-F238E27FC236}">
                <a16:creationId xmlns:a16="http://schemas.microsoft.com/office/drawing/2014/main" id="{839EBF54-60AD-314A-B7E4-759F75D15A65}"/>
              </a:ext>
            </a:extLst>
          </p:cNvPr>
          <p:cNvSpPr/>
          <p:nvPr/>
        </p:nvSpPr>
        <p:spPr>
          <a:xfrm>
            <a:off x="2831264" y="1026636"/>
            <a:ext cx="5336209" cy="4954440"/>
          </a:xfrm>
          <a:prstGeom prst="frame">
            <a:avLst>
              <a:gd name="adj1" fmla="val 0"/>
            </a:avLst>
          </a:prstGeom>
          <a:ln cmpd="dbl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框架 19">
            <a:extLst>
              <a:ext uri="{FF2B5EF4-FFF2-40B4-BE49-F238E27FC236}">
                <a16:creationId xmlns:a16="http://schemas.microsoft.com/office/drawing/2014/main" id="{83497539-0A51-B442-B6C4-583D3193F7E0}"/>
              </a:ext>
            </a:extLst>
          </p:cNvPr>
          <p:cNvSpPr/>
          <p:nvPr/>
        </p:nvSpPr>
        <p:spPr>
          <a:xfrm>
            <a:off x="67027" y="1026636"/>
            <a:ext cx="2350707" cy="4954440"/>
          </a:xfrm>
          <a:prstGeom prst="frame">
            <a:avLst>
              <a:gd name="adj1" fmla="val 0"/>
            </a:avLst>
          </a:prstGeom>
          <a:ln cmpd="dbl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1" name="框架 20">
            <a:extLst>
              <a:ext uri="{FF2B5EF4-FFF2-40B4-BE49-F238E27FC236}">
                <a16:creationId xmlns:a16="http://schemas.microsoft.com/office/drawing/2014/main" id="{3986F0AD-EA4D-FF46-AA88-C07E5212BE25}"/>
              </a:ext>
            </a:extLst>
          </p:cNvPr>
          <p:cNvSpPr/>
          <p:nvPr/>
        </p:nvSpPr>
        <p:spPr>
          <a:xfrm>
            <a:off x="8343256" y="1043316"/>
            <a:ext cx="3719592" cy="4937760"/>
          </a:xfrm>
          <a:prstGeom prst="frame">
            <a:avLst>
              <a:gd name="adj1" fmla="val 0"/>
            </a:avLst>
          </a:prstGeom>
          <a:ln cmpd="dbl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2" name="右箭头 21">
            <a:extLst>
              <a:ext uri="{FF2B5EF4-FFF2-40B4-BE49-F238E27FC236}">
                <a16:creationId xmlns:a16="http://schemas.microsoft.com/office/drawing/2014/main" id="{F6102954-410F-5C41-8E43-DC17AAE61D8E}"/>
              </a:ext>
            </a:extLst>
          </p:cNvPr>
          <p:cNvSpPr/>
          <p:nvPr/>
        </p:nvSpPr>
        <p:spPr>
          <a:xfrm>
            <a:off x="2217966" y="17050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右箭头 22">
            <a:extLst>
              <a:ext uri="{FF2B5EF4-FFF2-40B4-BE49-F238E27FC236}">
                <a16:creationId xmlns:a16="http://schemas.microsoft.com/office/drawing/2014/main" id="{3C39B933-F371-C142-A574-31390ACC06F2}"/>
              </a:ext>
            </a:extLst>
          </p:cNvPr>
          <p:cNvSpPr/>
          <p:nvPr/>
        </p:nvSpPr>
        <p:spPr>
          <a:xfrm>
            <a:off x="2217966" y="326544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右箭头 23">
            <a:extLst>
              <a:ext uri="{FF2B5EF4-FFF2-40B4-BE49-F238E27FC236}">
                <a16:creationId xmlns:a16="http://schemas.microsoft.com/office/drawing/2014/main" id="{E840DE3C-8255-3E41-884B-128289F878D5}"/>
              </a:ext>
            </a:extLst>
          </p:cNvPr>
          <p:cNvSpPr/>
          <p:nvPr/>
        </p:nvSpPr>
        <p:spPr>
          <a:xfrm>
            <a:off x="2218286" y="48483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右箭头 24">
            <a:extLst>
              <a:ext uri="{FF2B5EF4-FFF2-40B4-BE49-F238E27FC236}">
                <a16:creationId xmlns:a16="http://schemas.microsoft.com/office/drawing/2014/main" id="{1BD11A32-D25D-F348-8BBE-C0C50DA961C5}"/>
              </a:ext>
            </a:extLst>
          </p:cNvPr>
          <p:cNvSpPr/>
          <p:nvPr/>
        </p:nvSpPr>
        <p:spPr>
          <a:xfrm>
            <a:off x="7609128" y="1705080"/>
            <a:ext cx="911502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右箭头 25">
            <a:extLst>
              <a:ext uri="{FF2B5EF4-FFF2-40B4-BE49-F238E27FC236}">
                <a16:creationId xmlns:a16="http://schemas.microsoft.com/office/drawing/2014/main" id="{E1387A82-4665-3145-AC83-8ABD42180A32}"/>
              </a:ext>
            </a:extLst>
          </p:cNvPr>
          <p:cNvSpPr/>
          <p:nvPr/>
        </p:nvSpPr>
        <p:spPr>
          <a:xfrm>
            <a:off x="7609128" y="3320403"/>
            <a:ext cx="911502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右箭头 26">
            <a:extLst>
              <a:ext uri="{FF2B5EF4-FFF2-40B4-BE49-F238E27FC236}">
                <a16:creationId xmlns:a16="http://schemas.microsoft.com/office/drawing/2014/main" id="{58FCCD20-36D3-BE47-B989-6289AC7EA78A}"/>
              </a:ext>
            </a:extLst>
          </p:cNvPr>
          <p:cNvSpPr/>
          <p:nvPr/>
        </p:nvSpPr>
        <p:spPr>
          <a:xfrm>
            <a:off x="7624401" y="4935726"/>
            <a:ext cx="911502" cy="484632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4553A6F-8EBD-40E0-9826-F873719CA32D}"/>
              </a:ext>
            </a:extLst>
          </p:cNvPr>
          <p:cNvSpPr txBox="1"/>
          <p:nvPr/>
        </p:nvSpPr>
        <p:spPr>
          <a:xfrm>
            <a:off x="67027" y="6108664"/>
            <a:ext cx="11995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*</a:t>
            </a:r>
            <a:r>
              <a:rPr lang="en-US" sz="1400" dirty="0"/>
              <a:t> A&amp;AI schema changes only foreseen. There is also impact to config policies (no code changes expected in Policy component).</a:t>
            </a:r>
          </a:p>
        </p:txBody>
      </p:sp>
    </p:spTree>
    <p:extLst>
      <p:ext uri="{BB962C8B-B14F-4D97-AF65-F5344CB8AC3E}">
        <p14:creationId xmlns:p14="http://schemas.microsoft.com/office/powerpoint/2010/main" val="2540474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94BB9BD7-9828-4D15-932D-80D20A65E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54" y="2070508"/>
            <a:ext cx="12024039" cy="2639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EA80D68-E6A9-EF42-842F-3ACB50096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0445"/>
            <a:ext cx="11442492" cy="640080"/>
          </a:xfrm>
        </p:spPr>
        <p:txBody>
          <a:bodyPr>
            <a:normAutofit/>
          </a:bodyPr>
          <a:lstStyle/>
          <a:p>
            <a:r>
              <a:rPr lang="en-US" altLang="zh-CN" dirty="0"/>
              <a:t>ONAP-based</a:t>
            </a:r>
            <a:r>
              <a:rPr lang="zh-CN" altLang="en-US" dirty="0"/>
              <a:t> </a:t>
            </a:r>
            <a:r>
              <a:rPr lang="en-US" altLang="zh-CN" dirty="0"/>
              <a:t>Slice</a:t>
            </a:r>
            <a:r>
              <a:rPr lang="zh-CN" altLang="en-US" dirty="0"/>
              <a:t> </a:t>
            </a:r>
            <a:r>
              <a:rPr lang="en-US" altLang="zh-CN" dirty="0"/>
              <a:t>Management</a:t>
            </a:r>
            <a:r>
              <a:rPr lang="zh-CN" altLang="en-US" dirty="0"/>
              <a:t>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dirty="0"/>
              <a:t>NSI Life Cycle view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995EB4-50F5-4FE5-A92F-16E2CBF496DE}"/>
              </a:ext>
            </a:extLst>
          </p:cNvPr>
          <p:cNvSpPr/>
          <p:nvPr/>
        </p:nvSpPr>
        <p:spPr>
          <a:xfrm>
            <a:off x="178654" y="2606025"/>
            <a:ext cx="2426518" cy="986530"/>
          </a:xfrm>
          <a:prstGeom prst="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16CAA64-CE7A-4626-A7B6-B9D90C9C734B}"/>
              </a:ext>
            </a:extLst>
          </p:cNvPr>
          <p:cNvSpPr/>
          <p:nvPr/>
        </p:nvSpPr>
        <p:spPr>
          <a:xfrm>
            <a:off x="3164697" y="2547684"/>
            <a:ext cx="2790785" cy="1939364"/>
          </a:xfrm>
          <a:prstGeom prst="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F971C0-FB62-4D46-94B2-8FF882228718}"/>
              </a:ext>
            </a:extLst>
          </p:cNvPr>
          <p:cNvSpPr/>
          <p:nvPr/>
        </p:nvSpPr>
        <p:spPr>
          <a:xfrm>
            <a:off x="322088" y="5032322"/>
            <a:ext cx="567128" cy="301133"/>
          </a:xfrm>
          <a:prstGeom prst="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0887E6-FBA9-40F5-8E68-CFA30E0F062E}"/>
              </a:ext>
            </a:extLst>
          </p:cNvPr>
          <p:cNvSpPr txBox="1"/>
          <p:nvPr/>
        </p:nvSpPr>
        <p:spPr>
          <a:xfrm>
            <a:off x="854206" y="4912047"/>
            <a:ext cx="1958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Scope for Frankfurt</a:t>
            </a:r>
          </a:p>
          <a:p>
            <a:pPr algn="ctr"/>
            <a:r>
              <a:rPr lang="en-US" sz="1600" dirty="0"/>
              <a:t>(with enhancements)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6B91CD-E57E-47D3-B6B6-9A8B08CFE0AB}"/>
              </a:ext>
            </a:extLst>
          </p:cNvPr>
          <p:cNvSpPr txBox="1"/>
          <p:nvPr/>
        </p:nvSpPr>
        <p:spPr>
          <a:xfrm>
            <a:off x="9856201" y="4683429"/>
            <a:ext cx="21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Ref.: 3GPP TS 28.530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EF215F-20FD-4403-B494-261C3BFF51DD}"/>
              </a:ext>
            </a:extLst>
          </p:cNvPr>
          <p:cNvSpPr txBox="1"/>
          <p:nvPr/>
        </p:nvSpPr>
        <p:spPr>
          <a:xfrm>
            <a:off x="152023" y="5627166"/>
            <a:ext cx="12013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Design and pre-provision</a:t>
            </a:r>
            <a:r>
              <a:rPr lang="en-US" dirty="0"/>
              <a:t>: Creation of necessary slice/slice sub-net templates.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Creation, activation, deactivation and termination</a:t>
            </a:r>
            <a:r>
              <a:rPr lang="en-US" dirty="0"/>
              <a:t> of NSI, including its constituent slice sub-nets (RAN, Core and Transport).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957311-083D-413A-9BA7-A087BCE75913}"/>
              </a:ext>
            </a:extLst>
          </p:cNvPr>
          <p:cNvSpPr/>
          <p:nvPr/>
        </p:nvSpPr>
        <p:spPr>
          <a:xfrm>
            <a:off x="152023" y="1072169"/>
            <a:ext cx="11853164" cy="883459"/>
          </a:xfrm>
          <a:prstGeom prst="rect">
            <a:avLst/>
          </a:prstGeom>
          <a:gradFill>
            <a:gsLst>
              <a:gs pos="0">
                <a:srgbClr val="00A2E0">
                  <a:tint val="50000"/>
                  <a:satMod val="300000"/>
                </a:srgbClr>
              </a:gs>
              <a:gs pos="35000">
                <a:srgbClr val="00A2E0">
                  <a:tint val="37000"/>
                  <a:satMod val="300000"/>
                </a:srgbClr>
              </a:gs>
              <a:gs pos="100000">
                <a:srgbClr val="00A2E0">
                  <a:tint val="15000"/>
                  <a:satMod val="350000"/>
                </a:srgbClr>
              </a:gs>
            </a:gsLst>
            <a:lin ang="162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u="sng" dirty="0">
                <a:solidFill>
                  <a:schemeClr val="tx1"/>
                </a:solidFill>
              </a:rPr>
              <a:t>Objective</a:t>
            </a:r>
            <a:r>
              <a:rPr lang="zh-CN" altLang="en-US" sz="2000" b="1" u="sng" dirty="0">
                <a:solidFill>
                  <a:schemeClr val="tx1"/>
                </a:solidFill>
              </a:rPr>
              <a:t> </a:t>
            </a:r>
            <a:r>
              <a:rPr lang="en-US" altLang="zh-CN" sz="2000" b="1" u="sng" dirty="0">
                <a:solidFill>
                  <a:schemeClr val="tx1"/>
                </a:solidFill>
              </a:rPr>
              <a:t>for</a:t>
            </a:r>
            <a:r>
              <a:rPr lang="zh-CN" altLang="en-US" sz="2000" b="1" u="sng" dirty="0">
                <a:solidFill>
                  <a:schemeClr val="tx1"/>
                </a:solidFill>
              </a:rPr>
              <a:t> </a:t>
            </a:r>
            <a:r>
              <a:rPr lang="en-US" altLang="zh-CN" sz="2000" b="1" u="sng" dirty="0">
                <a:solidFill>
                  <a:schemeClr val="tx1"/>
                </a:solidFill>
              </a:rPr>
              <a:t>Guilin</a:t>
            </a:r>
            <a:r>
              <a:rPr lang="en-US" sz="2000" b="1" dirty="0">
                <a:solidFill>
                  <a:schemeClr val="tx1"/>
                </a:solidFill>
              </a:rPr>
              <a:t>: Demonstrate e2e slice design, creation, activation, deactivation and termination - including </a:t>
            </a:r>
            <a:r>
              <a:rPr lang="en-US" sz="2000" b="1" dirty="0">
                <a:solidFill>
                  <a:srgbClr val="0000FF"/>
                </a:solidFill>
              </a:rPr>
              <a:t>RAN</a:t>
            </a:r>
            <a:r>
              <a:rPr lang="en-US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rgbClr val="0000FF"/>
                </a:solidFill>
              </a:rPr>
              <a:t>Core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and Transport </a:t>
            </a:r>
            <a:r>
              <a:rPr lang="en-US" sz="2000" b="1" dirty="0">
                <a:solidFill>
                  <a:schemeClr val="tx1"/>
                </a:solidFill>
              </a:rPr>
              <a:t>slice sub-nets. Demonstrate </a:t>
            </a:r>
            <a:r>
              <a:rPr lang="en-US" sz="2000" b="1" dirty="0">
                <a:solidFill>
                  <a:srgbClr val="0000FF"/>
                </a:solidFill>
              </a:rPr>
              <a:t>KPI monitoring</a:t>
            </a:r>
            <a:r>
              <a:rPr lang="en-US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rgbClr val="0000FF"/>
                </a:solidFill>
              </a:rPr>
              <a:t>simple Closed Loop Control </a:t>
            </a:r>
            <a:r>
              <a:rPr lang="en-US" sz="2000" b="1" dirty="0">
                <a:solidFill>
                  <a:schemeClr val="tx1"/>
                </a:solidFill>
              </a:rPr>
              <a:t>&amp; </a:t>
            </a:r>
            <a:r>
              <a:rPr lang="en-US" sz="2000" b="1" dirty="0">
                <a:solidFill>
                  <a:srgbClr val="0000FF"/>
                </a:solidFill>
              </a:rPr>
              <a:t>Intelligent Slicing.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6562CA-15F6-4463-B425-52EFA5A1C60E}"/>
              </a:ext>
            </a:extLst>
          </p:cNvPr>
          <p:cNvSpPr/>
          <p:nvPr/>
        </p:nvSpPr>
        <p:spPr>
          <a:xfrm>
            <a:off x="8485804" y="2547684"/>
            <a:ext cx="3324788" cy="1939364"/>
          </a:xfrm>
          <a:prstGeom prst="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C8AAF-4019-41A1-9117-97C87826E791}"/>
              </a:ext>
            </a:extLst>
          </p:cNvPr>
          <p:cNvSpPr/>
          <p:nvPr/>
        </p:nvSpPr>
        <p:spPr>
          <a:xfrm>
            <a:off x="3800303" y="5032322"/>
            <a:ext cx="567128" cy="301133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9F8C9A-465E-4B8E-9146-ECC3DBBB3CFA}"/>
              </a:ext>
            </a:extLst>
          </p:cNvPr>
          <p:cNvSpPr txBox="1"/>
          <p:nvPr/>
        </p:nvSpPr>
        <p:spPr>
          <a:xfrm>
            <a:off x="4367431" y="5013610"/>
            <a:ext cx="2387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Additional scope for Guilin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D383F78-C12F-437A-BCF7-07697AA92A81}"/>
              </a:ext>
            </a:extLst>
          </p:cNvPr>
          <p:cNvSpPr/>
          <p:nvPr/>
        </p:nvSpPr>
        <p:spPr>
          <a:xfrm>
            <a:off x="5955482" y="2547684"/>
            <a:ext cx="2530322" cy="1044871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72E924-5C03-416E-87D8-2766A2244868}"/>
              </a:ext>
            </a:extLst>
          </p:cNvPr>
          <p:cNvSpPr/>
          <p:nvPr/>
        </p:nvSpPr>
        <p:spPr>
          <a:xfrm>
            <a:off x="5955482" y="3660387"/>
            <a:ext cx="2530322" cy="826661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08FA3F2-DA93-4991-B5F7-0BB0350F3500}"/>
              </a:ext>
            </a:extLst>
          </p:cNvPr>
          <p:cNvSpPr/>
          <p:nvPr/>
        </p:nvSpPr>
        <p:spPr>
          <a:xfrm>
            <a:off x="7485677" y="5032321"/>
            <a:ext cx="567128" cy="301133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8DC244-C5B9-4710-BF45-22A58D036478}"/>
              </a:ext>
            </a:extLst>
          </p:cNvPr>
          <p:cNvSpPr txBox="1"/>
          <p:nvPr/>
        </p:nvSpPr>
        <p:spPr>
          <a:xfrm>
            <a:off x="8052805" y="5003572"/>
            <a:ext cx="1860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Initial steps in Guilin</a:t>
            </a:r>
          </a:p>
          <a:p>
            <a:endParaRPr lang="en-US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539F8BE-3A12-4B16-8BC0-FBEC090F19E5}"/>
              </a:ext>
            </a:extLst>
          </p:cNvPr>
          <p:cNvSpPr/>
          <p:nvPr/>
        </p:nvSpPr>
        <p:spPr>
          <a:xfrm>
            <a:off x="198904" y="3652293"/>
            <a:ext cx="2406268" cy="619904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4">
            <a:extLst>
              <a:ext uri="{FF2B5EF4-FFF2-40B4-BE49-F238E27FC236}">
                <a16:creationId xmlns:a16="http://schemas.microsoft.com/office/drawing/2014/main" id="{EC6AA6CC-4F6F-BD4D-8628-438B8705D674}"/>
              </a:ext>
            </a:extLst>
          </p:cNvPr>
          <p:cNvSpPr/>
          <p:nvPr/>
        </p:nvSpPr>
        <p:spPr>
          <a:xfrm>
            <a:off x="6199210" y="3811678"/>
            <a:ext cx="2030389" cy="355282"/>
          </a:xfrm>
          <a:prstGeom prst="rect">
            <a:avLst/>
          </a:prstGeom>
          <a:solidFill>
            <a:schemeClr val="accent5">
              <a:lumMod val="20000"/>
              <a:lumOff val="80000"/>
              <a:alpha val="25000"/>
            </a:schemeClr>
          </a:solidFill>
          <a:ln w="38100"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1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Guilin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235268"/>
              </p:ext>
            </p:extLst>
          </p:nvPr>
        </p:nvGraphicFramePr>
        <p:xfrm>
          <a:off x="0" y="1008172"/>
          <a:ext cx="12192000" cy="46329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31852">
                  <a:extLst>
                    <a:ext uri="{9D8B030D-6E8A-4147-A177-3AD203B41FA5}">
                      <a16:colId xmlns:a16="http://schemas.microsoft.com/office/drawing/2014/main" val="1725803492"/>
                    </a:ext>
                  </a:extLst>
                </a:gridCol>
                <a:gridCol w="3321148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172200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401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Category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Requirement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Content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solidFill>
                            <a:schemeClr val="tx1"/>
                          </a:solidFill>
                        </a:rPr>
                        <a:t>Priority</a:t>
                      </a:r>
                      <a:endParaRPr lang="zh-CN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1648668">
                <a:tc rowSpan="3">
                  <a:txBody>
                    <a:bodyPr/>
                    <a:lstStyle/>
                    <a:p>
                      <a:r>
                        <a:rPr lang="en-US" altLang="zh-CN" sz="1800" b="1" dirty="0"/>
                        <a:t>Functional</a:t>
                      </a:r>
                      <a:r>
                        <a:rPr lang="zh-CN" altLang="en-US" sz="1800" b="1" dirty="0"/>
                        <a:t> </a:t>
                      </a:r>
                      <a:r>
                        <a:rPr lang="en-US" altLang="zh-CN" sz="1800" b="1" dirty="0"/>
                        <a:t>requirements</a:t>
                      </a:r>
                      <a:endParaRPr lang="zh-CN" altLang="en-US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Provide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a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full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E2E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Slicing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solution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involving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RAN,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Transport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and Core NSSMF, and connecting to external Core/RAN NSSMF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altLang="zh-CN" sz="1600" dirty="0"/>
                        <a:t>Support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e2e slice allocation, activation, deallocation and termination </a:t>
                      </a:r>
                      <a:r>
                        <a:rPr lang="en-US" altLang="zh-CN" sz="1600" dirty="0"/>
                        <a:t>in ONAP with RAN, Transport and Core slice subnets.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Implement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RAN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and Core NSSMF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within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ONAP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Align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with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CCVPN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use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case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team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&amp;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implement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Transport</a:t>
                      </a:r>
                      <a:r>
                        <a:rPr lang="zh-CN" altLang="en-US" sz="1600" b="1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NSSMF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Interact with external Core and RAN NSSMF.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Implement </a:t>
                      </a:r>
                      <a:r>
                        <a:rPr lang="en-US" altLang="zh-CN" sz="1600" b="1" dirty="0">
                          <a:solidFill>
                            <a:srgbClr val="0000FF"/>
                          </a:solidFill>
                        </a:rPr>
                        <a:t>improvements on top of Frankfurt content </a:t>
                      </a:r>
                      <a:r>
                        <a:rPr lang="en-US" altLang="zh-CN" sz="1600" dirty="0"/>
                        <a:t>for e2e network slicing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/>
                        <a:t>HIGH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441561">
                <a:tc vMerge="1">
                  <a:txBody>
                    <a:bodyPr/>
                    <a:lstStyle/>
                    <a:p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KPI monitoring, Closed Loop Control and Intelligent Slicing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Service/slice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KPI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Monitoring </a:t>
                      </a:r>
                      <a:r>
                        <a:rPr lang="en-US" altLang="zh-CN" sz="1600" dirty="0"/>
                        <a:t>by tenant/operator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Simple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closed loop actions for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slice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resource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optimization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/>
                        <a:t>based on KPI monitoring &amp; analysis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Use of AI/ML for slice KPI</a:t>
                      </a:r>
                      <a:r>
                        <a:rPr lang="zh-CN" altLang="en-US" sz="1600" dirty="0">
                          <a:highlight>
                            <a:srgbClr val="00FFFF"/>
                          </a:highlight>
                        </a:rPr>
                        <a:t> 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Guarantee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/>
                        <a:t>HIGH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470797"/>
                  </a:ext>
                </a:extLst>
              </a:tr>
              <a:tr h="496146">
                <a:tc vMerge="1"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Standardized interfaces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Integration with ETSI/3GPP/TMF-based APIs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Make working assumptions for missing details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MEDIUM</a:t>
                      </a:r>
                      <a:endParaRPr lang="zh-CN" altLang="en-US" sz="1600" dirty="0"/>
                    </a:p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158207"/>
                  </a:ext>
                </a:extLst>
              </a:tr>
              <a:tr h="645488">
                <a:tc>
                  <a:txBody>
                    <a:bodyPr/>
                    <a:lstStyle/>
                    <a:p>
                      <a:r>
                        <a:rPr lang="en-US" altLang="zh-CN" sz="1800" b="1" dirty="0"/>
                        <a:t>Modeling</a:t>
                      </a:r>
                      <a:endParaRPr lang="zh-CN" alt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Model enhancements, AAI schema updates</a:t>
                      </a:r>
                      <a:endParaRPr lang="zh-CN" altLang="en-US" sz="1600" dirty="0"/>
                    </a:p>
                    <a:p>
                      <a:r>
                        <a:rPr lang="en-US" altLang="zh-CN" sz="1600" dirty="0"/>
                        <a:t>1:1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mapping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between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NSI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&amp;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NSSI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Model enhancements for e2e, RAN and Transport slicing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dirty="0"/>
                        <a:t>1:1 mapping between NSI and NSSI in 3GPP - We’re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open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to</a:t>
                      </a:r>
                      <a:r>
                        <a:rPr lang="zh-CN" altLang="en-US" sz="1600" dirty="0"/>
                        <a:t> </a:t>
                      </a:r>
                      <a:r>
                        <a:rPr lang="en-US" altLang="zh-CN" sz="1600" dirty="0"/>
                        <a:t>considering it.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MEDIUM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719841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9E0379F1-EC42-B248-9F34-9C549E523E3B}"/>
              </a:ext>
            </a:extLst>
          </p:cNvPr>
          <p:cNvSpPr txBox="1"/>
          <p:nvPr/>
        </p:nvSpPr>
        <p:spPr>
          <a:xfrm>
            <a:off x="0" y="5641132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/>
              <a:t>*</a:t>
            </a:r>
            <a:r>
              <a:rPr kumimoji="1" lang="en-US" altLang="zh-CN" dirty="0"/>
              <a:t>Details</a:t>
            </a:r>
            <a:r>
              <a:rPr kumimoji="1" lang="zh-CN" altLang="en-US" dirty="0"/>
              <a:t> </a:t>
            </a:r>
            <a:r>
              <a:rPr kumimoji="1" lang="en-US" altLang="zh-CN" dirty="0"/>
              <a:t>of</a:t>
            </a:r>
            <a:r>
              <a:rPr kumimoji="1" lang="zh-CN" altLang="en-US" dirty="0"/>
              <a:t> </a:t>
            </a:r>
            <a:r>
              <a:rPr kumimoji="1" lang="en-US" altLang="zh-CN" dirty="0"/>
              <a:t>Transport</a:t>
            </a:r>
            <a:r>
              <a:rPr kumimoji="1" lang="zh-CN" altLang="en-US" dirty="0"/>
              <a:t> </a:t>
            </a:r>
            <a:r>
              <a:rPr kumimoji="1" lang="en-US" altLang="zh-CN" dirty="0"/>
              <a:t>NSSMF</a:t>
            </a:r>
            <a:r>
              <a:rPr kumimoji="1" lang="zh-CN" altLang="en-US" dirty="0"/>
              <a:t> </a:t>
            </a:r>
            <a:r>
              <a:rPr kumimoji="1" lang="en-US" altLang="zh-CN" dirty="0"/>
              <a:t>implementation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Arc</a:t>
            </a:r>
            <a:r>
              <a:rPr kumimoji="1" lang="zh-CN" altLang="en-US" dirty="0"/>
              <a:t> </a:t>
            </a:r>
            <a:r>
              <a:rPr kumimoji="1" lang="en-US" altLang="zh-CN" dirty="0"/>
              <a:t>review</a:t>
            </a:r>
            <a:r>
              <a:rPr kumimoji="1" lang="zh-CN" altLang="en-US" dirty="0"/>
              <a:t> </a:t>
            </a:r>
            <a:r>
              <a:rPr kumimoji="1" lang="en-US" altLang="zh-CN" dirty="0"/>
              <a:t>material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be</a:t>
            </a:r>
            <a:r>
              <a:rPr kumimoji="1" lang="zh-CN" altLang="en-US" dirty="0"/>
              <a:t> </a:t>
            </a:r>
            <a:r>
              <a:rPr kumimoji="1" lang="en-US" altLang="zh-CN" dirty="0"/>
              <a:t>reported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another</a:t>
            </a:r>
            <a:r>
              <a:rPr kumimoji="1" lang="zh-CN" altLang="en-US" dirty="0"/>
              <a:t> </a:t>
            </a:r>
            <a:r>
              <a:rPr kumimoji="1" lang="en-US" altLang="zh-CN" dirty="0"/>
              <a:t>requirement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team</a:t>
            </a:r>
            <a:r>
              <a:rPr kumimoji="1" lang="zh-CN" altLang="en-US" dirty="0"/>
              <a:t> </a:t>
            </a:r>
            <a:r>
              <a:rPr kumimoji="1" lang="en-US" altLang="zh-CN" dirty="0"/>
              <a:t>“CCVPN-Transport</a:t>
            </a:r>
            <a:r>
              <a:rPr kumimoji="1" lang="zh-CN" altLang="en-US" dirty="0"/>
              <a:t> </a:t>
            </a:r>
            <a:r>
              <a:rPr kumimoji="1" lang="en-US" altLang="zh-CN" dirty="0"/>
              <a:t>Slicing”</a:t>
            </a:r>
            <a:endParaRPr kumimoji="1"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8F59F78-6DAF-4E43-802D-12FCFDFD9C44}"/>
              </a:ext>
            </a:extLst>
          </p:cNvPr>
          <p:cNvSpPr txBox="1"/>
          <p:nvPr/>
        </p:nvSpPr>
        <p:spPr>
          <a:xfrm>
            <a:off x="0" y="6197600"/>
            <a:ext cx="7716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* </a:t>
            </a:r>
            <a:r>
              <a:rPr kumimoji="1" lang="en-US" altLang="zh-CN" dirty="0"/>
              <a:t>Will</a:t>
            </a:r>
            <a:r>
              <a:rPr kumimoji="1" lang="zh-CN" altLang="en-US" dirty="0"/>
              <a:t> </a:t>
            </a:r>
            <a:r>
              <a:rPr kumimoji="1" lang="en-US" altLang="zh-CN" dirty="0"/>
              <a:t>also</a:t>
            </a:r>
            <a:r>
              <a:rPr kumimoji="1" lang="zh-CN" altLang="en-US" dirty="0"/>
              <a:t> </a:t>
            </a:r>
            <a:r>
              <a:rPr kumimoji="1" lang="en-US" altLang="zh-CN" dirty="0"/>
              <a:t>start</a:t>
            </a:r>
            <a:r>
              <a:rPr kumimoji="1" lang="zh-CN" altLang="en-US" dirty="0"/>
              <a:t> </a:t>
            </a:r>
            <a:r>
              <a:rPr kumimoji="1" lang="en-US" altLang="zh-CN" dirty="0"/>
              <a:t>collaboration</a:t>
            </a:r>
            <a:r>
              <a:rPr kumimoji="1" lang="zh-CN" altLang="en-US" dirty="0"/>
              <a:t> </a:t>
            </a:r>
            <a:r>
              <a:rPr kumimoji="1" lang="en-US" altLang="zh-CN" dirty="0"/>
              <a:t>with</a:t>
            </a:r>
            <a:r>
              <a:rPr kumimoji="1" lang="zh-CN" altLang="en-US" dirty="0"/>
              <a:t> </a:t>
            </a:r>
            <a:r>
              <a:rPr kumimoji="1" lang="en-US" altLang="zh-CN" dirty="0"/>
              <a:t>Intent</a:t>
            </a:r>
            <a:r>
              <a:rPr kumimoji="1" lang="zh-CN" altLang="en-US" dirty="0"/>
              <a:t> </a:t>
            </a:r>
            <a:r>
              <a:rPr kumimoji="1" lang="en-US" altLang="zh-CN" dirty="0"/>
              <a:t>Based</a:t>
            </a:r>
            <a:r>
              <a:rPr kumimoji="1" lang="zh-CN" altLang="en-US" dirty="0"/>
              <a:t> </a:t>
            </a:r>
            <a:r>
              <a:rPr kumimoji="1" lang="en-US" altLang="zh-CN" dirty="0"/>
              <a:t>Network</a:t>
            </a:r>
            <a:r>
              <a:rPr kumimoji="1" lang="zh-CN" altLang="en-US" dirty="0"/>
              <a:t> </a:t>
            </a:r>
            <a:r>
              <a:rPr kumimoji="1" lang="en-US" altLang="zh-CN" dirty="0"/>
              <a:t>Team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this</a:t>
            </a:r>
            <a:r>
              <a:rPr kumimoji="1" lang="zh-CN" altLang="en-US" dirty="0"/>
              <a:t> </a:t>
            </a:r>
            <a:r>
              <a:rPr kumimoji="1" lang="en-US" altLang="zh-CN" dirty="0"/>
              <a:t>release</a:t>
            </a:r>
            <a:r>
              <a:rPr kumimoji="1"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630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342FA-DC66-4639-9880-67DE69C42E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Architecture &amp; Functional Scope for Guilin</a:t>
            </a:r>
          </a:p>
        </p:txBody>
      </p:sp>
    </p:spTree>
    <p:extLst>
      <p:ext uri="{BB962C8B-B14F-4D97-AF65-F5344CB8AC3E}">
        <p14:creationId xmlns:p14="http://schemas.microsoft.com/office/powerpoint/2010/main" val="66486567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138187</TotalTime>
  <Words>4709</Words>
  <Application>Microsoft Office PowerPoint</Application>
  <PresentationFormat>Widescreen</PresentationFormat>
  <Paragraphs>964</Paragraphs>
  <Slides>39</Slides>
  <Notes>13</Notes>
  <HiddenSlides>5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Microsoft YaHei</vt:lpstr>
      <vt:lpstr>.AppleSystemUIFont</vt:lpstr>
      <vt:lpstr>Arial</vt:lpstr>
      <vt:lpstr>ATT Aleck Sans</vt:lpstr>
      <vt:lpstr>Calibri</vt:lpstr>
      <vt:lpstr>Calibri Light</vt:lpstr>
      <vt:lpstr>Courier New</vt:lpstr>
      <vt:lpstr>Intel Clear Light</vt:lpstr>
      <vt:lpstr>Wingdings</vt:lpstr>
      <vt:lpstr>Office Theme</vt:lpstr>
      <vt:lpstr>Visio.Drawing.15</vt:lpstr>
      <vt:lpstr>E2E Network Slicing: Architecture Review for Guilin</vt:lpstr>
      <vt:lpstr>Overall concept</vt:lpstr>
      <vt:lpstr>3GPP Slice Management Functions (3GPP-defined)</vt:lpstr>
      <vt:lpstr>Network Slicing: 3GPP Context</vt:lpstr>
      <vt:lpstr>ONAP-based Slice Management Overall Architecture Choices</vt:lpstr>
      <vt:lpstr>Functional Scope for Frankfurt - Recap</vt:lpstr>
      <vt:lpstr>ONAP-based Slice Management - NSI Life Cycle view</vt:lpstr>
      <vt:lpstr>Summary of Guilin Requirements</vt:lpstr>
      <vt:lpstr>Architecture &amp; Functional Scope for Guilin</vt:lpstr>
      <vt:lpstr>Slice Management Functions: Supported Interfaces</vt:lpstr>
      <vt:lpstr>Slice Management Functions - Realization in Guilin</vt:lpstr>
      <vt:lpstr>NSSMF in ONAP– Functions &amp; Classification</vt:lpstr>
      <vt:lpstr>Frankfurt Improvements</vt:lpstr>
      <vt:lpstr>RAN &amp; Transport Subnet: Interaction Scenario 1</vt:lpstr>
      <vt:lpstr>RAN &amp; Transport Subnet: Interaction Scenario 2</vt:lpstr>
      <vt:lpstr>RAN Sub-net Slicing: Proposal for Guilin</vt:lpstr>
      <vt:lpstr>RAN sub-net slicing: Impact overview for Guilin</vt:lpstr>
      <vt:lpstr>External RAN NSSMF</vt:lpstr>
      <vt:lpstr>PowerPoint Presentation</vt:lpstr>
      <vt:lpstr>PowerPoint Presentation</vt:lpstr>
      <vt:lpstr>PowerPoint Presentation</vt:lpstr>
      <vt:lpstr>Core Subnet Slicing-Goals</vt:lpstr>
      <vt:lpstr>Core NSSI LCM</vt:lpstr>
      <vt:lpstr>Core NSSMF -&gt; NFVO, Day 1/n Configuration</vt:lpstr>
      <vt:lpstr>Slice KPI Monitoring</vt:lpstr>
      <vt:lpstr>Details - KPI Computation MS </vt:lpstr>
      <vt:lpstr>Closed Loop Control for NSI resource optimization</vt:lpstr>
      <vt:lpstr>Flow (NSSMFs within ONAP)</vt:lpstr>
      <vt:lpstr>Flow (NSSMFs within ONAP)</vt:lpstr>
      <vt:lpstr>Data Collection Mechanism</vt:lpstr>
      <vt:lpstr>Intelligent Slicing: KPI Guarantee Function</vt:lpstr>
      <vt:lpstr>Modeling Aspects</vt:lpstr>
      <vt:lpstr>Impact overview: Guilin</vt:lpstr>
      <vt:lpstr>Impact Summary</vt:lpstr>
      <vt:lpstr>Demo scenarios</vt:lpstr>
      <vt:lpstr>Topics for discussion</vt:lpstr>
      <vt:lpstr>Component Impacts</vt:lpstr>
      <vt:lpstr>Component Impacts – cont’d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Cheung, Ben (Nokia - US/Murray Hill)</cp:lastModifiedBy>
  <cp:revision>2086</cp:revision>
  <cp:lastPrinted>2017-12-06T19:47:24Z</cp:lastPrinted>
  <dcterms:created xsi:type="dcterms:W3CDTF">2017-02-27T16:23:08Z</dcterms:created>
  <dcterms:modified xsi:type="dcterms:W3CDTF">2020-09-29T17:38:40Z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