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39" autoAdjust="0"/>
    <p:restoredTop sz="95188" autoAdjust="0"/>
  </p:normalViewPr>
  <p:slideViewPr>
    <p:cSldViewPr snapToGrid="0">
      <p:cViewPr>
        <p:scale>
          <a:sx n="75" d="100"/>
          <a:sy n="75" d="100"/>
        </p:scale>
        <p:origin x="40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BD176-12EA-4C0F-AF64-CFFF05802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23E3BE-0AD1-4916-BF73-5D64D9D4E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EAC0A-B1F0-4145-BCBD-6E941EABD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A0B11-59C4-42D0-A57D-7971CEB2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408FB-321B-4774-AC0F-E369552C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0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3B661-C517-4AB7-BD03-6B51E9F1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ADD08-4B6C-4C5D-B61F-AB3EE1D96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1B2FB-F9A2-4815-8946-E46B1DB0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677CD-6B9F-4FBE-AC32-F8940C22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A8094-33C6-4F1A-991B-F6A10B174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1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76C9E1-A7E7-43DE-B012-401482DE23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4C7AE-F257-4E62-95B8-8B3A14F8E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E4D28-FC19-4FAD-98ED-12E6FB88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14267-51A6-4073-900B-F33DA69B4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FD996-480F-45F2-B858-B1342D45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E2887-5C60-468A-A3BE-D4D6506A8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90574-B924-4CB8-BD32-A9B5E5D6E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3932-F2B5-449B-B198-748FFD973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60BA2-AA98-4FFB-996F-5FA7B2548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7D82F-67B3-4AB6-8A81-A8B08085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4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3E4DC-5F38-4929-A265-827123DAE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52192-AE02-4BA1-94AD-D45591F7D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62BAD-4DB3-4CA9-BFA1-372FE84CA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746CF-8D72-46CD-A8D0-D2F05CE94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6000D-B872-414D-AA8C-C4AA336D4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91961-2B6D-45E6-ABD5-244A18C76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04966-8635-476D-8AE0-1DB4F6B4D5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C7EF09-80CE-4209-A742-E415EE6F1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72C459-D2B7-4E93-9D91-43DC3B420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DC1324-FD5D-47AE-9EF9-D92D79EDA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1D987-24F1-4765-B4A5-50FDB1CD0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1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EBB1-ED73-4C06-8A6F-1C08B9827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E6C2D-78B3-47BF-A068-DA7975ADA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5786C5-A1AD-40C9-BE86-5C740033B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E5D987-C3BD-4C2A-B071-2E5CDA84D5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E748BD-FA42-4017-8379-7FBA761A3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228185-48B9-42AC-8B71-26B26096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FB6418-786F-4989-91F4-47475D48B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4B4E40-D80B-492E-BD8F-FB10CFD2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8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D98B2-E0C3-41B2-B778-C43730470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50DF7F-1A6D-462F-AB29-31C36F182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28E577-45A1-4AA6-9A91-6F91FD18C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E6891-935D-404E-945C-D97A08045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4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4FFBEC-F530-4551-A196-037C17A04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894171-2B14-4918-A536-A5F7D66DA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608B4-D3B9-47F6-ABDA-1937B0B2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B7363-0E2F-432C-8586-34CB76046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D1201-2C26-404E-9A83-FC9A48618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E8E80-EA05-4801-80A8-78258D70D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E0B7B-CD9B-4071-AFC1-DAC47DC2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8715A-1B7F-4CB8-BFD8-9DC43F60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33963-C020-4506-B39A-824E3312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7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99406-7176-4596-9248-888403E61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23D103-D4B7-4BD7-93E7-607F7632D0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483CD-4BC2-4254-B7A4-47C690055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F16B4-BE44-4F8D-9944-9737CAB10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9058F-FD88-48E3-A793-B18BBA49F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AA0A1-F4C8-4501-B22C-6DF92200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1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63880A-0F83-44AD-A4C0-5AF76DDC5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F3BB0-C305-4358-BCAD-4408034788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EA106-D99C-4D88-86B5-1D94FCF83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F2808-6843-4CD2-AE77-5BE091F8DCA8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66D26-880A-4C98-932B-B7E4D5449C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37434-2E58-4EE8-BD12-9A9782F7B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FC6F7-2B95-4F63-93AF-CE2AD3F93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8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C3B731-D49D-41F7-82B7-A6219356F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12192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F611362-B32E-41CA-A990-F8E97C673331}"/>
              </a:ext>
            </a:extLst>
          </p:cNvPr>
          <p:cNvSpPr txBox="1">
            <a:spLocks/>
          </p:cNvSpPr>
          <p:nvPr/>
        </p:nvSpPr>
        <p:spPr>
          <a:xfrm>
            <a:off x="295065" y="359856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0000"/>
                  </a:outerShdw>
                </a:effectLst>
              </a:rPr>
              <a:t>Use Case Realization Call</a:t>
            </a:r>
            <a:endParaRPr lang="ru-RU" b="1" dirty="0">
              <a:solidFill>
                <a:schemeClr val="bg1"/>
              </a:solidFill>
              <a:effectLst>
                <a:outerShdw blurRad="50800" dist="50800" dir="5400000" algn="ctr" rotWithShape="0">
                  <a:srgbClr val="FF0000"/>
                </a:outerShdw>
              </a:effectLst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D531E554-6961-4E74-9049-FF9CD768A1E7}"/>
              </a:ext>
            </a:extLst>
          </p:cNvPr>
          <p:cNvSpPr txBox="1">
            <a:spLocks/>
          </p:cNvSpPr>
          <p:nvPr/>
        </p:nvSpPr>
        <p:spPr>
          <a:xfrm>
            <a:off x="295065" y="4897995"/>
            <a:ext cx="8231715" cy="89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Use Case Realization Overviews &amp; Tasks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D85714-81FE-4BB0-B259-3FA4D42BF208}"/>
              </a:ext>
            </a:extLst>
          </p:cNvPr>
          <p:cNvGrpSpPr/>
          <p:nvPr/>
        </p:nvGrpSpPr>
        <p:grpSpPr>
          <a:xfrm>
            <a:off x="152157" y="125994"/>
            <a:ext cx="7561099" cy="1671560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CFB00FC-9CA4-498C-97D9-86F3FB3E6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21C84E6-1FC2-4678-A610-941A9A971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CC1CD21-51EF-438C-A956-B1657E67E445}"/>
              </a:ext>
            </a:extLst>
          </p:cNvPr>
          <p:cNvSpPr txBox="1"/>
          <p:nvPr/>
        </p:nvSpPr>
        <p:spPr>
          <a:xfrm>
            <a:off x="346522" y="6395136"/>
            <a:ext cx="215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January 26, 2021 version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0B6FF3-10F4-4B52-A32C-1C53CEAA3EA2}"/>
              </a:ext>
            </a:extLst>
          </p:cNvPr>
          <p:cNvSpPr txBox="1"/>
          <p:nvPr/>
        </p:nvSpPr>
        <p:spPr>
          <a:xfrm>
            <a:off x="345672" y="6086160"/>
            <a:ext cx="1491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Benjamin Cheung</a:t>
            </a:r>
          </a:p>
        </p:txBody>
      </p:sp>
    </p:spTree>
    <p:extLst>
      <p:ext uri="{BB962C8B-B14F-4D97-AF65-F5344CB8AC3E}">
        <p14:creationId xmlns:p14="http://schemas.microsoft.com/office/powerpoint/2010/main" val="336998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E2A0DEF9-3A42-444D-9702-2971EBD1F08D}"/>
              </a:ext>
            </a:extLst>
          </p:cNvPr>
          <p:cNvSpPr/>
          <p:nvPr/>
        </p:nvSpPr>
        <p:spPr>
          <a:xfrm>
            <a:off x="399387" y="159051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B3E22E-5269-4534-B266-F967014D6CD7}"/>
              </a:ext>
            </a:extLst>
          </p:cNvPr>
          <p:cNvSpPr txBox="1"/>
          <p:nvPr/>
        </p:nvSpPr>
        <p:spPr>
          <a:xfrm>
            <a:off x="541867" y="450675"/>
            <a:ext cx="4193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5G Specific discussions &amp; topics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033C8941-9D01-4084-8B2B-79783C6563F8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1340F6-D0EF-4548-BFA3-DCBFB53B0003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Helping to facilitate 5G specific topics</a:t>
            </a:r>
          </a:p>
          <a:p>
            <a:r>
              <a:rPr lang="en-US" dirty="0"/>
              <a:t>		- Lay a roadmap for key 5G topics</a:t>
            </a:r>
          </a:p>
          <a:p>
            <a:r>
              <a:rPr lang="en-US" dirty="0"/>
              <a:t>		- Lead the preparation of ONAP for 5G RAN Integration with live network</a:t>
            </a:r>
          </a:p>
          <a:p>
            <a:r>
              <a:rPr lang="en-US" dirty="0"/>
              <a:t>		- Lead discussions with Use Case teams working on 5G Use Cases to insure consistency</a:t>
            </a:r>
          </a:p>
          <a:p>
            <a:r>
              <a:rPr lang="en-US" dirty="0"/>
              <a:t>		- Work with 5G teams to share information and coordinate interdependencies</a:t>
            </a:r>
          </a:p>
          <a:p>
            <a:r>
              <a:rPr lang="en-US" dirty="0"/>
              <a:t>		- Identify holes on 5G roadmap and fill gaps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https://wiki.onap.org/display/DW/Use+Case+Realization+Meeting+Register+MoM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B9715F-D0F4-4ED6-8524-2722A2AE7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2" y="3976759"/>
            <a:ext cx="5508043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6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1E89620E-B9F1-4D52-8BA7-16AA782CD0B0}"/>
              </a:ext>
            </a:extLst>
          </p:cNvPr>
          <p:cNvSpPr/>
          <p:nvPr/>
        </p:nvSpPr>
        <p:spPr>
          <a:xfrm>
            <a:off x="367394" y="138793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EEDE9A0E-5EC4-427C-81FB-C0FD1123F402}"/>
              </a:ext>
            </a:extLst>
          </p:cNvPr>
          <p:cNvSpPr/>
          <p:nvPr/>
        </p:nvSpPr>
        <p:spPr>
          <a:xfrm>
            <a:off x="367393" y="1785257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One Rounded and One Snipped 5">
            <a:extLst>
              <a:ext uri="{FF2B5EF4-FFF2-40B4-BE49-F238E27FC236}">
                <a16:creationId xmlns:a16="http://schemas.microsoft.com/office/drawing/2014/main" id="{B1DACE23-E793-468B-8D47-EE2239B40AE0}"/>
              </a:ext>
            </a:extLst>
          </p:cNvPr>
          <p:cNvSpPr/>
          <p:nvPr/>
        </p:nvSpPr>
        <p:spPr>
          <a:xfrm>
            <a:off x="367391" y="3431721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787C4A7E-897B-46F6-8359-D5922674AF10}"/>
              </a:ext>
            </a:extLst>
          </p:cNvPr>
          <p:cNvSpPr/>
          <p:nvPr/>
        </p:nvSpPr>
        <p:spPr>
          <a:xfrm>
            <a:off x="367390" y="5078185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Top Corners One Rounded and One Snipped 7">
            <a:extLst>
              <a:ext uri="{FF2B5EF4-FFF2-40B4-BE49-F238E27FC236}">
                <a16:creationId xmlns:a16="http://schemas.microsoft.com/office/drawing/2014/main" id="{01FC5930-D3C1-4609-8763-AA00E627DD6E}"/>
              </a:ext>
            </a:extLst>
          </p:cNvPr>
          <p:cNvSpPr/>
          <p:nvPr/>
        </p:nvSpPr>
        <p:spPr>
          <a:xfrm>
            <a:off x="6182124" y="138793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Top Corners One Rounded and One Snipped 8">
            <a:extLst>
              <a:ext uri="{FF2B5EF4-FFF2-40B4-BE49-F238E27FC236}">
                <a16:creationId xmlns:a16="http://schemas.microsoft.com/office/drawing/2014/main" id="{B1FE8407-214D-4E78-BD6A-76EE171A4DA3}"/>
              </a:ext>
            </a:extLst>
          </p:cNvPr>
          <p:cNvSpPr/>
          <p:nvPr/>
        </p:nvSpPr>
        <p:spPr>
          <a:xfrm>
            <a:off x="6182123" y="1785257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Top Corners One Rounded and One Snipped 9">
            <a:extLst>
              <a:ext uri="{FF2B5EF4-FFF2-40B4-BE49-F238E27FC236}">
                <a16:creationId xmlns:a16="http://schemas.microsoft.com/office/drawing/2014/main" id="{F3241EC3-66F7-4D70-8839-826799F619E7}"/>
              </a:ext>
            </a:extLst>
          </p:cNvPr>
          <p:cNvSpPr/>
          <p:nvPr/>
        </p:nvSpPr>
        <p:spPr>
          <a:xfrm>
            <a:off x="6182121" y="3431721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Top Corners One Rounded and One Snipped 10">
            <a:extLst>
              <a:ext uri="{FF2B5EF4-FFF2-40B4-BE49-F238E27FC236}">
                <a16:creationId xmlns:a16="http://schemas.microsoft.com/office/drawing/2014/main" id="{CFC5480D-202B-465C-94E8-D82EDC22E629}"/>
              </a:ext>
            </a:extLst>
          </p:cNvPr>
          <p:cNvSpPr/>
          <p:nvPr/>
        </p:nvSpPr>
        <p:spPr>
          <a:xfrm>
            <a:off x="6182120" y="5078185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4E5A62-28C6-49A8-A048-B77CB8C81309}"/>
              </a:ext>
            </a:extLst>
          </p:cNvPr>
          <p:cNvSpPr txBox="1"/>
          <p:nvPr/>
        </p:nvSpPr>
        <p:spPr>
          <a:xfrm>
            <a:off x="441960" y="441960"/>
            <a:ext cx="5083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Managing / Developing / Coordinating</a:t>
            </a:r>
          </a:p>
          <a:p>
            <a:r>
              <a:rPr lang="en-US" sz="2400" b="1" dirty="0"/>
              <a:t>Release Portal Page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DC251F-B8AC-4767-A517-17F39C34B186}"/>
              </a:ext>
            </a:extLst>
          </p:cNvPr>
          <p:cNvSpPr txBox="1"/>
          <p:nvPr/>
        </p:nvSpPr>
        <p:spPr>
          <a:xfrm>
            <a:off x="441960" y="2121272"/>
            <a:ext cx="38910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Coordinating and Developing</a:t>
            </a:r>
          </a:p>
          <a:p>
            <a:r>
              <a:rPr lang="en-US" sz="2400" b="1" dirty="0"/>
              <a:t>Use Case Overview Table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5E4B90-1FC4-4C2E-B3E8-FE88BACE4908}"/>
              </a:ext>
            </a:extLst>
          </p:cNvPr>
          <p:cNvSpPr txBox="1"/>
          <p:nvPr/>
        </p:nvSpPr>
        <p:spPr>
          <a:xfrm>
            <a:off x="441960" y="3759077"/>
            <a:ext cx="4223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Coordinate Use Case Overviews</a:t>
            </a:r>
          </a:p>
          <a:p>
            <a:r>
              <a:rPr lang="en-US" sz="2400" b="1" dirty="0"/>
              <a:t>with release updates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FCF23C-7008-4A67-8AFB-47B38229B717}"/>
              </a:ext>
            </a:extLst>
          </p:cNvPr>
          <p:cNvSpPr txBox="1"/>
          <p:nvPr/>
        </p:nvSpPr>
        <p:spPr>
          <a:xfrm>
            <a:off x="441960" y="5438389"/>
            <a:ext cx="4367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Platform Component discussions</a:t>
            </a:r>
          </a:p>
          <a:p>
            <a:r>
              <a:rPr lang="en-US" sz="2400" b="1" dirty="0"/>
              <a:t>With Use Case teams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F4C925-7A30-43B9-9A2F-95172CDF6FAD}"/>
              </a:ext>
            </a:extLst>
          </p:cNvPr>
          <p:cNvSpPr txBox="1"/>
          <p:nvPr/>
        </p:nvSpPr>
        <p:spPr>
          <a:xfrm>
            <a:off x="6324600" y="373380"/>
            <a:ext cx="4916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Information sharing across Use Cases</a:t>
            </a:r>
          </a:p>
          <a:p>
            <a:r>
              <a:rPr lang="en-US" sz="2400" b="1" dirty="0"/>
              <a:t>Interdependencies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446261-DF1D-47F1-ADE2-A55B3D693D72}"/>
              </a:ext>
            </a:extLst>
          </p:cNvPr>
          <p:cNvSpPr txBox="1"/>
          <p:nvPr/>
        </p:nvSpPr>
        <p:spPr>
          <a:xfrm>
            <a:off x="6324600" y="2052692"/>
            <a:ext cx="5311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Process / Way of Working for U/C teams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2CDDE1-6866-46B8-9319-3D0BBAB53D61}"/>
              </a:ext>
            </a:extLst>
          </p:cNvPr>
          <p:cNvSpPr txBox="1"/>
          <p:nvPr/>
        </p:nvSpPr>
        <p:spPr>
          <a:xfrm>
            <a:off x="6324600" y="3690497"/>
            <a:ext cx="494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Coordinating Specific Discussions </a:t>
            </a:r>
          </a:p>
          <a:p>
            <a:r>
              <a:rPr lang="en-US" sz="2400" b="1" dirty="0"/>
              <a:t>per topic / release basis / on demand</a:t>
            </a:r>
          </a:p>
          <a:p>
            <a:r>
              <a:rPr lang="en-US" sz="2400" b="1" dirty="0" err="1"/>
              <a:t>vDDF</a:t>
            </a:r>
            <a:r>
              <a:rPr lang="en-US" sz="2400" b="1" dirty="0"/>
              <a:t>, Requirements Call (Alla)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51747A-DFF6-44DE-9DAD-E99F0054D5BA}"/>
              </a:ext>
            </a:extLst>
          </p:cNvPr>
          <p:cNvSpPr txBox="1"/>
          <p:nvPr/>
        </p:nvSpPr>
        <p:spPr>
          <a:xfrm>
            <a:off x="6324600" y="5369809"/>
            <a:ext cx="4193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5G Specific discussions &amp; topics</a:t>
            </a:r>
          </a:p>
        </p:txBody>
      </p:sp>
    </p:spTree>
    <p:extLst>
      <p:ext uri="{BB962C8B-B14F-4D97-AF65-F5344CB8AC3E}">
        <p14:creationId xmlns:p14="http://schemas.microsoft.com/office/powerpoint/2010/main" val="221299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6F9B4FB5-96D1-4AC1-B6FE-4297CCBE75A3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0E10705C-8A51-4F4A-8F35-68B2687297ED}"/>
              </a:ext>
            </a:extLst>
          </p:cNvPr>
          <p:cNvSpPr/>
          <p:nvPr/>
        </p:nvSpPr>
        <p:spPr>
          <a:xfrm>
            <a:off x="367394" y="138793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9F55EB-FD88-4561-8CC1-905C3E730FE4}"/>
              </a:ext>
            </a:extLst>
          </p:cNvPr>
          <p:cNvSpPr txBox="1"/>
          <p:nvPr/>
        </p:nvSpPr>
        <p:spPr>
          <a:xfrm>
            <a:off x="441960" y="441960"/>
            <a:ext cx="5083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Managing / Developing / Coordinating</a:t>
            </a:r>
          </a:p>
          <a:p>
            <a:r>
              <a:rPr lang="en-US" sz="2400" b="1" dirty="0"/>
              <a:t>Release Portal Page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13469D-3E68-4B0E-8909-42D6901611D8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Each release there is a portal page that describes the use cases in detail. This task entails:</a:t>
            </a:r>
          </a:p>
          <a:p>
            <a:r>
              <a:rPr lang="en-US" dirty="0"/>
              <a:t>		- Reaching out to the Use Case teams to make them aware of the portal page</a:t>
            </a:r>
          </a:p>
          <a:p>
            <a:r>
              <a:rPr lang="en-US" dirty="0"/>
              <a:t>		- Help them in creating the pages with same look &amp; feel. </a:t>
            </a:r>
          </a:p>
          <a:p>
            <a:r>
              <a:rPr lang="en-US" dirty="0"/>
              <a:t>		- Create the release “Base” Page. That others can clone</a:t>
            </a:r>
          </a:p>
          <a:p>
            <a:r>
              <a:rPr lang="en-US" dirty="0"/>
              <a:t>		- Updating the PTLs after nominations. </a:t>
            </a:r>
          </a:p>
          <a:p>
            <a:r>
              <a:rPr lang="en-US" dirty="0"/>
              <a:t>		- Updating the portal page framework.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https://wiki.onap.org/pages/viewpage.action?pageId=92996235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C01AFF-B4DF-4343-9EE6-A6F83A435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67" y="4015405"/>
            <a:ext cx="6441274" cy="281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3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AC38386B-06AE-450C-9ABF-0221090A9106}"/>
              </a:ext>
            </a:extLst>
          </p:cNvPr>
          <p:cNvSpPr/>
          <p:nvPr/>
        </p:nvSpPr>
        <p:spPr>
          <a:xfrm>
            <a:off x="384327" y="151189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81D911-7AD8-47AF-8C82-0703C2E2620B}"/>
              </a:ext>
            </a:extLst>
          </p:cNvPr>
          <p:cNvSpPr txBox="1"/>
          <p:nvPr/>
        </p:nvSpPr>
        <p:spPr>
          <a:xfrm>
            <a:off x="458894" y="487204"/>
            <a:ext cx="38910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Coordinating and Developing</a:t>
            </a:r>
          </a:p>
          <a:p>
            <a:r>
              <a:rPr lang="en-US" sz="2400" b="1" dirty="0"/>
              <a:t>Use Case Overview Table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C173895C-1289-4A28-89B6-E29946563A6F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0AF750-CF4D-499E-AF50-CB68EE1C8DAE}"/>
              </a:ext>
            </a:extLst>
          </p:cNvPr>
          <p:cNvSpPr txBox="1"/>
          <p:nvPr/>
        </p:nvSpPr>
        <p:spPr>
          <a:xfrm>
            <a:off x="541866" y="1820332"/>
            <a:ext cx="106764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On the portal page there is a table dedicated to an overview of all of the use cases</a:t>
            </a:r>
          </a:p>
          <a:p>
            <a:r>
              <a:rPr lang="en-US" dirty="0"/>
              <a:t>		- Reaching out to the Use Case teams get their latest overview slides</a:t>
            </a:r>
          </a:p>
          <a:p>
            <a:r>
              <a:rPr lang="en-US" dirty="0"/>
              <a:t>		- Finding the latest Video/Demo presentation recording</a:t>
            </a:r>
          </a:p>
          <a:p>
            <a:r>
              <a:rPr lang="en-US" dirty="0"/>
              <a:t>		- Keeping this table up to date per release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https://wiki.onap.org/pages/viewpage.action?pageId=92996235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8D0C89-4127-41C2-AB42-E5A968A6C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33" y="3964605"/>
            <a:ext cx="5588287" cy="289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87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32C46DA6-DC5A-4AF4-BA10-186B62CA911D}"/>
              </a:ext>
            </a:extLst>
          </p:cNvPr>
          <p:cNvSpPr/>
          <p:nvPr/>
        </p:nvSpPr>
        <p:spPr>
          <a:xfrm>
            <a:off x="358924" y="180520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BF5E48-E0AC-462D-B781-A5CB989C5F6D}"/>
              </a:ext>
            </a:extLst>
          </p:cNvPr>
          <p:cNvSpPr txBox="1"/>
          <p:nvPr/>
        </p:nvSpPr>
        <p:spPr>
          <a:xfrm>
            <a:off x="433493" y="507876"/>
            <a:ext cx="4223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Coordinate Use Case Overviews</a:t>
            </a:r>
          </a:p>
          <a:p>
            <a:r>
              <a:rPr lang="en-US" sz="2400" b="1" dirty="0"/>
              <a:t>with release updates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E928F314-B16F-424C-8FED-527FA9111B3E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368880-78AE-4DF6-9E57-9AF36DBFA8B1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At the Use Case Realization Calls with U/C Overviews</a:t>
            </a:r>
          </a:p>
          <a:p>
            <a:r>
              <a:rPr lang="en-US" dirty="0"/>
              <a:t>		- Reaching out to the Use Case teams to coordinate talks</a:t>
            </a:r>
          </a:p>
          <a:p>
            <a:r>
              <a:rPr lang="en-US" dirty="0"/>
              <a:t>		- Schedule &amp; coordinate with presenters </a:t>
            </a:r>
          </a:p>
          <a:p>
            <a:r>
              <a:rPr lang="en-US" dirty="0"/>
              <a:t>		- Update the schedule of presenters</a:t>
            </a:r>
          </a:p>
          <a:p>
            <a:r>
              <a:rPr lang="en-US" dirty="0"/>
              <a:t>		- Make sure there is good coverage of Use Cases with presentations</a:t>
            </a:r>
          </a:p>
          <a:p>
            <a:r>
              <a:rPr lang="en-US" dirty="0"/>
              <a:t>		- Work with the Overview Table manager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https://wiki.onap.org/display/DW/Use+Case+Realization+Meeting+Register+MoM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BF5FFC-ACFC-403D-BD68-14A8FC45D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2" y="3976759"/>
            <a:ext cx="5508043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8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D20DADF4-0460-486D-8AC1-7B2BADA2BEDF}"/>
              </a:ext>
            </a:extLst>
          </p:cNvPr>
          <p:cNvSpPr/>
          <p:nvPr/>
        </p:nvSpPr>
        <p:spPr>
          <a:xfrm>
            <a:off x="375857" y="167519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BD7034-1228-41D2-8EA5-8CACBB333C7D}"/>
              </a:ext>
            </a:extLst>
          </p:cNvPr>
          <p:cNvSpPr txBox="1"/>
          <p:nvPr/>
        </p:nvSpPr>
        <p:spPr>
          <a:xfrm>
            <a:off x="450427" y="527723"/>
            <a:ext cx="4367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Platform Component discussions</a:t>
            </a:r>
          </a:p>
          <a:p>
            <a:r>
              <a:rPr lang="en-US" sz="2400" b="1" dirty="0"/>
              <a:t>With Use Case teams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555148B4-087E-4A12-9A96-CC3B92CCD5B0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D51F09-1177-4E11-A978-FA3F45FF1597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At the Use Case Realization Calls with U/C Overviews</a:t>
            </a:r>
          </a:p>
          <a:p>
            <a:r>
              <a:rPr lang="en-US" dirty="0"/>
              <a:t>		- Reaching out to the Use Case teams that have impact on platform components</a:t>
            </a:r>
          </a:p>
          <a:p>
            <a:r>
              <a:rPr lang="en-US" dirty="0"/>
              <a:t>		- Schedule &amp; coordinate with PTLs &amp; Use Case Teams</a:t>
            </a:r>
          </a:p>
          <a:p>
            <a:r>
              <a:rPr lang="en-US" dirty="0"/>
              <a:t>		- Update the schedule of PTL meetings</a:t>
            </a:r>
          </a:p>
          <a:p>
            <a:r>
              <a:rPr lang="en-US" dirty="0"/>
              <a:t>		- Make sure there is good coverage of Use Cases across component impacts</a:t>
            </a:r>
          </a:p>
          <a:p>
            <a:r>
              <a:rPr lang="en-US" dirty="0"/>
              <a:t>		- Ideally meet before M1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https://wiki.onap.org/display/DW/Use+Case+Realization+Meeting+Register+MoM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BEB46-DE10-48B7-AE37-84E40E1E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2" y="3976759"/>
            <a:ext cx="5508043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634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07090756-76FE-4E0C-884A-792A5400B036}"/>
              </a:ext>
            </a:extLst>
          </p:cNvPr>
          <p:cNvSpPr/>
          <p:nvPr/>
        </p:nvSpPr>
        <p:spPr>
          <a:xfrm>
            <a:off x="221591" y="138793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333217-90A7-439A-9038-D22BD297C9D2}"/>
              </a:ext>
            </a:extLst>
          </p:cNvPr>
          <p:cNvSpPr txBox="1"/>
          <p:nvPr/>
        </p:nvSpPr>
        <p:spPr>
          <a:xfrm>
            <a:off x="364067" y="373380"/>
            <a:ext cx="4916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Information sharing across Use Cases</a:t>
            </a:r>
          </a:p>
          <a:p>
            <a:r>
              <a:rPr lang="en-US" sz="2400" b="1" dirty="0"/>
              <a:t>Interdependencies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859825A0-1E35-4D80-95DD-6E8EC59DED46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5CC58-B7C6-4569-A5CD-499FF4840D5B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At the Use Case Realization Calls with U/C Overviews</a:t>
            </a:r>
          </a:p>
          <a:p>
            <a:r>
              <a:rPr lang="en-US" dirty="0"/>
              <a:t>		- Interdependency Chart</a:t>
            </a:r>
          </a:p>
          <a:p>
            <a:r>
              <a:rPr lang="en-US" dirty="0"/>
              <a:t>		- Schedule &amp; coordinate Use Case Teams</a:t>
            </a:r>
          </a:p>
          <a:p>
            <a:r>
              <a:rPr lang="en-US" dirty="0"/>
              <a:t>		- Identify key interdependencies between Use Case Teams</a:t>
            </a:r>
          </a:p>
          <a:p>
            <a:r>
              <a:rPr lang="en-US" dirty="0"/>
              <a:t>		- Socialize interdependencies, host meetings to resolve and raise awareness</a:t>
            </a:r>
          </a:p>
          <a:p>
            <a:r>
              <a:rPr lang="en-US" dirty="0"/>
              <a:t>		- e.g. CPS, Vertical Industry, E2E Network Slicing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https://wiki.onap.org/display/DW/Use+Case+Realization+Meeting+Register+MoM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86C26-6A41-446C-8D04-F2DB23A88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191" y="4066062"/>
            <a:ext cx="10071618" cy="20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40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D4133494-D010-4E86-A5BA-C954AAEC1D14}"/>
              </a:ext>
            </a:extLst>
          </p:cNvPr>
          <p:cNvSpPr/>
          <p:nvPr/>
        </p:nvSpPr>
        <p:spPr>
          <a:xfrm>
            <a:off x="365523" y="142723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94B731-8E04-4298-8DE8-398D2BF59760}"/>
              </a:ext>
            </a:extLst>
          </p:cNvPr>
          <p:cNvSpPr txBox="1"/>
          <p:nvPr/>
        </p:nvSpPr>
        <p:spPr>
          <a:xfrm>
            <a:off x="508000" y="410158"/>
            <a:ext cx="5311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Process / Way of Working for U/C teams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A0BE74F3-C4EF-40E5-95B4-4CC9FBDC8D31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768389-5147-49AB-889B-C6DF683F916B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At the Use Case Way of Working</a:t>
            </a:r>
          </a:p>
          <a:p>
            <a:r>
              <a:rPr lang="en-US" dirty="0"/>
              <a:t>		- Develop and maintain the Way of Working Process Page</a:t>
            </a:r>
          </a:p>
          <a:p>
            <a:r>
              <a:rPr lang="en-US" dirty="0"/>
              <a:t>		- Update as process changes</a:t>
            </a:r>
          </a:p>
          <a:p>
            <a:r>
              <a:rPr lang="en-US" dirty="0"/>
              <a:t>		- Communicate to TSC and other groups</a:t>
            </a:r>
          </a:p>
          <a:p>
            <a:r>
              <a:rPr lang="en-US" dirty="0"/>
              <a:t>		- Discuss with Use Case Teams for common process</a:t>
            </a:r>
          </a:p>
          <a:p>
            <a:r>
              <a:rPr lang="en-US" dirty="0"/>
              <a:t>		- Coordinate w/ ONAP PJM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https://wiki.onap.org/pages/viewpage.action?pageId=79204390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B325E2-A778-4207-A6EF-C0411DE1B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23" y="3964604"/>
            <a:ext cx="5101256" cy="287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One Rounded and One Snipped 1">
            <a:extLst>
              <a:ext uri="{FF2B5EF4-FFF2-40B4-BE49-F238E27FC236}">
                <a16:creationId xmlns:a16="http://schemas.microsoft.com/office/drawing/2014/main" id="{0B48C7A4-8C08-45A9-819F-011E0B35599A}"/>
              </a:ext>
            </a:extLst>
          </p:cNvPr>
          <p:cNvSpPr/>
          <p:nvPr/>
        </p:nvSpPr>
        <p:spPr>
          <a:xfrm>
            <a:off x="196188" y="163587"/>
            <a:ext cx="5582612" cy="1518557"/>
          </a:xfrm>
          <a:prstGeom prst="snip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5ABAF1-8F94-44D8-A01A-BB3CEF1DBF0F}"/>
              </a:ext>
            </a:extLst>
          </p:cNvPr>
          <p:cNvSpPr txBox="1"/>
          <p:nvPr/>
        </p:nvSpPr>
        <p:spPr>
          <a:xfrm>
            <a:off x="338667" y="337696"/>
            <a:ext cx="494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Coordinating Specific Discussions </a:t>
            </a:r>
          </a:p>
          <a:p>
            <a:r>
              <a:rPr lang="en-US" sz="2400" b="1" dirty="0"/>
              <a:t>per topic / release basis / on demand</a:t>
            </a:r>
          </a:p>
          <a:p>
            <a:r>
              <a:rPr lang="en-US" sz="2400" b="1" dirty="0" err="1"/>
              <a:t>vDDF</a:t>
            </a:r>
            <a:r>
              <a:rPr lang="en-US" sz="2400" b="1" dirty="0"/>
              <a:t>, Requirements Call (Alla)</a:t>
            </a:r>
          </a:p>
        </p:txBody>
      </p:sp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1C512D47-D991-4229-95DA-97A831C6FD48}"/>
              </a:ext>
            </a:extLst>
          </p:cNvPr>
          <p:cNvSpPr/>
          <p:nvPr/>
        </p:nvSpPr>
        <p:spPr>
          <a:xfrm>
            <a:off x="367393" y="1749719"/>
            <a:ext cx="11579073" cy="2144272"/>
          </a:xfrm>
          <a:prstGeom prst="snipRoundRect">
            <a:avLst>
              <a:gd name="adj1" fmla="val 10772"/>
              <a:gd name="adj2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29CD2D-9D02-47EB-B8FA-2C7C8A6245D9}"/>
              </a:ext>
            </a:extLst>
          </p:cNvPr>
          <p:cNvSpPr txBox="1"/>
          <p:nvPr/>
        </p:nvSpPr>
        <p:spPr>
          <a:xfrm>
            <a:off x="541866" y="1820332"/>
            <a:ext cx="10676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DESCRIPTION</a:t>
            </a:r>
            <a:r>
              <a:rPr lang="en-US" dirty="0"/>
              <a:t>: One Demand Topics</a:t>
            </a:r>
          </a:p>
          <a:p>
            <a:r>
              <a:rPr lang="en-US" dirty="0"/>
              <a:t>		- Coordinate on demand topics coming from Arch, TSC, Req calls</a:t>
            </a:r>
          </a:p>
          <a:p>
            <a:r>
              <a:rPr lang="en-US" dirty="0"/>
              <a:t>		- Present on </a:t>
            </a:r>
            <a:r>
              <a:rPr lang="en-US" dirty="0" err="1"/>
              <a:t>vDDFs</a:t>
            </a:r>
            <a:endParaRPr lang="en-US" dirty="0"/>
          </a:p>
          <a:p>
            <a:r>
              <a:rPr lang="en-US" dirty="0"/>
              <a:t>		- Coordinate w/ Arch, TSC, Req calls sharing of information and U/C developments.</a:t>
            </a:r>
          </a:p>
          <a:p>
            <a:r>
              <a:rPr lang="en-US" dirty="0"/>
              <a:t>		- Discuss and help to resolve key major issues impacting all use cases</a:t>
            </a:r>
          </a:p>
          <a:p>
            <a:r>
              <a:rPr lang="en-US" dirty="0"/>
              <a:t>		- Share information on new developments, new developments (e.g. CPS)</a:t>
            </a:r>
          </a:p>
          <a:p>
            <a:r>
              <a:rPr lang="en-US" b="1" dirty="0"/>
              <a:t>LINK</a:t>
            </a:r>
            <a:r>
              <a:rPr lang="en-US" dirty="0"/>
              <a:t>: https://wiki.onap.org/display/DW/Use+Case+Realization+Meeting+Register+MoM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D63D87-5157-40C3-885F-385B69F44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2" y="3976759"/>
            <a:ext cx="5508043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29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892</Words>
  <Application>Microsoft Office PowerPoint</Application>
  <PresentationFormat>Widescreen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Cheung, Ben (Nokia - US/Murray Hill)</cp:lastModifiedBy>
  <cp:revision>6</cp:revision>
  <dcterms:created xsi:type="dcterms:W3CDTF">2021-01-26T12:55:04Z</dcterms:created>
  <dcterms:modified xsi:type="dcterms:W3CDTF">2021-01-26T15:29:32Z</dcterms:modified>
</cp:coreProperties>
</file>