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23"/>
  </p:notesMasterIdLst>
  <p:sldIdLst>
    <p:sldId id="290" r:id="rId3"/>
    <p:sldId id="292" r:id="rId4"/>
    <p:sldId id="276" r:id="rId5"/>
    <p:sldId id="287" r:id="rId6"/>
    <p:sldId id="293" r:id="rId7"/>
    <p:sldId id="296" r:id="rId8"/>
    <p:sldId id="303" r:id="rId9"/>
    <p:sldId id="304" r:id="rId10"/>
    <p:sldId id="295" r:id="rId11"/>
    <p:sldId id="291" r:id="rId12"/>
    <p:sldId id="305" r:id="rId13"/>
    <p:sldId id="300" r:id="rId14"/>
    <p:sldId id="294" r:id="rId15"/>
    <p:sldId id="288" r:id="rId16"/>
    <p:sldId id="301" r:id="rId17"/>
    <p:sldId id="297" r:id="rId18"/>
    <p:sldId id="271" r:id="rId19"/>
    <p:sldId id="302" r:id="rId20"/>
    <p:sldId id="284" r:id="rId21"/>
    <p:sldId id="280"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FF7"/>
    <a:srgbClr val="D2DEEF"/>
    <a:srgbClr val="8CCBE2"/>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3" autoAdjust="0"/>
    <p:restoredTop sz="96412" autoAdjust="0"/>
  </p:normalViewPr>
  <p:slideViewPr>
    <p:cSldViewPr snapToGrid="0">
      <p:cViewPr varScale="1">
        <p:scale>
          <a:sx n="100" d="100"/>
          <a:sy n="100" d="100"/>
        </p:scale>
        <p:origin x="96" y="28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2020/3/13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a:t>
            </a:fld>
            <a:endParaRPr lang="en-US" dirty="0"/>
          </a:p>
        </p:txBody>
      </p:sp>
    </p:spTree>
    <p:extLst>
      <p:ext uri="{BB962C8B-B14F-4D97-AF65-F5344CB8AC3E}">
        <p14:creationId xmlns:p14="http://schemas.microsoft.com/office/powerpoint/2010/main" val="2035263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167790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9</a:t>
            </a:fld>
            <a:endParaRPr lang="en-US" dirty="0"/>
          </a:p>
        </p:txBody>
      </p:sp>
    </p:spTree>
    <p:extLst>
      <p:ext uri="{BB962C8B-B14F-4D97-AF65-F5344CB8AC3E}">
        <p14:creationId xmlns:p14="http://schemas.microsoft.com/office/powerpoint/2010/main" val="1327198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10</a:t>
            </a:fld>
            <a:endParaRPr lang="en-US" dirty="0"/>
          </a:p>
        </p:txBody>
      </p:sp>
    </p:spTree>
    <p:extLst>
      <p:ext uri="{BB962C8B-B14F-4D97-AF65-F5344CB8AC3E}">
        <p14:creationId xmlns:p14="http://schemas.microsoft.com/office/powerpoint/2010/main" val="1414647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11</a:t>
            </a:fld>
            <a:endParaRPr lang="en-US" dirty="0"/>
          </a:p>
        </p:txBody>
      </p:sp>
    </p:spTree>
    <p:extLst>
      <p:ext uri="{BB962C8B-B14F-4D97-AF65-F5344CB8AC3E}">
        <p14:creationId xmlns:p14="http://schemas.microsoft.com/office/powerpoint/2010/main" val="4231879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13</a:t>
            </a:fld>
            <a:endParaRPr lang="en-US" dirty="0"/>
          </a:p>
        </p:txBody>
      </p:sp>
    </p:spTree>
    <p:extLst>
      <p:ext uri="{BB962C8B-B14F-4D97-AF65-F5344CB8AC3E}">
        <p14:creationId xmlns:p14="http://schemas.microsoft.com/office/powerpoint/2010/main" val="1116567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TSCi</a:t>
            </a:r>
            <a:endParaRPr lang="en-US" dirty="0"/>
          </a:p>
          <a:p>
            <a:r>
              <a:rPr lang="en-US" dirty="0"/>
              <a:t>Add external interfaces</a:t>
            </a:r>
          </a:p>
        </p:txBody>
      </p:sp>
      <p:sp>
        <p:nvSpPr>
          <p:cNvPr id="4" name="Slide Number Placeholder 3"/>
          <p:cNvSpPr>
            <a:spLocks noGrp="1"/>
          </p:cNvSpPr>
          <p:nvPr>
            <p:ph type="sldNum" sz="quarter" idx="5"/>
          </p:nvPr>
        </p:nvSpPr>
        <p:spPr/>
        <p:txBody>
          <a:bodyPr/>
          <a:lstStyle/>
          <a:p>
            <a:fld id="{9208789E-1FC9-CE4B-B453-2AA144D753F5}" type="slidenum">
              <a:rPr lang="en-US" smtClean="0"/>
              <a:t>16</a:t>
            </a:fld>
            <a:endParaRPr lang="en-US" dirty="0"/>
          </a:p>
        </p:txBody>
      </p:sp>
    </p:spTree>
    <p:extLst>
      <p:ext uri="{BB962C8B-B14F-4D97-AF65-F5344CB8AC3E}">
        <p14:creationId xmlns:p14="http://schemas.microsoft.com/office/powerpoint/2010/main" val="1449294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2020/3/13</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2020/3/13</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2020/3/13</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2020/3/13</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740006175"/>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2020/3/13</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71" r:id="rId7"/>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hyperlink" Target="https://tools.ietf.org/html/draft-rokui-5g-transport-slice-00" TargetMode="External"/><Relationship Id="rId5" Type="http://schemas.openxmlformats.org/officeDocument/2006/relationships/image" Target="../media/image7.png"/><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dirty="0" smtClean="0"/>
              <a:t>Transport Slicing for Guilin Release Discussion</a:t>
            </a:r>
            <a:endParaRPr lang="ru-RU" dirty="0"/>
          </a:p>
        </p:txBody>
      </p:sp>
      <p:sp>
        <p:nvSpPr>
          <p:cNvPr id="3" name="TextBox 2">
            <a:extLst>
              <a:ext uri="{FF2B5EF4-FFF2-40B4-BE49-F238E27FC236}">
                <a16:creationId xmlns="" xmlns:a16="http://schemas.microsoft.com/office/drawing/2014/main" id="{6C9F7C7E-3D2C-440D-8E17-7EEAC57B5467}"/>
              </a:ext>
            </a:extLst>
          </p:cNvPr>
          <p:cNvSpPr txBox="1"/>
          <p:nvPr/>
        </p:nvSpPr>
        <p:spPr>
          <a:xfrm>
            <a:off x="10219934" y="6477142"/>
            <a:ext cx="1426994" cy="307777"/>
          </a:xfrm>
          <a:prstGeom prst="rect">
            <a:avLst/>
          </a:prstGeom>
          <a:noFill/>
        </p:spPr>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March </a:t>
            </a:r>
            <a:r>
              <a:rPr lang="en-US" sz="1400" dirty="0" smtClean="0">
                <a:solidFill>
                  <a:schemeClr val="bg1"/>
                </a:solidFill>
                <a:latin typeface="Arial" panose="020B0604020202020204" pitchFamily="34" charset="0"/>
                <a:cs typeface="Arial" panose="020B0604020202020204" pitchFamily="34" charset="0"/>
              </a:rPr>
              <a:t>12, </a:t>
            </a:r>
            <a:r>
              <a:rPr lang="en-US" sz="1400" dirty="0">
                <a:solidFill>
                  <a:schemeClr val="bg1"/>
                </a:solidFill>
                <a:latin typeface="Arial" panose="020B0604020202020204" pitchFamily="34" charset="0"/>
                <a:cs typeface="Arial" panose="020B0604020202020204" pitchFamily="34" charset="0"/>
              </a:rPr>
              <a:t>2020</a:t>
            </a:r>
          </a:p>
        </p:txBody>
      </p:sp>
    </p:spTree>
    <p:extLst>
      <p:ext uri="{BB962C8B-B14F-4D97-AF65-F5344CB8AC3E}">
        <p14:creationId xmlns:p14="http://schemas.microsoft.com/office/powerpoint/2010/main" val="4074894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17DF51C2-A9B3-479B-BC6A-EFF223335EA3}"/>
              </a:ext>
            </a:extLst>
          </p:cNvPr>
          <p:cNvSpPr>
            <a:spLocks noGrp="1"/>
          </p:cNvSpPr>
          <p:nvPr>
            <p:ph type="title"/>
          </p:nvPr>
        </p:nvSpPr>
        <p:spPr>
          <a:xfrm>
            <a:off x="-41541" y="236000"/>
            <a:ext cx="12029650" cy="640080"/>
          </a:xfrm>
        </p:spPr>
        <p:txBody>
          <a:bodyPr>
            <a:normAutofit/>
          </a:bodyPr>
          <a:lstStyle/>
          <a:p>
            <a:r>
              <a:rPr lang="en-US" altLang="zh-CN" sz="3300" dirty="0"/>
              <a:t>ONAP-based</a:t>
            </a:r>
            <a:r>
              <a:rPr lang="zh-CN" altLang="en-US" sz="3300" dirty="0"/>
              <a:t> </a:t>
            </a:r>
            <a:r>
              <a:rPr lang="en-US" altLang="zh-CN" sz="3300" dirty="0"/>
              <a:t>Slice</a:t>
            </a:r>
            <a:r>
              <a:rPr lang="zh-CN" altLang="en-US" sz="3300" dirty="0"/>
              <a:t> </a:t>
            </a:r>
            <a:r>
              <a:rPr lang="en-US" altLang="zh-CN" sz="3300" dirty="0"/>
              <a:t>Management</a:t>
            </a:r>
            <a:r>
              <a:rPr lang="zh-CN" altLang="en-US" sz="3300" dirty="0"/>
              <a:t> </a:t>
            </a:r>
            <a:r>
              <a:rPr lang="en-US" altLang="zh-CN" sz="3300" dirty="0"/>
              <a:t>Overall</a:t>
            </a:r>
            <a:r>
              <a:rPr lang="zh-CN" altLang="en-US" sz="3300" dirty="0"/>
              <a:t> </a:t>
            </a:r>
            <a:r>
              <a:rPr lang="en-US" altLang="zh-CN" sz="3300" dirty="0"/>
              <a:t>Architecture</a:t>
            </a:r>
            <a:r>
              <a:rPr lang="zh-CN" altLang="en-US" sz="3300" dirty="0"/>
              <a:t> </a:t>
            </a:r>
            <a:r>
              <a:rPr lang="en-US" altLang="zh-CN" sz="3300" dirty="0"/>
              <a:t>Choices</a:t>
            </a:r>
            <a:endParaRPr lang="en-US" sz="3300" dirty="0"/>
          </a:p>
        </p:txBody>
      </p:sp>
      <p:sp>
        <p:nvSpPr>
          <p:cNvPr id="5" name="Rectangle 4">
            <a:extLst>
              <a:ext uri="{FF2B5EF4-FFF2-40B4-BE49-F238E27FC236}">
                <a16:creationId xmlns="" xmlns:a16="http://schemas.microsoft.com/office/drawing/2014/main" id="{297544C9-6D06-4CFC-9AB5-4C08CE23D899}"/>
              </a:ext>
            </a:extLst>
          </p:cNvPr>
          <p:cNvSpPr/>
          <p:nvPr/>
        </p:nvSpPr>
        <p:spPr>
          <a:xfrm>
            <a:off x="200800" y="3135691"/>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 xmlns:a16="http://schemas.microsoft.com/office/drawing/2014/main" id="{8DDDAFB4-8560-4CFB-A582-BC2BAF1E0707}"/>
              </a:ext>
            </a:extLst>
          </p:cNvPr>
          <p:cNvSpPr/>
          <p:nvPr/>
        </p:nvSpPr>
        <p:spPr>
          <a:xfrm>
            <a:off x="199627" y="1991449"/>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8" name="Arrow: Up-Down 7">
            <a:extLst>
              <a:ext uri="{FF2B5EF4-FFF2-40B4-BE49-F238E27FC236}">
                <a16:creationId xmlns="" xmlns:a16="http://schemas.microsoft.com/office/drawing/2014/main" id="{C6339F79-2E87-40B3-A6CD-3DBAFC48F858}"/>
              </a:ext>
            </a:extLst>
          </p:cNvPr>
          <p:cNvSpPr/>
          <p:nvPr/>
        </p:nvSpPr>
        <p:spPr>
          <a:xfrm>
            <a:off x="956504" y="255941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 name="TextBox 8">
            <a:extLst>
              <a:ext uri="{FF2B5EF4-FFF2-40B4-BE49-F238E27FC236}">
                <a16:creationId xmlns="" xmlns:a16="http://schemas.microsoft.com/office/drawing/2014/main" id="{5D10E08A-EE80-4587-ABDE-C225F0A1C083}"/>
              </a:ext>
            </a:extLst>
          </p:cNvPr>
          <p:cNvSpPr txBox="1"/>
          <p:nvPr/>
        </p:nvSpPr>
        <p:spPr>
          <a:xfrm>
            <a:off x="1110076" y="1496156"/>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10" name="Rectangle 9">
            <a:extLst>
              <a:ext uri="{FF2B5EF4-FFF2-40B4-BE49-F238E27FC236}">
                <a16:creationId xmlns="" xmlns:a16="http://schemas.microsoft.com/office/drawing/2014/main" id="{E80FE248-FBAF-4E7C-A26D-234E26EDC10D}"/>
              </a:ext>
            </a:extLst>
          </p:cNvPr>
          <p:cNvSpPr/>
          <p:nvPr/>
        </p:nvSpPr>
        <p:spPr>
          <a:xfrm>
            <a:off x="200800" y="4300910"/>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aseline="30000" dirty="0">
              <a:solidFill>
                <a:srgbClr val="44546A"/>
              </a:solidFill>
            </a:endParaRPr>
          </a:p>
          <a:p>
            <a:pPr algn="ctr"/>
            <a:r>
              <a:rPr lang="en-US" b="1" dirty="0">
                <a:solidFill>
                  <a:srgbClr val="44546A"/>
                </a:solidFill>
              </a:rPr>
              <a:t>(ONAP)</a:t>
            </a:r>
          </a:p>
        </p:txBody>
      </p:sp>
      <p:sp>
        <p:nvSpPr>
          <p:cNvPr id="13" name="Arrow: Up-Down 12">
            <a:extLst>
              <a:ext uri="{FF2B5EF4-FFF2-40B4-BE49-F238E27FC236}">
                <a16:creationId xmlns="" xmlns:a16="http://schemas.microsoft.com/office/drawing/2014/main" id="{759D0625-6557-4F36-80EA-7EC46DEE73F2}"/>
              </a:ext>
            </a:extLst>
          </p:cNvPr>
          <p:cNvSpPr/>
          <p:nvPr/>
        </p:nvSpPr>
        <p:spPr>
          <a:xfrm>
            <a:off x="956504" y="13555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5" name="Cloud 14">
            <a:extLst>
              <a:ext uri="{FF2B5EF4-FFF2-40B4-BE49-F238E27FC236}">
                <a16:creationId xmlns="" xmlns:a16="http://schemas.microsoft.com/office/drawing/2014/main" id="{C89C9073-E8FB-4464-AE9C-F0A0A4AA58BF}"/>
              </a:ext>
            </a:extLst>
          </p:cNvPr>
          <p:cNvSpPr/>
          <p:nvPr/>
        </p:nvSpPr>
        <p:spPr>
          <a:xfrm>
            <a:off x="136506" y="5375270"/>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41" name="Arrow: Up-Down 40">
            <a:extLst>
              <a:ext uri="{FF2B5EF4-FFF2-40B4-BE49-F238E27FC236}">
                <a16:creationId xmlns="" xmlns:a16="http://schemas.microsoft.com/office/drawing/2014/main" id="{33137C79-7472-4B42-9B8A-17DD0168C812}"/>
              </a:ext>
            </a:extLst>
          </p:cNvPr>
          <p:cNvSpPr/>
          <p:nvPr/>
        </p:nvSpPr>
        <p:spPr>
          <a:xfrm>
            <a:off x="955331" y="371167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2" name="Arrow: Up-Down 41">
            <a:extLst>
              <a:ext uri="{FF2B5EF4-FFF2-40B4-BE49-F238E27FC236}">
                <a16:creationId xmlns="" xmlns:a16="http://schemas.microsoft.com/office/drawing/2014/main" id="{1F4324D5-5356-41BC-B6ED-1058D6837128}"/>
              </a:ext>
            </a:extLst>
          </p:cNvPr>
          <p:cNvSpPr/>
          <p:nvPr/>
        </p:nvSpPr>
        <p:spPr>
          <a:xfrm>
            <a:off x="951026" y="4844298"/>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3" name="Rectangle 42">
            <a:extLst>
              <a:ext uri="{FF2B5EF4-FFF2-40B4-BE49-F238E27FC236}">
                <a16:creationId xmlns="" xmlns:a16="http://schemas.microsoft.com/office/drawing/2014/main" id="{664F536C-24F2-481C-8479-C598C1033534}"/>
              </a:ext>
            </a:extLst>
          </p:cNvPr>
          <p:cNvSpPr/>
          <p:nvPr/>
        </p:nvSpPr>
        <p:spPr>
          <a:xfrm>
            <a:off x="2681215" y="3135691"/>
            <a:ext cx="1820903" cy="550484"/>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44" name="Rectangle 43">
            <a:extLst>
              <a:ext uri="{FF2B5EF4-FFF2-40B4-BE49-F238E27FC236}">
                <a16:creationId xmlns="" xmlns:a16="http://schemas.microsoft.com/office/drawing/2014/main" id="{167BED1D-A4E1-41F8-80F6-AF47BB8B85E6}"/>
              </a:ext>
            </a:extLst>
          </p:cNvPr>
          <p:cNvSpPr/>
          <p:nvPr/>
        </p:nvSpPr>
        <p:spPr>
          <a:xfrm>
            <a:off x="2680042" y="1991449"/>
            <a:ext cx="1820902" cy="54246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45" name="Arrow: Up-Down 44">
            <a:extLst>
              <a:ext uri="{FF2B5EF4-FFF2-40B4-BE49-F238E27FC236}">
                <a16:creationId xmlns="" xmlns:a16="http://schemas.microsoft.com/office/drawing/2014/main" id="{A034BCB5-5531-4DD4-9B24-F68D233F3C9A}"/>
              </a:ext>
            </a:extLst>
          </p:cNvPr>
          <p:cNvSpPr/>
          <p:nvPr/>
        </p:nvSpPr>
        <p:spPr>
          <a:xfrm>
            <a:off x="3436919" y="253391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7" name="Rectangle 46">
            <a:extLst>
              <a:ext uri="{FF2B5EF4-FFF2-40B4-BE49-F238E27FC236}">
                <a16:creationId xmlns="" xmlns:a16="http://schemas.microsoft.com/office/drawing/2014/main" id="{DE46E17A-C5D9-48C4-A8C3-924522740291}"/>
              </a:ext>
            </a:extLst>
          </p:cNvPr>
          <p:cNvSpPr/>
          <p:nvPr/>
        </p:nvSpPr>
        <p:spPr>
          <a:xfrm>
            <a:off x="2681215" y="4300909"/>
            <a:ext cx="1819729" cy="517885"/>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48" name="Arrow: Up-Down 47">
            <a:extLst>
              <a:ext uri="{FF2B5EF4-FFF2-40B4-BE49-F238E27FC236}">
                <a16:creationId xmlns="" xmlns:a16="http://schemas.microsoft.com/office/drawing/2014/main" id="{A159543B-7B75-4AC6-8F67-A62A52232372}"/>
              </a:ext>
            </a:extLst>
          </p:cNvPr>
          <p:cNvSpPr/>
          <p:nvPr/>
        </p:nvSpPr>
        <p:spPr>
          <a:xfrm>
            <a:off x="3467633" y="1373268"/>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49" name="Cloud 48">
            <a:extLst>
              <a:ext uri="{FF2B5EF4-FFF2-40B4-BE49-F238E27FC236}">
                <a16:creationId xmlns="" xmlns:a16="http://schemas.microsoft.com/office/drawing/2014/main" id="{91B4451B-5E82-463B-99AA-B7E0E94533A9}"/>
              </a:ext>
            </a:extLst>
          </p:cNvPr>
          <p:cNvSpPr/>
          <p:nvPr/>
        </p:nvSpPr>
        <p:spPr>
          <a:xfrm>
            <a:off x="2616921" y="5349766"/>
            <a:ext cx="1819729" cy="41977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0" name="Arrow: Up-Down 49">
            <a:extLst>
              <a:ext uri="{FF2B5EF4-FFF2-40B4-BE49-F238E27FC236}">
                <a16:creationId xmlns="" xmlns:a16="http://schemas.microsoft.com/office/drawing/2014/main" id="{C106D84D-D892-47FB-B558-D60066BB91D7}"/>
              </a:ext>
            </a:extLst>
          </p:cNvPr>
          <p:cNvSpPr/>
          <p:nvPr/>
        </p:nvSpPr>
        <p:spPr>
          <a:xfrm>
            <a:off x="3435746" y="368617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1" name="Arrow: Up-Down 50">
            <a:extLst>
              <a:ext uri="{FF2B5EF4-FFF2-40B4-BE49-F238E27FC236}">
                <a16:creationId xmlns="" xmlns:a16="http://schemas.microsoft.com/office/drawing/2014/main" id="{9EC1F957-08F3-4698-A61C-0A4437AEF255}"/>
              </a:ext>
            </a:extLst>
          </p:cNvPr>
          <p:cNvSpPr/>
          <p:nvPr/>
        </p:nvSpPr>
        <p:spPr>
          <a:xfrm>
            <a:off x="3431441" y="4818794"/>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2" name="Rectangle 51">
            <a:extLst>
              <a:ext uri="{FF2B5EF4-FFF2-40B4-BE49-F238E27FC236}">
                <a16:creationId xmlns="" xmlns:a16="http://schemas.microsoft.com/office/drawing/2014/main" id="{05C73202-C9E0-4672-B162-8C28BF11230D}"/>
              </a:ext>
            </a:extLst>
          </p:cNvPr>
          <p:cNvSpPr/>
          <p:nvPr/>
        </p:nvSpPr>
        <p:spPr>
          <a:xfrm>
            <a:off x="5223058" y="3124861"/>
            <a:ext cx="1820903" cy="535810"/>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53" name="Rectangle 52">
            <a:extLst>
              <a:ext uri="{FF2B5EF4-FFF2-40B4-BE49-F238E27FC236}">
                <a16:creationId xmlns="" xmlns:a16="http://schemas.microsoft.com/office/drawing/2014/main" id="{D0037453-B082-4BC7-943A-60F935BCA233}"/>
              </a:ext>
            </a:extLst>
          </p:cNvPr>
          <p:cNvSpPr/>
          <p:nvPr/>
        </p:nvSpPr>
        <p:spPr>
          <a:xfrm>
            <a:off x="5221885" y="1991449"/>
            <a:ext cx="1820902" cy="51696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54" name="Arrow: Up-Down 53">
            <a:extLst>
              <a:ext uri="{FF2B5EF4-FFF2-40B4-BE49-F238E27FC236}">
                <a16:creationId xmlns="" xmlns:a16="http://schemas.microsoft.com/office/drawing/2014/main" id="{6B132DFF-B34D-4A1B-9E29-1015EFF20C85}"/>
              </a:ext>
            </a:extLst>
          </p:cNvPr>
          <p:cNvSpPr/>
          <p:nvPr/>
        </p:nvSpPr>
        <p:spPr>
          <a:xfrm>
            <a:off x="5978762" y="250841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6" name="Rectangle 55">
            <a:extLst>
              <a:ext uri="{FF2B5EF4-FFF2-40B4-BE49-F238E27FC236}">
                <a16:creationId xmlns="" xmlns:a16="http://schemas.microsoft.com/office/drawing/2014/main" id="{C728D7DD-E6AF-4714-896B-216DDAE57D3B}"/>
              </a:ext>
            </a:extLst>
          </p:cNvPr>
          <p:cNvSpPr/>
          <p:nvPr/>
        </p:nvSpPr>
        <p:spPr>
          <a:xfrm>
            <a:off x="5223058" y="4290079"/>
            <a:ext cx="1819729" cy="5032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57" name="Arrow: Up-Down 56">
            <a:extLst>
              <a:ext uri="{FF2B5EF4-FFF2-40B4-BE49-F238E27FC236}">
                <a16:creationId xmlns="" xmlns:a16="http://schemas.microsoft.com/office/drawing/2014/main" id="{EE621DE1-3A9F-4F46-9930-B5DD9457BD4D}"/>
              </a:ext>
            </a:extLst>
          </p:cNvPr>
          <p:cNvSpPr/>
          <p:nvPr/>
        </p:nvSpPr>
        <p:spPr>
          <a:xfrm>
            <a:off x="5978762" y="1387834"/>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58" name="Cloud 57">
            <a:extLst>
              <a:ext uri="{FF2B5EF4-FFF2-40B4-BE49-F238E27FC236}">
                <a16:creationId xmlns="" xmlns:a16="http://schemas.microsoft.com/office/drawing/2014/main" id="{6D39476B-4A14-4935-99EA-9CE53031EF9D}"/>
              </a:ext>
            </a:extLst>
          </p:cNvPr>
          <p:cNvSpPr/>
          <p:nvPr/>
        </p:nvSpPr>
        <p:spPr>
          <a:xfrm>
            <a:off x="5158764" y="5324262"/>
            <a:ext cx="1819729" cy="460640"/>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9" name="Arrow: Up-Down 58">
            <a:extLst>
              <a:ext uri="{FF2B5EF4-FFF2-40B4-BE49-F238E27FC236}">
                <a16:creationId xmlns="" xmlns:a16="http://schemas.microsoft.com/office/drawing/2014/main" id="{34C13126-8F51-47EE-BDA0-F2B8147FB628}"/>
              </a:ext>
            </a:extLst>
          </p:cNvPr>
          <p:cNvSpPr/>
          <p:nvPr/>
        </p:nvSpPr>
        <p:spPr>
          <a:xfrm>
            <a:off x="5977589" y="366067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0" name="Arrow: Up-Down 59">
            <a:extLst>
              <a:ext uri="{FF2B5EF4-FFF2-40B4-BE49-F238E27FC236}">
                <a16:creationId xmlns="" xmlns:a16="http://schemas.microsoft.com/office/drawing/2014/main" id="{08606E60-4B23-4C17-99BA-8307A3EA400D}"/>
              </a:ext>
            </a:extLst>
          </p:cNvPr>
          <p:cNvSpPr/>
          <p:nvPr/>
        </p:nvSpPr>
        <p:spPr>
          <a:xfrm>
            <a:off x="5973284" y="479329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1" name="Rectangle 60">
            <a:extLst>
              <a:ext uri="{FF2B5EF4-FFF2-40B4-BE49-F238E27FC236}">
                <a16:creationId xmlns="" xmlns:a16="http://schemas.microsoft.com/office/drawing/2014/main" id="{34951881-8E4C-47DA-9EDC-5D82C36BEB53}"/>
              </a:ext>
            </a:extLst>
          </p:cNvPr>
          <p:cNvSpPr/>
          <p:nvPr/>
        </p:nvSpPr>
        <p:spPr>
          <a:xfrm>
            <a:off x="7668891" y="3124861"/>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62" name="Rectangle 61">
            <a:extLst>
              <a:ext uri="{FF2B5EF4-FFF2-40B4-BE49-F238E27FC236}">
                <a16:creationId xmlns="" xmlns:a16="http://schemas.microsoft.com/office/drawing/2014/main" id="{6B9BD0F7-D901-4CA2-B0B1-05D5E87BA65D}"/>
              </a:ext>
            </a:extLst>
          </p:cNvPr>
          <p:cNvSpPr/>
          <p:nvPr/>
        </p:nvSpPr>
        <p:spPr>
          <a:xfrm>
            <a:off x="7667718" y="2014682"/>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63" name="Arrow: Up-Down 62">
            <a:extLst>
              <a:ext uri="{FF2B5EF4-FFF2-40B4-BE49-F238E27FC236}">
                <a16:creationId xmlns="" xmlns:a16="http://schemas.microsoft.com/office/drawing/2014/main" id="{8049C1FD-405D-4803-AC00-E34153347E23}"/>
              </a:ext>
            </a:extLst>
          </p:cNvPr>
          <p:cNvSpPr/>
          <p:nvPr/>
        </p:nvSpPr>
        <p:spPr>
          <a:xfrm>
            <a:off x="8439684" y="251513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4" name="TextBox 63">
            <a:extLst>
              <a:ext uri="{FF2B5EF4-FFF2-40B4-BE49-F238E27FC236}">
                <a16:creationId xmlns="" xmlns:a16="http://schemas.microsoft.com/office/drawing/2014/main" id="{0D93C9AE-35EC-47F7-B032-E27262F35A7D}"/>
              </a:ext>
            </a:extLst>
          </p:cNvPr>
          <p:cNvSpPr txBox="1"/>
          <p:nvPr/>
        </p:nvSpPr>
        <p:spPr>
          <a:xfrm>
            <a:off x="8618264" y="1505266"/>
            <a:ext cx="955711" cy="584775"/>
          </a:xfrm>
          <a:prstGeom prst="rect">
            <a:avLst/>
          </a:prstGeom>
          <a:noFill/>
        </p:spPr>
        <p:txBody>
          <a:bodyPr wrap="none" rtlCol="0">
            <a:spAutoFit/>
          </a:bodyPr>
          <a:lstStyle/>
          <a:p>
            <a:r>
              <a:rPr lang="en-US" altLang="zh-CN" sz="1600" dirty="0">
                <a:solidFill>
                  <a:srgbClr val="44546A"/>
                </a:solidFill>
              </a:rPr>
              <a:t>TMF</a:t>
            </a:r>
            <a:r>
              <a:rPr lang="en-US" sz="1600" dirty="0">
                <a:solidFill>
                  <a:srgbClr val="44546A"/>
                </a:solidFill>
              </a:rPr>
              <a:t> APIs</a:t>
            </a:r>
          </a:p>
          <a:p>
            <a:endParaRPr lang="en-US" sz="1600" dirty="0">
              <a:solidFill>
                <a:srgbClr val="44546A"/>
              </a:solidFill>
            </a:endParaRPr>
          </a:p>
        </p:txBody>
      </p:sp>
      <p:sp>
        <p:nvSpPr>
          <p:cNvPr id="65" name="Rectangle 64">
            <a:extLst>
              <a:ext uri="{FF2B5EF4-FFF2-40B4-BE49-F238E27FC236}">
                <a16:creationId xmlns="" xmlns:a16="http://schemas.microsoft.com/office/drawing/2014/main" id="{106BF792-0448-4680-BB13-D03F736E009A}"/>
              </a:ext>
            </a:extLst>
          </p:cNvPr>
          <p:cNvSpPr/>
          <p:nvPr/>
        </p:nvSpPr>
        <p:spPr>
          <a:xfrm>
            <a:off x="7668891" y="4248955"/>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66" name="Arrow: Up-Down 65">
            <a:extLst>
              <a:ext uri="{FF2B5EF4-FFF2-40B4-BE49-F238E27FC236}">
                <a16:creationId xmlns="" xmlns:a16="http://schemas.microsoft.com/office/drawing/2014/main" id="{B8494130-B56D-46DB-902E-6D72E80A8EBA}"/>
              </a:ext>
            </a:extLst>
          </p:cNvPr>
          <p:cNvSpPr/>
          <p:nvPr/>
        </p:nvSpPr>
        <p:spPr>
          <a:xfrm>
            <a:off x="8424595" y="13787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67" name="Cloud 66">
            <a:extLst>
              <a:ext uri="{FF2B5EF4-FFF2-40B4-BE49-F238E27FC236}">
                <a16:creationId xmlns="" xmlns:a16="http://schemas.microsoft.com/office/drawing/2014/main" id="{2DCCD434-C081-461C-8712-B38697FB38C1}"/>
              </a:ext>
            </a:extLst>
          </p:cNvPr>
          <p:cNvSpPr/>
          <p:nvPr/>
        </p:nvSpPr>
        <p:spPr>
          <a:xfrm>
            <a:off x="7604597" y="5285954"/>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68" name="Arrow: Up-Down 67">
            <a:extLst>
              <a:ext uri="{FF2B5EF4-FFF2-40B4-BE49-F238E27FC236}">
                <a16:creationId xmlns="" xmlns:a16="http://schemas.microsoft.com/office/drawing/2014/main" id="{4F261100-C2BE-4B35-8D4B-DC81F3CEA84C}"/>
              </a:ext>
            </a:extLst>
          </p:cNvPr>
          <p:cNvSpPr/>
          <p:nvPr/>
        </p:nvSpPr>
        <p:spPr>
          <a:xfrm>
            <a:off x="8423423" y="3622362"/>
            <a:ext cx="302840" cy="626593"/>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9" name="Arrow: Up-Down 68">
            <a:extLst>
              <a:ext uri="{FF2B5EF4-FFF2-40B4-BE49-F238E27FC236}">
                <a16:creationId xmlns="" xmlns:a16="http://schemas.microsoft.com/office/drawing/2014/main" id="{8D59BDCE-FB8A-40F1-AC8A-F1EB9DB0C995}"/>
              </a:ext>
            </a:extLst>
          </p:cNvPr>
          <p:cNvSpPr/>
          <p:nvPr/>
        </p:nvSpPr>
        <p:spPr>
          <a:xfrm>
            <a:off x="8419117" y="475498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0" name="Rectangle 69">
            <a:extLst>
              <a:ext uri="{FF2B5EF4-FFF2-40B4-BE49-F238E27FC236}">
                <a16:creationId xmlns="" xmlns:a16="http://schemas.microsoft.com/office/drawing/2014/main" id="{4D4B26B5-DA7A-46FB-A22B-DD883C72CF3C}"/>
              </a:ext>
            </a:extLst>
          </p:cNvPr>
          <p:cNvSpPr/>
          <p:nvPr/>
        </p:nvSpPr>
        <p:spPr>
          <a:xfrm>
            <a:off x="10050429" y="3124861"/>
            <a:ext cx="1820903" cy="51030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NSMF</a:t>
            </a:r>
          </a:p>
        </p:txBody>
      </p:sp>
      <p:sp>
        <p:nvSpPr>
          <p:cNvPr id="71" name="Rectangle 70">
            <a:extLst>
              <a:ext uri="{FF2B5EF4-FFF2-40B4-BE49-F238E27FC236}">
                <a16:creationId xmlns="" xmlns:a16="http://schemas.microsoft.com/office/drawing/2014/main" id="{F76FA51E-B68B-4D9F-BB5D-F164FECF745D}"/>
              </a:ext>
            </a:extLst>
          </p:cNvPr>
          <p:cNvSpPr/>
          <p:nvPr/>
        </p:nvSpPr>
        <p:spPr>
          <a:xfrm>
            <a:off x="10049256" y="2044871"/>
            <a:ext cx="1820902" cy="49639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72" name="Arrow: Up-Down 71">
            <a:extLst>
              <a:ext uri="{FF2B5EF4-FFF2-40B4-BE49-F238E27FC236}">
                <a16:creationId xmlns="" xmlns:a16="http://schemas.microsoft.com/office/drawing/2014/main" id="{B8127EAE-DE26-4A92-B2A0-DCB82E674CEA}"/>
              </a:ext>
            </a:extLst>
          </p:cNvPr>
          <p:cNvSpPr/>
          <p:nvPr/>
        </p:nvSpPr>
        <p:spPr>
          <a:xfrm>
            <a:off x="10806133" y="252525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4" name="Rectangle 73">
            <a:extLst>
              <a:ext uri="{FF2B5EF4-FFF2-40B4-BE49-F238E27FC236}">
                <a16:creationId xmlns="" xmlns:a16="http://schemas.microsoft.com/office/drawing/2014/main" id="{A607FE71-C38F-44DF-A38B-192184B98E4C}"/>
              </a:ext>
            </a:extLst>
          </p:cNvPr>
          <p:cNvSpPr/>
          <p:nvPr/>
        </p:nvSpPr>
        <p:spPr>
          <a:xfrm>
            <a:off x="10050429" y="4236659"/>
            <a:ext cx="1819729" cy="531127"/>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75" name="Arrow: Up-Down 74">
            <a:extLst>
              <a:ext uri="{FF2B5EF4-FFF2-40B4-BE49-F238E27FC236}">
                <a16:creationId xmlns="" xmlns:a16="http://schemas.microsoft.com/office/drawing/2014/main" id="{B261797F-691B-4D38-9F8B-5BE06E9D3FB3}"/>
              </a:ext>
            </a:extLst>
          </p:cNvPr>
          <p:cNvSpPr/>
          <p:nvPr/>
        </p:nvSpPr>
        <p:spPr>
          <a:xfrm>
            <a:off x="10806133" y="140524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76" name="Cloud 75">
            <a:extLst>
              <a:ext uri="{FF2B5EF4-FFF2-40B4-BE49-F238E27FC236}">
                <a16:creationId xmlns="" xmlns:a16="http://schemas.microsoft.com/office/drawing/2014/main" id="{F85843BE-3383-436A-ACDE-79D348AFD00F}"/>
              </a:ext>
            </a:extLst>
          </p:cNvPr>
          <p:cNvSpPr/>
          <p:nvPr/>
        </p:nvSpPr>
        <p:spPr>
          <a:xfrm>
            <a:off x="9986135" y="5298758"/>
            <a:ext cx="1819729" cy="48614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77" name="Arrow: Up-Down 76">
            <a:extLst>
              <a:ext uri="{FF2B5EF4-FFF2-40B4-BE49-F238E27FC236}">
                <a16:creationId xmlns="" xmlns:a16="http://schemas.microsoft.com/office/drawing/2014/main" id="{03C74357-1829-4C42-B272-37EC7488991E}"/>
              </a:ext>
            </a:extLst>
          </p:cNvPr>
          <p:cNvSpPr/>
          <p:nvPr/>
        </p:nvSpPr>
        <p:spPr>
          <a:xfrm>
            <a:off x="10804960" y="363516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8" name="Arrow: Up-Down 77">
            <a:extLst>
              <a:ext uri="{FF2B5EF4-FFF2-40B4-BE49-F238E27FC236}">
                <a16:creationId xmlns="" xmlns:a16="http://schemas.microsoft.com/office/drawing/2014/main" id="{7C9C5C31-A164-475D-B75E-ADD78CAD33E7}"/>
              </a:ext>
            </a:extLst>
          </p:cNvPr>
          <p:cNvSpPr/>
          <p:nvPr/>
        </p:nvSpPr>
        <p:spPr>
          <a:xfrm>
            <a:off x="10800655" y="476778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9" name="Rectangle 78">
            <a:extLst>
              <a:ext uri="{FF2B5EF4-FFF2-40B4-BE49-F238E27FC236}">
                <a16:creationId xmlns="" xmlns:a16="http://schemas.microsoft.com/office/drawing/2014/main" id="{00FDBB25-A9C5-4477-8096-752DB411C66C}"/>
              </a:ext>
            </a:extLst>
          </p:cNvPr>
          <p:cNvSpPr/>
          <p:nvPr/>
        </p:nvSpPr>
        <p:spPr>
          <a:xfrm>
            <a:off x="94919" y="6135421"/>
            <a:ext cx="2119173" cy="2654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3</a:t>
            </a:r>
            <a:r>
              <a:rPr lang="en-US" baseline="30000" dirty="0">
                <a:solidFill>
                  <a:srgbClr val="44546A"/>
                </a:solidFill>
              </a:rPr>
              <a:t>rd</a:t>
            </a:r>
            <a:r>
              <a:rPr lang="en-US" dirty="0">
                <a:solidFill>
                  <a:srgbClr val="44546A"/>
                </a:solidFill>
              </a:rPr>
              <a:t> party component</a:t>
            </a:r>
          </a:p>
        </p:txBody>
      </p:sp>
      <p:sp>
        <p:nvSpPr>
          <p:cNvPr id="80" name="Oval 79">
            <a:extLst>
              <a:ext uri="{FF2B5EF4-FFF2-40B4-BE49-F238E27FC236}">
                <a16:creationId xmlns="" xmlns:a16="http://schemas.microsoft.com/office/drawing/2014/main" id="{4A02A36E-09C9-4AB8-B8BF-C96DC25B2335}"/>
              </a:ext>
            </a:extLst>
          </p:cNvPr>
          <p:cNvSpPr/>
          <p:nvPr/>
        </p:nvSpPr>
        <p:spPr>
          <a:xfrm>
            <a:off x="21500" y="1054185"/>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1</a:t>
            </a:r>
          </a:p>
        </p:txBody>
      </p:sp>
      <p:sp>
        <p:nvSpPr>
          <p:cNvPr id="81" name="Oval 80">
            <a:extLst>
              <a:ext uri="{FF2B5EF4-FFF2-40B4-BE49-F238E27FC236}">
                <a16:creationId xmlns="" xmlns:a16="http://schemas.microsoft.com/office/drawing/2014/main" id="{063AB87F-23ED-46D1-98BA-544135BC4D8F}"/>
              </a:ext>
            </a:extLst>
          </p:cNvPr>
          <p:cNvSpPr/>
          <p:nvPr/>
        </p:nvSpPr>
        <p:spPr>
          <a:xfrm>
            <a:off x="2476493" y="1000980"/>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2</a:t>
            </a:r>
          </a:p>
        </p:txBody>
      </p:sp>
      <p:sp>
        <p:nvSpPr>
          <p:cNvPr id="82" name="Oval 81">
            <a:extLst>
              <a:ext uri="{FF2B5EF4-FFF2-40B4-BE49-F238E27FC236}">
                <a16:creationId xmlns="" xmlns:a16="http://schemas.microsoft.com/office/drawing/2014/main" id="{A15B31A8-4114-4B70-AE39-8B944B7339C2}"/>
              </a:ext>
            </a:extLst>
          </p:cNvPr>
          <p:cNvSpPr/>
          <p:nvPr/>
        </p:nvSpPr>
        <p:spPr>
          <a:xfrm>
            <a:off x="5045055" y="105418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3</a:t>
            </a:r>
          </a:p>
        </p:txBody>
      </p:sp>
      <p:sp>
        <p:nvSpPr>
          <p:cNvPr id="83" name="Oval 82">
            <a:extLst>
              <a:ext uri="{FF2B5EF4-FFF2-40B4-BE49-F238E27FC236}">
                <a16:creationId xmlns="" xmlns:a16="http://schemas.microsoft.com/office/drawing/2014/main" id="{944A7A95-B042-4CAB-B90D-7145E6E1957B}"/>
              </a:ext>
            </a:extLst>
          </p:cNvPr>
          <p:cNvSpPr/>
          <p:nvPr/>
        </p:nvSpPr>
        <p:spPr>
          <a:xfrm>
            <a:off x="7506243" y="102773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4</a:t>
            </a:r>
          </a:p>
        </p:txBody>
      </p:sp>
      <p:sp>
        <p:nvSpPr>
          <p:cNvPr id="84" name="Oval 83">
            <a:extLst>
              <a:ext uri="{FF2B5EF4-FFF2-40B4-BE49-F238E27FC236}">
                <a16:creationId xmlns="" xmlns:a16="http://schemas.microsoft.com/office/drawing/2014/main" id="{9910A87B-685E-4E95-8EF1-3CD814F83002}"/>
              </a:ext>
            </a:extLst>
          </p:cNvPr>
          <p:cNvSpPr/>
          <p:nvPr/>
        </p:nvSpPr>
        <p:spPr>
          <a:xfrm>
            <a:off x="9886163" y="1040011"/>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5</a:t>
            </a:r>
          </a:p>
        </p:txBody>
      </p:sp>
      <p:sp>
        <p:nvSpPr>
          <p:cNvPr id="85" name="TextBox 84">
            <a:extLst>
              <a:ext uri="{FF2B5EF4-FFF2-40B4-BE49-F238E27FC236}">
                <a16:creationId xmlns="" xmlns:a16="http://schemas.microsoft.com/office/drawing/2014/main" id="{B08CEDC3-5677-4106-8964-EE7B89EBB460}"/>
              </a:ext>
            </a:extLst>
          </p:cNvPr>
          <p:cNvSpPr txBox="1"/>
          <p:nvPr/>
        </p:nvSpPr>
        <p:spPr>
          <a:xfrm>
            <a:off x="3622497" y="2629227"/>
            <a:ext cx="1032655" cy="338554"/>
          </a:xfrm>
          <a:prstGeom prst="rect">
            <a:avLst/>
          </a:prstGeom>
          <a:noFill/>
        </p:spPr>
        <p:txBody>
          <a:bodyPr wrap="none" rtlCol="0">
            <a:spAutoFit/>
          </a:bodyPr>
          <a:lstStyle/>
          <a:p>
            <a:r>
              <a:rPr lang="en-US" sz="1600" dirty="0">
                <a:solidFill>
                  <a:srgbClr val="44546A"/>
                </a:solidFill>
              </a:rPr>
              <a:t>3GPP APIs</a:t>
            </a:r>
          </a:p>
        </p:txBody>
      </p:sp>
      <p:sp>
        <p:nvSpPr>
          <p:cNvPr id="87" name="TextBox 86">
            <a:extLst>
              <a:ext uri="{FF2B5EF4-FFF2-40B4-BE49-F238E27FC236}">
                <a16:creationId xmlns="" xmlns:a16="http://schemas.microsoft.com/office/drawing/2014/main" id="{0FCBCC69-9B87-46B6-923C-227E1D15D2C8}"/>
              </a:ext>
            </a:extLst>
          </p:cNvPr>
          <p:cNvSpPr txBox="1"/>
          <p:nvPr/>
        </p:nvSpPr>
        <p:spPr>
          <a:xfrm>
            <a:off x="6179976" y="2576743"/>
            <a:ext cx="1032655" cy="338554"/>
          </a:xfrm>
          <a:prstGeom prst="rect">
            <a:avLst/>
          </a:prstGeom>
          <a:noFill/>
        </p:spPr>
        <p:txBody>
          <a:bodyPr wrap="none" rtlCol="0">
            <a:spAutoFit/>
          </a:bodyPr>
          <a:lstStyle/>
          <a:p>
            <a:r>
              <a:rPr lang="en-US" sz="1600" dirty="0">
                <a:solidFill>
                  <a:srgbClr val="44546A"/>
                </a:solidFill>
              </a:rPr>
              <a:t>3GPP APIs</a:t>
            </a:r>
            <a:endParaRPr lang="en-US" baseline="30000" dirty="0">
              <a:solidFill>
                <a:srgbClr val="44546A"/>
              </a:solidFill>
            </a:endParaRPr>
          </a:p>
        </p:txBody>
      </p:sp>
      <p:sp>
        <p:nvSpPr>
          <p:cNvPr id="88" name="TextBox 87">
            <a:extLst>
              <a:ext uri="{FF2B5EF4-FFF2-40B4-BE49-F238E27FC236}">
                <a16:creationId xmlns="" xmlns:a16="http://schemas.microsoft.com/office/drawing/2014/main" id="{C600A66F-D0CE-4AA2-AD68-B97C05C04B7A}"/>
              </a:ext>
            </a:extLst>
          </p:cNvPr>
          <p:cNvSpPr txBox="1"/>
          <p:nvPr/>
        </p:nvSpPr>
        <p:spPr>
          <a:xfrm>
            <a:off x="6178803" y="3741955"/>
            <a:ext cx="1335109" cy="338554"/>
          </a:xfrm>
          <a:prstGeom prst="rect">
            <a:avLst/>
          </a:prstGeom>
          <a:noFill/>
        </p:spPr>
        <p:txBody>
          <a:bodyPr wrap="none" rtlCol="0">
            <a:spAutoFit/>
          </a:bodyPr>
          <a:lstStyle/>
          <a:p>
            <a:r>
              <a:rPr lang="en-US" sz="1600" dirty="0">
                <a:solidFill>
                  <a:srgbClr val="44546A"/>
                </a:solidFill>
              </a:rPr>
              <a:t>Standard APIs</a:t>
            </a:r>
            <a:endParaRPr lang="en-US" sz="1600" baseline="30000" dirty="0">
              <a:solidFill>
                <a:srgbClr val="44546A"/>
              </a:solidFill>
            </a:endParaRPr>
          </a:p>
        </p:txBody>
      </p:sp>
      <p:sp>
        <p:nvSpPr>
          <p:cNvPr id="90" name="TextBox 89">
            <a:extLst>
              <a:ext uri="{FF2B5EF4-FFF2-40B4-BE49-F238E27FC236}">
                <a16:creationId xmlns="" xmlns:a16="http://schemas.microsoft.com/office/drawing/2014/main" id="{75FF2DC0-CAC3-43F5-B006-A0928A5A7628}"/>
              </a:ext>
            </a:extLst>
          </p:cNvPr>
          <p:cNvSpPr txBox="1"/>
          <p:nvPr/>
        </p:nvSpPr>
        <p:spPr>
          <a:xfrm>
            <a:off x="11038219" y="3642147"/>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91" name="TextBox 90">
            <a:extLst>
              <a:ext uri="{FF2B5EF4-FFF2-40B4-BE49-F238E27FC236}">
                <a16:creationId xmlns="" xmlns:a16="http://schemas.microsoft.com/office/drawing/2014/main" id="{BDD003D3-D988-47C9-9971-6F28D195EE64}"/>
              </a:ext>
            </a:extLst>
          </p:cNvPr>
          <p:cNvSpPr txBox="1"/>
          <p:nvPr/>
        </p:nvSpPr>
        <p:spPr>
          <a:xfrm>
            <a:off x="1154506" y="2678136"/>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2" name="TextBox 91">
            <a:extLst>
              <a:ext uri="{FF2B5EF4-FFF2-40B4-BE49-F238E27FC236}">
                <a16:creationId xmlns="" xmlns:a16="http://schemas.microsoft.com/office/drawing/2014/main" id="{ACB978F3-0B62-4B16-9482-D634A9F29D78}"/>
              </a:ext>
            </a:extLst>
          </p:cNvPr>
          <p:cNvSpPr txBox="1"/>
          <p:nvPr/>
        </p:nvSpPr>
        <p:spPr>
          <a:xfrm>
            <a:off x="1128408" y="3852904"/>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3" name="TextBox 92">
            <a:extLst>
              <a:ext uri="{FF2B5EF4-FFF2-40B4-BE49-F238E27FC236}">
                <a16:creationId xmlns="" xmlns:a16="http://schemas.microsoft.com/office/drawing/2014/main" id="{D3DFA543-44DB-4B40-9377-CDCABFD8F1B2}"/>
              </a:ext>
            </a:extLst>
          </p:cNvPr>
          <p:cNvSpPr txBox="1"/>
          <p:nvPr/>
        </p:nvSpPr>
        <p:spPr>
          <a:xfrm>
            <a:off x="3622497" y="3804892"/>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4" name="TextBox 93">
            <a:extLst>
              <a:ext uri="{FF2B5EF4-FFF2-40B4-BE49-F238E27FC236}">
                <a16:creationId xmlns="" xmlns:a16="http://schemas.microsoft.com/office/drawing/2014/main" id="{EB0B45AA-30DE-4B4A-BF7F-62C508A06F9B}"/>
              </a:ext>
            </a:extLst>
          </p:cNvPr>
          <p:cNvSpPr txBox="1"/>
          <p:nvPr/>
        </p:nvSpPr>
        <p:spPr>
          <a:xfrm>
            <a:off x="8663291" y="2598962"/>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73" name="Rectangle 72">
            <a:extLst>
              <a:ext uri="{FF2B5EF4-FFF2-40B4-BE49-F238E27FC236}">
                <a16:creationId xmlns="" xmlns:a16="http://schemas.microsoft.com/office/drawing/2014/main" id="{1E8E4170-23BF-496D-A155-061634573144}"/>
              </a:ext>
            </a:extLst>
          </p:cNvPr>
          <p:cNvSpPr/>
          <p:nvPr/>
        </p:nvSpPr>
        <p:spPr>
          <a:xfrm>
            <a:off x="426829" y="99463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86" name="Rectangle 85">
            <a:extLst>
              <a:ext uri="{FF2B5EF4-FFF2-40B4-BE49-F238E27FC236}">
                <a16:creationId xmlns="" xmlns:a16="http://schemas.microsoft.com/office/drawing/2014/main" id="{19B9BA30-4299-4DDF-A3BF-3C29E913F587}"/>
              </a:ext>
            </a:extLst>
          </p:cNvPr>
          <p:cNvSpPr/>
          <p:nvPr/>
        </p:nvSpPr>
        <p:spPr>
          <a:xfrm>
            <a:off x="2900742" y="1017247"/>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5" name="Rectangle 94">
            <a:extLst>
              <a:ext uri="{FF2B5EF4-FFF2-40B4-BE49-F238E27FC236}">
                <a16:creationId xmlns="" xmlns:a16="http://schemas.microsoft.com/office/drawing/2014/main" id="{B1627EDC-B2C0-41ED-8C10-8EA941F6D30D}"/>
              </a:ext>
            </a:extLst>
          </p:cNvPr>
          <p:cNvSpPr/>
          <p:nvPr/>
        </p:nvSpPr>
        <p:spPr>
          <a:xfrm>
            <a:off x="5442137" y="104220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7" name="Rectangle 96">
            <a:extLst>
              <a:ext uri="{FF2B5EF4-FFF2-40B4-BE49-F238E27FC236}">
                <a16:creationId xmlns="" xmlns:a16="http://schemas.microsoft.com/office/drawing/2014/main" id="{6535C9D1-13CB-4AAF-B74E-01D5E31036EE}"/>
              </a:ext>
            </a:extLst>
          </p:cNvPr>
          <p:cNvSpPr/>
          <p:nvPr/>
        </p:nvSpPr>
        <p:spPr>
          <a:xfrm>
            <a:off x="7908416" y="1016441"/>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8" name="Rectangle 97">
            <a:extLst>
              <a:ext uri="{FF2B5EF4-FFF2-40B4-BE49-F238E27FC236}">
                <a16:creationId xmlns="" xmlns:a16="http://schemas.microsoft.com/office/drawing/2014/main" id="{C0A22899-6A5F-43F5-9E4A-534067DE352F}"/>
              </a:ext>
            </a:extLst>
          </p:cNvPr>
          <p:cNvSpPr/>
          <p:nvPr/>
        </p:nvSpPr>
        <p:spPr>
          <a:xfrm>
            <a:off x="10282619" y="1073098"/>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9" name="TextBox 98">
            <a:extLst>
              <a:ext uri="{FF2B5EF4-FFF2-40B4-BE49-F238E27FC236}">
                <a16:creationId xmlns="" xmlns:a16="http://schemas.microsoft.com/office/drawing/2014/main" id="{F172B376-49A5-4BB2-B27A-F9BA08BD06F4}"/>
              </a:ext>
            </a:extLst>
          </p:cNvPr>
          <p:cNvSpPr txBox="1"/>
          <p:nvPr/>
        </p:nvSpPr>
        <p:spPr>
          <a:xfrm>
            <a:off x="8662562" y="3657174"/>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2" name="TextBox 1">
            <a:extLst>
              <a:ext uri="{FF2B5EF4-FFF2-40B4-BE49-F238E27FC236}">
                <a16:creationId xmlns="" xmlns:a16="http://schemas.microsoft.com/office/drawing/2014/main" id="{9B83F6E2-7780-4442-8E17-3B2E3BDE0D14}"/>
              </a:ext>
            </a:extLst>
          </p:cNvPr>
          <p:cNvSpPr txBox="1"/>
          <p:nvPr/>
        </p:nvSpPr>
        <p:spPr>
          <a:xfrm>
            <a:off x="7416962" y="1122325"/>
            <a:ext cx="837353" cy="1200329"/>
          </a:xfrm>
          <a:prstGeom prst="rect">
            <a:avLst/>
          </a:prstGeom>
          <a:noFill/>
        </p:spPr>
        <p:txBody>
          <a:bodyPr wrap="square" rtlCol="0">
            <a:spAutoFit/>
          </a:bodyPr>
          <a:lstStyle/>
          <a:p>
            <a:r>
              <a:rPr lang="en-US" sz="7200" b="1" dirty="0">
                <a:solidFill>
                  <a:srgbClr val="009900"/>
                </a:solidFill>
                <a:sym typeface="Wingdings" panose="05000000000000000000" pitchFamily="2" charset="2"/>
              </a:rPr>
              <a:t></a:t>
            </a:r>
          </a:p>
        </p:txBody>
      </p:sp>
      <p:sp>
        <p:nvSpPr>
          <p:cNvPr id="4" name="左右箭头 3">
            <a:extLst>
              <a:ext uri="{FF2B5EF4-FFF2-40B4-BE49-F238E27FC236}">
                <a16:creationId xmlns="" xmlns:a16="http://schemas.microsoft.com/office/drawing/2014/main" id="{E6A0B1FD-AC03-0A42-9D5A-FD5DDE8C83A3}"/>
              </a:ext>
            </a:extLst>
          </p:cNvPr>
          <p:cNvSpPr/>
          <p:nvPr/>
        </p:nvSpPr>
        <p:spPr>
          <a:xfrm>
            <a:off x="60538" y="1334066"/>
            <a:ext cx="841369" cy="329680"/>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a:extLst>
              <a:ext uri="{FF2B5EF4-FFF2-40B4-BE49-F238E27FC236}">
                <a16:creationId xmlns="" xmlns:a16="http://schemas.microsoft.com/office/drawing/2014/main" id="{BE2BAC82-158A-F243-B0D3-F11395E9EE3D}"/>
              </a:ext>
            </a:extLst>
          </p:cNvPr>
          <p:cNvSpPr txBox="1"/>
          <p:nvPr/>
        </p:nvSpPr>
        <p:spPr>
          <a:xfrm>
            <a:off x="-102352" y="1620023"/>
            <a:ext cx="1385493" cy="646331"/>
          </a:xfrm>
          <a:prstGeom prst="rect">
            <a:avLst/>
          </a:prstGeom>
          <a:noFill/>
        </p:spPr>
        <p:txBody>
          <a:bodyPr wrap="square" rtlCol="0">
            <a:spAutoFit/>
          </a:bodyPr>
          <a:lstStyle/>
          <a:p>
            <a:r>
              <a:rPr kumimoji="1" lang="en-US" altLang="zh-CN" b="1" dirty="0">
                <a:highlight>
                  <a:srgbClr val="FFFF00"/>
                </a:highlight>
              </a:rPr>
              <a:t>To</a:t>
            </a:r>
            <a:r>
              <a:rPr kumimoji="1" lang="zh-CN" altLang="en-US" b="1" dirty="0">
                <a:highlight>
                  <a:srgbClr val="FFFF00"/>
                </a:highlight>
              </a:rPr>
              <a:t> </a:t>
            </a:r>
            <a:r>
              <a:rPr kumimoji="1" lang="en-US" altLang="zh-CN" b="1" dirty="0">
                <a:highlight>
                  <a:srgbClr val="FFFF00"/>
                </a:highlight>
              </a:rPr>
              <a:t>Be</a:t>
            </a:r>
            <a:r>
              <a:rPr kumimoji="1" lang="zh-CN" altLang="en-US" b="1" dirty="0">
                <a:highlight>
                  <a:srgbClr val="FFFF00"/>
                </a:highlight>
              </a:rPr>
              <a:t> </a:t>
            </a:r>
            <a:r>
              <a:rPr kumimoji="1" lang="en-US" altLang="zh-CN" b="1" dirty="0">
                <a:highlight>
                  <a:srgbClr val="FFFF00"/>
                </a:highlight>
              </a:rPr>
              <a:t>Done</a:t>
            </a:r>
            <a:r>
              <a:rPr kumimoji="1" lang="zh-CN" altLang="en-US" b="1" dirty="0">
                <a:highlight>
                  <a:srgbClr val="FFFF00"/>
                </a:highlight>
              </a:rPr>
              <a:t> </a:t>
            </a:r>
            <a:r>
              <a:rPr kumimoji="1" lang="en-US" altLang="zh-CN" b="1" dirty="0">
                <a:highlight>
                  <a:srgbClr val="FFFF00"/>
                </a:highlight>
              </a:rPr>
              <a:t>in</a:t>
            </a:r>
            <a:r>
              <a:rPr kumimoji="1" lang="zh-CN" altLang="en-US" b="1" dirty="0">
                <a:highlight>
                  <a:srgbClr val="FFFF00"/>
                </a:highlight>
              </a:rPr>
              <a:t> </a:t>
            </a:r>
            <a:r>
              <a:rPr kumimoji="1" lang="en-US" altLang="zh-CN" b="1" dirty="0">
                <a:highlight>
                  <a:srgbClr val="FFFF00"/>
                </a:highlight>
              </a:rPr>
              <a:t>G</a:t>
            </a:r>
            <a:r>
              <a:rPr kumimoji="1" lang="zh-CN" altLang="en-US" b="1" dirty="0">
                <a:highlight>
                  <a:srgbClr val="FFFF00"/>
                </a:highlight>
              </a:rPr>
              <a:t> </a:t>
            </a:r>
            <a:r>
              <a:rPr kumimoji="1" lang="en-US" altLang="zh-CN" b="1" dirty="0">
                <a:highlight>
                  <a:srgbClr val="FFFF00"/>
                </a:highlight>
              </a:rPr>
              <a:t>release</a:t>
            </a:r>
            <a:endParaRPr kumimoji="1" lang="zh-CN" altLang="en-US" b="1" dirty="0">
              <a:highlight>
                <a:srgbClr val="FFFF00"/>
              </a:highlight>
            </a:endParaRPr>
          </a:p>
        </p:txBody>
      </p:sp>
      <p:sp>
        <p:nvSpPr>
          <p:cNvPr id="11" name="文本框 10">
            <a:extLst>
              <a:ext uri="{FF2B5EF4-FFF2-40B4-BE49-F238E27FC236}">
                <a16:creationId xmlns="" xmlns:a16="http://schemas.microsoft.com/office/drawing/2014/main" id="{1B1262C7-63AB-7943-B19A-4C3B6535984C}"/>
              </a:ext>
            </a:extLst>
          </p:cNvPr>
          <p:cNvSpPr txBox="1"/>
          <p:nvPr/>
        </p:nvSpPr>
        <p:spPr>
          <a:xfrm>
            <a:off x="3793369" y="5830266"/>
            <a:ext cx="8303711" cy="646331"/>
          </a:xfrm>
          <a:prstGeom prst="rect">
            <a:avLst/>
          </a:prstGeom>
          <a:noFill/>
        </p:spPr>
        <p:txBody>
          <a:bodyPr wrap="square" rtlCol="0">
            <a:spAutoFit/>
          </a:bodyPr>
          <a:lstStyle/>
          <a:p>
            <a:pPr algn="just"/>
            <a:r>
              <a:rPr kumimoji="1" lang="en-US" altLang="zh-CN" dirty="0">
                <a:highlight>
                  <a:srgbClr val="FF8585"/>
                </a:highlight>
              </a:rPr>
              <a:t>In</a:t>
            </a:r>
            <a:r>
              <a:rPr kumimoji="1" lang="zh-CN" altLang="en-US" dirty="0">
                <a:highlight>
                  <a:srgbClr val="FF8585"/>
                </a:highlight>
              </a:rPr>
              <a:t> </a:t>
            </a:r>
            <a:r>
              <a:rPr kumimoji="1" lang="en-US" altLang="zh-CN" dirty="0">
                <a:highlight>
                  <a:srgbClr val="FF8585"/>
                </a:highlight>
              </a:rPr>
              <a:t>F</a:t>
            </a:r>
            <a:r>
              <a:rPr kumimoji="1" lang="zh-CN" altLang="en-US" dirty="0">
                <a:highlight>
                  <a:srgbClr val="FF8585"/>
                </a:highlight>
              </a:rPr>
              <a:t> </a:t>
            </a:r>
            <a:r>
              <a:rPr kumimoji="1" lang="en-US" altLang="zh-CN" dirty="0">
                <a:highlight>
                  <a:srgbClr val="FF8585"/>
                </a:highlight>
              </a:rPr>
              <a:t>release,</a:t>
            </a:r>
            <a:r>
              <a:rPr kumimoji="1" lang="zh-CN" altLang="en-US" dirty="0">
                <a:highlight>
                  <a:srgbClr val="FF8585"/>
                </a:highlight>
              </a:rPr>
              <a:t> </a:t>
            </a:r>
            <a:r>
              <a:rPr kumimoji="1" lang="en-US" altLang="zh-CN" dirty="0">
                <a:highlight>
                  <a:srgbClr val="FF8585"/>
                </a:highlight>
              </a:rPr>
              <a:t>only</a:t>
            </a:r>
            <a:r>
              <a:rPr kumimoji="1" lang="zh-CN" altLang="en-US" dirty="0">
                <a:highlight>
                  <a:srgbClr val="FF8585"/>
                </a:highlight>
              </a:rPr>
              <a:t> </a:t>
            </a:r>
            <a:r>
              <a:rPr kumimoji="1" lang="en-US" altLang="zh-CN" dirty="0">
                <a:highlight>
                  <a:srgbClr val="FF8585"/>
                </a:highlight>
              </a:rPr>
              <a:t>Scenario</a:t>
            </a:r>
            <a:r>
              <a:rPr kumimoji="1" lang="zh-CN" altLang="en-US" dirty="0">
                <a:highlight>
                  <a:srgbClr val="FF8585"/>
                </a:highlight>
              </a:rPr>
              <a:t> </a:t>
            </a:r>
            <a:r>
              <a:rPr kumimoji="1" lang="en-US" altLang="zh-CN" dirty="0">
                <a:highlight>
                  <a:srgbClr val="FF8585"/>
                </a:highlight>
              </a:rPr>
              <a:t>4</a:t>
            </a:r>
            <a:r>
              <a:rPr kumimoji="1" lang="zh-CN" altLang="en-US" dirty="0">
                <a:highlight>
                  <a:srgbClr val="FF8585"/>
                </a:highlight>
              </a:rPr>
              <a:t> </a:t>
            </a:r>
            <a:r>
              <a:rPr kumimoji="1" lang="en-US" altLang="zh-CN" dirty="0">
                <a:highlight>
                  <a:srgbClr val="FF8585"/>
                </a:highlight>
              </a:rPr>
              <a:t>is</a:t>
            </a:r>
            <a:r>
              <a:rPr kumimoji="1" lang="zh-CN" altLang="en-US" dirty="0">
                <a:highlight>
                  <a:srgbClr val="FF8585"/>
                </a:highlight>
              </a:rPr>
              <a:t> </a:t>
            </a:r>
            <a:r>
              <a:rPr kumimoji="1" lang="en-US" altLang="zh-CN" dirty="0">
                <a:highlight>
                  <a:srgbClr val="FF8585"/>
                </a:highlight>
              </a:rPr>
              <a:t>implemented</a:t>
            </a:r>
            <a:r>
              <a:rPr kumimoji="1" lang="en-US" altLang="zh-CN" dirty="0">
                <a:highlight>
                  <a:srgbClr val="00FFFF"/>
                </a:highlight>
              </a:rPr>
              <a:t>.</a:t>
            </a:r>
            <a:r>
              <a:rPr kumimoji="1" lang="zh-CN" altLang="en-US" dirty="0">
                <a:highlight>
                  <a:srgbClr val="00FFFF"/>
                </a:highlight>
              </a:rPr>
              <a:t> </a:t>
            </a:r>
            <a:r>
              <a:rPr kumimoji="1" lang="en-US" altLang="zh-CN" b="1" dirty="0">
                <a:highlight>
                  <a:srgbClr val="FFFF00"/>
                </a:highlight>
              </a:rPr>
              <a:t>Scenario</a:t>
            </a:r>
            <a:r>
              <a:rPr kumimoji="1" lang="zh-CN" altLang="en-US" b="1" dirty="0">
                <a:highlight>
                  <a:srgbClr val="FFFF00"/>
                </a:highlight>
              </a:rPr>
              <a:t> </a:t>
            </a:r>
            <a:r>
              <a:rPr kumimoji="1" lang="en-US" altLang="zh-CN" b="1" dirty="0">
                <a:highlight>
                  <a:srgbClr val="FFFF00"/>
                </a:highlight>
              </a:rPr>
              <a:t>1</a:t>
            </a:r>
            <a:r>
              <a:rPr kumimoji="1" lang="zh-CN" altLang="en-US" dirty="0">
                <a:highlight>
                  <a:srgbClr val="00FFFF"/>
                </a:highlight>
              </a:rPr>
              <a:t> </a:t>
            </a:r>
            <a:r>
              <a:rPr kumimoji="1" lang="en-US" altLang="zh-CN" dirty="0">
                <a:highlight>
                  <a:srgbClr val="00FFFF"/>
                </a:highlight>
              </a:rPr>
              <a:t>will</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supported</a:t>
            </a:r>
            <a:r>
              <a:rPr kumimoji="1" lang="zh-CN" altLang="en-US" dirty="0">
                <a:highlight>
                  <a:srgbClr val="00FFFF"/>
                </a:highlight>
              </a:rPr>
              <a:t> </a:t>
            </a:r>
            <a:r>
              <a:rPr kumimoji="1" lang="en-US" altLang="zh-CN" dirty="0">
                <a:highlight>
                  <a:srgbClr val="00FFFF"/>
                </a:highlight>
              </a:rPr>
              <a:t>in</a:t>
            </a:r>
            <a:r>
              <a:rPr kumimoji="1" lang="zh-CN" altLang="en-US" dirty="0">
                <a:highlight>
                  <a:srgbClr val="00FFFF"/>
                </a:highlight>
              </a:rPr>
              <a:t> </a:t>
            </a:r>
            <a:r>
              <a:rPr kumimoji="1" lang="en-US" altLang="zh-CN" b="1" dirty="0">
                <a:highlight>
                  <a:srgbClr val="FFFF00"/>
                </a:highlight>
              </a:rPr>
              <a:t>G</a:t>
            </a:r>
            <a:r>
              <a:rPr kumimoji="1" lang="zh-CN" altLang="en-US" b="1" dirty="0">
                <a:highlight>
                  <a:srgbClr val="FFFF00"/>
                </a:highlight>
              </a:rPr>
              <a:t> </a:t>
            </a:r>
            <a:r>
              <a:rPr kumimoji="1" lang="en-US" altLang="zh-CN" b="1" dirty="0">
                <a:highlight>
                  <a:srgbClr val="FFFF00"/>
                </a:highlight>
              </a:rPr>
              <a:t>release</a:t>
            </a:r>
            <a:r>
              <a:rPr kumimoji="1" lang="zh-CN" altLang="en-US" b="1" dirty="0">
                <a:highlight>
                  <a:srgbClr val="FFFF00"/>
                </a:highlight>
              </a:rPr>
              <a:t> </a:t>
            </a:r>
            <a:r>
              <a:rPr kumimoji="1" lang="en-US" altLang="zh-CN" dirty="0">
                <a:highlight>
                  <a:srgbClr val="00FFFF"/>
                </a:highlight>
              </a:rPr>
              <a:t>and</a:t>
            </a:r>
            <a:r>
              <a:rPr kumimoji="1" lang="zh-CN" altLang="en-US" dirty="0">
                <a:highlight>
                  <a:srgbClr val="00FFFF"/>
                </a:highlight>
              </a:rPr>
              <a:t> </a:t>
            </a:r>
            <a:r>
              <a:rPr kumimoji="1" lang="en-US" altLang="zh-CN" dirty="0">
                <a:highlight>
                  <a:srgbClr val="00FFFF"/>
                </a:highlight>
              </a:rPr>
              <a:t>following</a:t>
            </a:r>
            <a:r>
              <a:rPr kumimoji="1" lang="zh-CN" altLang="en-US" dirty="0">
                <a:highlight>
                  <a:srgbClr val="00FFFF"/>
                </a:highlight>
              </a:rPr>
              <a:t> </a:t>
            </a:r>
            <a:r>
              <a:rPr kumimoji="1" lang="en-US" altLang="zh-CN" dirty="0">
                <a:highlight>
                  <a:srgbClr val="00FFFF"/>
                </a:highlight>
              </a:rPr>
              <a:t>releases. Subsequently, remaining</a:t>
            </a:r>
            <a:r>
              <a:rPr kumimoji="1" lang="zh-CN" altLang="en-US" dirty="0">
                <a:highlight>
                  <a:srgbClr val="00FFFF"/>
                </a:highlight>
              </a:rPr>
              <a:t> </a:t>
            </a:r>
            <a:r>
              <a:rPr kumimoji="1" lang="en-US" altLang="zh-CN" dirty="0">
                <a:highlight>
                  <a:srgbClr val="00FFFF"/>
                </a:highlight>
              </a:rPr>
              <a:t>scenarios</a:t>
            </a:r>
            <a:r>
              <a:rPr kumimoji="1" lang="zh-CN" altLang="en-US" dirty="0">
                <a:highlight>
                  <a:srgbClr val="00FFFF"/>
                </a:highlight>
              </a:rPr>
              <a:t> </a:t>
            </a:r>
            <a:r>
              <a:rPr kumimoji="1" lang="en-US" altLang="zh-CN" dirty="0">
                <a:highlight>
                  <a:srgbClr val="00FFFF"/>
                </a:highlight>
              </a:rPr>
              <a:t>2,3,5</a:t>
            </a:r>
            <a:r>
              <a:rPr kumimoji="1" lang="zh-CN" altLang="en-US" dirty="0">
                <a:highlight>
                  <a:srgbClr val="00FFFF"/>
                </a:highlight>
              </a:rPr>
              <a:t> </a:t>
            </a:r>
            <a:r>
              <a:rPr kumimoji="1" lang="en-US" altLang="zh-CN" dirty="0">
                <a:highlight>
                  <a:srgbClr val="00FFFF"/>
                </a:highlight>
              </a:rPr>
              <a:t>can</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easily</a:t>
            </a:r>
            <a:r>
              <a:rPr kumimoji="1" lang="zh-CN" altLang="en-US" dirty="0">
                <a:highlight>
                  <a:srgbClr val="00FFFF"/>
                </a:highlight>
              </a:rPr>
              <a:t> </a:t>
            </a:r>
            <a:r>
              <a:rPr kumimoji="1" lang="en-US" altLang="zh-CN" dirty="0">
                <a:highlight>
                  <a:srgbClr val="00FFFF"/>
                </a:highlight>
              </a:rPr>
              <a:t>realized.</a:t>
            </a:r>
            <a:endParaRPr kumimoji="1" lang="zh-CN" altLang="en-US" dirty="0">
              <a:highlight>
                <a:srgbClr val="00FFFF"/>
              </a:highlight>
            </a:endParaRPr>
          </a:p>
        </p:txBody>
      </p:sp>
      <p:sp>
        <p:nvSpPr>
          <p:cNvPr id="12" name="Rounded Rectangle 11"/>
          <p:cNvSpPr/>
          <p:nvPr/>
        </p:nvSpPr>
        <p:spPr>
          <a:xfrm>
            <a:off x="82193" y="924674"/>
            <a:ext cx="2229492" cy="512680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7207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624F7971-778A-C94A-8B97-CA3818A1962B}"/>
              </a:ext>
            </a:extLst>
          </p:cNvPr>
          <p:cNvSpPr>
            <a:spLocks noGrp="1"/>
          </p:cNvSpPr>
          <p:nvPr>
            <p:ph type="title"/>
          </p:nvPr>
        </p:nvSpPr>
        <p:spPr>
          <a:xfrm>
            <a:off x="76200" y="117320"/>
            <a:ext cx="12115800" cy="640080"/>
          </a:xfrm>
        </p:spPr>
        <p:txBody>
          <a:bodyPr>
            <a:noAutofit/>
          </a:bodyPr>
          <a:lstStyle/>
          <a:p>
            <a:r>
              <a:rPr lang="en-US" altLang="zh-CN" sz="2800" b="1" dirty="0"/>
              <a:t>TS Implementation (right figure) to realize TN MSSMF (left figure</a:t>
            </a:r>
            <a:r>
              <a:rPr lang="en-US" altLang="zh-CN" sz="2800" b="1" dirty="0" smtClean="0"/>
              <a:t>)</a:t>
            </a:r>
            <a:endParaRPr kumimoji="1" lang="zh-CN" altLang="en-US" sz="2800" dirty="0"/>
          </a:p>
        </p:txBody>
      </p:sp>
      <p:sp>
        <p:nvSpPr>
          <p:cNvPr id="4" name="页脚占位符 3">
            <a:extLst>
              <a:ext uri="{FF2B5EF4-FFF2-40B4-BE49-F238E27FC236}">
                <a16:creationId xmlns="" xmlns:a16="http://schemas.microsoft.com/office/drawing/2014/main" id="{1C0EA929-970B-B24E-99A2-347DD9C70467}"/>
              </a:ext>
            </a:extLst>
          </p:cNvPr>
          <p:cNvSpPr>
            <a:spLocks noGrp="1"/>
          </p:cNvSpPr>
          <p:nvPr>
            <p:ph type="ftr" sz="quarter" idx="3"/>
          </p:nvPr>
        </p:nvSpPr>
        <p:spPr/>
        <p:txBody>
          <a:bodyPr/>
          <a:lstStyle/>
          <a:p>
            <a:r>
              <a:rPr lang="en-US"/>
              <a:t>Intel Confidential </a:t>
            </a:r>
            <a:endParaRPr lang="en-US" dirty="0"/>
          </a:p>
        </p:txBody>
      </p:sp>
      <p:pic>
        <p:nvPicPr>
          <p:cNvPr id="6" name="Picture 5"/>
          <p:cNvPicPr>
            <a:picLocks noChangeAspect="1"/>
          </p:cNvPicPr>
          <p:nvPr/>
        </p:nvPicPr>
        <p:blipFill>
          <a:blip r:embed="rId3"/>
          <a:stretch>
            <a:fillRect/>
          </a:stretch>
        </p:blipFill>
        <p:spPr>
          <a:xfrm>
            <a:off x="266075" y="1336337"/>
            <a:ext cx="5620999" cy="4871126"/>
          </a:xfrm>
          <a:prstGeom prst="rect">
            <a:avLst/>
          </a:prstGeom>
        </p:spPr>
      </p:pic>
      <p:pic>
        <p:nvPicPr>
          <p:cNvPr id="7" name="Picture 6"/>
          <p:cNvPicPr>
            <a:picLocks noChangeAspect="1"/>
          </p:cNvPicPr>
          <p:nvPr/>
        </p:nvPicPr>
        <p:blipFill>
          <a:blip r:embed="rId4"/>
          <a:stretch>
            <a:fillRect/>
          </a:stretch>
        </p:blipFill>
        <p:spPr>
          <a:xfrm>
            <a:off x="6729511" y="829571"/>
            <a:ext cx="5462489" cy="5694158"/>
          </a:xfrm>
          <a:prstGeom prst="rect">
            <a:avLst/>
          </a:prstGeom>
        </p:spPr>
      </p:pic>
      <p:sp>
        <p:nvSpPr>
          <p:cNvPr id="8" name="Right Arrow 7"/>
          <p:cNvSpPr/>
          <p:nvPr/>
        </p:nvSpPr>
        <p:spPr>
          <a:xfrm rot="8903167">
            <a:off x="3659032" y="3914728"/>
            <a:ext cx="3497570" cy="43179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8919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12</a:t>
            </a:fld>
            <a:endParaRPr kumimoji="1" lang="ja-JP" altLang="en-US"/>
          </a:p>
        </p:txBody>
      </p:sp>
      <p:sp>
        <p:nvSpPr>
          <p:cNvPr id="8" name="文本框 7">
            <a:extLst>
              <a:ext uri="{FF2B5EF4-FFF2-40B4-BE49-F238E27FC236}">
                <a16:creationId xmlns="" xmlns:a16="http://schemas.microsoft.com/office/drawing/2014/main" id="{B3B60219-2B09-764B-B843-6E944C1CFADD}"/>
              </a:ext>
            </a:extLst>
          </p:cNvPr>
          <p:cNvSpPr txBox="1"/>
          <p:nvPr/>
        </p:nvSpPr>
        <p:spPr>
          <a:xfrm>
            <a:off x="130806" y="284992"/>
            <a:ext cx="11437897" cy="584775"/>
          </a:xfrm>
          <a:prstGeom prst="rect">
            <a:avLst/>
          </a:prstGeom>
          <a:noFill/>
        </p:spPr>
        <p:txBody>
          <a:bodyPr wrap="square" rtlCol="0">
            <a:spAutoFit/>
          </a:bodyPr>
          <a:lstStyle/>
          <a:p>
            <a:r>
              <a:rPr lang="en-US" altLang="zh-CN" sz="3200" b="1" dirty="0">
                <a:solidFill>
                  <a:schemeClr val="bg1"/>
                </a:solidFill>
              </a:rPr>
              <a:t>How Transport Slicing Fit into E2E Network </a:t>
            </a:r>
            <a:r>
              <a:rPr lang="en-US" altLang="zh-CN" sz="3200" b="1" dirty="0" smtClean="0">
                <a:solidFill>
                  <a:schemeClr val="bg1"/>
                </a:solidFill>
              </a:rPr>
              <a:t>Slicing</a:t>
            </a:r>
            <a:endParaRPr kumimoji="1" lang="zh-CN" altLang="en-US" sz="3200" b="1" dirty="0">
              <a:solidFill>
                <a:srgbClr val="FF0000"/>
              </a:solidFill>
            </a:endParaRPr>
          </a:p>
        </p:txBody>
      </p:sp>
      <p:sp>
        <p:nvSpPr>
          <p:cNvPr id="9" name="Rounded Rectangle 8"/>
          <p:cNvSpPr/>
          <p:nvPr/>
        </p:nvSpPr>
        <p:spPr>
          <a:xfrm>
            <a:off x="7352459" y="2076618"/>
            <a:ext cx="1366092" cy="484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CSMF</a:t>
            </a:r>
          </a:p>
        </p:txBody>
      </p:sp>
      <p:sp>
        <p:nvSpPr>
          <p:cNvPr id="10" name="Rounded Rectangle 9"/>
          <p:cNvSpPr/>
          <p:nvPr/>
        </p:nvSpPr>
        <p:spPr>
          <a:xfrm>
            <a:off x="7350746" y="2999579"/>
            <a:ext cx="1366092" cy="484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NSMF</a:t>
            </a:r>
          </a:p>
        </p:txBody>
      </p:sp>
      <p:sp>
        <p:nvSpPr>
          <p:cNvPr id="11" name="Rounded Rectangle 10"/>
          <p:cNvSpPr/>
          <p:nvPr/>
        </p:nvSpPr>
        <p:spPr>
          <a:xfrm>
            <a:off x="7342892" y="3942795"/>
            <a:ext cx="1438382" cy="484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NSSMF</a:t>
            </a:r>
          </a:p>
        </p:txBody>
      </p:sp>
      <p:sp>
        <p:nvSpPr>
          <p:cNvPr id="12" name="Rounded Rectangle 11"/>
          <p:cNvSpPr/>
          <p:nvPr/>
        </p:nvSpPr>
        <p:spPr>
          <a:xfrm>
            <a:off x="7367869" y="5040711"/>
            <a:ext cx="1426810" cy="484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NSSMF??</a:t>
            </a:r>
            <a:endParaRPr lang="en-US" sz="2000" dirty="0"/>
          </a:p>
        </p:txBody>
      </p:sp>
      <p:sp>
        <p:nvSpPr>
          <p:cNvPr id="13" name="Rounded Rectangle 12"/>
          <p:cNvSpPr/>
          <p:nvPr/>
        </p:nvSpPr>
        <p:spPr>
          <a:xfrm>
            <a:off x="10274157" y="2054357"/>
            <a:ext cx="1627670" cy="484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EXT-API</a:t>
            </a:r>
          </a:p>
        </p:txBody>
      </p:sp>
      <p:sp>
        <p:nvSpPr>
          <p:cNvPr id="14" name="TextBox 13"/>
          <p:cNvSpPr txBox="1"/>
          <p:nvPr/>
        </p:nvSpPr>
        <p:spPr>
          <a:xfrm>
            <a:off x="2902447" y="3399303"/>
            <a:ext cx="597615" cy="246221"/>
          </a:xfrm>
          <a:prstGeom prst="rect">
            <a:avLst/>
          </a:prstGeom>
          <a:solidFill>
            <a:srgbClr val="FFFF00"/>
          </a:solidFill>
          <a:ln w="0">
            <a:noFill/>
          </a:ln>
        </p:spPr>
        <p:txBody>
          <a:bodyPr wrap="square" lIns="0" tIns="0" rIns="0" bIns="0" rtlCol="0">
            <a:spAutoFit/>
          </a:bodyPr>
          <a:lstStyle/>
          <a:p>
            <a:r>
              <a:rPr lang="en-US" altLang="zh-CN" sz="1600" dirty="0" err="1"/>
              <a:t>TSCi</a:t>
            </a:r>
            <a:endParaRPr lang="en-US" sz="1600" dirty="0"/>
          </a:p>
        </p:txBody>
      </p:sp>
      <p:sp>
        <p:nvSpPr>
          <p:cNvPr id="16" name="TextBox 15"/>
          <p:cNvSpPr txBox="1"/>
          <p:nvPr/>
        </p:nvSpPr>
        <p:spPr>
          <a:xfrm>
            <a:off x="901360" y="5842058"/>
            <a:ext cx="4458160" cy="369332"/>
          </a:xfrm>
          <a:prstGeom prst="rect">
            <a:avLst/>
          </a:prstGeom>
          <a:noFill/>
        </p:spPr>
        <p:txBody>
          <a:bodyPr wrap="square" rtlCol="0">
            <a:spAutoFit/>
          </a:bodyPr>
          <a:lstStyle/>
          <a:p>
            <a:r>
              <a:rPr lang="en-US" b="1" dirty="0" smtClean="0"/>
              <a:t>Derived from </a:t>
            </a:r>
            <a:r>
              <a:rPr lang="en-US" b="1" dirty="0"/>
              <a:t>draft-rokui-5G-transport-slice</a:t>
            </a:r>
          </a:p>
        </p:txBody>
      </p:sp>
      <p:sp>
        <p:nvSpPr>
          <p:cNvPr id="17" name="TextBox 16"/>
          <p:cNvSpPr txBox="1"/>
          <p:nvPr/>
        </p:nvSpPr>
        <p:spPr>
          <a:xfrm>
            <a:off x="2564060" y="1648489"/>
            <a:ext cx="795589" cy="369332"/>
          </a:xfrm>
          <a:prstGeom prst="rect">
            <a:avLst/>
          </a:prstGeom>
          <a:noFill/>
        </p:spPr>
        <p:txBody>
          <a:bodyPr wrap="square" rtlCol="0">
            <a:spAutoFit/>
          </a:bodyPr>
          <a:lstStyle/>
          <a:p>
            <a:r>
              <a:rPr lang="en-US" b="1" dirty="0"/>
              <a:t>IETF</a:t>
            </a:r>
          </a:p>
        </p:txBody>
      </p:sp>
      <p:sp>
        <p:nvSpPr>
          <p:cNvPr id="18" name="TextBox 17"/>
          <p:cNvSpPr txBox="1"/>
          <p:nvPr/>
        </p:nvSpPr>
        <p:spPr>
          <a:xfrm>
            <a:off x="7658330" y="1667325"/>
            <a:ext cx="795589" cy="369332"/>
          </a:xfrm>
          <a:prstGeom prst="rect">
            <a:avLst/>
          </a:prstGeom>
          <a:noFill/>
        </p:spPr>
        <p:txBody>
          <a:bodyPr wrap="square" rtlCol="0">
            <a:spAutoFit/>
          </a:bodyPr>
          <a:lstStyle/>
          <a:p>
            <a:r>
              <a:rPr lang="en-US" b="1" dirty="0"/>
              <a:t>3GPP</a:t>
            </a:r>
          </a:p>
        </p:txBody>
      </p:sp>
      <p:sp>
        <p:nvSpPr>
          <p:cNvPr id="19" name="TextBox 18"/>
          <p:cNvSpPr txBox="1"/>
          <p:nvPr/>
        </p:nvSpPr>
        <p:spPr>
          <a:xfrm>
            <a:off x="10687494" y="1634791"/>
            <a:ext cx="795589" cy="369332"/>
          </a:xfrm>
          <a:prstGeom prst="rect">
            <a:avLst/>
          </a:prstGeom>
          <a:noFill/>
        </p:spPr>
        <p:txBody>
          <a:bodyPr wrap="square" rtlCol="0">
            <a:spAutoFit/>
          </a:bodyPr>
          <a:lstStyle/>
          <a:p>
            <a:r>
              <a:rPr lang="en-US" b="1" dirty="0"/>
              <a:t>ONAP</a:t>
            </a:r>
          </a:p>
        </p:txBody>
      </p:sp>
      <p:sp>
        <p:nvSpPr>
          <p:cNvPr id="20" name="Rounded Rectangle 19"/>
          <p:cNvSpPr/>
          <p:nvPr/>
        </p:nvSpPr>
        <p:spPr>
          <a:xfrm>
            <a:off x="10231348" y="5052698"/>
            <a:ext cx="1627670" cy="484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SDNC</a:t>
            </a:r>
          </a:p>
        </p:txBody>
      </p:sp>
      <p:sp>
        <p:nvSpPr>
          <p:cNvPr id="21" name="Rounded Rectangle 20"/>
          <p:cNvSpPr/>
          <p:nvPr/>
        </p:nvSpPr>
        <p:spPr>
          <a:xfrm>
            <a:off x="10303267" y="2938408"/>
            <a:ext cx="1627670" cy="16335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SO</a:t>
            </a:r>
          </a:p>
        </p:txBody>
      </p:sp>
      <p:cxnSp>
        <p:nvCxnSpPr>
          <p:cNvPr id="6" name="Straight Connector 5"/>
          <p:cNvCxnSpPr>
            <a:endCxn id="9" idx="1"/>
          </p:cNvCxnSpPr>
          <p:nvPr/>
        </p:nvCxnSpPr>
        <p:spPr>
          <a:xfrm>
            <a:off x="5486400" y="2311685"/>
            <a:ext cx="1866059" cy="730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0" idx="1"/>
          </p:cNvCxnSpPr>
          <p:nvPr/>
        </p:nvCxnSpPr>
        <p:spPr>
          <a:xfrm>
            <a:off x="5525784" y="3234646"/>
            <a:ext cx="1824962" cy="730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11" idx="1"/>
          </p:cNvCxnSpPr>
          <p:nvPr/>
        </p:nvCxnSpPr>
        <p:spPr>
          <a:xfrm flipV="1">
            <a:off x="5491830" y="4185166"/>
            <a:ext cx="1851062" cy="14959"/>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12" idx="1"/>
          </p:cNvCxnSpPr>
          <p:nvPr/>
        </p:nvCxnSpPr>
        <p:spPr>
          <a:xfrm>
            <a:off x="5506948" y="5270642"/>
            <a:ext cx="1860921" cy="1244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9" idx="3"/>
            <a:endCxn id="13" idx="1"/>
          </p:cNvCxnSpPr>
          <p:nvPr/>
        </p:nvCxnSpPr>
        <p:spPr>
          <a:xfrm flipV="1">
            <a:off x="8718551" y="2296728"/>
            <a:ext cx="1555606" cy="22261"/>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0" idx="3"/>
          </p:cNvCxnSpPr>
          <p:nvPr/>
        </p:nvCxnSpPr>
        <p:spPr>
          <a:xfrm flipV="1">
            <a:off x="8716838" y="3236359"/>
            <a:ext cx="1547045" cy="5591"/>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1" idx="3"/>
          </p:cNvCxnSpPr>
          <p:nvPr/>
        </p:nvCxnSpPr>
        <p:spPr>
          <a:xfrm flipV="1">
            <a:off x="8781274" y="4181288"/>
            <a:ext cx="1520575" cy="3878"/>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2" idx="3"/>
            <a:endCxn id="20" idx="1"/>
          </p:cNvCxnSpPr>
          <p:nvPr/>
        </p:nvCxnSpPr>
        <p:spPr>
          <a:xfrm>
            <a:off x="8794679" y="5283082"/>
            <a:ext cx="1436669" cy="11987"/>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84935" y="1047964"/>
            <a:ext cx="11558427" cy="646331"/>
          </a:xfrm>
          <a:prstGeom prst="rect">
            <a:avLst/>
          </a:prstGeom>
          <a:noFill/>
        </p:spPr>
        <p:txBody>
          <a:bodyPr wrap="square" rtlCol="0">
            <a:spAutoFit/>
          </a:bodyPr>
          <a:lstStyle/>
          <a:p>
            <a:r>
              <a:rPr lang="en-US" dirty="0"/>
              <a:t>To support E2E Network Slicing on ONAP, we need to implement 4 controllers: E2E NS, RAN, TS, and Core. TS controller provides TS service. The following figure shows how TS fit into the E2E NS.</a:t>
            </a:r>
          </a:p>
        </p:txBody>
      </p:sp>
      <p:sp>
        <p:nvSpPr>
          <p:cNvPr id="47" name="TextBox 46"/>
          <p:cNvSpPr txBox="1"/>
          <p:nvPr/>
        </p:nvSpPr>
        <p:spPr>
          <a:xfrm>
            <a:off x="154112" y="6143946"/>
            <a:ext cx="6041206" cy="369332"/>
          </a:xfrm>
          <a:prstGeom prst="rect">
            <a:avLst/>
          </a:prstGeom>
          <a:noFill/>
        </p:spPr>
        <p:txBody>
          <a:bodyPr wrap="square" rtlCol="0">
            <a:spAutoFit/>
          </a:bodyPr>
          <a:lstStyle/>
          <a:p>
            <a:r>
              <a:rPr lang="en-US" dirty="0"/>
              <a:t>ETSI ZSM 003 provides a </a:t>
            </a:r>
            <a:r>
              <a:rPr lang="en-US"/>
              <a:t>similar </a:t>
            </a:r>
            <a:r>
              <a:rPr lang="en-US" smtClean="0"/>
              <a:t>architecture </a:t>
            </a:r>
            <a:r>
              <a:rPr lang="en-US" dirty="0"/>
              <a:t>as above</a:t>
            </a:r>
          </a:p>
        </p:txBody>
      </p:sp>
      <p:sp>
        <p:nvSpPr>
          <p:cNvPr id="4" name="Rectangle 3"/>
          <p:cNvSpPr/>
          <p:nvPr/>
        </p:nvSpPr>
        <p:spPr>
          <a:xfrm>
            <a:off x="358235" y="2027022"/>
            <a:ext cx="5009656" cy="484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Customer (aka Tenant) portal</a:t>
            </a:r>
            <a:endParaRPr lang="en-US" dirty="0"/>
          </a:p>
        </p:txBody>
      </p:sp>
      <p:sp>
        <p:nvSpPr>
          <p:cNvPr id="32" name="Rectangle 31"/>
          <p:cNvSpPr/>
          <p:nvPr/>
        </p:nvSpPr>
        <p:spPr>
          <a:xfrm>
            <a:off x="358235" y="2799815"/>
            <a:ext cx="5009656" cy="589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Generate NS Profile (aka NSI) using NS Blueprints</a:t>
            </a:r>
          </a:p>
          <a:p>
            <a:pPr algn="ctr"/>
            <a:endParaRPr lang="en-US" sz="1400" dirty="0"/>
          </a:p>
          <a:p>
            <a:pPr algn="ctr"/>
            <a:r>
              <a:rPr lang="en-US" sz="1400" dirty="0" smtClean="0"/>
              <a:t>Decompose NS Profile and trigger various actions</a:t>
            </a:r>
            <a:endParaRPr lang="en-US" sz="1400" dirty="0"/>
          </a:p>
        </p:txBody>
      </p:sp>
      <p:cxnSp>
        <p:nvCxnSpPr>
          <p:cNvPr id="7" name="Straight Arrow Connector 6"/>
          <p:cNvCxnSpPr>
            <a:endCxn id="32" idx="0"/>
          </p:cNvCxnSpPr>
          <p:nvPr/>
        </p:nvCxnSpPr>
        <p:spPr>
          <a:xfrm>
            <a:off x="2863063" y="2520965"/>
            <a:ext cx="0" cy="27885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353153" y="3816458"/>
            <a:ext cx="1140544" cy="877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RAN NSSMF</a:t>
            </a:r>
          </a:p>
          <a:p>
            <a:pPr algn="ctr"/>
            <a:r>
              <a:rPr lang="en-US" sz="1100" dirty="0" smtClean="0"/>
              <a:t>Generate NSS Profile (aka NSSI) using NSS Blueprints</a:t>
            </a:r>
          </a:p>
        </p:txBody>
      </p:sp>
      <p:sp>
        <p:nvSpPr>
          <p:cNvPr id="36" name="Rectangle 35"/>
          <p:cNvSpPr/>
          <p:nvPr/>
        </p:nvSpPr>
        <p:spPr>
          <a:xfrm>
            <a:off x="2290250" y="3806483"/>
            <a:ext cx="1140544" cy="877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Transport</a:t>
            </a:r>
          </a:p>
          <a:p>
            <a:pPr algn="ctr"/>
            <a:r>
              <a:rPr lang="en-US" sz="1100" dirty="0" smtClean="0"/>
              <a:t>Generate NSS Profile (aka NSSI) using NSS Blueprints</a:t>
            </a:r>
          </a:p>
        </p:txBody>
      </p:sp>
      <p:sp>
        <p:nvSpPr>
          <p:cNvPr id="38" name="Rectangle 37"/>
          <p:cNvSpPr/>
          <p:nvPr/>
        </p:nvSpPr>
        <p:spPr>
          <a:xfrm>
            <a:off x="4227347" y="3806483"/>
            <a:ext cx="1140544" cy="877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Core</a:t>
            </a:r>
          </a:p>
          <a:p>
            <a:pPr algn="ctr"/>
            <a:r>
              <a:rPr lang="en-US" sz="1100" dirty="0" smtClean="0"/>
              <a:t>Generate NSS Profile (aka NSSI) using NSS Blueprints</a:t>
            </a:r>
          </a:p>
        </p:txBody>
      </p:sp>
      <p:sp>
        <p:nvSpPr>
          <p:cNvPr id="39" name="Rectangle 38"/>
          <p:cNvSpPr/>
          <p:nvPr/>
        </p:nvSpPr>
        <p:spPr>
          <a:xfrm>
            <a:off x="358235" y="4943882"/>
            <a:ext cx="1140544" cy="642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RAN</a:t>
            </a:r>
          </a:p>
          <a:p>
            <a:pPr algn="ctr"/>
            <a:r>
              <a:rPr lang="en-US" sz="1100" dirty="0" smtClean="0"/>
              <a:t>Domain Controller</a:t>
            </a:r>
          </a:p>
        </p:txBody>
      </p:sp>
      <p:cxnSp>
        <p:nvCxnSpPr>
          <p:cNvPr id="41" name="Straight Arrow Connector 40"/>
          <p:cNvCxnSpPr>
            <a:endCxn id="35" idx="0"/>
          </p:cNvCxnSpPr>
          <p:nvPr/>
        </p:nvCxnSpPr>
        <p:spPr>
          <a:xfrm flipH="1">
            <a:off x="923425" y="3403127"/>
            <a:ext cx="7630" cy="41333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32" idx="2"/>
          </p:cNvCxnSpPr>
          <p:nvPr/>
        </p:nvCxnSpPr>
        <p:spPr>
          <a:xfrm flipH="1">
            <a:off x="2860522" y="3389370"/>
            <a:ext cx="2541" cy="44518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99299" y="3393152"/>
            <a:ext cx="7630" cy="41333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60" name="Freeform 59"/>
          <p:cNvSpPr/>
          <p:nvPr/>
        </p:nvSpPr>
        <p:spPr>
          <a:xfrm>
            <a:off x="1483360" y="3498541"/>
            <a:ext cx="1234544" cy="865315"/>
          </a:xfrm>
          <a:custGeom>
            <a:avLst/>
            <a:gdLst>
              <a:gd name="connsiteX0" fmla="*/ 0 w 1234544"/>
              <a:gd name="connsiteY0" fmla="*/ 788979 h 865315"/>
              <a:gd name="connsiteX1" fmla="*/ 396240 w 1234544"/>
              <a:gd name="connsiteY1" fmla="*/ 799139 h 865315"/>
              <a:gd name="connsiteX2" fmla="*/ 477520 w 1234544"/>
              <a:gd name="connsiteY2" fmla="*/ 77779 h 865315"/>
              <a:gd name="connsiteX3" fmla="*/ 1158240 w 1234544"/>
              <a:gd name="connsiteY3" fmla="*/ 47299 h 865315"/>
              <a:gd name="connsiteX4" fmla="*/ 1188720 w 1234544"/>
              <a:gd name="connsiteY4" fmla="*/ 321619 h 865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4544" h="865315">
                <a:moveTo>
                  <a:pt x="0" y="788979"/>
                </a:moveTo>
                <a:cubicBezTo>
                  <a:pt x="158326" y="853325"/>
                  <a:pt x="316653" y="917672"/>
                  <a:pt x="396240" y="799139"/>
                </a:cubicBezTo>
                <a:cubicBezTo>
                  <a:pt x="475827" y="680606"/>
                  <a:pt x="350520" y="203086"/>
                  <a:pt x="477520" y="77779"/>
                </a:cubicBezTo>
                <a:cubicBezTo>
                  <a:pt x="604520" y="-47528"/>
                  <a:pt x="1039707" y="6659"/>
                  <a:pt x="1158240" y="47299"/>
                </a:cubicBezTo>
                <a:cubicBezTo>
                  <a:pt x="1276773" y="87939"/>
                  <a:pt x="1232746" y="204779"/>
                  <a:pt x="1188720" y="321619"/>
                </a:cubicBezTo>
              </a:path>
            </a:pathLst>
          </a:custGeom>
          <a:noFill/>
          <a:ln w="25400">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60"/>
          <p:cNvSpPr/>
          <p:nvPr/>
        </p:nvSpPr>
        <p:spPr>
          <a:xfrm>
            <a:off x="3055126" y="3593297"/>
            <a:ext cx="1151114" cy="689290"/>
          </a:xfrm>
          <a:custGeom>
            <a:avLst/>
            <a:gdLst>
              <a:gd name="connsiteX0" fmla="*/ 1117003 w 1117003"/>
              <a:gd name="connsiteY0" fmla="*/ 680183 h 719272"/>
              <a:gd name="connsiteX1" fmla="*/ 609003 w 1117003"/>
              <a:gd name="connsiteY1" fmla="*/ 649703 h 719272"/>
              <a:gd name="connsiteX2" fmla="*/ 619163 w 1117003"/>
              <a:gd name="connsiteY2" fmla="*/ 40103 h 719272"/>
              <a:gd name="connsiteX3" fmla="*/ 70523 w 1117003"/>
              <a:gd name="connsiteY3" fmla="*/ 80743 h 719272"/>
              <a:gd name="connsiteX4" fmla="*/ 60363 w 1117003"/>
              <a:gd name="connsiteY4" fmla="*/ 263623 h 719272"/>
              <a:gd name="connsiteX0" fmla="*/ 1174216 w 1174216"/>
              <a:gd name="connsiteY0" fmla="*/ 680511 h 719600"/>
              <a:gd name="connsiteX1" fmla="*/ 666216 w 1174216"/>
              <a:gd name="connsiteY1" fmla="*/ 650031 h 719600"/>
              <a:gd name="connsiteX2" fmla="*/ 676376 w 1174216"/>
              <a:gd name="connsiteY2" fmla="*/ 40431 h 719600"/>
              <a:gd name="connsiteX3" fmla="*/ 127736 w 1174216"/>
              <a:gd name="connsiteY3" fmla="*/ 81071 h 719600"/>
              <a:gd name="connsiteX4" fmla="*/ 36296 w 1174216"/>
              <a:gd name="connsiteY4" fmla="*/ 273885 h 719600"/>
              <a:gd name="connsiteX0" fmla="*/ 1144759 w 1144759"/>
              <a:gd name="connsiteY0" fmla="*/ 680511 h 719600"/>
              <a:gd name="connsiteX1" fmla="*/ 636759 w 1144759"/>
              <a:gd name="connsiteY1" fmla="*/ 650031 h 719600"/>
              <a:gd name="connsiteX2" fmla="*/ 646919 w 1144759"/>
              <a:gd name="connsiteY2" fmla="*/ 40431 h 719600"/>
              <a:gd name="connsiteX3" fmla="*/ 98279 w 1144759"/>
              <a:gd name="connsiteY3" fmla="*/ 81071 h 719600"/>
              <a:gd name="connsiteX4" fmla="*/ 6839 w 1144759"/>
              <a:gd name="connsiteY4" fmla="*/ 273885 h 719600"/>
              <a:gd name="connsiteX0" fmla="*/ 1146643 w 1146643"/>
              <a:gd name="connsiteY0" fmla="*/ 692786 h 731875"/>
              <a:gd name="connsiteX1" fmla="*/ 638643 w 1146643"/>
              <a:gd name="connsiteY1" fmla="*/ 662306 h 731875"/>
              <a:gd name="connsiteX2" fmla="*/ 648803 w 1146643"/>
              <a:gd name="connsiteY2" fmla="*/ 52706 h 731875"/>
              <a:gd name="connsiteX3" fmla="*/ 91242 w 1146643"/>
              <a:gd name="connsiteY3" fmla="*/ 58456 h 731875"/>
              <a:gd name="connsiteX4" fmla="*/ 8723 w 1146643"/>
              <a:gd name="connsiteY4" fmla="*/ 286160 h 731875"/>
              <a:gd name="connsiteX0" fmla="*/ 1146643 w 1146643"/>
              <a:gd name="connsiteY0" fmla="*/ 689332 h 728421"/>
              <a:gd name="connsiteX1" fmla="*/ 638643 w 1146643"/>
              <a:gd name="connsiteY1" fmla="*/ 658852 h 728421"/>
              <a:gd name="connsiteX2" fmla="*/ 648803 w 1146643"/>
              <a:gd name="connsiteY2" fmla="*/ 49252 h 728421"/>
              <a:gd name="connsiteX3" fmla="*/ 91242 w 1146643"/>
              <a:gd name="connsiteY3" fmla="*/ 55002 h 728421"/>
              <a:gd name="connsiteX4" fmla="*/ 8723 w 1146643"/>
              <a:gd name="connsiteY4" fmla="*/ 282706 h 728421"/>
              <a:gd name="connsiteX0" fmla="*/ 1147614 w 1147614"/>
              <a:gd name="connsiteY0" fmla="*/ 660478 h 696260"/>
              <a:gd name="connsiteX1" fmla="*/ 639614 w 1147614"/>
              <a:gd name="connsiteY1" fmla="*/ 629998 h 696260"/>
              <a:gd name="connsiteX2" fmla="*/ 676537 w 1147614"/>
              <a:gd name="connsiteY2" fmla="*/ 72734 h 696260"/>
              <a:gd name="connsiteX3" fmla="*/ 92213 w 1147614"/>
              <a:gd name="connsiteY3" fmla="*/ 26148 h 696260"/>
              <a:gd name="connsiteX4" fmla="*/ 9694 w 1147614"/>
              <a:gd name="connsiteY4" fmla="*/ 253852 h 696260"/>
              <a:gd name="connsiteX0" fmla="*/ 1147614 w 1147614"/>
              <a:gd name="connsiteY0" fmla="*/ 661972 h 697754"/>
              <a:gd name="connsiteX1" fmla="*/ 639614 w 1147614"/>
              <a:gd name="connsiteY1" fmla="*/ 631492 h 697754"/>
              <a:gd name="connsiteX2" fmla="*/ 676537 w 1147614"/>
              <a:gd name="connsiteY2" fmla="*/ 74228 h 697754"/>
              <a:gd name="connsiteX3" fmla="*/ 92213 w 1147614"/>
              <a:gd name="connsiteY3" fmla="*/ 27642 h 697754"/>
              <a:gd name="connsiteX4" fmla="*/ 9694 w 1147614"/>
              <a:gd name="connsiteY4" fmla="*/ 255346 h 697754"/>
              <a:gd name="connsiteX0" fmla="*/ 1147614 w 1147614"/>
              <a:gd name="connsiteY0" fmla="*/ 663502 h 699284"/>
              <a:gd name="connsiteX1" fmla="*/ 639614 w 1147614"/>
              <a:gd name="connsiteY1" fmla="*/ 633022 h 699284"/>
              <a:gd name="connsiteX2" fmla="*/ 676537 w 1147614"/>
              <a:gd name="connsiteY2" fmla="*/ 75758 h 699284"/>
              <a:gd name="connsiteX3" fmla="*/ 92213 w 1147614"/>
              <a:gd name="connsiteY3" fmla="*/ 29172 h 699284"/>
              <a:gd name="connsiteX4" fmla="*/ 9694 w 1147614"/>
              <a:gd name="connsiteY4" fmla="*/ 256876 h 699284"/>
              <a:gd name="connsiteX0" fmla="*/ 1151114 w 1151114"/>
              <a:gd name="connsiteY0" fmla="*/ 660871 h 696653"/>
              <a:gd name="connsiteX1" fmla="*/ 643114 w 1151114"/>
              <a:gd name="connsiteY1" fmla="*/ 630391 h 696653"/>
              <a:gd name="connsiteX2" fmla="*/ 680037 w 1151114"/>
              <a:gd name="connsiteY2" fmla="*/ 73127 h 696653"/>
              <a:gd name="connsiteX3" fmla="*/ 95713 w 1151114"/>
              <a:gd name="connsiteY3" fmla="*/ 26541 h 696653"/>
              <a:gd name="connsiteX4" fmla="*/ 8733 w 1151114"/>
              <a:gd name="connsiteY4" fmla="*/ 213672 h 69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114" h="696653">
                <a:moveTo>
                  <a:pt x="1151114" y="660871"/>
                </a:moveTo>
                <a:cubicBezTo>
                  <a:pt x="938600" y="698971"/>
                  <a:pt x="721627" y="728348"/>
                  <a:pt x="643114" y="630391"/>
                </a:cubicBezTo>
                <a:cubicBezTo>
                  <a:pt x="564601" y="532434"/>
                  <a:pt x="784652" y="182493"/>
                  <a:pt x="680037" y="73127"/>
                </a:cubicBezTo>
                <a:cubicBezTo>
                  <a:pt x="575422" y="-36239"/>
                  <a:pt x="207597" y="3117"/>
                  <a:pt x="95713" y="26541"/>
                </a:cubicBezTo>
                <a:cubicBezTo>
                  <a:pt x="-16171" y="49965"/>
                  <a:pt x="-5640" y="70773"/>
                  <a:pt x="8733" y="213672"/>
                </a:cubicBezTo>
              </a:path>
            </a:pathLst>
          </a:custGeom>
          <a:noFill/>
          <a:ln w="25400">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2290250" y="4943882"/>
            <a:ext cx="1140544" cy="642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Transport</a:t>
            </a:r>
          </a:p>
          <a:p>
            <a:pPr algn="ctr"/>
            <a:r>
              <a:rPr lang="en-US" sz="1100" dirty="0" err="1" smtClean="0"/>
              <a:t>Mgmt</a:t>
            </a:r>
            <a:r>
              <a:rPr lang="en-US" sz="1100" dirty="0" smtClean="0"/>
              <a:t> Functions</a:t>
            </a:r>
          </a:p>
        </p:txBody>
      </p:sp>
      <p:sp>
        <p:nvSpPr>
          <p:cNvPr id="63" name="Rectangle 62"/>
          <p:cNvSpPr/>
          <p:nvPr/>
        </p:nvSpPr>
        <p:spPr>
          <a:xfrm>
            <a:off x="4227347" y="4943882"/>
            <a:ext cx="1140544" cy="642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Core</a:t>
            </a:r>
          </a:p>
          <a:p>
            <a:pPr algn="ctr"/>
            <a:r>
              <a:rPr lang="en-US" sz="1100" dirty="0" smtClean="0"/>
              <a:t>Domain Controller</a:t>
            </a:r>
          </a:p>
        </p:txBody>
      </p:sp>
      <p:cxnSp>
        <p:nvCxnSpPr>
          <p:cNvPr id="65" name="Straight Arrow Connector 64"/>
          <p:cNvCxnSpPr>
            <a:stCxn id="35" idx="2"/>
            <a:endCxn id="39" idx="0"/>
          </p:cNvCxnSpPr>
          <p:nvPr/>
        </p:nvCxnSpPr>
        <p:spPr>
          <a:xfrm>
            <a:off x="923425" y="4694451"/>
            <a:ext cx="5082" cy="24943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897365" y="4694450"/>
            <a:ext cx="5082" cy="24943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4804388" y="4694449"/>
            <a:ext cx="5082" cy="24943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1911927" y="3605646"/>
            <a:ext cx="1953491" cy="2265218"/>
          </a:xfrm>
          <a:prstGeom prst="ellipse">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1775779"/>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6957B74-5A41-FD4A-B89C-8C390F46AE63}"/>
              </a:ext>
            </a:extLst>
          </p:cNvPr>
          <p:cNvSpPr>
            <a:spLocks noGrp="1"/>
          </p:cNvSpPr>
          <p:nvPr>
            <p:ph idx="1"/>
          </p:nvPr>
        </p:nvSpPr>
        <p:spPr>
          <a:xfrm>
            <a:off x="171450" y="1005840"/>
            <a:ext cx="11410950" cy="5021262"/>
          </a:xfrm>
        </p:spPr>
        <p:txBody>
          <a:bodyPr>
            <a:normAutofit/>
          </a:bodyPr>
          <a:lstStyle/>
          <a:p>
            <a:pPr marL="342900" indent="-342900">
              <a:lnSpc>
                <a:spcPct val="100000"/>
              </a:lnSpc>
              <a:spcBef>
                <a:spcPts val="1800"/>
              </a:spcBef>
              <a:buAutoNum type="arabicPeriod"/>
            </a:pPr>
            <a:r>
              <a:rPr lang="en-US" altLang="zh-CN" sz="2800" dirty="0" smtClean="0">
                <a:solidFill>
                  <a:schemeClr val="accent3">
                    <a:lumMod val="40000"/>
                    <a:lumOff val="60000"/>
                  </a:schemeClr>
                </a:solidFill>
              </a:rPr>
              <a:t>Overview of Transport Slicing solution</a:t>
            </a:r>
          </a:p>
          <a:p>
            <a:pPr marL="342900" indent="-342900">
              <a:lnSpc>
                <a:spcPct val="100000"/>
              </a:lnSpc>
              <a:spcBef>
                <a:spcPts val="1800"/>
              </a:spcBef>
              <a:buAutoNum type="arabicPeriod"/>
            </a:pPr>
            <a:r>
              <a:rPr lang="en-US" altLang="zh-CN" sz="2800" dirty="0" smtClean="0">
                <a:solidFill>
                  <a:schemeClr val="accent3">
                    <a:lumMod val="40000"/>
                    <a:lumOff val="60000"/>
                  </a:schemeClr>
                </a:solidFill>
              </a:rPr>
              <a:t>Align</a:t>
            </a:r>
            <a:r>
              <a:rPr lang="zh-CN" altLang="en-US" sz="2800" dirty="0" smtClean="0">
                <a:solidFill>
                  <a:schemeClr val="accent3">
                    <a:lumMod val="40000"/>
                    <a:lumOff val="60000"/>
                  </a:schemeClr>
                </a:solidFill>
              </a:rPr>
              <a:t> </a:t>
            </a:r>
            <a:r>
              <a:rPr lang="en-US" altLang="zh-CN" sz="2800" dirty="0" smtClean="0">
                <a:solidFill>
                  <a:schemeClr val="accent3">
                    <a:lumMod val="40000"/>
                    <a:lumOff val="60000"/>
                  </a:schemeClr>
                </a:solidFill>
              </a:rPr>
              <a:t>Transport</a:t>
            </a:r>
            <a:r>
              <a:rPr lang="zh-CN" altLang="en-US" sz="2800" dirty="0" smtClean="0">
                <a:solidFill>
                  <a:schemeClr val="accent3">
                    <a:lumMod val="40000"/>
                    <a:lumOff val="60000"/>
                  </a:schemeClr>
                </a:solidFill>
              </a:rPr>
              <a:t> </a:t>
            </a:r>
            <a:r>
              <a:rPr lang="en-US" altLang="zh-CN" sz="2800" dirty="0">
                <a:solidFill>
                  <a:schemeClr val="accent3">
                    <a:lumMod val="40000"/>
                    <a:lumOff val="60000"/>
                  </a:schemeClr>
                </a:solidFill>
              </a:rPr>
              <a:t>slicing</a:t>
            </a:r>
            <a:r>
              <a:rPr lang="zh-CN" altLang="en-US" sz="2800" dirty="0">
                <a:solidFill>
                  <a:schemeClr val="accent3">
                    <a:lumMod val="40000"/>
                    <a:lumOff val="60000"/>
                  </a:schemeClr>
                </a:solidFill>
              </a:rPr>
              <a:t> </a:t>
            </a:r>
            <a:r>
              <a:rPr lang="en-US" altLang="zh-CN" sz="2800" dirty="0" smtClean="0">
                <a:solidFill>
                  <a:schemeClr val="accent3">
                    <a:lumMod val="40000"/>
                    <a:lumOff val="60000"/>
                  </a:schemeClr>
                </a:solidFill>
              </a:rPr>
              <a:t>solution with E2E Network Slicing Use case</a:t>
            </a:r>
          </a:p>
          <a:p>
            <a:pPr marL="342900" indent="-342900">
              <a:lnSpc>
                <a:spcPct val="100000"/>
              </a:lnSpc>
              <a:spcBef>
                <a:spcPts val="1800"/>
              </a:spcBef>
              <a:buAutoNum type="arabicPeriod"/>
            </a:pPr>
            <a:r>
              <a:rPr lang="en-US" altLang="zh-CN" sz="2800" dirty="0" smtClean="0">
                <a:solidFill>
                  <a:schemeClr val="tx1"/>
                </a:solidFill>
              </a:rPr>
              <a:t>Scope of Guilin release </a:t>
            </a:r>
            <a:endParaRPr lang="en-US" altLang="zh-CN" sz="2800" dirty="0">
              <a:solidFill>
                <a:schemeClr val="tx1"/>
              </a:solidFill>
            </a:endParaRPr>
          </a:p>
        </p:txBody>
      </p:sp>
      <p:sp>
        <p:nvSpPr>
          <p:cNvPr id="3" name="标题 2">
            <a:extLst>
              <a:ext uri="{FF2B5EF4-FFF2-40B4-BE49-F238E27FC236}">
                <a16:creationId xmlns="" xmlns:a16="http://schemas.microsoft.com/office/drawing/2014/main" id="{624F7971-778A-C94A-8B97-CA3818A1962B}"/>
              </a:ext>
            </a:extLst>
          </p:cNvPr>
          <p:cNvSpPr>
            <a:spLocks noGrp="1"/>
          </p:cNvSpPr>
          <p:nvPr>
            <p:ph type="title"/>
          </p:nvPr>
        </p:nvSpPr>
        <p:spPr/>
        <p:txBody>
          <a:bodyPr/>
          <a:lstStyle/>
          <a:p>
            <a:r>
              <a:rPr kumimoji="1" lang="en-US" altLang="zh-CN" dirty="0"/>
              <a:t>Content</a:t>
            </a:r>
            <a:endParaRPr kumimoji="1" lang="zh-CN" altLang="en-US" dirty="0"/>
          </a:p>
        </p:txBody>
      </p:sp>
      <p:sp>
        <p:nvSpPr>
          <p:cNvPr id="4" name="页脚占位符 3">
            <a:extLst>
              <a:ext uri="{FF2B5EF4-FFF2-40B4-BE49-F238E27FC236}">
                <a16:creationId xmlns="" xmlns:a16="http://schemas.microsoft.com/office/drawing/2014/main" id="{1C0EA929-970B-B24E-99A2-347DD9C70467}"/>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980489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14</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52400" y="183392"/>
            <a:ext cx="11480800" cy="584775"/>
          </a:xfrm>
          <a:prstGeom prst="rect">
            <a:avLst/>
          </a:prstGeom>
          <a:noFill/>
        </p:spPr>
        <p:txBody>
          <a:bodyPr wrap="square" rtlCol="0">
            <a:spAutoFit/>
          </a:bodyPr>
          <a:lstStyle/>
          <a:p>
            <a:r>
              <a:rPr lang="en-US" altLang="zh-CN" sz="3200" b="1" dirty="0" smtClean="0">
                <a:solidFill>
                  <a:schemeClr val="bg1"/>
                </a:solidFill>
              </a:rPr>
              <a:t>Scope </a:t>
            </a:r>
            <a:r>
              <a:rPr kumimoji="1" lang="en-US" altLang="zh-CN" sz="3200" b="1" dirty="0" smtClean="0">
                <a:solidFill>
                  <a:schemeClr val="bg1"/>
                </a:solidFill>
              </a:rPr>
              <a:t>For Guilin Release</a:t>
            </a:r>
            <a:endParaRPr kumimoji="1" lang="zh-CN" altLang="en-US" sz="3200" b="1" dirty="0">
              <a:solidFill>
                <a:schemeClr val="bg1"/>
              </a:solidFill>
            </a:endParaRPr>
          </a:p>
        </p:txBody>
      </p:sp>
      <p:cxnSp>
        <p:nvCxnSpPr>
          <p:cNvPr id="13" name="Straight Connector 12"/>
          <p:cNvCxnSpPr>
            <a:stCxn id="62" idx="2"/>
            <a:endCxn id="19" idx="0"/>
          </p:cNvCxnSpPr>
          <p:nvPr/>
        </p:nvCxnSpPr>
        <p:spPr>
          <a:xfrm>
            <a:off x="4058486" y="1413061"/>
            <a:ext cx="37264" cy="8886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304818" y="2197100"/>
            <a:ext cx="4613381" cy="1104900"/>
          </a:xfrm>
          <a:prstGeom prst="rect">
            <a:avLst/>
          </a:prstGeom>
          <a:solidFill>
            <a:srgbClr val="FFFF00"/>
          </a:soli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TextBox 18"/>
          <p:cNvSpPr txBox="1"/>
          <p:nvPr/>
        </p:nvSpPr>
        <p:spPr>
          <a:xfrm>
            <a:off x="2781300" y="2301756"/>
            <a:ext cx="2628899" cy="307777"/>
          </a:xfrm>
          <a:prstGeom prst="rect">
            <a:avLst/>
          </a:prstGeom>
          <a:noFill/>
          <a:ln w="0">
            <a:solidFill>
              <a:schemeClr val="tx1"/>
            </a:solidFill>
          </a:ln>
        </p:spPr>
        <p:txBody>
          <a:bodyPr wrap="square" rtlCol="0">
            <a:spAutoFit/>
          </a:bodyPr>
          <a:lstStyle/>
          <a:p>
            <a:r>
              <a:rPr lang="en-US" sz="1400" b="1" dirty="0" smtClean="0"/>
              <a:t>Transport Slice Definition Model </a:t>
            </a:r>
            <a:endParaRPr lang="en-US" sz="1400" b="1" dirty="0"/>
          </a:p>
        </p:txBody>
      </p:sp>
      <p:cxnSp>
        <p:nvCxnSpPr>
          <p:cNvPr id="50" name="Straight Connector 49"/>
          <p:cNvCxnSpPr>
            <a:stCxn id="33" idx="2"/>
            <a:endCxn id="99" idx="0"/>
          </p:cNvCxnSpPr>
          <p:nvPr/>
        </p:nvCxnSpPr>
        <p:spPr>
          <a:xfrm>
            <a:off x="3968751" y="3218676"/>
            <a:ext cx="412190" cy="13651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186243" y="1105284"/>
            <a:ext cx="5744485" cy="307777"/>
          </a:xfrm>
          <a:prstGeom prst="rect">
            <a:avLst/>
          </a:prstGeom>
          <a:noFill/>
          <a:ln w="0">
            <a:solidFill>
              <a:schemeClr val="tx1"/>
            </a:solidFill>
          </a:ln>
        </p:spPr>
        <p:txBody>
          <a:bodyPr wrap="square" rtlCol="0">
            <a:spAutoFit/>
          </a:bodyPr>
          <a:lstStyle/>
          <a:p>
            <a:pPr algn="ctr"/>
            <a:r>
              <a:rPr lang="en-US" altLang="zh-CN" sz="1400" b="1" dirty="0"/>
              <a:t>E2E </a:t>
            </a:r>
            <a:r>
              <a:rPr lang="en-US" altLang="zh-CN" sz="1400" b="1" dirty="0" smtClean="0"/>
              <a:t>NS controller, RAN Slice controller, CORE Slice controller</a:t>
            </a:r>
            <a:endParaRPr lang="en-US" sz="1400" b="1" dirty="0"/>
          </a:p>
        </p:txBody>
      </p:sp>
      <p:sp>
        <p:nvSpPr>
          <p:cNvPr id="99" name="TextBox 98"/>
          <p:cNvSpPr txBox="1"/>
          <p:nvPr/>
        </p:nvSpPr>
        <p:spPr>
          <a:xfrm>
            <a:off x="3922022" y="4583803"/>
            <a:ext cx="917838" cy="738664"/>
          </a:xfrm>
          <a:prstGeom prst="rect">
            <a:avLst/>
          </a:prstGeom>
          <a:noFill/>
          <a:ln w="0">
            <a:solidFill>
              <a:schemeClr val="tx1"/>
            </a:solidFill>
          </a:ln>
        </p:spPr>
        <p:txBody>
          <a:bodyPr wrap="square" rtlCol="0">
            <a:spAutoFit/>
          </a:bodyPr>
          <a:lstStyle/>
          <a:p>
            <a:r>
              <a:rPr lang="en-US" sz="1400" dirty="0"/>
              <a:t>Optical Domain Controller</a:t>
            </a:r>
          </a:p>
        </p:txBody>
      </p:sp>
      <p:cxnSp>
        <p:nvCxnSpPr>
          <p:cNvPr id="100" name="Straight Connector 99"/>
          <p:cNvCxnSpPr>
            <a:stCxn id="99" idx="2"/>
            <a:endCxn id="102" idx="0"/>
          </p:cNvCxnSpPr>
          <p:nvPr/>
        </p:nvCxnSpPr>
        <p:spPr>
          <a:xfrm>
            <a:off x="4380941" y="5322467"/>
            <a:ext cx="22266" cy="3786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rapezoid 101"/>
          <p:cNvSpPr/>
          <p:nvPr/>
        </p:nvSpPr>
        <p:spPr>
          <a:xfrm>
            <a:off x="3514492" y="5701143"/>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Network</a:t>
            </a:r>
          </a:p>
        </p:txBody>
      </p:sp>
      <p:sp>
        <p:nvSpPr>
          <p:cNvPr id="123" name="TextBox 122"/>
          <p:cNvSpPr txBox="1"/>
          <p:nvPr/>
        </p:nvSpPr>
        <p:spPr>
          <a:xfrm>
            <a:off x="3283840" y="1719834"/>
            <a:ext cx="2275288" cy="184666"/>
          </a:xfrm>
          <a:prstGeom prst="rect">
            <a:avLst/>
          </a:prstGeom>
          <a:solidFill>
            <a:schemeClr val="bg1"/>
          </a:solidFill>
          <a:ln w="0">
            <a:noFill/>
          </a:ln>
        </p:spPr>
        <p:txBody>
          <a:bodyPr wrap="square" lIns="0" tIns="0" rIns="0" bIns="0" rtlCol="0">
            <a:spAutoFit/>
          </a:bodyPr>
          <a:lstStyle/>
          <a:p>
            <a:r>
              <a:rPr lang="en-US" altLang="zh-CN" sz="1200" dirty="0" err="1"/>
              <a:t>TSCi</a:t>
            </a:r>
            <a:r>
              <a:rPr lang="en-US" altLang="zh-CN" sz="1200" dirty="0"/>
              <a:t> (draft-rokui-5G-transport-slice)</a:t>
            </a:r>
            <a:endParaRPr lang="en-US" sz="1200" dirty="0"/>
          </a:p>
        </p:txBody>
      </p:sp>
      <p:sp>
        <p:nvSpPr>
          <p:cNvPr id="127" name="TextBox 126"/>
          <p:cNvSpPr txBox="1"/>
          <p:nvPr/>
        </p:nvSpPr>
        <p:spPr>
          <a:xfrm>
            <a:off x="3853190" y="3871494"/>
            <a:ext cx="1095409" cy="369332"/>
          </a:xfrm>
          <a:prstGeom prst="rect">
            <a:avLst/>
          </a:prstGeom>
          <a:solidFill>
            <a:schemeClr val="bg1"/>
          </a:solidFill>
          <a:ln w="0">
            <a:noFill/>
          </a:ln>
        </p:spPr>
        <p:txBody>
          <a:bodyPr wrap="square" lIns="0" tIns="0" rIns="0" bIns="0" rtlCol="0">
            <a:spAutoFit/>
          </a:bodyPr>
          <a:lstStyle/>
          <a:p>
            <a:r>
              <a:rPr lang="en-US" sz="1200" dirty="0"/>
              <a:t>ACTN TE / </a:t>
            </a:r>
            <a:r>
              <a:rPr lang="en-US" sz="1200" dirty="0" smtClean="0"/>
              <a:t>L0/L1/L2 </a:t>
            </a:r>
            <a:r>
              <a:rPr lang="en-US" sz="1200" dirty="0"/>
              <a:t>models</a:t>
            </a:r>
          </a:p>
        </p:txBody>
      </p:sp>
      <p:cxnSp>
        <p:nvCxnSpPr>
          <p:cNvPr id="36" name="Straight Arrow Connector 35"/>
          <p:cNvCxnSpPr>
            <a:endCxn id="123" idx="3"/>
          </p:cNvCxnSpPr>
          <p:nvPr/>
        </p:nvCxnSpPr>
        <p:spPr>
          <a:xfrm flipH="1">
            <a:off x="5559128" y="1797627"/>
            <a:ext cx="1433946" cy="145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989610" y="1607128"/>
            <a:ext cx="3879281" cy="646331"/>
          </a:xfrm>
          <a:prstGeom prst="rect">
            <a:avLst/>
          </a:prstGeom>
          <a:noFill/>
        </p:spPr>
        <p:txBody>
          <a:bodyPr wrap="square" rtlCol="0">
            <a:spAutoFit/>
          </a:bodyPr>
          <a:lstStyle/>
          <a:p>
            <a:r>
              <a:rPr lang="en-US" dirty="0" smtClean="0"/>
              <a:t>1. Implement TSCi (i.e., create TS definition model)</a:t>
            </a:r>
            <a:endParaRPr lang="en-US" dirty="0"/>
          </a:p>
        </p:txBody>
      </p:sp>
      <p:cxnSp>
        <p:nvCxnSpPr>
          <p:cNvPr id="31" name="Straight Arrow Connector 30"/>
          <p:cNvCxnSpPr/>
          <p:nvPr/>
        </p:nvCxnSpPr>
        <p:spPr>
          <a:xfrm flipH="1" flipV="1">
            <a:off x="5473699" y="2940050"/>
            <a:ext cx="1365827" cy="200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489201" y="2695456"/>
            <a:ext cx="2959100" cy="523220"/>
          </a:xfrm>
          <a:prstGeom prst="rect">
            <a:avLst/>
          </a:prstGeom>
          <a:noFill/>
          <a:ln w="0">
            <a:solidFill>
              <a:schemeClr val="tx1"/>
            </a:solidFill>
          </a:ln>
        </p:spPr>
        <p:txBody>
          <a:bodyPr wrap="square" rtlCol="0">
            <a:spAutoFit/>
          </a:bodyPr>
          <a:lstStyle/>
          <a:p>
            <a:r>
              <a:rPr lang="en-US" sz="1400" b="1" dirty="0" smtClean="0"/>
              <a:t>Transport Slice Implementation Models</a:t>
            </a:r>
            <a:endParaRPr lang="en-US" sz="1400" b="1" dirty="0"/>
          </a:p>
        </p:txBody>
      </p:sp>
      <p:cxnSp>
        <p:nvCxnSpPr>
          <p:cNvPr id="35" name="Straight Arrow Connector 34"/>
          <p:cNvCxnSpPr>
            <a:endCxn id="127" idx="3"/>
          </p:cNvCxnSpPr>
          <p:nvPr/>
        </p:nvCxnSpPr>
        <p:spPr>
          <a:xfrm flipH="1">
            <a:off x="4948599" y="3035300"/>
            <a:ext cx="1909401" cy="1020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824510" y="2788228"/>
            <a:ext cx="4364190" cy="1477328"/>
          </a:xfrm>
          <a:prstGeom prst="rect">
            <a:avLst/>
          </a:prstGeom>
          <a:noFill/>
        </p:spPr>
        <p:txBody>
          <a:bodyPr wrap="square" rtlCol="0">
            <a:spAutoFit/>
          </a:bodyPr>
          <a:lstStyle/>
          <a:p>
            <a:r>
              <a:rPr lang="en-US" dirty="0"/>
              <a:t>2</a:t>
            </a:r>
            <a:r>
              <a:rPr lang="en-US" dirty="0" smtClean="0"/>
              <a:t>. L1 (OTN) and L2 (E-line) service slicing</a:t>
            </a:r>
          </a:p>
          <a:p>
            <a:r>
              <a:rPr lang="en-US" dirty="0" smtClean="0"/>
              <a:t>NOTE: many existing CCVPN features can be reused</a:t>
            </a:r>
            <a:r>
              <a:rPr lang="en-US" dirty="0" smtClean="0"/>
              <a:t>.</a:t>
            </a:r>
          </a:p>
          <a:p>
            <a:r>
              <a:rPr lang="en-US" dirty="0" smtClean="0"/>
              <a:t>NOTE: could also leverage MDONS L1 (OTN) using TAPI as implementation models.</a:t>
            </a:r>
            <a:endParaRPr lang="en-US" dirty="0"/>
          </a:p>
        </p:txBody>
      </p:sp>
      <p:sp>
        <p:nvSpPr>
          <p:cNvPr id="21" name="TextBox 43">
            <a:extLst>
              <a:ext uri="{FF2B5EF4-FFF2-40B4-BE49-F238E27FC236}">
                <a16:creationId xmlns="" xmlns:a16="http://schemas.microsoft.com/office/drawing/2014/main" id="{7A06D45A-F82A-E040-95CE-81B81CAFC686}"/>
              </a:ext>
            </a:extLst>
          </p:cNvPr>
          <p:cNvSpPr txBox="1"/>
          <p:nvPr/>
        </p:nvSpPr>
        <p:spPr>
          <a:xfrm>
            <a:off x="1272559" y="2249529"/>
            <a:ext cx="1123844" cy="938719"/>
          </a:xfrm>
          <a:prstGeom prst="rect">
            <a:avLst/>
          </a:prstGeom>
          <a:noFill/>
        </p:spPr>
        <p:txBody>
          <a:bodyPr wrap="square" rtlCol="0">
            <a:spAutoFit/>
          </a:bodyPr>
          <a:lstStyle/>
          <a:p>
            <a:r>
              <a:rPr lang="en-US" sz="1100" b="1" dirty="0"/>
              <a:t>ONAP </a:t>
            </a:r>
            <a:r>
              <a:rPr lang="en-US" altLang="zh-CN" sz="1100" b="1" dirty="0">
                <a:highlight>
                  <a:srgbClr val="00FFFF"/>
                </a:highlight>
              </a:rPr>
              <a:t>Impacted</a:t>
            </a:r>
            <a:r>
              <a:rPr lang="zh-CN" altLang="en-US" sz="1100" b="1" dirty="0">
                <a:highlight>
                  <a:srgbClr val="00FFFF"/>
                </a:highlight>
              </a:rPr>
              <a:t> </a:t>
            </a:r>
            <a:r>
              <a:rPr lang="en-US" altLang="zh-CN" sz="1100" b="1" dirty="0">
                <a:highlight>
                  <a:srgbClr val="00FFFF"/>
                </a:highlight>
              </a:rPr>
              <a:t>modules:</a:t>
            </a:r>
          </a:p>
          <a:p>
            <a:r>
              <a:rPr lang="en-US" sz="1100" b="1" dirty="0">
                <a:highlight>
                  <a:srgbClr val="00FFFF"/>
                </a:highlight>
              </a:rPr>
              <a:t>SDC/SO/OOF</a:t>
            </a:r>
          </a:p>
          <a:p>
            <a:r>
              <a:rPr lang="en-US" sz="1100" b="1" dirty="0">
                <a:highlight>
                  <a:srgbClr val="00FFFF"/>
                </a:highlight>
              </a:rPr>
              <a:t>/SDNC</a:t>
            </a:r>
          </a:p>
          <a:p>
            <a:r>
              <a:rPr lang="en-US" sz="1100" b="1" dirty="0">
                <a:highlight>
                  <a:srgbClr val="00FFFF"/>
                </a:highlight>
              </a:rPr>
              <a:t>/AAI</a:t>
            </a:r>
          </a:p>
        </p:txBody>
      </p:sp>
      <p:sp>
        <p:nvSpPr>
          <p:cNvPr id="22" name="TextBox 21"/>
          <p:cNvSpPr txBox="1"/>
          <p:nvPr/>
        </p:nvSpPr>
        <p:spPr>
          <a:xfrm>
            <a:off x="6483751" y="4471477"/>
            <a:ext cx="4364190" cy="923330"/>
          </a:xfrm>
          <a:prstGeom prst="rect">
            <a:avLst/>
          </a:prstGeom>
          <a:noFill/>
        </p:spPr>
        <p:txBody>
          <a:bodyPr wrap="square" rtlCol="0">
            <a:spAutoFit/>
          </a:bodyPr>
          <a:lstStyle/>
          <a:p>
            <a:r>
              <a:rPr lang="en-US" dirty="0" smtClean="0"/>
              <a:t>NOTE: Nokia might be interested in implementing IP slicing. i.e., adding their IP domain controller</a:t>
            </a:r>
            <a:endParaRPr lang="en-US" dirty="0"/>
          </a:p>
        </p:txBody>
      </p:sp>
    </p:spTree>
    <p:extLst>
      <p:ext uri="{BB962C8B-B14F-4D97-AF65-F5344CB8AC3E}">
        <p14:creationId xmlns:p14="http://schemas.microsoft.com/office/powerpoint/2010/main" val="3334557759"/>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15</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21577" y="0"/>
            <a:ext cx="11480800" cy="1077218"/>
          </a:xfrm>
          <a:prstGeom prst="rect">
            <a:avLst/>
          </a:prstGeom>
          <a:noFill/>
        </p:spPr>
        <p:txBody>
          <a:bodyPr wrap="square" rtlCol="0">
            <a:spAutoFit/>
          </a:bodyPr>
          <a:lstStyle/>
          <a:p>
            <a:r>
              <a:rPr lang="en-US" altLang="zh-CN" sz="3200" b="1" dirty="0" smtClean="0">
                <a:solidFill>
                  <a:schemeClr val="bg1"/>
                </a:solidFill>
              </a:rPr>
              <a:t>Standards-based solution to support Multi-domain, multi-vendor networks</a:t>
            </a:r>
            <a:endParaRPr kumimoji="1" lang="zh-CN" altLang="en-US" sz="3200" b="1" dirty="0">
              <a:solidFill>
                <a:schemeClr val="bg1"/>
              </a:solidFill>
            </a:endParaRPr>
          </a:p>
        </p:txBody>
      </p:sp>
      <p:cxnSp>
        <p:nvCxnSpPr>
          <p:cNvPr id="13" name="Straight Connector 12"/>
          <p:cNvCxnSpPr>
            <a:stCxn id="62" idx="2"/>
            <a:endCxn id="19" idx="0"/>
          </p:cNvCxnSpPr>
          <p:nvPr/>
        </p:nvCxnSpPr>
        <p:spPr>
          <a:xfrm>
            <a:off x="4058486" y="1413061"/>
            <a:ext cx="37264" cy="8886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304818" y="2197100"/>
            <a:ext cx="4613381" cy="1104900"/>
          </a:xfrm>
          <a:prstGeom prst="rect">
            <a:avLst/>
          </a:prstGeom>
          <a:solidFill>
            <a:srgbClr val="FFFF00"/>
          </a:soli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TextBox 18"/>
          <p:cNvSpPr txBox="1"/>
          <p:nvPr/>
        </p:nvSpPr>
        <p:spPr>
          <a:xfrm>
            <a:off x="2781300" y="2301756"/>
            <a:ext cx="2628899" cy="307777"/>
          </a:xfrm>
          <a:prstGeom prst="rect">
            <a:avLst/>
          </a:prstGeom>
          <a:noFill/>
          <a:ln w="0">
            <a:solidFill>
              <a:schemeClr val="tx1"/>
            </a:solidFill>
          </a:ln>
        </p:spPr>
        <p:txBody>
          <a:bodyPr wrap="square" rtlCol="0">
            <a:spAutoFit/>
          </a:bodyPr>
          <a:lstStyle/>
          <a:p>
            <a:r>
              <a:rPr lang="en-US" sz="1400" b="1" dirty="0" smtClean="0"/>
              <a:t>Transport Slice Definition Model </a:t>
            </a:r>
            <a:endParaRPr lang="en-US" sz="1400" b="1" dirty="0"/>
          </a:p>
        </p:txBody>
      </p:sp>
      <p:cxnSp>
        <p:nvCxnSpPr>
          <p:cNvPr id="50" name="Straight Connector 49"/>
          <p:cNvCxnSpPr>
            <a:endCxn id="99" idx="0"/>
          </p:cNvCxnSpPr>
          <p:nvPr/>
        </p:nvCxnSpPr>
        <p:spPr>
          <a:xfrm>
            <a:off x="4428161" y="3318552"/>
            <a:ext cx="1273996" cy="1296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186243" y="1105284"/>
            <a:ext cx="5744485" cy="307777"/>
          </a:xfrm>
          <a:prstGeom prst="rect">
            <a:avLst/>
          </a:prstGeom>
          <a:noFill/>
          <a:ln w="0">
            <a:solidFill>
              <a:schemeClr val="tx1"/>
            </a:solidFill>
          </a:ln>
        </p:spPr>
        <p:txBody>
          <a:bodyPr wrap="square" rtlCol="0">
            <a:spAutoFit/>
          </a:bodyPr>
          <a:lstStyle/>
          <a:p>
            <a:pPr algn="ctr"/>
            <a:r>
              <a:rPr lang="en-US" altLang="zh-CN" sz="1400" b="1" dirty="0"/>
              <a:t>E2E </a:t>
            </a:r>
            <a:r>
              <a:rPr lang="en-US" altLang="zh-CN" sz="1400" b="1" dirty="0" smtClean="0"/>
              <a:t>NS controller, RAN Slice controller, CORE Slice controller</a:t>
            </a:r>
            <a:endParaRPr lang="en-US" sz="1400" b="1" dirty="0"/>
          </a:p>
        </p:txBody>
      </p:sp>
      <p:sp>
        <p:nvSpPr>
          <p:cNvPr id="99" name="TextBox 98"/>
          <p:cNvSpPr txBox="1"/>
          <p:nvPr/>
        </p:nvSpPr>
        <p:spPr>
          <a:xfrm>
            <a:off x="4705563" y="4614624"/>
            <a:ext cx="1993187" cy="523220"/>
          </a:xfrm>
          <a:prstGeom prst="rect">
            <a:avLst/>
          </a:prstGeom>
          <a:noFill/>
          <a:ln w="0">
            <a:solidFill>
              <a:schemeClr val="tx1"/>
            </a:solidFill>
          </a:ln>
        </p:spPr>
        <p:txBody>
          <a:bodyPr wrap="square" rtlCol="0">
            <a:spAutoFit/>
          </a:bodyPr>
          <a:lstStyle/>
          <a:p>
            <a:r>
              <a:rPr lang="en-US" sz="1400" dirty="0"/>
              <a:t>Optical Domain </a:t>
            </a:r>
            <a:r>
              <a:rPr lang="en-US" sz="1400" dirty="0" smtClean="0"/>
              <a:t>Controller from vendor B</a:t>
            </a:r>
            <a:endParaRPr lang="en-US" sz="1400" dirty="0"/>
          </a:p>
        </p:txBody>
      </p:sp>
      <p:cxnSp>
        <p:nvCxnSpPr>
          <p:cNvPr id="100" name="Straight Connector 99"/>
          <p:cNvCxnSpPr>
            <a:stCxn id="99" idx="2"/>
            <a:endCxn id="102" idx="0"/>
          </p:cNvCxnSpPr>
          <p:nvPr/>
        </p:nvCxnSpPr>
        <p:spPr>
          <a:xfrm>
            <a:off x="5702157" y="5137844"/>
            <a:ext cx="366" cy="4615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rapezoid 101"/>
          <p:cNvSpPr/>
          <p:nvPr/>
        </p:nvSpPr>
        <p:spPr>
          <a:xfrm>
            <a:off x="4438436" y="5599415"/>
            <a:ext cx="2528173" cy="697629"/>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a:t>
            </a:r>
            <a:r>
              <a:rPr lang="en-US" sz="1400" dirty="0" smtClean="0">
                <a:solidFill>
                  <a:schemeClr val="tx1"/>
                </a:solidFill>
              </a:rPr>
              <a:t>Network from vendor B</a:t>
            </a:r>
            <a:endParaRPr lang="en-US" sz="1400" dirty="0">
              <a:solidFill>
                <a:schemeClr val="tx1"/>
              </a:solidFill>
            </a:endParaRPr>
          </a:p>
        </p:txBody>
      </p:sp>
      <p:sp>
        <p:nvSpPr>
          <p:cNvPr id="123" name="TextBox 122"/>
          <p:cNvSpPr txBox="1"/>
          <p:nvPr/>
        </p:nvSpPr>
        <p:spPr>
          <a:xfrm>
            <a:off x="2944792" y="1668463"/>
            <a:ext cx="2275288" cy="184666"/>
          </a:xfrm>
          <a:prstGeom prst="rect">
            <a:avLst/>
          </a:prstGeom>
          <a:solidFill>
            <a:schemeClr val="bg1"/>
          </a:solidFill>
          <a:ln w="0">
            <a:noFill/>
          </a:ln>
        </p:spPr>
        <p:txBody>
          <a:bodyPr wrap="square" lIns="0" tIns="0" rIns="0" bIns="0" rtlCol="0">
            <a:spAutoFit/>
          </a:bodyPr>
          <a:lstStyle/>
          <a:p>
            <a:pPr algn="ctr"/>
            <a:r>
              <a:rPr lang="en-US" altLang="zh-CN" sz="1200" dirty="0" err="1" smtClean="0"/>
              <a:t>TSCi</a:t>
            </a:r>
            <a:endParaRPr lang="en-US" sz="1200" dirty="0"/>
          </a:p>
        </p:txBody>
      </p:sp>
      <p:sp>
        <p:nvSpPr>
          <p:cNvPr id="127" name="TextBox 126"/>
          <p:cNvSpPr txBox="1"/>
          <p:nvPr/>
        </p:nvSpPr>
        <p:spPr>
          <a:xfrm>
            <a:off x="4901154" y="3871493"/>
            <a:ext cx="1095409" cy="369332"/>
          </a:xfrm>
          <a:prstGeom prst="rect">
            <a:avLst/>
          </a:prstGeom>
          <a:solidFill>
            <a:schemeClr val="bg1"/>
          </a:solidFill>
          <a:ln w="0">
            <a:noFill/>
          </a:ln>
        </p:spPr>
        <p:txBody>
          <a:bodyPr wrap="square" lIns="0" tIns="0" rIns="0" bIns="0" rtlCol="0">
            <a:spAutoFit/>
          </a:bodyPr>
          <a:lstStyle/>
          <a:p>
            <a:r>
              <a:rPr lang="en-US" sz="1200" dirty="0"/>
              <a:t>ACTN TE / </a:t>
            </a:r>
            <a:r>
              <a:rPr lang="en-US" sz="1200" dirty="0" smtClean="0"/>
              <a:t>L0/L1/L2 </a:t>
            </a:r>
            <a:r>
              <a:rPr lang="en-US" sz="1200" dirty="0"/>
              <a:t>models</a:t>
            </a:r>
          </a:p>
        </p:txBody>
      </p:sp>
      <p:sp>
        <p:nvSpPr>
          <p:cNvPr id="33" name="TextBox 32"/>
          <p:cNvSpPr txBox="1"/>
          <p:nvPr/>
        </p:nvSpPr>
        <p:spPr>
          <a:xfrm>
            <a:off x="2489201" y="2695456"/>
            <a:ext cx="2959100" cy="523220"/>
          </a:xfrm>
          <a:prstGeom prst="rect">
            <a:avLst/>
          </a:prstGeom>
          <a:noFill/>
          <a:ln w="0">
            <a:solidFill>
              <a:schemeClr val="tx1"/>
            </a:solidFill>
          </a:ln>
        </p:spPr>
        <p:txBody>
          <a:bodyPr wrap="square" rtlCol="0">
            <a:spAutoFit/>
          </a:bodyPr>
          <a:lstStyle/>
          <a:p>
            <a:r>
              <a:rPr lang="en-US" sz="1400" b="1" dirty="0" smtClean="0"/>
              <a:t>Transport Slice Implementation Models</a:t>
            </a:r>
            <a:endParaRPr lang="en-US" sz="1400" b="1" dirty="0"/>
          </a:p>
        </p:txBody>
      </p:sp>
      <p:sp>
        <p:nvSpPr>
          <p:cNvPr id="21" name="TextBox 43">
            <a:extLst>
              <a:ext uri="{FF2B5EF4-FFF2-40B4-BE49-F238E27FC236}">
                <a16:creationId xmlns="" xmlns:a16="http://schemas.microsoft.com/office/drawing/2014/main" id="{7A06D45A-F82A-E040-95CE-81B81CAFC686}"/>
              </a:ext>
            </a:extLst>
          </p:cNvPr>
          <p:cNvSpPr txBox="1"/>
          <p:nvPr/>
        </p:nvSpPr>
        <p:spPr>
          <a:xfrm>
            <a:off x="1272559" y="2249529"/>
            <a:ext cx="1123844" cy="938719"/>
          </a:xfrm>
          <a:prstGeom prst="rect">
            <a:avLst/>
          </a:prstGeom>
          <a:noFill/>
        </p:spPr>
        <p:txBody>
          <a:bodyPr wrap="square" rtlCol="0">
            <a:spAutoFit/>
          </a:bodyPr>
          <a:lstStyle/>
          <a:p>
            <a:r>
              <a:rPr lang="en-US" sz="1100" b="1" dirty="0"/>
              <a:t>ONAP </a:t>
            </a:r>
            <a:r>
              <a:rPr lang="en-US" altLang="zh-CN" sz="1100" b="1" dirty="0">
                <a:highlight>
                  <a:srgbClr val="00FFFF"/>
                </a:highlight>
              </a:rPr>
              <a:t>Impacted</a:t>
            </a:r>
            <a:r>
              <a:rPr lang="zh-CN" altLang="en-US" sz="1100" b="1" dirty="0">
                <a:highlight>
                  <a:srgbClr val="00FFFF"/>
                </a:highlight>
              </a:rPr>
              <a:t> </a:t>
            </a:r>
            <a:r>
              <a:rPr lang="en-US" altLang="zh-CN" sz="1100" b="1" dirty="0">
                <a:highlight>
                  <a:srgbClr val="00FFFF"/>
                </a:highlight>
              </a:rPr>
              <a:t>modules:</a:t>
            </a:r>
          </a:p>
          <a:p>
            <a:r>
              <a:rPr lang="en-US" sz="1100" b="1" dirty="0">
                <a:highlight>
                  <a:srgbClr val="00FFFF"/>
                </a:highlight>
              </a:rPr>
              <a:t>SDC/SO/OOF</a:t>
            </a:r>
          </a:p>
          <a:p>
            <a:r>
              <a:rPr lang="en-US" sz="1100" b="1" dirty="0">
                <a:highlight>
                  <a:srgbClr val="00FFFF"/>
                </a:highlight>
              </a:rPr>
              <a:t>/SDNC</a:t>
            </a:r>
          </a:p>
          <a:p>
            <a:r>
              <a:rPr lang="en-US" sz="1100" b="1" dirty="0">
                <a:highlight>
                  <a:srgbClr val="00FFFF"/>
                </a:highlight>
              </a:rPr>
              <a:t>/AAI</a:t>
            </a:r>
          </a:p>
        </p:txBody>
      </p:sp>
      <p:cxnSp>
        <p:nvCxnSpPr>
          <p:cNvPr id="22" name="Straight Connector 21"/>
          <p:cNvCxnSpPr>
            <a:stCxn id="33" idx="2"/>
            <a:endCxn id="23" idx="0"/>
          </p:cNvCxnSpPr>
          <p:nvPr/>
        </p:nvCxnSpPr>
        <p:spPr>
          <a:xfrm flipH="1">
            <a:off x="2363056" y="3218676"/>
            <a:ext cx="1605695" cy="1425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356189" y="4643736"/>
            <a:ext cx="2013733" cy="523220"/>
          </a:xfrm>
          <a:prstGeom prst="rect">
            <a:avLst/>
          </a:prstGeom>
          <a:noFill/>
          <a:ln w="0">
            <a:solidFill>
              <a:schemeClr val="tx1"/>
            </a:solidFill>
          </a:ln>
        </p:spPr>
        <p:txBody>
          <a:bodyPr wrap="square" rtlCol="0">
            <a:spAutoFit/>
          </a:bodyPr>
          <a:lstStyle/>
          <a:p>
            <a:r>
              <a:rPr lang="en-US" sz="1400" dirty="0"/>
              <a:t>Optical Domain </a:t>
            </a:r>
            <a:r>
              <a:rPr lang="en-US" sz="1400" dirty="0" smtClean="0"/>
              <a:t>Controller from vendor A</a:t>
            </a:r>
            <a:endParaRPr lang="en-US" sz="1400" dirty="0"/>
          </a:p>
        </p:txBody>
      </p:sp>
      <p:cxnSp>
        <p:nvCxnSpPr>
          <p:cNvPr id="24" name="Straight Connector 23"/>
          <p:cNvCxnSpPr>
            <a:stCxn id="23" idx="2"/>
            <a:endCxn id="25" idx="0"/>
          </p:cNvCxnSpPr>
          <p:nvPr/>
        </p:nvCxnSpPr>
        <p:spPr>
          <a:xfrm>
            <a:off x="2363056" y="5166956"/>
            <a:ext cx="10274" cy="4913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rapezoid 24"/>
          <p:cNvSpPr/>
          <p:nvPr/>
        </p:nvSpPr>
        <p:spPr>
          <a:xfrm>
            <a:off x="1325366" y="5658334"/>
            <a:ext cx="2095928" cy="680821"/>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a:t>
            </a:r>
            <a:r>
              <a:rPr lang="en-US" sz="1400" dirty="0" smtClean="0">
                <a:solidFill>
                  <a:schemeClr val="tx1"/>
                </a:solidFill>
              </a:rPr>
              <a:t>Network from vendor A</a:t>
            </a:r>
            <a:endParaRPr lang="en-US" sz="1400" dirty="0">
              <a:solidFill>
                <a:schemeClr val="tx1"/>
              </a:solidFill>
            </a:endParaRPr>
          </a:p>
        </p:txBody>
      </p:sp>
      <p:sp>
        <p:nvSpPr>
          <p:cNvPr id="26" name="TextBox 25"/>
          <p:cNvSpPr txBox="1"/>
          <p:nvPr/>
        </p:nvSpPr>
        <p:spPr>
          <a:xfrm>
            <a:off x="2628854" y="3859508"/>
            <a:ext cx="1095409" cy="369332"/>
          </a:xfrm>
          <a:prstGeom prst="rect">
            <a:avLst/>
          </a:prstGeom>
          <a:solidFill>
            <a:schemeClr val="bg1"/>
          </a:solidFill>
          <a:ln w="0">
            <a:noFill/>
          </a:ln>
        </p:spPr>
        <p:txBody>
          <a:bodyPr wrap="square" lIns="0" tIns="0" rIns="0" bIns="0" rtlCol="0">
            <a:spAutoFit/>
          </a:bodyPr>
          <a:lstStyle/>
          <a:p>
            <a:r>
              <a:rPr lang="en-US" sz="1200" dirty="0"/>
              <a:t>ACTN TE / </a:t>
            </a:r>
            <a:r>
              <a:rPr lang="en-US" sz="1200" dirty="0" smtClean="0"/>
              <a:t>L0/L1/L2 </a:t>
            </a:r>
            <a:r>
              <a:rPr lang="en-US" sz="1200" dirty="0"/>
              <a:t>models</a:t>
            </a:r>
          </a:p>
        </p:txBody>
      </p:sp>
    </p:spTree>
    <p:extLst>
      <p:ext uri="{BB962C8B-B14F-4D97-AF65-F5344CB8AC3E}">
        <p14:creationId xmlns:p14="http://schemas.microsoft.com/office/powerpoint/2010/main" val="1757630418"/>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 xmlns:a16="http://schemas.microsoft.com/office/drawing/2014/main" id="{58C80376-5AE8-4D4F-B486-D80BB4E02584}"/>
              </a:ext>
            </a:extLst>
          </p:cNvPr>
          <p:cNvSpPr/>
          <p:nvPr/>
        </p:nvSpPr>
        <p:spPr>
          <a:xfrm>
            <a:off x="205221" y="1119430"/>
            <a:ext cx="6720840" cy="4105184"/>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r>
              <a:rPr lang="en-US" sz="2400" b="1" dirty="0">
                <a:solidFill>
                  <a:schemeClr val="tx1"/>
                </a:solidFill>
              </a:rPr>
              <a:t>ONAP</a:t>
            </a:r>
          </a:p>
        </p:txBody>
      </p:sp>
      <p:sp>
        <p:nvSpPr>
          <p:cNvPr id="2" name="Content Placeholder 1">
            <a:extLst>
              <a:ext uri="{FF2B5EF4-FFF2-40B4-BE49-F238E27FC236}">
                <a16:creationId xmlns="" xmlns:a16="http://schemas.microsoft.com/office/drawing/2014/main" id="{5B420C58-163D-4B7F-877F-5D3D124DE77D}"/>
              </a:ext>
            </a:extLst>
          </p:cNvPr>
          <p:cNvSpPr>
            <a:spLocks noGrp="1"/>
          </p:cNvSpPr>
          <p:nvPr>
            <p:ph idx="1"/>
          </p:nvPr>
        </p:nvSpPr>
        <p:spPr>
          <a:xfrm>
            <a:off x="7011402" y="969519"/>
            <a:ext cx="5180597" cy="5550231"/>
          </a:xfrm>
        </p:spPr>
        <p:txBody>
          <a:bodyPr>
            <a:normAutofit fontScale="85000" lnSpcReduction="10000"/>
          </a:bodyPr>
          <a:lstStyle/>
          <a:p>
            <a:pPr marL="0" indent="0">
              <a:lnSpc>
                <a:spcPct val="120000"/>
              </a:lnSpc>
              <a:buNone/>
            </a:pPr>
            <a:r>
              <a:rPr lang="en-US" altLang="zh-CN" sz="1900" b="1" u="sng" dirty="0"/>
              <a:t>Scope for Guilin release</a:t>
            </a:r>
          </a:p>
          <a:p>
            <a:pPr marL="0" indent="0">
              <a:lnSpc>
                <a:spcPct val="110000"/>
              </a:lnSpc>
              <a:buNone/>
            </a:pPr>
            <a:r>
              <a:rPr lang="en-US" altLang="zh-CN" sz="1700" dirty="0"/>
              <a:t>1.</a:t>
            </a:r>
            <a:r>
              <a:rPr lang="zh-CN" altLang="en-US" sz="1700" dirty="0"/>
              <a:t> </a:t>
            </a:r>
            <a:r>
              <a:rPr lang="en-US" altLang="zh-CN" sz="1700" dirty="0"/>
              <a:t>Implement</a:t>
            </a:r>
            <a:r>
              <a:rPr lang="zh-CN" altLang="en-US" sz="1700" dirty="0"/>
              <a:t> </a:t>
            </a:r>
            <a:r>
              <a:rPr lang="en-US" altLang="zh-CN" sz="1700" dirty="0" err="1"/>
              <a:t>TSCi</a:t>
            </a:r>
            <a:r>
              <a:rPr lang="en-US" altLang="zh-CN" sz="1700" dirty="0"/>
              <a:t> (e.g.,</a:t>
            </a:r>
            <a:r>
              <a:rPr lang="zh-CN" altLang="en-US" sz="1700" dirty="0"/>
              <a:t> </a:t>
            </a:r>
            <a:r>
              <a:rPr lang="en-US" altLang="zh-CN" sz="1700" dirty="0"/>
              <a:t>create</a:t>
            </a:r>
            <a:r>
              <a:rPr lang="zh-CN" altLang="en-US" sz="1700" dirty="0"/>
              <a:t> </a:t>
            </a:r>
            <a:r>
              <a:rPr lang="en-US" altLang="zh-CN" sz="1700" dirty="0"/>
              <a:t>TS</a:t>
            </a:r>
            <a:r>
              <a:rPr lang="zh-CN" altLang="en-US" sz="1700" dirty="0"/>
              <a:t> </a:t>
            </a:r>
            <a:r>
              <a:rPr lang="en-US" altLang="zh-CN" sz="1700" dirty="0"/>
              <a:t>definition</a:t>
            </a:r>
            <a:r>
              <a:rPr lang="zh-CN" altLang="en-US" sz="1700" dirty="0"/>
              <a:t> </a:t>
            </a:r>
            <a:r>
              <a:rPr lang="en-US" altLang="zh-CN" sz="1700" dirty="0"/>
              <a:t>model)</a:t>
            </a:r>
          </a:p>
          <a:p>
            <a:pPr marL="0" indent="0">
              <a:lnSpc>
                <a:spcPct val="110000"/>
              </a:lnSpc>
              <a:buNone/>
            </a:pPr>
            <a:r>
              <a:rPr lang="en-US" altLang="zh-CN" sz="1700" dirty="0"/>
              <a:t>2.</a:t>
            </a:r>
            <a:r>
              <a:rPr lang="zh-CN" altLang="en-US" sz="1700" dirty="0"/>
              <a:t> </a:t>
            </a:r>
            <a:r>
              <a:rPr lang="en-US" altLang="zh-CN" sz="1700" dirty="0"/>
              <a:t>L1 (OTN)</a:t>
            </a:r>
            <a:r>
              <a:rPr lang="zh-CN" altLang="en-US" sz="1700" dirty="0"/>
              <a:t> </a:t>
            </a:r>
            <a:r>
              <a:rPr lang="en-US" altLang="zh-CN" sz="1700" dirty="0"/>
              <a:t>and</a:t>
            </a:r>
            <a:r>
              <a:rPr lang="zh-CN" altLang="en-US" sz="1700" dirty="0"/>
              <a:t> </a:t>
            </a:r>
            <a:r>
              <a:rPr lang="en-US" altLang="zh-CN" sz="1700" dirty="0"/>
              <a:t>L2 (E-line)</a:t>
            </a:r>
            <a:r>
              <a:rPr lang="zh-CN" altLang="en-US" sz="1700" dirty="0"/>
              <a:t> </a:t>
            </a:r>
            <a:r>
              <a:rPr lang="en-US" altLang="zh-CN" sz="1700" dirty="0"/>
              <a:t>service</a:t>
            </a:r>
            <a:r>
              <a:rPr lang="zh-CN" altLang="en-US" sz="1700" dirty="0"/>
              <a:t> </a:t>
            </a:r>
            <a:r>
              <a:rPr lang="en-US" altLang="zh-CN" sz="1700" dirty="0"/>
              <a:t>slicing</a:t>
            </a:r>
            <a:r>
              <a:rPr lang="zh-CN" altLang="en-US" sz="1700" dirty="0"/>
              <a:t> </a:t>
            </a:r>
            <a:r>
              <a:rPr lang="en-US" altLang="zh-CN" sz="1700" dirty="0"/>
              <a:t>(reuse</a:t>
            </a:r>
            <a:r>
              <a:rPr lang="zh-CN" altLang="en-US" sz="1700" dirty="0"/>
              <a:t> </a:t>
            </a:r>
            <a:r>
              <a:rPr lang="en-US" altLang="zh-CN" sz="1700" dirty="0"/>
              <a:t>many</a:t>
            </a:r>
            <a:r>
              <a:rPr lang="zh-CN" altLang="en-US" sz="1700" dirty="0"/>
              <a:t> </a:t>
            </a:r>
            <a:r>
              <a:rPr lang="en-US" altLang="zh-CN" sz="1700" dirty="0"/>
              <a:t>existing</a:t>
            </a:r>
            <a:r>
              <a:rPr lang="zh-CN" altLang="en-US" sz="1700" dirty="0"/>
              <a:t> </a:t>
            </a:r>
            <a:r>
              <a:rPr lang="en-US" altLang="zh-CN" sz="1700" dirty="0"/>
              <a:t>CCVPN</a:t>
            </a:r>
            <a:r>
              <a:rPr lang="zh-CN" altLang="en-US" sz="1700" dirty="0"/>
              <a:t> </a:t>
            </a:r>
            <a:r>
              <a:rPr lang="en-US" altLang="zh-CN" sz="1700" dirty="0"/>
              <a:t>features)</a:t>
            </a:r>
          </a:p>
          <a:p>
            <a:pPr marL="0" indent="0">
              <a:lnSpc>
                <a:spcPct val="120000"/>
              </a:lnSpc>
              <a:buNone/>
            </a:pPr>
            <a:r>
              <a:rPr lang="en-US" altLang="zh-CN" sz="1700" b="1" u="sng" dirty="0"/>
              <a:t>Assumption</a:t>
            </a:r>
          </a:p>
          <a:p>
            <a:pPr marL="0" indent="0">
              <a:lnSpc>
                <a:spcPct val="120000"/>
              </a:lnSpc>
              <a:buNone/>
            </a:pPr>
            <a:r>
              <a:rPr lang="en-US" altLang="zh-CN" sz="1700" dirty="0"/>
              <a:t>Transport</a:t>
            </a:r>
            <a:r>
              <a:rPr lang="zh-CN" altLang="en-US" sz="1700" dirty="0"/>
              <a:t> </a:t>
            </a:r>
            <a:r>
              <a:rPr lang="en-US" altLang="zh-CN" sz="1700" dirty="0"/>
              <a:t>slicing</a:t>
            </a:r>
            <a:r>
              <a:rPr lang="zh-CN" altLang="en-US" sz="1700" dirty="0"/>
              <a:t> </a:t>
            </a:r>
            <a:r>
              <a:rPr lang="en-US" altLang="zh-CN" sz="1700" dirty="0"/>
              <a:t>solution</a:t>
            </a:r>
            <a:r>
              <a:rPr lang="zh-CN" altLang="en-US" sz="1700" dirty="0"/>
              <a:t> </a:t>
            </a:r>
            <a:r>
              <a:rPr lang="en-US" altLang="zh-CN" sz="1700" dirty="0"/>
              <a:t>includes</a:t>
            </a:r>
            <a:r>
              <a:rPr lang="zh-CN" altLang="en-US" sz="1700" dirty="0"/>
              <a:t> </a:t>
            </a:r>
            <a:r>
              <a:rPr lang="en-US" altLang="zh-CN" sz="1700" dirty="0"/>
              <a:t>2</a:t>
            </a:r>
            <a:r>
              <a:rPr lang="zh-CN" altLang="en-US" sz="1700" dirty="0"/>
              <a:t> </a:t>
            </a:r>
            <a:r>
              <a:rPr lang="en-US" altLang="zh-CN" sz="1700" dirty="0"/>
              <a:t>level</a:t>
            </a:r>
            <a:r>
              <a:rPr lang="zh-CN" altLang="en-US" sz="1700" dirty="0"/>
              <a:t> </a:t>
            </a:r>
            <a:r>
              <a:rPr lang="en-US" altLang="zh-CN" sz="1700" dirty="0"/>
              <a:t>of</a:t>
            </a:r>
            <a:r>
              <a:rPr lang="zh-CN" altLang="en-US" sz="1700" dirty="0"/>
              <a:t> </a:t>
            </a:r>
            <a:r>
              <a:rPr lang="en-US" altLang="zh-CN" sz="1700" dirty="0"/>
              <a:t>abstraction</a:t>
            </a:r>
            <a:r>
              <a:rPr lang="zh-CN" altLang="en-US" sz="1700" dirty="0"/>
              <a:t> </a:t>
            </a:r>
            <a:r>
              <a:rPr lang="en-US" altLang="zh-CN" sz="1700" dirty="0"/>
              <a:t>models:</a:t>
            </a:r>
            <a:r>
              <a:rPr lang="zh-CN" altLang="en-US" sz="1700" dirty="0"/>
              <a:t> </a:t>
            </a:r>
            <a:r>
              <a:rPr lang="en-US" altLang="zh-CN" sz="1700" dirty="0"/>
              <a:t>Transport</a:t>
            </a:r>
            <a:r>
              <a:rPr lang="zh-CN" altLang="en-US" sz="1700" dirty="0"/>
              <a:t> </a:t>
            </a:r>
            <a:r>
              <a:rPr lang="en-US" altLang="zh-CN" sz="1700" dirty="0"/>
              <a:t>Slice</a:t>
            </a:r>
            <a:r>
              <a:rPr lang="zh-CN" altLang="en-US" sz="1700" dirty="0"/>
              <a:t> </a:t>
            </a:r>
            <a:r>
              <a:rPr lang="en-US" altLang="zh-CN" sz="1700" dirty="0"/>
              <a:t>Definition</a:t>
            </a:r>
            <a:r>
              <a:rPr lang="zh-CN" altLang="en-US" sz="1700" dirty="0"/>
              <a:t> </a:t>
            </a:r>
            <a:r>
              <a:rPr lang="en-US" altLang="zh-CN" sz="1700" dirty="0"/>
              <a:t>Model</a:t>
            </a:r>
            <a:r>
              <a:rPr lang="zh-CN" altLang="en-US" sz="1700" dirty="0"/>
              <a:t> </a:t>
            </a:r>
            <a:r>
              <a:rPr lang="en-US" altLang="zh-CN" sz="1700" dirty="0"/>
              <a:t>and</a:t>
            </a:r>
            <a:r>
              <a:rPr lang="zh-CN" altLang="en-US" sz="1700" dirty="0"/>
              <a:t> </a:t>
            </a:r>
            <a:r>
              <a:rPr lang="en-US" altLang="zh-CN" sz="1700" dirty="0"/>
              <a:t>Transport</a:t>
            </a:r>
            <a:r>
              <a:rPr lang="zh-CN" altLang="en-US" sz="1700" dirty="0"/>
              <a:t> </a:t>
            </a:r>
            <a:r>
              <a:rPr lang="en-US" altLang="zh-CN" sz="1700" dirty="0"/>
              <a:t>Slice</a:t>
            </a:r>
            <a:r>
              <a:rPr lang="zh-CN" altLang="en-US" sz="1700" dirty="0"/>
              <a:t> </a:t>
            </a:r>
            <a:r>
              <a:rPr lang="en-US" altLang="zh-CN" sz="1700" dirty="0"/>
              <a:t>Implementation</a:t>
            </a:r>
            <a:r>
              <a:rPr lang="zh-CN" altLang="en-US" sz="1700" dirty="0"/>
              <a:t> </a:t>
            </a:r>
            <a:r>
              <a:rPr lang="en-US" altLang="zh-CN" sz="1700" dirty="0"/>
              <a:t>Model.</a:t>
            </a:r>
          </a:p>
          <a:p>
            <a:pPr marL="0" indent="0">
              <a:lnSpc>
                <a:spcPct val="120000"/>
              </a:lnSpc>
              <a:buNone/>
            </a:pPr>
            <a:r>
              <a:rPr lang="en-US" altLang="zh-CN" sz="1700" b="1" u="sng" dirty="0"/>
              <a:t>Impacted</a:t>
            </a:r>
            <a:r>
              <a:rPr lang="zh-CN" altLang="en-US" sz="1700" b="1" u="sng" dirty="0"/>
              <a:t> </a:t>
            </a:r>
            <a:r>
              <a:rPr lang="en-US" altLang="zh-CN" sz="1700" b="1" u="sng" dirty="0"/>
              <a:t>Modules</a:t>
            </a:r>
          </a:p>
          <a:p>
            <a:pPr>
              <a:lnSpc>
                <a:spcPct val="120000"/>
              </a:lnSpc>
            </a:pPr>
            <a:r>
              <a:rPr lang="en-US" altLang="zh-CN" sz="1700" dirty="0">
                <a:solidFill>
                  <a:srgbClr val="0000FF"/>
                </a:solidFill>
              </a:rPr>
              <a:t>SO:</a:t>
            </a:r>
            <a:r>
              <a:rPr lang="zh-CN" altLang="en-US" sz="1700" dirty="0">
                <a:solidFill>
                  <a:srgbClr val="0000FF"/>
                </a:solidFill>
              </a:rPr>
              <a:t> </a:t>
            </a:r>
            <a:r>
              <a:rPr lang="en-US" altLang="zh-CN" sz="1700" dirty="0"/>
              <a:t>NSSMF</a:t>
            </a:r>
            <a:r>
              <a:rPr lang="zh-CN" altLang="en-US" sz="1700" dirty="0"/>
              <a:t> </a:t>
            </a:r>
            <a:r>
              <a:rPr lang="en-US" altLang="zh-CN" sz="1700" dirty="0"/>
              <a:t>(IETF</a:t>
            </a:r>
            <a:r>
              <a:rPr lang="zh-CN" altLang="en-US" sz="1700" dirty="0"/>
              <a:t> </a:t>
            </a:r>
            <a:r>
              <a:rPr lang="en-US" altLang="zh-CN" sz="1700" dirty="0" err="1"/>
              <a:t>TSCi</a:t>
            </a:r>
            <a:r>
              <a:rPr lang="en-US" altLang="zh-CN" sz="1700" dirty="0"/>
              <a:t>, </a:t>
            </a:r>
            <a:r>
              <a:rPr lang="en-US" altLang="zh-CN" sz="1700" dirty="0" err="1"/>
              <a:t>TSCi-netServ</a:t>
            </a:r>
            <a:r>
              <a:rPr lang="zh-CN" altLang="en-US" sz="1700" dirty="0"/>
              <a:t> </a:t>
            </a:r>
            <a:r>
              <a:rPr lang="en-US" altLang="zh-CN" sz="1700" dirty="0"/>
              <a:t>mapping +</a:t>
            </a:r>
            <a:r>
              <a:rPr lang="zh-CN" altLang="en-US" sz="1700" dirty="0"/>
              <a:t> </a:t>
            </a:r>
            <a:r>
              <a:rPr lang="en-US" altLang="zh-CN" sz="1700" dirty="0"/>
              <a:t>existing</a:t>
            </a:r>
            <a:r>
              <a:rPr lang="zh-CN" altLang="en-US" sz="1700" dirty="0"/>
              <a:t> </a:t>
            </a:r>
            <a:r>
              <a:rPr lang="en-US" altLang="zh-CN" sz="1700" dirty="0"/>
              <a:t>CCVPN</a:t>
            </a:r>
            <a:r>
              <a:rPr lang="zh-CN" altLang="en-US" sz="1700" dirty="0"/>
              <a:t> </a:t>
            </a:r>
            <a:r>
              <a:rPr lang="en-US" altLang="zh-CN" sz="1700" dirty="0"/>
              <a:t>functionality enhancements)</a:t>
            </a:r>
          </a:p>
          <a:p>
            <a:pPr>
              <a:lnSpc>
                <a:spcPct val="120000"/>
              </a:lnSpc>
            </a:pPr>
            <a:r>
              <a:rPr lang="en-US" altLang="zh-CN" sz="1700" dirty="0">
                <a:solidFill>
                  <a:srgbClr val="0000FF"/>
                </a:solidFill>
              </a:rPr>
              <a:t>SDN-C:</a:t>
            </a:r>
            <a:r>
              <a:rPr lang="zh-CN" altLang="en-US" sz="1700" dirty="0">
                <a:solidFill>
                  <a:srgbClr val="0000FF"/>
                </a:solidFill>
              </a:rPr>
              <a:t> </a:t>
            </a:r>
            <a:r>
              <a:rPr lang="en-US" altLang="zh-CN" sz="1700" dirty="0" err="1"/>
              <a:t>NetServ-NetConfig</a:t>
            </a:r>
            <a:r>
              <a:rPr lang="zh-CN" altLang="en-US" sz="1700" dirty="0"/>
              <a:t> </a:t>
            </a:r>
            <a:r>
              <a:rPr lang="en-US" altLang="zh-CN" sz="1700" dirty="0"/>
              <a:t>mapping +</a:t>
            </a:r>
            <a:r>
              <a:rPr lang="zh-CN" altLang="en-US" sz="1700" dirty="0"/>
              <a:t> </a:t>
            </a:r>
            <a:r>
              <a:rPr lang="en-US" altLang="zh-CN" sz="1700" dirty="0"/>
              <a:t>MPI</a:t>
            </a:r>
          </a:p>
          <a:p>
            <a:pPr>
              <a:lnSpc>
                <a:spcPct val="120000"/>
              </a:lnSpc>
            </a:pPr>
            <a:r>
              <a:rPr lang="en-US" altLang="zh-CN" sz="1700" dirty="0">
                <a:solidFill>
                  <a:srgbClr val="0000FF"/>
                </a:solidFill>
              </a:rPr>
              <a:t>A&amp;AI:</a:t>
            </a:r>
            <a:r>
              <a:rPr lang="zh-CN" altLang="en-US" sz="1700" dirty="0">
                <a:solidFill>
                  <a:srgbClr val="0000FF"/>
                </a:solidFill>
              </a:rPr>
              <a:t> </a:t>
            </a:r>
            <a:r>
              <a:rPr lang="en-US" altLang="zh-CN" sz="1400" dirty="0"/>
              <a:t>TS Definition Model (</a:t>
            </a:r>
            <a:r>
              <a:rPr lang="en-US" altLang="zh-CN" sz="1400" dirty="0" err="1"/>
              <a:t>TSCi</a:t>
            </a:r>
            <a:r>
              <a:rPr lang="en-US" altLang="zh-CN" sz="1400" dirty="0"/>
              <a:t>) : Intent-like, technology agnostic</a:t>
            </a:r>
          </a:p>
          <a:p>
            <a:pPr marL="914400" lvl="2" indent="-334963">
              <a:lnSpc>
                <a:spcPct val="120000"/>
              </a:lnSpc>
              <a:buNone/>
            </a:pPr>
            <a:r>
              <a:rPr lang="en-US" altLang="zh-CN" sz="1400" dirty="0"/>
              <a:t>    TS Implementation Models: L0-L3</a:t>
            </a:r>
            <a:r>
              <a:rPr lang="zh-CN" altLang="en-US" sz="1400" dirty="0"/>
              <a:t> </a:t>
            </a:r>
            <a:r>
              <a:rPr lang="en-US" altLang="zh-CN" sz="1400" dirty="0"/>
              <a:t>resource</a:t>
            </a:r>
            <a:r>
              <a:rPr lang="zh-CN" altLang="en-US" sz="1400" dirty="0"/>
              <a:t> </a:t>
            </a:r>
            <a:r>
              <a:rPr lang="en-US" altLang="zh-CN" sz="1400" dirty="0"/>
              <a:t>and service models (technology specific)</a:t>
            </a:r>
          </a:p>
          <a:p>
            <a:pPr>
              <a:lnSpc>
                <a:spcPct val="120000"/>
              </a:lnSpc>
            </a:pPr>
            <a:r>
              <a:rPr lang="en-US" altLang="zh-CN" sz="1700" dirty="0">
                <a:solidFill>
                  <a:srgbClr val="0000FF"/>
                </a:solidFill>
              </a:rPr>
              <a:t>OOF</a:t>
            </a:r>
            <a:r>
              <a:rPr lang="en-US" altLang="zh-CN" sz="1700" dirty="0"/>
              <a:t>: Transport NSSI selection and Slice profile determination enhancements</a:t>
            </a:r>
          </a:p>
          <a:p>
            <a:pPr>
              <a:lnSpc>
                <a:spcPct val="120000"/>
              </a:lnSpc>
            </a:pPr>
            <a:r>
              <a:rPr lang="en-US" altLang="zh-CN" sz="1700" dirty="0">
                <a:solidFill>
                  <a:srgbClr val="0000FF"/>
                </a:solidFill>
              </a:rPr>
              <a:t>SDC</a:t>
            </a:r>
            <a:r>
              <a:rPr lang="en-US" altLang="zh-CN" sz="1700" dirty="0"/>
              <a:t>: </a:t>
            </a:r>
            <a:r>
              <a:rPr lang="en-US" altLang="zh-CN" sz="1700" dirty="0" err="1"/>
              <a:t>TSCi</a:t>
            </a:r>
            <a:r>
              <a:rPr lang="en-US" altLang="zh-CN" sz="1700" dirty="0"/>
              <a:t> models</a:t>
            </a:r>
          </a:p>
        </p:txBody>
      </p:sp>
      <p:sp>
        <p:nvSpPr>
          <p:cNvPr id="3" name="Title 2">
            <a:extLst>
              <a:ext uri="{FF2B5EF4-FFF2-40B4-BE49-F238E27FC236}">
                <a16:creationId xmlns="" xmlns:a16="http://schemas.microsoft.com/office/drawing/2014/main" id="{05C5633F-15AC-4D75-A0E6-9043D52C5190}"/>
              </a:ext>
            </a:extLst>
          </p:cNvPr>
          <p:cNvSpPr>
            <a:spLocks noGrp="1"/>
          </p:cNvSpPr>
          <p:nvPr>
            <p:ph type="title"/>
          </p:nvPr>
        </p:nvSpPr>
        <p:spPr>
          <a:xfrm>
            <a:off x="162102" y="228333"/>
            <a:ext cx="10972800" cy="640080"/>
          </a:xfrm>
        </p:spPr>
        <p:txBody>
          <a:bodyPr/>
          <a:lstStyle/>
          <a:p>
            <a:r>
              <a:rPr lang="en-US" altLang="zh-CN" dirty="0"/>
              <a:t>Transport</a:t>
            </a:r>
            <a:r>
              <a:rPr lang="en-US" dirty="0"/>
              <a:t> Sub-net Slicing: Proposal</a:t>
            </a:r>
          </a:p>
        </p:txBody>
      </p:sp>
      <p:sp>
        <p:nvSpPr>
          <p:cNvPr id="27" name="Rectangle 26">
            <a:extLst>
              <a:ext uri="{FF2B5EF4-FFF2-40B4-BE49-F238E27FC236}">
                <a16:creationId xmlns="" xmlns:a16="http://schemas.microsoft.com/office/drawing/2014/main" id="{E908CC0C-EA8B-44C5-ADD6-5ADC4945DEE1}"/>
              </a:ext>
            </a:extLst>
          </p:cNvPr>
          <p:cNvSpPr/>
          <p:nvPr/>
        </p:nvSpPr>
        <p:spPr>
          <a:xfrm>
            <a:off x="4594341" y="1246168"/>
            <a:ext cx="2224251" cy="1562112"/>
          </a:xfrm>
          <a:prstGeom prst="rect">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solidFill>
              </a:rPr>
              <a:t>OOF</a:t>
            </a:r>
          </a:p>
          <a:p>
            <a:pPr algn="ctr"/>
            <a:endParaRPr lang="en-US" dirty="0"/>
          </a:p>
        </p:txBody>
      </p:sp>
      <p:sp>
        <p:nvSpPr>
          <p:cNvPr id="28" name="Rectangle 27">
            <a:extLst>
              <a:ext uri="{FF2B5EF4-FFF2-40B4-BE49-F238E27FC236}">
                <a16:creationId xmlns="" xmlns:a16="http://schemas.microsoft.com/office/drawing/2014/main" id="{54E9AE4E-C630-45A4-B954-B0B433849AE2}"/>
              </a:ext>
            </a:extLst>
          </p:cNvPr>
          <p:cNvSpPr/>
          <p:nvPr/>
        </p:nvSpPr>
        <p:spPr>
          <a:xfrm>
            <a:off x="4699008" y="2238291"/>
            <a:ext cx="2012795" cy="476454"/>
          </a:xfrm>
          <a:prstGeom prst="rect">
            <a:avLst/>
          </a:prstGeom>
          <a:solidFill>
            <a:srgbClr val="CCFFFF"/>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0000FF"/>
                </a:solidFill>
              </a:rPr>
              <a:t>Transport</a:t>
            </a:r>
            <a:r>
              <a:rPr lang="en-US" sz="1600" dirty="0">
                <a:solidFill>
                  <a:srgbClr val="0000FF"/>
                </a:solidFill>
              </a:rPr>
              <a:t> NSSI selection</a:t>
            </a:r>
          </a:p>
        </p:txBody>
      </p:sp>
      <p:sp>
        <p:nvSpPr>
          <p:cNvPr id="29" name="Rectangle 28">
            <a:extLst>
              <a:ext uri="{FF2B5EF4-FFF2-40B4-BE49-F238E27FC236}">
                <a16:creationId xmlns="" xmlns:a16="http://schemas.microsoft.com/office/drawing/2014/main" id="{BC4B626C-2C48-4A02-B760-69B809F7A5EA}"/>
              </a:ext>
            </a:extLst>
          </p:cNvPr>
          <p:cNvSpPr/>
          <p:nvPr/>
        </p:nvSpPr>
        <p:spPr>
          <a:xfrm>
            <a:off x="4699008" y="1622309"/>
            <a:ext cx="2006592" cy="476454"/>
          </a:xfrm>
          <a:prstGeom prst="rect">
            <a:avLst/>
          </a:prstGeom>
          <a:solidFill>
            <a:schemeClr val="bg1">
              <a:lumMod val="7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rgbClr val="0000FF"/>
                </a:solidFill>
              </a:rPr>
              <a:t>Transport</a:t>
            </a:r>
            <a:r>
              <a:rPr lang="en-US" sz="1600" dirty="0">
                <a:solidFill>
                  <a:srgbClr val="0000FF"/>
                </a:solidFill>
              </a:rPr>
              <a:t> Slice profile determination</a:t>
            </a:r>
          </a:p>
        </p:txBody>
      </p:sp>
      <p:sp>
        <p:nvSpPr>
          <p:cNvPr id="32" name="Rectangle 31">
            <a:extLst>
              <a:ext uri="{FF2B5EF4-FFF2-40B4-BE49-F238E27FC236}">
                <a16:creationId xmlns="" xmlns:a16="http://schemas.microsoft.com/office/drawing/2014/main" id="{CEF16493-DCF7-41E0-9AF8-0F966200CDE5}"/>
              </a:ext>
            </a:extLst>
          </p:cNvPr>
          <p:cNvSpPr/>
          <p:nvPr/>
        </p:nvSpPr>
        <p:spPr>
          <a:xfrm>
            <a:off x="4594340" y="3257050"/>
            <a:ext cx="2278938" cy="1967564"/>
          </a:xfrm>
          <a:prstGeom prst="rect">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solidFill>
              </a:rPr>
              <a:t>A&amp;AI</a:t>
            </a:r>
          </a:p>
        </p:txBody>
      </p:sp>
      <p:sp>
        <p:nvSpPr>
          <p:cNvPr id="39" name="Rectangle 38">
            <a:extLst>
              <a:ext uri="{FF2B5EF4-FFF2-40B4-BE49-F238E27FC236}">
                <a16:creationId xmlns="" xmlns:a16="http://schemas.microsoft.com/office/drawing/2014/main" id="{0DAE306B-4EFC-40B7-BEBB-C54B62B87584}"/>
              </a:ext>
            </a:extLst>
          </p:cNvPr>
          <p:cNvSpPr/>
          <p:nvPr/>
        </p:nvSpPr>
        <p:spPr>
          <a:xfrm>
            <a:off x="323759" y="2551674"/>
            <a:ext cx="1161865" cy="1029810"/>
          </a:xfrm>
          <a:prstGeom prst="rect">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solidFill>
              </a:rPr>
              <a:t>SDC</a:t>
            </a:r>
          </a:p>
          <a:p>
            <a:pPr algn="ctr"/>
            <a:r>
              <a:rPr lang="en-US" dirty="0">
                <a:solidFill>
                  <a:srgbClr val="0000FF"/>
                </a:solidFill>
              </a:rPr>
              <a:t>NSSTs</a:t>
            </a:r>
          </a:p>
          <a:p>
            <a:pPr algn="ctr"/>
            <a:r>
              <a:rPr lang="en-US" dirty="0" err="1">
                <a:solidFill>
                  <a:srgbClr val="0000FF"/>
                </a:solidFill>
              </a:rPr>
              <a:t>TSCi</a:t>
            </a:r>
            <a:endParaRPr lang="en-US" dirty="0">
              <a:solidFill>
                <a:srgbClr val="0000FF"/>
              </a:solidFill>
            </a:endParaRPr>
          </a:p>
        </p:txBody>
      </p:sp>
      <p:sp>
        <p:nvSpPr>
          <p:cNvPr id="40" name="Rectangle 39">
            <a:extLst>
              <a:ext uri="{FF2B5EF4-FFF2-40B4-BE49-F238E27FC236}">
                <a16:creationId xmlns="" xmlns:a16="http://schemas.microsoft.com/office/drawing/2014/main" id="{6CCD9B27-50C8-49DB-A3CA-04FE2A551A00}"/>
              </a:ext>
            </a:extLst>
          </p:cNvPr>
          <p:cNvSpPr/>
          <p:nvPr/>
        </p:nvSpPr>
        <p:spPr>
          <a:xfrm>
            <a:off x="328475" y="1264769"/>
            <a:ext cx="1161865" cy="1200740"/>
          </a:xfrm>
          <a:prstGeom prst="rect">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solidFill>
              </a:rPr>
              <a:t>Policy</a:t>
            </a:r>
          </a:p>
          <a:p>
            <a:r>
              <a:rPr lang="en-US" altLang="zh-CN" sz="1400" dirty="0">
                <a:solidFill>
                  <a:srgbClr val="0000FF"/>
                </a:solidFill>
              </a:rPr>
              <a:t>Transport </a:t>
            </a:r>
            <a:r>
              <a:rPr lang="en-US" sz="1400" dirty="0">
                <a:solidFill>
                  <a:srgbClr val="0000FF"/>
                </a:solidFill>
              </a:rPr>
              <a:t> sub-net config policies</a:t>
            </a:r>
          </a:p>
        </p:txBody>
      </p:sp>
      <p:sp>
        <p:nvSpPr>
          <p:cNvPr id="45" name="Cloud 44">
            <a:extLst>
              <a:ext uri="{FF2B5EF4-FFF2-40B4-BE49-F238E27FC236}">
                <a16:creationId xmlns="" xmlns:a16="http://schemas.microsoft.com/office/drawing/2014/main" id="{6AB31EE0-914C-47F8-87C4-B4E757356112}"/>
              </a:ext>
            </a:extLst>
          </p:cNvPr>
          <p:cNvSpPr/>
          <p:nvPr/>
        </p:nvSpPr>
        <p:spPr>
          <a:xfrm>
            <a:off x="1385625" y="5407056"/>
            <a:ext cx="3229380" cy="369332"/>
          </a:xfrm>
          <a:prstGeom prst="cloud">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95000"/>
                    <a:lumOff val="5000"/>
                  </a:schemeClr>
                </a:solidFill>
              </a:rPr>
              <a:t>Domain</a:t>
            </a:r>
            <a:r>
              <a:rPr lang="zh-CN" altLang="en-US" dirty="0">
                <a:solidFill>
                  <a:schemeClr val="tx1">
                    <a:lumMod val="95000"/>
                    <a:lumOff val="5000"/>
                  </a:schemeClr>
                </a:solidFill>
              </a:rPr>
              <a:t> </a:t>
            </a:r>
            <a:r>
              <a:rPr lang="en-US" altLang="zh-CN" dirty="0">
                <a:solidFill>
                  <a:schemeClr val="tx1">
                    <a:lumMod val="95000"/>
                    <a:lumOff val="5000"/>
                  </a:schemeClr>
                </a:solidFill>
              </a:rPr>
              <a:t>Controller</a:t>
            </a:r>
            <a:endParaRPr lang="en-US" dirty="0">
              <a:solidFill>
                <a:schemeClr val="tx1">
                  <a:lumMod val="95000"/>
                  <a:lumOff val="5000"/>
                </a:schemeClr>
              </a:solidFill>
            </a:endParaRPr>
          </a:p>
        </p:txBody>
      </p:sp>
      <p:sp>
        <p:nvSpPr>
          <p:cNvPr id="60" name="Rectangle 59">
            <a:extLst>
              <a:ext uri="{FF2B5EF4-FFF2-40B4-BE49-F238E27FC236}">
                <a16:creationId xmlns="" xmlns:a16="http://schemas.microsoft.com/office/drawing/2014/main" id="{19995CE5-6DBC-4421-885C-972CDFFD2409}"/>
              </a:ext>
            </a:extLst>
          </p:cNvPr>
          <p:cNvSpPr/>
          <p:nvPr/>
        </p:nvSpPr>
        <p:spPr>
          <a:xfrm>
            <a:off x="4649031" y="3701591"/>
            <a:ext cx="2224251" cy="1569660"/>
          </a:xfrm>
          <a:prstGeom prst="rect">
            <a:avLst/>
          </a:prstGeom>
        </p:spPr>
        <p:txBody>
          <a:bodyPr wrap="square">
            <a:spAutoFit/>
          </a:bodyPr>
          <a:lstStyle/>
          <a:p>
            <a:pPr marL="168275" indent="-168275">
              <a:buFont typeface="Arial" panose="020B0604020202020204" pitchFamily="34" charset="0"/>
              <a:buChar char="•"/>
            </a:pPr>
            <a:r>
              <a:rPr lang="en-US" sz="1600" dirty="0"/>
              <a:t>Slice profiles</a:t>
            </a:r>
          </a:p>
          <a:p>
            <a:pPr marL="168275" indent="-168275">
              <a:buFont typeface="Arial" panose="020B0604020202020204" pitchFamily="34" charset="0"/>
              <a:buChar char="•"/>
            </a:pPr>
            <a:r>
              <a:rPr lang="en-US" sz="1600" dirty="0"/>
              <a:t>NSST, </a:t>
            </a:r>
            <a:r>
              <a:rPr lang="en-US" sz="1600" dirty="0">
                <a:solidFill>
                  <a:srgbClr val="0000FF"/>
                </a:solidFill>
              </a:rPr>
              <a:t>NSSI</a:t>
            </a:r>
          </a:p>
          <a:p>
            <a:pPr marL="168275" indent="-168275">
              <a:buFont typeface="Arial" panose="020B0604020202020204" pitchFamily="34" charset="0"/>
              <a:buChar char="•"/>
            </a:pPr>
            <a:r>
              <a:rPr lang="en-US" altLang="zh-CN" sz="1600" dirty="0">
                <a:solidFill>
                  <a:srgbClr val="0000FF"/>
                </a:solidFill>
              </a:rPr>
              <a:t>TS Definition Model</a:t>
            </a:r>
          </a:p>
          <a:p>
            <a:pPr marL="168275" indent="-168275">
              <a:buFont typeface="Arial" panose="020B0604020202020204" pitchFamily="34" charset="0"/>
              <a:buChar char="•"/>
            </a:pPr>
            <a:r>
              <a:rPr lang="en-US" altLang="zh-CN" sz="1600" dirty="0">
                <a:solidFill>
                  <a:srgbClr val="0000FF"/>
                </a:solidFill>
              </a:rPr>
              <a:t>TS Implementation Models</a:t>
            </a:r>
          </a:p>
          <a:p>
            <a:pPr marL="168275" indent="-168275">
              <a:buFont typeface="Arial" panose="020B0604020202020204" pitchFamily="34" charset="0"/>
              <a:buChar char="•"/>
            </a:pPr>
            <a:endParaRPr lang="en-US" sz="1600" dirty="0">
              <a:solidFill>
                <a:srgbClr val="0000FF"/>
              </a:solidFill>
            </a:endParaRPr>
          </a:p>
        </p:txBody>
      </p:sp>
      <p:cxnSp>
        <p:nvCxnSpPr>
          <p:cNvPr id="49" name="Straight Arrow Connector 48">
            <a:extLst>
              <a:ext uri="{FF2B5EF4-FFF2-40B4-BE49-F238E27FC236}">
                <a16:creationId xmlns="" xmlns:a16="http://schemas.microsoft.com/office/drawing/2014/main" id="{4519E447-C642-4E0B-8CF6-CA35EA1B4AD4}"/>
              </a:ext>
            </a:extLst>
          </p:cNvPr>
          <p:cNvCxnSpPr>
            <a:cxnSpLocks/>
            <a:stCxn id="65" idx="2"/>
            <a:endCxn id="45" idx="3"/>
          </p:cNvCxnSpPr>
          <p:nvPr/>
        </p:nvCxnSpPr>
        <p:spPr>
          <a:xfrm>
            <a:off x="3000313" y="4581464"/>
            <a:ext cx="2" cy="84670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61" name="Rectangle 60">
            <a:extLst>
              <a:ext uri="{FF2B5EF4-FFF2-40B4-BE49-F238E27FC236}">
                <a16:creationId xmlns="" xmlns:a16="http://schemas.microsoft.com/office/drawing/2014/main" id="{51BA4740-67FE-4D35-94DD-86F3D2A878BA}"/>
              </a:ext>
            </a:extLst>
          </p:cNvPr>
          <p:cNvSpPr/>
          <p:nvPr/>
        </p:nvSpPr>
        <p:spPr>
          <a:xfrm>
            <a:off x="1570966" y="1246167"/>
            <a:ext cx="2870975" cy="2335317"/>
          </a:xfrm>
          <a:prstGeom prst="rect">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 xmlns:a16="http://schemas.microsoft.com/office/drawing/2014/main" id="{62A035A0-0475-43F9-A4D2-279FEC848EE0}"/>
              </a:ext>
            </a:extLst>
          </p:cNvPr>
          <p:cNvSpPr/>
          <p:nvPr/>
        </p:nvSpPr>
        <p:spPr>
          <a:xfrm>
            <a:off x="1794400" y="1483281"/>
            <a:ext cx="2411826" cy="462818"/>
          </a:xfrm>
          <a:prstGeom prst="rect">
            <a:avLst/>
          </a:prstGeom>
          <a:solidFill>
            <a:schemeClr val="bg1">
              <a:lumMod val="7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lumMod val="85000"/>
                    <a:lumOff val="15000"/>
                  </a:schemeClr>
                </a:solidFill>
              </a:rPr>
              <a:t>SO CSMF</a:t>
            </a:r>
          </a:p>
        </p:txBody>
      </p:sp>
      <p:sp>
        <p:nvSpPr>
          <p:cNvPr id="63" name="Rectangle 62">
            <a:extLst>
              <a:ext uri="{FF2B5EF4-FFF2-40B4-BE49-F238E27FC236}">
                <a16:creationId xmlns="" xmlns:a16="http://schemas.microsoft.com/office/drawing/2014/main" id="{3027EE57-CFFC-4A57-888A-343DCE60FCC4}"/>
              </a:ext>
            </a:extLst>
          </p:cNvPr>
          <p:cNvSpPr/>
          <p:nvPr/>
        </p:nvSpPr>
        <p:spPr>
          <a:xfrm>
            <a:off x="1794400" y="2205907"/>
            <a:ext cx="2411827" cy="457741"/>
          </a:xfrm>
          <a:prstGeom prst="rect">
            <a:avLst/>
          </a:prstGeom>
          <a:solidFill>
            <a:schemeClr val="bg1">
              <a:lumMod val="7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FF"/>
                </a:solidFill>
              </a:rPr>
              <a:t>SO NSMF</a:t>
            </a:r>
          </a:p>
        </p:txBody>
      </p:sp>
      <p:sp>
        <p:nvSpPr>
          <p:cNvPr id="64" name="Rectangle 63">
            <a:extLst>
              <a:ext uri="{FF2B5EF4-FFF2-40B4-BE49-F238E27FC236}">
                <a16:creationId xmlns="" xmlns:a16="http://schemas.microsoft.com/office/drawing/2014/main" id="{2B79D056-3DF1-49B8-A750-14EE67DD0BF4}"/>
              </a:ext>
            </a:extLst>
          </p:cNvPr>
          <p:cNvSpPr/>
          <p:nvPr/>
        </p:nvSpPr>
        <p:spPr>
          <a:xfrm>
            <a:off x="1794400" y="2923457"/>
            <a:ext cx="2411830" cy="462818"/>
          </a:xfrm>
          <a:prstGeom prst="rect">
            <a:avLst/>
          </a:prstGeom>
          <a:solidFill>
            <a:srgbClr val="CCFFFF"/>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FF"/>
                </a:solidFill>
              </a:rPr>
              <a:t>SO NSSMF</a:t>
            </a:r>
          </a:p>
        </p:txBody>
      </p:sp>
      <p:sp>
        <p:nvSpPr>
          <p:cNvPr id="65" name="Rectangle 64">
            <a:extLst>
              <a:ext uri="{FF2B5EF4-FFF2-40B4-BE49-F238E27FC236}">
                <a16:creationId xmlns="" xmlns:a16="http://schemas.microsoft.com/office/drawing/2014/main" id="{190F99A7-DE7D-4DD9-955C-8D0523CF331E}"/>
              </a:ext>
            </a:extLst>
          </p:cNvPr>
          <p:cNvSpPr/>
          <p:nvPr/>
        </p:nvSpPr>
        <p:spPr>
          <a:xfrm>
            <a:off x="2526073" y="4042693"/>
            <a:ext cx="948480" cy="538771"/>
          </a:xfrm>
          <a:prstGeom prst="rect">
            <a:avLst/>
          </a:prstGeom>
          <a:solidFill>
            <a:srgbClr val="CCFFFF"/>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00FF"/>
                </a:solidFill>
              </a:rPr>
              <a:t>SDN-C</a:t>
            </a:r>
          </a:p>
        </p:txBody>
      </p:sp>
      <p:cxnSp>
        <p:nvCxnSpPr>
          <p:cNvPr id="67" name="Straight Arrow Connector 66">
            <a:extLst>
              <a:ext uri="{FF2B5EF4-FFF2-40B4-BE49-F238E27FC236}">
                <a16:creationId xmlns="" xmlns:a16="http://schemas.microsoft.com/office/drawing/2014/main" id="{D7E866C7-616B-4819-87AF-14F22C94298D}"/>
              </a:ext>
            </a:extLst>
          </p:cNvPr>
          <p:cNvCxnSpPr>
            <a:cxnSpLocks/>
            <a:stCxn id="62" idx="2"/>
            <a:endCxn id="63" idx="0"/>
          </p:cNvCxnSpPr>
          <p:nvPr/>
        </p:nvCxnSpPr>
        <p:spPr>
          <a:xfrm>
            <a:off x="3000313" y="1946099"/>
            <a:ext cx="1" cy="259808"/>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68" name="Straight Arrow Connector 67">
            <a:extLst>
              <a:ext uri="{FF2B5EF4-FFF2-40B4-BE49-F238E27FC236}">
                <a16:creationId xmlns="" xmlns:a16="http://schemas.microsoft.com/office/drawing/2014/main" id="{37B5460A-FDE3-4EA4-B5B4-EC21469776C0}"/>
              </a:ext>
            </a:extLst>
          </p:cNvPr>
          <p:cNvCxnSpPr>
            <a:cxnSpLocks/>
            <a:stCxn id="63" idx="2"/>
            <a:endCxn id="64" idx="0"/>
          </p:cNvCxnSpPr>
          <p:nvPr/>
        </p:nvCxnSpPr>
        <p:spPr>
          <a:xfrm>
            <a:off x="3000314" y="2663648"/>
            <a:ext cx="1" cy="25980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70" name="TextBox 69">
            <a:extLst>
              <a:ext uri="{FF2B5EF4-FFF2-40B4-BE49-F238E27FC236}">
                <a16:creationId xmlns="" xmlns:a16="http://schemas.microsoft.com/office/drawing/2014/main" id="{EDD07372-F352-43E8-A364-DB4C6EE66F7F}"/>
              </a:ext>
            </a:extLst>
          </p:cNvPr>
          <p:cNvSpPr txBox="1"/>
          <p:nvPr/>
        </p:nvSpPr>
        <p:spPr>
          <a:xfrm>
            <a:off x="1493619" y="1178604"/>
            <a:ext cx="449162" cy="369332"/>
          </a:xfrm>
          <a:prstGeom prst="rect">
            <a:avLst/>
          </a:prstGeom>
          <a:noFill/>
        </p:spPr>
        <p:txBody>
          <a:bodyPr wrap="none" rtlCol="0">
            <a:spAutoFit/>
          </a:bodyPr>
          <a:lstStyle/>
          <a:p>
            <a:r>
              <a:rPr lang="en-US" b="1" dirty="0"/>
              <a:t>SO</a:t>
            </a:r>
          </a:p>
        </p:txBody>
      </p:sp>
      <p:cxnSp>
        <p:nvCxnSpPr>
          <p:cNvPr id="73" name="Straight Arrow Connector 72">
            <a:extLst>
              <a:ext uri="{FF2B5EF4-FFF2-40B4-BE49-F238E27FC236}">
                <a16:creationId xmlns="" xmlns:a16="http://schemas.microsoft.com/office/drawing/2014/main" id="{FA4759F7-2488-4636-9074-D567AAFB020C}"/>
              </a:ext>
            </a:extLst>
          </p:cNvPr>
          <p:cNvCxnSpPr>
            <a:cxnSpLocks/>
            <a:stCxn id="64" idx="2"/>
            <a:endCxn id="65" idx="0"/>
          </p:cNvCxnSpPr>
          <p:nvPr/>
        </p:nvCxnSpPr>
        <p:spPr>
          <a:xfrm flipH="1">
            <a:off x="3000313" y="3386275"/>
            <a:ext cx="2" cy="656418"/>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75" name="TextBox 74">
            <a:extLst>
              <a:ext uri="{FF2B5EF4-FFF2-40B4-BE49-F238E27FC236}">
                <a16:creationId xmlns="" xmlns:a16="http://schemas.microsoft.com/office/drawing/2014/main" id="{88BFF94C-56D6-44D2-BECC-10D6AEB7A13D}"/>
              </a:ext>
            </a:extLst>
          </p:cNvPr>
          <p:cNvSpPr txBox="1"/>
          <p:nvPr/>
        </p:nvSpPr>
        <p:spPr>
          <a:xfrm>
            <a:off x="4870118" y="5553904"/>
            <a:ext cx="1515158" cy="369332"/>
          </a:xfrm>
          <a:prstGeom prst="rect">
            <a:avLst/>
          </a:prstGeom>
          <a:noFill/>
        </p:spPr>
        <p:txBody>
          <a:bodyPr wrap="none" rtlCol="0">
            <a:spAutoFit/>
          </a:bodyPr>
          <a:lstStyle/>
          <a:p>
            <a:r>
              <a:rPr lang="en-US" dirty="0">
                <a:solidFill>
                  <a:srgbClr val="0000FF"/>
                </a:solidFill>
              </a:rPr>
              <a:t>Blue</a:t>
            </a:r>
            <a:r>
              <a:rPr lang="en-US" dirty="0"/>
              <a:t> - Impacts</a:t>
            </a:r>
          </a:p>
        </p:txBody>
      </p:sp>
      <p:sp>
        <p:nvSpPr>
          <p:cNvPr id="77" name="TextBox 76">
            <a:extLst>
              <a:ext uri="{FF2B5EF4-FFF2-40B4-BE49-F238E27FC236}">
                <a16:creationId xmlns="" xmlns:a16="http://schemas.microsoft.com/office/drawing/2014/main" id="{5A4F1B40-8A1A-4D95-9BB2-80BB9E13FBE6}"/>
              </a:ext>
            </a:extLst>
          </p:cNvPr>
          <p:cNvSpPr txBox="1"/>
          <p:nvPr/>
        </p:nvSpPr>
        <p:spPr>
          <a:xfrm>
            <a:off x="4925737" y="5978312"/>
            <a:ext cx="1993224" cy="369332"/>
          </a:xfrm>
          <a:prstGeom prst="rect">
            <a:avLst/>
          </a:prstGeom>
          <a:solidFill>
            <a:srgbClr val="CCFFFF"/>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tx1">
                    <a:lumMod val="85000"/>
                    <a:lumOff val="1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600" dirty="0">
                <a:solidFill>
                  <a:srgbClr val="0000FF"/>
                </a:solidFill>
              </a:rPr>
              <a:t>NSSMF functionality</a:t>
            </a:r>
          </a:p>
        </p:txBody>
      </p:sp>
    </p:spTree>
    <p:extLst>
      <p:ext uri="{BB962C8B-B14F-4D97-AF65-F5344CB8AC3E}">
        <p14:creationId xmlns:p14="http://schemas.microsoft.com/office/powerpoint/2010/main" val="410840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9B1025CB-D967-1C45-8A8A-34452CF684EA}"/>
              </a:ext>
            </a:extLst>
          </p:cNvPr>
          <p:cNvSpPr>
            <a:spLocks noGrp="1"/>
          </p:cNvSpPr>
          <p:nvPr>
            <p:ph type="sldNum" sz="quarter" idx="4"/>
          </p:nvPr>
        </p:nvSpPr>
        <p:spPr/>
        <p:txBody>
          <a:bodyPr/>
          <a:lstStyle/>
          <a:p>
            <a:fld id="{385590E5-57D4-4004-8489-08DEED0A8847}" type="slidenum">
              <a:rPr kumimoji="1" lang="ja-JP" altLang="en-US" smtClean="0"/>
              <a:t>17</a:t>
            </a:fld>
            <a:endParaRPr kumimoji="1" lang="ja-JP" altLang="en-US"/>
          </a:p>
        </p:txBody>
      </p:sp>
      <p:sp>
        <p:nvSpPr>
          <p:cNvPr id="5" name="文本框 4">
            <a:extLst>
              <a:ext uri="{FF2B5EF4-FFF2-40B4-BE49-F238E27FC236}">
                <a16:creationId xmlns:a16="http://schemas.microsoft.com/office/drawing/2014/main" xmlns="" id="{D05F8DD0-2A0C-2649-93B2-84115535C9CF}"/>
              </a:ext>
            </a:extLst>
          </p:cNvPr>
          <p:cNvSpPr txBox="1"/>
          <p:nvPr/>
        </p:nvSpPr>
        <p:spPr>
          <a:xfrm>
            <a:off x="3810000" y="2598003"/>
            <a:ext cx="2618024" cy="830997"/>
          </a:xfrm>
          <a:prstGeom prst="rect">
            <a:avLst/>
          </a:prstGeom>
          <a:noFill/>
        </p:spPr>
        <p:txBody>
          <a:bodyPr wrap="none" rtlCol="0">
            <a:spAutoFit/>
          </a:bodyPr>
          <a:lstStyle/>
          <a:p>
            <a:r>
              <a:rPr kumimoji="1" lang="en-US" altLang="zh-CN" sz="4800" b="1" dirty="0" smtClean="0">
                <a:latin typeface="Apple Braille" pitchFamily="2" charset="0"/>
                <a:ea typeface="STFangsong" panose="02010600040101010101" pitchFamily="2" charset="-122"/>
              </a:rPr>
              <a:t>Backup Slides</a:t>
            </a:r>
            <a:endParaRPr kumimoji="1" lang="zh-CN" altLang="en-US" sz="4800" b="1" dirty="0">
              <a:latin typeface="Apple Braille" pitchFamily="2" charset="0"/>
              <a:ea typeface="STFangsong" panose="02010600040101010101" pitchFamily="2" charset="-122"/>
            </a:endParaRPr>
          </a:p>
        </p:txBody>
      </p:sp>
    </p:spTree>
    <p:extLst>
      <p:ext uri="{BB962C8B-B14F-4D97-AF65-F5344CB8AC3E}">
        <p14:creationId xmlns:p14="http://schemas.microsoft.com/office/powerpoint/2010/main" val="231243097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18</a:t>
            </a:fld>
            <a:endParaRPr kumimoji="1" lang="ja-JP" altLang="en-US"/>
          </a:p>
        </p:txBody>
      </p:sp>
      <p:sp>
        <p:nvSpPr>
          <p:cNvPr id="8" name="文本框 7">
            <a:extLst>
              <a:ext uri="{FF2B5EF4-FFF2-40B4-BE49-F238E27FC236}">
                <a16:creationId xmlns="" xmlns:a16="http://schemas.microsoft.com/office/drawing/2014/main" id="{B3B60219-2B09-764B-B843-6E944C1CFADD}"/>
              </a:ext>
            </a:extLst>
          </p:cNvPr>
          <p:cNvSpPr txBox="1"/>
          <p:nvPr/>
        </p:nvSpPr>
        <p:spPr>
          <a:xfrm>
            <a:off x="130805" y="284992"/>
            <a:ext cx="9970323" cy="584775"/>
          </a:xfrm>
          <a:prstGeom prst="rect">
            <a:avLst/>
          </a:prstGeom>
          <a:noFill/>
        </p:spPr>
        <p:txBody>
          <a:bodyPr wrap="square" rtlCol="0">
            <a:spAutoFit/>
          </a:bodyPr>
          <a:lstStyle/>
          <a:p>
            <a:r>
              <a:rPr lang="en-US" altLang="zh-CN" sz="3200" b="1" dirty="0" smtClean="0">
                <a:solidFill>
                  <a:schemeClr val="bg1"/>
                </a:solidFill>
              </a:rPr>
              <a:t>Proposed Transport Slicing changes</a:t>
            </a:r>
            <a:endParaRPr kumimoji="1" lang="zh-CN" altLang="en-US" sz="3200" b="1" dirty="0">
              <a:solidFill>
                <a:srgbClr val="FF0000"/>
              </a:solidFill>
            </a:endParaRPr>
          </a:p>
        </p:txBody>
      </p:sp>
      <p:pic>
        <p:nvPicPr>
          <p:cNvPr id="5" name="Picture 4"/>
          <p:cNvPicPr>
            <a:picLocks noChangeAspect="1"/>
          </p:cNvPicPr>
          <p:nvPr/>
        </p:nvPicPr>
        <p:blipFill>
          <a:blip r:embed="rId2"/>
          <a:stretch>
            <a:fillRect/>
          </a:stretch>
        </p:blipFill>
        <p:spPr>
          <a:xfrm>
            <a:off x="934948" y="1047964"/>
            <a:ext cx="9785393" cy="5177205"/>
          </a:xfrm>
          <a:prstGeom prst="rect">
            <a:avLst/>
          </a:prstGeom>
        </p:spPr>
      </p:pic>
      <p:sp>
        <p:nvSpPr>
          <p:cNvPr id="9" name="Rounded Rectangle 8"/>
          <p:cNvSpPr/>
          <p:nvPr/>
        </p:nvSpPr>
        <p:spPr bwMode="auto">
          <a:xfrm>
            <a:off x="7985588" y="1750427"/>
            <a:ext cx="1291975" cy="510778"/>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b="1" dirty="0" err="1" smtClean="0">
                <a:latin typeface="+mn-lt"/>
              </a:rPr>
              <a:t>TSCi</a:t>
            </a:r>
            <a:r>
              <a:rPr lang="en-US" sz="1200" b="1" dirty="0" smtClean="0">
                <a:latin typeface="+mn-lt"/>
              </a:rPr>
              <a:t> model</a:t>
            </a:r>
          </a:p>
          <a:p>
            <a:pPr marL="0" marR="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rPr>
              <a:t>TS </a:t>
            </a:r>
            <a:r>
              <a:rPr kumimoji="0" lang="en-US" sz="1200" b="1" i="0" u="none" strike="noStrike" cap="none" normalizeH="0" baseline="0" dirty="0" err="1" smtClean="0">
                <a:ln>
                  <a:noFill/>
                </a:ln>
                <a:solidFill>
                  <a:schemeClr val="tx1"/>
                </a:solidFill>
                <a:effectLst/>
              </a:rPr>
              <a:t>impl</a:t>
            </a:r>
            <a:r>
              <a:rPr kumimoji="0" lang="en-US" sz="1200" b="1" i="0" u="none" strike="noStrike" cap="none" normalizeH="0" baseline="0" dirty="0" smtClean="0">
                <a:ln>
                  <a:noFill/>
                </a:ln>
                <a:solidFill>
                  <a:schemeClr val="tx1"/>
                </a:solidFill>
                <a:effectLst/>
              </a:rPr>
              <a:t>. models</a:t>
            </a:r>
            <a:endParaRPr kumimoji="0" lang="en-US" sz="1200" b="1" i="0" u="none" strike="noStrike" cap="none" normalizeH="0" baseline="0" dirty="0">
              <a:ln>
                <a:noFill/>
              </a:ln>
              <a:solidFill>
                <a:schemeClr val="tx1"/>
              </a:solidFill>
              <a:effectLst/>
              <a:latin typeface="+mn-lt"/>
            </a:endParaRPr>
          </a:p>
        </p:txBody>
      </p:sp>
      <p:sp>
        <p:nvSpPr>
          <p:cNvPr id="10" name="Rounded Rectangle 9"/>
          <p:cNvSpPr/>
          <p:nvPr/>
        </p:nvSpPr>
        <p:spPr bwMode="auto">
          <a:xfrm>
            <a:off x="1270571" y="5714391"/>
            <a:ext cx="1439130" cy="510778"/>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b="1" dirty="0">
                <a:latin typeface="+mn-lt"/>
              </a:rPr>
              <a:t>Transport </a:t>
            </a:r>
            <a:r>
              <a:rPr lang="en-US" sz="1200" b="1" dirty="0"/>
              <a:t>S</a:t>
            </a:r>
            <a:r>
              <a:rPr lang="en-US" sz="1200" b="1" dirty="0">
                <a:latin typeface="+mn-lt"/>
              </a:rPr>
              <a:t>licing changes</a:t>
            </a:r>
            <a:endParaRPr kumimoji="0" lang="en-US" sz="1200" b="1" i="0" u="none" strike="noStrike" cap="none" normalizeH="0" baseline="0" dirty="0">
              <a:ln>
                <a:noFill/>
              </a:ln>
              <a:solidFill>
                <a:schemeClr val="tx1"/>
              </a:solidFill>
              <a:effectLst/>
              <a:latin typeface="+mn-lt"/>
            </a:endParaRPr>
          </a:p>
        </p:txBody>
      </p:sp>
      <p:sp>
        <p:nvSpPr>
          <p:cNvPr id="11" name="Rounded Rectangle 10"/>
          <p:cNvSpPr/>
          <p:nvPr/>
        </p:nvSpPr>
        <p:spPr bwMode="auto">
          <a:xfrm>
            <a:off x="5868473" y="4278630"/>
            <a:ext cx="533400" cy="306467"/>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b="1" dirty="0">
                <a:latin typeface="+mn-lt"/>
              </a:rPr>
              <a:t>MPI</a:t>
            </a:r>
            <a:endParaRPr kumimoji="0" lang="en-US" sz="1200" b="1" i="0" u="none" strike="noStrike" cap="none" normalizeH="0" baseline="0" dirty="0">
              <a:ln>
                <a:noFill/>
              </a:ln>
              <a:solidFill>
                <a:schemeClr val="tx1"/>
              </a:solidFill>
              <a:effectLst/>
              <a:latin typeface="+mn-lt"/>
            </a:endParaRPr>
          </a:p>
        </p:txBody>
      </p:sp>
      <p:sp>
        <p:nvSpPr>
          <p:cNvPr id="12" name="Rounded Rectangle 11"/>
          <p:cNvSpPr/>
          <p:nvPr/>
        </p:nvSpPr>
        <p:spPr bwMode="auto">
          <a:xfrm>
            <a:off x="5442858" y="3396383"/>
            <a:ext cx="1427018" cy="510778"/>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0" tIns="45720" rIns="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b="1" dirty="0" err="1" smtClean="0"/>
              <a:t>NetServ-NetCconfig</a:t>
            </a:r>
            <a:r>
              <a:rPr lang="en-US" sz="1200" b="1" dirty="0" smtClean="0"/>
              <a:t> </a:t>
            </a:r>
            <a:r>
              <a:rPr lang="en-US" sz="1200" b="1" dirty="0" smtClean="0">
                <a:latin typeface="+mn-lt"/>
              </a:rPr>
              <a:t>mapping</a:t>
            </a:r>
            <a:endParaRPr kumimoji="0" lang="en-US" sz="1200" b="1" i="0" u="none" strike="noStrike" cap="none" normalizeH="0" baseline="0" dirty="0">
              <a:ln>
                <a:noFill/>
              </a:ln>
              <a:solidFill>
                <a:schemeClr val="tx1"/>
              </a:solidFill>
              <a:effectLst/>
              <a:latin typeface="+mn-lt"/>
            </a:endParaRPr>
          </a:p>
        </p:txBody>
      </p:sp>
      <p:sp>
        <p:nvSpPr>
          <p:cNvPr id="14" name="Rounded Rectangle 13"/>
          <p:cNvSpPr/>
          <p:nvPr/>
        </p:nvSpPr>
        <p:spPr bwMode="auto">
          <a:xfrm>
            <a:off x="8691724" y="2583471"/>
            <a:ext cx="852968" cy="1003697"/>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b="1" dirty="0">
                <a:latin typeface="+mn-lt"/>
              </a:rPr>
              <a:t>YANG </a:t>
            </a:r>
            <a:r>
              <a:rPr lang="en-US" sz="1200" b="1" dirty="0" smtClean="0">
                <a:latin typeface="+mn-lt"/>
              </a:rPr>
              <a:t>Framework Micro </a:t>
            </a:r>
            <a:r>
              <a:rPr lang="en-US" sz="1200" b="1" dirty="0">
                <a:latin typeface="+mn-lt"/>
              </a:rPr>
              <a:t>Service (optional)</a:t>
            </a:r>
            <a:endParaRPr kumimoji="0" lang="en-US" sz="1200" b="1" i="0" u="none" strike="noStrike" cap="none" normalizeH="0" baseline="0" dirty="0">
              <a:ln>
                <a:noFill/>
              </a:ln>
              <a:solidFill>
                <a:schemeClr val="tx1"/>
              </a:solidFill>
              <a:effectLst/>
              <a:latin typeface="+mn-lt"/>
            </a:endParaRPr>
          </a:p>
        </p:txBody>
      </p:sp>
      <p:sp>
        <p:nvSpPr>
          <p:cNvPr id="15" name="Rectangle 14">
            <a:extLst>
              <a:ext uri="{FF2B5EF4-FFF2-40B4-BE49-F238E27FC236}">
                <a16:creationId xmlns="" xmlns:a16="http://schemas.microsoft.com/office/drawing/2014/main" id="{7CA55403-65D2-4ED2-B8E3-377495AD1684}"/>
              </a:ext>
            </a:extLst>
          </p:cNvPr>
          <p:cNvSpPr/>
          <p:nvPr/>
        </p:nvSpPr>
        <p:spPr>
          <a:xfrm>
            <a:off x="6621340" y="1639823"/>
            <a:ext cx="1098012" cy="221208"/>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chemeClr val="tx1"/>
                </a:solidFill>
              </a:rPr>
              <a:t>NSMF WFs</a:t>
            </a:r>
          </a:p>
        </p:txBody>
      </p:sp>
      <p:sp>
        <p:nvSpPr>
          <p:cNvPr id="17" name="Rectangle 16">
            <a:extLst>
              <a:ext uri="{FF2B5EF4-FFF2-40B4-BE49-F238E27FC236}">
                <a16:creationId xmlns="" xmlns:a16="http://schemas.microsoft.com/office/drawing/2014/main" id="{3FE09649-366F-4D74-BCC7-FB82D0967100}"/>
              </a:ext>
            </a:extLst>
          </p:cNvPr>
          <p:cNvSpPr/>
          <p:nvPr/>
        </p:nvSpPr>
        <p:spPr>
          <a:xfrm>
            <a:off x="6621340" y="1894458"/>
            <a:ext cx="1098012" cy="40027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100" dirty="0">
                <a:solidFill>
                  <a:schemeClr val="tx1"/>
                </a:solidFill>
              </a:rPr>
              <a:t>NSSMF </a:t>
            </a:r>
            <a:r>
              <a:rPr lang="en-US" sz="1100" dirty="0" smtClean="0">
                <a:solidFill>
                  <a:schemeClr val="tx1"/>
                </a:solidFill>
              </a:rPr>
              <a:t>Adaptor</a:t>
            </a:r>
          </a:p>
        </p:txBody>
      </p:sp>
      <p:sp>
        <p:nvSpPr>
          <p:cNvPr id="18" name="Rectangle 17">
            <a:extLst>
              <a:ext uri="{FF2B5EF4-FFF2-40B4-BE49-F238E27FC236}">
                <a16:creationId xmlns="" xmlns:a16="http://schemas.microsoft.com/office/drawing/2014/main" id="{0B053411-3AF6-4567-94BF-0C26A0E1D406}"/>
              </a:ext>
            </a:extLst>
          </p:cNvPr>
          <p:cNvSpPr/>
          <p:nvPr/>
        </p:nvSpPr>
        <p:spPr>
          <a:xfrm>
            <a:off x="6616461" y="2328161"/>
            <a:ext cx="1102892" cy="76872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200" dirty="0">
                <a:solidFill>
                  <a:schemeClr val="tx1"/>
                </a:solidFill>
              </a:rPr>
              <a:t>NSSMF WFs</a:t>
            </a:r>
          </a:p>
        </p:txBody>
      </p:sp>
      <p:sp>
        <p:nvSpPr>
          <p:cNvPr id="16" name="Rounded Rectangle 15"/>
          <p:cNvSpPr/>
          <p:nvPr/>
        </p:nvSpPr>
        <p:spPr bwMode="auto">
          <a:xfrm>
            <a:off x="6616461" y="2545998"/>
            <a:ext cx="1097620" cy="255389"/>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0" tIns="45720" rIns="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900" b="1" dirty="0" err="1" smtClean="0"/>
              <a:t>TSCi-netServ</a:t>
            </a:r>
            <a:r>
              <a:rPr lang="en-US" sz="900" b="1" dirty="0" smtClean="0"/>
              <a:t> </a:t>
            </a:r>
            <a:r>
              <a:rPr lang="en-US" sz="900" b="1" dirty="0"/>
              <a:t>mapping</a:t>
            </a:r>
            <a:endParaRPr kumimoji="0" lang="en-US" sz="900" b="1" i="0" u="none" strike="noStrike" cap="none" normalizeH="0" baseline="0" dirty="0">
              <a:ln>
                <a:noFill/>
              </a:ln>
              <a:solidFill>
                <a:schemeClr val="tx1"/>
              </a:solidFill>
              <a:effectLst/>
            </a:endParaRPr>
          </a:p>
        </p:txBody>
      </p:sp>
      <p:sp>
        <p:nvSpPr>
          <p:cNvPr id="19" name="Rounded Rectangle 18"/>
          <p:cNvSpPr/>
          <p:nvPr/>
        </p:nvSpPr>
        <p:spPr bwMode="auto">
          <a:xfrm>
            <a:off x="6654439" y="2829930"/>
            <a:ext cx="1021663" cy="255389"/>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0" tIns="45720" rIns="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sz="900" b="1" dirty="0" smtClean="0"/>
              <a:t>CCVPN WF</a:t>
            </a:r>
            <a:r>
              <a:rPr lang="en-US" sz="900" dirty="0" smtClean="0"/>
              <a:t> (e</a:t>
            </a:r>
            <a:r>
              <a:rPr kumimoji="0" lang="en-US" sz="900" i="0" u="none" strike="noStrike" cap="none" normalizeH="0" baseline="0" dirty="0" smtClean="0">
                <a:ln>
                  <a:noFill/>
                </a:ln>
                <a:solidFill>
                  <a:schemeClr val="tx1"/>
                </a:solidFill>
                <a:effectLst/>
              </a:rPr>
              <a:t>xisting)</a:t>
            </a:r>
            <a:endParaRPr kumimoji="0" lang="en-US" sz="900" i="0" u="none" strike="noStrike" cap="none" normalizeH="0" baseline="0" dirty="0">
              <a:ln>
                <a:noFill/>
              </a:ln>
              <a:solidFill>
                <a:schemeClr val="tx1"/>
              </a:solidFill>
              <a:effectLst/>
            </a:endParaRPr>
          </a:p>
        </p:txBody>
      </p:sp>
      <p:sp>
        <p:nvSpPr>
          <p:cNvPr id="20" name="Rounded Rectangle 19"/>
          <p:cNvSpPr/>
          <p:nvPr/>
        </p:nvSpPr>
        <p:spPr bwMode="auto">
          <a:xfrm>
            <a:off x="6738716" y="2105500"/>
            <a:ext cx="853107" cy="194096"/>
          </a:xfrm>
          <a:prstGeom prst="roundRect">
            <a:avLst/>
          </a:prstGeom>
          <a:solidFill>
            <a:srgbClr val="FFC000"/>
          </a:solidFill>
          <a:ln w="0" cap="flat" cmpd="sng" algn="ctr">
            <a:solidFill>
              <a:schemeClr val="tx1"/>
            </a:solidFill>
            <a:prstDash val="solid"/>
            <a:round/>
            <a:headEnd type="none" w="med" len="med"/>
            <a:tailEnd type="none" w="med" len="med"/>
          </a:ln>
          <a:effectLst/>
        </p:spPr>
        <p:txBody>
          <a:bodyPr vert="horz" wrap="square" lIns="0" tIns="18288" rIns="0" bIns="18288" numCol="1" rtlCol="0" anchor="t" anchorCtr="0" compatLnSpc="1">
            <a:prstTxWarp prst="textNoShape">
              <a:avLst/>
            </a:prstTxWarp>
            <a:spAutoFit/>
          </a:bodyPr>
          <a:lstStyle/>
          <a:p>
            <a:pPr algn="ctr"/>
            <a:r>
              <a:rPr lang="en-US" sz="900" b="1" dirty="0"/>
              <a:t>(IETF </a:t>
            </a:r>
            <a:r>
              <a:rPr lang="en-US" sz="900" b="1" dirty="0" err="1"/>
              <a:t>TSCi</a:t>
            </a:r>
            <a:r>
              <a:rPr lang="en-US" sz="900" b="1" dirty="0"/>
              <a:t>)</a:t>
            </a:r>
          </a:p>
        </p:txBody>
      </p:sp>
      <p:sp>
        <p:nvSpPr>
          <p:cNvPr id="21" name="TextBox 20"/>
          <p:cNvSpPr txBox="1"/>
          <p:nvPr/>
        </p:nvSpPr>
        <p:spPr>
          <a:xfrm>
            <a:off x="3026778" y="6124583"/>
            <a:ext cx="6480903" cy="830997"/>
          </a:xfrm>
          <a:prstGeom prst="rect">
            <a:avLst/>
          </a:prstGeom>
          <a:noFill/>
        </p:spPr>
        <p:txBody>
          <a:bodyPr wrap="square" rtlCol="0">
            <a:spAutoFit/>
          </a:bodyPr>
          <a:lstStyle/>
          <a:p>
            <a:r>
              <a:rPr lang="en-US" sz="1200" dirty="0" err="1" smtClean="0"/>
              <a:t>NetServ</a:t>
            </a:r>
            <a:r>
              <a:rPr lang="en-US" sz="1200" dirty="0" smtClean="0"/>
              <a:t>: IETF Service Delivery Models</a:t>
            </a:r>
          </a:p>
          <a:p>
            <a:r>
              <a:rPr lang="en-US" sz="1200" dirty="0" err="1" smtClean="0"/>
              <a:t>NetConfig</a:t>
            </a:r>
            <a:r>
              <a:rPr lang="en-US" sz="1200" dirty="0" smtClean="0"/>
              <a:t>: IETF Network Config Models</a:t>
            </a:r>
            <a:endParaRPr lang="en-US" sz="1200" dirty="0"/>
          </a:p>
          <a:p>
            <a:r>
              <a:rPr lang="en-US" sz="1200" dirty="0" err="1"/>
              <a:t>TSCi</a:t>
            </a:r>
            <a:r>
              <a:rPr lang="en-US" sz="1200" dirty="0"/>
              <a:t>: Transport Slice Connectivity </a:t>
            </a:r>
            <a:r>
              <a:rPr lang="en-US" sz="1200" dirty="0" smtClean="0"/>
              <a:t>Interface (draft-rokui-5g-transport-slice)</a:t>
            </a:r>
          </a:p>
          <a:p>
            <a:r>
              <a:rPr lang="en-US" sz="1200" dirty="0" smtClean="0"/>
              <a:t>MPI: </a:t>
            </a:r>
            <a:r>
              <a:rPr lang="en-US" sz="1200" dirty="0"/>
              <a:t>MDSC-PNC </a:t>
            </a:r>
            <a:r>
              <a:rPr lang="en-US" sz="1200" dirty="0" smtClean="0"/>
              <a:t>Interface (RFC8453)</a:t>
            </a:r>
            <a:endParaRPr lang="en-US" sz="1200" dirty="0"/>
          </a:p>
        </p:txBody>
      </p:sp>
    </p:spTree>
    <p:extLst>
      <p:ext uri="{BB962C8B-B14F-4D97-AF65-F5344CB8AC3E}">
        <p14:creationId xmlns:p14="http://schemas.microsoft.com/office/powerpoint/2010/main" val="3316246534"/>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E09B1010-649D-3F4A-83ED-7AD309987885}"/>
              </a:ext>
            </a:extLst>
          </p:cNvPr>
          <p:cNvSpPr>
            <a:spLocks noGrp="1"/>
          </p:cNvSpPr>
          <p:nvPr>
            <p:ph type="sldNum" sz="quarter" idx="4"/>
          </p:nvPr>
        </p:nvSpPr>
        <p:spPr/>
        <p:txBody>
          <a:bodyPr/>
          <a:lstStyle/>
          <a:p>
            <a:fld id="{385590E5-57D4-4004-8489-08DEED0A8847}" type="slidenum">
              <a:rPr kumimoji="1" lang="ja-JP" altLang="en-US" smtClean="0"/>
              <a:t>19</a:t>
            </a:fld>
            <a:endParaRPr kumimoji="1" lang="ja-JP" altLang="en-US"/>
          </a:p>
        </p:txBody>
      </p:sp>
      <p:sp>
        <p:nvSpPr>
          <p:cNvPr id="8" name="文本框 7">
            <a:extLst>
              <a:ext uri="{FF2B5EF4-FFF2-40B4-BE49-F238E27FC236}">
                <a16:creationId xmlns="" xmlns:a16="http://schemas.microsoft.com/office/drawing/2014/main" id="{B3B60219-2B09-764B-B843-6E944C1CFADD}"/>
              </a:ext>
            </a:extLst>
          </p:cNvPr>
          <p:cNvSpPr txBox="1"/>
          <p:nvPr/>
        </p:nvSpPr>
        <p:spPr>
          <a:xfrm>
            <a:off x="130806" y="284992"/>
            <a:ext cx="11392837" cy="584775"/>
          </a:xfrm>
          <a:prstGeom prst="rect">
            <a:avLst/>
          </a:prstGeom>
          <a:noFill/>
        </p:spPr>
        <p:txBody>
          <a:bodyPr wrap="square" rtlCol="0">
            <a:spAutoFit/>
          </a:bodyPr>
          <a:lstStyle/>
          <a:p>
            <a:r>
              <a:rPr kumimoji="1" lang="en-US" altLang="zh-CN" sz="3200" b="1" dirty="0">
                <a:solidFill>
                  <a:schemeClr val="bg1"/>
                </a:solidFill>
              </a:rPr>
              <a:t>Transport Slicing Design </a:t>
            </a:r>
            <a:r>
              <a:rPr kumimoji="1" lang="en-US" altLang="zh-CN" sz="3200" b="1" dirty="0" smtClean="0">
                <a:solidFill>
                  <a:schemeClr val="bg1"/>
                </a:solidFill>
              </a:rPr>
              <a:t>Requirements</a:t>
            </a:r>
            <a:endParaRPr kumimoji="1" lang="zh-CN" altLang="en-US" sz="3200" b="1" dirty="0">
              <a:solidFill>
                <a:schemeClr val="bg1"/>
              </a:solidFill>
            </a:endParaRPr>
          </a:p>
        </p:txBody>
      </p:sp>
      <p:sp>
        <p:nvSpPr>
          <p:cNvPr id="6" name="TextBox 5"/>
          <p:cNvSpPr txBox="1"/>
          <p:nvPr/>
        </p:nvSpPr>
        <p:spPr>
          <a:xfrm>
            <a:off x="176271" y="1101688"/>
            <a:ext cx="11909234" cy="5262979"/>
          </a:xfrm>
          <a:prstGeom prst="rect">
            <a:avLst/>
          </a:prstGeom>
          <a:noFill/>
        </p:spPr>
        <p:txBody>
          <a:bodyPr wrap="square" rtlCol="0">
            <a:spAutoFit/>
          </a:bodyPr>
          <a:lstStyle/>
          <a:p>
            <a:r>
              <a:rPr lang="en-US" sz="2400" b="1" dirty="0"/>
              <a:t>Functional Requirements:</a:t>
            </a:r>
          </a:p>
          <a:p>
            <a:pPr marL="342900" indent="-342900">
              <a:buFont typeface="Arial" panose="020B0604020202020204" pitchFamily="34" charset="0"/>
              <a:buChar char="•"/>
            </a:pPr>
            <a:r>
              <a:rPr lang="en-US" sz="2400" dirty="0"/>
              <a:t>Provide a model-driven, </a:t>
            </a:r>
            <a:r>
              <a:rPr lang="en-US" sz="2400" dirty="0" smtClean="0"/>
              <a:t>standards-based </a:t>
            </a:r>
            <a:r>
              <a:rPr lang="en-US" sz="2400" dirty="0"/>
              <a:t>interface for RAN controller, CN controller, and E2E NS Controller to consume Transport Slicing service</a:t>
            </a:r>
          </a:p>
          <a:p>
            <a:pPr marL="342900" indent="-342900">
              <a:buFont typeface="Arial" panose="020B0604020202020204" pitchFamily="34" charset="0"/>
              <a:buChar char="•"/>
            </a:pPr>
            <a:r>
              <a:rPr lang="en-US" sz="2400" dirty="0"/>
              <a:t>Support multi-layer (L0-L3) connections between NFs</a:t>
            </a:r>
          </a:p>
          <a:p>
            <a:pPr marL="342900" indent="-342900">
              <a:buFont typeface="Arial" panose="020B0604020202020204" pitchFamily="34" charset="0"/>
              <a:buChar char="•"/>
            </a:pPr>
            <a:r>
              <a:rPr lang="en-US" sz="2400" dirty="0"/>
              <a:t>Support connectivity of VNFs, PNFs, and mixed</a:t>
            </a:r>
          </a:p>
          <a:p>
            <a:pPr marL="342900" indent="-342900">
              <a:buFont typeface="Arial" panose="020B0604020202020204" pitchFamily="34" charset="0"/>
              <a:buChar char="•"/>
            </a:pPr>
            <a:r>
              <a:rPr lang="en-US" sz="2400" dirty="0"/>
              <a:t>Support cross-domain/cross-carrier connections</a:t>
            </a:r>
          </a:p>
          <a:p>
            <a:pPr marL="342900" indent="-342900">
              <a:buFont typeface="Arial" panose="020B0604020202020204" pitchFamily="34" charset="0"/>
              <a:buChar char="•"/>
            </a:pPr>
            <a:r>
              <a:rPr lang="en-US" sz="2400" dirty="0"/>
              <a:t>Support service isolation</a:t>
            </a:r>
          </a:p>
          <a:p>
            <a:pPr marL="342900" indent="-342900">
              <a:buFont typeface="Arial" panose="020B0604020202020204" pitchFamily="34" charset="0"/>
              <a:buChar char="•"/>
            </a:pPr>
            <a:r>
              <a:rPr lang="en-US" sz="2400" dirty="0"/>
              <a:t>Support closed-loop automation</a:t>
            </a:r>
          </a:p>
          <a:p>
            <a:endParaRPr lang="en-US" sz="2400" dirty="0"/>
          </a:p>
          <a:p>
            <a:r>
              <a:rPr lang="en-US" sz="2400" b="1" dirty="0"/>
              <a:t>Design Requirements:</a:t>
            </a:r>
          </a:p>
          <a:p>
            <a:pPr marL="342900" indent="-342900">
              <a:buFont typeface="Arial" panose="020B0604020202020204" pitchFamily="34" charset="0"/>
              <a:buChar char="•"/>
            </a:pPr>
            <a:r>
              <a:rPr lang="en-US" sz="2400" dirty="0"/>
              <a:t>Unified resource abstraction and management model for L0-L3 resources. This is needed for supporting multi-layer services</a:t>
            </a:r>
          </a:p>
          <a:p>
            <a:pPr marL="342900" indent="-342900">
              <a:buFont typeface="Arial" panose="020B0604020202020204" pitchFamily="34" charset="0"/>
              <a:buChar char="•"/>
            </a:pPr>
            <a:r>
              <a:rPr lang="en-US" sz="2400" dirty="0"/>
              <a:t>Interacting with NFV-MANO for managing VNF connectivity. This is needed for supporting connectivity of </a:t>
            </a:r>
            <a:r>
              <a:rPr lang="en-US" sz="2400" dirty="0" smtClean="0"/>
              <a:t>VNFs</a:t>
            </a:r>
            <a:endParaRPr lang="en-US" sz="2400" dirty="0"/>
          </a:p>
        </p:txBody>
      </p:sp>
    </p:spTree>
    <p:extLst>
      <p:ext uri="{BB962C8B-B14F-4D97-AF65-F5344CB8AC3E}">
        <p14:creationId xmlns:p14="http://schemas.microsoft.com/office/powerpoint/2010/main" val="395493064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6957B74-5A41-FD4A-B89C-8C390F46AE63}"/>
              </a:ext>
            </a:extLst>
          </p:cNvPr>
          <p:cNvSpPr>
            <a:spLocks noGrp="1"/>
          </p:cNvSpPr>
          <p:nvPr>
            <p:ph idx="1"/>
          </p:nvPr>
        </p:nvSpPr>
        <p:spPr>
          <a:xfrm>
            <a:off x="171450" y="1005840"/>
            <a:ext cx="11410950" cy="5021262"/>
          </a:xfrm>
        </p:spPr>
        <p:txBody>
          <a:bodyPr>
            <a:normAutofit/>
          </a:bodyPr>
          <a:lstStyle/>
          <a:p>
            <a:pPr marL="342900" indent="-342900">
              <a:lnSpc>
                <a:spcPct val="100000"/>
              </a:lnSpc>
              <a:spcBef>
                <a:spcPts val="1800"/>
              </a:spcBef>
              <a:buAutoNum type="arabicPeriod"/>
            </a:pPr>
            <a:r>
              <a:rPr lang="en-US" altLang="zh-CN" sz="2800" dirty="0" smtClean="0"/>
              <a:t>Overview of Transport Slicing solution</a:t>
            </a:r>
          </a:p>
          <a:p>
            <a:pPr marL="342900" indent="-342900">
              <a:lnSpc>
                <a:spcPct val="100000"/>
              </a:lnSpc>
              <a:spcBef>
                <a:spcPts val="1800"/>
              </a:spcBef>
              <a:buAutoNum type="arabicPeriod"/>
            </a:pPr>
            <a:r>
              <a:rPr lang="en-US" altLang="zh-CN" sz="2800" dirty="0" smtClean="0">
                <a:solidFill>
                  <a:schemeClr val="accent3">
                    <a:lumMod val="40000"/>
                    <a:lumOff val="60000"/>
                  </a:schemeClr>
                </a:solidFill>
              </a:rPr>
              <a:t>Align</a:t>
            </a:r>
            <a:r>
              <a:rPr lang="zh-CN" altLang="en-US" sz="2800" dirty="0" smtClean="0">
                <a:solidFill>
                  <a:schemeClr val="accent3">
                    <a:lumMod val="40000"/>
                    <a:lumOff val="60000"/>
                  </a:schemeClr>
                </a:solidFill>
              </a:rPr>
              <a:t> </a:t>
            </a:r>
            <a:r>
              <a:rPr lang="en-US" altLang="zh-CN" sz="2800" dirty="0" smtClean="0">
                <a:solidFill>
                  <a:schemeClr val="accent3">
                    <a:lumMod val="40000"/>
                    <a:lumOff val="60000"/>
                  </a:schemeClr>
                </a:solidFill>
              </a:rPr>
              <a:t>Transport</a:t>
            </a:r>
            <a:r>
              <a:rPr lang="zh-CN" altLang="en-US" sz="2800" dirty="0" smtClean="0">
                <a:solidFill>
                  <a:schemeClr val="accent3">
                    <a:lumMod val="40000"/>
                    <a:lumOff val="60000"/>
                  </a:schemeClr>
                </a:solidFill>
              </a:rPr>
              <a:t> </a:t>
            </a:r>
            <a:r>
              <a:rPr lang="en-US" altLang="zh-CN" sz="2800" dirty="0">
                <a:solidFill>
                  <a:schemeClr val="accent3">
                    <a:lumMod val="40000"/>
                    <a:lumOff val="60000"/>
                  </a:schemeClr>
                </a:solidFill>
              </a:rPr>
              <a:t>slicing</a:t>
            </a:r>
            <a:r>
              <a:rPr lang="zh-CN" altLang="en-US" sz="2800" dirty="0">
                <a:solidFill>
                  <a:schemeClr val="accent3">
                    <a:lumMod val="40000"/>
                    <a:lumOff val="60000"/>
                  </a:schemeClr>
                </a:solidFill>
              </a:rPr>
              <a:t> </a:t>
            </a:r>
            <a:r>
              <a:rPr lang="en-US" altLang="zh-CN" sz="2800" dirty="0" smtClean="0">
                <a:solidFill>
                  <a:schemeClr val="accent3">
                    <a:lumMod val="40000"/>
                    <a:lumOff val="60000"/>
                  </a:schemeClr>
                </a:solidFill>
              </a:rPr>
              <a:t>solution with E2E Network Slicing Use case</a:t>
            </a:r>
          </a:p>
          <a:p>
            <a:pPr marL="342900" indent="-342900">
              <a:lnSpc>
                <a:spcPct val="100000"/>
              </a:lnSpc>
              <a:spcBef>
                <a:spcPts val="1800"/>
              </a:spcBef>
              <a:buAutoNum type="arabicPeriod"/>
            </a:pPr>
            <a:r>
              <a:rPr lang="en-US" altLang="zh-CN" sz="2800" dirty="0" smtClean="0">
                <a:solidFill>
                  <a:schemeClr val="accent3">
                    <a:lumMod val="40000"/>
                    <a:lumOff val="60000"/>
                  </a:schemeClr>
                </a:solidFill>
              </a:rPr>
              <a:t>Scope of Guilin release </a:t>
            </a:r>
            <a:endParaRPr lang="en-US" altLang="zh-CN" sz="2800" dirty="0">
              <a:solidFill>
                <a:schemeClr val="accent3">
                  <a:lumMod val="40000"/>
                  <a:lumOff val="60000"/>
                </a:schemeClr>
              </a:solidFill>
            </a:endParaRPr>
          </a:p>
        </p:txBody>
      </p:sp>
      <p:sp>
        <p:nvSpPr>
          <p:cNvPr id="3" name="标题 2">
            <a:extLst>
              <a:ext uri="{FF2B5EF4-FFF2-40B4-BE49-F238E27FC236}">
                <a16:creationId xmlns="" xmlns:a16="http://schemas.microsoft.com/office/drawing/2014/main" id="{624F7971-778A-C94A-8B97-CA3818A1962B}"/>
              </a:ext>
            </a:extLst>
          </p:cNvPr>
          <p:cNvSpPr>
            <a:spLocks noGrp="1"/>
          </p:cNvSpPr>
          <p:nvPr>
            <p:ph type="title"/>
          </p:nvPr>
        </p:nvSpPr>
        <p:spPr/>
        <p:txBody>
          <a:bodyPr/>
          <a:lstStyle/>
          <a:p>
            <a:r>
              <a:rPr kumimoji="1" lang="en-US" altLang="zh-CN" dirty="0"/>
              <a:t>Content</a:t>
            </a:r>
            <a:endParaRPr kumimoji="1" lang="zh-CN" altLang="en-US" dirty="0"/>
          </a:p>
        </p:txBody>
      </p:sp>
      <p:sp>
        <p:nvSpPr>
          <p:cNvPr id="4" name="页脚占位符 3">
            <a:extLst>
              <a:ext uri="{FF2B5EF4-FFF2-40B4-BE49-F238E27FC236}">
                <a16:creationId xmlns="" xmlns:a16="http://schemas.microsoft.com/office/drawing/2014/main" id="{1C0EA929-970B-B24E-99A2-347DD9C70467}"/>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67163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20</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30806" y="284992"/>
            <a:ext cx="11392837" cy="584775"/>
          </a:xfrm>
          <a:prstGeom prst="rect">
            <a:avLst/>
          </a:prstGeom>
          <a:noFill/>
        </p:spPr>
        <p:txBody>
          <a:bodyPr wrap="square" rtlCol="0">
            <a:spAutoFit/>
          </a:bodyPr>
          <a:lstStyle/>
          <a:p>
            <a:r>
              <a:rPr kumimoji="1" lang="en-US" altLang="zh-CN" sz="3200" b="1" dirty="0">
                <a:solidFill>
                  <a:schemeClr val="bg1"/>
                </a:solidFill>
              </a:rPr>
              <a:t>Transport Slicing Architecture (TN-NSSMF Design)</a:t>
            </a:r>
            <a:endParaRPr kumimoji="1" lang="zh-CN" altLang="en-US" sz="3200" b="1" dirty="0">
              <a:solidFill>
                <a:schemeClr val="bg1"/>
              </a:solidFill>
            </a:endParaRPr>
          </a:p>
        </p:txBody>
      </p:sp>
      <p:sp>
        <p:nvSpPr>
          <p:cNvPr id="5" name="TextBox 4"/>
          <p:cNvSpPr txBox="1"/>
          <p:nvPr/>
        </p:nvSpPr>
        <p:spPr>
          <a:xfrm>
            <a:off x="1558621" y="1800048"/>
            <a:ext cx="2520220" cy="523220"/>
          </a:xfrm>
          <a:prstGeom prst="rect">
            <a:avLst/>
          </a:prstGeom>
          <a:noFill/>
          <a:ln w="0">
            <a:solidFill>
              <a:schemeClr val="tx1"/>
            </a:solidFill>
          </a:ln>
        </p:spPr>
        <p:txBody>
          <a:bodyPr wrap="square" rtlCol="0">
            <a:spAutoFit/>
          </a:bodyPr>
          <a:lstStyle/>
          <a:p>
            <a:r>
              <a:rPr lang="en-US" sz="1400" dirty="0" smtClean="0"/>
              <a:t>NSSI-to-Net-Service </a:t>
            </a:r>
            <a:r>
              <a:rPr lang="en-US" sz="1400" dirty="0"/>
              <a:t>Mapping Function</a:t>
            </a:r>
          </a:p>
        </p:txBody>
      </p:sp>
      <p:grpSp>
        <p:nvGrpSpPr>
          <p:cNvPr id="9" name="Group 8"/>
          <p:cNvGrpSpPr/>
          <p:nvPr/>
        </p:nvGrpSpPr>
        <p:grpSpPr>
          <a:xfrm>
            <a:off x="6925737" y="2675405"/>
            <a:ext cx="954592" cy="757054"/>
            <a:chOff x="1758462" y="2524811"/>
            <a:chExt cx="954592" cy="757054"/>
          </a:xfrm>
        </p:grpSpPr>
        <p:sp>
          <p:nvSpPr>
            <p:cNvPr id="10" name="Can 9"/>
            <p:cNvSpPr/>
            <p:nvPr/>
          </p:nvSpPr>
          <p:spPr>
            <a:xfrm>
              <a:off x="1758462" y="2524811"/>
              <a:ext cx="954592" cy="680613"/>
            </a:xfrm>
            <a:prstGeom prst="can">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900013" y="2635534"/>
              <a:ext cx="754040" cy="646331"/>
            </a:xfrm>
            <a:prstGeom prst="rect">
              <a:avLst/>
            </a:prstGeom>
            <a:noFill/>
            <a:ln w="0">
              <a:noFill/>
            </a:ln>
          </p:spPr>
          <p:txBody>
            <a:bodyPr wrap="square" rtlCol="0">
              <a:spAutoFit/>
            </a:bodyPr>
            <a:lstStyle/>
            <a:p>
              <a:r>
                <a:rPr lang="en-US" sz="1200" dirty="0"/>
                <a:t>Unified Resource </a:t>
              </a:r>
              <a:r>
                <a:rPr lang="en-US" sz="1200" dirty="0" smtClean="0"/>
                <a:t>Model</a:t>
              </a:r>
              <a:endParaRPr lang="en-US" sz="1200" dirty="0"/>
            </a:p>
          </p:txBody>
        </p:sp>
      </p:grpSp>
      <p:cxnSp>
        <p:nvCxnSpPr>
          <p:cNvPr id="13" name="Straight Connector 12"/>
          <p:cNvCxnSpPr>
            <a:stCxn id="62" idx="2"/>
            <a:endCxn id="5" idx="0"/>
          </p:cNvCxnSpPr>
          <p:nvPr/>
        </p:nvCxnSpPr>
        <p:spPr>
          <a:xfrm>
            <a:off x="1579736" y="1288370"/>
            <a:ext cx="1238995" cy="511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5" idx="2"/>
            <a:endCxn id="28" idx="0"/>
          </p:cNvCxnSpPr>
          <p:nvPr/>
        </p:nvCxnSpPr>
        <p:spPr>
          <a:xfrm>
            <a:off x="2818731" y="2323268"/>
            <a:ext cx="1525" cy="41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05483" y="1800048"/>
            <a:ext cx="7900827" cy="1765085"/>
          </a:xfrm>
          <a:prstGeom prst="rect">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TextBox 18"/>
          <p:cNvSpPr txBox="1"/>
          <p:nvPr/>
        </p:nvSpPr>
        <p:spPr>
          <a:xfrm>
            <a:off x="236307" y="1823775"/>
            <a:ext cx="1267805" cy="523220"/>
          </a:xfrm>
          <a:prstGeom prst="rect">
            <a:avLst/>
          </a:prstGeom>
          <a:noFill/>
          <a:ln w="0">
            <a:noFill/>
          </a:ln>
        </p:spPr>
        <p:txBody>
          <a:bodyPr wrap="square" rtlCol="0">
            <a:spAutoFit/>
          </a:bodyPr>
          <a:lstStyle/>
          <a:p>
            <a:r>
              <a:rPr lang="en-US" sz="1400" b="1" dirty="0"/>
              <a:t>TN-NSSMF</a:t>
            </a:r>
          </a:p>
          <a:p>
            <a:r>
              <a:rPr lang="en-US" sz="1400" b="1" dirty="0"/>
              <a:t>(MDSC)</a:t>
            </a:r>
          </a:p>
        </p:txBody>
      </p:sp>
      <p:sp>
        <p:nvSpPr>
          <p:cNvPr id="26" name="TextBox 25"/>
          <p:cNvSpPr txBox="1"/>
          <p:nvPr/>
        </p:nvSpPr>
        <p:spPr>
          <a:xfrm>
            <a:off x="6922113" y="2613850"/>
            <a:ext cx="874206" cy="276999"/>
          </a:xfrm>
          <a:prstGeom prst="rect">
            <a:avLst/>
          </a:prstGeom>
          <a:noFill/>
          <a:ln w="0">
            <a:noFill/>
          </a:ln>
        </p:spPr>
        <p:txBody>
          <a:bodyPr wrap="square" rtlCol="0">
            <a:spAutoFit/>
          </a:bodyPr>
          <a:lstStyle/>
          <a:p>
            <a:r>
              <a:rPr lang="en-US" sz="1200" dirty="0"/>
              <a:t>YANG data</a:t>
            </a:r>
          </a:p>
        </p:txBody>
      </p:sp>
      <p:sp>
        <p:nvSpPr>
          <p:cNvPr id="27" name="TextBox 26"/>
          <p:cNvSpPr txBox="1"/>
          <p:nvPr/>
        </p:nvSpPr>
        <p:spPr>
          <a:xfrm>
            <a:off x="4342681" y="2741993"/>
            <a:ext cx="1852638" cy="523220"/>
          </a:xfrm>
          <a:prstGeom prst="rect">
            <a:avLst/>
          </a:prstGeom>
          <a:noFill/>
          <a:ln w="0">
            <a:solidFill>
              <a:schemeClr val="tx1"/>
            </a:solidFill>
          </a:ln>
        </p:spPr>
        <p:txBody>
          <a:bodyPr wrap="square" rtlCol="0">
            <a:spAutoFit/>
          </a:bodyPr>
          <a:lstStyle/>
          <a:p>
            <a:r>
              <a:rPr lang="en-US" sz="1400" dirty="0"/>
              <a:t>Unified L0-L3 Resource Abstraction and </a:t>
            </a:r>
            <a:r>
              <a:rPr lang="en-US" sz="1400" dirty="0" err="1"/>
              <a:t>Mgmt</a:t>
            </a:r>
            <a:r>
              <a:rPr lang="en-US" sz="1400" dirty="0"/>
              <a:t> </a:t>
            </a:r>
          </a:p>
        </p:txBody>
      </p:sp>
      <p:sp>
        <p:nvSpPr>
          <p:cNvPr id="28" name="TextBox 27"/>
          <p:cNvSpPr txBox="1"/>
          <p:nvPr/>
        </p:nvSpPr>
        <p:spPr>
          <a:xfrm>
            <a:off x="1767155" y="2738465"/>
            <a:ext cx="2106201" cy="523220"/>
          </a:xfrm>
          <a:prstGeom prst="rect">
            <a:avLst/>
          </a:prstGeom>
          <a:noFill/>
          <a:ln w="0">
            <a:solidFill>
              <a:schemeClr val="tx1"/>
            </a:solidFill>
          </a:ln>
        </p:spPr>
        <p:txBody>
          <a:bodyPr wrap="square" rtlCol="0">
            <a:spAutoFit/>
          </a:bodyPr>
          <a:lstStyle/>
          <a:p>
            <a:r>
              <a:rPr lang="en-US" sz="1400" dirty="0" smtClean="0"/>
              <a:t>Net-Service-to-Net-</a:t>
            </a:r>
            <a:r>
              <a:rPr lang="en-US" sz="1400" dirty="0" err="1"/>
              <a:t>C</a:t>
            </a:r>
            <a:r>
              <a:rPr lang="en-US" sz="1400" dirty="0" err="1" smtClean="0"/>
              <a:t>onfig</a:t>
            </a:r>
            <a:r>
              <a:rPr lang="en-US" sz="1400" dirty="0" smtClean="0"/>
              <a:t> </a:t>
            </a:r>
            <a:r>
              <a:rPr lang="en-US" sz="1400" dirty="0"/>
              <a:t>Mapping Function</a:t>
            </a:r>
          </a:p>
        </p:txBody>
      </p:sp>
      <p:sp>
        <p:nvSpPr>
          <p:cNvPr id="29" name="TextBox 28"/>
          <p:cNvSpPr txBox="1"/>
          <p:nvPr/>
        </p:nvSpPr>
        <p:spPr>
          <a:xfrm>
            <a:off x="941785" y="4482074"/>
            <a:ext cx="917838" cy="738664"/>
          </a:xfrm>
          <a:prstGeom prst="rect">
            <a:avLst/>
          </a:prstGeom>
          <a:noFill/>
          <a:ln w="0">
            <a:solidFill>
              <a:schemeClr val="tx1"/>
            </a:solidFill>
          </a:ln>
        </p:spPr>
        <p:txBody>
          <a:bodyPr wrap="square" rtlCol="0">
            <a:spAutoFit/>
          </a:bodyPr>
          <a:lstStyle/>
          <a:p>
            <a:r>
              <a:rPr lang="en-US" sz="1400" dirty="0"/>
              <a:t>IP/MPLS Domain Controller</a:t>
            </a:r>
          </a:p>
        </p:txBody>
      </p:sp>
      <p:cxnSp>
        <p:nvCxnSpPr>
          <p:cNvPr id="40" name="Straight Connector 39"/>
          <p:cNvCxnSpPr>
            <a:stCxn id="29" idx="2"/>
            <a:endCxn id="92" idx="0"/>
          </p:cNvCxnSpPr>
          <p:nvPr/>
        </p:nvCxnSpPr>
        <p:spPr>
          <a:xfrm>
            <a:off x="1400704" y="5220738"/>
            <a:ext cx="11992" cy="5225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8" idx="3"/>
            <a:endCxn id="27" idx="1"/>
          </p:cNvCxnSpPr>
          <p:nvPr/>
        </p:nvCxnSpPr>
        <p:spPr>
          <a:xfrm>
            <a:off x="3873356" y="3000075"/>
            <a:ext cx="469325" cy="35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05" idx="0"/>
            <a:endCxn id="28" idx="2"/>
          </p:cNvCxnSpPr>
          <p:nvPr/>
        </p:nvCxnSpPr>
        <p:spPr>
          <a:xfrm flipH="1" flipV="1">
            <a:off x="2820256" y="3261685"/>
            <a:ext cx="2316816" cy="1319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8" idx="2"/>
            <a:endCxn id="99" idx="0"/>
          </p:cNvCxnSpPr>
          <p:nvPr/>
        </p:nvCxnSpPr>
        <p:spPr>
          <a:xfrm>
            <a:off x="2820256" y="3261685"/>
            <a:ext cx="428084" cy="12597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28" idx="2"/>
            <a:endCxn id="29" idx="0"/>
          </p:cNvCxnSpPr>
          <p:nvPr/>
        </p:nvCxnSpPr>
        <p:spPr>
          <a:xfrm flipH="1">
            <a:off x="1400704" y="3261685"/>
            <a:ext cx="1419552" cy="1220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10" idx="2"/>
            <a:endCxn id="27" idx="3"/>
          </p:cNvCxnSpPr>
          <p:nvPr/>
        </p:nvCxnSpPr>
        <p:spPr>
          <a:xfrm flipH="1" flipV="1">
            <a:off x="6195319" y="3003603"/>
            <a:ext cx="730418" cy="121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25142" y="980593"/>
            <a:ext cx="1909187" cy="307777"/>
          </a:xfrm>
          <a:prstGeom prst="rect">
            <a:avLst/>
          </a:prstGeom>
          <a:noFill/>
          <a:ln w="0">
            <a:solidFill>
              <a:schemeClr val="tx1"/>
            </a:solidFill>
          </a:ln>
        </p:spPr>
        <p:txBody>
          <a:bodyPr wrap="square" rtlCol="0">
            <a:spAutoFit/>
          </a:bodyPr>
          <a:lstStyle/>
          <a:p>
            <a:pPr algn="ctr"/>
            <a:r>
              <a:rPr lang="en-US" altLang="zh-CN" sz="1400" b="1" dirty="0"/>
              <a:t>E2E NS controller</a:t>
            </a:r>
            <a:endParaRPr lang="en-US" sz="1400" b="1" dirty="0"/>
          </a:p>
        </p:txBody>
      </p:sp>
      <p:sp>
        <p:nvSpPr>
          <p:cNvPr id="68" name="TextBox 67"/>
          <p:cNvSpPr txBox="1"/>
          <p:nvPr/>
        </p:nvSpPr>
        <p:spPr>
          <a:xfrm>
            <a:off x="6109615" y="4904283"/>
            <a:ext cx="3157048" cy="1569660"/>
          </a:xfrm>
          <a:prstGeom prst="rect">
            <a:avLst/>
          </a:prstGeom>
          <a:noFill/>
        </p:spPr>
        <p:txBody>
          <a:bodyPr wrap="square" rtlCol="0">
            <a:spAutoFit/>
          </a:bodyPr>
          <a:lstStyle/>
          <a:p>
            <a:r>
              <a:rPr lang="en-US" sz="1200" dirty="0" smtClean="0"/>
              <a:t>MDSC</a:t>
            </a:r>
            <a:r>
              <a:rPr lang="en-US" sz="1200" dirty="0"/>
              <a:t>: Multi-domain Service </a:t>
            </a:r>
            <a:r>
              <a:rPr lang="en-US" sz="1200" dirty="0" smtClean="0"/>
              <a:t>Coordinator</a:t>
            </a:r>
          </a:p>
          <a:p>
            <a:r>
              <a:rPr lang="en-US" sz="1200" dirty="0" smtClean="0"/>
              <a:t>NFVI: NFV Infrastructure</a:t>
            </a:r>
          </a:p>
          <a:p>
            <a:r>
              <a:rPr lang="en-US" sz="1200" dirty="0" smtClean="0"/>
              <a:t>NFVI-</a:t>
            </a:r>
            <a:r>
              <a:rPr lang="en-US" sz="1200" dirty="0" err="1" smtClean="0"/>
              <a:t>PoP</a:t>
            </a:r>
            <a:r>
              <a:rPr lang="en-US" sz="1200" dirty="0" smtClean="0"/>
              <a:t>: NFVI Point of Presence</a:t>
            </a:r>
          </a:p>
          <a:p>
            <a:r>
              <a:rPr lang="en-US" sz="1200" dirty="0" smtClean="0"/>
              <a:t>NFV-MANO: NFV Management &amp; Orchestration</a:t>
            </a:r>
            <a:endParaRPr lang="en-US" sz="1200" dirty="0"/>
          </a:p>
          <a:p>
            <a:r>
              <a:rPr lang="en-US" sz="1200" dirty="0"/>
              <a:t>NFVO: NFV Orchestrator</a:t>
            </a:r>
          </a:p>
          <a:p>
            <a:r>
              <a:rPr lang="en-US" sz="1200" dirty="0" err="1"/>
              <a:t>TSCi</a:t>
            </a:r>
            <a:r>
              <a:rPr lang="en-US" sz="1200" dirty="0"/>
              <a:t>: Transport Slice Connectivity Interface</a:t>
            </a:r>
          </a:p>
          <a:p>
            <a:r>
              <a:rPr lang="en-US" sz="1200" dirty="0"/>
              <a:t>VN: Virtual </a:t>
            </a:r>
            <a:r>
              <a:rPr lang="en-US" sz="1200" dirty="0" smtClean="0"/>
              <a:t>Network as defined by RFC8454</a:t>
            </a:r>
            <a:endParaRPr lang="en-US" sz="1200" dirty="0"/>
          </a:p>
          <a:p>
            <a:endParaRPr lang="en-US" sz="1200" dirty="0"/>
          </a:p>
        </p:txBody>
      </p:sp>
      <p:sp>
        <p:nvSpPr>
          <p:cNvPr id="92" name="Trapezoid 91"/>
          <p:cNvSpPr/>
          <p:nvPr/>
        </p:nvSpPr>
        <p:spPr>
          <a:xfrm>
            <a:off x="523981" y="5743252"/>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IP/MPLS Network</a:t>
            </a:r>
          </a:p>
        </p:txBody>
      </p:sp>
      <p:sp>
        <p:nvSpPr>
          <p:cNvPr id="99" name="TextBox 98"/>
          <p:cNvSpPr txBox="1"/>
          <p:nvPr/>
        </p:nvSpPr>
        <p:spPr>
          <a:xfrm>
            <a:off x="2789421" y="4521457"/>
            <a:ext cx="917838" cy="738664"/>
          </a:xfrm>
          <a:prstGeom prst="rect">
            <a:avLst/>
          </a:prstGeom>
          <a:noFill/>
          <a:ln w="0">
            <a:solidFill>
              <a:schemeClr val="tx1"/>
            </a:solidFill>
          </a:ln>
        </p:spPr>
        <p:txBody>
          <a:bodyPr wrap="square" rtlCol="0">
            <a:spAutoFit/>
          </a:bodyPr>
          <a:lstStyle/>
          <a:p>
            <a:r>
              <a:rPr lang="en-US" sz="1400" dirty="0"/>
              <a:t>Optical Domain Controller</a:t>
            </a:r>
          </a:p>
        </p:txBody>
      </p:sp>
      <p:cxnSp>
        <p:nvCxnSpPr>
          <p:cNvPr id="100" name="Straight Connector 99"/>
          <p:cNvCxnSpPr>
            <a:stCxn id="99" idx="2"/>
            <a:endCxn id="102" idx="0"/>
          </p:cNvCxnSpPr>
          <p:nvPr/>
        </p:nvCxnSpPr>
        <p:spPr>
          <a:xfrm>
            <a:off x="3248340" y="5260121"/>
            <a:ext cx="22266" cy="3786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rapezoid 101"/>
          <p:cNvSpPr/>
          <p:nvPr/>
        </p:nvSpPr>
        <p:spPr>
          <a:xfrm>
            <a:off x="2381891" y="5638797"/>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Network</a:t>
            </a:r>
          </a:p>
        </p:txBody>
      </p:sp>
      <p:sp>
        <p:nvSpPr>
          <p:cNvPr id="105" name="TextBox 104"/>
          <p:cNvSpPr txBox="1"/>
          <p:nvPr/>
        </p:nvSpPr>
        <p:spPr>
          <a:xfrm>
            <a:off x="4678153" y="4581390"/>
            <a:ext cx="917838" cy="307777"/>
          </a:xfrm>
          <a:prstGeom prst="rect">
            <a:avLst/>
          </a:prstGeom>
          <a:noFill/>
          <a:ln w="0">
            <a:solidFill>
              <a:schemeClr val="tx1"/>
            </a:solidFill>
          </a:ln>
        </p:spPr>
        <p:txBody>
          <a:bodyPr wrap="square" rtlCol="0">
            <a:spAutoFit/>
          </a:bodyPr>
          <a:lstStyle/>
          <a:p>
            <a:pPr algn="ctr"/>
            <a:r>
              <a:rPr lang="en-US" sz="1400" dirty="0"/>
              <a:t>NFVO</a:t>
            </a:r>
          </a:p>
        </p:txBody>
      </p:sp>
      <p:cxnSp>
        <p:nvCxnSpPr>
          <p:cNvPr id="106" name="Straight Connector 105"/>
          <p:cNvCxnSpPr>
            <a:stCxn id="105" idx="2"/>
            <a:endCxn id="107" idx="0"/>
          </p:cNvCxnSpPr>
          <p:nvPr/>
        </p:nvCxnSpPr>
        <p:spPr>
          <a:xfrm>
            <a:off x="5137072" y="4889167"/>
            <a:ext cx="63363" cy="758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Trapezoid 106"/>
          <p:cNvSpPr/>
          <p:nvPr/>
        </p:nvSpPr>
        <p:spPr>
          <a:xfrm>
            <a:off x="4311720" y="5647359"/>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NFVI-</a:t>
            </a:r>
            <a:r>
              <a:rPr lang="en-US" sz="1400" dirty="0" err="1">
                <a:solidFill>
                  <a:schemeClr val="tx1"/>
                </a:solidFill>
              </a:rPr>
              <a:t>PoP</a:t>
            </a:r>
            <a:endParaRPr lang="en-US" sz="1400" dirty="0">
              <a:solidFill>
                <a:schemeClr val="tx1"/>
              </a:solidFill>
            </a:endParaRPr>
          </a:p>
        </p:txBody>
      </p:sp>
      <p:sp>
        <p:nvSpPr>
          <p:cNvPr id="123" name="TextBox 122"/>
          <p:cNvSpPr txBox="1"/>
          <p:nvPr/>
        </p:nvSpPr>
        <p:spPr>
          <a:xfrm>
            <a:off x="2016157" y="1418498"/>
            <a:ext cx="2457236" cy="184666"/>
          </a:xfrm>
          <a:prstGeom prst="rect">
            <a:avLst/>
          </a:prstGeom>
          <a:solidFill>
            <a:schemeClr val="bg1"/>
          </a:solidFill>
          <a:ln w="0">
            <a:noFill/>
          </a:ln>
        </p:spPr>
        <p:txBody>
          <a:bodyPr wrap="square" lIns="0" tIns="0" rIns="0" bIns="0" rtlCol="0">
            <a:spAutoFit/>
          </a:bodyPr>
          <a:lstStyle/>
          <a:p>
            <a:r>
              <a:rPr lang="en-US" altLang="zh-CN" sz="1200" dirty="0" err="1"/>
              <a:t>TSCi</a:t>
            </a:r>
            <a:r>
              <a:rPr lang="en-US" altLang="zh-CN" sz="1200" dirty="0"/>
              <a:t> (draft-rokui-5G-transport-slice)</a:t>
            </a:r>
            <a:endParaRPr lang="en-US" sz="1200" dirty="0"/>
          </a:p>
        </p:txBody>
      </p:sp>
      <p:sp>
        <p:nvSpPr>
          <p:cNvPr id="126" name="TextBox 125"/>
          <p:cNvSpPr txBox="1"/>
          <p:nvPr/>
        </p:nvSpPr>
        <p:spPr>
          <a:xfrm>
            <a:off x="1491758" y="3880163"/>
            <a:ext cx="1039569" cy="369332"/>
          </a:xfrm>
          <a:prstGeom prst="rect">
            <a:avLst/>
          </a:prstGeom>
          <a:solidFill>
            <a:schemeClr val="bg1"/>
          </a:solidFill>
          <a:ln w="0">
            <a:noFill/>
          </a:ln>
        </p:spPr>
        <p:txBody>
          <a:bodyPr wrap="square" lIns="0" tIns="0" rIns="0" bIns="0" rtlCol="0">
            <a:spAutoFit/>
          </a:bodyPr>
          <a:lstStyle/>
          <a:p>
            <a:r>
              <a:rPr lang="en-US" sz="1200" dirty="0" smtClean="0"/>
              <a:t>TE-MPLS-tunnel</a:t>
            </a:r>
            <a:endParaRPr lang="en-US" sz="1200" dirty="0"/>
          </a:p>
          <a:p>
            <a:r>
              <a:rPr lang="en-US" sz="1200" dirty="0" smtClean="0"/>
              <a:t>TE-topology</a:t>
            </a:r>
            <a:endParaRPr lang="en-US" sz="1200" dirty="0"/>
          </a:p>
        </p:txBody>
      </p:sp>
      <p:sp>
        <p:nvSpPr>
          <p:cNvPr id="127" name="TextBox 126"/>
          <p:cNvSpPr txBox="1"/>
          <p:nvPr/>
        </p:nvSpPr>
        <p:spPr>
          <a:xfrm>
            <a:off x="2751762" y="3944230"/>
            <a:ext cx="1095409" cy="369332"/>
          </a:xfrm>
          <a:prstGeom prst="rect">
            <a:avLst/>
          </a:prstGeom>
          <a:solidFill>
            <a:schemeClr val="bg1"/>
          </a:solidFill>
          <a:ln w="0">
            <a:noFill/>
          </a:ln>
        </p:spPr>
        <p:txBody>
          <a:bodyPr wrap="square" lIns="0" tIns="0" rIns="0" bIns="0" rtlCol="0">
            <a:spAutoFit/>
          </a:bodyPr>
          <a:lstStyle/>
          <a:p>
            <a:r>
              <a:rPr lang="en-US" sz="1200" dirty="0"/>
              <a:t>ACTN TE / </a:t>
            </a:r>
            <a:r>
              <a:rPr lang="en-US" sz="1200" dirty="0" smtClean="0"/>
              <a:t>L0/L1/L2 </a:t>
            </a:r>
            <a:r>
              <a:rPr lang="en-US" sz="1200" dirty="0"/>
              <a:t>models</a:t>
            </a:r>
          </a:p>
        </p:txBody>
      </p:sp>
      <p:sp>
        <p:nvSpPr>
          <p:cNvPr id="133" name="TextBox 132"/>
          <p:cNvSpPr txBox="1"/>
          <p:nvPr/>
        </p:nvSpPr>
        <p:spPr>
          <a:xfrm>
            <a:off x="4065143" y="3942518"/>
            <a:ext cx="1000017" cy="369332"/>
          </a:xfrm>
          <a:prstGeom prst="rect">
            <a:avLst/>
          </a:prstGeom>
          <a:solidFill>
            <a:schemeClr val="bg1"/>
          </a:solidFill>
          <a:ln w="0">
            <a:noFill/>
          </a:ln>
        </p:spPr>
        <p:txBody>
          <a:bodyPr wrap="square" lIns="0" tIns="0" rIns="0" bIns="0" rtlCol="0">
            <a:spAutoFit/>
          </a:bodyPr>
          <a:lstStyle/>
          <a:p>
            <a:r>
              <a:rPr lang="en-US" sz="1200" dirty="0" err="1"/>
              <a:t>Os</a:t>
            </a:r>
            <a:r>
              <a:rPr lang="en-US" sz="1200" dirty="0"/>
              <a:t>-Ma-</a:t>
            </a:r>
            <a:r>
              <a:rPr lang="en-US" sz="1200" dirty="0" err="1"/>
              <a:t>Nfvo</a:t>
            </a:r>
            <a:r>
              <a:rPr lang="en-US" sz="1200" dirty="0"/>
              <a:t> (NFV IFA 013)</a:t>
            </a:r>
          </a:p>
        </p:txBody>
      </p:sp>
      <p:sp>
        <p:nvSpPr>
          <p:cNvPr id="134" name="TextBox 133"/>
          <p:cNvSpPr txBox="1"/>
          <p:nvPr/>
        </p:nvSpPr>
        <p:spPr>
          <a:xfrm>
            <a:off x="4310146" y="1928623"/>
            <a:ext cx="1320092" cy="523220"/>
          </a:xfrm>
          <a:prstGeom prst="rect">
            <a:avLst/>
          </a:prstGeom>
          <a:noFill/>
          <a:ln w="0">
            <a:solidFill>
              <a:schemeClr val="tx1"/>
            </a:solidFill>
          </a:ln>
        </p:spPr>
        <p:txBody>
          <a:bodyPr wrap="square" rtlCol="0">
            <a:spAutoFit/>
          </a:bodyPr>
          <a:lstStyle/>
          <a:p>
            <a:r>
              <a:rPr lang="en-US" sz="1400" dirty="0"/>
              <a:t>Closed-loop </a:t>
            </a:r>
            <a:r>
              <a:rPr lang="en-US" sz="1400" dirty="0" err="1"/>
              <a:t>Mgmt</a:t>
            </a:r>
            <a:r>
              <a:rPr lang="en-US" sz="1400" dirty="0"/>
              <a:t> Function</a:t>
            </a:r>
          </a:p>
        </p:txBody>
      </p:sp>
      <p:sp>
        <p:nvSpPr>
          <p:cNvPr id="135" name="TextBox 134"/>
          <p:cNvSpPr txBox="1"/>
          <p:nvPr/>
        </p:nvSpPr>
        <p:spPr>
          <a:xfrm>
            <a:off x="5798186" y="1957733"/>
            <a:ext cx="1320092" cy="523220"/>
          </a:xfrm>
          <a:prstGeom prst="rect">
            <a:avLst/>
          </a:prstGeom>
          <a:noFill/>
          <a:ln w="0">
            <a:solidFill>
              <a:schemeClr val="tx1"/>
            </a:solidFill>
          </a:ln>
        </p:spPr>
        <p:txBody>
          <a:bodyPr wrap="square" rtlCol="0">
            <a:spAutoFit/>
          </a:bodyPr>
          <a:lstStyle/>
          <a:p>
            <a:r>
              <a:rPr lang="en-US" sz="1400" dirty="0"/>
              <a:t>Notification </a:t>
            </a:r>
            <a:r>
              <a:rPr lang="en-US" sz="1400" dirty="0" err="1"/>
              <a:t>Mgmt</a:t>
            </a:r>
            <a:r>
              <a:rPr lang="en-US" sz="1400" dirty="0"/>
              <a:t> Function</a:t>
            </a:r>
          </a:p>
        </p:txBody>
      </p:sp>
      <p:sp>
        <p:nvSpPr>
          <p:cNvPr id="136" name="TextBox 135"/>
          <p:cNvSpPr txBox="1"/>
          <p:nvPr/>
        </p:nvSpPr>
        <p:spPr>
          <a:xfrm>
            <a:off x="8322067" y="1204801"/>
            <a:ext cx="3763437" cy="3170099"/>
          </a:xfrm>
          <a:prstGeom prst="rect">
            <a:avLst/>
          </a:prstGeom>
          <a:noFill/>
        </p:spPr>
        <p:txBody>
          <a:bodyPr wrap="square" rtlCol="0">
            <a:spAutoFit/>
          </a:bodyPr>
          <a:lstStyle/>
          <a:p>
            <a:pPr marL="225425" indent="-225425">
              <a:buFont typeface="Arial" panose="020B0604020202020204" pitchFamily="34" charset="0"/>
              <a:buChar char="•"/>
            </a:pPr>
            <a:r>
              <a:rPr lang="en-US" sz="2000" dirty="0"/>
              <a:t>The </a:t>
            </a:r>
            <a:r>
              <a:rPr lang="en-US" sz="2000" i="1" dirty="0"/>
              <a:t>interfaces</a:t>
            </a:r>
            <a:r>
              <a:rPr lang="en-US" sz="2000" dirty="0"/>
              <a:t> and the </a:t>
            </a:r>
            <a:r>
              <a:rPr lang="en-US" sz="2000" i="1" dirty="0"/>
              <a:t>architecture</a:t>
            </a:r>
            <a:r>
              <a:rPr lang="en-US" sz="2000" dirty="0"/>
              <a:t> that we propose mainly follow the IETF/ACTN </a:t>
            </a:r>
            <a:r>
              <a:rPr lang="en-US" sz="2000" dirty="0" smtClean="0"/>
              <a:t>solution, because</a:t>
            </a:r>
            <a:r>
              <a:rPr lang="en-US" sz="2000" dirty="0"/>
              <a:t>, among the SDOs, IETF by far provides the </a:t>
            </a:r>
            <a:r>
              <a:rPr lang="en-US" sz="2000" dirty="0" smtClean="0"/>
              <a:t>most complete solution </a:t>
            </a:r>
            <a:r>
              <a:rPr lang="en-US" sz="2000" dirty="0"/>
              <a:t>for Transport Slicing.</a:t>
            </a:r>
          </a:p>
          <a:p>
            <a:pPr marL="225425" indent="-225425">
              <a:buFont typeface="Arial" panose="020B0604020202020204" pitchFamily="34" charset="0"/>
              <a:buChar char="•"/>
            </a:pPr>
            <a:r>
              <a:rPr lang="en-US" sz="2000" dirty="0"/>
              <a:t>Even that said, however, we still find gaps in IETF models that we are working with them to </a:t>
            </a:r>
            <a:r>
              <a:rPr lang="en-US" sz="2000" dirty="0" smtClean="0"/>
              <a:t>close.</a:t>
            </a:r>
            <a:endParaRPr lang="en-US" sz="2000" dirty="0"/>
          </a:p>
        </p:txBody>
      </p:sp>
      <p:sp>
        <p:nvSpPr>
          <p:cNvPr id="39" name="TextBox 38"/>
          <p:cNvSpPr txBox="1"/>
          <p:nvPr/>
        </p:nvSpPr>
        <p:spPr>
          <a:xfrm>
            <a:off x="1895708" y="2431254"/>
            <a:ext cx="1940312" cy="184666"/>
          </a:xfrm>
          <a:prstGeom prst="rect">
            <a:avLst/>
          </a:prstGeom>
          <a:solidFill>
            <a:schemeClr val="bg1"/>
          </a:solidFill>
          <a:ln w="0">
            <a:noFill/>
          </a:ln>
        </p:spPr>
        <p:txBody>
          <a:bodyPr wrap="square" lIns="0" tIns="0" rIns="0" bIns="0" rtlCol="0">
            <a:spAutoFit/>
          </a:bodyPr>
          <a:lstStyle/>
          <a:p>
            <a:r>
              <a:rPr lang="en-US" sz="1200" dirty="0" smtClean="0"/>
              <a:t>Service Delivery models (L1-L3)</a:t>
            </a:r>
            <a:endParaRPr lang="en-US" sz="1200" dirty="0"/>
          </a:p>
        </p:txBody>
      </p:sp>
    </p:spTree>
    <p:extLst>
      <p:ext uri="{BB962C8B-B14F-4D97-AF65-F5344CB8AC3E}">
        <p14:creationId xmlns:p14="http://schemas.microsoft.com/office/powerpoint/2010/main" val="214419294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3</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99634" y="284992"/>
            <a:ext cx="9409800" cy="584775"/>
          </a:xfrm>
          <a:prstGeom prst="rect">
            <a:avLst/>
          </a:prstGeom>
          <a:noFill/>
        </p:spPr>
        <p:txBody>
          <a:bodyPr wrap="square" rtlCol="0">
            <a:spAutoFit/>
          </a:bodyPr>
          <a:lstStyle/>
          <a:p>
            <a:r>
              <a:rPr lang="en-US" altLang="zh-CN" sz="3200" b="1" dirty="0" smtClean="0">
                <a:solidFill>
                  <a:schemeClr val="bg1"/>
                </a:solidFill>
              </a:rPr>
              <a:t>What </a:t>
            </a:r>
            <a:r>
              <a:rPr lang="en-US" altLang="zh-CN" sz="3200" b="1" dirty="0">
                <a:solidFill>
                  <a:schemeClr val="bg1"/>
                </a:solidFill>
              </a:rPr>
              <a:t>i</a:t>
            </a:r>
            <a:r>
              <a:rPr lang="en-US" altLang="zh-CN" sz="3200" b="1" dirty="0" smtClean="0">
                <a:solidFill>
                  <a:schemeClr val="bg1"/>
                </a:solidFill>
              </a:rPr>
              <a:t>s Transport Slicing?</a:t>
            </a:r>
            <a:endParaRPr kumimoji="1" lang="zh-CN" altLang="en-US" sz="3200" b="1" dirty="0">
              <a:solidFill>
                <a:schemeClr val="bg1"/>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713590811"/>
              </p:ext>
            </p:extLst>
          </p:nvPr>
        </p:nvGraphicFramePr>
        <p:xfrm>
          <a:off x="211517" y="1872867"/>
          <a:ext cx="5087598" cy="3734513"/>
        </p:xfrm>
        <a:graphic>
          <a:graphicData uri="http://schemas.openxmlformats.org/presentationml/2006/ole">
            <mc:AlternateContent xmlns:mc="http://schemas.openxmlformats.org/markup-compatibility/2006">
              <mc:Choice xmlns:v="urn:schemas-microsoft-com:vml" Requires="v">
                <p:oleObj spid="_x0000_s2229" r:id="rId3" imgW="5368082" imgH="3947113" progId="Visio.Drawing.15">
                  <p:embed/>
                </p:oleObj>
              </mc:Choice>
              <mc:Fallback>
                <p:oleObj r:id="rId3" imgW="5368082" imgH="3947113" progId="Visio.Drawing.1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517" y="1872867"/>
                        <a:ext cx="5087598" cy="3734513"/>
                      </a:xfrm>
                      <a:prstGeom prst="rect">
                        <a:avLst/>
                      </a:prstGeom>
                      <a:noFill/>
                    </p:spPr>
                  </p:pic>
                </p:oleObj>
              </mc:Fallback>
            </mc:AlternateContent>
          </a:graphicData>
        </a:graphic>
      </p:graphicFrame>
      <p:sp>
        <p:nvSpPr>
          <p:cNvPr id="22" name="TextBox 21"/>
          <p:cNvSpPr txBox="1"/>
          <p:nvPr/>
        </p:nvSpPr>
        <p:spPr>
          <a:xfrm>
            <a:off x="7528192" y="5595479"/>
            <a:ext cx="4458160" cy="369332"/>
          </a:xfrm>
          <a:prstGeom prst="rect">
            <a:avLst/>
          </a:prstGeom>
          <a:noFill/>
        </p:spPr>
        <p:txBody>
          <a:bodyPr wrap="square" rtlCol="0">
            <a:spAutoFit/>
          </a:bodyPr>
          <a:lstStyle/>
          <a:p>
            <a:r>
              <a:rPr lang="en-US" b="1" dirty="0"/>
              <a:t>Source: draft-rokui-5G-transport-slice</a:t>
            </a:r>
          </a:p>
        </p:txBody>
      </p:sp>
      <p:sp>
        <p:nvSpPr>
          <p:cNvPr id="6" name="TextBox 5"/>
          <p:cNvSpPr txBox="1"/>
          <p:nvPr/>
        </p:nvSpPr>
        <p:spPr>
          <a:xfrm>
            <a:off x="165253" y="1167789"/>
            <a:ext cx="12026747" cy="461665"/>
          </a:xfrm>
          <a:prstGeom prst="rect">
            <a:avLst/>
          </a:prstGeom>
          <a:noFill/>
        </p:spPr>
        <p:txBody>
          <a:bodyPr wrap="square" rtlCol="0">
            <a:spAutoFit/>
          </a:bodyPr>
          <a:lstStyle/>
          <a:p>
            <a:r>
              <a:rPr lang="en-US" sz="2400" dirty="0"/>
              <a:t>3GPP provides requirements, but not standards, for Transport Slicing, so IETF picks up the ball…</a:t>
            </a:r>
          </a:p>
        </p:txBody>
      </p:sp>
      <p:sp>
        <p:nvSpPr>
          <p:cNvPr id="14" name="TextBox 13"/>
          <p:cNvSpPr txBox="1"/>
          <p:nvPr/>
        </p:nvSpPr>
        <p:spPr>
          <a:xfrm>
            <a:off x="3294044" y="5486400"/>
            <a:ext cx="1685580" cy="646331"/>
          </a:xfrm>
          <a:prstGeom prst="rect">
            <a:avLst/>
          </a:prstGeom>
          <a:solidFill>
            <a:schemeClr val="accent1">
              <a:lumMod val="40000"/>
              <a:lumOff val="60000"/>
            </a:schemeClr>
          </a:solidFill>
        </p:spPr>
        <p:txBody>
          <a:bodyPr wrap="square" rtlCol="0">
            <a:spAutoFit/>
          </a:bodyPr>
          <a:lstStyle/>
          <a:p>
            <a:r>
              <a:rPr lang="en-US" dirty="0"/>
              <a:t>Not defined by 3GPP</a:t>
            </a:r>
          </a:p>
        </p:txBody>
      </p:sp>
      <p:cxnSp>
        <p:nvCxnSpPr>
          <p:cNvPr id="25" name="Straight Arrow Connector 24"/>
          <p:cNvCxnSpPr/>
          <p:nvPr/>
        </p:nvCxnSpPr>
        <p:spPr>
          <a:xfrm flipH="1" flipV="1">
            <a:off x="4054207" y="4505899"/>
            <a:ext cx="88136" cy="95846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5"/>
          <a:stretch>
            <a:fillRect/>
          </a:stretch>
        </p:blipFill>
        <p:spPr>
          <a:xfrm>
            <a:off x="7255075" y="2324560"/>
            <a:ext cx="4395309" cy="3118576"/>
          </a:xfrm>
          <a:prstGeom prst="rect">
            <a:avLst/>
          </a:prstGeom>
        </p:spPr>
      </p:pic>
      <p:cxnSp>
        <p:nvCxnSpPr>
          <p:cNvPr id="28" name="Straight Arrow Connector 27"/>
          <p:cNvCxnSpPr/>
          <p:nvPr/>
        </p:nvCxnSpPr>
        <p:spPr>
          <a:xfrm flipV="1">
            <a:off x="3338111" y="3944039"/>
            <a:ext cx="4649118" cy="44067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420298" y="3567632"/>
            <a:ext cx="1828801" cy="830997"/>
          </a:xfrm>
          <a:prstGeom prst="rect">
            <a:avLst/>
          </a:prstGeom>
          <a:noFill/>
        </p:spPr>
        <p:txBody>
          <a:bodyPr wrap="square" rtlCol="0">
            <a:spAutoFit/>
          </a:bodyPr>
          <a:lstStyle/>
          <a:p>
            <a:r>
              <a:rPr lang="en-US" sz="1600" dirty="0"/>
              <a:t>IETF is working on Transport Slicing standards</a:t>
            </a:r>
          </a:p>
        </p:txBody>
      </p:sp>
      <p:sp>
        <p:nvSpPr>
          <p:cNvPr id="3" name="TextBox 2"/>
          <p:cNvSpPr txBox="1"/>
          <p:nvPr/>
        </p:nvSpPr>
        <p:spPr>
          <a:xfrm>
            <a:off x="5964382" y="5974773"/>
            <a:ext cx="5818909" cy="369332"/>
          </a:xfrm>
          <a:prstGeom prst="rect">
            <a:avLst/>
          </a:prstGeom>
          <a:noFill/>
        </p:spPr>
        <p:txBody>
          <a:bodyPr wrap="square" rtlCol="0">
            <a:spAutoFit/>
          </a:bodyPr>
          <a:lstStyle/>
          <a:p>
            <a:r>
              <a:rPr lang="en-US" dirty="0">
                <a:hlinkClick r:id="rId6"/>
              </a:rPr>
              <a:t>https://tools.ietf.org/html/draft-rokui-5g-transport-slice-00</a:t>
            </a:r>
            <a:endParaRPr lang="en-US" dirty="0"/>
          </a:p>
        </p:txBody>
      </p:sp>
    </p:spTree>
    <p:extLst>
      <p:ext uri="{BB962C8B-B14F-4D97-AF65-F5344CB8AC3E}">
        <p14:creationId xmlns:p14="http://schemas.microsoft.com/office/powerpoint/2010/main" val="37584337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4</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52400" y="183392"/>
            <a:ext cx="11480800" cy="584775"/>
          </a:xfrm>
          <a:prstGeom prst="rect">
            <a:avLst/>
          </a:prstGeom>
          <a:noFill/>
        </p:spPr>
        <p:txBody>
          <a:bodyPr wrap="square" rtlCol="0">
            <a:spAutoFit/>
          </a:bodyPr>
          <a:lstStyle/>
          <a:p>
            <a:r>
              <a:rPr kumimoji="1" lang="en-US" altLang="zh-CN" sz="3200" b="1" dirty="0" smtClean="0">
                <a:solidFill>
                  <a:schemeClr val="bg1"/>
                </a:solidFill>
              </a:rPr>
              <a:t>IETF Transport Slice solution (2 levels of abstraction models)</a:t>
            </a:r>
            <a:endParaRPr kumimoji="1" lang="zh-CN" altLang="en-US" sz="3200" b="1" dirty="0">
              <a:solidFill>
                <a:schemeClr val="bg1"/>
              </a:solidFill>
            </a:endParaRPr>
          </a:p>
        </p:txBody>
      </p:sp>
      <p:cxnSp>
        <p:nvCxnSpPr>
          <p:cNvPr id="13" name="Straight Connector 12"/>
          <p:cNvCxnSpPr>
            <a:stCxn id="62" idx="2"/>
            <a:endCxn id="19" idx="0"/>
          </p:cNvCxnSpPr>
          <p:nvPr/>
        </p:nvCxnSpPr>
        <p:spPr>
          <a:xfrm>
            <a:off x="4058486" y="1413061"/>
            <a:ext cx="37264" cy="8886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613043" y="2197100"/>
            <a:ext cx="4382512" cy="1104900"/>
          </a:xfrm>
          <a:prstGeom prst="rect">
            <a:avLst/>
          </a:prstGeom>
          <a:solidFill>
            <a:srgbClr val="FFFF00"/>
          </a:soli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TextBox 18"/>
          <p:cNvSpPr txBox="1"/>
          <p:nvPr/>
        </p:nvSpPr>
        <p:spPr>
          <a:xfrm>
            <a:off x="2781300" y="2301756"/>
            <a:ext cx="2628899" cy="307777"/>
          </a:xfrm>
          <a:prstGeom prst="rect">
            <a:avLst/>
          </a:prstGeom>
          <a:noFill/>
          <a:ln w="0">
            <a:solidFill>
              <a:schemeClr val="tx1"/>
            </a:solidFill>
          </a:ln>
        </p:spPr>
        <p:txBody>
          <a:bodyPr wrap="square" rtlCol="0">
            <a:spAutoFit/>
          </a:bodyPr>
          <a:lstStyle/>
          <a:p>
            <a:r>
              <a:rPr lang="en-US" sz="1400" b="1" dirty="0" smtClean="0"/>
              <a:t>Transport Slice Definition Model </a:t>
            </a:r>
            <a:endParaRPr lang="en-US" sz="1400" b="1" dirty="0"/>
          </a:p>
        </p:txBody>
      </p:sp>
      <p:sp>
        <p:nvSpPr>
          <p:cNvPr id="29" name="TextBox 28"/>
          <p:cNvSpPr txBox="1"/>
          <p:nvPr/>
        </p:nvSpPr>
        <p:spPr>
          <a:xfrm>
            <a:off x="671613" y="4513247"/>
            <a:ext cx="917838" cy="738664"/>
          </a:xfrm>
          <a:prstGeom prst="rect">
            <a:avLst/>
          </a:prstGeom>
          <a:noFill/>
          <a:ln w="0">
            <a:solidFill>
              <a:schemeClr val="tx1"/>
            </a:solidFill>
          </a:ln>
        </p:spPr>
        <p:txBody>
          <a:bodyPr wrap="square" rtlCol="0">
            <a:spAutoFit/>
          </a:bodyPr>
          <a:lstStyle/>
          <a:p>
            <a:r>
              <a:rPr lang="en-US" sz="1400" dirty="0"/>
              <a:t>IP/MPLS Domain Controller</a:t>
            </a:r>
          </a:p>
        </p:txBody>
      </p:sp>
      <p:cxnSp>
        <p:nvCxnSpPr>
          <p:cNvPr id="40" name="Straight Connector 39"/>
          <p:cNvCxnSpPr>
            <a:stCxn id="29" idx="2"/>
            <a:endCxn id="92" idx="0"/>
          </p:cNvCxnSpPr>
          <p:nvPr/>
        </p:nvCxnSpPr>
        <p:spPr>
          <a:xfrm>
            <a:off x="1130532" y="5251911"/>
            <a:ext cx="11992" cy="5225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05" idx="0"/>
            <a:endCxn id="33" idx="2"/>
          </p:cNvCxnSpPr>
          <p:nvPr/>
        </p:nvCxnSpPr>
        <p:spPr>
          <a:xfrm flipH="1" flipV="1">
            <a:off x="3968751" y="3218676"/>
            <a:ext cx="3246494" cy="1373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3" idx="2"/>
            <a:endCxn id="99" idx="0"/>
          </p:cNvCxnSpPr>
          <p:nvPr/>
        </p:nvCxnSpPr>
        <p:spPr>
          <a:xfrm>
            <a:off x="3968751" y="3218676"/>
            <a:ext cx="412190" cy="13651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33" idx="2"/>
            <a:endCxn id="29" idx="0"/>
          </p:cNvCxnSpPr>
          <p:nvPr/>
        </p:nvCxnSpPr>
        <p:spPr>
          <a:xfrm flipH="1">
            <a:off x="1130532" y="3218676"/>
            <a:ext cx="2838219" cy="12945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186243" y="1105284"/>
            <a:ext cx="5744485" cy="307777"/>
          </a:xfrm>
          <a:prstGeom prst="rect">
            <a:avLst/>
          </a:prstGeom>
          <a:noFill/>
          <a:ln w="0">
            <a:solidFill>
              <a:schemeClr val="tx1"/>
            </a:solidFill>
          </a:ln>
        </p:spPr>
        <p:txBody>
          <a:bodyPr wrap="square" rtlCol="0">
            <a:spAutoFit/>
          </a:bodyPr>
          <a:lstStyle/>
          <a:p>
            <a:pPr algn="ctr"/>
            <a:r>
              <a:rPr lang="en-US" altLang="zh-CN" sz="1400" b="1" dirty="0"/>
              <a:t>E2E </a:t>
            </a:r>
            <a:r>
              <a:rPr lang="en-US" altLang="zh-CN" sz="1400" b="1" dirty="0" smtClean="0"/>
              <a:t>NS controller, RAN Slice controller, CORE Slice controller</a:t>
            </a:r>
            <a:endParaRPr lang="en-US" sz="1400" b="1" dirty="0"/>
          </a:p>
        </p:txBody>
      </p:sp>
      <p:sp>
        <p:nvSpPr>
          <p:cNvPr id="92" name="Trapezoid 91"/>
          <p:cNvSpPr/>
          <p:nvPr/>
        </p:nvSpPr>
        <p:spPr>
          <a:xfrm>
            <a:off x="253809" y="5774425"/>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IP/MPLS Network</a:t>
            </a:r>
          </a:p>
        </p:txBody>
      </p:sp>
      <p:sp>
        <p:nvSpPr>
          <p:cNvPr id="99" name="TextBox 98"/>
          <p:cNvSpPr txBox="1"/>
          <p:nvPr/>
        </p:nvSpPr>
        <p:spPr>
          <a:xfrm>
            <a:off x="3922022" y="4583803"/>
            <a:ext cx="917838" cy="738664"/>
          </a:xfrm>
          <a:prstGeom prst="rect">
            <a:avLst/>
          </a:prstGeom>
          <a:noFill/>
          <a:ln w="0">
            <a:solidFill>
              <a:schemeClr val="tx1"/>
            </a:solidFill>
          </a:ln>
        </p:spPr>
        <p:txBody>
          <a:bodyPr wrap="square" rtlCol="0">
            <a:spAutoFit/>
          </a:bodyPr>
          <a:lstStyle/>
          <a:p>
            <a:r>
              <a:rPr lang="en-US" sz="1400" dirty="0"/>
              <a:t>Optical Domain Controller</a:t>
            </a:r>
          </a:p>
        </p:txBody>
      </p:sp>
      <p:cxnSp>
        <p:nvCxnSpPr>
          <p:cNvPr id="100" name="Straight Connector 99"/>
          <p:cNvCxnSpPr>
            <a:stCxn id="99" idx="2"/>
            <a:endCxn id="102" idx="0"/>
          </p:cNvCxnSpPr>
          <p:nvPr/>
        </p:nvCxnSpPr>
        <p:spPr>
          <a:xfrm>
            <a:off x="4380941" y="5322467"/>
            <a:ext cx="22266" cy="3786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rapezoid 101"/>
          <p:cNvSpPr/>
          <p:nvPr/>
        </p:nvSpPr>
        <p:spPr>
          <a:xfrm>
            <a:off x="3514492" y="5701143"/>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Network</a:t>
            </a:r>
          </a:p>
        </p:txBody>
      </p:sp>
      <p:sp>
        <p:nvSpPr>
          <p:cNvPr id="105" name="TextBox 104"/>
          <p:cNvSpPr txBox="1"/>
          <p:nvPr/>
        </p:nvSpPr>
        <p:spPr>
          <a:xfrm>
            <a:off x="6756326" y="4591781"/>
            <a:ext cx="917838" cy="307777"/>
          </a:xfrm>
          <a:prstGeom prst="rect">
            <a:avLst/>
          </a:prstGeom>
          <a:noFill/>
          <a:ln w="0">
            <a:solidFill>
              <a:schemeClr val="tx1"/>
            </a:solidFill>
          </a:ln>
        </p:spPr>
        <p:txBody>
          <a:bodyPr wrap="square" rtlCol="0">
            <a:spAutoFit/>
          </a:bodyPr>
          <a:lstStyle/>
          <a:p>
            <a:pPr algn="ctr"/>
            <a:r>
              <a:rPr lang="en-US" sz="1400" dirty="0"/>
              <a:t>NFVO</a:t>
            </a:r>
          </a:p>
        </p:txBody>
      </p:sp>
      <p:cxnSp>
        <p:nvCxnSpPr>
          <p:cNvPr id="106" name="Straight Connector 105"/>
          <p:cNvCxnSpPr>
            <a:stCxn id="105" idx="2"/>
            <a:endCxn id="107" idx="0"/>
          </p:cNvCxnSpPr>
          <p:nvPr/>
        </p:nvCxnSpPr>
        <p:spPr>
          <a:xfrm>
            <a:off x="7215245" y="4899558"/>
            <a:ext cx="63363" cy="758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Trapezoid 106"/>
          <p:cNvSpPr/>
          <p:nvPr/>
        </p:nvSpPr>
        <p:spPr>
          <a:xfrm>
            <a:off x="6389893" y="5657750"/>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NFVI-</a:t>
            </a:r>
            <a:r>
              <a:rPr lang="en-US" sz="1400" dirty="0" err="1">
                <a:solidFill>
                  <a:schemeClr val="tx1"/>
                </a:solidFill>
              </a:rPr>
              <a:t>PoP</a:t>
            </a:r>
            <a:endParaRPr lang="en-US" sz="1400" dirty="0">
              <a:solidFill>
                <a:schemeClr val="tx1"/>
              </a:solidFill>
            </a:endParaRPr>
          </a:p>
        </p:txBody>
      </p:sp>
      <p:sp>
        <p:nvSpPr>
          <p:cNvPr id="123" name="TextBox 122"/>
          <p:cNvSpPr txBox="1"/>
          <p:nvPr/>
        </p:nvSpPr>
        <p:spPr>
          <a:xfrm>
            <a:off x="3283840" y="1719834"/>
            <a:ext cx="2275288" cy="184666"/>
          </a:xfrm>
          <a:prstGeom prst="rect">
            <a:avLst/>
          </a:prstGeom>
          <a:solidFill>
            <a:schemeClr val="bg1"/>
          </a:solidFill>
          <a:ln w="0">
            <a:noFill/>
          </a:ln>
        </p:spPr>
        <p:txBody>
          <a:bodyPr wrap="square" lIns="0" tIns="0" rIns="0" bIns="0" rtlCol="0">
            <a:spAutoFit/>
          </a:bodyPr>
          <a:lstStyle/>
          <a:p>
            <a:r>
              <a:rPr lang="en-US" altLang="zh-CN" sz="1200" dirty="0" err="1"/>
              <a:t>TSCi</a:t>
            </a:r>
            <a:r>
              <a:rPr lang="en-US" altLang="zh-CN" sz="1200" dirty="0"/>
              <a:t> (draft-rokui-5G-transport-slice)</a:t>
            </a:r>
            <a:endParaRPr lang="en-US" sz="1200" dirty="0"/>
          </a:p>
        </p:txBody>
      </p:sp>
      <p:sp>
        <p:nvSpPr>
          <p:cNvPr id="126" name="TextBox 125"/>
          <p:cNvSpPr txBox="1"/>
          <p:nvPr/>
        </p:nvSpPr>
        <p:spPr>
          <a:xfrm>
            <a:off x="1736333" y="3746482"/>
            <a:ext cx="1312429" cy="738664"/>
          </a:xfrm>
          <a:prstGeom prst="rect">
            <a:avLst/>
          </a:prstGeom>
          <a:solidFill>
            <a:schemeClr val="bg1"/>
          </a:solidFill>
          <a:ln w="0">
            <a:noFill/>
          </a:ln>
        </p:spPr>
        <p:txBody>
          <a:bodyPr wrap="square" lIns="0" tIns="0" rIns="0" bIns="0" rtlCol="0">
            <a:spAutoFit/>
          </a:bodyPr>
          <a:lstStyle/>
          <a:p>
            <a:r>
              <a:rPr lang="en-US" sz="1200" dirty="0" err="1" smtClean="0"/>
              <a:t>Ietf</a:t>
            </a:r>
            <a:r>
              <a:rPr lang="en-US" sz="1200" dirty="0" smtClean="0"/>
              <a:t>-</a:t>
            </a:r>
            <a:r>
              <a:rPr lang="en-US" sz="1200" dirty="0" err="1" smtClean="0"/>
              <a:t>detnet</a:t>
            </a:r>
            <a:r>
              <a:rPr lang="en-US" sz="1200" dirty="0" smtClean="0"/>
              <a:t>-topology</a:t>
            </a:r>
          </a:p>
          <a:p>
            <a:r>
              <a:rPr lang="en-US" sz="1200" dirty="0" err="1" smtClean="0"/>
              <a:t>Ietf-detnet-config</a:t>
            </a:r>
            <a:endParaRPr lang="en-US" sz="1200" dirty="0" smtClean="0"/>
          </a:p>
          <a:p>
            <a:r>
              <a:rPr lang="en-US" sz="1200" dirty="0" smtClean="0"/>
              <a:t>TE-MPLS-tunnel</a:t>
            </a:r>
            <a:endParaRPr lang="en-US" sz="1200" dirty="0"/>
          </a:p>
          <a:p>
            <a:r>
              <a:rPr lang="en-US" sz="1200" dirty="0" smtClean="0"/>
              <a:t>TE-topology, etc.</a:t>
            </a:r>
            <a:endParaRPr lang="en-US" sz="1200" dirty="0"/>
          </a:p>
        </p:txBody>
      </p:sp>
      <p:sp>
        <p:nvSpPr>
          <p:cNvPr id="127" name="TextBox 126"/>
          <p:cNvSpPr txBox="1"/>
          <p:nvPr/>
        </p:nvSpPr>
        <p:spPr>
          <a:xfrm>
            <a:off x="3853190" y="3871494"/>
            <a:ext cx="1095409" cy="369332"/>
          </a:xfrm>
          <a:prstGeom prst="rect">
            <a:avLst/>
          </a:prstGeom>
          <a:solidFill>
            <a:schemeClr val="bg1"/>
          </a:solidFill>
          <a:ln w="0">
            <a:noFill/>
          </a:ln>
        </p:spPr>
        <p:txBody>
          <a:bodyPr wrap="square" lIns="0" tIns="0" rIns="0" bIns="0" rtlCol="0">
            <a:spAutoFit/>
          </a:bodyPr>
          <a:lstStyle/>
          <a:p>
            <a:r>
              <a:rPr lang="en-US" sz="1200" dirty="0"/>
              <a:t>ACTN TE / </a:t>
            </a:r>
            <a:r>
              <a:rPr lang="en-US" sz="1200" dirty="0" smtClean="0"/>
              <a:t>L0/L1/L2 </a:t>
            </a:r>
            <a:r>
              <a:rPr lang="en-US" sz="1200" dirty="0"/>
              <a:t>models</a:t>
            </a:r>
          </a:p>
        </p:txBody>
      </p:sp>
      <p:sp>
        <p:nvSpPr>
          <p:cNvPr id="133" name="TextBox 132"/>
          <p:cNvSpPr txBox="1"/>
          <p:nvPr/>
        </p:nvSpPr>
        <p:spPr>
          <a:xfrm>
            <a:off x="6143317" y="3952909"/>
            <a:ext cx="966400" cy="369332"/>
          </a:xfrm>
          <a:prstGeom prst="rect">
            <a:avLst/>
          </a:prstGeom>
          <a:solidFill>
            <a:schemeClr val="bg1"/>
          </a:solidFill>
          <a:ln w="0">
            <a:noFill/>
          </a:ln>
        </p:spPr>
        <p:txBody>
          <a:bodyPr wrap="square" lIns="0" tIns="0" rIns="0" bIns="0" rtlCol="0">
            <a:spAutoFit/>
          </a:bodyPr>
          <a:lstStyle/>
          <a:p>
            <a:r>
              <a:rPr lang="en-US" sz="1200" dirty="0" err="1"/>
              <a:t>Os</a:t>
            </a:r>
            <a:r>
              <a:rPr lang="en-US" sz="1200" dirty="0"/>
              <a:t>-Ma-</a:t>
            </a:r>
            <a:r>
              <a:rPr lang="en-US" sz="1200" dirty="0" err="1"/>
              <a:t>Nfvo</a:t>
            </a:r>
            <a:r>
              <a:rPr lang="en-US" sz="1200" dirty="0"/>
              <a:t> (NFV IFA 013)</a:t>
            </a:r>
          </a:p>
        </p:txBody>
      </p:sp>
      <p:sp>
        <p:nvSpPr>
          <p:cNvPr id="6" name="TextBox 5"/>
          <p:cNvSpPr txBox="1"/>
          <p:nvPr/>
        </p:nvSpPr>
        <p:spPr>
          <a:xfrm>
            <a:off x="7284026" y="2400299"/>
            <a:ext cx="4769429" cy="738664"/>
          </a:xfrm>
          <a:prstGeom prst="rect">
            <a:avLst/>
          </a:prstGeom>
          <a:noFill/>
        </p:spPr>
        <p:txBody>
          <a:bodyPr wrap="square" rtlCol="0">
            <a:spAutoFit/>
          </a:bodyPr>
          <a:lstStyle/>
          <a:p>
            <a:r>
              <a:rPr lang="en-US" sz="1400" dirty="0" smtClean="0"/>
              <a:t>Definition of a transport slice and its corresponding implementation are decoupled. They are two different sets of models.</a:t>
            </a:r>
            <a:endParaRPr lang="en-US" sz="1400" dirty="0"/>
          </a:p>
        </p:txBody>
      </p:sp>
      <p:sp>
        <p:nvSpPr>
          <p:cNvPr id="24" name="Oval 23"/>
          <p:cNvSpPr/>
          <p:nvPr/>
        </p:nvSpPr>
        <p:spPr>
          <a:xfrm>
            <a:off x="810482" y="3605644"/>
            <a:ext cx="7013864" cy="883228"/>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p:cNvCxnSpPr>
            <a:stCxn id="34" idx="1"/>
            <a:endCxn id="24" idx="6"/>
          </p:cNvCxnSpPr>
          <p:nvPr/>
        </p:nvCxnSpPr>
        <p:spPr>
          <a:xfrm flipH="1">
            <a:off x="7824346" y="3921884"/>
            <a:ext cx="848592" cy="125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672938" y="3598718"/>
            <a:ext cx="2505346" cy="646331"/>
          </a:xfrm>
          <a:prstGeom prst="rect">
            <a:avLst/>
          </a:prstGeom>
          <a:noFill/>
        </p:spPr>
        <p:txBody>
          <a:bodyPr wrap="square" rtlCol="0">
            <a:spAutoFit/>
          </a:bodyPr>
          <a:lstStyle/>
          <a:p>
            <a:r>
              <a:rPr lang="en-US" dirty="0" smtClean="0"/>
              <a:t>Transport slice implementation models</a:t>
            </a:r>
            <a:endParaRPr lang="en-US" dirty="0"/>
          </a:p>
        </p:txBody>
      </p:sp>
      <p:cxnSp>
        <p:nvCxnSpPr>
          <p:cNvPr id="36" name="Straight Arrow Connector 35"/>
          <p:cNvCxnSpPr>
            <a:endCxn id="123" idx="3"/>
          </p:cNvCxnSpPr>
          <p:nvPr/>
        </p:nvCxnSpPr>
        <p:spPr>
          <a:xfrm flipH="1">
            <a:off x="5559128" y="1797627"/>
            <a:ext cx="1433946" cy="145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989610" y="1607128"/>
            <a:ext cx="3879281" cy="646331"/>
          </a:xfrm>
          <a:prstGeom prst="rect">
            <a:avLst/>
          </a:prstGeom>
          <a:noFill/>
        </p:spPr>
        <p:txBody>
          <a:bodyPr wrap="square" rtlCol="0">
            <a:spAutoFit/>
          </a:bodyPr>
          <a:lstStyle/>
          <a:p>
            <a:r>
              <a:rPr lang="en-US" dirty="0" smtClean="0"/>
              <a:t>Intent-like, technology agnostic, model-driven interface</a:t>
            </a:r>
            <a:endParaRPr lang="en-US" dirty="0"/>
          </a:p>
        </p:txBody>
      </p:sp>
      <p:cxnSp>
        <p:nvCxnSpPr>
          <p:cNvPr id="31" name="Straight Arrow Connector 30"/>
          <p:cNvCxnSpPr>
            <a:stCxn id="6" idx="1"/>
            <a:endCxn id="18" idx="3"/>
          </p:cNvCxnSpPr>
          <p:nvPr/>
        </p:nvCxnSpPr>
        <p:spPr>
          <a:xfrm flipH="1" flipV="1">
            <a:off x="5995555" y="2749550"/>
            <a:ext cx="1288471" cy="200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489201" y="2695456"/>
            <a:ext cx="2959100" cy="523220"/>
          </a:xfrm>
          <a:prstGeom prst="rect">
            <a:avLst/>
          </a:prstGeom>
          <a:noFill/>
          <a:ln w="0">
            <a:solidFill>
              <a:schemeClr val="tx1"/>
            </a:solidFill>
          </a:ln>
        </p:spPr>
        <p:txBody>
          <a:bodyPr wrap="square" rtlCol="0">
            <a:spAutoFit/>
          </a:bodyPr>
          <a:lstStyle/>
          <a:p>
            <a:r>
              <a:rPr lang="en-US" sz="1400" b="1" dirty="0" smtClean="0"/>
              <a:t>Transport Slice Implementation Models</a:t>
            </a:r>
            <a:endParaRPr lang="en-US" sz="1400" b="1" dirty="0"/>
          </a:p>
        </p:txBody>
      </p:sp>
      <p:sp>
        <p:nvSpPr>
          <p:cNvPr id="44" name="TextBox 43"/>
          <p:cNvSpPr txBox="1"/>
          <p:nvPr/>
        </p:nvSpPr>
        <p:spPr>
          <a:xfrm>
            <a:off x="1582220" y="2193637"/>
            <a:ext cx="1084780" cy="600164"/>
          </a:xfrm>
          <a:prstGeom prst="rect">
            <a:avLst/>
          </a:prstGeom>
          <a:noFill/>
        </p:spPr>
        <p:txBody>
          <a:bodyPr wrap="square" rtlCol="0">
            <a:spAutoFit/>
          </a:bodyPr>
          <a:lstStyle/>
          <a:p>
            <a:r>
              <a:rPr lang="en-US" sz="1100" b="1" dirty="0" smtClean="0"/>
              <a:t>ONAP SDC/SO/SDNC/AAI/OOF</a:t>
            </a:r>
            <a:endParaRPr lang="en-US" sz="1100" b="1" dirty="0"/>
          </a:p>
        </p:txBody>
      </p:sp>
      <p:sp>
        <p:nvSpPr>
          <p:cNvPr id="35" name="TextBox 34"/>
          <p:cNvSpPr txBox="1"/>
          <p:nvPr/>
        </p:nvSpPr>
        <p:spPr>
          <a:xfrm>
            <a:off x="8085762" y="4367567"/>
            <a:ext cx="3935001" cy="1323439"/>
          </a:xfrm>
          <a:prstGeom prst="rect">
            <a:avLst/>
          </a:prstGeom>
          <a:noFill/>
        </p:spPr>
        <p:txBody>
          <a:bodyPr wrap="square" rtlCol="0">
            <a:spAutoFit/>
          </a:bodyPr>
          <a:lstStyle/>
          <a:p>
            <a:r>
              <a:rPr lang="en-US" sz="1600" dirty="0" smtClean="0"/>
              <a:t>NOTE: The </a:t>
            </a:r>
            <a:r>
              <a:rPr lang="en-US" sz="1600" dirty="0"/>
              <a:t>i</a:t>
            </a:r>
            <a:r>
              <a:rPr lang="en-US" sz="1600" dirty="0" smtClean="0"/>
              <a:t>mplementation models is a set and will keep evolving. So for forward compatibility, our architecture needs be flexible/generic to allow the addition of non-IETF models to the implementation models.  </a:t>
            </a:r>
            <a:endParaRPr lang="en-US" sz="1600" dirty="0"/>
          </a:p>
        </p:txBody>
      </p:sp>
    </p:spTree>
    <p:extLst>
      <p:ext uri="{BB962C8B-B14F-4D97-AF65-F5344CB8AC3E}">
        <p14:creationId xmlns:p14="http://schemas.microsoft.com/office/powerpoint/2010/main" val="375515715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5</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52400" y="183392"/>
            <a:ext cx="11480800" cy="584775"/>
          </a:xfrm>
          <a:prstGeom prst="rect">
            <a:avLst/>
          </a:prstGeom>
          <a:noFill/>
        </p:spPr>
        <p:txBody>
          <a:bodyPr wrap="square" rtlCol="0">
            <a:spAutoFit/>
          </a:bodyPr>
          <a:lstStyle/>
          <a:p>
            <a:r>
              <a:rPr kumimoji="1" lang="en-US" altLang="zh-CN" sz="3200" b="1" dirty="0" err="1" smtClean="0">
                <a:solidFill>
                  <a:schemeClr val="bg1"/>
                </a:solidFill>
              </a:rPr>
              <a:t>TSCi</a:t>
            </a:r>
            <a:r>
              <a:rPr kumimoji="1" lang="en-US" altLang="zh-CN" sz="3200" b="1" dirty="0" smtClean="0">
                <a:solidFill>
                  <a:schemeClr val="bg1"/>
                </a:solidFill>
              </a:rPr>
              <a:t> Information Model</a:t>
            </a:r>
            <a:endParaRPr kumimoji="1" lang="zh-CN" altLang="en-US" sz="3200" b="1" dirty="0">
              <a:solidFill>
                <a:schemeClr val="bg1"/>
              </a:solidFill>
            </a:endParaRPr>
          </a:p>
        </p:txBody>
      </p:sp>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4270" y="1746607"/>
            <a:ext cx="8103533" cy="3253090"/>
          </a:xfrm>
          <a:prstGeom prst="rect">
            <a:avLst/>
          </a:prstGeom>
        </p:spPr>
      </p:pic>
      <p:sp>
        <p:nvSpPr>
          <p:cNvPr id="3" name="Chevron 2"/>
          <p:cNvSpPr/>
          <p:nvPr/>
        </p:nvSpPr>
        <p:spPr>
          <a:xfrm>
            <a:off x="9105899" y="0"/>
            <a:ext cx="1486633" cy="238125"/>
          </a:xfrm>
          <a:prstGeom prst="chevr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Definition Model</a:t>
            </a:r>
            <a:endParaRPr lang="en-US" sz="1200" dirty="0">
              <a:solidFill>
                <a:schemeClr val="tx1"/>
              </a:solidFill>
            </a:endParaRPr>
          </a:p>
        </p:txBody>
      </p:sp>
      <p:sp>
        <p:nvSpPr>
          <p:cNvPr id="6" name="Chevron 5"/>
          <p:cNvSpPr/>
          <p:nvPr/>
        </p:nvSpPr>
        <p:spPr>
          <a:xfrm>
            <a:off x="10451855" y="0"/>
            <a:ext cx="1740145" cy="238125"/>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Implementation Model</a:t>
            </a:r>
            <a:endParaRPr lang="en-US" sz="1200" dirty="0">
              <a:solidFill>
                <a:schemeClr val="tx1"/>
              </a:solidFill>
            </a:endParaRPr>
          </a:p>
        </p:txBody>
      </p:sp>
    </p:spTree>
    <p:extLst>
      <p:ext uri="{BB962C8B-B14F-4D97-AF65-F5344CB8AC3E}">
        <p14:creationId xmlns:p14="http://schemas.microsoft.com/office/powerpoint/2010/main" val="391560243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6</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52400" y="183392"/>
            <a:ext cx="11480800" cy="584775"/>
          </a:xfrm>
          <a:prstGeom prst="rect">
            <a:avLst/>
          </a:prstGeom>
          <a:noFill/>
        </p:spPr>
        <p:txBody>
          <a:bodyPr wrap="square" rtlCol="0">
            <a:spAutoFit/>
          </a:bodyPr>
          <a:lstStyle/>
          <a:p>
            <a:r>
              <a:rPr kumimoji="1" lang="en-US" altLang="zh-CN" sz="3200" b="1" dirty="0" err="1" smtClean="0">
                <a:solidFill>
                  <a:schemeClr val="bg1"/>
                </a:solidFill>
              </a:rPr>
              <a:t>TSCi</a:t>
            </a:r>
            <a:r>
              <a:rPr kumimoji="1" lang="en-US" altLang="zh-CN" sz="3200" b="1" dirty="0" smtClean="0">
                <a:solidFill>
                  <a:schemeClr val="bg1"/>
                </a:solidFill>
              </a:rPr>
              <a:t> Information Model</a:t>
            </a:r>
            <a:endParaRPr kumimoji="1" lang="zh-CN" altLang="en-US" sz="3200" b="1" dirty="0">
              <a:solidFill>
                <a:schemeClr val="bg1"/>
              </a:solidFill>
            </a:endParaRPr>
          </a:p>
        </p:txBody>
      </p:sp>
      <p:sp>
        <p:nvSpPr>
          <p:cNvPr id="6" name="TextBox 5"/>
          <p:cNvSpPr txBox="1"/>
          <p:nvPr/>
        </p:nvSpPr>
        <p:spPr>
          <a:xfrm>
            <a:off x="297599" y="1300963"/>
            <a:ext cx="11456037" cy="4154984"/>
          </a:xfrm>
          <a:prstGeom prst="rect">
            <a:avLst/>
          </a:prstGeom>
          <a:noFill/>
        </p:spPr>
        <p:txBody>
          <a:bodyPr wrap="square" rtlCol="0">
            <a:spAutoFit/>
          </a:bodyPr>
          <a:lstStyle/>
          <a:p>
            <a:pPr>
              <a:spcBef>
                <a:spcPts val="600"/>
              </a:spcBef>
            </a:pPr>
            <a:r>
              <a:rPr lang="en-US" sz="1600" dirty="0" smtClean="0"/>
              <a:t>The </a:t>
            </a:r>
            <a:r>
              <a:rPr lang="en-US" sz="1600" dirty="0" err="1" smtClean="0"/>
              <a:t>TSCi</a:t>
            </a:r>
            <a:r>
              <a:rPr lang="x-none" sz="1600" dirty="0" smtClean="0"/>
              <a:t> </a:t>
            </a:r>
            <a:r>
              <a:rPr lang="x-none" sz="1600" dirty="0"/>
              <a:t>model includes the following building blocks:</a:t>
            </a:r>
            <a:endParaRPr lang="en-US" sz="1600" dirty="0"/>
          </a:p>
          <a:p>
            <a:pPr marL="285750" lvl="0" indent="-285750">
              <a:spcBef>
                <a:spcPts val="600"/>
              </a:spcBef>
              <a:buFont typeface="Arial" panose="020B0604020202020204" pitchFamily="34" charset="0"/>
              <a:buChar char="•"/>
            </a:pPr>
            <a:r>
              <a:rPr lang="en-CA" sz="1600" b="1" dirty="0"/>
              <a:t>Transport Slice Info</a:t>
            </a:r>
            <a:r>
              <a:rPr lang="en-CA" sz="1600" dirty="0"/>
              <a:t>: Information related to transport slice, such as transport slice ID and transport slice name;</a:t>
            </a:r>
            <a:endParaRPr lang="en-US" sz="1600" dirty="0"/>
          </a:p>
          <a:p>
            <a:pPr marL="285750" lvl="0" indent="-285750">
              <a:spcBef>
                <a:spcPts val="600"/>
              </a:spcBef>
              <a:buFont typeface="Arial" panose="020B0604020202020204" pitchFamily="34" charset="0"/>
              <a:buChar char="•"/>
            </a:pPr>
            <a:r>
              <a:rPr lang="en-CA" sz="1600" b="1" dirty="0"/>
              <a:t>Network Slice Info</a:t>
            </a:r>
            <a:r>
              <a:rPr lang="en-CA" sz="1600" dirty="0"/>
              <a:t>: A list of all E2E network slices mapped to the transport slice;</a:t>
            </a:r>
            <a:endParaRPr lang="en-US" sz="1600" dirty="0"/>
          </a:p>
          <a:p>
            <a:pPr marL="285750" lvl="0" indent="-285750">
              <a:spcBef>
                <a:spcPts val="600"/>
              </a:spcBef>
              <a:buFont typeface="Arial" panose="020B0604020202020204" pitchFamily="34" charset="0"/>
              <a:buChar char="•"/>
            </a:pPr>
            <a:r>
              <a:rPr lang="en-CA" sz="1600" b="1" dirty="0"/>
              <a:t>Transport Slice</a:t>
            </a:r>
            <a:r>
              <a:rPr lang="x-none" sz="1600" b="1" dirty="0"/>
              <a:t> Networks</a:t>
            </a:r>
            <a:r>
              <a:rPr lang="x-none" sz="1600" dirty="0"/>
              <a:t>: Each transport slice is a set of networks. Each network contains the following:</a:t>
            </a:r>
            <a:endParaRPr lang="en-US" sz="1600" dirty="0"/>
          </a:p>
          <a:p>
            <a:pPr marL="742950" lvl="1" indent="-285750">
              <a:spcBef>
                <a:spcPts val="600"/>
              </a:spcBef>
              <a:buFont typeface="Arial" panose="020B0604020202020204" pitchFamily="34" charset="0"/>
              <a:buChar char="•"/>
            </a:pPr>
            <a:r>
              <a:rPr lang="x-none" sz="1600" b="1" dirty="0"/>
              <a:t>List of </a:t>
            </a:r>
            <a:r>
              <a:rPr lang="x-none" sz="1600" b="1" i="1" dirty="0"/>
              <a:t>Nodes</a:t>
            </a:r>
            <a:r>
              <a:rPr lang="x-none" sz="1600" dirty="0"/>
              <a:t>: list of RAN and Core network functions</a:t>
            </a:r>
            <a:r>
              <a:rPr lang="en-US" sz="1600" dirty="0"/>
              <a:t>;</a:t>
            </a:r>
          </a:p>
          <a:p>
            <a:pPr marL="742950" lvl="1" indent="-285750">
              <a:spcBef>
                <a:spcPts val="600"/>
              </a:spcBef>
              <a:buFont typeface="Arial" panose="020B0604020202020204" pitchFamily="34" charset="0"/>
              <a:buChar char="•"/>
            </a:pPr>
            <a:r>
              <a:rPr lang="x-none" sz="1600" b="1" dirty="0"/>
              <a:t>List of </a:t>
            </a:r>
            <a:r>
              <a:rPr lang="x-none" sz="1600" b="1" i="1" dirty="0"/>
              <a:t>Links</a:t>
            </a:r>
            <a:r>
              <a:rPr lang="x-none" sz="1600" dirty="0"/>
              <a:t>: list of connections between nodes</a:t>
            </a:r>
            <a:r>
              <a:rPr lang="en-US" sz="1600" dirty="0"/>
              <a:t>;</a:t>
            </a:r>
          </a:p>
          <a:p>
            <a:pPr marL="742950" lvl="1" indent="-285750">
              <a:spcBef>
                <a:spcPts val="600"/>
              </a:spcBef>
              <a:buFont typeface="Arial" panose="020B0604020202020204" pitchFamily="34" charset="0"/>
              <a:buChar char="•"/>
            </a:pPr>
            <a:r>
              <a:rPr lang="x-none" sz="1600" b="1" dirty="0"/>
              <a:t>List of </a:t>
            </a:r>
            <a:r>
              <a:rPr lang="x-none" sz="1600" b="1" i="1" dirty="0"/>
              <a:t>SLA Policies</a:t>
            </a:r>
            <a:r>
              <a:rPr lang="x-none" sz="1600" dirty="0"/>
              <a:t>: Mandatory policy. It represents in a generic and technology-agnostic way the SLA requirement</a:t>
            </a:r>
            <a:r>
              <a:rPr lang="en-US" sz="1600" dirty="0"/>
              <a:t>s</a:t>
            </a:r>
            <a:r>
              <a:rPr lang="x-none" sz="1600" dirty="0"/>
              <a:t> needed to realize a group of connections which are part of a transport slice. It is defined per Transport-Slice-Network</a:t>
            </a:r>
            <a:r>
              <a:rPr lang="en-US" sz="1600" dirty="0"/>
              <a:t>;</a:t>
            </a:r>
          </a:p>
          <a:p>
            <a:pPr marL="742950" lvl="1" indent="-285750">
              <a:spcBef>
                <a:spcPts val="600"/>
              </a:spcBef>
              <a:buFont typeface="Arial" panose="020B0604020202020204" pitchFamily="34" charset="0"/>
              <a:buChar char="•"/>
            </a:pPr>
            <a:r>
              <a:rPr lang="x-none" sz="1600" b="1" dirty="0"/>
              <a:t>List of </a:t>
            </a:r>
            <a:r>
              <a:rPr lang="x-none" sz="1600" b="1" i="1" dirty="0"/>
              <a:t>Assurance Policies</a:t>
            </a:r>
            <a:r>
              <a:rPr lang="x-none" sz="1600" dirty="0"/>
              <a:t>: Mandatory policy. The E2E Network Slice MD shall influence the TN MD for transport slice assurance on how to perform monitoring, analytics and optimization. To this end, the transport-slice-assurance-policy will be used. It contains the type of assurance needed, </a:t>
            </a:r>
            <a:r>
              <a:rPr lang="en-US" sz="1600" dirty="0"/>
              <a:t>applicable </a:t>
            </a:r>
            <a:r>
              <a:rPr lang="x-none" sz="1600" dirty="0"/>
              <a:t>time interval, how often </a:t>
            </a:r>
            <a:r>
              <a:rPr lang="en-US" sz="1600" dirty="0"/>
              <a:t>to update</a:t>
            </a:r>
            <a:r>
              <a:rPr lang="x-none" sz="1600" dirty="0"/>
              <a:t> the E2E Network Slice MD etc.</a:t>
            </a:r>
            <a:r>
              <a:rPr lang="en-US" sz="1600" dirty="0"/>
              <a:t>;</a:t>
            </a:r>
          </a:p>
          <a:p>
            <a:pPr marL="742950" lvl="1" indent="-285750">
              <a:spcBef>
                <a:spcPts val="600"/>
              </a:spcBef>
              <a:buFont typeface="Arial" panose="020B0604020202020204" pitchFamily="34" charset="0"/>
              <a:buChar char="•"/>
            </a:pPr>
            <a:r>
              <a:rPr lang="en-US" sz="1600" b="1" dirty="0"/>
              <a:t>List of </a:t>
            </a:r>
            <a:r>
              <a:rPr lang="en-US" sz="1600" b="1" i="1" dirty="0"/>
              <a:t>Selection Policies</a:t>
            </a:r>
            <a:r>
              <a:rPr lang="en-US" sz="1600" dirty="0"/>
              <a:t>: Optional policy. In some deployments, the E2E Network Slice MD might want to assist the TN MD regarding how to realize a transport slice by providing some information regarding the type of technologies and tunnels. This information will be provided in transport-slice-selection-policy</a:t>
            </a:r>
          </a:p>
        </p:txBody>
      </p:sp>
      <p:sp>
        <p:nvSpPr>
          <p:cNvPr id="5" name="Chevron 4"/>
          <p:cNvSpPr/>
          <p:nvPr/>
        </p:nvSpPr>
        <p:spPr>
          <a:xfrm>
            <a:off x="9105899" y="0"/>
            <a:ext cx="1486633" cy="238125"/>
          </a:xfrm>
          <a:prstGeom prst="chevr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Definition Model</a:t>
            </a:r>
            <a:endParaRPr lang="en-US" sz="1200" dirty="0">
              <a:solidFill>
                <a:schemeClr val="tx1"/>
              </a:solidFill>
            </a:endParaRPr>
          </a:p>
        </p:txBody>
      </p:sp>
      <p:sp>
        <p:nvSpPr>
          <p:cNvPr id="7" name="Chevron 6"/>
          <p:cNvSpPr/>
          <p:nvPr/>
        </p:nvSpPr>
        <p:spPr>
          <a:xfrm>
            <a:off x="10451855" y="0"/>
            <a:ext cx="1740145" cy="238125"/>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Implementation Model</a:t>
            </a:r>
            <a:endParaRPr lang="en-US" sz="1200" dirty="0">
              <a:solidFill>
                <a:schemeClr val="tx1"/>
              </a:solidFill>
            </a:endParaRPr>
          </a:p>
        </p:txBody>
      </p:sp>
    </p:spTree>
    <p:extLst>
      <p:ext uri="{BB962C8B-B14F-4D97-AF65-F5344CB8AC3E}">
        <p14:creationId xmlns:p14="http://schemas.microsoft.com/office/powerpoint/2010/main" val="1270635108"/>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7</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52400" y="183392"/>
            <a:ext cx="11480800" cy="584775"/>
          </a:xfrm>
          <a:prstGeom prst="rect">
            <a:avLst/>
          </a:prstGeom>
          <a:noFill/>
        </p:spPr>
        <p:txBody>
          <a:bodyPr wrap="square" rtlCol="0">
            <a:spAutoFit/>
          </a:bodyPr>
          <a:lstStyle/>
          <a:p>
            <a:r>
              <a:rPr kumimoji="1" lang="en-US" altLang="zh-CN" sz="3200" b="1" dirty="0" err="1" smtClean="0">
                <a:solidFill>
                  <a:schemeClr val="bg1"/>
                </a:solidFill>
              </a:rPr>
              <a:t>TSCi</a:t>
            </a:r>
            <a:r>
              <a:rPr kumimoji="1" lang="en-US" altLang="zh-CN" sz="3200" b="1" dirty="0" smtClean="0">
                <a:solidFill>
                  <a:schemeClr val="bg1"/>
                </a:solidFill>
              </a:rPr>
              <a:t> Data Model</a:t>
            </a:r>
            <a:endParaRPr kumimoji="1" lang="zh-CN" altLang="en-US" sz="3200" b="1" dirty="0">
              <a:solidFill>
                <a:schemeClr val="bg1"/>
              </a:solidFill>
            </a:endParaRPr>
          </a:p>
        </p:txBody>
      </p:sp>
      <p:sp>
        <p:nvSpPr>
          <p:cNvPr id="5" name="Rectangle 4">
            <a:extLst>
              <a:ext uri="{FF2B5EF4-FFF2-40B4-BE49-F238E27FC236}">
                <a16:creationId xmlns="" xmlns:a16="http://schemas.microsoft.com/office/drawing/2014/main" id="{34951881-8E4C-47DA-9EDC-5D82C36BEB53}"/>
              </a:ext>
            </a:extLst>
          </p:cNvPr>
          <p:cNvSpPr/>
          <p:nvPr/>
        </p:nvSpPr>
        <p:spPr>
          <a:xfrm>
            <a:off x="7525053" y="3433085"/>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 xmlns:a16="http://schemas.microsoft.com/office/drawing/2014/main" id="{6B9BD0F7-D901-4CA2-B0B1-05D5E87BA65D}"/>
              </a:ext>
            </a:extLst>
          </p:cNvPr>
          <p:cNvSpPr/>
          <p:nvPr/>
        </p:nvSpPr>
        <p:spPr>
          <a:xfrm>
            <a:off x="7523880" y="2322906"/>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9" name="Arrow: Up-Down 62">
            <a:extLst>
              <a:ext uri="{FF2B5EF4-FFF2-40B4-BE49-F238E27FC236}">
                <a16:creationId xmlns="" xmlns:a16="http://schemas.microsoft.com/office/drawing/2014/main" id="{8049C1FD-405D-4803-AC00-E34153347E23}"/>
              </a:ext>
            </a:extLst>
          </p:cNvPr>
          <p:cNvSpPr/>
          <p:nvPr/>
        </p:nvSpPr>
        <p:spPr>
          <a:xfrm>
            <a:off x="8295846" y="282336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0" name="TextBox 9">
            <a:extLst>
              <a:ext uri="{FF2B5EF4-FFF2-40B4-BE49-F238E27FC236}">
                <a16:creationId xmlns="" xmlns:a16="http://schemas.microsoft.com/office/drawing/2014/main" id="{0D93C9AE-35EC-47F7-B032-E27262F35A7D}"/>
              </a:ext>
            </a:extLst>
          </p:cNvPr>
          <p:cNvSpPr txBox="1"/>
          <p:nvPr/>
        </p:nvSpPr>
        <p:spPr>
          <a:xfrm>
            <a:off x="8443603" y="1679925"/>
            <a:ext cx="955711" cy="584775"/>
          </a:xfrm>
          <a:prstGeom prst="rect">
            <a:avLst/>
          </a:prstGeom>
          <a:noFill/>
        </p:spPr>
        <p:txBody>
          <a:bodyPr wrap="none" rtlCol="0">
            <a:spAutoFit/>
          </a:bodyPr>
          <a:lstStyle/>
          <a:p>
            <a:r>
              <a:rPr lang="en-US" altLang="zh-CN" sz="1600" dirty="0">
                <a:solidFill>
                  <a:srgbClr val="44546A"/>
                </a:solidFill>
              </a:rPr>
              <a:t>TMF</a:t>
            </a:r>
            <a:r>
              <a:rPr lang="en-US" sz="1600" dirty="0">
                <a:solidFill>
                  <a:srgbClr val="44546A"/>
                </a:solidFill>
              </a:rPr>
              <a:t> APIs</a:t>
            </a:r>
          </a:p>
          <a:p>
            <a:endParaRPr lang="en-US" sz="1600" dirty="0">
              <a:solidFill>
                <a:srgbClr val="44546A"/>
              </a:solidFill>
            </a:endParaRPr>
          </a:p>
        </p:txBody>
      </p:sp>
      <p:sp>
        <p:nvSpPr>
          <p:cNvPr id="11" name="Rectangle 10">
            <a:extLst>
              <a:ext uri="{FF2B5EF4-FFF2-40B4-BE49-F238E27FC236}">
                <a16:creationId xmlns="" xmlns:a16="http://schemas.microsoft.com/office/drawing/2014/main" id="{106BF792-0448-4680-BB13-D03F736E009A}"/>
              </a:ext>
            </a:extLst>
          </p:cNvPr>
          <p:cNvSpPr/>
          <p:nvPr/>
        </p:nvSpPr>
        <p:spPr>
          <a:xfrm>
            <a:off x="7555876" y="4855130"/>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smtClean="0">
                <a:solidFill>
                  <a:srgbClr val="44546A"/>
                </a:solidFill>
              </a:rPr>
              <a:t>TN NSSMF</a:t>
            </a:r>
            <a:endParaRPr lang="en-US" dirty="0">
              <a:solidFill>
                <a:srgbClr val="44546A"/>
              </a:solidFill>
            </a:endParaRPr>
          </a:p>
        </p:txBody>
      </p:sp>
      <p:sp>
        <p:nvSpPr>
          <p:cNvPr id="12" name="Arrow: Up-Down 65">
            <a:extLst>
              <a:ext uri="{FF2B5EF4-FFF2-40B4-BE49-F238E27FC236}">
                <a16:creationId xmlns="" xmlns:a16="http://schemas.microsoft.com/office/drawing/2014/main" id="{B8494130-B56D-46DB-902E-6D72E80A8EBA}"/>
              </a:ext>
            </a:extLst>
          </p:cNvPr>
          <p:cNvSpPr/>
          <p:nvPr/>
        </p:nvSpPr>
        <p:spPr>
          <a:xfrm>
            <a:off x="8280757" y="1448656"/>
            <a:ext cx="307145" cy="866445"/>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3" name="Cloud 12">
            <a:extLst>
              <a:ext uri="{FF2B5EF4-FFF2-40B4-BE49-F238E27FC236}">
                <a16:creationId xmlns="" xmlns:a16="http://schemas.microsoft.com/office/drawing/2014/main" id="{2DCCD434-C081-461C-8712-B38697FB38C1}"/>
              </a:ext>
            </a:extLst>
          </p:cNvPr>
          <p:cNvSpPr/>
          <p:nvPr/>
        </p:nvSpPr>
        <p:spPr>
          <a:xfrm>
            <a:off x="7491582" y="5892129"/>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14" name="Arrow: Up-Down 67">
            <a:extLst>
              <a:ext uri="{FF2B5EF4-FFF2-40B4-BE49-F238E27FC236}">
                <a16:creationId xmlns="" xmlns:a16="http://schemas.microsoft.com/office/drawing/2014/main" id="{4F261100-C2BE-4B35-8D4B-DC81F3CEA84C}"/>
              </a:ext>
            </a:extLst>
          </p:cNvPr>
          <p:cNvSpPr/>
          <p:nvPr/>
        </p:nvSpPr>
        <p:spPr>
          <a:xfrm>
            <a:off x="8279585" y="3930586"/>
            <a:ext cx="302840" cy="929090"/>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5" name="Arrow: Up-Down 68">
            <a:extLst>
              <a:ext uri="{FF2B5EF4-FFF2-40B4-BE49-F238E27FC236}">
                <a16:creationId xmlns="" xmlns:a16="http://schemas.microsoft.com/office/drawing/2014/main" id="{8D59BDCE-FB8A-40F1-AC8A-F1EB9DB0C995}"/>
              </a:ext>
            </a:extLst>
          </p:cNvPr>
          <p:cNvSpPr/>
          <p:nvPr/>
        </p:nvSpPr>
        <p:spPr>
          <a:xfrm>
            <a:off x="8306102" y="536115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17" name="Rectangle 16">
            <a:extLst>
              <a:ext uri="{FF2B5EF4-FFF2-40B4-BE49-F238E27FC236}">
                <a16:creationId xmlns="" xmlns:a16="http://schemas.microsoft.com/office/drawing/2014/main" id="{6535C9D1-13CB-4AAF-B74E-01D5E31036EE}"/>
              </a:ext>
            </a:extLst>
          </p:cNvPr>
          <p:cNvSpPr/>
          <p:nvPr/>
        </p:nvSpPr>
        <p:spPr>
          <a:xfrm>
            <a:off x="7692659" y="112945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3" name="TextBox 2"/>
          <p:cNvSpPr txBox="1"/>
          <p:nvPr/>
        </p:nvSpPr>
        <p:spPr>
          <a:xfrm>
            <a:off x="9215919" y="4161034"/>
            <a:ext cx="1941816" cy="646331"/>
          </a:xfrm>
          <a:prstGeom prst="rect">
            <a:avLst/>
          </a:prstGeom>
          <a:noFill/>
        </p:spPr>
        <p:txBody>
          <a:bodyPr wrap="square" rtlCol="0">
            <a:spAutoFit/>
          </a:bodyPr>
          <a:lstStyle/>
          <a:p>
            <a:r>
              <a:rPr lang="en-US" dirty="0" err="1" smtClean="0"/>
              <a:t>TSCi</a:t>
            </a:r>
            <a:r>
              <a:rPr lang="en-US" dirty="0" smtClean="0"/>
              <a:t> Data Model (RESTCONF/YANG)</a:t>
            </a:r>
            <a:endParaRPr lang="en-US" dirty="0"/>
          </a:p>
        </p:txBody>
      </p:sp>
      <p:cxnSp>
        <p:nvCxnSpPr>
          <p:cNvPr id="19" name="Straight Connector 18"/>
          <p:cNvCxnSpPr>
            <a:stCxn id="3" idx="1"/>
          </p:cNvCxnSpPr>
          <p:nvPr/>
        </p:nvCxnSpPr>
        <p:spPr>
          <a:xfrm flipH="1" flipV="1">
            <a:off x="7941925" y="4448711"/>
            <a:ext cx="1273994" cy="35489"/>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996701" y="2137309"/>
            <a:ext cx="3493214" cy="1962079"/>
          </a:xfrm>
          <a:prstGeom prst="rect">
            <a:avLst/>
          </a:prstGeom>
          <a:no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9709079" y="2208944"/>
            <a:ext cx="791110" cy="369332"/>
          </a:xfrm>
          <a:prstGeom prst="rect">
            <a:avLst/>
          </a:prstGeom>
          <a:noFill/>
        </p:spPr>
        <p:txBody>
          <a:bodyPr wrap="square" rtlCol="0">
            <a:spAutoFit/>
          </a:bodyPr>
          <a:lstStyle/>
          <a:p>
            <a:r>
              <a:rPr lang="en-US" dirty="0" smtClean="0"/>
              <a:t>ONAP</a:t>
            </a:r>
            <a:endParaRPr lang="en-US" dirty="0"/>
          </a:p>
        </p:txBody>
      </p:sp>
      <p:sp>
        <p:nvSpPr>
          <p:cNvPr id="27" name="TextBox 26"/>
          <p:cNvSpPr txBox="1"/>
          <p:nvPr/>
        </p:nvSpPr>
        <p:spPr>
          <a:xfrm>
            <a:off x="472611" y="1284270"/>
            <a:ext cx="5969286" cy="1354217"/>
          </a:xfrm>
          <a:prstGeom prst="rect">
            <a:avLst/>
          </a:prstGeom>
          <a:noFill/>
        </p:spPr>
        <p:txBody>
          <a:bodyPr wrap="square" rtlCol="0">
            <a:spAutoFit/>
          </a:bodyPr>
          <a:lstStyle/>
          <a:p>
            <a:pPr marL="285750" indent="-285750">
              <a:buFont typeface="Arial" panose="020B0604020202020204" pitchFamily="34" charset="0"/>
              <a:buChar char="•"/>
            </a:pPr>
            <a:r>
              <a:rPr lang="en-US" dirty="0" err="1" smtClean="0"/>
              <a:t>TSCi</a:t>
            </a:r>
            <a:r>
              <a:rPr lang="en-US" dirty="0" smtClean="0"/>
              <a:t> Data Model is a YANG module</a:t>
            </a:r>
          </a:p>
          <a:p>
            <a:pPr marL="285750" indent="-285750">
              <a:spcBef>
                <a:spcPts val="600"/>
              </a:spcBef>
              <a:buFont typeface="Arial" panose="020B0604020202020204" pitchFamily="34" charset="0"/>
              <a:buChar char="•"/>
            </a:pPr>
            <a:r>
              <a:rPr lang="en-US" dirty="0" smtClean="0"/>
              <a:t>Augmentation of the ACTN VN model; still under development in IETF. Draft will be released this year.</a:t>
            </a:r>
          </a:p>
          <a:p>
            <a:pPr marL="285750" indent="-285750">
              <a:spcBef>
                <a:spcPts val="600"/>
              </a:spcBef>
              <a:buFont typeface="Arial" panose="020B0604020202020204" pitchFamily="34" charset="0"/>
              <a:buChar char="•"/>
            </a:pPr>
            <a:r>
              <a:rPr lang="en-US" dirty="0" smtClean="0"/>
              <a:t>RESTCONF/NETCONF interface</a:t>
            </a:r>
            <a:endParaRPr lang="en-US" dirty="0"/>
          </a:p>
        </p:txBody>
      </p:sp>
      <p:sp>
        <p:nvSpPr>
          <p:cNvPr id="20" name="Chevron 19"/>
          <p:cNvSpPr/>
          <p:nvPr/>
        </p:nvSpPr>
        <p:spPr>
          <a:xfrm>
            <a:off x="9105899" y="0"/>
            <a:ext cx="1486633" cy="238125"/>
          </a:xfrm>
          <a:prstGeom prst="chevr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Definition Model</a:t>
            </a:r>
            <a:endParaRPr lang="en-US" sz="1200" dirty="0">
              <a:solidFill>
                <a:schemeClr val="tx1"/>
              </a:solidFill>
            </a:endParaRPr>
          </a:p>
        </p:txBody>
      </p:sp>
      <p:sp>
        <p:nvSpPr>
          <p:cNvPr id="21" name="Chevron 20"/>
          <p:cNvSpPr/>
          <p:nvPr/>
        </p:nvSpPr>
        <p:spPr>
          <a:xfrm>
            <a:off x="10451855" y="0"/>
            <a:ext cx="1740145" cy="238125"/>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Implementation Model</a:t>
            </a:r>
            <a:endParaRPr lang="en-US" sz="1200" dirty="0">
              <a:solidFill>
                <a:schemeClr val="tx1"/>
              </a:solidFill>
            </a:endParaRPr>
          </a:p>
        </p:txBody>
      </p:sp>
    </p:spTree>
    <p:extLst>
      <p:ext uri="{BB962C8B-B14F-4D97-AF65-F5344CB8AC3E}">
        <p14:creationId xmlns:p14="http://schemas.microsoft.com/office/powerpoint/2010/main" val="204447373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E09B1010-649D-3F4A-83ED-7AD309987885}"/>
              </a:ext>
            </a:extLst>
          </p:cNvPr>
          <p:cNvSpPr>
            <a:spLocks noGrp="1"/>
          </p:cNvSpPr>
          <p:nvPr>
            <p:ph type="sldNum" sz="quarter" idx="4"/>
          </p:nvPr>
        </p:nvSpPr>
        <p:spPr/>
        <p:txBody>
          <a:bodyPr/>
          <a:lstStyle/>
          <a:p>
            <a:fld id="{385590E5-57D4-4004-8489-08DEED0A8847}" type="slidenum">
              <a:rPr kumimoji="1" lang="ja-JP" altLang="en-US" smtClean="0"/>
              <a:t>8</a:t>
            </a:fld>
            <a:endParaRPr kumimoji="1" lang="ja-JP" altLang="en-US"/>
          </a:p>
        </p:txBody>
      </p:sp>
      <p:sp>
        <p:nvSpPr>
          <p:cNvPr id="8" name="文本框 7">
            <a:extLst>
              <a:ext uri="{FF2B5EF4-FFF2-40B4-BE49-F238E27FC236}">
                <a16:creationId xmlns:a16="http://schemas.microsoft.com/office/drawing/2014/main" xmlns="" id="{B3B60219-2B09-764B-B843-6E944C1CFADD}"/>
              </a:ext>
            </a:extLst>
          </p:cNvPr>
          <p:cNvSpPr txBox="1"/>
          <p:nvPr/>
        </p:nvSpPr>
        <p:spPr>
          <a:xfrm>
            <a:off x="152400" y="183392"/>
            <a:ext cx="11480800" cy="584775"/>
          </a:xfrm>
          <a:prstGeom prst="rect">
            <a:avLst/>
          </a:prstGeom>
          <a:noFill/>
        </p:spPr>
        <p:txBody>
          <a:bodyPr wrap="square" rtlCol="0">
            <a:spAutoFit/>
          </a:bodyPr>
          <a:lstStyle/>
          <a:p>
            <a:r>
              <a:rPr lang="en-US" altLang="zh-CN" sz="3200" b="1" dirty="0" smtClean="0">
                <a:solidFill>
                  <a:schemeClr val="bg1"/>
                </a:solidFill>
              </a:rPr>
              <a:t>Implementation Models</a:t>
            </a:r>
            <a:endParaRPr kumimoji="1" lang="zh-CN" altLang="en-US" sz="3200" b="1" dirty="0">
              <a:solidFill>
                <a:schemeClr val="bg1"/>
              </a:solidFill>
            </a:endParaRPr>
          </a:p>
        </p:txBody>
      </p:sp>
      <p:sp>
        <p:nvSpPr>
          <p:cNvPr id="7" name="Rectangle 6">
            <a:extLst>
              <a:ext uri="{FF2B5EF4-FFF2-40B4-BE49-F238E27FC236}">
                <a16:creationId xmlns="" xmlns:a16="http://schemas.microsoft.com/office/drawing/2014/main" id="{6B9BD0F7-D901-4CA2-B0B1-05D5E87BA65D}"/>
              </a:ext>
            </a:extLst>
          </p:cNvPr>
          <p:cNvSpPr/>
          <p:nvPr/>
        </p:nvSpPr>
        <p:spPr>
          <a:xfrm>
            <a:off x="1967394" y="3427271"/>
            <a:ext cx="2065105"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44546A"/>
                </a:solidFill>
              </a:rPr>
              <a:t>IETF I2RS Topology</a:t>
            </a:r>
            <a:endParaRPr lang="en-US" sz="1600" dirty="0">
              <a:solidFill>
                <a:srgbClr val="44546A"/>
              </a:solidFill>
            </a:endParaRPr>
          </a:p>
        </p:txBody>
      </p:sp>
      <p:sp>
        <p:nvSpPr>
          <p:cNvPr id="27" name="TextBox 26"/>
          <p:cNvSpPr txBox="1"/>
          <p:nvPr/>
        </p:nvSpPr>
        <p:spPr>
          <a:xfrm>
            <a:off x="1814459" y="2931131"/>
            <a:ext cx="2455523" cy="369332"/>
          </a:xfrm>
          <a:prstGeom prst="rect">
            <a:avLst/>
          </a:prstGeom>
          <a:noFill/>
        </p:spPr>
        <p:txBody>
          <a:bodyPr wrap="square" rtlCol="0">
            <a:spAutoFit/>
          </a:bodyPr>
          <a:lstStyle/>
          <a:p>
            <a:r>
              <a:rPr lang="en-US" dirty="0" smtClean="0"/>
              <a:t>L0-L3 Resource </a:t>
            </a:r>
            <a:r>
              <a:rPr lang="en-US" dirty="0" smtClean="0"/>
              <a:t>Models</a:t>
            </a:r>
            <a:endParaRPr lang="en-US" dirty="0"/>
          </a:p>
        </p:txBody>
      </p:sp>
      <p:sp>
        <p:nvSpPr>
          <p:cNvPr id="20" name="Rectangle 19">
            <a:extLst>
              <a:ext uri="{FF2B5EF4-FFF2-40B4-BE49-F238E27FC236}">
                <a16:creationId xmlns="" xmlns:a16="http://schemas.microsoft.com/office/drawing/2014/main" id="{6B9BD0F7-D901-4CA2-B0B1-05D5E87BA65D}"/>
              </a:ext>
            </a:extLst>
          </p:cNvPr>
          <p:cNvSpPr/>
          <p:nvPr/>
        </p:nvSpPr>
        <p:spPr>
          <a:xfrm>
            <a:off x="333375" y="4444198"/>
            <a:ext cx="4791075"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44546A"/>
                </a:solidFill>
              </a:rPr>
              <a:t>TE-Topology</a:t>
            </a:r>
            <a:endParaRPr lang="en-US" sz="1600" dirty="0">
              <a:solidFill>
                <a:srgbClr val="44546A"/>
              </a:solidFill>
            </a:endParaRPr>
          </a:p>
        </p:txBody>
      </p:sp>
      <p:sp>
        <p:nvSpPr>
          <p:cNvPr id="21" name="Rectangle 20">
            <a:extLst>
              <a:ext uri="{FF2B5EF4-FFF2-40B4-BE49-F238E27FC236}">
                <a16:creationId xmlns="" xmlns:a16="http://schemas.microsoft.com/office/drawing/2014/main" id="{6B9BD0F7-D901-4CA2-B0B1-05D5E87BA65D}"/>
              </a:ext>
            </a:extLst>
          </p:cNvPr>
          <p:cNvSpPr/>
          <p:nvPr/>
        </p:nvSpPr>
        <p:spPr>
          <a:xfrm>
            <a:off x="288639" y="5562368"/>
            <a:ext cx="1037689"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smtClean="0">
                <a:solidFill>
                  <a:srgbClr val="44546A"/>
                </a:solidFill>
              </a:rPr>
              <a:t>DetNet</a:t>
            </a:r>
            <a:r>
              <a:rPr lang="en-US" sz="1600" dirty="0" smtClean="0">
                <a:solidFill>
                  <a:srgbClr val="44546A"/>
                </a:solidFill>
              </a:rPr>
              <a:t>-Topology</a:t>
            </a:r>
            <a:endParaRPr lang="en-US" sz="1600" dirty="0">
              <a:solidFill>
                <a:srgbClr val="44546A"/>
              </a:solidFill>
            </a:endParaRPr>
          </a:p>
        </p:txBody>
      </p:sp>
      <p:sp>
        <p:nvSpPr>
          <p:cNvPr id="23" name="Rectangle 22">
            <a:extLst>
              <a:ext uri="{FF2B5EF4-FFF2-40B4-BE49-F238E27FC236}">
                <a16:creationId xmlns="" xmlns:a16="http://schemas.microsoft.com/office/drawing/2014/main" id="{6B9BD0F7-D901-4CA2-B0B1-05D5E87BA65D}"/>
              </a:ext>
            </a:extLst>
          </p:cNvPr>
          <p:cNvSpPr/>
          <p:nvPr/>
        </p:nvSpPr>
        <p:spPr>
          <a:xfrm>
            <a:off x="1444268" y="5572643"/>
            <a:ext cx="1140431"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44546A"/>
                </a:solidFill>
              </a:rPr>
              <a:t>OCH-Topology</a:t>
            </a:r>
            <a:endParaRPr lang="en-US" sz="1600" dirty="0">
              <a:solidFill>
                <a:srgbClr val="44546A"/>
              </a:solidFill>
            </a:endParaRPr>
          </a:p>
        </p:txBody>
      </p:sp>
      <p:sp>
        <p:nvSpPr>
          <p:cNvPr id="24" name="Rectangle 23">
            <a:extLst>
              <a:ext uri="{FF2B5EF4-FFF2-40B4-BE49-F238E27FC236}">
                <a16:creationId xmlns="" xmlns:a16="http://schemas.microsoft.com/office/drawing/2014/main" id="{6B9BD0F7-D901-4CA2-B0B1-05D5E87BA65D}"/>
              </a:ext>
            </a:extLst>
          </p:cNvPr>
          <p:cNvSpPr/>
          <p:nvPr/>
        </p:nvSpPr>
        <p:spPr>
          <a:xfrm>
            <a:off x="2685728" y="5591479"/>
            <a:ext cx="977758"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44546A"/>
                </a:solidFill>
              </a:rPr>
              <a:t>OTN-Topology</a:t>
            </a:r>
            <a:endParaRPr lang="en-US" sz="1600" dirty="0">
              <a:solidFill>
                <a:srgbClr val="44546A"/>
              </a:solidFill>
            </a:endParaRPr>
          </a:p>
        </p:txBody>
      </p:sp>
      <p:sp>
        <p:nvSpPr>
          <p:cNvPr id="26" name="Rectangle 25">
            <a:extLst>
              <a:ext uri="{FF2B5EF4-FFF2-40B4-BE49-F238E27FC236}">
                <a16:creationId xmlns="" xmlns:a16="http://schemas.microsoft.com/office/drawing/2014/main" id="{6B9BD0F7-D901-4CA2-B0B1-05D5E87BA65D}"/>
              </a:ext>
            </a:extLst>
          </p:cNvPr>
          <p:cNvSpPr/>
          <p:nvPr/>
        </p:nvSpPr>
        <p:spPr>
          <a:xfrm>
            <a:off x="3773077" y="5610314"/>
            <a:ext cx="979469"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44546A"/>
                </a:solidFill>
              </a:rPr>
              <a:t>ETH-Topology</a:t>
            </a:r>
            <a:endParaRPr lang="en-US" sz="1600" dirty="0">
              <a:solidFill>
                <a:srgbClr val="44546A"/>
              </a:solidFill>
            </a:endParaRPr>
          </a:p>
        </p:txBody>
      </p:sp>
      <p:sp>
        <p:nvSpPr>
          <p:cNvPr id="28" name="Rectangle 27">
            <a:extLst>
              <a:ext uri="{FF2B5EF4-FFF2-40B4-BE49-F238E27FC236}">
                <a16:creationId xmlns="" xmlns:a16="http://schemas.microsoft.com/office/drawing/2014/main" id="{6B9BD0F7-D901-4CA2-B0B1-05D5E87BA65D}"/>
              </a:ext>
            </a:extLst>
          </p:cNvPr>
          <p:cNvSpPr/>
          <p:nvPr/>
        </p:nvSpPr>
        <p:spPr>
          <a:xfrm>
            <a:off x="5013666" y="5644134"/>
            <a:ext cx="1263950"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44546A"/>
                </a:solidFill>
              </a:rPr>
              <a:t>TSN-Topology??</a:t>
            </a:r>
            <a:endParaRPr lang="en-US" sz="1600" dirty="0">
              <a:solidFill>
                <a:srgbClr val="44546A"/>
              </a:solidFill>
            </a:endParaRPr>
          </a:p>
        </p:txBody>
      </p:sp>
      <p:sp>
        <p:nvSpPr>
          <p:cNvPr id="4" name="Right Arrow 3"/>
          <p:cNvSpPr/>
          <p:nvPr/>
        </p:nvSpPr>
        <p:spPr>
          <a:xfrm rot="16200000">
            <a:off x="2714733" y="4026292"/>
            <a:ext cx="493159" cy="28254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533158" y="5100534"/>
            <a:ext cx="627908" cy="28254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rot="16200000">
            <a:off x="1748962" y="5099942"/>
            <a:ext cx="604676" cy="28254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rot="16200000">
            <a:off x="2853885" y="5117868"/>
            <a:ext cx="645025" cy="28254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rot="16200000">
            <a:off x="3884447" y="5110928"/>
            <a:ext cx="677954" cy="28254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 xmlns:a16="http://schemas.microsoft.com/office/drawing/2014/main" id="{6B9BD0F7-D901-4CA2-B0B1-05D5E87BA65D}"/>
              </a:ext>
            </a:extLst>
          </p:cNvPr>
          <p:cNvSpPr/>
          <p:nvPr/>
        </p:nvSpPr>
        <p:spPr>
          <a:xfrm>
            <a:off x="7058026" y="3309760"/>
            <a:ext cx="3374846" cy="483586"/>
          </a:xfrm>
          <a:prstGeom prst="rect">
            <a:avLst/>
          </a:prstGeom>
          <a:solidFill>
            <a:srgbClr val="EAEFF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44546A"/>
                </a:solidFill>
              </a:rPr>
              <a:t>L3 models: L3VPN/</a:t>
            </a:r>
            <a:r>
              <a:rPr lang="en-US" sz="1600" dirty="0" err="1" smtClean="0">
                <a:solidFill>
                  <a:srgbClr val="44546A"/>
                </a:solidFill>
              </a:rPr>
              <a:t>DetNet-Config</a:t>
            </a:r>
            <a:r>
              <a:rPr lang="en-US" sz="1600" dirty="0" smtClean="0">
                <a:solidFill>
                  <a:srgbClr val="44546A"/>
                </a:solidFill>
              </a:rPr>
              <a:t>/etc.</a:t>
            </a:r>
            <a:endParaRPr lang="en-US" sz="1600" dirty="0">
              <a:solidFill>
                <a:srgbClr val="44546A"/>
              </a:solidFill>
            </a:endParaRPr>
          </a:p>
        </p:txBody>
      </p:sp>
      <p:sp>
        <p:nvSpPr>
          <p:cNvPr id="35" name="TextBox 34"/>
          <p:cNvSpPr txBox="1"/>
          <p:nvPr/>
        </p:nvSpPr>
        <p:spPr>
          <a:xfrm>
            <a:off x="7492322" y="2879760"/>
            <a:ext cx="2455523" cy="369332"/>
          </a:xfrm>
          <a:prstGeom prst="rect">
            <a:avLst/>
          </a:prstGeom>
          <a:noFill/>
        </p:spPr>
        <p:txBody>
          <a:bodyPr wrap="square" rtlCol="0">
            <a:spAutoFit/>
          </a:bodyPr>
          <a:lstStyle/>
          <a:p>
            <a:r>
              <a:rPr lang="en-US" dirty="0" smtClean="0"/>
              <a:t>Service Models</a:t>
            </a:r>
            <a:endParaRPr lang="en-US" dirty="0"/>
          </a:p>
        </p:txBody>
      </p:sp>
      <p:sp>
        <p:nvSpPr>
          <p:cNvPr id="19" name="Chevron 18"/>
          <p:cNvSpPr/>
          <p:nvPr/>
        </p:nvSpPr>
        <p:spPr>
          <a:xfrm>
            <a:off x="9105899" y="0"/>
            <a:ext cx="1486633" cy="238125"/>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Definition Model</a:t>
            </a:r>
            <a:endParaRPr lang="en-US" sz="1200" dirty="0">
              <a:solidFill>
                <a:schemeClr val="tx1"/>
              </a:solidFill>
            </a:endParaRPr>
          </a:p>
        </p:txBody>
      </p:sp>
      <p:sp>
        <p:nvSpPr>
          <p:cNvPr id="22" name="Chevron 21"/>
          <p:cNvSpPr/>
          <p:nvPr/>
        </p:nvSpPr>
        <p:spPr>
          <a:xfrm>
            <a:off x="10451855" y="0"/>
            <a:ext cx="1740145" cy="238125"/>
          </a:xfrm>
          <a:prstGeom prst="chevr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Implementation Model</a:t>
            </a:r>
            <a:endParaRPr lang="en-US" sz="1200" dirty="0">
              <a:solidFill>
                <a:schemeClr val="tx1"/>
              </a:solidFill>
            </a:endParaRPr>
          </a:p>
        </p:txBody>
      </p:sp>
      <p:sp>
        <p:nvSpPr>
          <p:cNvPr id="3" name="TextBox 2"/>
          <p:cNvSpPr txBox="1"/>
          <p:nvPr/>
        </p:nvSpPr>
        <p:spPr>
          <a:xfrm>
            <a:off x="238125" y="1076325"/>
            <a:ext cx="11591925" cy="1600438"/>
          </a:xfrm>
          <a:prstGeom prst="rect">
            <a:avLst/>
          </a:prstGeom>
          <a:noFill/>
          <a:ln>
            <a:solidFill>
              <a:schemeClr val="tx1"/>
            </a:solidFill>
          </a:ln>
        </p:spPr>
        <p:txBody>
          <a:bodyPr wrap="square" rtlCol="0">
            <a:spAutoFit/>
          </a:bodyPr>
          <a:lstStyle/>
          <a:p>
            <a:pPr marL="171450" indent="-171450">
              <a:buFont typeface="Arial" panose="020B0604020202020204" pitchFamily="34" charset="0"/>
              <a:buChar char="•"/>
            </a:pPr>
            <a:r>
              <a:rPr lang="en-US" sz="1400" dirty="0" smtClean="0"/>
              <a:t>Implementation models shall consist of two kinds: resource models and service models. </a:t>
            </a:r>
          </a:p>
          <a:p>
            <a:pPr marL="171450" indent="-171450">
              <a:buFont typeface="Arial" panose="020B0604020202020204" pitchFamily="34" charset="0"/>
              <a:buChar char="•"/>
            </a:pPr>
            <a:r>
              <a:rPr lang="en-US" sz="1400" b="1" dirty="0" smtClean="0"/>
              <a:t>Resource models </a:t>
            </a:r>
            <a:r>
              <a:rPr lang="en-US" sz="1400" dirty="0" smtClean="0"/>
              <a:t>is an abstraction to represent the capabilities of the network. For example, the models shall provide traffic engineering attributes which can be used for service assurance. The following picture shows some examples of IETF resource models. Note that IETF models represent resources in the form of topology, and also notice that model reusability is achieved via augmentation (like class inheritance).</a:t>
            </a:r>
          </a:p>
          <a:p>
            <a:pPr marL="171450" indent="-171450">
              <a:buFont typeface="Arial" panose="020B0604020202020204" pitchFamily="34" charset="0"/>
              <a:buChar char="•"/>
            </a:pPr>
            <a:r>
              <a:rPr lang="en-US" sz="1400" b="1" dirty="0" smtClean="0"/>
              <a:t>Service models </a:t>
            </a:r>
            <a:r>
              <a:rPr lang="en-US" sz="1400" dirty="0" smtClean="0"/>
              <a:t>represent various services which realize a Transport Slice. Service models may need to refer to (work with) resource models. IETF provides a set of L0-L3 service models. The following figure shows some example. Note the Non-IETF models may also be used, as long as they can work with the resource models.  </a:t>
            </a:r>
            <a:endParaRPr lang="en-US" sz="1400" dirty="0"/>
          </a:p>
        </p:txBody>
      </p:sp>
      <p:sp>
        <p:nvSpPr>
          <p:cNvPr id="25" name="Rectangle 24">
            <a:extLst>
              <a:ext uri="{FF2B5EF4-FFF2-40B4-BE49-F238E27FC236}">
                <a16:creationId xmlns="" xmlns:a16="http://schemas.microsoft.com/office/drawing/2014/main" id="{6B9BD0F7-D901-4CA2-B0B1-05D5E87BA65D}"/>
              </a:ext>
            </a:extLst>
          </p:cNvPr>
          <p:cNvSpPr/>
          <p:nvPr/>
        </p:nvSpPr>
        <p:spPr>
          <a:xfrm>
            <a:off x="7048500" y="4519435"/>
            <a:ext cx="3571875" cy="483586"/>
          </a:xfrm>
          <a:prstGeom prst="rect">
            <a:avLst/>
          </a:prstGeom>
          <a:solidFill>
            <a:srgbClr val="EAEFF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44546A"/>
                </a:solidFill>
              </a:rPr>
              <a:t>L1 models: OTN-tunnel</a:t>
            </a:r>
            <a:endParaRPr lang="en-US" sz="1600" dirty="0">
              <a:solidFill>
                <a:srgbClr val="44546A"/>
              </a:solidFill>
            </a:endParaRPr>
          </a:p>
        </p:txBody>
      </p:sp>
      <p:sp>
        <p:nvSpPr>
          <p:cNvPr id="30" name="Rectangle 29">
            <a:extLst>
              <a:ext uri="{FF2B5EF4-FFF2-40B4-BE49-F238E27FC236}">
                <a16:creationId xmlns="" xmlns:a16="http://schemas.microsoft.com/office/drawing/2014/main" id="{6B9BD0F7-D901-4CA2-B0B1-05D5E87BA65D}"/>
              </a:ext>
            </a:extLst>
          </p:cNvPr>
          <p:cNvSpPr/>
          <p:nvPr/>
        </p:nvSpPr>
        <p:spPr>
          <a:xfrm>
            <a:off x="7058026" y="3909835"/>
            <a:ext cx="3781424" cy="483586"/>
          </a:xfrm>
          <a:prstGeom prst="rect">
            <a:avLst/>
          </a:prstGeom>
          <a:solidFill>
            <a:srgbClr val="EAEFF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44546A"/>
                </a:solidFill>
              </a:rPr>
              <a:t>L2 models: L2VPN/ETH-trans-service/etc.</a:t>
            </a:r>
            <a:endParaRPr lang="en-US" sz="1600" dirty="0">
              <a:solidFill>
                <a:srgbClr val="44546A"/>
              </a:solidFill>
            </a:endParaRPr>
          </a:p>
        </p:txBody>
      </p:sp>
      <p:sp>
        <p:nvSpPr>
          <p:cNvPr id="36" name="Rectangle 35">
            <a:extLst>
              <a:ext uri="{FF2B5EF4-FFF2-40B4-BE49-F238E27FC236}">
                <a16:creationId xmlns="" xmlns:a16="http://schemas.microsoft.com/office/drawing/2014/main" id="{6B9BD0F7-D901-4CA2-B0B1-05D5E87BA65D}"/>
              </a:ext>
            </a:extLst>
          </p:cNvPr>
          <p:cNvSpPr/>
          <p:nvPr/>
        </p:nvSpPr>
        <p:spPr>
          <a:xfrm>
            <a:off x="7058025" y="5129035"/>
            <a:ext cx="3117671" cy="483586"/>
          </a:xfrm>
          <a:prstGeom prst="rect">
            <a:avLst/>
          </a:prstGeom>
          <a:solidFill>
            <a:srgbClr val="EAEFF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44546A"/>
                </a:solidFill>
              </a:rPr>
              <a:t>L0 models: </a:t>
            </a:r>
            <a:r>
              <a:rPr lang="en-US" sz="1600" dirty="0" err="1" smtClean="0">
                <a:solidFill>
                  <a:srgbClr val="44546A"/>
                </a:solidFill>
              </a:rPr>
              <a:t>Och</a:t>
            </a:r>
            <a:r>
              <a:rPr lang="en-US" sz="1600" dirty="0" smtClean="0">
                <a:solidFill>
                  <a:srgbClr val="44546A"/>
                </a:solidFill>
              </a:rPr>
              <a:t>-tunnel</a:t>
            </a:r>
            <a:endParaRPr lang="en-US" sz="1600" dirty="0">
              <a:solidFill>
                <a:srgbClr val="44546A"/>
              </a:solidFill>
            </a:endParaRPr>
          </a:p>
        </p:txBody>
      </p:sp>
      <p:sp>
        <p:nvSpPr>
          <p:cNvPr id="37" name="Rectangle 36">
            <a:extLst>
              <a:ext uri="{FF2B5EF4-FFF2-40B4-BE49-F238E27FC236}">
                <a16:creationId xmlns="" xmlns:a16="http://schemas.microsoft.com/office/drawing/2014/main" id="{6B9BD0F7-D901-4CA2-B0B1-05D5E87BA65D}"/>
              </a:ext>
            </a:extLst>
          </p:cNvPr>
          <p:cNvSpPr/>
          <p:nvPr/>
        </p:nvSpPr>
        <p:spPr>
          <a:xfrm>
            <a:off x="7067550" y="5814835"/>
            <a:ext cx="3117671" cy="483586"/>
          </a:xfrm>
          <a:prstGeom prst="rect">
            <a:avLst/>
          </a:prstGeom>
          <a:solidFill>
            <a:srgbClr val="EAEFF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rgbClr val="44546A"/>
                </a:solidFill>
              </a:rPr>
              <a:t>Non-IETF service models: TAPI, MEF, etc.</a:t>
            </a:r>
            <a:endParaRPr lang="en-US" sz="1600" dirty="0">
              <a:solidFill>
                <a:srgbClr val="44546A"/>
              </a:solidFill>
            </a:endParaRPr>
          </a:p>
        </p:txBody>
      </p:sp>
    </p:spTree>
    <p:extLst>
      <p:ext uri="{BB962C8B-B14F-4D97-AF65-F5344CB8AC3E}">
        <p14:creationId xmlns:p14="http://schemas.microsoft.com/office/powerpoint/2010/main" val="6322009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6957B74-5A41-FD4A-B89C-8C390F46AE63}"/>
              </a:ext>
            </a:extLst>
          </p:cNvPr>
          <p:cNvSpPr>
            <a:spLocks noGrp="1"/>
          </p:cNvSpPr>
          <p:nvPr>
            <p:ph idx="1"/>
          </p:nvPr>
        </p:nvSpPr>
        <p:spPr>
          <a:xfrm>
            <a:off x="171450" y="1005840"/>
            <a:ext cx="11410950" cy="5021262"/>
          </a:xfrm>
        </p:spPr>
        <p:txBody>
          <a:bodyPr>
            <a:normAutofit/>
          </a:bodyPr>
          <a:lstStyle/>
          <a:p>
            <a:pPr marL="342900" indent="-342900">
              <a:lnSpc>
                <a:spcPct val="100000"/>
              </a:lnSpc>
              <a:spcBef>
                <a:spcPts val="1800"/>
              </a:spcBef>
              <a:buAutoNum type="arabicPeriod"/>
            </a:pPr>
            <a:r>
              <a:rPr lang="en-US" altLang="zh-CN" sz="2800" dirty="0" smtClean="0">
                <a:solidFill>
                  <a:schemeClr val="accent3">
                    <a:lumMod val="40000"/>
                    <a:lumOff val="60000"/>
                  </a:schemeClr>
                </a:solidFill>
              </a:rPr>
              <a:t>Overview of Transport Slicing solution</a:t>
            </a:r>
          </a:p>
          <a:p>
            <a:pPr marL="342900" indent="-342900">
              <a:lnSpc>
                <a:spcPct val="100000"/>
              </a:lnSpc>
              <a:spcBef>
                <a:spcPts val="1800"/>
              </a:spcBef>
              <a:buAutoNum type="arabicPeriod"/>
            </a:pPr>
            <a:r>
              <a:rPr lang="en-US" altLang="zh-CN" sz="2800" dirty="0" smtClean="0">
                <a:solidFill>
                  <a:schemeClr val="tx1"/>
                </a:solidFill>
              </a:rPr>
              <a:t>Align</a:t>
            </a:r>
            <a:r>
              <a:rPr lang="zh-CN" altLang="en-US" sz="2800" dirty="0" smtClean="0">
                <a:solidFill>
                  <a:schemeClr val="tx1"/>
                </a:solidFill>
              </a:rPr>
              <a:t> </a:t>
            </a:r>
            <a:r>
              <a:rPr lang="en-US" altLang="zh-CN" sz="2800" dirty="0" smtClean="0">
                <a:solidFill>
                  <a:schemeClr val="tx1"/>
                </a:solidFill>
              </a:rPr>
              <a:t>Transport</a:t>
            </a:r>
            <a:r>
              <a:rPr lang="zh-CN" altLang="en-US" sz="2800" dirty="0" smtClean="0">
                <a:solidFill>
                  <a:schemeClr val="tx1"/>
                </a:solidFill>
              </a:rPr>
              <a:t> </a:t>
            </a:r>
            <a:r>
              <a:rPr lang="en-US" altLang="zh-CN" sz="2800" dirty="0">
                <a:solidFill>
                  <a:schemeClr val="tx1"/>
                </a:solidFill>
              </a:rPr>
              <a:t>slicing</a:t>
            </a:r>
            <a:r>
              <a:rPr lang="zh-CN" altLang="en-US" sz="2800" dirty="0">
                <a:solidFill>
                  <a:schemeClr val="tx1"/>
                </a:solidFill>
              </a:rPr>
              <a:t> </a:t>
            </a:r>
            <a:r>
              <a:rPr lang="en-US" altLang="zh-CN" sz="2800" dirty="0" smtClean="0">
                <a:solidFill>
                  <a:schemeClr val="tx1"/>
                </a:solidFill>
              </a:rPr>
              <a:t>solution with E2E Network Slicing Use case</a:t>
            </a:r>
          </a:p>
          <a:p>
            <a:pPr marL="342900" indent="-342900">
              <a:lnSpc>
                <a:spcPct val="100000"/>
              </a:lnSpc>
              <a:spcBef>
                <a:spcPts val="1800"/>
              </a:spcBef>
              <a:buAutoNum type="arabicPeriod"/>
            </a:pPr>
            <a:r>
              <a:rPr lang="en-US" altLang="zh-CN" sz="2800" dirty="0">
                <a:solidFill>
                  <a:schemeClr val="accent3">
                    <a:lumMod val="40000"/>
                    <a:lumOff val="60000"/>
                  </a:schemeClr>
                </a:solidFill>
              </a:rPr>
              <a:t>Scope of Guilin release </a:t>
            </a:r>
          </a:p>
        </p:txBody>
      </p:sp>
      <p:sp>
        <p:nvSpPr>
          <p:cNvPr id="3" name="标题 2">
            <a:extLst>
              <a:ext uri="{FF2B5EF4-FFF2-40B4-BE49-F238E27FC236}">
                <a16:creationId xmlns="" xmlns:a16="http://schemas.microsoft.com/office/drawing/2014/main" id="{624F7971-778A-C94A-8B97-CA3818A1962B}"/>
              </a:ext>
            </a:extLst>
          </p:cNvPr>
          <p:cNvSpPr>
            <a:spLocks noGrp="1"/>
          </p:cNvSpPr>
          <p:nvPr>
            <p:ph type="title"/>
          </p:nvPr>
        </p:nvSpPr>
        <p:spPr/>
        <p:txBody>
          <a:bodyPr/>
          <a:lstStyle/>
          <a:p>
            <a:r>
              <a:rPr kumimoji="1" lang="en-US" altLang="zh-CN" dirty="0"/>
              <a:t>Content</a:t>
            </a:r>
            <a:endParaRPr kumimoji="1" lang="zh-CN" altLang="en-US" dirty="0"/>
          </a:p>
        </p:txBody>
      </p:sp>
      <p:sp>
        <p:nvSpPr>
          <p:cNvPr id="4" name="页脚占位符 3">
            <a:extLst>
              <a:ext uri="{FF2B5EF4-FFF2-40B4-BE49-F238E27FC236}">
                <a16:creationId xmlns="" xmlns:a16="http://schemas.microsoft.com/office/drawing/2014/main" id="{1C0EA929-970B-B24E-99A2-347DD9C70467}"/>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3343871226"/>
      </p:ext>
    </p:extLst>
  </p:cSld>
  <p:clrMapOvr>
    <a:masterClrMapping/>
  </p:clrMapOvr>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20809</TotalTime>
  <Words>1750</Words>
  <Application>Microsoft Office PowerPoint</Application>
  <PresentationFormat>Widescreen</PresentationFormat>
  <Paragraphs>327</Paragraphs>
  <Slides>20</Slides>
  <Notes>7</Notes>
  <HiddenSlides>0</HiddenSlides>
  <MMClips>0</MMClips>
  <ScaleCrop>false</ScaleCrop>
  <HeadingPairs>
    <vt:vector size="8" baseType="variant">
      <vt:variant>
        <vt:lpstr>Fonts Used</vt:lpstr>
      </vt:variant>
      <vt:variant>
        <vt:i4>15</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38" baseType="lpstr">
      <vt:lpstr>.AppleSystemUIFont</vt:lpstr>
      <vt:lpstr>Apple Braille</vt:lpstr>
      <vt:lpstr>Geneva</vt:lpstr>
      <vt:lpstr>Intel Clear Light</vt:lpstr>
      <vt:lpstr>MS PGothic</vt:lpstr>
      <vt:lpstr>Yu Gothic</vt:lpstr>
      <vt:lpstr>Yu Gothic Light</vt:lpstr>
      <vt:lpstr>华文仿宋</vt:lpstr>
      <vt:lpstr>宋体</vt:lpstr>
      <vt:lpstr>微软雅黑</vt:lpstr>
      <vt:lpstr>DengXian</vt:lpstr>
      <vt:lpstr>DengXian Light</vt:lpstr>
      <vt:lpstr>Arial</vt:lpstr>
      <vt:lpstr>Calibri</vt:lpstr>
      <vt:lpstr>Wingdings</vt:lpstr>
      <vt:lpstr>onap</vt:lpstr>
      <vt:lpstr>Thank you</vt:lpstr>
      <vt:lpstr>Visio.Drawing.15</vt:lpstr>
      <vt:lpstr>Transport Slicing for Guilin Release Discussion</vt:lpstr>
      <vt:lpstr>Content</vt:lpstr>
      <vt:lpstr>PowerPoint Presentation</vt:lpstr>
      <vt:lpstr>PowerPoint Presentation</vt:lpstr>
      <vt:lpstr>PowerPoint Presentation</vt:lpstr>
      <vt:lpstr>PowerPoint Presentation</vt:lpstr>
      <vt:lpstr>PowerPoint Presentation</vt:lpstr>
      <vt:lpstr>PowerPoint Presentation</vt:lpstr>
      <vt:lpstr>Content</vt:lpstr>
      <vt:lpstr>ONAP-based Slice Management Overall Architecture Choices</vt:lpstr>
      <vt:lpstr>TS Implementation (right figure) to realize TN MSSMF (left figure)</vt:lpstr>
      <vt:lpstr>PowerPoint Presentation</vt:lpstr>
      <vt:lpstr>Content</vt:lpstr>
      <vt:lpstr>PowerPoint Presentation</vt:lpstr>
      <vt:lpstr>PowerPoint Presentation</vt:lpstr>
      <vt:lpstr>Transport Sub-net Slicing: Proposal</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Henry Yu</cp:lastModifiedBy>
  <cp:revision>424</cp:revision>
  <dcterms:created xsi:type="dcterms:W3CDTF">2019-03-14T06:44:57Z</dcterms:created>
  <dcterms:modified xsi:type="dcterms:W3CDTF">2020-03-14T19:13:19Z</dcterms:modified>
</cp:coreProperties>
</file>