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24"/>
  </p:notesMasterIdLst>
  <p:sldIdLst>
    <p:sldId id="326" r:id="rId2"/>
    <p:sldId id="561" r:id="rId3"/>
    <p:sldId id="562" r:id="rId4"/>
    <p:sldId id="598" r:id="rId5"/>
    <p:sldId id="284" r:id="rId6"/>
    <p:sldId id="600" r:id="rId7"/>
    <p:sldId id="595" r:id="rId8"/>
    <p:sldId id="596" r:id="rId9"/>
    <p:sldId id="293" r:id="rId10"/>
    <p:sldId id="289" r:id="rId11"/>
    <p:sldId id="426" r:id="rId12"/>
    <p:sldId id="563" r:id="rId13"/>
    <p:sldId id="602" r:id="rId14"/>
    <p:sldId id="589" r:id="rId15"/>
    <p:sldId id="593" r:id="rId16"/>
    <p:sldId id="603" r:id="rId17"/>
    <p:sldId id="564" r:id="rId18"/>
    <p:sldId id="607" r:id="rId19"/>
    <p:sldId id="606" r:id="rId20"/>
    <p:sldId id="558" r:id="rId21"/>
    <p:sldId id="559" r:id="rId22"/>
    <p:sldId id="533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CCFFFF"/>
    <a:srgbClr val="FF2929"/>
    <a:srgbClr val="66CCFF"/>
    <a:srgbClr val="FFD347"/>
    <a:srgbClr val="FF8585"/>
    <a:srgbClr val="66FFFF"/>
    <a:srgbClr val="CCE4BE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6" autoAdjust="0"/>
    <p:restoredTop sz="94016" autoAdjust="0"/>
  </p:normalViewPr>
  <p:slideViewPr>
    <p:cSldViewPr snapToGrid="0" snapToObjects="1">
      <p:cViewPr varScale="1">
        <p:scale>
          <a:sx n="76" d="100"/>
          <a:sy n="76" d="100"/>
        </p:scale>
        <p:origin x="67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77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058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4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55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with EXT-API if DES can be part of EXT-API component.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8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Maximum number of sessions = x</a:t>
            </a:r>
          </a:p>
          <a:p>
            <a:endParaRPr lang="en-US" dirty="0"/>
          </a:p>
          <a:p>
            <a:r>
              <a:rPr lang="en-US" dirty="0"/>
              <a:t>Level of sessions reached = (n/x) * 100 (if it is &lt; 75%, then my threshold is not reached)</a:t>
            </a:r>
          </a:p>
          <a:p>
            <a:endParaRPr lang="en-US" dirty="0"/>
          </a:p>
          <a:p>
            <a:r>
              <a:rPr lang="en-US" dirty="0"/>
              <a:t>Resource occupancy % = (Average CPU load/Total CPU allocated to the NSI)</a:t>
            </a:r>
          </a:p>
          <a:p>
            <a:endParaRPr lang="en-US" dirty="0"/>
          </a:p>
          <a:p>
            <a:r>
              <a:rPr lang="en-US" dirty="0"/>
              <a:t>Upstream throughput % = 100* w/(allocated BW)</a:t>
            </a:r>
          </a:p>
          <a:p>
            <a:endParaRPr lang="en-US" dirty="0"/>
          </a:p>
          <a:p>
            <a:r>
              <a:rPr lang="en-US" dirty="0"/>
              <a:t>Scenario 1 = ONAP is Core NSSMF (KPI computation at NSSI level is done by ONAP)</a:t>
            </a:r>
          </a:p>
          <a:p>
            <a:r>
              <a:rPr lang="en-US" dirty="0"/>
              <a:t>Scenario 2 = Core NSSMF is outside ONAP (some of the NSSI KPIs will be given to ONAP)</a:t>
            </a:r>
          </a:p>
          <a:p>
            <a:r>
              <a:rPr lang="en-US" dirty="0"/>
              <a:t>In both scenarios, NSI KPIs are computed in ONAP.</a:t>
            </a:r>
          </a:p>
          <a:p>
            <a:endParaRPr lang="en-US" dirty="0"/>
          </a:p>
          <a:p>
            <a:r>
              <a:rPr lang="en-US" dirty="0"/>
              <a:t>KPI computation = DCAE MS.</a:t>
            </a:r>
          </a:p>
          <a:p>
            <a:endParaRPr lang="en-US" dirty="0"/>
          </a:p>
          <a:p>
            <a:r>
              <a:rPr lang="en-US" dirty="0"/>
              <a:t>New DCAE MS-1</a:t>
            </a:r>
          </a:p>
          <a:p>
            <a:pPr marL="228600" indent="-228600">
              <a:buAutoNum type="arabicPeriod"/>
            </a:pPr>
            <a:r>
              <a:rPr lang="en-US" dirty="0"/>
              <a:t>Closed Loop KPI computation for NSI</a:t>
            </a:r>
          </a:p>
          <a:p>
            <a:pPr marL="228600" indent="-228600">
              <a:buAutoNum type="arabicPeriod"/>
            </a:pPr>
            <a:r>
              <a:rPr lang="en-US" dirty="0"/>
              <a:t>For all the Service Profile listed KPIs, and KPI monitoring KPIs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KPI monitoring</a:t>
            </a:r>
          </a:p>
          <a:p>
            <a:pPr marL="228600" indent="-228600">
              <a:buAutoNum type="arabicPeriod"/>
            </a:pPr>
            <a:r>
              <a:rPr lang="en-US" dirty="0"/>
              <a:t>Data collection from SB (VES standard) (Reuse Bulk PM for 3GPP specified data)</a:t>
            </a:r>
          </a:p>
          <a:p>
            <a:pPr marL="228600" indent="-228600">
              <a:buAutoNum type="arabicPeriod"/>
            </a:pPr>
            <a:r>
              <a:rPr lang="en-US" dirty="0"/>
              <a:t>Request to report data from NF/NSSMF (reuse Bulk PM for NF data, for NSSMF – check 3GPP???)</a:t>
            </a:r>
          </a:p>
          <a:p>
            <a:pPr marL="228600" indent="-228600">
              <a:buAutoNum type="arabicPeriod"/>
            </a:pPr>
            <a:r>
              <a:rPr lang="en-US" dirty="0"/>
              <a:t>O-RAN alignment (for RAN data reporting) (O1)</a:t>
            </a:r>
          </a:p>
          <a:p>
            <a:pPr marL="228600" indent="-228600">
              <a:buAutoNum type="arabicPeriod"/>
            </a:pPr>
            <a:r>
              <a:rPr lang="en-US" dirty="0"/>
              <a:t>Modeling part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New DCAE MS-2</a:t>
            </a:r>
          </a:p>
          <a:p>
            <a:pPr marL="228600" indent="-228600">
              <a:buAutoNum type="arabicPeriod"/>
            </a:pPr>
            <a:r>
              <a:rPr lang="en-US" dirty="0"/>
              <a:t>Closed Loop KPI computation for NSSI</a:t>
            </a:r>
          </a:p>
          <a:p>
            <a:pPr marL="228600" indent="-228600">
              <a:buAutoNum type="arabicPeriod"/>
            </a:pPr>
            <a:r>
              <a:rPr lang="en-US" dirty="0"/>
              <a:t>For all the Slice Profile listed KPIs, and KPI monitoring KPIs provided by NSMF to be computed as NSSI level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Formula can be given via </a:t>
            </a:r>
            <a:r>
              <a:rPr lang="en-US" dirty="0" err="1"/>
              <a:t>LuKai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Policy</a:t>
            </a:r>
          </a:p>
          <a:p>
            <a:pPr marL="228600" indent="-228600">
              <a:buAutoNum type="arabicPeriod"/>
            </a:pPr>
            <a:r>
              <a:rPr lang="en-US" dirty="0"/>
              <a:t>KPI formulas for any new KPIs to be computed</a:t>
            </a:r>
          </a:p>
          <a:p>
            <a:pPr marL="228600" indent="-228600">
              <a:buAutoNum type="arabicPeriod"/>
            </a:pPr>
            <a:r>
              <a:rPr lang="en-US" dirty="0"/>
              <a:t>Threshold policies, configuration (how often you will do KPI computation, KPI data aggregation, storage window – last ‘n’ samples)</a:t>
            </a:r>
          </a:p>
          <a:p>
            <a:pPr marL="228600" indent="-228600">
              <a:buAutoNum type="arabicPeriod"/>
            </a:pPr>
            <a:r>
              <a:rPr lang="en-US" dirty="0"/>
              <a:t>Closed loop policy -&gt; there may be some small code impact in Policy component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72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PMSH can be extended to remove SO &lt;-&gt; SA-MS interaction (check if AAI notification can be reused?)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69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Tracking area list provided</a:t>
            </a:r>
          </a:p>
          <a:p>
            <a:r>
              <a:rPr lang="en-US" dirty="0"/>
              <a:t>AAI or CPS</a:t>
            </a:r>
          </a:p>
          <a:p>
            <a:r>
              <a:rPr lang="en-US" dirty="0"/>
              <a:t>Static mapping RU -&gt; DU to start with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16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Tracking area list provided</a:t>
            </a:r>
          </a:p>
          <a:p>
            <a:r>
              <a:rPr lang="en-US" dirty="0"/>
              <a:t>AAI or CPS</a:t>
            </a:r>
          </a:p>
          <a:p>
            <a:r>
              <a:rPr lang="en-US" dirty="0"/>
              <a:t>Static mapping RU -&gt; DU to start with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96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err="1"/>
              <a:t>Eg</a:t>
            </a:r>
            <a:r>
              <a:rPr kumimoji="1" lang="en-US" altLang="zh-CN" dirty="0"/>
              <a:t>:</a:t>
            </a:r>
            <a:r>
              <a:rPr kumimoji="1" lang="zh-CN" altLang="en-US" dirty="0"/>
              <a:t> </a:t>
            </a:r>
            <a:r>
              <a:rPr kumimoji="1" lang="en-US" altLang="zh-CN" dirty="0"/>
              <a:t>toy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</a:p>
          <a:p>
            <a:endParaRPr kumimoji="1" lang="en-US" altLang="zh-CN" dirty="0"/>
          </a:p>
          <a:p>
            <a:r>
              <a:rPr kumimoji="1" lang="en-US" altLang="zh-CN" dirty="0" err="1"/>
              <a:t>Eg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throughput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&gt;10</a:t>
            </a:r>
            <a:r>
              <a:rPr kumimoji="1" lang="zh-CN" altLang="en-US" dirty="0"/>
              <a:t> </a:t>
            </a:r>
            <a:r>
              <a:rPr kumimoji="1" lang="en-US" altLang="zh-CN" dirty="0"/>
              <a:t>send</a:t>
            </a:r>
            <a:r>
              <a:rPr kumimoji="1" lang="zh-CN" altLang="en-US" dirty="0"/>
              <a:t> </a:t>
            </a:r>
            <a:r>
              <a:rPr kumimoji="1" lang="en-US" altLang="zh-CN" dirty="0"/>
              <a:t>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event,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Situation</a:t>
            </a:r>
            <a:r>
              <a:rPr kumimoji="1" lang="zh-CN" altLang="en-US" dirty="0"/>
              <a:t>，</a:t>
            </a:r>
            <a:r>
              <a:rPr kumimoji="1" lang="en-US" altLang="zh-CN" dirty="0"/>
              <a:t>tendency,</a:t>
            </a:r>
            <a:r>
              <a:rPr kumimoji="1" lang="zh-CN" altLang="en-US" dirty="0"/>
              <a:t> 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VES,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JSON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Analysis</a:t>
            </a:r>
            <a:r>
              <a:rPr kumimoji="1" lang="zh-CN" altLang="en-US" dirty="0"/>
              <a:t> </a:t>
            </a:r>
            <a:r>
              <a:rPr kumimoji="1" lang="en-US" altLang="zh-CN" dirty="0"/>
              <a:t>MS.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TCA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read</a:t>
            </a:r>
            <a:r>
              <a:rPr kumimoji="1" lang="zh-CN" altLang="en-US" dirty="0"/>
              <a:t> </a:t>
            </a:r>
            <a:r>
              <a:rPr kumimoji="1" lang="en-US" altLang="zh-CN" dirty="0"/>
              <a:t>VES,</a:t>
            </a:r>
          </a:p>
          <a:p>
            <a:r>
              <a:rPr kumimoji="1" lang="en-US" altLang="zh-CN" dirty="0"/>
              <a:t>May</a:t>
            </a:r>
            <a:r>
              <a:rPr kumimoji="1" lang="zh-CN" altLang="en-US" dirty="0"/>
              <a:t> </a:t>
            </a:r>
            <a:r>
              <a:rPr kumimoji="1" lang="en-US" altLang="zh-CN" dirty="0"/>
              <a:t>need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json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convert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ves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37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Draw simple drawings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1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5/28/2020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5599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94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7" r:id="rId6"/>
    <p:sldLayoutId id="2147483658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303819"/>
            <a:ext cx="11332718" cy="151482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/>
              <a:t>KPI Monitoring, Closed Loop and Intelligent Slicing</a:t>
            </a:r>
            <a:br>
              <a:rPr lang="en-US" dirty="0"/>
            </a:br>
            <a:r>
              <a:rPr lang="en-US" dirty="0"/>
              <a:t>(Part of the E2E Network Slicing </a:t>
            </a:r>
            <a:r>
              <a:rPr lang="en-US" altLang="zh-CN" dirty="0"/>
              <a:t>U</a:t>
            </a:r>
            <a:r>
              <a:rPr lang="en-US" dirty="0"/>
              <a:t>se </a:t>
            </a:r>
            <a:r>
              <a:rPr lang="en-US" altLang="zh-CN" dirty="0"/>
              <a:t>C</a:t>
            </a:r>
            <a:r>
              <a:rPr lang="en-US" dirty="0"/>
              <a:t>ase)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50F9EF9B-685A-426C-B6A4-5FF16554B9FF}"/>
              </a:ext>
            </a:extLst>
          </p:cNvPr>
          <p:cNvSpPr txBox="1">
            <a:spLocks/>
          </p:cNvSpPr>
          <p:nvPr/>
        </p:nvSpPr>
        <p:spPr>
          <a:xfrm>
            <a:off x="1978766" y="3818641"/>
            <a:ext cx="8955251" cy="170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  <a:p>
            <a:r>
              <a:rPr lang="en-US" altLang="zh-CN" sz="1600" b="1" dirty="0"/>
              <a:t>Participants:</a:t>
            </a:r>
            <a:r>
              <a:rPr lang="zh-CN" altLang="en-US" sz="1600" b="1" dirty="0"/>
              <a:t> </a:t>
            </a:r>
            <a:r>
              <a:rPr lang="en-US" altLang="zh-CN" sz="1400" dirty="0"/>
              <a:t>CMCC,</a:t>
            </a:r>
            <a:r>
              <a:rPr lang="zh-CN" altLang="en-US" sz="1400" dirty="0"/>
              <a:t> </a:t>
            </a:r>
            <a:r>
              <a:rPr lang="en-US" altLang="zh-CN" sz="1400" dirty="0"/>
              <a:t>Wipro,</a:t>
            </a:r>
            <a:r>
              <a:rPr lang="zh-CN" altLang="en-US" sz="1400" dirty="0"/>
              <a:t> </a:t>
            </a:r>
            <a:r>
              <a:rPr lang="en-US" altLang="zh-CN" sz="1400" dirty="0"/>
              <a:t>Huawei,</a:t>
            </a:r>
            <a:r>
              <a:rPr lang="zh-CN" altLang="en-US" sz="1400" dirty="0"/>
              <a:t> </a:t>
            </a:r>
            <a:r>
              <a:rPr lang="en-US" altLang="zh-CN" sz="1400" dirty="0"/>
              <a:t>AT&amp;T,</a:t>
            </a:r>
            <a:r>
              <a:rPr lang="zh-CN" altLang="en-US" sz="1400" dirty="0"/>
              <a:t> </a:t>
            </a:r>
            <a:r>
              <a:rPr lang="en-US" altLang="zh-CN" sz="1400" dirty="0"/>
              <a:t>QCT,</a:t>
            </a:r>
            <a:r>
              <a:rPr lang="zh-CN" altLang="en-US" sz="1400" dirty="0"/>
              <a:t> </a:t>
            </a:r>
            <a:r>
              <a:rPr lang="en-US" altLang="zh-CN" sz="1400" dirty="0"/>
              <a:t>Amdocs,</a:t>
            </a:r>
            <a:r>
              <a:rPr lang="zh-CN" altLang="en-US" sz="1400" dirty="0"/>
              <a:t> </a:t>
            </a:r>
            <a:r>
              <a:rPr lang="en-US" altLang="zh-CN" sz="1400" dirty="0"/>
              <a:t>Fujitsu, Verizon,</a:t>
            </a:r>
            <a:r>
              <a:rPr lang="zh-CN" altLang="en-US" sz="1400" dirty="0"/>
              <a:t> </a:t>
            </a:r>
            <a:r>
              <a:rPr lang="en-US" altLang="zh-CN" sz="1400" dirty="0"/>
              <a:t>Reliance</a:t>
            </a:r>
            <a:r>
              <a:rPr lang="zh-CN" altLang="en-US" sz="1400" dirty="0"/>
              <a:t> </a:t>
            </a:r>
            <a:r>
              <a:rPr lang="en-US" altLang="zh-CN" sz="1400" dirty="0" err="1"/>
              <a:t>Jio</a:t>
            </a:r>
            <a:r>
              <a:rPr lang="en-US" altLang="zh-CN" sz="1400" dirty="0"/>
              <a:t>,</a:t>
            </a:r>
            <a:r>
              <a:rPr lang="zh-CN" altLang="en-US" sz="1400" dirty="0"/>
              <a:t> </a:t>
            </a:r>
            <a:r>
              <a:rPr lang="en-US" altLang="zh-CN" sz="1400" dirty="0"/>
              <a:t>Tencent,</a:t>
            </a:r>
            <a:r>
              <a:rPr lang="zh-CN" altLang="en-US" sz="1400" dirty="0"/>
              <a:t> </a:t>
            </a:r>
            <a:r>
              <a:rPr lang="en-US" altLang="zh-CN" sz="1400" dirty="0"/>
              <a:t>China</a:t>
            </a:r>
            <a:r>
              <a:rPr lang="zh-CN" altLang="en-US" sz="1400" dirty="0"/>
              <a:t> </a:t>
            </a:r>
            <a:r>
              <a:rPr lang="en-US" altLang="zh-CN" sz="1400" dirty="0"/>
              <a:t>Telecom</a:t>
            </a:r>
            <a:endParaRPr lang="ru-RU" sz="1400" dirty="0"/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2708794C-2D96-C24F-B5C0-B50D27060A0C}"/>
              </a:ext>
            </a:extLst>
          </p:cNvPr>
          <p:cNvSpPr txBox="1">
            <a:spLocks/>
          </p:cNvSpPr>
          <p:nvPr/>
        </p:nvSpPr>
        <p:spPr>
          <a:xfrm>
            <a:off x="4802224" y="4793158"/>
            <a:ext cx="6706845" cy="8853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  <a:p>
            <a:r>
              <a:rPr lang="en-US" altLang="zh-CN" sz="1600" b="1" dirty="0"/>
              <a:t>Authors:</a:t>
            </a:r>
            <a:r>
              <a:rPr lang="en-US" altLang="zh-CN" sz="1400" dirty="0"/>
              <a:t> Lin</a:t>
            </a:r>
            <a:r>
              <a:rPr lang="zh-CN" altLang="en-US" sz="1400" dirty="0"/>
              <a:t> </a:t>
            </a:r>
            <a:r>
              <a:rPr lang="en-US" altLang="zh-CN" sz="1400" dirty="0"/>
              <a:t>Meng (CMCC),</a:t>
            </a:r>
            <a:r>
              <a:rPr lang="zh-CN" altLang="en-US" sz="1400" dirty="0"/>
              <a:t> </a:t>
            </a:r>
            <a:r>
              <a:rPr lang="en-US" altLang="zh-CN" sz="1400" dirty="0"/>
              <a:t>Swaminathan S (Wipro), </a:t>
            </a:r>
            <a:r>
              <a:rPr lang="en-US" sz="1400" dirty="0" err="1"/>
              <a:t>Guobiao</a:t>
            </a:r>
            <a:r>
              <a:rPr lang="en-US" sz="1400" dirty="0"/>
              <a:t> Mo (CMCC)</a:t>
            </a:r>
            <a:r>
              <a:rPr lang="en-US" altLang="zh-CN" sz="1400" dirty="0"/>
              <a:t>,</a:t>
            </a:r>
            <a:r>
              <a:rPr lang="zh-CN" altLang="en-US" sz="1400" dirty="0"/>
              <a:t> </a:t>
            </a:r>
            <a:endParaRPr lang="en-US" altLang="zh-CN" sz="1400" dirty="0"/>
          </a:p>
          <a:p>
            <a:r>
              <a:rPr lang="en-US" altLang="zh-CN" sz="1400" dirty="0"/>
              <a:t>Lu</a:t>
            </a:r>
            <a:r>
              <a:rPr lang="zh-CN" altLang="en-US" sz="1400" dirty="0"/>
              <a:t> </a:t>
            </a:r>
            <a:r>
              <a:rPr lang="en-US" altLang="zh-CN" sz="1400" dirty="0"/>
              <a:t>Kai</a:t>
            </a:r>
            <a:r>
              <a:rPr lang="zh-CN" altLang="en-US" sz="1400" dirty="0"/>
              <a:t> </a:t>
            </a:r>
            <a:r>
              <a:rPr lang="en-US" altLang="zh-CN" sz="1400" dirty="0"/>
              <a:t>(CMCC)</a:t>
            </a:r>
            <a:endParaRPr lang="ru-RU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9F7C7E-3D2C-440D-8E17-7EEAC57B5467}"/>
              </a:ext>
            </a:extLst>
          </p:cNvPr>
          <p:cNvSpPr txBox="1"/>
          <p:nvPr/>
        </p:nvSpPr>
        <p:spPr>
          <a:xfrm>
            <a:off x="10219934" y="6477142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28, 2020</a:t>
            </a:r>
          </a:p>
        </p:txBody>
      </p:sp>
    </p:spTree>
    <p:extLst>
      <p:ext uri="{BB962C8B-B14F-4D97-AF65-F5344CB8AC3E}">
        <p14:creationId xmlns:p14="http://schemas.microsoft.com/office/powerpoint/2010/main" val="209847586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>
            <a:extLst>
              <a:ext uri="{FF2B5EF4-FFF2-40B4-BE49-F238E27FC236}">
                <a16:creationId xmlns:a16="http://schemas.microsoft.com/office/drawing/2014/main" id="{0C9679A0-C406-104A-9D3D-E454ABFA0B10}"/>
              </a:ext>
            </a:extLst>
          </p:cNvPr>
          <p:cNvSpPr>
            <a:spLocks/>
          </p:cNvSpPr>
          <p:nvPr/>
        </p:nvSpPr>
        <p:spPr>
          <a:xfrm>
            <a:off x="76459" y="1300441"/>
            <a:ext cx="1027227" cy="252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67" dirty="0">
                <a:solidFill>
                  <a:schemeClr val="tx1"/>
                </a:solidFill>
              </a:rPr>
              <a:t>NF</a:t>
            </a:r>
            <a:endParaRPr lang="zh-CN" altLang="en-US" sz="1467" dirty="0">
              <a:solidFill>
                <a:schemeClr val="tx1"/>
              </a:solidFill>
            </a:endParaRPr>
          </a:p>
        </p:txBody>
      </p:sp>
      <p:cxnSp>
        <p:nvCxnSpPr>
          <p:cNvPr id="65" name="直接连接符 8">
            <a:extLst>
              <a:ext uri="{FF2B5EF4-FFF2-40B4-BE49-F238E27FC236}">
                <a16:creationId xmlns:a16="http://schemas.microsoft.com/office/drawing/2014/main" id="{F0A2C15B-FE7B-C04A-8B9C-CBED2CE00F41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590073" y="1552880"/>
            <a:ext cx="0" cy="44882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>
            <a:extLst>
              <a:ext uri="{FF2B5EF4-FFF2-40B4-BE49-F238E27FC236}">
                <a16:creationId xmlns:a16="http://schemas.microsoft.com/office/drawing/2014/main" id="{5D9428A3-7354-7441-9E0D-3C736AEEBDA3}"/>
              </a:ext>
            </a:extLst>
          </p:cNvPr>
          <p:cNvSpPr>
            <a:spLocks/>
          </p:cNvSpPr>
          <p:nvPr/>
        </p:nvSpPr>
        <p:spPr>
          <a:xfrm>
            <a:off x="3810489" y="1276019"/>
            <a:ext cx="823774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DFC</a:t>
            </a:r>
          </a:p>
        </p:txBody>
      </p:sp>
      <p:cxnSp>
        <p:nvCxnSpPr>
          <p:cNvPr id="69" name="直接连接符 12">
            <a:extLst>
              <a:ext uri="{FF2B5EF4-FFF2-40B4-BE49-F238E27FC236}">
                <a16:creationId xmlns:a16="http://schemas.microsoft.com/office/drawing/2014/main" id="{79F377DC-9406-CD4F-8557-EA0EF54C55A5}"/>
              </a:ext>
            </a:extLst>
          </p:cNvPr>
          <p:cNvCxnSpPr>
            <a:cxnSpLocks/>
          </p:cNvCxnSpPr>
          <p:nvPr/>
        </p:nvCxnSpPr>
        <p:spPr>
          <a:xfrm>
            <a:off x="4222376" y="1514318"/>
            <a:ext cx="18675" cy="44264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>
            <a:extLst>
              <a:ext uri="{FF2B5EF4-FFF2-40B4-BE49-F238E27FC236}">
                <a16:creationId xmlns:a16="http://schemas.microsoft.com/office/drawing/2014/main" id="{178FE9A3-4BCB-3F44-B9C6-146106BFC909}"/>
              </a:ext>
            </a:extLst>
          </p:cNvPr>
          <p:cNvSpPr>
            <a:spLocks/>
          </p:cNvSpPr>
          <p:nvPr/>
        </p:nvSpPr>
        <p:spPr>
          <a:xfrm>
            <a:off x="7386372" y="1344207"/>
            <a:ext cx="1259196" cy="23336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Computation service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80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  <a:stCxn id="79" idx="2"/>
          </p:cNvCxnSpPr>
          <p:nvPr/>
        </p:nvCxnSpPr>
        <p:spPr>
          <a:xfrm>
            <a:off x="8015970" y="1577568"/>
            <a:ext cx="32498" cy="45753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矩形 130">
            <a:extLst>
              <a:ext uri="{FF2B5EF4-FFF2-40B4-BE49-F238E27FC236}">
                <a16:creationId xmlns:a16="http://schemas.microsoft.com/office/drawing/2014/main" id="{178FE9A3-4BCB-3F44-B9C6-146106BFC909}"/>
              </a:ext>
            </a:extLst>
          </p:cNvPr>
          <p:cNvSpPr>
            <a:spLocks/>
          </p:cNvSpPr>
          <p:nvPr/>
        </p:nvSpPr>
        <p:spPr>
          <a:xfrm>
            <a:off x="11559660" y="1277065"/>
            <a:ext cx="871377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UUI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65" name="文本框 120">
            <a:extLst>
              <a:ext uri="{FF2B5EF4-FFF2-40B4-BE49-F238E27FC236}">
                <a16:creationId xmlns:a16="http://schemas.microsoft.com/office/drawing/2014/main" id="{7DECDA23-EDA2-6D4F-9F7D-33E6602B0CCF}"/>
              </a:ext>
            </a:extLst>
          </p:cNvPr>
          <p:cNvSpPr txBox="1">
            <a:spLocks/>
          </p:cNvSpPr>
          <p:nvPr/>
        </p:nvSpPr>
        <p:spPr>
          <a:xfrm>
            <a:off x="8053368" y="5323215"/>
            <a:ext cx="1434264" cy="276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Store in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datalake</a:t>
            </a:r>
            <a:endParaRPr lang="en-US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3" name="文本框 120">
            <a:extLst>
              <a:ext uri="{FF2B5EF4-FFF2-40B4-BE49-F238E27FC236}">
                <a16:creationId xmlns:a16="http://schemas.microsoft.com/office/drawing/2014/main" id="{7DECDA23-EDA2-6D4F-9F7D-33E6602B0CCF}"/>
              </a:ext>
            </a:extLst>
          </p:cNvPr>
          <p:cNvSpPr txBox="1">
            <a:spLocks/>
          </p:cNvSpPr>
          <p:nvPr/>
        </p:nvSpPr>
        <p:spPr>
          <a:xfrm>
            <a:off x="10894868" y="5455121"/>
            <a:ext cx="1329583" cy="276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Query result</a:t>
            </a:r>
          </a:p>
        </p:txBody>
      </p:sp>
      <p:cxnSp>
        <p:nvCxnSpPr>
          <p:cNvPr id="46" name="直接连接符 10">
            <a:extLst>
              <a:ext uri="{FF2B5EF4-FFF2-40B4-BE49-F238E27FC236}">
                <a16:creationId xmlns:a16="http://schemas.microsoft.com/office/drawing/2014/main" id="{0A1821E4-8421-4B49-ACE4-84F1F2CBDAAA}"/>
              </a:ext>
            </a:extLst>
          </p:cNvPr>
          <p:cNvCxnSpPr>
            <a:cxnSpLocks/>
          </p:cNvCxnSpPr>
          <p:nvPr/>
        </p:nvCxnSpPr>
        <p:spPr>
          <a:xfrm flipH="1">
            <a:off x="1635349" y="1545892"/>
            <a:ext cx="3565" cy="44882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3064166" y="3152162"/>
            <a:ext cx="1492646" cy="276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Publish VES event</a:t>
            </a:r>
          </a:p>
        </p:txBody>
      </p:sp>
      <p:cxnSp>
        <p:nvCxnSpPr>
          <p:cNvPr id="52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V="1">
            <a:off x="3037207" y="3429039"/>
            <a:ext cx="1203844" cy="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5622591" y="1344207"/>
            <a:ext cx="1171374" cy="2524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Pm-mapper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62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6208278" y="1596646"/>
            <a:ext cx="16862" cy="45753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右弧形箭头 62">
            <a:extLst>
              <a:ext uri="{FF2B5EF4-FFF2-40B4-BE49-F238E27FC236}">
                <a16:creationId xmlns:a16="http://schemas.microsoft.com/office/drawing/2014/main" id="{A5395633-2EB8-154F-AAD5-8F523CFE6046}"/>
              </a:ext>
            </a:extLst>
          </p:cNvPr>
          <p:cNvSpPr>
            <a:spLocks/>
          </p:cNvSpPr>
          <p:nvPr/>
        </p:nvSpPr>
        <p:spPr>
          <a:xfrm>
            <a:off x="8068603" y="4815261"/>
            <a:ext cx="225936" cy="296515"/>
          </a:xfrm>
          <a:prstGeom prst="curvedLeftArrow">
            <a:avLst>
              <a:gd name="adj1" fmla="val 8604"/>
              <a:gd name="adj2" fmla="val 50000"/>
              <a:gd name="adj3" fmla="val 25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4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1638914" y="2863174"/>
            <a:ext cx="1735524" cy="276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publish notify event</a:t>
            </a:r>
          </a:p>
        </p:txBody>
      </p:sp>
      <p:cxnSp>
        <p:nvCxnSpPr>
          <p:cNvPr id="58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1688073" y="3116338"/>
            <a:ext cx="140681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65">
            <a:extLst>
              <a:ext uri="{FF2B5EF4-FFF2-40B4-BE49-F238E27FC236}">
                <a16:creationId xmlns:a16="http://schemas.microsoft.com/office/drawing/2014/main" id="{CC0FC930-371D-5B45-8725-4A6D0141E148}"/>
              </a:ext>
            </a:extLst>
          </p:cNvPr>
          <p:cNvSpPr>
            <a:spLocks/>
          </p:cNvSpPr>
          <p:nvPr/>
        </p:nvSpPr>
        <p:spPr>
          <a:xfrm>
            <a:off x="2552824" y="1302004"/>
            <a:ext cx="1084136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 err="1">
                <a:solidFill>
                  <a:schemeClr val="tx1"/>
                </a:solidFill>
              </a:rPr>
              <a:t>DMaap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36" name="直接连接符 10">
            <a:extLst>
              <a:ext uri="{FF2B5EF4-FFF2-40B4-BE49-F238E27FC236}">
                <a16:creationId xmlns:a16="http://schemas.microsoft.com/office/drawing/2014/main" id="{0A1821E4-8421-4B49-ACE4-84F1F2CBDAAA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3051554" y="1554443"/>
            <a:ext cx="43338" cy="45056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475601" y="6921015"/>
            <a:ext cx="1010913" cy="508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480708" y="6567060"/>
            <a:ext cx="1005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Pm Notify </a:t>
            </a:r>
          </a:p>
        </p:txBody>
      </p:sp>
      <p:cxnSp>
        <p:nvCxnSpPr>
          <p:cNvPr id="60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4275112" y="3932259"/>
            <a:ext cx="99944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10082739" y="6284259"/>
            <a:ext cx="88981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6257638" y="4240441"/>
            <a:ext cx="941347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H="1">
            <a:off x="10972557" y="5750850"/>
            <a:ext cx="102572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10601885" y="1300439"/>
            <a:ext cx="741343" cy="2524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DES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40" name="直接连接符 145"/>
          <p:cNvCxnSpPr>
            <a:cxnSpLocks/>
          </p:cNvCxnSpPr>
          <p:nvPr/>
        </p:nvCxnSpPr>
        <p:spPr>
          <a:xfrm>
            <a:off x="11995097" y="1529612"/>
            <a:ext cx="30035" cy="51943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10972557" y="1552878"/>
            <a:ext cx="0" cy="49968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V="1">
            <a:off x="8005030" y="5296930"/>
            <a:ext cx="1347663" cy="653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120">
            <a:extLst>
              <a:ext uri="{FF2B5EF4-FFF2-40B4-BE49-F238E27FC236}">
                <a16:creationId xmlns:a16="http://schemas.microsoft.com/office/drawing/2014/main" id="{7DECDA23-EDA2-6D4F-9F7D-33E6602B0CCF}"/>
              </a:ext>
            </a:extLst>
          </p:cNvPr>
          <p:cNvSpPr txBox="1">
            <a:spLocks/>
          </p:cNvSpPr>
          <p:nvPr/>
        </p:nvSpPr>
        <p:spPr>
          <a:xfrm>
            <a:off x="10940084" y="6041107"/>
            <a:ext cx="1329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Return result</a:t>
            </a:r>
          </a:p>
        </p:txBody>
      </p:sp>
      <p:sp>
        <p:nvSpPr>
          <p:cNvPr id="44" name="Title 2"/>
          <p:cNvSpPr>
            <a:spLocks noGrp="1"/>
          </p:cNvSpPr>
          <p:nvPr>
            <p:ph type="title"/>
          </p:nvPr>
        </p:nvSpPr>
        <p:spPr>
          <a:xfrm>
            <a:off x="191076" y="221947"/>
            <a:ext cx="8785351" cy="538533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Flow</a:t>
            </a:r>
            <a:endParaRPr lang="en-US" dirty="0"/>
          </a:p>
        </p:txBody>
      </p:sp>
      <p:sp>
        <p:nvSpPr>
          <p:cNvPr id="39" name="矩形 65">
            <a:extLst>
              <a:ext uri="{FF2B5EF4-FFF2-40B4-BE49-F238E27FC236}">
                <a16:creationId xmlns:a16="http://schemas.microsoft.com/office/drawing/2014/main" id="{CC0FC930-371D-5B45-8725-4A6D0141E148}"/>
              </a:ext>
            </a:extLst>
          </p:cNvPr>
          <p:cNvSpPr>
            <a:spLocks/>
          </p:cNvSpPr>
          <p:nvPr/>
        </p:nvSpPr>
        <p:spPr>
          <a:xfrm>
            <a:off x="1322457" y="1302004"/>
            <a:ext cx="1084136" cy="2524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VES collector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H="1">
            <a:off x="590075" y="3692770"/>
            <a:ext cx="3632301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350313" y="3403033"/>
            <a:ext cx="1744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Download PM files</a:t>
            </a:r>
            <a:endParaRPr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4686999" y="1023580"/>
            <a:ext cx="1171374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Data router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57" name="直接连接符 12">
            <a:extLst>
              <a:ext uri="{FF2B5EF4-FFF2-40B4-BE49-F238E27FC236}">
                <a16:creationId xmlns:a16="http://schemas.microsoft.com/office/drawing/2014/main" id="{79F377DC-9406-CD4F-8557-EA0EF54C55A5}"/>
              </a:ext>
            </a:extLst>
          </p:cNvPr>
          <p:cNvCxnSpPr>
            <a:cxnSpLocks/>
          </p:cNvCxnSpPr>
          <p:nvPr/>
        </p:nvCxnSpPr>
        <p:spPr>
          <a:xfrm>
            <a:off x="5255885" y="1276019"/>
            <a:ext cx="18675" cy="48768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5225692" y="4084659"/>
            <a:ext cx="99944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5358649" y="3403032"/>
            <a:ext cx="999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Convert 3gpp to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ves</a:t>
            </a:r>
            <a:endParaRPr lang="en-US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6620502" y="1023580"/>
            <a:ext cx="1395467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message router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77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</p:cNvCxnSpPr>
          <p:nvPr/>
        </p:nvCxnSpPr>
        <p:spPr>
          <a:xfrm>
            <a:off x="7182123" y="1276019"/>
            <a:ext cx="16862" cy="48768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6257638" y="3910863"/>
            <a:ext cx="2863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publish to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dmaap;store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in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datalake</a:t>
            </a:r>
            <a:endParaRPr lang="en-US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83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H="1">
            <a:off x="7182123" y="4599808"/>
            <a:ext cx="83384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7182123" y="4649372"/>
            <a:ext cx="999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sub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ves</a:t>
            </a:r>
            <a:endParaRPr lang="en-US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8320747" y="4787871"/>
            <a:ext cx="999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calculate</a:t>
            </a:r>
          </a:p>
        </p:txBody>
      </p:sp>
      <p:cxnSp>
        <p:nvCxnSpPr>
          <p:cNvPr id="90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H="1">
            <a:off x="7182123" y="5296930"/>
            <a:ext cx="83384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80">
            <a:extLst>
              <a:ext uri="{FF2B5EF4-FFF2-40B4-BE49-F238E27FC236}">
                <a16:creationId xmlns:a16="http://schemas.microsoft.com/office/drawing/2014/main" id="{23D6B577-1519-0147-B56A-2A3D2541EFAA}"/>
              </a:ext>
            </a:extLst>
          </p:cNvPr>
          <p:cNvSpPr txBox="1">
            <a:spLocks/>
          </p:cNvSpPr>
          <p:nvPr/>
        </p:nvSpPr>
        <p:spPr>
          <a:xfrm>
            <a:off x="7182123" y="4999988"/>
            <a:ext cx="999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pub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kpi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result  </a:t>
            </a:r>
          </a:p>
        </p:txBody>
      </p:sp>
      <p:sp>
        <p:nvSpPr>
          <p:cNvPr id="92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8645568" y="1023580"/>
            <a:ext cx="1189727" cy="2524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Data lake feeder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93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</p:cNvCxnSpPr>
          <p:nvPr/>
        </p:nvCxnSpPr>
        <p:spPr>
          <a:xfrm>
            <a:off x="9320195" y="1276019"/>
            <a:ext cx="32498" cy="48959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>
            <a:off x="6225140" y="4240441"/>
            <a:ext cx="312755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75">
            <a:extLst>
              <a:ext uri="{FF2B5EF4-FFF2-40B4-BE49-F238E27FC236}">
                <a16:creationId xmlns:a16="http://schemas.microsoft.com/office/drawing/2014/main" id="{FF6FDA94-8882-3042-BE72-1F4A4762314A}"/>
              </a:ext>
            </a:extLst>
          </p:cNvPr>
          <p:cNvSpPr>
            <a:spLocks/>
          </p:cNvSpPr>
          <p:nvPr/>
        </p:nvSpPr>
        <p:spPr>
          <a:xfrm>
            <a:off x="9487632" y="1596646"/>
            <a:ext cx="1114253" cy="252439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 err="1">
                <a:solidFill>
                  <a:schemeClr val="tx1"/>
                </a:solidFill>
              </a:rPr>
              <a:t>MongoDb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cxnSp>
        <p:nvCxnSpPr>
          <p:cNvPr id="103" name="直接连接符 115">
            <a:extLst>
              <a:ext uri="{FF2B5EF4-FFF2-40B4-BE49-F238E27FC236}">
                <a16:creationId xmlns:a16="http://schemas.microsoft.com/office/drawing/2014/main" id="{81E81B4B-59FC-4642-93CA-354CBEBA2CC8}"/>
              </a:ext>
            </a:extLst>
          </p:cNvPr>
          <p:cNvCxnSpPr>
            <a:cxnSpLocks/>
          </p:cNvCxnSpPr>
          <p:nvPr/>
        </p:nvCxnSpPr>
        <p:spPr>
          <a:xfrm>
            <a:off x="10050241" y="1828015"/>
            <a:ext cx="32498" cy="48959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V="1">
            <a:off x="9320195" y="5593559"/>
            <a:ext cx="762544" cy="653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箭头连接符 99">
            <a:extLst>
              <a:ext uri="{FF2B5EF4-FFF2-40B4-BE49-F238E27FC236}">
                <a16:creationId xmlns:a16="http://schemas.microsoft.com/office/drawing/2014/main" id="{0E768EC9-3584-804E-B409-A050993A6FE4}"/>
              </a:ext>
            </a:extLst>
          </p:cNvPr>
          <p:cNvCxnSpPr>
            <a:cxnSpLocks/>
          </p:cNvCxnSpPr>
          <p:nvPr/>
        </p:nvCxnSpPr>
        <p:spPr>
          <a:xfrm flipH="1">
            <a:off x="10050241" y="5997065"/>
            <a:ext cx="92231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矩形 122">
            <a:extLst>
              <a:ext uri="{FF2B5EF4-FFF2-40B4-BE49-F238E27FC236}">
                <a16:creationId xmlns:a16="http://schemas.microsoft.com/office/drawing/2014/main" id="{0C9679A0-C406-104A-9D3D-E454ABFA0B10}"/>
              </a:ext>
            </a:extLst>
          </p:cNvPr>
          <p:cNvSpPr>
            <a:spLocks/>
          </p:cNvSpPr>
          <p:nvPr/>
        </p:nvSpPr>
        <p:spPr>
          <a:xfrm>
            <a:off x="76459" y="6191886"/>
            <a:ext cx="2003353" cy="252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67" dirty="0">
                <a:solidFill>
                  <a:schemeClr val="tx1"/>
                </a:solidFill>
              </a:rPr>
              <a:t>External component</a:t>
            </a:r>
            <a:endParaRPr lang="zh-CN" altLang="en-US" sz="1467" dirty="0">
              <a:solidFill>
                <a:schemeClr val="tx1"/>
              </a:solidFill>
            </a:endParaRPr>
          </a:p>
        </p:txBody>
      </p:sp>
      <p:sp>
        <p:nvSpPr>
          <p:cNvPr id="124" name="矩形 123">
            <a:extLst>
              <a:ext uri="{FF2B5EF4-FFF2-40B4-BE49-F238E27FC236}">
                <a16:creationId xmlns:a16="http://schemas.microsoft.com/office/drawing/2014/main" id="{0C9679A0-C406-104A-9D3D-E454ABFA0B10}"/>
              </a:ext>
            </a:extLst>
          </p:cNvPr>
          <p:cNvSpPr>
            <a:spLocks/>
          </p:cNvSpPr>
          <p:nvPr/>
        </p:nvSpPr>
        <p:spPr>
          <a:xfrm>
            <a:off x="6473229" y="6191886"/>
            <a:ext cx="2025312" cy="252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ONAP component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25" name="矩形 124">
            <a:extLst>
              <a:ext uri="{FF2B5EF4-FFF2-40B4-BE49-F238E27FC236}">
                <a16:creationId xmlns:a16="http://schemas.microsoft.com/office/drawing/2014/main" id="{0C9679A0-C406-104A-9D3D-E454ABFA0B10}"/>
              </a:ext>
            </a:extLst>
          </p:cNvPr>
          <p:cNvSpPr>
            <a:spLocks/>
          </p:cNvSpPr>
          <p:nvPr/>
        </p:nvSpPr>
        <p:spPr>
          <a:xfrm>
            <a:off x="2347211" y="6191886"/>
            <a:ext cx="1740695" cy="2524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67" dirty="0">
                <a:solidFill>
                  <a:schemeClr val="tx1"/>
                </a:solidFill>
              </a:rPr>
              <a:t>DCAE component</a:t>
            </a:r>
            <a:endParaRPr lang="zh-CN" altLang="en-US" sz="1467" dirty="0">
              <a:solidFill>
                <a:schemeClr val="tx1"/>
              </a:solidFill>
            </a:endParaRP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0C9679A0-C406-104A-9D3D-E454ABFA0B10}"/>
              </a:ext>
            </a:extLst>
          </p:cNvPr>
          <p:cNvSpPr>
            <a:spLocks/>
          </p:cNvSpPr>
          <p:nvPr/>
        </p:nvSpPr>
        <p:spPr>
          <a:xfrm>
            <a:off x="4556812" y="6191886"/>
            <a:ext cx="1476435" cy="252439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67" dirty="0">
                <a:solidFill>
                  <a:schemeClr val="tx1"/>
                </a:solidFill>
              </a:rPr>
              <a:t>DL component</a:t>
            </a:r>
            <a:endParaRPr lang="zh-CN" altLang="en-US" sz="146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84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11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Closed Loop Control for NSI resource optimization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8361" y="1307252"/>
            <a:ext cx="7678181" cy="4756909"/>
            <a:chOff x="128361" y="1307252"/>
            <a:chExt cx="7678181" cy="475690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>
              <a:cxnSpLocks/>
            </p:cNvCxnSpPr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SO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5G Network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613548" y="1779682"/>
            <a:ext cx="4289246" cy="4284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Leverage the SON </a:t>
            </a:r>
            <a:r>
              <a:rPr lang="en-US" sz="2000" dirty="0">
                <a:sym typeface="Wingdings" panose="05000000000000000000" pitchFamily="2" charset="2"/>
              </a:rPr>
              <a:t> Control Loop (CL) framework in ONAP</a:t>
            </a:r>
          </a:p>
          <a:p>
            <a:r>
              <a:rPr lang="en-US" sz="2000" dirty="0"/>
              <a:t>Based on PM/FM data, analyze NSI/NSSI traffic patterns and resource occupancy in NSI/NSSI resources</a:t>
            </a:r>
          </a:p>
          <a:p>
            <a:r>
              <a:rPr lang="en-US" sz="2000" dirty="0"/>
              <a:t>Based on analysis, trigger OOF for NSI resource optimization/re-allocation</a:t>
            </a:r>
          </a:p>
          <a:p>
            <a:r>
              <a:rPr lang="en-US" sz="2000" dirty="0"/>
              <a:t>Perform necessary resource adjustments via SO and Domain Controllers (modify NSI/NSSI)</a:t>
            </a:r>
          </a:p>
          <a:p>
            <a:pPr lvl="1"/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00955" y="5248114"/>
            <a:ext cx="138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FM, PM data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C08F7293-3867-4670-BCA9-61CC840C47E3}"/>
              </a:ext>
            </a:extLst>
          </p:cNvPr>
          <p:cNvSpPr/>
          <p:nvPr/>
        </p:nvSpPr>
        <p:spPr>
          <a:xfrm>
            <a:off x="3544867" y="4800742"/>
            <a:ext cx="974575" cy="8823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5G network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6D7170-DBD0-4E87-B74D-CF5A05C6EC9A}"/>
              </a:ext>
            </a:extLst>
          </p:cNvPr>
          <p:cNvSpPr/>
          <p:nvPr/>
        </p:nvSpPr>
        <p:spPr>
          <a:xfrm>
            <a:off x="1542733" y="2063398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SO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754D3A-BBF9-4EE8-9049-06F6CF2B3D32}"/>
              </a:ext>
            </a:extLst>
          </p:cNvPr>
          <p:cNvSpPr/>
          <p:nvPr/>
        </p:nvSpPr>
        <p:spPr>
          <a:xfrm>
            <a:off x="3807185" y="1863411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SO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8B4FFB5-3741-4CAB-8661-DBDADA9FCE15}"/>
              </a:ext>
            </a:extLst>
          </p:cNvPr>
          <p:cNvSpPr/>
          <p:nvPr/>
        </p:nvSpPr>
        <p:spPr>
          <a:xfrm>
            <a:off x="5290948" y="4505595"/>
            <a:ext cx="1120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Domain</a:t>
            </a:r>
          </a:p>
          <a:p>
            <a:pPr algn="ctr"/>
            <a:r>
              <a:rPr lang="en-US" sz="1600" b="1" dirty="0">
                <a:solidFill>
                  <a:schemeClr val="accent5"/>
                </a:solidFill>
              </a:rPr>
              <a:t>Controllers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36145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29AC9E-CB44-40C0-AAD3-432268B1349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12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E9013A-BAD2-4F05-8515-E45833863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Closed Loop Illustration – NSI resource optimization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9580B-AE34-4758-87D0-5A8779A33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KPIs to be collected - draft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AA69B-1D54-4EB6-A803-5A9B98799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962945"/>
              </p:ext>
            </p:extLst>
          </p:nvPr>
        </p:nvGraphicFramePr>
        <p:xfrm>
          <a:off x="1089465" y="1799173"/>
          <a:ext cx="9348762" cy="3931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43717">
                  <a:extLst>
                    <a:ext uri="{9D8B030D-6E8A-4147-A177-3AD203B41FA5}">
                      <a16:colId xmlns:a16="http://schemas.microsoft.com/office/drawing/2014/main" val="4204095594"/>
                    </a:ext>
                  </a:extLst>
                </a:gridCol>
                <a:gridCol w="2088791">
                  <a:extLst>
                    <a:ext uri="{9D8B030D-6E8A-4147-A177-3AD203B41FA5}">
                      <a16:colId xmlns:a16="http://schemas.microsoft.com/office/drawing/2014/main" val="3586558480"/>
                    </a:ext>
                  </a:extLst>
                </a:gridCol>
                <a:gridCol w="3116254">
                  <a:extLst>
                    <a:ext uri="{9D8B030D-6E8A-4147-A177-3AD203B41FA5}">
                      <a16:colId xmlns:a16="http://schemas.microsoft.com/office/drawing/2014/main" val="4166786613"/>
                    </a:ext>
                  </a:extLst>
                </a:gridCol>
              </a:tblGrid>
              <a:tr h="22597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Source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Remarks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717420"/>
                  </a:ext>
                </a:extLst>
              </a:tr>
              <a:tr h="225973">
                <a:tc>
                  <a:txBody>
                    <a:bodyPr/>
                    <a:lstStyle/>
                    <a:p>
                      <a:r>
                        <a:rPr lang="en-US" dirty="0"/>
                        <a:t>Number of PDU sessions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SMF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350681"/>
                  </a:ext>
                </a:extLst>
              </a:tr>
              <a:tr h="225973">
                <a:tc>
                  <a:txBody>
                    <a:bodyPr/>
                    <a:lstStyle/>
                    <a:p>
                      <a:r>
                        <a:rPr lang="en-US" dirty="0"/>
                        <a:t>Resource occupancy of VNFs (CPU, RAM)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VIM?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Separately for RAN and Core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48538"/>
                  </a:ext>
                </a:extLst>
              </a:tr>
              <a:tr h="390036">
                <a:tc>
                  <a:txBody>
                    <a:bodyPr/>
                    <a:lstStyle/>
                    <a:p>
                      <a:r>
                        <a:rPr lang="en-US" dirty="0"/>
                        <a:t>Upstream and downstream throughput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UPF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Summed across all UPFs of a NSI from the NG-RAN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427304"/>
                  </a:ext>
                </a:extLst>
              </a:tr>
              <a:tr h="390036">
                <a:tc>
                  <a:txBody>
                    <a:bodyPr/>
                    <a:lstStyle/>
                    <a:p>
                      <a:pPr hangingPunct="0"/>
                      <a:r>
                        <a:rPr lang="en-GB" sz="1800" kern="1200" dirty="0">
                          <a:effectLst/>
                        </a:rPr>
                        <a:t>Physical radio resource usage (DL Total PRB Usage per S-NSSAI)</a:t>
                      </a:r>
                      <a:endParaRPr lang="en-US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272021"/>
                  </a:ext>
                </a:extLst>
              </a:tr>
              <a:tr h="390036">
                <a:tc>
                  <a:txBody>
                    <a:bodyPr/>
                    <a:lstStyle/>
                    <a:p>
                      <a:pPr hangingPunct="0"/>
                      <a:r>
                        <a:rPr lang="en-US" sz="1800" kern="1200" dirty="0">
                          <a:effectLst/>
                        </a:rPr>
                        <a:t>Number of users in RRC connected mode (per S-NSSAI)</a:t>
                      </a:r>
                      <a:endParaRPr lang="en-US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451260"/>
                  </a:ext>
                </a:extLst>
              </a:tr>
              <a:tr h="390036">
                <a:tc>
                  <a:txBody>
                    <a:bodyPr/>
                    <a:lstStyle/>
                    <a:p>
                      <a:pPr hangingPunct="0"/>
                      <a:r>
                        <a:rPr lang="en-US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AMFReg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AMF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Registered subscribers of network and network slice instance through AMF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384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73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222ECC2D-6E5C-4EC3-ADEC-7FA9ED0AA05B}"/>
              </a:ext>
            </a:extLst>
          </p:cNvPr>
          <p:cNvSpPr/>
          <p:nvPr/>
        </p:nvSpPr>
        <p:spPr>
          <a:xfrm>
            <a:off x="2608695" y="2293257"/>
            <a:ext cx="4826941" cy="3193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9CE4A-642E-43EC-AB68-9C523E41AC2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13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6DD0CF-5E16-4741-99B9-B6E0E6D46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Control Loop Illustration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F364C8-3D33-4DD7-A7F3-0D59F1196396}"/>
              </a:ext>
            </a:extLst>
          </p:cNvPr>
          <p:cNvSpPr/>
          <p:nvPr/>
        </p:nvSpPr>
        <p:spPr>
          <a:xfrm>
            <a:off x="2900800" y="2744548"/>
            <a:ext cx="1756228" cy="90351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Slice Analysis 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582CF0-9594-4E5E-9911-D79D8BC74052}"/>
              </a:ext>
            </a:extLst>
          </p:cNvPr>
          <p:cNvSpPr/>
          <p:nvPr/>
        </p:nvSpPr>
        <p:spPr>
          <a:xfrm>
            <a:off x="5564174" y="2744548"/>
            <a:ext cx="1756228" cy="903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KPI Computation 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24F97B-9B16-4231-ADC3-EA0FCE1CD3A3}"/>
              </a:ext>
            </a:extLst>
          </p:cNvPr>
          <p:cNvSpPr/>
          <p:nvPr/>
        </p:nvSpPr>
        <p:spPr>
          <a:xfrm>
            <a:off x="5564174" y="4232263"/>
            <a:ext cx="1756228" cy="903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Lake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82B18-F06C-4EFC-9152-E0B58DE15FDB}"/>
              </a:ext>
            </a:extLst>
          </p:cNvPr>
          <p:cNvSpPr/>
          <p:nvPr/>
        </p:nvSpPr>
        <p:spPr>
          <a:xfrm>
            <a:off x="342658" y="2744548"/>
            <a:ext cx="1756228" cy="903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681BC5-4C9A-47C9-916E-B213FD67248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2058972" y="3196305"/>
            <a:ext cx="8418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D6C9C87-4353-40D8-83BB-FDB91E17EB2B}"/>
              </a:ext>
            </a:extLst>
          </p:cNvPr>
          <p:cNvSpPr/>
          <p:nvPr/>
        </p:nvSpPr>
        <p:spPr>
          <a:xfrm>
            <a:off x="2900800" y="1394720"/>
            <a:ext cx="1756228" cy="75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F22379-9319-4AB1-B104-19AAF269C4AF}"/>
              </a:ext>
            </a:extLst>
          </p:cNvPr>
          <p:cNvSpPr/>
          <p:nvPr/>
        </p:nvSpPr>
        <p:spPr>
          <a:xfrm>
            <a:off x="5564174" y="1394720"/>
            <a:ext cx="1756228" cy="75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551174-61AC-43B3-89D1-D5621167D9A1}"/>
              </a:ext>
            </a:extLst>
          </p:cNvPr>
          <p:cNvCxnSpPr>
            <a:cxnSpLocks/>
          </p:cNvCxnSpPr>
          <p:nvPr/>
        </p:nvCxnSpPr>
        <p:spPr>
          <a:xfrm>
            <a:off x="970381" y="2722776"/>
            <a:ext cx="0" cy="1607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loud 20">
            <a:extLst>
              <a:ext uri="{FF2B5EF4-FFF2-40B4-BE49-F238E27FC236}">
                <a16:creationId xmlns:a16="http://schemas.microsoft.com/office/drawing/2014/main" id="{F95BC521-DFF8-49BF-9D7E-674578263F59}"/>
              </a:ext>
            </a:extLst>
          </p:cNvPr>
          <p:cNvSpPr/>
          <p:nvPr/>
        </p:nvSpPr>
        <p:spPr>
          <a:xfrm>
            <a:off x="87054" y="5422432"/>
            <a:ext cx="2521642" cy="9035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5G Network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948F2E-7097-4AF6-B0E4-831A75EE9076}"/>
              </a:ext>
            </a:extLst>
          </p:cNvPr>
          <p:cNvSpPr/>
          <p:nvPr/>
        </p:nvSpPr>
        <p:spPr>
          <a:xfrm>
            <a:off x="513662" y="4330233"/>
            <a:ext cx="141422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Domain Controllers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DE87287-9041-4C7C-AE06-E56DA0AFA7B5}"/>
              </a:ext>
            </a:extLst>
          </p:cNvPr>
          <p:cNvCxnSpPr>
            <a:cxnSpLocks/>
          </p:cNvCxnSpPr>
          <p:nvPr/>
        </p:nvCxnSpPr>
        <p:spPr>
          <a:xfrm flipH="1">
            <a:off x="966754" y="4947186"/>
            <a:ext cx="3627" cy="483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97BCBAFF-3155-40F8-8FA3-6B6E7E2DEE39}"/>
              </a:ext>
            </a:extLst>
          </p:cNvPr>
          <p:cNvSpPr/>
          <p:nvPr/>
        </p:nvSpPr>
        <p:spPr>
          <a:xfrm>
            <a:off x="2286667" y="2791289"/>
            <a:ext cx="544730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2a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B9A252E-D90A-4322-8220-2EB4A268678C}"/>
              </a:ext>
            </a:extLst>
          </p:cNvPr>
          <p:cNvSpPr/>
          <p:nvPr/>
        </p:nvSpPr>
        <p:spPr>
          <a:xfrm>
            <a:off x="342658" y="3712838"/>
            <a:ext cx="544730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DE2475B-DF0C-431C-8BBA-34F2562485BC}"/>
              </a:ext>
            </a:extLst>
          </p:cNvPr>
          <p:cNvSpPr/>
          <p:nvPr/>
        </p:nvSpPr>
        <p:spPr>
          <a:xfrm>
            <a:off x="217712" y="5016032"/>
            <a:ext cx="591899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7F9A152-2E06-427B-9871-65BADD126E05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657028" y="3196305"/>
            <a:ext cx="9071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92AED3F1-453B-4906-A1AB-C8ADE51DE281}"/>
              </a:ext>
            </a:extLst>
          </p:cNvPr>
          <p:cNvSpPr/>
          <p:nvPr/>
        </p:nvSpPr>
        <p:spPr>
          <a:xfrm>
            <a:off x="4736856" y="3244386"/>
            <a:ext cx="634540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2b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DBFC181A-AE46-40D3-9C82-93D8315424AD}"/>
              </a:ext>
            </a:extLst>
          </p:cNvPr>
          <p:cNvCxnSpPr>
            <a:stCxn id="5" idx="2"/>
            <a:endCxn id="7" idx="1"/>
          </p:cNvCxnSpPr>
          <p:nvPr/>
        </p:nvCxnSpPr>
        <p:spPr>
          <a:xfrm rot="16200000" flipH="1">
            <a:off x="4153565" y="3273411"/>
            <a:ext cx="1035958" cy="1785260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532F79A9-162A-4899-A235-459F1A99CDF4}"/>
              </a:ext>
            </a:extLst>
          </p:cNvPr>
          <p:cNvSpPr/>
          <p:nvPr/>
        </p:nvSpPr>
        <p:spPr>
          <a:xfrm>
            <a:off x="4290568" y="4219562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D63C3F2-2AD8-4130-9122-E9A54DE635A0}"/>
              </a:ext>
            </a:extLst>
          </p:cNvPr>
          <p:cNvCxnSpPr>
            <a:stCxn id="12" idx="2"/>
            <a:endCxn id="5" idx="0"/>
          </p:cNvCxnSpPr>
          <p:nvPr/>
        </p:nvCxnSpPr>
        <p:spPr>
          <a:xfrm>
            <a:off x="3778914" y="2145834"/>
            <a:ext cx="0" cy="5987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93FC56C7-4F32-4A53-8810-DD1E77848ED1}"/>
              </a:ext>
            </a:extLst>
          </p:cNvPr>
          <p:cNvSpPr/>
          <p:nvPr/>
        </p:nvSpPr>
        <p:spPr>
          <a:xfrm>
            <a:off x="3793427" y="2251063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A250E28A-C0E3-4324-96C1-EFD71C611421}"/>
              </a:ext>
            </a:extLst>
          </p:cNvPr>
          <p:cNvCxnSpPr>
            <a:cxnSpLocks/>
          </p:cNvCxnSpPr>
          <p:nvPr/>
        </p:nvCxnSpPr>
        <p:spPr>
          <a:xfrm rot="10800000" flipH="1">
            <a:off x="4671540" y="2132227"/>
            <a:ext cx="1715857" cy="812798"/>
          </a:xfrm>
          <a:prstGeom prst="bentConnector4">
            <a:avLst>
              <a:gd name="adj1" fmla="val 27279"/>
              <a:gd name="adj2" fmla="val 625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CBDA171E-B2AC-4A53-9839-F6BA4098A5E1}"/>
              </a:ext>
            </a:extLst>
          </p:cNvPr>
          <p:cNvSpPr/>
          <p:nvPr/>
        </p:nvSpPr>
        <p:spPr>
          <a:xfrm>
            <a:off x="4671540" y="2212508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75D28F5E-513F-4110-9A1A-A55D720C0935}"/>
              </a:ext>
            </a:extLst>
          </p:cNvPr>
          <p:cNvCxnSpPr>
            <a:stCxn id="13" idx="0"/>
            <a:endCxn id="9" idx="0"/>
          </p:cNvCxnSpPr>
          <p:nvPr/>
        </p:nvCxnSpPr>
        <p:spPr>
          <a:xfrm rot="16200000" flipH="1" flipV="1">
            <a:off x="3156616" y="-541124"/>
            <a:ext cx="1349828" cy="5221516"/>
          </a:xfrm>
          <a:prstGeom prst="bentConnector3">
            <a:avLst>
              <a:gd name="adj1" fmla="val -169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FC6EAC81-C820-4244-93C2-A2FC13A5E73F}"/>
              </a:ext>
            </a:extLst>
          </p:cNvPr>
          <p:cNvSpPr/>
          <p:nvPr/>
        </p:nvSpPr>
        <p:spPr>
          <a:xfrm>
            <a:off x="1793431" y="1225085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8EB3833-66BD-4D96-A09F-8699FCA1B92C}"/>
              </a:ext>
            </a:extLst>
          </p:cNvPr>
          <p:cNvCxnSpPr/>
          <p:nvPr/>
        </p:nvCxnSpPr>
        <p:spPr>
          <a:xfrm>
            <a:off x="1644880" y="3650786"/>
            <a:ext cx="0" cy="679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8CB9CB3D-5B56-4249-ACB8-B8C0F12381A1}"/>
              </a:ext>
            </a:extLst>
          </p:cNvPr>
          <p:cNvSpPr/>
          <p:nvPr/>
        </p:nvSpPr>
        <p:spPr>
          <a:xfrm>
            <a:off x="1162241" y="3753279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5077573-FD5C-46C5-95E2-2CECB27B1B4A}"/>
              </a:ext>
            </a:extLst>
          </p:cNvPr>
          <p:cNvSpPr/>
          <p:nvPr/>
        </p:nvSpPr>
        <p:spPr>
          <a:xfrm>
            <a:off x="1152130" y="5024244"/>
            <a:ext cx="435864" cy="406400"/>
          </a:xfrm>
          <a:prstGeom prst="ellipse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07A91E5-E5A6-41C6-8A20-0DDB11262A1D}"/>
              </a:ext>
            </a:extLst>
          </p:cNvPr>
          <p:cNvCxnSpPr>
            <a:cxnSpLocks/>
          </p:cNvCxnSpPr>
          <p:nvPr/>
        </p:nvCxnSpPr>
        <p:spPr>
          <a:xfrm flipH="1">
            <a:off x="1618344" y="4959899"/>
            <a:ext cx="3627" cy="483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Table 61">
            <a:extLst>
              <a:ext uri="{FF2B5EF4-FFF2-40B4-BE49-F238E27FC236}">
                <a16:creationId xmlns:a16="http://schemas.microsoft.com/office/drawing/2014/main" id="{1309C0AA-5DE2-4D7D-8EFA-00D10C253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241661"/>
              </p:ext>
            </p:extLst>
          </p:nvPr>
        </p:nvGraphicFramePr>
        <p:xfrm>
          <a:off x="7758785" y="1077945"/>
          <a:ext cx="4346161" cy="4236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06502">
                  <a:extLst>
                    <a:ext uri="{9D8B030D-6E8A-4147-A177-3AD203B41FA5}">
                      <a16:colId xmlns:a16="http://schemas.microsoft.com/office/drawing/2014/main" val="3416395761"/>
                    </a:ext>
                  </a:extLst>
                </a:gridCol>
                <a:gridCol w="3739659">
                  <a:extLst>
                    <a:ext uri="{9D8B030D-6E8A-4147-A177-3AD203B41FA5}">
                      <a16:colId xmlns:a16="http://schemas.microsoft.com/office/drawing/2014/main" val="1235034400"/>
                    </a:ext>
                  </a:extLst>
                </a:gridCol>
              </a:tblGrid>
              <a:tr h="2963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11944"/>
                  </a:ext>
                </a:extLst>
              </a:tr>
              <a:tr h="5119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1a, 1b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Slice creation/reuse trigger with PM data reporting 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880203"/>
                  </a:ext>
                </a:extLst>
              </a:tr>
              <a:tr h="5119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Information about new NSI/NSSI creation with KPI 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615929"/>
                  </a:ext>
                </a:extLst>
              </a:tr>
              <a:tr h="2963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Request to compute KPIs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2580099"/>
                  </a:ext>
                </a:extLst>
              </a:tr>
              <a:tr h="5119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Periodically (later on, based on events) analyze KPI data and trends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9115"/>
                  </a:ext>
                </a:extLst>
              </a:tr>
              <a:tr h="5119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Trigger OOF for resource optimization and obtain optimization 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3606"/>
                  </a:ext>
                </a:extLst>
              </a:tr>
              <a:tr h="2963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Trigger Policy for Control Loop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844510"/>
                  </a:ext>
                </a:extLst>
              </a:tr>
              <a:tr h="38218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Trigger SO for NSI/NSSI resource (re) 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975494"/>
                  </a:ext>
                </a:extLst>
              </a:tr>
              <a:tr h="2963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Reconfigure 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924168"/>
                  </a:ext>
                </a:extLst>
              </a:tr>
            </a:tbl>
          </a:graphicData>
        </a:graphic>
      </p:graphicFrame>
      <p:sp>
        <p:nvSpPr>
          <p:cNvPr id="63" name="Rectangle 62">
            <a:extLst>
              <a:ext uri="{FF2B5EF4-FFF2-40B4-BE49-F238E27FC236}">
                <a16:creationId xmlns:a16="http://schemas.microsoft.com/office/drawing/2014/main" id="{27331425-0904-4BB1-8701-1D5B3B757249}"/>
              </a:ext>
            </a:extLst>
          </p:cNvPr>
          <p:cNvSpPr/>
          <p:nvPr/>
        </p:nvSpPr>
        <p:spPr>
          <a:xfrm>
            <a:off x="7548309" y="5701046"/>
            <a:ext cx="1552815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New DCAE MS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7CF9DF4-BB5F-4FBC-AF78-41C1EE193A45}"/>
              </a:ext>
            </a:extLst>
          </p:cNvPr>
          <p:cNvSpPr txBox="1"/>
          <p:nvPr/>
        </p:nvSpPr>
        <p:spPr>
          <a:xfrm>
            <a:off x="7405121" y="6064600"/>
            <a:ext cx="476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The data collection part is not shown here.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5B9398-BB31-498C-BA5E-EEF96F4A01EB}"/>
              </a:ext>
            </a:extLst>
          </p:cNvPr>
          <p:cNvSpPr txBox="1"/>
          <p:nvPr/>
        </p:nvSpPr>
        <p:spPr>
          <a:xfrm>
            <a:off x="2602361" y="5137025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DCAE</a:t>
            </a:r>
          </a:p>
        </p:txBody>
      </p:sp>
    </p:spTree>
    <p:extLst>
      <p:ext uri="{BB962C8B-B14F-4D97-AF65-F5344CB8AC3E}">
        <p14:creationId xmlns:p14="http://schemas.microsoft.com/office/powerpoint/2010/main" val="2894424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7CD11E-996F-4773-8AB6-21ABFAB71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298" y="6692083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041CFA-0D63-48E5-9C16-711586F3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Flow (NSSMFs within ONAP)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2B6E0CD-25AD-4BDE-9140-E2A8CB58A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4167"/>
              </p:ext>
            </p:extLst>
          </p:nvPr>
        </p:nvGraphicFramePr>
        <p:xfrm>
          <a:off x="427675" y="1587454"/>
          <a:ext cx="11443692" cy="465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4">
                  <a:extLst>
                    <a:ext uri="{9D8B030D-6E8A-4147-A177-3AD203B41FA5}">
                      <a16:colId xmlns:a16="http://schemas.microsoft.com/office/drawing/2014/main" val="134463742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160403448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17477953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132973928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401553254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627708706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98918230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85242254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260108074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09378770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77849017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05101499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7935341"/>
                    </a:ext>
                  </a:extLst>
                </a:gridCol>
              </a:tblGrid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6357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18061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34354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2891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DAA3A1-8361-46D7-8629-6560C78C809E}"/>
              </a:ext>
            </a:extLst>
          </p:cNvPr>
          <p:cNvSpPr txBox="1"/>
          <p:nvPr/>
        </p:nvSpPr>
        <p:spPr>
          <a:xfrm>
            <a:off x="205273" y="120262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34C4C-4B08-42CF-B4C0-6AD0B88978DD}"/>
              </a:ext>
            </a:extLst>
          </p:cNvPr>
          <p:cNvSpPr txBox="1"/>
          <p:nvPr/>
        </p:nvSpPr>
        <p:spPr>
          <a:xfrm>
            <a:off x="1727131" y="124748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CL-MS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220F3-5493-4FD7-B0B0-F2EDBA65A087}"/>
              </a:ext>
            </a:extLst>
          </p:cNvPr>
          <p:cNvSpPr txBox="1"/>
          <p:nvPr/>
        </p:nvSpPr>
        <p:spPr>
          <a:xfrm>
            <a:off x="3695411" y="1231403"/>
            <a:ext cx="5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EC6D8-3B6C-4F97-AD6B-A5E4DEB6FEAC}"/>
              </a:ext>
            </a:extLst>
          </p:cNvPr>
          <p:cNvSpPr txBox="1"/>
          <p:nvPr/>
        </p:nvSpPr>
        <p:spPr>
          <a:xfrm>
            <a:off x="4447777" y="1220038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DD04-B0E8-4BC0-8495-867C12876FC8}"/>
              </a:ext>
            </a:extLst>
          </p:cNvPr>
          <p:cNvSpPr txBox="1"/>
          <p:nvPr/>
        </p:nvSpPr>
        <p:spPr>
          <a:xfrm>
            <a:off x="9945713" y="1246300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83C78-7BEF-4906-B7F1-B3DA5BE8A740}"/>
              </a:ext>
            </a:extLst>
          </p:cNvPr>
          <p:cNvSpPr txBox="1"/>
          <p:nvPr/>
        </p:nvSpPr>
        <p:spPr>
          <a:xfrm>
            <a:off x="5494988" y="124748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B900C5-00A3-4BA7-B8B7-5A17E218492C}"/>
              </a:ext>
            </a:extLst>
          </p:cNvPr>
          <p:cNvSpPr txBox="1"/>
          <p:nvPr/>
        </p:nvSpPr>
        <p:spPr>
          <a:xfrm>
            <a:off x="6325661" y="12463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D400B3-B659-4457-9238-FFCF6634344D}"/>
              </a:ext>
            </a:extLst>
          </p:cNvPr>
          <p:cNvSpPr txBox="1"/>
          <p:nvPr/>
        </p:nvSpPr>
        <p:spPr>
          <a:xfrm>
            <a:off x="7174031" y="1231989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SDN-R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E7484E-8DA1-4845-90AD-E77D1D958988}"/>
              </a:ext>
            </a:extLst>
          </p:cNvPr>
          <p:cNvSpPr txBox="1"/>
          <p:nvPr/>
        </p:nvSpPr>
        <p:spPr>
          <a:xfrm>
            <a:off x="8083709" y="123424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865C75-2298-4BF6-B8E6-F8FBF12DD297}"/>
              </a:ext>
            </a:extLst>
          </p:cNvPr>
          <p:cNvSpPr txBox="1"/>
          <p:nvPr/>
        </p:nvSpPr>
        <p:spPr>
          <a:xfrm>
            <a:off x="10757456" y="1231989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626F2C-C2F1-479F-B105-958985F7F7A2}"/>
              </a:ext>
            </a:extLst>
          </p:cNvPr>
          <p:cNvSpPr txBox="1"/>
          <p:nvPr/>
        </p:nvSpPr>
        <p:spPr>
          <a:xfrm>
            <a:off x="11568676" y="1202624"/>
            <a:ext cx="62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EB6274-ABC0-4454-A47B-E51E34D4B26A}"/>
              </a:ext>
            </a:extLst>
          </p:cNvPr>
          <p:cNvCxnSpPr>
            <a:cxnSpLocks/>
          </p:cNvCxnSpPr>
          <p:nvPr/>
        </p:nvCxnSpPr>
        <p:spPr>
          <a:xfrm>
            <a:off x="426648" y="2740733"/>
            <a:ext cx="1750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C961E66-B7BC-4988-A934-F049E299E9F1}"/>
              </a:ext>
            </a:extLst>
          </p:cNvPr>
          <p:cNvSpPr txBox="1"/>
          <p:nvPr/>
        </p:nvSpPr>
        <p:spPr>
          <a:xfrm>
            <a:off x="332817" y="2447501"/>
            <a:ext cx="2465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New NSI/NSSI/S-NSSAI creation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83DCDFB-0611-4F13-B0A0-22FA13CA2262}"/>
              </a:ext>
            </a:extLst>
          </p:cNvPr>
          <p:cNvSpPr txBox="1"/>
          <p:nvPr/>
        </p:nvSpPr>
        <p:spPr>
          <a:xfrm>
            <a:off x="356224" y="2712096"/>
            <a:ext cx="1457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Slice details, KPIs</a:t>
            </a:r>
          </a:p>
        </p:txBody>
      </p:sp>
      <p:sp>
        <p:nvSpPr>
          <p:cNvPr id="27" name="Scroll: Horizontal 26">
            <a:extLst>
              <a:ext uri="{FF2B5EF4-FFF2-40B4-BE49-F238E27FC236}">
                <a16:creationId xmlns:a16="http://schemas.microsoft.com/office/drawing/2014/main" id="{6193C390-19BD-4E9E-8DEE-4BF671C53C37}"/>
              </a:ext>
            </a:extLst>
          </p:cNvPr>
          <p:cNvSpPr/>
          <p:nvPr/>
        </p:nvSpPr>
        <p:spPr>
          <a:xfrm>
            <a:off x="1100708" y="1985138"/>
            <a:ext cx="10467968" cy="424779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NSI/NSSIs are created/modified and AN/CN/TN are instructed to report PM data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1C60709-0369-4899-B07C-E1CEE1E09856}"/>
              </a:ext>
            </a:extLst>
          </p:cNvPr>
          <p:cNvCxnSpPr>
            <a:cxnSpLocks/>
          </p:cNvCxnSpPr>
          <p:nvPr/>
        </p:nvCxnSpPr>
        <p:spPr>
          <a:xfrm flipH="1">
            <a:off x="3055248" y="3381993"/>
            <a:ext cx="7078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7083B43-68CB-4D09-A398-795C4C4E8F32}"/>
              </a:ext>
            </a:extLst>
          </p:cNvPr>
          <p:cNvCxnSpPr>
            <a:cxnSpLocks/>
          </p:cNvCxnSpPr>
          <p:nvPr/>
        </p:nvCxnSpPr>
        <p:spPr>
          <a:xfrm flipH="1">
            <a:off x="3940402" y="3656158"/>
            <a:ext cx="6972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C3FC168-1511-439A-9239-D20DACFA4D13}"/>
              </a:ext>
            </a:extLst>
          </p:cNvPr>
          <p:cNvCxnSpPr>
            <a:cxnSpLocks/>
          </p:cNvCxnSpPr>
          <p:nvPr/>
        </p:nvCxnSpPr>
        <p:spPr>
          <a:xfrm flipH="1">
            <a:off x="3940401" y="3908454"/>
            <a:ext cx="79223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ft Brace 40">
            <a:extLst>
              <a:ext uri="{FF2B5EF4-FFF2-40B4-BE49-F238E27FC236}">
                <a16:creationId xmlns:a16="http://schemas.microsoft.com/office/drawing/2014/main" id="{43C36BE9-0F7F-4FF1-B9EB-88E82C4F91CC}"/>
              </a:ext>
            </a:extLst>
          </p:cNvPr>
          <p:cNvSpPr/>
          <p:nvPr/>
        </p:nvSpPr>
        <p:spPr>
          <a:xfrm>
            <a:off x="3666176" y="3477716"/>
            <a:ext cx="238499" cy="6167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1C802F-A47F-4336-BD9F-E1A74E9EF0F1}"/>
              </a:ext>
            </a:extLst>
          </p:cNvPr>
          <p:cNvSpPr txBox="1"/>
          <p:nvPr/>
        </p:nvSpPr>
        <p:spPr>
          <a:xfrm>
            <a:off x="2987072" y="3577928"/>
            <a:ext cx="707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PM data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531D3F-B7A1-42D9-8E0E-34F56E698877}"/>
              </a:ext>
            </a:extLst>
          </p:cNvPr>
          <p:cNvCxnSpPr>
            <a:cxnSpLocks/>
          </p:cNvCxnSpPr>
          <p:nvPr/>
        </p:nvCxnSpPr>
        <p:spPr>
          <a:xfrm flipH="1">
            <a:off x="3054764" y="4260249"/>
            <a:ext cx="877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61084CD-5DC0-4451-A975-D23EADFC3E39}"/>
              </a:ext>
            </a:extLst>
          </p:cNvPr>
          <p:cNvSpPr txBox="1"/>
          <p:nvPr/>
        </p:nvSpPr>
        <p:spPr>
          <a:xfrm>
            <a:off x="3165071" y="4016877"/>
            <a:ext cx="707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PM data</a:t>
            </a:r>
          </a:p>
        </p:txBody>
      </p:sp>
      <p:sp>
        <p:nvSpPr>
          <p:cNvPr id="53" name="Wave 52">
            <a:extLst>
              <a:ext uri="{FF2B5EF4-FFF2-40B4-BE49-F238E27FC236}">
                <a16:creationId xmlns:a16="http://schemas.microsoft.com/office/drawing/2014/main" id="{3E8C97E6-2C00-4D61-91B7-29543564E752}"/>
              </a:ext>
            </a:extLst>
          </p:cNvPr>
          <p:cNvSpPr/>
          <p:nvPr/>
        </p:nvSpPr>
        <p:spPr>
          <a:xfrm>
            <a:off x="1666563" y="4271347"/>
            <a:ext cx="1990009" cy="497171"/>
          </a:xfrm>
          <a:prstGeom prst="wav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KPI computations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1DAD3D3-EABF-4D79-B9C7-F4FB32F7C040}"/>
              </a:ext>
            </a:extLst>
          </p:cNvPr>
          <p:cNvCxnSpPr>
            <a:cxnSpLocks/>
          </p:cNvCxnSpPr>
          <p:nvPr/>
        </p:nvCxnSpPr>
        <p:spPr>
          <a:xfrm flipH="1">
            <a:off x="3055248" y="1625754"/>
            <a:ext cx="17547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C525EBB-8391-46EC-8F2E-4453011623B8}"/>
              </a:ext>
            </a:extLst>
          </p:cNvPr>
          <p:cNvSpPr txBox="1"/>
          <p:nvPr/>
        </p:nvSpPr>
        <p:spPr>
          <a:xfrm>
            <a:off x="2351033" y="1586964"/>
            <a:ext cx="1979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policies &amp; thresholds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B74C2FE-89D5-465F-8972-89F5116792F0}"/>
              </a:ext>
            </a:extLst>
          </p:cNvPr>
          <p:cNvSpPr txBox="1"/>
          <p:nvPr/>
        </p:nvSpPr>
        <p:spPr>
          <a:xfrm>
            <a:off x="1275988" y="5652164"/>
            <a:ext cx="1585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Optimize resources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1DD979E-F9BB-4DEB-8FA7-9374FB207E53}"/>
              </a:ext>
            </a:extLst>
          </p:cNvPr>
          <p:cNvSpPr txBox="1"/>
          <p:nvPr/>
        </p:nvSpPr>
        <p:spPr>
          <a:xfrm>
            <a:off x="1403989" y="5867656"/>
            <a:ext cx="914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Slice details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AFD3DC8-86C2-4BF7-8256-25B5B13A268E}"/>
              </a:ext>
            </a:extLst>
          </p:cNvPr>
          <p:cNvSpPr txBox="1"/>
          <p:nvPr/>
        </p:nvSpPr>
        <p:spPr>
          <a:xfrm>
            <a:off x="1088155" y="125642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6B0721-229D-4906-854E-0AF4B196EF60}"/>
              </a:ext>
            </a:extLst>
          </p:cNvPr>
          <p:cNvSpPr txBox="1"/>
          <p:nvPr/>
        </p:nvSpPr>
        <p:spPr>
          <a:xfrm>
            <a:off x="8932852" y="12461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EDA2E07-9380-4C4A-858B-AB541E8974A5}"/>
              </a:ext>
            </a:extLst>
          </p:cNvPr>
          <p:cNvSpPr txBox="1"/>
          <p:nvPr/>
        </p:nvSpPr>
        <p:spPr>
          <a:xfrm>
            <a:off x="4474194" y="3084728"/>
            <a:ext cx="79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PM data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5ECE513-325B-4231-A0C5-36F21E239505}"/>
              </a:ext>
            </a:extLst>
          </p:cNvPr>
          <p:cNvCxnSpPr>
            <a:cxnSpLocks/>
          </p:cNvCxnSpPr>
          <p:nvPr/>
        </p:nvCxnSpPr>
        <p:spPr>
          <a:xfrm flipH="1">
            <a:off x="1275988" y="5898409"/>
            <a:ext cx="9008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1A6155B-B666-4A63-B816-CCC06DC5F25C}"/>
              </a:ext>
            </a:extLst>
          </p:cNvPr>
          <p:cNvSpPr txBox="1"/>
          <p:nvPr/>
        </p:nvSpPr>
        <p:spPr>
          <a:xfrm>
            <a:off x="7639075" y="282550"/>
            <a:ext cx="443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Provisioning CL using CLAMP is a stretch goal.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66A96A-1FFB-453F-8146-7E2EF564C693}"/>
              </a:ext>
            </a:extLst>
          </p:cNvPr>
          <p:cNvSpPr txBox="1"/>
          <p:nvPr/>
        </p:nvSpPr>
        <p:spPr>
          <a:xfrm>
            <a:off x="2682766" y="124611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KPI-MS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AB53FDC-B7F3-4D85-9EFB-8A1AF47C6F6C}"/>
              </a:ext>
            </a:extLst>
          </p:cNvPr>
          <p:cNvCxnSpPr>
            <a:cxnSpLocks/>
          </p:cNvCxnSpPr>
          <p:nvPr/>
        </p:nvCxnSpPr>
        <p:spPr>
          <a:xfrm flipH="1">
            <a:off x="2177875" y="1894741"/>
            <a:ext cx="2632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0E79B0-5011-45B9-9EF1-6696823F721E}"/>
              </a:ext>
            </a:extLst>
          </p:cNvPr>
          <p:cNvCxnSpPr>
            <a:cxnSpLocks/>
          </p:cNvCxnSpPr>
          <p:nvPr/>
        </p:nvCxnSpPr>
        <p:spPr>
          <a:xfrm>
            <a:off x="2177875" y="3019873"/>
            <a:ext cx="8773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32E517A-E4AB-4A37-A3BF-698C6FF12150}"/>
              </a:ext>
            </a:extLst>
          </p:cNvPr>
          <p:cNvSpPr txBox="1"/>
          <p:nvPr/>
        </p:nvSpPr>
        <p:spPr>
          <a:xfrm>
            <a:off x="2177875" y="2735212"/>
            <a:ext cx="2855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monitoring request (slice details)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9C065D9-92B0-478D-818F-9FD91732E179}"/>
              </a:ext>
            </a:extLst>
          </p:cNvPr>
          <p:cNvCxnSpPr/>
          <p:nvPr/>
        </p:nvCxnSpPr>
        <p:spPr>
          <a:xfrm flipH="1">
            <a:off x="2177875" y="5001524"/>
            <a:ext cx="8773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AE03BAC-8619-42A2-A2DA-FE67F3E891EB}"/>
              </a:ext>
            </a:extLst>
          </p:cNvPr>
          <p:cNvSpPr txBox="1"/>
          <p:nvPr/>
        </p:nvSpPr>
        <p:spPr>
          <a:xfrm>
            <a:off x="2020203" y="4731133"/>
            <a:ext cx="113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reporting</a:t>
            </a:r>
          </a:p>
        </p:txBody>
      </p:sp>
      <p:sp>
        <p:nvSpPr>
          <p:cNvPr id="69" name="Wave 68">
            <a:extLst>
              <a:ext uri="{FF2B5EF4-FFF2-40B4-BE49-F238E27FC236}">
                <a16:creationId xmlns:a16="http://schemas.microsoft.com/office/drawing/2014/main" id="{B14520A7-2FC7-403E-AE4D-05727A9CE4E0}"/>
              </a:ext>
            </a:extLst>
          </p:cNvPr>
          <p:cNvSpPr/>
          <p:nvPr/>
        </p:nvSpPr>
        <p:spPr>
          <a:xfrm>
            <a:off x="1277048" y="5172131"/>
            <a:ext cx="1990009" cy="420394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KPI analysis</a:t>
            </a:r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C4D2F52B-F74F-4025-B72B-32C7B371B433}"/>
              </a:ext>
            </a:extLst>
          </p:cNvPr>
          <p:cNvSpPr/>
          <p:nvPr/>
        </p:nvSpPr>
        <p:spPr>
          <a:xfrm rot="16200000">
            <a:off x="2838940" y="-16792"/>
            <a:ext cx="261575" cy="2441347"/>
          </a:xfrm>
          <a:prstGeom prst="righ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3FAF34-2AC1-42F9-B94B-98A6F701AFFC}"/>
              </a:ext>
            </a:extLst>
          </p:cNvPr>
          <p:cNvSpPr txBox="1"/>
          <p:nvPr/>
        </p:nvSpPr>
        <p:spPr>
          <a:xfrm>
            <a:off x="2937435" y="90756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DCAE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56F1C4-F994-453A-B59A-CCDE35E89885}"/>
              </a:ext>
            </a:extLst>
          </p:cNvPr>
          <p:cNvSpPr txBox="1"/>
          <p:nvPr/>
        </p:nvSpPr>
        <p:spPr>
          <a:xfrm>
            <a:off x="5369786" y="3437598"/>
            <a:ext cx="1083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O1 interface</a:t>
            </a:r>
          </a:p>
        </p:txBody>
      </p:sp>
    </p:spTree>
    <p:extLst>
      <p:ext uri="{BB962C8B-B14F-4D97-AF65-F5344CB8AC3E}">
        <p14:creationId xmlns:p14="http://schemas.microsoft.com/office/powerpoint/2010/main" val="501372281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041CFA-0D63-48E5-9C16-711586F3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Flow (NSSMFs within ONAP)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2B6E0CD-25AD-4BDE-9140-E2A8CB58ACC6}"/>
              </a:ext>
            </a:extLst>
          </p:cNvPr>
          <p:cNvGraphicFramePr>
            <a:graphicFrameLocks noGrp="1"/>
          </p:cNvGraphicFramePr>
          <p:nvPr/>
        </p:nvGraphicFramePr>
        <p:xfrm>
          <a:off x="427675" y="1587454"/>
          <a:ext cx="11443692" cy="465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4">
                  <a:extLst>
                    <a:ext uri="{9D8B030D-6E8A-4147-A177-3AD203B41FA5}">
                      <a16:colId xmlns:a16="http://schemas.microsoft.com/office/drawing/2014/main" val="134463742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160403448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17477953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132973928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401553254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627708706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98918230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85242254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260108074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09378770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77849017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05101499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7935341"/>
                    </a:ext>
                  </a:extLst>
                </a:gridCol>
              </a:tblGrid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6357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18061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34354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2891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DAA3A1-8361-46D7-8629-6560C78C809E}"/>
              </a:ext>
            </a:extLst>
          </p:cNvPr>
          <p:cNvSpPr txBox="1"/>
          <p:nvPr/>
        </p:nvSpPr>
        <p:spPr>
          <a:xfrm>
            <a:off x="205273" y="120262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34C4C-4B08-42CF-B4C0-6AD0B88978DD}"/>
              </a:ext>
            </a:extLst>
          </p:cNvPr>
          <p:cNvSpPr txBox="1"/>
          <p:nvPr/>
        </p:nvSpPr>
        <p:spPr>
          <a:xfrm>
            <a:off x="1727131" y="124748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CL-MS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220F3-5493-4FD7-B0B0-F2EDBA65A087}"/>
              </a:ext>
            </a:extLst>
          </p:cNvPr>
          <p:cNvSpPr txBox="1"/>
          <p:nvPr/>
        </p:nvSpPr>
        <p:spPr>
          <a:xfrm>
            <a:off x="3695411" y="1231403"/>
            <a:ext cx="5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EC6D8-3B6C-4F97-AD6B-A5E4DEB6FEAC}"/>
              </a:ext>
            </a:extLst>
          </p:cNvPr>
          <p:cNvSpPr txBox="1"/>
          <p:nvPr/>
        </p:nvSpPr>
        <p:spPr>
          <a:xfrm>
            <a:off x="4447777" y="1220038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DD04-B0E8-4BC0-8495-867C12876FC8}"/>
              </a:ext>
            </a:extLst>
          </p:cNvPr>
          <p:cNvSpPr txBox="1"/>
          <p:nvPr/>
        </p:nvSpPr>
        <p:spPr>
          <a:xfrm>
            <a:off x="9945713" y="1246300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83C78-7BEF-4906-B7F1-B3DA5BE8A740}"/>
              </a:ext>
            </a:extLst>
          </p:cNvPr>
          <p:cNvSpPr txBox="1"/>
          <p:nvPr/>
        </p:nvSpPr>
        <p:spPr>
          <a:xfrm>
            <a:off x="5494988" y="124748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B900C5-00A3-4BA7-B8B7-5A17E218492C}"/>
              </a:ext>
            </a:extLst>
          </p:cNvPr>
          <p:cNvSpPr txBox="1"/>
          <p:nvPr/>
        </p:nvSpPr>
        <p:spPr>
          <a:xfrm>
            <a:off x="6325661" y="12463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D400B3-B659-4457-9238-FFCF6634344D}"/>
              </a:ext>
            </a:extLst>
          </p:cNvPr>
          <p:cNvSpPr txBox="1"/>
          <p:nvPr/>
        </p:nvSpPr>
        <p:spPr>
          <a:xfrm>
            <a:off x="7174031" y="1231989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SDN-R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E7484E-8DA1-4845-90AD-E77D1D958988}"/>
              </a:ext>
            </a:extLst>
          </p:cNvPr>
          <p:cNvSpPr txBox="1"/>
          <p:nvPr/>
        </p:nvSpPr>
        <p:spPr>
          <a:xfrm>
            <a:off x="8083709" y="123424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865C75-2298-4BF6-B8E6-F8FBF12DD297}"/>
              </a:ext>
            </a:extLst>
          </p:cNvPr>
          <p:cNvSpPr txBox="1"/>
          <p:nvPr/>
        </p:nvSpPr>
        <p:spPr>
          <a:xfrm>
            <a:off x="10757456" y="1231989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626F2C-C2F1-479F-B105-958985F7F7A2}"/>
              </a:ext>
            </a:extLst>
          </p:cNvPr>
          <p:cNvSpPr txBox="1"/>
          <p:nvPr/>
        </p:nvSpPr>
        <p:spPr>
          <a:xfrm>
            <a:off x="11568676" y="1202624"/>
            <a:ext cx="62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AFD3DC8-86C2-4BF7-8256-25B5B13A268E}"/>
              </a:ext>
            </a:extLst>
          </p:cNvPr>
          <p:cNvSpPr txBox="1"/>
          <p:nvPr/>
        </p:nvSpPr>
        <p:spPr>
          <a:xfrm>
            <a:off x="1088155" y="125642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6B0721-229D-4906-854E-0AF4B196EF60}"/>
              </a:ext>
            </a:extLst>
          </p:cNvPr>
          <p:cNvSpPr txBox="1"/>
          <p:nvPr/>
        </p:nvSpPr>
        <p:spPr>
          <a:xfrm>
            <a:off x="8932852" y="12461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1A6155B-B666-4A63-B816-CCC06DC5F25C}"/>
              </a:ext>
            </a:extLst>
          </p:cNvPr>
          <p:cNvSpPr txBox="1"/>
          <p:nvPr/>
        </p:nvSpPr>
        <p:spPr>
          <a:xfrm>
            <a:off x="7639075" y="282550"/>
            <a:ext cx="443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Provisioning CL using CLAMP is a stretch goal.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66A96A-1FFB-453F-8146-7E2EF564C693}"/>
              </a:ext>
            </a:extLst>
          </p:cNvPr>
          <p:cNvSpPr txBox="1"/>
          <p:nvPr/>
        </p:nvSpPr>
        <p:spPr>
          <a:xfrm>
            <a:off x="2682766" y="124611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KPI-MS</a:t>
            </a:r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C4D2F52B-F74F-4025-B72B-32C7B371B433}"/>
              </a:ext>
            </a:extLst>
          </p:cNvPr>
          <p:cNvSpPr/>
          <p:nvPr/>
        </p:nvSpPr>
        <p:spPr>
          <a:xfrm rot="16200000">
            <a:off x="2838940" y="-16792"/>
            <a:ext cx="261575" cy="2441347"/>
          </a:xfrm>
          <a:prstGeom prst="righ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3FAF34-2AC1-42F9-B94B-98A6F701AFFC}"/>
              </a:ext>
            </a:extLst>
          </p:cNvPr>
          <p:cNvSpPr txBox="1"/>
          <p:nvPr/>
        </p:nvSpPr>
        <p:spPr>
          <a:xfrm>
            <a:off x="2937435" y="90756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DCAE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AEA065F-5F49-47C4-A477-B4E53D27D769}"/>
              </a:ext>
            </a:extLst>
          </p:cNvPr>
          <p:cNvCxnSpPr>
            <a:cxnSpLocks/>
          </p:cNvCxnSpPr>
          <p:nvPr/>
        </p:nvCxnSpPr>
        <p:spPr>
          <a:xfrm>
            <a:off x="1316837" y="1854486"/>
            <a:ext cx="8267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ADEBBEF-165F-48F5-8E64-2CD512DA073D}"/>
              </a:ext>
            </a:extLst>
          </p:cNvPr>
          <p:cNvSpPr txBox="1"/>
          <p:nvPr/>
        </p:nvSpPr>
        <p:spPr>
          <a:xfrm>
            <a:off x="1299762" y="1573044"/>
            <a:ext cx="111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Res. updates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96AAF9A-A4F0-46EB-A4DF-AF8176C2BA3C}"/>
              </a:ext>
            </a:extLst>
          </p:cNvPr>
          <p:cNvCxnSpPr>
            <a:cxnSpLocks/>
          </p:cNvCxnSpPr>
          <p:nvPr/>
        </p:nvCxnSpPr>
        <p:spPr>
          <a:xfrm>
            <a:off x="2185554" y="2051238"/>
            <a:ext cx="26263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24E1A42-B250-4BD7-B74C-54F174061F88}"/>
              </a:ext>
            </a:extLst>
          </p:cNvPr>
          <p:cNvSpPr txBox="1"/>
          <p:nvPr/>
        </p:nvSpPr>
        <p:spPr>
          <a:xfrm>
            <a:off x="2429321" y="1776395"/>
            <a:ext cx="2259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 CL Trigger: Actor SO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22DB9D5-A902-44DB-A44E-2EA938EDBDA6}"/>
              </a:ext>
            </a:extLst>
          </p:cNvPr>
          <p:cNvCxnSpPr>
            <a:cxnSpLocks/>
          </p:cNvCxnSpPr>
          <p:nvPr/>
        </p:nvCxnSpPr>
        <p:spPr>
          <a:xfrm flipH="1">
            <a:off x="426648" y="2317096"/>
            <a:ext cx="4385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6CFD6DA-616E-4059-A71C-9C8FBAFBF5E9}"/>
              </a:ext>
            </a:extLst>
          </p:cNvPr>
          <p:cNvSpPr txBox="1"/>
          <p:nvPr/>
        </p:nvSpPr>
        <p:spPr>
          <a:xfrm>
            <a:off x="1253149" y="2087622"/>
            <a:ext cx="99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 CL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A180EF2-B616-4A94-B9EB-E29DCCBE14B4}"/>
              </a:ext>
            </a:extLst>
          </p:cNvPr>
          <p:cNvCxnSpPr>
            <a:cxnSpLocks/>
          </p:cNvCxnSpPr>
          <p:nvPr/>
        </p:nvCxnSpPr>
        <p:spPr>
          <a:xfrm>
            <a:off x="431266" y="3724725"/>
            <a:ext cx="6988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7CF2110-F7B9-425D-9845-E21E5502557A}"/>
              </a:ext>
            </a:extLst>
          </p:cNvPr>
          <p:cNvSpPr txBox="1"/>
          <p:nvPr/>
        </p:nvSpPr>
        <p:spPr>
          <a:xfrm>
            <a:off x="2755167" y="3464100"/>
            <a:ext cx="2740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RAN resource config update details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6F6161D-8E88-4C78-9E35-D7F2F374D6ED}"/>
              </a:ext>
            </a:extLst>
          </p:cNvPr>
          <p:cNvCxnSpPr>
            <a:cxnSpLocks/>
          </p:cNvCxnSpPr>
          <p:nvPr/>
        </p:nvCxnSpPr>
        <p:spPr>
          <a:xfrm>
            <a:off x="7483668" y="3953798"/>
            <a:ext cx="3459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EC7F06F-7B5D-4507-95C2-6B0EB0AA2A71}"/>
              </a:ext>
            </a:extLst>
          </p:cNvPr>
          <p:cNvSpPr txBox="1"/>
          <p:nvPr/>
        </p:nvSpPr>
        <p:spPr>
          <a:xfrm>
            <a:off x="7662627" y="3656397"/>
            <a:ext cx="3038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O1: RAN resource config update details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D834BFA-36B9-4AA4-899A-E43D4113309B}"/>
              </a:ext>
            </a:extLst>
          </p:cNvPr>
          <p:cNvCxnSpPr>
            <a:cxnSpLocks/>
          </p:cNvCxnSpPr>
          <p:nvPr/>
        </p:nvCxnSpPr>
        <p:spPr>
          <a:xfrm>
            <a:off x="438288" y="4519422"/>
            <a:ext cx="8774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8035E603-D4B3-44EF-8B86-8507F75C9150}"/>
              </a:ext>
            </a:extLst>
          </p:cNvPr>
          <p:cNvSpPr txBox="1"/>
          <p:nvPr/>
        </p:nvSpPr>
        <p:spPr>
          <a:xfrm>
            <a:off x="2710008" y="4218760"/>
            <a:ext cx="2763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Core resource config update details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9B598FB-51F6-44E6-87E9-4BA3C4411540}"/>
              </a:ext>
            </a:extLst>
          </p:cNvPr>
          <p:cNvCxnSpPr>
            <a:cxnSpLocks/>
          </p:cNvCxnSpPr>
          <p:nvPr/>
        </p:nvCxnSpPr>
        <p:spPr>
          <a:xfrm>
            <a:off x="9226700" y="4792033"/>
            <a:ext cx="25944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9CAAF847-6B7E-4B66-A1E4-744286E560B9}"/>
              </a:ext>
            </a:extLst>
          </p:cNvPr>
          <p:cNvSpPr txBox="1"/>
          <p:nvPr/>
        </p:nvSpPr>
        <p:spPr>
          <a:xfrm>
            <a:off x="9223857" y="4507250"/>
            <a:ext cx="2763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Core resource config update details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E458237-5045-4E68-A084-5F32BFB9B298}"/>
              </a:ext>
            </a:extLst>
          </p:cNvPr>
          <p:cNvCxnSpPr>
            <a:cxnSpLocks/>
          </p:cNvCxnSpPr>
          <p:nvPr/>
        </p:nvCxnSpPr>
        <p:spPr>
          <a:xfrm>
            <a:off x="431266" y="3228694"/>
            <a:ext cx="79032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9C7AFE77-B295-43D7-BF86-EEC0518ECD8E}"/>
              </a:ext>
            </a:extLst>
          </p:cNvPr>
          <p:cNvSpPr txBox="1"/>
          <p:nvPr/>
        </p:nvSpPr>
        <p:spPr>
          <a:xfrm>
            <a:off x="2914101" y="2980252"/>
            <a:ext cx="13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Scale Core VNFs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3DC3C2F-0A60-4012-8D2C-4FA694A692F6}"/>
              </a:ext>
            </a:extLst>
          </p:cNvPr>
          <p:cNvCxnSpPr>
            <a:cxnSpLocks/>
          </p:cNvCxnSpPr>
          <p:nvPr/>
        </p:nvCxnSpPr>
        <p:spPr>
          <a:xfrm>
            <a:off x="8334531" y="3452281"/>
            <a:ext cx="1731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64DDEA23-1AF4-435E-95E2-D344BD72BD52}"/>
              </a:ext>
            </a:extLst>
          </p:cNvPr>
          <p:cNvSpPr/>
          <p:nvPr/>
        </p:nvSpPr>
        <p:spPr>
          <a:xfrm>
            <a:off x="8591221" y="3207689"/>
            <a:ext cx="14584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Scale Core VNF(s)</a:t>
            </a:r>
          </a:p>
        </p:txBody>
      </p:sp>
      <p:sp>
        <p:nvSpPr>
          <p:cNvPr id="83" name="Scroll: Horizontal 82">
            <a:extLst>
              <a:ext uri="{FF2B5EF4-FFF2-40B4-BE49-F238E27FC236}">
                <a16:creationId xmlns:a16="http://schemas.microsoft.com/office/drawing/2014/main" id="{3F5186E8-88B0-489C-B7CF-7D81D161BA15}"/>
              </a:ext>
            </a:extLst>
          </p:cNvPr>
          <p:cNvSpPr/>
          <p:nvPr/>
        </p:nvSpPr>
        <p:spPr>
          <a:xfrm>
            <a:off x="820940" y="2437532"/>
            <a:ext cx="10781727" cy="547474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acknowledgement/response for each update triggered by SO/VF-C/APP-C/SDN-R is not shown below.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ECE2175-6B32-476E-9166-8E2C6C576798}"/>
              </a:ext>
            </a:extLst>
          </p:cNvPr>
          <p:cNvCxnSpPr>
            <a:cxnSpLocks/>
          </p:cNvCxnSpPr>
          <p:nvPr/>
        </p:nvCxnSpPr>
        <p:spPr>
          <a:xfrm>
            <a:off x="426648" y="5526686"/>
            <a:ext cx="4385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66BC178E-E37A-4575-8382-31981A03FEB5}"/>
              </a:ext>
            </a:extLst>
          </p:cNvPr>
          <p:cNvSpPr txBox="1"/>
          <p:nvPr/>
        </p:nvSpPr>
        <p:spPr>
          <a:xfrm>
            <a:off x="1942924" y="5252003"/>
            <a:ext cx="1745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NSI-OPT-CL Response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B34917A-59FC-48D0-8A32-443D51893068}"/>
              </a:ext>
            </a:extLst>
          </p:cNvPr>
          <p:cNvCxnSpPr>
            <a:cxnSpLocks/>
          </p:cNvCxnSpPr>
          <p:nvPr/>
        </p:nvCxnSpPr>
        <p:spPr>
          <a:xfrm flipH="1">
            <a:off x="2185555" y="5978586"/>
            <a:ext cx="2626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15328600-62E7-4AF9-98A6-34E030471E2C}"/>
              </a:ext>
            </a:extLst>
          </p:cNvPr>
          <p:cNvSpPr txBox="1"/>
          <p:nvPr/>
        </p:nvSpPr>
        <p:spPr>
          <a:xfrm>
            <a:off x="2626551" y="5720965"/>
            <a:ext cx="1095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 Response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D99DE3F-E1AF-442F-BDD5-68B6F46B013B}"/>
              </a:ext>
            </a:extLst>
          </p:cNvPr>
          <p:cNvCxnSpPr/>
          <p:nvPr/>
        </p:nvCxnSpPr>
        <p:spPr>
          <a:xfrm flipH="1">
            <a:off x="6561563" y="4211341"/>
            <a:ext cx="9221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2726A4FC-8F83-48CE-9F37-07EBAB390EC6}"/>
              </a:ext>
            </a:extLst>
          </p:cNvPr>
          <p:cNvSpPr txBox="1"/>
          <p:nvPr/>
        </p:nvSpPr>
        <p:spPr>
          <a:xfrm>
            <a:off x="6009578" y="3953798"/>
            <a:ext cx="1563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Update RAN config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B7A7CDE-9781-4747-8CB3-FFB43B2F8706}"/>
              </a:ext>
            </a:extLst>
          </p:cNvPr>
          <p:cNvCxnSpPr>
            <a:cxnSpLocks/>
          </p:cNvCxnSpPr>
          <p:nvPr/>
        </p:nvCxnSpPr>
        <p:spPr>
          <a:xfrm>
            <a:off x="426648" y="5050426"/>
            <a:ext cx="53225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E2C5004-C766-4234-BEE7-467B0699E31E}"/>
              </a:ext>
            </a:extLst>
          </p:cNvPr>
          <p:cNvSpPr txBox="1"/>
          <p:nvPr/>
        </p:nvSpPr>
        <p:spPr>
          <a:xfrm>
            <a:off x="1644990" y="4749947"/>
            <a:ext cx="1586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Update Core config</a:t>
            </a:r>
          </a:p>
        </p:txBody>
      </p:sp>
    </p:spTree>
    <p:extLst>
      <p:ext uri="{BB962C8B-B14F-4D97-AF65-F5344CB8AC3E}">
        <p14:creationId xmlns:p14="http://schemas.microsoft.com/office/powerpoint/2010/main" val="168415125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78">
            <a:extLst>
              <a:ext uri="{FF2B5EF4-FFF2-40B4-BE49-F238E27FC236}">
                <a16:creationId xmlns:a16="http://schemas.microsoft.com/office/drawing/2014/main" id="{99CD0CC4-72E8-8547-84A9-FF3BD7D960CD}"/>
              </a:ext>
            </a:extLst>
          </p:cNvPr>
          <p:cNvSpPr/>
          <p:nvPr/>
        </p:nvSpPr>
        <p:spPr>
          <a:xfrm>
            <a:off x="2583379" y="5507547"/>
            <a:ext cx="1560625" cy="905704"/>
          </a:xfrm>
          <a:prstGeom prst="roundRect">
            <a:avLst/>
          </a:prstGeom>
          <a:ln>
            <a:solidFill>
              <a:srgbClr val="0099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B77B702-9BC9-284D-A3D6-187207BB0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5335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Intelligent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Slicing: 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Guarantee</a:t>
            </a:r>
            <a:r>
              <a:rPr kumimoji="1" lang="zh-CN" altLang="en-US" dirty="0"/>
              <a:t> </a:t>
            </a:r>
            <a:r>
              <a:rPr kumimoji="1" lang="en-US" altLang="zh-CN" dirty="0"/>
              <a:t>Function</a:t>
            </a:r>
            <a:endParaRPr kumimoji="1" lang="zh-CN" altLang="en-US" dirty="0"/>
          </a:p>
        </p:txBody>
      </p:sp>
      <p:sp>
        <p:nvSpPr>
          <p:cNvPr id="7" name="矩形 72">
            <a:extLst>
              <a:ext uri="{FF2B5EF4-FFF2-40B4-BE49-F238E27FC236}">
                <a16:creationId xmlns:a16="http://schemas.microsoft.com/office/drawing/2014/main" id="{3C7F576E-89CE-DE4D-8CF9-29B68AA7A23C}"/>
              </a:ext>
            </a:extLst>
          </p:cNvPr>
          <p:cNvSpPr/>
          <p:nvPr/>
        </p:nvSpPr>
        <p:spPr>
          <a:xfrm>
            <a:off x="1" y="2419643"/>
            <a:ext cx="7916590" cy="301982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10" name="圆角矩形 70">
            <a:extLst>
              <a:ext uri="{FF2B5EF4-FFF2-40B4-BE49-F238E27FC236}">
                <a16:creationId xmlns:a16="http://schemas.microsoft.com/office/drawing/2014/main" id="{B9623CB7-93AA-C846-BABE-343849450DF9}"/>
              </a:ext>
            </a:extLst>
          </p:cNvPr>
          <p:cNvSpPr/>
          <p:nvPr/>
        </p:nvSpPr>
        <p:spPr>
          <a:xfrm>
            <a:off x="3124971" y="2959719"/>
            <a:ext cx="3818166" cy="231330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2" name="文本框 74">
            <a:extLst>
              <a:ext uri="{FF2B5EF4-FFF2-40B4-BE49-F238E27FC236}">
                <a16:creationId xmlns:a16="http://schemas.microsoft.com/office/drawing/2014/main" id="{76F179A4-139C-C040-B8B0-4F20D833E56E}"/>
              </a:ext>
            </a:extLst>
          </p:cNvPr>
          <p:cNvSpPr txBox="1"/>
          <p:nvPr/>
        </p:nvSpPr>
        <p:spPr>
          <a:xfrm>
            <a:off x="7021586" y="2466653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ea typeface="宋体" pitchFamily="2" charset="-122"/>
              </a:rPr>
              <a:t>Run Time</a:t>
            </a:r>
          </a:p>
        </p:txBody>
      </p:sp>
      <p:sp>
        <p:nvSpPr>
          <p:cNvPr id="14" name="矩形 77">
            <a:extLst>
              <a:ext uri="{FF2B5EF4-FFF2-40B4-BE49-F238E27FC236}">
                <a16:creationId xmlns:a16="http://schemas.microsoft.com/office/drawing/2014/main" id="{6365FC0C-8F7B-294B-A230-392A372997F0}"/>
              </a:ext>
            </a:extLst>
          </p:cNvPr>
          <p:cNvSpPr/>
          <p:nvPr/>
        </p:nvSpPr>
        <p:spPr>
          <a:xfrm>
            <a:off x="6189182" y="2988624"/>
            <a:ext cx="647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DCAE</a:t>
            </a:r>
            <a:endParaRPr lang="en-US" sz="1400" b="1" kern="0" dirty="0">
              <a:solidFill>
                <a:srgbClr val="0000FF"/>
              </a:solidFill>
            </a:endParaRPr>
          </a:p>
        </p:txBody>
      </p:sp>
      <p:sp>
        <p:nvSpPr>
          <p:cNvPr id="15" name="圆角矩形 78">
            <a:extLst>
              <a:ext uri="{FF2B5EF4-FFF2-40B4-BE49-F238E27FC236}">
                <a16:creationId xmlns:a16="http://schemas.microsoft.com/office/drawing/2014/main" id="{8C080978-BA61-D146-B902-EF0CEAFA1B26}"/>
              </a:ext>
            </a:extLst>
          </p:cNvPr>
          <p:cNvSpPr/>
          <p:nvPr/>
        </p:nvSpPr>
        <p:spPr>
          <a:xfrm>
            <a:off x="168161" y="3936153"/>
            <a:ext cx="1560625" cy="905704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6" name="矩形 79">
            <a:extLst>
              <a:ext uri="{FF2B5EF4-FFF2-40B4-BE49-F238E27FC236}">
                <a16:creationId xmlns:a16="http://schemas.microsoft.com/office/drawing/2014/main" id="{D6776395-79B9-7946-94E7-3790C467FA32}"/>
              </a:ext>
            </a:extLst>
          </p:cNvPr>
          <p:cNvSpPr/>
          <p:nvPr/>
        </p:nvSpPr>
        <p:spPr>
          <a:xfrm>
            <a:off x="210136" y="4067654"/>
            <a:ext cx="688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Policy</a:t>
            </a:r>
            <a:endParaRPr lang="en-US" sz="1600" b="1" kern="0" dirty="0">
              <a:solidFill>
                <a:srgbClr val="0000FF"/>
              </a:solidFill>
            </a:endParaRPr>
          </a:p>
        </p:txBody>
      </p:sp>
      <p:sp>
        <p:nvSpPr>
          <p:cNvPr id="17" name="圆角矩形 80">
            <a:extLst>
              <a:ext uri="{FF2B5EF4-FFF2-40B4-BE49-F238E27FC236}">
                <a16:creationId xmlns:a16="http://schemas.microsoft.com/office/drawing/2014/main" id="{58005ED4-6579-F746-ACD5-2704A816EBE8}"/>
              </a:ext>
            </a:extLst>
          </p:cNvPr>
          <p:cNvSpPr/>
          <p:nvPr/>
        </p:nvSpPr>
        <p:spPr>
          <a:xfrm>
            <a:off x="701394" y="4348210"/>
            <a:ext cx="955634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Close-loop Policy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33" name="圆角矩形 100">
            <a:extLst>
              <a:ext uri="{FF2B5EF4-FFF2-40B4-BE49-F238E27FC236}">
                <a16:creationId xmlns:a16="http://schemas.microsoft.com/office/drawing/2014/main" id="{B62A8D9A-5E13-E84F-ABFD-BB5B6D99E3BE}"/>
              </a:ext>
            </a:extLst>
          </p:cNvPr>
          <p:cNvSpPr/>
          <p:nvPr/>
        </p:nvSpPr>
        <p:spPr>
          <a:xfrm>
            <a:off x="5482455" y="3288660"/>
            <a:ext cx="1325807" cy="1114205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err="1"/>
              <a:t>D</a:t>
            </a:r>
            <a:r>
              <a:rPr lang="en-US" altLang="zh-CN" sz="1400" kern="0" dirty="0" err="1"/>
              <a:t>ataLake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feeder</a:t>
            </a:r>
            <a:r>
              <a:rPr lang="en-US" sz="1400" kern="0" dirty="0"/>
              <a:t> (historic and current KPI)</a:t>
            </a:r>
          </a:p>
        </p:txBody>
      </p:sp>
      <p:sp>
        <p:nvSpPr>
          <p:cNvPr id="35" name="圆角矩形 102">
            <a:extLst>
              <a:ext uri="{FF2B5EF4-FFF2-40B4-BE49-F238E27FC236}">
                <a16:creationId xmlns:a16="http://schemas.microsoft.com/office/drawing/2014/main" id="{34EC23BF-0DE9-9341-B4A3-F9EC11E1FE1C}"/>
              </a:ext>
            </a:extLst>
          </p:cNvPr>
          <p:cNvSpPr/>
          <p:nvPr/>
        </p:nvSpPr>
        <p:spPr>
          <a:xfrm>
            <a:off x="4843244" y="4570272"/>
            <a:ext cx="1314955" cy="571880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Analysis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MS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from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ML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Model</a:t>
            </a:r>
            <a:endParaRPr lang="en-US" sz="1400" kern="0" dirty="0"/>
          </a:p>
        </p:txBody>
      </p:sp>
      <p:cxnSp>
        <p:nvCxnSpPr>
          <p:cNvPr id="36" name="直接箭头连接符 144">
            <a:extLst>
              <a:ext uri="{FF2B5EF4-FFF2-40B4-BE49-F238E27FC236}">
                <a16:creationId xmlns:a16="http://schemas.microsoft.com/office/drawing/2014/main" id="{3C565073-FAA5-0144-A717-8B97C1379806}"/>
              </a:ext>
            </a:extLst>
          </p:cNvPr>
          <p:cNvCxnSpPr>
            <a:cxnSpLocks/>
            <a:stCxn id="86" idx="0"/>
            <a:endCxn id="35" idx="2"/>
          </p:cNvCxnSpPr>
          <p:nvPr/>
        </p:nvCxnSpPr>
        <p:spPr>
          <a:xfrm flipV="1">
            <a:off x="3369636" y="5142152"/>
            <a:ext cx="2131086" cy="74593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9">
            <a:extLst>
              <a:ext uri="{FF2B5EF4-FFF2-40B4-BE49-F238E27FC236}">
                <a16:creationId xmlns:a16="http://schemas.microsoft.com/office/drawing/2014/main" id="{6986475B-DFEA-A14A-B6E2-53A5CF895A72}"/>
              </a:ext>
            </a:extLst>
          </p:cNvPr>
          <p:cNvSpPr txBox="1"/>
          <p:nvPr/>
        </p:nvSpPr>
        <p:spPr>
          <a:xfrm>
            <a:off x="6203732" y="238557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ONAP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3324548B-4D10-7F46-985F-DF7C86DF0D22}"/>
              </a:ext>
            </a:extLst>
          </p:cNvPr>
          <p:cNvSpPr/>
          <p:nvPr/>
        </p:nvSpPr>
        <p:spPr>
          <a:xfrm>
            <a:off x="2693479" y="5888091"/>
            <a:ext cx="1352313" cy="4494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ML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endParaRPr kumimoji="1" lang="zh-CN" altLang="en-US" dirty="0"/>
          </a:p>
        </p:txBody>
      </p:sp>
      <p:cxnSp>
        <p:nvCxnSpPr>
          <p:cNvPr id="69" name="直接箭头连接符 144">
            <a:extLst>
              <a:ext uri="{FF2B5EF4-FFF2-40B4-BE49-F238E27FC236}">
                <a16:creationId xmlns:a16="http://schemas.microsoft.com/office/drawing/2014/main" id="{6BA00B55-2167-5D44-895B-85CF4F605B5F}"/>
              </a:ext>
            </a:extLst>
          </p:cNvPr>
          <p:cNvCxnSpPr>
            <a:cxnSpLocks/>
            <a:stCxn id="60" idx="2"/>
          </p:cNvCxnSpPr>
          <p:nvPr/>
        </p:nvCxnSpPr>
        <p:spPr>
          <a:xfrm>
            <a:off x="4045792" y="3699712"/>
            <a:ext cx="1436663" cy="8705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144">
            <a:extLst>
              <a:ext uri="{FF2B5EF4-FFF2-40B4-BE49-F238E27FC236}">
                <a16:creationId xmlns:a16="http://schemas.microsoft.com/office/drawing/2014/main" id="{5C7EA93D-654D-3244-9D28-ABE668199448}"/>
              </a:ext>
            </a:extLst>
          </p:cNvPr>
          <p:cNvCxnSpPr>
            <a:cxnSpLocks/>
            <a:stCxn id="76" idx="1"/>
            <a:endCxn id="86" idx="3"/>
          </p:cNvCxnSpPr>
          <p:nvPr/>
        </p:nvCxnSpPr>
        <p:spPr>
          <a:xfrm flipH="1">
            <a:off x="4045792" y="5695260"/>
            <a:ext cx="1717977" cy="41754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100">
            <a:extLst>
              <a:ext uri="{FF2B5EF4-FFF2-40B4-BE49-F238E27FC236}">
                <a16:creationId xmlns:a16="http://schemas.microsoft.com/office/drawing/2014/main" id="{F621283B-060A-384D-BE7F-2B61B4431E4A}"/>
              </a:ext>
            </a:extLst>
          </p:cNvPr>
          <p:cNvSpPr/>
          <p:nvPr/>
        </p:nvSpPr>
        <p:spPr>
          <a:xfrm>
            <a:off x="5763769" y="5481767"/>
            <a:ext cx="1221817" cy="42698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solidFill>
                  <a:schemeClr val="lt1"/>
                </a:solidFill>
              </a:rPr>
              <a:t>Big Data</a:t>
            </a:r>
          </a:p>
          <a:p>
            <a:pPr algn="ctr"/>
            <a:r>
              <a:rPr kumimoji="1" lang="en-US" altLang="zh-CN" sz="1400" dirty="0">
                <a:solidFill>
                  <a:schemeClr val="lt1"/>
                </a:solidFill>
              </a:rPr>
              <a:t>Database</a:t>
            </a:r>
            <a:endParaRPr kumimoji="1" lang="en-US" sz="1400" dirty="0">
              <a:solidFill>
                <a:schemeClr val="lt1"/>
              </a:solidFill>
            </a:endParaRPr>
          </a:p>
        </p:txBody>
      </p:sp>
      <p:cxnSp>
        <p:nvCxnSpPr>
          <p:cNvPr id="77" name="直接箭头连接符 144">
            <a:extLst>
              <a:ext uri="{FF2B5EF4-FFF2-40B4-BE49-F238E27FC236}">
                <a16:creationId xmlns:a16="http://schemas.microsoft.com/office/drawing/2014/main" id="{414E5CE6-BBBC-C047-B0BB-6A87368E9466}"/>
              </a:ext>
            </a:extLst>
          </p:cNvPr>
          <p:cNvCxnSpPr>
            <a:cxnSpLocks/>
            <a:stCxn id="33" idx="2"/>
            <a:endCxn id="76" idx="0"/>
          </p:cNvCxnSpPr>
          <p:nvPr/>
        </p:nvCxnSpPr>
        <p:spPr>
          <a:xfrm>
            <a:off x="6145359" y="4402865"/>
            <a:ext cx="229319" cy="10789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DF7FF97D-35FD-CE4C-AF64-01F2F3ADB9A4}"/>
              </a:ext>
            </a:extLst>
          </p:cNvPr>
          <p:cNvSpPr txBox="1"/>
          <p:nvPr/>
        </p:nvSpPr>
        <p:spPr>
          <a:xfrm>
            <a:off x="3419478" y="3936153"/>
            <a:ext cx="1884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Real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endParaRPr kumimoji="1" lang="zh-CN" altLang="en-US" dirty="0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2B30B052-7EF9-3A46-808D-6CB14599C3FB}"/>
              </a:ext>
            </a:extLst>
          </p:cNvPr>
          <p:cNvSpPr txBox="1"/>
          <p:nvPr/>
        </p:nvSpPr>
        <p:spPr>
          <a:xfrm>
            <a:off x="1728786" y="4257450"/>
            <a:ext cx="164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Event</a:t>
            </a:r>
            <a:endParaRPr kumimoji="1"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4666DE-5A21-DB46-9337-25C97B518C22}"/>
              </a:ext>
            </a:extLst>
          </p:cNvPr>
          <p:cNvSpPr txBox="1"/>
          <p:nvPr/>
        </p:nvSpPr>
        <p:spPr>
          <a:xfrm>
            <a:off x="4615604" y="5832015"/>
            <a:ext cx="22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Historic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training</a:t>
            </a:r>
            <a:endParaRPr kumimoji="1" lang="zh-CN" altLang="en-US" dirty="0"/>
          </a:p>
        </p:txBody>
      </p:sp>
      <p:sp>
        <p:nvSpPr>
          <p:cNvPr id="60" name="圆角矩形 102">
            <a:extLst>
              <a:ext uri="{FF2B5EF4-FFF2-40B4-BE49-F238E27FC236}">
                <a16:creationId xmlns:a16="http://schemas.microsoft.com/office/drawing/2014/main" id="{CA291D4F-9614-B146-B939-764B7DE7BBD8}"/>
              </a:ext>
            </a:extLst>
          </p:cNvPr>
          <p:cNvSpPr/>
          <p:nvPr/>
        </p:nvSpPr>
        <p:spPr>
          <a:xfrm>
            <a:off x="3416276" y="3081656"/>
            <a:ext cx="1259031" cy="6180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KPI  Computation MS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cxnSp>
        <p:nvCxnSpPr>
          <p:cNvPr id="63" name="直接箭头连接符 32">
            <a:extLst>
              <a:ext uri="{FF2B5EF4-FFF2-40B4-BE49-F238E27FC236}">
                <a16:creationId xmlns:a16="http://schemas.microsoft.com/office/drawing/2014/main" id="{453E792F-DD34-6740-9E4C-2DE8F58446B0}"/>
              </a:ext>
            </a:extLst>
          </p:cNvPr>
          <p:cNvCxnSpPr>
            <a:cxnSpLocks/>
            <a:stCxn id="35" idx="1"/>
            <a:endCxn id="38" idx="3"/>
          </p:cNvCxnSpPr>
          <p:nvPr/>
        </p:nvCxnSpPr>
        <p:spPr>
          <a:xfrm flipH="1" flipV="1">
            <a:off x="4294212" y="4837366"/>
            <a:ext cx="549032" cy="1884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:a16="http://schemas.microsoft.com/office/drawing/2014/main" id="{A0C4D827-91D9-5247-934A-5466C77333CB}"/>
              </a:ext>
            </a:extLst>
          </p:cNvPr>
          <p:cNvSpPr/>
          <p:nvPr/>
        </p:nvSpPr>
        <p:spPr>
          <a:xfrm>
            <a:off x="0" y="1048494"/>
            <a:ext cx="120021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The goal of </a:t>
            </a:r>
            <a:r>
              <a:rPr lang="en-US" altLang="zh-CN" b="1" u="sng" dirty="0"/>
              <a:t>KPI</a:t>
            </a:r>
            <a:r>
              <a:rPr lang="zh-CN" altLang="en-US" b="1" u="sng" dirty="0"/>
              <a:t> </a:t>
            </a:r>
            <a:r>
              <a:rPr lang="en-US" altLang="zh-CN" b="1" u="sng" dirty="0"/>
              <a:t>Guarantee</a:t>
            </a:r>
            <a:r>
              <a:rPr lang="zh-CN" altLang="en-US" b="1" u="sng" dirty="0"/>
              <a:t> </a:t>
            </a:r>
            <a:r>
              <a:rPr lang="en-US" altLang="zh-CN" dirty="0"/>
              <a:t>is to</a:t>
            </a:r>
            <a:r>
              <a:rPr lang="en-US" altLang="zh-CN" u="sng" dirty="0"/>
              <a:t> </a:t>
            </a:r>
            <a:r>
              <a:rPr lang="en-US" altLang="zh-CN" dirty="0"/>
              <a:t>maximize/improve KPI adherence by NSIs to the supported services. This action will be triggered </a:t>
            </a:r>
            <a:r>
              <a:rPr lang="en-US" altLang="zh-CN" b="1" dirty="0"/>
              <a:t>when the performance needs to be improved</a:t>
            </a:r>
            <a:r>
              <a:rPr lang="en-US" altLang="zh-CN" dirty="0"/>
              <a:t>. By monitoring the KPI adherence, and analyzing the trends and correlating it with resource usage data, etc. (using ML models), perform necessary modifications to the NSI/NSSI to maximize KPI adherence.</a:t>
            </a:r>
          </a:p>
        </p:txBody>
      </p:sp>
      <p:cxnSp>
        <p:nvCxnSpPr>
          <p:cNvPr id="27" name="直接箭头连接符 144">
            <a:extLst>
              <a:ext uri="{FF2B5EF4-FFF2-40B4-BE49-F238E27FC236}">
                <a16:creationId xmlns:a16="http://schemas.microsoft.com/office/drawing/2014/main" id="{59318E1B-ACCE-AC4D-A7E7-8D51771B69A1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75307" y="3303889"/>
            <a:ext cx="807148" cy="5418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80">
            <a:extLst>
              <a:ext uri="{FF2B5EF4-FFF2-40B4-BE49-F238E27FC236}">
                <a16:creationId xmlns:a16="http://schemas.microsoft.com/office/drawing/2014/main" id="{B990A8C2-113D-2143-A1C6-8164D5685458}"/>
              </a:ext>
            </a:extLst>
          </p:cNvPr>
          <p:cNvSpPr/>
          <p:nvPr/>
        </p:nvSpPr>
        <p:spPr>
          <a:xfrm>
            <a:off x="3328694" y="4620417"/>
            <a:ext cx="965518" cy="433898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/>
              <a:t>TCA?</a:t>
            </a:r>
            <a:endParaRPr lang="en-US" sz="1200" kern="0" dirty="0"/>
          </a:p>
        </p:txBody>
      </p:sp>
      <p:cxnSp>
        <p:nvCxnSpPr>
          <p:cNvPr id="39" name="直接箭头连接符 32">
            <a:extLst>
              <a:ext uri="{FF2B5EF4-FFF2-40B4-BE49-F238E27FC236}">
                <a16:creationId xmlns:a16="http://schemas.microsoft.com/office/drawing/2014/main" id="{3388AAC5-170D-C74E-8A27-19CB14D7E69E}"/>
              </a:ext>
            </a:extLst>
          </p:cNvPr>
          <p:cNvCxnSpPr>
            <a:cxnSpLocks/>
            <a:stCxn id="38" idx="1"/>
            <a:endCxn id="71" idx="1"/>
          </p:cNvCxnSpPr>
          <p:nvPr/>
        </p:nvCxnSpPr>
        <p:spPr>
          <a:xfrm flipH="1" flipV="1">
            <a:off x="1728786" y="4442116"/>
            <a:ext cx="1599908" cy="3952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圆角矩形 78">
            <a:extLst>
              <a:ext uri="{FF2B5EF4-FFF2-40B4-BE49-F238E27FC236}">
                <a16:creationId xmlns:a16="http://schemas.microsoft.com/office/drawing/2014/main" id="{35CAA439-3927-9C47-8D66-2A808D3DC0DA}"/>
              </a:ext>
            </a:extLst>
          </p:cNvPr>
          <p:cNvSpPr/>
          <p:nvPr/>
        </p:nvSpPr>
        <p:spPr>
          <a:xfrm>
            <a:off x="216776" y="2466653"/>
            <a:ext cx="1478603" cy="73680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6" name="矩形 79">
            <a:extLst>
              <a:ext uri="{FF2B5EF4-FFF2-40B4-BE49-F238E27FC236}">
                <a16:creationId xmlns:a16="http://schemas.microsoft.com/office/drawing/2014/main" id="{A5C3E4E1-BAB7-D148-9EF9-82B66A77E5B1}"/>
              </a:ext>
            </a:extLst>
          </p:cNvPr>
          <p:cNvSpPr/>
          <p:nvPr/>
        </p:nvSpPr>
        <p:spPr>
          <a:xfrm>
            <a:off x="292573" y="2527279"/>
            <a:ext cx="421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SO</a:t>
            </a:r>
            <a:endParaRPr lang="en-US" sz="1400" b="1" kern="0" dirty="0">
              <a:solidFill>
                <a:srgbClr val="0000FF"/>
              </a:solidFill>
            </a:endParaRPr>
          </a:p>
        </p:txBody>
      </p:sp>
      <p:cxnSp>
        <p:nvCxnSpPr>
          <p:cNvPr id="57" name="直接箭头连接符 32">
            <a:extLst>
              <a:ext uri="{FF2B5EF4-FFF2-40B4-BE49-F238E27FC236}">
                <a16:creationId xmlns:a16="http://schemas.microsoft.com/office/drawing/2014/main" id="{D6A85474-CFDA-314F-ADD6-2BFFDE1A3969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948474" y="3224921"/>
            <a:ext cx="7604" cy="7112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F55FEAF5-78A2-904A-8B2F-45E37EDE6393}"/>
              </a:ext>
            </a:extLst>
          </p:cNvPr>
          <p:cNvSpPr txBox="1"/>
          <p:nvPr/>
        </p:nvSpPr>
        <p:spPr>
          <a:xfrm>
            <a:off x="167337" y="3371425"/>
            <a:ext cx="25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modification</a:t>
            </a:r>
            <a:endParaRPr kumimoji="1" lang="zh-CN" altLang="en-US" dirty="0"/>
          </a:p>
        </p:txBody>
      </p:sp>
      <p:sp>
        <p:nvSpPr>
          <p:cNvPr id="73" name="矩形 79">
            <a:extLst>
              <a:ext uri="{FF2B5EF4-FFF2-40B4-BE49-F238E27FC236}">
                <a16:creationId xmlns:a16="http://schemas.microsoft.com/office/drawing/2014/main" id="{513D72BE-7B58-E242-B0E5-683DBEAFF507}"/>
              </a:ext>
            </a:extLst>
          </p:cNvPr>
          <p:cNvSpPr/>
          <p:nvPr/>
        </p:nvSpPr>
        <p:spPr>
          <a:xfrm>
            <a:off x="2500023" y="5465857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err="1">
                <a:solidFill>
                  <a:srgbClr val="C00000"/>
                </a:solidFill>
              </a:rPr>
              <a:t>Acumos</a:t>
            </a:r>
            <a:endParaRPr lang="en-US" sz="1600" b="1" kern="0" dirty="0">
              <a:solidFill>
                <a:srgbClr val="C00000"/>
              </a:solidFill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1D5FD65F-1898-C241-A171-5EB1BCB073B9}"/>
              </a:ext>
            </a:extLst>
          </p:cNvPr>
          <p:cNvSpPr txBox="1"/>
          <p:nvPr/>
        </p:nvSpPr>
        <p:spPr>
          <a:xfrm>
            <a:off x="8457345" y="3529315"/>
            <a:ext cx="3548222" cy="261610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1600" b="1" u="sng" dirty="0"/>
              <a:t>Notes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Objective is to reuse existing frameworks &amp; platforms – </a:t>
            </a:r>
            <a:r>
              <a:rPr kumimoji="1" lang="en-US" altLang="zh-CN" sz="1600" dirty="0" err="1"/>
              <a:t>Acumos</a:t>
            </a:r>
            <a:r>
              <a:rPr kumimoji="1" lang="en-US" altLang="zh-CN" sz="1600" dirty="0"/>
              <a:t> DCAE Adaptor, </a:t>
            </a:r>
            <a:r>
              <a:rPr kumimoji="1" lang="en-US" altLang="zh-CN" sz="1600" dirty="0" err="1"/>
              <a:t>Acumos</a:t>
            </a:r>
            <a:r>
              <a:rPr kumimoji="1" lang="en-US" altLang="zh-CN" sz="1600" dirty="0"/>
              <a:t>, DCAE capabilities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Output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from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Analysis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from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Model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create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event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trigger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policy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need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be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worked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out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We will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start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with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 simple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model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in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Guilin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Release.</a:t>
            </a:r>
          </a:p>
        </p:txBody>
      </p:sp>
    </p:spTree>
    <p:extLst>
      <p:ext uri="{BB962C8B-B14F-4D97-AF65-F5344CB8AC3E}">
        <p14:creationId xmlns:p14="http://schemas.microsoft.com/office/powerpoint/2010/main" val="791965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CAEB63-061B-4C4A-9BE6-90FD8AFD8DF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17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F87568-C765-423C-A938-5A93689F7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KPI Adherence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Optimization – Sample KPIs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599D0-7575-4F37-9CB8-99DCFC9CFC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GB" u="sng" dirty="0"/>
              <a:t>Draft list</a:t>
            </a:r>
          </a:p>
          <a:p>
            <a:pPr hangingPunct="0"/>
            <a:r>
              <a:rPr lang="en-GB" dirty="0"/>
              <a:t>QoS flow retainability-related KPI: RAN</a:t>
            </a:r>
            <a:endParaRPr lang="en-US" dirty="0"/>
          </a:p>
          <a:p>
            <a:pPr hangingPunct="0"/>
            <a:r>
              <a:rPr lang="en-GB" dirty="0"/>
              <a:t>DRB accessibility-related KPI: RAN</a:t>
            </a:r>
          </a:p>
          <a:p>
            <a:pPr hangingPunct="0"/>
            <a:r>
              <a:rPr lang="en-GB" dirty="0"/>
              <a:t>End-to-end latency measurements: Compute from all subnets latency (sum of NSSI latencies)</a:t>
            </a:r>
          </a:p>
          <a:p>
            <a:pPr hangingPunct="0"/>
            <a:r>
              <a:rPr lang="en-GB" dirty="0"/>
              <a:t>Service experience, etc. (TS 28.552)</a:t>
            </a:r>
          </a:p>
          <a:p>
            <a:pPr hangingPunc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034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3E77A5-7E1C-4397-A50D-389BB71F3D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7C96D1-A3DB-46CA-87DD-00D8FF7C0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 of DCAE Impacts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616518B-4692-4463-8B2D-ABB9A9812A22}"/>
              </a:ext>
            </a:extLst>
          </p:cNvPr>
          <p:cNvGraphicFramePr>
            <a:graphicFrameLocks noGrp="1"/>
          </p:cNvGraphicFramePr>
          <p:nvPr/>
        </p:nvGraphicFramePr>
        <p:xfrm>
          <a:off x="1031603" y="1504091"/>
          <a:ext cx="10644581" cy="3383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37532">
                  <a:extLst>
                    <a:ext uri="{9D8B030D-6E8A-4147-A177-3AD203B41FA5}">
                      <a16:colId xmlns:a16="http://schemas.microsoft.com/office/drawing/2014/main" val="3514363834"/>
                    </a:ext>
                  </a:extLst>
                </a:gridCol>
                <a:gridCol w="2975575">
                  <a:extLst>
                    <a:ext uri="{9D8B030D-6E8A-4147-A177-3AD203B41FA5}">
                      <a16:colId xmlns:a16="http://schemas.microsoft.com/office/drawing/2014/main" val="3685410887"/>
                    </a:ext>
                  </a:extLst>
                </a:gridCol>
                <a:gridCol w="4831474">
                  <a:extLst>
                    <a:ext uri="{9D8B030D-6E8A-4147-A177-3AD203B41FA5}">
                      <a16:colId xmlns:a16="http://schemas.microsoft.com/office/drawing/2014/main" val="655955839"/>
                    </a:ext>
                  </a:extLst>
                </a:gridCol>
              </a:tblGrid>
              <a:tr h="18989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515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KPI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New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865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KPI Monitoring, Closed Loop, 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KPI Computation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New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150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Closed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Slice Analysis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New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069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&lt;No impact foreseen, to be confirmed&gt;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318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318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3E77A5-7E1C-4397-A50D-389BB71F3D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19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7C96D1-A3DB-46CA-87DD-00D8FF7C0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Other Component Impacts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616518B-4692-4463-8B2D-ABB9A9812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039249"/>
              </p:ext>
            </p:extLst>
          </p:nvPr>
        </p:nvGraphicFramePr>
        <p:xfrm>
          <a:off x="561433" y="1173822"/>
          <a:ext cx="11259728" cy="47343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0167">
                  <a:extLst>
                    <a:ext uri="{9D8B030D-6E8A-4147-A177-3AD203B41FA5}">
                      <a16:colId xmlns:a16="http://schemas.microsoft.com/office/drawing/2014/main" val="368541088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672284825"/>
                    </a:ext>
                  </a:extLst>
                </a:gridCol>
                <a:gridCol w="6436361">
                  <a:extLst>
                    <a:ext uri="{9D8B030D-6E8A-4147-A177-3AD203B41FA5}">
                      <a16:colId xmlns:a16="http://schemas.microsoft.com/office/drawing/2014/main" val="655955839"/>
                    </a:ext>
                  </a:extLst>
                </a:gridCol>
              </a:tblGrid>
              <a:tr h="36735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Impact(s)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515685"/>
                  </a:ext>
                </a:extLst>
              </a:tr>
              <a:tr h="676947">
                <a:tc>
                  <a:txBody>
                    <a:bodyPr/>
                    <a:lstStyle/>
                    <a:p>
                      <a:r>
                        <a:rPr lang="en-US" sz="1800" dirty="0"/>
                        <a:t>UUI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KPI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TMF 628 based interface to EXT-API for KPI monitoring trigger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TMF 628 based interface to EXT-API for fetching KPIs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676488"/>
                  </a:ext>
                </a:extLst>
              </a:tr>
              <a:tr h="593426">
                <a:tc>
                  <a:txBody>
                    <a:bodyPr/>
                    <a:lstStyle/>
                    <a:p>
                      <a:r>
                        <a:rPr lang="en-US" sz="1800" dirty="0"/>
                        <a:t>EXT-API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KPI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Support of TMF 628 APIs  on NBI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Interface to DES on 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865258"/>
                  </a:ext>
                </a:extLst>
              </a:tr>
              <a:tr h="593426">
                <a:tc>
                  <a:txBody>
                    <a:bodyPr/>
                    <a:lstStyle/>
                    <a:p>
                      <a:r>
                        <a:rPr lang="en-US" sz="1800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KPI Monitoring, Closed Loop, 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Information to DCAE MS on NSI/NSSI creation with KPI 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150618"/>
                  </a:ext>
                </a:extLst>
              </a:tr>
              <a:tr h="59342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Closed Loop, 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Upon reception of trigger from Policy, trigger domain controllers (RAN, Core) for reconfiguration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428539"/>
                  </a:ext>
                </a:extLst>
              </a:tr>
              <a:tr h="460801">
                <a:tc>
                  <a:txBody>
                    <a:bodyPr/>
                    <a:lstStyle/>
                    <a:p>
                      <a:r>
                        <a:rPr lang="en-US" sz="1800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Closed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Determine reconfiguration to be done for NSI optimization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069577"/>
                  </a:ext>
                </a:extLst>
              </a:tr>
              <a:tr h="593426">
                <a:tc>
                  <a:txBody>
                    <a:bodyPr/>
                    <a:lstStyle/>
                    <a:p>
                      <a:r>
                        <a:rPr lang="en-US" sz="1800" dirty="0"/>
                        <a:t>Domain Controllers (SDN-R, CDS)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Closed Loop, 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Perform NF reconfigurations in RAN and Core sub-nets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168639"/>
                  </a:ext>
                </a:extLst>
              </a:tr>
              <a:tr h="593426">
                <a:tc>
                  <a:txBody>
                    <a:bodyPr/>
                    <a:lstStyle/>
                    <a:p>
                      <a:r>
                        <a:rPr lang="en-US" sz="1800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Closed Loop, Intelligent Slicing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Potential minor impacts for new Control Loops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707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50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>
            <a:extLst>
              <a:ext uri="{FF2B5EF4-FFF2-40B4-BE49-F238E27FC236}">
                <a16:creationId xmlns:a16="http://schemas.microsoft.com/office/drawing/2014/main" id="{1021ECAB-DD7E-214B-9CCB-5BE3C021F0C2}"/>
              </a:ext>
            </a:extLst>
          </p:cNvPr>
          <p:cNvSpPr/>
          <p:nvPr/>
        </p:nvSpPr>
        <p:spPr>
          <a:xfrm>
            <a:off x="221456" y="2167593"/>
            <a:ext cx="9658350" cy="259945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EB7486D4-6B4A-3649-BA78-7203B2D1CBF0}"/>
              </a:ext>
            </a:extLst>
          </p:cNvPr>
          <p:cNvSpPr/>
          <p:nvPr/>
        </p:nvSpPr>
        <p:spPr>
          <a:xfrm>
            <a:off x="221456" y="1049517"/>
            <a:ext cx="9658350" cy="998521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5A68BFA-EF0A-B442-95C1-17D3464157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7B33C02-90A4-6D49-A2DB-A511E0B6C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CN" dirty="0"/>
              <a:t>Introduction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44BA8B6-535E-2446-9949-832F5450CE2B}"/>
              </a:ext>
            </a:extLst>
          </p:cNvPr>
          <p:cNvSpPr txBox="1"/>
          <p:nvPr/>
        </p:nvSpPr>
        <p:spPr>
          <a:xfrm>
            <a:off x="450623" y="1004865"/>
            <a:ext cx="78152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/>
              <a:t>KPI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Monitoring</a:t>
            </a:r>
          </a:p>
          <a:p>
            <a:pPr marL="342900" indent="-342900">
              <a:buAutoNum type="arabicPeriod"/>
            </a:pPr>
            <a:r>
              <a:rPr kumimoji="1" lang="en-US" altLang="zh-CN" dirty="0">
                <a:solidFill>
                  <a:srgbClr val="0000FF"/>
                </a:solidFill>
              </a:rPr>
              <a:t>Tenant/Operator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to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monitor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the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KPI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via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the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UI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portal</a:t>
            </a:r>
          </a:p>
          <a:p>
            <a:pPr marL="342900" indent="-342900">
              <a:buAutoNum type="arabicPeriod"/>
            </a:pPr>
            <a:r>
              <a:rPr kumimoji="1" lang="en-US" altLang="zh-CN" dirty="0">
                <a:solidFill>
                  <a:srgbClr val="0000FF"/>
                </a:solidFill>
              </a:rPr>
              <a:t>Slice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management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system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has internal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KPI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supervision</a:t>
            </a:r>
          </a:p>
          <a:p>
            <a:pPr marL="342900" indent="-342900">
              <a:buAutoNum type="arabicPeriod"/>
            </a:pP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5391CA7-4741-5D4E-8CC2-5F1C9DEA1EA7}"/>
              </a:ext>
            </a:extLst>
          </p:cNvPr>
          <p:cNvSpPr txBox="1"/>
          <p:nvPr/>
        </p:nvSpPr>
        <p:spPr>
          <a:xfrm>
            <a:off x="440531" y="2157349"/>
            <a:ext cx="101012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/>
              <a:t>Closed Loop Control and Intelligent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Slicing</a:t>
            </a:r>
          </a:p>
          <a:p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related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analysis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prediction,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generate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optimal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decision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execute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closed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loop</a:t>
            </a:r>
            <a:r>
              <a:rPr kumimoji="1" lang="zh-CN" altLang="en-US" dirty="0"/>
              <a:t> </a:t>
            </a:r>
            <a:r>
              <a:rPr kumimoji="1" lang="en-US" altLang="zh-CN" dirty="0"/>
              <a:t>way.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Control</a:t>
            </a:r>
            <a:r>
              <a:rPr kumimoji="1" lang="zh-CN" altLang="en-US" dirty="0"/>
              <a:t> </a:t>
            </a:r>
            <a:r>
              <a:rPr kumimoji="1" lang="en-US" altLang="zh-CN" dirty="0"/>
              <a:t>loop</a:t>
            </a:r>
            <a:r>
              <a:rPr kumimoji="1" lang="zh-CN" altLang="en-US" dirty="0"/>
              <a:t> </a:t>
            </a:r>
            <a:r>
              <a:rPr kumimoji="1" lang="en-US" altLang="zh-CN" dirty="0"/>
              <a:t>need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considered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intelligent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use.</a:t>
            </a:r>
          </a:p>
          <a:p>
            <a:r>
              <a:rPr kumimoji="1" lang="en-US" altLang="zh-CN" b="1" dirty="0"/>
              <a:t>3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cases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for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ONAP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E2E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Network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Slicing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implementation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by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introducing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new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SON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functions:</a:t>
            </a:r>
          </a:p>
          <a:p>
            <a:pPr marL="342900" indent="-342900">
              <a:buAutoNum type="arabicPeriod"/>
            </a:pPr>
            <a:r>
              <a:rPr kumimoji="1" lang="en-US" altLang="zh-CN" b="1" dirty="0">
                <a:solidFill>
                  <a:srgbClr val="0000FF"/>
                </a:solidFill>
              </a:rPr>
              <a:t>(Cross)Slice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resource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optimization 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endParaRPr kumimoji="1" lang="en-US" altLang="zh-CN" b="1" dirty="0">
              <a:solidFill>
                <a:srgbClr val="0000FF"/>
              </a:solidFill>
            </a:endParaRPr>
          </a:p>
          <a:p>
            <a:r>
              <a:rPr kumimoji="1" lang="en-US" altLang="zh-CN" dirty="0"/>
              <a:t>(</a:t>
            </a:r>
            <a:r>
              <a:rPr kumimoji="1" lang="en-US" altLang="zh-CN" dirty="0">
                <a:solidFill>
                  <a:srgbClr val="0000FF"/>
                </a:solidFill>
              </a:rPr>
              <a:t>Guilin: simple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closed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loop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for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single NSI scenario</a:t>
            </a:r>
            <a:r>
              <a:rPr kumimoji="1" lang="en-US" altLang="zh-CN" dirty="0"/>
              <a:t>; Beyond Guilin: Cross- Slice Scenario)</a:t>
            </a:r>
          </a:p>
          <a:p>
            <a:r>
              <a:rPr kumimoji="1" lang="en-US" altLang="zh-CN" dirty="0">
                <a:solidFill>
                  <a:srgbClr val="0000FF"/>
                </a:solidFill>
              </a:rPr>
              <a:t>2. </a:t>
            </a:r>
            <a:r>
              <a:rPr kumimoji="1" lang="en-US" altLang="zh-CN" b="1" dirty="0">
                <a:solidFill>
                  <a:srgbClr val="0000FF"/>
                </a:solidFill>
              </a:rPr>
              <a:t>KPI adherence optimization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(KPI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Guarantee)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 </a:t>
            </a:r>
          </a:p>
          <a:p>
            <a:r>
              <a:rPr kumimoji="1" lang="en-US" altLang="zh-CN" dirty="0"/>
              <a:t>(</a:t>
            </a:r>
            <a:r>
              <a:rPr kumimoji="1" lang="en-US" altLang="zh-CN" dirty="0">
                <a:solidFill>
                  <a:srgbClr val="0000FF"/>
                </a:solidFill>
              </a:rPr>
              <a:t>Guilin: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simple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closed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loop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by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introducing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AI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rgbClr val="0000FF"/>
                </a:solidFill>
              </a:rPr>
              <a:t>model.</a:t>
            </a:r>
            <a:r>
              <a:rPr kumimoji="1" lang="zh-CN" altLang="en-US" dirty="0">
                <a:solidFill>
                  <a:srgbClr val="0000FF"/>
                </a:solidFill>
              </a:rPr>
              <a:t> </a:t>
            </a:r>
            <a:r>
              <a:rPr kumimoji="1" lang="en-US" altLang="zh-CN" dirty="0"/>
              <a:t>Beyond Guilin: cross-interaction with (1) also)</a:t>
            </a:r>
          </a:p>
          <a:p>
            <a:r>
              <a:rPr kumimoji="1" lang="en-US" altLang="zh-CN" dirty="0"/>
              <a:t>3. </a:t>
            </a:r>
            <a:r>
              <a:rPr kumimoji="1" lang="en-US" altLang="zh-CN" b="1" dirty="0"/>
              <a:t>Service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experience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optimization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(SLA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Guarantee,</a:t>
            </a:r>
            <a:r>
              <a:rPr kumimoji="1" lang="zh-CN" altLang="en-US" b="1" dirty="0"/>
              <a:t> </a:t>
            </a:r>
            <a:r>
              <a:rPr kumimoji="1" lang="en-US" altLang="zh-CN" b="1" dirty="0" err="1"/>
              <a:t>QoE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based)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 </a:t>
            </a:r>
            <a:r>
              <a:rPr kumimoji="1" lang="en-US" altLang="zh-CN" dirty="0"/>
              <a:t>(Beyond Guilin)</a:t>
            </a:r>
          </a:p>
          <a:p>
            <a:r>
              <a:rPr kumimoji="1" lang="zh-CN" altLang="en-US" dirty="0"/>
              <a:t>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C41941-3479-4F45-822E-16FE5218EFD8}"/>
              </a:ext>
            </a:extLst>
          </p:cNvPr>
          <p:cNvSpPr txBox="1"/>
          <p:nvPr/>
        </p:nvSpPr>
        <p:spPr>
          <a:xfrm>
            <a:off x="314961" y="5517081"/>
            <a:ext cx="196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</a:t>
            </a:r>
            <a:r>
              <a:rPr lang="en-US" dirty="0"/>
              <a:t> – Guilin scope</a:t>
            </a:r>
          </a:p>
        </p:txBody>
      </p:sp>
      <p:sp>
        <p:nvSpPr>
          <p:cNvPr id="18" name="圆角矩形 9">
            <a:extLst>
              <a:ext uri="{FF2B5EF4-FFF2-40B4-BE49-F238E27FC236}">
                <a16:creationId xmlns:a16="http://schemas.microsoft.com/office/drawing/2014/main" id="{645E1C9A-690D-4692-8AE8-48DF5CABF4A6}"/>
              </a:ext>
            </a:extLst>
          </p:cNvPr>
          <p:cNvSpPr/>
          <p:nvPr/>
        </p:nvSpPr>
        <p:spPr>
          <a:xfrm>
            <a:off x="221456" y="4933315"/>
            <a:ext cx="9658350" cy="122934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7">
            <a:extLst>
              <a:ext uri="{FF2B5EF4-FFF2-40B4-BE49-F238E27FC236}">
                <a16:creationId xmlns:a16="http://schemas.microsoft.com/office/drawing/2014/main" id="{2D046010-3EB6-4CB0-BEEC-2EC3C6408F1C}"/>
              </a:ext>
            </a:extLst>
          </p:cNvPr>
          <p:cNvSpPr txBox="1"/>
          <p:nvPr/>
        </p:nvSpPr>
        <p:spPr>
          <a:xfrm>
            <a:off x="314961" y="4933315"/>
            <a:ext cx="83929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/>
              <a:t>Pre-requisites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rgbClr val="0000FF"/>
                </a:solidFill>
              </a:rPr>
              <a:t>Support for data collection (FM/PM) and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/>
              <a:t>Collection and analysis of non-OAM and additional NF data (e.g., mobility, QoS flows)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rgbClr val="0000FF"/>
                </a:solidFill>
              </a:rPr>
              <a:t>Support for slice modification </a:t>
            </a:r>
            <a:r>
              <a:rPr kumimoji="1" lang="en-US" altLang="zh-CN" dirty="0"/>
              <a:t>(in Guilin, only limited support)</a:t>
            </a:r>
            <a:endParaRPr kumimoji="1" lang="zh-CN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F9BFC9-21A7-4FC8-88B2-0A7E713E08F9}"/>
              </a:ext>
            </a:extLst>
          </p:cNvPr>
          <p:cNvSpPr txBox="1"/>
          <p:nvPr/>
        </p:nvSpPr>
        <p:spPr>
          <a:xfrm>
            <a:off x="9887231" y="6134860"/>
            <a:ext cx="1798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</a:t>
            </a:r>
            <a:r>
              <a:rPr lang="en-US" dirty="0"/>
              <a:t> Guilin scope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87C79D3-BCA3-074F-A143-82094C7502B4}"/>
              </a:ext>
            </a:extLst>
          </p:cNvPr>
          <p:cNvSpPr txBox="1"/>
          <p:nvPr/>
        </p:nvSpPr>
        <p:spPr>
          <a:xfrm>
            <a:off x="9005905" y="3070894"/>
            <a:ext cx="3322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highlight>
                  <a:srgbClr val="C0C0C0"/>
                </a:highlight>
              </a:rPr>
              <a:t>Note:</a:t>
            </a:r>
            <a:r>
              <a:rPr kumimoji="1" lang="zh-CN" altLang="en-US" dirty="0">
                <a:highlight>
                  <a:srgbClr val="C0C0C0"/>
                </a:highlight>
              </a:rPr>
              <a:t> </a:t>
            </a:r>
            <a:r>
              <a:rPr kumimoji="1" lang="en-US" altLang="zh-CN" dirty="0">
                <a:highlight>
                  <a:srgbClr val="C0C0C0"/>
                </a:highlight>
              </a:rPr>
              <a:t>Reference</a:t>
            </a:r>
            <a:r>
              <a:rPr kumimoji="1" lang="zh-CN" altLang="en-US" dirty="0">
                <a:highlight>
                  <a:srgbClr val="C0C0C0"/>
                </a:highlight>
              </a:rPr>
              <a:t> </a:t>
            </a:r>
            <a:r>
              <a:rPr kumimoji="1" lang="en-US" altLang="zh-CN" dirty="0">
                <a:highlight>
                  <a:srgbClr val="C0C0C0"/>
                </a:highlight>
              </a:rPr>
              <a:t>3GPP</a:t>
            </a:r>
            <a:r>
              <a:rPr kumimoji="1" lang="zh-CN" altLang="en-US" dirty="0">
                <a:highlight>
                  <a:srgbClr val="C0C0C0"/>
                </a:highlight>
              </a:rPr>
              <a:t> </a:t>
            </a:r>
            <a:r>
              <a:rPr kumimoji="1" lang="en-US" altLang="zh-CN" dirty="0">
                <a:highlight>
                  <a:srgbClr val="C0C0C0"/>
                </a:highlight>
              </a:rPr>
              <a:t>TS</a:t>
            </a:r>
            <a:r>
              <a:rPr kumimoji="1" lang="zh-CN" altLang="en-US" dirty="0">
                <a:highlight>
                  <a:srgbClr val="C0C0C0"/>
                </a:highlight>
              </a:rPr>
              <a:t> </a:t>
            </a:r>
            <a:r>
              <a:rPr kumimoji="1" lang="en-US" altLang="zh-CN" dirty="0">
                <a:highlight>
                  <a:srgbClr val="C0C0C0"/>
                </a:highlight>
              </a:rPr>
              <a:t>28.861.</a:t>
            </a:r>
          </a:p>
          <a:p>
            <a:endParaRPr kumimoji="1" lang="en-US" altLang="zh-CN" dirty="0">
              <a:highlight>
                <a:srgbClr val="C0C0C0"/>
              </a:highlight>
            </a:endParaRPr>
          </a:p>
          <a:p>
            <a:endParaRPr kumimoji="1" lang="zh-CN" altLang="en-US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24893127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338588C9-6199-F944-8848-532E883D2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22" y="119630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Closed Loop Control/Intelligent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Network Slicing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B18A5E-A39D-3E46-9842-649EEB930126}"/>
              </a:ext>
            </a:extLst>
          </p:cNvPr>
          <p:cNvSpPr txBox="1"/>
          <p:nvPr/>
        </p:nvSpPr>
        <p:spPr>
          <a:xfrm>
            <a:off x="31078" y="936701"/>
            <a:ext cx="11866392" cy="1015663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kumimoji="1" lang="en-US" altLang="zh-CN" sz="2000" dirty="0"/>
              <a:t>Use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data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(e.g.,</a:t>
            </a:r>
            <a:r>
              <a:rPr kumimoji="1" lang="zh-CN" altLang="en-US" sz="2000" dirty="0"/>
              <a:t> </a:t>
            </a:r>
            <a:r>
              <a:rPr kumimoji="1" lang="en-US" altLang="zh-CN" sz="2000" dirty="0" err="1"/>
              <a:t>QoE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data,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network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data,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etc.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)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from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various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sources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input, analysis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such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slice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related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data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and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make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prediction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by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using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AI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algorithms,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generate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optimal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decision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and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execute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in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closed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loop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way.</a:t>
            </a:r>
            <a:r>
              <a:rPr kumimoji="1" lang="zh-CN" altLang="en-US" sz="2000" dirty="0"/>
              <a:t> </a:t>
            </a:r>
            <a:endParaRPr kumimoji="1" lang="en-US" altLang="zh-CN" sz="2000" dirty="0"/>
          </a:p>
          <a:p>
            <a:r>
              <a:rPr kumimoji="1" lang="en-US" altLang="zh-CN" sz="2000" b="1" dirty="0"/>
              <a:t>3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cases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for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ONAP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E2E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Network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Slicing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implementation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by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introducing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new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SON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functions:</a:t>
            </a:r>
          </a:p>
        </p:txBody>
      </p:sp>
      <p:sp>
        <p:nvSpPr>
          <p:cNvPr id="45" name="圆角矩形 4">
            <a:extLst>
              <a:ext uri="{FF2B5EF4-FFF2-40B4-BE49-F238E27FC236}">
                <a16:creationId xmlns:a16="http://schemas.microsoft.com/office/drawing/2014/main" id="{AF563534-0129-4320-B299-0D070B7DF5FB}"/>
              </a:ext>
            </a:extLst>
          </p:cNvPr>
          <p:cNvSpPr/>
          <p:nvPr/>
        </p:nvSpPr>
        <p:spPr>
          <a:xfrm>
            <a:off x="1635" y="2094076"/>
            <a:ext cx="3679823" cy="437899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6" name="文本框 5">
            <a:extLst>
              <a:ext uri="{FF2B5EF4-FFF2-40B4-BE49-F238E27FC236}">
                <a16:creationId xmlns:a16="http://schemas.microsoft.com/office/drawing/2014/main" id="{CC748B5F-A400-4A3B-ADEB-30321C23E667}"/>
              </a:ext>
            </a:extLst>
          </p:cNvPr>
          <p:cNvSpPr txBox="1"/>
          <p:nvPr/>
        </p:nvSpPr>
        <p:spPr>
          <a:xfrm>
            <a:off x="896642" y="2064836"/>
            <a:ext cx="2728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(Cross) Slice Resource Optimization</a:t>
            </a:r>
            <a:endParaRPr kumimoji="1" lang="zh-CN" altLang="en-US" sz="2000" b="1" dirty="0"/>
          </a:p>
        </p:txBody>
      </p:sp>
      <p:sp>
        <p:nvSpPr>
          <p:cNvPr id="47" name="圆角矩形 8">
            <a:extLst>
              <a:ext uri="{FF2B5EF4-FFF2-40B4-BE49-F238E27FC236}">
                <a16:creationId xmlns:a16="http://schemas.microsoft.com/office/drawing/2014/main" id="{DC8EB822-D2F1-4D47-A728-EF96355BEAFB}"/>
              </a:ext>
            </a:extLst>
          </p:cNvPr>
          <p:cNvSpPr/>
          <p:nvPr/>
        </p:nvSpPr>
        <p:spPr>
          <a:xfrm>
            <a:off x="3718288" y="2099934"/>
            <a:ext cx="4302798" cy="440823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8" name="圆角矩形 9">
            <a:extLst>
              <a:ext uri="{FF2B5EF4-FFF2-40B4-BE49-F238E27FC236}">
                <a16:creationId xmlns:a16="http://schemas.microsoft.com/office/drawing/2014/main" id="{75D35544-34FB-4BD6-887C-FB990A7FE227}"/>
              </a:ext>
            </a:extLst>
          </p:cNvPr>
          <p:cNvSpPr/>
          <p:nvPr/>
        </p:nvSpPr>
        <p:spPr>
          <a:xfrm>
            <a:off x="8057917" y="2125467"/>
            <a:ext cx="4121808" cy="432633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9" name="文本框 10">
            <a:extLst>
              <a:ext uri="{FF2B5EF4-FFF2-40B4-BE49-F238E27FC236}">
                <a16:creationId xmlns:a16="http://schemas.microsoft.com/office/drawing/2014/main" id="{27BDD088-BDD7-4A79-A390-FF4BFAA21C32}"/>
              </a:ext>
            </a:extLst>
          </p:cNvPr>
          <p:cNvSpPr txBox="1"/>
          <p:nvPr/>
        </p:nvSpPr>
        <p:spPr>
          <a:xfrm>
            <a:off x="4725414" y="2107321"/>
            <a:ext cx="3332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KPI Adherence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Optimization</a:t>
            </a:r>
            <a:r>
              <a:rPr kumimoji="1" lang="zh-CN" altLang="en-US" sz="2000" b="1" dirty="0"/>
              <a:t>（</a:t>
            </a:r>
            <a:r>
              <a:rPr kumimoji="1" lang="en-US" altLang="zh-CN" sz="2000" b="1" dirty="0"/>
              <a:t>KPI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Guarantee</a:t>
            </a:r>
            <a:r>
              <a:rPr kumimoji="1" lang="zh-CN" altLang="en-US" sz="2000" b="1" dirty="0"/>
              <a:t>）</a:t>
            </a:r>
          </a:p>
        </p:txBody>
      </p:sp>
      <p:sp>
        <p:nvSpPr>
          <p:cNvPr id="50" name="文本框 11">
            <a:extLst>
              <a:ext uri="{FF2B5EF4-FFF2-40B4-BE49-F238E27FC236}">
                <a16:creationId xmlns:a16="http://schemas.microsoft.com/office/drawing/2014/main" id="{71E76EBA-ABEC-4278-9261-F5C9D33F2B60}"/>
              </a:ext>
            </a:extLst>
          </p:cNvPr>
          <p:cNvSpPr txBox="1"/>
          <p:nvPr/>
        </p:nvSpPr>
        <p:spPr>
          <a:xfrm>
            <a:off x="3758004" y="2777986"/>
            <a:ext cx="41690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The goal of </a:t>
            </a:r>
            <a:r>
              <a:rPr lang="en-US" altLang="zh-CN" b="1" u="sng" dirty="0"/>
              <a:t>maximizing KPI adherence</a:t>
            </a:r>
            <a:r>
              <a:rPr lang="en-US" altLang="zh-CN" b="1" i="1" dirty="0"/>
              <a:t> </a:t>
            </a:r>
            <a:r>
              <a:rPr lang="en-US" altLang="zh-CN" dirty="0"/>
              <a:t>is to</a:t>
            </a:r>
            <a:r>
              <a:rPr lang="en-US" altLang="zh-CN" u="sng" dirty="0"/>
              <a:t> </a:t>
            </a:r>
            <a:r>
              <a:rPr lang="en-US" altLang="zh-CN" dirty="0"/>
              <a:t>maximize/improve KPI adherence by NSIs to the supported services. This action will be triggered </a:t>
            </a:r>
            <a:r>
              <a:rPr lang="en-US" altLang="zh-CN" b="1" dirty="0"/>
              <a:t>when the performance needs to be improved</a:t>
            </a:r>
            <a:r>
              <a:rPr lang="en-US" altLang="zh-CN" dirty="0"/>
              <a:t>. By monitoring the KPI adherence, and analyzing the trends and correlating it with resource usage data, etc. (using ML models), perform necessary modifications to the NSI/NSSI to maximize KPI adherence.</a:t>
            </a:r>
          </a:p>
        </p:txBody>
      </p:sp>
      <p:sp>
        <p:nvSpPr>
          <p:cNvPr id="51" name="文本框 12">
            <a:extLst>
              <a:ext uri="{FF2B5EF4-FFF2-40B4-BE49-F238E27FC236}">
                <a16:creationId xmlns:a16="http://schemas.microsoft.com/office/drawing/2014/main" id="{E72FC6CB-5724-4E09-8557-199A4E78C2E7}"/>
              </a:ext>
            </a:extLst>
          </p:cNvPr>
          <p:cNvSpPr txBox="1"/>
          <p:nvPr/>
        </p:nvSpPr>
        <p:spPr>
          <a:xfrm>
            <a:off x="8810651" y="2064836"/>
            <a:ext cx="3332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Service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Experience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Optimization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(SLA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Guarantee)</a:t>
            </a:r>
            <a:endParaRPr kumimoji="1" lang="zh-CN" altLang="en-US" sz="2000" b="1" dirty="0"/>
          </a:p>
        </p:txBody>
      </p:sp>
      <p:sp>
        <p:nvSpPr>
          <p:cNvPr id="52" name="文本框 14">
            <a:extLst>
              <a:ext uri="{FF2B5EF4-FFF2-40B4-BE49-F238E27FC236}">
                <a16:creationId xmlns:a16="http://schemas.microsoft.com/office/drawing/2014/main" id="{BF6C9281-5EE4-4741-A04E-93BBA5691214}"/>
              </a:ext>
            </a:extLst>
          </p:cNvPr>
          <p:cNvSpPr txBox="1"/>
          <p:nvPr/>
        </p:nvSpPr>
        <p:spPr>
          <a:xfrm>
            <a:off x="8034577" y="2633624"/>
            <a:ext cx="41586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Considering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limited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resource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changing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condition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like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 </a:t>
            </a:r>
            <a:r>
              <a:rPr kumimoji="1" lang="en-US" altLang="zh-CN" dirty="0"/>
              <a:t>Signal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Noise</a:t>
            </a:r>
            <a:r>
              <a:rPr kumimoji="1" lang="zh-CN" altLang="en-US" dirty="0"/>
              <a:t> </a:t>
            </a:r>
            <a:r>
              <a:rPr kumimoji="1" lang="en-US" altLang="zh-CN" dirty="0"/>
              <a:t>Ratio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users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slice,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initial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resource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configuration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may</a:t>
            </a:r>
            <a:r>
              <a:rPr kumimoji="1" lang="zh-CN" altLang="en-US" dirty="0"/>
              <a:t> </a:t>
            </a:r>
            <a:r>
              <a:rPr kumimoji="1" lang="en-US" altLang="zh-CN" dirty="0"/>
              <a:t>not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able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satisfy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SLA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lifecycle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slice.</a:t>
            </a:r>
            <a:r>
              <a:rPr kumimoji="1" lang="zh-CN" altLang="en-US" dirty="0"/>
              <a:t> </a:t>
            </a:r>
            <a:r>
              <a:rPr kumimoji="1" lang="en-US" altLang="zh-CN" b="1" u="sng" dirty="0"/>
              <a:t>ONAP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can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update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the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resource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configuration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of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the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slice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in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a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closed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loop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way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triggered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by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the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analysis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of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SLA</a:t>
            </a:r>
            <a:r>
              <a:rPr kumimoji="1" lang="zh-CN" altLang="en-US" b="1" u="sng" dirty="0"/>
              <a:t> </a:t>
            </a:r>
            <a:r>
              <a:rPr kumimoji="1" lang="en-US" altLang="zh-CN" b="1" u="sng" dirty="0"/>
              <a:t>fulfillment</a:t>
            </a:r>
            <a:r>
              <a:rPr kumimoji="1" lang="en-US" altLang="zh-CN" b="1" dirty="0"/>
              <a:t>.</a:t>
            </a:r>
          </a:p>
          <a:p>
            <a:r>
              <a:rPr kumimoji="1" lang="en-US" altLang="zh-CN" dirty="0"/>
              <a:t>SLA</a:t>
            </a:r>
            <a:r>
              <a:rPr kumimoji="1" lang="zh-CN" altLang="en-US" dirty="0"/>
              <a:t> </a:t>
            </a:r>
            <a:r>
              <a:rPr kumimoji="1" lang="en-US" altLang="zh-CN" dirty="0"/>
              <a:t>fulfillment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b="1" dirty="0"/>
              <a:t>analysis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of</a:t>
            </a:r>
            <a:r>
              <a:rPr kumimoji="1" lang="zh-CN" altLang="en-US" b="1" dirty="0"/>
              <a:t> </a:t>
            </a:r>
            <a:r>
              <a:rPr kumimoji="1" lang="en-US" altLang="zh-CN" b="1" dirty="0" err="1"/>
              <a:t>QoE</a:t>
            </a:r>
            <a:r>
              <a:rPr kumimoji="1" lang="zh-CN" altLang="en-US" b="1" dirty="0"/>
              <a:t> </a:t>
            </a:r>
            <a:r>
              <a:rPr kumimoji="1" lang="en-US" altLang="zh-CN" dirty="0"/>
              <a:t>info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KPIs.</a:t>
            </a:r>
            <a:endParaRPr kumimoji="1" lang="zh-CN" altLang="en-US" dirty="0"/>
          </a:p>
        </p:txBody>
      </p:sp>
      <p:sp>
        <p:nvSpPr>
          <p:cNvPr id="53" name="椭圆 15">
            <a:extLst>
              <a:ext uri="{FF2B5EF4-FFF2-40B4-BE49-F238E27FC236}">
                <a16:creationId xmlns:a16="http://schemas.microsoft.com/office/drawing/2014/main" id="{650A50BC-B2EF-49BC-9AA7-5468AE13BEEF}"/>
              </a:ext>
            </a:extLst>
          </p:cNvPr>
          <p:cNvSpPr/>
          <p:nvPr/>
        </p:nvSpPr>
        <p:spPr>
          <a:xfrm>
            <a:off x="241286" y="2125467"/>
            <a:ext cx="599090" cy="64397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54" name="椭圆 16">
            <a:extLst>
              <a:ext uri="{FF2B5EF4-FFF2-40B4-BE49-F238E27FC236}">
                <a16:creationId xmlns:a16="http://schemas.microsoft.com/office/drawing/2014/main" id="{91DB2736-9399-4CA9-B62E-6D4E63D1525C}"/>
              </a:ext>
            </a:extLst>
          </p:cNvPr>
          <p:cNvSpPr/>
          <p:nvPr/>
        </p:nvSpPr>
        <p:spPr>
          <a:xfrm>
            <a:off x="4165112" y="2094076"/>
            <a:ext cx="599090" cy="64397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/>
              <a:t>2</a:t>
            </a:r>
            <a:endParaRPr kumimoji="1" lang="zh-CN" altLang="en-US" dirty="0"/>
          </a:p>
        </p:txBody>
      </p:sp>
      <p:sp>
        <p:nvSpPr>
          <p:cNvPr id="55" name="椭圆 17">
            <a:extLst>
              <a:ext uri="{FF2B5EF4-FFF2-40B4-BE49-F238E27FC236}">
                <a16:creationId xmlns:a16="http://schemas.microsoft.com/office/drawing/2014/main" id="{751D5E20-3540-46DC-84F1-4168CC42C842}"/>
              </a:ext>
            </a:extLst>
          </p:cNvPr>
          <p:cNvSpPr/>
          <p:nvPr/>
        </p:nvSpPr>
        <p:spPr>
          <a:xfrm>
            <a:off x="8248133" y="2099188"/>
            <a:ext cx="599090" cy="64397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/>
              <a:t>3</a:t>
            </a:r>
            <a:endParaRPr kumimoji="1" lang="zh-CN" altLang="en-US" dirty="0"/>
          </a:p>
        </p:txBody>
      </p:sp>
      <p:sp>
        <p:nvSpPr>
          <p:cNvPr id="56" name="矩形 23">
            <a:extLst>
              <a:ext uri="{FF2B5EF4-FFF2-40B4-BE49-F238E27FC236}">
                <a16:creationId xmlns:a16="http://schemas.microsoft.com/office/drawing/2014/main" id="{F661E34E-E2C8-46E4-949B-7AC6FAB0B432}"/>
              </a:ext>
            </a:extLst>
          </p:cNvPr>
          <p:cNvSpPr/>
          <p:nvPr/>
        </p:nvSpPr>
        <p:spPr>
          <a:xfrm>
            <a:off x="-11856" y="5740186"/>
            <a:ext cx="3567307" cy="75720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矩形 24">
            <a:extLst>
              <a:ext uri="{FF2B5EF4-FFF2-40B4-BE49-F238E27FC236}">
                <a16:creationId xmlns:a16="http://schemas.microsoft.com/office/drawing/2014/main" id="{11CBDFAF-745E-4ECD-9ABD-BF9E2C19B683}"/>
              </a:ext>
            </a:extLst>
          </p:cNvPr>
          <p:cNvSpPr/>
          <p:nvPr/>
        </p:nvSpPr>
        <p:spPr>
          <a:xfrm>
            <a:off x="3814271" y="5750964"/>
            <a:ext cx="4128118" cy="75720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矩形 25">
            <a:extLst>
              <a:ext uri="{FF2B5EF4-FFF2-40B4-BE49-F238E27FC236}">
                <a16:creationId xmlns:a16="http://schemas.microsoft.com/office/drawing/2014/main" id="{09C172A7-4BF7-458C-99C1-DE258C8F7FD1}"/>
              </a:ext>
            </a:extLst>
          </p:cNvPr>
          <p:cNvSpPr/>
          <p:nvPr/>
        </p:nvSpPr>
        <p:spPr>
          <a:xfrm>
            <a:off x="8140254" y="5728412"/>
            <a:ext cx="3947283" cy="75720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59" name="文本框 19">
            <a:extLst>
              <a:ext uri="{FF2B5EF4-FFF2-40B4-BE49-F238E27FC236}">
                <a16:creationId xmlns:a16="http://schemas.microsoft.com/office/drawing/2014/main" id="{532F2892-8036-4698-B667-ED0C743C5D45}"/>
              </a:ext>
            </a:extLst>
          </p:cNvPr>
          <p:cNvSpPr txBox="1"/>
          <p:nvPr/>
        </p:nvSpPr>
        <p:spPr>
          <a:xfrm>
            <a:off x="4084860" y="5826741"/>
            <a:ext cx="3693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Guilin Scope: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simple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control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loop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introducing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ML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model</a:t>
            </a:r>
          </a:p>
        </p:txBody>
      </p:sp>
      <p:sp>
        <p:nvSpPr>
          <p:cNvPr id="60" name="文本框 26">
            <a:extLst>
              <a:ext uri="{FF2B5EF4-FFF2-40B4-BE49-F238E27FC236}">
                <a16:creationId xmlns:a16="http://schemas.microsoft.com/office/drawing/2014/main" id="{BF4416B1-A36D-470A-9F67-88A36DE948E3}"/>
              </a:ext>
            </a:extLst>
          </p:cNvPr>
          <p:cNvSpPr txBox="1"/>
          <p:nvPr/>
        </p:nvSpPr>
        <p:spPr>
          <a:xfrm>
            <a:off x="-53052" y="5810805"/>
            <a:ext cx="3705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Guilin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b="1" dirty="0">
                <a:solidFill>
                  <a:srgbClr val="0000FF"/>
                </a:solidFill>
              </a:rPr>
              <a:t>Scope:</a:t>
            </a:r>
            <a:r>
              <a:rPr kumimoji="1" lang="zh-CN" altLang="en-US" b="1" dirty="0">
                <a:solidFill>
                  <a:srgbClr val="0000FF"/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simple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control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loop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single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scenario</a:t>
            </a:r>
            <a:endParaRPr kumimoji="1"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文本框 21">
            <a:extLst>
              <a:ext uri="{FF2B5EF4-FFF2-40B4-BE49-F238E27FC236}">
                <a16:creationId xmlns:a16="http://schemas.microsoft.com/office/drawing/2014/main" id="{EB0DC0F3-5606-4EF1-8A45-96482CB6AA68}"/>
              </a:ext>
            </a:extLst>
          </p:cNvPr>
          <p:cNvSpPr txBox="1"/>
          <p:nvPr/>
        </p:nvSpPr>
        <p:spPr>
          <a:xfrm>
            <a:off x="8075202" y="5948528"/>
            <a:ext cx="394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Beyond Guilin</a:t>
            </a:r>
          </a:p>
        </p:txBody>
      </p:sp>
      <p:sp>
        <p:nvSpPr>
          <p:cNvPr id="62" name="文本框 1">
            <a:extLst>
              <a:ext uri="{FF2B5EF4-FFF2-40B4-BE49-F238E27FC236}">
                <a16:creationId xmlns:a16="http://schemas.microsoft.com/office/drawing/2014/main" id="{A1AB682D-30F8-4D8E-AE57-FE30D71930F0}"/>
              </a:ext>
            </a:extLst>
          </p:cNvPr>
          <p:cNvSpPr txBox="1"/>
          <p:nvPr/>
        </p:nvSpPr>
        <p:spPr>
          <a:xfrm>
            <a:off x="84196" y="2633624"/>
            <a:ext cx="37576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T</a:t>
            </a:r>
            <a:r>
              <a:rPr lang="en-US" altLang="zh-CN" dirty="0"/>
              <a:t>he goal of </a:t>
            </a:r>
            <a:r>
              <a:rPr lang="en-US" altLang="zh-CN" b="1" u="sng" dirty="0"/>
              <a:t>resource optimization</a:t>
            </a:r>
            <a:r>
              <a:rPr lang="en-US" altLang="zh-CN" dirty="0"/>
              <a:t> is to </a:t>
            </a:r>
            <a:r>
              <a:rPr lang="en-US" altLang="zh-CN" u="sng" dirty="0"/>
              <a:t>optimize the resource allocation within the total available physical and virtual resources, while adhering to the KPI levels.</a:t>
            </a:r>
            <a:endParaRPr lang="en-US" altLang="zh-CN" dirty="0"/>
          </a:p>
          <a:p>
            <a:r>
              <a:rPr lang="en-US" altLang="zh-CN" dirty="0"/>
              <a:t>So the trigger for</a:t>
            </a:r>
            <a:r>
              <a:rPr lang="en-US" altLang="zh-CN" b="1" dirty="0"/>
              <a:t> </a:t>
            </a:r>
            <a:r>
              <a:rPr lang="en-US" altLang="zh-CN" b="1" u="sng" dirty="0"/>
              <a:t>resource optimization</a:t>
            </a:r>
            <a:r>
              <a:rPr lang="en-US" altLang="zh-CN" dirty="0"/>
              <a:t> determination</a:t>
            </a:r>
            <a:r>
              <a:rPr lang="zh-CN" altLang="en-US" dirty="0"/>
              <a:t> </a:t>
            </a:r>
            <a:r>
              <a:rPr lang="en-US" altLang="zh-CN" dirty="0"/>
              <a:t>would be the changes in the network resources usage,</a:t>
            </a:r>
            <a:r>
              <a:rPr lang="zh-CN" altLang="en-US" dirty="0"/>
              <a:t> </a:t>
            </a:r>
            <a:r>
              <a:rPr lang="en-US" altLang="zh-CN" dirty="0"/>
              <a:t>and traffic patterns.</a:t>
            </a:r>
          </a:p>
          <a:p>
            <a:r>
              <a:rPr lang="en-US" altLang="zh-CN" dirty="0"/>
              <a:t>Later, ‘over-fulfillment of KPIs’ could also lead to resource optimization.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5851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下箭头 47">
            <a:extLst>
              <a:ext uri="{FF2B5EF4-FFF2-40B4-BE49-F238E27FC236}">
                <a16:creationId xmlns:a16="http://schemas.microsoft.com/office/drawing/2014/main" id="{0359F109-864C-4931-80B6-1F3FCE7BF999}"/>
              </a:ext>
            </a:extLst>
          </p:cNvPr>
          <p:cNvSpPr/>
          <p:nvPr/>
        </p:nvSpPr>
        <p:spPr>
          <a:xfrm rot="13852022">
            <a:off x="7672300" y="3380478"/>
            <a:ext cx="484632" cy="2110993"/>
          </a:xfrm>
          <a:prstGeom prst="downArrow">
            <a:avLst/>
          </a:prstGeom>
          <a:solidFill>
            <a:srgbClr val="FF8585"/>
          </a:solidFill>
          <a:ln>
            <a:solidFill>
              <a:srgbClr val="FFFD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圆角矩形 36">
            <a:extLst>
              <a:ext uri="{FF2B5EF4-FFF2-40B4-BE49-F238E27FC236}">
                <a16:creationId xmlns:a16="http://schemas.microsoft.com/office/drawing/2014/main" id="{EF4AD551-8AF2-2D46-99A0-B29D92C07906}"/>
              </a:ext>
            </a:extLst>
          </p:cNvPr>
          <p:cNvSpPr/>
          <p:nvPr/>
        </p:nvSpPr>
        <p:spPr>
          <a:xfrm>
            <a:off x="8679133" y="2686721"/>
            <a:ext cx="3335660" cy="1620529"/>
          </a:xfrm>
          <a:prstGeom prst="roundRect">
            <a:avLst/>
          </a:prstGeom>
          <a:solidFill>
            <a:srgbClr val="FF8585"/>
          </a:solidFill>
          <a:ln cmpd="tri">
            <a:solidFill>
              <a:srgbClr val="FF858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7B2CF4CA-5ABE-6342-9B21-FB24D2E03986}"/>
              </a:ext>
            </a:extLst>
          </p:cNvPr>
          <p:cNvSpPr/>
          <p:nvPr/>
        </p:nvSpPr>
        <p:spPr>
          <a:xfrm>
            <a:off x="8695933" y="5468057"/>
            <a:ext cx="3234451" cy="5371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圆角矩形 4">
            <a:extLst>
              <a:ext uri="{FF2B5EF4-FFF2-40B4-BE49-F238E27FC236}">
                <a16:creationId xmlns:a16="http://schemas.microsoft.com/office/drawing/2014/main" id="{419C51A6-AED0-5A4B-8ACC-82194DAF66E7}"/>
              </a:ext>
            </a:extLst>
          </p:cNvPr>
          <p:cNvSpPr/>
          <p:nvPr/>
        </p:nvSpPr>
        <p:spPr>
          <a:xfrm>
            <a:off x="62509" y="1502369"/>
            <a:ext cx="3556000" cy="21852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zh-CN" dirty="0"/>
          </a:p>
        </p:txBody>
      </p:sp>
      <p:sp>
        <p:nvSpPr>
          <p:cNvPr id="6" name="圆角矩形 5">
            <a:extLst>
              <a:ext uri="{FF2B5EF4-FFF2-40B4-BE49-F238E27FC236}">
                <a16:creationId xmlns:a16="http://schemas.microsoft.com/office/drawing/2014/main" id="{1B71D0CB-D98E-264E-AA49-6C092EFB6FD1}"/>
              </a:ext>
            </a:extLst>
          </p:cNvPr>
          <p:cNvSpPr/>
          <p:nvPr/>
        </p:nvSpPr>
        <p:spPr>
          <a:xfrm>
            <a:off x="583372" y="1855297"/>
            <a:ext cx="2116667" cy="49106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Config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Data</a:t>
            </a:r>
          </a:p>
        </p:txBody>
      </p:sp>
      <p:sp>
        <p:nvSpPr>
          <p:cNvPr id="7" name="圆角矩形 6">
            <a:extLst>
              <a:ext uri="{FF2B5EF4-FFF2-40B4-BE49-F238E27FC236}">
                <a16:creationId xmlns:a16="http://schemas.microsoft.com/office/drawing/2014/main" id="{BE623DFB-3D48-B44A-9BE3-E59CDD96B118}"/>
              </a:ext>
            </a:extLst>
          </p:cNvPr>
          <p:cNvSpPr/>
          <p:nvPr/>
        </p:nvSpPr>
        <p:spPr>
          <a:xfrm>
            <a:off x="583371" y="2413442"/>
            <a:ext cx="2116667" cy="50134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PM/FM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Data</a:t>
            </a:r>
            <a:endParaRPr kumimoji="1" lang="en-US" altLang="zh-CN" dirty="0"/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6A577232-F412-CB4C-B40F-EF7A1C2A38C3}"/>
              </a:ext>
            </a:extLst>
          </p:cNvPr>
          <p:cNvSpPr/>
          <p:nvPr/>
        </p:nvSpPr>
        <p:spPr>
          <a:xfrm>
            <a:off x="583370" y="2940374"/>
            <a:ext cx="2116668" cy="74725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KPI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Data</a:t>
            </a:r>
          </a:p>
          <a:p>
            <a:pPr algn="ctr"/>
            <a:r>
              <a:rPr kumimoji="1" lang="en-US" altLang="zh-CN" dirty="0"/>
              <a:t> (NSI/NSSI/S-NSSAI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level)</a:t>
            </a: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E8C9144C-B220-C941-98F6-01A565308B63}"/>
              </a:ext>
            </a:extLst>
          </p:cNvPr>
          <p:cNvSpPr/>
          <p:nvPr/>
        </p:nvSpPr>
        <p:spPr>
          <a:xfrm>
            <a:off x="62509" y="3774001"/>
            <a:ext cx="3522134" cy="148280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zh-CN" dirty="0"/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42D39F07-9B59-B248-A3B8-8831ED0CC4DA}"/>
              </a:ext>
            </a:extLst>
          </p:cNvPr>
          <p:cNvSpPr/>
          <p:nvPr/>
        </p:nvSpPr>
        <p:spPr>
          <a:xfrm>
            <a:off x="723748" y="4187133"/>
            <a:ext cx="2116668" cy="10608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Network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Data</a:t>
            </a:r>
          </a:p>
          <a:p>
            <a:pPr algn="ctr"/>
            <a:r>
              <a:rPr kumimoji="1" lang="zh-CN" altLang="en-US" dirty="0"/>
              <a:t> </a:t>
            </a:r>
            <a:r>
              <a:rPr kumimoji="1" lang="en-US" altLang="zh-CN" dirty="0"/>
              <a:t>(5GC</a:t>
            </a:r>
            <a:r>
              <a:rPr kumimoji="1" lang="zh-CN" altLang="en-US" dirty="0"/>
              <a:t> </a:t>
            </a:r>
            <a:r>
              <a:rPr kumimoji="1" lang="en-US" altLang="zh-CN" dirty="0"/>
              <a:t>NF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level)</a:t>
            </a:r>
          </a:p>
          <a:p>
            <a:pPr algn="ctr"/>
            <a:r>
              <a:rPr kumimoji="1" lang="en-US" altLang="zh-CN" dirty="0"/>
              <a:t>E.g.: QoS flow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data,</a:t>
            </a:r>
            <a:r>
              <a:rPr kumimoji="1" lang="zh-CN" altLang="en-US" dirty="0"/>
              <a:t> </a:t>
            </a:r>
            <a:r>
              <a:rPr kumimoji="1" lang="en-US" altLang="zh-CN" dirty="0"/>
              <a:t>UE</a:t>
            </a:r>
            <a:r>
              <a:rPr kumimoji="1" lang="zh-CN" altLang="en-US" dirty="0"/>
              <a:t> </a:t>
            </a:r>
            <a:r>
              <a:rPr kumimoji="1" lang="en-US" altLang="zh-CN" dirty="0"/>
              <a:t>location, etc.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91FC1CCF-9724-C24B-BF1A-C87C02EE18B6}"/>
              </a:ext>
            </a:extLst>
          </p:cNvPr>
          <p:cNvSpPr/>
          <p:nvPr/>
        </p:nvSpPr>
        <p:spPr>
          <a:xfrm>
            <a:off x="62509" y="5321888"/>
            <a:ext cx="3556000" cy="105241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zh-CN" dirty="0"/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9B28DEA3-28BA-894D-9659-5CFE41C1A8B5}"/>
              </a:ext>
            </a:extLst>
          </p:cNvPr>
          <p:cNvSpPr/>
          <p:nvPr/>
        </p:nvSpPr>
        <p:spPr>
          <a:xfrm>
            <a:off x="4836839" y="5175716"/>
            <a:ext cx="3290815" cy="981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KPI/SLA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Fulfillment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Monitoring</a:t>
            </a:r>
          </a:p>
          <a:p>
            <a:pPr algn="ctr"/>
            <a:r>
              <a:rPr kumimoji="1" lang="en-US" altLang="zh-CN" dirty="0"/>
              <a:t>(limited functionality in Guilin)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4A08481-2040-BD42-BE8B-BF0F004D11DC}"/>
              </a:ext>
            </a:extLst>
          </p:cNvPr>
          <p:cNvSpPr txBox="1"/>
          <p:nvPr/>
        </p:nvSpPr>
        <p:spPr>
          <a:xfrm>
            <a:off x="1042790" y="1485309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OAM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endParaRPr kumimoji="1"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7B7F9EB-45A9-6D4F-9FCE-D9F0C4A2041A}"/>
              </a:ext>
            </a:extLst>
          </p:cNvPr>
          <p:cNvSpPr txBox="1"/>
          <p:nvPr/>
        </p:nvSpPr>
        <p:spPr>
          <a:xfrm>
            <a:off x="863622" y="3767566"/>
            <a:ext cx="15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Non</a:t>
            </a:r>
            <a:r>
              <a:rPr kumimoji="1" lang="zh-CN" altLang="en-US" dirty="0"/>
              <a:t> </a:t>
            </a:r>
            <a:r>
              <a:rPr kumimoji="1" lang="en-US" altLang="zh-CN" dirty="0"/>
              <a:t>OAM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168D1FE-A8AD-3B44-83D1-96AFA9116221}"/>
              </a:ext>
            </a:extLst>
          </p:cNvPr>
          <p:cNvSpPr txBox="1"/>
          <p:nvPr/>
        </p:nvSpPr>
        <p:spPr>
          <a:xfrm>
            <a:off x="865122" y="5385484"/>
            <a:ext cx="173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Application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endParaRPr kumimoji="1" lang="zh-CN" altLang="en-US" dirty="0"/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D54913C5-C017-E749-AE27-2FB7F4BDA309}"/>
              </a:ext>
            </a:extLst>
          </p:cNvPr>
          <p:cNvSpPr/>
          <p:nvPr/>
        </p:nvSpPr>
        <p:spPr>
          <a:xfrm>
            <a:off x="728998" y="5744282"/>
            <a:ext cx="2116667" cy="50134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err="1"/>
              <a:t>QoE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Data</a:t>
            </a:r>
          </a:p>
          <a:p>
            <a:pPr algn="ctr"/>
            <a:r>
              <a:rPr kumimoji="1" lang="en-US" altLang="zh-CN" dirty="0"/>
              <a:t>(AF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level)</a:t>
            </a:r>
          </a:p>
        </p:txBody>
      </p:sp>
      <p:sp>
        <p:nvSpPr>
          <p:cNvPr id="28" name="左弧形箭头 27">
            <a:extLst>
              <a:ext uri="{FF2B5EF4-FFF2-40B4-BE49-F238E27FC236}">
                <a16:creationId xmlns:a16="http://schemas.microsoft.com/office/drawing/2014/main" id="{2FB17AA4-CC5E-8949-92EC-B089B1670DCA}"/>
              </a:ext>
            </a:extLst>
          </p:cNvPr>
          <p:cNvSpPr/>
          <p:nvPr/>
        </p:nvSpPr>
        <p:spPr>
          <a:xfrm>
            <a:off x="2700038" y="2595001"/>
            <a:ext cx="838766" cy="805296"/>
          </a:xfrm>
          <a:prstGeom prst="curved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1" name="虚尾箭头 30">
            <a:extLst>
              <a:ext uri="{FF2B5EF4-FFF2-40B4-BE49-F238E27FC236}">
                <a16:creationId xmlns:a16="http://schemas.microsoft.com/office/drawing/2014/main" id="{82EE6978-BB7F-E44A-BDAC-ECF0761CB288}"/>
              </a:ext>
            </a:extLst>
          </p:cNvPr>
          <p:cNvSpPr/>
          <p:nvPr/>
        </p:nvSpPr>
        <p:spPr>
          <a:xfrm rot="19129045">
            <a:off x="2890635" y="3861091"/>
            <a:ext cx="2393961" cy="604539"/>
          </a:xfrm>
          <a:prstGeom prst="stripedRightArrow">
            <a:avLst>
              <a:gd name="adj1" fmla="val 14441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虚尾箭头 31">
            <a:extLst>
              <a:ext uri="{FF2B5EF4-FFF2-40B4-BE49-F238E27FC236}">
                <a16:creationId xmlns:a16="http://schemas.microsoft.com/office/drawing/2014/main" id="{E6B891F3-9474-034A-9882-7A4E4758E796}"/>
              </a:ext>
            </a:extLst>
          </p:cNvPr>
          <p:cNvSpPr/>
          <p:nvPr/>
        </p:nvSpPr>
        <p:spPr>
          <a:xfrm rot="974695">
            <a:off x="3572594" y="2106008"/>
            <a:ext cx="1820089" cy="501341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虚尾箭头 32">
            <a:extLst>
              <a:ext uri="{FF2B5EF4-FFF2-40B4-BE49-F238E27FC236}">
                <a16:creationId xmlns:a16="http://schemas.microsoft.com/office/drawing/2014/main" id="{C4C548FC-BADE-6C40-9A16-6416CC2D2D4E}"/>
              </a:ext>
            </a:extLst>
          </p:cNvPr>
          <p:cNvSpPr/>
          <p:nvPr/>
        </p:nvSpPr>
        <p:spPr>
          <a:xfrm rot="19042492">
            <a:off x="3113422" y="4611862"/>
            <a:ext cx="3254870" cy="401644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下箭头 33">
            <a:extLst>
              <a:ext uri="{FF2B5EF4-FFF2-40B4-BE49-F238E27FC236}">
                <a16:creationId xmlns:a16="http://schemas.microsoft.com/office/drawing/2014/main" id="{E933CE89-DD86-5049-80F2-AC73485FA2C2}"/>
              </a:ext>
            </a:extLst>
          </p:cNvPr>
          <p:cNvSpPr/>
          <p:nvPr/>
        </p:nvSpPr>
        <p:spPr>
          <a:xfrm>
            <a:off x="6357765" y="3698951"/>
            <a:ext cx="444075" cy="1476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虚尾箭头 35">
            <a:extLst>
              <a:ext uri="{FF2B5EF4-FFF2-40B4-BE49-F238E27FC236}">
                <a16:creationId xmlns:a16="http://schemas.microsoft.com/office/drawing/2014/main" id="{AD84F9DD-C153-C344-9565-89DCB8185008}"/>
              </a:ext>
            </a:extLst>
          </p:cNvPr>
          <p:cNvSpPr/>
          <p:nvPr/>
        </p:nvSpPr>
        <p:spPr>
          <a:xfrm rot="1456907">
            <a:off x="2448285" y="4169164"/>
            <a:ext cx="4067595" cy="346236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53886312-7B4E-6146-BBFC-43280546368D}"/>
              </a:ext>
            </a:extLst>
          </p:cNvPr>
          <p:cNvSpPr txBox="1"/>
          <p:nvPr/>
        </p:nvSpPr>
        <p:spPr>
          <a:xfrm>
            <a:off x="9098722" y="1070918"/>
            <a:ext cx="2648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Closed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loop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control</a:t>
            </a:r>
            <a:endParaRPr kumimoji="1" lang="zh-CN" altLang="en-US" sz="2400" b="1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13D98CF-1938-A04F-ADEC-FEB9CB6B2B12}"/>
              </a:ext>
            </a:extLst>
          </p:cNvPr>
          <p:cNvSpPr txBox="1"/>
          <p:nvPr/>
        </p:nvSpPr>
        <p:spPr>
          <a:xfrm>
            <a:off x="67732" y="116530"/>
            <a:ext cx="10802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Intelligent</a:t>
            </a:r>
            <a:r>
              <a:rPr kumimoji="1" lang="zh-CN" altLang="en-US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analysis</a:t>
            </a:r>
            <a:r>
              <a:rPr kumimoji="1" lang="zh-CN" altLang="en-US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assists</a:t>
            </a:r>
            <a:r>
              <a:rPr kumimoji="1" lang="zh-CN" altLang="en-US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Slice</a:t>
            </a:r>
            <a:r>
              <a:rPr kumimoji="1" lang="zh-CN" altLang="en-US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3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KPI/SLA Guarantee</a:t>
            </a:r>
            <a:endParaRPr kumimoji="1" lang="zh-CN" altLang="en-US" sz="3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AF4F9A4-77AC-7A40-AE99-D0D6374D34C0}"/>
              </a:ext>
            </a:extLst>
          </p:cNvPr>
          <p:cNvSpPr txBox="1"/>
          <p:nvPr/>
        </p:nvSpPr>
        <p:spPr>
          <a:xfrm>
            <a:off x="9137386" y="2940374"/>
            <a:ext cx="289327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Determine changes, &amp; Update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Slice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Resources and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Configuration</a:t>
            </a:r>
          </a:p>
          <a:p>
            <a:r>
              <a:rPr kumimoji="1" lang="en-US" altLang="zh-CN" dirty="0"/>
              <a:t>(Limited updates for Guilin)</a:t>
            </a:r>
            <a:endParaRPr kumimoji="1"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0232A1D7-B281-BA49-A42E-407056370AE8}"/>
              </a:ext>
            </a:extLst>
          </p:cNvPr>
          <p:cNvSpPr txBox="1"/>
          <p:nvPr/>
        </p:nvSpPr>
        <p:spPr>
          <a:xfrm>
            <a:off x="610034" y="1053104"/>
            <a:ext cx="2129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Data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Collection</a:t>
            </a:r>
            <a:endParaRPr kumimoji="1" lang="zh-CN" altLang="en-US" sz="2400" b="1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B839FF5A-FC37-304F-9B89-61F648FD2349}"/>
              </a:ext>
            </a:extLst>
          </p:cNvPr>
          <p:cNvSpPr/>
          <p:nvPr/>
        </p:nvSpPr>
        <p:spPr>
          <a:xfrm>
            <a:off x="0" y="1044987"/>
            <a:ext cx="4034226" cy="5423545"/>
          </a:xfrm>
          <a:prstGeom prst="rect">
            <a:avLst/>
          </a:prstGeom>
          <a:noFill/>
          <a:ln>
            <a:solidFill>
              <a:schemeClr val="accent6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CC2BC675-4BF4-5840-AB13-09D902891E09}"/>
              </a:ext>
            </a:extLst>
          </p:cNvPr>
          <p:cNvSpPr/>
          <p:nvPr/>
        </p:nvSpPr>
        <p:spPr>
          <a:xfrm>
            <a:off x="4761745" y="1057250"/>
            <a:ext cx="3451005" cy="509952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DE5FFF21-EC7C-7043-AA5D-01B888A4B8E3}"/>
              </a:ext>
            </a:extLst>
          </p:cNvPr>
          <p:cNvSpPr/>
          <p:nvPr/>
        </p:nvSpPr>
        <p:spPr>
          <a:xfrm>
            <a:off x="8569658" y="1044987"/>
            <a:ext cx="3554610" cy="354705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DF19E74-ADA3-CB45-B06E-8FFEB110CD6B}"/>
              </a:ext>
            </a:extLst>
          </p:cNvPr>
          <p:cNvSpPr txBox="1"/>
          <p:nvPr/>
        </p:nvSpPr>
        <p:spPr>
          <a:xfrm>
            <a:off x="5414942" y="1080946"/>
            <a:ext cx="1898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Data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Analysis</a:t>
            </a:r>
            <a:endParaRPr kumimoji="1" lang="zh-CN" altLang="en-US" sz="2400" b="1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E896877E-C5B1-0D4A-A87B-4914608B8024}"/>
              </a:ext>
            </a:extLst>
          </p:cNvPr>
          <p:cNvSpPr txBox="1"/>
          <p:nvPr/>
        </p:nvSpPr>
        <p:spPr>
          <a:xfrm rot="1642090">
            <a:off x="4325130" y="404392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A623F988-E8B4-C447-9ED7-C7B4F103F767}"/>
              </a:ext>
            </a:extLst>
          </p:cNvPr>
          <p:cNvSpPr txBox="1"/>
          <p:nvPr/>
        </p:nvSpPr>
        <p:spPr>
          <a:xfrm rot="19258871">
            <a:off x="3782688" y="35223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854EC401-85E7-E44E-AFA3-35063BD08984}"/>
              </a:ext>
            </a:extLst>
          </p:cNvPr>
          <p:cNvSpPr txBox="1"/>
          <p:nvPr/>
        </p:nvSpPr>
        <p:spPr>
          <a:xfrm rot="18957125">
            <a:off x="3965997" y="471650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0E65616F-DD69-B643-8E1A-5F3610D1A0C0}"/>
              </a:ext>
            </a:extLst>
          </p:cNvPr>
          <p:cNvSpPr txBox="1"/>
          <p:nvPr/>
        </p:nvSpPr>
        <p:spPr>
          <a:xfrm rot="1030788">
            <a:off x="2850553" y="25651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F927646D-B96E-D84D-AECC-DC9B394A73B1}"/>
              </a:ext>
            </a:extLst>
          </p:cNvPr>
          <p:cNvSpPr txBox="1"/>
          <p:nvPr/>
        </p:nvSpPr>
        <p:spPr>
          <a:xfrm rot="1030788">
            <a:off x="4142400" y="204712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673B6705-0FAC-7347-82EB-37D6E4C85CF6}"/>
              </a:ext>
            </a:extLst>
          </p:cNvPr>
          <p:cNvSpPr txBox="1"/>
          <p:nvPr/>
        </p:nvSpPr>
        <p:spPr>
          <a:xfrm>
            <a:off x="5841938" y="422271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Input</a:t>
            </a:r>
            <a:endParaRPr kumimoji="1" lang="zh-CN" altLang="en-US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207E6E7E-41A1-D34B-BF6C-EB3C9A289050}"/>
              </a:ext>
            </a:extLst>
          </p:cNvPr>
          <p:cNvSpPr txBox="1"/>
          <p:nvPr/>
        </p:nvSpPr>
        <p:spPr>
          <a:xfrm>
            <a:off x="8668615" y="5524191"/>
            <a:ext cx="3362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</a:t>
            </a:r>
            <a:r>
              <a:rPr kumimoji="1"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refers</a:t>
            </a:r>
            <a:r>
              <a:rPr kumimoji="1"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kumimoji="1"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Guilin</a:t>
            </a:r>
            <a:r>
              <a:rPr kumimoji="1"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Scope</a:t>
            </a:r>
            <a:endParaRPr kumimoji="1"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9960CE-0DCE-4A6E-AA6B-27C3367055C2}"/>
              </a:ext>
            </a:extLst>
          </p:cNvPr>
          <p:cNvSpPr txBox="1"/>
          <p:nvPr/>
        </p:nvSpPr>
        <p:spPr>
          <a:xfrm>
            <a:off x="-90980" y="1273415"/>
            <a:ext cx="837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D2CF54D-4DE5-49DA-B606-D17CD7E3F63A}"/>
              </a:ext>
            </a:extLst>
          </p:cNvPr>
          <p:cNvSpPr txBox="1"/>
          <p:nvPr/>
        </p:nvSpPr>
        <p:spPr>
          <a:xfrm>
            <a:off x="8631084" y="5383863"/>
            <a:ext cx="660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9CEE87-8EAD-4EE0-A989-5E4A5788E31F}"/>
              </a:ext>
            </a:extLst>
          </p:cNvPr>
          <p:cNvSpPr txBox="1"/>
          <p:nvPr/>
        </p:nvSpPr>
        <p:spPr>
          <a:xfrm>
            <a:off x="8615520" y="2621259"/>
            <a:ext cx="837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612529F-555C-40B2-A672-394DAB977F69}"/>
              </a:ext>
            </a:extLst>
          </p:cNvPr>
          <p:cNvSpPr txBox="1"/>
          <p:nvPr/>
        </p:nvSpPr>
        <p:spPr>
          <a:xfrm>
            <a:off x="4661113" y="4687393"/>
            <a:ext cx="837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DCA30D4D-269D-A74C-B247-29B05CB1613A}"/>
              </a:ext>
            </a:extLst>
          </p:cNvPr>
          <p:cNvSpPr/>
          <p:nvPr/>
        </p:nvSpPr>
        <p:spPr>
          <a:xfrm>
            <a:off x="4935402" y="2702611"/>
            <a:ext cx="3192253" cy="996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>
                <a:solidFill>
                  <a:srgbClr val="FF0000"/>
                </a:solidFill>
                <a:highlight>
                  <a:srgbClr val="FFFF00"/>
                </a:highlight>
              </a:rPr>
              <a:t>AI/ML</a:t>
            </a:r>
            <a:r>
              <a:rPr kumimoji="1" lang="zh-CN" alt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highlight>
                  <a:srgbClr val="FFFF00"/>
                </a:highlight>
              </a:rPr>
              <a:t>Model:</a:t>
            </a:r>
            <a:r>
              <a:rPr kumimoji="1" lang="zh-CN" altLang="en-US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endParaRPr kumimoji="1" lang="en-US" altLang="zh-CN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KPI/SLA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prediction</a:t>
            </a:r>
          </a:p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(Beyond Guilin: </a:t>
            </a:r>
            <a:r>
              <a:rPr kumimoji="1" lang="en-US" altLang="zh-CN" dirty="0" err="1">
                <a:solidFill>
                  <a:schemeClr val="bg1"/>
                </a:solidFill>
              </a:rPr>
              <a:t>QoE</a:t>
            </a:r>
            <a:r>
              <a:rPr kumimoji="1" lang="en-US" altLang="zh-CN" dirty="0">
                <a:solidFill>
                  <a:schemeClr val="bg1"/>
                </a:solidFill>
              </a:rPr>
              <a:t> prediction)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1F316E7-63CA-4339-B8B3-7B2F71658CD2}"/>
              </a:ext>
            </a:extLst>
          </p:cNvPr>
          <p:cNvSpPr txBox="1"/>
          <p:nvPr/>
        </p:nvSpPr>
        <p:spPr>
          <a:xfrm>
            <a:off x="5338172" y="2213710"/>
            <a:ext cx="837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486916C-8152-4075-8151-AE9D55C2EEF5}"/>
              </a:ext>
            </a:extLst>
          </p:cNvPr>
          <p:cNvSpPr txBox="1"/>
          <p:nvPr/>
        </p:nvSpPr>
        <p:spPr>
          <a:xfrm>
            <a:off x="3745938" y="1549679"/>
            <a:ext cx="837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DC5DB1-5446-4078-88E4-F29B713AA672}"/>
              </a:ext>
            </a:extLst>
          </p:cNvPr>
          <p:cNvSpPr/>
          <p:nvPr/>
        </p:nvSpPr>
        <p:spPr>
          <a:xfrm rot="19274191">
            <a:off x="7257421" y="4034450"/>
            <a:ext cx="82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/>
              <a:t>Trigger</a:t>
            </a:r>
            <a:endParaRPr kumimoji="1" lang="zh-CN" altLang="en-US" dirty="0"/>
          </a:p>
        </p:txBody>
      </p:sp>
      <p:sp>
        <p:nvSpPr>
          <p:cNvPr id="56" name="TextBox 57">
            <a:extLst>
              <a:ext uri="{FF2B5EF4-FFF2-40B4-BE49-F238E27FC236}">
                <a16:creationId xmlns:a16="http://schemas.microsoft.com/office/drawing/2014/main" id="{A436DB2F-608C-E44E-85C1-604425636221}"/>
              </a:ext>
            </a:extLst>
          </p:cNvPr>
          <p:cNvSpPr txBox="1"/>
          <p:nvPr/>
        </p:nvSpPr>
        <p:spPr>
          <a:xfrm>
            <a:off x="7505210" y="4086144"/>
            <a:ext cx="660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sym typeface="Wingdings" panose="05000000000000000000" pitchFamily="2" charset="2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3958002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A0ED4-BFE3-43A6-BD42-4683CB4988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5297789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072285-8C2A-4FA9-87DD-E2ED5CB2F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EB32BB-C3CF-4EC3-A51C-B58EAFBE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KPI Monitoring - Considerations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89E72-BE45-40E4-A0AB-D3316E474F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35153"/>
            <a:ext cx="11506200" cy="517048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ONAP as NSMF/NSSMF shall monitor certain KPIs for Closed Loop or Intelligent Slicing (</a:t>
            </a:r>
            <a:r>
              <a:rPr lang="en-US" sz="2900" i="1" dirty="0"/>
              <a:t>details of supported KPIs to be defined</a:t>
            </a:r>
            <a:r>
              <a:rPr lang="en-US" sz="2900" dirty="0"/>
              <a:t>)</a:t>
            </a:r>
          </a:p>
          <a:p>
            <a:pPr>
              <a:lnSpc>
                <a:spcPct val="120000"/>
              </a:lnSpc>
            </a:pPr>
            <a:r>
              <a:rPr lang="en-US" dirty="0"/>
              <a:t>2 additional inputs on what KPIs to be monitored:</a:t>
            </a:r>
          </a:p>
          <a:p>
            <a:pPr marL="914400" lvl="1" indent="-457200">
              <a:lnSpc>
                <a:spcPct val="120000"/>
              </a:lnSpc>
              <a:buAutoNum type="arabicPeriod"/>
            </a:pPr>
            <a:r>
              <a:rPr lang="en-US" dirty="0"/>
              <a:t>Operator/slice consumer through service profile, and</a:t>
            </a:r>
          </a:p>
          <a:p>
            <a:pPr marL="914400" lvl="1" indent="-457200">
              <a:lnSpc>
                <a:spcPct val="120000"/>
              </a:lnSpc>
              <a:buAutoNum type="arabicPeriod"/>
            </a:pPr>
            <a:r>
              <a:rPr lang="en-US" dirty="0"/>
              <a:t>Operator/tenant through KPI monitoring facility in UUI</a:t>
            </a:r>
          </a:p>
          <a:p>
            <a:pPr>
              <a:lnSpc>
                <a:spcPct val="120000"/>
              </a:lnSpc>
            </a:pPr>
            <a:r>
              <a:rPr lang="en-US" sz="2900" dirty="0"/>
              <a:t>For the 2 additional inputs above, we can also monitor a completely “new” KPI. We only need the formula and variables. </a:t>
            </a:r>
            <a:r>
              <a:rPr lang="en-US" sz="2900" u="sng" dirty="0"/>
              <a:t>Assumption</a:t>
            </a:r>
            <a:r>
              <a:rPr lang="en-US" sz="2900" dirty="0"/>
              <a:t>: We are already collecting the required data from the network (to apply in the formula). Then we apply this formula on the collected data to compute the KPI.</a:t>
            </a:r>
          </a:p>
          <a:p>
            <a:pPr>
              <a:lnSpc>
                <a:spcPct val="120000"/>
              </a:lnSpc>
            </a:pPr>
            <a:r>
              <a:rPr lang="en-US" dirty="0"/>
              <a:t>NF-level monitoring: NF capabilities to report data per S-NSSAI.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u="sng" dirty="0"/>
              <a:t>Under discussion for Modeling and External NSSMF interface</a:t>
            </a:r>
          </a:p>
          <a:p>
            <a:pPr>
              <a:lnSpc>
                <a:spcPct val="120000"/>
              </a:lnSpc>
            </a:pPr>
            <a:r>
              <a:rPr lang="en-US" dirty="0"/>
              <a:t>Should we extend Slice Profile definition to include list of KPIs to be monitored (based on Service Profile input)?</a:t>
            </a:r>
          </a:p>
          <a:p>
            <a:pPr>
              <a:lnSpc>
                <a:spcPct val="120000"/>
              </a:lnSpc>
            </a:pPr>
            <a:r>
              <a:rPr lang="en-US" dirty="0"/>
              <a:t>How will KPI monitoring be informed to external NSSMF (APIs to be defined)?</a:t>
            </a:r>
          </a:p>
          <a:p>
            <a:pPr>
              <a:lnSpc>
                <a:spcPct val="120000"/>
              </a:lnSpc>
            </a:pPr>
            <a:r>
              <a:rPr lang="en-US" dirty="0"/>
              <a:t>For Closed Loop actions, what data shall be exposed by external NSSMF? How should we configure it to report, or query certain KPIs?</a:t>
            </a:r>
          </a:p>
        </p:txBody>
      </p:sp>
    </p:spTree>
    <p:extLst>
      <p:ext uri="{BB962C8B-B14F-4D97-AF65-F5344CB8AC3E}">
        <p14:creationId xmlns:p14="http://schemas.microsoft.com/office/powerpoint/2010/main" val="89683242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B77B702-9BC9-284D-A3D6-187207BB0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6071" y="230138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Monitoring</a:t>
            </a:r>
            <a:endParaRPr kumimoji="1" lang="zh-CN" altLang="en-US" dirty="0"/>
          </a:p>
        </p:txBody>
      </p:sp>
      <p:sp>
        <p:nvSpPr>
          <p:cNvPr id="7" name="矩形 72">
            <a:extLst>
              <a:ext uri="{FF2B5EF4-FFF2-40B4-BE49-F238E27FC236}">
                <a16:creationId xmlns:a16="http://schemas.microsoft.com/office/drawing/2014/main" id="{3C7F576E-89CE-DE4D-8CF9-29B68AA7A23C}"/>
              </a:ext>
            </a:extLst>
          </p:cNvPr>
          <p:cNvSpPr/>
          <p:nvPr/>
        </p:nvSpPr>
        <p:spPr>
          <a:xfrm>
            <a:off x="2727765" y="3024521"/>
            <a:ext cx="6096315" cy="24149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8" name="矩形 71">
            <a:extLst>
              <a:ext uri="{FF2B5EF4-FFF2-40B4-BE49-F238E27FC236}">
                <a16:creationId xmlns:a16="http://schemas.microsoft.com/office/drawing/2014/main" id="{336053A3-AAE7-AE44-8DD4-48168F637970}"/>
              </a:ext>
            </a:extLst>
          </p:cNvPr>
          <p:cNvSpPr/>
          <p:nvPr/>
        </p:nvSpPr>
        <p:spPr>
          <a:xfrm>
            <a:off x="615719" y="3024521"/>
            <a:ext cx="2114584" cy="24149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10" name="圆角矩形 70">
            <a:extLst>
              <a:ext uri="{FF2B5EF4-FFF2-40B4-BE49-F238E27FC236}">
                <a16:creationId xmlns:a16="http://schemas.microsoft.com/office/drawing/2014/main" id="{B9623CB7-93AA-C846-BABE-343849450DF9}"/>
              </a:ext>
            </a:extLst>
          </p:cNvPr>
          <p:cNvSpPr/>
          <p:nvPr/>
        </p:nvSpPr>
        <p:spPr>
          <a:xfrm>
            <a:off x="3103821" y="3468776"/>
            <a:ext cx="3998488" cy="1892913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2" name="文本框 74">
            <a:extLst>
              <a:ext uri="{FF2B5EF4-FFF2-40B4-BE49-F238E27FC236}">
                <a16:creationId xmlns:a16="http://schemas.microsoft.com/office/drawing/2014/main" id="{76F179A4-139C-C040-B8B0-4F20D833E56E}"/>
              </a:ext>
            </a:extLst>
          </p:cNvPr>
          <p:cNvSpPr txBox="1"/>
          <p:nvPr/>
        </p:nvSpPr>
        <p:spPr>
          <a:xfrm>
            <a:off x="5507240" y="2948544"/>
            <a:ext cx="1384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ea typeface="宋体" pitchFamily="2" charset="-122"/>
              </a:rPr>
              <a:t>Run Time</a:t>
            </a:r>
          </a:p>
        </p:txBody>
      </p:sp>
      <p:sp>
        <p:nvSpPr>
          <p:cNvPr id="13" name="圆角矩形 75">
            <a:extLst>
              <a:ext uri="{FF2B5EF4-FFF2-40B4-BE49-F238E27FC236}">
                <a16:creationId xmlns:a16="http://schemas.microsoft.com/office/drawing/2014/main" id="{227B35AE-638A-1E46-8E34-80AD37D61C9D}"/>
              </a:ext>
            </a:extLst>
          </p:cNvPr>
          <p:cNvSpPr/>
          <p:nvPr/>
        </p:nvSpPr>
        <p:spPr>
          <a:xfrm>
            <a:off x="5721361" y="1525766"/>
            <a:ext cx="1897724" cy="66371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>
                <a:solidFill>
                  <a:prstClr val="white"/>
                </a:solidFill>
              </a:rPr>
              <a:t>NSMF</a:t>
            </a:r>
            <a:r>
              <a:rPr lang="zh-CN" altLang="en-US" sz="1400" kern="0" dirty="0">
                <a:solidFill>
                  <a:prstClr val="white"/>
                </a:solidFill>
              </a:rPr>
              <a:t> </a:t>
            </a:r>
            <a:r>
              <a:rPr lang="en-US" altLang="zh-CN" sz="1400" kern="0" dirty="0">
                <a:solidFill>
                  <a:prstClr val="white"/>
                </a:solidFill>
              </a:rPr>
              <a:t>Portal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(Management Portal)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14" name="矩形 77">
            <a:extLst>
              <a:ext uri="{FF2B5EF4-FFF2-40B4-BE49-F238E27FC236}">
                <a16:creationId xmlns:a16="http://schemas.microsoft.com/office/drawing/2014/main" id="{6365FC0C-8F7B-294B-A230-392A372997F0}"/>
              </a:ext>
            </a:extLst>
          </p:cNvPr>
          <p:cNvSpPr/>
          <p:nvPr/>
        </p:nvSpPr>
        <p:spPr>
          <a:xfrm>
            <a:off x="5244678" y="3203110"/>
            <a:ext cx="590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DCAE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15" name="圆角矩形 78">
            <a:extLst>
              <a:ext uri="{FF2B5EF4-FFF2-40B4-BE49-F238E27FC236}">
                <a16:creationId xmlns:a16="http://schemas.microsoft.com/office/drawing/2014/main" id="{8C080978-BA61-D146-B902-EF0CEAFA1B26}"/>
              </a:ext>
            </a:extLst>
          </p:cNvPr>
          <p:cNvSpPr/>
          <p:nvPr/>
        </p:nvSpPr>
        <p:spPr>
          <a:xfrm>
            <a:off x="7278732" y="3140554"/>
            <a:ext cx="1515084" cy="137743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6" name="矩形 79">
            <a:extLst>
              <a:ext uri="{FF2B5EF4-FFF2-40B4-BE49-F238E27FC236}">
                <a16:creationId xmlns:a16="http://schemas.microsoft.com/office/drawing/2014/main" id="{D6776395-79B9-7946-94E7-3790C467FA32}"/>
              </a:ext>
            </a:extLst>
          </p:cNvPr>
          <p:cNvSpPr/>
          <p:nvPr/>
        </p:nvSpPr>
        <p:spPr>
          <a:xfrm>
            <a:off x="7662564" y="3141540"/>
            <a:ext cx="6270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Policy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17" name="圆角矩形 80">
            <a:extLst>
              <a:ext uri="{FF2B5EF4-FFF2-40B4-BE49-F238E27FC236}">
                <a16:creationId xmlns:a16="http://schemas.microsoft.com/office/drawing/2014/main" id="{58005ED4-6579-F746-ACD5-2704A816EBE8}"/>
              </a:ext>
            </a:extLst>
          </p:cNvPr>
          <p:cNvSpPr/>
          <p:nvPr/>
        </p:nvSpPr>
        <p:spPr>
          <a:xfrm>
            <a:off x="7432584" y="3965406"/>
            <a:ext cx="1168055" cy="3773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Config Policies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19" name="矩形 82">
            <a:extLst>
              <a:ext uri="{FF2B5EF4-FFF2-40B4-BE49-F238E27FC236}">
                <a16:creationId xmlns:a16="http://schemas.microsoft.com/office/drawing/2014/main" id="{AE2B95EB-123E-A845-B33E-C56F7432C577}"/>
              </a:ext>
            </a:extLst>
          </p:cNvPr>
          <p:cNvSpPr/>
          <p:nvPr/>
        </p:nvSpPr>
        <p:spPr>
          <a:xfrm>
            <a:off x="1562247" y="1225258"/>
            <a:ext cx="6654012" cy="1428565"/>
          </a:xfrm>
          <a:prstGeom prst="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sp>
        <p:nvSpPr>
          <p:cNvPr id="20" name="文本框 83">
            <a:extLst>
              <a:ext uri="{FF2B5EF4-FFF2-40B4-BE49-F238E27FC236}">
                <a16:creationId xmlns:a16="http://schemas.microsoft.com/office/drawing/2014/main" id="{DC00BA83-A60B-CE47-AD35-1396A4A45A4D}"/>
              </a:ext>
            </a:extLst>
          </p:cNvPr>
          <p:cNvSpPr txBox="1"/>
          <p:nvPr/>
        </p:nvSpPr>
        <p:spPr>
          <a:xfrm>
            <a:off x="4336610" y="1193565"/>
            <a:ext cx="138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ea typeface="宋体" pitchFamily="2" charset="-122"/>
              </a:rPr>
              <a:t>UUI/Portal</a:t>
            </a:r>
            <a:endParaRPr lang="en-US" sz="140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21" name="圆角矩形 84">
            <a:extLst>
              <a:ext uri="{FF2B5EF4-FFF2-40B4-BE49-F238E27FC236}">
                <a16:creationId xmlns:a16="http://schemas.microsoft.com/office/drawing/2014/main" id="{1B16DD5A-0AB0-3744-9A2F-949070BB08DF}"/>
              </a:ext>
            </a:extLst>
          </p:cNvPr>
          <p:cNvSpPr/>
          <p:nvPr/>
        </p:nvSpPr>
        <p:spPr>
          <a:xfrm>
            <a:off x="2055464" y="1586296"/>
            <a:ext cx="1344603" cy="66371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CSMF</a:t>
            </a:r>
            <a:r>
              <a:rPr lang="zh-CN" altLang="en-US" sz="1400" kern="0" dirty="0">
                <a:solidFill>
                  <a:prstClr val="white"/>
                </a:solidFill>
              </a:rPr>
              <a:t> </a:t>
            </a:r>
            <a:r>
              <a:rPr lang="en-US" altLang="zh-CN" sz="1400" kern="0" dirty="0">
                <a:solidFill>
                  <a:prstClr val="white"/>
                </a:solidFill>
              </a:rPr>
              <a:t>Portal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(Tenant Portal)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pic>
        <p:nvPicPr>
          <p:cNvPr id="28" name="Picture 1243" descr="图片199">
            <a:extLst>
              <a:ext uri="{FF2B5EF4-FFF2-40B4-BE49-F238E27FC236}">
                <a16:creationId xmlns:a16="http://schemas.microsoft.com/office/drawing/2014/main" id="{4B3AFE86-32F8-CD4E-980B-73A2964DD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82" y="1443732"/>
            <a:ext cx="694636" cy="55287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9" name="Picture 1243" descr="图片199">
            <a:extLst>
              <a:ext uri="{FF2B5EF4-FFF2-40B4-BE49-F238E27FC236}">
                <a16:creationId xmlns:a16="http://schemas.microsoft.com/office/drawing/2014/main" id="{3F5484E7-4B0D-9147-AF8A-D8BE21CD2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122" y="1478059"/>
            <a:ext cx="694636" cy="55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直接箭头连接符 142">
            <a:extLst>
              <a:ext uri="{FF2B5EF4-FFF2-40B4-BE49-F238E27FC236}">
                <a16:creationId xmlns:a16="http://schemas.microsoft.com/office/drawing/2014/main" id="{BD0D7B07-B1B4-864C-B9B9-FB6280AD8711}"/>
              </a:ext>
            </a:extLst>
          </p:cNvPr>
          <p:cNvCxnSpPr>
            <a:stCxn id="28" idx="3"/>
            <a:endCxn id="21" idx="1"/>
          </p:cNvCxnSpPr>
          <p:nvPr/>
        </p:nvCxnSpPr>
        <p:spPr>
          <a:xfrm>
            <a:off x="1133117" y="1720168"/>
            <a:ext cx="922347" cy="197987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98">
            <a:extLst>
              <a:ext uri="{FF2B5EF4-FFF2-40B4-BE49-F238E27FC236}">
                <a16:creationId xmlns:a16="http://schemas.microsoft.com/office/drawing/2014/main" id="{927DBB02-B721-384F-A8C6-377068190F2A}"/>
              </a:ext>
            </a:extLst>
          </p:cNvPr>
          <p:cNvSpPr txBox="1"/>
          <p:nvPr/>
        </p:nvSpPr>
        <p:spPr>
          <a:xfrm>
            <a:off x="336368" y="2023436"/>
            <a:ext cx="95594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sz="1333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Tenant</a:t>
            </a:r>
          </a:p>
        </p:txBody>
      </p:sp>
      <p:sp>
        <p:nvSpPr>
          <p:cNvPr id="32" name="文本框 99">
            <a:extLst>
              <a:ext uri="{FF2B5EF4-FFF2-40B4-BE49-F238E27FC236}">
                <a16:creationId xmlns:a16="http://schemas.microsoft.com/office/drawing/2014/main" id="{405A8655-B92E-544A-8589-3AF6FA56329E}"/>
              </a:ext>
            </a:extLst>
          </p:cNvPr>
          <p:cNvSpPr txBox="1"/>
          <p:nvPr/>
        </p:nvSpPr>
        <p:spPr>
          <a:xfrm>
            <a:off x="9256121" y="1012766"/>
            <a:ext cx="955944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sz="1333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Service Provider</a:t>
            </a:r>
          </a:p>
        </p:txBody>
      </p:sp>
      <p:sp>
        <p:nvSpPr>
          <p:cNvPr id="35" name="圆角矩形 102">
            <a:extLst>
              <a:ext uri="{FF2B5EF4-FFF2-40B4-BE49-F238E27FC236}">
                <a16:creationId xmlns:a16="http://schemas.microsoft.com/office/drawing/2014/main" id="{34EC23BF-0DE9-9341-B4A3-F9EC11E1FE1C}"/>
              </a:ext>
            </a:extLst>
          </p:cNvPr>
          <p:cNvSpPr/>
          <p:nvPr/>
        </p:nvSpPr>
        <p:spPr>
          <a:xfrm>
            <a:off x="3365953" y="3953915"/>
            <a:ext cx="1203132" cy="56653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KPI  Computation MS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cxnSp>
        <p:nvCxnSpPr>
          <p:cNvPr id="47" name="直接箭头连接符 35">
            <a:extLst>
              <a:ext uri="{FF2B5EF4-FFF2-40B4-BE49-F238E27FC236}">
                <a16:creationId xmlns:a16="http://schemas.microsoft.com/office/drawing/2014/main" id="{CAE44CAE-6E7C-AF41-92B3-74EFFA627E9F}"/>
              </a:ext>
            </a:extLst>
          </p:cNvPr>
          <p:cNvCxnSpPr>
            <a:cxnSpLocks/>
            <a:stCxn id="21" idx="2"/>
            <a:endCxn id="62" idx="0"/>
          </p:cNvCxnSpPr>
          <p:nvPr/>
        </p:nvCxnSpPr>
        <p:spPr>
          <a:xfrm>
            <a:off x="2727766" y="2250015"/>
            <a:ext cx="2935951" cy="164040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168">
            <a:extLst>
              <a:ext uri="{FF2B5EF4-FFF2-40B4-BE49-F238E27FC236}">
                <a16:creationId xmlns:a16="http://schemas.microsoft.com/office/drawing/2014/main" id="{7B6CCC82-F5C6-7948-AC8F-C2544DAFEF3A}"/>
              </a:ext>
            </a:extLst>
          </p:cNvPr>
          <p:cNvCxnSpPr>
            <a:cxnSpLocks/>
            <a:stCxn id="13" idx="2"/>
            <a:endCxn id="62" idx="0"/>
          </p:cNvCxnSpPr>
          <p:nvPr/>
        </p:nvCxnSpPr>
        <p:spPr>
          <a:xfrm flipH="1">
            <a:off x="5663717" y="2189485"/>
            <a:ext cx="1006506" cy="170093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170">
            <a:extLst>
              <a:ext uri="{FF2B5EF4-FFF2-40B4-BE49-F238E27FC236}">
                <a16:creationId xmlns:a16="http://schemas.microsoft.com/office/drawing/2014/main" id="{46588611-AADA-E94B-9695-7F0944549C6C}"/>
              </a:ext>
            </a:extLst>
          </p:cNvPr>
          <p:cNvCxnSpPr/>
          <p:nvPr/>
        </p:nvCxnSpPr>
        <p:spPr>
          <a:xfrm flipH="1">
            <a:off x="7589056" y="1947932"/>
            <a:ext cx="1667065" cy="75504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9">
            <a:extLst>
              <a:ext uri="{FF2B5EF4-FFF2-40B4-BE49-F238E27FC236}">
                <a16:creationId xmlns:a16="http://schemas.microsoft.com/office/drawing/2014/main" id="{6986475B-DFEA-A14A-B6E2-53A5CF895A72}"/>
              </a:ext>
            </a:extLst>
          </p:cNvPr>
          <p:cNvSpPr txBox="1"/>
          <p:nvPr/>
        </p:nvSpPr>
        <p:spPr>
          <a:xfrm>
            <a:off x="8036274" y="5066364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ONAP</a:t>
            </a:r>
          </a:p>
        </p:txBody>
      </p:sp>
      <p:sp>
        <p:nvSpPr>
          <p:cNvPr id="74" name="圆角矩形 86">
            <a:extLst>
              <a:ext uri="{FF2B5EF4-FFF2-40B4-BE49-F238E27FC236}">
                <a16:creationId xmlns:a16="http://schemas.microsoft.com/office/drawing/2014/main" id="{70AFA058-2E72-DD45-B13F-314FB1E40B3D}"/>
              </a:ext>
            </a:extLst>
          </p:cNvPr>
          <p:cNvSpPr/>
          <p:nvPr/>
        </p:nvSpPr>
        <p:spPr>
          <a:xfrm>
            <a:off x="3387600" y="2730686"/>
            <a:ext cx="3507598" cy="22618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EXT-API</a:t>
            </a:r>
            <a:endParaRPr lang="en-US" sz="1400" kern="0" dirty="0"/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3324548B-4D10-7F46-985F-DF7C86DF0D22}"/>
              </a:ext>
            </a:extLst>
          </p:cNvPr>
          <p:cNvSpPr/>
          <p:nvPr/>
        </p:nvSpPr>
        <p:spPr>
          <a:xfrm>
            <a:off x="3488640" y="5982052"/>
            <a:ext cx="922135" cy="3898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5G NFs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443FAB82-02B3-5D41-9946-06A38ADF0FF6}"/>
              </a:ext>
            </a:extLst>
          </p:cNvPr>
          <p:cNvSpPr txBox="1"/>
          <p:nvPr/>
        </p:nvSpPr>
        <p:spPr>
          <a:xfrm>
            <a:off x="4245114" y="5664435"/>
            <a:ext cx="232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FM/PM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collection</a:t>
            </a:r>
            <a:endParaRPr kumimoji="1" lang="zh-CN" altLang="en-US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BCE08A58-F5DC-6148-8578-84FAC22A6906}"/>
              </a:ext>
            </a:extLst>
          </p:cNvPr>
          <p:cNvSpPr txBox="1"/>
          <p:nvPr/>
        </p:nvSpPr>
        <p:spPr>
          <a:xfrm>
            <a:off x="3466227" y="1810641"/>
            <a:ext cx="2447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highlight>
                  <a:srgbClr val="00FFFF"/>
                </a:highlight>
              </a:rPr>
              <a:t>1.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Tenant/Operator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to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monitor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the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KPI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via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the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UI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portal</a:t>
            </a:r>
          </a:p>
          <a:p>
            <a:endParaRPr kumimoji="1" lang="zh-CN" altLang="en-US" sz="1600" dirty="0"/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E962E33B-73A2-684E-B219-54C26CFDD66B}"/>
              </a:ext>
            </a:extLst>
          </p:cNvPr>
          <p:cNvSpPr txBox="1"/>
          <p:nvPr/>
        </p:nvSpPr>
        <p:spPr>
          <a:xfrm>
            <a:off x="1155866" y="3486712"/>
            <a:ext cx="2685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highlight>
                  <a:srgbClr val="00FFFF"/>
                </a:highlight>
              </a:rPr>
              <a:t>2.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Slice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management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system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internal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KPI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supervision &amp; analysis</a:t>
            </a:r>
          </a:p>
        </p:txBody>
      </p:sp>
      <p:sp>
        <p:nvSpPr>
          <p:cNvPr id="40" name="圆角矩形 78">
            <a:extLst>
              <a:ext uri="{FF2B5EF4-FFF2-40B4-BE49-F238E27FC236}">
                <a16:creationId xmlns:a16="http://schemas.microsoft.com/office/drawing/2014/main" id="{C54122C5-5287-4B7E-9563-85D511349AB4}"/>
              </a:ext>
            </a:extLst>
          </p:cNvPr>
          <p:cNvSpPr/>
          <p:nvPr/>
        </p:nvSpPr>
        <p:spPr>
          <a:xfrm>
            <a:off x="826871" y="4186618"/>
            <a:ext cx="1038850" cy="108639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41" name="圆角矩形 80">
            <a:extLst>
              <a:ext uri="{FF2B5EF4-FFF2-40B4-BE49-F238E27FC236}">
                <a16:creationId xmlns:a16="http://schemas.microsoft.com/office/drawing/2014/main" id="{76372359-69F8-4BF8-9AF8-73DF0B945EA7}"/>
              </a:ext>
            </a:extLst>
          </p:cNvPr>
          <p:cNvSpPr/>
          <p:nvPr/>
        </p:nvSpPr>
        <p:spPr>
          <a:xfrm>
            <a:off x="855691" y="4517985"/>
            <a:ext cx="955634" cy="3773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kern="0" dirty="0">
                <a:solidFill>
                  <a:prstClr val="white"/>
                </a:solidFill>
              </a:rPr>
              <a:t>NST model incl. KPI</a:t>
            </a:r>
            <a:endParaRPr lang="en-US" sz="1100" kern="0" dirty="0">
              <a:solidFill>
                <a:prstClr val="white"/>
              </a:solidFill>
            </a:endParaRPr>
          </a:p>
        </p:txBody>
      </p:sp>
      <p:sp>
        <p:nvSpPr>
          <p:cNvPr id="42" name="矩形 79">
            <a:extLst>
              <a:ext uri="{FF2B5EF4-FFF2-40B4-BE49-F238E27FC236}">
                <a16:creationId xmlns:a16="http://schemas.microsoft.com/office/drawing/2014/main" id="{01995CDA-11E1-4965-A8CF-5490EB00B5C6}"/>
              </a:ext>
            </a:extLst>
          </p:cNvPr>
          <p:cNvSpPr/>
          <p:nvPr/>
        </p:nvSpPr>
        <p:spPr>
          <a:xfrm>
            <a:off x="957253" y="4163929"/>
            <a:ext cx="4780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SDC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95C1DC-6A56-44BF-AD0D-47D95B092E42}"/>
              </a:ext>
            </a:extLst>
          </p:cNvPr>
          <p:cNvSpPr txBox="1"/>
          <p:nvPr/>
        </p:nvSpPr>
        <p:spPr>
          <a:xfrm>
            <a:off x="9113604" y="2916170"/>
            <a:ext cx="2828711" cy="2585323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u="sng" dirty="0">
                <a:latin typeface="+mn-lt"/>
              </a:rPr>
              <a:t>Impacts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DCAE – New KPI Compute MS, </a:t>
            </a:r>
            <a:r>
              <a:rPr lang="en-US" sz="1600" dirty="0"/>
              <a:t>Data Lake Data Exposure Service (DES)</a:t>
            </a:r>
            <a:endParaRPr lang="en-US" sz="1600" b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SDC – Slice template enhancements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Policy – Config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EXT-API – External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UUI – KPI monitoring inputs, and display</a:t>
            </a:r>
            <a:endParaRPr lang="en-US" sz="1600" b="0" dirty="0">
              <a:latin typeface="+mn-lt"/>
            </a:endParaRPr>
          </a:p>
        </p:txBody>
      </p:sp>
      <p:sp>
        <p:nvSpPr>
          <p:cNvPr id="52" name="圆角矩形 102">
            <a:extLst>
              <a:ext uri="{FF2B5EF4-FFF2-40B4-BE49-F238E27FC236}">
                <a16:creationId xmlns:a16="http://schemas.microsoft.com/office/drawing/2014/main" id="{2D419A6A-AA6B-4EE2-A639-01E92FB937EE}"/>
              </a:ext>
            </a:extLst>
          </p:cNvPr>
          <p:cNvSpPr/>
          <p:nvPr/>
        </p:nvSpPr>
        <p:spPr>
          <a:xfrm>
            <a:off x="3351343" y="4700495"/>
            <a:ext cx="1209070" cy="38975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VES Collector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4" name="圆角矩形 102">
            <a:extLst>
              <a:ext uri="{FF2B5EF4-FFF2-40B4-BE49-F238E27FC236}">
                <a16:creationId xmlns:a16="http://schemas.microsoft.com/office/drawing/2014/main" id="{86CC959C-399D-4D97-B957-BADE0A3980D3}"/>
              </a:ext>
            </a:extLst>
          </p:cNvPr>
          <p:cNvSpPr/>
          <p:nvPr/>
        </p:nvSpPr>
        <p:spPr>
          <a:xfrm>
            <a:off x="4932035" y="4841704"/>
            <a:ext cx="1150409" cy="38975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DFC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5" name="圆角矩形 80">
            <a:extLst>
              <a:ext uri="{FF2B5EF4-FFF2-40B4-BE49-F238E27FC236}">
                <a16:creationId xmlns:a16="http://schemas.microsoft.com/office/drawing/2014/main" id="{534E0C81-355A-4601-B078-0F0089F5C4EA}"/>
              </a:ext>
            </a:extLst>
          </p:cNvPr>
          <p:cNvSpPr/>
          <p:nvPr/>
        </p:nvSpPr>
        <p:spPr>
          <a:xfrm>
            <a:off x="94433" y="5729503"/>
            <a:ext cx="955634" cy="3773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/>
                </a:solidFill>
              </a:rPr>
              <a:t>Impacts</a:t>
            </a:r>
            <a:endParaRPr lang="en-US" sz="1600" kern="0" dirty="0">
              <a:solidFill>
                <a:prstClr val="white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AAD7876-868A-4151-B4F3-49495DFF2BB3}"/>
              </a:ext>
            </a:extLst>
          </p:cNvPr>
          <p:cNvCxnSpPr>
            <a:stCxn id="86" idx="0"/>
            <a:endCxn id="52" idx="2"/>
          </p:cNvCxnSpPr>
          <p:nvPr/>
        </p:nvCxnSpPr>
        <p:spPr>
          <a:xfrm flipV="1">
            <a:off x="3949708" y="5090249"/>
            <a:ext cx="6170" cy="89180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010B29D-01A7-4688-B178-66BC6B090EB1}"/>
              </a:ext>
            </a:extLst>
          </p:cNvPr>
          <p:cNvCxnSpPr>
            <a:cxnSpLocks/>
            <a:stCxn id="86" idx="0"/>
            <a:endCxn id="54" idx="2"/>
          </p:cNvCxnSpPr>
          <p:nvPr/>
        </p:nvCxnSpPr>
        <p:spPr>
          <a:xfrm flipV="1">
            <a:off x="3949708" y="5231458"/>
            <a:ext cx="1557532" cy="75059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Process 11"/>
          <p:cNvSpPr/>
          <p:nvPr/>
        </p:nvSpPr>
        <p:spPr>
          <a:xfrm>
            <a:off x="5162001" y="3890416"/>
            <a:ext cx="1003432" cy="408708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 err="1">
                <a:solidFill>
                  <a:prstClr val="white"/>
                </a:solidFill>
              </a:rPr>
              <a:t>DataLake</a:t>
            </a:r>
            <a:r>
              <a:rPr lang="en-US" altLang="zh-CN" sz="1400" kern="0" dirty="0">
                <a:solidFill>
                  <a:prstClr val="white"/>
                </a:solidFill>
              </a:rPr>
              <a:t>-DES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66" name="Flowchart: Process 11"/>
          <p:cNvSpPr/>
          <p:nvPr/>
        </p:nvSpPr>
        <p:spPr>
          <a:xfrm>
            <a:off x="5956600" y="4394326"/>
            <a:ext cx="979436" cy="40870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DataLake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Feeder</a:t>
            </a:r>
          </a:p>
        </p:txBody>
      </p:sp>
      <p:sp>
        <p:nvSpPr>
          <p:cNvPr id="45" name="圆角矩形 100">
            <a:extLst>
              <a:ext uri="{FF2B5EF4-FFF2-40B4-BE49-F238E27FC236}">
                <a16:creationId xmlns:a16="http://schemas.microsoft.com/office/drawing/2014/main" id="{D4185DE8-28CA-C948-99EC-1BFB4F9E9D1B}"/>
              </a:ext>
            </a:extLst>
          </p:cNvPr>
          <p:cNvSpPr/>
          <p:nvPr/>
        </p:nvSpPr>
        <p:spPr>
          <a:xfrm>
            <a:off x="6536205" y="5501493"/>
            <a:ext cx="1019867" cy="47737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Big Data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 err="1">
                <a:solidFill>
                  <a:prstClr val="white"/>
                </a:solidFill>
              </a:rPr>
              <a:t>DataBase</a:t>
            </a:r>
            <a:r>
              <a:rPr lang="en-US" altLang="zh-CN" sz="1400" kern="0" dirty="0">
                <a:solidFill>
                  <a:prstClr val="white"/>
                </a:solidFill>
              </a:rPr>
              <a:t> </a:t>
            </a:r>
          </a:p>
        </p:txBody>
      </p:sp>
      <p:cxnSp>
        <p:nvCxnSpPr>
          <p:cNvPr id="46" name="Straight Arrow Connector 56">
            <a:extLst>
              <a:ext uri="{FF2B5EF4-FFF2-40B4-BE49-F238E27FC236}">
                <a16:creationId xmlns:a16="http://schemas.microsoft.com/office/drawing/2014/main" id="{23CA543A-FF05-6342-AEA1-6A33B8C20ECD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506159" y="4840523"/>
            <a:ext cx="539980" cy="66097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027231C-5710-4BCE-B22B-43A4334A4E68}"/>
              </a:ext>
            </a:extLst>
          </p:cNvPr>
          <p:cNvSpPr txBox="1"/>
          <p:nvPr/>
        </p:nvSpPr>
        <p:spPr>
          <a:xfrm>
            <a:off x="52193" y="6149393"/>
            <a:ext cx="20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*** For Closed Loop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16F87A-3014-4FCA-A3AA-E8EE72BEF7FB}"/>
              </a:ext>
            </a:extLst>
          </p:cNvPr>
          <p:cNvSpPr txBox="1"/>
          <p:nvPr/>
        </p:nvSpPr>
        <p:spPr>
          <a:xfrm>
            <a:off x="8912953" y="180145"/>
            <a:ext cx="3279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Also shows components relevant to Closed Loop in DCAE</a:t>
            </a:r>
          </a:p>
        </p:txBody>
      </p:sp>
      <p:sp>
        <p:nvSpPr>
          <p:cNvPr id="51" name="圆角矩形 80">
            <a:extLst>
              <a:ext uri="{FF2B5EF4-FFF2-40B4-BE49-F238E27FC236}">
                <a16:creationId xmlns:a16="http://schemas.microsoft.com/office/drawing/2014/main" id="{89B431FA-C51B-47D9-AE97-FA83B05F0FA2}"/>
              </a:ext>
            </a:extLst>
          </p:cNvPr>
          <p:cNvSpPr/>
          <p:nvPr/>
        </p:nvSpPr>
        <p:spPr>
          <a:xfrm>
            <a:off x="1447911" y="5755965"/>
            <a:ext cx="1282391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/>
                </a:solidFill>
              </a:rPr>
              <a:t>New components</a:t>
            </a:r>
            <a:endParaRPr lang="en-US" sz="1600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5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/>
              <a:t>DataLake</a:t>
            </a:r>
            <a:r>
              <a:rPr lang="en-US" altLang="zh-CN" dirty="0"/>
              <a:t> Components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45829" y="5857861"/>
            <a:ext cx="10165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Lake </a:t>
            </a:r>
            <a:r>
              <a:rPr lang="en-US" altLang="zh-CN" dirty="0"/>
              <a:t>Data Exposure Service provides a framework to expose data in Big Data databases via REST API </a:t>
            </a:r>
          </a:p>
          <a:p>
            <a:r>
              <a:rPr lang="en-US" altLang="zh-CN" dirty="0"/>
              <a:t>with just configurations.</a:t>
            </a:r>
            <a:r>
              <a:rPr lang="en-US" dirty="0"/>
              <a:t> </a:t>
            </a:r>
          </a:p>
        </p:txBody>
      </p:sp>
      <p:pic>
        <p:nvPicPr>
          <p:cNvPr id="25602" name="Picture 2" descr="https://wiki.onap.org/download/attachments/45293027/DataLake-v7.png?version=1&amp;modificationDate=1547713263000&amp;api=v2&amp;effects=drop-shad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1062134"/>
            <a:ext cx="10454054" cy="4660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203722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18AD86A-3628-4890-B1EF-F3CABEEF92DA}"/>
              </a:ext>
            </a:extLst>
          </p:cNvPr>
          <p:cNvSpPr/>
          <p:nvPr/>
        </p:nvSpPr>
        <p:spPr>
          <a:xfrm>
            <a:off x="2011680" y="3888622"/>
            <a:ext cx="4698609" cy="26155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91A2D4-0EC2-4032-A204-81A595DED0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AB0D5-CED9-471A-B3CF-C4F1560D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KPI Monitoring: DCAE impacts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78C29CBE-9812-45C5-8C7C-C7FCB8380855}"/>
              </a:ext>
            </a:extLst>
          </p:cNvPr>
          <p:cNvSpPr/>
          <p:nvPr/>
        </p:nvSpPr>
        <p:spPr>
          <a:xfrm>
            <a:off x="3706949" y="1285705"/>
            <a:ext cx="991351" cy="5208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/>
              <a:t>OSS/BSS</a:t>
            </a:r>
            <a:endParaRPr lang="en-US" sz="1200" dirty="0"/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E6EC4839-40F6-46F9-9DF3-D7CFA970B60C}"/>
              </a:ext>
            </a:extLst>
          </p:cNvPr>
          <p:cNvSpPr/>
          <p:nvPr/>
        </p:nvSpPr>
        <p:spPr>
          <a:xfrm>
            <a:off x="4970492" y="2214015"/>
            <a:ext cx="1372578" cy="39874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Ext-API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48D96936-7906-4C58-8E6D-EB9E19BDA31B}"/>
              </a:ext>
            </a:extLst>
          </p:cNvPr>
          <p:cNvSpPr/>
          <p:nvPr/>
        </p:nvSpPr>
        <p:spPr>
          <a:xfrm>
            <a:off x="4944498" y="3110267"/>
            <a:ext cx="1424573" cy="408708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DES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411F64B-8890-4E46-804A-C740EFFE6134}"/>
              </a:ext>
            </a:extLst>
          </p:cNvPr>
          <p:cNvCxnSpPr>
            <a:stCxn id="5" idx="3"/>
            <a:endCxn id="6" idx="0"/>
          </p:cNvCxnSpPr>
          <p:nvPr/>
        </p:nvCxnSpPr>
        <p:spPr>
          <a:xfrm>
            <a:off x="4698297" y="1546115"/>
            <a:ext cx="958484" cy="667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B2C4EC-330B-46C1-93A3-A34EB4B1698F}"/>
              </a:ext>
            </a:extLst>
          </p:cNvPr>
          <p:cNvCxnSpPr>
            <a:stCxn id="22" idx="1"/>
            <a:endCxn id="6" idx="0"/>
          </p:cNvCxnSpPr>
          <p:nvPr/>
        </p:nvCxnSpPr>
        <p:spPr>
          <a:xfrm flipH="1">
            <a:off x="5656781" y="1556785"/>
            <a:ext cx="593492" cy="657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E27B05-722E-4BDF-BB85-86C1BF2F7025}"/>
              </a:ext>
            </a:extLst>
          </p:cNvPr>
          <p:cNvCxnSpPr>
            <a:stCxn id="14" idx="0"/>
            <a:endCxn id="7" idx="2"/>
          </p:cNvCxnSpPr>
          <p:nvPr/>
        </p:nvCxnSpPr>
        <p:spPr>
          <a:xfrm flipH="1" flipV="1">
            <a:off x="5656785" y="3518975"/>
            <a:ext cx="14512" cy="5052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619998-C547-4367-9C9D-A5D4AD374AF0}"/>
              </a:ext>
            </a:extLst>
          </p:cNvPr>
          <p:cNvCxnSpPr>
            <a:stCxn id="15" idx="2"/>
            <a:endCxn id="13" idx="1"/>
          </p:cNvCxnSpPr>
          <p:nvPr/>
        </p:nvCxnSpPr>
        <p:spPr>
          <a:xfrm>
            <a:off x="3723980" y="5197627"/>
            <a:ext cx="10252" cy="473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D6303E0-84A1-4E17-8BE9-9FEC6C424B5F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5656781" y="2612760"/>
            <a:ext cx="4" cy="497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9B9DF6ED-296F-4895-9DF7-50DFABD1C0BD}"/>
              </a:ext>
            </a:extLst>
          </p:cNvPr>
          <p:cNvSpPr/>
          <p:nvPr/>
        </p:nvSpPr>
        <p:spPr>
          <a:xfrm>
            <a:off x="3076678" y="5671082"/>
            <a:ext cx="1315113" cy="55718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MongoDB</a:t>
            </a:r>
          </a:p>
          <a:p>
            <a:pPr algn="ctr"/>
            <a:endParaRPr lang="en-US" dirty="0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0548B46C-59FE-4B5E-89EF-00D672E6D5C1}"/>
              </a:ext>
            </a:extLst>
          </p:cNvPr>
          <p:cNvSpPr/>
          <p:nvPr/>
        </p:nvSpPr>
        <p:spPr>
          <a:xfrm>
            <a:off x="4948116" y="4024223"/>
            <a:ext cx="1446362" cy="3840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Presto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9C7B65ED-AE00-409E-80A4-67E8C515C131}"/>
              </a:ext>
            </a:extLst>
          </p:cNvPr>
          <p:cNvSpPr/>
          <p:nvPr/>
        </p:nvSpPr>
        <p:spPr>
          <a:xfrm>
            <a:off x="2931892" y="4504277"/>
            <a:ext cx="1584176" cy="69334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MongoDB Connector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4BBF180-C6DC-4C8D-86AD-D16CA32702E6}"/>
              </a:ext>
            </a:extLst>
          </p:cNvPr>
          <p:cNvCxnSpPr>
            <a:stCxn id="14" idx="2"/>
            <a:endCxn id="15" idx="3"/>
          </p:cNvCxnSpPr>
          <p:nvPr/>
        </p:nvCxnSpPr>
        <p:spPr>
          <a:xfrm flipH="1">
            <a:off x="4516071" y="4408266"/>
            <a:ext cx="1155229" cy="442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04F6045-6BD4-4889-BCCA-37A15B30745B}"/>
              </a:ext>
            </a:extLst>
          </p:cNvPr>
          <p:cNvCxnSpPr>
            <a:stCxn id="19" idx="2"/>
            <a:endCxn id="18" idx="1"/>
          </p:cNvCxnSpPr>
          <p:nvPr/>
        </p:nvCxnSpPr>
        <p:spPr>
          <a:xfrm flipH="1">
            <a:off x="5658107" y="5427210"/>
            <a:ext cx="7916" cy="243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C697B291-1180-4899-A0FD-D09D12358ED7}"/>
              </a:ext>
            </a:extLst>
          </p:cNvPr>
          <p:cNvSpPr/>
          <p:nvPr/>
        </p:nvSpPr>
        <p:spPr>
          <a:xfrm>
            <a:off x="4937606" y="5671081"/>
            <a:ext cx="1441007" cy="75340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Elasticsearch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68FA2A4C-0542-453D-B489-CCC194FBDF0A}"/>
              </a:ext>
            </a:extLst>
          </p:cNvPr>
          <p:cNvSpPr/>
          <p:nvPr/>
        </p:nvSpPr>
        <p:spPr>
          <a:xfrm>
            <a:off x="4962980" y="4806987"/>
            <a:ext cx="1406091" cy="6202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Elasticsearch</a:t>
            </a:r>
          </a:p>
          <a:p>
            <a:pPr algn="ctr"/>
            <a:r>
              <a:rPr lang="en-US" dirty="0"/>
              <a:t>Connector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9661896-70AF-4DE6-A716-0D1F48868921}"/>
              </a:ext>
            </a:extLst>
          </p:cNvPr>
          <p:cNvCxnSpPr>
            <a:stCxn id="14" idx="2"/>
            <a:endCxn id="19" idx="0"/>
          </p:cNvCxnSpPr>
          <p:nvPr/>
        </p:nvCxnSpPr>
        <p:spPr>
          <a:xfrm flipH="1">
            <a:off x="5666023" y="4408265"/>
            <a:ext cx="5274" cy="398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F7984901-D358-4416-B9BC-0F8DF1C1A72C}"/>
              </a:ext>
            </a:extLst>
          </p:cNvPr>
          <p:cNvSpPr/>
          <p:nvPr/>
        </p:nvSpPr>
        <p:spPr>
          <a:xfrm>
            <a:off x="6250276" y="1175247"/>
            <a:ext cx="1506155" cy="76307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/>
              <a:t>ONAP Components (UUI or others)</a:t>
            </a:r>
            <a:endParaRPr lang="en-US" sz="1200" dirty="0"/>
          </a:p>
        </p:txBody>
      </p:sp>
      <p:sp>
        <p:nvSpPr>
          <p:cNvPr id="23" name="TextBox 60">
            <a:extLst>
              <a:ext uri="{FF2B5EF4-FFF2-40B4-BE49-F238E27FC236}">
                <a16:creationId xmlns:a16="http://schemas.microsoft.com/office/drawing/2014/main" id="{A51954F7-FD9C-4547-BD1D-B40C6115EA4E}"/>
              </a:ext>
            </a:extLst>
          </p:cNvPr>
          <p:cNvSpPr txBox="1"/>
          <p:nvPr/>
        </p:nvSpPr>
        <p:spPr>
          <a:xfrm>
            <a:off x="5122930" y="2711546"/>
            <a:ext cx="95218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REST API</a:t>
            </a:r>
          </a:p>
        </p:txBody>
      </p:sp>
      <p:sp>
        <p:nvSpPr>
          <p:cNvPr id="24" name="TextBox 61">
            <a:extLst>
              <a:ext uri="{FF2B5EF4-FFF2-40B4-BE49-F238E27FC236}">
                <a16:creationId xmlns:a16="http://schemas.microsoft.com/office/drawing/2014/main" id="{89C262EB-7914-48BF-AC6A-8D968EB321D1}"/>
              </a:ext>
            </a:extLst>
          </p:cNvPr>
          <p:cNvSpPr txBox="1"/>
          <p:nvPr/>
        </p:nvSpPr>
        <p:spPr>
          <a:xfrm>
            <a:off x="5611367" y="3625502"/>
            <a:ext cx="49757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SQL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833F0B2D-B5BB-475E-B9FD-3ADDDDA74591}"/>
              </a:ext>
            </a:extLst>
          </p:cNvPr>
          <p:cNvSpPr/>
          <p:nvPr/>
        </p:nvSpPr>
        <p:spPr>
          <a:xfrm>
            <a:off x="7018390" y="2211601"/>
            <a:ext cx="1424573" cy="4087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DL Admin UI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2ACB3A2-D2D6-4E2E-B275-55EB010C5F9D}"/>
              </a:ext>
            </a:extLst>
          </p:cNvPr>
          <p:cNvCxnSpPr/>
          <p:nvPr/>
        </p:nvCxnSpPr>
        <p:spPr>
          <a:xfrm flipH="1" flipV="1">
            <a:off x="6386400" y="3322500"/>
            <a:ext cx="646953" cy="5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69BA441-65D9-4DE6-815A-487F612D055D}"/>
              </a:ext>
            </a:extLst>
          </p:cNvPr>
          <p:cNvCxnSpPr>
            <a:cxnSpLocks/>
            <a:stCxn id="25" idx="0"/>
            <a:endCxn id="29" idx="1"/>
          </p:cNvCxnSpPr>
          <p:nvPr/>
        </p:nvCxnSpPr>
        <p:spPr>
          <a:xfrm>
            <a:off x="7730677" y="2211601"/>
            <a:ext cx="8217" cy="797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9">
            <a:extLst>
              <a:ext uri="{FF2B5EF4-FFF2-40B4-BE49-F238E27FC236}">
                <a16:creationId xmlns:a16="http://schemas.microsoft.com/office/drawing/2014/main" id="{8BA02C23-9587-4020-B011-DB0BCBD9DC73}"/>
              </a:ext>
            </a:extLst>
          </p:cNvPr>
          <p:cNvSpPr txBox="1"/>
          <p:nvPr/>
        </p:nvSpPr>
        <p:spPr>
          <a:xfrm>
            <a:off x="7451979" y="2590919"/>
            <a:ext cx="121979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Config</a:t>
            </a:r>
            <a:endParaRPr lang="en-US" dirty="0"/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45E4D1B2-F916-4374-9A07-13170C6923A5}"/>
              </a:ext>
            </a:extLst>
          </p:cNvPr>
          <p:cNvSpPr/>
          <p:nvPr/>
        </p:nvSpPr>
        <p:spPr>
          <a:xfrm>
            <a:off x="7018390" y="3009298"/>
            <a:ext cx="1441007" cy="78334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RDBMS</a:t>
            </a:r>
          </a:p>
          <a:p>
            <a:pPr algn="ctr"/>
            <a:r>
              <a:rPr lang="en-US" dirty="0"/>
              <a:t>(MariaDB)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4B3848-4573-4C0A-8F21-107CFCC2E23D}"/>
              </a:ext>
            </a:extLst>
          </p:cNvPr>
          <p:cNvSpPr txBox="1"/>
          <p:nvPr/>
        </p:nvSpPr>
        <p:spPr>
          <a:xfrm>
            <a:off x="1982661" y="3876425"/>
            <a:ext cx="109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Lake</a:t>
            </a:r>
          </a:p>
        </p:txBody>
      </p:sp>
      <p:sp>
        <p:nvSpPr>
          <p:cNvPr id="35" name="Flowchart: Process 34">
            <a:extLst>
              <a:ext uri="{FF2B5EF4-FFF2-40B4-BE49-F238E27FC236}">
                <a16:creationId xmlns:a16="http://schemas.microsoft.com/office/drawing/2014/main" id="{C523DAC5-DB3C-47A5-959F-126337ED1EB5}"/>
              </a:ext>
            </a:extLst>
          </p:cNvPr>
          <p:cNvSpPr/>
          <p:nvPr/>
        </p:nvSpPr>
        <p:spPr>
          <a:xfrm>
            <a:off x="9891346" y="5344792"/>
            <a:ext cx="1782873" cy="408708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New DCAE 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1271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9E5601-4A7F-4FA3-94B6-47043B3E6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10BB0-E8EF-4626-ADD0-77A2B85BC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Details - KPI Computation MS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13E20-2B55-4301-B0C0-16082FF930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KPI Computation MS shall be a generic MS to compute KPIs, and shall be used for: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requested (via UUI) by operator/slice tenant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triggered from service profile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for Closed Loop Actions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for ML-based Intelligent Slicing</a:t>
            </a:r>
          </a:p>
          <a:p>
            <a:pPr>
              <a:lnSpc>
                <a:spcPct val="100000"/>
              </a:lnSpc>
            </a:pPr>
            <a:r>
              <a:rPr lang="en-US" dirty="0"/>
              <a:t>This MS shall get relevant inputs via config policies, thereby making it easily extendable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KPI formula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Data source(s) (PM data, another KPI, historical data – DB entry info, etc.)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Default frequency of computation (can be modified by requestor)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Default frequency of reporting (can be modified by requestor)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41656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E586E7-01B0-47CB-85F2-D9407162C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4770706"/>
          </a:xfrm>
        </p:spPr>
        <p:txBody>
          <a:bodyPr/>
          <a:lstStyle/>
          <a:p>
            <a:r>
              <a:rPr lang="en-US" dirty="0"/>
              <a:t>We propose to reuse the Bulk PM mechanism to collect data from the network.</a:t>
            </a:r>
          </a:p>
          <a:p>
            <a:r>
              <a:rPr lang="en-US" dirty="0"/>
              <a:t>Core and RAN NFs shall send a VES File Ready event to DCAE VES Collector.</a:t>
            </a:r>
          </a:p>
          <a:p>
            <a:r>
              <a:rPr lang="en-US" dirty="0"/>
              <a:t>The file will be fetched and provided to KPI Computation MS.</a:t>
            </a:r>
          </a:p>
          <a:p>
            <a:r>
              <a:rPr lang="en-US" dirty="0"/>
              <a:t>For Guilin release, we assume:</a:t>
            </a:r>
          </a:p>
          <a:p>
            <a:pPr marL="688975" lvl="1" indent="-457200">
              <a:buAutoNum type="alphaLcParenBoth"/>
            </a:pPr>
            <a:r>
              <a:rPr lang="en-US" dirty="0"/>
              <a:t>KPI computation MS shall be able to read the PM file and do the processing.</a:t>
            </a:r>
          </a:p>
          <a:p>
            <a:pPr marL="688975" lvl="1" indent="-457200">
              <a:buAutoNum type="alphaLcParenBoth"/>
            </a:pPr>
            <a:r>
              <a:rPr lang="en-US" dirty="0"/>
              <a:t>RAN and Core NFs shall report PM data in 3GPP aligned format (so no mapping/formatting is required).</a:t>
            </a:r>
          </a:p>
          <a:p>
            <a:pPr marL="688975" lvl="1" indent="-457200">
              <a:buAutoNum type="alphaLcParenBoth"/>
            </a:pPr>
            <a:r>
              <a:rPr lang="en-US" dirty="0"/>
              <a:t>RAN and Core NFs shall be able to send a File Ready event to ONAP DCAE.</a:t>
            </a:r>
          </a:p>
          <a:p>
            <a:pPr marL="688975" lvl="1" indent="-457200">
              <a:buAutoNum type="alphaLcParenBoth"/>
            </a:pPr>
            <a:endParaRPr lang="en-US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highlight>
                  <a:srgbClr val="00FFFF"/>
                </a:highlight>
              </a:rPr>
              <a:t>To be checked: What is the limitation of VES/DCAE on number of files/events it can process? How can it be scaled up?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highlight>
                  <a:srgbClr val="00FFFF"/>
                </a:highlight>
              </a:rPr>
              <a:t>Based on above, we may need a data aggregator MS that consolidates data received from multiple NFs and sends as a file to ONAP.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2996C2-00A4-4A55-BF16-C281FC68A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BD904-145D-460A-9C38-BDBF95CCA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956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圆角矩形 130"/>
          <p:cNvSpPr/>
          <p:nvPr/>
        </p:nvSpPr>
        <p:spPr>
          <a:xfrm>
            <a:off x="4213347" y="4931460"/>
            <a:ext cx="7524803" cy="107157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lowchart: Process 11"/>
          <p:cNvSpPr/>
          <p:nvPr/>
        </p:nvSpPr>
        <p:spPr>
          <a:xfrm>
            <a:off x="4403849" y="2145379"/>
            <a:ext cx="1632181" cy="848536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KPI Computation MS</a:t>
            </a:r>
            <a:endParaRPr lang="en-US" dirty="0"/>
          </a:p>
        </p:txBody>
      </p:sp>
      <p:cxnSp>
        <p:nvCxnSpPr>
          <p:cNvPr id="26" name="Straight Arrow Connector 27"/>
          <p:cNvCxnSpPr>
            <a:stCxn id="29" idx="2"/>
            <a:endCxn id="2" idx="1"/>
          </p:cNvCxnSpPr>
          <p:nvPr/>
        </p:nvCxnSpPr>
        <p:spPr>
          <a:xfrm>
            <a:off x="5230826" y="4030418"/>
            <a:ext cx="0" cy="258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Magnetic Disk 1"/>
          <p:cNvSpPr/>
          <p:nvPr/>
        </p:nvSpPr>
        <p:spPr>
          <a:xfrm>
            <a:off x="4354084" y="4288517"/>
            <a:ext cx="1753484" cy="55718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MongoDB</a:t>
            </a:r>
          </a:p>
        </p:txBody>
      </p:sp>
      <p:sp>
        <p:nvSpPr>
          <p:cNvPr id="29" name="Flowchart: Process 28"/>
          <p:cNvSpPr/>
          <p:nvPr/>
        </p:nvSpPr>
        <p:spPr>
          <a:xfrm>
            <a:off x="4564604" y="3447757"/>
            <a:ext cx="1332444" cy="58266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MongoDB Connector</a:t>
            </a:r>
          </a:p>
        </p:txBody>
      </p:sp>
      <p:sp>
        <p:nvSpPr>
          <p:cNvPr id="57" name="Flowchart: Process 5"/>
          <p:cNvSpPr/>
          <p:nvPr/>
        </p:nvSpPr>
        <p:spPr>
          <a:xfrm>
            <a:off x="3799430" y="1102435"/>
            <a:ext cx="4319195" cy="48005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 dirty="0"/>
              <a:t>Message router</a:t>
            </a:r>
            <a:endParaRPr lang="en-US" sz="1600" dirty="0"/>
          </a:p>
        </p:txBody>
      </p:sp>
      <p:cxnSp>
        <p:nvCxnSpPr>
          <p:cNvPr id="50" name="形状 49"/>
          <p:cNvCxnSpPr>
            <a:cxnSpLocks/>
          </p:cNvCxnSpPr>
          <p:nvPr/>
        </p:nvCxnSpPr>
        <p:spPr>
          <a:xfrm rot="5400000">
            <a:off x="5889326" y="2287396"/>
            <a:ext cx="1416196" cy="63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4554830" y="5173823"/>
            <a:ext cx="6624736" cy="6720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Flowchart: Process 11"/>
          <p:cNvSpPr/>
          <p:nvPr/>
        </p:nvSpPr>
        <p:spPr>
          <a:xfrm>
            <a:off x="6785115" y="5288650"/>
            <a:ext cx="1235512" cy="4087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NF2</a:t>
            </a:r>
            <a:endParaRPr lang="en-US" dirty="0"/>
          </a:p>
        </p:txBody>
      </p:sp>
      <p:sp>
        <p:nvSpPr>
          <p:cNvPr id="54" name="Flowchart: Process 11"/>
          <p:cNvSpPr/>
          <p:nvPr/>
        </p:nvSpPr>
        <p:spPr>
          <a:xfrm>
            <a:off x="8404376" y="5288650"/>
            <a:ext cx="936104" cy="4087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NF3</a:t>
            </a:r>
            <a:endParaRPr lang="en-US" dirty="0"/>
          </a:p>
        </p:txBody>
      </p:sp>
      <p:sp>
        <p:nvSpPr>
          <p:cNvPr id="55" name="Flowchart: Process 11"/>
          <p:cNvSpPr/>
          <p:nvPr/>
        </p:nvSpPr>
        <p:spPr>
          <a:xfrm>
            <a:off x="5226909" y="5269833"/>
            <a:ext cx="1081953" cy="4087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NF1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9547389" y="5269836"/>
            <a:ext cx="91360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/>
              <a:t>……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737358" y="1716750"/>
            <a:ext cx="163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Pub</a:t>
            </a:r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957156" y="17167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Sub</a:t>
            </a:r>
            <a:endParaRPr lang="zh-CN" altLang="en-US" dirty="0"/>
          </a:p>
        </p:txBody>
      </p:sp>
      <p:cxnSp>
        <p:nvCxnSpPr>
          <p:cNvPr id="40" name="Straight Arrow Connector 27"/>
          <p:cNvCxnSpPr/>
          <p:nvPr/>
        </p:nvCxnSpPr>
        <p:spPr>
          <a:xfrm>
            <a:off x="4689600" y="1573874"/>
            <a:ext cx="0" cy="571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27"/>
          <p:cNvCxnSpPr/>
          <p:nvPr/>
        </p:nvCxnSpPr>
        <p:spPr>
          <a:xfrm flipV="1">
            <a:off x="5451606" y="1573874"/>
            <a:ext cx="0" cy="571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Process 5"/>
          <p:cNvSpPr/>
          <p:nvPr/>
        </p:nvSpPr>
        <p:spPr>
          <a:xfrm>
            <a:off x="8309126" y="1073809"/>
            <a:ext cx="2414181" cy="48005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 dirty="0"/>
              <a:t>Data router</a:t>
            </a:r>
            <a:endParaRPr lang="en-US" sz="1600" dirty="0"/>
          </a:p>
        </p:txBody>
      </p:sp>
      <p:sp>
        <p:nvSpPr>
          <p:cNvPr id="30" name="Flowchart: Process 28"/>
          <p:cNvSpPr/>
          <p:nvPr/>
        </p:nvSpPr>
        <p:spPr>
          <a:xfrm>
            <a:off x="9356883" y="3359824"/>
            <a:ext cx="1905013" cy="58266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DFC</a:t>
            </a:r>
          </a:p>
        </p:txBody>
      </p:sp>
      <p:sp>
        <p:nvSpPr>
          <p:cNvPr id="31" name="Flowchart: Process 28"/>
          <p:cNvSpPr/>
          <p:nvPr/>
        </p:nvSpPr>
        <p:spPr>
          <a:xfrm>
            <a:off x="7551221" y="3401258"/>
            <a:ext cx="1706310" cy="58266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VES collector</a:t>
            </a:r>
            <a:endParaRPr lang="en-US" dirty="0"/>
          </a:p>
        </p:txBody>
      </p:sp>
      <p:cxnSp>
        <p:nvCxnSpPr>
          <p:cNvPr id="37" name="直接箭头连接符 36"/>
          <p:cNvCxnSpPr>
            <a:stCxn id="55" idx="0"/>
            <a:endCxn id="31" idx="2"/>
          </p:cNvCxnSpPr>
          <p:nvPr/>
        </p:nvCxnSpPr>
        <p:spPr>
          <a:xfrm flipV="1">
            <a:off x="5767886" y="3983919"/>
            <a:ext cx="2636490" cy="1285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V="1">
            <a:off x="7922955" y="1564903"/>
            <a:ext cx="0" cy="2110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形状 88"/>
          <p:cNvCxnSpPr>
            <a:endCxn id="30" idx="0"/>
          </p:cNvCxnSpPr>
          <p:nvPr/>
        </p:nvCxnSpPr>
        <p:spPr>
          <a:xfrm rot="16200000" flipH="1">
            <a:off x="7820967" y="871400"/>
            <a:ext cx="2214577" cy="2762268"/>
          </a:xfrm>
          <a:prstGeom prst="bentConnector3">
            <a:avLst>
              <a:gd name="adj1" fmla="val 9002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箭头连接符 96"/>
          <p:cNvCxnSpPr/>
          <p:nvPr/>
        </p:nvCxnSpPr>
        <p:spPr>
          <a:xfrm flipH="1">
            <a:off x="9642635" y="1582488"/>
            <a:ext cx="1" cy="3445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261369" y="4074204"/>
            <a:ext cx="1333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notify</a:t>
            </a:r>
            <a:endParaRPr lang="zh-CN" altLang="en-US" dirty="0"/>
          </a:p>
        </p:txBody>
      </p:sp>
      <p:cxnSp>
        <p:nvCxnSpPr>
          <p:cNvPr id="109" name="直接箭头连接符 108"/>
          <p:cNvCxnSpPr/>
          <p:nvPr/>
        </p:nvCxnSpPr>
        <p:spPr>
          <a:xfrm>
            <a:off x="10014433" y="3931328"/>
            <a:ext cx="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0118889" y="4288517"/>
            <a:ext cx="1619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download</a:t>
            </a:r>
            <a:endParaRPr lang="zh-CN" altLang="en-US" dirty="0"/>
          </a:p>
        </p:txBody>
      </p:sp>
      <p:cxnSp>
        <p:nvCxnSpPr>
          <p:cNvPr id="49" name="直接箭头连接符 48"/>
          <p:cNvCxnSpPr>
            <a:stCxn id="53" idx="0"/>
            <a:endCxn id="31" idx="2"/>
          </p:cNvCxnSpPr>
          <p:nvPr/>
        </p:nvCxnSpPr>
        <p:spPr>
          <a:xfrm flipV="1">
            <a:off x="7402871" y="3983919"/>
            <a:ext cx="1001505" cy="1304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54" idx="0"/>
            <a:endCxn id="31" idx="2"/>
          </p:cNvCxnSpPr>
          <p:nvPr/>
        </p:nvCxnSpPr>
        <p:spPr>
          <a:xfrm flipH="1" flipV="1">
            <a:off x="8404376" y="3983919"/>
            <a:ext cx="468052" cy="1304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ocess 32">
            <a:extLst>
              <a:ext uri="{FF2B5EF4-FFF2-40B4-BE49-F238E27FC236}">
                <a16:creationId xmlns:a16="http://schemas.microsoft.com/office/drawing/2014/main" id="{9D24B2C3-1182-4160-A729-1D80D3FD3925}"/>
              </a:ext>
            </a:extLst>
          </p:cNvPr>
          <p:cNvSpPr/>
          <p:nvPr/>
        </p:nvSpPr>
        <p:spPr>
          <a:xfrm>
            <a:off x="320561" y="5849433"/>
            <a:ext cx="1584830" cy="408708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New DCAE MS</a:t>
            </a:r>
            <a:endParaRPr lang="en-US" dirty="0"/>
          </a:p>
        </p:txBody>
      </p:sp>
      <p:sp>
        <p:nvSpPr>
          <p:cNvPr id="38" name="Title 2">
            <a:extLst>
              <a:ext uri="{FF2B5EF4-FFF2-40B4-BE49-F238E27FC236}">
                <a16:creationId xmlns:a16="http://schemas.microsoft.com/office/drawing/2014/main" id="{803DBD21-1F63-4B88-B33A-19D5DA4D2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KPI Computation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1CB714-74B5-4D41-892B-B3F445E5A527}"/>
              </a:ext>
            </a:extLst>
          </p:cNvPr>
          <p:cNvCxnSpPr>
            <a:cxnSpLocks/>
          </p:cNvCxnSpPr>
          <p:nvPr/>
        </p:nvCxnSpPr>
        <p:spPr>
          <a:xfrm flipV="1">
            <a:off x="2803816" y="2218328"/>
            <a:ext cx="160809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DFD49E0-BF1B-4DD4-806B-DBFD5DE3FE60}"/>
              </a:ext>
            </a:extLst>
          </p:cNvPr>
          <p:cNvCxnSpPr>
            <a:cxnSpLocks/>
          </p:cNvCxnSpPr>
          <p:nvPr/>
        </p:nvCxnSpPr>
        <p:spPr>
          <a:xfrm>
            <a:off x="2804949" y="2473094"/>
            <a:ext cx="159244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D05CF93-8188-45C7-B375-143E7DF70971}"/>
              </a:ext>
            </a:extLst>
          </p:cNvPr>
          <p:cNvCxnSpPr>
            <a:cxnSpLocks/>
          </p:cNvCxnSpPr>
          <p:nvPr/>
        </p:nvCxnSpPr>
        <p:spPr>
          <a:xfrm>
            <a:off x="2811642" y="2690904"/>
            <a:ext cx="159244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BFB9D42-F1E1-4BA2-93D8-A669621E81A8}"/>
              </a:ext>
            </a:extLst>
          </p:cNvPr>
          <p:cNvSpPr/>
          <p:nvPr/>
        </p:nvSpPr>
        <p:spPr>
          <a:xfrm>
            <a:off x="10913808" y="1074900"/>
            <a:ext cx="1132112" cy="478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618CBB54-B182-482B-AECF-13272F408376}"/>
              </a:ext>
            </a:extLst>
          </p:cNvPr>
          <p:cNvCxnSpPr>
            <a:stCxn id="10" idx="2"/>
          </p:cNvCxnSpPr>
          <p:nvPr/>
        </p:nvCxnSpPr>
        <p:spPr>
          <a:xfrm rot="5400000">
            <a:off x="8159102" y="-569210"/>
            <a:ext cx="1197690" cy="5443834"/>
          </a:xfrm>
          <a:prstGeom prst="bentConnector2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7C59D60-215E-4301-B654-ECB97472053A}"/>
              </a:ext>
            </a:extLst>
          </p:cNvPr>
          <p:cNvSpPr txBox="1"/>
          <p:nvPr/>
        </p:nvSpPr>
        <p:spPr>
          <a:xfrm>
            <a:off x="281613" y="1990544"/>
            <a:ext cx="320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request from DES (for KPI monitoring)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1D839C-256C-4D49-9848-BF96A0D651F6}"/>
              </a:ext>
            </a:extLst>
          </p:cNvPr>
          <p:cNvSpPr txBox="1"/>
          <p:nvPr/>
        </p:nvSpPr>
        <p:spPr>
          <a:xfrm>
            <a:off x="261368" y="2236772"/>
            <a:ext cx="334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request from Analysis MS (Closed Loop)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EE19BB9-9EAE-4E0F-A0B6-0A4AE1FDDAF6}"/>
              </a:ext>
            </a:extLst>
          </p:cNvPr>
          <p:cNvSpPr txBox="1"/>
          <p:nvPr/>
        </p:nvSpPr>
        <p:spPr>
          <a:xfrm>
            <a:off x="261368" y="2461431"/>
            <a:ext cx="361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request from AI/ML MS (Intelligent Slicing)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382D85-7EE3-4794-BE71-87C2AC46C818}"/>
              </a:ext>
            </a:extLst>
          </p:cNvPr>
          <p:cNvSpPr txBox="1"/>
          <p:nvPr/>
        </p:nvSpPr>
        <p:spPr>
          <a:xfrm>
            <a:off x="281613" y="2690905"/>
            <a:ext cx="3247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request from SO (Service/Slice Profile)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A448249-8231-4284-B1C1-2A7352269C44}"/>
              </a:ext>
            </a:extLst>
          </p:cNvPr>
          <p:cNvCxnSpPr>
            <a:cxnSpLocks/>
          </p:cNvCxnSpPr>
          <p:nvPr/>
        </p:nvCxnSpPr>
        <p:spPr>
          <a:xfrm>
            <a:off x="2797137" y="2915564"/>
            <a:ext cx="159244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0914FAB-ED7C-4F9B-A4EA-C068FB0E0EA5}"/>
              </a:ext>
            </a:extLst>
          </p:cNvPr>
          <p:cNvSpPr txBox="1"/>
          <p:nvPr/>
        </p:nvSpPr>
        <p:spPr>
          <a:xfrm>
            <a:off x="7667978" y="2466628"/>
            <a:ext cx="3168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Config and KPI computation policies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705FC4-7DAA-4917-A010-0EC7D0867686}"/>
              </a:ext>
            </a:extLst>
          </p:cNvPr>
          <p:cNvSpPr txBox="1"/>
          <p:nvPr/>
        </p:nvSpPr>
        <p:spPr>
          <a:xfrm>
            <a:off x="222911" y="3447757"/>
            <a:ext cx="3320459" cy="206210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Based on the 4 triggers, KPI computation MS computes KPIs and stores them in Data Lake.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Config policies for KPI computation are fetched from Policy (standard mechanism).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Historical data if required shall be fetched from Data Lake.</a:t>
            </a:r>
          </a:p>
        </p:txBody>
      </p:sp>
      <p:sp>
        <p:nvSpPr>
          <p:cNvPr id="72" name="Flowchart: Process 28"/>
          <p:cNvSpPr/>
          <p:nvPr/>
        </p:nvSpPr>
        <p:spPr>
          <a:xfrm>
            <a:off x="6289837" y="2998684"/>
            <a:ext cx="990556" cy="58266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DL feeder</a:t>
            </a:r>
            <a:endParaRPr lang="en-US" dirty="0"/>
          </a:p>
        </p:txBody>
      </p:sp>
      <p:cxnSp>
        <p:nvCxnSpPr>
          <p:cNvPr id="76" name="形状 75"/>
          <p:cNvCxnSpPr>
            <a:stCxn id="72" idx="1"/>
            <a:endCxn id="29" idx="0"/>
          </p:cNvCxnSpPr>
          <p:nvPr/>
        </p:nvCxnSpPr>
        <p:spPr>
          <a:xfrm rot="10800000" flipV="1">
            <a:off x="5230827" y="3290015"/>
            <a:ext cx="1059011" cy="15774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lowchart: Process 28"/>
          <p:cNvSpPr/>
          <p:nvPr/>
        </p:nvSpPr>
        <p:spPr>
          <a:xfrm>
            <a:off x="8849002" y="1926997"/>
            <a:ext cx="1396763" cy="58266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PM mapper</a:t>
            </a:r>
            <a:endParaRPr lang="en-US" dirty="0"/>
          </a:p>
        </p:txBody>
      </p:sp>
      <p:cxnSp>
        <p:nvCxnSpPr>
          <p:cNvPr id="93" name="直接连接符 92"/>
          <p:cNvCxnSpPr>
            <a:stCxn id="77" idx="1"/>
          </p:cNvCxnSpPr>
          <p:nvPr/>
        </p:nvCxnSpPr>
        <p:spPr>
          <a:xfrm flipH="1">
            <a:off x="7261369" y="2218328"/>
            <a:ext cx="1587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flipV="1">
            <a:off x="7261369" y="1582488"/>
            <a:ext cx="0" cy="6358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 flipV="1">
            <a:off x="10460998" y="1564903"/>
            <a:ext cx="0" cy="1794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75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127364</TotalTime>
  <Words>2650</Words>
  <Application>Microsoft Office PowerPoint</Application>
  <PresentationFormat>Widescreen</PresentationFormat>
  <Paragraphs>532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Unicode MS</vt:lpstr>
      <vt:lpstr>Microsoft YaHei</vt:lpstr>
      <vt:lpstr>.AppleSystemUIFont</vt:lpstr>
      <vt:lpstr>Arial</vt:lpstr>
      <vt:lpstr>ATT Aleck Sans</vt:lpstr>
      <vt:lpstr>Calibri</vt:lpstr>
      <vt:lpstr>Intel Clear Light</vt:lpstr>
      <vt:lpstr>Wingdings</vt:lpstr>
      <vt:lpstr>Office Theme</vt:lpstr>
      <vt:lpstr>KPI Monitoring, Closed Loop and Intelligent Slicing (Part of the E2E Network Slicing Use Case)</vt:lpstr>
      <vt:lpstr>Introduction</vt:lpstr>
      <vt:lpstr>KPI Monitoring - Considerations</vt:lpstr>
      <vt:lpstr>Slice KPI Monitoring</vt:lpstr>
      <vt:lpstr>DataLake Components</vt:lpstr>
      <vt:lpstr>KPI Monitoring: DCAE impacts</vt:lpstr>
      <vt:lpstr>Details - KPI Computation MS </vt:lpstr>
      <vt:lpstr>Data Collection</vt:lpstr>
      <vt:lpstr>KPI Computation</vt:lpstr>
      <vt:lpstr>Flow</vt:lpstr>
      <vt:lpstr>Closed Loop Control for NSI resource optimization</vt:lpstr>
      <vt:lpstr>Closed Loop Illustration – NSI resource optimization</vt:lpstr>
      <vt:lpstr>Control Loop Illustration</vt:lpstr>
      <vt:lpstr>Flow (NSSMFs within ONAP)</vt:lpstr>
      <vt:lpstr>Flow (NSSMFs within ONAP)</vt:lpstr>
      <vt:lpstr>Intelligent Slicing: KPI Guarantee Function</vt:lpstr>
      <vt:lpstr>KPI Adherence Optimization – Sample KPIs</vt:lpstr>
      <vt:lpstr>Summary of DCAE Impacts</vt:lpstr>
      <vt:lpstr>Other Component Impacts</vt:lpstr>
      <vt:lpstr>Closed Loop Control/Intelligent Network Slicing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Swaminathan S (TECH)</cp:lastModifiedBy>
  <cp:revision>2016</cp:revision>
  <cp:lastPrinted>2017-12-06T19:47:24Z</cp:lastPrinted>
  <dcterms:created xsi:type="dcterms:W3CDTF">2017-02-27T16:23:08Z</dcterms:created>
  <dcterms:modified xsi:type="dcterms:W3CDTF">2020-05-29T05:33:13Z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