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0"/>
  </p:notesMasterIdLst>
  <p:sldIdLst>
    <p:sldId id="258" r:id="rId5"/>
    <p:sldId id="295" r:id="rId6"/>
    <p:sldId id="292" r:id="rId7"/>
    <p:sldId id="294" r:id="rId8"/>
    <p:sldId id="286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8D"/>
    <a:srgbClr val="009893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394" autoAdjust="0"/>
  </p:normalViewPr>
  <p:slideViewPr>
    <p:cSldViewPr snapToGrid="0" snapToObjects="1">
      <p:cViewPr varScale="1">
        <p:scale>
          <a:sx n="81" d="100"/>
          <a:sy n="81" d="100"/>
        </p:scale>
        <p:origin x="754" y="5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3/19/2020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onap.org/pages/viewpage.action?pageId=81400464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noProof="0" dirty="0"/>
              <a:t>ONAP Security Meeting</a:t>
            </a:r>
            <a:br>
              <a:rPr lang="en-GB" noProof="0" dirty="0"/>
            </a:br>
            <a:endParaRPr lang="en-GB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noProof="0" dirty="0"/>
              <a:t>20</a:t>
            </a:r>
            <a:r>
              <a:rPr lang="pl-PL" noProof="0" dirty="0"/>
              <a:t>20</a:t>
            </a:r>
            <a:r>
              <a:rPr lang="en-GB" noProof="0" dirty="0"/>
              <a:t>-</a:t>
            </a:r>
            <a:r>
              <a:rPr lang="pl-PL" noProof="0" dirty="0"/>
              <a:t>03</a:t>
            </a:r>
            <a:r>
              <a:rPr lang="en-GB" noProof="0" dirty="0"/>
              <a:t>-</a:t>
            </a:r>
            <a:r>
              <a:rPr lang="pl-PL" dirty="0"/>
              <a:t>17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303845637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B087E4-3A58-47BF-A72B-B027241611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2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6FB66FF-28DE-4513-84B5-86CC2C2C1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/>
              <a:t>Agenda &amp; </a:t>
            </a:r>
            <a:r>
              <a:rPr lang="pl-PL" dirty="0" err="1"/>
              <a:t>Minutes</a:t>
            </a:r>
            <a:r>
              <a:rPr lang="pl-PL" dirty="0"/>
              <a:t> 1/2</a:t>
            </a:r>
            <a:endParaRPr lang="en-GB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51B6556-F4BA-4201-8F5E-C57BC7E8DD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1059255"/>
            <a:ext cx="12191999" cy="523096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l-PL" sz="2400" dirty="0" err="1"/>
              <a:t>Detailed</a:t>
            </a:r>
            <a:r>
              <a:rPr lang="pl-PL" sz="2400" dirty="0"/>
              <a:t> </a:t>
            </a:r>
            <a:r>
              <a:rPr lang="pl-PL" sz="2400" dirty="0" err="1"/>
              <a:t>MoM</a:t>
            </a:r>
            <a:r>
              <a:rPr lang="pl-PL" sz="2400" dirty="0"/>
              <a:t> and </a:t>
            </a:r>
            <a:r>
              <a:rPr lang="pl-PL" sz="2400" dirty="0" err="1"/>
              <a:t>meeting</a:t>
            </a:r>
            <a:r>
              <a:rPr lang="pl-PL" sz="2400" dirty="0"/>
              <a:t> </a:t>
            </a:r>
            <a:r>
              <a:rPr lang="pl-PL" sz="2400" dirty="0" err="1"/>
              <a:t>recording</a:t>
            </a:r>
            <a:r>
              <a:rPr lang="pl-PL" sz="2400" dirty="0"/>
              <a:t> </a:t>
            </a:r>
            <a:r>
              <a:rPr lang="pl-PL" sz="2400" dirty="0" err="1"/>
              <a:t>available</a:t>
            </a:r>
            <a:r>
              <a:rPr lang="pl-PL" sz="2400" dirty="0"/>
              <a:t> </a:t>
            </a:r>
            <a:r>
              <a:rPr lang="pl-PL" sz="2400" dirty="0" err="1">
                <a:hlinkClick r:id="rId2"/>
              </a:rPr>
              <a:t>here</a:t>
            </a:r>
            <a:endParaRPr lang="pl-PL" sz="2400" dirty="0"/>
          </a:p>
          <a:p>
            <a:r>
              <a:rPr lang="pl-PL" sz="2400" dirty="0"/>
              <a:t>AAF status update</a:t>
            </a:r>
          </a:p>
          <a:p>
            <a:r>
              <a:rPr lang="pl-PL" sz="2400" dirty="0"/>
              <a:t>New zoom for SECCOM</a:t>
            </a:r>
          </a:p>
          <a:p>
            <a:r>
              <a:rPr lang="en-US" sz="2400" dirty="0"/>
              <a:t>Common topics with Architecture Subcommittee</a:t>
            </a:r>
            <a:endParaRPr lang="pl-PL" sz="2400" dirty="0"/>
          </a:p>
          <a:p>
            <a:pPr lvl="1"/>
            <a:r>
              <a:rPr lang="pl-PL" sz="2000" dirty="0" err="1"/>
              <a:t>Implementation</a:t>
            </a:r>
            <a:r>
              <a:rPr lang="pl-PL" sz="2000" dirty="0"/>
              <a:t> of service </a:t>
            </a:r>
            <a:r>
              <a:rPr lang="pl-PL" sz="2000" dirty="0" err="1"/>
              <a:t>mesh</a:t>
            </a:r>
            <a:endParaRPr lang="pl-PL" sz="2000" dirty="0"/>
          </a:p>
          <a:p>
            <a:pPr lvl="1"/>
            <a:r>
              <a:rPr lang="pl-PL" sz="2000" dirty="0" err="1"/>
              <a:t>Logging</a:t>
            </a:r>
            <a:r>
              <a:rPr lang="pl-PL" sz="2000" dirty="0"/>
              <a:t> open </a:t>
            </a:r>
            <a:r>
              <a:rPr lang="pl-PL" sz="2000" dirty="0" err="1"/>
              <a:t>source</a:t>
            </a:r>
            <a:r>
              <a:rPr lang="pl-PL" sz="2000" dirty="0"/>
              <a:t> </a:t>
            </a:r>
            <a:r>
              <a:rPr lang="pl-PL" sz="2000" dirty="0" err="1"/>
              <a:t>alternatives</a:t>
            </a:r>
            <a:endParaRPr lang="pl-PL" sz="2000" dirty="0"/>
          </a:p>
          <a:p>
            <a:r>
              <a:rPr lang="en-US" sz="2400" dirty="0"/>
              <a:t>New tests proposal with the Integration team. 3 sections interesting from CIS docker benchmark:</a:t>
            </a:r>
            <a:endParaRPr lang="pl-PL" sz="2400" dirty="0"/>
          </a:p>
          <a:p>
            <a:pPr lvl="1"/>
            <a:r>
              <a:rPr lang="en-US" sz="2000" dirty="0"/>
              <a:t>ensure that only trusted base images are used (section 4.2).</a:t>
            </a:r>
            <a:endParaRPr lang="pl-PL" sz="2000" dirty="0"/>
          </a:p>
          <a:p>
            <a:pPr lvl="1"/>
            <a:r>
              <a:rPr lang="en-US" sz="2000" dirty="0"/>
              <a:t>ensure that </a:t>
            </a:r>
            <a:r>
              <a:rPr lang="en-US" sz="2000" dirty="0" err="1"/>
              <a:t>healthcheck</a:t>
            </a:r>
            <a:r>
              <a:rPr lang="en-US" sz="2000" dirty="0"/>
              <a:t> instructions have been added to container images (section 4.6)</a:t>
            </a:r>
            <a:endParaRPr lang="pl-PL" sz="2000" dirty="0"/>
          </a:p>
          <a:p>
            <a:pPr lvl="1"/>
            <a:r>
              <a:rPr lang="en-US" sz="2000" dirty="0"/>
              <a:t>ensure that docker images in ONAP have removed </a:t>
            </a:r>
            <a:r>
              <a:rPr lang="en-US" sz="2000" dirty="0" err="1"/>
              <a:t>setuid</a:t>
            </a:r>
            <a:r>
              <a:rPr lang="en-US" sz="2000" dirty="0"/>
              <a:t> and </a:t>
            </a:r>
            <a:r>
              <a:rPr lang="en-US" sz="2000" dirty="0" err="1"/>
              <a:t>setgidRequirements</a:t>
            </a:r>
            <a:r>
              <a:rPr lang="en-US" sz="2000" dirty="0"/>
              <a:t> shall be testable and additionally it is very good to ensure that the Integration team includes those tests in ONAP CI. </a:t>
            </a:r>
            <a:endParaRPr lang="pl-PL" sz="2000" dirty="0"/>
          </a:p>
          <a:p>
            <a:r>
              <a:rPr lang="pl-PL" sz="2400" dirty="0" err="1"/>
              <a:t>Ongoing</a:t>
            </a:r>
            <a:r>
              <a:rPr lang="pl-PL" sz="2400" dirty="0"/>
              <a:t> </a:t>
            </a:r>
            <a:r>
              <a:rPr lang="pl-PL" sz="2400" dirty="0" err="1"/>
              <a:t>direct</a:t>
            </a:r>
            <a:r>
              <a:rPr lang="pl-PL" sz="2400" dirty="0"/>
              <a:t> </a:t>
            </a:r>
            <a:r>
              <a:rPr lang="pl-PL" sz="2400" dirty="0" err="1"/>
              <a:t>vulnerabilities</a:t>
            </a:r>
            <a:r>
              <a:rPr lang="pl-PL" sz="2400" dirty="0"/>
              <a:t> </a:t>
            </a:r>
            <a:r>
              <a:rPr lang="pl-PL" sz="2400" dirty="0" err="1"/>
              <a:t>analysis</a:t>
            </a:r>
            <a:r>
              <a:rPr lang="pl-PL" sz="2400" dirty="0"/>
              <a:t> for DCAE, MSB and SO</a:t>
            </a:r>
          </a:p>
          <a:p>
            <a:r>
              <a:rPr lang="pl-PL" sz="2400" dirty="0"/>
              <a:t>SECCOM Chair and Vice-</a:t>
            </a:r>
            <a:r>
              <a:rPr lang="pl-PL" sz="2400" dirty="0" err="1"/>
              <a:t>chair</a:t>
            </a:r>
            <a:r>
              <a:rPr lang="pl-PL" sz="2400" dirty="0"/>
              <a:t> </a:t>
            </a:r>
            <a:r>
              <a:rPr lang="pl-PL" sz="2400" dirty="0" err="1"/>
              <a:t>elections</a:t>
            </a:r>
            <a:r>
              <a:rPr lang="pl-PL" sz="2400" dirty="0"/>
              <a:t> – </a:t>
            </a:r>
            <a:r>
              <a:rPr lang="pl-PL" sz="2400" dirty="0" err="1"/>
              <a:t>still</a:t>
            </a:r>
            <a:r>
              <a:rPr lang="pl-PL" sz="2400" dirty="0"/>
              <a:t> </a:t>
            </a:r>
            <a:r>
              <a:rPr lang="pl-PL" sz="2400" dirty="0" err="1"/>
              <a:t>waiting</a:t>
            </a:r>
            <a:r>
              <a:rPr lang="pl-PL" sz="2400" dirty="0"/>
              <a:t> for a </a:t>
            </a:r>
            <a:r>
              <a:rPr lang="pl-PL" sz="2400" dirty="0" err="1"/>
              <a:t>scheduling</a:t>
            </a:r>
            <a:r>
              <a:rPr lang="pl-PL" sz="2400" dirty="0"/>
              <a:t> info from Kenny</a:t>
            </a:r>
          </a:p>
          <a:p>
            <a:endParaRPr lang="pl-PL" sz="2400" dirty="0"/>
          </a:p>
        </p:txBody>
      </p:sp>
    </p:spTree>
    <p:extLst>
      <p:ext uri="{BB962C8B-B14F-4D97-AF65-F5344CB8AC3E}">
        <p14:creationId xmlns:p14="http://schemas.microsoft.com/office/powerpoint/2010/main" val="627137389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B087E4-3A58-47BF-A72B-B027241611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3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6FB66FF-28DE-4513-84B5-86CC2C2C1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/>
              <a:t>Agenda &amp; </a:t>
            </a:r>
            <a:r>
              <a:rPr lang="pl-PL" dirty="0" err="1"/>
              <a:t>Minutes</a:t>
            </a:r>
            <a:r>
              <a:rPr lang="pl-PL" dirty="0"/>
              <a:t> 2/2</a:t>
            </a:r>
            <a:endParaRPr lang="en-GB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51B6556-F4BA-4201-8F5E-C57BC7E8DD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1059255"/>
            <a:ext cx="12191999" cy="5230968"/>
          </a:xfrm>
        </p:spPr>
        <p:txBody>
          <a:bodyPr>
            <a:noAutofit/>
          </a:bodyPr>
          <a:lstStyle/>
          <a:p>
            <a:r>
              <a:rPr lang="pl-PL" sz="2400" dirty="0" err="1"/>
              <a:t>Discussion</a:t>
            </a:r>
            <a:r>
              <a:rPr lang="pl-PL" sz="2400" dirty="0"/>
              <a:t> on </a:t>
            </a:r>
            <a:r>
              <a:rPr lang="pl-PL" sz="2400" dirty="0" err="1"/>
              <a:t>additional</a:t>
            </a:r>
            <a:r>
              <a:rPr lang="pl-PL" sz="2400" dirty="0"/>
              <a:t> SECCOM </a:t>
            </a:r>
            <a:r>
              <a:rPr lang="pl-PL" sz="2400" dirty="0" err="1"/>
              <a:t>requirements</a:t>
            </a:r>
            <a:r>
              <a:rPr lang="pl-PL" sz="2400" dirty="0"/>
              <a:t> for </a:t>
            </a:r>
            <a:r>
              <a:rPr lang="pl-PL" sz="2400" dirty="0" err="1"/>
              <a:t>Guilin</a:t>
            </a:r>
            <a:r>
              <a:rPr lang="pl-PL" sz="2400" dirty="0"/>
              <a:t> </a:t>
            </a:r>
            <a:r>
              <a:rPr lang="pl-PL" sz="2400" dirty="0" err="1"/>
              <a:t>release</a:t>
            </a:r>
            <a:r>
              <a:rPr lang="pl-PL" sz="2400" dirty="0"/>
              <a:t>:</a:t>
            </a:r>
          </a:p>
          <a:p>
            <a:pPr lvl="1"/>
            <a:r>
              <a:rPr lang="pl-PL" sz="2000" dirty="0"/>
              <a:t>User </a:t>
            </a:r>
            <a:r>
              <a:rPr lang="pl-PL" sz="2000" dirty="0" err="1"/>
              <a:t>access</a:t>
            </a:r>
            <a:r>
              <a:rPr lang="pl-PL" sz="2000" dirty="0"/>
              <a:t> management</a:t>
            </a:r>
          </a:p>
          <a:p>
            <a:pPr lvl="1"/>
            <a:r>
              <a:rPr lang="pl-PL" sz="2000" dirty="0"/>
              <a:t>ONAP MVP</a:t>
            </a:r>
          </a:p>
          <a:p>
            <a:pPr lvl="1"/>
            <a:r>
              <a:rPr lang="pl-PL" sz="2000" dirty="0" err="1"/>
              <a:t>Flow</a:t>
            </a:r>
            <a:r>
              <a:rPr lang="pl-PL" sz="2000" dirty="0"/>
              <a:t> management</a:t>
            </a:r>
          </a:p>
          <a:p>
            <a:pPr lvl="1"/>
            <a:r>
              <a:rPr lang="pl-PL" sz="2000" dirty="0" err="1"/>
              <a:t>Logs</a:t>
            </a:r>
            <a:r>
              <a:rPr lang="pl-PL" sz="2000" dirty="0"/>
              <a:t> management</a:t>
            </a:r>
          </a:p>
          <a:p>
            <a:endParaRPr lang="pl-PL" sz="2400" dirty="0"/>
          </a:p>
          <a:p>
            <a:endParaRPr lang="pl-PL" sz="2400" dirty="0"/>
          </a:p>
        </p:txBody>
      </p:sp>
    </p:spTree>
    <p:extLst>
      <p:ext uri="{BB962C8B-B14F-4D97-AF65-F5344CB8AC3E}">
        <p14:creationId xmlns:p14="http://schemas.microsoft.com/office/powerpoint/2010/main" val="2851479108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B087E4-3A58-47BF-A72B-B027241611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4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6FB66FF-28DE-4513-84B5-86CC2C2C1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Guilin priorities – SECCOM priorities</a:t>
            </a:r>
            <a:r>
              <a:rPr lang="pl-PL" dirty="0"/>
              <a:t> – </a:t>
            </a:r>
            <a:r>
              <a:rPr lang="pl-PL" dirty="0" err="1"/>
              <a:t>recent</a:t>
            </a:r>
            <a:r>
              <a:rPr lang="pl-PL" dirty="0"/>
              <a:t> update </a:t>
            </a:r>
            <a:r>
              <a:rPr lang="pl-PL" dirty="0" err="1"/>
              <a:t>proposal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51B6556-F4BA-4201-8F5E-C57BC7E8DD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1059255"/>
            <a:ext cx="12191999" cy="5230968"/>
          </a:xfrm>
        </p:spPr>
        <p:txBody>
          <a:bodyPr>
            <a:noAutofit/>
          </a:bodyPr>
          <a:lstStyle/>
          <a:p>
            <a:pPr lvl="1"/>
            <a:r>
              <a:rPr lang="en-US" sz="1700" dirty="0">
                <a:solidFill>
                  <a:schemeClr val="accent2"/>
                </a:solidFill>
              </a:rPr>
              <a:t>Updates of the languages (java from v8 -&gt; v11 and Python 2.7 -&gt; to 3.x) – Interns from LFN could be gained</a:t>
            </a:r>
          </a:p>
          <a:p>
            <a:pPr lvl="1"/>
            <a:r>
              <a:rPr lang="en-US" sz="1700" dirty="0">
                <a:solidFill>
                  <a:schemeClr val="accent2"/>
                </a:solidFill>
              </a:rPr>
              <a:t>Updates of directly dependent software components (Here we are thinking about benefiting from LFN Interns that could support projects in their packages upgrades, in addition the new version of Nexus-IQ is able to display components with direct and indirect dependencies, we should define priorities, release manager should help in coordination between projects)</a:t>
            </a:r>
          </a:p>
          <a:p>
            <a:pPr lvl="1"/>
            <a:r>
              <a:rPr lang="en-US" sz="1700" dirty="0">
                <a:solidFill>
                  <a:schemeClr val="accent2"/>
                </a:solidFill>
              </a:rPr>
              <a:t>Automated security testing – containers not running as root – SDNC good example</a:t>
            </a:r>
            <a:endParaRPr lang="pl-PL" sz="1700" dirty="0">
              <a:solidFill>
                <a:schemeClr val="accent2"/>
              </a:solidFill>
            </a:endParaRPr>
          </a:p>
          <a:p>
            <a:pPr lvl="1"/>
            <a:r>
              <a:rPr lang="en-US" sz="1700" dirty="0">
                <a:solidFill>
                  <a:srgbClr val="FF0000"/>
                </a:solidFill>
              </a:rPr>
              <a:t>Increase the number of CIS Docker Benchmark checks in the Integration </a:t>
            </a:r>
            <a:r>
              <a:rPr lang="en-US" sz="1700" dirty="0" err="1">
                <a:solidFill>
                  <a:srgbClr val="FF0000"/>
                </a:solidFill>
              </a:rPr>
              <a:t>healthchecks</a:t>
            </a:r>
            <a:r>
              <a:rPr lang="en-US" sz="1700" dirty="0">
                <a:solidFill>
                  <a:srgbClr val="FF0000"/>
                </a:solidFill>
              </a:rPr>
              <a:t>.</a:t>
            </a:r>
          </a:p>
          <a:p>
            <a:pPr lvl="1"/>
            <a:r>
              <a:rPr lang="en-US" sz="1700" dirty="0">
                <a:solidFill>
                  <a:srgbClr val="00B050"/>
                </a:solidFill>
              </a:rPr>
              <a:t>Secrets management</a:t>
            </a:r>
          </a:p>
          <a:p>
            <a:pPr lvl="1"/>
            <a:r>
              <a:rPr lang="en-US" sz="1700" dirty="0">
                <a:solidFill>
                  <a:srgbClr val="00B050"/>
                </a:solidFill>
              </a:rPr>
              <a:t>No root access to the DB from main application container</a:t>
            </a:r>
            <a:r>
              <a:rPr lang="pl-PL" sz="1700" dirty="0">
                <a:solidFill>
                  <a:srgbClr val="00B050"/>
                </a:solidFill>
              </a:rPr>
              <a:t>.</a:t>
            </a:r>
            <a:r>
              <a:rPr lang="en-US" sz="1700" dirty="0">
                <a:solidFill>
                  <a:srgbClr val="00B050"/>
                </a:solidFill>
              </a:rPr>
              <a:t> Currently we have some pods (i.e. OOF) that require root access to their </a:t>
            </a:r>
            <a:r>
              <a:rPr lang="en-US" sz="1700" dirty="0" err="1">
                <a:solidFill>
                  <a:srgbClr val="00B050"/>
                </a:solidFill>
              </a:rPr>
              <a:t>mariadb</a:t>
            </a:r>
            <a:r>
              <a:rPr lang="en-US" sz="1700" dirty="0">
                <a:solidFill>
                  <a:srgbClr val="00B050"/>
                </a:solidFill>
              </a:rPr>
              <a:t>-galera instance for main application to work. This is obviously a security issue. Each application should have its own DB account that allows to access only its own DB.</a:t>
            </a:r>
          </a:p>
          <a:p>
            <a:pPr lvl="1"/>
            <a:r>
              <a:rPr lang="en-US" sz="1700" dirty="0">
                <a:solidFill>
                  <a:srgbClr val="00B050"/>
                </a:solidFill>
              </a:rPr>
              <a:t>All config files inside the main container should be </a:t>
            </a:r>
            <a:r>
              <a:rPr lang="en-US" sz="1700" dirty="0" err="1">
                <a:solidFill>
                  <a:srgbClr val="00B050"/>
                </a:solidFill>
              </a:rPr>
              <a:t>ReadOnly</a:t>
            </a:r>
            <a:r>
              <a:rPr lang="en-US" sz="1700" dirty="0">
                <a:solidFill>
                  <a:srgbClr val="00B050"/>
                </a:solidFill>
              </a:rPr>
              <a:t> There are some weird design like in APPC where main container modifies properties provided by the user at runtime. I believe that application configuration should be read only.</a:t>
            </a:r>
            <a:endParaRPr lang="en-US" sz="1700" dirty="0"/>
          </a:p>
          <a:p>
            <a:pPr lvl="1"/>
            <a:r>
              <a:rPr lang="en-US" sz="1700" dirty="0"/>
              <a:t>Increase of code coverage (to be honest in Frankfurt release it seems that not that much happened) – each project was supposed to propose a % feasible for them and follow the actions to achieve it. </a:t>
            </a:r>
          </a:p>
          <a:p>
            <a:pPr lvl="1"/>
            <a:r>
              <a:rPr lang="en-US" sz="1700" dirty="0"/>
              <a:t>CII badging</a:t>
            </a:r>
          </a:p>
          <a:p>
            <a:pPr lvl="1"/>
            <a:r>
              <a:rPr lang="en-US" sz="1700" u="sng" dirty="0">
                <a:solidFill>
                  <a:srgbClr val="00B0F0"/>
                </a:solidFill>
              </a:rPr>
              <a:t>High Priority SECCOM initiative: service mesh recommendation</a:t>
            </a:r>
          </a:p>
          <a:p>
            <a:pPr lvl="1"/>
            <a:r>
              <a:rPr lang="en-US" sz="1700" dirty="0">
                <a:solidFill>
                  <a:srgbClr val="00B0F0"/>
                </a:solidFill>
              </a:rPr>
              <a:t>SECCOM initiative: OJSIs to be solved </a:t>
            </a:r>
          </a:p>
          <a:p>
            <a:pPr lvl="1"/>
            <a:r>
              <a:rPr lang="en-US" sz="1700" dirty="0">
                <a:solidFill>
                  <a:srgbClr val="00B0F0"/>
                </a:solidFill>
              </a:rPr>
              <a:t>SECCOM initiative: https communication</a:t>
            </a:r>
          </a:p>
        </p:txBody>
      </p:sp>
      <p:sp>
        <p:nvSpPr>
          <p:cNvPr id="5" name="pole tekstowe 4">
            <a:extLst>
              <a:ext uri="{FF2B5EF4-FFF2-40B4-BE49-F238E27FC236}">
                <a16:creationId xmlns:a16="http://schemas.microsoft.com/office/drawing/2014/main" id="{C7276042-1A83-4820-8FA4-11A10AA2E1FC}"/>
              </a:ext>
            </a:extLst>
          </p:cNvPr>
          <p:cNvSpPr txBox="1"/>
          <p:nvPr/>
        </p:nvSpPr>
        <p:spPr>
          <a:xfrm>
            <a:off x="30296" y="1525297"/>
            <a:ext cx="84100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4400" dirty="0">
                <a:solidFill>
                  <a:srgbClr val="FF0000"/>
                </a:solidFill>
              </a:rPr>
              <a:t>P1</a:t>
            </a:r>
            <a:endParaRPr lang="en-US" sz="4400" dirty="0">
              <a:solidFill>
                <a:srgbClr val="FF0000"/>
              </a:solidFill>
            </a:endParaRPr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FEF8325B-788F-4D5B-8CE7-0EC988BB2150}"/>
              </a:ext>
            </a:extLst>
          </p:cNvPr>
          <p:cNvSpPr txBox="1"/>
          <p:nvPr/>
        </p:nvSpPr>
        <p:spPr>
          <a:xfrm>
            <a:off x="0" y="3044279"/>
            <a:ext cx="84100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4400" dirty="0">
                <a:solidFill>
                  <a:srgbClr val="FF0000"/>
                </a:solidFill>
              </a:rPr>
              <a:t>P2</a:t>
            </a:r>
            <a:endParaRPr lang="en-US" sz="4400" dirty="0">
              <a:solidFill>
                <a:srgbClr val="FF0000"/>
              </a:solidFill>
            </a:endParaRPr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EADEC3F2-E1A0-48DC-9DCA-31D6C13700BE}"/>
              </a:ext>
            </a:extLst>
          </p:cNvPr>
          <p:cNvSpPr txBox="1"/>
          <p:nvPr/>
        </p:nvSpPr>
        <p:spPr>
          <a:xfrm>
            <a:off x="0" y="4667251"/>
            <a:ext cx="84100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4400" dirty="0">
                <a:solidFill>
                  <a:srgbClr val="FF0000"/>
                </a:solidFill>
              </a:rPr>
              <a:t>P3</a:t>
            </a:r>
            <a:endParaRPr lang="en-US" sz="4400" dirty="0">
              <a:solidFill>
                <a:srgbClr val="FF0000"/>
              </a:solidFill>
            </a:endParaRPr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2A120CC2-4058-4DEF-BE66-48B2C897FAA4}"/>
              </a:ext>
            </a:extLst>
          </p:cNvPr>
          <p:cNvSpPr txBox="1"/>
          <p:nvPr/>
        </p:nvSpPr>
        <p:spPr>
          <a:xfrm>
            <a:off x="0" y="5627766"/>
            <a:ext cx="84100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4400" dirty="0">
                <a:solidFill>
                  <a:srgbClr val="FF0000"/>
                </a:solidFill>
              </a:rPr>
              <a:t>P4</a:t>
            </a:r>
            <a:endParaRPr lang="en-US" sz="4400" dirty="0">
              <a:solidFill>
                <a:srgbClr val="FF0000"/>
              </a:solidFill>
            </a:endParaRPr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id="{BAB278EC-137E-47FD-ADE0-BB0910C4511B}"/>
              </a:ext>
            </a:extLst>
          </p:cNvPr>
          <p:cNvSpPr txBox="1"/>
          <p:nvPr/>
        </p:nvSpPr>
        <p:spPr>
          <a:xfrm>
            <a:off x="7729979" y="5341267"/>
            <a:ext cx="39464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>
                <a:solidFill>
                  <a:srgbClr val="FF0000"/>
                </a:solidFill>
              </a:rPr>
              <a:t>User </a:t>
            </a:r>
            <a:r>
              <a:rPr lang="pl-PL" dirty="0" err="1">
                <a:solidFill>
                  <a:srgbClr val="FF0000"/>
                </a:solidFill>
              </a:rPr>
              <a:t>access</a:t>
            </a:r>
            <a:r>
              <a:rPr lang="pl-PL" dirty="0">
                <a:solidFill>
                  <a:srgbClr val="FF0000"/>
                </a:solidFill>
              </a:rPr>
              <a:t> management</a:t>
            </a:r>
          </a:p>
          <a:p>
            <a:r>
              <a:rPr lang="pl-PL" dirty="0">
                <a:solidFill>
                  <a:srgbClr val="FF0000"/>
                </a:solidFill>
              </a:rPr>
              <a:t>ONAP MVP</a:t>
            </a:r>
          </a:p>
          <a:p>
            <a:r>
              <a:rPr lang="pl-PL" dirty="0" err="1">
                <a:solidFill>
                  <a:srgbClr val="FF0000"/>
                </a:solidFill>
              </a:rPr>
              <a:t>Flow</a:t>
            </a:r>
            <a:r>
              <a:rPr lang="pl-PL" dirty="0">
                <a:solidFill>
                  <a:srgbClr val="FF0000"/>
                </a:solidFill>
              </a:rPr>
              <a:t> management</a:t>
            </a:r>
          </a:p>
          <a:p>
            <a:r>
              <a:rPr lang="pl-PL" dirty="0" err="1">
                <a:solidFill>
                  <a:srgbClr val="FF0000"/>
                </a:solidFill>
              </a:rPr>
              <a:t>Logs</a:t>
            </a:r>
            <a:r>
              <a:rPr lang="pl-PL" dirty="0">
                <a:solidFill>
                  <a:srgbClr val="FF0000"/>
                </a:solidFill>
              </a:rPr>
              <a:t> management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0248036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D933782-94ED-40C4-AC4D-275D10F783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06837DA-BC7B-4F1C-AA87-145435190A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/>
              <a:t>New topics to be covered on next SECCOM (24th of March)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156C2E9-60AE-4A60-B61C-643C8837C22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l-PL" dirty="0"/>
              <a:t>To </a:t>
            </a:r>
            <a:r>
              <a:rPr lang="pl-PL" dirty="0" err="1"/>
              <a:t>share</a:t>
            </a:r>
            <a:r>
              <a:rPr lang="pl-PL" dirty="0"/>
              <a:t> </a:t>
            </a:r>
            <a:r>
              <a:rPr lang="pl-PL" dirty="0" err="1"/>
              <a:t>direct</a:t>
            </a:r>
            <a:r>
              <a:rPr lang="pl-PL" dirty="0"/>
              <a:t> </a:t>
            </a:r>
            <a:r>
              <a:rPr lang="pl-PL" dirty="0" err="1"/>
              <a:t>dependencies</a:t>
            </a:r>
            <a:r>
              <a:rPr lang="pl-PL" dirty="0"/>
              <a:t> component </a:t>
            </a:r>
            <a:r>
              <a:rPr lang="pl-PL" dirty="0" err="1"/>
              <a:t>upgrade</a:t>
            </a:r>
            <a:r>
              <a:rPr lang="pl-PL" dirty="0"/>
              <a:t> </a:t>
            </a:r>
            <a:r>
              <a:rPr lang="pl-PL" dirty="0" err="1"/>
              <a:t>strategy</a:t>
            </a:r>
            <a:r>
              <a:rPr lang="pl-PL" dirty="0"/>
              <a:t> with SECCOM</a:t>
            </a:r>
          </a:p>
          <a:p>
            <a:r>
              <a:rPr lang="pl-PL" dirty="0"/>
              <a:t>Service </a:t>
            </a:r>
            <a:r>
              <a:rPr lang="pl-PL" dirty="0" err="1"/>
              <a:t>Mesh</a:t>
            </a:r>
            <a:r>
              <a:rPr lang="pl-PL" dirty="0"/>
              <a:t> </a:t>
            </a:r>
            <a:r>
              <a:rPr lang="pl-PL" dirty="0" err="1"/>
              <a:t>risk</a:t>
            </a:r>
            <a:r>
              <a:rPr lang="pl-PL" dirty="0"/>
              <a:t> </a:t>
            </a:r>
            <a:r>
              <a:rPr lang="pl-PL" dirty="0" err="1"/>
              <a:t>analysis</a:t>
            </a:r>
            <a:r>
              <a:rPr lang="pl-PL" dirty="0"/>
              <a:t> – </a:t>
            </a:r>
            <a:r>
              <a:rPr lang="pl-PL" dirty="0" err="1"/>
              <a:t>meeting</a:t>
            </a:r>
            <a:r>
              <a:rPr lang="pl-PL" dirty="0"/>
              <a:t> </a:t>
            </a:r>
            <a:r>
              <a:rPr lang="pl-PL"/>
              <a:t>summary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7300863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9536EFF6E958429D0F65D4B4B7D857" ma:contentTypeVersion="0" ma:contentTypeDescription="Create a new document." ma:contentTypeScope="" ma:versionID="f8c027af285f69da7e7968c708216e0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0eaf525471b0dc977e71b88cabba25e6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FEF0644-D821-41EB-83F5-A25D536EB5D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9D6476DF-2075-4509-9EC2-35794C69543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BB8D088-CA74-4A6F-9EA2-10E67D46FD77}">
  <ds:schemaRefs>
    <ds:schemaRef ds:uri="http://schemas.microsoft.com/office/2006/metadata/properties"/>
    <ds:schemaRef ds:uri="http://schemas.microsoft.com/office/infopath/2007/PartnerControls"/>
    <ds:schemaRef ds:uri="http://purl.org/dc/elements/1.1/"/>
    <ds:schemaRef ds:uri="http://purl.org/dc/dcmitype/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58052</TotalTime>
  <Words>490</Words>
  <Application>Microsoft Office PowerPoint</Application>
  <PresentationFormat>Panoramiczny</PresentationFormat>
  <Paragraphs>49</Paragraphs>
  <Slides>5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5</vt:i4>
      </vt:variant>
    </vt:vector>
  </HeadingPairs>
  <TitlesOfParts>
    <vt:vector size="9" baseType="lpstr">
      <vt:lpstr>.AppleSystemUIFont</vt:lpstr>
      <vt:lpstr>Arial</vt:lpstr>
      <vt:lpstr>Calibri</vt:lpstr>
      <vt:lpstr>Office Theme</vt:lpstr>
      <vt:lpstr>ONAP Security Meeting </vt:lpstr>
      <vt:lpstr>Agenda &amp; Minutes 1/2</vt:lpstr>
      <vt:lpstr>Agenda &amp; Minutes 2/2</vt:lpstr>
      <vt:lpstr>Guilin priorities – SECCOM priorities – recent update proposal</vt:lpstr>
      <vt:lpstr>New topics to be covered on next SECCOM (24th of March)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Pawel Pawlak</cp:lastModifiedBy>
  <cp:revision>1033</cp:revision>
  <cp:lastPrinted>2017-08-07T21:14:23Z</cp:lastPrinted>
  <dcterms:created xsi:type="dcterms:W3CDTF">2017-02-27T16:23:08Z</dcterms:created>
  <dcterms:modified xsi:type="dcterms:W3CDTF">2020-03-20T08:04:46Z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1501682128</vt:lpwstr>
  </property>
  <property fmtid="{D5CDD505-2E9C-101B-9397-08002B2CF9AE}" pid="6" name="ContentTypeId">
    <vt:lpwstr>0x0101000E9536EFF6E958429D0F65D4B4B7D857</vt:lpwstr>
  </property>
</Properties>
</file>