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sldIdLst>
    <p:sldId id="258" r:id="rId5"/>
    <p:sldId id="295" r:id="rId6"/>
    <p:sldId id="294" r:id="rId7"/>
    <p:sldId id="28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94" autoAdjust="0"/>
  </p:normalViewPr>
  <p:slideViewPr>
    <p:cSldViewPr snapToGrid="0" snapToObjects="1">
      <p:cViewPr varScale="1">
        <p:scale>
          <a:sx n="81" d="100"/>
          <a:sy n="81" d="100"/>
        </p:scale>
        <p:origin x="754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Maturity+Metrics" TargetMode="External"/><Relationship Id="rId2" Type="http://schemas.openxmlformats.org/officeDocument/2006/relationships/hyperlink" Target="https://wiki.onap.org/pages/viewpage.action?pageId=8140094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display/DW/Service+Mesh+Risk+Analysi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20</a:t>
            </a:r>
            <a:r>
              <a:rPr lang="en-GB" noProof="0" dirty="0"/>
              <a:t>-</a:t>
            </a:r>
            <a:r>
              <a:rPr lang="pl-PL" noProof="0" dirty="0"/>
              <a:t>03</a:t>
            </a:r>
            <a:r>
              <a:rPr lang="en-GB" noProof="0" dirty="0"/>
              <a:t>-</a:t>
            </a:r>
            <a:r>
              <a:rPr lang="pl-PL" noProof="0" dirty="0"/>
              <a:t>24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dirty="0" err="1"/>
              <a:t>Detailed</a:t>
            </a:r>
            <a:r>
              <a:rPr lang="pl-PL" sz="2400" dirty="0"/>
              <a:t> </a:t>
            </a:r>
            <a:r>
              <a:rPr lang="pl-PL" sz="2400" dirty="0" err="1"/>
              <a:t>MoM</a:t>
            </a:r>
            <a:r>
              <a:rPr lang="pl-PL" sz="2400" dirty="0"/>
              <a:t> and </a:t>
            </a:r>
            <a:r>
              <a:rPr lang="pl-PL" sz="2400" dirty="0" err="1"/>
              <a:t>meeting</a:t>
            </a:r>
            <a:r>
              <a:rPr lang="pl-PL" sz="2400" dirty="0"/>
              <a:t> </a:t>
            </a:r>
            <a:r>
              <a:rPr lang="pl-PL" sz="2400" dirty="0" err="1"/>
              <a:t>recording</a:t>
            </a:r>
            <a:r>
              <a:rPr lang="pl-PL" sz="2400" dirty="0"/>
              <a:t> </a:t>
            </a:r>
            <a:r>
              <a:rPr lang="pl-PL" sz="2400" dirty="0" err="1"/>
              <a:t>available</a:t>
            </a:r>
            <a:r>
              <a:rPr lang="pl-PL" sz="2400" dirty="0"/>
              <a:t> </a:t>
            </a:r>
            <a:r>
              <a:rPr lang="pl-PL" sz="2400" dirty="0" err="1">
                <a:hlinkClick r:id="rId2"/>
              </a:rPr>
              <a:t>here</a:t>
            </a:r>
            <a:endParaRPr lang="pl-PL" sz="2400" dirty="0"/>
          </a:p>
          <a:p>
            <a:r>
              <a:rPr lang="pl-PL" sz="2400" dirty="0"/>
              <a:t>To </a:t>
            </a:r>
            <a:r>
              <a:rPr lang="pl-PL" sz="2400" dirty="0" err="1"/>
              <a:t>share</a:t>
            </a:r>
            <a:r>
              <a:rPr lang="pl-PL" sz="2400" dirty="0"/>
              <a:t> </a:t>
            </a:r>
            <a:r>
              <a:rPr lang="pl-PL" sz="2400" dirty="0" err="1"/>
              <a:t>direct</a:t>
            </a:r>
            <a:r>
              <a:rPr lang="pl-PL" sz="2400" dirty="0"/>
              <a:t> </a:t>
            </a:r>
            <a:r>
              <a:rPr lang="pl-PL" sz="2400" dirty="0" err="1"/>
              <a:t>dependencies</a:t>
            </a:r>
            <a:r>
              <a:rPr lang="pl-PL" sz="2400" dirty="0"/>
              <a:t> component </a:t>
            </a:r>
            <a:r>
              <a:rPr lang="pl-PL" sz="2400" dirty="0" err="1"/>
              <a:t>upgrade</a:t>
            </a:r>
            <a:r>
              <a:rPr lang="pl-PL" sz="2400" dirty="0"/>
              <a:t> </a:t>
            </a:r>
            <a:r>
              <a:rPr lang="pl-PL" sz="2400" dirty="0" err="1"/>
              <a:t>strategy</a:t>
            </a:r>
            <a:r>
              <a:rPr lang="pl-PL" sz="2400" dirty="0"/>
              <a:t> with SECCOM</a:t>
            </a:r>
          </a:p>
          <a:p>
            <a:r>
              <a:rPr lang="pl-PL" sz="2400" dirty="0" err="1"/>
              <a:t>Recommendations</a:t>
            </a:r>
            <a:r>
              <a:rPr lang="pl-PL" sz="2400" dirty="0"/>
              <a:t> for Frankfurt for the most </a:t>
            </a:r>
            <a:r>
              <a:rPr lang="pl-PL" sz="2400" dirty="0" err="1"/>
              <a:t>important</a:t>
            </a:r>
            <a:r>
              <a:rPr lang="pl-PL" sz="2400" dirty="0"/>
              <a:t> </a:t>
            </a:r>
            <a:r>
              <a:rPr lang="pl-PL" sz="2400" dirty="0" err="1"/>
              <a:t>items</a:t>
            </a:r>
            <a:r>
              <a:rPr lang="pl-PL" sz="2400" dirty="0"/>
              <a:t> (MVP) – list of </a:t>
            </a:r>
            <a:r>
              <a:rPr lang="pl-PL" sz="2400" dirty="0" err="1"/>
              <a:t>security</a:t>
            </a:r>
            <a:r>
              <a:rPr lang="pl-PL" sz="2400" dirty="0"/>
              <a:t> </a:t>
            </a:r>
            <a:r>
              <a:rPr lang="pl-PL" sz="2400" dirty="0" err="1"/>
              <a:t>items</a:t>
            </a:r>
            <a:r>
              <a:rPr lang="pl-PL" sz="2400" dirty="0"/>
              <a:t> </a:t>
            </a:r>
            <a:r>
              <a:rPr lang="pl-PL" sz="2400" dirty="0" err="1"/>
              <a:t>that</a:t>
            </a:r>
            <a:r>
              <a:rPr lang="pl-PL" sz="2400" dirty="0"/>
              <a:t> </a:t>
            </a:r>
            <a:r>
              <a:rPr lang="pl-PL" sz="2400" dirty="0" err="1"/>
              <a:t>must</a:t>
            </a:r>
            <a:r>
              <a:rPr lang="pl-PL" sz="2400" dirty="0"/>
              <a:t> be </a:t>
            </a:r>
            <a:r>
              <a:rPr lang="pl-PL" sz="2400" dirty="0" err="1"/>
              <a:t>addressed</a:t>
            </a:r>
            <a:r>
              <a:rPr lang="pl-PL" sz="2400" dirty="0"/>
              <a:t> in </a:t>
            </a:r>
            <a:r>
              <a:rPr lang="pl-PL" sz="2400" dirty="0" err="1"/>
              <a:t>subsequent</a:t>
            </a:r>
            <a:r>
              <a:rPr lang="pl-PL" sz="2400" dirty="0"/>
              <a:t> </a:t>
            </a:r>
            <a:r>
              <a:rPr lang="pl-PL" sz="2400" dirty="0" err="1"/>
              <a:t>releases</a:t>
            </a:r>
            <a:r>
              <a:rPr lang="pl-PL" sz="2400" dirty="0"/>
              <a:t>. Definition of minimum set of </a:t>
            </a:r>
            <a:r>
              <a:rPr lang="pl-PL" sz="2400" dirty="0" err="1"/>
              <a:t>criteria</a:t>
            </a:r>
            <a:r>
              <a:rPr lang="pl-PL" sz="2400" dirty="0"/>
              <a:t> – link to </a:t>
            </a:r>
            <a:r>
              <a:rPr lang="pl-PL" sz="2400" dirty="0">
                <a:hlinkClick r:id="rId3"/>
              </a:rPr>
              <a:t>Wiki</a:t>
            </a:r>
            <a:endParaRPr lang="pl-PL" sz="2400" dirty="0"/>
          </a:p>
          <a:p>
            <a:r>
              <a:rPr lang="pl-PL" sz="2400" dirty="0"/>
              <a:t>Service </a:t>
            </a:r>
            <a:r>
              <a:rPr lang="pl-PL" sz="2400" dirty="0" err="1"/>
              <a:t>Mesh</a:t>
            </a:r>
            <a:r>
              <a:rPr lang="pl-PL" sz="2400" dirty="0"/>
              <a:t> </a:t>
            </a:r>
            <a:r>
              <a:rPr lang="pl-PL" sz="2400" dirty="0" err="1"/>
              <a:t>risk</a:t>
            </a:r>
            <a:r>
              <a:rPr lang="pl-PL" sz="2400" dirty="0"/>
              <a:t> </a:t>
            </a:r>
            <a:r>
              <a:rPr lang="pl-PL" sz="2400" dirty="0" err="1"/>
              <a:t>analysis</a:t>
            </a:r>
            <a:r>
              <a:rPr lang="pl-PL" sz="2400" dirty="0"/>
              <a:t> – </a:t>
            </a:r>
            <a:r>
              <a:rPr lang="pl-PL" sz="2400" dirty="0" err="1"/>
              <a:t>meeting</a:t>
            </a:r>
            <a:r>
              <a:rPr lang="pl-PL" sz="2400" dirty="0"/>
              <a:t> </a:t>
            </a:r>
            <a:r>
              <a:rPr lang="pl-PL" sz="2400" dirty="0" err="1"/>
              <a:t>summary</a:t>
            </a:r>
            <a:r>
              <a:rPr lang="pl-PL" sz="2400" dirty="0"/>
              <a:t> </a:t>
            </a:r>
            <a:r>
              <a:rPr lang="pl-PL" sz="2400" dirty="0" err="1"/>
              <a:t>available</a:t>
            </a:r>
            <a:r>
              <a:rPr lang="pl-PL" sz="2400" dirty="0"/>
              <a:t> </a:t>
            </a:r>
            <a:r>
              <a:rPr lang="pl-PL" sz="2400" dirty="0" err="1">
                <a:hlinkClick r:id="rId4"/>
              </a:rPr>
              <a:t>here</a:t>
            </a:r>
            <a:endParaRPr lang="pl-PL" sz="2400" dirty="0"/>
          </a:p>
          <a:p>
            <a:r>
              <a:rPr lang="pl-PL" sz="2400" dirty="0"/>
              <a:t>Security </a:t>
            </a:r>
            <a:r>
              <a:rPr lang="pl-PL" sz="2400" dirty="0" err="1"/>
              <a:t>guidelines</a:t>
            </a:r>
            <a:r>
              <a:rPr lang="pl-PL" sz="2400" dirty="0"/>
              <a:t> for ONAP – </a:t>
            </a:r>
            <a:r>
              <a:rPr lang="pl-PL" sz="2400" dirty="0" err="1"/>
              <a:t>meeting</a:t>
            </a:r>
            <a:r>
              <a:rPr lang="pl-PL" sz="2400" dirty="0"/>
              <a:t> </a:t>
            </a:r>
            <a:r>
              <a:rPr lang="pl-PL" sz="2400" dirty="0" err="1"/>
              <a:t>summary</a:t>
            </a:r>
            <a:endParaRPr lang="pl-PL" sz="2400" dirty="0"/>
          </a:p>
          <a:p>
            <a:r>
              <a:rPr lang="pl-PL" sz="2400"/>
              <a:t>New </a:t>
            </a:r>
            <a:r>
              <a:rPr lang="pl-PL" sz="2400" dirty="0"/>
              <a:t>zoom for SECCOM – no news</a:t>
            </a:r>
          </a:p>
          <a:p>
            <a:r>
              <a:rPr lang="pl-PL" sz="2400" dirty="0"/>
              <a:t>SECCOM Chair and Vice-</a:t>
            </a:r>
            <a:r>
              <a:rPr lang="pl-PL" sz="2400" dirty="0" err="1"/>
              <a:t>chair</a:t>
            </a:r>
            <a:r>
              <a:rPr lang="pl-PL" sz="2400" dirty="0"/>
              <a:t> </a:t>
            </a:r>
            <a:r>
              <a:rPr lang="pl-PL" sz="2400" dirty="0" err="1"/>
              <a:t>elections</a:t>
            </a:r>
            <a:r>
              <a:rPr lang="pl-PL" sz="2400" dirty="0"/>
              <a:t> – </a:t>
            </a:r>
            <a:r>
              <a:rPr lang="pl-PL" sz="2400" dirty="0" err="1"/>
              <a:t>still</a:t>
            </a:r>
            <a:r>
              <a:rPr lang="pl-PL" sz="2400" dirty="0"/>
              <a:t> </a:t>
            </a:r>
            <a:r>
              <a:rPr lang="pl-PL" sz="2400" dirty="0" err="1"/>
              <a:t>waiting</a:t>
            </a:r>
            <a:r>
              <a:rPr lang="pl-PL" sz="2400" dirty="0"/>
              <a:t> for a </a:t>
            </a:r>
            <a:r>
              <a:rPr lang="pl-PL" sz="2400" dirty="0" err="1"/>
              <a:t>scheduling</a:t>
            </a:r>
            <a:r>
              <a:rPr lang="pl-PL" sz="2400" dirty="0"/>
              <a:t> info from Kenny</a:t>
            </a:r>
          </a:p>
          <a:p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62713738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Guilin priorities – SECCOM priorities</a:t>
            </a:r>
            <a:r>
              <a:rPr lang="pl-PL" dirty="0"/>
              <a:t> – </a:t>
            </a:r>
            <a:r>
              <a:rPr lang="pl-PL" dirty="0" err="1"/>
              <a:t>recent</a:t>
            </a:r>
            <a:r>
              <a:rPr lang="pl-PL" dirty="0"/>
              <a:t> update </a:t>
            </a:r>
            <a:r>
              <a:rPr lang="pl-PL" dirty="0" err="1"/>
              <a:t>proposal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lvl="1"/>
            <a:r>
              <a:rPr lang="en-US" sz="1700" dirty="0">
                <a:solidFill>
                  <a:schemeClr val="accent2"/>
                </a:solidFill>
              </a:rPr>
              <a:t>Updates of the languages (java from v8 -&gt; v11 and Python 2.7 -&gt; to 3.x) – Interns from LFN could be gained</a:t>
            </a:r>
          </a:p>
          <a:p>
            <a:pPr lvl="1"/>
            <a:r>
              <a:rPr lang="en-US" sz="1700" dirty="0">
                <a:solidFill>
                  <a:schemeClr val="accent2"/>
                </a:solidFill>
              </a:rPr>
              <a:t>Updates of directly dependent software components (Here we are thinking about benefiting from LFN Interns that could support projects in their packages upgrades, in addition the new version of Nexus-IQ is able to display components with direct and indirect dependencies, we should define priorities, release manager should help in coordination between projects)</a:t>
            </a:r>
          </a:p>
          <a:p>
            <a:pPr lvl="1"/>
            <a:r>
              <a:rPr lang="en-US" sz="1700" dirty="0">
                <a:solidFill>
                  <a:schemeClr val="accent2"/>
                </a:solidFill>
              </a:rPr>
              <a:t>Automated security testing – containers not running as root – SDNC good example</a:t>
            </a:r>
            <a:endParaRPr lang="pl-PL" sz="1700" dirty="0">
              <a:solidFill>
                <a:schemeClr val="accent2"/>
              </a:solidFill>
            </a:endParaRPr>
          </a:p>
          <a:p>
            <a:pPr lvl="1"/>
            <a:r>
              <a:rPr lang="en-US" sz="1700" dirty="0">
                <a:solidFill>
                  <a:srgbClr val="FF0000"/>
                </a:solidFill>
              </a:rPr>
              <a:t>Increase the number of CIS Docker Benchmark checks in the Integration </a:t>
            </a:r>
            <a:r>
              <a:rPr lang="en-US" sz="1700" dirty="0" err="1">
                <a:solidFill>
                  <a:srgbClr val="FF0000"/>
                </a:solidFill>
              </a:rPr>
              <a:t>healthchecks</a:t>
            </a:r>
            <a:r>
              <a:rPr lang="en-US" sz="1700" dirty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Secrets management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No root access to the DB from main application container</a:t>
            </a:r>
            <a:r>
              <a:rPr lang="pl-PL" sz="1700" dirty="0">
                <a:solidFill>
                  <a:srgbClr val="00B050"/>
                </a:solidFill>
              </a:rPr>
              <a:t>.</a:t>
            </a:r>
            <a:r>
              <a:rPr lang="en-US" sz="1700" dirty="0">
                <a:solidFill>
                  <a:srgbClr val="00B050"/>
                </a:solidFill>
              </a:rPr>
              <a:t> Currently we have some pods (i.e. OOF) that require root access to their </a:t>
            </a:r>
            <a:r>
              <a:rPr lang="en-US" sz="1700" dirty="0" err="1">
                <a:solidFill>
                  <a:srgbClr val="00B050"/>
                </a:solidFill>
              </a:rPr>
              <a:t>mariadb</a:t>
            </a:r>
            <a:r>
              <a:rPr lang="en-US" sz="1700" dirty="0">
                <a:solidFill>
                  <a:srgbClr val="00B050"/>
                </a:solidFill>
              </a:rPr>
              <a:t>-galera instance for main application to work. This is obviously a security issue. Each application should have its own DB account that allows to access only its own DB.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All config files inside the main container should be </a:t>
            </a:r>
            <a:r>
              <a:rPr lang="en-US" sz="1700" dirty="0" err="1">
                <a:solidFill>
                  <a:srgbClr val="00B050"/>
                </a:solidFill>
              </a:rPr>
              <a:t>ReadOnly</a:t>
            </a:r>
            <a:r>
              <a:rPr lang="en-US" sz="1700" dirty="0">
                <a:solidFill>
                  <a:srgbClr val="00B050"/>
                </a:solidFill>
              </a:rPr>
              <a:t> There are some weird design like in APPC where main container modifies properties provided by the user at runtime. I believe that application configuration should be read only.</a:t>
            </a:r>
            <a:endParaRPr lang="en-US" sz="1700" dirty="0"/>
          </a:p>
          <a:p>
            <a:pPr lvl="1"/>
            <a:r>
              <a:rPr lang="en-US" sz="1700" dirty="0"/>
              <a:t>Increase of code coverage (to be honest in Frankfurt release it seems that not that much happened) – each project was supposed to propose a % feasible for them and follow the actions to achieve it. </a:t>
            </a:r>
          </a:p>
          <a:p>
            <a:pPr lvl="1"/>
            <a:r>
              <a:rPr lang="en-US" sz="1700" dirty="0"/>
              <a:t>CII badging</a:t>
            </a:r>
          </a:p>
          <a:p>
            <a:pPr lvl="1"/>
            <a:r>
              <a:rPr lang="en-US" sz="1700" u="sng" dirty="0">
                <a:solidFill>
                  <a:srgbClr val="00B0F0"/>
                </a:solidFill>
              </a:rPr>
              <a:t>High Priority SECCOM initiative: service mesh recommendation</a:t>
            </a:r>
          </a:p>
          <a:p>
            <a:pPr lvl="1"/>
            <a:r>
              <a:rPr lang="en-US" sz="1700" dirty="0">
                <a:solidFill>
                  <a:srgbClr val="00B0F0"/>
                </a:solidFill>
              </a:rPr>
              <a:t>SECCOM initiative: OJSIs to be solved </a:t>
            </a:r>
          </a:p>
          <a:p>
            <a:pPr lvl="1"/>
            <a:r>
              <a:rPr lang="en-US" sz="1700" dirty="0">
                <a:solidFill>
                  <a:srgbClr val="00B0F0"/>
                </a:solidFill>
              </a:rPr>
              <a:t>SECCOM initiative: https communication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7276042-1A83-4820-8FA4-11A10AA2E1FC}"/>
              </a:ext>
            </a:extLst>
          </p:cNvPr>
          <p:cNvSpPr txBox="1"/>
          <p:nvPr/>
        </p:nvSpPr>
        <p:spPr>
          <a:xfrm>
            <a:off x="30296" y="1525297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P1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FEF8325B-788F-4D5B-8CE7-0EC988BB2150}"/>
              </a:ext>
            </a:extLst>
          </p:cNvPr>
          <p:cNvSpPr txBox="1"/>
          <p:nvPr/>
        </p:nvSpPr>
        <p:spPr>
          <a:xfrm>
            <a:off x="0" y="3044279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P2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EADEC3F2-E1A0-48DC-9DCA-31D6C13700BE}"/>
              </a:ext>
            </a:extLst>
          </p:cNvPr>
          <p:cNvSpPr txBox="1"/>
          <p:nvPr/>
        </p:nvSpPr>
        <p:spPr>
          <a:xfrm>
            <a:off x="0" y="4667251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P3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A120CC2-4058-4DEF-BE66-48B2C897FAA4}"/>
              </a:ext>
            </a:extLst>
          </p:cNvPr>
          <p:cNvSpPr txBox="1"/>
          <p:nvPr/>
        </p:nvSpPr>
        <p:spPr>
          <a:xfrm>
            <a:off x="0" y="5627766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P4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BAB278EC-137E-47FD-ADE0-BB0910C4511B}"/>
              </a:ext>
            </a:extLst>
          </p:cNvPr>
          <p:cNvSpPr txBox="1"/>
          <p:nvPr/>
        </p:nvSpPr>
        <p:spPr>
          <a:xfrm>
            <a:off x="7729979" y="5341267"/>
            <a:ext cx="3946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User </a:t>
            </a:r>
            <a:r>
              <a:rPr lang="pl-PL" dirty="0" err="1">
                <a:solidFill>
                  <a:srgbClr val="FF0000"/>
                </a:solidFill>
              </a:rPr>
              <a:t>access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</a:p>
          <a:p>
            <a:r>
              <a:rPr lang="pl-PL" dirty="0">
                <a:solidFill>
                  <a:srgbClr val="FF0000"/>
                </a:solidFill>
              </a:rPr>
              <a:t>ONAP MVP</a:t>
            </a:r>
          </a:p>
          <a:p>
            <a:r>
              <a:rPr lang="pl-PL" dirty="0" err="1">
                <a:solidFill>
                  <a:srgbClr val="FF0000"/>
                </a:solidFill>
              </a:rPr>
              <a:t>Flow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</a:p>
          <a:p>
            <a:r>
              <a:rPr lang="pl-PL" dirty="0" err="1">
                <a:solidFill>
                  <a:srgbClr val="FF0000"/>
                </a:solidFill>
              </a:rPr>
              <a:t>Logs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4803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33782-94ED-40C4-AC4D-275D10F78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6837DA-BC7B-4F1C-AA87-145435190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New topics to be covered on next SECCOM (31st of March)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56C2E9-60AE-4A60-B61C-643C8837C2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30086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9536EFF6E958429D0F65D4B4B7D857" ma:contentTypeVersion="0" ma:contentTypeDescription="Create a new document." ma:contentTypeScope="" ma:versionID="f8c027af285f69da7e7968c708216e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eaf525471b0dc977e71b88cabba25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EF0644-D821-41EB-83F5-A25D536EB5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BB8D088-CA74-4A6F-9EA2-10E67D46FD77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66712</TotalTime>
  <Words>411</Words>
  <Application>Microsoft Office PowerPoint</Application>
  <PresentationFormat>Panoramiczny</PresentationFormat>
  <Paragraphs>35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.AppleSystemUIFont</vt:lpstr>
      <vt:lpstr>Arial</vt:lpstr>
      <vt:lpstr>Calibri</vt:lpstr>
      <vt:lpstr>Office Theme</vt:lpstr>
      <vt:lpstr>ONAP Security Meeting </vt:lpstr>
      <vt:lpstr>Agenda &amp; Minutes</vt:lpstr>
      <vt:lpstr>Guilin priorities – SECCOM priorities – recent update proposal</vt:lpstr>
      <vt:lpstr>New topics to be covered on next SECCOM (31st of March)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Pawel Pawlak</cp:lastModifiedBy>
  <cp:revision>1044</cp:revision>
  <cp:lastPrinted>2017-08-07T21:14:23Z</cp:lastPrinted>
  <dcterms:created xsi:type="dcterms:W3CDTF">2017-02-27T16:23:08Z</dcterms:created>
  <dcterms:modified xsi:type="dcterms:W3CDTF">2020-03-30T11:18:09Z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0x0101000E9536EFF6E958429D0F65D4B4B7D857</vt:lpwstr>
  </property>
</Properties>
</file>