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1" r:id="rId2"/>
    <p:sldId id="262" r:id="rId3"/>
    <p:sldId id="285" r:id="rId4"/>
    <p:sldId id="266" r:id="rId5"/>
    <p:sldId id="301" r:id="rId6"/>
    <p:sldId id="303" r:id="rId7"/>
    <p:sldId id="295" r:id="rId8"/>
    <p:sldId id="287" r:id="rId9"/>
    <p:sldId id="274" r:id="rId10"/>
    <p:sldId id="404" r:id="rId11"/>
    <p:sldId id="408" r:id="rId12"/>
    <p:sldId id="407" r:id="rId13"/>
    <p:sldId id="405" r:id="rId14"/>
    <p:sldId id="288" r:id="rId15"/>
    <p:sldId id="289" r:id="rId16"/>
    <p:sldId id="293" r:id="rId17"/>
    <p:sldId id="297" r:id="rId18"/>
    <p:sldId id="298" r:id="rId19"/>
    <p:sldId id="299" r:id="rId20"/>
    <p:sldId id="411" r:id="rId21"/>
    <p:sldId id="412" r:id="rId22"/>
    <p:sldId id="410" r:id="rId23"/>
    <p:sldId id="409" r:id="rId24"/>
    <p:sldId id="304" r:id="rId25"/>
    <p:sldId id="413" r:id="rId26"/>
    <p:sldId id="300" r:id="rId27"/>
    <p:sldId id="290" r:id="rId28"/>
    <p:sldId id="291" r:id="rId29"/>
    <p:sldId id="292" r:id="rId30"/>
    <p:sldId id="302" r:id="rId31"/>
    <p:sldId id="305" r:id="rId32"/>
    <p:sldId id="306" r:id="rId33"/>
    <p:sldId id="307" r:id="rId34"/>
    <p:sldId id="403" r:id="rId35"/>
    <p:sldId id="296" r:id="rId36"/>
    <p:sldId id="294" r:id="rId37"/>
    <p:sldId id="406" r:id="rId38"/>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0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95" autoAdjust="0"/>
    <p:restoredTop sz="95223" autoAdjust="0"/>
  </p:normalViewPr>
  <p:slideViewPr>
    <p:cSldViewPr snapToGrid="0">
      <p:cViewPr varScale="1">
        <p:scale>
          <a:sx n="87" d="100"/>
          <a:sy n="87" d="100"/>
        </p:scale>
        <p:origin x="3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C2BE37D-5567-4C91-ABCB-849513A37FD0}"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2973545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2BE37D-5567-4C91-ABCB-849513A37FD0}"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950495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2BE37D-5567-4C91-ABCB-849513A37FD0}"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1457811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2BE37D-5567-4C91-ABCB-849513A37FD0}"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4114112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5"/>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2BE37D-5567-4C91-ABCB-849513A37FD0}" type="datetimeFigureOut">
              <a:rPr lang="en-US" smtClean="0"/>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10315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2BE37D-5567-4C91-ABCB-849513A37FD0}"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3746902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7"/>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2BE37D-5567-4C91-ABCB-849513A37FD0}" type="datetimeFigureOut">
              <a:rPr lang="en-US" smtClean="0"/>
              <a:t>7/20/2020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1183949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2BE37D-5567-4C91-ABCB-849513A37FD0}" type="datetimeFigureOut">
              <a:rPr lang="en-US" smtClean="0"/>
              <a:t>7/20/2020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1113116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BE37D-5567-4C91-ABCB-849513A37FD0}" type="datetimeFigureOut">
              <a:rPr lang="en-US" smtClean="0"/>
              <a:t>7/20/2020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2993934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189" indent="0">
              <a:buNone/>
              <a:defRPr sz="1400"/>
            </a:lvl2pPr>
            <a:lvl3pPr marL="914378" indent="0">
              <a:buNone/>
              <a:defRPr sz="1200"/>
            </a:lvl3pPr>
            <a:lvl4pPr marL="1371566" indent="0">
              <a:buNone/>
              <a:defRPr sz="1000"/>
            </a:lvl4pPr>
            <a:lvl5pPr marL="1828754" indent="0">
              <a:buNone/>
              <a:defRPr sz="1000"/>
            </a:lvl5pPr>
            <a:lvl6pPr marL="2285943" indent="0">
              <a:buNone/>
              <a:defRPr sz="1000"/>
            </a:lvl6pPr>
            <a:lvl7pPr marL="2743132"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2BE37D-5567-4C91-ABCB-849513A37FD0}"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3638435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7"/>
            <a:ext cx="4629150" cy="4873625"/>
          </a:xfrm>
        </p:spPr>
        <p:txBody>
          <a:bodyPr anchor="t"/>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189" indent="0">
              <a:buNone/>
              <a:defRPr sz="1400"/>
            </a:lvl2pPr>
            <a:lvl3pPr marL="914378" indent="0">
              <a:buNone/>
              <a:defRPr sz="1200"/>
            </a:lvl3pPr>
            <a:lvl4pPr marL="1371566" indent="0">
              <a:buNone/>
              <a:defRPr sz="1000"/>
            </a:lvl4pPr>
            <a:lvl5pPr marL="1828754" indent="0">
              <a:buNone/>
              <a:defRPr sz="1000"/>
            </a:lvl5pPr>
            <a:lvl6pPr marL="2285943" indent="0">
              <a:buNone/>
              <a:defRPr sz="1000"/>
            </a:lvl6pPr>
            <a:lvl7pPr marL="2743132"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2BE37D-5567-4C91-ABCB-849513A37FD0}" type="datetimeFigureOut">
              <a:rPr lang="en-US" smtClean="0"/>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EDC594-222D-478B-951E-6F31675C91E6}" type="slidenum">
              <a:rPr lang="en-US" smtClean="0"/>
              <a:t>‹#›</a:t>
            </a:fld>
            <a:endParaRPr lang="en-US"/>
          </a:p>
        </p:txBody>
      </p:sp>
    </p:spTree>
    <p:extLst>
      <p:ext uri="{BB962C8B-B14F-4D97-AF65-F5344CB8AC3E}">
        <p14:creationId xmlns:p14="http://schemas.microsoft.com/office/powerpoint/2010/main" val="784820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2BE37D-5567-4C91-ABCB-849513A37FD0}" type="datetimeFigureOut">
              <a:rPr lang="en-US" smtClean="0"/>
              <a:t>7/20/2020</a:t>
            </a:fld>
            <a:endParaRPr lang="en-US"/>
          </a:p>
        </p:txBody>
      </p:sp>
      <p:sp>
        <p:nvSpPr>
          <p:cNvPr id="5" name="Footer Placeholder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DC594-222D-478B-951E-6F31675C91E6}" type="slidenum">
              <a:rPr lang="en-US" smtClean="0"/>
              <a:t>‹#›</a:t>
            </a:fld>
            <a:endParaRPr lang="en-US"/>
          </a:p>
        </p:txBody>
      </p:sp>
    </p:spTree>
    <p:extLst>
      <p:ext uri="{BB962C8B-B14F-4D97-AF65-F5344CB8AC3E}">
        <p14:creationId xmlns:p14="http://schemas.microsoft.com/office/powerpoint/2010/main" val="24301252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37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2" indent="-228594" algn="l" defTabSz="91437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8"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40.pn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5.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image" Target="../media/image7.jpg"/><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7.jpg"/><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hyperlink" Target="https://wiki.onap.org/display/DW/Agreed+PNFD+Model" TargetMode="External"/><Relationship Id="rId5" Type="http://schemas.openxmlformats.org/officeDocument/2006/relationships/image" Target="../media/image3.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3.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hyperlink" Target="mailto:anatoly.andrianov@nokia.com" TargetMode="External"/><Relationship Id="rId3" Type="http://schemas.openxmlformats.org/officeDocument/2006/relationships/image" Target="../media/image8.emf"/><Relationship Id="rId7" Type="http://schemas.openxmlformats.org/officeDocument/2006/relationships/hyperlink" Target="mailto:jing.ping@nokia-sbell.com" TargetMode="External"/><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hyperlink" Target="mailto:ben.cheung@nokia.com" TargetMode="External"/><Relationship Id="rId5" Type="http://schemas.openxmlformats.org/officeDocument/2006/relationships/image" Target="../media/image3.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jp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8.emf"/><Relationship Id="rId7" Type="http://schemas.openxmlformats.org/officeDocument/2006/relationships/image" Target="../media/image46.png"/><Relationship Id="rId12" Type="http://schemas.openxmlformats.org/officeDocument/2006/relationships/image" Target="../media/image49.jp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22.tiff"/><Relationship Id="rId11" Type="http://schemas.openxmlformats.org/officeDocument/2006/relationships/image" Target="../media/image48.png"/><Relationship Id="rId5" Type="http://schemas.openxmlformats.org/officeDocument/2006/relationships/image" Target="../media/image3.png"/><Relationship Id="rId10" Type="http://schemas.openxmlformats.org/officeDocument/2006/relationships/image" Target="../media/image32.png"/><Relationship Id="rId4" Type="http://schemas.openxmlformats.org/officeDocument/2006/relationships/image" Target="../media/image9.png"/><Relationship Id="rId9"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8.emf"/><Relationship Id="rId7" Type="http://schemas.openxmlformats.org/officeDocument/2006/relationships/image" Target="../media/image46.png"/><Relationship Id="rId12" Type="http://schemas.openxmlformats.org/officeDocument/2006/relationships/image" Target="../media/image49.jp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22.tiff"/><Relationship Id="rId11" Type="http://schemas.openxmlformats.org/officeDocument/2006/relationships/image" Target="../media/image48.png"/><Relationship Id="rId5" Type="http://schemas.openxmlformats.org/officeDocument/2006/relationships/image" Target="../media/image3.png"/><Relationship Id="rId10" Type="http://schemas.openxmlformats.org/officeDocument/2006/relationships/image" Target="../media/image32.png"/><Relationship Id="rId4" Type="http://schemas.openxmlformats.org/officeDocument/2006/relationships/image" Target="../media/image9.png"/><Relationship Id="rId9"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7.jpg"/><Relationship Id="rId7" Type="http://schemas.openxmlformats.org/officeDocument/2006/relationships/image" Target="../media/image11.png"/><Relationship Id="rId12" Type="http://schemas.openxmlformats.org/officeDocument/2006/relationships/image" Target="../media/image5.png"/><Relationship Id="rId17" Type="http://schemas.openxmlformats.org/officeDocument/2006/relationships/image" Target="../media/image20.png"/><Relationship Id="rId2" Type="http://schemas.openxmlformats.org/officeDocument/2006/relationships/image" Target="../media/image6.pn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8.png"/><Relationship Id="rId10" Type="http://schemas.openxmlformats.org/officeDocument/2006/relationships/image" Target="../media/image14.png"/><Relationship Id="rId4" Type="http://schemas.openxmlformats.org/officeDocument/2006/relationships/image" Target="../media/image8.emf"/><Relationship Id="rId9" Type="http://schemas.openxmlformats.org/officeDocument/2006/relationships/image" Target="../media/image13.png"/><Relationship Id="rId14" Type="http://schemas.openxmlformats.org/officeDocument/2006/relationships/image" Target="../media/image17.png"/></Relationships>
</file>

<file path=ppt/slides/_rels/slide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8.emf"/><Relationship Id="rId7" Type="http://schemas.openxmlformats.org/officeDocument/2006/relationships/image" Target="../media/image22.tiff"/><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hyperlink" Target="https://networkencyclopedia.com/cell-in-wireless-communication/" TargetMode="External"/><Relationship Id="rId5" Type="http://schemas.openxmlformats.org/officeDocument/2006/relationships/image" Target="../media/image3.png"/><Relationship Id="rId4" Type="http://schemas.openxmlformats.org/officeDocument/2006/relationships/image" Target="../media/image9.png"/><Relationship Id="rId9" Type="http://schemas.openxmlformats.org/officeDocument/2006/relationships/image" Target="../media/image33.jpg"/></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22.tiff"/><Relationship Id="rId7" Type="http://schemas.openxmlformats.org/officeDocument/2006/relationships/image" Target="../media/image9.png"/><Relationship Id="rId2" Type="http://schemas.openxmlformats.org/officeDocument/2006/relationships/image" Target="../media/image49.jp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jp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3.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5.tiff"/><Relationship Id="rId13" Type="http://schemas.openxmlformats.org/officeDocument/2006/relationships/image" Target="../media/image30.tiff"/><Relationship Id="rId18" Type="http://schemas.openxmlformats.org/officeDocument/2006/relationships/image" Target="../media/image34.png"/><Relationship Id="rId3" Type="http://schemas.openxmlformats.org/officeDocument/2006/relationships/image" Target="../media/image8.emf"/><Relationship Id="rId7" Type="http://schemas.openxmlformats.org/officeDocument/2006/relationships/image" Target="../media/image24.tiff"/><Relationship Id="rId12" Type="http://schemas.openxmlformats.org/officeDocument/2006/relationships/image" Target="../media/image29.tiff"/><Relationship Id="rId17" Type="http://schemas.openxmlformats.org/officeDocument/2006/relationships/image" Target="../media/image33.jpg"/><Relationship Id="rId2" Type="http://schemas.openxmlformats.org/officeDocument/2006/relationships/image" Target="../media/image7.jpg"/><Relationship Id="rId16"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23.tiff"/><Relationship Id="rId11" Type="http://schemas.openxmlformats.org/officeDocument/2006/relationships/image" Target="../media/image28.tiff"/><Relationship Id="rId5" Type="http://schemas.openxmlformats.org/officeDocument/2006/relationships/image" Target="../media/image22.tiff"/><Relationship Id="rId15" Type="http://schemas.microsoft.com/office/2007/relationships/hdphoto" Target="../media/hdphoto1.wdp"/><Relationship Id="rId10" Type="http://schemas.openxmlformats.org/officeDocument/2006/relationships/image" Target="../media/image27.tiff"/><Relationship Id="rId19"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26.png"/><Relationship Id="rId1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2.tiff"/><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8.emf"/><Relationship Id="rId7" Type="http://schemas.openxmlformats.org/officeDocument/2006/relationships/image" Target="../media/image36.pn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22.tiff"/><Relationship Id="rId5" Type="http://schemas.openxmlformats.org/officeDocument/2006/relationships/image" Target="../media/image35.jpg"/><Relationship Id="rId4" Type="http://schemas.openxmlformats.org/officeDocument/2006/relationships/image" Target="../media/image9.png"/><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22.tiff"/><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Service Modeling &amp; 5G Service Creation</a:t>
            </a:r>
            <a:endParaRPr lang="ru-RU" dirty="0">
              <a:solidFill>
                <a:schemeClr val="bg1"/>
              </a:solidFill>
            </a:endParaRPr>
          </a:p>
        </p:txBody>
      </p:sp>
      <p:sp>
        <p:nvSpPr>
          <p:cNvPr id="6" name="Подзаголовок 2">
            <a:extLst>
              <a:ext uri="{FF2B5EF4-FFF2-40B4-BE49-F238E27FC236}">
                <a16:creationId xmlns:a16="http://schemas.microsoft.com/office/drawing/2014/main" id="{059756E0-EBAC-4283-8284-1FCB32F1B26E}"/>
              </a:ext>
            </a:extLst>
          </p:cNvPr>
          <p:cNvSpPr txBox="1">
            <a:spLocks/>
          </p:cNvSpPr>
          <p:nvPr/>
        </p:nvSpPr>
        <p:spPr>
          <a:xfrm>
            <a:off x="295065" y="4554030"/>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R6 Frankfurt Use Cases</a:t>
            </a: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8435E52E-8DD2-4F96-84A0-FECDFA3E22A6}"/>
              </a:ext>
            </a:extLst>
          </p:cNvPr>
          <p:cNvSpPr txBox="1"/>
          <p:nvPr/>
        </p:nvSpPr>
        <p:spPr>
          <a:xfrm>
            <a:off x="346522" y="6395136"/>
            <a:ext cx="1835759" cy="307777"/>
          </a:xfrm>
          <a:prstGeom prst="rect">
            <a:avLst/>
          </a:prstGeom>
          <a:noFill/>
        </p:spPr>
        <p:txBody>
          <a:bodyPr wrap="none" rtlCol="0">
            <a:spAutoFit/>
          </a:bodyPr>
          <a:lstStyle/>
          <a:p>
            <a:r>
              <a:rPr lang="en-US" sz="1400">
                <a:solidFill>
                  <a:schemeClr val="bg1"/>
                </a:solidFill>
              </a:rPr>
              <a:t>July 20, 2020 </a:t>
            </a:r>
            <a:r>
              <a:rPr lang="en-US" sz="1400" dirty="0">
                <a:solidFill>
                  <a:schemeClr val="bg1"/>
                </a:solidFill>
              </a:rPr>
              <a:t>version 2</a:t>
            </a:r>
          </a:p>
        </p:txBody>
      </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855380" cy="307777"/>
          </a:xfrm>
          <a:prstGeom prst="rect">
            <a:avLst/>
          </a:prstGeom>
          <a:noFill/>
        </p:spPr>
        <p:txBody>
          <a:bodyPr wrap="none" rtlCol="0">
            <a:spAutoFit/>
          </a:bodyPr>
          <a:lstStyle/>
          <a:p>
            <a:r>
              <a:rPr lang="en-US" sz="1400" dirty="0">
                <a:solidFill>
                  <a:schemeClr val="bg1"/>
                </a:solidFill>
              </a:rPr>
              <a:t>Benjamin Cheung, PhD</a:t>
            </a:r>
          </a:p>
        </p:txBody>
      </p:sp>
      <p:pic>
        <p:nvPicPr>
          <p:cNvPr id="12" name="Picture 2" descr="C:\Users\cheung\AppData\Local\Temp\SNAGHTML31cda19.PNG">
            <a:extLst>
              <a:ext uri="{FF2B5EF4-FFF2-40B4-BE49-F238E27FC236}">
                <a16:creationId xmlns:a16="http://schemas.microsoft.com/office/drawing/2014/main" id="{38634947-F820-4148-A57C-71289E4E55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21" y="2941927"/>
            <a:ext cx="1468184" cy="147905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cheung\AppData\Local\Temp\SNAGHTML224c3c67.PNG">
            <a:extLst>
              <a:ext uri="{FF2B5EF4-FFF2-40B4-BE49-F238E27FC236}">
                <a16:creationId xmlns:a16="http://schemas.microsoft.com/office/drawing/2014/main" id="{53449D28-5BB8-401D-B70E-0FE29A28D5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0186" y="2941927"/>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1DCF8229-F49E-4A29-A38B-9ED39BEBB8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9554" y="2941927"/>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622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627402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TS28.541/TS28.622 Model</a:t>
            </a:r>
            <a:endParaRPr lang="en-US" sz="3200" dirty="0"/>
          </a:p>
        </p:txBody>
      </p:sp>
      <p:pic>
        <p:nvPicPr>
          <p:cNvPr id="87" name="Picture 6" descr="C:\Users\cheung\AppData\Local\Temp\SNAGHTML225242ed.PNG">
            <a:extLst>
              <a:ext uri="{FF2B5EF4-FFF2-40B4-BE49-F238E27FC236}">
                <a16:creationId xmlns:a16="http://schemas.microsoft.com/office/drawing/2014/main" id="{FF358992-EAC5-47C8-91C5-A8A30F5280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
            <a:extLst>
              <a:ext uri="{FF2B5EF4-FFF2-40B4-BE49-F238E27FC236}">
                <a16:creationId xmlns:a16="http://schemas.microsoft.com/office/drawing/2014/main" id="{54F57AFE-22EE-404C-AFB8-75E53FCC49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632" y="824066"/>
            <a:ext cx="8148676" cy="2972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6482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627402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TS28.541/TS28.622 Model</a:t>
            </a:r>
            <a:endParaRPr lang="en-US" sz="3200" dirty="0"/>
          </a:p>
        </p:txBody>
      </p:sp>
      <p:pic>
        <p:nvPicPr>
          <p:cNvPr id="87" name="Picture 6" descr="C:\Users\cheung\AppData\Local\Temp\SNAGHTML225242ed.PNG">
            <a:extLst>
              <a:ext uri="{FF2B5EF4-FFF2-40B4-BE49-F238E27FC236}">
                <a16:creationId xmlns:a16="http://schemas.microsoft.com/office/drawing/2014/main" id="{FF358992-EAC5-47C8-91C5-A8A30F5280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1">
            <a:extLst>
              <a:ext uri="{FF2B5EF4-FFF2-40B4-BE49-F238E27FC236}">
                <a16:creationId xmlns:a16="http://schemas.microsoft.com/office/drawing/2014/main" id="{810CAD4F-6761-428A-862E-2A0FAAF224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46036"/>
          <a:stretch>
            <a:fillRect/>
          </a:stretch>
        </p:blipFill>
        <p:spPr bwMode="auto">
          <a:xfrm>
            <a:off x="295783" y="954151"/>
            <a:ext cx="8183545" cy="192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
            <a:extLst>
              <a:ext uri="{FF2B5EF4-FFF2-40B4-BE49-F238E27FC236}">
                <a16:creationId xmlns:a16="http://schemas.microsoft.com/office/drawing/2014/main" id="{D8C937AA-4C2E-47F2-8786-06CE0D6D6C7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729" y="3280384"/>
            <a:ext cx="8619162" cy="3069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38A0F3A2-8D6F-41A6-AB41-E06CC27F2F78}"/>
              </a:ext>
            </a:extLst>
          </p:cNvPr>
          <p:cNvSpPr txBox="1"/>
          <p:nvPr/>
        </p:nvSpPr>
        <p:spPr>
          <a:xfrm>
            <a:off x="160934" y="6261809"/>
            <a:ext cx="5066708" cy="307777"/>
          </a:xfrm>
          <a:prstGeom prst="rect">
            <a:avLst/>
          </a:prstGeom>
          <a:noFill/>
        </p:spPr>
        <p:txBody>
          <a:bodyPr wrap="none" rtlCol="0">
            <a:spAutoFit/>
          </a:bodyPr>
          <a:lstStyle/>
          <a:p>
            <a:r>
              <a:rPr lang="en-US" sz="1400" dirty="0"/>
              <a:t>ETSI Alignment R7+ U/C will introduce a CNF version of the gNB DU</a:t>
            </a:r>
          </a:p>
        </p:txBody>
      </p:sp>
    </p:spTree>
    <p:extLst>
      <p:ext uri="{BB962C8B-B14F-4D97-AF65-F5344CB8AC3E}">
        <p14:creationId xmlns:p14="http://schemas.microsoft.com/office/powerpoint/2010/main" val="3396750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38408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TS28.541 Model</a:t>
            </a:r>
            <a:endParaRPr lang="en-US" sz="3200" dirty="0"/>
          </a:p>
        </p:txBody>
      </p:sp>
      <p:pic>
        <p:nvPicPr>
          <p:cNvPr id="87" name="Picture 6" descr="C:\Users\cheung\AppData\Local\Temp\SNAGHTML225242ed.PNG">
            <a:extLst>
              <a:ext uri="{FF2B5EF4-FFF2-40B4-BE49-F238E27FC236}">
                <a16:creationId xmlns:a16="http://schemas.microsoft.com/office/drawing/2014/main" id="{FF358992-EAC5-47C8-91C5-A8A30F5280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Object 15">
            <a:extLst>
              <a:ext uri="{FF2B5EF4-FFF2-40B4-BE49-F238E27FC236}">
                <a16:creationId xmlns:a16="http://schemas.microsoft.com/office/drawing/2014/main" id="{3DC9EDF9-4273-4D13-8188-BA7BBB9BBC27}"/>
              </a:ext>
            </a:extLst>
          </p:cNvPr>
          <p:cNvGraphicFramePr>
            <a:graphicFrameLocks noChangeAspect="1"/>
          </p:cNvGraphicFramePr>
          <p:nvPr/>
        </p:nvGraphicFramePr>
        <p:xfrm>
          <a:off x="765823" y="857962"/>
          <a:ext cx="7895373" cy="5525950"/>
        </p:xfrm>
        <a:graphic>
          <a:graphicData uri="http://schemas.openxmlformats.org/presentationml/2006/ole">
            <mc:AlternateContent xmlns:mc="http://schemas.openxmlformats.org/markup-compatibility/2006">
              <mc:Choice xmlns:v="urn:schemas-microsoft-com:vml" Requires="v">
                <p:oleObj spid="_x0000_s4104" r:id="rId7" imgW="7039043" imgH="5753010" progId="">
                  <p:embed/>
                </p:oleObj>
              </mc:Choice>
              <mc:Fallback>
                <p:oleObj r:id="rId7" imgW="7039043" imgH="5753010" progId="">
                  <p:embed/>
                  <p:pic>
                    <p:nvPicPr>
                      <p:cNvPr id="16" name="Object 15">
                        <a:extLst>
                          <a:ext uri="{FF2B5EF4-FFF2-40B4-BE49-F238E27FC236}">
                            <a16:creationId xmlns:a16="http://schemas.microsoft.com/office/drawing/2014/main" id="{3DC9EDF9-4273-4D13-8188-BA7BBB9BBC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5823" y="857962"/>
                        <a:ext cx="7895373" cy="5525950"/>
                      </a:xfrm>
                      <a:prstGeom prst="rect">
                        <a:avLst/>
                      </a:prstGeom>
                      <a:noFill/>
                    </p:spPr>
                  </p:pic>
                </p:oleObj>
              </mc:Fallback>
            </mc:AlternateContent>
          </a:graphicData>
        </a:graphic>
      </p:graphicFrame>
    </p:spTree>
    <p:extLst>
      <p:ext uri="{BB962C8B-B14F-4D97-AF65-F5344CB8AC3E}">
        <p14:creationId xmlns:p14="http://schemas.microsoft.com/office/powerpoint/2010/main" val="2475576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38408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TS28.541 Model</a:t>
            </a:r>
            <a:endParaRPr lang="en-US" sz="3200" dirty="0"/>
          </a:p>
        </p:txBody>
      </p:sp>
      <p:pic>
        <p:nvPicPr>
          <p:cNvPr id="87" name="Picture 6" descr="C:\Users\cheung\AppData\Local\Temp\SNAGHTML225242ed.PNG">
            <a:extLst>
              <a:ext uri="{FF2B5EF4-FFF2-40B4-BE49-F238E27FC236}">
                <a16:creationId xmlns:a16="http://schemas.microsoft.com/office/drawing/2014/main" id="{FF358992-EAC5-47C8-91C5-A8A30F5280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Object 1">
            <a:extLst>
              <a:ext uri="{FF2B5EF4-FFF2-40B4-BE49-F238E27FC236}">
                <a16:creationId xmlns:a16="http://schemas.microsoft.com/office/drawing/2014/main" id="{75B07692-8484-4F2D-B9DB-6F92BD41A973}"/>
              </a:ext>
            </a:extLst>
          </p:cNvPr>
          <p:cNvGraphicFramePr>
            <a:graphicFrameLocks noChangeAspect="1"/>
          </p:cNvGraphicFramePr>
          <p:nvPr>
            <p:extLst>
              <p:ext uri="{D42A27DB-BD31-4B8C-83A1-F6EECF244321}">
                <p14:modId xmlns:p14="http://schemas.microsoft.com/office/powerpoint/2010/main" val="383010989"/>
              </p:ext>
            </p:extLst>
          </p:nvPr>
        </p:nvGraphicFramePr>
        <p:xfrm>
          <a:off x="505432" y="665886"/>
          <a:ext cx="8240764" cy="5902617"/>
        </p:xfrm>
        <a:graphic>
          <a:graphicData uri="http://schemas.openxmlformats.org/presentationml/2006/ole">
            <mc:AlternateContent xmlns:mc="http://schemas.openxmlformats.org/markup-compatibility/2006">
              <mc:Choice xmlns:v="urn:schemas-microsoft-com:vml" Requires="v">
                <p:oleObj spid="_x0000_s2064" r:id="rId7" imgW="7486540" imgH="6705690" progId="">
                  <p:embed/>
                </p:oleObj>
              </mc:Choice>
              <mc:Fallback>
                <p:oleObj r:id="rId7" imgW="7486540" imgH="6705690" progId="">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5432" y="665886"/>
                        <a:ext cx="8240764" cy="5902617"/>
                      </a:xfrm>
                      <a:prstGeom prst="rect">
                        <a:avLst/>
                      </a:prstGeom>
                      <a:noFill/>
                    </p:spPr>
                  </p:pic>
                </p:oleObj>
              </mc:Fallback>
            </mc:AlternateContent>
          </a:graphicData>
        </a:graphic>
      </p:graphicFrame>
    </p:spTree>
    <p:extLst>
      <p:ext uri="{BB962C8B-B14F-4D97-AF65-F5344CB8AC3E}">
        <p14:creationId xmlns:p14="http://schemas.microsoft.com/office/powerpoint/2010/main" val="2010331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216219"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PNF Descriptor Model</a:t>
            </a:r>
            <a:endParaRPr lang="en-US" sz="3200" dirty="0"/>
          </a:p>
        </p:txBody>
      </p:sp>
      <p:grpSp>
        <p:nvGrpSpPr>
          <p:cNvPr id="37" name="Group 36">
            <a:extLst>
              <a:ext uri="{FF2B5EF4-FFF2-40B4-BE49-F238E27FC236}">
                <a16:creationId xmlns:a16="http://schemas.microsoft.com/office/drawing/2014/main" id="{4A86A5BC-FBBF-4C85-8E90-FBF6AB667A28}"/>
              </a:ext>
            </a:extLst>
          </p:cNvPr>
          <p:cNvGrpSpPr/>
          <p:nvPr/>
        </p:nvGrpSpPr>
        <p:grpSpPr>
          <a:xfrm>
            <a:off x="764261" y="816939"/>
            <a:ext cx="2230399" cy="1430961"/>
            <a:chOff x="764261" y="816939"/>
            <a:chExt cx="2230399" cy="1430961"/>
          </a:xfrm>
        </p:grpSpPr>
        <p:sp>
          <p:nvSpPr>
            <p:cNvPr id="26" name="Rectangle 25">
              <a:extLst>
                <a:ext uri="{FF2B5EF4-FFF2-40B4-BE49-F238E27FC236}">
                  <a16:creationId xmlns:a16="http://schemas.microsoft.com/office/drawing/2014/main" id="{15F6B814-C9AF-4F04-898D-26A17B18BC9C}"/>
                </a:ext>
              </a:extLst>
            </p:cNvPr>
            <p:cNvSpPr/>
            <p:nvPr/>
          </p:nvSpPr>
          <p:spPr>
            <a:xfrm>
              <a:off x="764261" y="848360"/>
              <a:ext cx="2230399" cy="139954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2093799E-19F1-462E-AB5E-43CC794E4F0F}"/>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0E9D416-DF6E-41CE-815B-B28B98F85A16}"/>
                </a:ext>
              </a:extLst>
            </p:cNvPr>
            <p:cNvSpPr txBox="1"/>
            <p:nvPr/>
          </p:nvSpPr>
          <p:spPr>
            <a:xfrm>
              <a:off x="764261" y="816939"/>
              <a:ext cx="1725152" cy="261610"/>
            </a:xfrm>
            <a:prstGeom prst="rect">
              <a:avLst/>
            </a:prstGeom>
            <a:noFill/>
          </p:spPr>
          <p:txBody>
            <a:bodyPr wrap="none" rtlCol="0">
              <a:spAutoFit/>
            </a:bodyPr>
            <a:lstStyle/>
            <a:p>
              <a:r>
                <a:rPr lang="en-US" sz="1100" b="1" dirty="0" err="1">
                  <a:solidFill>
                    <a:srgbClr val="0000FF"/>
                  </a:solidFill>
                </a:rPr>
                <a:t>NetworkServiceDescriptor</a:t>
              </a:r>
              <a:endParaRPr lang="en-US" sz="1100" b="1" dirty="0">
                <a:solidFill>
                  <a:srgbClr val="0000FF"/>
                </a:solidFill>
              </a:endParaRPr>
            </a:p>
          </p:txBody>
        </p:sp>
      </p:grpSp>
      <p:grpSp>
        <p:nvGrpSpPr>
          <p:cNvPr id="36" name="Group 35">
            <a:extLst>
              <a:ext uri="{FF2B5EF4-FFF2-40B4-BE49-F238E27FC236}">
                <a16:creationId xmlns:a16="http://schemas.microsoft.com/office/drawing/2014/main" id="{C88B5EAF-DB9C-4417-A742-FE181705477B}"/>
              </a:ext>
            </a:extLst>
          </p:cNvPr>
          <p:cNvGrpSpPr/>
          <p:nvPr/>
        </p:nvGrpSpPr>
        <p:grpSpPr>
          <a:xfrm>
            <a:off x="764261" y="2848517"/>
            <a:ext cx="2230399" cy="1430961"/>
            <a:chOff x="764261" y="2433649"/>
            <a:chExt cx="2230399" cy="1430961"/>
          </a:xfrm>
        </p:grpSpPr>
        <p:sp>
          <p:nvSpPr>
            <p:cNvPr id="86" name="Rectangle 85">
              <a:extLst>
                <a:ext uri="{FF2B5EF4-FFF2-40B4-BE49-F238E27FC236}">
                  <a16:creationId xmlns:a16="http://schemas.microsoft.com/office/drawing/2014/main" id="{0FB6288A-90CB-4331-B8D0-4118CD5AD507}"/>
                </a:ext>
              </a:extLst>
            </p:cNvPr>
            <p:cNvSpPr/>
            <p:nvPr/>
          </p:nvSpPr>
          <p:spPr>
            <a:xfrm>
              <a:off x="764261" y="2465070"/>
              <a:ext cx="2230399" cy="139954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Straight Connector 87">
              <a:extLst>
                <a:ext uri="{FF2B5EF4-FFF2-40B4-BE49-F238E27FC236}">
                  <a16:creationId xmlns:a16="http://schemas.microsoft.com/office/drawing/2014/main" id="{45C8A16F-4DEB-4C50-BC75-3FCD4130ABAD}"/>
                </a:ext>
              </a:extLst>
            </p:cNvPr>
            <p:cNvCxnSpPr>
              <a:cxnSpLocks/>
            </p:cNvCxnSpPr>
            <p:nvPr/>
          </p:nvCxnSpPr>
          <p:spPr>
            <a:xfrm>
              <a:off x="764261" y="268224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E5EAF7FB-78E3-421A-84DB-6D0F958FB300}"/>
                </a:ext>
              </a:extLst>
            </p:cNvPr>
            <p:cNvSpPr txBox="1"/>
            <p:nvPr/>
          </p:nvSpPr>
          <p:spPr>
            <a:xfrm>
              <a:off x="764261" y="2433649"/>
              <a:ext cx="455574" cy="261610"/>
            </a:xfrm>
            <a:prstGeom prst="rect">
              <a:avLst/>
            </a:prstGeom>
            <a:noFill/>
          </p:spPr>
          <p:txBody>
            <a:bodyPr wrap="none" rtlCol="0">
              <a:spAutoFit/>
            </a:bodyPr>
            <a:lstStyle/>
            <a:p>
              <a:r>
                <a:rPr lang="en-US" sz="1100" b="1" dirty="0" err="1">
                  <a:solidFill>
                    <a:srgbClr val="0000FF"/>
                  </a:solidFill>
                </a:rPr>
                <a:t>Pnfd</a:t>
              </a:r>
              <a:endParaRPr lang="en-US" sz="1100" b="1" dirty="0">
                <a:solidFill>
                  <a:srgbClr val="0000FF"/>
                </a:solidFill>
              </a:endParaRPr>
            </a:p>
          </p:txBody>
        </p:sp>
        <p:sp>
          <p:nvSpPr>
            <p:cNvPr id="99" name="TextBox 98">
              <a:extLst>
                <a:ext uri="{FF2B5EF4-FFF2-40B4-BE49-F238E27FC236}">
                  <a16:creationId xmlns:a16="http://schemas.microsoft.com/office/drawing/2014/main" id="{6AA34697-0446-4556-A734-3675EC3A67CE}"/>
                </a:ext>
              </a:extLst>
            </p:cNvPr>
            <p:cNvSpPr txBox="1"/>
            <p:nvPr/>
          </p:nvSpPr>
          <p:spPr>
            <a:xfrm>
              <a:off x="764261" y="2679713"/>
              <a:ext cx="2079415" cy="1169551"/>
            </a:xfrm>
            <a:prstGeom prst="rect">
              <a:avLst/>
            </a:prstGeom>
            <a:noFill/>
          </p:spPr>
          <p:txBody>
            <a:bodyPr wrap="none" rtlCol="0">
              <a:spAutoFit/>
            </a:bodyPr>
            <a:lstStyle/>
            <a:p>
              <a:r>
                <a:rPr lang="en-US" sz="1000" dirty="0" err="1"/>
                <a:t>pnfdId</a:t>
              </a:r>
              <a:r>
                <a:rPr lang="en-US" sz="1000" dirty="0"/>
                <a:t> – Identifier [1]</a:t>
              </a:r>
            </a:p>
            <a:p>
              <a:r>
                <a:rPr lang="en-US" sz="1000" dirty="0"/>
                <a:t>provider – String [1]</a:t>
              </a:r>
            </a:p>
            <a:p>
              <a:r>
                <a:rPr lang="en-US" sz="1000" dirty="0"/>
                <a:t>version – Version [1]</a:t>
              </a:r>
            </a:p>
            <a:p>
              <a:r>
                <a:rPr lang="en-US" sz="1000" dirty="0"/>
                <a:t>security – </a:t>
              </a:r>
              <a:r>
                <a:rPr lang="en-US" sz="1000" dirty="0" err="1"/>
                <a:t>SecurityParameters</a:t>
              </a:r>
              <a:r>
                <a:rPr lang="en-US" sz="1000" dirty="0"/>
                <a:t> [0..1]</a:t>
              </a:r>
            </a:p>
            <a:p>
              <a:r>
                <a:rPr lang="en-US" sz="1000" dirty="0" err="1"/>
                <a:t>functionDescription</a:t>
              </a:r>
              <a:r>
                <a:rPr lang="en-US" sz="1000" dirty="0"/>
                <a:t> – String [1]</a:t>
              </a:r>
            </a:p>
            <a:p>
              <a:r>
                <a:rPr lang="en-US" sz="1000" dirty="0" err="1"/>
                <a:t>pnfdInvariantId</a:t>
              </a:r>
              <a:r>
                <a:rPr lang="en-US" sz="1000" dirty="0"/>
                <a:t> – Identifier</a:t>
              </a:r>
            </a:p>
            <a:p>
              <a:r>
                <a:rPr lang="en-US" sz="1000" dirty="0"/>
                <a:t>name – String [1]</a:t>
              </a:r>
            </a:p>
          </p:txBody>
        </p:sp>
      </p:grpSp>
      <p:grpSp>
        <p:nvGrpSpPr>
          <p:cNvPr id="34" name="Group 33">
            <a:extLst>
              <a:ext uri="{FF2B5EF4-FFF2-40B4-BE49-F238E27FC236}">
                <a16:creationId xmlns:a16="http://schemas.microsoft.com/office/drawing/2014/main" id="{5EBE268E-75EC-4EC1-8A95-3E4BB4033B79}"/>
              </a:ext>
            </a:extLst>
          </p:cNvPr>
          <p:cNvGrpSpPr/>
          <p:nvPr/>
        </p:nvGrpSpPr>
        <p:grpSpPr>
          <a:xfrm>
            <a:off x="764261" y="4880094"/>
            <a:ext cx="2230399" cy="1430961"/>
            <a:chOff x="764261" y="4880094"/>
            <a:chExt cx="2230399" cy="1430961"/>
          </a:xfrm>
        </p:grpSpPr>
        <p:sp>
          <p:nvSpPr>
            <p:cNvPr id="93" name="Rectangle 92">
              <a:extLst>
                <a:ext uri="{FF2B5EF4-FFF2-40B4-BE49-F238E27FC236}">
                  <a16:creationId xmlns:a16="http://schemas.microsoft.com/office/drawing/2014/main" id="{B37CA73E-FC43-429D-B600-DCDC2DA38737}"/>
                </a:ext>
              </a:extLst>
            </p:cNvPr>
            <p:cNvSpPr/>
            <p:nvPr/>
          </p:nvSpPr>
          <p:spPr>
            <a:xfrm>
              <a:off x="764261" y="4911515"/>
              <a:ext cx="2230399" cy="139954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4C5A51D-058B-4C8D-938C-3C2F879B644F}"/>
                </a:ext>
              </a:extLst>
            </p:cNvPr>
            <p:cNvCxnSpPr>
              <a:cxnSpLocks/>
            </p:cNvCxnSpPr>
            <p:nvPr/>
          </p:nvCxnSpPr>
          <p:spPr>
            <a:xfrm>
              <a:off x="764261" y="5128685"/>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AE9F8D58-94B4-4F40-8A05-CAACDAD00DAF}"/>
                </a:ext>
              </a:extLst>
            </p:cNvPr>
            <p:cNvSpPr txBox="1"/>
            <p:nvPr/>
          </p:nvSpPr>
          <p:spPr>
            <a:xfrm>
              <a:off x="764261" y="4880094"/>
              <a:ext cx="788999" cy="261610"/>
            </a:xfrm>
            <a:prstGeom prst="rect">
              <a:avLst/>
            </a:prstGeom>
            <a:noFill/>
          </p:spPr>
          <p:txBody>
            <a:bodyPr wrap="none" rtlCol="0">
              <a:spAutoFit/>
            </a:bodyPr>
            <a:lstStyle/>
            <a:p>
              <a:r>
                <a:rPr lang="en-US" sz="1100" b="1" dirty="0" err="1">
                  <a:solidFill>
                    <a:srgbClr val="0000FF"/>
                  </a:solidFill>
                </a:rPr>
                <a:t>PnfExtCpd</a:t>
              </a:r>
              <a:endParaRPr lang="en-US" sz="1100" b="1" dirty="0">
                <a:solidFill>
                  <a:srgbClr val="0000FF"/>
                </a:solidFill>
              </a:endParaRPr>
            </a:p>
          </p:txBody>
        </p:sp>
        <p:sp>
          <p:nvSpPr>
            <p:cNvPr id="100" name="TextBox 99">
              <a:extLst>
                <a:ext uri="{FF2B5EF4-FFF2-40B4-BE49-F238E27FC236}">
                  <a16:creationId xmlns:a16="http://schemas.microsoft.com/office/drawing/2014/main" id="{7F1D2901-A8D5-4982-BE21-294B7E661B2A}"/>
                </a:ext>
              </a:extLst>
            </p:cNvPr>
            <p:cNvSpPr txBox="1"/>
            <p:nvPr/>
          </p:nvSpPr>
          <p:spPr>
            <a:xfrm>
              <a:off x="771604" y="5097264"/>
              <a:ext cx="2209259" cy="1015663"/>
            </a:xfrm>
            <a:prstGeom prst="rect">
              <a:avLst/>
            </a:prstGeom>
            <a:noFill/>
          </p:spPr>
          <p:txBody>
            <a:bodyPr wrap="none" rtlCol="0">
              <a:spAutoFit/>
            </a:bodyPr>
            <a:lstStyle/>
            <a:p>
              <a:r>
                <a:rPr lang="en-US" sz="1000" dirty="0" err="1"/>
                <a:t>cpdId</a:t>
              </a:r>
              <a:r>
                <a:rPr lang="en-US" sz="1000" dirty="0"/>
                <a:t> – Identifier [1]</a:t>
              </a:r>
            </a:p>
            <a:p>
              <a:r>
                <a:rPr lang="en-US" sz="1000" dirty="0" err="1"/>
                <a:t>cpRole</a:t>
              </a:r>
              <a:r>
                <a:rPr lang="en-US" sz="1000" dirty="0"/>
                <a:t> – String [0..1]</a:t>
              </a:r>
            </a:p>
            <a:p>
              <a:r>
                <a:rPr lang="en-US" sz="1000" dirty="0"/>
                <a:t>description – String [0..1]</a:t>
              </a:r>
            </a:p>
            <a:p>
              <a:r>
                <a:rPr lang="en-US" sz="1000" dirty="0" err="1"/>
                <a:t>cpProtocol</a:t>
              </a:r>
              <a:r>
                <a:rPr lang="en-US" sz="1000" dirty="0"/>
                <a:t> – </a:t>
              </a:r>
              <a:r>
                <a:rPr lang="en-US" sz="1000" dirty="0" err="1"/>
                <a:t>CpProtocolData</a:t>
              </a:r>
              <a:r>
                <a:rPr lang="en-US" sz="1000" dirty="0"/>
                <a:t> [1..*]</a:t>
              </a:r>
            </a:p>
            <a:p>
              <a:r>
                <a:rPr lang="en-US" sz="1000" dirty="0" err="1"/>
                <a:t>trunkMode</a:t>
              </a:r>
              <a:r>
                <a:rPr lang="en-US" sz="1000" dirty="0"/>
                <a:t> – Boolean [1]</a:t>
              </a:r>
            </a:p>
            <a:p>
              <a:r>
                <a:rPr lang="en-US" sz="1000" dirty="0" err="1"/>
                <a:t>allowedAddressData</a:t>
              </a:r>
              <a:r>
                <a:rPr lang="en-US" sz="1000" dirty="0"/>
                <a:t> – </a:t>
              </a:r>
              <a:r>
                <a:rPr lang="en-US" sz="1000" dirty="0" err="1"/>
                <a:t>AddressData</a:t>
              </a:r>
              <a:r>
                <a:rPr lang="en-US" sz="1000" dirty="0"/>
                <a:t> [*]</a:t>
              </a:r>
            </a:p>
          </p:txBody>
        </p:sp>
      </p:grpSp>
      <p:sp>
        <p:nvSpPr>
          <p:cNvPr id="40" name="Diamond 39">
            <a:extLst>
              <a:ext uri="{FF2B5EF4-FFF2-40B4-BE49-F238E27FC236}">
                <a16:creationId xmlns:a16="http://schemas.microsoft.com/office/drawing/2014/main" id="{D3B2F3E7-A522-4BCA-B1C2-B52CD96296DD}"/>
              </a:ext>
            </a:extLst>
          </p:cNvPr>
          <p:cNvSpPr/>
          <p:nvPr/>
        </p:nvSpPr>
        <p:spPr>
          <a:xfrm>
            <a:off x="1835117" y="2260600"/>
            <a:ext cx="95283" cy="127329"/>
          </a:xfrm>
          <a:prstGeom prst="diamond">
            <a:avLst/>
          </a:prstGeom>
          <a:solidFill>
            <a:schemeClr val="bg1"/>
          </a:solid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a:extLst>
              <a:ext uri="{FF2B5EF4-FFF2-40B4-BE49-F238E27FC236}">
                <a16:creationId xmlns:a16="http://schemas.microsoft.com/office/drawing/2014/main" id="{BAA09197-1FBC-432D-BEC2-04D2BABCAD62}"/>
              </a:ext>
            </a:extLst>
          </p:cNvPr>
          <p:cNvCxnSpPr>
            <a:cxnSpLocks/>
            <a:stCxn id="40" idx="2"/>
            <a:endCxn id="86" idx="0"/>
          </p:cNvCxnSpPr>
          <p:nvPr/>
        </p:nvCxnSpPr>
        <p:spPr>
          <a:xfrm flipH="1">
            <a:off x="1879461" y="2387929"/>
            <a:ext cx="3298" cy="492009"/>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5C533E7-B21A-4819-A105-720C4E990509}"/>
              </a:ext>
            </a:extLst>
          </p:cNvPr>
          <p:cNvSpPr txBox="1"/>
          <p:nvPr/>
        </p:nvSpPr>
        <p:spPr>
          <a:xfrm>
            <a:off x="1846073" y="2447518"/>
            <a:ext cx="1005403" cy="215444"/>
          </a:xfrm>
          <a:prstGeom prst="rect">
            <a:avLst/>
          </a:prstGeom>
          <a:noFill/>
        </p:spPr>
        <p:txBody>
          <a:bodyPr wrap="none" rtlCol="0">
            <a:spAutoFit/>
          </a:bodyPr>
          <a:lstStyle/>
          <a:p>
            <a:r>
              <a:rPr lang="en-US" sz="800" dirty="0" err="1"/>
              <a:t>NsdReferencesPnfd</a:t>
            </a:r>
            <a:endParaRPr lang="en-US" sz="800" dirty="0"/>
          </a:p>
        </p:txBody>
      </p:sp>
      <p:sp>
        <p:nvSpPr>
          <p:cNvPr id="101" name="TextBox 100">
            <a:extLst>
              <a:ext uri="{FF2B5EF4-FFF2-40B4-BE49-F238E27FC236}">
                <a16:creationId xmlns:a16="http://schemas.microsoft.com/office/drawing/2014/main" id="{BB3D9936-0915-41B6-A501-6600842B89AE}"/>
              </a:ext>
            </a:extLst>
          </p:cNvPr>
          <p:cNvSpPr txBox="1"/>
          <p:nvPr/>
        </p:nvSpPr>
        <p:spPr>
          <a:xfrm>
            <a:off x="1622921" y="2245262"/>
            <a:ext cx="235962" cy="215444"/>
          </a:xfrm>
          <a:prstGeom prst="rect">
            <a:avLst/>
          </a:prstGeom>
          <a:noFill/>
        </p:spPr>
        <p:txBody>
          <a:bodyPr wrap="none" rtlCol="0">
            <a:spAutoFit/>
          </a:bodyPr>
          <a:lstStyle/>
          <a:p>
            <a:r>
              <a:rPr lang="en-US" sz="800" dirty="0"/>
              <a:t>*</a:t>
            </a:r>
          </a:p>
        </p:txBody>
      </p:sp>
      <p:sp>
        <p:nvSpPr>
          <p:cNvPr id="102" name="TextBox 101">
            <a:extLst>
              <a:ext uri="{FF2B5EF4-FFF2-40B4-BE49-F238E27FC236}">
                <a16:creationId xmlns:a16="http://schemas.microsoft.com/office/drawing/2014/main" id="{2269D474-277C-4208-9748-62921E4E8965}"/>
              </a:ext>
            </a:extLst>
          </p:cNvPr>
          <p:cNvSpPr txBox="1"/>
          <p:nvPr/>
        </p:nvSpPr>
        <p:spPr>
          <a:xfrm>
            <a:off x="1622921" y="2707265"/>
            <a:ext cx="235962" cy="215444"/>
          </a:xfrm>
          <a:prstGeom prst="rect">
            <a:avLst/>
          </a:prstGeom>
          <a:noFill/>
        </p:spPr>
        <p:txBody>
          <a:bodyPr wrap="none" rtlCol="0">
            <a:spAutoFit/>
          </a:bodyPr>
          <a:lstStyle/>
          <a:p>
            <a:r>
              <a:rPr lang="en-US" sz="800" dirty="0"/>
              <a:t>*</a:t>
            </a:r>
          </a:p>
        </p:txBody>
      </p:sp>
      <p:sp>
        <p:nvSpPr>
          <p:cNvPr id="103" name="Diamond 102">
            <a:extLst>
              <a:ext uri="{FF2B5EF4-FFF2-40B4-BE49-F238E27FC236}">
                <a16:creationId xmlns:a16="http://schemas.microsoft.com/office/drawing/2014/main" id="{05F46FF7-B430-4732-9ACA-F9A5CEAB77D8}"/>
              </a:ext>
            </a:extLst>
          </p:cNvPr>
          <p:cNvSpPr/>
          <p:nvPr/>
        </p:nvSpPr>
        <p:spPr>
          <a:xfrm>
            <a:off x="1835117" y="4292028"/>
            <a:ext cx="95283" cy="127329"/>
          </a:xfrm>
          <a:prstGeom prst="diamond">
            <a:avLst/>
          </a:prstGeom>
          <a:solidFill>
            <a:schemeClr val="bg1"/>
          </a:solid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 name="Straight Arrow Connector 103">
            <a:extLst>
              <a:ext uri="{FF2B5EF4-FFF2-40B4-BE49-F238E27FC236}">
                <a16:creationId xmlns:a16="http://schemas.microsoft.com/office/drawing/2014/main" id="{13C3B2F6-0B1B-40FC-A93E-F808F83603FE}"/>
              </a:ext>
            </a:extLst>
          </p:cNvPr>
          <p:cNvCxnSpPr>
            <a:cxnSpLocks/>
            <a:stCxn id="103" idx="2"/>
          </p:cNvCxnSpPr>
          <p:nvPr/>
        </p:nvCxnSpPr>
        <p:spPr>
          <a:xfrm flipH="1">
            <a:off x="1879461" y="4419357"/>
            <a:ext cx="3298" cy="492009"/>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BEB474B9-CD56-49FC-8E02-7C91207C68F6}"/>
              </a:ext>
            </a:extLst>
          </p:cNvPr>
          <p:cNvSpPr txBox="1"/>
          <p:nvPr/>
        </p:nvSpPr>
        <p:spPr>
          <a:xfrm>
            <a:off x="1846073" y="4478946"/>
            <a:ext cx="963725" cy="215444"/>
          </a:xfrm>
          <a:prstGeom prst="rect">
            <a:avLst/>
          </a:prstGeom>
          <a:noFill/>
        </p:spPr>
        <p:txBody>
          <a:bodyPr wrap="none" rtlCol="0">
            <a:spAutoFit/>
          </a:bodyPr>
          <a:lstStyle/>
          <a:p>
            <a:r>
              <a:rPr lang="en-US" sz="800" dirty="0" err="1"/>
              <a:t>PnfdHasPnfExtCpd</a:t>
            </a:r>
            <a:endParaRPr lang="en-US" sz="800" dirty="0"/>
          </a:p>
        </p:txBody>
      </p:sp>
      <p:sp>
        <p:nvSpPr>
          <p:cNvPr id="106" name="TextBox 105">
            <a:extLst>
              <a:ext uri="{FF2B5EF4-FFF2-40B4-BE49-F238E27FC236}">
                <a16:creationId xmlns:a16="http://schemas.microsoft.com/office/drawing/2014/main" id="{0B9A8628-B2CF-4132-BD53-B90DE2024044}"/>
              </a:ext>
            </a:extLst>
          </p:cNvPr>
          <p:cNvSpPr txBox="1"/>
          <p:nvPr/>
        </p:nvSpPr>
        <p:spPr>
          <a:xfrm>
            <a:off x="1622921" y="4276690"/>
            <a:ext cx="235962" cy="215444"/>
          </a:xfrm>
          <a:prstGeom prst="rect">
            <a:avLst/>
          </a:prstGeom>
          <a:noFill/>
        </p:spPr>
        <p:txBody>
          <a:bodyPr wrap="none" rtlCol="0">
            <a:spAutoFit/>
          </a:bodyPr>
          <a:lstStyle/>
          <a:p>
            <a:r>
              <a:rPr lang="en-US" sz="800" dirty="0"/>
              <a:t>1</a:t>
            </a:r>
          </a:p>
        </p:txBody>
      </p:sp>
      <p:sp>
        <p:nvSpPr>
          <p:cNvPr id="107" name="TextBox 106">
            <a:extLst>
              <a:ext uri="{FF2B5EF4-FFF2-40B4-BE49-F238E27FC236}">
                <a16:creationId xmlns:a16="http://schemas.microsoft.com/office/drawing/2014/main" id="{C710EB46-F456-4AA8-9640-7DD9BC1C2AE6}"/>
              </a:ext>
            </a:extLst>
          </p:cNvPr>
          <p:cNvSpPr txBox="1"/>
          <p:nvPr/>
        </p:nvSpPr>
        <p:spPr>
          <a:xfrm>
            <a:off x="1521323" y="4730227"/>
            <a:ext cx="338554" cy="215444"/>
          </a:xfrm>
          <a:prstGeom prst="rect">
            <a:avLst/>
          </a:prstGeom>
          <a:noFill/>
        </p:spPr>
        <p:txBody>
          <a:bodyPr wrap="none" rtlCol="0">
            <a:spAutoFit/>
          </a:bodyPr>
          <a:lstStyle/>
          <a:p>
            <a:r>
              <a:rPr lang="en-US" sz="800"/>
              <a:t>1..*</a:t>
            </a:r>
            <a:endParaRPr lang="en-US" sz="800" dirty="0"/>
          </a:p>
        </p:txBody>
      </p:sp>
      <p:grpSp>
        <p:nvGrpSpPr>
          <p:cNvPr id="108" name="Group 107">
            <a:extLst>
              <a:ext uri="{FF2B5EF4-FFF2-40B4-BE49-F238E27FC236}">
                <a16:creationId xmlns:a16="http://schemas.microsoft.com/office/drawing/2014/main" id="{9537CA95-16D8-409D-B41E-310E279663DA}"/>
              </a:ext>
            </a:extLst>
          </p:cNvPr>
          <p:cNvGrpSpPr/>
          <p:nvPr/>
        </p:nvGrpSpPr>
        <p:grpSpPr>
          <a:xfrm>
            <a:off x="3748898" y="3051161"/>
            <a:ext cx="2230399" cy="1022494"/>
            <a:chOff x="764261" y="816939"/>
            <a:chExt cx="2230399" cy="1022494"/>
          </a:xfrm>
        </p:grpSpPr>
        <p:sp>
          <p:nvSpPr>
            <p:cNvPr id="109" name="Rectangle 108">
              <a:extLst>
                <a:ext uri="{FF2B5EF4-FFF2-40B4-BE49-F238E27FC236}">
                  <a16:creationId xmlns:a16="http://schemas.microsoft.com/office/drawing/2014/main" id="{4095B1E8-3BB9-4547-B9FA-5C3D7082D979}"/>
                </a:ext>
              </a:extLst>
            </p:cNvPr>
            <p:cNvSpPr/>
            <p:nvPr/>
          </p:nvSpPr>
          <p:spPr>
            <a:xfrm>
              <a:off x="764261" y="848360"/>
              <a:ext cx="2230399" cy="99107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a:extLst>
                <a:ext uri="{FF2B5EF4-FFF2-40B4-BE49-F238E27FC236}">
                  <a16:creationId xmlns:a16="http://schemas.microsoft.com/office/drawing/2014/main" id="{48EDCCBC-D0B6-4B66-BDA7-C26E328B3166}"/>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E671E76D-E855-4807-A201-DCD0749C8F23}"/>
                </a:ext>
              </a:extLst>
            </p:cNvPr>
            <p:cNvSpPr txBox="1"/>
            <p:nvPr/>
          </p:nvSpPr>
          <p:spPr>
            <a:xfrm>
              <a:off x="764261" y="816939"/>
              <a:ext cx="1479892" cy="261610"/>
            </a:xfrm>
            <a:prstGeom prst="rect">
              <a:avLst/>
            </a:prstGeom>
            <a:noFill/>
          </p:spPr>
          <p:txBody>
            <a:bodyPr wrap="none" rtlCol="0">
              <a:spAutoFit/>
            </a:bodyPr>
            <a:lstStyle/>
            <a:p>
              <a:r>
                <a:rPr lang="en-US" sz="1100" b="1" dirty="0" err="1">
                  <a:solidFill>
                    <a:srgbClr val="0000FF"/>
                  </a:solidFill>
                </a:rPr>
                <a:t>NetworkFunctionDesc</a:t>
              </a:r>
              <a:endParaRPr lang="en-US" sz="1100" b="1" dirty="0">
                <a:solidFill>
                  <a:srgbClr val="0000FF"/>
                </a:solidFill>
              </a:endParaRPr>
            </a:p>
          </p:txBody>
        </p:sp>
      </p:grpSp>
      <p:grpSp>
        <p:nvGrpSpPr>
          <p:cNvPr id="112" name="Group 111">
            <a:extLst>
              <a:ext uri="{FF2B5EF4-FFF2-40B4-BE49-F238E27FC236}">
                <a16:creationId xmlns:a16="http://schemas.microsoft.com/office/drawing/2014/main" id="{9CA6A78D-569E-4865-96FE-4F022B87779B}"/>
              </a:ext>
            </a:extLst>
          </p:cNvPr>
          <p:cNvGrpSpPr/>
          <p:nvPr/>
        </p:nvGrpSpPr>
        <p:grpSpPr>
          <a:xfrm>
            <a:off x="6733534" y="3051161"/>
            <a:ext cx="2230399" cy="1022494"/>
            <a:chOff x="764261" y="816939"/>
            <a:chExt cx="2230399" cy="1022494"/>
          </a:xfrm>
        </p:grpSpPr>
        <p:sp>
          <p:nvSpPr>
            <p:cNvPr id="113" name="Rectangle 112">
              <a:extLst>
                <a:ext uri="{FF2B5EF4-FFF2-40B4-BE49-F238E27FC236}">
                  <a16:creationId xmlns:a16="http://schemas.microsoft.com/office/drawing/2014/main" id="{0D93112A-4FD7-4F11-ACEC-F05BF189CC15}"/>
                </a:ext>
              </a:extLst>
            </p:cNvPr>
            <p:cNvSpPr/>
            <p:nvPr/>
          </p:nvSpPr>
          <p:spPr>
            <a:xfrm>
              <a:off x="764261" y="848360"/>
              <a:ext cx="2230399" cy="99107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4" name="Straight Connector 113">
              <a:extLst>
                <a:ext uri="{FF2B5EF4-FFF2-40B4-BE49-F238E27FC236}">
                  <a16:creationId xmlns:a16="http://schemas.microsoft.com/office/drawing/2014/main" id="{0B20DFD8-3842-4BBB-968A-478B321714D2}"/>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50F914CB-1B88-4740-A827-5078F6767A90}"/>
                </a:ext>
              </a:extLst>
            </p:cNvPr>
            <p:cNvSpPr txBox="1"/>
            <p:nvPr/>
          </p:nvSpPr>
          <p:spPr>
            <a:xfrm>
              <a:off x="764261" y="816939"/>
              <a:ext cx="995785" cy="261610"/>
            </a:xfrm>
            <a:prstGeom prst="rect">
              <a:avLst/>
            </a:prstGeom>
            <a:noFill/>
          </p:spPr>
          <p:txBody>
            <a:bodyPr wrap="none" rtlCol="0">
              <a:spAutoFit/>
            </a:bodyPr>
            <a:lstStyle/>
            <a:p>
              <a:r>
                <a:rPr lang="en-US" sz="1100" b="1" dirty="0" err="1">
                  <a:solidFill>
                    <a:srgbClr val="0000FF"/>
                  </a:solidFill>
                </a:rPr>
                <a:t>ResourceDesc</a:t>
              </a:r>
              <a:endParaRPr lang="en-US" sz="1100" b="1" dirty="0">
                <a:solidFill>
                  <a:srgbClr val="0000FF"/>
                </a:solidFill>
              </a:endParaRPr>
            </a:p>
          </p:txBody>
        </p:sp>
      </p:grpSp>
      <p:grpSp>
        <p:nvGrpSpPr>
          <p:cNvPr id="116" name="Group 115">
            <a:extLst>
              <a:ext uri="{FF2B5EF4-FFF2-40B4-BE49-F238E27FC236}">
                <a16:creationId xmlns:a16="http://schemas.microsoft.com/office/drawing/2014/main" id="{071F5B60-ED5D-43EF-9F2A-A6AFA840CB8D}"/>
              </a:ext>
            </a:extLst>
          </p:cNvPr>
          <p:cNvGrpSpPr/>
          <p:nvPr/>
        </p:nvGrpSpPr>
        <p:grpSpPr>
          <a:xfrm>
            <a:off x="3748898" y="5080585"/>
            <a:ext cx="2230399" cy="1022494"/>
            <a:chOff x="764261" y="816939"/>
            <a:chExt cx="2230399" cy="1022494"/>
          </a:xfrm>
        </p:grpSpPr>
        <p:sp>
          <p:nvSpPr>
            <p:cNvPr id="117" name="Rectangle 116">
              <a:extLst>
                <a:ext uri="{FF2B5EF4-FFF2-40B4-BE49-F238E27FC236}">
                  <a16:creationId xmlns:a16="http://schemas.microsoft.com/office/drawing/2014/main" id="{BDCD44DB-B98F-442A-8AEF-D59C587C393D}"/>
                </a:ext>
              </a:extLst>
            </p:cNvPr>
            <p:cNvSpPr/>
            <p:nvPr/>
          </p:nvSpPr>
          <p:spPr>
            <a:xfrm>
              <a:off x="764261" y="848360"/>
              <a:ext cx="2230399" cy="99107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3" name="Straight Connector 122">
              <a:extLst>
                <a:ext uri="{FF2B5EF4-FFF2-40B4-BE49-F238E27FC236}">
                  <a16:creationId xmlns:a16="http://schemas.microsoft.com/office/drawing/2014/main" id="{CC0F87C7-F15D-4F00-A1EB-E5BAF836A214}"/>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54071FC8-4722-403C-8AAB-1CCCD0EDAB3A}"/>
                </a:ext>
              </a:extLst>
            </p:cNvPr>
            <p:cNvSpPr txBox="1"/>
            <p:nvPr/>
          </p:nvSpPr>
          <p:spPr>
            <a:xfrm>
              <a:off x="764261" y="816939"/>
              <a:ext cx="593432" cy="261610"/>
            </a:xfrm>
            <a:prstGeom prst="rect">
              <a:avLst/>
            </a:prstGeom>
            <a:noFill/>
          </p:spPr>
          <p:txBody>
            <a:bodyPr wrap="none" rtlCol="0">
              <a:spAutoFit/>
            </a:bodyPr>
            <a:lstStyle/>
            <a:p>
              <a:r>
                <a:rPr lang="en-US" sz="1100" b="1" dirty="0" err="1">
                  <a:solidFill>
                    <a:srgbClr val="0000FF"/>
                  </a:solidFill>
                </a:rPr>
                <a:t>ExtCpd</a:t>
              </a:r>
              <a:endParaRPr lang="en-US" sz="1100" b="1" dirty="0">
                <a:solidFill>
                  <a:srgbClr val="0000FF"/>
                </a:solidFill>
              </a:endParaRPr>
            </a:p>
          </p:txBody>
        </p:sp>
      </p:grpSp>
      <p:grpSp>
        <p:nvGrpSpPr>
          <p:cNvPr id="125" name="Group 124">
            <a:extLst>
              <a:ext uri="{FF2B5EF4-FFF2-40B4-BE49-F238E27FC236}">
                <a16:creationId xmlns:a16="http://schemas.microsoft.com/office/drawing/2014/main" id="{5DF08282-ED8F-46BE-9238-15687A60DA16}"/>
              </a:ext>
            </a:extLst>
          </p:cNvPr>
          <p:cNvGrpSpPr/>
          <p:nvPr/>
        </p:nvGrpSpPr>
        <p:grpSpPr>
          <a:xfrm>
            <a:off x="6733534" y="5080585"/>
            <a:ext cx="2230399" cy="1022494"/>
            <a:chOff x="764261" y="816939"/>
            <a:chExt cx="2230399" cy="1022494"/>
          </a:xfrm>
        </p:grpSpPr>
        <p:sp>
          <p:nvSpPr>
            <p:cNvPr id="127" name="Rectangle 126">
              <a:extLst>
                <a:ext uri="{FF2B5EF4-FFF2-40B4-BE49-F238E27FC236}">
                  <a16:creationId xmlns:a16="http://schemas.microsoft.com/office/drawing/2014/main" id="{8CA8231F-AA8D-417C-8F0A-5F341594CF7A}"/>
                </a:ext>
              </a:extLst>
            </p:cNvPr>
            <p:cNvSpPr/>
            <p:nvPr/>
          </p:nvSpPr>
          <p:spPr>
            <a:xfrm>
              <a:off x="764261" y="848360"/>
              <a:ext cx="2230399" cy="99107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Connector 127">
              <a:extLst>
                <a:ext uri="{FF2B5EF4-FFF2-40B4-BE49-F238E27FC236}">
                  <a16:creationId xmlns:a16="http://schemas.microsoft.com/office/drawing/2014/main" id="{55CB3D43-8633-4BC3-88BD-3C8DE757E7AC}"/>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09EE71FA-BFB7-4782-9CD9-F3289F976AA2}"/>
                </a:ext>
              </a:extLst>
            </p:cNvPr>
            <p:cNvSpPr txBox="1"/>
            <p:nvPr/>
          </p:nvSpPr>
          <p:spPr>
            <a:xfrm>
              <a:off x="764261" y="816939"/>
              <a:ext cx="410690" cy="261610"/>
            </a:xfrm>
            <a:prstGeom prst="rect">
              <a:avLst/>
            </a:prstGeom>
            <a:noFill/>
          </p:spPr>
          <p:txBody>
            <a:bodyPr wrap="none" rtlCol="0">
              <a:spAutoFit/>
            </a:bodyPr>
            <a:lstStyle/>
            <a:p>
              <a:r>
                <a:rPr lang="en-US" sz="1100" b="1" dirty="0" err="1">
                  <a:solidFill>
                    <a:srgbClr val="0000FF"/>
                  </a:solidFill>
                </a:rPr>
                <a:t>Cpd</a:t>
              </a:r>
              <a:endParaRPr lang="en-US" sz="1100" b="1" dirty="0">
                <a:solidFill>
                  <a:srgbClr val="0000FF"/>
                </a:solidFill>
              </a:endParaRPr>
            </a:p>
          </p:txBody>
        </p:sp>
      </p:grpSp>
      <p:cxnSp>
        <p:nvCxnSpPr>
          <p:cNvPr id="130" name="Straight Arrow Connector 129">
            <a:extLst>
              <a:ext uri="{FF2B5EF4-FFF2-40B4-BE49-F238E27FC236}">
                <a16:creationId xmlns:a16="http://schemas.microsoft.com/office/drawing/2014/main" id="{1C0F1668-09C6-43B9-BB6B-956FB402C8E0}"/>
              </a:ext>
            </a:extLst>
          </p:cNvPr>
          <p:cNvCxnSpPr>
            <a:cxnSpLocks/>
            <a:stCxn id="86" idx="3"/>
            <a:endCxn id="109" idx="1"/>
          </p:cNvCxnSpPr>
          <p:nvPr/>
        </p:nvCxnSpPr>
        <p:spPr>
          <a:xfrm flipV="1">
            <a:off x="2994660" y="3578119"/>
            <a:ext cx="754238" cy="1589"/>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68D85DF4-556C-4CA3-817D-81D08ED599DD}"/>
              </a:ext>
            </a:extLst>
          </p:cNvPr>
          <p:cNvCxnSpPr>
            <a:cxnSpLocks/>
            <a:stCxn id="109" idx="3"/>
            <a:endCxn id="113" idx="1"/>
          </p:cNvCxnSpPr>
          <p:nvPr/>
        </p:nvCxnSpPr>
        <p:spPr>
          <a:xfrm>
            <a:off x="5979297" y="3578119"/>
            <a:ext cx="754237"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39B1CA38-359D-4FB6-94B5-903F6A5C32E6}"/>
              </a:ext>
            </a:extLst>
          </p:cNvPr>
          <p:cNvCxnSpPr>
            <a:cxnSpLocks/>
            <a:stCxn id="100" idx="3"/>
            <a:endCxn id="117" idx="1"/>
          </p:cNvCxnSpPr>
          <p:nvPr/>
        </p:nvCxnSpPr>
        <p:spPr>
          <a:xfrm>
            <a:off x="2980863" y="5605096"/>
            <a:ext cx="768035" cy="2447"/>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934C528C-0985-4A88-B4DF-3A6CA609C88B}"/>
              </a:ext>
            </a:extLst>
          </p:cNvPr>
          <p:cNvCxnSpPr>
            <a:cxnSpLocks/>
            <a:stCxn id="117" idx="3"/>
            <a:endCxn id="127" idx="1"/>
          </p:cNvCxnSpPr>
          <p:nvPr/>
        </p:nvCxnSpPr>
        <p:spPr>
          <a:xfrm>
            <a:off x="5979297" y="5607543"/>
            <a:ext cx="754237"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7C903BC6-2A24-4E6A-8CBD-1E730CB45FA1}"/>
              </a:ext>
            </a:extLst>
          </p:cNvPr>
          <p:cNvSpPr txBox="1"/>
          <p:nvPr/>
        </p:nvSpPr>
        <p:spPr>
          <a:xfrm>
            <a:off x="6500452" y="6409970"/>
            <a:ext cx="2710999" cy="215444"/>
          </a:xfrm>
          <a:prstGeom prst="rect">
            <a:avLst/>
          </a:prstGeom>
          <a:noFill/>
        </p:spPr>
        <p:txBody>
          <a:bodyPr wrap="none" rtlCol="0">
            <a:spAutoFit/>
          </a:bodyPr>
          <a:lstStyle/>
          <a:p>
            <a:r>
              <a:rPr lang="en-US" sz="800" kern="0" dirty="0">
                <a:solidFill>
                  <a:srgbClr val="124191"/>
                </a:solidFill>
                <a:latin typeface="Nokia Pure Text Light" panose="020B0403020202020204" pitchFamily="34" charset="0"/>
                <a:ea typeface="Nokia Pure Text Light" panose="020B0403020202020204" pitchFamily="34" charset="0"/>
                <a:hlinkClick r:id="rId6"/>
              </a:rPr>
              <a:t>https://wiki.onap.org/display/DW/Agreed+PNFD+Model</a:t>
            </a:r>
            <a:endParaRPr lang="en-US" sz="800" kern="0" dirty="0">
              <a:solidFill>
                <a:srgbClr val="124191"/>
              </a:solidFill>
              <a:latin typeface="Nokia Pure Text Light" panose="020B0403020202020204" pitchFamily="34" charset="0"/>
              <a:ea typeface="Nokia Pure Text Light" panose="020B0403020202020204" pitchFamily="34" charset="0"/>
            </a:endParaRPr>
          </a:p>
        </p:txBody>
      </p:sp>
    </p:spTree>
    <p:extLst>
      <p:ext uri="{BB962C8B-B14F-4D97-AF65-F5344CB8AC3E}">
        <p14:creationId xmlns:p14="http://schemas.microsoft.com/office/powerpoint/2010/main" val="50617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253146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VNFD Model</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7C903BC6-2A24-4E6A-8CBD-1E730CB45FA1}"/>
              </a:ext>
            </a:extLst>
          </p:cNvPr>
          <p:cNvSpPr txBox="1"/>
          <p:nvPr/>
        </p:nvSpPr>
        <p:spPr>
          <a:xfrm>
            <a:off x="6009385" y="6409970"/>
            <a:ext cx="3132589" cy="215444"/>
          </a:xfrm>
          <a:prstGeom prst="rect">
            <a:avLst/>
          </a:prstGeom>
          <a:noFill/>
        </p:spPr>
        <p:txBody>
          <a:bodyPr wrap="none" rtlCol="0">
            <a:spAutoFit/>
          </a:bodyPr>
          <a:lstStyle/>
          <a:p>
            <a:r>
              <a:rPr lang="en-US" sz="800" kern="0" dirty="0">
                <a:solidFill>
                  <a:srgbClr val="124191"/>
                </a:solidFill>
                <a:latin typeface="Nokia Pure Text Light" panose="020B0403020202020204" pitchFamily="34" charset="0"/>
                <a:ea typeface="Nokia Pure Text Light" panose="020B0403020202020204" pitchFamily="34" charset="0"/>
              </a:rPr>
              <a:t>https://wiki.onap.org/display/DW/Updated+V2.5.1+VNFD+Model</a:t>
            </a:r>
          </a:p>
        </p:txBody>
      </p:sp>
      <p:pic>
        <p:nvPicPr>
          <p:cNvPr id="9" name="Picture 8">
            <a:extLst>
              <a:ext uri="{FF2B5EF4-FFF2-40B4-BE49-F238E27FC236}">
                <a16:creationId xmlns:a16="http://schemas.microsoft.com/office/drawing/2014/main" id="{73236F85-127D-4B1D-BA96-47BBB8A276B7}"/>
              </a:ext>
            </a:extLst>
          </p:cNvPr>
          <p:cNvPicPr>
            <a:picLocks noChangeAspect="1"/>
          </p:cNvPicPr>
          <p:nvPr/>
        </p:nvPicPr>
        <p:blipFill rotWithShape="1">
          <a:blip r:embed="rId6">
            <a:extLst>
              <a:ext uri="{28A0092B-C50C-407E-A947-70E740481C1C}">
                <a14:useLocalDpi xmlns:a14="http://schemas.microsoft.com/office/drawing/2010/main" val="0"/>
              </a:ext>
            </a:extLst>
          </a:blip>
          <a:srcRect l="1466" r="4505" b="12274"/>
          <a:stretch/>
        </p:blipFill>
        <p:spPr>
          <a:xfrm>
            <a:off x="-7685" y="705721"/>
            <a:ext cx="9164129" cy="5672828"/>
          </a:xfrm>
          <a:prstGeom prst="rect">
            <a:avLst/>
          </a:prstGeom>
        </p:spPr>
      </p:pic>
    </p:spTree>
    <p:extLst>
      <p:ext uri="{BB962C8B-B14F-4D97-AF65-F5344CB8AC3E}">
        <p14:creationId xmlns:p14="http://schemas.microsoft.com/office/powerpoint/2010/main" val="146833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3262240"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PNF A&amp;AI Model</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7C903BC6-2A24-4E6A-8CBD-1E730CB45FA1}"/>
              </a:ext>
            </a:extLst>
          </p:cNvPr>
          <p:cNvSpPr txBox="1"/>
          <p:nvPr/>
        </p:nvSpPr>
        <p:spPr>
          <a:xfrm>
            <a:off x="6226214" y="6439356"/>
            <a:ext cx="2917786" cy="215444"/>
          </a:xfrm>
          <a:prstGeom prst="rect">
            <a:avLst/>
          </a:prstGeom>
          <a:noFill/>
        </p:spPr>
        <p:txBody>
          <a:bodyPr wrap="none" rtlCol="0">
            <a:spAutoFit/>
          </a:bodyPr>
          <a:lstStyle/>
          <a:p>
            <a:r>
              <a:rPr lang="en-US" sz="800" kern="0" dirty="0">
                <a:solidFill>
                  <a:srgbClr val="124191"/>
                </a:solidFill>
                <a:latin typeface="Nokia Pure Text Light" panose="020B0403020202020204" pitchFamily="34" charset="0"/>
                <a:ea typeface="Nokia Pure Text Light" panose="020B0403020202020204" pitchFamily="34" charset="0"/>
              </a:rPr>
              <a:t>https://wiki.onap.org/display/DW/Example%3A+PNF+in+AAI</a:t>
            </a:r>
          </a:p>
        </p:txBody>
      </p:sp>
      <p:grpSp>
        <p:nvGrpSpPr>
          <p:cNvPr id="13" name="Group 12">
            <a:extLst>
              <a:ext uri="{FF2B5EF4-FFF2-40B4-BE49-F238E27FC236}">
                <a16:creationId xmlns:a16="http://schemas.microsoft.com/office/drawing/2014/main" id="{F3C1676D-3CB4-4C0B-A87D-02F49F4D4704}"/>
              </a:ext>
            </a:extLst>
          </p:cNvPr>
          <p:cNvGrpSpPr/>
          <p:nvPr/>
        </p:nvGrpSpPr>
        <p:grpSpPr>
          <a:xfrm>
            <a:off x="3296977" y="595519"/>
            <a:ext cx="2230399" cy="557946"/>
            <a:chOff x="764261" y="816939"/>
            <a:chExt cx="2230399" cy="557946"/>
          </a:xfrm>
        </p:grpSpPr>
        <p:sp>
          <p:nvSpPr>
            <p:cNvPr id="14" name="Rectangle 13">
              <a:extLst>
                <a:ext uri="{FF2B5EF4-FFF2-40B4-BE49-F238E27FC236}">
                  <a16:creationId xmlns:a16="http://schemas.microsoft.com/office/drawing/2014/main" id="{F5FE29DB-7793-4977-AFCB-B5A0C1324805}"/>
                </a:ext>
              </a:extLst>
            </p:cNvPr>
            <p:cNvSpPr/>
            <p:nvPr/>
          </p:nvSpPr>
          <p:spPr>
            <a:xfrm>
              <a:off x="764261" y="848360"/>
              <a:ext cx="2230399" cy="52652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E5454D36-CACD-4894-A9F9-3A673BC9737C}"/>
                </a:ext>
              </a:extLst>
            </p:cNvPr>
            <p:cNvCxnSpPr>
              <a:cxnSpLocks/>
            </p:cNvCxnSpPr>
            <p:nvPr/>
          </p:nvCxnSpPr>
          <p:spPr>
            <a:xfrm>
              <a:off x="764261" y="106553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19FAE1D-4BBF-4579-8C23-F6D25100A8C7}"/>
                </a:ext>
              </a:extLst>
            </p:cNvPr>
            <p:cNvSpPr txBox="1"/>
            <p:nvPr/>
          </p:nvSpPr>
          <p:spPr>
            <a:xfrm>
              <a:off x="764261" y="816939"/>
              <a:ext cx="720069" cy="261610"/>
            </a:xfrm>
            <a:prstGeom prst="rect">
              <a:avLst/>
            </a:prstGeom>
            <a:noFill/>
          </p:spPr>
          <p:txBody>
            <a:bodyPr wrap="none" rtlCol="0">
              <a:spAutoFit/>
            </a:bodyPr>
            <a:lstStyle/>
            <a:p>
              <a:r>
                <a:rPr lang="en-US" sz="1100" b="1" dirty="0" err="1">
                  <a:solidFill>
                    <a:srgbClr val="0000FF"/>
                  </a:solidFill>
                </a:rPr>
                <a:t>PnfsType</a:t>
              </a:r>
              <a:endParaRPr lang="en-US" sz="1100" b="1" dirty="0">
                <a:solidFill>
                  <a:srgbClr val="0000FF"/>
                </a:solidFill>
              </a:endParaRPr>
            </a:p>
          </p:txBody>
        </p:sp>
      </p:grpSp>
      <p:sp>
        <p:nvSpPr>
          <p:cNvPr id="18" name="Rectangle 17">
            <a:extLst>
              <a:ext uri="{FF2B5EF4-FFF2-40B4-BE49-F238E27FC236}">
                <a16:creationId xmlns:a16="http://schemas.microsoft.com/office/drawing/2014/main" id="{20E7F371-CAFB-49C1-B18C-DAF0BD862BA5}"/>
              </a:ext>
            </a:extLst>
          </p:cNvPr>
          <p:cNvSpPr/>
          <p:nvPr/>
        </p:nvSpPr>
        <p:spPr>
          <a:xfrm>
            <a:off x="3296977" y="1520739"/>
            <a:ext cx="2230399" cy="498974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A58B35AB-9C62-4954-AA34-A16AB900912E}"/>
              </a:ext>
            </a:extLst>
          </p:cNvPr>
          <p:cNvCxnSpPr>
            <a:cxnSpLocks/>
          </p:cNvCxnSpPr>
          <p:nvPr/>
        </p:nvCxnSpPr>
        <p:spPr>
          <a:xfrm>
            <a:off x="3296977" y="1737910"/>
            <a:ext cx="223039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00DFC27-DE41-421D-9543-BDC85296257B}"/>
              </a:ext>
            </a:extLst>
          </p:cNvPr>
          <p:cNvSpPr txBox="1"/>
          <p:nvPr/>
        </p:nvSpPr>
        <p:spPr>
          <a:xfrm>
            <a:off x="3296977" y="1489319"/>
            <a:ext cx="455574" cy="261610"/>
          </a:xfrm>
          <a:prstGeom prst="rect">
            <a:avLst/>
          </a:prstGeom>
          <a:noFill/>
        </p:spPr>
        <p:txBody>
          <a:bodyPr wrap="none" rtlCol="0">
            <a:spAutoFit/>
          </a:bodyPr>
          <a:lstStyle/>
          <a:p>
            <a:r>
              <a:rPr lang="en-US" sz="1100" b="1" dirty="0" err="1">
                <a:solidFill>
                  <a:srgbClr val="0000FF"/>
                </a:solidFill>
              </a:rPr>
              <a:t>Pnfd</a:t>
            </a:r>
            <a:endParaRPr lang="en-US" sz="1100" b="1" dirty="0">
              <a:solidFill>
                <a:srgbClr val="0000FF"/>
              </a:solidFill>
            </a:endParaRPr>
          </a:p>
        </p:txBody>
      </p:sp>
      <p:sp>
        <p:nvSpPr>
          <p:cNvPr id="21" name="TextBox 20">
            <a:extLst>
              <a:ext uri="{FF2B5EF4-FFF2-40B4-BE49-F238E27FC236}">
                <a16:creationId xmlns:a16="http://schemas.microsoft.com/office/drawing/2014/main" id="{223F7398-8E33-416C-85C6-8CE76E5A5FB8}"/>
              </a:ext>
            </a:extLst>
          </p:cNvPr>
          <p:cNvSpPr txBox="1"/>
          <p:nvPr/>
        </p:nvSpPr>
        <p:spPr>
          <a:xfrm>
            <a:off x="3296977" y="1735383"/>
            <a:ext cx="2116285" cy="4862870"/>
          </a:xfrm>
          <a:prstGeom prst="rect">
            <a:avLst/>
          </a:prstGeom>
          <a:noFill/>
        </p:spPr>
        <p:txBody>
          <a:bodyPr wrap="none" rtlCol="0">
            <a:spAutoFit/>
          </a:bodyPr>
          <a:lstStyle/>
          <a:p>
            <a:r>
              <a:rPr lang="en-US" sz="1000" dirty="0" err="1"/>
              <a:t>pnfName</a:t>
            </a:r>
            <a:r>
              <a:rPr lang="en-US" sz="1000" dirty="0"/>
              <a:t> – String [0..1]</a:t>
            </a:r>
          </a:p>
          <a:p>
            <a:r>
              <a:rPr lang="en-US" sz="1000" dirty="0"/>
              <a:t>pnfName2 – String [0..1]</a:t>
            </a:r>
          </a:p>
          <a:p>
            <a:r>
              <a:rPr lang="en-US" sz="1000" dirty="0" err="1"/>
              <a:t>selflink</a:t>
            </a:r>
            <a:r>
              <a:rPr lang="en-US" sz="1000" dirty="0"/>
              <a:t> – String [0..1]</a:t>
            </a:r>
          </a:p>
          <a:p>
            <a:r>
              <a:rPr lang="en-US" sz="1000" dirty="0"/>
              <a:t>pnfName2Source – String [0..1]</a:t>
            </a:r>
          </a:p>
          <a:p>
            <a:r>
              <a:rPr lang="en-US" sz="1000" dirty="0" err="1"/>
              <a:t>pnfId</a:t>
            </a:r>
            <a:r>
              <a:rPr lang="en-US" sz="1000" dirty="0"/>
              <a:t> – String [0..1]</a:t>
            </a:r>
          </a:p>
          <a:p>
            <a:r>
              <a:rPr lang="en-US" sz="1000" dirty="0" err="1"/>
              <a:t>equipType</a:t>
            </a:r>
            <a:r>
              <a:rPr lang="en-US" sz="1000" dirty="0"/>
              <a:t> – String [0..1]</a:t>
            </a:r>
          </a:p>
          <a:p>
            <a:r>
              <a:rPr lang="en-US" sz="1000" dirty="0" err="1"/>
              <a:t>equipVendor</a:t>
            </a:r>
            <a:r>
              <a:rPr lang="en-US" sz="1000" dirty="0"/>
              <a:t> – String [0..1]</a:t>
            </a:r>
          </a:p>
          <a:p>
            <a:r>
              <a:rPr lang="en-US" sz="1000" dirty="0" err="1"/>
              <a:t>equipModel</a:t>
            </a:r>
            <a:r>
              <a:rPr lang="en-US" sz="1000" dirty="0"/>
              <a:t> – String [0..1]</a:t>
            </a:r>
          </a:p>
          <a:p>
            <a:r>
              <a:rPr lang="en-US" sz="1000" dirty="0" err="1"/>
              <a:t>managementOption</a:t>
            </a:r>
            <a:r>
              <a:rPr lang="en-US" sz="1000" dirty="0"/>
              <a:t> – String [0..1]</a:t>
            </a:r>
          </a:p>
          <a:p>
            <a:r>
              <a:rPr lang="en-US" sz="1000" dirty="0" err="1"/>
              <a:t>orchestrationStatus</a:t>
            </a:r>
            <a:r>
              <a:rPr lang="en-US" sz="1000" dirty="0"/>
              <a:t> – String [0..1]</a:t>
            </a:r>
          </a:p>
          <a:p>
            <a:r>
              <a:rPr lang="en-US" sz="1000" dirty="0"/>
              <a:t>ipaddressV4Oam – String [0..1]</a:t>
            </a:r>
          </a:p>
          <a:p>
            <a:r>
              <a:rPr lang="en-US" sz="1000" dirty="0" err="1"/>
              <a:t>swVersion</a:t>
            </a:r>
            <a:r>
              <a:rPr lang="en-US" sz="1000" dirty="0"/>
              <a:t> – String [0..1]</a:t>
            </a:r>
          </a:p>
          <a:p>
            <a:r>
              <a:rPr lang="en-US" sz="1000" dirty="0" err="1"/>
              <a:t>inMaint</a:t>
            </a:r>
            <a:r>
              <a:rPr lang="en-US" sz="1000" dirty="0"/>
              <a:t> – Boolean [0..1]</a:t>
            </a:r>
          </a:p>
          <a:p>
            <a:r>
              <a:rPr lang="en-US" sz="1000" dirty="0" err="1"/>
              <a:t>frameId</a:t>
            </a:r>
            <a:r>
              <a:rPr lang="en-US" sz="1000" dirty="0"/>
              <a:t> – String [0..1]</a:t>
            </a:r>
          </a:p>
          <a:p>
            <a:r>
              <a:rPr lang="en-US" sz="1000" dirty="0" err="1"/>
              <a:t>serialNumber</a:t>
            </a:r>
            <a:r>
              <a:rPr lang="en-US" sz="1000" dirty="0"/>
              <a:t> – String [0..1]</a:t>
            </a:r>
          </a:p>
          <a:p>
            <a:r>
              <a:rPr lang="en-US" sz="1000" dirty="0"/>
              <a:t>ipaddressV4Loopback0 – String [0..1]</a:t>
            </a:r>
          </a:p>
          <a:p>
            <a:r>
              <a:rPr lang="en-US" sz="1000" dirty="0"/>
              <a:t>ipaddressV6Loopback0 – String [0..1]</a:t>
            </a:r>
          </a:p>
          <a:p>
            <a:r>
              <a:rPr lang="en-US" sz="1000" dirty="0"/>
              <a:t>ipaddressV4Aim – String [0..1]</a:t>
            </a:r>
          </a:p>
          <a:p>
            <a:r>
              <a:rPr lang="en-US" sz="1000" dirty="0"/>
              <a:t>ipaddressV6Aim – String [0..1]</a:t>
            </a:r>
          </a:p>
          <a:p>
            <a:r>
              <a:rPr lang="en-US" sz="1000" dirty="0"/>
              <a:t>ipaddressV6Oam – String [0..1]</a:t>
            </a:r>
          </a:p>
          <a:p>
            <a:r>
              <a:rPr lang="en-US" sz="1000" dirty="0" err="1"/>
              <a:t>invStatus</a:t>
            </a:r>
            <a:r>
              <a:rPr lang="en-US" sz="1000" dirty="0"/>
              <a:t> – String [0..1]</a:t>
            </a:r>
          </a:p>
          <a:p>
            <a:r>
              <a:rPr lang="en-US" sz="1000" dirty="0" err="1"/>
              <a:t>resourceVersion</a:t>
            </a:r>
            <a:r>
              <a:rPr lang="en-US" sz="1000" dirty="0"/>
              <a:t> – String [0..1]</a:t>
            </a:r>
          </a:p>
          <a:p>
            <a:r>
              <a:rPr lang="en-US" sz="1000" dirty="0" err="1"/>
              <a:t>provStatus</a:t>
            </a:r>
            <a:r>
              <a:rPr lang="en-US" sz="1000" dirty="0"/>
              <a:t> – String [0..1]</a:t>
            </a:r>
          </a:p>
          <a:p>
            <a:r>
              <a:rPr lang="en-US" sz="1000" dirty="0" err="1"/>
              <a:t>nfRole</a:t>
            </a:r>
            <a:r>
              <a:rPr lang="en-US" sz="1000" dirty="0"/>
              <a:t> – String [0..1]</a:t>
            </a:r>
          </a:p>
          <a:p>
            <a:r>
              <a:rPr lang="en-US" sz="1000" dirty="0" err="1"/>
              <a:t>adminstatus</a:t>
            </a:r>
            <a:r>
              <a:rPr lang="en-US" sz="1000" dirty="0"/>
              <a:t> – String [0..1]</a:t>
            </a:r>
          </a:p>
          <a:p>
            <a:r>
              <a:rPr lang="en-US" sz="1000" dirty="0" err="1"/>
              <a:t>opertionalStatus</a:t>
            </a:r>
            <a:r>
              <a:rPr lang="en-US" sz="1000" dirty="0"/>
              <a:t> – String [0..1]</a:t>
            </a:r>
          </a:p>
          <a:p>
            <a:r>
              <a:rPr lang="en-US" sz="1000" dirty="0" err="1"/>
              <a:t>modelCustomizationId</a:t>
            </a:r>
            <a:r>
              <a:rPr lang="en-US" sz="1000" dirty="0"/>
              <a:t> – String [0..1]</a:t>
            </a:r>
          </a:p>
          <a:p>
            <a:r>
              <a:rPr lang="en-US" sz="1000" dirty="0" err="1"/>
              <a:t>modelInvariantId</a:t>
            </a:r>
            <a:r>
              <a:rPr lang="en-US" sz="1000" dirty="0"/>
              <a:t> – String [0..1]</a:t>
            </a:r>
          </a:p>
          <a:p>
            <a:r>
              <a:rPr lang="en-US" sz="1000" dirty="0" err="1"/>
              <a:t>modelVersionId</a:t>
            </a:r>
            <a:r>
              <a:rPr lang="en-US" sz="1000" dirty="0"/>
              <a:t> – String [0..1]</a:t>
            </a:r>
          </a:p>
          <a:p>
            <a:r>
              <a:rPr lang="en-US" sz="1000" dirty="0"/>
              <a:t>pnfIpv4Address – String [0..1]</a:t>
            </a:r>
          </a:p>
          <a:p>
            <a:r>
              <a:rPr lang="en-US" sz="1000" dirty="0"/>
              <a:t>pnfIpv6Address – String [0..1]</a:t>
            </a:r>
          </a:p>
        </p:txBody>
      </p:sp>
      <p:sp>
        <p:nvSpPr>
          <p:cNvPr id="22" name="Diamond 21">
            <a:extLst>
              <a:ext uri="{FF2B5EF4-FFF2-40B4-BE49-F238E27FC236}">
                <a16:creationId xmlns:a16="http://schemas.microsoft.com/office/drawing/2014/main" id="{672D0651-6FEC-484F-979D-FDBBC80C313F}"/>
              </a:ext>
            </a:extLst>
          </p:cNvPr>
          <p:cNvSpPr/>
          <p:nvPr/>
        </p:nvSpPr>
        <p:spPr>
          <a:xfrm>
            <a:off x="4367833" y="1170345"/>
            <a:ext cx="95283" cy="127329"/>
          </a:xfrm>
          <a:prstGeom prst="diamond">
            <a:avLst/>
          </a:prstGeom>
          <a:solidFill>
            <a:schemeClr val="accent1"/>
          </a:solid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D30A3C4E-C767-42AA-9262-FB6D24A0C01A}"/>
              </a:ext>
            </a:extLst>
          </p:cNvPr>
          <p:cNvCxnSpPr>
            <a:cxnSpLocks/>
            <a:stCxn id="22" idx="2"/>
            <a:endCxn id="18" idx="0"/>
          </p:cNvCxnSpPr>
          <p:nvPr/>
        </p:nvCxnSpPr>
        <p:spPr>
          <a:xfrm flipH="1">
            <a:off x="4412177" y="1297674"/>
            <a:ext cx="3298" cy="223065"/>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670E2CD-73FA-4C35-BA1C-5D8CDE8DAEA0}"/>
              </a:ext>
            </a:extLst>
          </p:cNvPr>
          <p:cNvSpPr txBox="1"/>
          <p:nvPr/>
        </p:nvSpPr>
        <p:spPr>
          <a:xfrm>
            <a:off x="4155637" y="1155007"/>
            <a:ext cx="235962" cy="215444"/>
          </a:xfrm>
          <a:prstGeom prst="rect">
            <a:avLst/>
          </a:prstGeom>
          <a:noFill/>
        </p:spPr>
        <p:txBody>
          <a:bodyPr wrap="none" rtlCol="0">
            <a:spAutoFit/>
          </a:bodyPr>
          <a:lstStyle/>
          <a:p>
            <a:r>
              <a:rPr lang="en-US" sz="800" dirty="0"/>
              <a:t>1</a:t>
            </a:r>
          </a:p>
        </p:txBody>
      </p:sp>
      <p:sp>
        <p:nvSpPr>
          <p:cNvPr id="26" name="TextBox 25">
            <a:extLst>
              <a:ext uri="{FF2B5EF4-FFF2-40B4-BE49-F238E27FC236}">
                <a16:creationId xmlns:a16="http://schemas.microsoft.com/office/drawing/2014/main" id="{EB0FE650-A92B-474A-82DA-FBA5B50FEDC7}"/>
              </a:ext>
            </a:extLst>
          </p:cNvPr>
          <p:cNvSpPr txBox="1"/>
          <p:nvPr/>
        </p:nvSpPr>
        <p:spPr>
          <a:xfrm>
            <a:off x="4024406" y="1348067"/>
            <a:ext cx="389850" cy="215444"/>
          </a:xfrm>
          <a:prstGeom prst="rect">
            <a:avLst/>
          </a:prstGeom>
          <a:noFill/>
        </p:spPr>
        <p:txBody>
          <a:bodyPr wrap="none" rtlCol="0">
            <a:spAutoFit/>
          </a:bodyPr>
          <a:lstStyle/>
          <a:p>
            <a:r>
              <a:rPr lang="en-US" sz="800" dirty="0"/>
              <a:t>5000</a:t>
            </a:r>
          </a:p>
        </p:txBody>
      </p:sp>
    </p:spTree>
    <p:extLst>
      <p:ext uri="{BB962C8B-B14F-4D97-AF65-F5344CB8AC3E}">
        <p14:creationId xmlns:p14="http://schemas.microsoft.com/office/powerpoint/2010/main" val="1870168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18893" y="-2880"/>
            <a:ext cx="866673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SOL 001 Civic Address RFC 6225 Geolocation</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868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18893" y="-2880"/>
            <a:ext cx="247170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TS32.</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D393CD0-9B37-4CB6-A742-E3EA4E1F26D1}"/>
              </a:ext>
            </a:extLst>
          </p:cNvPr>
          <p:cNvSpPr txBox="1"/>
          <p:nvPr/>
        </p:nvSpPr>
        <p:spPr>
          <a:xfrm>
            <a:off x="429812" y="680726"/>
            <a:ext cx="7637930" cy="4832092"/>
          </a:xfrm>
          <a:prstGeom prst="rect">
            <a:avLst/>
          </a:prstGeom>
          <a:noFill/>
        </p:spPr>
        <p:txBody>
          <a:bodyPr wrap="square" rtlCol="0">
            <a:spAutoFit/>
          </a:bodyPr>
          <a:lstStyle/>
          <a:p>
            <a:r>
              <a:rPr lang="en-US" sz="1400" dirty="0"/>
              <a:t>Some IOC of TS 28.622 are derived from IOCs in TS 28.620 (Federation Umbrella Information Module)</a:t>
            </a:r>
          </a:p>
          <a:p>
            <a:r>
              <a:rPr lang="en-US" sz="1400" dirty="0"/>
              <a:t> </a:t>
            </a:r>
          </a:p>
          <a:p>
            <a:r>
              <a:rPr lang="en-US" sz="1400" dirty="0"/>
              <a:t>BR,</a:t>
            </a:r>
          </a:p>
          <a:p>
            <a:r>
              <a:rPr lang="en-US" sz="1400" dirty="0"/>
              <a:t>Jing</a:t>
            </a:r>
          </a:p>
          <a:p>
            <a:r>
              <a:rPr lang="en-US" sz="1400" dirty="0"/>
              <a:t> </a:t>
            </a:r>
          </a:p>
          <a:p>
            <a:r>
              <a:rPr lang="en-US" sz="1400" b="1" dirty="0"/>
              <a:t>From:</a:t>
            </a:r>
            <a:r>
              <a:rPr lang="en-US" sz="1400" dirty="0"/>
              <a:t> Andrianov, Anatoly (Nokia - US/Naperville) </a:t>
            </a:r>
            <a:br>
              <a:rPr lang="en-US" sz="1400" dirty="0"/>
            </a:br>
            <a:r>
              <a:rPr lang="en-US" sz="1400" b="1" dirty="0"/>
              <a:t>Sent:</a:t>
            </a:r>
            <a:r>
              <a:rPr lang="en-US" sz="1400" dirty="0"/>
              <a:t> Friday, November 22, 2019 8:29 AM</a:t>
            </a:r>
            <a:br>
              <a:rPr lang="en-US" sz="1400" dirty="0"/>
            </a:br>
            <a:r>
              <a:rPr lang="en-US" sz="1400" b="1" dirty="0"/>
              <a:t>To:</a:t>
            </a:r>
            <a:r>
              <a:rPr lang="en-US" sz="1400" dirty="0"/>
              <a:t> Cheung, Ben (Nokia - US/Murray Hill) &lt;</a:t>
            </a:r>
            <a:r>
              <a:rPr lang="en-US" sz="1400" u="sng" dirty="0">
                <a:hlinkClick r:id="rId6"/>
              </a:rPr>
              <a:t>ben.cheung@nokia.com</a:t>
            </a:r>
            <a:r>
              <a:rPr lang="en-US" sz="1400" dirty="0"/>
              <a:t>&gt;</a:t>
            </a:r>
            <a:br>
              <a:rPr lang="en-US" sz="1400" dirty="0"/>
            </a:br>
            <a:r>
              <a:rPr lang="en-US" sz="1400" b="1" dirty="0"/>
              <a:t>Cc:</a:t>
            </a:r>
            <a:r>
              <a:rPr lang="en-US" sz="1400" dirty="0"/>
              <a:t> Ping, Jing (NSB - CN/Chengdu) &lt;</a:t>
            </a:r>
            <a:r>
              <a:rPr lang="en-US" sz="1400" u="sng" dirty="0">
                <a:hlinkClick r:id="rId7"/>
              </a:rPr>
              <a:t>jing.ping@nokia-sbell.com</a:t>
            </a:r>
            <a:r>
              <a:rPr lang="en-US" sz="1400" dirty="0"/>
              <a:t>&gt;; Andrianov, Anatoly (Nokia - US/Naperville) &lt;</a:t>
            </a:r>
            <a:r>
              <a:rPr lang="en-US" sz="1400" u="sng" dirty="0">
                <a:hlinkClick r:id="rId8"/>
              </a:rPr>
              <a:t>anatoly.andrianov@nokia.com</a:t>
            </a:r>
            <a:r>
              <a:rPr lang="en-US" sz="1400" dirty="0"/>
              <a:t>&gt;</a:t>
            </a:r>
            <a:br>
              <a:rPr lang="en-US" sz="1400" dirty="0"/>
            </a:br>
            <a:r>
              <a:rPr lang="en-US" sz="1400" b="1" dirty="0"/>
              <a:t>Subject:</a:t>
            </a:r>
            <a:r>
              <a:rPr lang="en-US" sz="1400" dirty="0"/>
              <a:t> RE: 5G Configuration / Resource Model</a:t>
            </a:r>
          </a:p>
          <a:p>
            <a:r>
              <a:rPr lang="en-US" sz="1400" dirty="0"/>
              <a:t> </a:t>
            </a:r>
          </a:p>
          <a:p>
            <a:r>
              <a:rPr lang="en-US" sz="1400" dirty="0"/>
              <a:t>Hi Ben,</a:t>
            </a:r>
          </a:p>
          <a:p>
            <a:r>
              <a:rPr lang="en-US" sz="1400" dirty="0"/>
              <a:t> </a:t>
            </a:r>
          </a:p>
          <a:p>
            <a:r>
              <a:rPr lang="en-US" sz="1400" dirty="0"/>
              <a:t>Yes, 5G NRM is in TS 28.541. For complete 5G picture you also need to look at TS 28.622 (generic NRM) and TS 28.632 (inventory NRM). There are several NRMs for LTE… for 5G we tried to consolidate all necessary information in one place, but as you may see (28.622 and 28.632) it’s not the case now.</a:t>
            </a:r>
          </a:p>
          <a:p>
            <a:r>
              <a:rPr lang="en-US" sz="1400" dirty="0"/>
              <a:t> </a:t>
            </a:r>
          </a:p>
          <a:p>
            <a:r>
              <a:rPr lang="en-US" sz="1400" dirty="0"/>
              <a:t>-Anatoly</a:t>
            </a:r>
          </a:p>
          <a:p>
            <a:r>
              <a:rPr lang="en-US" sz="1400" dirty="0"/>
              <a:t>P.S.: I’m CC-</a:t>
            </a:r>
            <a:r>
              <a:rPr lang="en-US" sz="1400" dirty="0" err="1"/>
              <a:t>ing</a:t>
            </a:r>
            <a:r>
              <a:rPr lang="en-US" sz="1400" dirty="0"/>
              <a:t> Jing – she is the rapporteur of 5G NRM</a:t>
            </a:r>
          </a:p>
          <a:p>
            <a:endParaRPr lang="en-US" sz="1400" dirty="0"/>
          </a:p>
          <a:p>
            <a:endParaRPr lang="en-US" sz="1400" dirty="0"/>
          </a:p>
        </p:txBody>
      </p:sp>
    </p:spTree>
    <p:extLst>
      <p:ext uri="{BB962C8B-B14F-4D97-AF65-F5344CB8AC3E}">
        <p14:creationId xmlns:p14="http://schemas.microsoft.com/office/powerpoint/2010/main" val="613686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Rounded Corners 45">
            <a:extLst>
              <a:ext uri="{FF2B5EF4-FFF2-40B4-BE49-F238E27FC236}">
                <a16:creationId xmlns:a16="http://schemas.microsoft.com/office/drawing/2014/main" id="{419DE90C-0664-4F95-B54A-B7EF36AFEC7B}"/>
              </a:ext>
            </a:extLst>
          </p:cNvPr>
          <p:cNvSpPr/>
          <p:nvPr/>
        </p:nvSpPr>
        <p:spPr>
          <a:xfrm>
            <a:off x="240026" y="3665895"/>
            <a:ext cx="2217881" cy="2755898"/>
          </a:xfrm>
          <a:prstGeom prst="roundRect">
            <a:avLst>
              <a:gd name="adj" fmla="val 3336"/>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Rounded Corners 44">
            <a:extLst>
              <a:ext uri="{FF2B5EF4-FFF2-40B4-BE49-F238E27FC236}">
                <a16:creationId xmlns:a16="http://schemas.microsoft.com/office/drawing/2014/main" id="{515772C5-5A03-49C7-B03C-46F870381ECE}"/>
              </a:ext>
            </a:extLst>
          </p:cNvPr>
          <p:cNvSpPr/>
          <p:nvPr/>
        </p:nvSpPr>
        <p:spPr>
          <a:xfrm>
            <a:off x="3575032" y="4419364"/>
            <a:ext cx="4069353" cy="1886943"/>
          </a:xfrm>
          <a:prstGeom prst="roundRect">
            <a:avLst>
              <a:gd name="adj" fmla="val 3336"/>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18893" y="-2880"/>
            <a:ext cx="168828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Sources</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Rounded Corners 1">
            <a:extLst>
              <a:ext uri="{FF2B5EF4-FFF2-40B4-BE49-F238E27FC236}">
                <a16:creationId xmlns:a16="http://schemas.microsoft.com/office/drawing/2014/main" id="{51BE7479-641B-428C-ABF5-C7864561AF1F}"/>
              </a:ext>
            </a:extLst>
          </p:cNvPr>
          <p:cNvSpPr/>
          <p:nvPr/>
        </p:nvSpPr>
        <p:spPr>
          <a:xfrm>
            <a:off x="484094" y="1002101"/>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B9DB2AD-CB96-41A5-9627-8B1906CD95D6}"/>
              </a:ext>
            </a:extLst>
          </p:cNvPr>
          <p:cNvSpPr txBox="1"/>
          <p:nvPr/>
        </p:nvSpPr>
        <p:spPr>
          <a:xfrm>
            <a:off x="577059" y="1182426"/>
            <a:ext cx="1616596" cy="369332"/>
          </a:xfrm>
          <a:prstGeom prst="rect">
            <a:avLst/>
          </a:prstGeom>
          <a:noFill/>
        </p:spPr>
        <p:txBody>
          <a:bodyPr wrap="none" rtlCol="0">
            <a:spAutoFit/>
          </a:bodyPr>
          <a:lstStyle/>
          <a:p>
            <a:r>
              <a:rPr lang="en-US" b="1" dirty="0">
                <a:solidFill>
                  <a:schemeClr val="bg1"/>
                </a:solidFill>
              </a:rPr>
              <a:t>3GPP TS28.501</a:t>
            </a:r>
          </a:p>
        </p:txBody>
      </p:sp>
      <p:sp>
        <p:nvSpPr>
          <p:cNvPr id="11" name="Rectangle: Rounded Corners 10">
            <a:extLst>
              <a:ext uri="{FF2B5EF4-FFF2-40B4-BE49-F238E27FC236}">
                <a16:creationId xmlns:a16="http://schemas.microsoft.com/office/drawing/2014/main" id="{0BCD67DF-FB49-4C07-AE4E-D48FAA5A2FD0}"/>
              </a:ext>
            </a:extLst>
          </p:cNvPr>
          <p:cNvSpPr/>
          <p:nvPr/>
        </p:nvSpPr>
        <p:spPr>
          <a:xfrm>
            <a:off x="484094" y="3810681"/>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C1163BF-B10F-4274-8918-5CC1B276F8C9}"/>
              </a:ext>
            </a:extLst>
          </p:cNvPr>
          <p:cNvSpPr txBox="1"/>
          <p:nvPr/>
        </p:nvSpPr>
        <p:spPr>
          <a:xfrm>
            <a:off x="577059" y="3883430"/>
            <a:ext cx="1697644" cy="646331"/>
          </a:xfrm>
          <a:prstGeom prst="rect">
            <a:avLst/>
          </a:prstGeom>
          <a:noFill/>
        </p:spPr>
        <p:txBody>
          <a:bodyPr wrap="none" rtlCol="0">
            <a:spAutoFit/>
          </a:bodyPr>
          <a:lstStyle/>
          <a:p>
            <a:r>
              <a:rPr lang="en-US" b="1" dirty="0">
                <a:solidFill>
                  <a:schemeClr val="bg1"/>
                </a:solidFill>
              </a:rPr>
              <a:t>TMF GB922</a:t>
            </a:r>
          </a:p>
          <a:p>
            <a:r>
              <a:rPr lang="en-US" b="1" dirty="0">
                <a:solidFill>
                  <a:schemeClr val="bg1"/>
                </a:solidFill>
              </a:rPr>
              <a:t>Location (Place)</a:t>
            </a:r>
          </a:p>
        </p:txBody>
      </p:sp>
      <p:sp>
        <p:nvSpPr>
          <p:cNvPr id="13" name="Rectangle: Rounded Corners 12">
            <a:extLst>
              <a:ext uri="{FF2B5EF4-FFF2-40B4-BE49-F238E27FC236}">
                <a16:creationId xmlns:a16="http://schemas.microsoft.com/office/drawing/2014/main" id="{DF1CEAF7-945F-4A6F-A643-53B62C576CDF}"/>
              </a:ext>
            </a:extLst>
          </p:cNvPr>
          <p:cNvSpPr/>
          <p:nvPr/>
        </p:nvSpPr>
        <p:spPr>
          <a:xfrm>
            <a:off x="484094" y="4615081"/>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517ECFD-1654-4FE6-B825-F0852C48026C}"/>
              </a:ext>
            </a:extLst>
          </p:cNvPr>
          <p:cNvSpPr txBox="1"/>
          <p:nvPr/>
        </p:nvSpPr>
        <p:spPr>
          <a:xfrm>
            <a:off x="577059" y="4701624"/>
            <a:ext cx="1434752" cy="646331"/>
          </a:xfrm>
          <a:prstGeom prst="rect">
            <a:avLst/>
          </a:prstGeom>
          <a:noFill/>
        </p:spPr>
        <p:txBody>
          <a:bodyPr wrap="none" rtlCol="0">
            <a:spAutoFit/>
          </a:bodyPr>
          <a:lstStyle/>
          <a:p>
            <a:r>
              <a:rPr lang="en-US" b="1" dirty="0">
                <a:solidFill>
                  <a:schemeClr val="bg1"/>
                </a:solidFill>
              </a:rPr>
              <a:t>RFC 6225</a:t>
            </a:r>
          </a:p>
          <a:p>
            <a:r>
              <a:rPr lang="en-US" b="1" dirty="0">
                <a:solidFill>
                  <a:schemeClr val="bg1"/>
                </a:solidFill>
              </a:rPr>
              <a:t>Geo Location</a:t>
            </a:r>
          </a:p>
        </p:txBody>
      </p:sp>
      <p:sp>
        <p:nvSpPr>
          <p:cNvPr id="15" name="Rectangle: Rounded Corners 14">
            <a:extLst>
              <a:ext uri="{FF2B5EF4-FFF2-40B4-BE49-F238E27FC236}">
                <a16:creationId xmlns:a16="http://schemas.microsoft.com/office/drawing/2014/main" id="{1827873D-E092-453F-B12D-C8D8D6CED8CE}"/>
              </a:ext>
            </a:extLst>
          </p:cNvPr>
          <p:cNvSpPr/>
          <p:nvPr/>
        </p:nvSpPr>
        <p:spPr>
          <a:xfrm>
            <a:off x="4717996" y="1002101"/>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E34866B-B6B0-4B8F-B876-4B1DF8842FB9}"/>
              </a:ext>
            </a:extLst>
          </p:cNvPr>
          <p:cNvSpPr txBox="1"/>
          <p:nvPr/>
        </p:nvSpPr>
        <p:spPr>
          <a:xfrm>
            <a:off x="4749489" y="1182426"/>
            <a:ext cx="1484702" cy="369332"/>
          </a:xfrm>
          <a:prstGeom prst="rect">
            <a:avLst/>
          </a:prstGeom>
          <a:noFill/>
        </p:spPr>
        <p:txBody>
          <a:bodyPr wrap="none" rtlCol="0">
            <a:spAutoFit/>
          </a:bodyPr>
          <a:lstStyle/>
          <a:p>
            <a:r>
              <a:rPr lang="en-US" b="1" dirty="0">
                <a:solidFill>
                  <a:schemeClr val="bg1"/>
                </a:solidFill>
              </a:rPr>
              <a:t>A&amp;AI Schema</a:t>
            </a:r>
          </a:p>
        </p:txBody>
      </p:sp>
      <p:sp>
        <p:nvSpPr>
          <p:cNvPr id="17" name="Rectangle: Rounded Corners 16">
            <a:extLst>
              <a:ext uri="{FF2B5EF4-FFF2-40B4-BE49-F238E27FC236}">
                <a16:creationId xmlns:a16="http://schemas.microsoft.com/office/drawing/2014/main" id="{1B707B16-E4E9-4761-8935-9BA4B0EDA836}"/>
              </a:ext>
            </a:extLst>
          </p:cNvPr>
          <p:cNvSpPr/>
          <p:nvPr/>
        </p:nvSpPr>
        <p:spPr>
          <a:xfrm>
            <a:off x="4720047" y="1807807"/>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565CAD2-1B9B-4210-933A-3611C8FA236D}"/>
              </a:ext>
            </a:extLst>
          </p:cNvPr>
          <p:cNvSpPr txBox="1"/>
          <p:nvPr/>
        </p:nvSpPr>
        <p:spPr>
          <a:xfrm>
            <a:off x="4751540" y="1988132"/>
            <a:ext cx="960519" cy="369332"/>
          </a:xfrm>
          <a:prstGeom prst="rect">
            <a:avLst/>
          </a:prstGeom>
          <a:noFill/>
        </p:spPr>
        <p:txBody>
          <a:bodyPr wrap="none" rtlCol="0">
            <a:spAutoFit/>
          </a:bodyPr>
          <a:lstStyle/>
          <a:p>
            <a:r>
              <a:rPr lang="en-US" b="1" dirty="0">
                <a:solidFill>
                  <a:schemeClr val="bg1"/>
                </a:solidFill>
              </a:rPr>
              <a:t>SDC AID</a:t>
            </a:r>
          </a:p>
        </p:txBody>
      </p:sp>
      <p:sp>
        <p:nvSpPr>
          <p:cNvPr id="19" name="Rectangle: Rounded Corners 18">
            <a:extLst>
              <a:ext uri="{FF2B5EF4-FFF2-40B4-BE49-F238E27FC236}">
                <a16:creationId xmlns:a16="http://schemas.microsoft.com/office/drawing/2014/main" id="{206ECE94-2A3B-44EF-90B8-752787BC09DE}"/>
              </a:ext>
            </a:extLst>
          </p:cNvPr>
          <p:cNvSpPr/>
          <p:nvPr/>
        </p:nvSpPr>
        <p:spPr>
          <a:xfrm>
            <a:off x="4717996" y="2620512"/>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E702B2B-5000-4E44-AA5D-422B64265E4B}"/>
              </a:ext>
            </a:extLst>
          </p:cNvPr>
          <p:cNvSpPr txBox="1"/>
          <p:nvPr/>
        </p:nvSpPr>
        <p:spPr>
          <a:xfrm>
            <a:off x="4749489" y="2729261"/>
            <a:ext cx="1401602" cy="461665"/>
          </a:xfrm>
          <a:prstGeom prst="rect">
            <a:avLst/>
          </a:prstGeom>
          <a:noFill/>
        </p:spPr>
        <p:txBody>
          <a:bodyPr wrap="none" rtlCol="0">
            <a:spAutoFit/>
          </a:bodyPr>
          <a:lstStyle/>
          <a:p>
            <a:r>
              <a:rPr lang="en-US" sz="1200" b="1" dirty="0">
                <a:solidFill>
                  <a:schemeClr val="bg1"/>
                </a:solidFill>
              </a:rPr>
              <a:t>ONAP Platform</a:t>
            </a:r>
          </a:p>
          <a:p>
            <a:r>
              <a:rPr lang="en-US" sz="1200" b="1" dirty="0">
                <a:solidFill>
                  <a:schemeClr val="bg1"/>
                </a:solidFill>
              </a:rPr>
              <a:t>Information Model</a:t>
            </a:r>
          </a:p>
        </p:txBody>
      </p:sp>
      <p:sp>
        <p:nvSpPr>
          <p:cNvPr id="23" name="Rectangle: Rounded Corners 22">
            <a:extLst>
              <a:ext uri="{FF2B5EF4-FFF2-40B4-BE49-F238E27FC236}">
                <a16:creationId xmlns:a16="http://schemas.microsoft.com/office/drawing/2014/main" id="{319EFEA7-AEB0-4F3F-ACC1-E07125D64BC3}"/>
              </a:ext>
            </a:extLst>
          </p:cNvPr>
          <p:cNvSpPr/>
          <p:nvPr/>
        </p:nvSpPr>
        <p:spPr>
          <a:xfrm>
            <a:off x="4717996" y="3481228"/>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9854649-53A4-45D6-ABC1-D865D9DF2BE4}"/>
              </a:ext>
            </a:extLst>
          </p:cNvPr>
          <p:cNvSpPr txBox="1"/>
          <p:nvPr/>
        </p:nvSpPr>
        <p:spPr>
          <a:xfrm>
            <a:off x="4749489" y="3520307"/>
            <a:ext cx="1697516" cy="646331"/>
          </a:xfrm>
          <a:prstGeom prst="rect">
            <a:avLst/>
          </a:prstGeom>
          <a:noFill/>
        </p:spPr>
        <p:txBody>
          <a:bodyPr wrap="none" rtlCol="0">
            <a:spAutoFit/>
          </a:bodyPr>
          <a:lstStyle/>
          <a:p>
            <a:r>
              <a:rPr lang="en-US" b="1" dirty="0">
                <a:solidFill>
                  <a:schemeClr val="bg1"/>
                </a:solidFill>
              </a:rPr>
              <a:t>Complex Object</a:t>
            </a:r>
          </a:p>
          <a:p>
            <a:r>
              <a:rPr lang="en-US" b="1" dirty="0">
                <a:solidFill>
                  <a:schemeClr val="bg1"/>
                </a:solidFill>
              </a:rPr>
              <a:t>Place object</a:t>
            </a:r>
          </a:p>
        </p:txBody>
      </p:sp>
      <p:sp>
        <p:nvSpPr>
          <p:cNvPr id="25" name="Rectangle: Rounded Corners 24">
            <a:extLst>
              <a:ext uri="{FF2B5EF4-FFF2-40B4-BE49-F238E27FC236}">
                <a16:creationId xmlns:a16="http://schemas.microsoft.com/office/drawing/2014/main" id="{F9C2809C-891F-4663-BF9C-FE9F3460F263}"/>
              </a:ext>
            </a:extLst>
          </p:cNvPr>
          <p:cNvSpPr/>
          <p:nvPr/>
        </p:nvSpPr>
        <p:spPr>
          <a:xfrm>
            <a:off x="486145" y="5443284"/>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CA3C5AB-F480-4BBE-9A8A-8A1DD881ACF4}"/>
              </a:ext>
            </a:extLst>
          </p:cNvPr>
          <p:cNvSpPr txBox="1"/>
          <p:nvPr/>
        </p:nvSpPr>
        <p:spPr>
          <a:xfrm>
            <a:off x="579110" y="5482363"/>
            <a:ext cx="1440459" cy="646331"/>
          </a:xfrm>
          <a:prstGeom prst="rect">
            <a:avLst/>
          </a:prstGeom>
          <a:noFill/>
        </p:spPr>
        <p:txBody>
          <a:bodyPr wrap="none" rtlCol="0">
            <a:spAutoFit/>
          </a:bodyPr>
          <a:lstStyle/>
          <a:p>
            <a:r>
              <a:rPr lang="en-US" b="1" dirty="0">
                <a:solidFill>
                  <a:schemeClr val="bg1"/>
                </a:solidFill>
              </a:rPr>
              <a:t>ETSI SOL 001</a:t>
            </a:r>
          </a:p>
          <a:p>
            <a:r>
              <a:rPr lang="en-US" b="1" dirty="0">
                <a:solidFill>
                  <a:schemeClr val="bg1"/>
                </a:solidFill>
              </a:rPr>
              <a:t>Civic Address</a:t>
            </a:r>
          </a:p>
        </p:txBody>
      </p:sp>
      <p:sp>
        <p:nvSpPr>
          <p:cNvPr id="27" name="Rectangle: Rounded Corners 26">
            <a:extLst>
              <a:ext uri="{FF2B5EF4-FFF2-40B4-BE49-F238E27FC236}">
                <a16:creationId xmlns:a16="http://schemas.microsoft.com/office/drawing/2014/main" id="{341A38A0-1F50-4431-AFBB-F0CF366AF6A2}"/>
              </a:ext>
            </a:extLst>
          </p:cNvPr>
          <p:cNvSpPr/>
          <p:nvPr/>
        </p:nvSpPr>
        <p:spPr>
          <a:xfrm>
            <a:off x="7092363" y="1002101"/>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6CFC669C-E093-45E7-A35E-E38CE7B81A56}"/>
              </a:ext>
            </a:extLst>
          </p:cNvPr>
          <p:cNvSpPr txBox="1"/>
          <p:nvPr/>
        </p:nvSpPr>
        <p:spPr>
          <a:xfrm>
            <a:off x="7185328" y="1182426"/>
            <a:ext cx="1272849" cy="369332"/>
          </a:xfrm>
          <a:prstGeom prst="rect">
            <a:avLst/>
          </a:prstGeom>
          <a:noFill/>
        </p:spPr>
        <p:txBody>
          <a:bodyPr wrap="none" rtlCol="0">
            <a:spAutoFit/>
          </a:bodyPr>
          <a:lstStyle/>
          <a:p>
            <a:r>
              <a:rPr lang="en-US" b="1" dirty="0">
                <a:solidFill>
                  <a:schemeClr val="bg1"/>
                </a:solidFill>
              </a:rPr>
              <a:t>ORAN </a:t>
            </a:r>
            <a:r>
              <a:rPr lang="en-US" b="1" dirty="0" err="1">
                <a:solidFill>
                  <a:schemeClr val="bg1"/>
                </a:solidFill>
              </a:rPr>
              <a:t>WGx</a:t>
            </a:r>
            <a:endParaRPr lang="en-US" b="1" dirty="0">
              <a:solidFill>
                <a:schemeClr val="bg1"/>
              </a:solidFill>
            </a:endParaRPr>
          </a:p>
        </p:txBody>
      </p:sp>
      <p:sp>
        <p:nvSpPr>
          <p:cNvPr id="29" name="Rectangle: Rounded Corners 28">
            <a:extLst>
              <a:ext uri="{FF2B5EF4-FFF2-40B4-BE49-F238E27FC236}">
                <a16:creationId xmlns:a16="http://schemas.microsoft.com/office/drawing/2014/main" id="{B3D34EAF-5A62-4D63-BA9D-F827F8802F8D}"/>
              </a:ext>
            </a:extLst>
          </p:cNvPr>
          <p:cNvSpPr/>
          <p:nvPr/>
        </p:nvSpPr>
        <p:spPr>
          <a:xfrm>
            <a:off x="2601045" y="1010286"/>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7ED70CA-34A9-4C8B-B6D1-D47188A2A07F}"/>
              </a:ext>
            </a:extLst>
          </p:cNvPr>
          <p:cNvSpPr txBox="1"/>
          <p:nvPr/>
        </p:nvSpPr>
        <p:spPr>
          <a:xfrm>
            <a:off x="2694010" y="1059983"/>
            <a:ext cx="1102481" cy="646331"/>
          </a:xfrm>
          <a:prstGeom prst="rect">
            <a:avLst/>
          </a:prstGeom>
          <a:noFill/>
        </p:spPr>
        <p:txBody>
          <a:bodyPr wrap="none" rtlCol="0">
            <a:spAutoFit/>
          </a:bodyPr>
          <a:lstStyle/>
          <a:p>
            <a:r>
              <a:rPr lang="en-US" b="1" dirty="0">
                <a:solidFill>
                  <a:schemeClr val="bg1"/>
                </a:solidFill>
              </a:rPr>
              <a:t>3GPP</a:t>
            </a:r>
          </a:p>
          <a:p>
            <a:r>
              <a:rPr lang="en-US" b="1" dirty="0">
                <a:solidFill>
                  <a:schemeClr val="bg1"/>
                </a:solidFill>
              </a:rPr>
              <a:t>Inventory</a:t>
            </a:r>
          </a:p>
        </p:txBody>
      </p:sp>
      <p:sp>
        <p:nvSpPr>
          <p:cNvPr id="31" name="Rectangle: Rounded Corners 30">
            <a:extLst>
              <a:ext uri="{FF2B5EF4-FFF2-40B4-BE49-F238E27FC236}">
                <a16:creationId xmlns:a16="http://schemas.microsoft.com/office/drawing/2014/main" id="{4698CFA3-C1C9-4DB9-89FD-B7AC1EBFAAD5}"/>
              </a:ext>
            </a:extLst>
          </p:cNvPr>
          <p:cNvSpPr/>
          <p:nvPr/>
        </p:nvSpPr>
        <p:spPr>
          <a:xfrm>
            <a:off x="2601045" y="1890529"/>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375DEFAC-5B0F-4311-9556-485B9CA8B84E}"/>
              </a:ext>
            </a:extLst>
          </p:cNvPr>
          <p:cNvSpPr txBox="1"/>
          <p:nvPr/>
        </p:nvSpPr>
        <p:spPr>
          <a:xfrm>
            <a:off x="2694010" y="1940226"/>
            <a:ext cx="1215397" cy="646331"/>
          </a:xfrm>
          <a:prstGeom prst="rect">
            <a:avLst/>
          </a:prstGeom>
          <a:noFill/>
        </p:spPr>
        <p:txBody>
          <a:bodyPr wrap="none" rtlCol="0">
            <a:spAutoFit/>
          </a:bodyPr>
          <a:lstStyle/>
          <a:p>
            <a:r>
              <a:rPr lang="en-US" b="1" dirty="0">
                <a:solidFill>
                  <a:schemeClr val="bg1"/>
                </a:solidFill>
              </a:rPr>
              <a:t>ITUT X.731</a:t>
            </a:r>
          </a:p>
          <a:p>
            <a:r>
              <a:rPr lang="en-US" b="1" dirty="0">
                <a:solidFill>
                  <a:schemeClr val="bg1"/>
                </a:solidFill>
              </a:rPr>
              <a:t>Op/Admin</a:t>
            </a:r>
          </a:p>
        </p:txBody>
      </p:sp>
      <p:sp>
        <p:nvSpPr>
          <p:cNvPr id="33" name="Rectangle: Rounded Corners 32">
            <a:extLst>
              <a:ext uri="{FF2B5EF4-FFF2-40B4-BE49-F238E27FC236}">
                <a16:creationId xmlns:a16="http://schemas.microsoft.com/office/drawing/2014/main" id="{13322D73-D3EE-4009-AAB1-6CD54854D68B}"/>
              </a:ext>
            </a:extLst>
          </p:cNvPr>
          <p:cNvSpPr/>
          <p:nvPr/>
        </p:nvSpPr>
        <p:spPr>
          <a:xfrm>
            <a:off x="2591074" y="2774058"/>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D636EA85-6720-4A28-80E3-8C5DA8C3237C}"/>
              </a:ext>
            </a:extLst>
          </p:cNvPr>
          <p:cNvSpPr txBox="1"/>
          <p:nvPr/>
        </p:nvSpPr>
        <p:spPr>
          <a:xfrm>
            <a:off x="2684039" y="2823755"/>
            <a:ext cx="1320426" cy="646331"/>
          </a:xfrm>
          <a:prstGeom prst="rect">
            <a:avLst/>
          </a:prstGeom>
          <a:noFill/>
        </p:spPr>
        <p:txBody>
          <a:bodyPr wrap="none" rtlCol="0">
            <a:spAutoFit/>
          </a:bodyPr>
          <a:lstStyle/>
          <a:p>
            <a:r>
              <a:rPr lang="en-US" b="1" dirty="0">
                <a:solidFill>
                  <a:schemeClr val="bg1"/>
                </a:solidFill>
              </a:rPr>
              <a:t>3GPP</a:t>
            </a:r>
          </a:p>
          <a:p>
            <a:r>
              <a:rPr lang="en-US" b="1" dirty="0">
                <a:solidFill>
                  <a:schemeClr val="bg1"/>
                </a:solidFill>
              </a:rPr>
              <a:t>Operational</a:t>
            </a:r>
          </a:p>
        </p:txBody>
      </p:sp>
      <p:sp>
        <p:nvSpPr>
          <p:cNvPr id="35" name="Rectangle: Rounded Corners 34">
            <a:extLst>
              <a:ext uri="{FF2B5EF4-FFF2-40B4-BE49-F238E27FC236}">
                <a16:creationId xmlns:a16="http://schemas.microsoft.com/office/drawing/2014/main" id="{63626F32-9DF5-48BF-92B0-E31616649FD3}"/>
              </a:ext>
            </a:extLst>
          </p:cNvPr>
          <p:cNvSpPr/>
          <p:nvPr/>
        </p:nvSpPr>
        <p:spPr>
          <a:xfrm>
            <a:off x="477260" y="1820548"/>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5CA0EA6-9F6B-49E4-8128-C96157697298}"/>
              </a:ext>
            </a:extLst>
          </p:cNvPr>
          <p:cNvSpPr txBox="1"/>
          <p:nvPr/>
        </p:nvSpPr>
        <p:spPr>
          <a:xfrm>
            <a:off x="570225" y="2000873"/>
            <a:ext cx="1616596" cy="369332"/>
          </a:xfrm>
          <a:prstGeom prst="rect">
            <a:avLst/>
          </a:prstGeom>
          <a:noFill/>
        </p:spPr>
        <p:txBody>
          <a:bodyPr wrap="none" rtlCol="0">
            <a:spAutoFit/>
          </a:bodyPr>
          <a:lstStyle/>
          <a:p>
            <a:r>
              <a:rPr lang="en-US" b="1" dirty="0">
                <a:solidFill>
                  <a:schemeClr val="bg1"/>
                </a:solidFill>
              </a:rPr>
              <a:t>3GPP TS32.106</a:t>
            </a:r>
          </a:p>
        </p:txBody>
      </p:sp>
      <p:sp>
        <p:nvSpPr>
          <p:cNvPr id="37" name="Rectangle: Rounded Corners 36">
            <a:extLst>
              <a:ext uri="{FF2B5EF4-FFF2-40B4-BE49-F238E27FC236}">
                <a16:creationId xmlns:a16="http://schemas.microsoft.com/office/drawing/2014/main" id="{BF82D05C-A9B8-4967-ADB8-ED98502B7CBE}"/>
              </a:ext>
            </a:extLst>
          </p:cNvPr>
          <p:cNvSpPr/>
          <p:nvPr/>
        </p:nvSpPr>
        <p:spPr>
          <a:xfrm>
            <a:off x="5730852" y="4575079"/>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659AB7B-064D-4607-ADA7-F8B2363209C4}"/>
              </a:ext>
            </a:extLst>
          </p:cNvPr>
          <p:cNvSpPr txBox="1"/>
          <p:nvPr/>
        </p:nvSpPr>
        <p:spPr>
          <a:xfrm>
            <a:off x="5823817" y="4616415"/>
            <a:ext cx="1616596" cy="646331"/>
          </a:xfrm>
          <a:prstGeom prst="rect">
            <a:avLst/>
          </a:prstGeom>
          <a:noFill/>
        </p:spPr>
        <p:txBody>
          <a:bodyPr wrap="none" rtlCol="0">
            <a:spAutoFit/>
          </a:bodyPr>
          <a:lstStyle/>
          <a:p>
            <a:r>
              <a:rPr lang="en-US" b="1" dirty="0">
                <a:solidFill>
                  <a:schemeClr val="bg1"/>
                </a:solidFill>
              </a:rPr>
              <a:t>3GPP TS28.540</a:t>
            </a:r>
          </a:p>
          <a:p>
            <a:r>
              <a:rPr lang="en-US" b="1" dirty="0">
                <a:solidFill>
                  <a:schemeClr val="bg1"/>
                </a:solidFill>
              </a:rPr>
              <a:t>5G NRM</a:t>
            </a:r>
          </a:p>
        </p:txBody>
      </p:sp>
      <p:sp>
        <p:nvSpPr>
          <p:cNvPr id="39" name="Rectangle: Rounded Corners 38">
            <a:extLst>
              <a:ext uri="{FF2B5EF4-FFF2-40B4-BE49-F238E27FC236}">
                <a16:creationId xmlns:a16="http://schemas.microsoft.com/office/drawing/2014/main" id="{71FEA0B1-DCCA-4825-B8DC-23512960B5B7}"/>
              </a:ext>
            </a:extLst>
          </p:cNvPr>
          <p:cNvSpPr/>
          <p:nvPr/>
        </p:nvSpPr>
        <p:spPr>
          <a:xfrm>
            <a:off x="5730852" y="5415038"/>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0ECB85C4-EF3A-4EEC-966D-D3EE012EEBFA}"/>
              </a:ext>
            </a:extLst>
          </p:cNvPr>
          <p:cNvSpPr txBox="1"/>
          <p:nvPr/>
        </p:nvSpPr>
        <p:spPr>
          <a:xfrm>
            <a:off x="5823817" y="5448407"/>
            <a:ext cx="1616596" cy="646331"/>
          </a:xfrm>
          <a:prstGeom prst="rect">
            <a:avLst/>
          </a:prstGeom>
          <a:noFill/>
        </p:spPr>
        <p:txBody>
          <a:bodyPr wrap="none" rtlCol="0">
            <a:spAutoFit/>
          </a:bodyPr>
          <a:lstStyle/>
          <a:p>
            <a:r>
              <a:rPr lang="en-US" b="1" dirty="0">
                <a:solidFill>
                  <a:schemeClr val="bg1"/>
                </a:solidFill>
              </a:rPr>
              <a:t>3GPP TS28.541</a:t>
            </a:r>
          </a:p>
          <a:p>
            <a:r>
              <a:rPr lang="en-US" b="1" dirty="0">
                <a:solidFill>
                  <a:schemeClr val="bg1"/>
                </a:solidFill>
              </a:rPr>
              <a:t>5G NRM</a:t>
            </a:r>
          </a:p>
        </p:txBody>
      </p:sp>
      <p:sp>
        <p:nvSpPr>
          <p:cNvPr id="41" name="Rectangle: Rounded Corners 40">
            <a:extLst>
              <a:ext uri="{FF2B5EF4-FFF2-40B4-BE49-F238E27FC236}">
                <a16:creationId xmlns:a16="http://schemas.microsoft.com/office/drawing/2014/main" id="{59113767-C399-453C-B0B3-665371A0B19F}"/>
              </a:ext>
            </a:extLst>
          </p:cNvPr>
          <p:cNvSpPr/>
          <p:nvPr/>
        </p:nvSpPr>
        <p:spPr>
          <a:xfrm>
            <a:off x="3778172" y="4572015"/>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E84AA72-BECD-4154-BD3E-2A747BDA1BB4}"/>
              </a:ext>
            </a:extLst>
          </p:cNvPr>
          <p:cNvSpPr txBox="1"/>
          <p:nvPr/>
        </p:nvSpPr>
        <p:spPr>
          <a:xfrm>
            <a:off x="3871137" y="4613351"/>
            <a:ext cx="1616596" cy="646331"/>
          </a:xfrm>
          <a:prstGeom prst="rect">
            <a:avLst/>
          </a:prstGeom>
          <a:noFill/>
        </p:spPr>
        <p:txBody>
          <a:bodyPr wrap="none" rtlCol="0">
            <a:spAutoFit/>
          </a:bodyPr>
          <a:lstStyle/>
          <a:p>
            <a:r>
              <a:rPr lang="en-US" b="1" dirty="0">
                <a:solidFill>
                  <a:schemeClr val="bg1"/>
                </a:solidFill>
              </a:rPr>
              <a:t>3GPP TS28.620</a:t>
            </a:r>
          </a:p>
          <a:p>
            <a:r>
              <a:rPr lang="en-US" b="1" dirty="0">
                <a:solidFill>
                  <a:schemeClr val="bg1"/>
                </a:solidFill>
              </a:rPr>
              <a:t>FNIM UIM</a:t>
            </a:r>
          </a:p>
        </p:txBody>
      </p:sp>
      <p:sp>
        <p:nvSpPr>
          <p:cNvPr id="43" name="Rectangle: Rounded Corners 42">
            <a:extLst>
              <a:ext uri="{FF2B5EF4-FFF2-40B4-BE49-F238E27FC236}">
                <a16:creationId xmlns:a16="http://schemas.microsoft.com/office/drawing/2014/main" id="{DBFF0FEF-B6A6-4917-859E-EB266F076715}"/>
              </a:ext>
            </a:extLst>
          </p:cNvPr>
          <p:cNvSpPr/>
          <p:nvPr/>
        </p:nvSpPr>
        <p:spPr>
          <a:xfrm>
            <a:off x="3778172" y="5411974"/>
            <a:ext cx="1739173" cy="7299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5703F8E-8849-4A73-B666-4E04C27A81B3}"/>
              </a:ext>
            </a:extLst>
          </p:cNvPr>
          <p:cNvSpPr txBox="1"/>
          <p:nvPr/>
        </p:nvSpPr>
        <p:spPr>
          <a:xfrm>
            <a:off x="3871137" y="5445343"/>
            <a:ext cx="1616596" cy="646331"/>
          </a:xfrm>
          <a:prstGeom prst="rect">
            <a:avLst/>
          </a:prstGeom>
          <a:noFill/>
        </p:spPr>
        <p:txBody>
          <a:bodyPr wrap="none" rtlCol="0">
            <a:spAutoFit/>
          </a:bodyPr>
          <a:lstStyle/>
          <a:p>
            <a:r>
              <a:rPr lang="en-US" b="1" dirty="0">
                <a:solidFill>
                  <a:schemeClr val="bg1"/>
                </a:solidFill>
              </a:rPr>
              <a:t>3GPP TS28.622</a:t>
            </a:r>
          </a:p>
          <a:p>
            <a:r>
              <a:rPr lang="en-US" b="1" dirty="0">
                <a:solidFill>
                  <a:schemeClr val="bg1"/>
                </a:solidFill>
              </a:rPr>
              <a:t>Generic NRM</a:t>
            </a:r>
          </a:p>
        </p:txBody>
      </p:sp>
    </p:spTree>
    <p:extLst>
      <p:ext uri="{BB962C8B-B14F-4D97-AF65-F5344CB8AC3E}">
        <p14:creationId xmlns:p14="http://schemas.microsoft.com/office/powerpoint/2010/main" val="458009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Basics &amp; 5G RAN</a:t>
            </a:r>
            <a:endParaRPr lang="ru-RU" dirty="0">
              <a:solidFill>
                <a:schemeClr val="bg1"/>
              </a:solidFill>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855380" cy="307777"/>
          </a:xfrm>
          <a:prstGeom prst="rect">
            <a:avLst/>
          </a:prstGeom>
          <a:noFill/>
        </p:spPr>
        <p:txBody>
          <a:bodyPr wrap="none" rtlCol="0">
            <a:spAutoFit/>
          </a:bodyPr>
          <a:lstStyle/>
          <a:p>
            <a:r>
              <a:rPr lang="en-US" sz="1400" dirty="0">
                <a:solidFill>
                  <a:schemeClr val="bg1"/>
                </a:solidFill>
              </a:rPr>
              <a:t>Benjamin Cheung, PhD</a:t>
            </a:r>
          </a:p>
        </p:txBody>
      </p:sp>
      <p:pic>
        <p:nvPicPr>
          <p:cNvPr id="14" name="Picture 6" descr="C:\Users\cheung\AppData\Local\Temp\SNAGHTML225242ed.PNG">
            <a:extLst>
              <a:ext uri="{FF2B5EF4-FFF2-40B4-BE49-F238E27FC236}">
                <a16:creationId xmlns:a16="http://schemas.microsoft.com/office/drawing/2014/main" id="{F69AB586-DB0F-4AAB-BE40-41526B8AF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4043" y="3100076"/>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414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a:extLst>
              <a:ext uri="{FF2B5EF4-FFF2-40B4-BE49-F238E27FC236}">
                <a16:creationId xmlns:a16="http://schemas.microsoft.com/office/drawing/2014/main" id="{61646861-F74B-41D4-A697-4BE7B68B1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618" y="2143908"/>
            <a:ext cx="7629753" cy="2779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peech Bubble: Rectangle with Corners Rounded 2">
            <a:extLst>
              <a:ext uri="{FF2B5EF4-FFF2-40B4-BE49-F238E27FC236}">
                <a16:creationId xmlns:a16="http://schemas.microsoft.com/office/drawing/2014/main" id="{E51B491C-42E8-49BD-AB5A-2657D99C309D}"/>
              </a:ext>
            </a:extLst>
          </p:cNvPr>
          <p:cNvSpPr/>
          <p:nvPr/>
        </p:nvSpPr>
        <p:spPr>
          <a:xfrm>
            <a:off x="2450593" y="1231788"/>
            <a:ext cx="2172614" cy="779892"/>
          </a:xfrm>
          <a:prstGeom prst="wedgeRoundRectCallout">
            <a:avLst>
              <a:gd name="adj1" fmla="val 13705"/>
              <a:gd name="adj2" fmla="val 91768"/>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DA574AA-A1FA-47D1-BB70-3F916C0C3044}"/>
              </a:ext>
            </a:extLst>
          </p:cNvPr>
          <p:cNvSpPr txBox="1"/>
          <p:nvPr/>
        </p:nvSpPr>
        <p:spPr>
          <a:xfrm>
            <a:off x="2715335" y="1290309"/>
            <a:ext cx="1616596" cy="646331"/>
          </a:xfrm>
          <a:prstGeom prst="rect">
            <a:avLst/>
          </a:prstGeom>
          <a:noFill/>
        </p:spPr>
        <p:txBody>
          <a:bodyPr wrap="none" rtlCol="0">
            <a:spAutoFit/>
          </a:bodyPr>
          <a:lstStyle/>
          <a:p>
            <a:r>
              <a:rPr lang="en-US" b="1" dirty="0">
                <a:solidFill>
                  <a:schemeClr val="bg1"/>
                </a:solidFill>
              </a:rPr>
              <a:t>3GPP TS28.622</a:t>
            </a:r>
          </a:p>
          <a:p>
            <a:r>
              <a:rPr lang="en-US" b="1" dirty="0">
                <a:solidFill>
                  <a:schemeClr val="bg1"/>
                </a:solidFill>
              </a:rPr>
              <a:t>Generic NRM</a:t>
            </a:r>
          </a:p>
        </p:txBody>
      </p:sp>
      <p:sp>
        <p:nvSpPr>
          <p:cNvPr id="8" name="Rectangle: Rounded Corners 7">
            <a:extLst>
              <a:ext uri="{FF2B5EF4-FFF2-40B4-BE49-F238E27FC236}">
                <a16:creationId xmlns:a16="http://schemas.microsoft.com/office/drawing/2014/main" id="{36D5399E-1E08-46C4-A1A9-728E59FC2ED3}"/>
              </a:ext>
            </a:extLst>
          </p:cNvPr>
          <p:cNvSpPr/>
          <p:nvPr/>
        </p:nvSpPr>
        <p:spPr>
          <a:xfrm>
            <a:off x="936346" y="3124573"/>
            <a:ext cx="2494482" cy="1886943"/>
          </a:xfrm>
          <a:prstGeom prst="roundRect">
            <a:avLst>
              <a:gd name="adj" fmla="val 3336"/>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peech Bubble: Rectangle with Corners Rounded 8">
            <a:extLst>
              <a:ext uri="{FF2B5EF4-FFF2-40B4-BE49-F238E27FC236}">
                <a16:creationId xmlns:a16="http://schemas.microsoft.com/office/drawing/2014/main" id="{881F86D6-716E-4F16-B583-F4639B528C67}"/>
              </a:ext>
            </a:extLst>
          </p:cNvPr>
          <p:cNvSpPr/>
          <p:nvPr/>
        </p:nvSpPr>
        <p:spPr>
          <a:xfrm>
            <a:off x="4695140" y="1244530"/>
            <a:ext cx="2172614" cy="779892"/>
          </a:xfrm>
          <a:prstGeom prst="wedgeRoundRectCallout">
            <a:avLst>
              <a:gd name="adj1" fmla="val 13705"/>
              <a:gd name="adj2" fmla="val 91768"/>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3490C7A-843D-4338-B44C-194CA9309212}"/>
              </a:ext>
            </a:extLst>
          </p:cNvPr>
          <p:cNvSpPr txBox="1"/>
          <p:nvPr/>
        </p:nvSpPr>
        <p:spPr>
          <a:xfrm>
            <a:off x="4959882" y="1303051"/>
            <a:ext cx="1616596" cy="646331"/>
          </a:xfrm>
          <a:prstGeom prst="rect">
            <a:avLst/>
          </a:prstGeom>
          <a:noFill/>
        </p:spPr>
        <p:txBody>
          <a:bodyPr wrap="none" rtlCol="0">
            <a:spAutoFit/>
          </a:bodyPr>
          <a:lstStyle/>
          <a:p>
            <a:r>
              <a:rPr lang="en-US" b="1" dirty="0">
                <a:solidFill>
                  <a:schemeClr val="bg1"/>
                </a:solidFill>
              </a:rPr>
              <a:t>3GPP TS28.620</a:t>
            </a:r>
          </a:p>
          <a:p>
            <a:r>
              <a:rPr lang="en-US" b="1" dirty="0">
                <a:solidFill>
                  <a:schemeClr val="bg1"/>
                </a:solidFill>
              </a:rPr>
              <a:t>FNIM, UIM</a:t>
            </a:r>
          </a:p>
        </p:txBody>
      </p:sp>
      <p:sp>
        <p:nvSpPr>
          <p:cNvPr id="4" name="TextBox 3">
            <a:extLst>
              <a:ext uri="{FF2B5EF4-FFF2-40B4-BE49-F238E27FC236}">
                <a16:creationId xmlns:a16="http://schemas.microsoft.com/office/drawing/2014/main" id="{4D3C7866-7DB5-456A-BE80-BE3545CAA493}"/>
              </a:ext>
            </a:extLst>
          </p:cNvPr>
          <p:cNvSpPr txBox="1"/>
          <p:nvPr/>
        </p:nvSpPr>
        <p:spPr>
          <a:xfrm>
            <a:off x="1060705" y="5416449"/>
            <a:ext cx="5450788" cy="276999"/>
          </a:xfrm>
          <a:prstGeom prst="rect">
            <a:avLst/>
          </a:prstGeom>
          <a:noFill/>
        </p:spPr>
        <p:txBody>
          <a:bodyPr wrap="none" rtlCol="0">
            <a:spAutoFit/>
          </a:bodyPr>
          <a:lstStyle/>
          <a:p>
            <a:r>
              <a:rPr lang="en-US" sz="1200" dirty="0"/>
              <a:t>* Federated Network Information Model (FNIM) , Umbrella Information Model (UIM)</a:t>
            </a:r>
          </a:p>
        </p:txBody>
      </p:sp>
    </p:spTree>
    <p:extLst>
      <p:ext uri="{BB962C8B-B14F-4D97-AF65-F5344CB8AC3E}">
        <p14:creationId xmlns:p14="http://schemas.microsoft.com/office/powerpoint/2010/main" val="2086531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a:extLst>
              <a:ext uri="{FF2B5EF4-FFF2-40B4-BE49-F238E27FC236}">
                <a16:creationId xmlns:a16="http://schemas.microsoft.com/office/drawing/2014/main" id="{586EE186-BA11-4E9B-9198-D537DF4DC3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48423"/>
            <a:ext cx="8322588"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peech Bubble: Rectangle with Corners Rounded 4">
            <a:extLst>
              <a:ext uri="{FF2B5EF4-FFF2-40B4-BE49-F238E27FC236}">
                <a16:creationId xmlns:a16="http://schemas.microsoft.com/office/drawing/2014/main" id="{57609702-7088-44C8-940C-B52946FC072D}"/>
              </a:ext>
            </a:extLst>
          </p:cNvPr>
          <p:cNvSpPr/>
          <p:nvPr/>
        </p:nvSpPr>
        <p:spPr>
          <a:xfrm>
            <a:off x="6530365" y="3053273"/>
            <a:ext cx="2172614" cy="779892"/>
          </a:xfrm>
          <a:prstGeom prst="wedgeRoundRectCallout">
            <a:avLst>
              <a:gd name="adj1" fmla="val -73837"/>
              <a:gd name="adj2" fmla="val -9533"/>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B35B342-6E44-4A56-9C85-0351FA4BAF9C}"/>
              </a:ext>
            </a:extLst>
          </p:cNvPr>
          <p:cNvSpPr txBox="1"/>
          <p:nvPr/>
        </p:nvSpPr>
        <p:spPr>
          <a:xfrm>
            <a:off x="6795107" y="3111794"/>
            <a:ext cx="1616596" cy="646331"/>
          </a:xfrm>
          <a:prstGeom prst="rect">
            <a:avLst/>
          </a:prstGeom>
          <a:noFill/>
        </p:spPr>
        <p:txBody>
          <a:bodyPr wrap="none" rtlCol="0">
            <a:spAutoFit/>
          </a:bodyPr>
          <a:lstStyle/>
          <a:p>
            <a:r>
              <a:rPr lang="en-US" b="1" dirty="0">
                <a:solidFill>
                  <a:schemeClr val="bg1"/>
                </a:solidFill>
              </a:rPr>
              <a:t>3GPP TS28.622</a:t>
            </a:r>
          </a:p>
          <a:p>
            <a:r>
              <a:rPr lang="en-US" b="1" dirty="0">
                <a:solidFill>
                  <a:schemeClr val="bg1"/>
                </a:solidFill>
              </a:rPr>
              <a:t>Generic NRM</a:t>
            </a:r>
          </a:p>
        </p:txBody>
      </p:sp>
      <p:sp>
        <p:nvSpPr>
          <p:cNvPr id="7" name="Speech Bubble: Rectangle with Corners Rounded 6">
            <a:extLst>
              <a:ext uri="{FF2B5EF4-FFF2-40B4-BE49-F238E27FC236}">
                <a16:creationId xmlns:a16="http://schemas.microsoft.com/office/drawing/2014/main" id="{340796E2-19DF-4486-B830-B7B25C62A02A}"/>
              </a:ext>
            </a:extLst>
          </p:cNvPr>
          <p:cNvSpPr/>
          <p:nvPr/>
        </p:nvSpPr>
        <p:spPr>
          <a:xfrm>
            <a:off x="6530365" y="3891686"/>
            <a:ext cx="2172614" cy="779892"/>
          </a:xfrm>
          <a:prstGeom prst="wedgeRoundRectCallout">
            <a:avLst>
              <a:gd name="adj1" fmla="val -73164"/>
              <a:gd name="adj2" fmla="val -85509"/>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445ED7D-EE58-44B5-B6B6-E84630700CEB}"/>
              </a:ext>
            </a:extLst>
          </p:cNvPr>
          <p:cNvSpPr txBox="1"/>
          <p:nvPr/>
        </p:nvSpPr>
        <p:spPr>
          <a:xfrm>
            <a:off x="6795107" y="3950207"/>
            <a:ext cx="1616596" cy="646331"/>
          </a:xfrm>
          <a:prstGeom prst="rect">
            <a:avLst/>
          </a:prstGeom>
          <a:noFill/>
        </p:spPr>
        <p:txBody>
          <a:bodyPr wrap="none" rtlCol="0">
            <a:spAutoFit/>
          </a:bodyPr>
          <a:lstStyle/>
          <a:p>
            <a:r>
              <a:rPr lang="en-US" b="1" dirty="0">
                <a:solidFill>
                  <a:schemeClr val="bg1"/>
                </a:solidFill>
              </a:rPr>
              <a:t>3GPP TS28.620</a:t>
            </a:r>
          </a:p>
          <a:p>
            <a:r>
              <a:rPr lang="en-US" b="1" dirty="0">
                <a:solidFill>
                  <a:schemeClr val="bg1"/>
                </a:solidFill>
              </a:rPr>
              <a:t>FNIM, UIM</a:t>
            </a:r>
          </a:p>
        </p:txBody>
      </p:sp>
    </p:spTree>
    <p:extLst>
      <p:ext uri="{BB962C8B-B14F-4D97-AF65-F5344CB8AC3E}">
        <p14:creationId xmlns:p14="http://schemas.microsoft.com/office/powerpoint/2010/main" val="44394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a:extLst>
              <a:ext uri="{FF2B5EF4-FFF2-40B4-BE49-F238E27FC236}">
                <a16:creationId xmlns:a16="http://schemas.microsoft.com/office/drawing/2014/main" id="{61646861-F74B-41D4-A697-4BE7B68B1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7922" y="604607"/>
            <a:ext cx="6728155" cy="228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A615902D-D1F5-4248-9A11-28BE15AAF345}"/>
              </a:ext>
            </a:extLst>
          </p:cNvPr>
          <p:cNvPicPr>
            <a:picLocks noChangeAspect="1"/>
          </p:cNvPicPr>
          <p:nvPr/>
        </p:nvPicPr>
        <p:blipFill>
          <a:blip r:embed="rId3"/>
          <a:stretch>
            <a:fillRect/>
          </a:stretch>
        </p:blipFill>
        <p:spPr>
          <a:xfrm>
            <a:off x="469689" y="2874874"/>
            <a:ext cx="8204622" cy="1721238"/>
          </a:xfrm>
          <a:prstGeom prst="rect">
            <a:avLst/>
          </a:prstGeom>
        </p:spPr>
      </p:pic>
      <p:pic>
        <p:nvPicPr>
          <p:cNvPr id="5123" name="Picture 1">
            <a:extLst>
              <a:ext uri="{FF2B5EF4-FFF2-40B4-BE49-F238E27FC236}">
                <a16:creationId xmlns:a16="http://schemas.microsoft.com/office/drawing/2014/main" id="{40C9F986-F9BB-4C12-B835-87EB2FA21D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458" y="4530273"/>
            <a:ext cx="8429662" cy="210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a:extLst>
              <a:ext uri="{FF2B5EF4-FFF2-40B4-BE49-F238E27FC236}">
                <a16:creationId xmlns:a16="http://schemas.microsoft.com/office/drawing/2014/main" id="{010F58AC-C522-4E40-8053-0E34789408A4}"/>
              </a:ext>
            </a:extLst>
          </p:cNvPr>
          <p:cNvGrpSpPr/>
          <p:nvPr/>
        </p:nvGrpSpPr>
        <p:grpSpPr>
          <a:xfrm>
            <a:off x="0" y="-1"/>
            <a:ext cx="9144000" cy="6867036"/>
            <a:chOff x="0" y="-1"/>
            <a:chExt cx="9144000" cy="6867036"/>
          </a:xfrm>
        </p:grpSpPr>
        <p:sp>
          <p:nvSpPr>
            <p:cNvPr id="6" name="Rectangle 5">
              <a:extLst>
                <a:ext uri="{FF2B5EF4-FFF2-40B4-BE49-F238E27FC236}">
                  <a16:creationId xmlns:a16="http://schemas.microsoft.com/office/drawing/2014/main" id="{693391B7-5C18-4BCA-85B8-70A5320F561F}"/>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A2D8AEBA-BD17-4D50-9FDB-4BBFE05EBE94}"/>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8" name="Picture 7">
              <a:extLst>
                <a:ext uri="{FF2B5EF4-FFF2-40B4-BE49-F238E27FC236}">
                  <a16:creationId xmlns:a16="http://schemas.microsoft.com/office/drawing/2014/main" id="{44976412-D1D6-4C7D-875B-86CC2E2A56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9" name="Shape 72">
              <a:extLst>
                <a:ext uri="{FF2B5EF4-FFF2-40B4-BE49-F238E27FC236}">
                  <a16:creationId xmlns:a16="http://schemas.microsoft.com/office/drawing/2014/main" id="{8DDF36A1-86C1-4EAE-AB85-B6BC88C20DAD}"/>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10" name="Rectangle 9">
            <a:extLst>
              <a:ext uri="{FF2B5EF4-FFF2-40B4-BE49-F238E27FC236}">
                <a16:creationId xmlns:a16="http://schemas.microsoft.com/office/drawing/2014/main" id="{EC8AC438-95B2-488D-A3CE-3FF9803EAC71}"/>
              </a:ext>
            </a:extLst>
          </p:cNvPr>
          <p:cNvSpPr/>
          <p:nvPr/>
        </p:nvSpPr>
        <p:spPr>
          <a:xfrm>
            <a:off x="18893" y="-2880"/>
            <a:ext cx="805015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DU Models from TS28.541, 620, 622</a:t>
            </a:r>
            <a:endParaRPr lang="en-US" sz="3200" dirty="0"/>
          </a:p>
        </p:txBody>
      </p:sp>
    </p:spTree>
    <p:extLst>
      <p:ext uri="{BB962C8B-B14F-4D97-AF65-F5344CB8AC3E}">
        <p14:creationId xmlns:p14="http://schemas.microsoft.com/office/powerpoint/2010/main" val="3962636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EF85649-63FD-4F5D-AC33-6B31A3AB2C0B}"/>
              </a:ext>
            </a:extLst>
          </p:cNvPr>
          <p:cNvSpPr/>
          <p:nvPr/>
        </p:nvSpPr>
        <p:spPr>
          <a:xfrm>
            <a:off x="2422606" y="4110071"/>
            <a:ext cx="1889629" cy="2257013"/>
          </a:xfrm>
          <a:prstGeom prst="roundRect">
            <a:avLst>
              <a:gd name="adj" fmla="val 4880"/>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18893" y="-2880"/>
            <a:ext cx="690124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Enhance Platform Information Model </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3E2F7A39-6113-406E-B674-30E94B1F549E}"/>
              </a:ext>
            </a:extLst>
          </p:cNvPr>
          <p:cNvGrpSpPr/>
          <p:nvPr/>
        </p:nvGrpSpPr>
        <p:grpSpPr>
          <a:xfrm>
            <a:off x="2409358" y="3548964"/>
            <a:ext cx="1889629" cy="471615"/>
            <a:chOff x="2422605" y="1607097"/>
            <a:chExt cx="1889629" cy="471615"/>
          </a:xfrm>
        </p:grpSpPr>
        <p:sp>
          <p:nvSpPr>
            <p:cNvPr id="12" name="Rectangle: Rounded Corners 11">
              <a:extLst>
                <a:ext uri="{FF2B5EF4-FFF2-40B4-BE49-F238E27FC236}">
                  <a16:creationId xmlns:a16="http://schemas.microsoft.com/office/drawing/2014/main" id="{9229E011-CBEB-4D13-A08E-F581435746D2}"/>
                </a:ext>
              </a:extLst>
            </p:cNvPr>
            <p:cNvSpPr/>
            <p:nvPr/>
          </p:nvSpPr>
          <p:spPr>
            <a:xfrm>
              <a:off x="2422605" y="1607097"/>
              <a:ext cx="1889629" cy="471615"/>
            </a:xfrm>
            <a:prstGeom prst="roundRect">
              <a:avLst>
                <a:gd name="adj" fmla="val 7904"/>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0B80545-8DA1-4AC9-9B8C-BFF20B19EFB5}"/>
                </a:ext>
              </a:extLst>
            </p:cNvPr>
            <p:cNvSpPr txBox="1"/>
            <p:nvPr/>
          </p:nvSpPr>
          <p:spPr>
            <a:xfrm>
              <a:off x="2641418" y="1658238"/>
              <a:ext cx="1452001" cy="369332"/>
            </a:xfrm>
            <a:prstGeom prst="rect">
              <a:avLst/>
            </a:prstGeom>
            <a:noFill/>
          </p:spPr>
          <p:txBody>
            <a:bodyPr wrap="none" rtlCol="0">
              <a:spAutoFit/>
            </a:bodyPr>
            <a:lstStyle/>
            <a:p>
              <a:r>
                <a:rPr lang="en-US" b="1" dirty="0">
                  <a:solidFill>
                    <a:schemeClr val="bg1"/>
                  </a:solidFill>
                </a:rPr>
                <a:t>DESIGN TIME</a:t>
              </a:r>
            </a:p>
          </p:txBody>
        </p:sp>
      </p:grpSp>
      <p:pic>
        <p:nvPicPr>
          <p:cNvPr id="14" name="Picture 13">
            <a:extLst>
              <a:ext uri="{FF2B5EF4-FFF2-40B4-BE49-F238E27FC236}">
                <a16:creationId xmlns:a16="http://schemas.microsoft.com/office/drawing/2014/main" id="{3CDB9FD2-C7CB-47A1-8532-CA5DFADDD9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8662" y="5755449"/>
            <a:ext cx="536122" cy="227540"/>
          </a:xfrm>
          <a:prstGeom prst="rect">
            <a:avLst/>
          </a:prstGeom>
        </p:spPr>
      </p:pic>
      <p:sp>
        <p:nvSpPr>
          <p:cNvPr id="15" name="TextBox 14">
            <a:extLst>
              <a:ext uri="{FF2B5EF4-FFF2-40B4-BE49-F238E27FC236}">
                <a16:creationId xmlns:a16="http://schemas.microsoft.com/office/drawing/2014/main" id="{A8E424DA-CE7E-4B94-B4AF-08035F6E0D91}"/>
              </a:ext>
            </a:extLst>
          </p:cNvPr>
          <p:cNvSpPr txBox="1"/>
          <p:nvPr/>
        </p:nvSpPr>
        <p:spPr>
          <a:xfrm>
            <a:off x="2660801" y="5266731"/>
            <a:ext cx="1471621" cy="369332"/>
          </a:xfrm>
          <a:prstGeom prst="rect">
            <a:avLst/>
          </a:prstGeom>
          <a:noFill/>
        </p:spPr>
        <p:txBody>
          <a:bodyPr wrap="none" rtlCol="0">
            <a:spAutoFit/>
          </a:bodyPr>
          <a:lstStyle/>
          <a:p>
            <a:r>
              <a:rPr lang="en-US" b="1" dirty="0">
                <a:solidFill>
                  <a:schemeClr val="bg1"/>
                </a:solidFill>
              </a:rPr>
              <a:t>xNF Resource</a:t>
            </a:r>
          </a:p>
        </p:txBody>
      </p:sp>
      <p:sp>
        <p:nvSpPr>
          <p:cNvPr id="16" name="TextBox 15">
            <a:extLst>
              <a:ext uri="{FF2B5EF4-FFF2-40B4-BE49-F238E27FC236}">
                <a16:creationId xmlns:a16="http://schemas.microsoft.com/office/drawing/2014/main" id="{7B656A05-701E-4756-A2F6-C4C64794794B}"/>
              </a:ext>
            </a:extLst>
          </p:cNvPr>
          <p:cNvSpPr txBox="1"/>
          <p:nvPr/>
        </p:nvSpPr>
        <p:spPr>
          <a:xfrm>
            <a:off x="377035" y="4285654"/>
            <a:ext cx="1457450" cy="646331"/>
          </a:xfrm>
          <a:prstGeom prst="rect">
            <a:avLst/>
          </a:prstGeom>
          <a:noFill/>
        </p:spPr>
        <p:txBody>
          <a:bodyPr wrap="none" rtlCol="0">
            <a:spAutoFit/>
          </a:bodyPr>
          <a:lstStyle/>
          <a:p>
            <a:r>
              <a:rPr lang="en-US" b="1" dirty="0"/>
              <a:t>5G NRM</a:t>
            </a:r>
          </a:p>
          <a:p>
            <a:r>
              <a:rPr lang="en-US" b="1" dirty="0"/>
              <a:t>Generic NRM</a:t>
            </a:r>
          </a:p>
        </p:txBody>
      </p:sp>
      <p:sp>
        <p:nvSpPr>
          <p:cNvPr id="13" name="Arrow: Right 12">
            <a:extLst>
              <a:ext uri="{FF2B5EF4-FFF2-40B4-BE49-F238E27FC236}">
                <a16:creationId xmlns:a16="http://schemas.microsoft.com/office/drawing/2014/main" id="{36D4B694-F5C8-41EA-BD13-CBA37BDBF9F5}"/>
              </a:ext>
            </a:extLst>
          </p:cNvPr>
          <p:cNvSpPr/>
          <p:nvPr/>
        </p:nvSpPr>
        <p:spPr>
          <a:xfrm rot="18587420">
            <a:off x="1510085" y="2656993"/>
            <a:ext cx="1443078"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1E9213A-7D5F-45B4-BACE-F526F763EEDA}"/>
              </a:ext>
            </a:extLst>
          </p:cNvPr>
          <p:cNvSpPr txBox="1"/>
          <p:nvPr/>
        </p:nvSpPr>
        <p:spPr>
          <a:xfrm>
            <a:off x="2684725" y="1795925"/>
            <a:ext cx="1325619" cy="923330"/>
          </a:xfrm>
          <a:prstGeom prst="rect">
            <a:avLst/>
          </a:prstGeom>
          <a:noFill/>
        </p:spPr>
        <p:txBody>
          <a:bodyPr wrap="none" rtlCol="0">
            <a:spAutoFit/>
          </a:bodyPr>
          <a:lstStyle/>
          <a:p>
            <a:pPr algn="ctr"/>
            <a:r>
              <a:rPr lang="en-US" b="1" dirty="0"/>
              <a:t>Platform</a:t>
            </a:r>
          </a:p>
          <a:p>
            <a:pPr algn="ctr"/>
            <a:r>
              <a:rPr lang="en-US" b="1" dirty="0"/>
              <a:t>Information</a:t>
            </a:r>
          </a:p>
          <a:p>
            <a:pPr algn="ctr"/>
            <a:r>
              <a:rPr lang="en-US" b="1" dirty="0"/>
              <a:t>Model ++</a:t>
            </a:r>
          </a:p>
        </p:txBody>
      </p:sp>
      <p:pic>
        <p:nvPicPr>
          <p:cNvPr id="24" name="Picture 4" descr="C:\Users\cheung\AppData\Local\Temp\SNAGHTML1f790ffc.PNG">
            <a:extLst>
              <a:ext uri="{FF2B5EF4-FFF2-40B4-BE49-F238E27FC236}">
                <a16:creationId xmlns:a16="http://schemas.microsoft.com/office/drawing/2014/main" id="{B7205695-6227-4B7A-9BCD-3123C597CB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301" y="3300436"/>
            <a:ext cx="832398" cy="8338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1A6795D4-47BA-447D-A0F7-DEFC27BE459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447" y="3710704"/>
            <a:ext cx="521539" cy="525185"/>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28">
            <a:extLst>
              <a:ext uri="{FF2B5EF4-FFF2-40B4-BE49-F238E27FC236}">
                <a16:creationId xmlns:a16="http://schemas.microsoft.com/office/drawing/2014/main" id="{A7E8ED2E-B361-41C4-817D-6E5E54BAAC5A}"/>
              </a:ext>
            </a:extLst>
          </p:cNvPr>
          <p:cNvGrpSpPr/>
          <p:nvPr/>
        </p:nvGrpSpPr>
        <p:grpSpPr>
          <a:xfrm>
            <a:off x="2794187" y="869772"/>
            <a:ext cx="1052800" cy="931260"/>
            <a:chOff x="4280397" y="5176643"/>
            <a:chExt cx="1052800" cy="931260"/>
          </a:xfrm>
        </p:grpSpPr>
        <p:pic>
          <p:nvPicPr>
            <p:cNvPr id="26" name="Picture 4" descr="C:\Users\cheung\AppData\Local\Temp\SNAGHTML1f790ffc.PNG">
              <a:extLst>
                <a:ext uri="{FF2B5EF4-FFF2-40B4-BE49-F238E27FC236}">
                  <a16:creationId xmlns:a16="http://schemas.microsoft.com/office/drawing/2014/main" id="{60F3B31A-2DC9-48D0-A71A-84E59C0088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0799" y="5176643"/>
              <a:ext cx="832398" cy="8338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Users\cheung\AppData\Local\Temp\SNAGHTML224c3c67.PNG">
              <a:extLst>
                <a:ext uri="{FF2B5EF4-FFF2-40B4-BE49-F238E27FC236}">
                  <a16:creationId xmlns:a16="http://schemas.microsoft.com/office/drawing/2014/main" id="{FC5EC83A-D850-480A-8A21-47FB5EDB3BB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80397" y="5582717"/>
              <a:ext cx="525186" cy="525186"/>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Picture 2" descr="C:\Users\cheung\AppData\Local\Temp\SNAGHTML105560.PNG">
            <a:extLst>
              <a:ext uri="{FF2B5EF4-FFF2-40B4-BE49-F238E27FC236}">
                <a16:creationId xmlns:a16="http://schemas.microsoft.com/office/drawing/2014/main" id="{163A2F60-F42D-41B3-B8C8-E705BE5AE48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91379" y="5670681"/>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8" name="Arrow: Right 27">
            <a:extLst>
              <a:ext uri="{FF2B5EF4-FFF2-40B4-BE49-F238E27FC236}">
                <a16:creationId xmlns:a16="http://schemas.microsoft.com/office/drawing/2014/main" id="{8A5EA77F-6B62-482E-B0EA-5E07D2D80299}"/>
              </a:ext>
            </a:extLst>
          </p:cNvPr>
          <p:cNvSpPr/>
          <p:nvPr/>
        </p:nvSpPr>
        <p:spPr>
          <a:xfrm>
            <a:off x="4500799" y="4573260"/>
            <a:ext cx="1328501"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117E272D-DDD2-44E1-90E2-F1AF2E704728}"/>
              </a:ext>
            </a:extLst>
          </p:cNvPr>
          <p:cNvSpPr/>
          <p:nvPr/>
        </p:nvSpPr>
        <p:spPr>
          <a:xfrm>
            <a:off x="5953206" y="2709485"/>
            <a:ext cx="1889629" cy="3657600"/>
          </a:xfrm>
          <a:prstGeom prst="roundRect">
            <a:avLst>
              <a:gd name="adj" fmla="val 4880"/>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F2A080D-02A9-477E-82B6-4BD32E246672}"/>
              </a:ext>
            </a:extLst>
          </p:cNvPr>
          <p:cNvGrpSpPr/>
          <p:nvPr/>
        </p:nvGrpSpPr>
        <p:grpSpPr>
          <a:xfrm>
            <a:off x="5953205" y="2206449"/>
            <a:ext cx="1889629" cy="471615"/>
            <a:chOff x="2422605" y="1607097"/>
            <a:chExt cx="1889629" cy="471615"/>
          </a:xfrm>
        </p:grpSpPr>
        <p:sp>
          <p:nvSpPr>
            <p:cNvPr id="32" name="Rectangle: Rounded Corners 31">
              <a:extLst>
                <a:ext uri="{FF2B5EF4-FFF2-40B4-BE49-F238E27FC236}">
                  <a16:creationId xmlns:a16="http://schemas.microsoft.com/office/drawing/2014/main" id="{AC013F5F-2B50-4AB7-8033-21CEAC1878A9}"/>
                </a:ext>
              </a:extLst>
            </p:cNvPr>
            <p:cNvSpPr/>
            <p:nvPr/>
          </p:nvSpPr>
          <p:spPr>
            <a:xfrm>
              <a:off x="2422605" y="1607097"/>
              <a:ext cx="1889629" cy="471615"/>
            </a:xfrm>
            <a:prstGeom prst="roundRect">
              <a:avLst>
                <a:gd name="adj" fmla="val 7904"/>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D960CA7E-3CC7-4F06-8FD1-BA9E86A783D3}"/>
                </a:ext>
              </a:extLst>
            </p:cNvPr>
            <p:cNvSpPr txBox="1"/>
            <p:nvPr/>
          </p:nvSpPr>
          <p:spPr>
            <a:xfrm>
              <a:off x="2641418" y="1658238"/>
              <a:ext cx="1159292" cy="369332"/>
            </a:xfrm>
            <a:prstGeom prst="rect">
              <a:avLst/>
            </a:prstGeom>
            <a:noFill/>
          </p:spPr>
          <p:txBody>
            <a:bodyPr wrap="none" rtlCol="0">
              <a:spAutoFit/>
            </a:bodyPr>
            <a:lstStyle/>
            <a:p>
              <a:r>
                <a:rPr lang="en-US" b="1" dirty="0">
                  <a:solidFill>
                    <a:schemeClr val="bg1"/>
                  </a:solidFill>
                </a:rPr>
                <a:t>RUN TIME</a:t>
              </a:r>
            </a:p>
          </p:txBody>
        </p:sp>
      </p:grpSp>
      <p:pic>
        <p:nvPicPr>
          <p:cNvPr id="34" name="Picture 33">
            <a:extLst>
              <a:ext uri="{FF2B5EF4-FFF2-40B4-BE49-F238E27FC236}">
                <a16:creationId xmlns:a16="http://schemas.microsoft.com/office/drawing/2014/main" id="{C925DD72-BED0-4FD2-ACFD-1C65A808C9E8}"/>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4900355" y="3881611"/>
            <a:ext cx="374853" cy="487477"/>
          </a:xfrm>
          <a:prstGeom prst="rect">
            <a:avLst/>
          </a:prstGeom>
        </p:spPr>
      </p:pic>
      <p:sp>
        <p:nvSpPr>
          <p:cNvPr id="35" name="TextBox 34">
            <a:extLst>
              <a:ext uri="{FF2B5EF4-FFF2-40B4-BE49-F238E27FC236}">
                <a16:creationId xmlns:a16="http://schemas.microsoft.com/office/drawing/2014/main" id="{A0D31DC7-4C73-4A43-AC0A-A1B4470CD4C0}"/>
              </a:ext>
            </a:extLst>
          </p:cNvPr>
          <p:cNvSpPr txBox="1"/>
          <p:nvPr/>
        </p:nvSpPr>
        <p:spPr>
          <a:xfrm>
            <a:off x="4476315" y="4356454"/>
            <a:ext cx="1147494" cy="307777"/>
          </a:xfrm>
          <a:prstGeom prst="rect">
            <a:avLst/>
          </a:prstGeom>
          <a:noFill/>
        </p:spPr>
        <p:txBody>
          <a:bodyPr wrap="none" rtlCol="0">
            <a:spAutoFit/>
          </a:bodyPr>
          <a:lstStyle/>
          <a:p>
            <a:pPr algn="ctr"/>
            <a:r>
              <a:rPr lang="en-US" sz="1400" dirty="0"/>
              <a:t>Service CSAR</a:t>
            </a:r>
          </a:p>
        </p:txBody>
      </p:sp>
      <p:grpSp>
        <p:nvGrpSpPr>
          <p:cNvPr id="49" name="Group 48">
            <a:extLst>
              <a:ext uri="{FF2B5EF4-FFF2-40B4-BE49-F238E27FC236}">
                <a16:creationId xmlns:a16="http://schemas.microsoft.com/office/drawing/2014/main" id="{1B2FC6B3-AD33-43D2-8B03-D4A64226598E}"/>
              </a:ext>
            </a:extLst>
          </p:cNvPr>
          <p:cNvGrpSpPr/>
          <p:nvPr/>
        </p:nvGrpSpPr>
        <p:grpSpPr>
          <a:xfrm>
            <a:off x="117203" y="1826670"/>
            <a:ext cx="2084155" cy="390940"/>
            <a:chOff x="117203" y="1826670"/>
            <a:chExt cx="2084155" cy="390940"/>
          </a:xfrm>
        </p:grpSpPr>
        <p:sp>
          <p:nvSpPr>
            <p:cNvPr id="36" name="Rectangle: Rounded Corners 35">
              <a:extLst>
                <a:ext uri="{FF2B5EF4-FFF2-40B4-BE49-F238E27FC236}">
                  <a16:creationId xmlns:a16="http://schemas.microsoft.com/office/drawing/2014/main" id="{CB0352D5-61FD-4DD6-9603-D9453559B95F}"/>
                </a:ext>
              </a:extLst>
            </p:cNvPr>
            <p:cNvSpPr/>
            <p:nvPr/>
          </p:nvSpPr>
          <p:spPr>
            <a:xfrm>
              <a:off x="117203" y="1826670"/>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A7C7CE4B-56AD-4FB5-9C6D-750C43299DED}"/>
                </a:ext>
              </a:extLst>
            </p:cNvPr>
            <p:cNvSpPr txBox="1"/>
            <p:nvPr/>
          </p:nvSpPr>
          <p:spPr>
            <a:xfrm>
              <a:off x="124443" y="1868005"/>
              <a:ext cx="2076915" cy="307777"/>
            </a:xfrm>
            <a:prstGeom prst="rect">
              <a:avLst/>
            </a:prstGeom>
            <a:noFill/>
          </p:spPr>
          <p:txBody>
            <a:bodyPr wrap="none" rtlCol="0">
              <a:spAutoFit/>
            </a:bodyPr>
            <a:lstStyle/>
            <a:p>
              <a:r>
                <a:rPr lang="en-US" sz="1400" dirty="0">
                  <a:solidFill>
                    <a:schemeClr val="bg1"/>
                  </a:solidFill>
                </a:rPr>
                <a:t>3GPP TS28.620 FNIM UIM</a:t>
              </a:r>
            </a:p>
          </p:txBody>
        </p:sp>
      </p:grpSp>
      <p:sp>
        <p:nvSpPr>
          <p:cNvPr id="40" name="Arrow: Right 39">
            <a:extLst>
              <a:ext uri="{FF2B5EF4-FFF2-40B4-BE49-F238E27FC236}">
                <a16:creationId xmlns:a16="http://schemas.microsoft.com/office/drawing/2014/main" id="{C485A95C-5490-43C0-BD28-78BDEAB34E52}"/>
              </a:ext>
            </a:extLst>
          </p:cNvPr>
          <p:cNvSpPr/>
          <p:nvPr/>
        </p:nvSpPr>
        <p:spPr>
          <a:xfrm rot="5400000">
            <a:off x="850111" y="2747133"/>
            <a:ext cx="566067"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661C420C-C739-48D7-8811-43A2E0169A7D}"/>
              </a:ext>
            </a:extLst>
          </p:cNvPr>
          <p:cNvGrpSpPr/>
          <p:nvPr/>
        </p:nvGrpSpPr>
        <p:grpSpPr>
          <a:xfrm>
            <a:off x="124443" y="2276592"/>
            <a:ext cx="2031884" cy="390940"/>
            <a:chOff x="124443" y="2276592"/>
            <a:chExt cx="2031884" cy="390940"/>
          </a:xfrm>
        </p:grpSpPr>
        <p:sp>
          <p:nvSpPr>
            <p:cNvPr id="41" name="Rectangle: Rounded Corners 40">
              <a:extLst>
                <a:ext uri="{FF2B5EF4-FFF2-40B4-BE49-F238E27FC236}">
                  <a16:creationId xmlns:a16="http://schemas.microsoft.com/office/drawing/2014/main" id="{CE2382E5-E668-4BCC-8CE8-F91C14D6DFF7}"/>
                </a:ext>
              </a:extLst>
            </p:cNvPr>
            <p:cNvSpPr/>
            <p:nvPr/>
          </p:nvSpPr>
          <p:spPr>
            <a:xfrm>
              <a:off x="124443" y="2276592"/>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C79C046-CB14-4813-B68E-07E11F66EA76}"/>
                </a:ext>
              </a:extLst>
            </p:cNvPr>
            <p:cNvSpPr txBox="1"/>
            <p:nvPr/>
          </p:nvSpPr>
          <p:spPr>
            <a:xfrm>
              <a:off x="131683" y="2317927"/>
              <a:ext cx="1870127" cy="307777"/>
            </a:xfrm>
            <a:prstGeom prst="rect">
              <a:avLst/>
            </a:prstGeom>
            <a:noFill/>
          </p:spPr>
          <p:txBody>
            <a:bodyPr wrap="none" rtlCol="0">
              <a:spAutoFit/>
            </a:bodyPr>
            <a:lstStyle/>
            <a:p>
              <a:r>
                <a:rPr lang="en-US" sz="1400" dirty="0">
                  <a:solidFill>
                    <a:schemeClr val="bg1"/>
                  </a:solidFill>
                </a:rPr>
                <a:t>TS28.622 Generic NRM</a:t>
              </a:r>
            </a:p>
          </p:txBody>
        </p:sp>
      </p:grpSp>
      <p:grpSp>
        <p:nvGrpSpPr>
          <p:cNvPr id="47" name="Group 46">
            <a:extLst>
              <a:ext uri="{FF2B5EF4-FFF2-40B4-BE49-F238E27FC236}">
                <a16:creationId xmlns:a16="http://schemas.microsoft.com/office/drawing/2014/main" id="{FF8E5742-5B82-4064-8E0C-3CB0B04C5DC2}"/>
              </a:ext>
            </a:extLst>
          </p:cNvPr>
          <p:cNvGrpSpPr/>
          <p:nvPr/>
        </p:nvGrpSpPr>
        <p:grpSpPr>
          <a:xfrm>
            <a:off x="111762" y="923858"/>
            <a:ext cx="2031884" cy="390940"/>
            <a:chOff x="111762" y="923858"/>
            <a:chExt cx="2031884" cy="390940"/>
          </a:xfrm>
        </p:grpSpPr>
        <p:sp>
          <p:nvSpPr>
            <p:cNvPr id="43" name="Rectangle: Rounded Corners 42">
              <a:extLst>
                <a:ext uri="{FF2B5EF4-FFF2-40B4-BE49-F238E27FC236}">
                  <a16:creationId xmlns:a16="http://schemas.microsoft.com/office/drawing/2014/main" id="{B3B39F62-8428-4E21-AB96-03BFA6017C6E}"/>
                </a:ext>
              </a:extLst>
            </p:cNvPr>
            <p:cNvSpPr/>
            <p:nvPr/>
          </p:nvSpPr>
          <p:spPr>
            <a:xfrm>
              <a:off x="111762" y="923858"/>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DE1BFAF-3636-4F01-ACFC-C873C56AB985}"/>
                </a:ext>
              </a:extLst>
            </p:cNvPr>
            <p:cNvSpPr txBox="1"/>
            <p:nvPr/>
          </p:nvSpPr>
          <p:spPr>
            <a:xfrm>
              <a:off x="119002" y="965193"/>
              <a:ext cx="1939057" cy="307777"/>
            </a:xfrm>
            <a:prstGeom prst="rect">
              <a:avLst/>
            </a:prstGeom>
            <a:noFill/>
          </p:spPr>
          <p:txBody>
            <a:bodyPr wrap="none" rtlCol="0">
              <a:spAutoFit/>
            </a:bodyPr>
            <a:lstStyle/>
            <a:p>
              <a:r>
                <a:rPr lang="en-US" sz="1400" dirty="0">
                  <a:solidFill>
                    <a:schemeClr val="bg1"/>
                  </a:solidFill>
                </a:rPr>
                <a:t>3GPP TS28.540 5G NRM</a:t>
              </a:r>
            </a:p>
          </p:txBody>
        </p:sp>
      </p:grpSp>
      <p:grpSp>
        <p:nvGrpSpPr>
          <p:cNvPr id="48" name="Group 47">
            <a:extLst>
              <a:ext uri="{FF2B5EF4-FFF2-40B4-BE49-F238E27FC236}">
                <a16:creationId xmlns:a16="http://schemas.microsoft.com/office/drawing/2014/main" id="{219786D2-6E2A-4732-8199-1B25E778650C}"/>
              </a:ext>
            </a:extLst>
          </p:cNvPr>
          <p:cNvGrpSpPr/>
          <p:nvPr/>
        </p:nvGrpSpPr>
        <p:grpSpPr>
          <a:xfrm>
            <a:off x="119002" y="1376235"/>
            <a:ext cx="2031884" cy="390940"/>
            <a:chOff x="119002" y="1376235"/>
            <a:chExt cx="2031884" cy="390940"/>
          </a:xfrm>
        </p:grpSpPr>
        <p:sp>
          <p:nvSpPr>
            <p:cNvPr id="45" name="Rectangle: Rounded Corners 44">
              <a:extLst>
                <a:ext uri="{FF2B5EF4-FFF2-40B4-BE49-F238E27FC236}">
                  <a16:creationId xmlns:a16="http://schemas.microsoft.com/office/drawing/2014/main" id="{046F68AF-E23A-4451-A294-E0BCDD9DF589}"/>
                </a:ext>
              </a:extLst>
            </p:cNvPr>
            <p:cNvSpPr/>
            <p:nvPr/>
          </p:nvSpPr>
          <p:spPr>
            <a:xfrm>
              <a:off x="119002" y="1376235"/>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399D900D-E174-443B-A2DF-B828910A89AA}"/>
                </a:ext>
              </a:extLst>
            </p:cNvPr>
            <p:cNvSpPr txBox="1"/>
            <p:nvPr/>
          </p:nvSpPr>
          <p:spPr>
            <a:xfrm>
              <a:off x="126242" y="1417570"/>
              <a:ext cx="1939057" cy="307777"/>
            </a:xfrm>
            <a:prstGeom prst="rect">
              <a:avLst/>
            </a:prstGeom>
            <a:noFill/>
          </p:spPr>
          <p:txBody>
            <a:bodyPr wrap="none" rtlCol="0">
              <a:spAutoFit/>
            </a:bodyPr>
            <a:lstStyle/>
            <a:p>
              <a:r>
                <a:rPr lang="en-US" sz="1400" dirty="0">
                  <a:solidFill>
                    <a:schemeClr val="bg1"/>
                  </a:solidFill>
                </a:rPr>
                <a:t>3GPP TS28.541 5G NRM</a:t>
              </a:r>
            </a:p>
          </p:txBody>
        </p:sp>
      </p:grpSp>
      <p:sp>
        <p:nvSpPr>
          <p:cNvPr id="52" name="Arrow: Right 51">
            <a:extLst>
              <a:ext uri="{FF2B5EF4-FFF2-40B4-BE49-F238E27FC236}">
                <a16:creationId xmlns:a16="http://schemas.microsoft.com/office/drawing/2014/main" id="{38197DFE-AE0B-4C7D-9787-12D88CACA474}"/>
              </a:ext>
            </a:extLst>
          </p:cNvPr>
          <p:cNvSpPr/>
          <p:nvPr/>
        </p:nvSpPr>
        <p:spPr>
          <a:xfrm rot="5400000">
            <a:off x="3085724" y="4828453"/>
            <a:ext cx="462353" cy="490776"/>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2F7F2B1-962C-4B38-B2D7-4900898DB152}"/>
              </a:ext>
            </a:extLst>
          </p:cNvPr>
          <p:cNvSpPr txBox="1"/>
          <p:nvPr/>
        </p:nvSpPr>
        <p:spPr>
          <a:xfrm>
            <a:off x="2561725" y="4636749"/>
            <a:ext cx="1534394" cy="246221"/>
          </a:xfrm>
          <a:prstGeom prst="rect">
            <a:avLst/>
          </a:prstGeom>
          <a:noFill/>
        </p:spPr>
        <p:txBody>
          <a:bodyPr wrap="none" rtlCol="0">
            <a:spAutoFit/>
          </a:bodyPr>
          <a:lstStyle/>
          <a:p>
            <a:r>
              <a:rPr lang="en-US" sz="1000" dirty="0">
                <a:solidFill>
                  <a:schemeClr val="bg1"/>
                </a:solidFill>
              </a:rPr>
              <a:t>Domain &amp; Vendor specific</a:t>
            </a:r>
          </a:p>
        </p:txBody>
      </p:sp>
      <p:grpSp>
        <p:nvGrpSpPr>
          <p:cNvPr id="54" name="Group 53">
            <a:extLst>
              <a:ext uri="{FF2B5EF4-FFF2-40B4-BE49-F238E27FC236}">
                <a16:creationId xmlns:a16="http://schemas.microsoft.com/office/drawing/2014/main" id="{C4BA9F47-9EFC-4566-8822-D09362DB2180}"/>
              </a:ext>
            </a:extLst>
          </p:cNvPr>
          <p:cNvGrpSpPr/>
          <p:nvPr/>
        </p:nvGrpSpPr>
        <p:grpSpPr>
          <a:xfrm>
            <a:off x="6099764" y="3062089"/>
            <a:ext cx="1643004" cy="471615"/>
            <a:chOff x="2422606" y="1607097"/>
            <a:chExt cx="1643004" cy="471615"/>
          </a:xfrm>
        </p:grpSpPr>
        <p:sp>
          <p:nvSpPr>
            <p:cNvPr id="55" name="Rectangle: Rounded Corners 54">
              <a:extLst>
                <a:ext uri="{FF2B5EF4-FFF2-40B4-BE49-F238E27FC236}">
                  <a16:creationId xmlns:a16="http://schemas.microsoft.com/office/drawing/2014/main" id="{6BF582CD-A037-4FF3-A171-77E7139014BB}"/>
                </a:ext>
              </a:extLst>
            </p:cNvPr>
            <p:cNvSpPr/>
            <p:nvPr/>
          </p:nvSpPr>
          <p:spPr>
            <a:xfrm>
              <a:off x="2422606" y="1607097"/>
              <a:ext cx="1643004" cy="471615"/>
            </a:xfrm>
            <a:prstGeom prst="roundRect">
              <a:avLst>
                <a:gd name="adj" fmla="val 790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3B100C35-4AFC-43F6-955E-29F27F18357F}"/>
                </a:ext>
              </a:extLst>
            </p:cNvPr>
            <p:cNvSpPr txBox="1"/>
            <p:nvPr/>
          </p:nvSpPr>
          <p:spPr>
            <a:xfrm>
              <a:off x="2641418" y="1658238"/>
              <a:ext cx="1268489" cy="369332"/>
            </a:xfrm>
            <a:prstGeom prst="rect">
              <a:avLst/>
            </a:prstGeom>
            <a:noFill/>
          </p:spPr>
          <p:txBody>
            <a:bodyPr wrap="none" rtlCol="0">
              <a:spAutoFit/>
            </a:bodyPr>
            <a:lstStyle/>
            <a:p>
              <a:r>
                <a:rPr lang="en-US" b="1" dirty="0"/>
                <a:t>SDN-C (</a:t>
              </a:r>
              <a:r>
                <a:rPr lang="en-US" b="1" dirty="0" err="1"/>
                <a:t>etc</a:t>
              </a:r>
              <a:r>
                <a:rPr lang="en-US" b="1" dirty="0"/>
                <a:t>)</a:t>
              </a:r>
            </a:p>
          </p:txBody>
        </p:sp>
      </p:grpSp>
      <p:grpSp>
        <p:nvGrpSpPr>
          <p:cNvPr id="58" name="Group 57">
            <a:extLst>
              <a:ext uri="{FF2B5EF4-FFF2-40B4-BE49-F238E27FC236}">
                <a16:creationId xmlns:a16="http://schemas.microsoft.com/office/drawing/2014/main" id="{9BC40582-A371-49D1-B8C1-D95BF143B34B}"/>
              </a:ext>
            </a:extLst>
          </p:cNvPr>
          <p:cNvGrpSpPr/>
          <p:nvPr/>
        </p:nvGrpSpPr>
        <p:grpSpPr>
          <a:xfrm>
            <a:off x="6988683" y="4764936"/>
            <a:ext cx="1703535" cy="457856"/>
            <a:chOff x="2335426" y="2514856"/>
            <a:chExt cx="1703535" cy="596291"/>
          </a:xfrm>
        </p:grpSpPr>
        <p:sp>
          <p:nvSpPr>
            <p:cNvPr id="64" name="Rectangle: Rounded Corners 63">
              <a:extLst>
                <a:ext uri="{FF2B5EF4-FFF2-40B4-BE49-F238E27FC236}">
                  <a16:creationId xmlns:a16="http://schemas.microsoft.com/office/drawing/2014/main" id="{0E3A9224-3602-428F-B7DD-62AAAAA5CE7C}"/>
                </a:ext>
              </a:extLst>
            </p:cNvPr>
            <p:cNvSpPr/>
            <p:nvPr/>
          </p:nvSpPr>
          <p:spPr>
            <a:xfrm>
              <a:off x="2335426" y="2514856"/>
              <a:ext cx="1703535" cy="596291"/>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78190528-0F64-4DD5-A51C-DFA07463E938}"/>
                </a:ext>
              </a:extLst>
            </p:cNvPr>
            <p:cNvSpPr txBox="1"/>
            <p:nvPr/>
          </p:nvSpPr>
          <p:spPr>
            <a:xfrm>
              <a:off x="2366049" y="2559597"/>
              <a:ext cx="1647054" cy="481001"/>
            </a:xfrm>
            <a:prstGeom prst="rect">
              <a:avLst/>
            </a:prstGeom>
            <a:noFill/>
          </p:spPr>
          <p:txBody>
            <a:bodyPr wrap="none" rtlCol="0">
              <a:spAutoFit/>
            </a:bodyPr>
            <a:lstStyle/>
            <a:p>
              <a:pPr algn="ctr"/>
              <a:r>
                <a:rPr lang="en-US" b="1" dirty="0">
                  <a:solidFill>
                    <a:srgbClr val="0000CC"/>
                  </a:solidFill>
                  <a:effectLst>
                    <a:outerShdw blurRad="50800" dist="50800" dir="5400000" algn="ctr" rotWithShape="0">
                      <a:srgbClr val="FF3300"/>
                    </a:outerShdw>
                  </a:effectLst>
                </a:rPr>
                <a:t>C&amp;PS Database</a:t>
              </a:r>
            </a:p>
          </p:txBody>
        </p:sp>
      </p:grpSp>
      <p:grpSp>
        <p:nvGrpSpPr>
          <p:cNvPr id="51" name="Group 50">
            <a:extLst>
              <a:ext uri="{FF2B5EF4-FFF2-40B4-BE49-F238E27FC236}">
                <a16:creationId xmlns:a16="http://schemas.microsoft.com/office/drawing/2014/main" id="{33A9D825-74AE-4D84-BD72-D000908AEC1F}"/>
              </a:ext>
            </a:extLst>
          </p:cNvPr>
          <p:cNvGrpSpPr/>
          <p:nvPr/>
        </p:nvGrpSpPr>
        <p:grpSpPr>
          <a:xfrm>
            <a:off x="7102765" y="4008208"/>
            <a:ext cx="646571" cy="740079"/>
            <a:chOff x="7870133" y="2861741"/>
            <a:chExt cx="1066703" cy="1220971"/>
          </a:xfrm>
        </p:grpSpPr>
        <p:sp>
          <p:nvSpPr>
            <p:cNvPr id="59" name="Cylinder 58">
              <a:extLst>
                <a:ext uri="{FF2B5EF4-FFF2-40B4-BE49-F238E27FC236}">
                  <a16:creationId xmlns:a16="http://schemas.microsoft.com/office/drawing/2014/main" id="{09BF873A-84C0-4214-88F5-D0A93347B585}"/>
                </a:ext>
              </a:extLst>
            </p:cNvPr>
            <p:cNvSpPr/>
            <p:nvPr/>
          </p:nvSpPr>
          <p:spPr>
            <a:xfrm>
              <a:off x="8042252" y="2909006"/>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E95DCB4F-EE02-493C-A9B3-C0AEA726C165}"/>
                </a:ext>
              </a:extLst>
            </p:cNvPr>
            <p:cNvGrpSpPr/>
            <p:nvPr/>
          </p:nvGrpSpPr>
          <p:grpSpPr>
            <a:xfrm>
              <a:off x="7870133" y="2861741"/>
              <a:ext cx="1066703" cy="1220971"/>
              <a:chOff x="1212463" y="2713512"/>
              <a:chExt cx="789661" cy="903864"/>
            </a:xfrm>
          </p:grpSpPr>
          <p:sp>
            <p:nvSpPr>
              <p:cNvPr id="62" name="Rectangle: Rounded Corners 61">
                <a:extLst>
                  <a:ext uri="{FF2B5EF4-FFF2-40B4-BE49-F238E27FC236}">
                    <a16:creationId xmlns:a16="http://schemas.microsoft.com/office/drawing/2014/main" id="{A9E63E39-AE66-417D-9B97-75D25542D89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Picture 62">
                <a:extLst>
                  <a:ext uri="{FF2B5EF4-FFF2-40B4-BE49-F238E27FC236}">
                    <a16:creationId xmlns:a16="http://schemas.microsoft.com/office/drawing/2014/main" id="{6BDCE699-D854-48F3-A695-9B5CA78423F2}"/>
                  </a:ext>
                </a:extLst>
              </p:cNvPr>
              <p:cNvPicPr>
                <a:picLocks noChangeAspect="1"/>
              </p:cNvPicPr>
              <p:nvPr/>
            </p:nvPicPr>
            <p:blipFill rotWithShape="1">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61" name="Arrow: Right 60">
            <a:extLst>
              <a:ext uri="{FF2B5EF4-FFF2-40B4-BE49-F238E27FC236}">
                <a16:creationId xmlns:a16="http://schemas.microsoft.com/office/drawing/2014/main" id="{C1FE3167-6F94-48F3-90BA-0F51BC57E828}"/>
              </a:ext>
            </a:extLst>
          </p:cNvPr>
          <p:cNvSpPr/>
          <p:nvPr/>
        </p:nvSpPr>
        <p:spPr>
          <a:xfrm rot="5400000">
            <a:off x="2923300" y="2886579"/>
            <a:ext cx="701194"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2" descr="C:\Users\cheung\AppData\Local\Temp\SNAGHTML224c3c67.PNG">
            <a:extLst>
              <a:ext uri="{FF2B5EF4-FFF2-40B4-BE49-F238E27FC236}">
                <a16:creationId xmlns:a16="http://schemas.microsoft.com/office/drawing/2014/main" id="{A26B1D27-D432-43BF-BEFB-BA40AEC1900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985" y="3519902"/>
            <a:ext cx="525186" cy="525186"/>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cheung\AppData\Local\Temp\SNAGHTML224c3c67.PNG">
            <a:extLst>
              <a:ext uri="{FF2B5EF4-FFF2-40B4-BE49-F238E27FC236}">
                <a16:creationId xmlns:a16="http://schemas.microsoft.com/office/drawing/2014/main" id="{0875AF23-64B2-4AB2-A347-D71D1112D2E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23809" y="2175782"/>
            <a:ext cx="525186" cy="525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8315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EF85649-63FD-4F5D-AC33-6B31A3AB2C0B}"/>
              </a:ext>
            </a:extLst>
          </p:cNvPr>
          <p:cNvSpPr/>
          <p:nvPr/>
        </p:nvSpPr>
        <p:spPr>
          <a:xfrm>
            <a:off x="2422606" y="2709485"/>
            <a:ext cx="1889629" cy="3657600"/>
          </a:xfrm>
          <a:prstGeom prst="roundRect">
            <a:avLst>
              <a:gd name="adj" fmla="val 4880"/>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18893" y="-2880"/>
            <a:ext cx="494539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Generic Application Model</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3E2F7A39-6113-406E-B674-30E94B1F549E}"/>
              </a:ext>
            </a:extLst>
          </p:cNvPr>
          <p:cNvGrpSpPr/>
          <p:nvPr/>
        </p:nvGrpSpPr>
        <p:grpSpPr>
          <a:xfrm>
            <a:off x="2422605" y="2206449"/>
            <a:ext cx="1889629" cy="471615"/>
            <a:chOff x="2422605" y="1607097"/>
            <a:chExt cx="1889629" cy="471615"/>
          </a:xfrm>
        </p:grpSpPr>
        <p:sp>
          <p:nvSpPr>
            <p:cNvPr id="12" name="Rectangle: Rounded Corners 11">
              <a:extLst>
                <a:ext uri="{FF2B5EF4-FFF2-40B4-BE49-F238E27FC236}">
                  <a16:creationId xmlns:a16="http://schemas.microsoft.com/office/drawing/2014/main" id="{9229E011-CBEB-4D13-A08E-F581435746D2}"/>
                </a:ext>
              </a:extLst>
            </p:cNvPr>
            <p:cNvSpPr/>
            <p:nvPr/>
          </p:nvSpPr>
          <p:spPr>
            <a:xfrm>
              <a:off x="2422605" y="1607097"/>
              <a:ext cx="1889629" cy="471615"/>
            </a:xfrm>
            <a:prstGeom prst="roundRect">
              <a:avLst>
                <a:gd name="adj" fmla="val 7904"/>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0B80545-8DA1-4AC9-9B8C-BFF20B19EFB5}"/>
                </a:ext>
              </a:extLst>
            </p:cNvPr>
            <p:cNvSpPr txBox="1"/>
            <p:nvPr/>
          </p:nvSpPr>
          <p:spPr>
            <a:xfrm>
              <a:off x="2641418" y="1658238"/>
              <a:ext cx="1452001" cy="369332"/>
            </a:xfrm>
            <a:prstGeom prst="rect">
              <a:avLst/>
            </a:prstGeom>
            <a:noFill/>
          </p:spPr>
          <p:txBody>
            <a:bodyPr wrap="none" rtlCol="0">
              <a:spAutoFit/>
            </a:bodyPr>
            <a:lstStyle/>
            <a:p>
              <a:r>
                <a:rPr lang="en-US" b="1" dirty="0">
                  <a:solidFill>
                    <a:schemeClr val="bg1"/>
                  </a:solidFill>
                </a:rPr>
                <a:t>DESIGN TIME</a:t>
              </a:r>
            </a:p>
          </p:txBody>
        </p:sp>
      </p:grpSp>
      <p:pic>
        <p:nvPicPr>
          <p:cNvPr id="14" name="Picture 13">
            <a:extLst>
              <a:ext uri="{FF2B5EF4-FFF2-40B4-BE49-F238E27FC236}">
                <a16:creationId xmlns:a16="http://schemas.microsoft.com/office/drawing/2014/main" id="{3CDB9FD2-C7CB-47A1-8532-CA5DFADDD9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8662" y="5755449"/>
            <a:ext cx="536122" cy="227540"/>
          </a:xfrm>
          <a:prstGeom prst="rect">
            <a:avLst/>
          </a:prstGeom>
        </p:spPr>
      </p:pic>
      <p:sp>
        <p:nvSpPr>
          <p:cNvPr id="15" name="TextBox 14">
            <a:extLst>
              <a:ext uri="{FF2B5EF4-FFF2-40B4-BE49-F238E27FC236}">
                <a16:creationId xmlns:a16="http://schemas.microsoft.com/office/drawing/2014/main" id="{A8E424DA-CE7E-4B94-B4AF-08035F6E0D91}"/>
              </a:ext>
            </a:extLst>
          </p:cNvPr>
          <p:cNvSpPr txBox="1"/>
          <p:nvPr/>
        </p:nvSpPr>
        <p:spPr>
          <a:xfrm>
            <a:off x="2660801" y="5266731"/>
            <a:ext cx="1471621" cy="369332"/>
          </a:xfrm>
          <a:prstGeom prst="rect">
            <a:avLst/>
          </a:prstGeom>
          <a:noFill/>
        </p:spPr>
        <p:txBody>
          <a:bodyPr wrap="none" rtlCol="0">
            <a:spAutoFit/>
          </a:bodyPr>
          <a:lstStyle/>
          <a:p>
            <a:r>
              <a:rPr lang="en-US" b="1" dirty="0">
                <a:solidFill>
                  <a:schemeClr val="bg1"/>
                </a:solidFill>
              </a:rPr>
              <a:t>xNF Resource</a:t>
            </a:r>
          </a:p>
        </p:txBody>
      </p:sp>
      <p:sp>
        <p:nvSpPr>
          <p:cNvPr id="16" name="TextBox 15">
            <a:extLst>
              <a:ext uri="{FF2B5EF4-FFF2-40B4-BE49-F238E27FC236}">
                <a16:creationId xmlns:a16="http://schemas.microsoft.com/office/drawing/2014/main" id="{7B656A05-701E-4756-A2F6-C4C64794794B}"/>
              </a:ext>
            </a:extLst>
          </p:cNvPr>
          <p:cNvSpPr txBox="1"/>
          <p:nvPr/>
        </p:nvSpPr>
        <p:spPr>
          <a:xfrm>
            <a:off x="377035" y="4285654"/>
            <a:ext cx="1457450" cy="646331"/>
          </a:xfrm>
          <a:prstGeom prst="rect">
            <a:avLst/>
          </a:prstGeom>
          <a:noFill/>
        </p:spPr>
        <p:txBody>
          <a:bodyPr wrap="none" rtlCol="0">
            <a:spAutoFit/>
          </a:bodyPr>
          <a:lstStyle/>
          <a:p>
            <a:r>
              <a:rPr lang="en-US" b="1" dirty="0"/>
              <a:t>5G NRM</a:t>
            </a:r>
          </a:p>
          <a:p>
            <a:r>
              <a:rPr lang="en-US" b="1" dirty="0"/>
              <a:t>Generic NRM</a:t>
            </a:r>
          </a:p>
        </p:txBody>
      </p:sp>
      <p:sp>
        <p:nvSpPr>
          <p:cNvPr id="13" name="Arrow: Right 12">
            <a:extLst>
              <a:ext uri="{FF2B5EF4-FFF2-40B4-BE49-F238E27FC236}">
                <a16:creationId xmlns:a16="http://schemas.microsoft.com/office/drawing/2014/main" id="{36D4B694-F5C8-41EA-BD13-CBA37BDBF9F5}"/>
              </a:ext>
            </a:extLst>
          </p:cNvPr>
          <p:cNvSpPr/>
          <p:nvPr/>
        </p:nvSpPr>
        <p:spPr>
          <a:xfrm>
            <a:off x="1655605" y="3450327"/>
            <a:ext cx="724885"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9DD5D1B-F04A-454C-B1DB-FA69BC99E164}"/>
              </a:ext>
            </a:extLst>
          </p:cNvPr>
          <p:cNvSpPr txBox="1"/>
          <p:nvPr/>
        </p:nvSpPr>
        <p:spPr>
          <a:xfrm>
            <a:off x="2707361" y="3718281"/>
            <a:ext cx="1272849" cy="923330"/>
          </a:xfrm>
          <a:prstGeom prst="rect">
            <a:avLst/>
          </a:prstGeom>
          <a:noFill/>
        </p:spPr>
        <p:txBody>
          <a:bodyPr wrap="none" rtlCol="0">
            <a:spAutoFit/>
          </a:bodyPr>
          <a:lstStyle/>
          <a:p>
            <a:pPr algn="ctr"/>
            <a:r>
              <a:rPr lang="en-US" b="1" dirty="0">
                <a:solidFill>
                  <a:schemeClr val="bg1"/>
                </a:solidFill>
              </a:rPr>
              <a:t>Generic</a:t>
            </a:r>
          </a:p>
          <a:p>
            <a:pPr algn="ctr"/>
            <a:r>
              <a:rPr lang="en-US" b="1" dirty="0">
                <a:solidFill>
                  <a:schemeClr val="bg1"/>
                </a:solidFill>
              </a:rPr>
              <a:t>Application</a:t>
            </a:r>
          </a:p>
          <a:p>
            <a:pPr algn="ctr"/>
            <a:r>
              <a:rPr lang="en-US" b="1" dirty="0">
                <a:solidFill>
                  <a:schemeClr val="bg1"/>
                </a:solidFill>
              </a:rPr>
              <a:t>Model</a:t>
            </a:r>
          </a:p>
        </p:txBody>
      </p:sp>
      <p:sp>
        <p:nvSpPr>
          <p:cNvPr id="22" name="TextBox 21">
            <a:extLst>
              <a:ext uri="{FF2B5EF4-FFF2-40B4-BE49-F238E27FC236}">
                <a16:creationId xmlns:a16="http://schemas.microsoft.com/office/drawing/2014/main" id="{91E9213A-7D5F-45B4-BACE-F526F763EEDA}"/>
              </a:ext>
            </a:extLst>
          </p:cNvPr>
          <p:cNvSpPr txBox="1"/>
          <p:nvPr/>
        </p:nvSpPr>
        <p:spPr>
          <a:xfrm>
            <a:off x="4357124" y="5547793"/>
            <a:ext cx="1325619" cy="923330"/>
          </a:xfrm>
          <a:prstGeom prst="rect">
            <a:avLst/>
          </a:prstGeom>
          <a:noFill/>
        </p:spPr>
        <p:txBody>
          <a:bodyPr wrap="none" rtlCol="0">
            <a:spAutoFit/>
          </a:bodyPr>
          <a:lstStyle/>
          <a:p>
            <a:pPr algn="ctr"/>
            <a:r>
              <a:rPr lang="en-US" b="1" dirty="0"/>
              <a:t>Platform</a:t>
            </a:r>
          </a:p>
          <a:p>
            <a:pPr algn="ctr"/>
            <a:r>
              <a:rPr lang="en-US" b="1" dirty="0"/>
              <a:t>Information</a:t>
            </a:r>
          </a:p>
          <a:p>
            <a:pPr algn="ctr"/>
            <a:r>
              <a:rPr lang="en-US" b="1" dirty="0"/>
              <a:t>Model</a:t>
            </a:r>
          </a:p>
        </p:txBody>
      </p:sp>
      <p:pic>
        <p:nvPicPr>
          <p:cNvPr id="24" name="Picture 4" descr="C:\Users\cheung\AppData\Local\Temp\SNAGHTML1f790ffc.PNG">
            <a:extLst>
              <a:ext uri="{FF2B5EF4-FFF2-40B4-BE49-F238E27FC236}">
                <a16:creationId xmlns:a16="http://schemas.microsoft.com/office/drawing/2014/main" id="{B7205695-6227-4B7A-9BCD-3123C597CB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301" y="3300436"/>
            <a:ext cx="832398" cy="8338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cheung\AppData\Local\Temp\SNAGHTML1f790ffc.PNG">
            <a:extLst>
              <a:ext uri="{FF2B5EF4-FFF2-40B4-BE49-F238E27FC236}">
                <a16:creationId xmlns:a16="http://schemas.microsoft.com/office/drawing/2014/main" id="{90A38864-0428-4621-BF6D-1FB7348BD7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2834" y="2906099"/>
            <a:ext cx="832398" cy="8338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1A6795D4-47BA-447D-A0F7-DEFC27BE459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447" y="3710704"/>
            <a:ext cx="521539" cy="525185"/>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28">
            <a:extLst>
              <a:ext uri="{FF2B5EF4-FFF2-40B4-BE49-F238E27FC236}">
                <a16:creationId xmlns:a16="http://schemas.microsoft.com/office/drawing/2014/main" id="{A7E8ED2E-B361-41C4-817D-6E5E54BAAC5A}"/>
              </a:ext>
            </a:extLst>
          </p:cNvPr>
          <p:cNvGrpSpPr/>
          <p:nvPr/>
        </p:nvGrpSpPr>
        <p:grpSpPr>
          <a:xfrm>
            <a:off x="4546444" y="4668851"/>
            <a:ext cx="1052800" cy="931260"/>
            <a:chOff x="4280397" y="5176643"/>
            <a:chExt cx="1052800" cy="931260"/>
          </a:xfrm>
        </p:grpSpPr>
        <p:pic>
          <p:nvPicPr>
            <p:cNvPr id="26" name="Picture 4" descr="C:\Users\cheung\AppData\Local\Temp\SNAGHTML1f790ffc.PNG">
              <a:extLst>
                <a:ext uri="{FF2B5EF4-FFF2-40B4-BE49-F238E27FC236}">
                  <a16:creationId xmlns:a16="http://schemas.microsoft.com/office/drawing/2014/main" id="{60F3B31A-2DC9-48D0-A71A-84E59C0088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0799" y="5176643"/>
              <a:ext cx="832398" cy="8338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Users\cheung\AppData\Local\Temp\SNAGHTML224c3c67.PNG">
              <a:extLst>
                <a:ext uri="{FF2B5EF4-FFF2-40B4-BE49-F238E27FC236}">
                  <a16:creationId xmlns:a16="http://schemas.microsoft.com/office/drawing/2014/main" id="{FC5EC83A-D850-480A-8A21-47FB5EDB3BB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80397" y="5582717"/>
              <a:ext cx="525186" cy="525186"/>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Picture 2" descr="C:\Users\cheung\AppData\Local\Temp\SNAGHTML105560.PNG">
            <a:extLst>
              <a:ext uri="{FF2B5EF4-FFF2-40B4-BE49-F238E27FC236}">
                <a16:creationId xmlns:a16="http://schemas.microsoft.com/office/drawing/2014/main" id="{163A2F60-F42D-41B3-B8C8-E705BE5AE48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91379" y="5670681"/>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8" name="Arrow: Right 27">
            <a:extLst>
              <a:ext uri="{FF2B5EF4-FFF2-40B4-BE49-F238E27FC236}">
                <a16:creationId xmlns:a16="http://schemas.microsoft.com/office/drawing/2014/main" id="{8A5EA77F-6B62-482E-B0EA-5E07D2D80299}"/>
              </a:ext>
            </a:extLst>
          </p:cNvPr>
          <p:cNvSpPr/>
          <p:nvPr/>
        </p:nvSpPr>
        <p:spPr>
          <a:xfrm>
            <a:off x="4500799" y="3329677"/>
            <a:ext cx="1328501"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117E272D-DDD2-44E1-90E2-F1AF2E704728}"/>
              </a:ext>
            </a:extLst>
          </p:cNvPr>
          <p:cNvSpPr/>
          <p:nvPr/>
        </p:nvSpPr>
        <p:spPr>
          <a:xfrm>
            <a:off x="5953206" y="2709485"/>
            <a:ext cx="1889629" cy="3657600"/>
          </a:xfrm>
          <a:prstGeom prst="roundRect">
            <a:avLst>
              <a:gd name="adj" fmla="val 4880"/>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F2A080D-02A9-477E-82B6-4BD32E246672}"/>
              </a:ext>
            </a:extLst>
          </p:cNvPr>
          <p:cNvGrpSpPr/>
          <p:nvPr/>
        </p:nvGrpSpPr>
        <p:grpSpPr>
          <a:xfrm>
            <a:off x="5953205" y="2206449"/>
            <a:ext cx="1889629" cy="471615"/>
            <a:chOff x="2422605" y="1607097"/>
            <a:chExt cx="1889629" cy="471615"/>
          </a:xfrm>
        </p:grpSpPr>
        <p:sp>
          <p:nvSpPr>
            <p:cNvPr id="32" name="Rectangle: Rounded Corners 31">
              <a:extLst>
                <a:ext uri="{FF2B5EF4-FFF2-40B4-BE49-F238E27FC236}">
                  <a16:creationId xmlns:a16="http://schemas.microsoft.com/office/drawing/2014/main" id="{AC013F5F-2B50-4AB7-8033-21CEAC1878A9}"/>
                </a:ext>
              </a:extLst>
            </p:cNvPr>
            <p:cNvSpPr/>
            <p:nvPr/>
          </p:nvSpPr>
          <p:spPr>
            <a:xfrm>
              <a:off x="2422605" y="1607097"/>
              <a:ext cx="1889629" cy="471615"/>
            </a:xfrm>
            <a:prstGeom prst="roundRect">
              <a:avLst>
                <a:gd name="adj" fmla="val 7904"/>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D960CA7E-3CC7-4F06-8FD1-BA9E86A783D3}"/>
                </a:ext>
              </a:extLst>
            </p:cNvPr>
            <p:cNvSpPr txBox="1"/>
            <p:nvPr/>
          </p:nvSpPr>
          <p:spPr>
            <a:xfrm>
              <a:off x="2641418" y="1658238"/>
              <a:ext cx="1159292" cy="369332"/>
            </a:xfrm>
            <a:prstGeom prst="rect">
              <a:avLst/>
            </a:prstGeom>
            <a:noFill/>
          </p:spPr>
          <p:txBody>
            <a:bodyPr wrap="none" rtlCol="0">
              <a:spAutoFit/>
            </a:bodyPr>
            <a:lstStyle/>
            <a:p>
              <a:r>
                <a:rPr lang="en-US" b="1" dirty="0">
                  <a:solidFill>
                    <a:schemeClr val="bg1"/>
                  </a:solidFill>
                </a:rPr>
                <a:t>RUN TIME</a:t>
              </a:r>
            </a:p>
          </p:txBody>
        </p:sp>
      </p:grpSp>
      <p:pic>
        <p:nvPicPr>
          <p:cNvPr id="34" name="Picture 33">
            <a:extLst>
              <a:ext uri="{FF2B5EF4-FFF2-40B4-BE49-F238E27FC236}">
                <a16:creationId xmlns:a16="http://schemas.microsoft.com/office/drawing/2014/main" id="{C925DD72-BED0-4FD2-ACFD-1C65A808C9E8}"/>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4900355" y="2638028"/>
            <a:ext cx="374853" cy="487477"/>
          </a:xfrm>
          <a:prstGeom prst="rect">
            <a:avLst/>
          </a:prstGeom>
        </p:spPr>
      </p:pic>
      <p:sp>
        <p:nvSpPr>
          <p:cNvPr id="35" name="TextBox 34">
            <a:extLst>
              <a:ext uri="{FF2B5EF4-FFF2-40B4-BE49-F238E27FC236}">
                <a16:creationId xmlns:a16="http://schemas.microsoft.com/office/drawing/2014/main" id="{A0D31DC7-4C73-4A43-AC0A-A1B4470CD4C0}"/>
              </a:ext>
            </a:extLst>
          </p:cNvPr>
          <p:cNvSpPr txBox="1"/>
          <p:nvPr/>
        </p:nvSpPr>
        <p:spPr>
          <a:xfrm>
            <a:off x="4476315" y="3112871"/>
            <a:ext cx="1147494" cy="307777"/>
          </a:xfrm>
          <a:prstGeom prst="rect">
            <a:avLst/>
          </a:prstGeom>
          <a:noFill/>
        </p:spPr>
        <p:txBody>
          <a:bodyPr wrap="none" rtlCol="0">
            <a:spAutoFit/>
          </a:bodyPr>
          <a:lstStyle/>
          <a:p>
            <a:pPr algn="ctr"/>
            <a:r>
              <a:rPr lang="en-US" sz="1400" dirty="0"/>
              <a:t>Service CSAR</a:t>
            </a:r>
          </a:p>
        </p:txBody>
      </p:sp>
      <p:grpSp>
        <p:nvGrpSpPr>
          <p:cNvPr id="49" name="Group 48">
            <a:extLst>
              <a:ext uri="{FF2B5EF4-FFF2-40B4-BE49-F238E27FC236}">
                <a16:creationId xmlns:a16="http://schemas.microsoft.com/office/drawing/2014/main" id="{1B2FC6B3-AD33-43D2-8B03-D4A64226598E}"/>
              </a:ext>
            </a:extLst>
          </p:cNvPr>
          <p:cNvGrpSpPr/>
          <p:nvPr/>
        </p:nvGrpSpPr>
        <p:grpSpPr>
          <a:xfrm>
            <a:off x="117203" y="1826670"/>
            <a:ext cx="2084155" cy="390940"/>
            <a:chOff x="117203" y="1826670"/>
            <a:chExt cx="2084155" cy="390940"/>
          </a:xfrm>
        </p:grpSpPr>
        <p:sp>
          <p:nvSpPr>
            <p:cNvPr id="36" name="Rectangle: Rounded Corners 35">
              <a:extLst>
                <a:ext uri="{FF2B5EF4-FFF2-40B4-BE49-F238E27FC236}">
                  <a16:creationId xmlns:a16="http://schemas.microsoft.com/office/drawing/2014/main" id="{CB0352D5-61FD-4DD6-9603-D9453559B95F}"/>
                </a:ext>
              </a:extLst>
            </p:cNvPr>
            <p:cNvSpPr/>
            <p:nvPr/>
          </p:nvSpPr>
          <p:spPr>
            <a:xfrm>
              <a:off x="117203" y="1826670"/>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A7C7CE4B-56AD-4FB5-9C6D-750C43299DED}"/>
                </a:ext>
              </a:extLst>
            </p:cNvPr>
            <p:cNvSpPr txBox="1"/>
            <p:nvPr/>
          </p:nvSpPr>
          <p:spPr>
            <a:xfrm>
              <a:off x="124443" y="1868005"/>
              <a:ext cx="2076915" cy="307777"/>
            </a:xfrm>
            <a:prstGeom prst="rect">
              <a:avLst/>
            </a:prstGeom>
            <a:noFill/>
          </p:spPr>
          <p:txBody>
            <a:bodyPr wrap="none" rtlCol="0">
              <a:spAutoFit/>
            </a:bodyPr>
            <a:lstStyle/>
            <a:p>
              <a:r>
                <a:rPr lang="en-US" sz="1400" dirty="0">
                  <a:solidFill>
                    <a:schemeClr val="bg1"/>
                  </a:solidFill>
                </a:rPr>
                <a:t>3GPP TS28.620 FNIM UIM</a:t>
              </a:r>
            </a:p>
          </p:txBody>
        </p:sp>
      </p:grpSp>
      <p:sp>
        <p:nvSpPr>
          <p:cNvPr id="40" name="Arrow: Right 39">
            <a:extLst>
              <a:ext uri="{FF2B5EF4-FFF2-40B4-BE49-F238E27FC236}">
                <a16:creationId xmlns:a16="http://schemas.microsoft.com/office/drawing/2014/main" id="{C485A95C-5490-43C0-BD28-78BDEAB34E52}"/>
              </a:ext>
            </a:extLst>
          </p:cNvPr>
          <p:cNvSpPr/>
          <p:nvPr/>
        </p:nvSpPr>
        <p:spPr>
          <a:xfrm rot="5400000">
            <a:off x="850111" y="2747133"/>
            <a:ext cx="566067" cy="49077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661C420C-C739-48D7-8811-43A2E0169A7D}"/>
              </a:ext>
            </a:extLst>
          </p:cNvPr>
          <p:cNvGrpSpPr/>
          <p:nvPr/>
        </p:nvGrpSpPr>
        <p:grpSpPr>
          <a:xfrm>
            <a:off x="124443" y="2276592"/>
            <a:ext cx="2031884" cy="390940"/>
            <a:chOff x="124443" y="2276592"/>
            <a:chExt cx="2031884" cy="390940"/>
          </a:xfrm>
        </p:grpSpPr>
        <p:sp>
          <p:nvSpPr>
            <p:cNvPr id="41" name="Rectangle: Rounded Corners 40">
              <a:extLst>
                <a:ext uri="{FF2B5EF4-FFF2-40B4-BE49-F238E27FC236}">
                  <a16:creationId xmlns:a16="http://schemas.microsoft.com/office/drawing/2014/main" id="{CE2382E5-E668-4BCC-8CE8-F91C14D6DFF7}"/>
                </a:ext>
              </a:extLst>
            </p:cNvPr>
            <p:cNvSpPr/>
            <p:nvPr/>
          </p:nvSpPr>
          <p:spPr>
            <a:xfrm>
              <a:off x="124443" y="2276592"/>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C79C046-CB14-4813-B68E-07E11F66EA76}"/>
                </a:ext>
              </a:extLst>
            </p:cNvPr>
            <p:cNvSpPr txBox="1"/>
            <p:nvPr/>
          </p:nvSpPr>
          <p:spPr>
            <a:xfrm>
              <a:off x="131683" y="2317927"/>
              <a:ext cx="1870127" cy="307777"/>
            </a:xfrm>
            <a:prstGeom prst="rect">
              <a:avLst/>
            </a:prstGeom>
            <a:noFill/>
          </p:spPr>
          <p:txBody>
            <a:bodyPr wrap="none" rtlCol="0">
              <a:spAutoFit/>
            </a:bodyPr>
            <a:lstStyle/>
            <a:p>
              <a:r>
                <a:rPr lang="en-US" sz="1400" dirty="0">
                  <a:solidFill>
                    <a:schemeClr val="bg1"/>
                  </a:solidFill>
                </a:rPr>
                <a:t>TS28.622 Generic NRM</a:t>
              </a:r>
            </a:p>
          </p:txBody>
        </p:sp>
      </p:grpSp>
      <p:grpSp>
        <p:nvGrpSpPr>
          <p:cNvPr id="47" name="Group 46">
            <a:extLst>
              <a:ext uri="{FF2B5EF4-FFF2-40B4-BE49-F238E27FC236}">
                <a16:creationId xmlns:a16="http://schemas.microsoft.com/office/drawing/2014/main" id="{FF8E5742-5B82-4064-8E0C-3CB0B04C5DC2}"/>
              </a:ext>
            </a:extLst>
          </p:cNvPr>
          <p:cNvGrpSpPr/>
          <p:nvPr/>
        </p:nvGrpSpPr>
        <p:grpSpPr>
          <a:xfrm>
            <a:off x="111762" y="923858"/>
            <a:ext cx="2031884" cy="390940"/>
            <a:chOff x="111762" y="923858"/>
            <a:chExt cx="2031884" cy="390940"/>
          </a:xfrm>
        </p:grpSpPr>
        <p:sp>
          <p:nvSpPr>
            <p:cNvPr id="43" name="Rectangle: Rounded Corners 42">
              <a:extLst>
                <a:ext uri="{FF2B5EF4-FFF2-40B4-BE49-F238E27FC236}">
                  <a16:creationId xmlns:a16="http://schemas.microsoft.com/office/drawing/2014/main" id="{B3B39F62-8428-4E21-AB96-03BFA6017C6E}"/>
                </a:ext>
              </a:extLst>
            </p:cNvPr>
            <p:cNvSpPr/>
            <p:nvPr/>
          </p:nvSpPr>
          <p:spPr>
            <a:xfrm>
              <a:off x="111762" y="923858"/>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DE1BFAF-3636-4F01-ACFC-C873C56AB985}"/>
                </a:ext>
              </a:extLst>
            </p:cNvPr>
            <p:cNvSpPr txBox="1"/>
            <p:nvPr/>
          </p:nvSpPr>
          <p:spPr>
            <a:xfrm>
              <a:off x="119002" y="965193"/>
              <a:ext cx="1939057" cy="307777"/>
            </a:xfrm>
            <a:prstGeom prst="rect">
              <a:avLst/>
            </a:prstGeom>
            <a:noFill/>
          </p:spPr>
          <p:txBody>
            <a:bodyPr wrap="none" rtlCol="0">
              <a:spAutoFit/>
            </a:bodyPr>
            <a:lstStyle/>
            <a:p>
              <a:r>
                <a:rPr lang="en-US" sz="1400" dirty="0">
                  <a:solidFill>
                    <a:schemeClr val="bg1"/>
                  </a:solidFill>
                </a:rPr>
                <a:t>3GPP TS28.540 5G NRM</a:t>
              </a:r>
            </a:p>
          </p:txBody>
        </p:sp>
      </p:grpSp>
      <p:grpSp>
        <p:nvGrpSpPr>
          <p:cNvPr id="48" name="Group 47">
            <a:extLst>
              <a:ext uri="{FF2B5EF4-FFF2-40B4-BE49-F238E27FC236}">
                <a16:creationId xmlns:a16="http://schemas.microsoft.com/office/drawing/2014/main" id="{219786D2-6E2A-4732-8199-1B25E778650C}"/>
              </a:ext>
            </a:extLst>
          </p:cNvPr>
          <p:cNvGrpSpPr/>
          <p:nvPr/>
        </p:nvGrpSpPr>
        <p:grpSpPr>
          <a:xfrm>
            <a:off x="119002" y="1376235"/>
            <a:ext cx="2031884" cy="390940"/>
            <a:chOff x="119002" y="1376235"/>
            <a:chExt cx="2031884" cy="390940"/>
          </a:xfrm>
        </p:grpSpPr>
        <p:sp>
          <p:nvSpPr>
            <p:cNvPr id="45" name="Rectangle: Rounded Corners 44">
              <a:extLst>
                <a:ext uri="{FF2B5EF4-FFF2-40B4-BE49-F238E27FC236}">
                  <a16:creationId xmlns:a16="http://schemas.microsoft.com/office/drawing/2014/main" id="{046F68AF-E23A-4451-A294-E0BCDD9DF589}"/>
                </a:ext>
              </a:extLst>
            </p:cNvPr>
            <p:cNvSpPr/>
            <p:nvPr/>
          </p:nvSpPr>
          <p:spPr>
            <a:xfrm>
              <a:off x="119002" y="1376235"/>
              <a:ext cx="2031884" cy="390940"/>
            </a:xfrm>
            <a:prstGeom prst="round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399D900D-E174-443B-A2DF-B828910A89AA}"/>
                </a:ext>
              </a:extLst>
            </p:cNvPr>
            <p:cNvSpPr txBox="1"/>
            <p:nvPr/>
          </p:nvSpPr>
          <p:spPr>
            <a:xfrm>
              <a:off x="126242" y="1417570"/>
              <a:ext cx="1939057" cy="307777"/>
            </a:xfrm>
            <a:prstGeom prst="rect">
              <a:avLst/>
            </a:prstGeom>
            <a:noFill/>
          </p:spPr>
          <p:txBody>
            <a:bodyPr wrap="none" rtlCol="0">
              <a:spAutoFit/>
            </a:bodyPr>
            <a:lstStyle/>
            <a:p>
              <a:r>
                <a:rPr lang="en-US" sz="1400" dirty="0">
                  <a:solidFill>
                    <a:schemeClr val="bg1"/>
                  </a:solidFill>
                </a:rPr>
                <a:t>3GPP TS28.541 5G NRM</a:t>
              </a:r>
            </a:p>
          </p:txBody>
        </p:sp>
      </p:grpSp>
      <p:sp>
        <p:nvSpPr>
          <p:cNvPr id="52" name="Arrow: Right 51">
            <a:extLst>
              <a:ext uri="{FF2B5EF4-FFF2-40B4-BE49-F238E27FC236}">
                <a16:creationId xmlns:a16="http://schemas.microsoft.com/office/drawing/2014/main" id="{38197DFE-AE0B-4C7D-9787-12D88CACA474}"/>
              </a:ext>
            </a:extLst>
          </p:cNvPr>
          <p:cNvSpPr/>
          <p:nvPr/>
        </p:nvSpPr>
        <p:spPr>
          <a:xfrm rot="5400000">
            <a:off x="3085724" y="4828453"/>
            <a:ext cx="462353" cy="490776"/>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72F7F2B1-962C-4B38-B2D7-4900898DB152}"/>
              </a:ext>
            </a:extLst>
          </p:cNvPr>
          <p:cNvSpPr txBox="1"/>
          <p:nvPr/>
        </p:nvSpPr>
        <p:spPr>
          <a:xfrm>
            <a:off x="2519627" y="4601790"/>
            <a:ext cx="1627369" cy="246221"/>
          </a:xfrm>
          <a:prstGeom prst="rect">
            <a:avLst/>
          </a:prstGeom>
          <a:noFill/>
        </p:spPr>
        <p:txBody>
          <a:bodyPr wrap="none" rtlCol="0">
            <a:spAutoFit/>
          </a:bodyPr>
          <a:lstStyle/>
          <a:p>
            <a:r>
              <a:rPr lang="en-US" sz="1000" dirty="0">
                <a:solidFill>
                  <a:schemeClr val="bg1"/>
                </a:solidFill>
              </a:rPr>
              <a:t>+ Domain &amp; Vendor specific</a:t>
            </a:r>
          </a:p>
        </p:txBody>
      </p:sp>
      <p:grpSp>
        <p:nvGrpSpPr>
          <p:cNvPr id="54" name="Group 53">
            <a:extLst>
              <a:ext uri="{FF2B5EF4-FFF2-40B4-BE49-F238E27FC236}">
                <a16:creationId xmlns:a16="http://schemas.microsoft.com/office/drawing/2014/main" id="{C4BA9F47-9EFC-4566-8822-D09362DB2180}"/>
              </a:ext>
            </a:extLst>
          </p:cNvPr>
          <p:cNvGrpSpPr/>
          <p:nvPr/>
        </p:nvGrpSpPr>
        <p:grpSpPr>
          <a:xfrm>
            <a:off x="6099764" y="3062089"/>
            <a:ext cx="1643004" cy="471615"/>
            <a:chOff x="2422606" y="1607097"/>
            <a:chExt cx="1643004" cy="471615"/>
          </a:xfrm>
        </p:grpSpPr>
        <p:sp>
          <p:nvSpPr>
            <p:cNvPr id="55" name="Rectangle: Rounded Corners 54">
              <a:extLst>
                <a:ext uri="{FF2B5EF4-FFF2-40B4-BE49-F238E27FC236}">
                  <a16:creationId xmlns:a16="http://schemas.microsoft.com/office/drawing/2014/main" id="{6BF582CD-A037-4FF3-A171-77E7139014BB}"/>
                </a:ext>
              </a:extLst>
            </p:cNvPr>
            <p:cNvSpPr/>
            <p:nvPr/>
          </p:nvSpPr>
          <p:spPr>
            <a:xfrm>
              <a:off x="2422606" y="1607097"/>
              <a:ext cx="1643004" cy="471615"/>
            </a:xfrm>
            <a:prstGeom prst="roundRect">
              <a:avLst>
                <a:gd name="adj" fmla="val 790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3B100C35-4AFC-43F6-955E-29F27F18357F}"/>
                </a:ext>
              </a:extLst>
            </p:cNvPr>
            <p:cNvSpPr txBox="1"/>
            <p:nvPr/>
          </p:nvSpPr>
          <p:spPr>
            <a:xfrm>
              <a:off x="2641418" y="1658238"/>
              <a:ext cx="1268489" cy="369332"/>
            </a:xfrm>
            <a:prstGeom prst="rect">
              <a:avLst/>
            </a:prstGeom>
            <a:noFill/>
          </p:spPr>
          <p:txBody>
            <a:bodyPr wrap="none" rtlCol="0">
              <a:spAutoFit/>
            </a:bodyPr>
            <a:lstStyle/>
            <a:p>
              <a:r>
                <a:rPr lang="en-US" b="1" dirty="0"/>
                <a:t>SDN-C (</a:t>
              </a:r>
              <a:r>
                <a:rPr lang="en-US" b="1" dirty="0" err="1"/>
                <a:t>etc</a:t>
              </a:r>
              <a:r>
                <a:rPr lang="en-US" b="1" dirty="0"/>
                <a:t>)</a:t>
              </a:r>
            </a:p>
          </p:txBody>
        </p:sp>
      </p:grpSp>
      <p:grpSp>
        <p:nvGrpSpPr>
          <p:cNvPr id="58" name="Group 57">
            <a:extLst>
              <a:ext uri="{FF2B5EF4-FFF2-40B4-BE49-F238E27FC236}">
                <a16:creationId xmlns:a16="http://schemas.microsoft.com/office/drawing/2014/main" id="{9BC40582-A371-49D1-B8C1-D95BF143B34B}"/>
              </a:ext>
            </a:extLst>
          </p:cNvPr>
          <p:cNvGrpSpPr/>
          <p:nvPr/>
        </p:nvGrpSpPr>
        <p:grpSpPr>
          <a:xfrm>
            <a:off x="6988683" y="4764936"/>
            <a:ext cx="1703535" cy="457856"/>
            <a:chOff x="2335426" y="2514856"/>
            <a:chExt cx="1703535" cy="596291"/>
          </a:xfrm>
        </p:grpSpPr>
        <p:sp>
          <p:nvSpPr>
            <p:cNvPr id="64" name="Rectangle: Rounded Corners 63">
              <a:extLst>
                <a:ext uri="{FF2B5EF4-FFF2-40B4-BE49-F238E27FC236}">
                  <a16:creationId xmlns:a16="http://schemas.microsoft.com/office/drawing/2014/main" id="{0E3A9224-3602-428F-B7DD-62AAAAA5CE7C}"/>
                </a:ext>
              </a:extLst>
            </p:cNvPr>
            <p:cNvSpPr/>
            <p:nvPr/>
          </p:nvSpPr>
          <p:spPr>
            <a:xfrm>
              <a:off x="2335426" y="2514856"/>
              <a:ext cx="1703535" cy="596291"/>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78190528-0F64-4DD5-A51C-DFA07463E938}"/>
                </a:ext>
              </a:extLst>
            </p:cNvPr>
            <p:cNvSpPr txBox="1"/>
            <p:nvPr/>
          </p:nvSpPr>
          <p:spPr>
            <a:xfrm>
              <a:off x="2366049" y="2559597"/>
              <a:ext cx="1647054" cy="481001"/>
            </a:xfrm>
            <a:prstGeom prst="rect">
              <a:avLst/>
            </a:prstGeom>
            <a:noFill/>
          </p:spPr>
          <p:txBody>
            <a:bodyPr wrap="none" rtlCol="0">
              <a:spAutoFit/>
            </a:bodyPr>
            <a:lstStyle/>
            <a:p>
              <a:pPr algn="ctr"/>
              <a:r>
                <a:rPr lang="en-US" b="1" dirty="0">
                  <a:solidFill>
                    <a:srgbClr val="0000CC"/>
                  </a:solidFill>
                  <a:effectLst>
                    <a:outerShdw blurRad="50800" dist="50800" dir="5400000" algn="ctr" rotWithShape="0">
                      <a:srgbClr val="FF3300"/>
                    </a:outerShdw>
                  </a:effectLst>
                </a:rPr>
                <a:t>C&amp;PS Database</a:t>
              </a:r>
            </a:p>
          </p:txBody>
        </p:sp>
      </p:grpSp>
      <p:grpSp>
        <p:nvGrpSpPr>
          <p:cNvPr id="51" name="Group 50">
            <a:extLst>
              <a:ext uri="{FF2B5EF4-FFF2-40B4-BE49-F238E27FC236}">
                <a16:creationId xmlns:a16="http://schemas.microsoft.com/office/drawing/2014/main" id="{33A9D825-74AE-4D84-BD72-D000908AEC1F}"/>
              </a:ext>
            </a:extLst>
          </p:cNvPr>
          <p:cNvGrpSpPr/>
          <p:nvPr/>
        </p:nvGrpSpPr>
        <p:grpSpPr>
          <a:xfrm>
            <a:off x="7102765" y="4008208"/>
            <a:ext cx="646571" cy="740079"/>
            <a:chOff x="7870133" y="2861741"/>
            <a:chExt cx="1066703" cy="1220971"/>
          </a:xfrm>
        </p:grpSpPr>
        <p:sp>
          <p:nvSpPr>
            <p:cNvPr id="59" name="Cylinder 58">
              <a:extLst>
                <a:ext uri="{FF2B5EF4-FFF2-40B4-BE49-F238E27FC236}">
                  <a16:creationId xmlns:a16="http://schemas.microsoft.com/office/drawing/2014/main" id="{09BF873A-84C0-4214-88F5-D0A93347B585}"/>
                </a:ext>
              </a:extLst>
            </p:cNvPr>
            <p:cNvSpPr/>
            <p:nvPr/>
          </p:nvSpPr>
          <p:spPr>
            <a:xfrm>
              <a:off x="8042252" y="2909006"/>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E95DCB4F-EE02-493C-A9B3-C0AEA726C165}"/>
                </a:ext>
              </a:extLst>
            </p:cNvPr>
            <p:cNvGrpSpPr/>
            <p:nvPr/>
          </p:nvGrpSpPr>
          <p:grpSpPr>
            <a:xfrm>
              <a:off x="7870133" y="2861741"/>
              <a:ext cx="1066703" cy="1220971"/>
              <a:chOff x="1212463" y="2713512"/>
              <a:chExt cx="789661" cy="903864"/>
            </a:xfrm>
          </p:grpSpPr>
          <p:sp>
            <p:nvSpPr>
              <p:cNvPr id="62" name="Rectangle: Rounded Corners 61">
                <a:extLst>
                  <a:ext uri="{FF2B5EF4-FFF2-40B4-BE49-F238E27FC236}">
                    <a16:creationId xmlns:a16="http://schemas.microsoft.com/office/drawing/2014/main" id="{A9E63E39-AE66-417D-9B97-75D25542D89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Picture 62">
                <a:extLst>
                  <a:ext uri="{FF2B5EF4-FFF2-40B4-BE49-F238E27FC236}">
                    <a16:creationId xmlns:a16="http://schemas.microsoft.com/office/drawing/2014/main" id="{6BDCE699-D854-48F3-A695-9B5CA78423F2}"/>
                  </a:ext>
                </a:extLst>
              </p:cNvPr>
              <p:cNvPicPr>
                <a:picLocks noChangeAspect="1"/>
              </p:cNvPicPr>
              <p:nvPr/>
            </p:nvPicPr>
            <p:blipFill rotWithShape="1">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pic>
        <p:nvPicPr>
          <p:cNvPr id="61" name="Picture 2" descr="C:\Users\cheung\AppData\Local\Temp\SNAGHTML224c3c67.PNG">
            <a:extLst>
              <a:ext uri="{FF2B5EF4-FFF2-40B4-BE49-F238E27FC236}">
                <a16:creationId xmlns:a16="http://schemas.microsoft.com/office/drawing/2014/main" id="{7577BA9A-5B7B-4C8A-ACC0-E2FF4E76E59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1980" y="2175782"/>
            <a:ext cx="525186" cy="525186"/>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C:\Users\cheung\AppData\Local\Temp\SNAGHTML224c3c67.PNG">
            <a:extLst>
              <a:ext uri="{FF2B5EF4-FFF2-40B4-BE49-F238E27FC236}">
                <a16:creationId xmlns:a16="http://schemas.microsoft.com/office/drawing/2014/main" id="{10A869BE-686E-4CD1-999F-D58EA41377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7706" y="2175782"/>
            <a:ext cx="525186" cy="525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143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A0551B8-EAAC-4E78-9206-C214832AC0BD}"/>
              </a:ext>
            </a:extLst>
          </p:cNvPr>
          <p:cNvSpPr txBox="1"/>
          <p:nvPr/>
        </p:nvSpPr>
        <p:spPr>
          <a:xfrm>
            <a:off x="135255" y="373076"/>
            <a:ext cx="8738083" cy="4185761"/>
          </a:xfrm>
          <a:prstGeom prst="rect">
            <a:avLst/>
          </a:prstGeom>
          <a:noFill/>
        </p:spPr>
        <p:txBody>
          <a:bodyPr wrap="square" rtlCol="0">
            <a:spAutoFit/>
          </a:bodyPr>
          <a:lstStyle/>
          <a:p>
            <a:r>
              <a:rPr lang="en-US" sz="1400" dirty="0"/>
              <a:t>(Zu) Use case driven, in current use cases, use SDN-C</a:t>
            </a:r>
          </a:p>
          <a:p>
            <a:r>
              <a:rPr lang="en-US" sz="1400" dirty="0"/>
              <a:t>For node configuration, C&amp;PS stores the config data</a:t>
            </a:r>
          </a:p>
          <a:p>
            <a:r>
              <a:rPr lang="en-US" sz="1400" dirty="0"/>
              <a:t>Need to understand the application model, no other run-time component</a:t>
            </a:r>
          </a:p>
          <a:p>
            <a:r>
              <a:rPr lang="en-US" sz="1400" dirty="0"/>
              <a:t>Needs this model, so it would be nice to </a:t>
            </a:r>
            <a:r>
              <a:rPr lang="en-US" sz="1400" b="1" u="sng" dirty="0">
                <a:solidFill>
                  <a:srgbClr val="FF0000"/>
                </a:solidFill>
              </a:rPr>
              <a:t>NOT</a:t>
            </a:r>
            <a:r>
              <a:rPr lang="en-US" sz="1400" dirty="0"/>
              <a:t> significantly change the </a:t>
            </a:r>
            <a:r>
              <a:rPr lang="en-US" sz="1400" dirty="0" err="1"/>
              <a:t>PlfrmInfoModel</a:t>
            </a:r>
            <a:endParaRPr lang="en-US" sz="1400" dirty="0"/>
          </a:p>
          <a:p>
            <a:r>
              <a:rPr lang="en-US" sz="1400" dirty="0"/>
              <a:t>The 3GPP model is well-defined, doesn’t make sense for ONAP to redefine it.</a:t>
            </a:r>
          </a:p>
          <a:p>
            <a:endParaRPr lang="en-US" sz="1400" dirty="0"/>
          </a:p>
          <a:p>
            <a:r>
              <a:rPr lang="en-US" sz="1400" dirty="0"/>
              <a:t>CNF/VNF (Fred) the generic APP-C using CDS as the modeling approach would fit this model well. Intended to</a:t>
            </a:r>
          </a:p>
          <a:p>
            <a:r>
              <a:rPr lang="en-US" sz="1400" dirty="0"/>
              <a:t>Encompass application model, and deal w/ configuration </a:t>
            </a:r>
            <a:r>
              <a:rPr lang="en-US" sz="1400" dirty="0" err="1"/>
              <a:t>manipuatlion</a:t>
            </a:r>
            <a:r>
              <a:rPr lang="en-US" sz="1400" dirty="0"/>
              <a:t> of application model &gt; turn into</a:t>
            </a:r>
          </a:p>
          <a:p>
            <a:r>
              <a:rPr lang="en-US" sz="1400" dirty="0"/>
              <a:t>Specific implementations. CDS &amp; APP-C . xNF consideration. General abstraction problem</a:t>
            </a:r>
          </a:p>
          <a:p>
            <a:r>
              <a:rPr lang="en-US" sz="1400" dirty="0"/>
              <a:t>Unification strategy to join SDN-C and APP-C into one entity.  </a:t>
            </a:r>
            <a:r>
              <a:rPr lang="en-US" sz="1400" dirty="0" err="1"/>
              <a:t>Yuriy</a:t>
            </a:r>
            <a:r>
              <a:rPr lang="en-US" sz="1400" dirty="0"/>
              <a:t> for CDS.</a:t>
            </a:r>
          </a:p>
          <a:p>
            <a:r>
              <a:rPr lang="en-US" sz="1400" dirty="0"/>
              <a:t>CDS – GUI – define the (3GPP model) model that you can import; enable you to input the model and instance specific configuration to talk to each instance. Define models for </a:t>
            </a:r>
            <a:r>
              <a:rPr lang="en-US" sz="1400" dirty="0" err="1"/>
              <a:t>manip</a:t>
            </a:r>
            <a:r>
              <a:rPr lang="en-US" sz="1400" dirty="0"/>
              <a:t> application data. Define a model (importing the 3GPP model) and have the manipulation svc to implement the configuration associated w/ the xNF.</a:t>
            </a:r>
          </a:p>
          <a:p>
            <a:r>
              <a:rPr lang="en-US" sz="1400" b="1" u="sng" dirty="0"/>
              <a:t>ACTION ITEM</a:t>
            </a:r>
            <a:r>
              <a:rPr lang="en-US" sz="1400" dirty="0"/>
              <a:t>: PNF resource instantiated by ONAP. The issue of non-unification. Could interact w/ PNF. </a:t>
            </a:r>
            <a:r>
              <a:rPr lang="en-US" sz="1400" dirty="0" err="1"/>
              <a:t>Yuriy</a:t>
            </a:r>
            <a:r>
              <a:rPr lang="en-US" sz="1400" dirty="0"/>
              <a:t>.</a:t>
            </a:r>
          </a:p>
          <a:p>
            <a:endParaRPr lang="en-US" sz="1400" dirty="0"/>
          </a:p>
          <a:p>
            <a:r>
              <a:rPr lang="en-US" sz="1400" dirty="0"/>
              <a:t>(Andy) Maybe we introduce “core” sub-model to the Platform information that might accompany the G-A-M solution. Creating a “hybrid” solution, where the G-A-M serves the MAIN data model for xNFs, and this adjunct model maybe a way to SUPPLEMENT the P.I.M. w/ information that G-A-M solution falls short on, (1) isolates the changes thus there is not a big change to the P.I.M. (2) covers all the bases, “management level” that G-A-M 100% sufficient.</a:t>
            </a:r>
          </a:p>
        </p:txBody>
      </p:sp>
    </p:spTree>
    <p:extLst>
      <p:ext uri="{BB962C8B-B14F-4D97-AF65-F5344CB8AC3E}">
        <p14:creationId xmlns:p14="http://schemas.microsoft.com/office/powerpoint/2010/main" val="1622456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DD27248-7B64-4777-8FDD-1B3DFF7D55CE}"/>
              </a:ext>
            </a:extLst>
          </p:cNvPr>
          <p:cNvPicPr>
            <a:picLocks noChangeAspect="1"/>
          </p:cNvPicPr>
          <p:nvPr/>
        </p:nvPicPr>
        <p:blipFill>
          <a:blip r:embed="rId2"/>
          <a:stretch>
            <a:fillRect/>
          </a:stretch>
        </p:blipFill>
        <p:spPr>
          <a:xfrm>
            <a:off x="-1" y="229971"/>
            <a:ext cx="8990381" cy="6130565"/>
          </a:xfrm>
          <a:prstGeom prst="rect">
            <a:avLst/>
          </a:prstGeom>
        </p:spPr>
      </p:pic>
    </p:spTree>
    <p:extLst>
      <p:ext uri="{BB962C8B-B14F-4D97-AF65-F5344CB8AC3E}">
        <p14:creationId xmlns:p14="http://schemas.microsoft.com/office/powerpoint/2010/main" val="245367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253146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PNFD Model</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C667C1A0-734D-47BD-BF93-ACDFEC7152AA}"/>
              </a:ext>
            </a:extLst>
          </p:cNvPr>
          <p:cNvSpPr>
            <a:spLocks noChangeArrowheads="1"/>
          </p:cNvSpPr>
          <p:nvPr/>
        </p:nvSpPr>
        <p:spPr bwMode="auto">
          <a:xfrm>
            <a:off x="5870807" y="3264729"/>
            <a:ext cx="413160" cy="413160"/>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lIns="54000" rIns="54000" anchor="ctr" anchorCtr="1"/>
          <a:lstStyle/>
          <a:p>
            <a:pPr>
              <a:spcBef>
                <a:spcPct val="50000"/>
              </a:spcBef>
              <a:defRPr/>
            </a:pPr>
            <a:r>
              <a:rPr lang="en-US" sz="1200" dirty="0">
                <a:solidFill>
                  <a:schemeClr val="tx1"/>
                </a:solidFill>
                <a:latin typeface="Calibri" panose="020F0502020204030204" pitchFamily="34" charset="0"/>
              </a:rPr>
              <a:t>NsVL3</a:t>
            </a:r>
          </a:p>
        </p:txBody>
      </p:sp>
      <p:sp>
        <p:nvSpPr>
          <p:cNvPr id="12" name="Rectangle 11">
            <a:extLst>
              <a:ext uri="{FF2B5EF4-FFF2-40B4-BE49-F238E27FC236}">
                <a16:creationId xmlns:a16="http://schemas.microsoft.com/office/drawing/2014/main" id="{CF6F2821-B850-4F15-8810-A1DF35E911DB}"/>
              </a:ext>
            </a:extLst>
          </p:cNvPr>
          <p:cNvSpPr>
            <a:spLocks noChangeArrowheads="1"/>
          </p:cNvSpPr>
          <p:nvPr/>
        </p:nvSpPr>
        <p:spPr bwMode="auto">
          <a:xfrm>
            <a:off x="6411713" y="2075387"/>
            <a:ext cx="957313" cy="957313"/>
          </a:xfrm>
          <a:prstGeom prst="rect">
            <a:avLst/>
          </a:prstGeom>
          <a:solidFill>
            <a:schemeClr val="accent2">
              <a:lumMod val="60000"/>
              <a:lumOff val="40000"/>
            </a:schemeClr>
          </a:solidFill>
          <a:ln>
            <a:headEnd/>
            <a:tailEnd/>
          </a:ln>
        </p:spPr>
        <p:style>
          <a:lnRef idx="1">
            <a:schemeClr val="accent1"/>
          </a:lnRef>
          <a:fillRef idx="3">
            <a:schemeClr val="accent1"/>
          </a:fillRef>
          <a:effectRef idx="2">
            <a:schemeClr val="accent1"/>
          </a:effectRef>
          <a:fontRef idx="minor">
            <a:schemeClr val="lt1"/>
          </a:fontRef>
        </p:style>
        <p:txBody>
          <a:bodyPr wrap="none" lIns="54000" rIns="54000" anchor="ctr" anchorCtr="1"/>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spcBef>
                <a:spcPct val="50000"/>
              </a:spcBef>
            </a:pPr>
            <a:r>
              <a:rPr lang="en-US" altLang="en-US" sz="1500" dirty="0">
                <a:solidFill>
                  <a:srgbClr val="000066"/>
                </a:solidFill>
                <a:latin typeface="Calibri" panose="020F0502020204030204" pitchFamily="34" charset="0"/>
              </a:rPr>
              <a:t>CU</a:t>
            </a:r>
          </a:p>
          <a:p>
            <a:pPr algn="ctr" eaLnBrk="1" hangingPunct="1">
              <a:spcBef>
                <a:spcPct val="50000"/>
              </a:spcBef>
            </a:pPr>
            <a:r>
              <a:rPr lang="en-US" altLang="en-US" sz="1500" dirty="0">
                <a:solidFill>
                  <a:srgbClr val="000066"/>
                </a:solidFill>
                <a:latin typeface="Calibri" panose="020F0502020204030204" pitchFamily="34" charset="0"/>
              </a:rPr>
              <a:t>1</a:t>
            </a:r>
          </a:p>
        </p:txBody>
      </p:sp>
      <p:sp>
        <p:nvSpPr>
          <p:cNvPr id="13" name="Oval 12">
            <a:extLst>
              <a:ext uri="{FF2B5EF4-FFF2-40B4-BE49-F238E27FC236}">
                <a16:creationId xmlns:a16="http://schemas.microsoft.com/office/drawing/2014/main" id="{90C61086-600A-4545-B26F-161EC9595B0A}"/>
              </a:ext>
            </a:extLst>
          </p:cNvPr>
          <p:cNvSpPr>
            <a:spLocks noChangeAspect="1"/>
          </p:cNvSpPr>
          <p:nvPr/>
        </p:nvSpPr>
        <p:spPr bwMode="auto">
          <a:xfrm>
            <a:off x="6461720" y="2923163"/>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CP6</a:t>
            </a:r>
          </a:p>
        </p:txBody>
      </p:sp>
      <p:sp>
        <p:nvSpPr>
          <p:cNvPr id="14" name="Rectangle 10">
            <a:extLst>
              <a:ext uri="{FF2B5EF4-FFF2-40B4-BE49-F238E27FC236}">
                <a16:creationId xmlns:a16="http://schemas.microsoft.com/office/drawing/2014/main" id="{E9281A8E-C221-4B62-A1C7-79593DF8E652}"/>
              </a:ext>
            </a:extLst>
          </p:cNvPr>
          <p:cNvSpPr>
            <a:spLocks noChangeArrowheads="1"/>
          </p:cNvSpPr>
          <p:nvPr/>
        </p:nvSpPr>
        <p:spPr bwMode="auto">
          <a:xfrm>
            <a:off x="4140683" y="1811311"/>
            <a:ext cx="3936037" cy="3353690"/>
          </a:xfrm>
          <a:prstGeom prst="rect">
            <a:avLst/>
          </a:prstGeom>
          <a:noFill/>
          <a:ln w="25400" algn="ctr">
            <a:solidFill>
              <a:srgbClr val="7030A0"/>
            </a:solidFill>
            <a:prstDash val="dash"/>
            <a:round/>
            <a:headEnd/>
            <a:tailEnd/>
          </a:ln>
          <a:extLst>
            <a:ext uri="{909E8E84-426E-40DD-AFC4-6F175D3DCCD1}">
              <a14:hiddenFill xmlns:a14="http://schemas.microsoft.com/office/drawing/2010/main">
                <a:solidFill>
                  <a:srgbClr val="FFFFFF"/>
                </a:solidFill>
              </a14:hiddenFill>
            </a:ext>
          </a:extLst>
        </p:spPr>
        <p:txBody>
          <a:bodyPr wrap="none" lIns="54000" rIns="54000"/>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spcBef>
                <a:spcPct val="50000"/>
              </a:spcBef>
            </a:pPr>
            <a:r>
              <a:rPr lang="en-US" altLang="en-US" sz="1500" dirty="0">
                <a:solidFill>
                  <a:schemeClr val="tx2">
                    <a:lumMod val="75000"/>
                  </a:schemeClr>
                </a:solidFill>
                <a:latin typeface="Calibri" panose="020F0502020204030204" pitchFamily="34" charset="0"/>
              </a:rPr>
              <a:t>5G RAN</a:t>
            </a:r>
          </a:p>
        </p:txBody>
      </p:sp>
      <p:cxnSp>
        <p:nvCxnSpPr>
          <p:cNvPr id="15" name="Elbow Connector 13">
            <a:extLst>
              <a:ext uri="{FF2B5EF4-FFF2-40B4-BE49-F238E27FC236}">
                <a16:creationId xmlns:a16="http://schemas.microsoft.com/office/drawing/2014/main" id="{28EC3F25-7092-4092-97F8-9DCC7DE6C1CE}"/>
              </a:ext>
            </a:extLst>
          </p:cNvPr>
          <p:cNvCxnSpPr>
            <a:cxnSpLocks noChangeShapeType="1"/>
            <a:stCxn id="13" idx="4"/>
            <a:endCxn id="11" idx="6"/>
          </p:cNvCxnSpPr>
          <p:nvPr/>
        </p:nvCxnSpPr>
        <p:spPr bwMode="auto">
          <a:xfrm rot="5400000">
            <a:off x="6304511" y="3176940"/>
            <a:ext cx="273826" cy="314913"/>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4389D99A-7746-4FFC-BF8E-2FF1431718A9}"/>
              </a:ext>
            </a:extLst>
          </p:cNvPr>
          <p:cNvSpPr>
            <a:spLocks noChangeAspect="1"/>
          </p:cNvSpPr>
          <p:nvPr/>
        </p:nvSpPr>
        <p:spPr bwMode="auto">
          <a:xfrm>
            <a:off x="6774854" y="2911257"/>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CP4</a:t>
            </a:r>
          </a:p>
        </p:txBody>
      </p:sp>
      <p:sp>
        <p:nvSpPr>
          <p:cNvPr id="17" name="Oval 19">
            <a:extLst>
              <a:ext uri="{FF2B5EF4-FFF2-40B4-BE49-F238E27FC236}">
                <a16:creationId xmlns:a16="http://schemas.microsoft.com/office/drawing/2014/main" id="{A24F5274-0EC1-4D2D-AE61-7B07B6E6D9E3}"/>
              </a:ext>
            </a:extLst>
          </p:cNvPr>
          <p:cNvSpPr>
            <a:spLocks noChangeArrowheads="1"/>
          </p:cNvSpPr>
          <p:nvPr/>
        </p:nvSpPr>
        <p:spPr bwMode="auto">
          <a:xfrm>
            <a:off x="5833894" y="3917663"/>
            <a:ext cx="451427" cy="451427"/>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lIns="54000" rIns="54000" anchor="ctr" anchorCtr="1"/>
          <a:lstStyle/>
          <a:p>
            <a:pPr>
              <a:spcBef>
                <a:spcPct val="50000"/>
              </a:spcBef>
              <a:defRPr/>
            </a:pPr>
            <a:r>
              <a:rPr lang="en-US" sz="1200" dirty="0">
                <a:solidFill>
                  <a:schemeClr val="tx1"/>
                </a:solidFill>
                <a:latin typeface="Calibri" panose="020F0502020204030204" pitchFamily="34" charset="0"/>
              </a:rPr>
              <a:t>NsVL2</a:t>
            </a:r>
          </a:p>
        </p:txBody>
      </p:sp>
      <p:sp>
        <p:nvSpPr>
          <p:cNvPr id="18" name="Rectangle 20">
            <a:extLst>
              <a:ext uri="{FF2B5EF4-FFF2-40B4-BE49-F238E27FC236}">
                <a16:creationId xmlns:a16="http://schemas.microsoft.com/office/drawing/2014/main" id="{EA06BDD6-CDA2-4807-9E97-9633A56A764C}"/>
              </a:ext>
            </a:extLst>
          </p:cNvPr>
          <p:cNvSpPr>
            <a:spLocks noChangeArrowheads="1"/>
          </p:cNvSpPr>
          <p:nvPr/>
        </p:nvSpPr>
        <p:spPr bwMode="auto">
          <a:xfrm>
            <a:off x="4726383" y="2100390"/>
            <a:ext cx="957313" cy="957313"/>
          </a:xfrm>
          <a:prstGeom prst="rect">
            <a:avLst/>
          </a:prstGeom>
          <a:solidFill>
            <a:schemeClr val="accent5">
              <a:lumMod val="40000"/>
              <a:lumOff val="60000"/>
            </a:schemeClr>
          </a:solidFill>
          <a:ln>
            <a:headEnd/>
            <a:tailEnd/>
          </a:ln>
        </p:spPr>
        <p:style>
          <a:lnRef idx="1">
            <a:schemeClr val="accent1"/>
          </a:lnRef>
          <a:fillRef idx="3">
            <a:schemeClr val="accent1"/>
          </a:fillRef>
          <a:effectRef idx="2">
            <a:schemeClr val="accent1"/>
          </a:effectRef>
          <a:fontRef idx="minor">
            <a:schemeClr val="lt1"/>
          </a:fontRef>
        </p:style>
        <p:txBody>
          <a:bodyPr wrap="none" lIns="54000" rIns="54000" anchor="ctr" anchorCtr="1"/>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spcBef>
                <a:spcPct val="50000"/>
              </a:spcBef>
            </a:pPr>
            <a:r>
              <a:rPr lang="en-US" altLang="en-US" sz="1500" dirty="0">
                <a:solidFill>
                  <a:srgbClr val="000066"/>
                </a:solidFill>
                <a:latin typeface="Calibri" panose="020F0502020204030204" pitchFamily="34" charset="0"/>
              </a:rPr>
              <a:t>DU:</a:t>
            </a:r>
          </a:p>
          <a:p>
            <a:pPr eaLnBrk="1" hangingPunct="1">
              <a:spcBef>
                <a:spcPct val="50000"/>
              </a:spcBef>
            </a:pPr>
            <a:r>
              <a:rPr lang="en-US" altLang="en-US" sz="1500" dirty="0">
                <a:solidFill>
                  <a:srgbClr val="000066"/>
                </a:solidFill>
                <a:latin typeface="Calibri" panose="020F0502020204030204" pitchFamily="34" charset="0"/>
              </a:rPr>
              <a:t>1-N</a:t>
            </a:r>
          </a:p>
        </p:txBody>
      </p:sp>
      <p:sp>
        <p:nvSpPr>
          <p:cNvPr id="19" name="Oval 18">
            <a:extLst>
              <a:ext uri="{FF2B5EF4-FFF2-40B4-BE49-F238E27FC236}">
                <a16:creationId xmlns:a16="http://schemas.microsoft.com/office/drawing/2014/main" id="{ABD1E5CF-FA5C-42FF-99B3-60E1352AF3B1}"/>
              </a:ext>
            </a:extLst>
          </p:cNvPr>
          <p:cNvSpPr>
            <a:spLocks noChangeAspect="1"/>
          </p:cNvSpPr>
          <p:nvPr/>
        </p:nvSpPr>
        <p:spPr bwMode="auto">
          <a:xfrm>
            <a:off x="4775200" y="2933878"/>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CP1</a:t>
            </a:r>
          </a:p>
        </p:txBody>
      </p:sp>
      <p:sp>
        <p:nvSpPr>
          <p:cNvPr id="20" name="Oval 19">
            <a:extLst>
              <a:ext uri="{FF2B5EF4-FFF2-40B4-BE49-F238E27FC236}">
                <a16:creationId xmlns:a16="http://schemas.microsoft.com/office/drawing/2014/main" id="{2AC58F25-8166-43A5-9BAE-05E327461D05}"/>
              </a:ext>
            </a:extLst>
          </p:cNvPr>
          <p:cNvSpPr>
            <a:spLocks noChangeAspect="1"/>
          </p:cNvSpPr>
          <p:nvPr/>
        </p:nvSpPr>
        <p:spPr bwMode="auto">
          <a:xfrm>
            <a:off x="5098337" y="2923163"/>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CP3</a:t>
            </a:r>
          </a:p>
        </p:txBody>
      </p:sp>
      <p:cxnSp>
        <p:nvCxnSpPr>
          <p:cNvPr id="21" name="Elbow Connector 26">
            <a:extLst>
              <a:ext uri="{FF2B5EF4-FFF2-40B4-BE49-F238E27FC236}">
                <a16:creationId xmlns:a16="http://schemas.microsoft.com/office/drawing/2014/main" id="{63EEE37B-64FF-476E-B7AC-DEE577020402}"/>
              </a:ext>
            </a:extLst>
          </p:cNvPr>
          <p:cNvCxnSpPr>
            <a:cxnSpLocks noChangeShapeType="1"/>
            <a:stCxn id="30" idx="4"/>
            <a:endCxn id="11" idx="2"/>
          </p:cNvCxnSpPr>
          <p:nvPr/>
        </p:nvCxnSpPr>
        <p:spPr bwMode="auto">
          <a:xfrm rot="16200000" flipH="1">
            <a:off x="5559225" y="3159727"/>
            <a:ext cx="273826" cy="349338"/>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22" name="Elbow Connector 28">
            <a:extLst>
              <a:ext uri="{FF2B5EF4-FFF2-40B4-BE49-F238E27FC236}">
                <a16:creationId xmlns:a16="http://schemas.microsoft.com/office/drawing/2014/main" id="{C6753703-CE65-4952-B6B0-45791A618F6C}"/>
              </a:ext>
            </a:extLst>
          </p:cNvPr>
          <p:cNvCxnSpPr>
            <a:cxnSpLocks noChangeShapeType="1"/>
            <a:stCxn id="17" idx="2"/>
            <a:endCxn id="20" idx="4"/>
          </p:cNvCxnSpPr>
          <p:nvPr/>
        </p:nvCxnSpPr>
        <p:spPr bwMode="auto">
          <a:xfrm rot="10800000">
            <a:off x="5235498" y="3197483"/>
            <a:ext cx="598397" cy="945894"/>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23" name="Oval 22">
            <a:extLst>
              <a:ext uri="{FF2B5EF4-FFF2-40B4-BE49-F238E27FC236}">
                <a16:creationId xmlns:a16="http://schemas.microsoft.com/office/drawing/2014/main" id="{4BA565C6-837A-49E6-A571-D63E8EE7EFAF}"/>
              </a:ext>
            </a:extLst>
          </p:cNvPr>
          <p:cNvSpPr>
            <a:spLocks noChangeAspect="1"/>
          </p:cNvSpPr>
          <p:nvPr/>
        </p:nvSpPr>
        <p:spPr bwMode="auto">
          <a:xfrm>
            <a:off x="7231866" y="2318260"/>
            <a:ext cx="274320" cy="274320"/>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CP7</a:t>
            </a:r>
          </a:p>
        </p:txBody>
      </p:sp>
      <p:sp>
        <p:nvSpPr>
          <p:cNvPr id="24" name="TextBox 23">
            <a:extLst>
              <a:ext uri="{FF2B5EF4-FFF2-40B4-BE49-F238E27FC236}">
                <a16:creationId xmlns:a16="http://schemas.microsoft.com/office/drawing/2014/main" id="{C6AA171D-1627-4AFE-9BBD-8CB666D65165}"/>
              </a:ext>
            </a:extLst>
          </p:cNvPr>
          <p:cNvSpPr txBox="1"/>
          <p:nvPr/>
        </p:nvSpPr>
        <p:spPr>
          <a:xfrm>
            <a:off x="5630044" y="1511228"/>
            <a:ext cx="957313" cy="300082"/>
          </a:xfrm>
          <a:prstGeom prst="rect">
            <a:avLst/>
          </a:prstGeom>
          <a:noFill/>
        </p:spPr>
        <p:txBody>
          <a:bodyPr wrap="none" rtlCol="0">
            <a:spAutoFit/>
          </a:bodyPr>
          <a:lstStyle/>
          <a:p>
            <a:r>
              <a:rPr lang="en-US" sz="1350" dirty="0">
                <a:latin typeface="Arial Narrow" panose="020B0606020202030204" pitchFamily="34" charset="0"/>
              </a:rPr>
              <a:t>Logical view</a:t>
            </a:r>
          </a:p>
        </p:txBody>
      </p:sp>
      <p:sp>
        <p:nvSpPr>
          <p:cNvPr id="25" name="Oval 24">
            <a:extLst>
              <a:ext uri="{FF2B5EF4-FFF2-40B4-BE49-F238E27FC236}">
                <a16:creationId xmlns:a16="http://schemas.microsoft.com/office/drawing/2014/main" id="{88A11C30-8652-48F3-887D-CAB9B495237F}"/>
              </a:ext>
            </a:extLst>
          </p:cNvPr>
          <p:cNvSpPr>
            <a:spLocks noChangeAspect="1"/>
          </p:cNvSpPr>
          <p:nvPr/>
        </p:nvSpPr>
        <p:spPr bwMode="auto">
          <a:xfrm>
            <a:off x="7075901" y="2911257"/>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CP2</a:t>
            </a:r>
          </a:p>
        </p:txBody>
      </p:sp>
      <p:cxnSp>
        <p:nvCxnSpPr>
          <p:cNvPr id="26" name="Elbow Connector 25">
            <a:extLst>
              <a:ext uri="{FF2B5EF4-FFF2-40B4-BE49-F238E27FC236}">
                <a16:creationId xmlns:a16="http://schemas.microsoft.com/office/drawing/2014/main" id="{5CA2D678-5616-4E3A-A63F-3B9B51C5F53E}"/>
              </a:ext>
            </a:extLst>
          </p:cNvPr>
          <p:cNvCxnSpPr>
            <a:cxnSpLocks noChangeShapeType="1"/>
            <a:stCxn id="16" idx="4"/>
            <a:endCxn id="17" idx="6"/>
          </p:cNvCxnSpPr>
          <p:nvPr/>
        </p:nvCxnSpPr>
        <p:spPr bwMode="auto">
          <a:xfrm rot="5400000">
            <a:off x="6119768" y="3351131"/>
            <a:ext cx="957800" cy="626693"/>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27" name="Oval 19">
            <a:extLst>
              <a:ext uri="{FF2B5EF4-FFF2-40B4-BE49-F238E27FC236}">
                <a16:creationId xmlns:a16="http://schemas.microsoft.com/office/drawing/2014/main" id="{4508588C-CE06-4898-B2DF-958C15C5B0A7}"/>
              </a:ext>
            </a:extLst>
          </p:cNvPr>
          <p:cNvSpPr>
            <a:spLocks noChangeArrowheads="1"/>
          </p:cNvSpPr>
          <p:nvPr/>
        </p:nvSpPr>
        <p:spPr bwMode="auto">
          <a:xfrm>
            <a:off x="5833894" y="4468509"/>
            <a:ext cx="451427" cy="451427"/>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lIns="54000" rIns="54000" anchor="ctr" anchorCtr="1"/>
          <a:lstStyle/>
          <a:p>
            <a:pPr>
              <a:spcBef>
                <a:spcPct val="50000"/>
              </a:spcBef>
              <a:defRPr/>
            </a:pPr>
            <a:r>
              <a:rPr lang="en-US" sz="1200" dirty="0">
                <a:solidFill>
                  <a:schemeClr val="tx1"/>
                </a:solidFill>
                <a:latin typeface="Calibri" panose="020F0502020204030204" pitchFamily="34" charset="0"/>
              </a:rPr>
              <a:t>NsVL1</a:t>
            </a:r>
          </a:p>
        </p:txBody>
      </p:sp>
      <p:cxnSp>
        <p:nvCxnSpPr>
          <p:cNvPr id="28" name="Elbow Connector 25">
            <a:extLst>
              <a:ext uri="{FF2B5EF4-FFF2-40B4-BE49-F238E27FC236}">
                <a16:creationId xmlns:a16="http://schemas.microsoft.com/office/drawing/2014/main" id="{E5F1AE69-B297-4A9B-BF5A-50A1A3EC91E3}"/>
              </a:ext>
            </a:extLst>
          </p:cNvPr>
          <p:cNvCxnSpPr>
            <a:cxnSpLocks noChangeShapeType="1"/>
            <a:stCxn id="19" idx="4"/>
            <a:endCxn id="27" idx="2"/>
          </p:cNvCxnSpPr>
          <p:nvPr/>
        </p:nvCxnSpPr>
        <p:spPr bwMode="auto">
          <a:xfrm rot="16200000" flipH="1">
            <a:off x="4630115" y="3490443"/>
            <a:ext cx="1486025" cy="921534"/>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29" name="Elbow Connector 25">
            <a:extLst>
              <a:ext uri="{FF2B5EF4-FFF2-40B4-BE49-F238E27FC236}">
                <a16:creationId xmlns:a16="http://schemas.microsoft.com/office/drawing/2014/main" id="{064CA49C-E55A-4E95-91B3-DA1358C97143}"/>
              </a:ext>
            </a:extLst>
          </p:cNvPr>
          <p:cNvCxnSpPr>
            <a:cxnSpLocks noChangeShapeType="1"/>
            <a:stCxn id="25" idx="4"/>
            <a:endCxn id="27" idx="6"/>
          </p:cNvCxnSpPr>
          <p:nvPr/>
        </p:nvCxnSpPr>
        <p:spPr bwMode="auto">
          <a:xfrm rot="5400000">
            <a:off x="5994868" y="3476030"/>
            <a:ext cx="1508646" cy="927740"/>
          </a:xfrm>
          <a:prstGeom prst="bentConnector2">
            <a:avLst/>
          </a:prstGeom>
          <a:noFill/>
          <a:ln w="12700" algn="ctr">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30" name="Oval 29">
            <a:extLst>
              <a:ext uri="{FF2B5EF4-FFF2-40B4-BE49-F238E27FC236}">
                <a16:creationId xmlns:a16="http://schemas.microsoft.com/office/drawing/2014/main" id="{9B70F773-9864-4950-A6E5-3DA758D86EE1}"/>
              </a:ext>
            </a:extLst>
          </p:cNvPr>
          <p:cNvSpPr>
            <a:spLocks noChangeAspect="1"/>
          </p:cNvSpPr>
          <p:nvPr/>
        </p:nvSpPr>
        <p:spPr bwMode="auto">
          <a:xfrm>
            <a:off x="5384309" y="2923163"/>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CP5</a:t>
            </a:r>
          </a:p>
        </p:txBody>
      </p:sp>
      <p:sp>
        <p:nvSpPr>
          <p:cNvPr id="31" name="Oval 30">
            <a:extLst>
              <a:ext uri="{FF2B5EF4-FFF2-40B4-BE49-F238E27FC236}">
                <a16:creationId xmlns:a16="http://schemas.microsoft.com/office/drawing/2014/main" id="{A7DD0354-4E62-4D69-902D-910B020E076B}"/>
              </a:ext>
            </a:extLst>
          </p:cNvPr>
          <p:cNvSpPr>
            <a:spLocks noChangeAspect="1"/>
          </p:cNvSpPr>
          <p:nvPr/>
        </p:nvSpPr>
        <p:spPr bwMode="auto">
          <a:xfrm>
            <a:off x="267701" y="2421675"/>
            <a:ext cx="274320" cy="274320"/>
          </a:xfrm>
          <a:prstGeom prst="ellipse">
            <a:avLst/>
          </a:prstGeom>
          <a:solidFill>
            <a:schemeClr val="accent6">
              <a:lumMod val="40000"/>
              <a:lumOff val="60000"/>
            </a:schemeClr>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CP1</a:t>
            </a:r>
          </a:p>
        </p:txBody>
      </p:sp>
      <p:sp>
        <p:nvSpPr>
          <p:cNvPr id="32" name="TextBox 31">
            <a:extLst>
              <a:ext uri="{FF2B5EF4-FFF2-40B4-BE49-F238E27FC236}">
                <a16:creationId xmlns:a16="http://schemas.microsoft.com/office/drawing/2014/main" id="{C044CA39-A8F3-403F-BE02-3CA77671D85C}"/>
              </a:ext>
            </a:extLst>
          </p:cNvPr>
          <p:cNvSpPr txBox="1"/>
          <p:nvPr/>
        </p:nvSpPr>
        <p:spPr>
          <a:xfrm>
            <a:off x="703446" y="2425257"/>
            <a:ext cx="3071670" cy="507831"/>
          </a:xfrm>
          <a:prstGeom prst="rect">
            <a:avLst/>
          </a:prstGeom>
          <a:noFill/>
        </p:spPr>
        <p:txBody>
          <a:bodyPr wrap="square" rtlCol="0">
            <a:spAutoFit/>
          </a:bodyPr>
          <a:lstStyle/>
          <a:p>
            <a:r>
              <a:rPr lang="en-US" sz="1350" dirty="0">
                <a:latin typeface="Arial Narrow" panose="020B0606020202030204" pitchFamily="34" charset="0"/>
              </a:rPr>
              <a:t>CP1 to CP6: Ext connection points (e.g. Control plane, data plane, management, </a:t>
            </a:r>
            <a:r>
              <a:rPr lang="en-US" sz="1350" dirty="0" err="1">
                <a:latin typeface="Arial Narrow" panose="020B0606020202030204" pitchFamily="34" charset="0"/>
              </a:rPr>
              <a:t>etc</a:t>
            </a:r>
            <a:endParaRPr lang="en-US" sz="1350" dirty="0">
              <a:latin typeface="Arial Narrow" panose="020B0606020202030204" pitchFamily="34" charset="0"/>
            </a:endParaRPr>
          </a:p>
        </p:txBody>
      </p:sp>
      <p:sp>
        <p:nvSpPr>
          <p:cNvPr id="33" name="Oval 19">
            <a:extLst>
              <a:ext uri="{FF2B5EF4-FFF2-40B4-BE49-F238E27FC236}">
                <a16:creationId xmlns:a16="http://schemas.microsoft.com/office/drawing/2014/main" id="{A6396EB1-EC7F-4CAB-A0E6-654E5E0EF2B7}"/>
              </a:ext>
            </a:extLst>
          </p:cNvPr>
          <p:cNvSpPr>
            <a:spLocks noChangeArrowheads="1"/>
          </p:cNvSpPr>
          <p:nvPr/>
        </p:nvSpPr>
        <p:spPr bwMode="auto">
          <a:xfrm>
            <a:off x="179147" y="2978458"/>
            <a:ext cx="451427" cy="451427"/>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lIns="54000" rIns="54000" anchor="ctr" anchorCtr="1"/>
          <a:lstStyle/>
          <a:p>
            <a:pPr>
              <a:spcBef>
                <a:spcPct val="50000"/>
              </a:spcBef>
              <a:defRPr/>
            </a:pPr>
            <a:r>
              <a:rPr lang="en-US" sz="1200" dirty="0">
                <a:solidFill>
                  <a:schemeClr val="tx1"/>
                </a:solidFill>
                <a:latin typeface="Calibri" panose="020F0502020204030204" pitchFamily="34" charset="0"/>
              </a:rPr>
              <a:t>NsVL1</a:t>
            </a:r>
          </a:p>
        </p:txBody>
      </p:sp>
      <p:sp>
        <p:nvSpPr>
          <p:cNvPr id="34" name="TextBox 33">
            <a:extLst>
              <a:ext uri="{FF2B5EF4-FFF2-40B4-BE49-F238E27FC236}">
                <a16:creationId xmlns:a16="http://schemas.microsoft.com/office/drawing/2014/main" id="{20186A66-9691-484C-B52F-539D3876868A}"/>
              </a:ext>
            </a:extLst>
          </p:cNvPr>
          <p:cNvSpPr txBox="1"/>
          <p:nvPr/>
        </p:nvSpPr>
        <p:spPr>
          <a:xfrm>
            <a:off x="703445" y="3054131"/>
            <a:ext cx="3430022" cy="715581"/>
          </a:xfrm>
          <a:prstGeom prst="rect">
            <a:avLst/>
          </a:prstGeom>
          <a:noFill/>
        </p:spPr>
        <p:txBody>
          <a:bodyPr wrap="square" rtlCol="0">
            <a:spAutoFit/>
          </a:bodyPr>
          <a:lstStyle/>
          <a:p>
            <a:r>
              <a:rPr lang="en-US" sz="1350" dirty="0" err="1">
                <a:latin typeface="Arial Narrow" panose="020B0606020202030204" pitchFamily="34" charset="0"/>
              </a:rPr>
              <a:t>NsVirtual</a:t>
            </a:r>
            <a:r>
              <a:rPr lang="en-US" sz="1350" dirty="0">
                <a:latin typeface="Arial Narrow" panose="020B0606020202030204" pitchFamily="34" charset="0"/>
              </a:rPr>
              <a:t> link for each type of connection types</a:t>
            </a:r>
          </a:p>
          <a:p>
            <a:r>
              <a:rPr lang="en-US" sz="1350" dirty="0">
                <a:latin typeface="Arial Narrow" panose="020B0606020202030204" pitchFamily="34" charset="0"/>
              </a:rPr>
              <a:t>Note: These VL may also can represent transport network technologies used.</a:t>
            </a:r>
          </a:p>
        </p:txBody>
      </p:sp>
      <p:sp>
        <p:nvSpPr>
          <p:cNvPr id="35" name="Oval 34">
            <a:extLst>
              <a:ext uri="{FF2B5EF4-FFF2-40B4-BE49-F238E27FC236}">
                <a16:creationId xmlns:a16="http://schemas.microsoft.com/office/drawing/2014/main" id="{786ECAE7-F414-4F8B-BB2F-81421BE6895B}"/>
              </a:ext>
            </a:extLst>
          </p:cNvPr>
          <p:cNvSpPr>
            <a:spLocks noChangeAspect="1"/>
          </p:cNvSpPr>
          <p:nvPr/>
        </p:nvSpPr>
        <p:spPr bwMode="auto">
          <a:xfrm>
            <a:off x="245902" y="3824540"/>
            <a:ext cx="274320" cy="274320"/>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lIns="54000" rIns="54000" anchor="ctr" anchorCtr="1"/>
          <a:lstStyle/>
          <a:p>
            <a:pPr>
              <a:spcBef>
                <a:spcPct val="50000"/>
              </a:spcBef>
              <a:defRPr/>
            </a:pPr>
            <a:r>
              <a:rPr lang="en-US" sz="750" dirty="0">
                <a:solidFill>
                  <a:prstClr val="black"/>
                </a:solidFill>
                <a:latin typeface="Calibri" panose="020F0502020204030204" pitchFamily="34" charset="0"/>
                <a:cs typeface="Arial" charset="0"/>
              </a:rPr>
              <a:t>ECP7</a:t>
            </a:r>
          </a:p>
        </p:txBody>
      </p:sp>
      <p:sp>
        <p:nvSpPr>
          <p:cNvPr id="36" name="TextBox 35">
            <a:extLst>
              <a:ext uri="{FF2B5EF4-FFF2-40B4-BE49-F238E27FC236}">
                <a16:creationId xmlns:a16="http://schemas.microsoft.com/office/drawing/2014/main" id="{8CDEAD9F-5A61-404B-9A53-C7F64F6D77B8}"/>
              </a:ext>
            </a:extLst>
          </p:cNvPr>
          <p:cNvSpPr txBox="1"/>
          <p:nvPr/>
        </p:nvSpPr>
        <p:spPr>
          <a:xfrm>
            <a:off x="703446" y="3711950"/>
            <a:ext cx="3071670" cy="507831"/>
          </a:xfrm>
          <a:prstGeom prst="rect">
            <a:avLst/>
          </a:prstGeom>
          <a:noFill/>
        </p:spPr>
        <p:txBody>
          <a:bodyPr wrap="square" rtlCol="0">
            <a:spAutoFit/>
          </a:bodyPr>
          <a:lstStyle/>
          <a:p>
            <a:r>
              <a:rPr lang="en-US" sz="1350" dirty="0">
                <a:latin typeface="Arial Narrow" panose="020B0606020202030204" pitchFamily="34" charset="0"/>
              </a:rPr>
              <a:t>CP7: Ext connection point(s) for network core elements.</a:t>
            </a:r>
          </a:p>
        </p:txBody>
      </p:sp>
      <p:sp>
        <p:nvSpPr>
          <p:cNvPr id="37" name="Callout: Bent Line with Accent Bar 36">
            <a:extLst>
              <a:ext uri="{FF2B5EF4-FFF2-40B4-BE49-F238E27FC236}">
                <a16:creationId xmlns:a16="http://schemas.microsoft.com/office/drawing/2014/main" id="{BA6DB1C6-3728-465A-A3A2-A44FFB89FCE7}"/>
              </a:ext>
            </a:extLst>
          </p:cNvPr>
          <p:cNvSpPr/>
          <p:nvPr/>
        </p:nvSpPr>
        <p:spPr>
          <a:xfrm>
            <a:off x="8578591" y="2049062"/>
            <a:ext cx="452291" cy="188554"/>
          </a:xfrm>
          <a:prstGeom prst="accentCallout2">
            <a:avLst>
              <a:gd name="adj1" fmla="val 13487"/>
              <a:gd name="adj2" fmla="val -12957"/>
              <a:gd name="adj3" fmla="val 8647"/>
              <a:gd name="adj4" fmla="val -65104"/>
              <a:gd name="adj5" fmla="val 63333"/>
              <a:gd name="adj6" fmla="val -262790"/>
            </a:avLst>
          </a:prstGeom>
          <a:solidFill>
            <a:srgbClr val="FFFFFF"/>
          </a:solidFill>
          <a:ln w="11429" cap="flat" cmpd="sng" algn="ctr">
            <a:solidFill>
              <a:srgbClr val="FF3154"/>
            </a:solidFill>
            <a:prstDash val="solid"/>
            <a:headEnd type="none" w="med" len="med"/>
            <a:tailEnd type="triangle" w="med" len="me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sz="1050" kern="0" dirty="0">
                <a:solidFill>
                  <a:srgbClr val="124191"/>
                </a:solidFill>
                <a:latin typeface="Nokia Pure Text Light" panose="020B0403020202020204" pitchFamily="34" charset="0"/>
                <a:ea typeface="Nokia Pure Text Light" panose="020B0403020202020204" pitchFamily="34" charset="0"/>
              </a:rPr>
              <a:t>VNFD </a:t>
            </a:r>
          </a:p>
        </p:txBody>
      </p:sp>
      <p:sp>
        <p:nvSpPr>
          <p:cNvPr id="38" name="Callout: Bent Line with Accent Bar 37">
            <a:extLst>
              <a:ext uri="{FF2B5EF4-FFF2-40B4-BE49-F238E27FC236}">
                <a16:creationId xmlns:a16="http://schemas.microsoft.com/office/drawing/2014/main" id="{37F90D65-05B7-46C0-9A07-75CE66013934}"/>
              </a:ext>
            </a:extLst>
          </p:cNvPr>
          <p:cNvSpPr/>
          <p:nvPr/>
        </p:nvSpPr>
        <p:spPr>
          <a:xfrm flipH="1">
            <a:off x="3288240" y="1446888"/>
            <a:ext cx="526094" cy="300082"/>
          </a:xfrm>
          <a:prstGeom prst="accentCallout2">
            <a:avLst>
              <a:gd name="adj1" fmla="val 11952"/>
              <a:gd name="adj2" fmla="val -12231"/>
              <a:gd name="adj3" fmla="val 15576"/>
              <a:gd name="adj4" fmla="val -109003"/>
              <a:gd name="adj5" fmla="val 210301"/>
              <a:gd name="adj6" fmla="val -250017"/>
            </a:avLst>
          </a:prstGeom>
          <a:solidFill>
            <a:srgbClr val="FFFFFF"/>
          </a:solidFill>
          <a:ln w="11429" cap="flat" cmpd="sng" algn="ctr">
            <a:solidFill>
              <a:srgbClr val="FF3154"/>
            </a:solidFill>
            <a:prstDash val="solid"/>
            <a:headEnd type="none" w="med" len="med"/>
            <a:tailEnd type="triangle" w="med" len="me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50" kern="0" dirty="0">
                <a:solidFill>
                  <a:srgbClr val="124191"/>
                </a:solidFill>
                <a:latin typeface="Nokia Pure Text Light" panose="020B0403020202020204" pitchFamily="34" charset="0"/>
                <a:ea typeface="Nokia Pure Text Light" panose="020B0403020202020204" pitchFamily="34" charset="0"/>
              </a:rPr>
              <a:t>PNFD</a:t>
            </a:r>
          </a:p>
        </p:txBody>
      </p:sp>
      <p:sp>
        <p:nvSpPr>
          <p:cNvPr id="39" name="Callout: Bent Line with Accent Bar 38">
            <a:extLst>
              <a:ext uri="{FF2B5EF4-FFF2-40B4-BE49-F238E27FC236}">
                <a16:creationId xmlns:a16="http://schemas.microsoft.com/office/drawing/2014/main" id="{84A27E69-A8D0-482D-BDC8-699478915487}"/>
              </a:ext>
            </a:extLst>
          </p:cNvPr>
          <p:cNvSpPr/>
          <p:nvPr/>
        </p:nvSpPr>
        <p:spPr>
          <a:xfrm flipH="1">
            <a:off x="3779500" y="5609818"/>
            <a:ext cx="526094" cy="300082"/>
          </a:xfrm>
          <a:prstGeom prst="accentCallout2">
            <a:avLst>
              <a:gd name="adj1" fmla="val 11952"/>
              <a:gd name="adj2" fmla="val -12231"/>
              <a:gd name="adj3" fmla="val 15576"/>
              <a:gd name="adj4" fmla="val -109003"/>
              <a:gd name="adj5" fmla="val -145202"/>
              <a:gd name="adj6" fmla="val -200600"/>
            </a:avLst>
          </a:prstGeom>
          <a:solidFill>
            <a:srgbClr val="FFFFFF"/>
          </a:solidFill>
          <a:ln w="11429" cap="flat" cmpd="sng" algn="ctr">
            <a:solidFill>
              <a:srgbClr val="FF3154"/>
            </a:solidFill>
            <a:prstDash val="solid"/>
            <a:headEnd type="none" w="med" len="med"/>
            <a:tailEnd type="triangle" w="med" len="me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50" kern="0" dirty="0">
                <a:solidFill>
                  <a:srgbClr val="124191"/>
                </a:solidFill>
                <a:latin typeface="Nokia Pure Text Light" panose="020B0403020202020204" pitchFamily="34" charset="0"/>
                <a:ea typeface="Nokia Pure Text Light" panose="020B0403020202020204" pitchFamily="34" charset="0"/>
              </a:rPr>
              <a:t>NSD</a:t>
            </a:r>
          </a:p>
        </p:txBody>
      </p:sp>
    </p:spTree>
    <p:extLst>
      <p:ext uri="{BB962C8B-B14F-4D97-AF65-F5344CB8AC3E}">
        <p14:creationId xmlns:p14="http://schemas.microsoft.com/office/powerpoint/2010/main" val="3233404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6632906"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Example: TOSCA Service Template</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A2AC8E6-9BD1-432E-9B9B-E99DF2306392}"/>
              </a:ext>
            </a:extLst>
          </p:cNvPr>
          <p:cNvSpPr txBox="1"/>
          <p:nvPr/>
        </p:nvSpPr>
        <p:spPr>
          <a:xfrm>
            <a:off x="319081" y="561002"/>
            <a:ext cx="6468437" cy="6486391"/>
          </a:xfrm>
          <a:prstGeom prst="rect">
            <a:avLst/>
          </a:prstGeom>
          <a:noFill/>
        </p:spPr>
        <p:txBody>
          <a:bodyPr wrap="none" rtlCol="0">
            <a:spAutoFit/>
          </a:bodyPr>
          <a:lstStyle/>
          <a:p>
            <a:pPr hangingPunct="0"/>
            <a:r>
              <a:rPr lang="en-GB" sz="800" dirty="0" err="1">
                <a:latin typeface="Consolas" panose="020B0609020204030204" pitchFamily="49" charset="0"/>
                <a:ea typeface="SimSun" panose="02010600030101010101" pitchFamily="2" charset="-122"/>
                <a:cs typeface="Times New Roman" panose="02020603050405020304" pitchFamily="18" charset="0"/>
              </a:rPr>
              <a:t>tosca_definitions_version</a:t>
            </a:r>
            <a:r>
              <a:rPr lang="en-GB" sz="800" dirty="0">
                <a:latin typeface="Consolas" panose="020B0609020204030204" pitchFamily="49" charset="0"/>
                <a:ea typeface="SimSun" panose="02010600030101010101" pitchFamily="2" charset="-122"/>
                <a:cs typeface="Times New Roman" panose="02020603050405020304" pitchFamily="18" charset="0"/>
              </a:rPr>
              <a:t>: tosca_simple_yaml_1_2</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description: 5G RAN simple example</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imports: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etsi_nfv_sol001_nsd_2_6_1_types.yaml</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err="1">
                <a:latin typeface="Consolas" panose="020B0609020204030204" pitchFamily="49" charset="0"/>
                <a:ea typeface="SimSun" panose="02010600030101010101" pitchFamily="2" charset="-122"/>
                <a:cs typeface="Times New Roman" panose="02020603050405020304" pitchFamily="18" charset="0"/>
              </a:rPr>
              <a:t>node_types</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tosca.5gexample_NS: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derived_from</a:t>
            </a:r>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tosca.nodes.nfv.NS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properties: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descriptor_id</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flavour_id</a:t>
            </a:r>
            <a:r>
              <a:rPr lang="en-GB" sz="800" dirty="0">
                <a:latin typeface="Consolas" panose="020B0609020204030204" pitchFamily="49" charset="0"/>
                <a:ea typeface="SimSun" panose="02010600030101010101" pitchFamily="2" charset="-122"/>
                <a:cs typeface="Times New Roman" panose="02020603050405020304" pitchFamily="18" charset="0"/>
              </a:rPr>
              <a:t>: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err="1">
                <a:latin typeface="Consolas" panose="020B0609020204030204" pitchFamily="49" charset="0"/>
                <a:ea typeface="SimSun" panose="02010600030101010101" pitchFamily="2" charset="-122"/>
                <a:cs typeface="Times New Roman" panose="02020603050405020304" pitchFamily="18" charset="0"/>
              </a:rPr>
              <a:t>topology_template</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substitution_mappings</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node_type</a:t>
            </a:r>
            <a:r>
              <a:rPr lang="en-GB" sz="800" dirty="0">
                <a:latin typeface="Consolas" panose="020B0609020204030204" pitchFamily="49" charset="0"/>
                <a:ea typeface="SimSun" panose="02010600030101010101" pitchFamily="2" charset="-122"/>
                <a:cs typeface="Times New Roman" panose="02020603050405020304" pitchFamily="18" charset="0"/>
              </a:rPr>
              <a:t>: tosca.5gexample_NS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requirements: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virtual_link</a:t>
            </a:r>
            <a:r>
              <a:rPr lang="en-GB" sz="800" dirty="0">
                <a:latin typeface="Consolas" panose="020B0609020204030204" pitchFamily="49" charset="0"/>
                <a:ea typeface="SimSun" panose="02010600030101010101" pitchFamily="2" charset="-122"/>
                <a:cs typeface="Times New Roman" panose="02020603050405020304" pitchFamily="18" charset="0"/>
              </a:rPr>
              <a:t>: [ CU, </a:t>
            </a:r>
            <a:r>
              <a:rPr lang="en-GB" sz="800" dirty="0" err="1">
                <a:latin typeface="Consolas" panose="020B0609020204030204" pitchFamily="49" charset="0"/>
                <a:ea typeface="SimSun" panose="02010600030101010101" pitchFamily="2" charset="-122"/>
                <a:cs typeface="Times New Roman" panose="02020603050405020304" pitchFamily="18" charset="0"/>
              </a:rPr>
              <a:t>virtual_link_XYZ</a:t>
            </a:r>
            <a:r>
              <a:rPr lang="en-GB" sz="800" dirty="0">
                <a:latin typeface="Consolas" panose="020B0609020204030204" pitchFamily="49" charset="0"/>
                <a:ea typeface="SimSun" panose="02010600030101010101" pitchFamily="2" charset="-122"/>
                <a:cs typeface="Times New Roman" panose="02020603050405020304" pitchFamily="18" charset="0"/>
              </a:rPr>
              <a:t> ] # the External connection point of CU</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node_templates</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my_5gservice:</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tosca.5gexample_NS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properties: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interfaces:</a:t>
            </a: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Nslcm</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CU:</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tosca.nodes.nfv.5Gexample_VNF1 # this type is described in another service template</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properties: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flavour_id</a:t>
            </a:r>
            <a:r>
              <a:rPr lang="en-GB" sz="800" dirty="0">
                <a:latin typeface="Consolas" panose="020B0609020204030204" pitchFamily="49" charset="0"/>
                <a:ea typeface="SimSun" panose="02010600030101010101" pitchFamily="2" charset="-122"/>
                <a:cs typeface="Times New Roman" panose="02020603050405020304" pitchFamily="18" charset="0"/>
              </a:rPr>
              <a:t>: simple</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vnf_profile</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requirements: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virtual_link_1: NsVirtualLink_1</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virtual_link_2: NsVirtualLink_2</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virtual_link_3: NsVirtualLink_3</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DU_1_to_N:</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tosca.nodes.pnf.5gexample_DU # the description of this type is described in another service template</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properties: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requirements: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virtual_link_1: NsVirtualLink_1</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virtual_link_2: NsVirtualLink_2</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 virtual_link_3: NsVirtualLink_3</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900"/>
              </a:spcAft>
            </a:pPr>
            <a:r>
              <a:rPr lang="en-GB" sz="800" dirty="0">
                <a:latin typeface="Consolas" panose="020B0609020204030204" pitchFamily="49" charset="0"/>
                <a:ea typeface="SimSun" panose="02010600030101010101" pitchFamily="2" charset="-122"/>
                <a:cs typeface="Times New Roman" panose="02020603050405020304" pitchFamily="18" charset="0"/>
              </a:rPr>
              <a:t>        - dependency: CU</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NsVirtualLink_1:  #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a:t>
            </a:r>
            <a:r>
              <a:rPr lang="en-GB" sz="800" dirty="0" err="1">
                <a:latin typeface="Consolas" panose="020B0609020204030204" pitchFamily="49" charset="0"/>
                <a:ea typeface="SimSun" panose="02010600030101010101" pitchFamily="2" charset="-122"/>
                <a:cs typeface="Times New Roman" panose="02020603050405020304" pitchFamily="18" charset="0"/>
              </a:rPr>
              <a:t>tosca.nodes.nfv.NsVirtualLink</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properties:</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connectivity_type</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a:t>
            </a:r>
            <a:r>
              <a:rPr lang="en-GB" sz="800" dirty="0" err="1">
                <a:latin typeface="Consolas" panose="020B0609020204030204" pitchFamily="49" charset="0"/>
                <a:ea typeface="SimSun" panose="02010600030101010101" pitchFamily="2" charset="-122"/>
                <a:cs typeface="Times New Roman" panose="02020603050405020304" pitchFamily="18" charset="0"/>
              </a:rPr>
              <a:t>vl_profile</a:t>
            </a:r>
            <a:r>
              <a:rPr lang="en-GB" sz="800" dirty="0">
                <a:latin typeface="Consolas" panose="020B0609020204030204" pitchFamily="49" charset="0"/>
                <a:ea typeface="SimSun" panose="02010600030101010101" pitchFamily="2" charset="-122"/>
                <a:cs typeface="Times New Roman" panose="02020603050405020304" pitchFamily="18" charset="0"/>
              </a:rPr>
              <a:t>:</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NsVirtualLink_2:  #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a:t>
            </a:r>
            <a:r>
              <a:rPr lang="en-GB" sz="800" dirty="0" err="1">
                <a:latin typeface="Consolas" panose="020B0609020204030204" pitchFamily="49" charset="0"/>
                <a:ea typeface="SimSun" panose="02010600030101010101" pitchFamily="2" charset="-122"/>
                <a:cs typeface="Times New Roman" panose="02020603050405020304" pitchFamily="18" charset="0"/>
              </a:rPr>
              <a:t>tosca.nodes.nfv.NsVirtualLink</a:t>
            </a:r>
            <a:endParaRPr lang="en-GB" sz="800" dirty="0">
              <a:latin typeface="Consolas" panose="020B0609020204030204" pitchFamily="49" charset="0"/>
              <a:ea typeface="SimSun" panose="02010600030101010101" pitchFamily="2" charset="-122"/>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NsVirtualLink_3:  #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type: </a:t>
            </a:r>
            <a:r>
              <a:rPr lang="en-GB" sz="800" dirty="0" err="1">
                <a:latin typeface="Consolas" panose="020B0609020204030204" pitchFamily="49" charset="0"/>
                <a:ea typeface="SimSun" panose="02010600030101010101" pitchFamily="2" charset="-122"/>
                <a:cs typeface="Times New Roman" panose="02020603050405020304" pitchFamily="18" charset="0"/>
              </a:rPr>
              <a:t>tosca.nodes.nfv.NsVirtualLink</a:t>
            </a:r>
            <a:endParaRPr lang="en-GB" sz="800" dirty="0">
              <a:latin typeface="Consolas" panose="020B0609020204030204" pitchFamily="49" charset="0"/>
              <a:ea typeface="SimSun" panose="02010600030101010101" pitchFamily="2" charset="-122"/>
              <a:cs typeface="Times New Roman" panose="02020603050405020304" pitchFamily="18" charset="0"/>
            </a:endParaRPr>
          </a:p>
          <a:p>
            <a:pPr hangingPunct="0"/>
            <a:r>
              <a:rPr lang="en-GB" sz="800" dirty="0">
                <a:latin typeface="Consolas" panose="020B0609020204030204" pitchFamily="49" charset="0"/>
                <a:ea typeface="SimSun" panose="02010600030101010101" pitchFamily="2" charset="-122"/>
                <a:cs typeface="Times New Roman" panose="02020603050405020304" pitchFamily="18" charset="0"/>
              </a:rPr>
              <a:t># omitted here for brevity</a:t>
            </a:r>
          </a:p>
          <a:p>
            <a:endParaRPr lang="en-US" sz="800" dirty="0"/>
          </a:p>
        </p:txBody>
      </p:sp>
    </p:spTree>
    <p:extLst>
      <p:ext uri="{BB962C8B-B14F-4D97-AF65-F5344CB8AC3E}">
        <p14:creationId xmlns:p14="http://schemas.microsoft.com/office/powerpoint/2010/main" val="3654295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216219"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Creating a 5G Service</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C0E3D8F-5EFD-429E-B3BB-0C802A97EBD0}"/>
              </a:ext>
            </a:extLst>
          </p:cNvPr>
          <p:cNvSpPr txBox="1"/>
          <p:nvPr/>
        </p:nvSpPr>
        <p:spPr>
          <a:xfrm>
            <a:off x="111762" y="856648"/>
            <a:ext cx="8594088" cy="3139321"/>
          </a:xfrm>
          <a:prstGeom prst="rect">
            <a:avLst/>
          </a:prstGeom>
          <a:noFill/>
        </p:spPr>
        <p:txBody>
          <a:bodyPr wrap="square" rtlCol="0">
            <a:spAutoFit/>
          </a:bodyPr>
          <a:lstStyle/>
          <a:p>
            <a:r>
              <a:rPr lang="en-US" dirty="0"/>
              <a:t>Need to create a 5G service in R6</a:t>
            </a:r>
          </a:p>
          <a:p>
            <a:pPr marL="285750" indent="-285750">
              <a:buFont typeface="Arial" panose="020B0604020202020204" pitchFamily="34" charset="0"/>
              <a:buChar char="•"/>
            </a:pPr>
            <a:r>
              <a:rPr lang="en-US" dirty="0"/>
              <a:t>Currently individual services can be created using VNFs and PNFs</a:t>
            </a:r>
          </a:p>
          <a:p>
            <a:pPr marL="285750" indent="-285750">
              <a:buFont typeface="Arial" panose="020B0604020202020204" pitchFamily="34" charset="0"/>
              <a:buChar char="•"/>
            </a:pPr>
            <a:r>
              <a:rPr lang="en-US" dirty="0"/>
              <a:t>Modeling of 5G NFs is work ongoing in Platform (Internal) Info Modeling Committee</a:t>
            </a:r>
          </a:p>
          <a:p>
            <a:pPr marL="285750" indent="-285750">
              <a:buFont typeface="Arial" panose="020B0604020202020204" pitchFamily="34" charset="0"/>
              <a:buChar char="•"/>
            </a:pPr>
            <a:r>
              <a:rPr lang="en-US" dirty="0"/>
              <a:t>Architecture sub-committee needs to approve modeling committee proposal before requirements can go to SDC</a:t>
            </a:r>
          </a:p>
          <a:p>
            <a:pPr marL="285750" indent="-285750">
              <a:buFont typeface="Arial" panose="020B0604020202020204" pitchFamily="34" charset="0"/>
              <a:buChar char="•"/>
            </a:pPr>
            <a:r>
              <a:rPr lang="en-US" dirty="0"/>
              <a:t>SDC needs to receive requirements so service models can be created </a:t>
            </a:r>
          </a:p>
          <a:p>
            <a:pPr marL="285750" indent="-285750">
              <a:buFont typeface="Arial" panose="020B0604020202020204" pitchFamily="34" charset="0"/>
              <a:buChar char="•"/>
            </a:pPr>
            <a:r>
              <a:rPr lang="en-US" dirty="0"/>
              <a:t>Schedule in R6 M0 (Sept 5 2019).</a:t>
            </a:r>
          </a:p>
          <a:p>
            <a:pPr marL="285750" indent="-285750">
              <a:buFont typeface="Arial" panose="020B0604020202020204" pitchFamily="34" charset="0"/>
              <a:buChar char="•"/>
            </a:pPr>
            <a:r>
              <a:rPr lang="en-US" dirty="0"/>
              <a:t>5G Use Case Proposed for R6.</a:t>
            </a:r>
          </a:p>
          <a:p>
            <a:pPr marL="285750" indent="-285750">
              <a:buFont typeface="Arial" panose="020B0604020202020204" pitchFamily="34" charset="0"/>
              <a:buChar char="•"/>
            </a:pPr>
            <a:r>
              <a:rPr lang="en-US" dirty="0"/>
              <a:t>“Target” 5G Service. Multiple options. 3GPP options 2/7/8. Based on U/C.</a:t>
            </a:r>
          </a:p>
          <a:p>
            <a:endParaRPr lang="en-US" dirty="0"/>
          </a:p>
          <a:p>
            <a:endParaRPr lang="en-US" dirty="0"/>
          </a:p>
        </p:txBody>
      </p:sp>
    </p:spTree>
    <p:extLst>
      <p:ext uri="{BB962C8B-B14F-4D97-AF65-F5344CB8AC3E}">
        <p14:creationId xmlns:p14="http://schemas.microsoft.com/office/powerpoint/2010/main" val="2942166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7B098C30-CB3D-4E24-81D8-700CEF456CE1}"/>
              </a:ext>
            </a:extLst>
          </p:cNvPr>
          <p:cNvPicPr>
            <a:picLocks noChangeAspect="1"/>
          </p:cNvPicPr>
          <p:nvPr/>
        </p:nvPicPr>
        <p:blipFill rotWithShape="1">
          <a:blip r:embed="rId2">
            <a:extLst>
              <a:ext uri="{28A0092B-C50C-407E-A947-70E740481C1C}">
                <a14:useLocalDpi xmlns:a14="http://schemas.microsoft.com/office/drawing/2010/main" val="0"/>
              </a:ext>
            </a:extLst>
          </a:blip>
          <a:srcRect l="3605" t="5186" r="3231" b="5159"/>
          <a:stretch/>
        </p:blipFill>
        <p:spPr>
          <a:xfrm>
            <a:off x="-1" y="920735"/>
            <a:ext cx="7607301" cy="5121413"/>
          </a:xfrm>
          <a:prstGeom prst="rect">
            <a:avLst/>
          </a:prstGeom>
        </p:spPr>
      </p:pic>
      <p:grpSp>
        <p:nvGrpSpPr>
          <p:cNvPr id="4" name="Group 3">
            <a:extLst>
              <a:ext uri="{FF2B5EF4-FFF2-40B4-BE49-F238E27FC236}">
                <a16:creationId xmlns:a16="http://schemas.microsoft.com/office/drawing/2014/main" id="{E9F21EA5-0303-4452-99D5-A018A49F9C57}"/>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E389B04C-1D13-4801-BF78-9BAD2CFE73EE}"/>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A42A672-1D96-4FDC-B275-E28D39EA8254}"/>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43F40A52-5460-442C-9F8F-95A265C19A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AF3F8B3-0CE6-4E63-9BCA-F3BBC28E4FBD}"/>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3A8CE68C-47A4-43F4-85A8-1751F92D4187}"/>
              </a:ext>
            </a:extLst>
          </p:cNvPr>
          <p:cNvSpPr/>
          <p:nvPr/>
        </p:nvSpPr>
        <p:spPr>
          <a:xfrm>
            <a:off x="241729" y="-2880"/>
            <a:ext cx="6430350"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3GPP Release 15, IMT-2020 = </a:t>
            </a:r>
            <a:r>
              <a:rPr lang="en-US" sz="3200" dirty="0">
                <a:solidFill>
                  <a:srgbClr val="FFFF00"/>
                </a:solidFill>
                <a:latin typeface="Arial" panose="020B0604020202020204" pitchFamily="34" charset="0"/>
                <a:cs typeface="Arial" panose="020B0604020202020204" pitchFamily="34" charset="0"/>
              </a:rPr>
              <a:t>5G</a:t>
            </a:r>
            <a:endParaRPr lang="en-US" sz="3200" dirty="0">
              <a:solidFill>
                <a:srgbClr val="FFFF00"/>
              </a:solidFill>
            </a:endParaRPr>
          </a:p>
        </p:txBody>
      </p:sp>
      <p:sp>
        <p:nvSpPr>
          <p:cNvPr id="14" name="TextBox 13">
            <a:extLst>
              <a:ext uri="{FF2B5EF4-FFF2-40B4-BE49-F238E27FC236}">
                <a16:creationId xmlns:a16="http://schemas.microsoft.com/office/drawing/2014/main" id="{7B2A311D-842E-4FD7-8A91-7FC2D1DA7509}"/>
              </a:ext>
            </a:extLst>
          </p:cNvPr>
          <p:cNvSpPr txBox="1"/>
          <p:nvPr/>
        </p:nvSpPr>
        <p:spPr>
          <a:xfrm>
            <a:off x="3411303" y="2304054"/>
            <a:ext cx="2420534" cy="307777"/>
          </a:xfrm>
          <a:prstGeom prst="rect">
            <a:avLst/>
          </a:prstGeom>
          <a:noFill/>
        </p:spPr>
        <p:txBody>
          <a:bodyPr wrap="none" rtlCol="0">
            <a:spAutoFit/>
          </a:bodyPr>
          <a:lstStyle/>
          <a:p>
            <a:r>
              <a:rPr lang="en-US" sz="1400" dirty="0"/>
              <a:t>Virtual and Augmented Reality</a:t>
            </a:r>
          </a:p>
        </p:txBody>
      </p:sp>
      <p:sp>
        <p:nvSpPr>
          <p:cNvPr id="15" name="TextBox 14">
            <a:extLst>
              <a:ext uri="{FF2B5EF4-FFF2-40B4-BE49-F238E27FC236}">
                <a16:creationId xmlns:a16="http://schemas.microsoft.com/office/drawing/2014/main" id="{D0DAD990-94D7-4474-AAE8-6BC7BFBE7814}"/>
              </a:ext>
            </a:extLst>
          </p:cNvPr>
          <p:cNvSpPr txBox="1"/>
          <p:nvPr/>
        </p:nvSpPr>
        <p:spPr>
          <a:xfrm>
            <a:off x="4579666" y="3246308"/>
            <a:ext cx="957313" cy="307777"/>
          </a:xfrm>
          <a:prstGeom prst="rect">
            <a:avLst/>
          </a:prstGeom>
          <a:noFill/>
        </p:spPr>
        <p:txBody>
          <a:bodyPr wrap="none" rtlCol="0">
            <a:spAutoFit/>
          </a:bodyPr>
          <a:lstStyle/>
          <a:p>
            <a:r>
              <a:rPr lang="en-US" sz="1400" b="1" dirty="0">
                <a:solidFill>
                  <a:srgbClr val="0000CC"/>
                </a:solidFill>
              </a:rPr>
              <a:t>Smart City</a:t>
            </a:r>
          </a:p>
        </p:txBody>
      </p:sp>
      <p:sp>
        <p:nvSpPr>
          <p:cNvPr id="16" name="TextBox 15">
            <a:extLst>
              <a:ext uri="{FF2B5EF4-FFF2-40B4-BE49-F238E27FC236}">
                <a16:creationId xmlns:a16="http://schemas.microsoft.com/office/drawing/2014/main" id="{BFB53E71-59C8-45F5-B682-D4837E94BD26}"/>
              </a:ext>
            </a:extLst>
          </p:cNvPr>
          <p:cNvSpPr txBox="1"/>
          <p:nvPr/>
        </p:nvSpPr>
        <p:spPr>
          <a:xfrm>
            <a:off x="4646196" y="4919096"/>
            <a:ext cx="2388411" cy="307777"/>
          </a:xfrm>
          <a:prstGeom prst="rect">
            <a:avLst/>
          </a:prstGeom>
          <a:noFill/>
        </p:spPr>
        <p:txBody>
          <a:bodyPr wrap="none" rtlCol="0">
            <a:spAutoFit/>
          </a:bodyPr>
          <a:lstStyle/>
          <a:p>
            <a:r>
              <a:rPr lang="en-US" sz="1400" dirty="0"/>
              <a:t>Geographically spread devices</a:t>
            </a:r>
          </a:p>
        </p:txBody>
      </p:sp>
      <p:sp>
        <p:nvSpPr>
          <p:cNvPr id="17" name="TextBox 16">
            <a:extLst>
              <a:ext uri="{FF2B5EF4-FFF2-40B4-BE49-F238E27FC236}">
                <a16:creationId xmlns:a16="http://schemas.microsoft.com/office/drawing/2014/main" id="{A2BB62AF-F219-4873-A5DF-5AC4EC883773}"/>
              </a:ext>
            </a:extLst>
          </p:cNvPr>
          <p:cNvSpPr txBox="1"/>
          <p:nvPr/>
        </p:nvSpPr>
        <p:spPr>
          <a:xfrm>
            <a:off x="3104078" y="4550320"/>
            <a:ext cx="1557913" cy="523220"/>
          </a:xfrm>
          <a:prstGeom prst="rect">
            <a:avLst/>
          </a:prstGeom>
          <a:noFill/>
        </p:spPr>
        <p:txBody>
          <a:bodyPr wrap="square" rtlCol="0">
            <a:spAutoFit/>
          </a:bodyPr>
          <a:lstStyle/>
          <a:p>
            <a:r>
              <a:rPr lang="en-US" sz="1400" dirty="0"/>
              <a:t>Smart Automated Vehicle Control</a:t>
            </a:r>
          </a:p>
        </p:txBody>
      </p:sp>
      <p:sp>
        <p:nvSpPr>
          <p:cNvPr id="18" name="TextBox 17">
            <a:extLst>
              <a:ext uri="{FF2B5EF4-FFF2-40B4-BE49-F238E27FC236}">
                <a16:creationId xmlns:a16="http://schemas.microsoft.com/office/drawing/2014/main" id="{4F0C2C49-1236-4BE2-89C5-4E2484B92B42}"/>
              </a:ext>
            </a:extLst>
          </p:cNvPr>
          <p:cNvSpPr txBox="1"/>
          <p:nvPr/>
        </p:nvSpPr>
        <p:spPr>
          <a:xfrm>
            <a:off x="1790573" y="2918804"/>
            <a:ext cx="1588749" cy="523220"/>
          </a:xfrm>
          <a:prstGeom prst="rect">
            <a:avLst/>
          </a:prstGeom>
          <a:noFill/>
        </p:spPr>
        <p:txBody>
          <a:bodyPr wrap="square" rtlCol="0">
            <a:spAutoFit/>
          </a:bodyPr>
          <a:lstStyle/>
          <a:p>
            <a:r>
              <a:rPr lang="en-US" sz="1400" dirty="0"/>
              <a:t>Remote Surgery and Examination</a:t>
            </a:r>
          </a:p>
        </p:txBody>
      </p:sp>
      <p:sp>
        <p:nvSpPr>
          <p:cNvPr id="19" name="TextBox 18">
            <a:extLst>
              <a:ext uri="{FF2B5EF4-FFF2-40B4-BE49-F238E27FC236}">
                <a16:creationId xmlns:a16="http://schemas.microsoft.com/office/drawing/2014/main" id="{37695BE3-6E66-40AD-B849-02554AF8EE6A}"/>
              </a:ext>
            </a:extLst>
          </p:cNvPr>
          <p:cNvSpPr txBox="1"/>
          <p:nvPr/>
        </p:nvSpPr>
        <p:spPr>
          <a:xfrm>
            <a:off x="764960" y="4527110"/>
            <a:ext cx="1634358" cy="307777"/>
          </a:xfrm>
          <a:prstGeom prst="rect">
            <a:avLst/>
          </a:prstGeom>
          <a:noFill/>
        </p:spPr>
        <p:txBody>
          <a:bodyPr wrap="none" rtlCol="0">
            <a:spAutoFit/>
          </a:bodyPr>
          <a:lstStyle/>
          <a:p>
            <a:r>
              <a:rPr lang="en-US" sz="1400" dirty="0"/>
              <a:t>Factory Automation</a:t>
            </a:r>
          </a:p>
        </p:txBody>
      </p:sp>
      <p:sp>
        <p:nvSpPr>
          <p:cNvPr id="20" name="TextBox 19">
            <a:extLst>
              <a:ext uri="{FF2B5EF4-FFF2-40B4-BE49-F238E27FC236}">
                <a16:creationId xmlns:a16="http://schemas.microsoft.com/office/drawing/2014/main" id="{CC65FE6C-0AC3-4A38-BEF4-EDD99D7E2FAE}"/>
              </a:ext>
            </a:extLst>
          </p:cNvPr>
          <p:cNvSpPr txBox="1"/>
          <p:nvPr/>
        </p:nvSpPr>
        <p:spPr>
          <a:xfrm>
            <a:off x="764960" y="4799371"/>
            <a:ext cx="2237129" cy="307777"/>
          </a:xfrm>
          <a:prstGeom prst="rect">
            <a:avLst/>
          </a:prstGeom>
          <a:noFill/>
        </p:spPr>
        <p:txBody>
          <a:bodyPr wrap="square" rtlCol="0">
            <a:spAutoFit/>
          </a:bodyPr>
          <a:lstStyle/>
          <a:p>
            <a:r>
              <a:rPr lang="en-US" sz="1400" b="1" dirty="0">
                <a:solidFill>
                  <a:srgbClr val="FF0000"/>
                </a:solidFill>
              </a:rPr>
              <a:t>Remote Device Control</a:t>
            </a:r>
          </a:p>
        </p:txBody>
      </p:sp>
      <p:sp>
        <p:nvSpPr>
          <p:cNvPr id="21" name="TextBox 20">
            <a:extLst>
              <a:ext uri="{FF2B5EF4-FFF2-40B4-BE49-F238E27FC236}">
                <a16:creationId xmlns:a16="http://schemas.microsoft.com/office/drawing/2014/main" id="{B55AC11B-39FD-4943-A31E-ED1765359B1C}"/>
              </a:ext>
            </a:extLst>
          </p:cNvPr>
          <p:cNvSpPr txBox="1"/>
          <p:nvPr/>
        </p:nvSpPr>
        <p:spPr>
          <a:xfrm>
            <a:off x="4694556" y="4632180"/>
            <a:ext cx="1888402" cy="307777"/>
          </a:xfrm>
          <a:prstGeom prst="rect">
            <a:avLst/>
          </a:prstGeom>
          <a:noFill/>
        </p:spPr>
        <p:txBody>
          <a:bodyPr wrap="none" rtlCol="0">
            <a:spAutoFit/>
          </a:bodyPr>
          <a:lstStyle/>
          <a:p>
            <a:r>
              <a:rPr lang="en-US" sz="1400" b="1" dirty="0">
                <a:solidFill>
                  <a:srgbClr val="006600"/>
                </a:solidFill>
              </a:rPr>
              <a:t>Internet of Things (IoT)</a:t>
            </a:r>
          </a:p>
        </p:txBody>
      </p:sp>
      <p:sp>
        <p:nvSpPr>
          <p:cNvPr id="22" name="TextBox 21">
            <a:extLst>
              <a:ext uri="{FF2B5EF4-FFF2-40B4-BE49-F238E27FC236}">
                <a16:creationId xmlns:a16="http://schemas.microsoft.com/office/drawing/2014/main" id="{A28C02C5-076D-47D3-A0C9-804286CF8586}"/>
              </a:ext>
            </a:extLst>
          </p:cNvPr>
          <p:cNvSpPr txBox="1"/>
          <p:nvPr/>
        </p:nvSpPr>
        <p:spPr>
          <a:xfrm>
            <a:off x="4579666" y="2804217"/>
            <a:ext cx="1557912" cy="523220"/>
          </a:xfrm>
          <a:prstGeom prst="rect">
            <a:avLst/>
          </a:prstGeom>
          <a:noFill/>
        </p:spPr>
        <p:txBody>
          <a:bodyPr wrap="square" rtlCol="0">
            <a:spAutoFit/>
          </a:bodyPr>
          <a:lstStyle/>
          <a:p>
            <a:r>
              <a:rPr lang="en-US" sz="1400" dirty="0"/>
              <a:t>Smart Infrastructure</a:t>
            </a:r>
          </a:p>
        </p:txBody>
      </p:sp>
      <p:sp>
        <p:nvSpPr>
          <p:cNvPr id="23" name="TextBox 22">
            <a:extLst>
              <a:ext uri="{FF2B5EF4-FFF2-40B4-BE49-F238E27FC236}">
                <a16:creationId xmlns:a16="http://schemas.microsoft.com/office/drawing/2014/main" id="{FBEE68F6-3008-4878-9B7E-8572C91FA3DC}"/>
              </a:ext>
            </a:extLst>
          </p:cNvPr>
          <p:cNvSpPr txBox="1"/>
          <p:nvPr/>
        </p:nvSpPr>
        <p:spPr>
          <a:xfrm>
            <a:off x="3411303" y="1868602"/>
            <a:ext cx="2544997" cy="523220"/>
          </a:xfrm>
          <a:prstGeom prst="rect">
            <a:avLst/>
          </a:prstGeom>
          <a:noFill/>
        </p:spPr>
        <p:txBody>
          <a:bodyPr wrap="square" rtlCol="0">
            <a:spAutoFit/>
          </a:bodyPr>
          <a:lstStyle/>
          <a:p>
            <a:r>
              <a:rPr lang="en-US" sz="1400" b="1" dirty="0">
                <a:solidFill>
                  <a:srgbClr val="006600"/>
                </a:solidFill>
              </a:rPr>
              <a:t>Broadband Experience Everywhere Anytime</a:t>
            </a:r>
          </a:p>
        </p:txBody>
      </p:sp>
      <p:sp>
        <p:nvSpPr>
          <p:cNvPr id="24" name="TextBox 23">
            <a:extLst>
              <a:ext uri="{FF2B5EF4-FFF2-40B4-BE49-F238E27FC236}">
                <a16:creationId xmlns:a16="http://schemas.microsoft.com/office/drawing/2014/main" id="{6D3B2FC1-5A0C-4C40-9F01-14978D30E97C}"/>
              </a:ext>
            </a:extLst>
          </p:cNvPr>
          <p:cNvSpPr txBox="1"/>
          <p:nvPr/>
        </p:nvSpPr>
        <p:spPr>
          <a:xfrm>
            <a:off x="3411303" y="1567578"/>
            <a:ext cx="1459630" cy="307777"/>
          </a:xfrm>
          <a:prstGeom prst="rect">
            <a:avLst/>
          </a:prstGeom>
          <a:noFill/>
        </p:spPr>
        <p:txBody>
          <a:bodyPr wrap="none" rtlCol="0">
            <a:spAutoFit/>
          </a:bodyPr>
          <a:lstStyle/>
          <a:p>
            <a:r>
              <a:rPr lang="en-US" sz="1400" b="1" dirty="0">
                <a:solidFill>
                  <a:srgbClr val="FF3300"/>
                </a:solidFill>
              </a:rPr>
              <a:t>Media Anywhere</a:t>
            </a:r>
          </a:p>
        </p:txBody>
      </p:sp>
      <p:sp>
        <p:nvSpPr>
          <p:cNvPr id="25" name="TextBox 24">
            <a:extLst>
              <a:ext uri="{FF2B5EF4-FFF2-40B4-BE49-F238E27FC236}">
                <a16:creationId xmlns:a16="http://schemas.microsoft.com/office/drawing/2014/main" id="{748A2DBC-9317-4CE9-BD53-56E67C735EF2}"/>
              </a:ext>
            </a:extLst>
          </p:cNvPr>
          <p:cNvSpPr txBox="1"/>
          <p:nvPr/>
        </p:nvSpPr>
        <p:spPr>
          <a:xfrm>
            <a:off x="2284933" y="659920"/>
            <a:ext cx="3782189" cy="369332"/>
          </a:xfrm>
          <a:prstGeom prst="rect">
            <a:avLst/>
          </a:prstGeom>
          <a:noFill/>
        </p:spPr>
        <p:txBody>
          <a:bodyPr wrap="none" rtlCol="0">
            <a:spAutoFit/>
          </a:bodyPr>
          <a:lstStyle/>
          <a:p>
            <a:r>
              <a:rPr lang="en-US" b="1" dirty="0"/>
              <a:t>eMBB (enhanced Mobile Broadband) </a:t>
            </a:r>
          </a:p>
        </p:txBody>
      </p:sp>
      <p:sp>
        <p:nvSpPr>
          <p:cNvPr id="26" name="TextBox 25">
            <a:extLst>
              <a:ext uri="{FF2B5EF4-FFF2-40B4-BE49-F238E27FC236}">
                <a16:creationId xmlns:a16="http://schemas.microsoft.com/office/drawing/2014/main" id="{913A0F0B-259D-46F0-8F98-92BA76783DD0}"/>
              </a:ext>
            </a:extLst>
          </p:cNvPr>
          <p:cNvSpPr txBox="1"/>
          <p:nvPr/>
        </p:nvSpPr>
        <p:spPr>
          <a:xfrm>
            <a:off x="483990" y="5862555"/>
            <a:ext cx="3084710" cy="646331"/>
          </a:xfrm>
          <a:prstGeom prst="rect">
            <a:avLst/>
          </a:prstGeom>
          <a:noFill/>
        </p:spPr>
        <p:txBody>
          <a:bodyPr wrap="square" rtlCol="0">
            <a:spAutoFit/>
          </a:bodyPr>
          <a:lstStyle/>
          <a:p>
            <a:r>
              <a:rPr lang="en-US" b="1" dirty="0">
                <a:solidFill>
                  <a:srgbClr val="FF3300"/>
                </a:solidFill>
              </a:rPr>
              <a:t>URLLC (Ultra Reliable Low Latency Communications) </a:t>
            </a:r>
          </a:p>
        </p:txBody>
      </p:sp>
      <p:sp>
        <p:nvSpPr>
          <p:cNvPr id="27" name="TextBox 26">
            <a:extLst>
              <a:ext uri="{FF2B5EF4-FFF2-40B4-BE49-F238E27FC236}">
                <a16:creationId xmlns:a16="http://schemas.microsoft.com/office/drawing/2014/main" id="{5B9FC0FE-AD8B-48DE-A2F7-F6C4329B26BA}"/>
              </a:ext>
            </a:extLst>
          </p:cNvPr>
          <p:cNvSpPr txBox="1"/>
          <p:nvPr/>
        </p:nvSpPr>
        <p:spPr>
          <a:xfrm>
            <a:off x="4011269" y="5936290"/>
            <a:ext cx="3364307" cy="646331"/>
          </a:xfrm>
          <a:prstGeom prst="rect">
            <a:avLst/>
          </a:prstGeom>
          <a:noFill/>
        </p:spPr>
        <p:txBody>
          <a:bodyPr wrap="square" rtlCol="0">
            <a:spAutoFit/>
          </a:bodyPr>
          <a:lstStyle/>
          <a:p>
            <a:r>
              <a:rPr lang="en-US" b="1" dirty="0">
                <a:solidFill>
                  <a:srgbClr val="0000CC"/>
                </a:solidFill>
              </a:rPr>
              <a:t>mMTC (massive Machine Type Communications)</a:t>
            </a:r>
          </a:p>
        </p:txBody>
      </p:sp>
      <p:pic>
        <p:nvPicPr>
          <p:cNvPr id="28" name="Picture 14" descr="C:\Users\cheung\AppData\Local\Temp\SNAGHTML22700a03.PNG">
            <a:extLst>
              <a:ext uri="{FF2B5EF4-FFF2-40B4-BE49-F238E27FC236}">
                <a16:creationId xmlns:a16="http://schemas.microsoft.com/office/drawing/2014/main" id="{9AAE4E48-FF43-4CC8-96AE-261B514C62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5261" y="3428429"/>
            <a:ext cx="1113757" cy="111759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6" descr="C:\Users\cheung\AppData\Local\Temp\SNAGHTML22708357.PNG">
            <a:extLst>
              <a:ext uri="{FF2B5EF4-FFF2-40B4-BE49-F238E27FC236}">
                <a16:creationId xmlns:a16="http://schemas.microsoft.com/office/drawing/2014/main" id="{1604747D-3B54-4C1B-9DC5-4238E9FF937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9666" y="3485391"/>
            <a:ext cx="1113757" cy="112143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8" descr="C:\Users\cheung\AppData\Local\Temp\SNAGHTML22715c95.PNG">
            <a:extLst>
              <a:ext uri="{FF2B5EF4-FFF2-40B4-BE49-F238E27FC236}">
                <a16:creationId xmlns:a16="http://schemas.microsoft.com/office/drawing/2014/main" id="{72DFAB1B-3722-42C9-9B14-0A65F9E6C30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4231" y="2902110"/>
            <a:ext cx="1588749" cy="159970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0" descr="C:\Users\cheung\AppData\Local\Temp\SNAGHTML2271c797.PNG">
            <a:extLst>
              <a:ext uri="{FF2B5EF4-FFF2-40B4-BE49-F238E27FC236}">
                <a16:creationId xmlns:a16="http://schemas.microsoft.com/office/drawing/2014/main" id="{20D53795-AB18-4301-A16B-8AAD851652E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0607" y="3379166"/>
            <a:ext cx="1121490" cy="112535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2" descr="C:\Users\cheung\AppData\Local\Temp\SNAGHTML22722c81.PNG">
            <a:extLst>
              <a:ext uri="{FF2B5EF4-FFF2-40B4-BE49-F238E27FC236}">
                <a16:creationId xmlns:a16="http://schemas.microsoft.com/office/drawing/2014/main" id="{6A2A725E-1653-463C-A0BD-E7729DB6E50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65717" y="1460627"/>
            <a:ext cx="1113757" cy="112535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4" descr="C:\Users\cheung\AppData\Local\Temp\SNAGHTML22728c6b.PNG">
            <a:extLst>
              <a:ext uri="{FF2B5EF4-FFF2-40B4-BE49-F238E27FC236}">
                <a16:creationId xmlns:a16="http://schemas.microsoft.com/office/drawing/2014/main" id="{E3246FA1-C247-4D58-B293-201762E324A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68029" y="1432387"/>
            <a:ext cx="1113127" cy="112468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C:\Users\cheung\AppData\Local\Temp\SNAGHTML225242ed.PNG">
            <a:extLst>
              <a:ext uri="{FF2B5EF4-FFF2-40B4-BE49-F238E27FC236}">
                <a16:creationId xmlns:a16="http://schemas.microsoft.com/office/drawing/2014/main" id="{1B8158A5-1BE0-4C64-87FD-454EE935E65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05481AD-576D-4A62-9E27-AE0B0D0E94E8}"/>
              </a:ext>
            </a:extLst>
          </p:cNvPr>
          <p:cNvSpPr txBox="1"/>
          <p:nvPr/>
        </p:nvSpPr>
        <p:spPr>
          <a:xfrm>
            <a:off x="8077243" y="2112539"/>
            <a:ext cx="694421" cy="338554"/>
          </a:xfrm>
          <a:prstGeom prst="rect">
            <a:avLst/>
          </a:prstGeom>
          <a:noFill/>
        </p:spPr>
        <p:txBody>
          <a:bodyPr wrap="none" rtlCol="0">
            <a:spAutoFit/>
          </a:bodyPr>
          <a:lstStyle/>
          <a:p>
            <a:r>
              <a:rPr lang="en-US" sz="1600" b="1" dirty="0">
                <a:solidFill>
                  <a:srgbClr val="FF0000"/>
                </a:solidFill>
              </a:rPr>
              <a:t>Smart</a:t>
            </a:r>
          </a:p>
        </p:txBody>
      </p:sp>
      <p:sp>
        <p:nvSpPr>
          <p:cNvPr id="36" name="TextBox 35">
            <a:extLst>
              <a:ext uri="{FF2B5EF4-FFF2-40B4-BE49-F238E27FC236}">
                <a16:creationId xmlns:a16="http://schemas.microsoft.com/office/drawing/2014/main" id="{78EEC87D-C0DB-4F84-BB64-16500FF40845}"/>
              </a:ext>
            </a:extLst>
          </p:cNvPr>
          <p:cNvSpPr txBox="1"/>
          <p:nvPr/>
        </p:nvSpPr>
        <p:spPr>
          <a:xfrm>
            <a:off x="8073568" y="2653298"/>
            <a:ext cx="1095877" cy="338554"/>
          </a:xfrm>
          <a:prstGeom prst="rect">
            <a:avLst/>
          </a:prstGeom>
          <a:noFill/>
        </p:spPr>
        <p:txBody>
          <a:bodyPr wrap="none" rtlCol="0">
            <a:spAutoFit/>
          </a:bodyPr>
          <a:lstStyle/>
          <a:p>
            <a:r>
              <a:rPr lang="en-US" sz="1600" b="1" dirty="0">
                <a:solidFill>
                  <a:srgbClr val="FF0000"/>
                </a:solidFill>
              </a:rPr>
              <a:t>Connected</a:t>
            </a:r>
          </a:p>
        </p:txBody>
      </p:sp>
      <p:sp>
        <p:nvSpPr>
          <p:cNvPr id="37" name="TextBox 36">
            <a:extLst>
              <a:ext uri="{FF2B5EF4-FFF2-40B4-BE49-F238E27FC236}">
                <a16:creationId xmlns:a16="http://schemas.microsoft.com/office/drawing/2014/main" id="{0F22818A-383D-4384-A0E7-05100A45F37F}"/>
              </a:ext>
            </a:extLst>
          </p:cNvPr>
          <p:cNvSpPr txBox="1"/>
          <p:nvPr/>
        </p:nvSpPr>
        <p:spPr>
          <a:xfrm>
            <a:off x="8069893" y="3194057"/>
            <a:ext cx="1164806" cy="338554"/>
          </a:xfrm>
          <a:prstGeom prst="rect">
            <a:avLst/>
          </a:prstGeom>
          <a:noFill/>
        </p:spPr>
        <p:txBody>
          <a:bodyPr wrap="none" rtlCol="0">
            <a:spAutoFit/>
          </a:bodyPr>
          <a:lstStyle/>
          <a:p>
            <a:r>
              <a:rPr lang="en-US" sz="1600" b="1" dirty="0">
                <a:solidFill>
                  <a:srgbClr val="FF0000"/>
                </a:solidFill>
              </a:rPr>
              <a:t>Collaborate</a:t>
            </a:r>
          </a:p>
        </p:txBody>
      </p:sp>
      <p:sp>
        <p:nvSpPr>
          <p:cNvPr id="38" name="TextBox 37">
            <a:extLst>
              <a:ext uri="{FF2B5EF4-FFF2-40B4-BE49-F238E27FC236}">
                <a16:creationId xmlns:a16="http://schemas.microsoft.com/office/drawing/2014/main" id="{CDC39E6F-3F44-4211-B88D-F08D2E20C025}"/>
              </a:ext>
            </a:extLst>
          </p:cNvPr>
          <p:cNvSpPr txBox="1"/>
          <p:nvPr/>
        </p:nvSpPr>
        <p:spPr>
          <a:xfrm>
            <a:off x="8066218" y="3734816"/>
            <a:ext cx="748923" cy="338554"/>
          </a:xfrm>
          <a:prstGeom prst="rect">
            <a:avLst/>
          </a:prstGeom>
          <a:noFill/>
        </p:spPr>
        <p:txBody>
          <a:bodyPr wrap="none" rtlCol="0">
            <a:spAutoFit/>
          </a:bodyPr>
          <a:lstStyle/>
          <a:p>
            <a:r>
              <a:rPr lang="en-US" sz="1600" b="1" dirty="0">
                <a:solidFill>
                  <a:srgbClr val="FF0000"/>
                </a:solidFill>
              </a:rPr>
              <a:t>Access</a:t>
            </a:r>
          </a:p>
        </p:txBody>
      </p:sp>
      <p:sp>
        <p:nvSpPr>
          <p:cNvPr id="40" name="TextBox 39">
            <a:extLst>
              <a:ext uri="{FF2B5EF4-FFF2-40B4-BE49-F238E27FC236}">
                <a16:creationId xmlns:a16="http://schemas.microsoft.com/office/drawing/2014/main" id="{C4310256-6216-48F1-B7BA-B3B661016A4A}"/>
              </a:ext>
            </a:extLst>
          </p:cNvPr>
          <p:cNvSpPr txBox="1"/>
          <p:nvPr/>
        </p:nvSpPr>
        <p:spPr>
          <a:xfrm>
            <a:off x="8066218" y="4275575"/>
            <a:ext cx="1093954" cy="338554"/>
          </a:xfrm>
          <a:prstGeom prst="rect">
            <a:avLst/>
          </a:prstGeom>
          <a:noFill/>
        </p:spPr>
        <p:txBody>
          <a:bodyPr wrap="none" rtlCol="0">
            <a:spAutoFit/>
          </a:bodyPr>
          <a:lstStyle/>
          <a:p>
            <a:r>
              <a:rPr lang="en-US" sz="1600" b="1" dirty="0">
                <a:solidFill>
                  <a:srgbClr val="FF0000"/>
                </a:solidFill>
              </a:rPr>
              <a:t>Interactive</a:t>
            </a:r>
          </a:p>
        </p:txBody>
      </p:sp>
      <p:pic>
        <p:nvPicPr>
          <p:cNvPr id="34" name="Picture 2" descr="C:\Users\cheung\AppData\Local\Temp\SNAGHTML2cde811c.PNG">
            <a:extLst>
              <a:ext uri="{FF2B5EF4-FFF2-40B4-BE49-F238E27FC236}">
                <a16:creationId xmlns:a16="http://schemas.microsoft.com/office/drawing/2014/main" id="{38DA8DEC-E54F-4EB8-934C-2D9C33F27B1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46133" y="2045996"/>
            <a:ext cx="480834" cy="48407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C:\Users\cheung\AppData\Local\Temp\SNAGHTML2e6c457c.PNG">
            <a:extLst>
              <a:ext uri="{FF2B5EF4-FFF2-40B4-BE49-F238E27FC236}">
                <a16:creationId xmlns:a16="http://schemas.microsoft.com/office/drawing/2014/main" id="{B9018785-1427-45FA-BDA8-5A629460FE1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6133" y="2587128"/>
            <a:ext cx="480834" cy="48325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cheung\AppData\Local\Temp\SNAGHTML2ce5e2fa.PNG">
            <a:extLst>
              <a:ext uri="{FF2B5EF4-FFF2-40B4-BE49-F238E27FC236}">
                <a16:creationId xmlns:a16="http://schemas.microsoft.com/office/drawing/2014/main" id="{AE13A5CF-01C5-4E92-ABF5-1388351F21D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6133" y="3127435"/>
            <a:ext cx="480834" cy="48191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Users\cheung\AppData\Local\Temp\SNAGHTML2cf220c5.PNG">
            <a:extLst>
              <a:ext uri="{FF2B5EF4-FFF2-40B4-BE49-F238E27FC236}">
                <a16:creationId xmlns:a16="http://schemas.microsoft.com/office/drawing/2014/main" id="{D41D6E0D-4999-4C87-B176-2F43F12D28D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46133" y="4212805"/>
            <a:ext cx="488249" cy="489343"/>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 descr="C:\Users\cheung\AppData\Local\Temp\SNAGHTML2cfa6737.PNG">
            <a:extLst>
              <a:ext uri="{FF2B5EF4-FFF2-40B4-BE49-F238E27FC236}">
                <a16:creationId xmlns:a16="http://schemas.microsoft.com/office/drawing/2014/main" id="{EB51E45E-41CA-4841-A3EC-0CB922FBBB1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44222" y="3666404"/>
            <a:ext cx="489345" cy="48934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C:\Users\cheung\AppData\Local\Temp\SNAGHTML2cfe3a5d.PNG">
            <a:extLst>
              <a:ext uri="{FF2B5EF4-FFF2-40B4-BE49-F238E27FC236}">
                <a16:creationId xmlns:a16="http://schemas.microsoft.com/office/drawing/2014/main" id="{98D4A1A6-27B1-44B2-8D3E-B26A3653C29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34894" y="4759203"/>
            <a:ext cx="488249" cy="490443"/>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a:extLst>
              <a:ext uri="{FF2B5EF4-FFF2-40B4-BE49-F238E27FC236}">
                <a16:creationId xmlns:a16="http://schemas.microsoft.com/office/drawing/2014/main" id="{80141FC5-CFEC-4EB0-81AF-FA9A2C3178F1}"/>
              </a:ext>
            </a:extLst>
          </p:cNvPr>
          <p:cNvSpPr txBox="1"/>
          <p:nvPr/>
        </p:nvSpPr>
        <p:spPr>
          <a:xfrm>
            <a:off x="8056223" y="4816336"/>
            <a:ext cx="734817" cy="338554"/>
          </a:xfrm>
          <a:prstGeom prst="rect">
            <a:avLst/>
          </a:prstGeom>
          <a:noFill/>
        </p:spPr>
        <p:txBody>
          <a:bodyPr wrap="none" rtlCol="0">
            <a:spAutoFit/>
          </a:bodyPr>
          <a:lstStyle/>
          <a:p>
            <a:r>
              <a:rPr lang="en-US" sz="1600" b="1" dirty="0">
                <a:solidFill>
                  <a:srgbClr val="FF0000"/>
                </a:solidFill>
              </a:rPr>
              <a:t>Aware</a:t>
            </a:r>
          </a:p>
        </p:txBody>
      </p:sp>
      <p:sp>
        <p:nvSpPr>
          <p:cNvPr id="3" name="Right Brace 2">
            <a:extLst>
              <a:ext uri="{FF2B5EF4-FFF2-40B4-BE49-F238E27FC236}">
                <a16:creationId xmlns:a16="http://schemas.microsoft.com/office/drawing/2014/main" id="{3C48C15E-19EE-4B0F-A91C-F24A16EF70CC}"/>
              </a:ext>
            </a:extLst>
          </p:cNvPr>
          <p:cNvSpPr/>
          <p:nvPr/>
        </p:nvSpPr>
        <p:spPr>
          <a:xfrm>
            <a:off x="7379953" y="643736"/>
            <a:ext cx="281056" cy="5938885"/>
          </a:xfrm>
          <a:prstGeom prst="rightBrace">
            <a:avLst/>
          </a:prstGeom>
          <a:ln w="28575">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3388968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216219"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Creating a 5G Service</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A4D26C7B-2AF1-4DB7-944D-37A4FF4458C8}"/>
              </a:ext>
            </a:extLst>
          </p:cNvPr>
          <p:cNvGraphicFramePr>
            <a:graphicFrameLocks noGrp="1"/>
          </p:cNvGraphicFramePr>
          <p:nvPr>
            <p:extLst>
              <p:ext uri="{D42A27DB-BD31-4B8C-83A1-F6EECF244321}">
                <p14:modId xmlns:p14="http://schemas.microsoft.com/office/powerpoint/2010/main" val="3651774032"/>
              </p:ext>
            </p:extLst>
          </p:nvPr>
        </p:nvGraphicFramePr>
        <p:xfrm>
          <a:off x="972624" y="3077662"/>
          <a:ext cx="3433850" cy="3171786"/>
        </p:xfrm>
        <a:graphic>
          <a:graphicData uri="http://schemas.openxmlformats.org/drawingml/2006/table">
            <a:tbl>
              <a:tblPr firstRow="1" bandRow="1">
                <a:tableStyleId>{5C22544A-7EE6-4342-B048-85BDC9FD1C3A}</a:tableStyleId>
              </a:tblPr>
              <a:tblGrid>
                <a:gridCol w="1882452">
                  <a:extLst>
                    <a:ext uri="{9D8B030D-6E8A-4147-A177-3AD203B41FA5}">
                      <a16:colId xmlns:a16="http://schemas.microsoft.com/office/drawing/2014/main" val="20000"/>
                    </a:ext>
                  </a:extLst>
                </a:gridCol>
                <a:gridCol w="1551398">
                  <a:extLst>
                    <a:ext uri="{9D8B030D-6E8A-4147-A177-3AD203B41FA5}">
                      <a16:colId xmlns:a16="http://schemas.microsoft.com/office/drawing/2014/main" val="20001"/>
                    </a:ext>
                  </a:extLst>
                </a:gridCol>
              </a:tblGrid>
              <a:tr h="280184">
                <a:tc>
                  <a:txBody>
                    <a:bodyPr/>
                    <a:lstStyle/>
                    <a:p>
                      <a:r>
                        <a:rPr lang="en-US" dirty="0"/>
                        <a:t>Attribute</a:t>
                      </a:r>
                    </a:p>
                  </a:txBody>
                  <a:tcPr/>
                </a:tc>
                <a:tc>
                  <a:txBody>
                    <a:bodyPr/>
                    <a:lstStyle/>
                    <a:p>
                      <a:r>
                        <a:rPr lang="en-US" dirty="0"/>
                        <a:t>Format</a:t>
                      </a:r>
                    </a:p>
                  </a:txBody>
                  <a:tcPr/>
                </a:tc>
                <a:extLst>
                  <a:ext uri="{0D108BD9-81ED-4DB2-BD59-A6C34878D82A}">
                    <a16:rowId xmlns:a16="http://schemas.microsoft.com/office/drawing/2014/main" val="10000"/>
                  </a:ext>
                </a:extLst>
              </a:tr>
              <a:tr h="467671">
                <a:tc>
                  <a:txBody>
                    <a:bodyPr/>
                    <a:lstStyle/>
                    <a:p>
                      <a:r>
                        <a:rPr lang="en-US" dirty="0"/>
                        <a:t>networkId</a:t>
                      </a:r>
                    </a:p>
                  </a:txBody>
                  <a:tcPr/>
                </a:tc>
                <a:tc>
                  <a:txBody>
                    <a:bodyPr/>
                    <a:lstStyle/>
                    <a:p>
                      <a:r>
                        <a:rPr lang="en-US" dirty="0"/>
                        <a:t>string</a:t>
                      </a:r>
                    </a:p>
                  </a:txBody>
                  <a:tcPr/>
                </a:tc>
                <a:extLst>
                  <a:ext uri="{0D108BD9-81ED-4DB2-BD59-A6C34878D82A}">
                    <a16:rowId xmlns:a16="http://schemas.microsoft.com/office/drawing/2014/main" val="10001"/>
                  </a:ext>
                </a:extLst>
              </a:tr>
              <a:tr h="467671">
                <a:tc>
                  <a:txBody>
                    <a:bodyPr/>
                    <a:lstStyle/>
                    <a:p>
                      <a:r>
                        <a:rPr lang="en-US" dirty="0" err="1"/>
                        <a:t>cellId</a:t>
                      </a:r>
                      <a:r>
                        <a:rPr lang="en-US" dirty="0"/>
                        <a:t> </a:t>
                      </a:r>
                    </a:p>
                  </a:txBody>
                  <a:tcPr/>
                </a:tc>
                <a:tc>
                  <a:txBody>
                    <a:bodyPr/>
                    <a:lstStyle/>
                    <a:p>
                      <a:r>
                        <a:rPr lang="en-US" dirty="0"/>
                        <a:t>string</a:t>
                      </a:r>
                    </a:p>
                  </a:txBody>
                  <a:tcPr/>
                </a:tc>
                <a:extLst>
                  <a:ext uri="{0D108BD9-81ED-4DB2-BD59-A6C34878D82A}">
                    <a16:rowId xmlns:a16="http://schemas.microsoft.com/office/drawing/2014/main" val="10002"/>
                  </a:ext>
                </a:extLst>
              </a:tr>
              <a:tr h="467671">
                <a:tc>
                  <a:txBody>
                    <a:bodyPr/>
                    <a:lstStyle/>
                    <a:p>
                      <a:r>
                        <a:rPr lang="en-US" dirty="0"/>
                        <a:t>pciValue</a:t>
                      </a:r>
                    </a:p>
                  </a:txBody>
                  <a:tcPr/>
                </a:tc>
                <a:tc>
                  <a:txBody>
                    <a:bodyPr/>
                    <a:lstStyle/>
                    <a:p>
                      <a:r>
                        <a:rPr lang="en-US" dirty="0"/>
                        <a:t>uint64</a:t>
                      </a:r>
                    </a:p>
                  </a:txBody>
                  <a:tcPr/>
                </a:tc>
                <a:extLst>
                  <a:ext uri="{0D108BD9-81ED-4DB2-BD59-A6C34878D82A}">
                    <a16:rowId xmlns:a16="http://schemas.microsoft.com/office/drawing/2014/main" val="10003"/>
                  </a:ext>
                </a:extLst>
              </a:tr>
              <a:tr h="467671">
                <a:tc>
                  <a:txBody>
                    <a:bodyPr/>
                    <a:lstStyle/>
                    <a:p>
                      <a:r>
                        <a:rPr lang="en-US" dirty="0"/>
                        <a:t>nbrList</a:t>
                      </a:r>
                    </a:p>
                  </a:txBody>
                  <a:tcPr/>
                </a:tc>
                <a:tc>
                  <a:txBody>
                    <a:bodyPr/>
                    <a:lstStyle/>
                    <a:p>
                      <a:r>
                        <a:rPr lang="en-US" dirty="0"/>
                        <a:t>list</a:t>
                      </a:r>
                      <a:r>
                        <a:rPr lang="en-US" baseline="0" dirty="0"/>
                        <a:t> of cellId</a:t>
                      </a:r>
                      <a:endParaRPr lang="en-US" dirty="0"/>
                    </a:p>
                  </a:txBody>
                  <a:tcPr/>
                </a:tc>
                <a:extLst>
                  <a:ext uri="{0D108BD9-81ED-4DB2-BD59-A6C34878D82A}">
                    <a16:rowId xmlns:a16="http://schemas.microsoft.com/office/drawing/2014/main" val="10004"/>
                  </a:ext>
                </a:extLst>
              </a:tr>
              <a:tr h="467671">
                <a:tc>
                  <a:txBody>
                    <a:bodyPr/>
                    <a:lstStyle/>
                    <a:p>
                      <a:r>
                        <a:rPr lang="en-US" dirty="0"/>
                        <a:t>lastModifiedTS</a:t>
                      </a:r>
                    </a:p>
                  </a:txBody>
                  <a:tcPr/>
                </a:tc>
                <a:tc>
                  <a:txBody>
                    <a:bodyPr/>
                    <a:lstStyle/>
                    <a:p>
                      <a:r>
                        <a:rPr lang="en-US" dirty="0"/>
                        <a:t>timestamp</a:t>
                      </a:r>
                    </a:p>
                  </a:txBody>
                  <a:tcPr/>
                </a:tc>
                <a:extLst>
                  <a:ext uri="{0D108BD9-81ED-4DB2-BD59-A6C34878D82A}">
                    <a16:rowId xmlns:a16="http://schemas.microsoft.com/office/drawing/2014/main" val="10005"/>
                  </a:ext>
                </a:extLst>
              </a:tr>
              <a:tr h="467671">
                <a:tc>
                  <a:txBody>
                    <a:bodyPr/>
                    <a:lstStyle/>
                    <a:p>
                      <a:r>
                        <a:rPr lang="en-US" dirty="0" err="1"/>
                        <a:t>pnf</a:t>
                      </a:r>
                      <a:r>
                        <a:rPr lang="en-US" dirty="0"/>
                        <a:t>-id</a:t>
                      </a:r>
                    </a:p>
                  </a:txBody>
                  <a:tcPr/>
                </a:tc>
                <a:tc>
                  <a:txBody>
                    <a:bodyPr/>
                    <a:lstStyle/>
                    <a:p>
                      <a:r>
                        <a:rPr lang="en-US" dirty="0"/>
                        <a:t>string</a:t>
                      </a:r>
                    </a:p>
                  </a:txBody>
                  <a:tcPr/>
                </a:tc>
                <a:extLst>
                  <a:ext uri="{0D108BD9-81ED-4DB2-BD59-A6C34878D82A}">
                    <a16:rowId xmlns:a16="http://schemas.microsoft.com/office/drawing/2014/main" val="10006"/>
                  </a:ext>
                </a:extLst>
              </a:tr>
            </a:tbl>
          </a:graphicData>
        </a:graphic>
      </p:graphicFrame>
      <p:graphicFrame>
        <p:nvGraphicFramePr>
          <p:cNvPr id="11" name="Table 10">
            <a:extLst>
              <a:ext uri="{FF2B5EF4-FFF2-40B4-BE49-F238E27FC236}">
                <a16:creationId xmlns:a16="http://schemas.microsoft.com/office/drawing/2014/main" id="{A98F16AE-A92D-4E14-BF99-F942FDC7EE87}"/>
              </a:ext>
            </a:extLst>
          </p:cNvPr>
          <p:cNvGraphicFramePr>
            <a:graphicFrameLocks noGrp="1"/>
          </p:cNvGraphicFramePr>
          <p:nvPr>
            <p:extLst>
              <p:ext uri="{D42A27DB-BD31-4B8C-83A1-F6EECF244321}">
                <p14:modId xmlns:p14="http://schemas.microsoft.com/office/powerpoint/2010/main" val="2810757705"/>
              </p:ext>
            </p:extLst>
          </p:nvPr>
        </p:nvGraphicFramePr>
        <p:xfrm>
          <a:off x="4575746" y="3077662"/>
          <a:ext cx="3433850" cy="1768773"/>
        </p:xfrm>
        <a:graphic>
          <a:graphicData uri="http://schemas.openxmlformats.org/drawingml/2006/table">
            <a:tbl>
              <a:tblPr firstRow="1" bandRow="1">
                <a:tableStyleId>{5C22544A-7EE6-4342-B048-85BDC9FD1C3A}</a:tableStyleId>
              </a:tblPr>
              <a:tblGrid>
                <a:gridCol w="1581595">
                  <a:extLst>
                    <a:ext uri="{9D8B030D-6E8A-4147-A177-3AD203B41FA5}">
                      <a16:colId xmlns:a16="http://schemas.microsoft.com/office/drawing/2014/main" val="20000"/>
                    </a:ext>
                  </a:extLst>
                </a:gridCol>
                <a:gridCol w="1852255">
                  <a:extLst>
                    <a:ext uri="{9D8B030D-6E8A-4147-A177-3AD203B41FA5}">
                      <a16:colId xmlns:a16="http://schemas.microsoft.com/office/drawing/2014/main" val="20001"/>
                    </a:ext>
                  </a:extLst>
                </a:gridCol>
              </a:tblGrid>
              <a:tr h="280184">
                <a:tc>
                  <a:txBody>
                    <a:bodyPr/>
                    <a:lstStyle/>
                    <a:p>
                      <a:r>
                        <a:rPr lang="en-US" dirty="0"/>
                        <a:t>Attribute</a:t>
                      </a:r>
                    </a:p>
                  </a:txBody>
                  <a:tcPr/>
                </a:tc>
                <a:tc>
                  <a:txBody>
                    <a:bodyPr/>
                    <a:lstStyle/>
                    <a:p>
                      <a:r>
                        <a:rPr lang="en-US" dirty="0"/>
                        <a:t>Format</a:t>
                      </a:r>
                    </a:p>
                  </a:txBody>
                  <a:tcPr/>
                </a:tc>
                <a:extLst>
                  <a:ext uri="{0D108BD9-81ED-4DB2-BD59-A6C34878D82A}">
                    <a16:rowId xmlns:a16="http://schemas.microsoft.com/office/drawing/2014/main" val="10000"/>
                  </a:ext>
                </a:extLst>
              </a:tr>
              <a:tr h="467671">
                <a:tc>
                  <a:txBody>
                    <a:bodyPr/>
                    <a:lstStyle/>
                    <a:p>
                      <a:r>
                        <a:rPr lang="en-US" dirty="0" err="1"/>
                        <a:t>cellId</a:t>
                      </a:r>
                      <a:r>
                        <a:rPr lang="en-US" dirty="0"/>
                        <a:t> </a:t>
                      </a:r>
                    </a:p>
                  </a:txBody>
                  <a:tcPr/>
                </a:tc>
                <a:tc>
                  <a:txBody>
                    <a:bodyPr/>
                    <a:lstStyle/>
                    <a:p>
                      <a:r>
                        <a:rPr lang="en-US" dirty="0"/>
                        <a:t>String</a:t>
                      </a:r>
                    </a:p>
                  </a:txBody>
                  <a:tcPr/>
                </a:tc>
                <a:extLst>
                  <a:ext uri="{0D108BD9-81ED-4DB2-BD59-A6C34878D82A}">
                    <a16:rowId xmlns:a16="http://schemas.microsoft.com/office/drawing/2014/main" val="10001"/>
                  </a:ext>
                </a:extLst>
              </a:tr>
              <a:tr h="467671">
                <a:tc>
                  <a:txBody>
                    <a:bodyPr/>
                    <a:lstStyle/>
                    <a:p>
                      <a:r>
                        <a:rPr lang="en-US" sz="1800" b="0" i="0" kern="1200" dirty="0" err="1">
                          <a:solidFill>
                            <a:schemeClr val="dk1"/>
                          </a:solidFill>
                          <a:effectLst/>
                          <a:latin typeface="+mn-lt"/>
                          <a:ea typeface="+mn-ea"/>
                          <a:cs typeface="+mn-cs"/>
                        </a:rPr>
                        <a:t>target_cell_id</a:t>
                      </a:r>
                      <a:endParaRPr lang="en-US" dirty="0"/>
                    </a:p>
                  </a:txBody>
                  <a:tcPr/>
                </a:tc>
                <a:tc>
                  <a:txBody>
                    <a:bodyPr/>
                    <a:lstStyle/>
                    <a:p>
                      <a:r>
                        <a:rPr lang="en-US" dirty="0"/>
                        <a:t>String</a:t>
                      </a:r>
                    </a:p>
                  </a:txBody>
                  <a:tcPr/>
                </a:tc>
                <a:extLst>
                  <a:ext uri="{0D108BD9-81ED-4DB2-BD59-A6C34878D82A}">
                    <a16:rowId xmlns:a16="http://schemas.microsoft.com/office/drawing/2014/main" val="10002"/>
                  </a:ext>
                </a:extLst>
              </a:tr>
              <a:tr h="467671">
                <a:tc>
                  <a:txBody>
                    <a:bodyPr/>
                    <a:lstStyle/>
                    <a:p>
                      <a:r>
                        <a:rPr lang="en-US" sz="1800" b="0" i="0" kern="1200" dirty="0">
                          <a:solidFill>
                            <a:schemeClr val="dk1"/>
                          </a:solidFill>
                          <a:effectLst/>
                          <a:latin typeface="+mn-lt"/>
                          <a:ea typeface="+mn-ea"/>
                          <a:cs typeface="+mn-cs"/>
                        </a:rPr>
                        <a:t>ho</a:t>
                      </a:r>
                      <a:endParaRPr lang="en-US" dirty="0"/>
                    </a:p>
                  </a:txBody>
                  <a:tcPr/>
                </a:tc>
                <a:tc>
                  <a:txBody>
                    <a:bodyPr/>
                    <a:lstStyle/>
                    <a:p>
                      <a:r>
                        <a:rPr lang="en-US" dirty="0"/>
                        <a:t>BIT(1)</a:t>
                      </a:r>
                    </a:p>
                  </a:txBody>
                  <a:tcPr/>
                </a:tc>
                <a:extLst>
                  <a:ext uri="{0D108BD9-81ED-4DB2-BD59-A6C34878D82A}">
                    <a16:rowId xmlns:a16="http://schemas.microsoft.com/office/drawing/2014/main" val="10003"/>
                  </a:ext>
                </a:extLst>
              </a:tr>
            </a:tbl>
          </a:graphicData>
        </a:graphic>
      </p:graphicFrame>
      <p:sp>
        <p:nvSpPr>
          <p:cNvPr id="12" name="Rectangle 11">
            <a:extLst>
              <a:ext uri="{FF2B5EF4-FFF2-40B4-BE49-F238E27FC236}">
                <a16:creationId xmlns:a16="http://schemas.microsoft.com/office/drawing/2014/main" id="{164466C9-9E1F-4455-A1BD-31223D4C977A}"/>
              </a:ext>
            </a:extLst>
          </p:cNvPr>
          <p:cNvSpPr/>
          <p:nvPr/>
        </p:nvSpPr>
        <p:spPr>
          <a:xfrm>
            <a:off x="977188" y="2660470"/>
            <a:ext cx="3433850" cy="36352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prstClr val="white"/>
                </a:solidFill>
              </a:rPr>
              <a:t>Cell (Object)</a:t>
            </a:r>
          </a:p>
        </p:txBody>
      </p:sp>
      <p:sp>
        <p:nvSpPr>
          <p:cNvPr id="13" name="Rectangle 12">
            <a:extLst>
              <a:ext uri="{FF2B5EF4-FFF2-40B4-BE49-F238E27FC236}">
                <a16:creationId xmlns:a16="http://schemas.microsoft.com/office/drawing/2014/main" id="{E3880999-6326-4601-BA0C-5F39A384C964}"/>
              </a:ext>
            </a:extLst>
          </p:cNvPr>
          <p:cNvSpPr/>
          <p:nvPr/>
        </p:nvSpPr>
        <p:spPr>
          <a:xfrm>
            <a:off x="4585153" y="2660470"/>
            <a:ext cx="3424443" cy="36567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err="1">
                <a:solidFill>
                  <a:prstClr val="white"/>
                </a:solidFill>
              </a:rPr>
              <a:t>Cell_Nbr_Info</a:t>
            </a:r>
            <a:r>
              <a:rPr lang="en-US" b="1" dirty="0">
                <a:solidFill>
                  <a:prstClr val="white"/>
                </a:solidFill>
              </a:rPr>
              <a:t> (Object)</a:t>
            </a:r>
          </a:p>
        </p:txBody>
      </p:sp>
      <p:sp>
        <p:nvSpPr>
          <p:cNvPr id="15" name="Content Placeholder 1">
            <a:extLst>
              <a:ext uri="{FF2B5EF4-FFF2-40B4-BE49-F238E27FC236}">
                <a16:creationId xmlns:a16="http://schemas.microsoft.com/office/drawing/2014/main" id="{9188BF4E-CC4E-4525-A21E-5F49AA87C8E6}"/>
              </a:ext>
            </a:extLst>
          </p:cNvPr>
          <p:cNvSpPr txBox="1">
            <a:spLocks/>
          </p:cNvSpPr>
          <p:nvPr/>
        </p:nvSpPr>
        <p:spPr>
          <a:xfrm>
            <a:off x="0" y="608913"/>
            <a:ext cx="9095008" cy="22368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3550" marR="0" lvl="1" indent="-412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Config DB (MariaDB) used by PCI-H-MS (step 4b) and OOF (step 7)</a:t>
            </a:r>
          </a:p>
          <a:p>
            <a:pPr marL="463550" marR="0" lvl="1" indent="-412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Query API (swagger JSON spec) exposed to other ONAP modules</a:t>
            </a:r>
          </a:p>
          <a:p>
            <a:pPr marL="463550" marR="0" lvl="1" indent="-412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cellId</a:t>
            </a: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needs to be globally unique (assumed </a:t>
            </a:r>
            <a:r>
              <a:rPr kumimoji="0" lang="en-US"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eCGI</a:t>
            </a: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and align with ONAP YANG model, ORAN, 3GPP </a:t>
            </a:r>
          </a:p>
          <a:p>
            <a:pPr marL="463550" marR="0" lvl="1" indent="-412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pnf</a:t>
            </a: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-name/</a:t>
            </a:r>
            <a:r>
              <a:rPr kumimoji="0" lang="en-US"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pnf</a:t>
            </a: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-id indicates </a:t>
            </a:r>
            <a:r>
              <a:rPr kumimoji="0" lang="en-US" sz="16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netconf</a:t>
            </a: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server to be used for interactions regarding cells</a:t>
            </a:r>
          </a:p>
          <a:p>
            <a:pPr marL="463550" marR="0" lvl="1" indent="-412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‘ho’ property added to support ANR use case</a:t>
            </a:r>
          </a:p>
        </p:txBody>
      </p:sp>
    </p:spTree>
    <p:extLst>
      <p:ext uri="{BB962C8B-B14F-4D97-AF65-F5344CB8AC3E}">
        <p14:creationId xmlns:p14="http://schemas.microsoft.com/office/powerpoint/2010/main" val="3328610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Cell Management, Cell object, Cell Configuration</a:t>
            </a:r>
            <a:endParaRPr lang="ru-RU" dirty="0">
              <a:solidFill>
                <a:schemeClr val="bg1"/>
              </a:solidFill>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855380" cy="307777"/>
          </a:xfrm>
          <a:prstGeom prst="rect">
            <a:avLst/>
          </a:prstGeom>
          <a:noFill/>
        </p:spPr>
        <p:txBody>
          <a:bodyPr wrap="none" rtlCol="0">
            <a:spAutoFit/>
          </a:bodyPr>
          <a:lstStyle/>
          <a:p>
            <a:r>
              <a:rPr lang="en-US" sz="1400" dirty="0">
                <a:solidFill>
                  <a:schemeClr val="bg1"/>
                </a:solidFill>
              </a:rPr>
              <a:t>Benjamin Cheung, PhD</a:t>
            </a:r>
          </a:p>
        </p:txBody>
      </p:sp>
      <p:pic>
        <p:nvPicPr>
          <p:cNvPr id="14" name="Picture 6" descr="C:\Users\cheung\AppData\Local\Temp\SNAGHTML225242ed.PNG">
            <a:extLst>
              <a:ext uri="{FF2B5EF4-FFF2-40B4-BE49-F238E27FC236}">
                <a16:creationId xmlns:a16="http://schemas.microsoft.com/office/drawing/2014/main" id="{F69AB586-DB0F-4AAB-BE40-41526B8AF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4043" y="3100076"/>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974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271420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Cell Definition</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C0E3D8F-5EFD-429E-B3BB-0C802A97EBD0}"/>
              </a:ext>
            </a:extLst>
          </p:cNvPr>
          <p:cNvSpPr txBox="1"/>
          <p:nvPr/>
        </p:nvSpPr>
        <p:spPr>
          <a:xfrm>
            <a:off x="111762" y="763939"/>
            <a:ext cx="8594088" cy="2031325"/>
          </a:xfrm>
          <a:prstGeom prst="rect">
            <a:avLst/>
          </a:prstGeom>
          <a:noFill/>
        </p:spPr>
        <p:txBody>
          <a:bodyPr wrap="square" rtlCol="0">
            <a:spAutoFit/>
          </a:bodyPr>
          <a:lstStyle/>
          <a:p>
            <a:r>
              <a:rPr lang="en-US" dirty="0"/>
              <a:t>DEFINITION: Cell in wireless communication technologies, the geographical region that is covered by a transmission facility. The term «cell» is most often used in reference to cellular phone technology, but it can also be used in reference to the coverage areas for transmission of cordless telephones, satellite transmissions, wireless local area networks (LANs), packet radio, and paging technologies.</a:t>
            </a:r>
          </a:p>
          <a:p>
            <a:r>
              <a:rPr lang="en-US" dirty="0">
                <a:hlinkClick r:id="rId6"/>
              </a:rPr>
              <a:t>https://networkencyclopedia.com/cell-in-wireless-communication/</a:t>
            </a:r>
            <a:endParaRPr lang="en-US" dirty="0"/>
          </a:p>
          <a:p>
            <a:endParaRPr lang="en-US" dirty="0"/>
          </a:p>
        </p:txBody>
      </p:sp>
      <p:sp>
        <p:nvSpPr>
          <p:cNvPr id="10" name="Oval 9">
            <a:extLst>
              <a:ext uri="{FF2B5EF4-FFF2-40B4-BE49-F238E27FC236}">
                <a16:creationId xmlns:a16="http://schemas.microsoft.com/office/drawing/2014/main" id="{FA04D936-AD9F-4711-B52F-858DD45D299B}"/>
              </a:ext>
            </a:extLst>
          </p:cNvPr>
          <p:cNvSpPr/>
          <p:nvPr/>
        </p:nvSpPr>
        <p:spPr>
          <a:xfrm>
            <a:off x="4348917" y="3033908"/>
            <a:ext cx="3144385" cy="314035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FAE4247-C79B-41BC-A9E4-268EFB888AC0}"/>
              </a:ext>
            </a:extLst>
          </p:cNvPr>
          <p:cNvSpPr/>
          <p:nvPr/>
        </p:nvSpPr>
        <p:spPr>
          <a:xfrm>
            <a:off x="2601022" y="2858887"/>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BE36CB3-0196-488F-8BB6-4C336CB70D75}"/>
              </a:ext>
            </a:extLst>
          </p:cNvPr>
          <p:cNvSpPr txBox="1"/>
          <p:nvPr/>
        </p:nvSpPr>
        <p:spPr>
          <a:xfrm>
            <a:off x="2592734" y="2885356"/>
            <a:ext cx="962738" cy="523220"/>
          </a:xfrm>
          <a:prstGeom prst="rect">
            <a:avLst/>
          </a:prstGeom>
          <a:noFill/>
        </p:spPr>
        <p:txBody>
          <a:bodyPr wrap="square" rtlCol="0">
            <a:spAutoFit/>
          </a:bodyPr>
          <a:lstStyle/>
          <a:p>
            <a:pPr algn="ctr"/>
            <a:r>
              <a:rPr lang="en-US" sz="1400" b="1" dirty="0">
                <a:solidFill>
                  <a:schemeClr val="bg1"/>
                </a:solidFill>
              </a:rPr>
              <a:t>Carrier-Sector</a:t>
            </a:r>
          </a:p>
        </p:txBody>
      </p:sp>
      <p:pic>
        <p:nvPicPr>
          <p:cNvPr id="13" name="Picture 12">
            <a:extLst>
              <a:ext uri="{FF2B5EF4-FFF2-40B4-BE49-F238E27FC236}">
                <a16:creationId xmlns:a16="http://schemas.microsoft.com/office/drawing/2014/main" id="{CB2E34F9-EA6A-42A5-96FB-D419AC1BFB6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79696" y="4608082"/>
            <a:ext cx="536122" cy="227540"/>
          </a:xfrm>
          <a:prstGeom prst="rect">
            <a:avLst/>
          </a:prstGeom>
        </p:spPr>
      </p:pic>
      <p:sp>
        <p:nvSpPr>
          <p:cNvPr id="14" name="Rounded Rectangle 27">
            <a:extLst>
              <a:ext uri="{FF2B5EF4-FFF2-40B4-BE49-F238E27FC236}">
                <a16:creationId xmlns:a16="http://schemas.microsoft.com/office/drawing/2014/main" id="{40605461-F3BD-4A85-B6FE-283DA70AC3B8}"/>
              </a:ext>
            </a:extLst>
          </p:cNvPr>
          <p:cNvSpPr/>
          <p:nvPr/>
        </p:nvSpPr>
        <p:spPr>
          <a:xfrm>
            <a:off x="4665974" y="4893478"/>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5" name="Rounded Rectangle 28">
            <a:extLst>
              <a:ext uri="{FF2B5EF4-FFF2-40B4-BE49-F238E27FC236}">
                <a16:creationId xmlns:a16="http://schemas.microsoft.com/office/drawing/2014/main" id="{B17DA11D-97AB-4D65-96CA-90760AECEB8F}"/>
              </a:ext>
            </a:extLst>
          </p:cNvPr>
          <p:cNvSpPr/>
          <p:nvPr/>
        </p:nvSpPr>
        <p:spPr>
          <a:xfrm>
            <a:off x="5733447" y="4893478"/>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6" name="Rounded Rectangle 29">
            <a:extLst>
              <a:ext uri="{FF2B5EF4-FFF2-40B4-BE49-F238E27FC236}">
                <a16:creationId xmlns:a16="http://schemas.microsoft.com/office/drawing/2014/main" id="{EBC8F5B9-CD66-421F-8FF7-79432DB5E07E}"/>
              </a:ext>
            </a:extLst>
          </p:cNvPr>
          <p:cNvSpPr/>
          <p:nvPr/>
        </p:nvSpPr>
        <p:spPr>
          <a:xfrm>
            <a:off x="6776270" y="489347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p:txBody>
      </p:sp>
      <p:sp>
        <p:nvSpPr>
          <p:cNvPr id="17" name="TextBox 16">
            <a:extLst>
              <a:ext uri="{FF2B5EF4-FFF2-40B4-BE49-F238E27FC236}">
                <a16:creationId xmlns:a16="http://schemas.microsoft.com/office/drawing/2014/main" id="{C4D232FA-6168-4764-AC12-5526E573B781}"/>
              </a:ext>
            </a:extLst>
          </p:cNvPr>
          <p:cNvSpPr txBox="1"/>
          <p:nvPr/>
        </p:nvSpPr>
        <p:spPr>
          <a:xfrm>
            <a:off x="4704950" y="4164755"/>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8" name="TextBox 17">
            <a:extLst>
              <a:ext uri="{FF2B5EF4-FFF2-40B4-BE49-F238E27FC236}">
                <a16:creationId xmlns:a16="http://schemas.microsoft.com/office/drawing/2014/main" id="{7786E0BF-0380-46F7-950F-F7167DC0778A}"/>
              </a:ext>
            </a:extLst>
          </p:cNvPr>
          <p:cNvSpPr txBox="1"/>
          <p:nvPr/>
        </p:nvSpPr>
        <p:spPr>
          <a:xfrm>
            <a:off x="5835430" y="4301306"/>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19" name="Straight Connector 18">
            <a:extLst>
              <a:ext uri="{FF2B5EF4-FFF2-40B4-BE49-F238E27FC236}">
                <a16:creationId xmlns:a16="http://schemas.microsoft.com/office/drawing/2014/main" id="{F77725CA-ED00-4F1B-AE23-55C694249BB1}"/>
              </a:ext>
            </a:extLst>
          </p:cNvPr>
          <p:cNvCxnSpPr>
            <a:stCxn id="14" idx="3"/>
            <a:endCxn id="15" idx="1"/>
          </p:cNvCxnSpPr>
          <p:nvPr/>
        </p:nvCxnSpPr>
        <p:spPr>
          <a:xfrm>
            <a:off x="5297269" y="5072882"/>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3334C72-23BF-4664-90CC-3BE22AAC0866}"/>
              </a:ext>
            </a:extLst>
          </p:cNvPr>
          <p:cNvSpPr txBox="1"/>
          <p:nvPr/>
        </p:nvSpPr>
        <p:spPr>
          <a:xfrm>
            <a:off x="5238752" y="5127575"/>
            <a:ext cx="900634" cy="261610"/>
          </a:xfrm>
          <a:prstGeom prst="rect">
            <a:avLst/>
          </a:prstGeom>
          <a:noFill/>
        </p:spPr>
        <p:txBody>
          <a:bodyPr wrap="square" rtlCol="0">
            <a:spAutoFit/>
          </a:bodyPr>
          <a:lstStyle/>
          <a:p>
            <a:r>
              <a:rPr lang="en-US" sz="1100" dirty="0">
                <a:solidFill>
                  <a:srgbClr val="0000CC"/>
                </a:solidFill>
              </a:rPr>
              <a:t>CPRI</a:t>
            </a:r>
          </a:p>
        </p:txBody>
      </p:sp>
      <p:pic>
        <p:nvPicPr>
          <p:cNvPr id="22" name="Picture 2" descr="C:\Users\cheung\AppData\Local\Temp\SNAGHTML105560.PNG">
            <a:extLst>
              <a:ext uri="{FF2B5EF4-FFF2-40B4-BE49-F238E27FC236}">
                <a16:creationId xmlns:a16="http://schemas.microsoft.com/office/drawing/2014/main" id="{EC02935A-F329-4CA6-9636-6CBA9FEA00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4555" y="4421458"/>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700A05DA-58A3-42DC-9230-7571EF2711EC}"/>
              </a:ext>
            </a:extLst>
          </p:cNvPr>
          <p:cNvPicPr>
            <a:picLocks noChangeAspect="1"/>
          </p:cNvPicPr>
          <p:nvPr/>
        </p:nvPicPr>
        <p:blipFill rotWithShape="1">
          <a:blip r:embed="rId9"/>
          <a:srcRect t="1119"/>
          <a:stretch/>
        </p:blipFill>
        <p:spPr>
          <a:xfrm>
            <a:off x="4852775" y="4423535"/>
            <a:ext cx="284738" cy="444375"/>
          </a:xfrm>
          <a:prstGeom prst="rect">
            <a:avLst/>
          </a:prstGeom>
        </p:spPr>
      </p:pic>
      <p:cxnSp>
        <p:nvCxnSpPr>
          <p:cNvPr id="24" name="Straight Connector 23">
            <a:extLst>
              <a:ext uri="{FF2B5EF4-FFF2-40B4-BE49-F238E27FC236}">
                <a16:creationId xmlns:a16="http://schemas.microsoft.com/office/drawing/2014/main" id="{001C7EDC-40D9-4B19-B260-92841767BE9E}"/>
              </a:ext>
            </a:extLst>
          </p:cNvPr>
          <p:cNvCxnSpPr>
            <a:cxnSpLocks/>
            <a:stCxn id="15" idx="3"/>
            <a:endCxn id="16" idx="1"/>
          </p:cNvCxnSpPr>
          <p:nvPr/>
        </p:nvCxnSpPr>
        <p:spPr>
          <a:xfrm>
            <a:off x="6295520" y="5072882"/>
            <a:ext cx="480750"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BF6A640-7740-4C9B-901D-07589892A256}"/>
              </a:ext>
            </a:extLst>
          </p:cNvPr>
          <p:cNvSpPr txBox="1"/>
          <p:nvPr/>
        </p:nvSpPr>
        <p:spPr>
          <a:xfrm>
            <a:off x="6901715" y="423921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6" name="Rectangle 25">
            <a:extLst>
              <a:ext uri="{FF2B5EF4-FFF2-40B4-BE49-F238E27FC236}">
                <a16:creationId xmlns:a16="http://schemas.microsoft.com/office/drawing/2014/main" id="{6FF3CB35-980C-49EA-AC9F-E500ADF87616}"/>
              </a:ext>
            </a:extLst>
          </p:cNvPr>
          <p:cNvSpPr/>
          <p:nvPr/>
        </p:nvSpPr>
        <p:spPr>
          <a:xfrm>
            <a:off x="4618412" y="4120343"/>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TextBox 27">
            <a:extLst>
              <a:ext uri="{FF2B5EF4-FFF2-40B4-BE49-F238E27FC236}">
                <a16:creationId xmlns:a16="http://schemas.microsoft.com/office/drawing/2014/main" id="{9CC3B0AB-A64B-4480-BBB3-CB3166FEC4C1}"/>
              </a:ext>
            </a:extLst>
          </p:cNvPr>
          <p:cNvSpPr txBox="1"/>
          <p:nvPr/>
        </p:nvSpPr>
        <p:spPr>
          <a:xfrm>
            <a:off x="5063745" y="4506958"/>
            <a:ext cx="900634" cy="261610"/>
          </a:xfrm>
          <a:prstGeom prst="rect">
            <a:avLst/>
          </a:prstGeom>
          <a:noFill/>
        </p:spPr>
        <p:txBody>
          <a:bodyPr wrap="square" rtlCol="0">
            <a:spAutoFit/>
          </a:bodyPr>
          <a:lstStyle/>
          <a:p>
            <a:r>
              <a:rPr lang="en-US" sz="1100" dirty="0">
                <a:solidFill>
                  <a:srgbClr val="0000CC"/>
                </a:solidFill>
              </a:rPr>
              <a:t>RF</a:t>
            </a:r>
          </a:p>
        </p:txBody>
      </p:sp>
      <p:sp>
        <p:nvSpPr>
          <p:cNvPr id="29" name="TextBox 28">
            <a:extLst>
              <a:ext uri="{FF2B5EF4-FFF2-40B4-BE49-F238E27FC236}">
                <a16:creationId xmlns:a16="http://schemas.microsoft.com/office/drawing/2014/main" id="{19E11536-EA9E-4135-9E4A-9C918B559383}"/>
              </a:ext>
            </a:extLst>
          </p:cNvPr>
          <p:cNvSpPr txBox="1"/>
          <p:nvPr/>
        </p:nvSpPr>
        <p:spPr>
          <a:xfrm>
            <a:off x="6616847" y="4718324"/>
            <a:ext cx="301686" cy="261610"/>
          </a:xfrm>
          <a:prstGeom prst="rect">
            <a:avLst/>
          </a:prstGeom>
          <a:noFill/>
        </p:spPr>
        <p:txBody>
          <a:bodyPr wrap="square" rtlCol="0">
            <a:spAutoFit/>
          </a:bodyPr>
          <a:lstStyle/>
          <a:p>
            <a:r>
              <a:rPr lang="en-US" sz="1050" dirty="0"/>
              <a:t>1</a:t>
            </a:r>
          </a:p>
        </p:txBody>
      </p:sp>
      <p:sp>
        <p:nvSpPr>
          <p:cNvPr id="30" name="TextBox 29">
            <a:extLst>
              <a:ext uri="{FF2B5EF4-FFF2-40B4-BE49-F238E27FC236}">
                <a16:creationId xmlns:a16="http://schemas.microsoft.com/office/drawing/2014/main" id="{5BE6B23E-0233-459E-BFD3-EEBD0A442D16}"/>
              </a:ext>
            </a:extLst>
          </p:cNvPr>
          <p:cNvSpPr txBox="1"/>
          <p:nvPr/>
        </p:nvSpPr>
        <p:spPr>
          <a:xfrm>
            <a:off x="6183452" y="4718324"/>
            <a:ext cx="301686" cy="261610"/>
          </a:xfrm>
          <a:prstGeom prst="rect">
            <a:avLst/>
          </a:prstGeom>
          <a:noFill/>
        </p:spPr>
        <p:txBody>
          <a:bodyPr wrap="square" rtlCol="0">
            <a:spAutoFit/>
          </a:bodyPr>
          <a:lstStyle/>
          <a:p>
            <a:r>
              <a:rPr lang="en-US" sz="1050" dirty="0"/>
              <a:t>N</a:t>
            </a:r>
          </a:p>
        </p:txBody>
      </p:sp>
      <p:sp>
        <p:nvSpPr>
          <p:cNvPr id="31" name="TextBox 30">
            <a:extLst>
              <a:ext uri="{FF2B5EF4-FFF2-40B4-BE49-F238E27FC236}">
                <a16:creationId xmlns:a16="http://schemas.microsoft.com/office/drawing/2014/main" id="{E6F33809-ABE5-471D-9604-895DD169F28C}"/>
              </a:ext>
            </a:extLst>
          </p:cNvPr>
          <p:cNvSpPr txBox="1"/>
          <p:nvPr/>
        </p:nvSpPr>
        <p:spPr>
          <a:xfrm>
            <a:off x="5557441" y="4715271"/>
            <a:ext cx="301686" cy="261610"/>
          </a:xfrm>
          <a:prstGeom prst="rect">
            <a:avLst/>
          </a:prstGeom>
          <a:noFill/>
        </p:spPr>
        <p:txBody>
          <a:bodyPr wrap="square" rtlCol="0">
            <a:spAutoFit/>
          </a:bodyPr>
          <a:lstStyle/>
          <a:p>
            <a:r>
              <a:rPr lang="en-US" sz="1050" dirty="0"/>
              <a:t>1</a:t>
            </a:r>
          </a:p>
        </p:txBody>
      </p:sp>
      <p:sp>
        <p:nvSpPr>
          <p:cNvPr id="32" name="TextBox 31">
            <a:extLst>
              <a:ext uri="{FF2B5EF4-FFF2-40B4-BE49-F238E27FC236}">
                <a16:creationId xmlns:a16="http://schemas.microsoft.com/office/drawing/2014/main" id="{4B1B8BCD-067A-4C57-BE67-8A44CDA49A1A}"/>
              </a:ext>
            </a:extLst>
          </p:cNvPr>
          <p:cNvSpPr txBox="1"/>
          <p:nvPr/>
        </p:nvSpPr>
        <p:spPr>
          <a:xfrm>
            <a:off x="5193136" y="4715271"/>
            <a:ext cx="301686" cy="261610"/>
          </a:xfrm>
          <a:prstGeom prst="rect">
            <a:avLst/>
          </a:prstGeom>
          <a:noFill/>
        </p:spPr>
        <p:txBody>
          <a:bodyPr wrap="square" rtlCol="0">
            <a:spAutoFit/>
          </a:bodyPr>
          <a:lstStyle/>
          <a:p>
            <a:r>
              <a:rPr lang="en-US" sz="1050" dirty="0"/>
              <a:t>N</a:t>
            </a:r>
          </a:p>
        </p:txBody>
      </p:sp>
      <p:sp>
        <p:nvSpPr>
          <p:cNvPr id="33" name="Oval 32">
            <a:extLst>
              <a:ext uri="{FF2B5EF4-FFF2-40B4-BE49-F238E27FC236}">
                <a16:creationId xmlns:a16="http://schemas.microsoft.com/office/drawing/2014/main" id="{CE7DFD7B-1E88-46E2-9F12-523A1D48281A}"/>
              </a:ext>
            </a:extLst>
          </p:cNvPr>
          <p:cNvSpPr/>
          <p:nvPr/>
        </p:nvSpPr>
        <p:spPr>
          <a:xfrm>
            <a:off x="2592734" y="3440181"/>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0704152-F74E-4A45-933D-9F16569951E1}"/>
              </a:ext>
            </a:extLst>
          </p:cNvPr>
          <p:cNvSpPr txBox="1"/>
          <p:nvPr/>
        </p:nvSpPr>
        <p:spPr>
          <a:xfrm>
            <a:off x="2584446" y="3466650"/>
            <a:ext cx="962738" cy="523220"/>
          </a:xfrm>
          <a:prstGeom prst="rect">
            <a:avLst/>
          </a:prstGeom>
          <a:noFill/>
        </p:spPr>
        <p:txBody>
          <a:bodyPr wrap="square" rtlCol="0">
            <a:spAutoFit/>
          </a:bodyPr>
          <a:lstStyle/>
          <a:p>
            <a:pPr algn="ctr"/>
            <a:r>
              <a:rPr lang="en-US" sz="1400" b="1" dirty="0">
                <a:solidFill>
                  <a:schemeClr val="bg1"/>
                </a:solidFill>
              </a:rPr>
              <a:t>Carrier-Sector</a:t>
            </a:r>
          </a:p>
        </p:txBody>
      </p:sp>
      <p:sp>
        <p:nvSpPr>
          <p:cNvPr id="39" name="Oval 38">
            <a:extLst>
              <a:ext uri="{FF2B5EF4-FFF2-40B4-BE49-F238E27FC236}">
                <a16:creationId xmlns:a16="http://schemas.microsoft.com/office/drawing/2014/main" id="{92870638-ED6D-4702-9A56-3C4ED07A4FCB}"/>
              </a:ext>
            </a:extLst>
          </p:cNvPr>
          <p:cNvSpPr/>
          <p:nvPr/>
        </p:nvSpPr>
        <p:spPr>
          <a:xfrm>
            <a:off x="2567870" y="4891758"/>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24B5584-D55F-4ED7-BA25-6257445C0ACD}"/>
              </a:ext>
            </a:extLst>
          </p:cNvPr>
          <p:cNvSpPr txBox="1"/>
          <p:nvPr/>
        </p:nvSpPr>
        <p:spPr>
          <a:xfrm>
            <a:off x="2559582" y="4918227"/>
            <a:ext cx="962738" cy="523220"/>
          </a:xfrm>
          <a:prstGeom prst="rect">
            <a:avLst/>
          </a:prstGeom>
          <a:noFill/>
        </p:spPr>
        <p:txBody>
          <a:bodyPr wrap="square" rtlCol="0">
            <a:spAutoFit/>
          </a:bodyPr>
          <a:lstStyle/>
          <a:p>
            <a:pPr algn="ctr"/>
            <a:r>
              <a:rPr lang="en-US" sz="1400" b="1" dirty="0">
                <a:solidFill>
                  <a:schemeClr val="bg1"/>
                </a:solidFill>
              </a:rPr>
              <a:t>Carrier-Sector</a:t>
            </a:r>
          </a:p>
        </p:txBody>
      </p:sp>
      <p:sp>
        <p:nvSpPr>
          <p:cNvPr id="41" name="Oval 40">
            <a:extLst>
              <a:ext uri="{FF2B5EF4-FFF2-40B4-BE49-F238E27FC236}">
                <a16:creationId xmlns:a16="http://schemas.microsoft.com/office/drawing/2014/main" id="{123FB4A9-D024-4C50-902C-C8D5836D91E4}"/>
              </a:ext>
            </a:extLst>
          </p:cNvPr>
          <p:cNvSpPr/>
          <p:nvPr/>
        </p:nvSpPr>
        <p:spPr>
          <a:xfrm>
            <a:off x="2559582" y="5473052"/>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9511AE54-99A6-43C9-9714-0AE78B12E8D7}"/>
              </a:ext>
            </a:extLst>
          </p:cNvPr>
          <p:cNvSpPr txBox="1"/>
          <p:nvPr/>
        </p:nvSpPr>
        <p:spPr>
          <a:xfrm>
            <a:off x="2551294" y="5499521"/>
            <a:ext cx="962738" cy="523220"/>
          </a:xfrm>
          <a:prstGeom prst="rect">
            <a:avLst/>
          </a:prstGeom>
          <a:noFill/>
        </p:spPr>
        <p:txBody>
          <a:bodyPr wrap="square" rtlCol="0">
            <a:spAutoFit/>
          </a:bodyPr>
          <a:lstStyle/>
          <a:p>
            <a:pPr algn="ctr"/>
            <a:r>
              <a:rPr lang="en-US" sz="1400" b="1" dirty="0">
                <a:solidFill>
                  <a:schemeClr val="bg1"/>
                </a:solidFill>
              </a:rPr>
              <a:t>Carrier-Sector</a:t>
            </a:r>
          </a:p>
        </p:txBody>
      </p:sp>
      <p:sp>
        <p:nvSpPr>
          <p:cNvPr id="45" name="TextBox 44">
            <a:extLst>
              <a:ext uri="{FF2B5EF4-FFF2-40B4-BE49-F238E27FC236}">
                <a16:creationId xmlns:a16="http://schemas.microsoft.com/office/drawing/2014/main" id="{0164DFCD-743E-44DE-94B7-63350257E174}"/>
              </a:ext>
            </a:extLst>
          </p:cNvPr>
          <p:cNvSpPr txBox="1"/>
          <p:nvPr/>
        </p:nvSpPr>
        <p:spPr>
          <a:xfrm>
            <a:off x="5167053" y="3410135"/>
            <a:ext cx="1656094" cy="369332"/>
          </a:xfrm>
          <a:prstGeom prst="rect">
            <a:avLst/>
          </a:prstGeom>
          <a:noFill/>
        </p:spPr>
        <p:txBody>
          <a:bodyPr wrap="none" rtlCol="0">
            <a:spAutoFit/>
          </a:bodyPr>
          <a:lstStyle/>
          <a:p>
            <a:r>
              <a:rPr lang="en-US" dirty="0"/>
              <a:t>5G Base Station</a:t>
            </a:r>
          </a:p>
        </p:txBody>
      </p:sp>
      <p:sp>
        <p:nvSpPr>
          <p:cNvPr id="9" name="Left Brace 8">
            <a:extLst>
              <a:ext uri="{FF2B5EF4-FFF2-40B4-BE49-F238E27FC236}">
                <a16:creationId xmlns:a16="http://schemas.microsoft.com/office/drawing/2014/main" id="{C264BE6B-5B10-4B2F-BA9A-67639ED27CDA}"/>
              </a:ext>
            </a:extLst>
          </p:cNvPr>
          <p:cNvSpPr/>
          <p:nvPr/>
        </p:nvSpPr>
        <p:spPr>
          <a:xfrm>
            <a:off x="3915065" y="2566582"/>
            <a:ext cx="433852" cy="38342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69BABB52-3EFC-4683-B997-D7264093A54E}"/>
              </a:ext>
            </a:extLst>
          </p:cNvPr>
          <p:cNvSpPr txBox="1"/>
          <p:nvPr/>
        </p:nvSpPr>
        <p:spPr>
          <a:xfrm>
            <a:off x="2864710" y="4204938"/>
            <a:ext cx="404278" cy="461665"/>
          </a:xfrm>
          <a:prstGeom prst="rect">
            <a:avLst/>
          </a:prstGeom>
          <a:noFill/>
        </p:spPr>
        <p:txBody>
          <a:bodyPr wrap="none" rtlCol="0">
            <a:spAutoFit/>
          </a:bodyPr>
          <a:lstStyle/>
          <a:p>
            <a:r>
              <a:rPr lang="en-US" sz="2400" b="1" dirty="0"/>
              <a:t>…</a:t>
            </a:r>
          </a:p>
        </p:txBody>
      </p:sp>
      <p:sp>
        <p:nvSpPr>
          <p:cNvPr id="21" name="TextBox 20">
            <a:extLst>
              <a:ext uri="{FF2B5EF4-FFF2-40B4-BE49-F238E27FC236}">
                <a16:creationId xmlns:a16="http://schemas.microsoft.com/office/drawing/2014/main" id="{002FC417-34A2-4E0A-A1BF-41CA018D93D6}"/>
              </a:ext>
            </a:extLst>
          </p:cNvPr>
          <p:cNvSpPr txBox="1"/>
          <p:nvPr/>
        </p:nvSpPr>
        <p:spPr>
          <a:xfrm>
            <a:off x="757170" y="3878059"/>
            <a:ext cx="1853392" cy="584775"/>
          </a:xfrm>
          <a:prstGeom prst="rect">
            <a:avLst/>
          </a:prstGeom>
          <a:noFill/>
        </p:spPr>
        <p:txBody>
          <a:bodyPr wrap="none" rtlCol="0">
            <a:spAutoFit/>
          </a:bodyPr>
          <a:lstStyle/>
          <a:p>
            <a:r>
              <a:rPr lang="en-US" sz="1600" b="1" dirty="0">
                <a:solidFill>
                  <a:srgbClr val="FF0000"/>
                </a:solidFill>
              </a:rPr>
              <a:t>Logical Entity</a:t>
            </a:r>
          </a:p>
          <a:p>
            <a:r>
              <a:rPr lang="en-US" sz="1600" dirty="0"/>
              <a:t>that the RU services</a:t>
            </a:r>
          </a:p>
        </p:txBody>
      </p:sp>
      <p:sp>
        <p:nvSpPr>
          <p:cNvPr id="27" name="TextBox 26">
            <a:extLst>
              <a:ext uri="{FF2B5EF4-FFF2-40B4-BE49-F238E27FC236}">
                <a16:creationId xmlns:a16="http://schemas.microsoft.com/office/drawing/2014/main" id="{446EC939-78ED-4E55-A282-D2E0B255C731}"/>
              </a:ext>
            </a:extLst>
          </p:cNvPr>
          <p:cNvSpPr txBox="1"/>
          <p:nvPr/>
        </p:nvSpPr>
        <p:spPr>
          <a:xfrm>
            <a:off x="3357624" y="3213108"/>
            <a:ext cx="301686" cy="369332"/>
          </a:xfrm>
          <a:prstGeom prst="rect">
            <a:avLst/>
          </a:prstGeom>
          <a:noFill/>
        </p:spPr>
        <p:txBody>
          <a:bodyPr wrap="none" rtlCol="0">
            <a:spAutoFit/>
          </a:bodyPr>
          <a:lstStyle/>
          <a:p>
            <a:r>
              <a:rPr lang="en-US" b="1" dirty="0"/>
              <a:t>1</a:t>
            </a:r>
          </a:p>
        </p:txBody>
      </p:sp>
      <p:sp>
        <p:nvSpPr>
          <p:cNvPr id="43" name="TextBox 42">
            <a:extLst>
              <a:ext uri="{FF2B5EF4-FFF2-40B4-BE49-F238E27FC236}">
                <a16:creationId xmlns:a16="http://schemas.microsoft.com/office/drawing/2014/main" id="{98E77C78-2D44-4C83-B360-C6123ED6F649}"/>
              </a:ext>
            </a:extLst>
          </p:cNvPr>
          <p:cNvSpPr txBox="1"/>
          <p:nvPr/>
        </p:nvSpPr>
        <p:spPr>
          <a:xfrm>
            <a:off x="3341136" y="5846433"/>
            <a:ext cx="336952" cy="369332"/>
          </a:xfrm>
          <a:prstGeom prst="rect">
            <a:avLst/>
          </a:prstGeom>
          <a:noFill/>
        </p:spPr>
        <p:txBody>
          <a:bodyPr wrap="none" rtlCol="0">
            <a:spAutoFit/>
          </a:bodyPr>
          <a:lstStyle/>
          <a:p>
            <a:r>
              <a:rPr lang="en-US" b="1" dirty="0"/>
              <a:t>N</a:t>
            </a:r>
          </a:p>
        </p:txBody>
      </p:sp>
      <p:sp>
        <p:nvSpPr>
          <p:cNvPr id="44" name="TextBox 43">
            <a:extLst>
              <a:ext uri="{FF2B5EF4-FFF2-40B4-BE49-F238E27FC236}">
                <a16:creationId xmlns:a16="http://schemas.microsoft.com/office/drawing/2014/main" id="{AE0705AD-EC6A-4B15-B022-2F46ED193D21}"/>
              </a:ext>
            </a:extLst>
          </p:cNvPr>
          <p:cNvSpPr txBox="1"/>
          <p:nvPr/>
        </p:nvSpPr>
        <p:spPr>
          <a:xfrm>
            <a:off x="2793514" y="2516577"/>
            <a:ext cx="615874" cy="369332"/>
          </a:xfrm>
          <a:prstGeom prst="rect">
            <a:avLst/>
          </a:prstGeom>
          <a:noFill/>
        </p:spPr>
        <p:txBody>
          <a:bodyPr wrap="none" rtlCol="0">
            <a:spAutoFit/>
          </a:bodyPr>
          <a:lstStyle/>
          <a:p>
            <a:r>
              <a:rPr lang="en-US" dirty="0"/>
              <a:t>CELL</a:t>
            </a:r>
          </a:p>
        </p:txBody>
      </p:sp>
      <p:sp>
        <p:nvSpPr>
          <p:cNvPr id="46" name="TextBox 45">
            <a:extLst>
              <a:ext uri="{FF2B5EF4-FFF2-40B4-BE49-F238E27FC236}">
                <a16:creationId xmlns:a16="http://schemas.microsoft.com/office/drawing/2014/main" id="{78A9CDFF-3C3B-4AF7-8E76-2A0CC37C2F9D}"/>
              </a:ext>
            </a:extLst>
          </p:cNvPr>
          <p:cNvSpPr txBox="1"/>
          <p:nvPr/>
        </p:nvSpPr>
        <p:spPr>
          <a:xfrm>
            <a:off x="505674" y="4856672"/>
            <a:ext cx="1570302" cy="1077218"/>
          </a:xfrm>
          <a:prstGeom prst="rect">
            <a:avLst/>
          </a:prstGeom>
          <a:noFill/>
        </p:spPr>
        <p:txBody>
          <a:bodyPr wrap="none" rtlCol="0">
            <a:spAutoFit/>
          </a:bodyPr>
          <a:lstStyle/>
          <a:p>
            <a:r>
              <a:rPr lang="en-US" sz="1600" dirty="0"/>
              <a:t>ONAP doesn’t</a:t>
            </a:r>
          </a:p>
          <a:p>
            <a:r>
              <a:rPr lang="en-US" sz="1600" dirty="0"/>
              <a:t>Manage the RU</a:t>
            </a:r>
          </a:p>
          <a:p>
            <a:r>
              <a:rPr lang="en-US" sz="1600" dirty="0"/>
              <a:t>Per se except for</a:t>
            </a:r>
          </a:p>
          <a:p>
            <a:r>
              <a:rPr lang="en-US" sz="1600" dirty="0"/>
              <a:t>Front-haul</a:t>
            </a:r>
          </a:p>
        </p:txBody>
      </p:sp>
    </p:spTree>
    <p:extLst>
      <p:ext uri="{BB962C8B-B14F-4D97-AF65-F5344CB8AC3E}">
        <p14:creationId xmlns:p14="http://schemas.microsoft.com/office/powerpoint/2010/main" val="576211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339548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Cell Management</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C0E3D8F-5EFD-429E-B3BB-0C802A97EBD0}"/>
              </a:ext>
            </a:extLst>
          </p:cNvPr>
          <p:cNvSpPr txBox="1"/>
          <p:nvPr/>
        </p:nvSpPr>
        <p:spPr>
          <a:xfrm>
            <a:off x="51802" y="721738"/>
            <a:ext cx="8987266" cy="5047536"/>
          </a:xfrm>
          <a:prstGeom prst="rect">
            <a:avLst/>
          </a:prstGeom>
          <a:noFill/>
        </p:spPr>
        <p:txBody>
          <a:bodyPr wrap="square" rtlCol="0">
            <a:spAutoFit/>
          </a:bodyPr>
          <a:lstStyle/>
          <a:p>
            <a:r>
              <a:rPr lang="en-US" sz="1400" b="1" dirty="0">
                <a:solidFill>
                  <a:srgbClr val="FF0000"/>
                </a:solidFill>
              </a:rPr>
              <a:t>VISIBILITY / EXISTENCE OF CELL</a:t>
            </a:r>
          </a:p>
          <a:p>
            <a:r>
              <a:rPr lang="en-US" sz="1400" dirty="0"/>
              <a:t>1 </a:t>
            </a:r>
            <a:r>
              <a:rPr lang="en-US" sz="1400" b="1" dirty="0">
                <a:solidFill>
                  <a:srgbClr val="00608A"/>
                </a:solidFill>
              </a:rPr>
              <a:t>USE CASES </a:t>
            </a:r>
            <a:r>
              <a:rPr lang="en-US" sz="1400" dirty="0"/>
              <a:t>–</a:t>
            </a:r>
          </a:p>
          <a:p>
            <a:r>
              <a:rPr lang="en-US" sz="1400" dirty="0"/>
              <a:t>	1a </a:t>
            </a:r>
            <a:r>
              <a:rPr lang="en-US" sz="1400" b="1" dirty="0"/>
              <a:t>E2E Network Slicing - </a:t>
            </a:r>
            <a:r>
              <a:rPr lang="en-US" sz="1400" dirty="0"/>
              <a:t>Slicing – </a:t>
            </a:r>
            <a:r>
              <a:rPr lang="en-US" sz="1400" dirty="0" err="1"/>
              <a:t>xNFs</a:t>
            </a:r>
            <a:r>
              <a:rPr lang="en-US" sz="1400" dirty="0"/>
              <a:t> involved in a slice (TA/RA), where is the “slice” stored? NSI in A&amp;AI. </a:t>
            </a:r>
            <a:r>
              <a:rPr lang="en-US" sz="1400" dirty="0" err="1"/>
              <a:t>Alloted</a:t>
            </a:r>
            <a:r>
              <a:rPr lang="en-US" sz="1400" dirty="0"/>
              <a:t> NF (ANF). Slice Service. </a:t>
            </a:r>
          </a:p>
          <a:p>
            <a:r>
              <a:rPr lang="en-US" sz="1400" dirty="0"/>
              <a:t>	1b </a:t>
            </a:r>
            <a:r>
              <a:rPr lang="en-US" sz="1400" b="1" dirty="0"/>
              <a:t>OOF/SON/PCI </a:t>
            </a:r>
            <a:r>
              <a:rPr lang="en-US" sz="1400" dirty="0"/>
              <a:t>What use cases are Using it – OOF/SON/PCI which needs to store some cell info, KPI HO success rate. </a:t>
            </a:r>
            <a:r>
              <a:rPr lang="en-US" sz="1400" dirty="0" err="1"/>
              <a:t>CellID</a:t>
            </a:r>
            <a:r>
              <a:rPr lang="en-US" sz="1400" dirty="0"/>
              <a:t>. What Attributes to update. Key Identifiers. Neighbor Lists.</a:t>
            </a:r>
          </a:p>
          <a:p>
            <a:r>
              <a:rPr lang="en-US" sz="1400" dirty="0"/>
              <a:t>2 </a:t>
            </a:r>
            <a:r>
              <a:rPr lang="en-US" sz="1400" b="1" dirty="0">
                <a:solidFill>
                  <a:srgbClr val="00608A"/>
                </a:solidFill>
              </a:rPr>
              <a:t>EXISTENCE</a:t>
            </a:r>
            <a:r>
              <a:rPr lang="en-US" sz="1400" dirty="0"/>
              <a:t> - does ONAP need to know of existence of Cell? What does it need to know about a Cell?</a:t>
            </a:r>
          </a:p>
          <a:p>
            <a:endParaRPr lang="en-US" sz="1400" dirty="0"/>
          </a:p>
          <a:p>
            <a:r>
              <a:rPr lang="en-US" sz="1400" b="1" dirty="0">
                <a:solidFill>
                  <a:srgbClr val="FF0000"/>
                </a:solidFill>
              </a:rPr>
              <a:t>MANAGEMENT OF CELL</a:t>
            </a:r>
          </a:p>
          <a:p>
            <a:r>
              <a:rPr lang="en-US" sz="1400" dirty="0"/>
              <a:t>1 </a:t>
            </a:r>
            <a:r>
              <a:rPr lang="en-US" sz="1400" b="1" dirty="0">
                <a:solidFill>
                  <a:srgbClr val="00608A"/>
                </a:solidFill>
              </a:rPr>
              <a:t>LIFE CYCLE </a:t>
            </a:r>
            <a:r>
              <a:rPr lang="en-US" sz="1400" dirty="0"/>
              <a:t>- Life Cycle of a Cell (FCAPS); OA&amp;M interface at ONAP (no interface) </a:t>
            </a:r>
            <a:r>
              <a:rPr lang="en-US" sz="1400" b="1" u="sng" dirty="0"/>
              <a:t>all the information related to a cell is reported/retrieved from the DU</a:t>
            </a:r>
            <a:r>
              <a:rPr lang="en-US" sz="1400" dirty="0"/>
              <a:t>. -&gt; ONAP command “</a:t>
            </a:r>
            <a:r>
              <a:rPr lang="en-US" sz="1400" dirty="0" err="1"/>
              <a:t>xyz</a:t>
            </a:r>
            <a:r>
              <a:rPr lang="en-US" sz="1400" dirty="0"/>
              <a:t> Cell” (add/del/ onboard). ONAP would not “manage” a cell at all; it would manage a DU -&gt; rather information for a cell (adds/deletes) are covered by the C&amp;PS database solution.</a:t>
            </a:r>
          </a:p>
          <a:p>
            <a:r>
              <a:rPr lang="en-US" sz="1400" dirty="0"/>
              <a:t>2 </a:t>
            </a:r>
            <a:r>
              <a:rPr lang="en-US" sz="1400" b="1" dirty="0">
                <a:solidFill>
                  <a:srgbClr val="00608A"/>
                </a:solidFill>
              </a:rPr>
              <a:t>FUNCTION</a:t>
            </a:r>
            <a:r>
              <a:rPr lang="en-US" sz="1400" dirty="0"/>
              <a:t> -  What would it do with a Cell</a:t>
            </a:r>
          </a:p>
          <a:p>
            <a:r>
              <a:rPr lang="en-US" sz="1400" dirty="0"/>
              <a:t>3 </a:t>
            </a:r>
            <a:r>
              <a:rPr lang="en-US" sz="1400" b="1" dirty="0">
                <a:solidFill>
                  <a:srgbClr val="00608A"/>
                </a:solidFill>
              </a:rPr>
              <a:t>ADD/DELETE</a:t>
            </a:r>
            <a:r>
              <a:rPr lang="en-US" sz="1400" dirty="0">
                <a:solidFill>
                  <a:srgbClr val="00608A"/>
                </a:solidFill>
              </a:rPr>
              <a:t> </a:t>
            </a:r>
            <a:r>
              <a:rPr lang="en-US" sz="1400" dirty="0"/>
              <a:t>- For add/delete Cell case -&gt; the corresponding activity in ONAP is to add/delete C&amp;PS database entry. The DU informs ONAP that a Cell is added/deleted, then C&amp;PS updates database accordingly. ONAP management level to add/delete would be a configuration update.</a:t>
            </a:r>
          </a:p>
          <a:p>
            <a:r>
              <a:rPr lang="en-US" sz="1400" dirty="0"/>
              <a:t>4 </a:t>
            </a:r>
            <a:r>
              <a:rPr lang="en-US" sz="1400" b="1" dirty="0">
                <a:solidFill>
                  <a:srgbClr val="00608A"/>
                </a:solidFill>
              </a:rPr>
              <a:t>MODELING</a:t>
            </a:r>
            <a:r>
              <a:rPr lang="en-US" sz="1400" dirty="0">
                <a:solidFill>
                  <a:srgbClr val="00608A"/>
                </a:solidFill>
              </a:rPr>
              <a:t> </a:t>
            </a:r>
            <a:r>
              <a:rPr lang="en-US" sz="1400" dirty="0"/>
              <a:t>- How would it Model it? (Info Model). A DU is a MOC. A Cell is a Logical object. -&gt; No modeling is needed.</a:t>
            </a:r>
          </a:p>
          <a:p>
            <a:endParaRPr lang="en-US" sz="1400" dirty="0"/>
          </a:p>
          <a:p>
            <a:r>
              <a:rPr lang="en-US" sz="1400" b="1" dirty="0">
                <a:solidFill>
                  <a:srgbClr val="FF0000"/>
                </a:solidFill>
              </a:rPr>
              <a:t>INFORMATION ABOUT CELL</a:t>
            </a:r>
          </a:p>
          <a:p>
            <a:r>
              <a:rPr lang="en-US" sz="1400" dirty="0"/>
              <a:t>1 </a:t>
            </a:r>
            <a:r>
              <a:rPr lang="en-US" sz="1400" b="1" dirty="0">
                <a:solidFill>
                  <a:srgbClr val="00608A"/>
                </a:solidFill>
              </a:rPr>
              <a:t>PERFORMANCE MANAGMENT</a:t>
            </a:r>
            <a:r>
              <a:rPr lang="en-US" sz="1400" b="1" dirty="0"/>
              <a:t> </a:t>
            </a:r>
            <a:r>
              <a:rPr lang="en-US" sz="1400" dirty="0"/>
              <a:t>-  Cell specific KPIs, PM generated &amp; reported from </a:t>
            </a:r>
            <a:r>
              <a:rPr lang="en-US" sz="1400" b="1" dirty="0"/>
              <a:t>DU</a:t>
            </a:r>
            <a:r>
              <a:rPr lang="en-US" sz="1400" dirty="0"/>
              <a:t>. COUNTERS collected &amp; reported by the </a:t>
            </a:r>
            <a:r>
              <a:rPr lang="en-US" sz="1400" b="1" dirty="0"/>
              <a:t>DU</a:t>
            </a:r>
            <a:r>
              <a:rPr lang="en-US" sz="1400" dirty="0"/>
              <a:t>. KPI derived from counters. ONAP doesn’t need to interact with a RU/Cell </a:t>
            </a:r>
            <a:r>
              <a:rPr lang="en-US" sz="1400" dirty="0" err="1"/>
              <a:t>w.r.t.</a:t>
            </a:r>
            <a:r>
              <a:rPr lang="en-US" sz="1400" dirty="0"/>
              <a:t> PM (Counters &amp; KPI).</a:t>
            </a:r>
          </a:p>
          <a:p>
            <a:r>
              <a:rPr lang="en-US" sz="1400" dirty="0"/>
              <a:t>2 </a:t>
            </a:r>
            <a:r>
              <a:rPr lang="en-US" sz="1400" b="1" dirty="0">
                <a:solidFill>
                  <a:srgbClr val="00608A"/>
                </a:solidFill>
              </a:rPr>
              <a:t>CONFIGURATION MGMT</a:t>
            </a:r>
            <a:r>
              <a:rPr lang="en-US" sz="1400" dirty="0"/>
              <a:t> -  Cell configuration info - Cell related information stored in C&amp;PS.; Cell – A cell is a logical object. CDS. Cell related information is use case specific (PCI and E2ENS). (1) define, (2) store, (3) loop back to the </a:t>
            </a:r>
            <a:r>
              <a:rPr lang="en-US" sz="1400" dirty="0" err="1"/>
              <a:t>xNF</a:t>
            </a:r>
            <a:r>
              <a:rPr lang="en-US" sz="1400" dirty="0"/>
              <a:t>. </a:t>
            </a:r>
          </a:p>
        </p:txBody>
      </p:sp>
    </p:spTree>
    <p:extLst>
      <p:ext uri="{BB962C8B-B14F-4D97-AF65-F5344CB8AC3E}">
        <p14:creationId xmlns:p14="http://schemas.microsoft.com/office/powerpoint/2010/main" val="37596804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AB31860-2818-4279-B4AB-17B379A3B3AD}"/>
              </a:ext>
            </a:extLst>
          </p:cNvPr>
          <p:cNvGrpSpPr/>
          <p:nvPr/>
        </p:nvGrpSpPr>
        <p:grpSpPr>
          <a:xfrm>
            <a:off x="524324" y="2839173"/>
            <a:ext cx="1703535" cy="749963"/>
            <a:chOff x="2335426" y="2512090"/>
            <a:chExt cx="1703535" cy="828010"/>
          </a:xfrm>
        </p:grpSpPr>
        <p:sp>
          <p:nvSpPr>
            <p:cNvPr id="5" name="Rectangle: Rounded Corners 4">
              <a:extLst>
                <a:ext uri="{FF2B5EF4-FFF2-40B4-BE49-F238E27FC236}">
                  <a16:creationId xmlns:a16="http://schemas.microsoft.com/office/drawing/2014/main" id="{A3CB13E4-2506-44E5-9E4E-FCE119E35BD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64520DB-3210-4CED-9CA8-D2A272615B5A}"/>
                </a:ext>
              </a:extLst>
            </p:cNvPr>
            <p:cNvSpPr txBox="1"/>
            <p:nvPr/>
          </p:nvSpPr>
          <p:spPr>
            <a:xfrm>
              <a:off x="2599543" y="2512090"/>
              <a:ext cx="1180068"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C&amp;PS</a:t>
              </a:r>
            </a:p>
            <a:p>
              <a:pPr algn="ctr"/>
              <a:r>
                <a:rPr lang="en-US" sz="2000" b="1" dirty="0">
                  <a:solidFill>
                    <a:srgbClr val="0000CC"/>
                  </a:solidFill>
                  <a:effectLst>
                    <a:outerShdw blurRad="50800" dist="50800" dir="5400000" algn="ctr" rotWithShape="0">
                      <a:srgbClr val="FF3300"/>
                    </a:outerShdw>
                  </a:effectLst>
                </a:rPr>
                <a:t>Database</a:t>
              </a:r>
            </a:p>
          </p:txBody>
        </p:sp>
      </p:grpSp>
      <p:sp>
        <p:nvSpPr>
          <p:cNvPr id="7" name="Cylinder 6">
            <a:extLst>
              <a:ext uri="{FF2B5EF4-FFF2-40B4-BE49-F238E27FC236}">
                <a16:creationId xmlns:a16="http://schemas.microsoft.com/office/drawing/2014/main" id="{CCC8908B-6CDE-4AF0-9696-C1B0CD8162A7}"/>
              </a:ext>
            </a:extLst>
          </p:cNvPr>
          <p:cNvSpPr/>
          <p:nvPr/>
        </p:nvSpPr>
        <p:spPr>
          <a:xfrm>
            <a:off x="1006508" y="1667955"/>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520A2CEB-CFF0-4B18-BDF0-D7FAA249C0C5}"/>
              </a:ext>
            </a:extLst>
          </p:cNvPr>
          <p:cNvGrpSpPr/>
          <p:nvPr/>
        </p:nvGrpSpPr>
        <p:grpSpPr>
          <a:xfrm>
            <a:off x="834389" y="1620690"/>
            <a:ext cx="1066703" cy="1220971"/>
            <a:chOff x="1212463" y="2713512"/>
            <a:chExt cx="789661" cy="903864"/>
          </a:xfrm>
        </p:grpSpPr>
        <p:sp>
          <p:nvSpPr>
            <p:cNvPr id="9" name="Rectangle: Rounded Corners 8">
              <a:extLst>
                <a:ext uri="{FF2B5EF4-FFF2-40B4-BE49-F238E27FC236}">
                  <a16:creationId xmlns:a16="http://schemas.microsoft.com/office/drawing/2014/main" id="{859A6183-142D-4422-B481-41454919D28B}"/>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63118783-5052-4531-969D-524CAE647F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11" name="Picture 10">
            <a:extLst>
              <a:ext uri="{FF2B5EF4-FFF2-40B4-BE49-F238E27FC236}">
                <a16:creationId xmlns:a16="http://schemas.microsoft.com/office/drawing/2014/main" id="{BB80426F-620C-4DB3-932E-3A74A91CB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2734" y="1546887"/>
            <a:ext cx="536122" cy="227540"/>
          </a:xfrm>
          <a:prstGeom prst="rect">
            <a:avLst/>
          </a:prstGeom>
        </p:spPr>
      </p:pic>
      <p:sp>
        <p:nvSpPr>
          <p:cNvPr id="12" name="TextBox 11">
            <a:extLst>
              <a:ext uri="{FF2B5EF4-FFF2-40B4-BE49-F238E27FC236}">
                <a16:creationId xmlns:a16="http://schemas.microsoft.com/office/drawing/2014/main" id="{56D8E174-A90F-4B88-95C5-2B146AD202E7}"/>
              </a:ext>
            </a:extLst>
          </p:cNvPr>
          <p:cNvSpPr txBox="1"/>
          <p:nvPr/>
        </p:nvSpPr>
        <p:spPr>
          <a:xfrm>
            <a:off x="2356128" y="1691803"/>
            <a:ext cx="1077539" cy="369332"/>
          </a:xfrm>
          <a:prstGeom prst="rect">
            <a:avLst/>
          </a:prstGeom>
          <a:noFill/>
        </p:spPr>
        <p:txBody>
          <a:bodyPr wrap="none" rtlCol="0">
            <a:spAutoFit/>
          </a:bodyPr>
          <a:lstStyle/>
          <a:p>
            <a:r>
              <a:rPr lang="en-US" dirty="0"/>
              <a:t>PNF #106</a:t>
            </a:r>
          </a:p>
        </p:txBody>
      </p:sp>
      <p:pic>
        <p:nvPicPr>
          <p:cNvPr id="19" name="Picture 18">
            <a:extLst>
              <a:ext uri="{FF2B5EF4-FFF2-40B4-BE49-F238E27FC236}">
                <a16:creationId xmlns:a16="http://schemas.microsoft.com/office/drawing/2014/main" id="{802D197C-CDAA-4C8D-B9CA-EFD0951FA29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25200" y="1535505"/>
            <a:ext cx="374853" cy="487477"/>
          </a:xfrm>
          <a:prstGeom prst="rect">
            <a:avLst/>
          </a:prstGeom>
        </p:spPr>
      </p:pic>
      <p:sp>
        <p:nvSpPr>
          <p:cNvPr id="23" name="Oval 22">
            <a:extLst>
              <a:ext uri="{FF2B5EF4-FFF2-40B4-BE49-F238E27FC236}">
                <a16:creationId xmlns:a16="http://schemas.microsoft.com/office/drawing/2014/main" id="{065F1F5B-6BB1-4B07-9C13-6D1F10530B73}"/>
              </a:ext>
            </a:extLst>
          </p:cNvPr>
          <p:cNvSpPr/>
          <p:nvPr/>
        </p:nvSpPr>
        <p:spPr>
          <a:xfrm>
            <a:off x="4582026" y="103429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C3EA6294-7246-4166-9C04-B9B863EF9035}"/>
              </a:ext>
            </a:extLst>
          </p:cNvPr>
          <p:cNvSpPr txBox="1"/>
          <p:nvPr/>
        </p:nvSpPr>
        <p:spPr>
          <a:xfrm>
            <a:off x="5538035" y="1175770"/>
            <a:ext cx="2348400" cy="369332"/>
          </a:xfrm>
          <a:prstGeom prst="rect">
            <a:avLst/>
          </a:prstGeom>
          <a:noFill/>
        </p:spPr>
        <p:txBody>
          <a:bodyPr wrap="none" rtlCol="0">
            <a:spAutoFit/>
          </a:bodyPr>
          <a:lstStyle/>
          <a:p>
            <a:r>
              <a:rPr lang="en-US" dirty="0"/>
              <a:t>Cell #1 – Logical Object</a:t>
            </a:r>
          </a:p>
        </p:txBody>
      </p:sp>
      <p:sp>
        <p:nvSpPr>
          <p:cNvPr id="25" name="Oval 24">
            <a:extLst>
              <a:ext uri="{FF2B5EF4-FFF2-40B4-BE49-F238E27FC236}">
                <a16:creationId xmlns:a16="http://schemas.microsoft.com/office/drawing/2014/main" id="{2A3D3EC5-1BB8-4B1A-92F4-1035C6B07B7A}"/>
              </a:ext>
            </a:extLst>
          </p:cNvPr>
          <p:cNvSpPr/>
          <p:nvPr/>
        </p:nvSpPr>
        <p:spPr>
          <a:xfrm>
            <a:off x="4582026" y="177647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08F38A2-6E08-4664-8E11-02F806636B5D}"/>
              </a:ext>
            </a:extLst>
          </p:cNvPr>
          <p:cNvSpPr txBox="1"/>
          <p:nvPr/>
        </p:nvSpPr>
        <p:spPr>
          <a:xfrm>
            <a:off x="5538035" y="1917950"/>
            <a:ext cx="814647" cy="369332"/>
          </a:xfrm>
          <a:prstGeom prst="rect">
            <a:avLst/>
          </a:prstGeom>
          <a:noFill/>
        </p:spPr>
        <p:txBody>
          <a:bodyPr wrap="none" rtlCol="0">
            <a:spAutoFit/>
          </a:bodyPr>
          <a:lstStyle/>
          <a:p>
            <a:r>
              <a:rPr lang="en-US" dirty="0"/>
              <a:t>Cell #2</a:t>
            </a:r>
          </a:p>
        </p:txBody>
      </p:sp>
      <p:sp>
        <p:nvSpPr>
          <p:cNvPr id="27" name="Oval 26">
            <a:extLst>
              <a:ext uri="{FF2B5EF4-FFF2-40B4-BE49-F238E27FC236}">
                <a16:creationId xmlns:a16="http://schemas.microsoft.com/office/drawing/2014/main" id="{A0337017-C9F5-4E85-9F81-7AB4F933F760}"/>
              </a:ext>
            </a:extLst>
          </p:cNvPr>
          <p:cNvSpPr/>
          <p:nvPr/>
        </p:nvSpPr>
        <p:spPr>
          <a:xfrm>
            <a:off x="4582026" y="251865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8B1F6FA5-4B44-4672-AE57-0F0256A3212B}"/>
              </a:ext>
            </a:extLst>
          </p:cNvPr>
          <p:cNvSpPr txBox="1"/>
          <p:nvPr/>
        </p:nvSpPr>
        <p:spPr>
          <a:xfrm>
            <a:off x="5538035" y="2660130"/>
            <a:ext cx="814647" cy="369332"/>
          </a:xfrm>
          <a:prstGeom prst="rect">
            <a:avLst/>
          </a:prstGeom>
          <a:noFill/>
        </p:spPr>
        <p:txBody>
          <a:bodyPr wrap="none" rtlCol="0">
            <a:spAutoFit/>
          </a:bodyPr>
          <a:lstStyle/>
          <a:p>
            <a:r>
              <a:rPr lang="en-US" dirty="0"/>
              <a:t>Cell #3</a:t>
            </a:r>
          </a:p>
        </p:txBody>
      </p:sp>
      <p:sp>
        <p:nvSpPr>
          <p:cNvPr id="29" name="Right Brace 28">
            <a:extLst>
              <a:ext uri="{FF2B5EF4-FFF2-40B4-BE49-F238E27FC236}">
                <a16:creationId xmlns:a16="http://schemas.microsoft.com/office/drawing/2014/main" id="{2A4FF175-259E-4D05-82F0-16CE41FCBBBA}"/>
              </a:ext>
            </a:extLst>
          </p:cNvPr>
          <p:cNvSpPr/>
          <p:nvPr/>
        </p:nvSpPr>
        <p:spPr>
          <a:xfrm>
            <a:off x="3939932" y="784462"/>
            <a:ext cx="356885" cy="2722680"/>
          </a:xfrm>
          <a:prstGeom prst="rightBrace">
            <a:avLst/>
          </a:prstGeom>
          <a:ln w="3810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a:extLst>
              <a:ext uri="{FF2B5EF4-FFF2-40B4-BE49-F238E27FC236}">
                <a16:creationId xmlns:a16="http://schemas.microsoft.com/office/drawing/2014/main" id="{C30508B0-3267-4F19-9ABA-F4279F68E28C}"/>
              </a:ext>
            </a:extLst>
          </p:cNvPr>
          <p:cNvSpPr txBox="1"/>
          <p:nvPr/>
        </p:nvSpPr>
        <p:spPr>
          <a:xfrm>
            <a:off x="335888" y="3674123"/>
            <a:ext cx="2009268" cy="2308324"/>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Logical object, Cell #1</a:t>
            </a:r>
          </a:p>
          <a:p>
            <a:r>
              <a:rPr lang="en-US" sz="1600" dirty="0"/>
              <a:t>       Cell Parameter #1</a:t>
            </a:r>
          </a:p>
          <a:p>
            <a:r>
              <a:rPr lang="en-US" sz="1600" dirty="0"/>
              <a:t>       Cell Parameter #2</a:t>
            </a:r>
          </a:p>
          <a:p>
            <a:r>
              <a:rPr lang="en-US" sz="1600" dirty="0"/>
              <a:t>       Cell Parameter #3</a:t>
            </a:r>
          </a:p>
        </p:txBody>
      </p:sp>
      <p:sp>
        <p:nvSpPr>
          <p:cNvPr id="31" name="TextBox 30">
            <a:extLst>
              <a:ext uri="{FF2B5EF4-FFF2-40B4-BE49-F238E27FC236}">
                <a16:creationId xmlns:a16="http://schemas.microsoft.com/office/drawing/2014/main" id="{5F719E80-72EC-439A-94A7-D7E81102285C}"/>
              </a:ext>
            </a:extLst>
          </p:cNvPr>
          <p:cNvSpPr txBox="1"/>
          <p:nvPr/>
        </p:nvSpPr>
        <p:spPr>
          <a:xfrm>
            <a:off x="6485306" y="3829764"/>
            <a:ext cx="2610395"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Logical Object #111 </a:t>
            </a:r>
          </a:p>
          <a:p>
            <a:r>
              <a:rPr lang="en-US" sz="1600" dirty="0"/>
              <a:t>Parameter #1</a:t>
            </a:r>
          </a:p>
          <a:p>
            <a:r>
              <a:rPr lang="en-US" sz="1600" dirty="0"/>
              <a:t>Parameter #2</a:t>
            </a:r>
          </a:p>
          <a:p>
            <a:r>
              <a:rPr lang="en-US" sz="1600" dirty="0"/>
              <a:t>Parameter #3</a:t>
            </a:r>
          </a:p>
          <a:p>
            <a:r>
              <a:rPr lang="en-US" sz="1600" dirty="0"/>
              <a:t>State Info</a:t>
            </a:r>
          </a:p>
          <a:p>
            <a:r>
              <a:rPr lang="en-US" sz="1600" b="1" dirty="0">
                <a:solidFill>
                  <a:srgbClr val="006600"/>
                </a:solidFill>
              </a:rPr>
              <a:t>Associations</a:t>
            </a:r>
          </a:p>
          <a:p>
            <a:r>
              <a:rPr lang="en-US" sz="1600" dirty="0"/>
              <a:t>    { PNF #106 } List</a:t>
            </a:r>
          </a:p>
          <a:p>
            <a:r>
              <a:rPr lang="en-US" sz="1600" b="1" dirty="0">
                <a:solidFill>
                  <a:srgbClr val="006600"/>
                </a:solidFill>
              </a:rPr>
              <a:t>Cardinality Rules </a:t>
            </a:r>
          </a:p>
          <a:p>
            <a:r>
              <a:rPr lang="en-US" sz="1600" b="1" dirty="0">
                <a:solidFill>
                  <a:srgbClr val="006600"/>
                </a:solidFill>
              </a:rPr>
              <a:t>Linking Restrictions</a:t>
            </a:r>
          </a:p>
        </p:txBody>
      </p:sp>
      <p:sp>
        <p:nvSpPr>
          <p:cNvPr id="32" name="TextBox 31">
            <a:extLst>
              <a:ext uri="{FF2B5EF4-FFF2-40B4-BE49-F238E27FC236}">
                <a16:creationId xmlns:a16="http://schemas.microsoft.com/office/drawing/2014/main" id="{887D96E7-EF2D-4D49-8AF8-66DEF2EFB3CC}"/>
              </a:ext>
            </a:extLst>
          </p:cNvPr>
          <p:cNvSpPr txBox="1"/>
          <p:nvPr/>
        </p:nvSpPr>
        <p:spPr>
          <a:xfrm>
            <a:off x="3113740" y="3790303"/>
            <a:ext cx="2869568"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State Info X.733</a:t>
            </a:r>
          </a:p>
          <a:p>
            <a:r>
              <a:rPr lang="en-US" sz="1600" b="1" dirty="0">
                <a:solidFill>
                  <a:srgbClr val="006600"/>
                </a:solidFill>
              </a:rPr>
              <a:t>Associations </a:t>
            </a:r>
          </a:p>
          <a:p>
            <a:r>
              <a:rPr lang="en-US" sz="1600" dirty="0"/>
              <a:t>     { Logical Object #111 Cell #2 }</a:t>
            </a:r>
          </a:p>
          <a:p>
            <a:r>
              <a:rPr lang="en-US" sz="1600" b="1" dirty="0">
                <a:solidFill>
                  <a:srgbClr val="006600"/>
                </a:solidFill>
              </a:rPr>
              <a:t>Cardinality Rules </a:t>
            </a:r>
          </a:p>
          <a:p>
            <a:r>
              <a:rPr lang="en-US" sz="1600" b="1" dirty="0">
                <a:solidFill>
                  <a:srgbClr val="006600"/>
                </a:solidFill>
              </a:rPr>
              <a:t>Linking Restrictions</a:t>
            </a:r>
          </a:p>
        </p:txBody>
      </p:sp>
      <p:cxnSp>
        <p:nvCxnSpPr>
          <p:cNvPr id="37" name="Straight Arrow Connector 36">
            <a:extLst>
              <a:ext uri="{FF2B5EF4-FFF2-40B4-BE49-F238E27FC236}">
                <a16:creationId xmlns:a16="http://schemas.microsoft.com/office/drawing/2014/main" id="{4EEF125B-8ED4-4C00-A6D8-5DABB5BA7F1E}"/>
              </a:ext>
            </a:extLst>
          </p:cNvPr>
          <p:cNvCxnSpPr>
            <a:cxnSpLocks/>
          </p:cNvCxnSpPr>
          <p:nvPr/>
        </p:nvCxnSpPr>
        <p:spPr>
          <a:xfrm>
            <a:off x="4790976" y="4196082"/>
            <a:ext cx="1694330" cy="123350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B68D2A4C-1A78-4E27-A3A4-DD70345029CF}"/>
              </a:ext>
            </a:extLst>
          </p:cNvPr>
          <p:cNvSpPr/>
          <p:nvPr/>
        </p:nvSpPr>
        <p:spPr>
          <a:xfrm>
            <a:off x="5622266" y="4781651"/>
            <a:ext cx="144399" cy="1493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88528186-8359-4A1A-A74D-F40D20D6F527}"/>
              </a:ext>
            </a:extLst>
          </p:cNvPr>
          <p:cNvCxnSpPr>
            <a:cxnSpLocks/>
          </p:cNvCxnSpPr>
          <p:nvPr/>
        </p:nvCxnSpPr>
        <p:spPr>
          <a:xfrm flipV="1">
            <a:off x="5194092" y="4196082"/>
            <a:ext cx="1060870" cy="123350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E43D60EE-E7E2-4EAE-BDDA-E2165DA59A6A}"/>
              </a:ext>
            </a:extLst>
          </p:cNvPr>
          <p:cNvCxnSpPr>
            <a:cxnSpLocks/>
            <a:stCxn id="26" idx="3"/>
          </p:cNvCxnSpPr>
          <p:nvPr/>
        </p:nvCxnSpPr>
        <p:spPr>
          <a:xfrm>
            <a:off x="6352682" y="2102616"/>
            <a:ext cx="911073" cy="1701133"/>
          </a:xfrm>
          <a:prstGeom prst="bentConnector2">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487A42C-A2C3-488D-B38B-7F86932A6F6D}"/>
              </a:ext>
            </a:extLst>
          </p:cNvPr>
          <p:cNvCxnSpPr>
            <a:cxnSpLocks/>
            <a:stCxn id="12" idx="2"/>
          </p:cNvCxnSpPr>
          <p:nvPr/>
        </p:nvCxnSpPr>
        <p:spPr>
          <a:xfrm>
            <a:off x="2894898" y="2061135"/>
            <a:ext cx="822605" cy="1729168"/>
          </a:xfrm>
          <a:prstGeom prst="straightConnector1">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E224D06C-7EED-4117-8E06-CCF4974F0A33}"/>
              </a:ext>
            </a:extLst>
          </p:cNvPr>
          <p:cNvGrpSpPr/>
          <p:nvPr/>
        </p:nvGrpSpPr>
        <p:grpSpPr>
          <a:xfrm>
            <a:off x="0" y="-1"/>
            <a:ext cx="9144000" cy="6867036"/>
            <a:chOff x="0" y="-1"/>
            <a:chExt cx="9144000" cy="6867036"/>
          </a:xfrm>
        </p:grpSpPr>
        <p:sp>
          <p:nvSpPr>
            <p:cNvPr id="35" name="Rectangle 34">
              <a:extLst>
                <a:ext uri="{FF2B5EF4-FFF2-40B4-BE49-F238E27FC236}">
                  <a16:creationId xmlns:a16="http://schemas.microsoft.com/office/drawing/2014/main" id="{1CA73CED-3AD1-4110-B679-50D16B6EBC40}"/>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CACD78D-B05A-4478-BA80-7990C96EBA45}"/>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38" name="Picture 37">
              <a:extLst>
                <a:ext uri="{FF2B5EF4-FFF2-40B4-BE49-F238E27FC236}">
                  <a16:creationId xmlns:a16="http://schemas.microsoft.com/office/drawing/2014/main" id="{68112E71-11DB-42B7-BD59-FB0641A2D7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39" name="Shape 72">
              <a:extLst>
                <a:ext uri="{FF2B5EF4-FFF2-40B4-BE49-F238E27FC236}">
                  <a16:creationId xmlns:a16="http://schemas.microsoft.com/office/drawing/2014/main" id="{B36F7B9E-6BF7-4046-ACA9-C852693C4209}"/>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1" name="Rectangle 40">
            <a:extLst>
              <a:ext uri="{FF2B5EF4-FFF2-40B4-BE49-F238E27FC236}">
                <a16:creationId xmlns:a16="http://schemas.microsoft.com/office/drawing/2014/main" id="{B1B78B9E-8E90-413E-AA8C-8A93F0B0BA7B}"/>
              </a:ext>
            </a:extLst>
          </p:cNvPr>
          <p:cNvSpPr/>
          <p:nvPr/>
        </p:nvSpPr>
        <p:spPr>
          <a:xfrm>
            <a:off x="241729" y="-2880"/>
            <a:ext cx="633673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C&amp;PS Database (Run-Time View)</a:t>
            </a:r>
            <a:endParaRPr lang="en-US" sz="3200" dirty="0"/>
          </a:p>
        </p:txBody>
      </p:sp>
      <p:pic>
        <p:nvPicPr>
          <p:cNvPr id="42" name="Picture 41">
            <a:extLst>
              <a:ext uri="{FF2B5EF4-FFF2-40B4-BE49-F238E27FC236}">
                <a16:creationId xmlns:a16="http://schemas.microsoft.com/office/drawing/2014/main" id="{9941AF52-8FB0-4DF3-857A-B4E8E289B40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64003" y="3708605"/>
            <a:ext cx="374853" cy="487477"/>
          </a:xfrm>
          <a:prstGeom prst="rect">
            <a:avLst/>
          </a:prstGeom>
        </p:spPr>
      </p:pic>
      <p:pic>
        <p:nvPicPr>
          <p:cNvPr id="43" name="Picture 42">
            <a:extLst>
              <a:ext uri="{FF2B5EF4-FFF2-40B4-BE49-F238E27FC236}">
                <a16:creationId xmlns:a16="http://schemas.microsoft.com/office/drawing/2014/main" id="{41F59BEC-F799-4DF8-9F8D-A21B3243C6F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145618" y="3663461"/>
            <a:ext cx="374853" cy="487477"/>
          </a:xfrm>
          <a:prstGeom prst="rect">
            <a:avLst/>
          </a:prstGeom>
        </p:spPr>
      </p:pic>
    </p:spTree>
    <p:extLst>
      <p:ext uri="{BB962C8B-B14F-4D97-AF65-F5344CB8AC3E}">
        <p14:creationId xmlns:p14="http://schemas.microsoft.com/office/powerpoint/2010/main" val="2064354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Appendix</a:t>
            </a:r>
            <a:endParaRPr lang="ru-RU" dirty="0">
              <a:solidFill>
                <a:schemeClr val="bg1"/>
              </a:solidFill>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855380" cy="307777"/>
          </a:xfrm>
          <a:prstGeom prst="rect">
            <a:avLst/>
          </a:prstGeom>
          <a:noFill/>
        </p:spPr>
        <p:txBody>
          <a:bodyPr wrap="none" rtlCol="0">
            <a:spAutoFit/>
          </a:bodyPr>
          <a:lstStyle/>
          <a:p>
            <a:r>
              <a:rPr lang="en-US" sz="1400" dirty="0">
                <a:solidFill>
                  <a:schemeClr val="bg1"/>
                </a:solidFill>
              </a:rPr>
              <a:t>Benjamin Cheung, PhD</a:t>
            </a:r>
          </a:p>
        </p:txBody>
      </p:sp>
      <p:pic>
        <p:nvPicPr>
          <p:cNvPr id="12" name="Picture 2" descr="C:\Users\cheung\AppData\Local\Temp\SNAGHTML224c3c67.PNG">
            <a:extLst>
              <a:ext uri="{FF2B5EF4-FFF2-40B4-BE49-F238E27FC236}">
                <a16:creationId xmlns:a16="http://schemas.microsoft.com/office/drawing/2014/main" id="{0E2BE7CE-3A78-4D99-94C7-DE28B07F06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0186" y="3109194"/>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31cda19.PNG">
            <a:extLst>
              <a:ext uri="{FF2B5EF4-FFF2-40B4-BE49-F238E27FC236}">
                <a16:creationId xmlns:a16="http://schemas.microsoft.com/office/drawing/2014/main" id="{E95F93CB-E2AF-4FD4-9B8F-CEEB2CD98A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330" y="3061650"/>
            <a:ext cx="1468184" cy="147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4617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309000"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PNF (Full) A&amp;AI Model</a:t>
            </a:r>
            <a:endParaRPr lang="en-US" sz="3200" dirty="0"/>
          </a:p>
        </p:txBody>
      </p:sp>
      <p:pic>
        <p:nvPicPr>
          <p:cNvPr id="135" name="Picture 2" descr="C:\Users\cheung\AppData\Local\Temp\SNAGHTML31cda19.PNG">
            <a:extLst>
              <a:ext uri="{FF2B5EF4-FFF2-40B4-BE49-F238E27FC236}">
                <a16:creationId xmlns:a16="http://schemas.microsoft.com/office/drawing/2014/main" id="{63DFF961-2DFF-4E44-AB37-5EF28082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6704" y="388"/>
            <a:ext cx="578304" cy="582588"/>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7C903BC6-2A24-4E6A-8CBD-1E730CB45FA1}"/>
              </a:ext>
            </a:extLst>
          </p:cNvPr>
          <p:cNvSpPr txBox="1"/>
          <p:nvPr/>
        </p:nvSpPr>
        <p:spPr>
          <a:xfrm>
            <a:off x="6009385" y="6409970"/>
            <a:ext cx="2917786" cy="215444"/>
          </a:xfrm>
          <a:prstGeom prst="rect">
            <a:avLst/>
          </a:prstGeom>
          <a:noFill/>
        </p:spPr>
        <p:txBody>
          <a:bodyPr wrap="none" rtlCol="0">
            <a:spAutoFit/>
          </a:bodyPr>
          <a:lstStyle/>
          <a:p>
            <a:r>
              <a:rPr lang="en-US" sz="800" kern="0" dirty="0">
                <a:solidFill>
                  <a:srgbClr val="124191"/>
                </a:solidFill>
                <a:latin typeface="Nokia Pure Text Light" panose="020B0403020202020204" pitchFamily="34" charset="0"/>
                <a:ea typeface="Nokia Pure Text Light" panose="020B0403020202020204" pitchFamily="34" charset="0"/>
              </a:rPr>
              <a:t>https://wiki.onap.org/display/DW/Example%3A+PNF+in+AAI</a:t>
            </a:r>
          </a:p>
        </p:txBody>
      </p:sp>
      <p:pic>
        <p:nvPicPr>
          <p:cNvPr id="10" name="Picture 9">
            <a:extLst>
              <a:ext uri="{FF2B5EF4-FFF2-40B4-BE49-F238E27FC236}">
                <a16:creationId xmlns:a16="http://schemas.microsoft.com/office/drawing/2014/main" id="{CA4A5672-E91F-4A7B-8EDA-9E966963AF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252" y="770466"/>
            <a:ext cx="1913548" cy="5783986"/>
          </a:xfrm>
          <a:prstGeom prst="rect">
            <a:avLst/>
          </a:prstGeom>
        </p:spPr>
      </p:pic>
    </p:spTree>
    <p:extLst>
      <p:ext uri="{BB962C8B-B14F-4D97-AF65-F5344CB8AC3E}">
        <p14:creationId xmlns:p14="http://schemas.microsoft.com/office/powerpoint/2010/main" val="8116473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637F9C-5981-472B-B584-8224F6FBC6C5}"/>
              </a:ext>
            </a:extLst>
          </p:cNvPr>
          <p:cNvPicPr>
            <a:picLocks noChangeAspect="1"/>
          </p:cNvPicPr>
          <p:nvPr/>
        </p:nvPicPr>
        <p:blipFill>
          <a:blip r:embed="rId2"/>
          <a:stretch>
            <a:fillRect/>
          </a:stretch>
        </p:blipFill>
        <p:spPr>
          <a:xfrm>
            <a:off x="368084" y="1485800"/>
            <a:ext cx="8407832" cy="3886400"/>
          </a:xfrm>
          <a:prstGeom prst="rect">
            <a:avLst/>
          </a:prstGeom>
        </p:spPr>
      </p:pic>
    </p:spTree>
    <p:extLst>
      <p:ext uri="{BB962C8B-B14F-4D97-AF65-F5344CB8AC3E}">
        <p14:creationId xmlns:p14="http://schemas.microsoft.com/office/powerpoint/2010/main" val="2539025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4514249" cy="584775"/>
          </a:xfrm>
          <a:prstGeom prst="rect">
            <a:avLst/>
          </a:prstGeom>
        </p:spPr>
        <p:txBody>
          <a:bodyPr wrap="none">
            <a:spAutoFit/>
          </a:bodyPr>
          <a:lstStyle/>
          <a:p>
            <a:r>
              <a:rPr lang="en-US" sz="3200" dirty="0">
                <a:solidFill>
                  <a:schemeClr val="bg1"/>
                </a:solidFill>
              </a:rPr>
              <a:t>5G RAN Wireless Network</a:t>
            </a:r>
          </a:p>
        </p:txBody>
      </p:sp>
      <p:cxnSp>
        <p:nvCxnSpPr>
          <p:cNvPr id="10" name="Straight Connector 9">
            <a:extLst>
              <a:ext uri="{FF2B5EF4-FFF2-40B4-BE49-F238E27FC236}">
                <a16:creationId xmlns:a16="http://schemas.microsoft.com/office/drawing/2014/main" id="{8E12D700-0F41-445E-9133-0B8F230C67C6}"/>
              </a:ext>
            </a:extLst>
          </p:cNvPr>
          <p:cNvCxnSpPr>
            <a:cxnSpLocks/>
            <a:stCxn id="16" idx="3"/>
          </p:cNvCxnSpPr>
          <p:nvPr/>
        </p:nvCxnSpPr>
        <p:spPr>
          <a:xfrm flipV="1">
            <a:off x="3452258" y="4437081"/>
            <a:ext cx="3984615" cy="19292"/>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1DA3977-1830-4008-9FFB-4392D3AF5204}"/>
              </a:ext>
            </a:extLst>
          </p:cNvPr>
          <p:cNvSpPr txBox="1"/>
          <p:nvPr/>
        </p:nvSpPr>
        <p:spPr>
          <a:xfrm>
            <a:off x="228307" y="2801095"/>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pic>
        <p:nvPicPr>
          <p:cNvPr id="12" name="Picture 11">
            <a:extLst>
              <a:ext uri="{FF2B5EF4-FFF2-40B4-BE49-F238E27FC236}">
                <a16:creationId xmlns:a16="http://schemas.microsoft.com/office/drawing/2014/main" id="{891FF5E9-CF67-41EF-8031-5D9DA9A664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90882" y="3991573"/>
            <a:ext cx="536122" cy="227540"/>
          </a:xfrm>
          <a:prstGeom prst="rect">
            <a:avLst/>
          </a:prstGeom>
        </p:spPr>
      </p:pic>
      <p:sp>
        <p:nvSpPr>
          <p:cNvPr id="13" name="Rounded Rectangle 23">
            <a:extLst>
              <a:ext uri="{FF2B5EF4-FFF2-40B4-BE49-F238E27FC236}">
                <a16:creationId xmlns:a16="http://schemas.microsoft.com/office/drawing/2014/main" id="{9988A7D7-EC1F-4DBB-92BC-1EEF9AE6E596}"/>
              </a:ext>
            </a:extLst>
          </p:cNvPr>
          <p:cNvSpPr/>
          <p:nvPr/>
        </p:nvSpPr>
        <p:spPr>
          <a:xfrm>
            <a:off x="371061" y="5171628"/>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sp>
        <p:nvSpPr>
          <p:cNvPr id="14" name="Rounded Rectangle 27">
            <a:extLst>
              <a:ext uri="{FF2B5EF4-FFF2-40B4-BE49-F238E27FC236}">
                <a16:creationId xmlns:a16="http://schemas.microsoft.com/office/drawing/2014/main" id="{A1AD8D5F-8C0D-4C1B-B44E-8464C81E46A9}"/>
              </a:ext>
            </a:extLst>
          </p:cNvPr>
          <p:cNvSpPr/>
          <p:nvPr/>
        </p:nvSpPr>
        <p:spPr>
          <a:xfrm>
            <a:off x="1077160" y="4276969"/>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5" name="Rounded Rectangle 28">
            <a:extLst>
              <a:ext uri="{FF2B5EF4-FFF2-40B4-BE49-F238E27FC236}">
                <a16:creationId xmlns:a16="http://schemas.microsoft.com/office/drawing/2014/main" id="{473100C2-C6A8-4D7F-8566-31B015DA7C7A}"/>
              </a:ext>
            </a:extLst>
          </p:cNvPr>
          <p:cNvSpPr/>
          <p:nvPr/>
        </p:nvSpPr>
        <p:spPr>
          <a:xfrm>
            <a:off x="2144633" y="4276969"/>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6" name="Rounded Rectangle 29">
            <a:extLst>
              <a:ext uri="{FF2B5EF4-FFF2-40B4-BE49-F238E27FC236}">
                <a16:creationId xmlns:a16="http://schemas.microsoft.com/office/drawing/2014/main" id="{CD24D86D-7B22-4C5C-8346-F305957BBF5B}"/>
              </a:ext>
            </a:extLst>
          </p:cNvPr>
          <p:cNvSpPr/>
          <p:nvPr/>
        </p:nvSpPr>
        <p:spPr>
          <a:xfrm>
            <a:off x="2917636" y="427696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p:txBody>
      </p:sp>
      <p:sp>
        <p:nvSpPr>
          <p:cNvPr id="17" name="TextBox 16">
            <a:extLst>
              <a:ext uri="{FF2B5EF4-FFF2-40B4-BE49-F238E27FC236}">
                <a16:creationId xmlns:a16="http://schemas.microsoft.com/office/drawing/2014/main" id="{A2D24B38-79B7-47F8-9B90-B92B474ABAE7}"/>
              </a:ext>
            </a:extLst>
          </p:cNvPr>
          <p:cNvSpPr txBox="1"/>
          <p:nvPr/>
        </p:nvSpPr>
        <p:spPr>
          <a:xfrm>
            <a:off x="7573563" y="4275267"/>
            <a:ext cx="567784" cy="230832"/>
          </a:xfrm>
          <a:prstGeom prst="rect">
            <a:avLst/>
          </a:prstGeom>
          <a:noFill/>
        </p:spPr>
        <p:txBody>
          <a:bodyPr wrap="none" rtlCol="0">
            <a:spAutoFit/>
          </a:bodyPr>
          <a:lstStyle/>
          <a:p>
            <a:r>
              <a:rPr lang="en-US" sz="900" dirty="0">
                <a:solidFill>
                  <a:srgbClr val="0000CC"/>
                </a:solidFill>
              </a:rPr>
              <a:t>Internet</a:t>
            </a:r>
          </a:p>
        </p:txBody>
      </p:sp>
      <p:sp>
        <p:nvSpPr>
          <p:cNvPr id="18" name="TextBox 17">
            <a:extLst>
              <a:ext uri="{FF2B5EF4-FFF2-40B4-BE49-F238E27FC236}">
                <a16:creationId xmlns:a16="http://schemas.microsoft.com/office/drawing/2014/main" id="{4FABF2FF-CAAA-4CDF-8858-9671F1A55751}"/>
              </a:ext>
            </a:extLst>
          </p:cNvPr>
          <p:cNvSpPr txBox="1"/>
          <p:nvPr/>
        </p:nvSpPr>
        <p:spPr>
          <a:xfrm>
            <a:off x="4277912" y="4299036"/>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9" name="TextBox 18">
            <a:extLst>
              <a:ext uri="{FF2B5EF4-FFF2-40B4-BE49-F238E27FC236}">
                <a16:creationId xmlns:a16="http://schemas.microsoft.com/office/drawing/2014/main" id="{C9655FDA-7BAF-4E22-891D-57D5341118F4}"/>
              </a:ext>
            </a:extLst>
          </p:cNvPr>
          <p:cNvSpPr txBox="1"/>
          <p:nvPr/>
        </p:nvSpPr>
        <p:spPr>
          <a:xfrm>
            <a:off x="1116136" y="3548246"/>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0" name="TextBox 19">
            <a:extLst>
              <a:ext uri="{FF2B5EF4-FFF2-40B4-BE49-F238E27FC236}">
                <a16:creationId xmlns:a16="http://schemas.microsoft.com/office/drawing/2014/main" id="{9EDC5345-DE18-4FED-BD42-F5CB1F87930D}"/>
              </a:ext>
            </a:extLst>
          </p:cNvPr>
          <p:cNvSpPr txBox="1"/>
          <p:nvPr/>
        </p:nvSpPr>
        <p:spPr>
          <a:xfrm>
            <a:off x="2246616" y="3684797"/>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sp>
        <p:nvSpPr>
          <p:cNvPr id="21" name="TextBox 20">
            <a:extLst>
              <a:ext uri="{FF2B5EF4-FFF2-40B4-BE49-F238E27FC236}">
                <a16:creationId xmlns:a16="http://schemas.microsoft.com/office/drawing/2014/main" id="{C3FD6512-9CA1-4796-AB22-BF004A4B7C82}"/>
              </a:ext>
            </a:extLst>
          </p:cNvPr>
          <p:cNvSpPr txBox="1"/>
          <p:nvPr/>
        </p:nvSpPr>
        <p:spPr>
          <a:xfrm>
            <a:off x="7415825" y="463440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22" name="Group 21">
            <a:extLst>
              <a:ext uri="{FF2B5EF4-FFF2-40B4-BE49-F238E27FC236}">
                <a16:creationId xmlns:a16="http://schemas.microsoft.com/office/drawing/2014/main" id="{699BF842-2472-46A3-9FE7-293FC81112CB}"/>
              </a:ext>
            </a:extLst>
          </p:cNvPr>
          <p:cNvGrpSpPr/>
          <p:nvPr/>
        </p:nvGrpSpPr>
        <p:grpSpPr>
          <a:xfrm>
            <a:off x="368272" y="3193143"/>
            <a:ext cx="426925" cy="426925"/>
            <a:chOff x="998426" y="3207230"/>
            <a:chExt cx="929241" cy="929241"/>
          </a:xfrm>
        </p:grpSpPr>
        <p:pic>
          <p:nvPicPr>
            <p:cNvPr id="23" name="Picture 22">
              <a:extLst>
                <a:ext uri="{FF2B5EF4-FFF2-40B4-BE49-F238E27FC236}">
                  <a16:creationId xmlns:a16="http://schemas.microsoft.com/office/drawing/2014/main" id="{B0893D4C-5C20-460C-8D11-E0D0319B75B5}"/>
                </a:ext>
              </a:extLst>
            </p:cNvPr>
            <p:cNvPicPr>
              <a:picLocks noChangeAspect="1"/>
            </p:cNvPicPr>
            <p:nvPr/>
          </p:nvPicPr>
          <p:blipFill>
            <a:blip r:embed="rId6">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24" name="Picture 23">
              <a:extLst>
                <a:ext uri="{FF2B5EF4-FFF2-40B4-BE49-F238E27FC236}">
                  <a16:creationId xmlns:a16="http://schemas.microsoft.com/office/drawing/2014/main" id="{0BDD680F-7CE1-41D5-9A6A-99BC19AD63FA}"/>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5" name="Group 24">
            <a:extLst>
              <a:ext uri="{FF2B5EF4-FFF2-40B4-BE49-F238E27FC236}">
                <a16:creationId xmlns:a16="http://schemas.microsoft.com/office/drawing/2014/main" id="{BEE02A31-D36C-4DE5-8FA9-89A565525E17}"/>
              </a:ext>
            </a:extLst>
          </p:cNvPr>
          <p:cNvGrpSpPr/>
          <p:nvPr/>
        </p:nvGrpSpPr>
        <p:grpSpPr>
          <a:xfrm>
            <a:off x="392660" y="4609737"/>
            <a:ext cx="306710" cy="318095"/>
            <a:chOff x="1444860" y="4116196"/>
            <a:chExt cx="965603" cy="1001447"/>
          </a:xfrm>
        </p:grpSpPr>
        <p:pic>
          <p:nvPicPr>
            <p:cNvPr id="26" name="Picture 25">
              <a:extLst>
                <a:ext uri="{FF2B5EF4-FFF2-40B4-BE49-F238E27FC236}">
                  <a16:creationId xmlns:a16="http://schemas.microsoft.com/office/drawing/2014/main" id="{60F789BC-A416-47C3-A3F6-853AB50A5BEE}"/>
                </a:ext>
              </a:extLst>
            </p:cNvPr>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7" name="Picture 26">
              <a:extLst>
                <a:ext uri="{FF2B5EF4-FFF2-40B4-BE49-F238E27FC236}">
                  <a16:creationId xmlns:a16="http://schemas.microsoft.com/office/drawing/2014/main" id="{BD4E3C54-0E95-4360-98EC-74CA708BC513}"/>
                </a:ext>
              </a:extLst>
            </p:cNvPr>
            <p:cNvPicPr>
              <a:picLocks noChangeAspect="1"/>
            </p:cNvPicPr>
            <p:nvPr/>
          </p:nvPicPr>
          <p:blipFill>
            <a:blip r:embed="rId9"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8" name="Group 27">
            <a:extLst>
              <a:ext uri="{FF2B5EF4-FFF2-40B4-BE49-F238E27FC236}">
                <a16:creationId xmlns:a16="http://schemas.microsoft.com/office/drawing/2014/main" id="{0FDB8BE6-6188-49B6-90A3-638751BB9A46}"/>
              </a:ext>
            </a:extLst>
          </p:cNvPr>
          <p:cNvGrpSpPr/>
          <p:nvPr/>
        </p:nvGrpSpPr>
        <p:grpSpPr>
          <a:xfrm>
            <a:off x="400714" y="3859602"/>
            <a:ext cx="319178" cy="370895"/>
            <a:chOff x="1262514" y="4763419"/>
            <a:chExt cx="798512" cy="927894"/>
          </a:xfrm>
        </p:grpSpPr>
        <p:pic>
          <p:nvPicPr>
            <p:cNvPr id="29" name="Picture 28">
              <a:extLst>
                <a:ext uri="{FF2B5EF4-FFF2-40B4-BE49-F238E27FC236}">
                  <a16:creationId xmlns:a16="http://schemas.microsoft.com/office/drawing/2014/main" id="{3A1A653E-8B18-43D5-81A1-8CCBE8AB3341}"/>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30" name="Picture 29">
              <a:extLst>
                <a:ext uri="{FF2B5EF4-FFF2-40B4-BE49-F238E27FC236}">
                  <a16:creationId xmlns:a16="http://schemas.microsoft.com/office/drawing/2014/main" id="{3C1DD6B9-FE66-4492-841D-FE1FEA9844EE}"/>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31" name="Group 30">
            <a:extLst>
              <a:ext uri="{FF2B5EF4-FFF2-40B4-BE49-F238E27FC236}">
                <a16:creationId xmlns:a16="http://schemas.microsoft.com/office/drawing/2014/main" id="{E45389B0-EB41-47BE-8C6E-82F2914F6728}"/>
              </a:ext>
            </a:extLst>
          </p:cNvPr>
          <p:cNvGrpSpPr/>
          <p:nvPr/>
        </p:nvGrpSpPr>
        <p:grpSpPr>
          <a:xfrm>
            <a:off x="444991" y="3517371"/>
            <a:ext cx="244911" cy="330627"/>
            <a:chOff x="1001231" y="2255102"/>
            <a:chExt cx="533072" cy="719641"/>
          </a:xfrm>
        </p:grpSpPr>
        <p:pic>
          <p:nvPicPr>
            <p:cNvPr id="32" name="Picture 31">
              <a:extLst>
                <a:ext uri="{FF2B5EF4-FFF2-40B4-BE49-F238E27FC236}">
                  <a16:creationId xmlns:a16="http://schemas.microsoft.com/office/drawing/2014/main" id="{4E96B37E-685B-4959-A744-DB9A700F59D7}"/>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33" name="Picture 32">
              <a:extLst>
                <a:ext uri="{FF2B5EF4-FFF2-40B4-BE49-F238E27FC236}">
                  <a16:creationId xmlns:a16="http://schemas.microsoft.com/office/drawing/2014/main" id="{35C0455C-21CD-4FAA-86C5-8B716F8AD43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34" name="Group 33">
            <a:extLst>
              <a:ext uri="{FF2B5EF4-FFF2-40B4-BE49-F238E27FC236}">
                <a16:creationId xmlns:a16="http://schemas.microsoft.com/office/drawing/2014/main" id="{894D4B36-DEF6-404A-B0DC-4815979D0672}"/>
              </a:ext>
            </a:extLst>
          </p:cNvPr>
          <p:cNvGrpSpPr/>
          <p:nvPr/>
        </p:nvGrpSpPr>
        <p:grpSpPr>
          <a:xfrm>
            <a:off x="426466" y="4206382"/>
            <a:ext cx="267674" cy="356031"/>
            <a:chOff x="1099376" y="4194209"/>
            <a:chExt cx="582617" cy="774934"/>
          </a:xfrm>
        </p:grpSpPr>
        <p:pic>
          <p:nvPicPr>
            <p:cNvPr id="35" name="Picture 34">
              <a:extLst>
                <a:ext uri="{FF2B5EF4-FFF2-40B4-BE49-F238E27FC236}">
                  <a16:creationId xmlns:a16="http://schemas.microsoft.com/office/drawing/2014/main" id="{3F74BD8D-892E-41C9-AFEB-678A8BA01CA5}"/>
                </a:ext>
              </a:extLst>
            </p:cNvPr>
            <p:cNvPicPr>
              <a:picLocks noChangeAspect="1"/>
            </p:cNvPicPr>
            <p:nvPr/>
          </p:nvPicPr>
          <p:blipFill>
            <a:blip r:embed="rId13"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6" name="Picture 35">
              <a:extLst>
                <a:ext uri="{FF2B5EF4-FFF2-40B4-BE49-F238E27FC236}">
                  <a16:creationId xmlns:a16="http://schemas.microsoft.com/office/drawing/2014/main" id="{46B58256-F6BE-470F-A45E-50FEDF8C47E1}"/>
                </a:ext>
              </a:extLst>
            </p:cNvPr>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cxnSp>
        <p:nvCxnSpPr>
          <p:cNvPr id="40" name="Straight Connector 39">
            <a:extLst>
              <a:ext uri="{FF2B5EF4-FFF2-40B4-BE49-F238E27FC236}">
                <a16:creationId xmlns:a16="http://schemas.microsoft.com/office/drawing/2014/main" id="{C55A557A-6BDD-4DFC-8A27-189A014B0DAD}"/>
              </a:ext>
            </a:extLst>
          </p:cNvPr>
          <p:cNvCxnSpPr>
            <a:stCxn id="14" idx="3"/>
            <a:endCxn id="15" idx="1"/>
          </p:cNvCxnSpPr>
          <p:nvPr/>
        </p:nvCxnSpPr>
        <p:spPr>
          <a:xfrm>
            <a:off x="1708455" y="4456373"/>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4AB309E-614D-447F-9EF0-5373693AA7B0}"/>
              </a:ext>
            </a:extLst>
          </p:cNvPr>
          <p:cNvSpPr txBox="1"/>
          <p:nvPr/>
        </p:nvSpPr>
        <p:spPr>
          <a:xfrm>
            <a:off x="2354028" y="5302907"/>
            <a:ext cx="2467115" cy="707886"/>
          </a:xfrm>
          <a:prstGeom prst="rect">
            <a:avLst/>
          </a:prstGeom>
          <a:noFill/>
        </p:spPr>
        <p:txBody>
          <a:bodyPr wrap="square" rtlCol="0">
            <a:spAutoFit/>
          </a:bodyPr>
          <a:lstStyle/>
          <a:p>
            <a:r>
              <a:rPr lang="en-US" sz="1000" dirty="0"/>
              <a:t>RU – Remote Radio Unit</a:t>
            </a:r>
          </a:p>
          <a:p>
            <a:r>
              <a:rPr lang="en-US" sz="1000" dirty="0"/>
              <a:t>DU – Distributed Unit (5G Base Unit)</a:t>
            </a:r>
          </a:p>
          <a:p>
            <a:r>
              <a:rPr lang="en-US" sz="1000" dirty="0"/>
              <a:t>CU – Centralized Unit</a:t>
            </a:r>
          </a:p>
          <a:p>
            <a:r>
              <a:rPr lang="en-US" sz="1000" dirty="0"/>
              <a:t>CPRI – Common Public Radio Interface</a:t>
            </a:r>
          </a:p>
        </p:txBody>
      </p:sp>
      <p:sp>
        <p:nvSpPr>
          <p:cNvPr id="42" name="TextBox 41">
            <a:extLst>
              <a:ext uri="{FF2B5EF4-FFF2-40B4-BE49-F238E27FC236}">
                <a16:creationId xmlns:a16="http://schemas.microsoft.com/office/drawing/2014/main" id="{D24E7EA9-44F3-4A18-9B3B-C172D428A7F4}"/>
              </a:ext>
            </a:extLst>
          </p:cNvPr>
          <p:cNvSpPr txBox="1"/>
          <p:nvPr/>
        </p:nvSpPr>
        <p:spPr>
          <a:xfrm>
            <a:off x="1649938" y="4511066"/>
            <a:ext cx="900634" cy="261610"/>
          </a:xfrm>
          <a:prstGeom prst="rect">
            <a:avLst/>
          </a:prstGeom>
          <a:noFill/>
        </p:spPr>
        <p:txBody>
          <a:bodyPr wrap="square" rtlCol="0">
            <a:spAutoFit/>
          </a:bodyPr>
          <a:lstStyle/>
          <a:p>
            <a:r>
              <a:rPr lang="en-US" sz="1100" dirty="0">
                <a:solidFill>
                  <a:srgbClr val="0000CC"/>
                </a:solidFill>
              </a:rPr>
              <a:t>CPRI</a:t>
            </a:r>
          </a:p>
        </p:txBody>
      </p:sp>
      <p:sp>
        <p:nvSpPr>
          <p:cNvPr id="43" name="TextBox 42">
            <a:extLst>
              <a:ext uri="{FF2B5EF4-FFF2-40B4-BE49-F238E27FC236}">
                <a16:creationId xmlns:a16="http://schemas.microsoft.com/office/drawing/2014/main" id="{2599B398-5356-478D-9261-7833FB4B9BAF}"/>
              </a:ext>
            </a:extLst>
          </p:cNvPr>
          <p:cNvSpPr txBox="1"/>
          <p:nvPr/>
        </p:nvSpPr>
        <p:spPr>
          <a:xfrm>
            <a:off x="3166611" y="4633204"/>
            <a:ext cx="900634" cy="300082"/>
          </a:xfrm>
          <a:prstGeom prst="rect">
            <a:avLst/>
          </a:prstGeom>
          <a:noFill/>
        </p:spPr>
        <p:txBody>
          <a:bodyPr wrap="square" rtlCol="0">
            <a:spAutoFit/>
          </a:bodyPr>
          <a:lstStyle/>
          <a:p>
            <a:r>
              <a:rPr lang="en-US" sz="1350" dirty="0">
                <a:solidFill>
                  <a:srgbClr val="0000CC"/>
                </a:solidFill>
              </a:rPr>
              <a:t>Mid Haul</a:t>
            </a:r>
          </a:p>
        </p:txBody>
      </p:sp>
      <p:sp>
        <p:nvSpPr>
          <p:cNvPr id="44" name="TextBox 43">
            <a:extLst>
              <a:ext uri="{FF2B5EF4-FFF2-40B4-BE49-F238E27FC236}">
                <a16:creationId xmlns:a16="http://schemas.microsoft.com/office/drawing/2014/main" id="{5522D38C-70FE-403B-89B9-F8BAA03EAB14}"/>
              </a:ext>
            </a:extLst>
          </p:cNvPr>
          <p:cNvSpPr txBox="1"/>
          <p:nvPr/>
        </p:nvSpPr>
        <p:spPr>
          <a:xfrm>
            <a:off x="4719489" y="3791622"/>
            <a:ext cx="625546" cy="507831"/>
          </a:xfrm>
          <a:prstGeom prst="rect">
            <a:avLst/>
          </a:prstGeom>
          <a:noFill/>
        </p:spPr>
        <p:txBody>
          <a:bodyPr wrap="square" rtlCol="0">
            <a:spAutoFit/>
          </a:bodyPr>
          <a:lstStyle/>
          <a:p>
            <a:r>
              <a:rPr lang="en-US" sz="1350" dirty="0">
                <a:solidFill>
                  <a:srgbClr val="0000CC"/>
                </a:solidFill>
              </a:rPr>
              <a:t>Back Haul</a:t>
            </a:r>
          </a:p>
        </p:txBody>
      </p:sp>
      <p:sp>
        <p:nvSpPr>
          <p:cNvPr id="45" name="TextBox 44">
            <a:extLst>
              <a:ext uri="{FF2B5EF4-FFF2-40B4-BE49-F238E27FC236}">
                <a16:creationId xmlns:a16="http://schemas.microsoft.com/office/drawing/2014/main" id="{80E5E757-F495-42F5-8878-6C713935CFE9}"/>
              </a:ext>
            </a:extLst>
          </p:cNvPr>
          <p:cNvSpPr txBox="1"/>
          <p:nvPr/>
        </p:nvSpPr>
        <p:spPr>
          <a:xfrm>
            <a:off x="6017042" y="429841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6" name="Rectangle: Rounded Corners 36">
            <a:extLst>
              <a:ext uri="{FF2B5EF4-FFF2-40B4-BE49-F238E27FC236}">
                <a16:creationId xmlns:a16="http://schemas.microsoft.com/office/drawing/2014/main" id="{F3D7FE1B-4028-4A1D-B57B-D21FA4E43E38}"/>
              </a:ext>
            </a:extLst>
          </p:cNvPr>
          <p:cNvSpPr/>
          <p:nvPr/>
        </p:nvSpPr>
        <p:spPr>
          <a:xfrm>
            <a:off x="5506326" y="3256910"/>
            <a:ext cx="2828251"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7" name="Rounded Rectangle 30">
            <a:extLst>
              <a:ext uri="{FF2B5EF4-FFF2-40B4-BE49-F238E27FC236}">
                <a16:creationId xmlns:a16="http://schemas.microsoft.com/office/drawing/2014/main" id="{B05A2E15-FAA1-4952-9929-F3651C4956B4}"/>
              </a:ext>
            </a:extLst>
          </p:cNvPr>
          <p:cNvSpPr/>
          <p:nvPr/>
        </p:nvSpPr>
        <p:spPr>
          <a:xfrm>
            <a:off x="5574988" y="350383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8" name="Rounded Rectangle 30">
            <a:extLst>
              <a:ext uri="{FF2B5EF4-FFF2-40B4-BE49-F238E27FC236}">
                <a16:creationId xmlns:a16="http://schemas.microsoft.com/office/drawing/2014/main" id="{F1E4DA92-1697-43F2-AB6A-A2F937E0D6AB}"/>
              </a:ext>
            </a:extLst>
          </p:cNvPr>
          <p:cNvSpPr/>
          <p:nvPr/>
        </p:nvSpPr>
        <p:spPr>
          <a:xfrm>
            <a:off x="6123526" y="350383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9" name="Rounded Rectangle 30">
            <a:extLst>
              <a:ext uri="{FF2B5EF4-FFF2-40B4-BE49-F238E27FC236}">
                <a16:creationId xmlns:a16="http://schemas.microsoft.com/office/drawing/2014/main" id="{3E8675A5-1BEA-422B-BD66-36D8034F9F71}"/>
              </a:ext>
            </a:extLst>
          </p:cNvPr>
          <p:cNvSpPr/>
          <p:nvPr/>
        </p:nvSpPr>
        <p:spPr>
          <a:xfrm>
            <a:off x="6672064" y="350383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50" name="Rounded Rectangle 30">
            <a:extLst>
              <a:ext uri="{FF2B5EF4-FFF2-40B4-BE49-F238E27FC236}">
                <a16:creationId xmlns:a16="http://schemas.microsoft.com/office/drawing/2014/main" id="{EEBC0073-54C9-4E7E-8755-E3135D028CD1}"/>
              </a:ext>
            </a:extLst>
          </p:cNvPr>
          <p:cNvSpPr/>
          <p:nvPr/>
        </p:nvSpPr>
        <p:spPr>
          <a:xfrm>
            <a:off x="7220602" y="350383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51" name="Rectangle 50">
            <a:extLst>
              <a:ext uri="{FF2B5EF4-FFF2-40B4-BE49-F238E27FC236}">
                <a16:creationId xmlns:a16="http://schemas.microsoft.com/office/drawing/2014/main" id="{D2FF323F-55F8-4F87-B0A7-750456A8805D}"/>
              </a:ext>
            </a:extLst>
          </p:cNvPr>
          <p:cNvSpPr/>
          <p:nvPr/>
        </p:nvSpPr>
        <p:spPr>
          <a:xfrm>
            <a:off x="6614163" y="5145284"/>
            <a:ext cx="2539565" cy="861774"/>
          </a:xfrm>
          <a:prstGeom prst="rect">
            <a:avLst/>
          </a:prstGeom>
        </p:spPr>
        <p:txBody>
          <a:bodyPr wrap="square">
            <a:spAutoFit/>
          </a:bodyPr>
          <a:lstStyle/>
          <a:p>
            <a:r>
              <a:rPr lang="en-US" sz="1000" dirty="0"/>
              <a:t>UPF – User Plane Function		</a:t>
            </a:r>
          </a:p>
          <a:p>
            <a:r>
              <a:rPr lang="en-US" sz="1000" dirty="0"/>
              <a:t>SMF – Session Management Function</a:t>
            </a:r>
          </a:p>
          <a:p>
            <a:r>
              <a:rPr lang="en-US" sz="1000" dirty="0"/>
              <a:t>UDM – Unified Data Management Function</a:t>
            </a:r>
          </a:p>
          <a:p>
            <a:r>
              <a:rPr lang="en-US" sz="1000" dirty="0"/>
              <a:t>AUSF – Authentication Service Function</a:t>
            </a:r>
          </a:p>
          <a:p>
            <a:r>
              <a:rPr lang="en-US" sz="1000" dirty="0"/>
              <a:t>AMF – Access Management Function</a:t>
            </a:r>
          </a:p>
        </p:txBody>
      </p:sp>
      <p:sp>
        <p:nvSpPr>
          <p:cNvPr id="52" name="Rectangle 51">
            <a:extLst>
              <a:ext uri="{FF2B5EF4-FFF2-40B4-BE49-F238E27FC236}">
                <a16:creationId xmlns:a16="http://schemas.microsoft.com/office/drawing/2014/main" id="{3D88CDFC-D786-4291-AAF8-BCF3128C20C2}"/>
              </a:ext>
            </a:extLst>
          </p:cNvPr>
          <p:cNvSpPr/>
          <p:nvPr/>
        </p:nvSpPr>
        <p:spPr>
          <a:xfrm>
            <a:off x="1824172" y="2876178"/>
            <a:ext cx="2464940"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53" name="Rectangle 52">
            <a:extLst>
              <a:ext uri="{FF2B5EF4-FFF2-40B4-BE49-F238E27FC236}">
                <a16:creationId xmlns:a16="http://schemas.microsoft.com/office/drawing/2014/main" id="{CD41D328-BCED-4B89-ACD3-BF7CA36EAF9F}"/>
              </a:ext>
            </a:extLst>
          </p:cNvPr>
          <p:cNvSpPr/>
          <p:nvPr/>
        </p:nvSpPr>
        <p:spPr>
          <a:xfrm>
            <a:off x="5421536" y="2852506"/>
            <a:ext cx="2431731"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pic>
        <p:nvPicPr>
          <p:cNvPr id="54" name="Picture 53">
            <a:extLst>
              <a:ext uri="{FF2B5EF4-FFF2-40B4-BE49-F238E27FC236}">
                <a16:creationId xmlns:a16="http://schemas.microsoft.com/office/drawing/2014/main" id="{956924A8-AEAC-4AC1-A1DD-96178DA7F1B5}"/>
              </a:ext>
            </a:extLst>
          </p:cNvPr>
          <p:cNvPicPr>
            <a:picLocks noChangeAspect="1"/>
          </p:cNvPicPr>
          <p:nvPr/>
        </p:nvPicPr>
        <p:blipFill>
          <a:blip r:embed="rId14">
            <a:clrChange>
              <a:clrFrom>
                <a:srgbClr val="EBFFFF"/>
              </a:clrFrom>
              <a:clrTo>
                <a:srgbClr val="EBFFFF">
                  <a:alpha val="0"/>
                </a:srgbClr>
              </a:clrTo>
            </a:clrChange>
            <a:extLst>
              <a:ext uri="{BEBA8EAE-BF5A-486C-A8C5-ECC9F3942E4B}">
                <a14:imgProps xmlns:a14="http://schemas.microsoft.com/office/drawing/2010/main">
                  <a14:imgLayer r:embed="rId15">
                    <a14:imgEffect>
                      <a14:colorTemperature colorTemp="4700"/>
                    </a14:imgEffect>
                  </a14:imgLayer>
                </a14:imgProps>
              </a:ext>
            </a:extLst>
          </a:blip>
          <a:stretch>
            <a:fillRect/>
          </a:stretch>
        </p:blipFill>
        <p:spPr>
          <a:xfrm>
            <a:off x="3810545" y="4051599"/>
            <a:ext cx="1198062" cy="770965"/>
          </a:xfrm>
          <a:prstGeom prst="rect">
            <a:avLst/>
          </a:prstGeom>
        </p:spPr>
      </p:pic>
      <p:pic>
        <p:nvPicPr>
          <p:cNvPr id="55" name="Picture 54">
            <a:extLst>
              <a:ext uri="{FF2B5EF4-FFF2-40B4-BE49-F238E27FC236}">
                <a16:creationId xmlns:a16="http://schemas.microsoft.com/office/drawing/2014/main" id="{F6522231-6BD6-4CB8-8070-DE69AB17003E}"/>
              </a:ext>
            </a:extLst>
          </p:cNvPr>
          <p:cNvPicPr>
            <a:picLocks noChangeAspect="1"/>
          </p:cNvPicPr>
          <p:nvPr/>
        </p:nvPicPr>
        <p:blipFill>
          <a:blip r:embed="rId14">
            <a:clrChange>
              <a:clrFrom>
                <a:srgbClr val="EBFFFF"/>
              </a:clrFrom>
              <a:clrTo>
                <a:srgbClr val="EBFFFF">
                  <a:alpha val="0"/>
                </a:srgbClr>
              </a:clrTo>
            </a:clrChange>
            <a:extLst>
              <a:ext uri="{BEBA8EAE-BF5A-486C-A8C5-ECC9F3942E4B}">
                <a14:imgProps xmlns:a14="http://schemas.microsoft.com/office/drawing/2010/main">
                  <a14:imgLayer r:embed="rId15">
                    <a14:imgEffect>
                      <a14:colorTemperature colorTemp="4700"/>
                    </a14:imgEffect>
                  </a14:imgLayer>
                </a14:imgProps>
              </a:ext>
            </a:extLst>
          </a:blip>
          <a:stretch>
            <a:fillRect/>
          </a:stretch>
        </p:blipFill>
        <p:spPr>
          <a:xfrm>
            <a:off x="5748268" y="4009509"/>
            <a:ext cx="1198062" cy="770965"/>
          </a:xfrm>
          <a:prstGeom prst="rect">
            <a:avLst/>
          </a:prstGeom>
        </p:spPr>
      </p:pic>
      <p:pic>
        <p:nvPicPr>
          <p:cNvPr id="56" name="Picture 55">
            <a:extLst>
              <a:ext uri="{FF2B5EF4-FFF2-40B4-BE49-F238E27FC236}">
                <a16:creationId xmlns:a16="http://schemas.microsoft.com/office/drawing/2014/main" id="{5D42C08C-DD3E-44DB-9BCF-7ED5D290BA66}"/>
              </a:ext>
            </a:extLst>
          </p:cNvPr>
          <p:cNvPicPr>
            <a:picLocks noChangeAspect="1"/>
          </p:cNvPicPr>
          <p:nvPr/>
        </p:nvPicPr>
        <p:blipFill>
          <a:blip r:embed="rId14">
            <a:clrChange>
              <a:clrFrom>
                <a:srgbClr val="EBFFFF"/>
              </a:clrFrom>
              <a:clrTo>
                <a:srgbClr val="EBFFFF">
                  <a:alpha val="0"/>
                </a:srgbClr>
              </a:clrTo>
            </a:clrChange>
            <a:extLst>
              <a:ext uri="{BEBA8EAE-BF5A-486C-A8C5-ECC9F3942E4B}">
                <a14:imgProps xmlns:a14="http://schemas.microsoft.com/office/drawing/2010/main">
                  <a14:imgLayer r:embed="rId15">
                    <a14:imgEffect>
                      <a14:colorTemperature colorTemp="4700"/>
                    </a14:imgEffect>
                  </a14:imgLayer>
                </a14:imgProps>
              </a:ext>
            </a:extLst>
          </a:blip>
          <a:stretch>
            <a:fillRect/>
          </a:stretch>
        </p:blipFill>
        <p:spPr>
          <a:xfrm>
            <a:off x="7216077" y="3912929"/>
            <a:ext cx="1198062" cy="770965"/>
          </a:xfrm>
          <a:prstGeom prst="rect">
            <a:avLst/>
          </a:prstGeom>
        </p:spPr>
      </p:pic>
      <p:pic>
        <p:nvPicPr>
          <p:cNvPr id="57" name="Picture 2" descr="C:\Users\cheung\AppData\Local\Temp\SNAGHTML105560.PNG">
            <a:extLst>
              <a:ext uri="{FF2B5EF4-FFF2-40B4-BE49-F238E27FC236}">
                <a16:creationId xmlns:a16="http://schemas.microsoft.com/office/drawing/2014/main" id="{3A026846-B11E-4B22-91EF-899AA39FB67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75921" y="3804949"/>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a:extLst>
              <a:ext uri="{FF2B5EF4-FFF2-40B4-BE49-F238E27FC236}">
                <a16:creationId xmlns:a16="http://schemas.microsoft.com/office/drawing/2014/main" id="{6D7BE318-35BE-488B-84EA-CADAA5EF881F}"/>
              </a:ext>
            </a:extLst>
          </p:cNvPr>
          <p:cNvPicPr>
            <a:picLocks noChangeAspect="1"/>
          </p:cNvPicPr>
          <p:nvPr/>
        </p:nvPicPr>
        <p:blipFill rotWithShape="1">
          <a:blip r:embed="rId17"/>
          <a:srcRect t="1119"/>
          <a:stretch/>
        </p:blipFill>
        <p:spPr>
          <a:xfrm>
            <a:off x="1263961" y="3807026"/>
            <a:ext cx="284738" cy="444375"/>
          </a:xfrm>
          <a:prstGeom prst="rect">
            <a:avLst/>
          </a:prstGeom>
        </p:spPr>
      </p:pic>
      <p:cxnSp>
        <p:nvCxnSpPr>
          <p:cNvPr id="59" name="Straight Connector 58">
            <a:extLst>
              <a:ext uri="{FF2B5EF4-FFF2-40B4-BE49-F238E27FC236}">
                <a16:creationId xmlns:a16="http://schemas.microsoft.com/office/drawing/2014/main" id="{7BC92242-5E32-495B-8D96-F1A95822D5F8}"/>
              </a:ext>
            </a:extLst>
          </p:cNvPr>
          <p:cNvCxnSpPr>
            <a:cxnSpLocks/>
            <a:stCxn id="15" idx="3"/>
            <a:endCxn id="16" idx="1"/>
          </p:cNvCxnSpPr>
          <p:nvPr/>
        </p:nvCxnSpPr>
        <p:spPr>
          <a:xfrm>
            <a:off x="2706706" y="4456373"/>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6470FC09-08CD-40DC-BC89-E0811A463814}"/>
              </a:ext>
            </a:extLst>
          </p:cNvPr>
          <p:cNvGrpSpPr/>
          <p:nvPr/>
        </p:nvGrpSpPr>
        <p:grpSpPr>
          <a:xfrm>
            <a:off x="183564" y="2793464"/>
            <a:ext cx="8834194" cy="3200936"/>
            <a:chOff x="183564" y="2793464"/>
            <a:chExt cx="8834194" cy="2842313"/>
          </a:xfrm>
        </p:grpSpPr>
        <p:sp>
          <p:nvSpPr>
            <p:cNvPr id="61" name="Rectangle 60">
              <a:extLst>
                <a:ext uri="{FF2B5EF4-FFF2-40B4-BE49-F238E27FC236}">
                  <a16:creationId xmlns:a16="http://schemas.microsoft.com/office/drawing/2014/main" id="{EDDAB30D-0F7A-4E85-8669-7E3AB9962711}"/>
                </a:ext>
              </a:extLst>
            </p:cNvPr>
            <p:cNvSpPr/>
            <p:nvPr/>
          </p:nvSpPr>
          <p:spPr>
            <a:xfrm>
              <a:off x="1012029" y="2793464"/>
              <a:ext cx="3776260"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2" name="Rectangle 61">
              <a:extLst>
                <a:ext uri="{FF2B5EF4-FFF2-40B4-BE49-F238E27FC236}">
                  <a16:creationId xmlns:a16="http://schemas.microsoft.com/office/drawing/2014/main" id="{6FCED2B2-0E2B-42F2-8A4B-E1D9299FB466}"/>
                </a:ext>
              </a:extLst>
            </p:cNvPr>
            <p:cNvSpPr/>
            <p:nvPr/>
          </p:nvSpPr>
          <p:spPr>
            <a:xfrm>
              <a:off x="183564" y="2802030"/>
              <a:ext cx="790267"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Rectangle 62">
              <a:extLst>
                <a:ext uri="{FF2B5EF4-FFF2-40B4-BE49-F238E27FC236}">
                  <a16:creationId xmlns:a16="http://schemas.microsoft.com/office/drawing/2014/main" id="{9D678E75-336C-4D04-B0EC-3C16C1274255}"/>
                </a:ext>
              </a:extLst>
            </p:cNvPr>
            <p:cNvSpPr/>
            <p:nvPr/>
          </p:nvSpPr>
          <p:spPr>
            <a:xfrm>
              <a:off x="5157571" y="2793964"/>
              <a:ext cx="3860187"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64" name="Rectangle 63">
            <a:extLst>
              <a:ext uri="{FF2B5EF4-FFF2-40B4-BE49-F238E27FC236}">
                <a16:creationId xmlns:a16="http://schemas.microsoft.com/office/drawing/2014/main" id="{AE4FC6ED-B247-4183-9FA4-FB545ECC8504}"/>
              </a:ext>
            </a:extLst>
          </p:cNvPr>
          <p:cNvSpPr/>
          <p:nvPr/>
        </p:nvSpPr>
        <p:spPr>
          <a:xfrm>
            <a:off x="1532291" y="1256525"/>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5" name="Rectangle 64">
            <a:extLst>
              <a:ext uri="{FF2B5EF4-FFF2-40B4-BE49-F238E27FC236}">
                <a16:creationId xmlns:a16="http://schemas.microsoft.com/office/drawing/2014/main" id="{9252E661-F697-4873-B6D0-E4BD1728DC32}"/>
              </a:ext>
            </a:extLst>
          </p:cNvPr>
          <p:cNvSpPr/>
          <p:nvPr/>
        </p:nvSpPr>
        <p:spPr>
          <a:xfrm>
            <a:off x="2561659" y="1395654"/>
            <a:ext cx="2431731"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6" name="Rounded Rectangle 28">
            <a:extLst>
              <a:ext uri="{FF2B5EF4-FFF2-40B4-BE49-F238E27FC236}">
                <a16:creationId xmlns:a16="http://schemas.microsoft.com/office/drawing/2014/main" id="{99BD1DA9-1FC7-4C83-8891-4BDB54DB8D65}"/>
              </a:ext>
            </a:extLst>
          </p:cNvPr>
          <p:cNvSpPr/>
          <p:nvPr/>
        </p:nvSpPr>
        <p:spPr>
          <a:xfrm>
            <a:off x="2438541" y="1884552"/>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7" name="Rounded Rectangle 28">
            <a:extLst>
              <a:ext uri="{FF2B5EF4-FFF2-40B4-BE49-F238E27FC236}">
                <a16:creationId xmlns:a16="http://schemas.microsoft.com/office/drawing/2014/main" id="{736A3C99-F895-4A8B-8637-15F1781AF709}"/>
              </a:ext>
            </a:extLst>
          </p:cNvPr>
          <p:cNvSpPr/>
          <p:nvPr/>
        </p:nvSpPr>
        <p:spPr>
          <a:xfrm>
            <a:off x="3052623" y="1884552"/>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8" name="Rounded Rectangle 28">
            <a:extLst>
              <a:ext uri="{FF2B5EF4-FFF2-40B4-BE49-F238E27FC236}">
                <a16:creationId xmlns:a16="http://schemas.microsoft.com/office/drawing/2014/main" id="{9780AFD1-6081-4E53-A28B-FCC679E1B84A}"/>
              </a:ext>
            </a:extLst>
          </p:cNvPr>
          <p:cNvSpPr/>
          <p:nvPr/>
        </p:nvSpPr>
        <p:spPr>
          <a:xfrm>
            <a:off x="3666705" y="1884552"/>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9" name="Flowchart: Magnetic Disk 68">
            <a:extLst>
              <a:ext uri="{FF2B5EF4-FFF2-40B4-BE49-F238E27FC236}">
                <a16:creationId xmlns:a16="http://schemas.microsoft.com/office/drawing/2014/main" id="{891BEACE-8B3D-4B9A-A85F-C235741DF055}"/>
              </a:ext>
            </a:extLst>
          </p:cNvPr>
          <p:cNvSpPr/>
          <p:nvPr/>
        </p:nvSpPr>
        <p:spPr>
          <a:xfrm>
            <a:off x="4280786" y="1888877"/>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70" name="Picture 69">
            <a:extLst>
              <a:ext uri="{FF2B5EF4-FFF2-40B4-BE49-F238E27FC236}">
                <a16:creationId xmlns:a16="http://schemas.microsoft.com/office/drawing/2014/main" id="{91C92D66-3FDD-49DF-8718-CB5A539BD469}"/>
              </a:ext>
            </a:extLst>
          </p:cNvPr>
          <p:cNvPicPr>
            <a:picLocks noChangeAspect="1"/>
          </p:cNvPicPr>
          <p:nvPr/>
        </p:nvPicPr>
        <p:blipFill>
          <a:blip r:embed="rId18"/>
          <a:stretch>
            <a:fillRect/>
          </a:stretch>
        </p:blipFill>
        <p:spPr>
          <a:xfrm>
            <a:off x="1788990" y="1521044"/>
            <a:ext cx="256121" cy="223894"/>
          </a:xfrm>
          <a:prstGeom prst="rect">
            <a:avLst/>
          </a:prstGeom>
        </p:spPr>
      </p:pic>
      <p:sp>
        <p:nvSpPr>
          <p:cNvPr id="71" name="Rounded Rectangle 28">
            <a:extLst>
              <a:ext uri="{FF2B5EF4-FFF2-40B4-BE49-F238E27FC236}">
                <a16:creationId xmlns:a16="http://schemas.microsoft.com/office/drawing/2014/main" id="{B0643E75-8047-4863-ABC6-F686F54DB702}"/>
              </a:ext>
            </a:extLst>
          </p:cNvPr>
          <p:cNvSpPr/>
          <p:nvPr/>
        </p:nvSpPr>
        <p:spPr>
          <a:xfrm>
            <a:off x="1629059" y="1870263"/>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72" name="Rectangle 71">
            <a:extLst>
              <a:ext uri="{FF2B5EF4-FFF2-40B4-BE49-F238E27FC236}">
                <a16:creationId xmlns:a16="http://schemas.microsoft.com/office/drawing/2014/main" id="{100868AC-1F3B-46A2-91F9-A4989E879B73}"/>
              </a:ext>
            </a:extLst>
          </p:cNvPr>
          <p:cNvSpPr/>
          <p:nvPr/>
        </p:nvSpPr>
        <p:spPr>
          <a:xfrm>
            <a:off x="2354028" y="1256525"/>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Rounded Rectangle 28">
            <a:extLst>
              <a:ext uri="{FF2B5EF4-FFF2-40B4-BE49-F238E27FC236}">
                <a16:creationId xmlns:a16="http://schemas.microsoft.com/office/drawing/2014/main" id="{065F0515-9198-4858-9AEE-5C5B25B8ED22}"/>
              </a:ext>
            </a:extLst>
          </p:cNvPr>
          <p:cNvSpPr/>
          <p:nvPr/>
        </p:nvSpPr>
        <p:spPr>
          <a:xfrm>
            <a:off x="4888770" y="1884552"/>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74" name="Rectangle 73">
            <a:extLst>
              <a:ext uri="{FF2B5EF4-FFF2-40B4-BE49-F238E27FC236}">
                <a16:creationId xmlns:a16="http://schemas.microsoft.com/office/drawing/2014/main" id="{4F2D8CD8-CD83-4BC3-B793-15F42E3B219F}"/>
              </a:ext>
            </a:extLst>
          </p:cNvPr>
          <p:cNvSpPr/>
          <p:nvPr/>
        </p:nvSpPr>
        <p:spPr>
          <a:xfrm>
            <a:off x="5581391" y="1221787"/>
            <a:ext cx="2985826" cy="900246"/>
          </a:xfrm>
          <a:prstGeom prst="rect">
            <a:avLst/>
          </a:prstGeom>
        </p:spPr>
        <p:txBody>
          <a:bodyPr wrap="square">
            <a:spAutoFit/>
          </a:bodyPr>
          <a:lstStyle/>
          <a:p>
            <a:r>
              <a:rPr lang="en-US" sz="1050" dirty="0"/>
              <a:t>SO – Service Orchestrator</a:t>
            </a:r>
          </a:p>
          <a:p>
            <a:r>
              <a:rPr lang="en-US" sz="1050" dirty="0"/>
              <a:t>SDN-C – Service Design Network Controller</a:t>
            </a:r>
          </a:p>
          <a:p>
            <a:r>
              <a:rPr lang="en-US" sz="1050" dirty="0"/>
              <a:t>DCA&amp;E – Data Collection Analytics &amp; Events</a:t>
            </a:r>
          </a:p>
          <a:p>
            <a:r>
              <a:rPr lang="en-US" sz="1050" dirty="0"/>
              <a:t>A&amp;AI – Available &amp; Active Inventory</a:t>
            </a:r>
          </a:p>
          <a:p>
            <a:r>
              <a:rPr lang="en-US" sz="1050" dirty="0"/>
              <a:t>APP-C – Application Control</a:t>
            </a:r>
          </a:p>
        </p:txBody>
      </p:sp>
      <p:sp>
        <p:nvSpPr>
          <p:cNvPr id="75" name="Rectangle 74">
            <a:extLst>
              <a:ext uri="{FF2B5EF4-FFF2-40B4-BE49-F238E27FC236}">
                <a16:creationId xmlns:a16="http://schemas.microsoft.com/office/drawing/2014/main" id="{BF0278AB-6523-4AA4-83C2-B9C427D336DB}"/>
              </a:ext>
            </a:extLst>
          </p:cNvPr>
          <p:cNvSpPr/>
          <p:nvPr/>
        </p:nvSpPr>
        <p:spPr>
          <a:xfrm>
            <a:off x="48768" y="691662"/>
            <a:ext cx="9033837" cy="579120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TextBox 75">
            <a:extLst>
              <a:ext uri="{FF2B5EF4-FFF2-40B4-BE49-F238E27FC236}">
                <a16:creationId xmlns:a16="http://schemas.microsoft.com/office/drawing/2014/main" id="{58D3DEE9-1C08-41BD-ADAB-701B7186AA9F}"/>
              </a:ext>
            </a:extLst>
          </p:cNvPr>
          <p:cNvSpPr txBox="1"/>
          <p:nvPr/>
        </p:nvSpPr>
        <p:spPr>
          <a:xfrm>
            <a:off x="3043081" y="3622707"/>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7" name="Rectangle 76">
            <a:extLst>
              <a:ext uri="{FF2B5EF4-FFF2-40B4-BE49-F238E27FC236}">
                <a16:creationId xmlns:a16="http://schemas.microsoft.com/office/drawing/2014/main" id="{4F65472D-F6D5-44AF-9C09-8355BD0E6210}"/>
              </a:ext>
            </a:extLst>
          </p:cNvPr>
          <p:cNvSpPr/>
          <p:nvPr/>
        </p:nvSpPr>
        <p:spPr>
          <a:xfrm>
            <a:off x="1029598" y="3503834"/>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8" name="TextBox 77">
            <a:extLst>
              <a:ext uri="{FF2B5EF4-FFF2-40B4-BE49-F238E27FC236}">
                <a16:creationId xmlns:a16="http://schemas.microsoft.com/office/drawing/2014/main" id="{B79FAF2E-301B-4296-B335-742C59814DAF}"/>
              </a:ext>
            </a:extLst>
          </p:cNvPr>
          <p:cNvSpPr txBox="1"/>
          <p:nvPr/>
        </p:nvSpPr>
        <p:spPr>
          <a:xfrm>
            <a:off x="1730370" y="4823401"/>
            <a:ext cx="900634" cy="300082"/>
          </a:xfrm>
          <a:prstGeom prst="rect">
            <a:avLst/>
          </a:prstGeom>
          <a:noFill/>
        </p:spPr>
        <p:txBody>
          <a:bodyPr wrap="square" rtlCol="0">
            <a:spAutoFit/>
          </a:bodyPr>
          <a:lstStyle/>
          <a:p>
            <a:r>
              <a:rPr lang="en-US" sz="1350" dirty="0">
                <a:solidFill>
                  <a:srgbClr val="0000CC"/>
                </a:solidFill>
              </a:rPr>
              <a:t>RAP</a:t>
            </a:r>
          </a:p>
        </p:txBody>
      </p:sp>
      <p:sp>
        <p:nvSpPr>
          <p:cNvPr id="79" name="TextBox 78">
            <a:extLst>
              <a:ext uri="{FF2B5EF4-FFF2-40B4-BE49-F238E27FC236}">
                <a16:creationId xmlns:a16="http://schemas.microsoft.com/office/drawing/2014/main" id="{46CEEABA-96A8-457F-B86A-F26EA2CA9797}"/>
              </a:ext>
            </a:extLst>
          </p:cNvPr>
          <p:cNvSpPr txBox="1"/>
          <p:nvPr/>
        </p:nvSpPr>
        <p:spPr>
          <a:xfrm>
            <a:off x="1474931" y="3890449"/>
            <a:ext cx="900634" cy="261610"/>
          </a:xfrm>
          <a:prstGeom prst="rect">
            <a:avLst/>
          </a:prstGeom>
          <a:noFill/>
        </p:spPr>
        <p:txBody>
          <a:bodyPr wrap="square" rtlCol="0">
            <a:spAutoFit/>
          </a:bodyPr>
          <a:lstStyle/>
          <a:p>
            <a:r>
              <a:rPr lang="en-US" sz="1100" dirty="0">
                <a:solidFill>
                  <a:srgbClr val="0000CC"/>
                </a:solidFill>
              </a:rPr>
              <a:t>RF</a:t>
            </a:r>
          </a:p>
        </p:txBody>
      </p:sp>
      <p:sp>
        <p:nvSpPr>
          <p:cNvPr id="84" name="Rounded Rectangle 30">
            <a:extLst>
              <a:ext uri="{FF2B5EF4-FFF2-40B4-BE49-F238E27FC236}">
                <a16:creationId xmlns:a16="http://schemas.microsoft.com/office/drawing/2014/main" id="{A951DC96-A0F2-4ABF-8295-096E685811DD}"/>
              </a:ext>
            </a:extLst>
          </p:cNvPr>
          <p:cNvSpPr/>
          <p:nvPr/>
        </p:nvSpPr>
        <p:spPr>
          <a:xfrm>
            <a:off x="7769140" y="350383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AMF</a:t>
            </a:r>
          </a:p>
        </p:txBody>
      </p:sp>
      <p:pic>
        <p:nvPicPr>
          <p:cNvPr id="80" name="Picture 6" descr="C:\Users\cheung\AppData\Local\Temp\SNAGHTML225242ed.PNG">
            <a:extLst>
              <a:ext uri="{FF2B5EF4-FFF2-40B4-BE49-F238E27FC236}">
                <a16:creationId xmlns:a16="http://schemas.microsoft.com/office/drawing/2014/main" id="{171F599D-8CA2-4421-B29C-95F76DEBE061}"/>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4FDDF37-0A20-43C6-8EF3-45F52C7A6B2A}"/>
              </a:ext>
            </a:extLst>
          </p:cNvPr>
          <p:cNvSpPr txBox="1"/>
          <p:nvPr/>
        </p:nvSpPr>
        <p:spPr>
          <a:xfrm>
            <a:off x="2773203" y="4101815"/>
            <a:ext cx="301686" cy="261610"/>
          </a:xfrm>
          <a:prstGeom prst="rect">
            <a:avLst/>
          </a:prstGeom>
          <a:noFill/>
        </p:spPr>
        <p:txBody>
          <a:bodyPr wrap="square" rtlCol="0">
            <a:spAutoFit/>
          </a:bodyPr>
          <a:lstStyle/>
          <a:p>
            <a:r>
              <a:rPr lang="en-US" sz="1050" dirty="0"/>
              <a:t>1</a:t>
            </a:r>
          </a:p>
        </p:txBody>
      </p:sp>
      <p:sp>
        <p:nvSpPr>
          <p:cNvPr id="81" name="TextBox 80">
            <a:extLst>
              <a:ext uri="{FF2B5EF4-FFF2-40B4-BE49-F238E27FC236}">
                <a16:creationId xmlns:a16="http://schemas.microsoft.com/office/drawing/2014/main" id="{EA8739F5-6E7B-47E4-B512-1F3CC49FD677}"/>
              </a:ext>
            </a:extLst>
          </p:cNvPr>
          <p:cNvSpPr txBox="1"/>
          <p:nvPr/>
        </p:nvSpPr>
        <p:spPr>
          <a:xfrm>
            <a:off x="2594638" y="4101815"/>
            <a:ext cx="301686" cy="261610"/>
          </a:xfrm>
          <a:prstGeom prst="rect">
            <a:avLst/>
          </a:prstGeom>
          <a:noFill/>
        </p:spPr>
        <p:txBody>
          <a:bodyPr wrap="square" rtlCol="0">
            <a:spAutoFit/>
          </a:bodyPr>
          <a:lstStyle/>
          <a:p>
            <a:r>
              <a:rPr lang="en-US" sz="1050" dirty="0"/>
              <a:t>N</a:t>
            </a:r>
          </a:p>
        </p:txBody>
      </p:sp>
      <p:sp>
        <p:nvSpPr>
          <p:cNvPr id="82" name="TextBox 81">
            <a:extLst>
              <a:ext uri="{FF2B5EF4-FFF2-40B4-BE49-F238E27FC236}">
                <a16:creationId xmlns:a16="http://schemas.microsoft.com/office/drawing/2014/main" id="{62E41530-467D-4840-BAA1-D3FFA24F161A}"/>
              </a:ext>
            </a:extLst>
          </p:cNvPr>
          <p:cNvSpPr txBox="1"/>
          <p:nvPr/>
        </p:nvSpPr>
        <p:spPr>
          <a:xfrm>
            <a:off x="1968627" y="4098762"/>
            <a:ext cx="301686" cy="261610"/>
          </a:xfrm>
          <a:prstGeom prst="rect">
            <a:avLst/>
          </a:prstGeom>
          <a:noFill/>
        </p:spPr>
        <p:txBody>
          <a:bodyPr wrap="square" rtlCol="0">
            <a:spAutoFit/>
          </a:bodyPr>
          <a:lstStyle/>
          <a:p>
            <a:r>
              <a:rPr lang="en-US" sz="1050" dirty="0"/>
              <a:t>1</a:t>
            </a:r>
          </a:p>
        </p:txBody>
      </p:sp>
      <p:sp>
        <p:nvSpPr>
          <p:cNvPr id="83" name="TextBox 82">
            <a:extLst>
              <a:ext uri="{FF2B5EF4-FFF2-40B4-BE49-F238E27FC236}">
                <a16:creationId xmlns:a16="http://schemas.microsoft.com/office/drawing/2014/main" id="{6EAC6675-995C-4FE7-A8CD-4440EE4DFE24}"/>
              </a:ext>
            </a:extLst>
          </p:cNvPr>
          <p:cNvSpPr txBox="1"/>
          <p:nvPr/>
        </p:nvSpPr>
        <p:spPr>
          <a:xfrm>
            <a:off x="1604322" y="4098762"/>
            <a:ext cx="301686" cy="261610"/>
          </a:xfrm>
          <a:prstGeom prst="rect">
            <a:avLst/>
          </a:prstGeom>
          <a:noFill/>
        </p:spPr>
        <p:txBody>
          <a:bodyPr wrap="square" rtlCol="0">
            <a:spAutoFit/>
          </a:bodyPr>
          <a:lstStyle/>
          <a:p>
            <a:r>
              <a:rPr lang="en-US" sz="1050" dirty="0"/>
              <a:t>N</a:t>
            </a:r>
          </a:p>
        </p:txBody>
      </p:sp>
    </p:spTree>
    <p:extLst>
      <p:ext uri="{BB962C8B-B14F-4D97-AF65-F5344CB8AC3E}">
        <p14:creationId xmlns:p14="http://schemas.microsoft.com/office/powerpoint/2010/main" val="1159507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Oval 52">
            <a:extLst>
              <a:ext uri="{FF2B5EF4-FFF2-40B4-BE49-F238E27FC236}">
                <a16:creationId xmlns:a16="http://schemas.microsoft.com/office/drawing/2014/main" id="{2B058CC4-4E3C-43D1-89BD-F0885BBAFAE1}"/>
              </a:ext>
            </a:extLst>
          </p:cNvPr>
          <p:cNvSpPr/>
          <p:nvPr/>
        </p:nvSpPr>
        <p:spPr>
          <a:xfrm>
            <a:off x="2999807" y="606505"/>
            <a:ext cx="3144385" cy="348776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558E309A-6E55-457E-9F1D-4AEF110FD8F3}"/>
              </a:ext>
            </a:extLst>
          </p:cNvPr>
          <p:cNvSpPr/>
          <p:nvPr/>
        </p:nvSpPr>
        <p:spPr>
          <a:xfrm>
            <a:off x="1731592" y="259099"/>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2C92155-4F8B-4EF5-8A58-325FE33360B2}"/>
              </a:ext>
            </a:extLst>
          </p:cNvPr>
          <p:cNvSpPr txBox="1"/>
          <p:nvPr/>
        </p:nvSpPr>
        <p:spPr>
          <a:xfrm>
            <a:off x="1511255" y="182343"/>
            <a:ext cx="1493679" cy="646331"/>
          </a:xfrm>
          <a:prstGeom prst="rect">
            <a:avLst/>
          </a:prstGeom>
          <a:noFill/>
        </p:spPr>
        <p:txBody>
          <a:bodyPr wrap="none" rtlCol="0">
            <a:spAutoFit/>
          </a:bodyPr>
          <a:lstStyle/>
          <a:p>
            <a:r>
              <a:rPr lang="en-US" dirty="0"/>
              <a:t>Cell</a:t>
            </a:r>
          </a:p>
          <a:p>
            <a:r>
              <a:rPr lang="en-US" dirty="0"/>
              <a:t>Carrier-Sector</a:t>
            </a:r>
          </a:p>
        </p:txBody>
      </p:sp>
      <p:pic>
        <p:nvPicPr>
          <p:cNvPr id="6" name="Picture 5">
            <a:extLst>
              <a:ext uri="{FF2B5EF4-FFF2-40B4-BE49-F238E27FC236}">
                <a16:creationId xmlns:a16="http://schemas.microsoft.com/office/drawing/2014/main" id="{5F9833E1-0314-4A30-BC37-1DFD1976E35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0586" y="2300599"/>
            <a:ext cx="536122" cy="227540"/>
          </a:xfrm>
          <a:prstGeom prst="rect">
            <a:avLst/>
          </a:prstGeom>
        </p:spPr>
      </p:pic>
      <p:sp>
        <p:nvSpPr>
          <p:cNvPr id="7" name="Rounded Rectangle 27">
            <a:extLst>
              <a:ext uri="{FF2B5EF4-FFF2-40B4-BE49-F238E27FC236}">
                <a16:creationId xmlns:a16="http://schemas.microsoft.com/office/drawing/2014/main" id="{C1D42380-2ACB-4222-8CF6-59A63137C75B}"/>
              </a:ext>
            </a:extLst>
          </p:cNvPr>
          <p:cNvSpPr/>
          <p:nvPr/>
        </p:nvSpPr>
        <p:spPr>
          <a:xfrm>
            <a:off x="3316864" y="2585995"/>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8" name="Rounded Rectangle 28">
            <a:extLst>
              <a:ext uri="{FF2B5EF4-FFF2-40B4-BE49-F238E27FC236}">
                <a16:creationId xmlns:a16="http://schemas.microsoft.com/office/drawing/2014/main" id="{3EDECE1E-8BAA-46B2-95EB-3DD3215171AF}"/>
              </a:ext>
            </a:extLst>
          </p:cNvPr>
          <p:cNvSpPr/>
          <p:nvPr/>
        </p:nvSpPr>
        <p:spPr>
          <a:xfrm>
            <a:off x="4384337" y="258599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9" name="Rounded Rectangle 29">
            <a:extLst>
              <a:ext uri="{FF2B5EF4-FFF2-40B4-BE49-F238E27FC236}">
                <a16:creationId xmlns:a16="http://schemas.microsoft.com/office/drawing/2014/main" id="{49EA40E9-5BDA-4D52-85B8-204325C1B1AD}"/>
              </a:ext>
            </a:extLst>
          </p:cNvPr>
          <p:cNvSpPr/>
          <p:nvPr/>
        </p:nvSpPr>
        <p:spPr>
          <a:xfrm>
            <a:off x="5157340" y="2585995"/>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p:txBody>
      </p:sp>
      <p:sp>
        <p:nvSpPr>
          <p:cNvPr id="10" name="TextBox 9">
            <a:extLst>
              <a:ext uri="{FF2B5EF4-FFF2-40B4-BE49-F238E27FC236}">
                <a16:creationId xmlns:a16="http://schemas.microsoft.com/office/drawing/2014/main" id="{94A7FE01-B062-43D8-9D03-7AD85D7B20C2}"/>
              </a:ext>
            </a:extLst>
          </p:cNvPr>
          <p:cNvSpPr txBox="1"/>
          <p:nvPr/>
        </p:nvSpPr>
        <p:spPr>
          <a:xfrm>
            <a:off x="3355840" y="1857272"/>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1" name="TextBox 10">
            <a:extLst>
              <a:ext uri="{FF2B5EF4-FFF2-40B4-BE49-F238E27FC236}">
                <a16:creationId xmlns:a16="http://schemas.microsoft.com/office/drawing/2014/main" id="{29994694-65F5-480A-AE2D-E485E74E38C3}"/>
              </a:ext>
            </a:extLst>
          </p:cNvPr>
          <p:cNvSpPr txBox="1"/>
          <p:nvPr/>
        </p:nvSpPr>
        <p:spPr>
          <a:xfrm>
            <a:off x="4486320" y="1993823"/>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4" name="Straight Connector 23">
            <a:extLst>
              <a:ext uri="{FF2B5EF4-FFF2-40B4-BE49-F238E27FC236}">
                <a16:creationId xmlns:a16="http://schemas.microsoft.com/office/drawing/2014/main" id="{2D21F0B2-7802-4BBA-A909-E997ACE0DBEF}"/>
              </a:ext>
            </a:extLst>
          </p:cNvPr>
          <p:cNvCxnSpPr>
            <a:stCxn id="7" idx="3"/>
            <a:endCxn id="8" idx="1"/>
          </p:cNvCxnSpPr>
          <p:nvPr/>
        </p:nvCxnSpPr>
        <p:spPr>
          <a:xfrm>
            <a:off x="3948159" y="2765399"/>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4F9F4F3-F09C-44B1-90C5-CF6B5D651927}"/>
              </a:ext>
            </a:extLst>
          </p:cNvPr>
          <p:cNvSpPr txBox="1"/>
          <p:nvPr/>
        </p:nvSpPr>
        <p:spPr>
          <a:xfrm>
            <a:off x="3889642" y="2820092"/>
            <a:ext cx="900634" cy="261610"/>
          </a:xfrm>
          <a:prstGeom prst="rect">
            <a:avLst/>
          </a:prstGeom>
          <a:noFill/>
        </p:spPr>
        <p:txBody>
          <a:bodyPr wrap="square" rtlCol="0">
            <a:spAutoFit/>
          </a:bodyPr>
          <a:lstStyle/>
          <a:p>
            <a:r>
              <a:rPr lang="en-US" sz="1100" dirty="0">
                <a:solidFill>
                  <a:srgbClr val="0000CC"/>
                </a:solidFill>
              </a:rPr>
              <a:t>CPRI</a:t>
            </a:r>
          </a:p>
        </p:txBody>
      </p:sp>
      <p:sp>
        <p:nvSpPr>
          <p:cNvPr id="26" name="TextBox 25">
            <a:extLst>
              <a:ext uri="{FF2B5EF4-FFF2-40B4-BE49-F238E27FC236}">
                <a16:creationId xmlns:a16="http://schemas.microsoft.com/office/drawing/2014/main" id="{187A2F9B-1205-44BF-AA11-32218EEBD241}"/>
              </a:ext>
            </a:extLst>
          </p:cNvPr>
          <p:cNvSpPr txBox="1"/>
          <p:nvPr/>
        </p:nvSpPr>
        <p:spPr>
          <a:xfrm>
            <a:off x="5406315" y="2942230"/>
            <a:ext cx="900634" cy="300082"/>
          </a:xfrm>
          <a:prstGeom prst="rect">
            <a:avLst/>
          </a:prstGeom>
          <a:noFill/>
        </p:spPr>
        <p:txBody>
          <a:bodyPr wrap="square" rtlCol="0">
            <a:spAutoFit/>
          </a:bodyPr>
          <a:lstStyle/>
          <a:p>
            <a:r>
              <a:rPr lang="en-US" sz="1350" dirty="0">
                <a:solidFill>
                  <a:srgbClr val="0000CC"/>
                </a:solidFill>
              </a:rPr>
              <a:t>Mid Haul</a:t>
            </a:r>
          </a:p>
        </p:txBody>
      </p:sp>
      <p:pic>
        <p:nvPicPr>
          <p:cNvPr id="27" name="Picture 2" descr="C:\Users\cheung\AppData\Local\Temp\SNAGHTML105560.PNG">
            <a:extLst>
              <a:ext uri="{FF2B5EF4-FFF2-40B4-BE49-F238E27FC236}">
                <a16:creationId xmlns:a16="http://schemas.microsoft.com/office/drawing/2014/main" id="{559708B9-3DE8-4DCF-9650-2EACCE28D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5625" y="2113975"/>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49E7A261-09C8-4EEB-A372-01E035DFD391}"/>
              </a:ext>
            </a:extLst>
          </p:cNvPr>
          <p:cNvPicPr>
            <a:picLocks noChangeAspect="1"/>
          </p:cNvPicPr>
          <p:nvPr/>
        </p:nvPicPr>
        <p:blipFill rotWithShape="1">
          <a:blip r:embed="rId4"/>
          <a:srcRect t="1119"/>
          <a:stretch/>
        </p:blipFill>
        <p:spPr>
          <a:xfrm>
            <a:off x="3503665" y="2116052"/>
            <a:ext cx="284738" cy="444375"/>
          </a:xfrm>
          <a:prstGeom prst="rect">
            <a:avLst/>
          </a:prstGeom>
        </p:spPr>
      </p:pic>
      <p:cxnSp>
        <p:nvCxnSpPr>
          <p:cNvPr id="29" name="Straight Connector 28">
            <a:extLst>
              <a:ext uri="{FF2B5EF4-FFF2-40B4-BE49-F238E27FC236}">
                <a16:creationId xmlns:a16="http://schemas.microsoft.com/office/drawing/2014/main" id="{79AD9A47-B4E8-4FA4-97F5-3D0761849AE1}"/>
              </a:ext>
            </a:extLst>
          </p:cNvPr>
          <p:cNvCxnSpPr>
            <a:cxnSpLocks/>
            <a:stCxn id="8" idx="3"/>
            <a:endCxn id="9" idx="1"/>
          </p:cNvCxnSpPr>
          <p:nvPr/>
        </p:nvCxnSpPr>
        <p:spPr>
          <a:xfrm>
            <a:off x="4946410" y="2765399"/>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DE596DF-CB6B-4030-84EE-C712EC50817F}"/>
              </a:ext>
            </a:extLst>
          </p:cNvPr>
          <p:cNvSpPr txBox="1"/>
          <p:nvPr/>
        </p:nvSpPr>
        <p:spPr>
          <a:xfrm>
            <a:off x="5282785" y="1931733"/>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31" name="Rectangle 30">
            <a:extLst>
              <a:ext uri="{FF2B5EF4-FFF2-40B4-BE49-F238E27FC236}">
                <a16:creationId xmlns:a16="http://schemas.microsoft.com/office/drawing/2014/main" id="{CB71E07C-FB75-41B2-9343-859152C58A48}"/>
              </a:ext>
            </a:extLst>
          </p:cNvPr>
          <p:cNvSpPr/>
          <p:nvPr/>
        </p:nvSpPr>
        <p:spPr>
          <a:xfrm>
            <a:off x="3269302" y="1812860"/>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TextBox 31">
            <a:extLst>
              <a:ext uri="{FF2B5EF4-FFF2-40B4-BE49-F238E27FC236}">
                <a16:creationId xmlns:a16="http://schemas.microsoft.com/office/drawing/2014/main" id="{8DF92344-EDB4-4BE5-9E45-CF20094AB3B5}"/>
              </a:ext>
            </a:extLst>
          </p:cNvPr>
          <p:cNvSpPr txBox="1"/>
          <p:nvPr/>
        </p:nvSpPr>
        <p:spPr>
          <a:xfrm>
            <a:off x="3970074" y="3132427"/>
            <a:ext cx="900634" cy="300082"/>
          </a:xfrm>
          <a:prstGeom prst="rect">
            <a:avLst/>
          </a:prstGeom>
          <a:noFill/>
        </p:spPr>
        <p:txBody>
          <a:bodyPr wrap="square" rtlCol="0">
            <a:spAutoFit/>
          </a:bodyPr>
          <a:lstStyle/>
          <a:p>
            <a:r>
              <a:rPr lang="en-US" sz="1350" dirty="0">
                <a:solidFill>
                  <a:srgbClr val="0000CC"/>
                </a:solidFill>
              </a:rPr>
              <a:t>RAP</a:t>
            </a:r>
          </a:p>
        </p:txBody>
      </p:sp>
      <p:sp>
        <p:nvSpPr>
          <p:cNvPr id="33" name="TextBox 32">
            <a:extLst>
              <a:ext uri="{FF2B5EF4-FFF2-40B4-BE49-F238E27FC236}">
                <a16:creationId xmlns:a16="http://schemas.microsoft.com/office/drawing/2014/main" id="{87E78CDC-4090-4F85-8706-86674AA45BF1}"/>
              </a:ext>
            </a:extLst>
          </p:cNvPr>
          <p:cNvSpPr txBox="1"/>
          <p:nvPr/>
        </p:nvSpPr>
        <p:spPr>
          <a:xfrm>
            <a:off x="3714635" y="2199475"/>
            <a:ext cx="900634" cy="261610"/>
          </a:xfrm>
          <a:prstGeom prst="rect">
            <a:avLst/>
          </a:prstGeom>
          <a:noFill/>
        </p:spPr>
        <p:txBody>
          <a:bodyPr wrap="square" rtlCol="0">
            <a:spAutoFit/>
          </a:bodyPr>
          <a:lstStyle/>
          <a:p>
            <a:r>
              <a:rPr lang="en-US" sz="1100" dirty="0">
                <a:solidFill>
                  <a:srgbClr val="0000CC"/>
                </a:solidFill>
              </a:rPr>
              <a:t>RF</a:t>
            </a:r>
          </a:p>
        </p:txBody>
      </p:sp>
      <p:sp>
        <p:nvSpPr>
          <p:cNvPr id="34" name="TextBox 33">
            <a:extLst>
              <a:ext uri="{FF2B5EF4-FFF2-40B4-BE49-F238E27FC236}">
                <a16:creationId xmlns:a16="http://schemas.microsoft.com/office/drawing/2014/main" id="{A1E135EA-D293-469C-A232-8F9E38236AE2}"/>
              </a:ext>
            </a:extLst>
          </p:cNvPr>
          <p:cNvSpPr txBox="1"/>
          <p:nvPr/>
        </p:nvSpPr>
        <p:spPr>
          <a:xfrm>
            <a:off x="5012907" y="2410841"/>
            <a:ext cx="301686" cy="261610"/>
          </a:xfrm>
          <a:prstGeom prst="rect">
            <a:avLst/>
          </a:prstGeom>
          <a:noFill/>
        </p:spPr>
        <p:txBody>
          <a:bodyPr wrap="square" rtlCol="0">
            <a:spAutoFit/>
          </a:bodyPr>
          <a:lstStyle/>
          <a:p>
            <a:r>
              <a:rPr lang="en-US" sz="1050" dirty="0"/>
              <a:t>1</a:t>
            </a:r>
          </a:p>
        </p:txBody>
      </p:sp>
      <p:sp>
        <p:nvSpPr>
          <p:cNvPr id="35" name="TextBox 34">
            <a:extLst>
              <a:ext uri="{FF2B5EF4-FFF2-40B4-BE49-F238E27FC236}">
                <a16:creationId xmlns:a16="http://schemas.microsoft.com/office/drawing/2014/main" id="{CF64C751-8C7C-48C1-A990-9FE44895360C}"/>
              </a:ext>
            </a:extLst>
          </p:cNvPr>
          <p:cNvSpPr txBox="1"/>
          <p:nvPr/>
        </p:nvSpPr>
        <p:spPr>
          <a:xfrm>
            <a:off x="4834342" y="2410841"/>
            <a:ext cx="301686" cy="261610"/>
          </a:xfrm>
          <a:prstGeom prst="rect">
            <a:avLst/>
          </a:prstGeom>
          <a:noFill/>
        </p:spPr>
        <p:txBody>
          <a:bodyPr wrap="square" rtlCol="0">
            <a:spAutoFit/>
          </a:bodyPr>
          <a:lstStyle/>
          <a:p>
            <a:r>
              <a:rPr lang="en-US" sz="1050" dirty="0"/>
              <a:t>N</a:t>
            </a:r>
          </a:p>
        </p:txBody>
      </p:sp>
      <p:sp>
        <p:nvSpPr>
          <p:cNvPr id="36" name="TextBox 35">
            <a:extLst>
              <a:ext uri="{FF2B5EF4-FFF2-40B4-BE49-F238E27FC236}">
                <a16:creationId xmlns:a16="http://schemas.microsoft.com/office/drawing/2014/main" id="{A629CBAA-7765-471A-8415-EA705B31E54D}"/>
              </a:ext>
            </a:extLst>
          </p:cNvPr>
          <p:cNvSpPr txBox="1"/>
          <p:nvPr/>
        </p:nvSpPr>
        <p:spPr>
          <a:xfrm>
            <a:off x="4208331" y="2407788"/>
            <a:ext cx="301686" cy="261610"/>
          </a:xfrm>
          <a:prstGeom prst="rect">
            <a:avLst/>
          </a:prstGeom>
          <a:noFill/>
        </p:spPr>
        <p:txBody>
          <a:bodyPr wrap="square" rtlCol="0">
            <a:spAutoFit/>
          </a:bodyPr>
          <a:lstStyle/>
          <a:p>
            <a:r>
              <a:rPr lang="en-US" sz="1050" dirty="0"/>
              <a:t>1</a:t>
            </a:r>
          </a:p>
        </p:txBody>
      </p:sp>
      <p:sp>
        <p:nvSpPr>
          <p:cNvPr id="37" name="TextBox 36">
            <a:extLst>
              <a:ext uri="{FF2B5EF4-FFF2-40B4-BE49-F238E27FC236}">
                <a16:creationId xmlns:a16="http://schemas.microsoft.com/office/drawing/2014/main" id="{95A0F01B-1F4E-4BE5-AA12-245154E6A267}"/>
              </a:ext>
            </a:extLst>
          </p:cNvPr>
          <p:cNvSpPr txBox="1"/>
          <p:nvPr/>
        </p:nvSpPr>
        <p:spPr>
          <a:xfrm>
            <a:off x="3844026" y="2407788"/>
            <a:ext cx="301686" cy="261610"/>
          </a:xfrm>
          <a:prstGeom prst="rect">
            <a:avLst/>
          </a:prstGeom>
          <a:noFill/>
        </p:spPr>
        <p:txBody>
          <a:bodyPr wrap="square" rtlCol="0">
            <a:spAutoFit/>
          </a:bodyPr>
          <a:lstStyle/>
          <a:p>
            <a:r>
              <a:rPr lang="en-US" sz="1050" dirty="0"/>
              <a:t>N</a:t>
            </a:r>
          </a:p>
        </p:txBody>
      </p:sp>
      <p:sp>
        <p:nvSpPr>
          <p:cNvPr id="38" name="Oval 37">
            <a:extLst>
              <a:ext uri="{FF2B5EF4-FFF2-40B4-BE49-F238E27FC236}">
                <a16:creationId xmlns:a16="http://schemas.microsoft.com/office/drawing/2014/main" id="{90E05464-854F-4A1E-AA38-167EA5C41B42}"/>
              </a:ext>
            </a:extLst>
          </p:cNvPr>
          <p:cNvSpPr/>
          <p:nvPr/>
        </p:nvSpPr>
        <p:spPr>
          <a:xfrm>
            <a:off x="1723304" y="840393"/>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264A9D6A-9CC3-4DD1-94D5-F5B539D993DA}"/>
              </a:ext>
            </a:extLst>
          </p:cNvPr>
          <p:cNvSpPr txBox="1"/>
          <p:nvPr/>
        </p:nvSpPr>
        <p:spPr>
          <a:xfrm>
            <a:off x="1473706" y="968462"/>
            <a:ext cx="1493679" cy="369332"/>
          </a:xfrm>
          <a:prstGeom prst="rect">
            <a:avLst/>
          </a:prstGeom>
          <a:noFill/>
        </p:spPr>
        <p:txBody>
          <a:bodyPr wrap="none" rtlCol="0">
            <a:spAutoFit/>
          </a:bodyPr>
          <a:lstStyle/>
          <a:p>
            <a:r>
              <a:rPr lang="en-US" dirty="0"/>
              <a:t>Carrier-Sector</a:t>
            </a:r>
          </a:p>
        </p:txBody>
      </p:sp>
      <p:sp>
        <p:nvSpPr>
          <p:cNvPr id="40" name="Oval 39">
            <a:extLst>
              <a:ext uri="{FF2B5EF4-FFF2-40B4-BE49-F238E27FC236}">
                <a16:creationId xmlns:a16="http://schemas.microsoft.com/office/drawing/2014/main" id="{B1835D98-27C3-49C4-AA07-BC1F1F437F13}"/>
              </a:ext>
            </a:extLst>
          </p:cNvPr>
          <p:cNvSpPr/>
          <p:nvPr/>
        </p:nvSpPr>
        <p:spPr>
          <a:xfrm>
            <a:off x="1715016" y="1421687"/>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10ADA0D-2396-4250-8183-436B4C13AD7D}"/>
              </a:ext>
            </a:extLst>
          </p:cNvPr>
          <p:cNvSpPr txBox="1"/>
          <p:nvPr/>
        </p:nvSpPr>
        <p:spPr>
          <a:xfrm>
            <a:off x="1465418" y="1549756"/>
            <a:ext cx="1493679" cy="369332"/>
          </a:xfrm>
          <a:prstGeom prst="rect">
            <a:avLst/>
          </a:prstGeom>
          <a:noFill/>
        </p:spPr>
        <p:txBody>
          <a:bodyPr wrap="none" rtlCol="0">
            <a:spAutoFit/>
          </a:bodyPr>
          <a:lstStyle/>
          <a:p>
            <a:r>
              <a:rPr lang="en-US" dirty="0"/>
              <a:t>Carrier-Sector</a:t>
            </a:r>
          </a:p>
        </p:txBody>
      </p:sp>
      <p:sp>
        <p:nvSpPr>
          <p:cNvPr id="42" name="Oval 41">
            <a:extLst>
              <a:ext uri="{FF2B5EF4-FFF2-40B4-BE49-F238E27FC236}">
                <a16:creationId xmlns:a16="http://schemas.microsoft.com/office/drawing/2014/main" id="{6465832E-1872-4E7D-B825-AB0A1C7A9638}"/>
              </a:ext>
            </a:extLst>
          </p:cNvPr>
          <p:cNvSpPr/>
          <p:nvPr/>
        </p:nvSpPr>
        <p:spPr>
          <a:xfrm>
            <a:off x="1706728" y="2002981"/>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9702CEDC-F2E5-4770-B59F-DB24EC5C8572}"/>
              </a:ext>
            </a:extLst>
          </p:cNvPr>
          <p:cNvSpPr txBox="1"/>
          <p:nvPr/>
        </p:nvSpPr>
        <p:spPr>
          <a:xfrm>
            <a:off x="1457130" y="2131050"/>
            <a:ext cx="1493679" cy="369332"/>
          </a:xfrm>
          <a:prstGeom prst="rect">
            <a:avLst/>
          </a:prstGeom>
          <a:noFill/>
        </p:spPr>
        <p:txBody>
          <a:bodyPr wrap="none" rtlCol="0">
            <a:spAutoFit/>
          </a:bodyPr>
          <a:lstStyle/>
          <a:p>
            <a:r>
              <a:rPr lang="en-US" dirty="0"/>
              <a:t>Carrier-Sector</a:t>
            </a:r>
          </a:p>
        </p:txBody>
      </p:sp>
      <p:sp>
        <p:nvSpPr>
          <p:cNvPr id="44" name="Oval 43">
            <a:extLst>
              <a:ext uri="{FF2B5EF4-FFF2-40B4-BE49-F238E27FC236}">
                <a16:creationId xmlns:a16="http://schemas.microsoft.com/office/drawing/2014/main" id="{76B3FB84-217A-4081-8C0B-2087A967121B}"/>
              </a:ext>
            </a:extLst>
          </p:cNvPr>
          <p:cNvSpPr/>
          <p:nvPr/>
        </p:nvSpPr>
        <p:spPr>
          <a:xfrm>
            <a:off x="1698440" y="2584275"/>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D89E3A5-468E-4F35-BF84-3AB34D0001E1}"/>
              </a:ext>
            </a:extLst>
          </p:cNvPr>
          <p:cNvSpPr txBox="1"/>
          <p:nvPr/>
        </p:nvSpPr>
        <p:spPr>
          <a:xfrm>
            <a:off x="1448842" y="2712344"/>
            <a:ext cx="1493679" cy="369332"/>
          </a:xfrm>
          <a:prstGeom prst="rect">
            <a:avLst/>
          </a:prstGeom>
          <a:noFill/>
        </p:spPr>
        <p:txBody>
          <a:bodyPr wrap="none" rtlCol="0">
            <a:spAutoFit/>
          </a:bodyPr>
          <a:lstStyle/>
          <a:p>
            <a:r>
              <a:rPr lang="en-US" dirty="0"/>
              <a:t>Carrier-Sector</a:t>
            </a:r>
          </a:p>
        </p:txBody>
      </p:sp>
      <p:sp>
        <p:nvSpPr>
          <p:cNvPr id="46" name="Oval 45">
            <a:extLst>
              <a:ext uri="{FF2B5EF4-FFF2-40B4-BE49-F238E27FC236}">
                <a16:creationId xmlns:a16="http://schemas.microsoft.com/office/drawing/2014/main" id="{29560160-CC23-4D6C-825A-9AFE24B091A3}"/>
              </a:ext>
            </a:extLst>
          </p:cNvPr>
          <p:cNvSpPr/>
          <p:nvPr/>
        </p:nvSpPr>
        <p:spPr>
          <a:xfrm>
            <a:off x="1690152" y="3165569"/>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B7F7FA08-EE3A-4CEC-9B6C-A272F298969E}"/>
              </a:ext>
            </a:extLst>
          </p:cNvPr>
          <p:cNvSpPr txBox="1"/>
          <p:nvPr/>
        </p:nvSpPr>
        <p:spPr>
          <a:xfrm>
            <a:off x="1440554" y="3293638"/>
            <a:ext cx="1493679" cy="369332"/>
          </a:xfrm>
          <a:prstGeom prst="rect">
            <a:avLst/>
          </a:prstGeom>
          <a:noFill/>
        </p:spPr>
        <p:txBody>
          <a:bodyPr wrap="none" rtlCol="0">
            <a:spAutoFit/>
          </a:bodyPr>
          <a:lstStyle/>
          <a:p>
            <a:r>
              <a:rPr lang="en-US" dirty="0"/>
              <a:t>Carrier-Sector</a:t>
            </a:r>
          </a:p>
        </p:txBody>
      </p:sp>
      <p:sp>
        <p:nvSpPr>
          <p:cNvPr id="48" name="Oval 47">
            <a:extLst>
              <a:ext uri="{FF2B5EF4-FFF2-40B4-BE49-F238E27FC236}">
                <a16:creationId xmlns:a16="http://schemas.microsoft.com/office/drawing/2014/main" id="{CC66A567-61C3-4B61-BCCC-741EDE49A15B}"/>
              </a:ext>
            </a:extLst>
          </p:cNvPr>
          <p:cNvSpPr/>
          <p:nvPr/>
        </p:nvSpPr>
        <p:spPr>
          <a:xfrm>
            <a:off x="1681864" y="3746863"/>
            <a:ext cx="948492" cy="5812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96722828-FEEF-4DB2-B5FE-37B8E989FE47}"/>
              </a:ext>
            </a:extLst>
          </p:cNvPr>
          <p:cNvSpPr txBox="1"/>
          <p:nvPr/>
        </p:nvSpPr>
        <p:spPr>
          <a:xfrm>
            <a:off x="1432266" y="3874932"/>
            <a:ext cx="1493679" cy="369332"/>
          </a:xfrm>
          <a:prstGeom prst="rect">
            <a:avLst/>
          </a:prstGeom>
          <a:noFill/>
        </p:spPr>
        <p:txBody>
          <a:bodyPr wrap="none" rtlCol="0">
            <a:spAutoFit/>
          </a:bodyPr>
          <a:lstStyle/>
          <a:p>
            <a:r>
              <a:rPr lang="en-US" dirty="0"/>
              <a:t>Carrier-Sector</a:t>
            </a:r>
          </a:p>
        </p:txBody>
      </p:sp>
      <p:sp>
        <p:nvSpPr>
          <p:cNvPr id="50" name="TextBox 49">
            <a:extLst>
              <a:ext uri="{FF2B5EF4-FFF2-40B4-BE49-F238E27FC236}">
                <a16:creationId xmlns:a16="http://schemas.microsoft.com/office/drawing/2014/main" id="{4F913237-9528-4EAD-9E5E-6A6EFC59FA90}"/>
              </a:ext>
            </a:extLst>
          </p:cNvPr>
          <p:cNvSpPr txBox="1"/>
          <p:nvPr/>
        </p:nvSpPr>
        <p:spPr>
          <a:xfrm>
            <a:off x="4807721" y="4401045"/>
            <a:ext cx="4225837" cy="1569660"/>
          </a:xfrm>
          <a:prstGeom prst="rect">
            <a:avLst/>
          </a:prstGeom>
          <a:noFill/>
        </p:spPr>
        <p:txBody>
          <a:bodyPr wrap="none" rtlCol="0">
            <a:spAutoFit/>
          </a:bodyPr>
          <a:lstStyle/>
          <a:p>
            <a:r>
              <a:rPr lang="en-US" sz="1200" dirty="0"/>
              <a:t>Fred</a:t>
            </a:r>
          </a:p>
          <a:p>
            <a:r>
              <a:rPr lang="en-US" sz="1200" dirty="0"/>
              <a:t>RAN management – see it/ performing/ control</a:t>
            </a:r>
          </a:p>
          <a:p>
            <a:r>
              <a:rPr lang="en-US" sz="1200" dirty="0"/>
              <a:t>Performance, 28.541 as anchor</a:t>
            </a:r>
          </a:p>
          <a:p>
            <a:r>
              <a:rPr lang="en-US" sz="1200" dirty="0"/>
              <a:t>Model for gNB.</a:t>
            </a:r>
          </a:p>
          <a:p>
            <a:r>
              <a:rPr lang="en-US" sz="1200" dirty="0"/>
              <a:t>Look at other 3GPP documents to capture common for functions</a:t>
            </a:r>
          </a:p>
          <a:p>
            <a:r>
              <a:rPr lang="en-US" sz="1200" dirty="0"/>
              <a:t>Categorized to lifecycle management; instant. </a:t>
            </a:r>
            <a:r>
              <a:rPr lang="en-US" sz="1200" dirty="0" err="1"/>
              <a:t>Rtconfig</a:t>
            </a:r>
            <a:r>
              <a:rPr lang="en-US" sz="1200" dirty="0"/>
              <a:t>, …</a:t>
            </a:r>
          </a:p>
          <a:p>
            <a:r>
              <a:rPr lang="en-US" sz="1200" dirty="0"/>
              <a:t>Orchestration / Performance FCAPS. LCM</a:t>
            </a:r>
          </a:p>
          <a:p>
            <a:endParaRPr lang="en-US" sz="1200" dirty="0"/>
          </a:p>
        </p:txBody>
      </p:sp>
      <p:sp>
        <p:nvSpPr>
          <p:cNvPr id="52" name="TextBox 51">
            <a:extLst>
              <a:ext uri="{FF2B5EF4-FFF2-40B4-BE49-F238E27FC236}">
                <a16:creationId xmlns:a16="http://schemas.microsoft.com/office/drawing/2014/main" id="{5EF02B91-1663-43AB-BD59-71E5F8D5B06A}"/>
              </a:ext>
            </a:extLst>
          </p:cNvPr>
          <p:cNvSpPr txBox="1"/>
          <p:nvPr/>
        </p:nvSpPr>
        <p:spPr>
          <a:xfrm>
            <a:off x="3892893" y="840327"/>
            <a:ext cx="1597360" cy="646331"/>
          </a:xfrm>
          <a:prstGeom prst="rect">
            <a:avLst/>
          </a:prstGeom>
          <a:noFill/>
        </p:spPr>
        <p:txBody>
          <a:bodyPr wrap="none" rtlCol="0">
            <a:spAutoFit/>
          </a:bodyPr>
          <a:lstStyle/>
          <a:p>
            <a:r>
              <a:rPr lang="en-US" dirty="0"/>
              <a:t>3GPP TS28.541</a:t>
            </a:r>
          </a:p>
          <a:p>
            <a:r>
              <a:rPr lang="en-US" dirty="0"/>
              <a:t>5G NRM</a:t>
            </a:r>
          </a:p>
        </p:txBody>
      </p:sp>
      <p:sp>
        <p:nvSpPr>
          <p:cNvPr id="54" name="TextBox 53">
            <a:extLst>
              <a:ext uri="{FF2B5EF4-FFF2-40B4-BE49-F238E27FC236}">
                <a16:creationId xmlns:a16="http://schemas.microsoft.com/office/drawing/2014/main" id="{742564FD-49DE-4007-9501-FB4980ECBA25}"/>
              </a:ext>
            </a:extLst>
          </p:cNvPr>
          <p:cNvSpPr txBox="1"/>
          <p:nvPr/>
        </p:nvSpPr>
        <p:spPr>
          <a:xfrm>
            <a:off x="310458" y="4338099"/>
            <a:ext cx="4388189" cy="1938992"/>
          </a:xfrm>
          <a:prstGeom prst="rect">
            <a:avLst/>
          </a:prstGeom>
          <a:noFill/>
        </p:spPr>
        <p:txBody>
          <a:bodyPr wrap="none" rtlCol="0">
            <a:spAutoFit/>
          </a:bodyPr>
          <a:lstStyle/>
          <a:p>
            <a:r>
              <a:rPr lang="en-US" sz="1200" b="1" dirty="0">
                <a:solidFill>
                  <a:srgbClr val="FF0000"/>
                </a:solidFill>
              </a:rPr>
              <a:t>GROUPINGS</a:t>
            </a:r>
          </a:p>
          <a:p>
            <a:r>
              <a:rPr lang="en-US" sz="1200" dirty="0"/>
              <a:t>Kevin</a:t>
            </a:r>
          </a:p>
          <a:p>
            <a:r>
              <a:rPr lang="en-US" sz="1200" dirty="0"/>
              <a:t>What parameters are common to many functions</a:t>
            </a:r>
          </a:p>
          <a:p>
            <a:r>
              <a:rPr lang="en-US" sz="1200" dirty="0"/>
              <a:t>Super-class w/ common things and sub-class to particular functions</a:t>
            </a:r>
          </a:p>
          <a:p>
            <a:r>
              <a:rPr lang="en-US" sz="1200" dirty="0"/>
              <a:t>Configurations &amp; groupings.</a:t>
            </a:r>
          </a:p>
          <a:p>
            <a:endParaRPr lang="en-US" sz="1200" dirty="0"/>
          </a:p>
          <a:p>
            <a:r>
              <a:rPr lang="en-US" sz="1200" b="1" dirty="0">
                <a:solidFill>
                  <a:srgbClr val="FF0000"/>
                </a:solidFill>
              </a:rPr>
              <a:t>Different Domains</a:t>
            </a:r>
            <a:endParaRPr lang="en-US" sz="1200" dirty="0"/>
          </a:p>
          <a:p>
            <a:r>
              <a:rPr lang="en-US" sz="1200" dirty="0"/>
              <a:t>Are there common constructs we can use across domains.</a:t>
            </a:r>
          </a:p>
          <a:p>
            <a:r>
              <a:rPr lang="en-US" sz="1200" dirty="0"/>
              <a:t>Optical Fixed Wireless = same Information</a:t>
            </a:r>
          </a:p>
          <a:p>
            <a:r>
              <a:rPr lang="en-US" sz="1200" dirty="0"/>
              <a:t>Data Models domain focused?</a:t>
            </a:r>
          </a:p>
        </p:txBody>
      </p:sp>
    </p:spTree>
    <p:extLst>
      <p:ext uri="{BB962C8B-B14F-4D97-AF65-F5344CB8AC3E}">
        <p14:creationId xmlns:p14="http://schemas.microsoft.com/office/powerpoint/2010/main" val="2229345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CB25ED-9B7D-4504-A825-A4159368C6F3}"/>
              </a:ext>
            </a:extLst>
          </p:cNvPr>
          <p:cNvSpPr txBox="1"/>
          <p:nvPr/>
        </p:nvSpPr>
        <p:spPr>
          <a:xfrm>
            <a:off x="346163" y="761733"/>
            <a:ext cx="1362874" cy="1938992"/>
          </a:xfrm>
          <a:prstGeom prst="rect">
            <a:avLst/>
          </a:prstGeom>
          <a:noFill/>
        </p:spPr>
        <p:txBody>
          <a:bodyPr wrap="none" rtlCol="0">
            <a:spAutoFit/>
          </a:bodyPr>
          <a:lstStyle/>
          <a:p>
            <a:r>
              <a:rPr lang="en-US" sz="1200" dirty="0"/>
              <a:t>Fred F.</a:t>
            </a:r>
          </a:p>
          <a:p>
            <a:r>
              <a:rPr lang="en-US" sz="1200" dirty="0"/>
              <a:t>Bob Pape</a:t>
            </a:r>
          </a:p>
          <a:p>
            <a:r>
              <a:rPr lang="en-US" sz="1200" dirty="0"/>
              <a:t>Chris </a:t>
            </a:r>
            <a:r>
              <a:rPr lang="en-US" sz="1200" dirty="0" err="1"/>
              <a:t>Skowronek</a:t>
            </a:r>
            <a:endParaRPr lang="en-US" sz="1200" dirty="0"/>
          </a:p>
          <a:p>
            <a:r>
              <a:rPr lang="en-US" sz="1200" dirty="0" err="1"/>
              <a:t>Chuyi</a:t>
            </a:r>
            <a:r>
              <a:rPr lang="en-US" sz="1200" dirty="0"/>
              <a:t> Guo</a:t>
            </a:r>
          </a:p>
          <a:p>
            <a:r>
              <a:rPr lang="en-US" sz="1200" dirty="0"/>
              <a:t>Jacqueline Beaulac</a:t>
            </a:r>
          </a:p>
          <a:p>
            <a:r>
              <a:rPr lang="en-US" sz="1200" dirty="0"/>
              <a:t>Marek Kukulski</a:t>
            </a:r>
          </a:p>
          <a:p>
            <a:r>
              <a:rPr lang="en-US" sz="1200" dirty="0"/>
              <a:t>S. Ricci</a:t>
            </a:r>
          </a:p>
          <a:p>
            <a:r>
              <a:rPr lang="en-US" sz="1200" dirty="0" err="1"/>
              <a:t>Yaoguang</a:t>
            </a:r>
            <a:r>
              <a:rPr lang="en-US" sz="1200" dirty="0"/>
              <a:t> Wang</a:t>
            </a:r>
          </a:p>
          <a:p>
            <a:r>
              <a:rPr lang="en-US" sz="1200" dirty="0"/>
              <a:t>Andy Mayer</a:t>
            </a:r>
          </a:p>
          <a:p>
            <a:r>
              <a:rPr lang="en-US" sz="1200" dirty="0"/>
              <a:t>Kevin Skaggs</a:t>
            </a:r>
          </a:p>
        </p:txBody>
      </p:sp>
      <p:sp>
        <p:nvSpPr>
          <p:cNvPr id="3" name="Oval 2">
            <a:extLst>
              <a:ext uri="{FF2B5EF4-FFF2-40B4-BE49-F238E27FC236}">
                <a16:creationId xmlns:a16="http://schemas.microsoft.com/office/drawing/2014/main" id="{2F1DC292-BD97-4AC3-8059-D0576A0F32B9}"/>
              </a:ext>
            </a:extLst>
          </p:cNvPr>
          <p:cNvSpPr/>
          <p:nvPr/>
        </p:nvSpPr>
        <p:spPr>
          <a:xfrm>
            <a:off x="2912824" y="3090220"/>
            <a:ext cx="1319889" cy="1213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artial Circle 1">
            <a:extLst>
              <a:ext uri="{FF2B5EF4-FFF2-40B4-BE49-F238E27FC236}">
                <a16:creationId xmlns:a16="http://schemas.microsoft.com/office/drawing/2014/main" id="{851E166E-24BF-4BA7-9DA5-29E58C9E7509}"/>
              </a:ext>
            </a:extLst>
          </p:cNvPr>
          <p:cNvSpPr/>
          <p:nvPr/>
        </p:nvSpPr>
        <p:spPr>
          <a:xfrm>
            <a:off x="4474838" y="4303820"/>
            <a:ext cx="907085" cy="972922"/>
          </a:xfrm>
          <a:prstGeom prst="pie">
            <a:avLst>
              <a:gd name="adj1" fmla="val 8606849"/>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Partial Circle 5">
            <a:extLst>
              <a:ext uri="{FF2B5EF4-FFF2-40B4-BE49-F238E27FC236}">
                <a16:creationId xmlns:a16="http://schemas.microsoft.com/office/drawing/2014/main" id="{4F06DC21-333B-4707-88D7-D8C3177C4C89}"/>
              </a:ext>
            </a:extLst>
          </p:cNvPr>
          <p:cNvSpPr/>
          <p:nvPr/>
        </p:nvSpPr>
        <p:spPr>
          <a:xfrm rot="7551712">
            <a:off x="4714351" y="4264837"/>
            <a:ext cx="907085" cy="972922"/>
          </a:xfrm>
          <a:prstGeom prst="pie">
            <a:avLst>
              <a:gd name="adj1" fmla="val 8606849"/>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Partial Circle 6">
            <a:extLst>
              <a:ext uri="{FF2B5EF4-FFF2-40B4-BE49-F238E27FC236}">
                <a16:creationId xmlns:a16="http://schemas.microsoft.com/office/drawing/2014/main" id="{F418CEE2-D79F-412D-B9AA-78582FD054CA}"/>
              </a:ext>
            </a:extLst>
          </p:cNvPr>
          <p:cNvSpPr/>
          <p:nvPr/>
        </p:nvSpPr>
        <p:spPr>
          <a:xfrm rot="14609182">
            <a:off x="4659061" y="4526235"/>
            <a:ext cx="907085" cy="972922"/>
          </a:xfrm>
          <a:prstGeom prst="pie">
            <a:avLst>
              <a:gd name="adj1" fmla="val 8606849"/>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9A353E8C-4D7A-46A6-84B8-F43A8F4399CC}"/>
              </a:ext>
            </a:extLst>
          </p:cNvPr>
          <p:cNvSpPr txBox="1"/>
          <p:nvPr/>
        </p:nvSpPr>
        <p:spPr>
          <a:xfrm>
            <a:off x="5251830" y="4449027"/>
            <a:ext cx="372218" cy="369332"/>
          </a:xfrm>
          <a:prstGeom prst="rect">
            <a:avLst/>
          </a:prstGeom>
          <a:noFill/>
        </p:spPr>
        <p:txBody>
          <a:bodyPr wrap="none" rtlCol="0">
            <a:spAutoFit/>
          </a:bodyPr>
          <a:lstStyle/>
          <a:p>
            <a:r>
              <a:rPr lang="en-US" dirty="0"/>
              <a:t>f1</a:t>
            </a:r>
          </a:p>
        </p:txBody>
      </p:sp>
      <p:sp>
        <p:nvSpPr>
          <p:cNvPr id="9" name="TextBox 8">
            <a:extLst>
              <a:ext uri="{FF2B5EF4-FFF2-40B4-BE49-F238E27FC236}">
                <a16:creationId xmlns:a16="http://schemas.microsoft.com/office/drawing/2014/main" id="{D242DE3B-2AE3-4870-A7E3-FEB7709E356B}"/>
              </a:ext>
            </a:extLst>
          </p:cNvPr>
          <p:cNvSpPr txBox="1"/>
          <p:nvPr/>
        </p:nvSpPr>
        <p:spPr>
          <a:xfrm>
            <a:off x="4879612" y="5098071"/>
            <a:ext cx="372218" cy="369332"/>
          </a:xfrm>
          <a:prstGeom prst="rect">
            <a:avLst/>
          </a:prstGeom>
          <a:noFill/>
        </p:spPr>
        <p:txBody>
          <a:bodyPr wrap="none" rtlCol="0">
            <a:spAutoFit/>
          </a:bodyPr>
          <a:lstStyle/>
          <a:p>
            <a:r>
              <a:rPr lang="en-US" dirty="0"/>
              <a:t>f1</a:t>
            </a:r>
          </a:p>
        </p:txBody>
      </p:sp>
      <p:sp>
        <p:nvSpPr>
          <p:cNvPr id="10" name="TextBox 9">
            <a:extLst>
              <a:ext uri="{FF2B5EF4-FFF2-40B4-BE49-F238E27FC236}">
                <a16:creationId xmlns:a16="http://schemas.microsoft.com/office/drawing/2014/main" id="{C826CD54-FF8B-4F5E-A15E-FBC6D8C5F409}"/>
              </a:ext>
            </a:extLst>
          </p:cNvPr>
          <p:cNvSpPr txBox="1"/>
          <p:nvPr/>
        </p:nvSpPr>
        <p:spPr>
          <a:xfrm>
            <a:off x="4493888" y="4449027"/>
            <a:ext cx="372218" cy="369332"/>
          </a:xfrm>
          <a:prstGeom prst="rect">
            <a:avLst/>
          </a:prstGeom>
          <a:noFill/>
        </p:spPr>
        <p:txBody>
          <a:bodyPr wrap="none" rtlCol="0">
            <a:spAutoFit/>
          </a:bodyPr>
          <a:lstStyle/>
          <a:p>
            <a:r>
              <a:rPr lang="en-US" dirty="0"/>
              <a:t>f1</a:t>
            </a:r>
          </a:p>
        </p:txBody>
      </p:sp>
      <p:sp>
        <p:nvSpPr>
          <p:cNvPr id="11" name="TextBox 10">
            <a:extLst>
              <a:ext uri="{FF2B5EF4-FFF2-40B4-BE49-F238E27FC236}">
                <a16:creationId xmlns:a16="http://schemas.microsoft.com/office/drawing/2014/main" id="{D16DF733-3420-4A33-848C-1CDBE4C60784}"/>
              </a:ext>
            </a:extLst>
          </p:cNvPr>
          <p:cNvSpPr txBox="1"/>
          <p:nvPr/>
        </p:nvSpPr>
        <p:spPr>
          <a:xfrm>
            <a:off x="5640628" y="4790281"/>
            <a:ext cx="1221809" cy="369332"/>
          </a:xfrm>
          <a:prstGeom prst="rect">
            <a:avLst/>
          </a:prstGeom>
          <a:noFill/>
        </p:spPr>
        <p:txBody>
          <a:bodyPr wrap="none" rtlCol="0">
            <a:spAutoFit/>
          </a:bodyPr>
          <a:lstStyle/>
          <a:p>
            <a:r>
              <a:rPr lang="en-US" dirty="0"/>
              <a:t>orthogonal</a:t>
            </a:r>
          </a:p>
        </p:txBody>
      </p:sp>
    </p:spTree>
    <p:extLst>
      <p:ext uri="{BB962C8B-B14F-4D97-AF65-F5344CB8AC3E}">
        <p14:creationId xmlns:p14="http://schemas.microsoft.com/office/powerpoint/2010/main" val="2010389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Service Modeling &amp; 5G Service Creation</a:t>
            </a:r>
            <a:endParaRPr lang="ru-RU" dirty="0">
              <a:solidFill>
                <a:schemeClr val="bg1"/>
              </a:solidFill>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855380" cy="307777"/>
          </a:xfrm>
          <a:prstGeom prst="rect">
            <a:avLst/>
          </a:prstGeom>
          <a:noFill/>
        </p:spPr>
        <p:txBody>
          <a:bodyPr wrap="none" rtlCol="0">
            <a:spAutoFit/>
          </a:bodyPr>
          <a:lstStyle/>
          <a:p>
            <a:r>
              <a:rPr lang="en-US" sz="1400" dirty="0">
                <a:solidFill>
                  <a:schemeClr val="bg1"/>
                </a:solidFill>
              </a:rPr>
              <a:t>Benjamin Cheung, PhD</a:t>
            </a:r>
          </a:p>
        </p:txBody>
      </p:sp>
      <p:pic>
        <p:nvPicPr>
          <p:cNvPr id="12" name="Picture 2" descr="C:\Users\cheung\AppData\Local\Temp\SNAGHTML224c3c67.PNG">
            <a:extLst>
              <a:ext uri="{FF2B5EF4-FFF2-40B4-BE49-F238E27FC236}">
                <a16:creationId xmlns:a16="http://schemas.microsoft.com/office/drawing/2014/main" id="{0E2BE7CE-3A78-4D99-94C7-DE28B07F06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0186" y="3109194"/>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31cda19.PNG">
            <a:extLst>
              <a:ext uri="{FF2B5EF4-FFF2-40B4-BE49-F238E27FC236}">
                <a16:creationId xmlns:a16="http://schemas.microsoft.com/office/drawing/2014/main" id="{E95F93CB-E2AF-4FD4-9B8F-CEEB2CD98A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330" y="3061650"/>
            <a:ext cx="1468184" cy="147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575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a16="http://schemas.microsoft.com/office/drawing/2014/main" id="{773F5B9C-B912-4426-BAF6-CA05A3DA31A3}"/>
              </a:ext>
            </a:extLst>
          </p:cNvPr>
          <p:cNvSpPr/>
          <p:nvPr/>
        </p:nvSpPr>
        <p:spPr>
          <a:xfrm>
            <a:off x="6756742" y="2470739"/>
            <a:ext cx="2085521" cy="4032566"/>
          </a:xfrm>
          <a:prstGeom prst="roundRect">
            <a:avLst>
              <a:gd name="adj" fmla="val 3714"/>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Rounded Corners 48">
            <a:extLst>
              <a:ext uri="{FF2B5EF4-FFF2-40B4-BE49-F238E27FC236}">
                <a16:creationId xmlns:a16="http://schemas.microsoft.com/office/drawing/2014/main" id="{EEEFA124-6B4C-468A-898B-17809A1D0CB9}"/>
              </a:ext>
            </a:extLst>
          </p:cNvPr>
          <p:cNvSpPr/>
          <p:nvPr/>
        </p:nvSpPr>
        <p:spPr>
          <a:xfrm>
            <a:off x="4589154" y="2470739"/>
            <a:ext cx="2085521" cy="4032566"/>
          </a:xfrm>
          <a:prstGeom prst="roundRect">
            <a:avLst>
              <a:gd name="adj" fmla="val 3714"/>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Rounded Corners 49">
            <a:extLst>
              <a:ext uri="{FF2B5EF4-FFF2-40B4-BE49-F238E27FC236}">
                <a16:creationId xmlns:a16="http://schemas.microsoft.com/office/drawing/2014/main" id="{1D51DA65-9A2E-45E3-9796-46358C312AC5}"/>
              </a:ext>
            </a:extLst>
          </p:cNvPr>
          <p:cNvSpPr/>
          <p:nvPr/>
        </p:nvSpPr>
        <p:spPr>
          <a:xfrm>
            <a:off x="2409317" y="2470739"/>
            <a:ext cx="2085521" cy="4032566"/>
          </a:xfrm>
          <a:prstGeom prst="roundRect">
            <a:avLst>
              <a:gd name="adj" fmla="val 3714"/>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Rounded Corners 50">
            <a:extLst>
              <a:ext uri="{FF2B5EF4-FFF2-40B4-BE49-F238E27FC236}">
                <a16:creationId xmlns:a16="http://schemas.microsoft.com/office/drawing/2014/main" id="{8783EB64-58B8-42F7-BD66-536592B5FE98}"/>
              </a:ext>
            </a:extLst>
          </p:cNvPr>
          <p:cNvSpPr/>
          <p:nvPr/>
        </p:nvSpPr>
        <p:spPr>
          <a:xfrm>
            <a:off x="241729" y="2470739"/>
            <a:ext cx="2085521" cy="4032566"/>
          </a:xfrm>
          <a:prstGeom prst="roundRect">
            <a:avLst>
              <a:gd name="adj" fmla="val 371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5081840"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Modeling a 5G Service</a:t>
            </a:r>
            <a:endParaRPr lang="en-US" sz="3200" dirty="0"/>
          </a:p>
        </p:txBody>
      </p:sp>
      <p:grpSp>
        <p:nvGrpSpPr>
          <p:cNvPr id="9" name="Group 8">
            <a:extLst>
              <a:ext uri="{FF2B5EF4-FFF2-40B4-BE49-F238E27FC236}">
                <a16:creationId xmlns:a16="http://schemas.microsoft.com/office/drawing/2014/main" id="{2B5BF801-7A33-4B8B-A718-0F34D80852C0}"/>
              </a:ext>
            </a:extLst>
          </p:cNvPr>
          <p:cNvGrpSpPr/>
          <p:nvPr/>
        </p:nvGrpSpPr>
        <p:grpSpPr>
          <a:xfrm>
            <a:off x="2629384" y="5255919"/>
            <a:ext cx="1703535" cy="747477"/>
            <a:chOff x="2335426" y="2514837"/>
            <a:chExt cx="1703535" cy="825263"/>
          </a:xfrm>
        </p:grpSpPr>
        <p:sp>
          <p:nvSpPr>
            <p:cNvPr id="10" name="Rectangle: Rounded Corners 9">
              <a:extLst>
                <a:ext uri="{FF2B5EF4-FFF2-40B4-BE49-F238E27FC236}">
                  <a16:creationId xmlns:a16="http://schemas.microsoft.com/office/drawing/2014/main" id="{06ACE952-D032-4A5B-B0EA-0BF069887C1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11DC23D-BAE5-4722-81C2-ED4354E12810}"/>
                </a:ext>
              </a:extLst>
            </p:cNvPr>
            <p:cNvSpPr txBox="1"/>
            <p:nvPr/>
          </p:nvSpPr>
          <p:spPr>
            <a:xfrm>
              <a:off x="2727037" y="2524903"/>
              <a:ext cx="906017"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Virtual</a:t>
              </a:r>
            </a:p>
            <a:p>
              <a:pPr algn="ctr"/>
              <a:r>
                <a:rPr lang="en-US" sz="2000" b="1" dirty="0">
                  <a:solidFill>
                    <a:srgbClr val="0000CC"/>
                  </a:solidFill>
                  <a:effectLst>
                    <a:outerShdw blurRad="50800" dist="50800" dir="5400000" algn="ctr" rotWithShape="0">
                      <a:srgbClr val="FF3300"/>
                    </a:outerShdw>
                  </a:effectLst>
                </a:rPr>
                <a:t>Link</a:t>
              </a:r>
            </a:p>
          </p:txBody>
        </p:sp>
      </p:grpSp>
      <p:grpSp>
        <p:nvGrpSpPr>
          <p:cNvPr id="18" name="Group 17">
            <a:extLst>
              <a:ext uri="{FF2B5EF4-FFF2-40B4-BE49-F238E27FC236}">
                <a16:creationId xmlns:a16="http://schemas.microsoft.com/office/drawing/2014/main" id="{6D5FD5CF-FCD5-43C1-A494-F6A1ECF8A661}"/>
              </a:ext>
            </a:extLst>
          </p:cNvPr>
          <p:cNvGrpSpPr/>
          <p:nvPr/>
        </p:nvGrpSpPr>
        <p:grpSpPr>
          <a:xfrm>
            <a:off x="2629384" y="4435115"/>
            <a:ext cx="1703535" cy="747475"/>
            <a:chOff x="2335426" y="2514837"/>
            <a:chExt cx="1703535" cy="825263"/>
          </a:xfrm>
        </p:grpSpPr>
        <p:sp>
          <p:nvSpPr>
            <p:cNvPr id="19" name="Rectangle: Rounded Corners 18">
              <a:extLst>
                <a:ext uri="{FF2B5EF4-FFF2-40B4-BE49-F238E27FC236}">
                  <a16:creationId xmlns:a16="http://schemas.microsoft.com/office/drawing/2014/main" id="{D499E8CD-B8C6-420E-9480-4501F892399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444E49AC-9675-4355-8197-88FAF5DAAEEB}"/>
                </a:ext>
              </a:extLst>
            </p:cNvPr>
            <p:cNvSpPr txBox="1"/>
            <p:nvPr/>
          </p:nvSpPr>
          <p:spPr>
            <a:xfrm>
              <a:off x="2490502" y="2528408"/>
              <a:ext cx="139814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Connection</a:t>
              </a:r>
            </a:p>
            <a:p>
              <a:pPr algn="ctr"/>
              <a:r>
                <a:rPr lang="en-US" sz="2000" b="1" dirty="0">
                  <a:solidFill>
                    <a:srgbClr val="0000CC"/>
                  </a:solidFill>
                  <a:effectLst>
                    <a:outerShdw blurRad="50800" dist="50800" dir="5400000" algn="ctr" rotWithShape="0">
                      <a:srgbClr val="FF3300"/>
                    </a:outerShdw>
                  </a:effectLst>
                </a:rPr>
                <a:t>Point</a:t>
              </a:r>
            </a:p>
          </p:txBody>
        </p:sp>
      </p:grpSp>
      <p:grpSp>
        <p:nvGrpSpPr>
          <p:cNvPr id="21" name="Group 20">
            <a:extLst>
              <a:ext uri="{FF2B5EF4-FFF2-40B4-BE49-F238E27FC236}">
                <a16:creationId xmlns:a16="http://schemas.microsoft.com/office/drawing/2014/main" id="{D24DFCB4-718B-4B37-BF68-86AE4784824C}"/>
              </a:ext>
            </a:extLst>
          </p:cNvPr>
          <p:cNvGrpSpPr/>
          <p:nvPr/>
        </p:nvGrpSpPr>
        <p:grpSpPr>
          <a:xfrm>
            <a:off x="2618883" y="3608142"/>
            <a:ext cx="1703535" cy="747477"/>
            <a:chOff x="2335426" y="2514837"/>
            <a:chExt cx="1703535" cy="825263"/>
          </a:xfrm>
        </p:grpSpPr>
        <p:sp>
          <p:nvSpPr>
            <p:cNvPr id="22" name="Rectangle: Rounded Corners 21">
              <a:extLst>
                <a:ext uri="{FF2B5EF4-FFF2-40B4-BE49-F238E27FC236}">
                  <a16:creationId xmlns:a16="http://schemas.microsoft.com/office/drawing/2014/main" id="{2B55BF70-BCB1-4321-ACAA-225CF7A7421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385FE51C-92C0-4A45-834C-2A862404B43F}"/>
                </a:ext>
              </a:extLst>
            </p:cNvPr>
            <p:cNvSpPr txBox="1"/>
            <p:nvPr/>
          </p:nvSpPr>
          <p:spPr>
            <a:xfrm>
              <a:off x="2545321" y="2524903"/>
              <a:ext cx="1269451"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HEAT </a:t>
              </a:r>
            </a:p>
            <a:p>
              <a:pPr algn="ctr"/>
              <a:r>
                <a:rPr lang="en-US" sz="2000" b="1" dirty="0">
                  <a:solidFill>
                    <a:srgbClr val="0000CC"/>
                  </a:solidFill>
                  <a:effectLst>
                    <a:outerShdw blurRad="50800" dist="50800" dir="5400000" algn="ctr" rotWithShape="0">
                      <a:srgbClr val="FF3300"/>
                    </a:outerShdw>
                  </a:effectLst>
                </a:rPr>
                <a:t>Templates</a:t>
              </a:r>
            </a:p>
          </p:txBody>
        </p:sp>
      </p:grpSp>
      <p:grpSp>
        <p:nvGrpSpPr>
          <p:cNvPr id="27" name="Group 26">
            <a:extLst>
              <a:ext uri="{FF2B5EF4-FFF2-40B4-BE49-F238E27FC236}">
                <a16:creationId xmlns:a16="http://schemas.microsoft.com/office/drawing/2014/main" id="{56DE0AB0-E896-425C-847B-8E42A7D15052}"/>
              </a:ext>
            </a:extLst>
          </p:cNvPr>
          <p:cNvGrpSpPr/>
          <p:nvPr/>
        </p:nvGrpSpPr>
        <p:grpSpPr>
          <a:xfrm>
            <a:off x="426237" y="2750048"/>
            <a:ext cx="1703535" cy="747475"/>
            <a:chOff x="2335426" y="2514837"/>
            <a:chExt cx="1703535" cy="825263"/>
          </a:xfrm>
        </p:grpSpPr>
        <p:sp>
          <p:nvSpPr>
            <p:cNvPr id="28" name="Rectangle: Rounded Corners 27">
              <a:extLst>
                <a:ext uri="{FF2B5EF4-FFF2-40B4-BE49-F238E27FC236}">
                  <a16:creationId xmlns:a16="http://schemas.microsoft.com/office/drawing/2014/main" id="{2BF92127-4BB2-413F-9A71-6CEC9CEB50C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6E729196-23E7-44CA-A61D-21EBA510112A}"/>
                </a:ext>
              </a:extLst>
            </p:cNvPr>
            <p:cNvSpPr txBox="1"/>
            <p:nvPr/>
          </p:nvSpPr>
          <p:spPr>
            <a:xfrm>
              <a:off x="2366880" y="2528408"/>
              <a:ext cx="1645387"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Informational</a:t>
              </a:r>
            </a:p>
            <a:p>
              <a:pPr algn="ctr"/>
              <a:r>
                <a:rPr lang="en-US" sz="2000" b="1" dirty="0">
                  <a:solidFill>
                    <a:srgbClr val="0000CC"/>
                  </a:solidFill>
                  <a:effectLst>
                    <a:outerShdw blurRad="50800" dist="50800" dir="5400000" algn="ctr" rotWithShape="0">
                      <a:srgbClr val="FF3300"/>
                    </a:outerShdw>
                  </a:effectLst>
                </a:rPr>
                <a:t>Artifacts</a:t>
              </a:r>
            </a:p>
          </p:txBody>
        </p:sp>
      </p:grpSp>
      <p:grpSp>
        <p:nvGrpSpPr>
          <p:cNvPr id="30" name="Group 29">
            <a:extLst>
              <a:ext uri="{FF2B5EF4-FFF2-40B4-BE49-F238E27FC236}">
                <a16:creationId xmlns:a16="http://schemas.microsoft.com/office/drawing/2014/main" id="{F07A0773-0F8C-40D3-AEDD-0C1FCCB2CDEF}"/>
              </a:ext>
            </a:extLst>
          </p:cNvPr>
          <p:cNvGrpSpPr/>
          <p:nvPr/>
        </p:nvGrpSpPr>
        <p:grpSpPr>
          <a:xfrm>
            <a:off x="2622835" y="2765295"/>
            <a:ext cx="1703535" cy="747475"/>
            <a:chOff x="2335426" y="2514837"/>
            <a:chExt cx="1703535" cy="825263"/>
          </a:xfrm>
        </p:grpSpPr>
        <p:sp>
          <p:nvSpPr>
            <p:cNvPr id="31" name="Rectangle: Rounded Corners 30">
              <a:extLst>
                <a:ext uri="{FF2B5EF4-FFF2-40B4-BE49-F238E27FC236}">
                  <a16:creationId xmlns:a16="http://schemas.microsoft.com/office/drawing/2014/main" id="{040FD6F7-9D9B-4634-ABE6-C828B810651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B8AD79BD-A408-4457-A6D0-7C97E19D3158}"/>
                </a:ext>
              </a:extLst>
            </p:cNvPr>
            <p:cNvSpPr txBox="1"/>
            <p:nvPr/>
          </p:nvSpPr>
          <p:spPr>
            <a:xfrm>
              <a:off x="2441133" y="2528408"/>
              <a:ext cx="1496884"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Deployment</a:t>
              </a:r>
            </a:p>
            <a:p>
              <a:pPr algn="ctr"/>
              <a:r>
                <a:rPr lang="en-US" sz="2000" b="1" dirty="0">
                  <a:solidFill>
                    <a:srgbClr val="0000CC"/>
                  </a:solidFill>
                  <a:effectLst>
                    <a:outerShdw blurRad="50800" dist="50800" dir="5400000" algn="ctr" rotWithShape="0">
                      <a:srgbClr val="FF3300"/>
                    </a:outerShdw>
                  </a:effectLst>
                </a:rPr>
                <a:t>Artifacts</a:t>
              </a:r>
            </a:p>
          </p:txBody>
        </p:sp>
      </p:grpSp>
      <p:grpSp>
        <p:nvGrpSpPr>
          <p:cNvPr id="33" name="Group 32">
            <a:extLst>
              <a:ext uri="{FF2B5EF4-FFF2-40B4-BE49-F238E27FC236}">
                <a16:creationId xmlns:a16="http://schemas.microsoft.com/office/drawing/2014/main" id="{FB0F041E-8E64-46FD-AD50-F919D5F25017}"/>
              </a:ext>
            </a:extLst>
          </p:cNvPr>
          <p:cNvGrpSpPr/>
          <p:nvPr/>
        </p:nvGrpSpPr>
        <p:grpSpPr>
          <a:xfrm>
            <a:off x="4774318" y="4694940"/>
            <a:ext cx="1703535" cy="747477"/>
            <a:chOff x="2335426" y="2514837"/>
            <a:chExt cx="1703535" cy="825263"/>
          </a:xfrm>
        </p:grpSpPr>
        <p:sp>
          <p:nvSpPr>
            <p:cNvPr id="34" name="Rectangle: Rounded Corners 33">
              <a:extLst>
                <a:ext uri="{FF2B5EF4-FFF2-40B4-BE49-F238E27FC236}">
                  <a16:creationId xmlns:a16="http://schemas.microsoft.com/office/drawing/2014/main" id="{6CF91E86-05D8-49B4-ABB9-C8655134A83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E6C54E2A-D2E4-4C56-88E0-53F03E3F9606}"/>
                </a:ext>
              </a:extLst>
            </p:cNvPr>
            <p:cNvSpPr txBox="1"/>
            <p:nvPr/>
          </p:nvSpPr>
          <p:spPr>
            <a:xfrm>
              <a:off x="2541474" y="2721205"/>
              <a:ext cx="1277146"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Blueprints</a:t>
              </a:r>
            </a:p>
          </p:txBody>
        </p:sp>
      </p:grpSp>
      <p:grpSp>
        <p:nvGrpSpPr>
          <p:cNvPr id="36" name="Group 35">
            <a:extLst>
              <a:ext uri="{FF2B5EF4-FFF2-40B4-BE49-F238E27FC236}">
                <a16:creationId xmlns:a16="http://schemas.microsoft.com/office/drawing/2014/main" id="{46C218DA-8702-4CEF-B7D2-DD86B84578F5}"/>
              </a:ext>
            </a:extLst>
          </p:cNvPr>
          <p:cNvGrpSpPr/>
          <p:nvPr/>
        </p:nvGrpSpPr>
        <p:grpSpPr>
          <a:xfrm>
            <a:off x="4745183" y="2780682"/>
            <a:ext cx="1703535" cy="747475"/>
            <a:chOff x="2335426" y="2514837"/>
            <a:chExt cx="1703535" cy="825263"/>
          </a:xfrm>
        </p:grpSpPr>
        <p:sp>
          <p:nvSpPr>
            <p:cNvPr id="37" name="Rectangle: Rounded Corners 36">
              <a:extLst>
                <a:ext uri="{FF2B5EF4-FFF2-40B4-BE49-F238E27FC236}">
                  <a16:creationId xmlns:a16="http://schemas.microsoft.com/office/drawing/2014/main" id="{BC1FCC0D-3941-4562-B7FF-699F9B7FAF2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AEEDE0D8-C826-4DF9-AA14-08333CC3F4DB}"/>
                </a:ext>
              </a:extLst>
            </p:cNvPr>
            <p:cNvSpPr txBox="1"/>
            <p:nvPr/>
          </p:nvSpPr>
          <p:spPr>
            <a:xfrm>
              <a:off x="2698539" y="2710690"/>
              <a:ext cx="982065"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Policies</a:t>
              </a:r>
            </a:p>
          </p:txBody>
        </p:sp>
      </p:grpSp>
      <p:grpSp>
        <p:nvGrpSpPr>
          <p:cNvPr id="39" name="Group 38">
            <a:extLst>
              <a:ext uri="{FF2B5EF4-FFF2-40B4-BE49-F238E27FC236}">
                <a16:creationId xmlns:a16="http://schemas.microsoft.com/office/drawing/2014/main" id="{665EA50F-83DF-48E3-A200-201D446782B2}"/>
              </a:ext>
            </a:extLst>
          </p:cNvPr>
          <p:cNvGrpSpPr/>
          <p:nvPr/>
        </p:nvGrpSpPr>
        <p:grpSpPr>
          <a:xfrm>
            <a:off x="426236" y="3716256"/>
            <a:ext cx="1703535" cy="747475"/>
            <a:chOff x="2335426" y="2514837"/>
            <a:chExt cx="1703535" cy="825263"/>
          </a:xfrm>
        </p:grpSpPr>
        <p:sp>
          <p:nvSpPr>
            <p:cNvPr id="40" name="Rectangle: Rounded Corners 39">
              <a:extLst>
                <a:ext uri="{FF2B5EF4-FFF2-40B4-BE49-F238E27FC236}">
                  <a16:creationId xmlns:a16="http://schemas.microsoft.com/office/drawing/2014/main" id="{B108B4E2-627F-4ABE-95F8-5BF0C89414E0}"/>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EA010EA5-38B3-406C-BA35-0BB238B17B3B}"/>
                </a:ext>
              </a:extLst>
            </p:cNvPr>
            <p:cNvSpPr txBox="1"/>
            <p:nvPr/>
          </p:nvSpPr>
          <p:spPr>
            <a:xfrm>
              <a:off x="2371755" y="2528408"/>
              <a:ext cx="163564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Configuration</a:t>
              </a:r>
            </a:p>
            <a:p>
              <a:pPr algn="ctr"/>
              <a:r>
                <a:rPr lang="en-US" sz="2000" b="1" dirty="0">
                  <a:solidFill>
                    <a:srgbClr val="0000CC"/>
                  </a:solidFill>
                  <a:effectLst>
                    <a:outerShdw blurRad="50800" dist="50800" dir="5400000" algn="ctr" rotWithShape="0">
                      <a:srgbClr val="FF3300"/>
                    </a:outerShdw>
                  </a:effectLst>
                </a:rPr>
                <a:t>Files</a:t>
              </a:r>
            </a:p>
          </p:txBody>
        </p:sp>
      </p:grpSp>
      <p:grpSp>
        <p:nvGrpSpPr>
          <p:cNvPr id="42" name="Group 41">
            <a:extLst>
              <a:ext uri="{FF2B5EF4-FFF2-40B4-BE49-F238E27FC236}">
                <a16:creationId xmlns:a16="http://schemas.microsoft.com/office/drawing/2014/main" id="{164717FE-333C-49B7-BE5B-6D852B8A751D}"/>
              </a:ext>
            </a:extLst>
          </p:cNvPr>
          <p:cNvGrpSpPr/>
          <p:nvPr/>
        </p:nvGrpSpPr>
        <p:grpSpPr>
          <a:xfrm>
            <a:off x="4774318" y="3716256"/>
            <a:ext cx="1703535" cy="747475"/>
            <a:chOff x="2335426" y="2514837"/>
            <a:chExt cx="1703535" cy="825263"/>
          </a:xfrm>
        </p:grpSpPr>
        <p:sp>
          <p:nvSpPr>
            <p:cNvPr id="43" name="Rectangle: Rounded Corners 42">
              <a:extLst>
                <a:ext uri="{FF2B5EF4-FFF2-40B4-BE49-F238E27FC236}">
                  <a16:creationId xmlns:a16="http://schemas.microsoft.com/office/drawing/2014/main" id="{F6C97A57-8EF1-40CD-BA6D-0F768081EB8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0D99945A-C882-4C97-BD57-49149C93479D}"/>
                </a:ext>
              </a:extLst>
            </p:cNvPr>
            <p:cNvSpPr txBox="1"/>
            <p:nvPr/>
          </p:nvSpPr>
          <p:spPr>
            <a:xfrm>
              <a:off x="2554851" y="2724711"/>
              <a:ext cx="12694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Templates</a:t>
              </a:r>
            </a:p>
          </p:txBody>
        </p:sp>
      </p:grpSp>
      <p:grpSp>
        <p:nvGrpSpPr>
          <p:cNvPr id="45" name="Group 44">
            <a:extLst>
              <a:ext uri="{FF2B5EF4-FFF2-40B4-BE49-F238E27FC236}">
                <a16:creationId xmlns:a16="http://schemas.microsoft.com/office/drawing/2014/main" id="{5DACE366-D5ED-4CDE-9781-DAB5AAFBCAD0}"/>
              </a:ext>
            </a:extLst>
          </p:cNvPr>
          <p:cNvGrpSpPr/>
          <p:nvPr/>
        </p:nvGrpSpPr>
        <p:grpSpPr>
          <a:xfrm>
            <a:off x="3681170" y="818479"/>
            <a:ext cx="1703535" cy="747475"/>
            <a:chOff x="2335426" y="2514837"/>
            <a:chExt cx="1703535" cy="825263"/>
          </a:xfrm>
        </p:grpSpPr>
        <p:sp>
          <p:nvSpPr>
            <p:cNvPr id="46" name="Rectangle: Rounded Corners 45">
              <a:extLst>
                <a:ext uri="{FF2B5EF4-FFF2-40B4-BE49-F238E27FC236}">
                  <a16:creationId xmlns:a16="http://schemas.microsoft.com/office/drawing/2014/main" id="{ECDD20B9-5480-4C2A-AFBA-2289D9AA67E0}"/>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78D9064B-AC8A-4A4B-8F31-605BDB9E233C}"/>
                </a:ext>
              </a:extLst>
            </p:cNvPr>
            <p:cNvSpPr txBox="1"/>
            <p:nvPr/>
          </p:nvSpPr>
          <p:spPr>
            <a:xfrm>
              <a:off x="2486463" y="2682646"/>
              <a:ext cx="1406219"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5G SERVICE</a:t>
              </a:r>
            </a:p>
          </p:txBody>
        </p:sp>
      </p:grpSp>
      <p:grpSp>
        <p:nvGrpSpPr>
          <p:cNvPr id="12" name="Group 11">
            <a:extLst>
              <a:ext uri="{FF2B5EF4-FFF2-40B4-BE49-F238E27FC236}">
                <a16:creationId xmlns:a16="http://schemas.microsoft.com/office/drawing/2014/main" id="{0EE08806-9429-4E2B-9C18-D193A4E56A68}"/>
              </a:ext>
            </a:extLst>
          </p:cNvPr>
          <p:cNvGrpSpPr/>
          <p:nvPr/>
        </p:nvGrpSpPr>
        <p:grpSpPr>
          <a:xfrm>
            <a:off x="6904260" y="2737756"/>
            <a:ext cx="1766830" cy="747475"/>
            <a:chOff x="2306159" y="2514837"/>
            <a:chExt cx="1766830" cy="825263"/>
          </a:xfrm>
        </p:grpSpPr>
        <p:sp>
          <p:nvSpPr>
            <p:cNvPr id="13" name="Rectangle: Rounded Corners 12">
              <a:extLst>
                <a:ext uri="{FF2B5EF4-FFF2-40B4-BE49-F238E27FC236}">
                  <a16:creationId xmlns:a16="http://schemas.microsoft.com/office/drawing/2014/main" id="{9B20E0A8-7E79-479B-A590-F06533F98C70}"/>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2AEA12DD-6F41-4D7F-B85D-668BCD744FCD}"/>
                </a:ext>
              </a:extLst>
            </p:cNvPr>
            <p:cNvSpPr txBox="1"/>
            <p:nvPr/>
          </p:nvSpPr>
          <p:spPr>
            <a:xfrm>
              <a:off x="2306159" y="2553647"/>
              <a:ext cx="176683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Network </a:t>
              </a:r>
            </a:p>
            <a:p>
              <a:pPr algn="ctr"/>
              <a:r>
                <a:rPr lang="en-US" sz="2000" b="1" dirty="0">
                  <a:solidFill>
                    <a:srgbClr val="0000CC"/>
                  </a:solidFill>
                  <a:effectLst>
                    <a:outerShdw blurRad="50800" dist="50800" dir="5400000" algn="ctr" rotWithShape="0">
                      <a:srgbClr val="FF3300"/>
                    </a:outerShdw>
                  </a:effectLst>
                </a:rPr>
                <a:t>Function (VNF)</a:t>
              </a:r>
            </a:p>
          </p:txBody>
        </p:sp>
      </p:grpSp>
      <p:grpSp>
        <p:nvGrpSpPr>
          <p:cNvPr id="15" name="Group 14">
            <a:extLst>
              <a:ext uri="{FF2B5EF4-FFF2-40B4-BE49-F238E27FC236}">
                <a16:creationId xmlns:a16="http://schemas.microsoft.com/office/drawing/2014/main" id="{1954B494-4997-4125-BB4D-91688F6F1A07}"/>
              </a:ext>
            </a:extLst>
          </p:cNvPr>
          <p:cNvGrpSpPr/>
          <p:nvPr/>
        </p:nvGrpSpPr>
        <p:grpSpPr>
          <a:xfrm>
            <a:off x="6935908" y="3734697"/>
            <a:ext cx="1703535" cy="747475"/>
            <a:chOff x="2335426" y="2514837"/>
            <a:chExt cx="1703535" cy="825263"/>
          </a:xfrm>
        </p:grpSpPr>
        <p:sp>
          <p:nvSpPr>
            <p:cNvPr id="16" name="Rectangle: Rounded Corners 15">
              <a:extLst>
                <a:ext uri="{FF2B5EF4-FFF2-40B4-BE49-F238E27FC236}">
                  <a16:creationId xmlns:a16="http://schemas.microsoft.com/office/drawing/2014/main" id="{20034E38-709E-4DCB-B010-D7933664A4F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31915527-04EA-4BC7-8639-143CACF3A2FA}"/>
                </a:ext>
              </a:extLst>
            </p:cNvPr>
            <p:cNvSpPr txBox="1"/>
            <p:nvPr/>
          </p:nvSpPr>
          <p:spPr>
            <a:xfrm>
              <a:off x="2394327" y="2528408"/>
              <a:ext cx="159050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Network </a:t>
              </a:r>
            </a:p>
            <a:p>
              <a:pPr algn="ctr"/>
              <a:r>
                <a:rPr lang="en-US" sz="2000" b="1" dirty="0">
                  <a:solidFill>
                    <a:srgbClr val="0000CC"/>
                  </a:solidFill>
                  <a:effectLst>
                    <a:outerShdw blurRad="50800" dist="50800" dir="5400000" algn="ctr" rotWithShape="0">
                      <a:srgbClr val="FF3300"/>
                    </a:outerShdw>
                  </a:effectLst>
                </a:rPr>
                <a:t>Function PNF</a:t>
              </a:r>
            </a:p>
          </p:txBody>
        </p:sp>
      </p:grpSp>
      <p:sp>
        <p:nvSpPr>
          <p:cNvPr id="54" name="Diamond 53">
            <a:extLst>
              <a:ext uri="{FF2B5EF4-FFF2-40B4-BE49-F238E27FC236}">
                <a16:creationId xmlns:a16="http://schemas.microsoft.com/office/drawing/2014/main" id="{F97C715A-3580-417F-8035-7747ED914E91}"/>
              </a:ext>
            </a:extLst>
          </p:cNvPr>
          <p:cNvSpPr/>
          <p:nvPr/>
        </p:nvSpPr>
        <p:spPr>
          <a:xfrm>
            <a:off x="4376365" y="1578758"/>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6" name="Connector: Elbow 55">
            <a:extLst>
              <a:ext uri="{FF2B5EF4-FFF2-40B4-BE49-F238E27FC236}">
                <a16:creationId xmlns:a16="http://schemas.microsoft.com/office/drawing/2014/main" id="{6558B270-902D-4FBB-B695-6B6A94F892E6}"/>
              </a:ext>
            </a:extLst>
          </p:cNvPr>
          <p:cNvCxnSpPr>
            <a:cxnSpLocks/>
            <a:stCxn id="54" idx="2"/>
            <a:endCxn id="51" idx="0"/>
          </p:cNvCxnSpPr>
          <p:nvPr/>
        </p:nvCxnSpPr>
        <p:spPr>
          <a:xfrm rot="5400000">
            <a:off x="2583723" y="521524"/>
            <a:ext cx="649983" cy="3248447"/>
          </a:xfrm>
          <a:prstGeom prst="bentConnector3">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58" name="Connector: Elbow 57">
            <a:extLst>
              <a:ext uri="{FF2B5EF4-FFF2-40B4-BE49-F238E27FC236}">
                <a16:creationId xmlns:a16="http://schemas.microsoft.com/office/drawing/2014/main" id="{D7D14467-38DE-4533-A4E0-CC216122B956}"/>
              </a:ext>
            </a:extLst>
          </p:cNvPr>
          <p:cNvCxnSpPr>
            <a:cxnSpLocks/>
            <a:stCxn id="54" idx="2"/>
            <a:endCxn id="50" idx="0"/>
          </p:cNvCxnSpPr>
          <p:nvPr/>
        </p:nvCxnSpPr>
        <p:spPr>
          <a:xfrm rot="5400000">
            <a:off x="3667517" y="1605318"/>
            <a:ext cx="649983" cy="1080859"/>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EBE19F69-9E83-44CE-9160-4C85DE23A699}"/>
              </a:ext>
            </a:extLst>
          </p:cNvPr>
          <p:cNvCxnSpPr>
            <a:cxnSpLocks/>
            <a:stCxn id="54" idx="2"/>
            <a:endCxn id="49" idx="0"/>
          </p:cNvCxnSpPr>
          <p:nvPr/>
        </p:nvCxnSpPr>
        <p:spPr>
          <a:xfrm rot="16200000" flipH="1">
            <a:off x="4757435" y="1596258"/>
            <a:ext cx="649983" cy="1098978"/>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B3DD221-0CC9-48C3-8DC0-64629E4CD26A}"/>
              </a:ext>
            </a:extLst>
          </p:cNvPr>
          <p:cNvCxnSpPr>
            <a:cxnSpLocks/>
            <a:stCxn id="54" idx="2"/>
            <a:endCxn id="48" idx="0"/>
          </p:cNvCxnSpPr>
          <p:nvPr/>
        </p:nvCxnSpPr>
        <p:spPr>
          <a:xfrm rot="16200000" flipH="1">
            <a:off x="5841229" y="512464"/>
            <a:ext cx="649983" cy="3266566"/>
          </a:xfrm>
          <a:prstGeom prst="bentConnector3">
            <a:avLst>
              <a:gd name="adj1" fmla="val 5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7790D5F6-DB25-4B46-9C6A-B7F5EC59E12D}"/>
              </a:ext>
            </a:extLst>
          </p:cNvPr>
          <p:cNvSpPr txBox="1"/>
          <p:nvPr/>
        </p:nvSpPr>
        <p:spPr>
          <a:xfrm>
            <a:off x="6792342" y="6105098"/>
            <a:ext cx="1260859"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Resources</a:t>
            </a:r>
          </a:p>
        </p:txBody>
      </p:sp>
      <p:sp>
        <p:nvSpPr>
          <p:cNvPr id="62" name="TextBox 61">
            <a:extLst>
              <a:ext uri="{FF2B5EF4-FFF2-40B4-BE49-F238E27FC236}">
                <a16:creationId xmlns:a16="http://schemas.microsoft.com/office/drawing/2014/main" id="{096D25F3-E622-4ED9-90C7-4E94D1B60FFC}"/>
              </a:ext>
            </a:extLst>
          </p:cNvPr>
          <p:cNvSpPr txBox="1"/>
          <p:nvPr/>
        </p:nvSpPr>
        <p:spPr>
          <a:xfrm>
            <a:off x="4626115" y="6092400"/>
            <a:ext cx="1717137"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User Designed</a:t>
            </a:r>
          </a:p>
        </p:txBody>
      </p:sp>
      <p:sp>
        <p:nvSpPr>
          <p:cNvPr id="63" name="TextBox 62">
            <a:extLst>
              <a:ext uri="{FF2B5EF4-FFF2-40B4-BE49-F238E27FC236}">
                <a16:creationId xmlns:a16="http://schemas.microsoft.com/office/drawing/2014/main" id="{55194DB0-630F-414D-969A-2BB9E8C1F6D8}"/>
              </a:ext>
            </a:extLst>
          </p:cNvPr>
          <p:cNvSpPr txBox="1"/>
          <p:nvPr/>
        </p:nvSpPr>
        <p:spPr>
          <a:xfrm>
            <a:off x="301737" y="6103195"/>
            <a:ext cx="1967783"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Vendor Provided</a:t>
            </a:r>
          </a:p>
        </p:txBody>
      </p:sp>
      <p:sp>
        <p:nvSpPr>
          <p:cNvPr id="65" name="TextBox 64">
            <a:extLst>
              <a:ext uri="{FF2B5EF4-FFF2-40B4-BE49-F238E27FC236}">
                <a16:creationId xmlns:a16="http://schemas.microsoft.com/office/drawing/2014/main" id="{4088594E-F34D-4DA1-B7EA-68236777DC72}"/>
              </a:ext>
            </a:extLst>
          </p:cNvPr>
          <p:cNvSpPr txBox="1"/>
          <p:nvPr/>
        </p:nvSpPr>
        <p:spPr>
          <a:xfrm>
            <a:off x="2426012" y="6104970"/>
            <a:ext cx="1589794"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Foundational</a:t>
            </a:r>
          </a:p>
        </p:txBody>
      </p:sp>
      <p:sp>
        <p:nvSpPr>
          <p:cNvPr id="69" name="Oval 68">
            <a:extLst>
              <a:ext uri="{FF2B5EF4-FFF2-40B4-BE49-F238E27FC236}">
                <a16:creationId xmlns:a16="http://schemas.microsoft.com/office/drawing/2014/main" id="{E8461EC1-29B7-4801-BA83-6B9762762416}"/>
              </a:ext>
            </a:extLst>
          </p:cNvPr>
          <p:cNvSpPr/>
          <p:nvPr/>
        </p:nvSpPr>
        <p:spPr>
          <a:xfrm>
            <a:off x="4668058" y="2737543"/>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pic>
        <p:nvPicPr>
          <p:cNvPr id="70" name="Picture 69">
            <a:extLst>
              <a:ext uri="{FF2B5EF4-FFF2-40B4-BE49-F238E27FC236}">
                <a16:creationId xmlns:a16="http://schemas.microsoft.com/office/drawing/2014/main" id="{21DEC0EC-04D7-4D1D-A313-990C5F9AF818}"/>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94951" y="4607124"/>
            <a:ext cx="359754" cy="341462"/>
          </a:xfrm>
          <a:prstGeom prst="rect">
            <a:avLst/>
          </a:prstGeom>
        </p:spPr>
      </p:pic>
      <p:pic>
        <p:nvPicPr>
          <p:cNvPr id="71" name="Picture 70">
            <a:extLst>
              <a:ext uri="{FF2B5EF4-FFF2-40B4-BE49-F238E27FC236}">
                <a16:creationId xmlns:a16="http://schemas.microsoft.com/office/drawing/2014/main" id="{87239567-90EA-4BEA-B411-E3931B4ED893}"/>
              </a:ext>
            </a:extLst>
          </p:cNvPr>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729425" y="3836307"/>
            <a:ext cx="536122" cy="227540"/>
          </a:xfrm>
          <a:prstGeom prst="rect">
            <a:avLst/>
          </a:prstGeom>
        </p:spPr>
      </p:pic>
      <p:pic>
        <p:nvPicPr>
          <p:cNvPr id="74" name="Picture 73">
            <a:extLst>
              <a:ext uri="{FF2B5EF4-FFF2-40B4-BE49-F238E27FC236}">
                <a16:creationId xmlns:a16="http://schemas.microsoft.com/office/drawing/2014/main" id="{307965FB-7155-4E99-86A4-B3BF0D922BB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8596" y="2703682"/>
            <a:ext cx="351354" cy="351354"/>
          </a:xfrm>
          <a:prstGeom prst="rect">
            <a:avLst/>
          </a:prstGeom>
        </p:spPr>
      </p:pic>
      <p:pic>
        <p:nvPicPr>
          <p:cNvPr id="75" name="Picture 2" descr="C:\Users\cheung\AppData\Local\Temp\SNAGHTML648e60b.PNG">
            <a:extLst>
              <a:ext uri="{FF2B5EF4-FFF2-40B4-BE49-F238E27FC236}">
                <a16:creationId xmlns:a16="http://schemas.microsoft.com/office/drawing/2014/main" id="{2B95009E-6272-4459-9B2A-58F6D6E6524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5305" y="3697127"/>
            <a:ext cx="258319" cy="333758"/>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2" descr="C:\Users\cheung\AppData\Local\Temp\SNAGHTML648e60b.PNG">
            <a:extLst>
              <a:ext uri="{FF2B5EF4-FFF2-40B4-BE49-F238E27FC236}">
                <a16:creationId xmlns:a16="http://schemas.microsoft.com/office/drawing/2014/main" id="{4FFADF7B-88D7-4354-BE58-B31FED27AF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2125" y="2712480"/>
            <a:ext cx="258319" cy="333758"/>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6" descr="C:\Users\cheung\AppData\Local\Temp\SNAGHTML225242ed.PNG">
            <a:extLst>
              <a:ext uri="{FF2B5EF4-FFF2-40B4-BE49-F238E27FC236}">
                <a16:creationId xmlns:a16="http://schemas.microsoft.com/office/drawing/2014/main" id="{A4B56BDA-A42F-4F0E-ACB6-ECD4AEA481D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a16="http://schemas.microsoft.com/office/drawing/2014/main" id="{5D78D2EA-BF5F-48A6-9363-0BE3ADF3393B}"/>
              </a:ext>
            </a:extLst>
          </p:cNvPr>
          <p:cNvGrpSpPr/>
          <p:nvPr/>
        </p:nvGrpSpPr>
        <p:grpSpPr>
          <a:xfrm>
            <a:off x="6935908" y="4731639"/>
            <a:ext cx="1703535" cy="747475"/>
            <a:chOff x="2335426" y="2514837"/>
            <a:chExt cx="1703535" cy="825263"/>
          </a:xfrm>
        </p:grpSpPr>
        <p:sp>
          <p:nvSpPr>
            <p:cNvPr id="77" name="Rectangle: Rounded Corners 76">
              <a:extLst>
                <a:ext uri="{FF2B5EF4-FFF2-40B4-BE49-F238E27FC236}">
                  <a16:creationId xmlns:a16="http://schemas.microsoft.com/office/drawing/2014/main" id="{6FD51F76-69A4-40D5-BB36-E6BBAB3875E5}"/>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7C40668C-48A9-4E9A-8AE4-590909A6E424}"/>
                </a:ext>
              </a:extLst>
            </p:cNvPr>
            <p:cNvSpPr txBox="1"/>
            <p:nvPr/>
          </p:nvSpPr>
          <p:spPr>
            <a:xfrm>
              <a:off x="2497595" y="2528408"/>
              <a:ext cx="1383970" cy="78155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Allotted NF</a:t>
              </a:r>
            </a:p>
            <a:p>
              <a:pPr algn="ctr"/>
              <a:r>
                <a:rPr lang="en-US" sz="2000" b="1" dirty="0">
                  <a:solidFill>
                    <a:srgbClr val="0000CC"/>
                  </a:solidFill>
                  <a:effectLst>
                    <a:outerShdw blurRad="50800" dist="50800" dir="5400000" algn="ctr" rotWithShape="0">
                      <a:srgbClr val="FF3300"/>
                    </a:outerShdw>
                  </a:effectLst>
                </a:rPr>
                <a:t>ANF</a:t>
              </a:r>
            </a:p>
          </p:txBody>
        </p:sp>
      </p:grpSp>
    </p:spTree>
    <p:extLst>
      <p:ext uri="{BB962C8B-B14F-4D97-AF65-F5344CB8AC3E}">
        <p14:creationId xmlns:p14="http://schemas.microsoft.com/office/powerpoint/2010/main" val="270739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Rounded Corners 139">
            <a:extLst>
              <a:ext uri="{FF2B5EF4-FFF2-40B4-BE49-F238E27FC236}">
                <a16:creationId xmlns:a16="http://schemas.microsoft.com/office/drawing/2014/main" id="{68B95508-7069-426B-98E1-3B1DCB3ADD95}"/>
              </a:ext>
            </a:extLst>
          </p:cNvPr>
          <p:cNvSpPr/>
          <p:nvPr/>
        </p:nvSpPr>
        <p:spPr>
          <a:xfrm>
            <a:off x="2351660" y="2237894"/>
            <a:ext cx="6147580" cy="4411499"/>
          </a:xfrm>
          <a:prstGeom prst="roundRect">
            <a:avLst>
              <a:gd name="adj" fmla="val 2065"/>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B4DCD4A0-CD8C-4F6C-874A-26FEBF242165}"/>
              </a:ext>
            </a:extLst>
          </p:cNvPr>
          <p:cNvGrpSpPr/>
          <p:nvPr/>
        </p:nvGrpSpPr>
        <p:grpSpPr>
          <a:xfrm>
            <a:off x="0" y="-1"/>
            <a:ext cx="9144000" cy="6867036"/>
            <a:chOff x="0" y="-1"/>
            <a:chExt cx="9144000" cy="6867036"/>
          </a:xfrm>
        </p:grpSpPr>
        <p:sp>
          <p:nvSpPr>
            <p:cNvPr id="3" name="Rectangle 2">
              <a:extLst>
                <a:ext uri="{FF2B5EF4-FFF2-40B4-BE49-F238E27FC236}">
                  <a16:creationId xmlns:a16="http://schemas.microsoft.com/office/drawing/2014/main" id="{FEC607F9-300B-4775-BC66-FA517CFF3DE6}"/>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B031273-134D-48CC-BFEB-43706A95111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4D81A3EC-F916-4E54-A884-B7ACD84EC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6" name="Shape 72">
              <a:extLst>
                <a:ext uri="{FF2B5EF4-FFF2-40B4-BE49-F238E27FC236}">
                  <a16:creationId xmlns:a16="http://schemas.microsoft.com/office/drawing/2014/main" id="{FA2D3915-83D0-4E5B-BC4A-EC1BC11B12E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F82F8708-B73B-4E34-9F03-06ADFF37D6CD}"/>
              </a:ext>
            </a:extLst>
          </p:cNvPr>
          <p:cNvSpPr/>
          <p:nvPr/>
        </p:nvSpPr>
        <p:spPr>
          <a:xfrm>
            <a:off x="241729" y="-2880"/>
            <a:ext cx="5788764"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R4: 5G Base Station (gNodeB)</a:t>
            </a:r>
            <a:endParaRPr lang="en-US" sz="3200" dirty="0"/>
          </a:p>
        </p:txBody>
      </p:sp>
      <p:pic>
        <p:nvPicPr>
          <p:cNvPr id="9" name="Picture 8">
            <a:extLst>
              <a:ext uri="{FF2B5EF4-FFF2-40B4-BE49-F238E27FC236}">
                <a16:creationId xmlns:a16="http://schemas.microsoft.com/office/drawing/2014/main" id="{55ECBC6C-7AF0-413C-9175-889E1073095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0632" y="1231218"/>
            <a:ext cx="536122" cy="227540"/>
          </a:xfrm>
          <a:prstGeom prst="rect">
            <a:avLst/>
          </a:prstGeom>
        </p:spPr>
      </p:pic>
      <p:sp>
        <p:nvSpPr>
          <p:cNvPr id="10" name="Rounded Rectangle 28">
            <a:extLst>
              <a:ext uri="{FF2B5EF4-FFF2-40B4-BE49-F238E27FC236}">
                <a16:creationId xmlns:a16="http://schemas.microsoft.com/office/drawing/2014/main" id="{5F1EE4E9-A4E0-4051-9713-72D8E95CF0E9}"/>
              </a:ext>
            </a:extLst>
          </p:cNvPr>
          <p:cNvSpPr/>
          <p:nvPr/>
        </p:nvSpPr>
        <p:spPr>
          <a:xfrm>
            <a:off x="324383" y="1516614"/>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1" name="Rounded Rectangle 29">
            <a:extLst>
              <a:ext uri="{FF2B5EF4-FFF2-40B4-BE49-F238E27FC236}">
                <a16:creationId xmlns:a16="http://schemas.microsoft.com/office/drawing/2014/main" id="{AE94F49D-DD71-4C9B-9CB5-AE5835608B22}"/>
              </a:ext>
            </a:extLst>
          </p:cNvPr>
          <p:cNvSpPr/>
          <p:nvPr/>
        </p:nvSpPr>
        <p:spPr>
          <a:xfrm>
            <a:off x="1196446" y="1516614"/>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a:p>
            <a:pPr algn="ctr"/>
            <a:r>
              <a:rPr lang="en-US" sz="900" dirty="0"/>
              <a:t>(VNF)</a:t>
            </a:r>
          </a:p>
        </p:txBody>
      </p:sp>
      <p:sp>
        <p:nvSpPr>
          <p:cNvPr id="12" name="TextBox 11">
            <a:extLst>
              <a:ext uri="{FF2B5EF4-FFF2-40B4-BE49-F238E27FC236}">
                <a16:creationId xmlns:a16="http://schemas.microsoft.com/office/drawing/2014/main" id="{B209E271-508D-47B4-A559-07C52A77F4C7}"/>
              </a:ext>
            </a:extLst>
          </p:cNvPr>
          <p:cNvSpPr txBox="1"/>
          <p:nvPr/>
        </p:nvSpPr>
        <p:spPr>
          <a:xfrm>
            <a:off x="426366" y="924442"/>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pic>
        <p:nvPicPr>
          <p:cNvPr id="13" name="Picture 2" descr="C:\Users\cheung\AppData\Local\Temp\SNAGHTML105560.PNG">
            <a:extLst>
              <a:ext uri="{FF2B5EF4-FFF2-40B4-BE49-F238E27FC236}">
                <a16:creationId xmlns:a16="http://schemas.microsoft.com/office/drawing/2014/main" id="{5987CCB1-19EA-4C92-A454-B705E7643D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4731" y="1044594"/>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a:extLst>
              <a:ext uri="{FF2B5EF4-FFF2-40B4-BE49-F238E27FC236}">
                <a16:creationId xmlns:a16="http://schemas.microsoft.com/office/drawing/2014/main" id="{028B8FAD-2331-422C-85ED-E928488BD634}"/>
              </a:ext>
            </a:extLst>
          </p:cNvPr>
          <p:cNvCxnSpPr>
            <a:cxnSpLocks/>
            <a:stCxn id="10" idx="3"/>
            <a:endCxn id="11" idx="1"/>
          </p:cNvCxnSpPr>
          <p:nvPr/>
        </p:nvCxnSpPr>
        <p:spPr>
          <a:xfrm>
            <a:off x="886456" y="1696018"/>
            <a:ext cx="309990"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3047F52-D79A-4F81-ACBD-1A0E9F467F08}"/>
              </a:ext>
            </a:extLst>
          </p:cNvPr>
          <p:cNvSpPr txBox="1"/>
          <p:nvPr/>
        </p:nvSpPr>
        <p:spPr>
          <a:xfrm>
            <a:off x="1321891" y="869972"/>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17" name="TextBox 16">
            <a:extLst>
              <a:ext uri="{FF2B5EF4-FFF2-40B4-BE49-F238E27FC236}">
                <a16:creationId xmlns:a16="http://schemas.microsoft.com/office/drawing/2014/main" id="{76FBBD0D-31C5-4D66-8AB4-0E76998FF0FA}"/>
              </a:ext>
            </a:extLst>
          </p:cNvPr>
          <p:cNvSpPr txBox="1"/>
          <p:nvPr/>
        </p:nvSpPr>
        <p:spPr>
          <a:xfrm>
            <a:off x="814614" y="1656279"/>
            <a:ext cx="284052" cy="276999"/>
          </a:xfrm>
          <a:prstGeom prst="rect">
            <a:avLst/>
          </a:prstGeom>
          <a:noFill/>
        </p:spPr>
        <p:txBody>
          <a:bodyPr wrap="none" rtlCol="0">
            <a:spAutoFit/>
          </a:bodyPr>
          <a:lstStyle/>
          <a:p>
            <a:r>
              <a:rPr lang="en-US" sz="1200" dirty="0"/>
              <a:t>N</a:t>
            </a:r>
          </a:p>
        </p:txBody>
      </p:sp>
      <p:sp>
        <p:nvSpPr>
          <p:cNvPr id="18" name="TextBox 17">
            <a:extLst>
              <a:ext uri="{FF2B5EF4-FFF2-40B4-BE49-F238E27FC236}">
                <a16:creationId xmlns:a16="http://schemas.microsoft.com/office/drawing/2014/main" id="{A2CF51CF-EFE7-443F-A090-D0D74B2FCC61}"/>
              </a:ext>
            </a:extLst>
          </p:cNvPr>
          <p:cNvSpPr txBox="1"/>
          <p:nvPr/>
        </p:nvSpPr>
        <p:spPr>
          <a:xfrm>
            <a:off x="1023392" y="1661594"/>
            <a:ext cx="263214" cy="276999"/>
          </a:xfrm>
          <a:prstGeom prst="rect">
            <a:avLst/>
          </a:prstGeom>
          <a:noFill/>
        </p:spPr>
        <p:txBody>
          <a:bodyPr wrap="none" rtlCol="0">
            <a:spAutoFit/>
          </a:bodyPr>
          <a:lstStyle/>
          <a:p>
            <a:r>
              <a:rPr lang="en-US" sz="1200" dirty="0"/>
              <a:t>1</a:t>
            </a:r>
          </a:p>
        </p:txBody>
      </p:sp>
      <p:sp>
        <p:nvSpPr>
          <p:cNvPr id="19" name="Rounded Rectangle 29">
            <a:extLst>
              <a:ext uri="{FF2B5EF4-FFF2-40B4-BE49-F238E27FC236}">
                <a16:creationId xmlns:a16="http://schemas.microsoft.com/office/drawing/2014/main" id="{22B0F22F-BD20-4404-8C75-71D242165535}"/>
              </a:ext>
            </a:extLst>
          </p:cNvPr>
          <p:cNvSpPr/>
          <p:nvPr/>
        </p:nvSpPr>
        <p:spPr>
          <a:xfrm>
            <a:off x="444936" y="2341264"/>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a:p>
            <a:pPr algn="ctr"/>
            <a:r>
              <a:rPr lang="en-US" sz="900" dirty="0"/>
              <a:t>(VNF)</a:t>
            </a:r>
          </a:p>
        </p:txBody>
      </p:sp>
      <p:sp>
        <p:nvSpPr>
          <p:cNvPr id="20" name="Rounded Rectangle 29">
            <a:extLst>
              <a:ext uri="{FF2B5EF4-FFF2-40B4-BE49-F238E27FC236}">
                <a16:creationId xmlns:a16="http://schemas.microsoft.com/office/drawing/2014/main" id="{64BD0398-472D-44CD-971F-7DECC648AF10}"/>
              </a:ext>
            </a:extLst>
          </p:cNvPr>
          <p:cNvSpPr/>
          <p:nvPr/>
        </p:nvSpPr>
        <p:spPr>
          <a:xfrm>
            <a:off x="1192222" y="2341264"/>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AMF</a:t>
            </a:r>
          </a:p>
          <a:p>
            <a:pPr algn="ctr"/>
            <a:r>
              <a:rPr lang="en-US" sz="900" dirty="0"/>
              <a:t>(VNF)</a:t>
            </a:r>
          </a:p>
        </p:txBody>
      </p:sp>
      <p:sp>
        <p:nvSpPr>
          <p:cNvPr id="21" name="Rectangle 20">
            <a:extLst>
              <a:ext uri="{FF2B5EF4-FFF2-40B4-BE49-F238E27FC236}">
                <a16:creationId xmlns:a16="http://schemas.microsoft.com/office/drawing/2014/main" id="{CB6E9DAA-F144-4ED0-9422-4A9CF21B5FCC}"/>
              </a:ext>
            </a:extLst>
          </p:cNvPr>
          <p:cNvSpPr/>
          <p:nvPr/>
        </p:nvSpPr>
        <p:spPr>
          <a:xfrm>
            <a:off x="143751" y="632118"/>
            <a:ext cx="1937462"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Rectangle 21">
            <a:extLst>
              <a:ext uri="{FF2B5EF4-FFF2-40B4-BE49-F238E27FC236}">
                <a16:creationId xmlns:a16="http://schemas.microsoft.com/office/drawing/2014/main" id="{950B426D-8430-41D9-A496-8E10094A4D92}"/>
              </a:ext>
            </a:extLst>
          </p:cNvPr>
          <p:cNvSpPr/>
          <p:nvPr/>
        </p:nvSpPr>
        <p:spPr>
          <a:xfrm>
            <a:off x="143751" y="2078023"/>
            <a:ext cx="1937462" cy="945936"/>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Rectangle 22">
            <a:extLst>
              <a:ext uri="{FF2B5EF4-FFF2-40B4-BE49-F238E27FC236}">
                <a16:creationId xmlns:a16="http://schemas.microsoft.com/office/drawing/2014/main" id="{4F212904-1E23-4DE4-A312-6AF50DEF3407}"/>
              </a:ext>
            </a:extLst>
          </p:cNvPr>
          <p:cNvSpPr/>
          <p:nvPr/>
        </p:nvSpPr>
        <p:spPr>
          <a:xfrm>
            <a:off x="143751" y="644311"/>
            <a:ext cx="1937462"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24" name="Rectangle 23">
            <a:extLst>
              <a:ext uri="{FF2B5EF4-FFF2-40B4-BE49-F238E27FC236}">
                <a16:creationId xmlns:a16="http://schemas.microsoft.com/office/drawing/2014/main" id="{A0B6C856-E932-450D-8417-406D06E2C76A}"/>
              </a:ext>
            </a:extLst>
          </p:cNvPr>
          <p:cNvSpPr/>
          <p:nvPr/>
        </p:nvSpPr>
        <p:spPr>
          <a:xfrm>
            <a:off x="143751" y="2756027"/>
            <a:ext cx="1937462"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29" name="Straight Connector 28">
            <a:extLst>
              <a:ext uri="{FF2B5EF4-FFF2-40B4-BE49-F238E27FC236}">
                <a16:creationId xmlns:a16="http://schemas.microsoft.com/office/drawing/2014/main" id="{E0BFE34B-A4E0-4FD4-B58C-62FD79D3E0EC}"/>
              </a:ext>
            </a:extLst>
          </p:cNvPr>
          <p:cNvCxnSpPr>
            <a:cxnSpLocks/>
          </p:cNvCxnSpPr>
          <p:nvPr/>
        </p:nvCxnSpPr>
        <p:spPr>
          <a:xfrm>
            <a:off x="1581726" y="1875421"/>
            <a:ext cx="0" cy="44724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D60F868-005C-43D2-A9C7-A1D8F1E05A81}"/>
              </a:ext>
            </a:extLst>
          </p:cNvPr>
          <p:cNvSpPr txBox="1"/>
          <p:nvPr/>
        </p:nvSpPr>
        <p:spPr>
          <a:xfrm>
            <a:off x="1491958" y="1892861"/>
            <a:ext cx="284052" cy="276999"/>
          </a:xfrm>
          <a:prstGeom prst="rect">
            <a:avLst/>
          </a:prstGeom>
          <a:noFill/>
        </p:spPr>
        <p:txBody>
          <a:bodyPr wrap="none" rtlCol="0">
            <a:spAutoFit/>
          </a:bodyPr>
          <a:lstStyle/>
          <a:p>
            <a:r>
              <a:rPr lang="en-US" sz="1200" dirty="0"/>
              <a:t>N</a:t>
            </a:r>
          </a:p>
        </p:txBody>
      </p:sp>
      <p:sp>
        <p:nvSpPr>
          <p:cNvPr id="31" name="TextBox 30">
            <a:extLst>
              <a:ext uri="{FF2B5EF4-FFF2-40B4-BE49-F238E27FC236}">
                <a16:creationId xmlns:a16="http://schemas.microsoft.com/office/drawing/2014/main" id="{E27A884A-84BD-480A-82BC-FA2D06AE0645}"/>
              </a:ext>
            </a:extLst>
          </p:cNvPr>
          <p:cNvSpPr txBox="1"/>
          <p:nvPr/>
        </p:nvSpPr>
        <p:spPr>
          <a:xfrm>
            <a:off x="1508932" y="2126637"/>
            <a:ext cx="263214" cy="276999"/>
          </a:xfrm>
          <a:prstGeom prst="rect">
            <a:avLst/>
          </a:prstGeom>
          <a:noFill/>
        </p:spPr>
        <p:txBody>
          <a:bodyPr wrap="none" rtlCol="0">
            <a:spAutoFit/>
          </a:bodyPr>
          <a:lstStyle/>
          <a:p>
            <a:r>
              <a:rPr lang="en-US" sz="1200" dirty="0"/>
              <a:t>1</a:t>
            </a:r>
          </a:p>
        </p:txBody>
      </p:sp>
      <p:cxnSp>
        <p:nvCxnSpPr>
          <p:cNvPr id="35" name="Connector: Elbow 34">
            <a:extLst>
              <a:ext uri="{FF2B5EF4-FFF2-40B4-BE49-F238E27FC236}">
                <a16:creationId xmlns:a16="http://schemas.microsoft.com/office/drawing/2014/main" id="{F9E6C9C5-79FE-4FF2-B8CF-683C17ED6C6C}"/>
              </a:ext>
            </a:extLst>
          </p:cNvPr>
          <p:cNvCxnSpPr>
            <a:cxnSpLocks/>
            <a:stCxn id="11" idx="2"/>
            <a:endCxn id="19" idx="0"/>
          </p:cNvCxnSpPr>
          <p:nvPr/>
        </p:nvCxnSpPr>
        <p:spPr>
          <a:xfrm rot="5400000">
            <a:off x="855082" y="1732588"/>
            <a:ext cx="465842" cy="751510"/>
          </a:xfrm>
          <a:prstGeom prst="bentConnector3">
            <a:avLst>
              <a:gd name="adj1" fmla="val 50000"/>
            </a:avLst>
          </a:prstGeom>
          <a:ln w="38100">
            <a:solidFill>
              <a:srgbClr val="2E75B6"/>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523FACC1-4BD2-40C6-A54A-BF0CFF5C2242}"/>
              </a:ext>
            </a:extLst>
          </p:cNvPr>
          <p:cNvSpPr txBox="1"/>
          <p:nvPr/>
        </p:nvSpPr>
        <p:spPr>
          <a:xfrm>
            <a:off x="644760" y="2123197"/>
            <a:ext cx="263214" cy="276999"/>
          </a:xfrm>
          <a:prstGeom prst="rect">
            <a:avLst/>
          </a:prstGeom>
          <a:noFill/>
        </p:spPr>
        <p:txBody>
          <a:bodyPr wrap="none" rtlCol="0">
            <a:spAutoFit/>
          </a:bodyPr>
          <a:lstStyle/>
          <a:p>
            <a:r>
              <a:rPr lang="en-US" sz="1200" dirty="0"/>
              <a:t>1</a:t>
            </a:r>
          </a:p>
        </p:txBody>
      </p:sp>
      <p:sp>
        <p:nvSpPr>
          <p:cNvPr id="39" name="TextBox 38">
            <a:extLst>
              <a:ext uri="{FF2B5EF4-FFF2-40B4-BE49-F238E27FC236}">
                <a16:creationId xmlns:a16="http://schemas.microsoft.com/office/drawing/2014/main" id="{8A6712EF-83BA-4DF8-A910-1F4EA744F0EC}"/>
              </a:ext>
            </a:extLst>
          </p:cNvPr>
          <p:cNvSpPr txBox="1"/>
          <p:nvPr/>
        </p:nvSpPr>
        <p:spPr>
          <a:xfrm>
            <a:off x="1244727" y="1889367"/>
            <a:ext cx="284052" cy="276999"/>
          </a:xfrm>
          <a:prstGeom prst="rect">
            <a:avLst/>
          </a:prstGeom>
          <a:noFill/>
        </p:spPr>
        <p:txBody>
          <a:bodyPr wrap="none" rtlCol="0">
            <a:spAutoFit/>
          </a:bodyPr>
          <a:lstStyle/>
          <a:p>
            <a:r>
              <a:rPr lang="en-US" sz="1200" dirty="0"/>
              <a:t>N</a:t>
            </a:r>
          </a:p>
        </p:txBody>
      </p:sp>
      <p:grpSp>
        <p:nvGrpSpPr>
          <p:cNvPr id="46" name="Group 45">
            <a:extLst>
              <a:ext uri="{FF2B5EF4-FFF2-40B4-BE49-F238E27FC236}">
                <a16:creationId xmlns:a16="http://schemas.microsoft.com/office/drawing/2014/main" id="{E457E8B6-E198-4621-9C07-2EB88FAD62A1}"/>
              </a:ext>
            </a:extLst>
          </p:cNvPr>
          <p:cNvGrpSpPr/>
          <p:nvPr/>
        </p:nvGrpSpPr>
        <p:grpSpPr>
          <a:xfrm>
            <a:off x="6013377" y="3164157"/>
            <a:ext cx="1558453" cy="412402"/>
            <a:chOff x="2335426" y="2514838"/>
            <a:chExt cx="1558453" cy="455320"/>
          </a:xfrm>
        </p:grpSpPr>
        <p:sp>
          <p:nvSpPr>
            <p:cNvPr id="47" name="Rectangle: Rounded Corners 46">
              <a:extLst>
                <a:ext uri="{FF2B5EF4-FFF2-40B4-BE49-F238E27FC236}">
                  <a16:creationId xmlns:a16="http://schemas.microsoft.com/office/drawing/2014/main" id="{8DDD8AE2-1989-4E0B-8149-6408E10452A9}"/>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24F9B926-5CD3-4201-98A6-4C01236EB0B0}"/>
                </a:ext>
              </a:extLst>
            </p:cNvPr>
            <p:cNvSpPr txBox="1"/>
            <p:nvPr/>
          </p:nvSpPr>
          <p:spPr>
            <a:xfrm>
              <a:off x="2440983" y="2528408"/>
              <a:ext cx="1344792"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VNF/CU #1</a:t>
              </a:r>
            </a:p>
          </p:txBody>
        </p:sp>
      </p:grpSp>
      <p:grpSp>
        <p:nvGrpSpPr>
          <p:cNvPr id="55" name="Group 54">
            <a:extLst>
              <a:ext uri="{FF2B5EF4-FFF2-40B4-BE49-F238E27FC236}">
                <a16:creationId xmlns:a16="http://schemas.microsoft.com/office/drawing/2014/main" id="{0C0AEA6E-3FD9-4844-9913-542524CB4E0E}"/>
              </a:ext>
            </a:extLst>
          </p:cNvPr>
          <p:cNvGrpSpPr/>
          <p:nvPr/>
        </p:nvGrpSpPr>
        <p:grpSpPr>
          <a:xfrm>
            <a:off x="3307831" y="4028373"/>
            <a:ext cx="1558453" cy="412402"/>
            <a:chOff x="2335426" y="2514838"/>
            <a:chExt cx="1558453" cy="455320"/>
          </a:xfrm>
        </p:grpSpPr>
        <p:sp>
          <p:nvSpPr>
            <p:cNvPr id="56" name="Rectangle: Rounded Corners 55">
              <a:extLst>
                <a:ext uri="{FF2B5EF4-FFF2-40B4-BE49-F238E27FC236}">
                  <a16:creationId xmlns:a16="http://schemas.microsoft.com/office/drawing/2014/main" id="{14156EED-C52F-4A9C-A6CA-31D0E02FBAFB}"/>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0E0B6EB2-9E45-497D-8403-B1CD1FB756C5}"/>
                </a:ext>
              </a:extLst>
            </p:cNvPr>
            <p:cNvSpPr txBox="1"/>
            <p:nvPr/>
          </p:nvSpPr>
          <p:spPr>
            <a:xfrm>
              <a:off x="2446242" y="2528408"/>
              <a:ext cx="133427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#1</a:t>
              </a:r>
            </a:p>
          </p:txBody>
        </p:sp>
      </p:grpSp>
      <p:sp>
        <p:nvSpPr>
          <p:cNvPr id="64" name="Rectangle: Rounded Corners 63">
            <a:extLst>
              <a:ext uri="{FF2B5EF4-FFF2-40B4-BE49-F238E27FC236}">
                <a16:creationId xmlns:a16="http://schemas.microsoft.com/office/drawing/2014/main" id="{B0943929-BA7B-490A-A3FF-48DDB05CA8CC}"/>
              </a:ext>
            </a:extLst>
          </p:cNvPr>
          <p:cNvSpPr/>
          <p:nvPr/>
        </p:nvSpPr>
        <p:spPr>
          <a:xfrm>
            <a:off x="2685315" y="2969194"/>
            <a:ext cx="2375209" cy="1639166"/>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4">
            <a:extLst>
              <a:ext uri="{FF2B5EF4-FFF2-40B4-BE49-F238E27FC236}">
                <a16:creationId xmlns:a16="http://schemas.microsoft.com/office/drawing/2014/main" id="{7597C39E-D9E0-4AD1-A080-D1721C972DA7}"/>
              </a:ext>
            </a:extLst>
          </p:cNvPr>
          <p:cNvSpPr/>
          <p:nvPr/>
        </p:nvSpPr>
        <p:spPr>
          <a:xfrm>
            <a:off x="5902428" y="2963041"/>
            <a:ext cx="2375209" cy="1322329"/>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 name="Group 65">
            <a:extLst>
              <a:ext uri="{FF2B5EF4-FFF2-40B4-BE49-F238E27FC236}">
                <a16:creationId xmlns:a16="http://schemas.microsoft.com/office/drawing/2014/main" id="{59C59A71-41E3-4187-8A5B-77782A5B1FEB}"/>
              </a:ext>
            </a:extLst>
          </p:cNvPr>
          <p:cNvGrpSpPr/>
          <p:nvPr/>
        </p:nvGrpSpPr>
        <p:grpSpPr>
          <a:xfrm>
            <a:off x="6355828" y="3660940"/>
            <a:ext cx="1558453" cy="412402"/>
            <a:chOff x="2335426" y="2514838"/>
            <a:chExt cx="1558453" cy="455320"/>
          </a:xfrm>
        </p:grpSpPr>
        <p:sp>
          <p:nvSpPr>
            <p:cNvPr id="67" name="Rectangle: Rounded Corners 66">
              <a:extLst>
                <a:ext uri="{FF2B5EF4-FFF2-40B4-BE49-F238E27FC236}">
                  <a16:creationId xmlns:a16="http://schemas.microsoft.com/office/drawing/2014/main" id="{C2E125F6-1EAC-42B6-90E7-3091EAE9AC16}"/>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F66250E6-ACCA-4DD8-94CE-866CDDB4ED44}"/>
                </a:ext>
              </a:extLst>
            </p:cNvPr>
            <p:cNvSpPr txBox="1"/>
            <p:nvPr/>
          </p:nvSpPr>
          <p:spPr>
            <a:xfrm>
              <a:off x="2446242" y="2528408"/>
              <a:ext cx="133427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#3</a:t>
              </a:r>
            </a:p>
          </p:txBody>
        </p:sp>
      </p:grpSp>
      <p:grpSp>
        <p:nvGrpSpPr>
          <p:cNvPr id="69" name="Group 68">
            <a:extLst>
              <a:ext uri="{FF2B5EF4-FFF2-40B4-BE49-F238E27FC236}">
                <a16:creationId xmlns:a16="http://schemas.microsoft.com/office/drawing/2014/main" id="{ED31F1C9-0CB8-4D72-B5F7-D3A8BB771ADE}"/>
              </a:ext>
            </a:extLst>
          </p:cNvPr>
          <p:cNvGrpSpPr/>
          <p:nvPr/>
        </p:nvGrpSpPr>
        <p:grpSpPr>
          <a:xfrm>
            <a:off x="3284256" y="5989484"/>
            <a:ext cx="1558453" cy="412402"/>
            <a:chOff x="2335426" y="2514838"/>
            <a:chExt cx="1558453" cy="455320"/>
          </a:xfrm>
        </p:grpSpPr>
        <p:sp>
          <p:nvSpPr>
            <p:cNvPr id="70" name="Rectangle: Rounded Corners 69">
              <a:extLst>
                <a:ext uri="{FF2B5EF4-FFF2-40B4-BE49-F238E27FC236}">
                  <a16:creationId xmlns:a16="http://schemas.microsoft.com/office/drawing/2014/main" id="{BCF630EC-9C43-4B9F-8E0E-89DF9EF45EC2}"/>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04351881-E222-4290-99A2-D8ECF4FC2F32}"/>
                </a:ext>
              </a:extLst>
            </p:cNvPr>
            <p:cNvSpPr txBox="1"/>
            <p:nvPr/>
          </p:nvSpPr>
          <p:spPr>
            <a:xfrm>
              <a:off x="2442234" y="2528408"/>
              <a:ext cx="1342292"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#n</a:t>
              </a:r>
            </a:p>
          </p:txBody>
        </p:sp>
      </p:grpSp>
      <p:sp>
        <p:nvSpPr>
          <p:cNvPr id="72" name="Rectangle: Rounded Corners 71">
            <a:extLst>
              <a:ext uri="{FF2B5EF4-FFF2-40B4-BE49-F238E27FC236}">
                <a16:creationId xmlns:a16="http://schemas.microsoft.com/office/drawing/2014/main" id="{61C6ED41-6B3C-46C8-8F23-5A78D8915E58}"/>
              </a:ext>
            </a:extLst>
          </p:cNvPr>
          <p:cNvSpPr/>
          <p:nvPr/>
        </p:nvSpPr>
        <p:spPr>
          <a:xfrm>
            <a:off x="2686674" y="4904790"/>
            <a:ext cx="2375209" cy="1646470"/>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 name="Group 72">
            <a:extLst>
              <a:ext uri="{FF2B5EF4-FFF2-40B4-BE49-F238E27FC236}">
                <a16:creationId xmlns:a16="http://schemas.microsoft.com/office/drawing/2014/main" id="{71596606-8D8C-4590-AB80-0E8585DB8DB1}"/>
              </a:ext>
            </a:extLst>
          </p:cNvPr>
          <p:cNvGrpSpPr/>
          <p:nvPr/>
        </p:nvGrpSpPr>
        <p:grpSpPr>
          <a:xfrm>
            <a:off x="2865904" y="5014523"/>
            <a:ext cx="1558453" cy="412402"/>
            <a:chOff x="2335426" y="2514838"/>
            <a:chExt cx="1558453" cy="455320"/>
          </a:xfrm>
        </p:grpSpPr>
        <p:sp>
          <p:nvSpPr>
            <p:cNvPr id="74" name="Rectangle: Rounded Corners 73">
              <a:extLst>
                <a:ext uri="{FF2B5EF4-FFF2-40B4-BE49-F238E27FC236}">
                  <a16:creationId xmlns:a16="http://schemas.microsoft.com/office/drawing/2014/main" id="{C72D1E66-5290-402D-8306-8A6FDEBDE351}"/>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2E41A50D-4028-4B15-BEC7-696436E940FE}"/>
                </a:ext>
              </a:extLst>
            </p:cNvPr>
            <p:cNvSpPr txBox="1"/>
            <p:nvPr/>
          </p:nvSpPr>
          <p:spPr>
            <a:xfrm>
              <a:off x="2432167" y="2528408"/>
              <a:ext cx="1362425"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PNF/DU #n</a:t>
              </a:r>
            </a:p>
          </p:txBody>
        </p:sp>
      </p:grpSp>
      <p:grpSp>
        <p:nvGrpSpPr>
          <p:cNvPr id="76" name="Group 75">
            <a:extLst>
              <a:ext uri="{FF2B5EF4-FFF2-40B4-BE49-F238E27FC236}">
                <a16:creationId xmlns:a16="http://schemas.microsoft.com/office/drawing/2014/main" id="{B97E6540-E947-41E6-9A3A-1DB494E78E00}"/>
              </a:ext>
            </a:extLst>
          </p:cNvPr>
          <p:cNvGrpSpPr/>
          <p:nvPr/>
        </p:nvGrpSpPr>
        <p:grpSpPr>
          <a:xfrm>
            <a:off x="2850492" y="3047911"/>
            <a:ext cx="1558453" cy="412402"/>
            <a:chOff x="2335426" y="2514838"/>
            <a:chExt cx="1558453" cy="455320"/>
          </a:xfrm>
        </p:grpSpPr>
        <p:sp>
          <p:nvSpPr>
            <p:cNvPr id="77" name="Rectangle: Rounded Corners 76">
              <a:extLst>
                <a:ext uri="{FF2B5EF4-FFF2-40B4-BE49-F238E27FC236}">
                  <a16:creationId xmlns:a16="http://schemas.microsoft.com/office/drawing/2014/main" id="{F7126934-9D60-483A-8516-1F96B662A60B}"/>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78D61C48-3AF9-4DD5-AA25-62B93DF2D062}"/>
                </a:ext>
              </a:extLst>
            </p:cNvPr>
            <p:cNvSpPr txBox="1"/>
            <p:nvPr/>
          </p:nvSpPr>
          <p:spPr>
            <a:xfrm>
              <a:off x="2436174" y="2528408"/>
              <a:ext cx="1354410"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PNF/DU #1</a:t>
              </a:r>
            </a:p>
          </p:txBody>
        </p:sp>
      </p:grpSp>
      <p:grpSp>
        <p:nvGrpSpPr>
          <p:cNvPr id="82" name="Group 81">
            <a:extLst>
              <a:ext uri="{FF2B5EF4-FFF2-40B4-BE49-F238E27FC236}">
                <a16:creationId xmlns:a16="http://schemas.microsoft.com/office/drawing/2014/main" id="{F3E2A807-01A1-48C1-B8EB-164CE7CC9BC4}"/>
              </a:ext>
            </a:extLst>
          </p:cNvPr>
          <p:cNvGrpSpPr/>
          <p:nvPr/>
        </p:nvGrpSpPr>
        <p:grpSpPr>
          <a:xfrm rot="16200000">
            <a:off x="4674841" y="3549486"/>
            <a:ext cx="1558453" cy="412402"/>
            <a:chOff x="5670061" y="5390611"/>
            <a:chExt cx="1558453" cy="412402"/>
          </a:xfrm>
        </p:grpSpPr>
        <p:sp>
          <p:nvSpPr>
            <p:cNvPr id="80" name="Rectangle: Rounded Corners 79">
              <a:extLst>
                <a:ext uri="{FF2B5EF4-FFF2-40B4-BE49-F238E27FC236}">
                  <a16:creationId xmlns:a16="http://schemas.microsoft.com/office/drawing/2014/main" id="{53AEF91F-1F13-4469-A806-2363A03B6293}"/>
                </a:ext>
              </a:extLst>
            </p:cNvPr>
            <p:cNvSpPr/>
            <p:nvPr/>
          </p:nvSpPr>
          <p:spPr>
            <a:xfrm>
              <a:off x="5670061" y="5390611"/>
              <a:ext cx="1558453" cy="412402"/>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extBox 80">
              <a:extLst>
                <a:ext uri="{FF2B5EF4-FFF2-40B4-BE49-F238E27FC236}">
                  <a16:creationId xmlns:a16="http://schemas.microsoft.com/office/drawing/2014/main" id="{62C288DB-A813-4B7A-8109-22F1A24CBEA1}"/>
                </a:ext>
              </a:extLst>
            </p:cNvPr>
            <p:cNvSpPr txBox="1"/>
            <p:nvPr/>
          </p:nvSpPr>
          <p:spPr>
            <a:xfrm>
              <a:off x="5749749" y="5402902"/>
              <a:ext cx="1396537"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Virtual Link</a:t>
              </a:r>
            </a:p>
          </p:txBody>
        </p:sp>
      </p:grpSp>
      <p:cxnSp>
        <p:nvCxnSpPr>
          <p:cNvPr id="83" name="Connector: Elbow 82">
            <a:extLst>
              <a:ext uri="{FF2B5EF4-FFF2-40B4-BE49-F238E27FC236}">
                <a16:creationId xmlns:a16="http://schemas.microsoft.com/office/drawing/2014/main" id="{759EDCD4-649A-4C5B-838C-6FB315D7AA95}"/>
              </a:ext>
            </a:extLst>
          </p:cNvPr>
          <p:cNvCxnSpPr>
            <a:cxnSpLocks/>
            <a:stCxn id="85" idx="1"/>
            <a:endCxn id="84" idx="3"/>
          </p:cNvCxnSpPr>
          <p:nvPr/>
        </p:nvCxnSpPr>
        <p:spPr>
          <a:xfrm rot="10800000" flipV="1">
            <a:off x="5723894" y="3893325"/>
            <a:ext cx="583671" cy="252597"/>
          </a:xfrm>
          <a:prstGeom prst="bentConnector3">
            <a:avLst>
              <a:gd name="adj1" fmla="val 88162"/>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1A8CADC4-38DF-4A68-BDC0-CD5FD527AF9C}"/>
              </a:ext>
            </a:extLst>
          </p:cNvPr>
          <p:cNvSpPr/>
          <p:nvPr/>
        </p:nvSpPr>
        <p:spPr>
          <a:xfrm>
            <a:off x="5678174" y="4119207"/>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a:extLst>
              <a:ext uri="{FF2B5EF4-FFF2-40B4-BE49-F238E27FC236}">
                <a16:creationId xmlns:a16="http://schemas.microsoft.com/office/drawing/2014/main" id="{E0E1D2A8-A2B3-4C5D-9A06-A0219009D3BE}"/>
              </a:ext>
            </a:extLst>
          </p:cNvPr>
          <p:cNvSpPr/>
          <p:nvPr/>
        </p:nvSpPr>
        <p:spPr>
          <a:xfrm>
            <a:off x="6307564" y="3866610"/>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Connector: Elbow 89">
            <a:extLst>
              <a:ext uri="{FF2B5EF4-FFF2-40B4-BE49-F238E27FC236}">
                <a16:creationId xmlns:a16="http://schemas.microsoft.com/office/drawing/2014/main" id="{C7A106A6-82CE-485B-AD5E-5114EC956069}"/>
              </a:ext>
            </a:extLst>
          </p:cNvPr>
          <p:cNvCxnSpPr>
            <a:cxnSpLocks/>
            <a:stCxn id="92" idx="1"/>
            <a:endCxn id="91" idx="3"/>
          </p:cNvCxnSpPr>
          <p:nvPr/>
        </p:nvCxnSpPr>
        <p:spPr>
          <a:xfrm rot="10800000" flipV="1">
            <a:off x="4898319" y="4369489"/>
            <a:ext cx="294268" cy="1826196"/>
          </a:xfrm>
          <a:prstGeom prst="bentConnector3">
            <a:avLst>
              <a:gd name="adj1" fmla="val 15895"/>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6D9DD1FE-4414-4654-96E5-BE5204D3D622}"/>
              </a:ext>
            </a:extLst>
          </p:cNvPr>
          <p:cNvSpPr/>
          <p:nvPr/>
        </p:nvSpPr>
        <p:spPr>
          <a:xfrm>
            <a:off x="4852600" y="616896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id="{DB113F2F-2AC1-47E1-A813-0C97E518A886}"/>
              </a:ext>
            </a:extLst>
          </p:cNvPr>
          <p:cNvSpPr/>
          <p:nvPr/>
        </p:nvSpPr>
        <p:spPr>
          <a:xfrm>
            <a:off x="5192587" y="4342773"/>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6" name="Connector: Elbow 95">
            <a:extLst>
              <a:ext uri="{FF2B5EF4-FFF2-40B4-BE49-F238E27FC236}">
                <a16:creationId xmlns:a16="http://schemas.microsoft.com/office/drawing/2014/main" id="{0776C2E1-CB6C-4FD2-905A-6A885B2392E9}"/>
              </a:ext>
            </a:extLst>
          </p:cNvPr>
          <p:cNvCxnSpPr>
            <a:cxnSpLocks/>
            <a:stCxn id="98" idx="1"/>
            <a:endCxn id="97" idx="3"/>
          </p:cNvCxnSpPr>
          <p:nvPr/>
        </p:nvCxnSpPr>
        <p:spPr>
          <a:xfrm rot="10800000" flipV="1">
            <a:off x="4913251" y="3464894"/>
            <a:ext cx="279336" cy="769679"/>
          </a:xfrm>
          <a:prstGeom prst="bentConnector3">
            <a:avLst>
              <a:gd name="adj1" fmla="val 2412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274E2E0B-640F-4EA1-8508-2316ADF61627}"/>
              </a:ext>
            </a:extLst>
          </p:cNvPr>
          <p:cNvSpPr/>
          <p:nvPr/>
        </p:nvSpPr>
        <p:spPr>
          <a:xfrm>
            <a:off x="4867532" y="4207858"/>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Rectangle 97">
            <a:extLst>
              <a:ext uri="{FF2B5EF4-FFF2-40B4-BE49-F238E27FC236}">
                <a16:creationId xmlns:a16="http://schemas.microsoft.com/office/drawing/2014/main" id="{5D183F35-6842-4F53-A468-B5D1BE119C83}"/>
              </a:ext>
            </a:extLst>
          </p:cNvPr>
          <p:cNvSpPr/>
          <p:nvPr/>
        </p:nvSpPr>
        <p:spPr>
          <a:xfrm>
            <a:off x="5192587" y="343817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82D51221-14C1-4029-9D04-2E78B7301398}"/>
              </a:ext>
            </a:extLst>
          </p:cNvPr>
          <p:cNvGrpSpPr/>
          <p:nvPr/>
        </p:nvGrpSpPr>
        <p:grpSpPr>
          <a:xfrm>
            <a:off x="4165440" y="998266"/>
            <a:ext cx="1703535" cy="747475"/>
            <a:chOff x="2335426" y="2514837"/>
            <a:chExt cx="1703535" cy="825263"/>
          </a:xfrm>
        </p:grpSpPr>
        <p:sp>
          <p:nvSpPr>
            <p:cNvPr id="119" name="Rectangle: Rounded Corners 118">
              <a:extLst>
                <a:ext uri="{FF2B5EF4-FFF2-40B4-BE49-F238E27FC236}">
                  <a16:creationId xmlns:a16="http://schemas.microsoft.com/office/drawing/2014/main" id="{766F2DEA-53FB-4B12-8658-166F11595C3F}"/>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E552829F-28F4-44E5-BB6F-B7E916916D5E}"/>
                </a:ext>
              </a:extLst>
            </p:cNvPr>
            <p:cNvSpPr txBox="1"/>
            <p:nvPr/>
          </p:nvSpPr>
          <p:spPr>
            <a:xfrm>
              <a:off x="2486463" y="2682646"/>
              <a:ext cx="1406219"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5G SERVICE</a:t>
              </a:r>
            </a:p>
          </p:txBody>
        </p:sp>
      </p:grpSp>
      <p:sp>
        <p:nvSpPr>
          <p:cNvPr id="121" name="Diamond 120">
            <a:extLst>
              <a:ext uri="{FF2B5EF4-FFF2-40B4-BE49-F238E27FC236}">
                <a16:creationId xmlns:a16="http://schemas.microsoft.com/office/drawing/2014/main" id="{E557FF5D-E3CA-4A22-8370-95A60B32DB06}"/>
              </a:ext>
            </a:extLst>
          </p:cNvPr>
          <p:cNvSpPr/>
          <p:nvPr/>
        </p:nvSpPr>
        <p:spPr>
          <a:xfrm>
            <a:off x="4860635" y="1758545"/>
            <a:ext cx="313143" cy="241998"/>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2" name="Connector: Elbow 121">
            <a:extLst>
              <a:ext uri="{FF2B5EF4-FFF2-40B4-BE49-F238E27FC236}">
                <a16:creationId xmlns:a16="http://schemas.microsoft.com/office/drawing/2014/main" id="{64F1102D-9154-4AA5-AB15-DC598AA6CCFE}"/>
              </a:ext>
            </a:extLst>
          </p:cNvPr>
          <p:cNvCxnSpPr>
            <a:cxnSpLocks/>
            <a:stCxn id="121" idx="2"/>
            <a:endCxn id="78" idx="0"/>
          </p:cNvCxnSpPr>
          <p:nvPr/>
        </p:nvCxnSpPr>
        <p:spPr>
          <a:xfrm rot="5400000">
            <a:off x="3792997" y="1835991"/>
            <a:ext cx="1059659" cy="1388762"/>
          </a:xfrm>
          <a:prstGeom prst="bentConnector3">
            <a:avLst>
              <a:gd name="adj1" fmla="val 50000"/>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26" name="Connector: Elbow 125">
            <a:extLst>
              <a:ext uri="{FF2B5EF4-FFF2-40B4-BE49-F238E27FC236}">
                <a16:creationId xmlns:a16="http://schemas.microsoft.com/office/drawing/2014/main" id="{17250A67-2384-4FFB-A826-C86B87B673DE}"/>
              </a:ext>
            </a:extLst>
          </p:cNvPr>
          <p:cNvCxnSpPr>
            <a:cxnSpLocks/>
            <a:stCxn id="121" idx="2"/>
            <a:endCxn id="48" idx="0"/>
          </p:cNvCxnSpPr>
          <p:nvPr/>
        </p:nvCxnSpPr>
        <p:spPr>
          <a:xfrm rot="16200000" flipH="1">
            <a:off x="5316316" y="1701433"/>
            <a:ext cx="1175905" cy="1774123"/>
          </a:xfrm>
          <a:prstGeom prst="bentConnector3">
            <a:avLst>
              <a:gd name="adj1" fmla="val 45015"/>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34" name="Connector: Elbow 133">
            <a:extLst>
              <a:ext uri="{FF2B5EF4-FFF2-40B4-BE49-F238E27FC236}">
                <a16:creationId xmlns:a16="http://schemas.microsoft.com/office/drawing/2014/main" id="{56D53FA7-D54B-49E2-B284-A42DE59F9F8E}"/>
              </a:ext>
            </a:extLst>
          </p:cNvPr>
          <p:cNvCxnSpPr>
            <a:cxnSpLocks/>
            <a:stCxn id="121" idx="2"/>
            <a:endCxn id="74" idx="1"/>
          </p:cNvCxnSpPr>
          <p:nvPr/>
        </p:nvCxnSpPr>
        <p:spPr>
          <a:xfrm rot="5400000">
            <a:off x="2331466" y="2534982"/>
            <a:ext cx="3220181" cy="2151303"/>
          </a:xfrm>
          <a:prstGeom prst="bentConnector4">
            <a:avLst>
              <a:gd name="adj1" fmla="val 16036"/>
              <a:gd name="adj2" fmla="val 116328"/>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547F624B-BE96-49EE-B105-272CDC66639A}"/>
              </a:ext>
            </a:extLst>
          </p:cNvPr>
          <p:cNvSpPr txBox="1"/>
          <p:nvPr/>
        </p:nvSpPr>
        <p:spPr>
          <a:xfrm>
            <a:off x="6792342" y="6105098"/>
            <a:ext cx="1260859"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Resources</a:t>
            </a:r>
          </a:p>
        </p:txBody>
      </p:sp>
      <p:sp>
        <p:nvSpPr>
          <p:cNvPr id="2" name="TextBox 1">
            <a:extLst>
              <a:ext uri="{FF2B5EF4-FFF2-40B4-BE49-F238E27FC236}">
                <a16:creationId xmlns:a16="http://schemas.microsoft.com/office/drawing/2014/main" id="{63460833-680A-408D-93F5-C097A25065E6}"/>
              </a:ext>
            </a:extLst>
          </p:cNvPr>
          <p:cNvSpPr txBox="1"/>
          <p:nvPr/>
        </p:nvSpPr>
        <p:spPr>
          <a:xfrm>
            <a:off x="3572880" y="4282231"/>
            <a:ext cx="550151" cy="707886"/>
          </a:xfrm>
          <a:prstGeom prst="rect">
            <a:avLst/>
          </a:prstGeom>
          <a:noFill/>
        </p:spPr>
        <p:txBody>
          <a:bodyPr wrap="none" rtlCol="0">
            <a:spAutoFit/>
          </a:bodyPr>
          <a:lstStyle/>
          <a:p>
            <a:r>
              <a:rPr lang="en-US" sz="4000" b="1" dirty="0"/>
              <a:t>…</a:t>
            </a:r>
          </a:p>
        </p:txBody>
      </p:sp>
      <p:pic>
        <p:nvPicPr>
          <p:cNvPr id="87" name="Picture 6" descr="C:\Users\cheung\AppData\Local\Temp\SNAGHTML225242ed.PNG">
            <a:extLst>
              <a:ext uri="{FF2B5EF4-FFF2-40B4-BE49-F238E27FC236}">
                <a16:creationId xmlns:a16="http://schemas.microsoft.com/office/drawing/2014/main" id="{FF358992-EAC5-47C8-91C5-A8A30F5280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2173" y="0"/>
            <a:ext cx="578303" cy="581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40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1063</TotalTime>
  <Words>2475</Words>
  <Application>Microsoft Office PowerPoint</Application>
  <PresentationFormat>Letter Paper (8.5x11 in)</PresentationFormat>
  <Paragraphs>606</Paragraphs>
  <Slides>37</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0</vt:i4>
      </vt:variant>
      <vt:variant>
        <vt:lpstr>Slide Titles</vt:lpstr>
      </vt:variant>
      <vt:variant>
        <vt:i4>37</vt:i4>
      </vt:variant>
    </vt:vector>
  </HeadingPairs>
  <TitlesOfParts>
    <vt:vector size="44" baseType="lpstr">
      <vt:lpstr>Arial</vt:lpstr>
      <vt:lpstr>Arial Narrow</vt:lpstr>
      <vt:lpstr>Calibri</vt:lpstr>
      <vt:lpstr>Calibri Light</vt:lpstr>
      <vt:lpstr>Consolas</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66</cp:revision>
  <dcterms:created xsi:type="dcterms:W3CDTF">2019-02-26T11:11:27Z</dcterms:created>
  <dcterms:modified xsi:type="dcterms:W3CDTF">2020-07-20T14:04:31Z</dcterms:modified>
</cp:coreProperties>
</file>