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4" autoAdjust="0"/>
    <p:restoredTop sz="94660"/>
  </p:normalViewPr>
  <p:slideViewPr>
    <p:cSldViewPr snapToGrid="0">
      <p:cViewPr varScale="1">
        <p:scale>
          <a:sx n="72" d="100"/>
          <a:sy n="72" d="100"/>
        </p:scale>
        <p:origin x="1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49EE34-53F7-42BF-978E-6F54C75A0CAA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31A94B-B90F-401B-822E-2A3E373E16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379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0" dirty="0"/>
              <a:t>See also </a:t>
            </a:r>
            <a:r>
              <a:rPr lang="en-US" sz="1800" b="0" dirty="0" err="1"/>
              <a:t>git’s</a:t>
            </a:r>
            <a:r>
              <a:rPr lang="en-US" sz="1800" b="0" dirty="0"/>
              <a:t> view on branching</a:t>
            </a:r>
            <a:r>
              <a:rPr lang="en-US" sz="1800" b="0" baseline="0" dirty="0"/>
              <a:t> - https://guides.github.com/introduction/flow/ </a:t>
            </a:r>
          </a:p>
          <a:p>
            <a:r>
              <a:rPr lang="en-US" sz="1800" b="0" baseline="0" dirty="0"/>
              <a:t>the 2016 State of DevOps Report page 31 suggests the best and most effective CI/CD way is a modified Branch and Merge Workflow where the branch has a very short (1 day) lifetime before being merged back into the mainline. https://puppet.com/resources/white-paper/2016-state-of-devops-report</a:t>
            </a:r>
          </a:p>
          <a:p>
            <a:endParaRPr lang="en-US" sz="1800" b="1" dirty="0"/>
          </a:p>
          <a:p>
            <a:r>
              <a:rPr lang="en-US" sz="1800" b="1" dirty="0" err="1"/>
              <a:t>Atlassian</a:t>
            </a:r>
            <a:r>
              <a:rPr lang="en-US" sz="1800" b="1" dirty="0"/>
              <a:t> uses Branch Per Issue model</a:t>
            </a:r>
          </a:p>
          <a:p>
            <a:endParaRPr lang="en-US" dirty="0"/>
          </a:p>
          <a:p>
            <a:r>
              <a:rPr lang="en-US" dirty="0"/>
              <a:t>https://www.atlassian.com/continuous-delivery/why-git-and-continuous-delivery-are-super-powered</a:t>
            </a:r>
          </a:p>
          <a:p>
            <a:r>
              <a:rPr lang="en-US" dirty="0"/>
              <a:t>https://www.atlassian.com/continuous-delivery/continuous-delivery-workflows-with-feature-branching-and-gitflow</a:t>
            </a:r>
          </a:p>
          <a:p>
            <a:endParaRPr lang="en-US" dirty="0"/>
          </a:p>
          <a:p>
            <a:r>
              <a:rPr lang="en-US" dirty="0"/>
              <a:t>Martin Fowler</a:t>
            </a:r>
            <a:r>
              <a:rPr lang="en-US" baseline="0" dirty="0"/>
              <a:t> claims that feature branching makes development teams much less likely to refactor and that is the primary reason to avoid this technique. </a:t>
            </a:r>
          </a:p>
          <a:p>
            <a:r>
              <a:rPr lang="en-US" baseline="0" dirty="0"/>
              <a:t>Fowler’s solution is to force all commits to the mainline daily so that developers notice other developers making changes and then the developers are forced to communicate.</a:t>
            </a:r>
          </a:p>
          <a:p>
            <a:r>
              <a:rPr lang="en-US" baseline="0" dirty="0"/>
              <a:t>Sounds developer communication and coordination are critical regardless of the method used.</a:t>
            </a:r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http://martinfowler.com/bliki/FeatureBranch.html</a:t>
            </a:r>
          </a:p>
          <a:p>
            <a:endParaRPr lang="en-US" dirty="0"/>
          </a:p>
          <a:p>
            <a:r>
              <a:rPr lang="en-US" dirty="0"/>
              <a:t>http://eugenedvorkin.com/continuous-integration-strategies-for-branching-and-merging/</a:t>
            </a:r>
          </a:p>
          <a:p>
            <a:r>
              <a:rPr lang="en-US" dirty="0"/>
              <a:t>https://continuousdelivery.com/2011/07/on-dvcs-continuous-integration-and-feature-branches/</a:t>
            </a:r>
          </a:p>
          <a:p>
            <a:r>
              <a:rPr lang="en-US" dirty="0"/>
              <a:t>http://martinfowler.com/bliki/FeatureToggle.html</a:t>
            </a:r>
          </a:p>
          <a:p>
            <a:r>
              <a:rPr lang="en-US" dirty="0"/>
              <a:t>http://martinfowler.com/bliki/BranchByAbstraction.html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D9196-B747-C840-B910-EBFFFCF7545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963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CE83-8B3E-4AE7-B0A6-02C02D555B74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36BDE-B6A1-4DBB-85D4-18D803D95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040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CE83-8B3E-4AE7-B0A6-02C02D555B74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36BDE-B6A1-4DBB-85D4-18D803D95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154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CE83-8B3E-4AE7-B0A6-02C02D555B74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36BDE-B6A1-4DBB-85D4-18D803D95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1965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‹#›</a:t>
            </a:fld>
            <a:r>
              <a:rPr lang="en-US"/>
              <a:t>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491067" y="1139370"/>
            <a:ext cx="11211984" cy="48121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840467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CE83-8B3E-4AE7-B0A6-02C02D555B74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36BDE-B6A1-4DBB-85D4-18D803D95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911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CE83-8B3E-4AE7-B0A6-02C02D555B74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36BDE-B6A1-4DBB-85D4-18D803D95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557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CE83-8B3E-4AE7-B0A6-02C02D555B74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36BDE-B6A1-4DBB-85D4-18D803D95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209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CE83-8B3E-4AE7-B0A6-02C02D555B74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36BDE-B6A1-4DBB-85D4-18D803D95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574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CE83-8B3E-4AE7-B0A6-02C02D555B74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36BDE-B6A1-4DBB-85D4-18D803D95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320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CE83-8B3E-4AE7-B0A6-02C02D555B74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36BDE-B6A1-4DBB-85D4-18D803D95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418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CE83-8B3E-4AE7-B0A6-02C02D555B74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36BDE-B6A1-4DBB-85D4-18D803D95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229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CE83-8B3E-4AE7-B0A6-02C02D555B74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36BDE-B6A1-4DBB-85D4-18D803D95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364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6CE83-8B3E-4AE7-B0A6-02C02D555B74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436BDE-B6A1-4DBB-85D4-18D803D95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980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897637" y="1795875"/>
            <a:ext cx="1076577" cy="1243391"/>
            <a:chOff x="1972615" y="1788459"/>
            <a:chExt cx="1076577" cy="1243391"/>
          </a:xfrm>
        </p:grpSpPr>
        <p:sp>
          <p:nvSpPr>
            <p:cNvPr id="4" name="Can 3"/>
            <p:cNvSpPr/>
            <p:nvPr/>
          </p:nvSpPr>
          <p:spPr>
            <a:xfrm>
              <a:off x="2232212" y="1788459"/>
              <a:ext cx="578223" cy="874059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972615" y="2662518"/>
              <a:ext cx="10765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</a:t>
              </a:r>
              <a:r>
                <a:rPr lang="en-US" dirty="0" smtClean="0"/>
                <a:t>ocs/</a:t>
              </a:r>
              <a:r>
                <a:rPr lang="en-US" dirty="0" err="1" smtClean="0"/>
                <a:t>apis</a:t>
              </a:r>
              <a:endParaRPr lang="en-US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872695" y="3615231"/>
            <a:ext cx="2203039" cy="1243391"/>
            <a:chOff x="1972615" y="1788459"/>
            <a:chExt cx="2203039" cy="1243391"/>
          </a:xfrm>
        </p:grpSpPr>
        <p:sp>
          <p:nvSpPr>
            <p:cNvPr id="8" name="Can 7"/>
            <p:cNvSpPr/>
            <p:nvPr/>
          </p:nvSpPr>
          <p:spPr>
            <a:xfrm>
              <a:off x="2232212" y="1788459"/>
              <a:ext cx="578223" cy="874059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972615" y="2662518"/>
              <a:ext cx="22030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vnfrqts</a:t>
              </a:r>
              <a:r>
                <a:rPr lang="en-US" dirty="0" smtClean="0"/>
                <a:t>/requirements</a:t>
              </a:r>
              <a:endParaRPr lang="en-US" dirty="0"/>
            </a:p>
          </p:txBody>
        </p:sp>
      </p:grpSp>
      <p:sp>
        <p:nvSpPr>
          <p:cNvPr id="10" name="Folded Corner 9"/>
          <p:cNvSpPr/>
          <p:nvPr/>
        </p:nvSpPr>
        <p:spPr>
          <a:xfrm>
            <a:off x="8159060" y="2372365"/>
            <a:ext cx="1163824" cy="1042027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Output Webpage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770559" y="3834232"/>
            <a:ext cx="5055333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Output documents generated dynamically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984926" y="1057211"/>
            <a:ext cx="1039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Git</a:t>
            </a:r>
            <a:r>
              <a:rPr lang="en-US" dirty="0" smtClean="0"/>
              <a:t> repos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551328" y="1936144"/>
            <a:ext cx="2605905" cy="4975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Committed Code changes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15" name="Straight Arrow Connector 14"/>
          <p:cNvCxnSpPr>
            <a:stCxn id="4" idx="4"/>
            <a:endCxn id="43" idx="5"/>
          </p:cNvCxnSpPr>
          <p:nvPr/>
        </p:nvCxnSpPr>
        <p:spPr>
          <a:xfrm>
            <a:off x="3735457" y="2232905"/>
            <a:ext cx="1940826" cy="6803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Frame 15"/>
          <p:cNvSpPr/>
          <p:nvPr/>
        </p:nvSpPr>
        <p:spPr>
          <a:xfrm>
            <a:off x="290517" y="2896680"/>
            <a:ext cx="981635" cy="1035424"/>
          </a:xfrm>
          <a:prstGeom prst="fra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PDF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Seed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1544722" y="4047565"/>
            <a:ext cx="1495018" cy="4975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Rqts</a:t>
            </a:r>
            <a:r>
              <a:rPr lang="en-US" sz="1200" dirty="0" smtClean="0">
                <a:solidFill>
                  <a:schemeClr val="tx1"/>
                </a:solidFill>
              </a:rPr>
              <a:t> txt changes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8" name="Frame 17"/>
          <p:cNvSpPr/>
          <p:nvPr/>
        </p:nvSpPr>
        <p:spPr>
          <a:xfrm>
            <a:off x="10152529" y="2369581"/>
            <a:ext cx="1196788" cy="1069273"/>
          </a:xfrm>
          <a:prstGeom prst="fra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PDF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Output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9" name="Straight Arrow Connector 18"/>
          <p:cNvCxnSpPr>
            <a:stCxn id="10" idx="3"/>
            <a:endCxn id="18" idx="1"/>
          </p:cNvCxnSpPr>
          <p:nvPr/>
        </p:nvCxnSpPr>
        <p:spPr>
          <a:xfrm>
            <a:off x="9322884" y="2893379"/>
            <a:ext cx="829645" cy="108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endCxn id="43" idx="5"/>
          </p:cNvCxnSpPr>
          <p:nvPr/>
        </p:nvCxnSpPr>
        <p:spPr>
          <a:xfrm flipV="1">
            <a:off x="3710515" y="2913264"/>
            <a:ext cx="1965768" cy="12721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16" idx="3"/>
            <a:endCxn id="8" idx="2"/>
          </p:cNvCxnSpPr>
          <p:nvPr/>
        </p:nvCxnSpPr>
        <p:spPr>
          <a:xfrm>
            <a:off x="1272152" y="3414392"/>
            <a:ext cx="1860140" cy="6378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Curved Up Arrow 33"/>
          <p:cNvSpPr/>
          <p:nvPr/>
        </p:nvSpPr>
        <p:spPr>
          <a:xfrm>
            <a:off x="1801435" y="4673956"/>
            <a:ext cx="653832" cy="35901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619860" y="5161818"/>
            <a:ext cx="277364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Commits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Individual requirements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Introductory text chunks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Chapters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Tables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figures</a:t>
            </a:r>
          </a:p>
          <a:p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1350714" y="3254188"/>
            <a:ext cx="1781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One time artifact</a:t>
            </a:r>
            <a:endParaRPr lang="en-US" dirty="0"/>
          </a:p>
        </p:txBody>
      </p:sp>
      <p:sp>
        <p:nvSpPr>
          <p:cNvPr id="43" name="Parallelogram 42"/>
          <p:cNvSpPr/>
          <p:nvPr/>
        </p:nvSpPr>
        <p:spPr>
          <a:xfrm>
            <a:off x="5492093" y="2176502"/>
            <a:ext cx="2074155" cy="1473523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Jenkins</a:t>
            </a:r>
          </a:p>
          <a:p>
            <a:pPr algn="ctr"/>
            <a:r>
              <a:rPr lang="en-US" dirty="0" smtClean="0"/>
              <a:t>Sphinx</a:t>
            </a:r>
          </a:p>
          <a:p>
            <a:pPr algn="ctr"/>
            <a:r>
              <a:rPr lang="en-US" dirty="0" err="1" smtClean="0"/>
              <a:t>Readthedocs</a:t>
            </a:r>
            <a:endParaRPr lang="en-US" dirty="0" smtClean="0"/>
          </a:p>
          <a:p>
            <a:pPr algn="ctr"/>
            <a:r>
              <a:rPr lang="en-US" dirty="0" err="1" smtClean="0"/>
              <a:t>etc</a:t>
            </a:r>
            <a:endParaRPr lang="en-US" dirty="0"/>
          </a:p>
        </p:txBody>
      </p:sp>
      <p:cxnSp>
        <p:nvCxnSpPr>
          <p:cNvPr id="44" name="Straight Arrow Connector 43"/>
          <p:cNvCxnSpPr>
            <a:stCxn id="43" idx="2"/>
            <a:endCxn id="10" idx="1"/>
          </p:cNvCxnSpPr>
          <p:nvPr/>
        </p:nvCxnSpPr>
        <p:spPr>
          <a:xfrm flipV="1">
            <a:off x="7382058" y="2893379"/>
            <a:ext cx="777002" cy="198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Folded Corner 56"/>
          <p:cNvSpPr/>
          <p:nvPr/>
        </p:nvSpPr>
        <p:spPr>
          <a:xfrm>
            <a:off x="8159059" y="1057211"/>
            <a:ext cx="1528279" cy="1042027"/>
          </a:xfrm>
          <a:prstGeom prst="foldedCorner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Output </a:t>
            </a:r>
            <a:r>
              <a:rPr lang="en-US" dirty="0" err="1" smtClean="0"/>
              <a:t>Rqts</a:t>
            </a:r>
            <a:r>
              <a:rPr lang="en-US" dirty="0" smtClean="0"/>
              <a:t> List</a:t>
            </a:r>
          </a:p>
          <a:p>
            <a:pPr algn="ctr"/>
            <a:r>
              <a:rPr lang="en-US" dirty="0" smtClean="0"/>
              <a:t>(Spreadsheet)</a:t>
            </a:r>
            <a:endParaRPr lang="en-US" dirty="0"/>
          </a:p>
        </p:txBody>
      </p:sp>
      <p:cxnSp>
        <p:nvCxnSpPr>
          <p:cNvPr id="58" name="Straight Arrow Connector 57"/>
          <p:cNvCxnSpPr>
            <a:stCxn id="43" idx="2"/>
          </p:cNvCxnSpPr>
          <p:nvPr/>
        </p:nvCxnSpPr>
        <p:spPr>
          <a:xfrm flipV="1">
            <a:off x="7382058" y="1559059"/>
            <a:ext cx="777002" cy="13542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5760939" y="3696170"/>
            <a:ext cx="1536463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Align process with docs project</a:t>
            </a:r>
          </a:p>
          <a:p>
            <a:endParaRPr lang="en-US" dirty="0"/>
          </a:p>
        </p:txBody>
      </p:sp>
      <p:sp>
        <p:nvSpPr>
          <p:cNvPr id="64" name="Title 63"/>
          <p:cNvSpPr>
            <a:spLocks noGrp="1"/>
          </p:cNvSpPr>
          <p:nvPr>
            <p:ph type="title"/>
          </p:nvPr>
        </p:nvSpPr>
        <p:spPr>
          <a:xfrm>
            <a:off x="781334" y="-98416"/>
            <a:ext cx="10515600" cy="1325563"/>
          </a:xfrm>
        </p:spPr>
        <p:txBody>
          <a:bodyPr/>
          <a:lstStyle/>
          <a:p>
            <a:r>
              <a:rPr lang="en-US" dirty="0" smtClean="0"/>
              <a:t>ONAP VNF Requirements project Workflow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737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409" y="179594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Structuring ONAP VNF Requirements Project Deliverables</a:t>
            </a:r>
            <a:endParaRPr lang="en-US" sz="3200" dirty="0"/>
          </a:p>
        </p:txBody>
      </p:sp>
      <p:sp>
        <p:nvSpPr>
          <p:cNvPr id="3" name="Rectangle 2"/>
          <p:cNvSpPr/>
          <p:nvPr/>
        </p:nvSpPr>
        <p:spPr>
          <a:xfrm>
            <a:off x="967409" y="1905074"/>
            <a:ext cx="507558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en-US" dirty="0" smtClean="0"/>
              <a:t>VNF Guidelines for Network Cloud  and ONAP,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 smtClean="0"/>
              <a:t>VNF Management Requirements for ONAP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 smtClean="0"/>
              <a:t>VNF Cloud Readiness Requirements for ONAP,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 smtClean="0"/>
              <a:t>VNF Heat Template Requirements for ONAP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 smtClean="0"/>
              <a:t>VNF TOSCA Template Requirements for ONAP</a:t>
            </a:r>
          </a:p>
          <a:p>
            <a:r>
              <a:rPr lang="en-US" dirty="0" smtClean="0"/>
              <a:t>or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 smtClean="0">
                <a:solidFill>
                  <a:srgbClr val="C00000"/>
                </a:solidFill>
              </a:rPr>
              <a:t>VNF Requirements for ONAP – html, pdf, spreadsheet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 smtClean="0">
                <a:solidFill>
                  <a:srgbClr val="C00000"/>
                </a:solidFill>
              </a:rPr>
              <a:t>VNF EPICs for ONAP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 smtClean="0">
                <a:solidFill>
                  <a:srgbClr val="C00000"/>
                </a:solidFill>
              </a:rPr>
              <a:t>VNF Use cases for ONAP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 smtClean="0">
                <a:solidFill>
                  <a:srgbClr val="C00000"/>
                </a:solidFill>
              </a:rPr>
              <a:t>VNF Test Case Descriptions for ONAP</a:t>
            </a:r>
          </a:p>
          <a:p>
            <a:r>
              <a:rPr lang="en-US" dirty="0" smtClean="0"/>
              <a:t>Or</a:t>
            </a:r>
          </a:p>
          <a:p>
            <a:r>
              <a:rPr lang="en-US" dirty="0" smtClean="0"/>
              <a:t>Something else?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499736" y="1844047"/>
            <a:ext cx="569226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Release &amp; </a:t>
            </a:r>
            <a:r>
              <a:rPr lang="en-US" b="1" dirty="0" smtClean="0"/>
              <a:t>Versioning</a:t>
            </a:r>
            <a:r>
              <a:rPr lang="en-US" b="1" dirty="0" smtClean="0"/>
              <a:t> relationships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VNF </a:t>
            </a:r>
            <a:r>
              <a:rPr lang="en-US" dirty="0" err="1" smtClean="0"/>
              <a:t>reqts</a:t>
            </a:r>
            <a:r>
              <a:rPr lang="en-US" dirty="0" smtClean="0"/>
              <a:t> docs versioned by ONAP release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Tracking support of VNF Requirements by ONAP release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Forward looking guidelines and requirements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VNF versioning?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“features” </a:t>
            </a:r>
            <a:r>
              <a:rPr lang="en-US" dirty="0" err="1" smtClean="0"/>
              <a:t>ie</a:t>
            </a:r>
            <a:r>
              <a:rPr lang="en-US" dirty="0" smtClean="0"/>
              <a:t> groups of requirements?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Release 1 Use case alignment?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499736" y="4096290"/>
            <a:ext cx="242399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Commit points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Individual </a:t>
            </a:r>
            <a:r>
              <a:rPr lang="en-US" dirty="0" err="1" smtClean="0"/>
              <a:t>Reqts</a:t>
            </a:r>
            <a:r>
              <a:rPr lang="en-US" dirty="0" smtClean="0"/>
              <a:t>,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Output documents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Branching / merging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7802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1285" y="3938863"/>
            <a:ext cx="6429315" cy="2600049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3</a:t>
            </a:fld>
            <a:r>
              <a:rPr lang="en-US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65922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Software Configuration Management Strategy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491067" y="1099613"/>
            <a:ext cx="11211984" cy="4812167"/>
          </a:xfrm>
        </p:spPr>
        <p:txBody>
          <a:bodyPr/>
          <a:lstStyle/>
          <a:p>
            <a:r>
              <a:rPr lang="en-US" b="1" dirty="0"/>
              <a:t>Branch and Merge Workflow (AKA Feature Branching)</a:t>
            </a:r>
          </a:p>
          <a:p>
            <a:pPr lvl="1"/>
            <a:r>
              <a:rPr lang="en-US" dirty="0"/>
              <a:t>Approach</a:t>
            </a:r>
          </a:p>
          <a:p>
            <a:pPr lvl="2"/>
            <a:r>
              <a:rPr lang="en-US" dirty="0"/>
              <a:t>use a </a:t>
            </a:r>
            <a:r>
              <a:rPr lang="en-US" dirty="0" err="1"/>
              <a:t>git</a:t>
            </a:r>
            <a:r>
              <a:rPr lang="en-US" dirty="0"/>
              <a:t> type (github.io, gitlab.com, </a:t>
            </a:r>
            <a:r>
              <a:rPr lang="en-US" dirty="0" err="1"/>
              <a:t>Atlassian</a:t>
            </a:r>
            <a:r>
              <a:rPr lang="en-US" dirty="0"/>
              <a:t> </a:t>
            </a:r>
            <a:r>
              <a:rPr lang="en-US" dirty="0" err="1"/>
              <a:t>Bitbucket</a:t>
            </a:r>
            <a:r>
              <a:rPr lang="en-US" dirty="0"/>
              <a:t> [</a:t>
            </a:r>
            <a:r>
              <a:rPr lang="en-US" dirty="0" err="1"/>
              <a:t>CodeCloud</a:t>
            </a:r>
            <a:r>
              <a:rPr lang="en-US" dirty="0"/>
              <a:t>], etc.) repository</a:t>
            </a:r>
          </a:p>
          <a:p>
            <a:pPr lvl="2"/>
            <a:r>
              <a:rPr lang="en-US" dirty="0"/>
              <a:t>always maintain a releasable mainline code line</a:t>
            </a:r>
          </a:p>
          <a:p>
            <a:pPr lvl="2"/>
            <a:r>
              <a:rPr lang="en-US" dirty="0"/>
              <a:t>branch for every issue, feature, user story and bug fix</a:t>
            </a:r>
          </a:p>
          <a:p>
            <a:pPr lvl="2"/>
            <a:r>
              <a:rPr lang="en-US" dirty="0"/>
              <a:t>if the branch becomes long lived, rebase (merges mainline changes back into the branch) the branch often</a:t>
            </a:r>
          </a:p>
          <a:p>
            <a:pPr lvl="2"/>
            <a:r>
              <a:rPr lang="en-US" dirty="0"/>
              <a:t>once the branch work is complete and fully tested, merge back into the mainline and retest</a:t>
            </a:r>
          </a:p>
        </p:txBody>
      </p:sp>
    </p:spTree>
    <p:extLst>
      <p:ext uri="{BB962C8B-B14F-4D97-AF65-F5344CB8AC3E}">
        <p14:creationId xmlns:p14="http://schemas.microsoft.com/office/powerpoint/2010/main" val="2282451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359</Words>
  <Application>Microsoft Office PowerPoint</Application>
  <PresentationFormat>Widescreen</PresentationFormat>
  <Paragraphs>77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ONAP VNF Requirements project Workflow</vt:lpstr>
      <vt:lpstr>Structuring ONAP VNF Requirements Project Deliverables</vt:lpstr>
      <vt:lpstr>Software Configuration Management Strategy</vt:lpstr>
    </vt:vector>
  </TitlesOfParts>
  <Company>AT&amp;T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WRIGHT, STEVEN A</dc:creator>
  <cp:lastModifiedBy>WRIGHT, STEVEN A</cp:lastModifiedBy>
  <cp:revision>7</cp:revision>
  <dcterms:created xsi:type="dcterms:W3CDTF">2017-06-22T14:34:33Z</dcterms:created>
  <dcterms:modified xsi:type="dcterms:W3CDTF">2017-06-22T15:20:17Z</dcterms:modified>
</cp:coreProperties>
</file>