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sldIdLst>
    <p:sldId id="256" r:id="rId2"/>
    <p:sldId id="276" r:id="rId3"/>
    <p:sldId id="277" r:id="rId4"/>
    <p:sldId id="27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4768" autoAdjust="0"/>
  </p:normalViewPr>
  <p:slideViewPr>
    <p:cSldViewPr snapToGrid="0" snapToObjects="1">
      <p:cViewPr varScale="1">
        <p:scale>
          <a:sx n="108" d="100"/>
          <a:sy n="108" d="100"/>
        </p:scale>
        <p:origin x="228"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9/1/2017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9443090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 White - plain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556800" y="787200"/>
            <a:ext cx="11078400" cy="412800"/>
          </a:xfrm>
          <a:prstGeom prst="rect">
            <a:avLst/>
          </a:prstGeom>
        </p:spPr>
        <p:txBody>
          <a:bodyPr lIns="0" tIns="0" rIns="0" bIns="0"/>
          <a:lstStyle>
            <a:lvl1pPr marL="0" indent="0">
              <a:buNone/>
              <a:defRPr sz="2667">
                <a:solidFill>
                  <a:schemeClr val="bg2"/>
                </a:solidFill>
                <a:latin typeface="+mj-lt"/>
              </a:defRPr>
            </a:lvl1pPr>
            <a:lvl2pPr>
              <a:defRPr sz="2667">
                <a:latin typeface="+mj-lt"/>
              </a:defRPr>
            </a:lvl2pPr>
            <a:lvl3pPr>
              <a:defRPr sz="2667">
                <a:latin typeface="+mj-lt"/>
              </a:defRPr>
            </a:lvl3pPr>
            <a:lvl4pPr>
              <a:defRPr sz="2667">
                <a:latin typeface="+mj-lt"/>
              </a:defRPr>
            </a:lvl4pPr>
            <a:lvl5pPr>
              <a:defRPr sz="2667">
                <a:latin typeface="+mj-lt"/>
              </a:defRPr>
            </a:lvl5pPr>
          </a:lstStyle>
          <a:p>
            <a:pPr lvl="0"/>
            <a:r>
              <a:rPr lang="en-US" dirty="0"/>
              <a:t>Click to edit secondary headline</a:t>
            </a:r>
          </a:p>
        </p:txBody>
      </p:sp>
      <p:sp>
        <p:nvSpPr>
          <p:cNvPr id="68" name="Text Placeholder 42"/>
          <p:cNvSpPr>
            <a:spLocks noGrp="1"/>
          </p:cNvSpPr>
          <p:nvPr>
            <p:ph type="body" sz="quarter" idx="11" hasCustomPrompt="1"/>
          </p:nvPr>
        </p:nvSpPr>
        <p:spPr>
          <a:xfrm>
            <a:off x="556800" y="374400"/>
            <a:ext cx="11078400" cy="412800"/>
          </a:xfrm>
          <a:prstGeom prst="rect">
            <a:avLst/>
          </a:prstGeom>
        </p:spPr>
        <p:txBody>
          <a:bodyPr lIns="0" tIns="0" rIns="0" bIns="0"/>
          <a:lstStyle>
            <a:lvl1pPr marL="0" indent="0">
              <a:buNone/>
              <a:defRPr sz="2667" baseline="0">
                <a:solidFill>
                  <a:schemeClr val="tx1"/>
                </a:solidFill>
                <a:latin typeface="+mj-lt"/>
              </a:defRPr>
            </a:lvl1pPr>
          </a:lstStyle>
          <a:p>
            <a:pPr lvl="0"/>
            <a:r>
              <a:rPr lang="en-US" dirty="0"/>
              <a:t>Click to edit headline</a:t>
            </a:r>
          </a:p>
        </p:txBody>
      </p:sp>
    </p:spTree>
    <p:extLst>
      <p:ext uri="{BB962C8B-B14F-4D97-AF65-F5344CB8AC3E}">
        <p14:creationId xmlns:p14="http://schemas.microsoft.com/office/powerpoint/2010/main" val="381279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2823498"/>
            <a:ext cx="11332718" cy="1987988"/>
          </a:xfrm>
        </p:spPr>
        <p:txBody>
          <a:bodyPr>
            <a:normAutofit fontScale="90000"/>
          </a:bodyPr>
          <a:lstStyle/>
          <a:p>
            <a:r>
              <a:rPr lang="en-US" sz="6000" b="1" dirty="0">
                <a:solidFill>
                  <a:schemeClr val="tx1"/>
                </a:solidFill>
              </a:rPr>
              <a:t>Clarification of CSAR format</a:t>
            </a:r>
            <a:br>
              <a:rPr lang="en-US" sz="6000" b="1" dirty="0">
                <a:solidFill>
                  <a:srgbClr val="FF0000"/>
                </a:solidFill>
              </a:rPr>
            </a:br>
            <a:br>
              <a:rPr lang="en-US" dirty="0"/>
            </a:br>
            <a:br>
              <a:rPr lang="en-US" dirty="0"/>
            </a:br>
            <a:r>
              <a:rPr lang="en-US" dirty="0"/>
              <a:t>Thinh Nguyenphu, Nokia</a:t>
            </a:r>
            <a:br>
              <a:rPr lang="en-US" dirty="0"/>
            </a:br>
            <a:r>
              <a:rPr lang="en-US" dirty="0"/>
              <a:t>thinh.nguyenphu@nokia.com</a:t>
            </a:r>
            <a:br>
              <a:rPr lang="en-US" dirty="0"/>
            </a:br>
            <a:endParaRPr lang="en-US" dirty="0"/>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September 1, 2017</a:t>
            </a: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E692B39-CEA1-453A-AE30-A20329F4C082}"/>
              </a:ext>
            </a:extLst>
          </p:cNvPr>
          <p:cNvSpPr>
            <a:spLocks noGrp="1"/>
          </p:cNvSpPr>
          <p:nvPr>
            <p:ph type="body" sz="quarter" idx="11"/>
          </p:nvPr>
        </p:nvSpPr>
        <p:spPr/>
        <p:txBody>
          <a:bodyPr/>
          <a:lstStyle/>
          <a:p>
            <a:r>
              <a:rPr lang="en-US" b="1" dirty="0"/>
              <a:t>TOSCA Simple Profile in YAML Version 1.1</a:t>
            </a:r>
          </a:p>
        </p:txBody>
      </p:sp>
      <p:graphicFrame>
        <p:nvGraphicFramePr>
          <p:cNvPr id="8" name="Table 7">
            <a:extLst>
              <a:ext uri="{FF2B5EF4-FFF2-40B4-BE49-F238E27FC236}">
                <a16:creationId xmlns:a16="http://schemas.microsoft.com/office/drawing/2014/main" id="{D814C1C8-6C5A-4EE9-B685-87DD2BFC37FB}"/>
              </a:ext>
            </a:extLst>
          </p:cNvPr>
          <p:cNvGraphicFramePr>
            <a:graphicFrameLocks noGrp="1"/>
          </p:cNvGraphicFramePr>
          <p:nvPr>
            <p:extLst>
              <p:ext uri="{D42A27DB-BD31-4B8C-83A1-F6EECF244321}">
                <p14:modId xmlns:p14="http://schemas.microsoft.com/office/powerpoint/2010/main" val="994086795"/>
              </p:ext>
            </p:extLst>
          </p:nvPr>
        </p:nvGraphicFramePr>
        <p:xfrm>
          <a:off x="7375358" y="5351599"/>
          <a:ext cx="4816642" cy="1079500"/>
        </p:xfrm>
        <a:graphic>
          <a:graphicData uri="http://schemas.openxmlformats.org/drawingml/2006/table">
            <a:tbl>
              <a:tblPr firstRow="1" firstCol="1" bandRow="1"/>
              <a:tblGrid>
                <a:gridCol w="4816642">
                  <a:extLst>
                    <a:ext uri="{9D8B030D-6E8A-4147-A177-3AD203B41FA5}">
                      <a16:colId xmlns:a16="http://schemas.microsoft.com/office/drawing/2014/main" val="1607105756"/>
                    </a:ext>
                  </a:extLst>
                </a:gridCol>
              </a:tblGrid>
              <a:tr h="162560">
                <a:tc>
                  <a:txBody>
                    <a:bodyPr/>
                    <a:lstStyle/>
                    <a:p>
                      <a:pPr>
                        <a:spcBef>
                          <a:spcPts val="400"/>
                        </a:spcBef>
                        <a:spcAft>
                          <a:spcPts val="0"/>
                        </a:spcAft>
                      </a:pPr>
                      <a:r>
                        <a:rPr lang="en-US" sz="1400" dirty="0">
                          <a:effectLst/>
                          <a:latin typeface="Consolas" panose="020B0609020204030204" pitchFamily="49" charset="0"/>
                          <a:ea typeface="Times New Roman" panose="02020603050405020304" pitchFamily="18" charset="0"/>
                          <a:cs typeface="Times New Roman" panose="02020603050405020304" pitchFamily="18" charset="0"/>
                        </a:rPr>
                        <a:t>TOSCA-Meta-File-Version: 1.0</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p>
                      <a:pPr>
                        <a:spcBef>
                          <a:spcPts val="400"/>
                        </a:spcBef>
                        <a:spcAft>
                          <a:spcPts val="0"/>
                        </a:spcAft>
                      </a:pPr>
                      <a:r>
                        <a:rPr lang="en-US" sz="1400" dirty="0">
                          <a:effectLst/>
                          <a:highlight>
                            <a:srgbClr val="FFFF00"/>
                          </a:highlight>
                          <a:latin typeface="Consolas" panose="020B0609020204030204" pitchFamily="49" charset="0"/>
                          <a:ea typeface="Times New Roman" panose="02020603050405020304" pitchFamily="18" charset="0"/>
                          <a:cs typeface="Times New Roman" panose="02020603050405020304" pitchFamily="18" charset="0"/>
                        </a:rPr>
                        <a:t>CSAR-Version: 1.1</a:t>
                      </a:r>
                      <a:endParaRPr lang="en-US" sz="1400" dirty="0">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endParaRPr>
                    </a:p>
                    <a:p>
                      <a:pPr>
                        <a:spcBef>
                          <a:spcPts val="400"/>
                        </a:spcBef>
                        <a:spcAft>
                          <a:spcPts val="0"/>
                        </a:spcAft>
                      </a:pPr>
                      <a:r>
                        <a:rPr lang="en-US" sz="1400" dirty="0">
                          <a:effectLst/>
                          <a:latin typeface="Consolas" panose="020B0609020204030204" pitchFamily="49" charset="0"/>
                          <a:ea typeface="Times New Roman" panose="02020603050405020304" pitchFamily="18" charset="0"/>
                          <a:cs typeface="Times New Roman" panose="02020603050405020304" pitchFamily="18" charset="0"/>
                        </a:rPr>
                        <a:t>Created-By: OASIS TOSCA TC</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p>
                      <a:pPr>
                        <a:spcBef>
                          <a:spcPts val="400"/>
                        </a:spcBef>
                        <a:spcAft>
                          <a:spcPts val="0"/>
                        </a:spcAft>
                      </a:pPr>
                      <a:r>
                        <a:rPr lang="en-US" sz="1400" dirty="0">
                          <a:effectLst/>
                          <a:latin typeface="Consolas" panose="020B0609020204030204" pitchFamily="49" charset="0"/>
                          <a:ea typeface="Times New Roman" panose="02020603050405020304" pitchFamily="18" charset="0"/>
                          <a:cs typeface="Times New Roman" panose="02020603050405020304" pitchFamily="18" charset="0"/>
                        </a:rPr>
                        <a:t>Entry-Definitions: definitions/</a:t>
                      </a:r>
                      <a:r>
                        <a:rPr lang="en-US" sz="1400" dirty="0" err="1">
                          <a:effectLst/>
                          <a:latin typeface="Consolas" panose="020B0609020204030204" pitchFamily="49" charset="0"/>
                          <a:ea typeface="Times New Roman" panose="02020603050405020304" pitchFamily="18" charset="0"/>
                          <a:cs typeface="Times New Roman" panose="02020603050405020304" pitchFamily="18" charset="0"/>
                        </a:rPr>
                        <a:t>tosca_elk.yaml</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73025" marR="73025" marT="36830" marB="36830">
                    <a:lnL>
                      <a:noFill/>
                    </a:lnL>
                    <a:lnR>
                      <a:noFill/>
                    </a:lnR>
                    <a:lnT>
                      <a:noFill/>
                    </a:lnT>
                    <a:lnB>
                      <a:noFill/>
                    </a:lnB>
                    <a:solidFill>
                      <a:srgbClr val="D9D9D9"/>
                    </a:solidFill>
                  </a:tcPr>
                </a:tc>
                <a:extLst>
                  <a:ext uri="{0D108BD9-81ED-4DB2-BD59-A6C34878D82A}">
                    <a16:rowId xmlns:a16="http://schemas.microsoft.com/office/drawing/2014/main" val="2661023823"/>
                  </a:ext>
                </a:extLst>
              </a:tr>
            </a:tbl>
          </a:graphicData>
        </a:graphic>
      </p:graphicFrame>
      <p:sp>
        <p:nvSpPr>
          <p:cNvPr id="10" name="Rectangle 9">
            <a:extLst>
              <a:ext uri="{FF2B5EF4-FFF2-40B4-BE49-F238E27FC236}">
                <a16:creationId xmlns:a16="http://schemas.microsoft.com/office/drawing/2014/main" id="{8410405B-5255-41F4-92DB-152A866386A9}"/>
              </a:ext>
            </a:extLst>
          </p:cNvPr>
          <p:cNvSpPr/>
          <p:nvPr/>
        </p:nvSpPr>
        <p:spPr>
          <a:xfrm>
            <a:off x="437148" y="1112837"/>
            <a:ext cx="6817894" cy="4770537"/>
          </a:xfrm>
          <a:prstGeom prst="rect">
            <a:avLst/>
          </a:prstGeom>
        </p:spPr>
        <p:txBody>
          <a:bodyPr wrap="square">
            <a:spAutoFit/>
          </a:bodyPr>
          <a:lstStyle/>
          <a:p>
            <a:endParaRPr lang="en-US" sz="2000" dirty="0"/>
          </a:p>
          <a:p>
            <a:r>
              <a:rPr lang="en-US" sz="2400" b="1" dirty="0"/>
              <a:t>6.1 Overall Structure of a CSAR</a:t>
            </a:r>
          </a:p>
          <a:p>
            <a:r>
              <a:rPr lang="en-US" sz="2000" dirty="0"/>
              <a:t>A CSAR zip file is required to contain one of the following:</a:t>
            </a:r>
          </a:p>
          <a:p>
            <a:r>
              <a:rPr lang="en-US" sz="2000" dirty="0"/>
              <a:t>•	a TOSCA-Metadata directory, which in turn contains the </a:t>
            </a:r>
            <a:r>
              <a:rPr lang="en-US" sz="2000" dirty="0" err="1"/>
              <a:t>TOSCA.meta</a:t>
            </a:r>
            <a:r>
              <a:rPr lang="en-US" sz="2000" dirty="0"/>
              <a:t> metadata file that provides entry information for a TOSCA orchestrator processing the CSAR file.</a:t>
            </a:r>
          </a:p>
          <a:p>
            <a:r>
              <a:rPr lang="en-US" sz="2000" dirty="0"/>
              <a:t>•	a </a:t>
            </a:r>
            <a:r>
              <a:rPr lang="en-US" sz="2000" dirty="0" err="1"/>
              <a:t>yaml</a:t>
            </a:r>
            <a:r>
              <a:rPr lang="en-US" sz="2000" dirty="0"/>
              <a:t> (.</a:t>
            </a:r>
            <a:r>
              <a:rPr lang="en-US" sz="2000" dirty="0" err="1"/>
              <a:t>yml</a:t>
            </a:r>
            <a:r>
              <a:rPr lang="en-US" sz="2000" dirty="0"/>
              <a:t> or .</a:t>
            </a:r>
            <a:r>
              <a:rPr lang="en-US" sz="2000" dirty="0" err="1"/>
              <a:t>yaml</a:t>
            </a:r>
            <a:r>
              <a:rPr lang="en-US" sz="2000" dirty="0"/>
              <a:t>) file at the root of the archive. The </a:t>
            </a:r>
            <a:r>
              <a:rPr lang="en-US" sz="2000" dirty="0" err="1"/>
              <a:t>yaml</a:t>
            </a:r>
            <a:r>
              <a:rPr lang="en-US" sz="2000" dirty="0"/>
              <a:t> file being a valid </a:t>
            </a:r>
            <a:r>
              <a:rPr lang="en-US" sz="2000" dirty="0" err="1"/>
              <a:t>tosca</a:t>
            </a:r>
            <a:r>
              <a:rPr lang="en-US" sz="2000" dirty="0"/>
              <a:t> definition template that MUST define a metadata section where </a:t>
            </a:r>
            <a:r>
              <a:rPr lang="en-US" sz="2000" dirty="0" err="1"/>
              <a:t>template_name</a:t>
            </a:r>
            <a:r>
              <a:rPr lang="en-US" sz="2000" dirty="0"/>
              <a:t> and </a:t>
            </a:r>
            <a:r>
              <a:rPr lang="en-US" sz="2000" dirty="0" err="1"/>
              <a:t>template_version</a:t>
            </a:r>
            <a:r>
              <a:rPr lang="en-US" sz="2000" dirty="0"/>
              <a:t> are required.</a:t>
            </a:r>
          </a:p>
          <a:p>
            <a:r>
              <a:rPr lang="en-US" sz="2000" dirty="0"/>
              <a:t>The CSAR file may contain other directories with arbitrary names and contents. Note that in contrast to the TOSCA 1.0 specification, it is not required to put TOSCA definitions files into a special “Definitions” directory, but definitions YAML files can be placed into any directory within the CSAR file.</a:t>
            </a:r>
          </a:p>
        </p:txBody>
      </p:sp>
      <p:sp>
        <p:nvSpPr>
          <p:cNvPr id="11" name="Line Callout 1 (Accent Bar) 8">
            <a:extLst>
              <a:ext uri="{FF2B5EF4-FFF2-40B4-BE49-F238E27FC236}">
                <a16:creationId xmlns:a16="http://schemas.microsoft.com/office/drawing/2014/main" id="{80750E66-68D9-4FB7-B004-276D65D92AAD}"/>
              </a:ext>
            </a:extLst>
          </p:cNvPr>
          <p:cNvSpPr/>
          <p:nvPr/>
        </p:nvSpPr>
        <p:spPr>
          <a:xfrm>
            <a:off x="7758713" y="2131213"/>
            <a:ext cx="800928" cy="407514"/>
          </a:xfrm>
          <a:prstGeom prst="accentCallout1">
            <a:avLst>
              <a:gd name="adj1" fmla="val 21186"/>
              <a:gd name="adj2" fmla="val -2935"/>
              <a:gd name="adj3" fmla="val 22229"/>
              <a:gd name="adj4" fmla="val -87765"/>
            </a:avLst>
          </a:prstGeom>
          <a:ln>
            <a:prstDash val="solid"/>
            <a:headEnd type="none" w="med" len="med"/>
            <a:tailEnd type="triangl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124191"/>
                </a:solidFill>
                <a:effectLst/>
                <a:uLnTx/>
                <a:uFillTx/>
                <a:latin typeface="Nokia Pure Text Light" panose="020B0403020202020204" pitchFamily="34" charset="0"/>
                <a:ea typeface="Nokia Pure Text Light" panose="020B0403020202020204" pitchFamily="34" charset="0"/>
                <a:cs typeface="+mn-cs"/>
              </a:rPr>
              <a:t>Option 1</a:t>
            </a:r>
          </a:p>
        </p:txBody>
      </p:sp>
      <p:sp>
        <p:nvSpPr>
          <p:cNvPr id="12" name="Rectangle: Rounded Corners 11">
            <a:extLst>
              <a:ext uri="{FF2B5EF4-FFF2-40B4-BE49-F238E27FC236}">
                <a16:creationId xmlns:a16="http://schemas.microsoft.com/office/drawing/2014/main" id="{85DDD47D-AA18-4E68-8709-F05ABEA3CE29}"/>
              </a:ext>
            </a:extLst>
          </p:cNvPr>
          <p:cNvSpPr/>
          <p:nvPr/>
        </p:nvSpPr>
        <p:spPr>
          <a:xfrm>
            <a:off x="437147" y="2131212"/>
            <a:ext cx="6515449" cy="836573"/>
          </a:xfrm>
          <a:prstGeom prst="roundRect">
            <a:avLst/>
          </a:prstGeom>
          <a:noFill/>
          <a:ln w="19050">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sp>
        <p:nvSpPr>
          <p:cNvPr id="13" name="Line Callout 1 (Accent Bar) 8">
            <a:extLst>
              <a:ext uri="{FF2B5EF4-FFF2-40B4-BE49-F238E27FC236}">
                <a16:creationId xmlns:a16="http://schemas.microsoft.com/office/drawing/2014/main" id="{7F1C449E-8930-43CA-8865-D70062A3CA2B}"/>
              </a:ext>
            </a:extLst>
          </p:cNvPr>
          <p:cNvSpPr/>
          <p:nvPr/>
        </p:nvSpPr>
        <p:spPr>
          <a:xfrm>
            <a:off x="7758713" y="3098521"/>
            <a:ext cx="800928" cy="407514"/>
          </a:xfrm>
          <a:prstGeom prst="accentCallout1">
            <a:avLst>
              <a:gd name="adj1" fmla="val 21186"/>
              <a:gd name="adj2" fmla="val -2935"/>
              <a:gd name="adj3" fmla="val 22229"/>
              <a:gd name="adj4" fmla="val -87765"/>
            </a:avLst>
          </a:prstGeom>
          <a:ln>
            <a:prstDash val="solid"/>
            <a:headEnd type="none" w="med" len="med"/>
            <a:tailEnd type="triangl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124191"/>
                </a:solidFill>
                <a:effectLst/>
                <a:uLnTx/>
                <a:uFillTx/>
                <a:latin typeface="Nokia Pure Text Light" panose="020B0403020202020204" pitchFamily="34" charset="0"/>
                <a:ea typeface="Nokia Pure Text Light" panose="020B0403020202020204" pitchFamily="34" charset="0"/>
                <a:cs typeface="+mn-cs"/>
              </a:rPr>
              <a:t>Option 2</a:t>
            </a:r>
          </a:p>
        </p:txBody>
      </p:sp>
      <p:sp>
        <p:nvSpPr>
          <p:cNvPr id="14" name="Rectangle: Rounded Corners 13">
            <a:extLst>
              <a:ext uri="{FF2B5EF4-FFF2-40B4-BE49-F238E27FC236}">
                <a16:creationId xmlns:a16="http://schemas.microsoft.com/office/drawing/2014/main" id="{10C369AE-927A-4336-8994-0CF2E8A4BF9B}"/>
              </a:ext>
            </a:extLst>
          </p:cNvPr>
          <p:cNvSpPr/>
          <p:nvPr/>
        </p:nvSpPr>
        <p:spPr>
          <a:xfrm>
            <a:off x="437147" y="3092899"/>
            <a:ext cx="6635765" cy="1166279"/>
          </a:xfrm>
          <a:prstGeom prst="roundRect">
            <a:avLst/>
          </a:prstGeom>
          <a:noFill/>
          <a:ln w="19050">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sp>
        <p:nvSpPr>
          <p:cNvPr id="15" name="Rectangle 14">
            <a:extLst>
              <a:ext uri="{FF2B5EF4-FFF2-40B4-BE49-F238E27FC236}">
                <a16:creationId xmlns:a16="http://schemas.microsoft.com/office/drawing/2014/main" id="{DD0BDB8A-6B95-474E-B700-52867FB6951C}"/>
              </a:ext>
            </a:extLst>
          </p:cNvPr>
          <p:cNvSpPr/>
          <p:nvPr/>
        </p:nvSpPr>
        <p:spPr>
          <a:xfrm>
            <a:off x="7543634" y="3676038"/>
            <a:ext cx="4480090" cy="1323439"/>
          </a:xfrm>
          <a:prstGeom prst="rect">
            <a:avLst/>
          </a:prstGeom>
        </p:spPr>
        <p:txBody>
          <a:bodyPr wrap="square">
            <a:spAutoFit/>
          </a:bodyPr>
          <a:lstStyle/>
          <a:p>
            <a:pPr>
              <a:spcBef>
                <a:spcPts val="400"/>
              </a:spcBef>
              <a:spcAft>
                <a:spcPts val="400"/>
              </a:spcAft>
            </a:pPr>
            <a:r>
              <a:rPr lang="en-US" sz="1600" dirty="0">
                <a:latin typeface="Arial" panose="020B0604020202020204" pitchFamily="34" charset="0"/>
                <a:ea typeface="Times New Roman" panose="02020603050405020304" pitchFamily="18" charset="0"/>
                <a:cs typeface="Times New Roman" panose="02020603050405020304" pitchFamily="18" charset="0"/>
              </a:rPr>
              <a:t>Per TOSCA YAML v1.1: Due to the simplified structure of the CSAR file and </a:t>
            </a:r>
            <a:r>
              <a:rPr lang="en-US" sz="1600" b="1" dirty="0" err="1">
                <a:latin typeface="Consolas" panose="020B0609020204030204" pitchFamily="49" charset="0"/>
                <a:ea typeface="Times New Roman" panose="02020603050405020304" pitchFamily="18" charset="0"/>
                <a:cs typeface="Times New Roman" panose="02020603050405020304" pitchFamily="18" charset="0"/>
              </a:rPr>
              <a:t>TOSCA.meta</a:t>
            </a:r>
            <a:r>
              <a:rPr lang="en-US" sz="1600" dirty="0">
                <a:latin typeface="Arial" panose="020B0604020202020204" pitchFamily="34" charset="0"/>
                <a:ea typeface="Times New Roman" panose="02020603050405020304" pitchFamily="18" charset="0"/>
                <a:cs typeface="Times New Roman" panose="02020603050405020304" pitchFamily="18" charset="0"/>
              </a:rPr>
              <a:t> file compared to TOSCA 1.0, the </a:t>
            </a:r>
            <a:r>
              <a:rPr lang="en-US" sz="1600" b="1" dirty="0">
                <a:latin typeface="Consolas" panose="020B0609020204030204" pitchFamily="49" charset="0"/>
                <a:ea typeface="Times New Roman" panose="02020603050405020304" pitchFamily="18" charset="0"/>
                <a:cs typeface="Times New Roman" panose="02020603050405020304" pitchFamily="18" charset="0"/>
              </a:rPr>
              <a:t>CSAR-Version</a:t>
            </a:r>
            <a:r>
              <a:rPr lang="en-US" sz="1600" dirty="0">
                <a:latin typeface="Arial" panose="020B0604020202020204" pitchFamily="34" charset="0"/>
                <a:ea typeface="Times New Roman" panose="02020603050405020304" pitchFamily="18" charset="0"/>
                <a:cs typeface="Times New Roman" panose="02020603050405020304" pitchFamily="18" charset="0"/>
              </a:rPr>
              <a:t> keyword listed in </a:t>
            </a:r>
            <a:r>
              <a:rPr lang="en-US" sz="1600" i="1" dirty="0">
                <a:latin typeface="Arial" panose="020B0604020202020204" pitchFamily="34" charset="0"/>
                <a:ea typeface="Times New Roman" panose="02020603050405020304" pitchFamily="18" charset="0"/>
                <a:cs typeface="Times New Roman" panose="02020603050405020304" pitchFamily="18" charset="0"/>
              </a:rPr>
              <a:t>block_0</a:t>
            </a:r>
            <a:r>
              <a:rPr lang="en-US" sz="1600" dirty="0">
                <a:latin typeface="Arial" panose="020B0604020202020204" pitchFamily="34" charset="0"/>
                <a:ea typeface="Times New Roman" panose="02020603050405020304" pitchFamily="18" charset="0"/>
                <a:cs typeface="Times New Roman" panose="02020603050405020304" pitchFamily="18" charset="0"/>
              </a:rPr>
              <a:t> of the meta-file is required to denote </a:t>
            </a:r>
            <a:r>
              <a:rPr lang="en-US" sz="1600" dirty="0">
                <a:highlight>
                  <a:srgbClr val="FFFF00"/>
                </a:highlight>
                <a:latin typeface="Arial" panose="020B0604020202020204" pitchFamily="34" charset="0"/>
                <a:ea typeface="Times New Roman" panose="02020603050405020304" pitchFamily="18" charset="0"/>
                <a:cs typeface="Times New Roman" panose="02020603050405020304" pitchFamily="18" charset="0"/>
              </a:rPr>
              <a:t>version </a:t>
            </a:r>
            <a:r>
              <a:rPr lang="en-US" sz="1600" b="1" dirty="0">
                <a:highlight>
                  <a:srgbClr val="FFFF00"/>
                </a:highlight>
                <a:latin typeface="Arial" panose="020B0604020202020204" pitchFamily="34" charset="0"/>
                <a:ea typeface="Times New Roman" panose="02020603050405020304" pitchFamily="18" charset="0"/>
                <a:cs typeface="Times New Roman" panose="02020603050405020304" pitchFamily="18" charset="0"/>
              </a:rPr>
              <a:t>1.1</a:t>
            </a:r>
            <a:r>
              <a:rPr lang="en-US" sz="1600" dirty="0">
                <a:highlight>
                  <a:srgbClr val="FFFF00"/>
                </a:highlight>
                <a:latin typeface="Arial" panose="020B0604020202020204" pitchFamily="34" charset="0"/>
                <a:ea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355731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853F0BC3-7E3E-4056-B21F-4EFBB608BCFC}"/>
              </a:ext>
            </a:extLst>
          </p:cNvPr>
          <p:cNvSpPr>
            <a:spLocks noGrp="1"/>
          </p:cNvSpPr>
          <p:nvPr>
            <p:ph type="body" sz="quarter" idx="11"/>
          </p:nvPr>
        </p:nvSpPr>
        <p:spPr>
          <a:xfrm>
            <a:off x="1941600" y="374400"/>
            <a:ext cx="8308800" cy="412800"/>
          </a:xfrm>
        </p:spPr>
        <p:txBody>
          <a:bodyPr/>
          <a:lstStyle/>
          <a:p>
            <a:pPr>
              <a:spcBef>
                <a:spcPct val="0"/>
              </a:spcBef>
            </a:pPr>
            <a:r>
              <a:rPr lang="en-US" sz="2800" b="1" dirty="0">
                <a:solidFill>
                  <a:schemeClr val="bg1"/>
                </a:solidFill>
                <a:latin typeface="Calibri" pitchFamily="34" charset="0"/>
                <a:ea typeface="+mj-ea"/>
                <a:cs typeface="+mj-cs"/>
              </a:rPr>
              <a:t>Ref: Current CSAR TOSCA.meta File</a:t>
            </a:r>
          </a:p>
        </p:txBody>
      </p:sp>
      <p:sp>
        <p:nvSpPr>
          <p:cNvPr id="6" name="Rectangle 5"/>
          <p:cNvSpPr/>
          <p:nvPr/>
        </p:nvSpPr>
        <p:spPr>
          <a:xfrm>
            <a:off x="1867459" y="1138001"/>
            <a:ext cx="8715633" cy="5262979"/>
          </a:xfrm>
          <a:prstGeom prst="rect">
            <a:avLst/>
          </a:prstGeom>
        </p:spPr>
        <p:txBody>
          <a:bodyPr wrap="square">
            <a:spAutoFit/>
          </a:bodyPr>
          <a:lstStyle/>
          <a:p>
            <a:r>
              <a:rPr lang="en-US" sz="1600" dirty="0"/>
              <a:t>TOSCA-Meta-Version: 1.0</a:t>
            </a:r>
          </a:p>
          <a:p>
            <a:r>
              <a:rPr lang="en-US" sz="1600" dirty="0">
                <a:highlight>
                  <a:srgbClr val="FFFF00"/>
                </a:highlight>
              </a:rPr>
              <a:t>CSAR-Version: 1.0</a:t>
            </a:r>
          </a:p>
          <a:p>
            <a:r>
              <a:rPr lang="en-US" sz="1600" dirty="0"/>
              <a:t>Created-By: Winery 0.1.37-SNAPSHOT</a:t>
            </a:r>
          </a:p>
          <a:p>
            <a:r>
              <a:rPr lang="en-US" sz="1600" dirty="0"/>
              <a:t>Entry-Definitions: Definitions/</a:t>
            </a:r>
            <a:r>
              <a:rPr lang="en-US" sz="1600" dirty="0" err="1"/>
              <a:t>openons</a:t>
            </a:r>
            <a:r>
              <a:rPr lang="en-US" sz="1600" dirty="0"/>
              <a:t>__</a:t>
            </a:r>
            <a:r>
              <a:rPr lang="en-US" sz="1600" dirty="0" err="1"/>
              <a:t>vEPC_NS.yaml</a:t>
            </a:r>
            <a:endParaRPr lang="en-US" sz="1600" dirty="0"/>
          </a:p>
          <a:p>
            <a:endParaRPr lang="en-US" sz="1600" dirty="0"/>
          </a:p>
          <a:p>
            <a:r>
              <a:rPr lang="en-US" sz="1600" dirty="0"/>
              <a:t>Name: Definitions/</a:t>
            </a:r>
            <a:r>
              <a:rPr lang="en-US" sz="1600" dirty="0" err="1"/>
              <a:t>openons</a:t>
            </a:r>
            <a:r>
              <a:rPr lang="en-US" sz="1600" dirty="0"/>
              <a:t>__</a:t>
            </a:r>
            <a:r>
              <a:rPr lang="en-US" sz="1600" dirty="0" err="1"/>
              <a:t>vEPC_NS.yaml</a:t>
            </a:r>
            <a:endParaRPr lang="en-US" sz="1600" dirty="0"/>
          </a:p>
          <a:p>
            <a:r>
              <a:rPr lang="en-US" sz="1600" dirty="0"/>
              <a:t>Content-Type: application/</a:t>
            </a:r>
            <a:r>
              <a:rPr lang="en-US" sz="1600" dirty="0" err="1"/>
              <a:t>vnd.oasis.tosca.definitions</a:t>
            </a:r>
            <a:endParaRPr lang="en-US" sz="1600" dirty="0"/>
          </a:p>
          <a:p>
            <a:endParaRPr lang="en-US" sz="1600" dirty="0"/>
          </a:p>
          <a:p>
            <a:r>
              <a:rPr lang="en-US" sz="1600" dirty="0"/>
              <a:t>Name: Definitions/</a:t>
            </a:r>
            <a:r>
              <a:rPr lang="en-US" sz="1600" dirty="0" err="1"/>
              <a:t>plans.yaml</a:t>
            </a:r>
            <a:endParaRPr lang="en-US" sz="1600" dirty="0"/>
          </a:p>
          <a:p>
            <a:r>
              <a:rPr lang="en-US" sz="1600" dirty="0"/>
              <a:t>Content-Type: application/</a:t>
            </a:r>
            <a:r>
              <a:rPr lang="en-US" sz="1600" dirty="0" err="1"/>
              <a:t>vnd.oasis.tosca.definitions</a:t>
            </a:r>
            <a:endParaRPr lang="en-US" sz="1600" dirty="0"/>
          </a:p>
          <a:p>
            <a:endParaRPr lang="en-US" sz="1600" dirty="0"/>
          </a:p>
          <a:p>
            <a:r>
              <a:rPr lang="en-US" sz="1600" dirty="0"/>
              <a:t>Name: Definitions/</a:t>
            </a:r>
            <a:r>
              <a:rPr lang="en-US" sz="1600" dirty="0" err="1"/>
              <a:t>openovnf</a:t>
            </a:r>
            <a:r>
              <a:rPr lang="en-US" sz="1600" dirty="0"/>
              <a:t>__</a:t>
            </a:r>
            <a:r>
              <a:rPr lang="en-US" sz="1600" dirty="0" err="1"/>
              <a:t>tosca.nodes.nfv.VNF.vPCRF.yaml</a:t>
            </a:r>
            <a:endParaRPr lang="en-US" sz="1600" dirty="0"/>
          </a:p>
          <a:p>
            <a:r>
              <a:rPr lang="en-US" sz="1600" dirty="0"/>
              <a:t>Content-Type: application/</a:t>
            </a:r>
            <a:r>
              <a:rPr lang="en-US" sz="1600" dirty="0" err="1"/>
              <a:t>vnd.oasis.tosca.definitions</a:t>
            </a:r>
            <a:endParaRPr lang="en-US" sz="1600" dirty="0"/>
          </a:p>
          <a:p>
            <a:endParaRPr lang="en-US" sz="1600" dirty="0"/>
          </a:p>
          <a:p>
            <a:r>
              <a:rPr lang="en-US" sz="1600" dirty="0"/>
              <a:t>Name: Definitions/</a:t>
            </a:r>
            <a:r>
              <a:rPr lang="en-US" sz="1600" dirty="0" err="1"/>
              <a:t>openoforward</a:t>
            </a:r>
            <a:r>
              <a:rPr lang="en-US" sz="1600" dirty="0"/>
              <a:t>__</a:t>
            </a:r>
            <a:r>
              <a:rPr lang="en-US" sz="1600" dirty="0" err="1"/>
              <a:t>tosca.capabilities.nfv.Forwarder.yaml</a:t>
            </a:r>
            <a:endParaRPr lang="en-US" sz="1600" dirty="0"/>
          </a:p>
          <a:p>
            <a:r>
              <a:rPr lang="en-US" sz="1600" dirty="0"/>
              <a:t>Content-Type: application/</a:t>
            </a:r>
            <a:r>
              <a:rPr lang="en-US" sz="1600" dirty="0" err="1"/>
              <a:t>vnd.oasis.tosca.definitions</a:t>
            </a:r>
            <a:endParaRPr lang="en-US" sz="1600" dirty="0"/>
          </a:p>
          <a:p>
            <a:endParaRPr lang="en-US" sz="1600" dirty="0"/>
          </a:p>
          <a:p>
            <a:r>
              <a:rPr lang="en-US" sz="1600" dirty="0"/>
              <a:t>Name: Definitions/</a:t>
            </a:r>
            <a:r>
              <a:rPr lang="en-US" sz="1600" dirty="0" err="1"/>
              <a:t>openovnf</a:t>
            </a:r>
            <a:r>
              <a:rPr lang="en-US" sz="1600" dirty="0"/>
              <a:t>__</a:t>
            </a:r>
            <a:r>
              <a:rPr lang="en-US" sz="1600" dirty="0" err="1"/>
              <a:t>tosca.nodes.nfv.ext.zte.VNF.yaml</a:t>
            </a:r>
            <a:endParaRPr lang="en-US" sz="1600" dirty="0"/>
          </a:p>
          <a:p>
            <a:r>
              <a:rPr lang="en-US" sz="1600" dirty="0"/>
              <a:t>Content-Type: application/</a:t>
            </a:r>
            <a:r>
              <a:rPr lang="en-US" sz="1600" dirty="0" err="1"/>
              <a:t>vnd.oasis.tosca.definitions</a:t>
            </a:r>
            <a:endParaRPr lang="en-US" sz="1600" dirty="0"/>
          </a:p>
          <a:p>
            <a:endParaRPr lang="en-US" sz="1600" dirty="0"/>
          </a:p>
          <a:p>
            <a:r>
              <a:rPr lang="en-US" sz="1600" dirty="0"/>
              <a:t>Name: </a:t>
            </a:r>
            <a:r>
              <a:rPr lang="en-US" sz="1600" dirty="0" err="1"/>
              <a:t>nodetypes</a:t>
            </a:r>
            <a:r>
              <a:rPr lang="en-US" sz="1600" dirty="0"/>
              <a:t>/http%3A%2F ………………………………………………</a:t>
            </a:r>
          </a:p>
        </p:txBody>
      </p:sp>
      <p:pic>
        <p:nvPicPr>
          <p:cNvPr id="7" name="Picture 6"/>
          <p:cNvPicPr>
            <a:picLocks noChangeAspect="1"/>
          </p:cNvPicPr>
          <p:nvPr/>
        </p:nvPicPr>
        <p:blipFill>
          <a:blip r:embed="rId2">
            <a:clrChange>
              <a:clrFrom>
                <a:srgbClr val="FFFFFF"/>
              </a:clrFrom>
              <a:clrTo>
                <a:srgbClr val="FFFFFF">
                  <a:alpha val="0"/>
                </a:srgbClr>
              </a:clrTo>
            </a:clrChange>
          </a:blip>
          <a:stretch>
            <a:fillRect/>
          </a:stretch>
        </p:blipFill>
        <p:spPr>
          <a:xfrm>
            <a:off x="8250666" y="6466704"/>
            <a:ext cx="391297" cy="391297"/>
          </a:xfrm>
          <a:prstGeom prst="rect">
            <a:avLst/>
          </a:prstGeom>
        </p:spPr>
      </p:pic>
      <p:sp>
        <p:nvSpPr>
          <p:cNvPr id="2" name="Rectangle 1">
            <a:extLst>
              <a:ext uri="{FF2B5EF4-FFF2-40B4-BE49-F238E27FC236}">
                <a16:creationId xmlns:a16="http://schemas.microsoft.com/office/drawing/2014/main" id="{44BFBEE4-DE5A-4C00-BD37-9E228D4CD21D}"/>
              </a:ext>
            </a:extLst>
          </p:cNvPr>
          <p:cNvSpPr/>
          <p:nvPr/>
        </p:nvSpPr>
        <p:spPr>
          <a:xfrm>
            <a:off x="7463590" y="1409690"/>
            <a:ext cx="4495799" cy="1046440"/>
          </a:xfrm>
          <a:prstGeom prst="rect">
            <a:avLst/>
          </a:prstGeom>
        </p:spPr>
        <p:txBody>
          <a:bodyPr wrap="square">
            <a:spAutoFit/>
          </a:bodyPr>
          <a:lstStyle/>
          <a:p>
            <a:r>
              <a:rPr lang="en-US" b="1" dirty="0"/>
              <a:t>Ref from slide set: VNF Package CSAR Format</a:t>
            </a:r>
            <a:br>
              <a:rPr lang="en-US" b="1" dirty="0">
                <a:solidFill>
                  <a:srgbClr val="FF0000"/>
                </a:solidFill>
              </a:rPr>
            </a:br>
            <a:br>
              <a:rPr lang="en-US" sz="1100" dirty="0"/>
            </a:br>
            <a:br>
              <a:rPr lang="en-US" sz="1100" dirty="0"/>
            </a:br>
            <a:r>
              <a:rPr lang="en-US" sz="1100" dirty="0"/>
              <a:t>Tal </a:t>
            </a:r>
            <a:r>
              <a:rPr lang="en-US" sz="1100" dirty="0" err="1"/>
              <a:t>Halfon</a:t>
            </a:r>
            <a:r>
              <a:rPr lang="en-US" sz="1100" dirty="0"/>
              <a:t>, Amdocs</a:t>
            </a:r>
            <a:br>
              <a:rPr lang="en-US" sz="1100" dirty="0"/>
            </a:br>
            <a:r>
              <a:rPr lang="en-US" sz="1100" dirty="0"/>
              <a:t>Andrei Kojukhov, PhD, Amdocs</a:t>
            </a:r>
          </a:p>
        </p:txBody>
      </p:sp>
      <p:sp>
        <p:nvSpPr>
          <p:cNvPr id="8" name="Line Callout 1 (Accent Bar) 8">
            <a:extLst>
              <a:ext uri="{FF2B5EF4-FFF2-40B4-BE49-F238E27FC236}">
                <a16:creationId xmlns:a16="http://schemas.microsoft.com/office/drawing/2014/main" id="{E99FB0D3-5924-49F0-9820-6DFD00FA89DD}"/>
              </a:ext>
            </a:extLst>
          </p:cNvPr>
          <p:cNvSpPr/>
          <p:nvPr/>
        </p:nvSpPr>
        <p:spPr>
          <a:xfrm>
            <a:off x="8910560" y="2998266"/>
            <a:ext cx="2543503" cy="407514"/>
          </a:xfrm>
          <a:prstGeom prst="accentCallout1">
            <a:avLst>
              <a:gd name="adj1" fmla="val 21186"/>
              <a:gd name="adj2" fmla="val -2935"/>
              <a:gd name="adj3" fmla="val -349777"/>
              <a:gd name="adj4" fmla="val -205846"/>
            </a:avLst>
          </a:prstGeom>
          <a:ln>
            <a:prstDash val="solid"/>
            <a:headEnd type="none" w="med" len="med"/>
            <a:tailEnd type="triangl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124191"/>
                </a:solidFill>
                <a:effectLst/>
                <a:uLnTx/>
                <a:uFillTx/>
                <a:latin typeface="Nokia Pure Text Light" panose="020B0403020202020204" pitchFamily="34" charset="0"/>
                <a:ea typeface="Nokia Pure Text Light" panose="020B0403020202020204" pitchFamily="34" charset="0"/>
                <a:cs typeface="+mn-cs"/>
              </a:rPr>
              <a:t>This CSAR-Version: 1.0 is based only from TOSCA v1.0 Spec</a:t>
            </a:r>
          </a:p>
        </p:txBody>
      </p:sp>
      <p:sp>
        <p:nvSpPr>
          <p:cNvPr id="9" name="Rectangle: Rounded Corners 8">
            <a:extLst>
              <a:ext uri="{FF2B5EF4-FFF2-40B4-BE49-F238E27FC236}">
                <a16:creationId xmlns:a16="http://schemas.microsoft.com/office/drawing/2014/main" id="{83DE16B1-2870-4993-9E4B-41AC6AB10C6F}"/>
              </a:ext>
            </a:extLst>
          </p:cNvPr>
          <p:cNvSpPr/>
          <p:nvPr/>
        </p:nvSpPr>
        <p:spPr>
          <a:xfrm>
            <a:off x="1867459" y="1397658"/>
            <a:ext cx="1741073" cy="264695"/>
          </a:xfrm>
          <a:prstGeom prst="roundRect">
            <a:avLst/>
          </a:prstGeom>
          <a:noFill/>
          <a:ln w="19050">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spTree>
    <p:extLst>
      <p:ext uri="{BB962C8B-B14F-4D97-AF65-F5344CB8AC3E}">
        <p14:creationId xmlns:p14="http://schemas.microsoft.com/office/powerpoint/2010/main" val="287313712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7B6062A-7624-412F-A5E7-EED9A8A4A84F}"/>
              </a:ext>
            </a:extLst>
          </p:cNvPr>
          <p:cNvSpPr>
            <a:spLocks noGrp="1"/>
          </p:cNvSpPr>
          <p:nvPr>
            <p:ph type="title"/>
          </p:nvPr>
        </p:nvSpPr>
        <p:spPr/>
        <p:txBody>
          <a:bodyPr>
            <a:normAutofit fontScale="90000"/>
          </a:bodyPr>
          <a:lstStyle/>
          <a:p>
            <a:r>
              <a:rPr lang="en-US" dirty="0"/>
              <a:t>Discussion</a:t>
            </a:r>
          </a:p>
        </p:txBody>
      </p:sp>
      <p:sp>
        <p:nvSpPr>
          <p:cNvPr id="3" name="Text Placeholder 2">
            <a:extLst>
              <a:ext uri="{FF2B5EF4-FFF2-40B4-BE49-F238E27FC236}">
                <a16:creationId xmlns:a16="http://schemas.microsoft.com/office/drawing/2014/main" id="{70F2C438-93C5-4690-AE7E-160C7D85AE4F}"/>
              </a:ext>
            </a:extLst>
          </p:cNvPr>
          <p:cNvSpPr>
            <a:spLocks noGrp="1"/>
          </p:cNvSpPr>
          <p:nvPr>
            <p:ph type="body" sz="quarter" idx="10"/>
          </p:nvPr>
        </p:nvSpPr>
        <p:spPr/>
        <p:txBody>
          <a:bodyPr>
            <a:normAutofit fontScale="92500" lnSpcReduction="10000"/>
          </a:bodyPr>
          <a:lstStyle/>
          <a:p>
            <a:r>
              <a:rPr lang="en-US" dirty="0"/>
              <a:t>Recommendation R1:</a:t>
            </a:r>
          </a:p>
          <a:p>
            <a:pPr lvl="1"/>
            <a:r>
              <a:rPr lang="en-US" dirty="0"/>
              <a:t>TOSCA version spec: </a:t>
            </a:r>
            <a:r>
              <a:rPr lang="it-IT" dirty="0"/>
              <a:t>TOSCA Simple </a:t>
            </a:r>
            <a:r>
              <a:rPr lang="it-IT" dirty="0" err="1"/>
              <a:t>Profile</a:t>
            </a:r>
            <a:r>
              <a:rPr lang="it-IT" dirty="0"/>
              <a:t> in YAML Version 1.1</a:t>
            </a:r>
          </a:p>
          <a:p>
            <a:pPr lvl="1"/>
            <a:r>
              <a:rPr lang="en-US" dirty="0"/>
              <a:t>TOSCA CSAR-Version: 1.1</a:t>
            </a:r>
          </a:p>
          <a:p>
            <a:pPr lvl="1"/>
            <a:r>
              <a:rPr lang="en-US" dirty="0"/>
              <a:t>With option 1 (a TOSCA-Metadata directory ): </a:t>
            </a:r>
          </a:p>
          <a:p>
            <a:pPr lvl="1"/>
            <a:endParaRPr lang="en-US" dirty="0"/>
          </a:p>
          <a:p>
            <a:pPr lvl="1"/>
            <a:r>
              <a:rPr lang="en-US" dirty="0"/>
              <a:t>Manifest file:</a:t>
            </a:r>
          </a:p>
          <a:p>
            <a:pPr lvl="2"/>
            <a:r>
              <a:rPr lang="en-US" dirty="0"/>
              <a:t>CSAR package support with and without manifest file</a:t>
            </a:r>
          </a:p>
          <a:p>
            <a:pPr lvl="2"/>
            <a:endParaRPr lang="en-US" dirty="0"/>
          </a:p>
          <a:p>
            <a:r>
              <a:rPr lang="en-US" dirty="0"/>
              <a:t>Recommendation R2: (initial drafting, under discussion)</a:t>
            </a:r>
          </a:p>
          <a:p>
            <a:pPr lvl="1"/>
            <a:r>
              <a:rPr lang="en-US" dirty="0"/>
              <a:t>TOSCA version spec: </a:t>
            </a:r>
            <a:r>
              <a:rPr lang="it-IT" dirty="0"/>
              <a:t>TOSCA Simple </a:t>
            </a:r>
            <a:r>
              <a:rPr lang="it-IT" dirty="0" err="1"/>
              <a:t>Profile</a:t>
            </a:r>
            <a:r>
              <a:rPr lang="it-IT" dirty="0"/>
              <a:t> in YAML Version 1.1?</a:t>
            </a:r>
          </a:p>
          <a:p>
            <a:pPr lvl="1"/>
            <a:r>
              <a:rPr lang="en-US" dirty="0"/>
              <a:t>TOSCA CSAR-Version: 1.1?</a:t>
            </a:r>
          </a:p>
          <a:p>
            <a:pPr lvl="1"/>
            <a:r>
              <a:rPr lang="en-US" dirty="0"/>
              <a:t>With option 1 and or option 2: ?</a:t>
            </a:r>
          </a:p>
          <a:p>
            <a:pPr lvl="1"/>
            <a:r>
              <a:rPr lang="en-US" dirty="0"/>
              <a:t>Manifest file:</a:t>
            </a:r>
          </a:p>
          <a:p>
            <a:pPr lvl="2"/>
            <a:r>
              <a:rPr lang="en-US" dirty="0"/>
              <a:t>CSAR package support ??</a:t>
            </a:r>
          </a:p>
          <a:p>
            <a:pPr lvl="2"/>
            <a:endParaRPr lang="en-US" dirty="0"/>
          </a:p>
        </p:txBody>
      </p:sp>
    </p:spTree>
    <p:extLst>
      <p:ext uri="{BB962C8B-B14F-4D97-AF65-F5344CB8AC3E}">
        <p14:creationId xmlns:p14="http://schemas.microsoft.com/office/powerpoint/2010/main" val="1462476444"/>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1596</TotalTime>
  <Words>366</Words>
  <Application>Microsoft Office PowerPoint</Application>
  <PresentationFormat>Widescreen</PresentationFormat>
  <Paragraphs>56</Paragraphs>
  <Slides>4</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vt:i4>
      </vt:variant>
    </vt:vector>
  </HeadingPairs>
  <TitlesOfParts>
    <vt:vector size="13" baseType="lpstr">
      <vt:lpstr>.AppleSystemUIFont</vt:lpstr>
      <vt:lpstr>Arial</vt:lpstr>
      <vt:lpstr>Calibri</vt:lpstr>
      <vt:lpstr>Calibri Light</vt:lpstr>
      <vt:lpstr>Consolas</vt:lpstr>
      <vt:lpstr>Helvetica Neue Light</vt:lpstr>
      <vt:lpstr>Nokia Pure Text Light</vt:lpstr>
      <vt:lpstr>Times New Roman</vt:lpstr>
      <vt:lpstr>Office Theme</vt:lpstr>
      <vt:lpstr>Clarification of CSAR format   Thinh Nguyenphu, Nokia thinh.nguyenphu@nokia.com </vt:lpstr>
      <vt:lpstr>PowerPoint Presentation</vt:lpstr>
      <vt:lpstr>PowerPoint Presentation</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Thinh Nguyenphu</cp:lastModifiedBy>
  <cp:revision>110</cp:revision>
  <dcterms:created xsi:type="dcterms:W3CDTF">2017-02-27T16:23:08Z</dcterms:created>
  <dcterms:modified xsi:type="dcterms:W3CDTF">2017-09-01T14:59:27Z</dcterms:modified>
</cp:coreProperties>
</file>