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6" r:id="rId3"/>
    <p:sldId id="271" r:id="rId4"/>
    <p:sldId id="272" r:id="rId5"/>
    <p:sldId id="269" r:id="rId6"/>
    <p:sldId id="270" r:id="rId7"/>
    <p:sldId id="267" r:id="rId8"/>
    <p:sldId id="27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3" autoAdjust="0"/>
    <p:restoredTop sz="77052"/>
  </p:normalViewPr>
  <p:slideViewPr>
    <p:cSldViewPr snapToGrid="0" snapToObjects="1">
      <p:cViewPr varScale="1">
        <p:scale>
          <a:sx n="104" d="100"/>
          <a:sy n="104" d="100"/>
        </p:scale>
        <p:origin x="3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309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001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-1 White - plain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667">
                <a:solidFill>
                  <a:schemeClr val="bg2"/>
                </a:solidFill>
                <a:latin typeface="+mj-lt"/>
              </a:defRPr>
            </a:lvl1pPr>
            <a:lvl2pPr>
              <a:defRPr sz="2667">
                <a:latin typeface="+mj-lt"/>
              </a:defRPr>
            </a:lvl2pPr>
            <a:lvl3pPr>
              <a:defRPr sz="2667">
                <a:latin typeface="+mj-lt"/>
              </a:defRPr>
            </a:lvl3pPr>
            <a:lvl4pPr>
              <a:defRPr sz="2667">
                <a:latin typeface="+mj-lt"/>
              </a:defRPr>
            </a:lvl4pPr>
            <a:lvl5pPr>
              <a:defRPr sz="2667">
                <a:latin typeface="+mj-lt"/>
              </a:defRPr>
            </a:lvl5pPr>
          </a:lstStyle>
          <a:p>
            <a:pPr lvl="0"/>
            <a:r>
              <a:rPr lang="en-US" dirty="0"/>
              <a:t>Click to edit secondary headline</a:t>
            </a:r>
          </a:p>
        </p:txBody>
      </p:sp>
      <p:sp>
        <p:nvSpPr>
          <p:cNvPr id="68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667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headline</a:t>
            </a:r>
          </a:p>
        </p:txBody>
      </p:sp>
    </p:spTree>
    <p:extLst>
      <p:ext uri="{BB962C8B-B14F-4D97-AF65-F5344CB8AC3E}">
        <p14:creationId xmlns:p14="http://schemas.microsoft.com/office/powerpoint/2010/main" val="381279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987988"/>
          </a:xfrm>
        </p:spPr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schemeClr val="tx1"/>
                </a:solidFill>
              </a:rPr>
              <a:t>ETSI NSD Overview &amp; TOSCA model</a:t>
            </a:r>
            <a:br>
              <a:rPr lang="en-US" sz="6000" b="1" dirty="0">
                <a:solidFill>
                  <a:srgbClr val="FF0000"/>
                </a:solidFill>
              </a:rPr>
            </a:br>
            <a:br>
              <a:rPr lang="en-US" dirty="0"/>
            </a:br>
            <a:br>
              <a:rPr lang="en-US" dirty="0"/>
            </a:br>
            <a:r>
              <a:rPr lang="en-US" dirty="0"/>
              <a:t>Thinh Nguyenphu, Nokia</a:t>
            </a:r>
            <a:br>
              <a:rPr lang="en-US" dirty="0"/>
            </a:br>
            <a:r>
              <a:rPr lang="en-US" dirty="0"/>
              <a:t>thinh.nguyenphu@nokia.com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August 3, 2017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B094F-A2E7-42B2-A609-E16A0803FD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ETSI NFV: Network Service </a:t>
            </a:r>
            <a:r>
              <a:rPr lang="en-US" dirty="0" err="1"/>
              <a:t>Descriptior</a:t>
            </a:r>
            <a:r>
              <a:rPr lang="en-US" dirty="0"/>
              <a:t> (NSD)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B3A643-2325-4398-BE16-43175CEFC79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12800"/>
            <a:ext cx="5474753" cy="302122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30FC9E0C-B102-470A-94CF-54392AF3B94B}"/>
              </a:ext>
            </a:extLst>
          </p:cNvPr>
          <p:cNvSpPr txBox="1">
            <a:spLocks/>
          </p:cNvSpPr>
          <p:nvPr/>
        </p:nvSpPr>
        <p:spPr>
          <a:xfrm>
            <a:off x="417600" y="1234971"/>
            <a:ext cx="5678400" cy="546231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Network Service Descriptor (NSD) is a deployment template which consists of information used by the NFV Orchestrator (NFVO) for life cycle management of an network service (NS).</a:t>
            </a:r>
          </a:p>
          <a:p>
            <a:r>
              <a:rPr lang="en-US" sz="2000" dirty="0"/>
              <a:t>NSD is stored by the NFVO, as part of on-boarded NSD operation.</a:t>
            </a:r>
          </a:p>
          <a:p>
            <a:r>
              <a:rPr lang="en-US" sz="2000" dirty="0"/>
              <a:t>NSD contains:</a:t>
            </a:r>
          </a:p>
          <a:p>
            <a:pPr lvl="1"/>
            <a:r>
              <a:rPr lang="en-US" sz="1800" dirty="0"/>
              <a:t>Reference to VNFD as part of this NS</a:t>
            </a:r>
          </a:p>
          <a:p>
            <a:pPr lvl="1"/>
            <a:r>
              <a:rPr lang="en-US" sz="1800" dirty="0"/>
              <a:t>Reference to PNFD to </a:t>
            </a:r>
            <a:r>
              <a:rPr lang="en-US" sz="1800" dirty="0" err="1"/>
              <a:t>determin</a:t>
            </a:r>
            <a:r>
              <a:rPr lang="en-US" sz="1800" dirty="0"/>
              <a:t> how to connect PNFs to VLs</a:t>
            </a:r>
          </a:p>
          <a:p>
            <a:pPr lvl="1"/>
            <a:r>
              <a:rPr lang="en-US" sz="1800" dirty="0"/>
              <a:t>Reference to nested NSD</a:t>
            </a:r>
          </a:p>
          <a:p>
            <a:pPr lvl="1"/>
            <a:r>
              <a:rPr lang="en-US" sz="1800" dirty="0"/>
              <a:t>Virtual Links Descriptors (VLD)</a:t>
            </a:r>
          </a:p>
          <a:p>
            <a:pPr lvl="1"/>
            <a:r>
              <a:rPr lang="en-US" sz="1800" dirty="0"/>
              <a:t>VNF Forwarding Graph Descriptors and Network Forwarding Path Descriptor.</a:t>
            </a:r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88562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ED90E73-190E-438A-9AB0-5207642ED0C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68518-0A8D-4E6B-9C44-0011E67B0A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IFA013 Ref point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E41F9A-AF2E-4B64-A43A-3C6F35B2CE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115" y="618043"/>
            <a:ext cx="7511142" cy="56333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1BE7053-B29A-4E7C-8B9C-8FAB9FAF5092}"/>
              </a:ext>
            </a:extLst>
          </p:cNvPr>
          <p:cNvSpPr txBox="1"/>
          <p:nvPr/>
        </p:nvSpPr>
        <p:spPr>
          <a:xfrm>
            <a:off x="556800" y="5290457"/>
            <a:ext cx="1839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Ref: IFA013 tutorial, IFA013 Rapporteur, Marc Flauw</a:t>
            </a:r>
          </a:p>
        </p:txBody>
      </p:sp>
    </p:spTree>
    <p:extLst>
      <p:ext uri="{BB962C8B-B14F-4D97-AF65-F5344CB8AC3E}">
        <p14:creationId xmlns:p14="http://schemas.microsoft.com/office/powerpoint/2010/main" val="2791351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408EA6-5B43-43B7-B287-1B58C3F19D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7DAA56-CE7E-425A-9B32-98A56FC462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NSD and VNF managements overview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751C0E-C9CA-4C21-AA89-9A26CCA72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801" y="821723"/>
            <a:ext cx="7206542" cy="54049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69CE3EA-6CA6-4A0F-9E24-95FB3B2610AB}"/>
              </a:ext>
            </a:extLst>
          </p:cNvPr>
          <p:cNvSpPr txBox="1"/>
          <p:nvPr/>
        </p:nvSpPr>
        <p:spPr>
          <a:xfrm>
            <a:off x="556800" y="5290457"/>
            <a:ext cx="1839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Ref: IFA013 tutorial, IFA013 Rapporteur, Marc Flauw</a:t>
            </a:r>
          </a:p>
        </p:txBody>
      </p:sp>
    </p:spTree>
    <p:extLst>
      <p:ext uri="{BB962C8B-B14F-4D97-AF65-F5344CB8AC3E}">
        <p14:creationId xmlns:p14="http://schemas.microsoft.com/office/powerpoint/2010/main" val="2133342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95552B-D2D0-4778-8A1B-3378ED1F9C7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UML information diagram of NSD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116106-C794-45CE-A996-C51F787C0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959" y="968298"/>
            <a:ext cx="10100212" cy="523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115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664FD6-4B74-4CD7-B115-F09EEE0912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NSD: overview building blocks of TOSCA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1" name="Picture 3" descr="Picture1">
            <a:extLst>
              <a:ext uri="{FF2B5EF4-FFF2-40B4-BE49-F238E27FC236}">
                <a16:creationId xmlns:a16="http://schemas.microsoft.com/office/drawing/2014/main" id="{E503FC4B-8A7C-4095-BEDC-FBC59C0EA5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2" y="983999"/>
            <a:ext cx="3950176" cy="353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Zone de dessin 1">
            <a:extLst>
              <a:ext uri="{FF2B5EF4-FFF2-40B4-BE49-F238E27FC236}">
                <a16:creationId xmlns:a16="http://schemas.microsoft.com/office/drawing/2014/main" id="{C2A4EEB9-7A15-4B0E-B52C-1C615AB03668}"/>
              </a:ext>
            </a:extLst>
          </p:cNvPr>
          <p:cNvGrpSpPr/>
          <p:nvPr/>
        </p:nvGrpSpPr>
        <p:grpSpPr>
          <a:xfrm>
            <a:off x="4425705" y="4180114"/>
            <a:ext cx="3401124" cy="1964999"/>
            <a:chOff x="0" y="0"/>
            <a:chExt cx="5943600" cy="30835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EBCA16E-D109-4FBA-9E0F-F008FF33A203}"/>
                </a:ext>
              </a:extLst>
            </p:cNvPr>
            <p:cNvSpPr/>
            <p:nvPr/>
          </p:nvSpPr>
          <p:spPr>
            <a:xfrm>
              <a:off x="0" y="0"/>
              <a:ext cx="5943600" cy="3083560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</p:spPr>
        </p:sp>
      </p:grp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3267EC23-7C55-47B5-88C7-403EFD8244F3}"/>
              </a:ext>
            </a:extLst>
          </p:cNvPr>
          <p:cNvSpPr txBox="1">
            <a:spLocks/>
          </p:cNvSpPr>
          <p:nvPr/>
        </p:nvSpPr>
        <p:spPr>
          <a:xfrm>
            <a:off x="700628" y="1319486"/>
            <a:ext cx="4872857" cy="52554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NSD modeled in TOSCA is composed basic building blocks:</a:t>
            </a:r>
          </a:p>
          <a:p>
            <a:pPr lvl="1"/>
            <a:r>
              <a:rPr lang="en-US"/>
              <a:t>Service Template</a:t>
            </a:r>
          </a:p>
          <a:p>
            <a:pPr lvl="1"/>
            <a:r>
              <a:rPr lang="en-US"/>
              <a:t>Node Types</a:t>
            </a:r>
          </a:p>
          <a:p>
            <a:pPr lvl="1"/>
            <a:r>
              <a:rPr lang="en-US"/>
              <a:t>Relationship Types</a:t>
            </a:r>
          </a:p>
          <a:p>
            <a:pPr lvl="1"/>
            <a:r>
              <a:rPr lang="en-US"/>
              <a:t>Node Templates</a:t>
            </a:r>
          </a:p>
          <a:p>
            <a:pPr lvl="1"/>
            <a:r>
              <a:rPr lang="en-US"/>
              <a:t>Interfaces</a:t>
            </a:r>
          </a:p>
          <a:p>
            <a:pPr lvl="1"/>
            <a:r>
              <a:rPr lang="en-US"/>
              <a:t>Requirements</a:t>
            </a:r>
          </a:p>
          <a:p>
            <a:pPr lvl="1"/>
            <a:r>
              <a:rPr lang="en-US"/>
              <a:t>Inputs/outputs</a:t>
            </a:r>
          </a:p>
          <a:p>
            <a:pPr lvl="1"/>
            <a:r>
              <a:rPr lang="en-US"/>
              <a:t>Groups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150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624634-9DDD-4919-AEBD-83394524F5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6800" y="195943"/>
            <a:ext cx="11078400" cy="762000"/>
          </a:xfrm>
        </p:spPr>
        <p:txBody>
          <a:bodyPr>
            <a:normAutofit/>
          </a:bodyPr>
          <a:lstStyle/>
          <a:p>
            <a:r>
              <a:rPr lang="en-GB" dirty="0"/>
              <a:t>Network connection topology of a Network </a:t>
            </a:r>
            <a:br>
              <a:rPr lang="en-GB" dirty="0"/>
            </a:br>
            <a:r>
              <a:rPr lang="en-GB" dirty="0"/>
              <a:t>Service using VNFs, VLs, and Connection Points</a:t>
            </a:r>
            <a:endParaRPr lang="en-US" dirty="0"/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4D06875-1136-48BD-BA3A-EC540C580746}"/>
              </a:ext>
            </a:extLst>
          </p:cNvPr>
          <p:cNvGrpSpPr/>
          <p:nvPr/>
        </p:nvGrpSpPr>
        <p:grpSpPr>
          <a:xfrm>
            <a:off x="915161" y="1203381"/>
            <a:ext cx="7821823" cy="5081703"/>
            <a:chOff x="908050" y="1325563"/>
            <a:chExt cx="7641577" cy="496460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C981E400-B060-4EC9-993F-D4A9A95F6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9863" y="3611563"/>
              <a:ext cx="914400" cy="914400"/>
            </a:xfrm>
            <a:prstGeom prst="ellipse">
              <a:avLst/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72000" rIns="7200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panose="020B0604020202020204" pitchFamily="34" charset="0"/>
                </a:rPr>
                <a:t>VL4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15510DB-7662-41EE-8668-B5B0F9DFF9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6038" y="3657600"/>
              <a:ext cx="914400" cy="914400"/>
            </a:xfrm>
            <a:prstGeom prst="ellipse">
              <a:avLst/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72000" rIns="7200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panose="020B0604020202020204" pitchFamily="34" charset="0"/>
                </a:rPr>
                <a:t>VL2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571ABC9-6736-4C49-BEC2-54497FA38A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6413" y="2173288"/>
              <a:ext cx="914400" cy="914400"/>
            </a:xfrm>
            <a:prstGeom prst="rect">
              <a:avLst/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72000" rIns="7200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panose="020B0604020202020204" pitchFamily="34" charset="0"/>
                </a:rPr>
                <a:t>VNF3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A2B93A8-BC65-4F5F-8938-7C2CFDE1A3EE}"/>
                </a:ext>
              </a:extLst>
            </p:cNvPr>
            <p:cNvSpPr/>
            <p:nvPr/>
          </p:nvSpPr>
          <p:spPr bwMode="auto">
            <a:xfrm>
              <a:off x="5526088" y="2941638"/>
              <a:ext cx="304800" cy="3048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72000" rIns="72000" anchor="ctr" anchorCtr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charset="0"/>
                </a:rPr>
                <a:t>CP10</a:t>
              </a:r>
            </a:p>
          </p:txBody>
        </p:sp>
        <p:sp>
          <p:nvSpPr>
            <p:cNvPr id="9" name="Rectangle 10">
              <a:extLst>
                <a:ext uri="{FF2B5EF4-FFF2-40B4-BE49-F238E27FC236}">
                  <a16:creationId xmlns:a16="http://schemas.microsoft.com/office/drawing/2014/main" id="{68C87737-B6CA-485B-8A9E-18E1124B88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450" y="1643063"/>
              <a:ext cx="7010400" cy="4449762"/>
            </a:xfrm>
            <a:prstGeom prst="rect">
              <a:avLst/>
            </a:prstGeom>
            <a:noFill/>
            <a:ln w="12700" algn="ctr">
              <a:solidFill>
                <a:sysClr val="windowText" lastClr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72000" rIns="7200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panose="020B0604020202020204" pitchFamily="34" charset="0"/>
                </a:rPr>
                <a:t>NS</a:t>
              </a:r>
            </a:p>
          </p:txBody>
        </p:sp>
        <p:cxnSp>
          <p:nvCxnSpPr>
            <p:cNvPr id="10" name="Elbow Connector 13">
              <a:extLst>
                <a:ext uri="{FF2B5EF4-FFF2-40B4-BE49-F238E27FC236}">
                  <a16:creationId xmlns:a16="http://schemas.microsoft.com/office/drawing/2014/main" id="{EDF62C46-93E7-49AC-92B6-ABB0C3FF637B}"/>
                </a:ext>
              </a:extLst>
            </p:cNvPr>
            <p:cNvCxnSpPr>
              <a:cxnSpLocks noChangeShapeType="1"/>
              <a:stCxn id="8" idx="4"/>
              <a:endCxn id="6" idx="6"/>
            </p:cNvCxnSpPr>
            <p:nvPr/>
          </p:nvCxnSpPr>
          <p:spPr bwMode="auto">
            <a:xfrm rot="5400000">
              <a:off x="4790282" y="3226594"/>
              <a:ext cx="868362" cy="908050"/>
            </a:xfrm>
            <a:prstGeom prst="bentConnector2">
              <a:avLst/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Rectangle 14">
              <a:extLst>
                <a:ext uri="{FF2B5EF4-FFF2-40B4-BE49-F238E27FC236}">
                  <a16:creationId xmlns:a16="http://schemas.microsoft.com/office/drawing/2014/main" id="{CE1805B5-EBD3-4F07-A95C-3947C51344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3500" y="2179638"/>
              <a:ext cx="914400" cy="914400"/>
            </a:xfrm>
            <a:prstGeom prst="rect">
              <a:avLst/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72000" rIns="7200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panose="020B0604020202020204" pitchFamily="34" charset="0"/>
                </a:rPr>
                <a:t>VNF2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FC51053-9720-4A22-A751-F72AD5832867}"/>
                </a:ext>
              </a:extLst>
            </p:cNvPr>
            <p:cNvSpPr/>
            <p:nvPr/>
          </p:nvSpPr>
          <p:spPr bwMode="auto">
            <a:xfrm>
              <a:off x="4159250" y="2981325"/>
              <a:ext cx="304800" cy="3048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72000" rIns="72000" anchor="ctr" anchorCtr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charset="0"/>
                </a:rPr>
                <a:t>CP8</a:t>
              </a:r>
            </a:p>
          </p:txBody>
        </p:sp>
        <p:cxnSp>
          <p:nvCxnSpPr>
            <p:cNvPr id="13" name="Elbow Connector 16">
              <a:extLst>
                <a:ext uri="{FF2B5EF4-FFF2-40B4-BE49-F238E27FC236}">
                  <a16:creationId xmlns:a16="http://schemas.microsoft.com/office/drawing/2014/main" id="{70839C3C-2804-4F3A-B483-AC7DC1F00C5E}"/>
                </a:ext>
              </a:extLst>
            </p:cNvPr>
            <p:cNvCxnSpPr>
              <a:cxnSpLocks noChangeShapeType="1"/>
              <a:stCxn id="12" idx="4"/>
              <a:endCxn id="6" idx="0"/>
            </p:cNvCxnSpPr>
            <p:nvPr/>
          </p:nvCxnSpPr>
          <p:spPr bwMode="auto">
            <a:xfrm rot="16200000" flipH="1">
              <a:off x="4126706" y="3471069"/>
              <a:ext cx="371475" cy="1588"/>
            </a:xfrm>
            <a:prstGeom prst="bentConnector3">
              <a:avLst>
                <a:gd name="adj1" fmla="val 50000"/>
              </a:avLst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2E474E1-0403-4F5D-B114-0C0FEC80D3A4}"/>
                </a:ext>
              </a:extLst>
            </p:cNvPr>
            <p:cNvSpPr/>
            <p:nvPr/>
          </p:nvSpPr>
          <p:spPr bwMode="auto">
            <a:xfrm>
              <a:off x="6235700" y="2925763"/>
              <a:ext cx="304800" cy="3048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72000" rIns="72000" anchor="ctr" anchorCtr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charset="0"/>
                </a:rPr>
                <a:t>CP11</a:t>
              </a:r>
            </a:p>
          </p:txBody>
        </p:sp>
        <p:sp>
          <p:nvSpPr>
            <p:cNvPr id="15" name="Oval 19">
              <a:extLst>
                <a:ext uri="{FF2B5EF4-FFF2-40B4-BE49-F238E27FC236}">
                  <a16:creationId xmlns:a16="http://schemas.microsoft.com/office/drawing/2014/main" id="{F87F3E6F-A9F3-450F-B8A4-90902F5894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5575" y="3624263"/>
              <a:ext cx="914400" cy="914400"/>
            </a:xfrm>
            <a:prstGeom prst="ellipse">
              <a:avLst/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72000" rIns="7200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panose="020B0604020202020204" pitchFamily="34" charset="0"/>
                </a:rPr>
                <a:t>VL1</a:t>
              </a:r>
              <a:endParaRPr kumimoji="0" lang="en-US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16" name="Rectangle 20">
              <a:extLst>
                <a:ext uri="{FF2B5EF4-FFF2-40B4-BE49-F238E27FC236}">
                  <a16:creationId xmlns:a16="http://schemas.microsoft.com/office/drawing/2014/main" id="{B85707B7-1159-4B1D-87A7-CA0BF600FA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3588" y="2206625"/>
              <a:ext cx="914400" cy="914400"/>
            </a:xfrm>
            <a:prstGeom prst="rect">
              <a:avLst/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72000" rIns="7200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panose="020B0604020202020204" pitchFamily="34" charset="0"/>
                </a:rPr>
                <a:t>VNF1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8D541C9-1B6F-4C11-99A3-A2830350BDEC}"/>
                </a:ext>
              </a:extLst>
            </p:cNvPr>
            <p:cNvSpPr/>
            <p:nvPr/>
          </p:nvSpPr>
          <p:spPr bwMode="auto">
            <a:xfrm>
              <a:off x="1958975" y="2968625"/>
              <a:ext cx="304800" cy="3048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72000" rIns="72000" anchor="ctr" anchorCtr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charset="0"/>
                </a:rPr>
                <a:t>CP4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C724061-5229-458E-B26A-AC4B11A108BE}"/>
                </a:ext>
              </a:extLst>
            </p:cNvPr>
            <p:cNvSpPr/>
            <p:nvPr/>
          </p:nvSpPr>
          <p:spPr bwMode="auto">
            <a:xfrm>
              <a:off x="2717800" y="2979738"/>
              <a:ext cx="304800" cy="3048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72000" rIns="72000" anchor="ctr" anchorCtr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charset="0"/>
                </a:rPr>
                <a:t>CP6</a:t>
              </a:r>
            </a:p>
          </p:txBody>
        </p:sp>
        <p:cxnSp>
          <p:nvCxnSpPr>
            <p:cNvPr id="19" name="Elbow Connector 25">
              <a:extLst>
                <a:ext uri="{FF2B5EF4-FFF2-40B4-BE49-F238E27FC236}">
                  <a16:creationId xmlns:a16="http://schemas.microsoft.com/office/drawing/2014/main" id="{42A47334-7354-4F74-84E7-1D4044F1A949}"/>
                </a:ext>
              </a:extLst>
            </p:cNvPr>
            <p:cNvCxnSpPr>
              <a:cxnSpLocks noChangeShapeType="1"/>
              <a:stCxn id="17" idx="4"/>
              <a:endCxn id="15" idx="0"/>
            </p:cNvCxnSpPr>
            <p:nvPr/>
          </p:nvCxnSpPr>
          <p:spPr bwMode="auto">
            <a:xfrm rot="5400000">
              <a:off x="1821656" y="3334544"/>
              <a:ext cx="350838" cy="228600"/>
            </a:xfrm>
            <a:prstGeom prst="bentConnector3">
              <a:avLst>
                <a:gd name="adj1" fmla="val 50000"/>
              </a:avLst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Elbow Connector 26">
              <a:extLst>
                <a:ext uri="{FF2B5EF4-FFF2-40B4-BE49-F238E27FC236}">
                  <a16:creationId xmlns:a16="http://schemas.microsoft.com/office/drawing/2014/main" id="{D0464CBA-4CE5-4E48-92D6-71F3B3948AD9}"/>
                </a:ext>
              </a:extLst>
            </p:cNvPr>
            <p:cNvCxnSpPr>
              <a:cxnSpLocks noChangeShapeType="1"/>
              <a:stCxn id="18" idx="4"/>
              <a:endCxn id="6" idx="2"/>
            </p:cNvCxnSpPr>
            <p:nvPr/>
          </p:nvCxnSpPr>
          <p:spPr bwMode="auto">
            <a:xfrm rot="16200000" flipH="1">
              <a:off x="2947988" y="3206750"/>
              <a:ext cx="830262" cy="985838"/>
            </a:xfrm>
            <a:prstGeom prst="bentConnector2">
              <a:avLst/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71825F6-F780-4755-9FCD-7D1A456148EB}"/>
                </a:ext>
              </a:extLst>
            </p:cNvPr>
            <p:cNvSpPr/>
            <p:nvPr/>
          </p:nvSpPr>
          <p:spPr bwMode="auto">
            <a:xfrm>
              <a:off x="908050" y="3933825"/>
              <a:ext cx="304800" cy="3048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72000" rIns="72000" anchor="ctr" anchorCtr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charset="0"/>
                </a:rPr>
                <a:t>CP1</a:t>
              </a:r>
            </a:p>
          </p:txBody>
        </p:sp>
        <p:cxnSp>
          <p:nvCxnSpPr>
            <p:cNvPr id="22" name="Elbow Connector 28">
              <a:extLst>
                <a:ext uri="{FF2B5EF4-FFF2-40B4-BE49-F238E27FC236}">
                  <a16:creationId xmlns:a16="http://schemas.microsoft.com/office/drawing/2014/main" id="{49DE357C-406C-4DEE-869F-DFFED3D09F5D}"/>
                </a:ext>
              </a:extLst>
            </p:cNvPr>
            <p:cNvCxnSpPr>
              <a:cxnSpLocks noChangeShapeType="1"/>
              <a:stCxn id="15" idx="2"/>
              <a:endCxn id="21" idx="6"/>
            </p:cNvCxnSpPr>
            <p:nvPr/>
          </p:nvCxnSpPr>
          <p:spPr bwMode="auto">
            <a:xfrm rot="10800000" flipV="1">
              <a:off x="1212850" y="4081463"/>
              <a:ext cx="212725" cy="4762"/>
            </a:xfrm>
            <a:prstGeom prst="bentConnector3">
              <a:avLst>
                <a:gd name="adj1" fmla="val 50000"/>
              </a:avLst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Elbow Connector 29">
              <a:extLst>
                <a:ext uri="{FF2B5EF4-FFF2-40B4-BE49-F238E27FC236}">
                  <a16:creationId xmlns:a16="http://schemas.microsoft.com/office/drawing/2014/main" id="{3280E87A-116D-4ECE-9A1E-56F4CBEAD3E4}"/>
                </a:ext>
              </a:extLst>
            </p:cNvPr>
            <p:cNvCxnSpPr>
              <a:cxnSpLocks noChangeShapeType="1"/>
              <a:stCxn id="14" idx="4"/>
              <a:endCxn id="5" idx="2"/>
            </p:cNvCxnSpPr>
            <p:nvPr/>
          </p:nvCxnSpPr>
          <p:spPr bwMode="auto">
            <a:xfrm rot="16200000" flipH="1">
              <a:off x="6034882" y="3583781"/>
              <a:ext cx="838200" cy="131763"/>
            </a:xfrm>
            <a:prstGeom prst="bentConnector2">
              <a:avLst/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A8E5992-E849-4E17-9677-325C1651209B}"/>
                </a:ext>
              </a:extLst>
            </p:cNvPr>
            <p:cNvSpPr/>
            <p:nvPr/>
          </p:nvSpPr>
          <p:spPr bwMode="auto">
            <a:xfrm>
              <a:off x="7888288" y="3916363"/>
              <a:ext cx="304800" cy="3048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72000" rIns="72000" anchor="ctr" anchorCtr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charset="0"/>
                </a:rPr>
                <a:t>CP14</a:t>
              </a:r>
            </a:p>
          </p:txBody>
        </p:sp>
        <p:cxnSp>
          <p:nvCxnSpPr>
            <p:cNvPr id="25" name="Elbow Connector 32">
              <a:extLst>
                <a:ext uri="{FF2B5EF4-FFF2-40B4-BE49-F238E27FC236}">
                  <a16:creationId xmlns:a16="http://schemas.microsoft.com/office/drawing/2014/main" id="{ECC3B1AC-C5CC-467C-AF98-41FE4AFEBC7E}"/>
                </a:ext>
              </a:extLst>
            </p:cNvPr>
            <p:cNvCxnSpPr>
              <a:cxnSpLocks noChangeShapeType="1"/>
              <a:stCxn id="5" idx="6"/>
              <a:endCxn id="24" idx="2"/>
            </p:cNvCxnSpPr>
            <p:nvPr/>
          </p:nvCxnSpPr>
          <p:spPr bwMode="auto">
            <a:xfrm>
              <a:off x="7434263" y="4068763"/>
              <a:ext cx="454025" cy="12700"/>
            </a:xfrm>
            <a:prstGeom prst="bentConnector3">
              <a:avLst>
                <a:gd name="adj1" fmla="val 50000"/>
              </a:avLst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TextBox 38">
              <a:extLst>
                <a:ext uri="{FF2B5EF4-FFF2-40B4-BE49-F238E27FC236}">
                  <a16:creationId xmlns:a16="http://schemas.microsoft.com/office/drawing/2014/main" id="{8FEBD221-F77C-48DD-A3D0-948C3E83BE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0450" y="1325563"/>
              <a:ext cx="2941634" cy="297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panose="020B0604020202020204" pitchFamily="34" charset="0"/>
                </a:rPr>
                <a:t>CP = connection point, VL = Virtual Link</a:t>
              </a:r>
            </a:p>
          </p:txBody>
        </p:sp>
        <p:sp>
          <p:nvSpPr>
            <p:cNvPr id="27" name="Oval 6">
              <a:extLst>
                <a:ext uri="{FF2B5EF4-FFF2-40B4-BE49-F238E27FC236}">
                  <a16:creationId xmlns:a16="http://schemas.microsoft.com/office/drawing/2014/main" id="{7BE289B5-9988-4ED0-97B6-5F37CA655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3025" y="4941888"/>
              <a:ext cx="914400" cy="914400"/>
            </a:xfrm>
            <a:prstGeom prst="ellipse">
              <a:avLst/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72000" rIns="7200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panose="020B0604020202020204" pitchFamily="34" charset="0"/>
                </a:rPr>
                <a:t>VL3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D3EA087-6725-4E51-829A-F7A54E7D927C}"/>
                </a:ext>
              </a:extLst>
            </p:cNvPr>
            <p:cNvSpPr/>
            <p:nvPr/>
          </p:nvSpPr>
          <p:spPr bwMode="auto">
            <a:xfrm>
              <a:off x="2338388" y="2981325"/>
              <a:ext cx="304800" cy="3048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72000" rIns="72000" anchor="ctr" anchorCtr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charset="0"/>
                </a:rPr>
                <a:t>CP5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55A68AC-A359-4822-B11F-B00E1603BEE7}"/>
                </a:ext>
              </a:extLst>
            </p:cNvPr>
            <p:cNvSpPr/>
            <p:nvPr/>
          </p:nvSpPr>
          <p:spPr bwMode="auto">
            <a:xfrm>
              <a:off x="5891213" y="2941638"/>
              <a:ext cx="304800" cy="3048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72000" rIns="72000" anchor="ctr" anchorCtr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charset="0"/>
                </a:rPr>
                <a:t>CP7</a:t>
              </a:r>
            </a:p>
          </p:txBody>
        </p:sp>
        <p:cxnSp>
          <p:nvCxnSpPr>
            <p:cNvPr id="30" name="Elbow Connector 30">
              <a:extLst>
                <a:ext uri="{FF2B5EF4-FFF2-40B4-BE49-F238E27FC236}">
                  <a16:creationId xmlns:a16="http://schemas.microsoft.com/office/drawing/2014/main" id="{50621F9F-C9AC-4F23-AA4F-B65FB7775D1E}"/>
                </a:ext>
              </a:extLst>
            </p:cNvPr>
            <p:cNvCxnSpPr>
              <a:stCxn id="28" idx="4"/>
              <a:endCxn id="27" idx="2"/>
            </p:cNvCxnSpPr>
            <p:nvPr/>
          </p:nvCxnSpPr>
          <p:spPr>
            <a:xfrm rot="16200000" flipH="1">
              <a:off x="2130425" y="3646488"/>
              <a:ext cx="2112963" cy="1392237"/>
            </a:xfrm>
            <a:prstGeom prst="bentConnector2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31" name="Elbow Connector 31">
              <a:extLst>
                <a:ext uri="{FF2B5EF4-FFF2-40B4-BE49-F238E27FC236}">
                  <a16:creationId xmlns:a16="http://schemas.microsoft.com/office/drawing/2014/main" id="{B2DA5E9E-9B68-42F8-8127-052B3592F68F}"/>
                </a:ext>
              </a:extLst>
            </p:cNvPr>
            <p:cNvCxnSpPr>
              <a:stCxn id="27" idx="6"/>
              <a:endCxn id="29" idx="4"/>
            </p:cNvCxnSpPr>
            <p:nvPr/>
          </p:nvCxnSpPr>
          <p:spPr>
            <a:xfrm flipV="1">
              <a:off x="4797425" y="3246438"/>
              <a:ext cx="1246188" cy="2152650"/>
            </a:xfrm>
            <a:prstGeom prst="bentConnector2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56DE947-07E5-4822-9D93-216B2F3B9640}"/>
                </a:ext>
              </a:extLst>
            </p:cNvPr>
            <p:cNvSpPr txBox="1"/>
            <p:nvPr/>
          </p:nvSpPr>
          <p:spPr bwMode="auto">
            <a:xfrm>
              <a:off x="6393099" y="5399087"/>
              <a:ext cx="2156528" cy="891076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>
              <a:noFill/>
            </a:ln>
            <a:extLst/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Courier New" panose="02070309020205020404" pitchFamily="49" charset="0"/>
                  <a:cs typeface="Courier New" panose="02070309020205020404" pitchFamily="49" charset="0"/>
                </a:rPr>
                <a:t>VL1 = {CP1,CP4}</a:t>
              </a: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Courier New" panose="02070309020205020404" pitchFamily="49" charset="0"/>
                  <a:cs typeface="Courier New" panose="02070309020205020404" pitchFamily="49" charset="0"/>
                </a:rPr>
                <a:t>VL2 = {CP5,CP8,CP10}</a:t>
              </a: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Courier New" panose="02070309020205020404" pitchFamily="49" charset="0"/>
                  <a:cs typeface="Courier New" panose="02070309020205020404" pitchFamily="49" charset="0"/>
                </a:rPr>
                <a:t>VL3 = {CP6,CP7}</a:t>
              </a: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Courier New" panose="02070309020205020404" pitchFamily="49" charset="0"/>
                  <a:cs typeface="Courier New" panose="02070309020205020404" pitchFamily="49" charset="0"/>
                </a:rPr>
                <a:t>VL4 = {CP11,CP14}</a:t>
              </a:r>
            </a:p>
          </p:txBody>
        </p:sp>
      </p:grpSp>
      <p:sp>
        <p:nvSpPr>
          <p:cNvPr id="33" name="TextBox 49">
            <a:extLst>
              <a:ext uri="{FF2B5EF4-FFF2-40B4-BE49-F238E27FC236}">
                <a16:creationId xmlns:a16="http://schemas.microsoft.com/office/drawing/2014/main" id="{7A430CDB-14D1-4BE4-84CD-9184ED1363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11516" y="2267739"/>
            <a:ext cx="2099498" cy="122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defTabSz="685800" eaLnBrk="1" hangingPunct="1"/>
            <a:r>
              <a:rPr lang="en-US" altLang="en-US" sz="1050" b="1" dirty="0">
                <a:solidFill>
                  <a:srgbClr val="1F497D">
                    <a:lumMod val="75000"/>
                  </a:srgbClr>
                </a:solidFill>
                <a:cs typeface="Arial" panose="020B0604020202020204" pitchFamily="34" charset="0"/>
              </a:rPr>
              <a:t>Service Access Point</a:t>
            </a:r>
            <a:r>
              <a:rPr lang="en-US" altLang="en-US" sz="1050" dirty="0">
                <a:solidFill>
                  <a:srgbClr val="1F497D">
                    <a:lumMod val="75000"/>
                  </a:srgbClr>
                </a:solidFill>
                <a:cs typeface="Arial" panose="020B0604020202020204" pitchFamily="34" charset="0"/>
              </a:rPr>
              <a:t>: connection point where a NS can be accessed</a:t>
            </a:r>
          </a:p>
          <a:p>
            <a:pPr defTabSz="685800" eaLnBrk="1" hangingPunct="1"/>
            <a:r>
              <a:rPr lang="en-US" altLang="en-US" sz="1050" dirty="0">
                <a:solidFill>
                  <a:srgbClr val="1F497D">
                    <a:lumMod val="75000"/>
                  </a:srgbClr>
                </a:solidFill>
                <a:cs typeface="Arial" panose="020B0604020202020204" pitchFamily="34" charset="0"/>
              </a:rPr>
              <a:t>NOTE: A SAP can either provide access to an NS, e.g. to an end-user, or interconnect different NS.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FFF241C-2B8C-4E2B-9718-0CECE7A991E4}"/>
              </a:ext>
            </a:extLst>
          </p:cNvPr>
          <p:cNvCxnSpPr>
            <a:cxnSpLocks/>
          </p:cNvCxnSpPr>
          <p:nvPr/>
        </p:nvCxnSpPr>
        <p:spPr>
          <a:xfrm flipH="1">
            <a:off x="8479281" y="3579046"/>
            <a:ext cx="920954" cy="294120"/>
          </a:xfrm>
          <a:prstGeom prst="straightConnector1">
            <a:avLst/>
          </a:prstGeom>
          <a:ln w="19050" cmpd="sng">
            <a:solidFill>
              <a:srgbClr val="000000"/>
            </a:solidFill>
            <a:prstDash val="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956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2F6778-085E-474B-B235-2C9DD7C7ED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6800" y="152401"/>
            <a:ext cx="11078400" cy="859970"/>
          </a:xfrm>
        </p:spPr>
        <p:txBody>
          <a:bodyPr>
            <a:normAutofit/>
          </a:bodyPr>
          <a:lstStyle/>
          <a:p>
            <a:r>
              <a:rPr lang="en-US" dirty="0"/>
              <a:t>VNF Forwarding Graph and Network </a:t>
            </a:r>
            <a:br>
              <a:rPr lang="en-US" dirty="0"/>
            </a:br>
            <a:r>
              <a:rPr lang="en-US" dirty="0"/>
              <a:t>Forwarding Path on top of a Network Service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2" name="Oval 5">
            <a:extLst>
              <a:ext uri="{FF2B5EF4-FFF2-40B4-BE49-F238E27FC236}">
                <a16:creationId xmlns:a16="http://schemas.microsoft.com/office/drawing/2014/main" id="{78327122-5A99-4905-9D5D-004236435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6497" y="3670697"/>
            <a:ext cx="685800" cy="685800"/>
          </a:xfrm>
          <a:prstGeom prst="ellipse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54000" rIns="54000" anchor="ctr" anchorCtr="1"/>
          <a:lstStyle/>
          <a:p>
            <a:pPr defTabSz="685800">
              <a:spcBef>
                <a:spcPct val="50000"/>
              </a:spcBef>
              <a:defRPr/>
            </a:pPr>
            <a:r>
              <a:rPr lang="en-US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VL4</a:t>
            </a:r>
            <a:endParaRPr lang="en-US" sz="15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3" name="Oval 6">
            <a:extLst>
              <a:ext uri="{FF2B5EF4-FFF2-40B4-BE49-F238E27FC236}">
                <a16:creationId xmlns:a16="http://schemas.microsoft.com/office/drawing/2014/main" id="{E9F280CF-D175-4AE6-B6AB-6FBB19B620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629" y="3705225"/>
            <a:ext cx="685800" cy="685800"/>
          </a:xfrm>
          <a:prstGeom prst="ellipse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54000" rIns="54000" anchor="ctr" anchorCtr="1"/>
          <a:lstStyle/>
          <a:p>
            <a:pPr defTabSz="685800">
              <a:spcBef>
                <a:spcPct val="50000"/>
              </a:spcBef>
              <a:defRPr/>
            </a:pPr>
            <a:r>
              <a:rPr lang="en-US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VL2</a:t>
            </a:r>
            <a:endParaRPr lang="en-US" sz="1500" dirty="0">
              <a:solidFill>
                <a:prstClr val="white">
                  <a:lumMod val="5000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4" name="Rectangle 7">
            <a:extLst>
              <a:ext uri="{FF2B5EF4-FFF2-40B4-BE49-F238E27FC236}">
                <a16:creationId xmlns:a16="http://schemas.microsoft.com/office/drawing/2014/main" id="{14FFEF8C-A957-4157-B7FB-8ACE50AB22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6410" y="2591991"/>
            <a:ext cx="685800" cy="685800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54000" rIns="54000"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defTabSz="685800" eaLnBrk="1" hangingPunct="1">
              <a:spcBef>
                <a:spcPct val="50000"/>
              </a:spcBef>
            </a:pPr>
            <a:r>
              <a:rPr lang="en-US" altLang="en-US" sz="1500" dirty="0">
                <a:solidFill>
                  <a:srgbClr val="000066"/>
                </a:solidFill>
                <a:cs typeface="Arial" panose="020B0604020202020204" pitchFamily="34" charset="0"/>
              </a:rPr>
              <a:t>VNF3</a:t>
            </a: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762F0F18-B184-4565-A5BC-987A5A6DD857}"/>
              </a:ext>
            </a:extLst>
          </p:cNvPr>
          <p:cNvSpPr/>
          <p:nvPr/>
        </p:nvSpPr>
        <p:spPr bwMode="auto">
          <a:xfrm>
            <a:off x="6611166" y="3168254"/>
            <a:ext cx="228600" cy="2286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54000" rIns="54000" anchor="ctr" anchorCtr="1"/>
          <a:lstStyle/>
          <a:p>
            <a:pPr defTabSz="685800">
              <a:spcBef>
                <a:spcPct val="50000"/>
              </a:spcBef>
              <a:defRPr/>
            </a:pPr>
            <a:r>
              <a:rPr lang="en-US" sz="75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charset="0"/>
              </a:rPr>
              <a:t>CP10</a:t>
            </a:r>
          </a:p>
        </p:txBody>
      </p:sp>
      <p:sp>
        <p:nvSpPr>
          <p:cNvPr id="96" name="Rectangle 10">
            <a:extLst>
              <a:ext uri="{FF2B5EF4-FFF2-40B4-BE49-F238E27FC236}">
                <a16:creationId xmlns:a16="http://schemas.microsoft.com/office/drawing/2014/main" id="{F68F85FA-0640-4AC7-BC18-AF656378AB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1938" y="2194322"/>
            <a:ext cx="5257800" cy="3337322"/>
          </a:xfrm>
          <a:prstGeom prst="rect">
            <a:avLst/>
          </a:prstGeom>
          <a:noFill/>
          <a:ln w="1270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54000" rIns="54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defTabSz="685800" eaLnBrk="1" hangingPunct="1">
              <a:spcBef>
                <a:spcPct val="50000"/>
              </a:spcBef>
            </a:pPr>
            <a:r>
              <a:rPr lang="en-US" altLang="en-US" sz="1500" dirty="0">
                <a:solidFill>
                  <a:srgbClr val="1F497D">
                    <a:lumMod val="75000"/>
                  </a:srgbClr>
                </a:solidFill>
                <a:cs typeface="Arial" panose="020B0604020202020204" pitchFamily="34" charset="0"/>
              </a:rPr>
              <a:t>NS</a:t>
            </a:r>
          </a:p>
        </p:txBody>
      </p:sp>
      <p:cxnSp>
        <p:nvCxnSpPr>
          <p:cNvPr id="97" name="Elbow Connector 13">
            <a:extLst>
              <a:ext uri="{FF2B5EF4-FFF2-40B4-BE49-F238E27FC236}">
                <a16:creationId xmlns:a16="http://schemas.microsoft.com/office/drawing/2014/main" id="{0730F0CE-674E-4F5C-85BC-7AABD2BC9A89}"/>
              </a:ext>
            </a:extLst>
          </p:cNvPr>
          <p:cNvCxnSpPr>
            <a:cxnSpLocks noChangeShapeType="1"/>
            <a:stCxn id="95" idx="4"/>
            <a:endCxn id="93" idx="6"/>
          </p:cNvCxnSpPr>
          <p:nvPr/>
        </p:nvCxnSpPr>
        <p:spPr bwMode="auto">
          <a:xfrm rot="5400000">
            <a:off x="6059311" y="3381970"/>
            <a:ext cx="651272" cy="681038"/>
          </a:xfrm>
          <a:prstGeom prst="bentConnector2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8" name="Rectangle 14">
            <a:extLst>
              <a:ext uri="{FF2B5EF4-FFF2-40B4-BE49-F238E27FC236}">
                <a16:creationId xmlns:a16="http://schemas.microsoft.com/office/drawing/2014/main" id="{8987B918-07F5-4BC3-B02A-4D9E692677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3156" y="2596754"/>
            <a:ext cx="685800" cy="685800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54000" rIns="54000"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defTabSz="685800" eaLnBrk="1" hangingPunct="1">
              <a:spcBef>
                <a:spcPct val="50000"/>
              </a:spcBef>
            </a:pPr>
            <a:r>
              <a:rPr lang="en-US" altLang="en-US" sz="1500" dirty="0">
                <a:solidFill>
                  <a:srgbClr val="000066"/>
                </a:solidFill>
                <a:cs typeface="Arial" panose="020B0604020202020204" pitchFamily="34" charset="0"/>
              </a:rPr>
              <a:t>VNF2</a:t>
            </a: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0C47D825-B03E-4F5D-BF35-9AF2269BD0CF}"/>
              </a:ext>
            </a:extLst>
          </p:cNvPr>
          <p:cNvSpPr/>
          <p:nvPr/>
        </p:nvSpPr>
        <p:spPr bwMode="auto">
          <a:xfrm>
            <a:off x="5607469" y="3198019"/>
            <a:ext cx="228600" cy="2286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54000" rIns="54000" anchor="ctr" anchorCtr="1"/>
          <a:lstStyle/>
          <a:p>
            <a:pPr defTabSz="685800">
              <a:spcBef>
                <a:spcPct val="50000"/>
              </a:spcBef>
              <a:defRPr/>
            </a:pPr>
            <a:r>
              <a:rPr lang="en-US" sz="75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charset="0"/>
              </a:rPr>
              <a:t>CP8</a:t>
            </a:r>
          </a:p>
        </p:txBody>
      </p:sp>
      <p:cxnSp>
        <p:nvCxnSpPr>
          <p:cNvPr id="100" name="Elbow Connector 16">
            <a:extLst>
              <a:ext uri="{FF2B5EF4-FFF2-40B4-BE49-F238E27FC236}">
                <a16:creationId xmlns:a16="http://schemas.microsoft.com/office/drawing/2014/main" id="{2CD3C9FC-4AAF-408D-BA1D-2741D40218C6}"/>
              </a:ext>
            </a:extLst>
          </p:cNvPr>
          <p:cNvCxnSpPr>
            <a:cxnSpLocks noChangeShapeType="1"/>
            <a:stCxn id="99" idx="4"/>
            <a:endCxn id="93" idx="0"/>
          </p:cNvCxnSpPr>
          <p:nvPr/>
        </p:nvCxnSpPr>
        <p:spPr bwMode="auto">
          <a:xfrm rot="5400000">
            <a:off x="5572346" y="3555802"/>
            <a:ext cx="278606" cy="20240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1" name="Oval 100">
            <a:extLst>
              <a:ext uri="{FF2B5EF4-FFF2-40B4-BE49-F238E27FC236}">
                <a16:creationId xmlns:a16="http://schemas.microsoft.com/office/drawing/2014/main" id="{7B0DE532-AB76-44BE-8FD0-280B4D6741A6}"/>
              </a:ext>
            </a:extLst>
          </p:cNvPr>
          <p:cNvSpPr/>
          <p:nvPr/>
        </p:nvSpPr>
        <p:spPr bwMode="auto">
          <a:xfrm>
            <a:off x="7143375" y="3156347"/>
            <a:ext cx="228600" cy="2286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54000" rIns="54000" anchor="ctr" anchorCtr="1"/>
          <a:lstStyle/>
          <a:p>
            <a:pPr defTabSz="685800">
              <a:spcBef>
                <a:spcPct val="50000"/>
              </a:spcBef>
              <a:defRPr/>
            </a:pPr>
            <a:r>
              <a:rPr lang="en-US" sz="75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charset="0"/>
              </a:rPr>
              <a:t>CP11</a:t>
            </a:r>
          </a:p>
        </p:txBody>
      </p:sp>
      <p:sp>
        <p:nvSpPr>
          <p:cNvPr id="102" name="Oval 19">
            <a:extLst>
              <a:ext uri="{FF2B5EF4-FFF2-40B4-BE49-F238E27FC236}">
                <a16:creationId xmlns:a16="http://schemas.microsoft.com/office/drawing/2014/main" id="{4FA6F053-8398-4937-AD8D-6F9E4338A1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5781" y="3680222"/>
            <a:ext cx="685800" cy="685800"/>
          </a:xfrm>
          <a:prstGeom prst="ellipse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54000" rIns="54000" anchor="ctr" anchorCtr="1"/>
          <a:lstStyle/>
          <a:p>
            <a:pPr defTabSz="685800">
              <a:spcBef>
                <a:spcPct val="50000"/>
              </a:spcBef>
              <a:defRPr/>
            </a:pPr>
            <a:r>
              <a:rPr lang="en-US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VL1</a:t>
            </a:r>
            <a:endParaRPr lang="en-US" sz="15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3" name="Rectangle 20">
            <a:extLst>
              <a:ext uri="{FF2B5EF4-FFF2-40B4-BE49-F238E27FC236}">
                <a16:creationId xmlns:a16="http://schemas.microsoft.com/office/drawing/2014/main" id="{12ABE2A9-B1C9-404E-BE49-16A6C1E3BE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1791" y="2616994"/>
            <a:ext cx="685800" cy="685800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54000" rIns="54000"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defTabSz="685800" eaLnBrk="1" hangingPunct="1">
              <a:spcBef>
                <a:spcPct val="50000"/>
              </a:spcBef>
            </a:pPr>
            <a:r>
              <a:rPr lang="en-US" altLang="en-US" sz="1500" dirty="0">
                <a:solidFill>
                  <a:srgbClr val="000066"/>
                </a:solidFill>
                <a:cs typeface="Arial" panose="020B0604020202020204" pitchFamily="34" charset="0"/>
              </a:rPr>
              <a:t>VNF1</a:t>
            </a: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7FC0DFEE-9055-4DAD-B09E-A8ED03A7EB0A}"/>
              </a:ext>
            </a:extLst>
          </p:cNvPr>
          <p:cNvSpPr/>
          <p:nvPr/>
        </p:nvSpPr>
        <p:spPr bwMode="auto">
          <a:xfrm>
            <a:off x="3935831" y="3188494"/>
            <a:ext cx="228600" cy="2286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54000" rIns="54000" anchor="ctr" anchorCtr="1"/>
          <a:lstStyle/>
          <a:p>
            <a:pPr defTabSz="685800">
              <a:spcBef>
                <a:spcPct val="50000"/>
              </a:spcBef>
              <a:defRPr/>
            </a:pPr>
            <a:r>
              <a:rPr lang="en-US" sz="75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charset="0"/>
              </a:rPr>
              <a:t>CP4</a:t>
            </a: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5D2E02F2-2D12-4C05-B22B-043AA68A85FE}"/>
              </a:ext>
            </a:extLst>
          </p:cNvPr>
          <p:cNvSpPr/>
          <p:nvPr/>
        </p:nvSpPr>
        <p:spPr bwMode="auto">
          <a:xfrm>
            <a:off x="4504950" y="3168254"/>
            <a:ext cx="228600" cy="2286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54000" rIns="54000" anchor="ctr" anchorCtr="1"/>
          <a:lstStyle/>
          <a:p>
            <a:pPr defTabSz="685800">
              <a:spcBef>
                <a:spcPct val="50000"/>
              </a:spcBef>
              <a:defRPr/>
            </a:pPr>
            <a:r>
              <a:rPr lang="en-US" sz="75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charset="0"/>
              </a:rPr>
              <a:t>CP5</a:t>
            </a:r>
          </a:p>
        </p:txBody>
      </p:sp>
      <p:cxnSp>
        <p:nvCxnSpPr>
          <p:cNvPr id="106" name="Elbow Connector 25">
            <a:extLst>
              <a:ext uri="{FF2B5EF4-FFF2-40B4-BE49-F238E27FC236}">
                <a16:creationId xmlns:a16="http://schemas.microsoft.com/office/drawing/2014/main" id="{C96CEB8D-56C8-4F65-900A-11EB47C6305A}"/>
              </a:ext>
            </a:extLst>
          </p:cNvPr>
          <p:cNvCxnSpPr>
            <a:cxnSpLocks noChangeShapeType="1"/>
            <a:stCxn id="104" idx="4"/>
            <a:endCxn id="102" idx="0"/>
          </p:cNvCxnSpPr>
          <p:nvPr/>
        </p:nvCxnSpPr>
        <p:spPr bwMode="auto">
          <a:xfrm rot="5400000">
            <a:off x="3832842" y="3462933"/>
            <a:ext cx="263129" cy="171450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7" name="Elbow Connector 26">
            <a:extLst>
              <a:ext uri="{FF2B5EF4-FFF2-40B4-BE49-F238E27FC236}">
                <a16:creationId xmlns:a16="http://schemas.microsoft.com/office/drawing/2014/main" id="{D3BF8FB2-5AA2-47D3-91DE-F8EDFD68ADEB}"/>
              </a:ext>
            </a:extLst>
          </p:cNvPr>
          <p:cNvCxnSpPr>
            <a:cxnSpLocks noChangeShapeType="1"/>
            <a:stCxn id="105" idx="4"/>
            <a:endCxn id="93" idx="2"/>
          </p:cNvCxnSpPr>
          <p:nvPr/>
        </p:nvCxnSpPr>
        <p:spPr bwMode="auto">
          <a:xfrm rot="16200000" flipH="1">
            <a:off x="4663303" y="3352800"/>
            <a:ext cx="651272" cy="739379"/>
          </a:xfrm>
          <a:prstGeom prst="bentConnector2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8" name="Oval 107">
            <a:extLst>
              <a:ext uri="{FF2B5EF4-FFF2-40B4-BE49-F238E27FC236}">
                <a16:creationId xmlns:a16="http://schemas.microsoft.com/office/drawing/2014/main" id="{EEE98F8C-9008-4202-929F-831D7315A9A1}"/>
              </a:ext>
            </a:extLst>
          </p:cNvPr>
          <p:cNvSpPr/>
          <p:nvPr/>
        </p:nvSpPr>
        <p:spPr bwMode="auto">
          <a:xfrm>
            <a:off x="3147638" y="3912394"/>
            <a:ext cx="228600" cy="2286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54000" rIns="54000" anchor="ctr" anchorCtr="1"/>
          <a:lstStyle/>
          <a:p>
            <a:pPr defTabSz="685800">
              <a:spcBef>
                <a:spcPct val="50000"/>
              </a:spcBef>
              <a:defRPr/>
            </a:pPr>
            <a:r>
              <a:rPr lang="en-US" sz="75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charset="0"/>
              </a:rPr>
              <a:t>CP1</a:t>
            </a:r>
          </a:p>
        </p:txBody>
      </p:sp>
      <p:cxnSp>
        <p:nvCxnSpPr>
          <p:cNvPr id="109" name="Elbow Connector 28">
            <a:extLst>
              <a:ext uri="{FF2B5EF4-FFF2-40B4-BE49-F238E27FC236}">
                <a16:creationId xmlns:a16="http://schemas.microsoft.com/office/drawing/2014/main" id="{6A763A5D-7182-4492-9900-C5CF5B368C2F}"/>
              </a:ext>
            </a:extLst>
          </p:cNvPr>
          <p:cNvCxnSpPr>
            <a:cxnSpLocks noChangeShapeType="1"/>
            <a:stCxn id="102" idx="2"/>
            <a:endCxn id="108" idx="6"/>
          </p:cNvCxnSpPr>
          <p:nvPr/>
        </p:nvCxnSpPr>
        <p:spPr bwMode="auto">
          <a:xfrm rot="10800000" flipV="1">
            <a:off x="3376238" y="4023122"/>
            <a:ext cx="159544" cy="3572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0" name="Elbow Connector 29">
            <a:extLst>
              <a:ext uri="{FF2B5EF4-FFF2-40B4-BE49-F238E27FC236}">
                <a16:creationId xmlns:a16="http://schemas.microsoft.com/office/drawing/2014/main" id="{2DFB34F9-6F4D-4414-9089-B5C898E2F2EA}"/>
              </a:ext>
            </a:extLst>
          </p:cNvPr>
          <p:cNvCxnSpPr>
            <a:cxnSpLocks noChangeShapeType="1"/>
            <a:stCxn id="101" idx="4"/>
            <a:endCxn id="92" idx="2"/>
          </p:cNvCxnSpPr>
          <p:nvPr/>
        </p:nvCxnSpPr>
        <p:spPr bwMode="auto">
          <a:xfrm rot="16200000" flipH="1">
            <a:off x="6992762" y="3649861"/>
            <a:ext cx="628650" cy="98822"/>
          </a:xfrm>
          <a:prstGeom prst="bentConnector2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1" name="Oval 110">
            <a:extLst>
              <a:ext uri="{FF2B5EF4-FFF2-40B4-BE49-F238E27FC236}">
                <a16:creationId xmlns:a16="http://schemas.microsoft.com/office/drawing/2014/main" id="{1D885222-14D5-47CC-AEEF-1D50BE5191A1}"/>
              </a:ext>
            </a:extLst>
          </p:cNvPr>
          <p:cNvSpPr/>
          <p:nvPr/>
        </p:nvSpPr>
        <p:spPr bwMode="auto">
          <a:xfrm>
            <a:off x="8382816" y="3899297"/>
            <a:ext cx="228600" cy="2286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54000" rIns="54000" anchor="ctr" anchorCtr="1"/>
          <a:lstStyle/>
          <a:p>
            <a:pPr defTabSz="685800">
              <a:spcBef>
                <a:spcPct val="50000"/>
              </a:spcBef>
              <a:defRPr/>
            </a:pPr>
            <a:r>
              <a:rPr lang="en-US" sz="75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charset="0"/>
              </a:rPr>
              <a:t>CP14</a:t>
            </a:r>
          </a:p>
        </p:txBody>
      </p:sp>
      <p:cxnSp>
        <p:nvCxnSpPr>
          <p:cNvPr id="112" name="Elbow Connector 32">
            <a:extLst>
              <a:ext uri="{FF2B5EF4-FFF2-40B4-BE49-F238E27FC236}">
                <a16:creationId xmlns:a16="http://schemas.microsoft.com/office/drawing/2014/main" id="{CDDAE502-68E5-4D45-A339-839B23136657}"/>
              </a:ext>
            </a:extLst>
          </p:cNvPr>
          <p:cNvCxnSpPr>
            <a:cxnSpLocks noChangeShapeType="1"/>
            <a:stCxn id="92" idx="6"/>
            <a:endCxn id="111" idx="2"/>
          </p:cNvCxnSpPr>
          <p:nvPr/>
        </p:nvCxnSpPr>
        <p:spPr bwMode="auto">
          <a:xfrm>
            <a:off x="8042298" y="4013597"/>
            <a:ext cx="340519" cy="9525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3" name="Oval 6">
            <a:extLst>
              <a:ext uri="{FF2B5EF4-FFF2-40B4-BE49-F238E27FC236}">
                <a16:creationId xmlns:a16="http://schemas.microsoft.com/office/drawing/2014/main" id="{F4A5DC5F-96C2-415E-A9EB-4CD4E21296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869" y="4668441"/>
            <a:ext cx="685800" cy="685800"/>
          </a:xfrm>
          <a:prstGeom prst="ellipse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54000" rIns="54000" anchor="ctr" anchorCtr="1"/>
          <a:lstStyle/>
          <a:p>
            <a:pPr defTabSz="685800">
              <a:spcBef>
                <a:spcPct val="50000"/>
              </a:spcBef>
              <a:defRPr/>
            </a:pPr>
            <a:r>
              <a:rPr lang="en-US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VL3</a:t>
            </a:r>
            <a:endParaRPr lang="en-US" sz="1500" dirty="0">
              <a:solidFill>
                <a:prstClr val="white">
                  <a:lumMod val="5000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1671CD4B-154E-4A8E-A5DA-1F68AC5289B1}"/>
              </a:ext>
            </a:extLst>
          </p:cNvPr>
          <p:cNvSpPr/>
          <p:nvPr/>
        </p:nvSpPr>
        <p:spPr bwMode="auto">
          <a:xfrm>
            <a:off x="4220391" y="3198019"/>
            <a:ext cx="228600" cy="2286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54000" rIns="54000" anchor="ctr" anchorCtr="1"/>
          <a:lstStyle/>
          <a:p>
            <a:pPr defTabSz="685800">
              <a:spcBef>
                <a:spcPct val="50000"/>
              </a:spcBef>
              <a:defRPr/>
            </a:pPr>
            <a:r>
              <a:rPr lang="en-US" sz="75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charset="0"/>
              </a:rPr>
              <a:t>CP6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025257DF-4060-4351-9B76-2FC086320483}"/>
              </a:ext>
            </a:extLst>
          </p:cNvPr>
          <p:cNvSpPr/>
          <p:nvPr/>
        </p:nvSpPr>
        <p:spPr bwMode="auto">
          <a:xfrm>
            <a:off x="6885010" y="3168254"/>
            <a:ext cx="228600" cy="2286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54000" rIns="54000" anchor="ctr" anchorCtr="1"/>
          <a:lstStyle/>
          <a:p>
            <a:pPr defTabSz="685800">
              <a:spcBef>
                <a:spcPct val="50000"/>
              </a:spcBef>
              <a:defRPr/>
            </a:pPr>
            <a:r>
              <a:rPr lang="en-US" sz="75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charset="0"/>
              </a:rPr>
              <a:t>CP7</a:t>
            </a:r>
          </a:p>
        </p:txBody>
      </p:sp>
      <p:cxnSp>
        <p:nvCxnSpPr>
          <p:cNvPr id="116" name="Elbow Connector 56">
            <a:extLst>
              <a:ext uri="{FF2B5EF4-FFF2-40B4-BE49-F238E27FC236}">
                <a16:creationId xmlns:a16="http://schemas.microsoft.com/office/drawing/2014/main" id="{F58826F1-2B00-400D-A172-5F493A35A58E}"/>
              </a:ext>
            </a:extLst>
          </p:cNvPr>
          <p:cNvCxnSpPr>
            <a:stCxn id="114" idx="4"/>
            <a:endCxn id="113" idx="2"/>
          </p:cNvCxnSpPr>
          <p:nvPr/>
        </p:nvCxnSpPr>
        <p:spPr>
          <a:xfrm rot="16200000" flipH="1">
            <a:off x="4064419" y="3696891"/>
            <a:ext cx="1584722" cy="1044178"/>
          </a:xfrm>
          <a:prstGeom prst="bentConnector2">
            <a:avLst/>
          </a:prstGeom>
          <a:ln w="190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Elbow Connector 57">
            <a:extLst>
              <a:ext uri="{FF2B5EF4-FFF2-40B4-BE49-F238E27FC236}">
                <a16:creationId xmlns:a16="http://schemas.microsoft.com/office/drawing/2014/main" id="{3752640D-888B-4462-B4E3-32387D63988C}"/>
              </a:ext>
            </a:extLst>
          </p:cNvPr>
          <p:cNvCxnSpPr>
            <a:stCxn id="113" idx="6"/>
            <a:endCxn id="115" idx="4"/>
          </p:cNvCxnSpPr>
          <p:nvPr/>
        </p:nvCxnSpPr>
        <p:spPr>
          <a:xfrm flipV="1">
            <a:off x="6064669" y="3396853"/>
            <a:ext cx="934641" cy="1614488"/>
          </a:xfrm>
          <a:prstGeom prst="bentConnector2">
            <a:avLst/>
          </a:prstGeom>
          <a:ln w="190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Freeform 35">
            <a:extLst>
              <a:ext uri="{FF2B5EF4-FFF2-40B4-BE49-F238E27FC236}">
                <a16:creationId xmlns:a16="http://schemas.microsoft.com/office/drawing/2014/main" id="{9BE7A9FE-8AE8-4679-BC3E-2F1813B17E82}"/>
              </a:ext>
            </a:extLst>
          </p:cNvPr>
          <p:cNvSpPr>
            <a:spLocks/>
          </p:cNvSpPr>
          <p:nvPr/>
        </p:nvSpPr>
        <p:spPr bwMode="auto">
          <a:xfrm>
            <a:off x="3263129" y="3120629"/>
            <a:ext cx="5264944" cy="2115740"/>
          </a:xfrm>
          <a:custGeom>
            <a:avLst/>
            <a:gdLst>
              <a:gd name="T0" fmla="*/ 0 w 7019364"/>
              <a:gd name="T1" fmla="*/ 1209204 h 2821597"/>
              <a:gd name="T2" fmla="*/ 820600 w 7019364"/>
              <a:gd name="T3" fmla="*/ 1195771 h 2821597"/>
              <a:gd name="T4" fmla="*/ 1049290 w 7019364"/>
              <a:gd name="T5" fmla="*/ 268929 h 2821597"/>
              <a:gd name="T6" fmla="*/ 1412506 w 7019364"/>
              <a:gd name="T7" fmla="*/ 268929 h 2821597"/>
              <a:gd name="T8" fmla="*/ 1425958 w 7019364"/>
              <a:gd name="T9" fmla="*/ 2512161 h 2821597"/>
              <a:gd name="T10" fmla="*/ 5031210 w 7019364"/>
              <a:gd name="T11" fmla="*/ 2552459 h 2821597"/>
              <a:gd name="T12" fmla="*/ 4950496 w 7019364"/>
              <a:gd name="T13" fmla="*/ 228633 h 2821597"/>
              <a:gd name="T14" fmla="*/ 5340617 w 7019364"/>
              <a:gd name="T15" fmla="*/ 201763 h 2821597"/>
              <a:gd name="T16" fmla="*/ 5838355 w 7019364"/>
              <a:gd name="T17" fmla="*/ 1249504 h 2821597"/>
              <a:gd name="T18" fmla="*/ 7022169 w 7019364"/>
              <a:gd name="T19" fmla="*/ 1222638 h 282159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7019364" h="2821597">
                <a:moveTo>
                  <a:pt x="0" y="1210513"/>
                </a:moveTo>
                <a:cubicBezTo>
                  <a:pt x="322729" y="1282230"/>
                  <a:pt x="645458" y="1353948"/>
                  <a:pt x="820270" y="1197066"/>
                </a:cubicBezTo>
                <a:cubicBezTo>
                  <a:pt x="995082" y="1040184"/>
                  <a:pt x="950258" y="423860"/>
                  <a:pt x="1048870" y="269219"/>
                </a:cubicBezTo>
                <a:cubicBezTo>
                  <a:pt x="1147482" y="114578"/>
                  <a:pt x="1349188" y="-105057"/>
                  <a:pt x="1411941" y="269219"/>
                </a:cubicBezTo>
                <a:cubicBezTo>
                  <a:pt x="1474694" y="643495"/>
                  <a:pt x="822512" y="2133878"/>
                  <a:pt x="1425388" y="2514878"/>
                </a:cubicBezTo>
                <a:cubicBezTo>
                  <a:pt x="2028264" y="2895878"/>
                  <a:pt x="4442012" y="2936219"/>
                  <a:pt x="5029200" y="2555219"/>
                </a:cubicBezTo>
                <a:cubicBezTo>
                  <a:pt x="5616388" y="2174219"/>
                  <a:pt x="4896970" y="621084"/>
                  <a:pt x="4948517" y="228878"/>
                </a:cubicBezTo>
                <a:cubicBezTo>
                  <a:pt x="5000064" y="-163328"/>
                  <a:pt x="5190564" y="31654"/>
                  <a:pt x="5338482" y="201983"/>
                </a:cubicBezTo>
                <a:cubicBezTo>
                  <a:pt x="5486400" y="372312"/>
                  <a:pt x="5555876" y="1080525"/>
                  <a:pt x="5836023" y="1250854"/>
                </a:cubicBezTo>
                <a:cubicBezTo>
                  <a:pt x="6116170" y="1421183"/>
                  <a:pt x="6631641" y="1114142"/>
                  <a:pt x="7019364" y="1223960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defTabSz="685800"/>
            <a:endParaRPr lang="en-US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9" name="Freeform 38">
            <a:extLst>
              <a:ext uri="{FF2B5EF4-FFF2-40B4-BE49-F238E27FC236}">
                <a16:creationId xmlns:a16="http://schemas.microsoft.com/office/drawing/2014/main" id="{89BE38DD-3F0E-42FD-890B-079FA17F037F}"/>
              </a:ext>
            </a:extLst>
          </p:cNvPr>
          <p:cNvSpPr>
            <a:spLocks/>
          </p:cNvSpPr>
          <p:nvPr/>
        </p:nvSpPr>
        <p:spPr bwMode="auto">
          <a:xfrm>
            <a:off x="3263129" y="3165872"/>
            <a:ext cx="5244703" cy="1003697"/>
          </a:xfrm>
          <a:custGeom>
            <a:avLst/>
            <a:gdLst>
              <a:gd name="T0" fmla="*/ 0 w 6992470"/>
              <a:gd name="T1" fmla="*/ 1178022 h 1337962"/>
              <a:gd name="T2" fmla="*/ 860896 w 6992470"/>
              <a:gd name="T3" fmla="*/ 1245332 h 1337962"/>
              <a:gd name="T4" fmla="*/ 1062672 w 6992470"/>
              <a:gd name="T5" fmla="*/ 168363 h 1337962"/>
              <a:gd name="T6" fmla="*/ 1856314 w 6992470"/>
              <a:gd name="T7" fmla="*/ 208749 h 1337962"/>
              <a:gd name="T8" fmla="*/ 1815958 w 6992470"/>
              <a:gd name="T9" fmla="*/ 1204946 h 1337962"/>
              <a:gd name="T10" fmla="*/ 3228374 w 6992470"/>
              <a:gd name="T11" fmla="*/ 1218408 h 1337962"/>
              <a:gd name="T12" fmla="*/ 3322533 w 6992470"/>
              <a:gd name="T13" fmla="*/ 262597 h 1337962"/>
              <a:gd name="T14" fmla="*/ 3618468 w 6992470"/>
              <a:gd name="T15" fmla="*/ 1231870 h 1337962"/>
              <a:gd name="T16" fmla="*/ 4613881 w 6992470"/>
              <a:gd name="T17" fmla="*/ 1191484 h 1337962"/>
              <a:gd name="T18" fmla="*/ 4640785 w 6992470"/>
              <a:gd name="T19" fmla="*/ 127976 h 1337962"/>
              <a:gd name="T20" fmla="*/ 5367166 w 6992470"/>
              <a:gd name="T21" fmla="*/ 141438 h 1337962"/>
              <a:gd name="T22" fmla="*/ 5488231 w 6992470"/>
              <a:gd name="T23" fmla="*/ 1231870 h 1337962"/>
              <a:gd name="T24" fmla="*/ 6994805 w 6992470"/>
              <a:gd name="T25" fmla="*/ 1164560 h 133796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6992470" h="1337962">
                <a:moveTo>
                  <a:pt x="0" y="1176702"/>
                </a:moveTo>
                <a:cubicBezTo>
                  <a:pt x="341779" y="1294363"/>
                  <a:pt x="683558" y="1412025"/>
                  <a:pt x="860611" y="1243937"/>
                </a:cubicBezTo>
                <a:cubicBezTo>
                  <a:pt x="1037664" y="1075849"/>
                  <a:pt x="896470" y="340743"/>
                  <a:pt x="1062317" y="168173"/>
                </a:cubicBezTo>
                <a:cubicBezTo>
                  <a:pt x="1228164" y="-4397"/>
                  <a:pt x="1730188" y="35943"/>
                  <a:pt x="1855694" y="208514"/>
                </a:cubicBezTo>
                <a:cubicBezTo>
                  <a:pt x="1981200" y="381084"/>
                  <a:pt x="1586753" y="1035508"/>
                  <a:pt x="1815353" y="1203596"/>
                </a:cubicBezTo>
                <a:cubicBezTo>
                  <a:pt x="2043953" y="1371684"/>
                  <a:pt x="2976282" y="1373925"/>
                  <a:pt x="3227294" y="1217043"/>
                </a:cubicBezTo>
                <a:cubicBezTo>
                  <a:pt x="3478306" y="1060161"/>
                  <a:pt x="3256429" y="260061"/>
                  <a:pt x="3321423" y="262302"/>
                </a:cubicBezTo>
                <a:cubicBezTo>
                  <a:pt x="3386417" y="264543"/>
                  <a:pt x="3402105" y="1075849"/>
                  <a:pt x="3617258" y="1230490"/>
                </a:cubicBezTo>
                <a:cubicBezTo>
                  <a:pt x="3832411" y="1385131"/>
                  <a:pt x="4442012" y="1373925"/>
                  <a:pt x="4612341" y="1190149"/>
                </a:cubicBezTo>
                <a:cubicBezTo>
                  <a:pt x="4782670" y="1006373"/>
                  <a:pt x="4513729" y="302643"/>
                  <a:pt x="4639235" y="127831"/>
                </a:cubicBezTo>
                <a:cubicBezTo>
                  <a:pt x="4764741" y="-46981"/>
                  <a:pt x="5224182" y="-42498"/>
                  <a:pt x="5365376" y="141278"/>
                </a:cubicBezTo>
                <a:cubicBezTo>
                  <a:pt x="5506570" y="325054"/>
                  <a:pt x="5215218" y="1060161"/>
                  <a:pt x="5486400" y="1230490"/>
                </a:cubicBezTo>
                <a:cubicBezTo>
                  <a:pt x="5757582" y="1400819"/>
                  <a:pt x="6375026" y="1282037"/>
                  <a:pt x="6992470" y="1163255"/>
                </a:cubicBezTo>
              </a:path>
            </a:pathLst>
          </a:custGeom>
          <a:noFill/>
          <a:ln w="38100">
            <a:solidFill>
              <a:srgbClr val="92D05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defTabSz="685800"/>
            <a:endParaRPr lang="en-US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0" name="TextBox 39">
            <a:extLst>
              <a:ext uri="{FF2B5EF4-FFF2-40B4-BE49-F238E27FC236}">
                <a16:creationId xmlns:a16="http://schemas.microsoft.com/office/drawing/2014/main" id="{2231ECE8-B1A1-455D-BE06-EA1EB5BEEB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3779" y="3865960"/>
            <a:ext cx="973343" cy="230832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defTabSz="685800" eaLnBrk="1" hangingPunct="1"/>
            <a:r>
              <a:rPr lang="en-US" altLang="en-US" sz="900" b="1" dirty="0">
                <a:solidFill>
                  <a:srgbClr val="92D050"/>
                </a:solidFill>
                <a:cs typeface="Arial" panose="020B0604020202020204" pitchFamily="34" charset="0"/>
              </a:rPr>
              <a:t>VNFFG1:NFP1</a:t>
            </a:r>
          </a:p>
        </p:txBody>
      </p:sp>
      <p:sp>
        <p:nvSpPr>
          <p:cNvPr id="121" name="TextBox 63">
            <a:extLst>
              <a:ext uri="{FF2B5EF4-FFF2-40B4-BE49-F238E27FC236}">
                <a16:creationId xmlns:a16="http://schemas.microsoft.com/office/drawing/2014/main" id="{F77F4E74-366B-41C4-A554-050BCCA2D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9179" y="5216129"/>
            <a:ext cx="97334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defTabSz="685800" eaLnBrk="1" hangingPunct="1"/>
            <a:r>
              <a:rPr lang="en-US" altLang="en-US" sz="900" b="1" dirty="0">
                <a:solidFill>
                  <a:srgbClr val="FF0000"/>
                </a:solidFill>
                <a:cs typeface="Arial" panose="020B0604020202020204" pitchFamily="34" charset="0"/>
              </a:rPr>
              <a:t>VNFFG2:NFP1</a:t>
            </a:r>
          </a:p>
        </p:txBody>
      </p:sp>
      <p:sp>
        <p:nvSpPr>
          <p:cNvPr id="122" name="Right Arrow 40">
            <a:extLst>
              <a:ext uri="{FF2B5EF4-FFF2-40B4-BE49-F238E27FC236}">
                <a16:creationId xmlns:a16="http://schemas.microsoft.com/office/drawing/2014/main" id="{BE4C63AB-E8CD-401B-BA43-986419174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3066" y="3695700"/>
            <a:ext cx="352425" cy="296466"/>
          </a:xfrm>
          <a:prstGeom prst="rightArrow">
            <a:avLst>
              <a:gd name="adj1" fmla="val 50000"/>
              <a:gd name="adj2" fmla="val 49906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defTabSz="685800" eaLnBrk="1" hangingPunct="1"/>
            <a:endParaRPr lang="en-US" altLang="en-US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23" name="Right Arrow 66">
            <a:extLst>
              <a:ext uri="{FF2B5EF4-FFF2-40B4-BE49-F238E27FC236}">
                <a16:creationId xmlns:a16="http://schemas.microsoft.com/office/drawing/2014/main" id="{C6967A91-E2E8-46A5-B4CD-127175867B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3066" y="4101704"/>
            <a:ext cx="352425" cy="296465"/>
          </a:xfrm>
          <a:prstGeom prst="rightArrow">
            <a:avLst>
              <a:gd name="adj1" fmla="val 50000"/>
              <a:gd name="adj2" fmla="val 49906"/>
            </a:avLst>
          </a:prstGeom>
          <a:noFill/>
          <a:ln w="38100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defTabSz="685800" eaLnBrk="1" hangingPunct="1"/>
            <a:endParaRPr lang="en-US" altLang="en-US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24" name="TextBox 44">
            <a:extLst>
              <a:ext uri="{FF2B5EF4-FFF2-40B4-BE49-F238E27FC236}">
                <a16:creationId xmlns:a16="http://schemas.microsoft.com/office/drawing/2014/main" id="{D58FF2E3-42AC-4F10-AAA4-DF960DD497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8191" y="3318272"/>
            <a:ext cx="5052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defTabSz="685800" eaLnBrk="1" hangingPunct="1"/>
            <a:r>
              <a:rPr lang="en-US" altLang="en-US" sz="900" dirty="0">
                <a:solidFill>
                  <a:srgbClr val="000066"/>
                </a:solidFill>
                <a:cs typeface="Arial" panose="020B0604020202020204" pitchFamily="34" charset="0"/>
              </a:rPr>
              <a:t>Traffic</a:t>
            </a:r>
          </a:p>
          <a:p>
            <a:pPr algn="ctr" defTabSz="685800" eaLnBrk="1" hangingPunct="1"/>
            <a:r>
              <a:rPr lang="en-US" altLang="en-US" sz="900" dirty="0">
                <a:solidFill>
                  <a:srgbClr val="000066"/>
                </a:solidFill>
                <a:cs typeface="Arial" panose="020B0604020202020204" pitchFamily="34" charset="0"/>
              </a:rPr>
              <a:t>flow</a:t>
            </a:r>
          </a:p>
        </p:txBody>
      </p:sp>
      <p:sp>
        <p:nvSpPr>
          <p:cNvPr id="125" name="Oval 46">
            <a:extLst>
              <a:ext uri="{FF2B5EF4-FFF2-40B4-BE49-F238E27FC236}">
                <a16:creationId xmlns:a16="http://schemas.microsoft.com/office/drawing/2014/main" id="{D663EA5B-DA43-4CA2-948D-706356DA20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816" y="3863578"/>
            <a:ext cx="213122" cy="21312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defTabSz="685800" eaLnBrk="1" hangingPunct="1"/>
            <a:endParaRPr lang="en-US" altLang="en-US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26" name="Oval 73">
            <a:extLst>
              <a:ext uri="{FF2B5EF4-FFF2-40B4-BE49-F238E27FC236}">
                <a16:creationId xmlns:a16="http://schemas.microsoft.com/office/drawing/2014/main" id="{9846E65D-F6A6-4408-98D9-ED1BCEA896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4781" y="3863578"/>
            <a:ext cx="214313" cy="214313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defTabSz="685800" eaLnBrk="1" hangingPunct="1"/>
            <a:endParaRPr lang="en-US" altLang="en-US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27" name="Oval 74">
            <a:extLst>
              <a:ext uri="{FF2B5EF4-FFF2-40B4-BE49-F238E27FC236}">
                <a16:creationId xmlns:a16="http://schemas.microsoft.com/office/drawing/2014/main" id="{790E7B2C-8443-45FA-9BCC-EF5861CFDB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1685" y="3995738"/>
            <a:ext cx="213122" cy="213122"/>
          </a:xfrm>
          <a:prstGeom prst="ellipse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defTabSz="685800" eaLnBrk="1" hangingPunct="1"/>
            <a:endParaRPr lang="en-US" altLang="en-US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28" name="Oval 75">
            <a:extLst>
              <a:ext uri="{FF2B5EF4-FFF2-40B4-BE49-F238E27FC236}">
                <a16:creationId xmlns:a16="http://schemas.microsoft.com/office/drawing/2014/main" id="{DF6F399B-27D1-4398-A8F5-D14C78C6E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816" y="3989785"/>
            <a:ext cx="213122" cy="214313"/>
          </a:xfrm>
          <a:prstGeom prst="ellipse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defTabSz="685800" eaLnBrk="1" hangingPunct="1"/>
            <a:endParaRPr lang="en-US" altLang="en-US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29DDB058-5343-4C9B-91E0-FF916E68C704}"/>
              </a:ext>
            </a:extLst>
          </p:cNvPr>
          <p:cNvCxnSpPr/>
          <p:nvPr/>
        </p:nvCxnSpPr>
        <p:spPr>
          <a:xfrm flipH="1" flipV="1">
            <a:off x="8595938" y="4218385"/>
            <a:ext cx="250031" cy="450056"/>
          </a:xfrm>
          <a:prstGeom prst="straightConnector1">
            <a:avLst/>
          </a:prstGeom>
          <a:ln w="19050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TextBox 49">
            <a:extLst>
              <a:ext uri="{FF2B5EF4-FFF2-40B4-BE49-F238E27FC236}">
                <a16:creationId xmlns:a16="http://schemas.microsoft.com/office/drawing/2014/main" id="{924452CD-C9EC-404A-923E-731231F319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5938" y="4664869"/>
            <a:ext cx="6270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defTabSz="685800" eaLnBrk="1" hangingPunct="1"/>
            <a:r>
              <a:rPr lang="en-US" altLang="en-US" sz="900" dirty="0">
                <a:solidFill>
                  <a:srgbClr val="1F497D">
                    <a:lumMod val="75000"/>
                  </a:srgbClr>
                </a:solidFill>
                <a:cs typeface="Arial" panose="020B0604020202020204" pitchFamily="34" charset="0"/>
              </a:rPr>
              <a:t>Graph</a:t>
            </a:r>
          </a:p>
          <a:p>
            <a:pPr defTabSz="685800" eaLnBrk="1" hangingPunct="1"/>
            <a:r>
              <a:rPr lang="en-US" altLang="en-US" sz="900" dirty="0">
                <a:solidFill>
                  <a:srgbClr val="1F497D">
                    <a:lumMod val="75000"/>
                  </a:srgbClr>
                </a:solidFill>
                <a:cs typeface="Arial" panose="020B0604020202020204" pitchFamily="34" charset="0"/>
              </a:rPr>
              <a:t>endpoint</a:t>
            </a:r>
          </a:p>
        </p:txBody>
      </p:sp>
      <p:sp>
        <p:nvSpPr>
          <p:cNvPr id="131" name="Freeform 1">
            <a:extLst>
              <a:ext uri="{FF2B5EF4-FFF2-40B4-BE49-F238E27FC236}">
                <a16:creationId xmlns:a16="http://schemas.microsoft.com/office/drawing/2014/main" id="{94A43BC1-32D1-49A2-BD5A-A9CE4C1A2ECC}"/>
              </a:ext>
            </a:extLst>
          </p:cNvPr>
          <p:cNvSpPr>
            <a:spLocks/>
          </p:cNvSpPr>
          <p:nvPr/>
        </p:nvSpPr>
        <p:spPr bwMode="auto">
          <a:xfrm>
            <a:off x="3247650" y="3189685"/>
            <a:ext cx="5216129" cy="1103708"/>
          </a:xfrm>
          <a:custGeom>
            <a:avLst/>
            <a:gdLst>
              <a:gd name="T0" fmla="*/ 0 w 6953693"/>
              <a:gd name="T1" fmla="*/ 1400533 h 1378608"/>
              <a:gd name="T2" fmla="*/ 861237 w 6953693"/>
              <a:gd name="T3" fmla="*/ 1437821 h 1378608"/>
              <a:gd name="T4" fmla="*/ 1063256 w 6953693"/>
              <a:gd name="T5" fmla="*/ 194863 h 1378608"/>
              <a:gd name="T6" fmla="*/ 1881962 w 6953693"/>
              <a:gd name="T7" fmla="*/ 194863 h 1378608"/>
              <a:gd name="T8" fmla="*/ 1786269 w 6953693"/>
              <a:gd name="T9" fmla="*/ 1338385 h 1378608"/>
              <a:gd name="T10" fmla="*/ 4699590 w 6953693"/>
              <a:gd name="T11" fmla="*/ 1524828 h 1378608"/>
              <a:gd name="T12" fmla="*/ 4635795 w 6953693"/>
              <a:gd name="T13" fmla="*/ 182433 h 1378608"/>
              <a:gd name="T14" fmla="*/ 5348176 w 6953693"/>
              <a:gd name="T15" fmla="*/ 132714 h 1378608"/>
              <a:gd name="T16" fmla="*/ 5539562 w 6953693"/>
              <a:gd name="T17" fmla="*/ 1301096 h 1378608"/>
              <a:gd name="T18" fmla="*/ 6953693 w 6953693"/>
              <a:gd name="T19" fmla="*/ 1412962 h 13786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953693" h="1378608">
                <a:moveTo>
                  <a:pt x="0" y="1198048"/>
                </a:moveTo>
                <a:cubicBezTo>
                  <a:pt x="342014" y="1299943"/>
                  <a:pt x="684028" y="1401838"/>
                  <a:pt x="861237" y="1229945"/>
                </a:cubicBezTo>
                <a:cubicBezTo>
                  <a:pt x="1038446" y="1058052"/>
                  <a:pt x="893135" y="343899"/>
                  <a:pt x="1063256" y="166690"/>
                </a:cubicBezTo>
                <a:cubicBezTo>
                  <a:pt x="1233377" y="-10519"/>
                  <a:pt x="1761460" y="3658"/>
                  <a:pt x="1881962" y="166690"/>
                </a:cubicBezTo>
                <a:cubicBezTo>
                  <a:pt x="2002464" y="329722"/>
                  <a:pt x="1316664" y="955271"/>
                  <a:pt x="1786269" y="1144885"/>
                </a:cubicBezTo>
                <a:cubicBezTo>
                  <a:pt x="2255874" y="1334499"/>
                  <a:pt x="4224669" y="1469178"/>
                  <a:pt x="4699590" y="1304373"/>
                </a:cubicBezTo>
                <a:cubicBezTo>
                  <a:pt x="5174511" y="1139568"/>
                  <a:pt x="4527697" y="354531"/>
                  <a:pt x="4635795" y="156057"/>
                </a:cubicBezTo>
                <a:cubicBezTo>
                  <a:pt x="4743893" y="-42417"/>
                  <a:pt x="5197548" y="-45961"/>
                  <a:pt x="5348176" y="113527"/>
                </a:cubicBezTo>
                <a:cubicBezTo>
                  <a:pt x="5498804" y="273015"/>
                  <a:pt x="5271976" y="930462"/>
                  <a:pt x="5539562" y="1112987"/>
                </a:cubicBezTo>
                <a:cubicBezTo>
                  <a:pt x="5807148" y="1295512"/>
                  <a:pt x="6721549" y="1199819"/>
                  <a:pt x="6953693" y="1208680"/>
                </a:cubicBezTo>
              </a:path>
            </a:pathLst>
          </a:custGeom>
          <a:noFill/>
          <a:ln w="38100">
            <a:solidFill>
              <a:schemeClr val="accent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defTabSz="685800"/>
            <a:endParaRPr lang="en-US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2" name="TextBox 39">
            <a:extLst>
              <a:ext uri="{FF2B5EF4-FFF2-40B4-BE49-F238E27FC236}">
                <a16:creationId xmlns:a16="http://schemas.microsoft.com/office/drawing/2014/main" id="{75452A4A-4C91-43D4-8C0C-AEC8D8A61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8919" y="4406504"/>
            <a:ext cx="973343" cy="2308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defTabSz="685800" eaLnBrk="1" hangingPunct="1"/>
            <a:r>
              <a:rPr lang="en-US" altLang="en-US" sz="900" b="1" dirty="0">
                <a:solidFill>
                  <a:srgbClr val="4F81BD"/>
                </a:solidFill>
                <a:cs typeface="Arial" panose="020B0604020202020204" pitchFamily="34" charset="0"/>
              </a:rPr>
              <a:t>VNFFG1:NFP2</a:t>
            </a:r>
          </a:p>
        </p:txBody>
      </p:sp>
      <p:sp>
        <p:nvSpPr>
          <p:cNvPr id="133" name="Oval 74">
            <a:extLst>
              <a:ext uri="{FF2B5EF4-FFF2-40B4-BE49-F238E27FC236}">
                <a16:creationId xmlns:a16="http://schemas.microsoft.com/office/drawing/2014/main" id="{82BD811A-45BA-4DA9-9172-2A96C110C4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2876" y="4136232"/>
            <a:ext cx="213122" cy="21312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defTabSz="685800" eaLnBrk="1" hangingPunct="1"/>
            <a:endParaRPr lang="en-US" altLang="en-US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82D064FB-3562-477F-B5B3-5DE18B2EC6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816" y="4154091"/>
            <a:ext cx="213122" cy="21312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defTabSz="685800" eaLnBrk="1" hangingPunct="1"/>
            <a:endParaRPr lang="en-US" altLang="en-US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35" name="TextBox 38">
            <a:extLst>
              <a:ext uri="{FF2B5EF4-FFF2-40B4-BE49-F238E27FC236}">
                <a16:creationId xmlns:a16="http://schemas.microsoft.com/office/drawing/2014/main" id="{CD2555BC-7D09-493B-B522-2DF3632977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1938" y="1956197"/>
            <a:ext cx="573105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defTabSz="685800" eaLnBrk="1" hangingPunct="1"/>
            <a:r>
              <a:rPr lang="en-US" altLang="en-US" sz="900" dirty="0">
                <a:solidFill>
                  <a:srgbClr val="1F497D">
                    <a:lumMod val="75000"/>
                  </a:srgbClr>
                </a:solidFill>
                <a:cs typeface="Arial" panose="020B0604020202020204" pitchFamily="34" charset="0"/>
              </a:rPr>
              <a:t>CP = connection point, VL = Virtual Link, VNFFG = VNF Forwarding Graph, NFP = Network Forwarding Path</a:t>
            </a:r>
          </a:p>
        </p:txBody>
      </p:sp>
    </p:spTree>
    <p:extLst>
      <p:ext uri="{BB962C8B-B14F-4D97-AF65-F5344CB8AC3E}">
        <p14:creationId xmlns:p14="http://schemas.microsoft.com/office/powerpoint/2010/main" val="3115298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3" grpId="0" animBg="1"/>
      <p:bldP spid="94" grpId="0" animBg="1"/>
      <p:bldP spid="95" grpId="0" animBg="1"/>
      <p:bldP spid="96" grpId="0" animBg="1"/>
      <p:bldP spid="98" grpId="0" animBg="1"/>
      <p:bldP spid="99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8" grpId="0" animBg="1"/>
      <p:bldP spid="111" grpId="0" animBg="1"/>
      <p:bldP spid="113" grpId="0" animBg="1"/>
      <p:bldP spid="114" grpId="0" animBg="1"/>
      <p:bldP spid="115" grpId="0" animBg="1"/>
      <p:bldP spid="118" grpId="0" animBg="1"/>
      <p:bldP spid="119" grpId="0" animBg="1"/>
      <p:bldP spid="120" grpId="0"/>
      <p:bldP spid="121" grpId="0"/>
      <p:bldP spid="122" grpId="0" animBg="1"/>
      <p:bldP spid="123" grpId="0" animBg="1"/>
      <p:bldP spid="124" grpId="0"/>
      <p:bldP spid="125" grpId="0" animBg="1"/>
      <p:bldP spid="126" grpId="0" animBg="1"/>
      <p:bldP spid="127" grpId="0" animBg="1"/>
      <p:bldP spid="128" grpId="0" animBg="1"/>
      <p:bldP spid="130" grpId="0"/>
      <p:bldP spid="131" grpId="0" animBg="1"/>
      <p:bldP spid="132" grpId="0" animBg="1"/>
      <p:bldP spid="133" grpId="0" animBg="1"/>
      <p:bldP spid="13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1520</TotalTime>
  <Words>329</Words>
  <Application>Microsoft Office PowerPoint</Application>
  <PresentationFormat>Widescreen</PresentationFormat>
  <Paragraphs>79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MS PGothic</vt:lpstr>
      <vt:lpstr>.AppleSystemUIFont</vt:lpstr>
      <vt:lpstr>Arial</vt:lpstr>
      <vt:lpstr>Calibri</vt:lpstr>
      <vt:lpstr>Calibri Light</vt:lpstr>
      <vt:lpstr>Courier New</vt:lpstr>
      <vt:lpstr>Helvetica Neue Light</vt:lpstr>
      <vt:lpstr>Office Theme</vt:lpstr>
      <vt:lpstr>ETSI NSD Overview &amp; TOSCA model   Thinh Nguyenphu, Nokia thinh.nguyenphu@nokia.com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Nguyenphu, Thinh (Nokia - US/Irving)</cp:lastModifiedBy>
  <cp:revision>100</cp:revision>
  <dcterms:created xsi:type="dcterms:W3CDTF">2017-02-27T16:23:08Z</dcterms:created>
  <dcterms:modified xsi:type="dcterms:W3CDTF">2017-08-04T12:51:27Z</dcterms:modified>
</cp:coreProperties>
</file>