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9" r:id="rId4"/>
    <p:sldId id="261" r:id="rId5"/>
    <p:sldId id="260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13" autoAdjust="0"/>
    <p:restoredTop sz="77052"/>
  </p:normalViewPr>
  <p:slideViewPr>
    <p:cSldViewPr snapToGrid="0" snapToObjects="1">
      <p:cViewPr varScale="1">
        <p:scale>
          <a:sx n="88" d="100"/>
          <a:sy n="88" d="100"/>
        </p:scale>
        <p:origin x="9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309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6033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372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-1 White - plain with 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667">
                <a:solidFill>
                  <a:schemeClr val="bg2"/>
                </a:solidFill>
                <a:latin typeface="+mj-lt"/>
              </a:defRPr>
            </a:lvl1pPr>
            <a:lvl2pPr>
              <a:defRPr sz="2667">
                <a:latin typeface="+mj-lt"/>
              </a:defRPr>
            </a:lvl2pPr>
            <a:lvl3pPr>
              <a:defRPr sz="2667">
                <a:latin typeface="+mj-lt"/>
              </a:defRPr>
            </a:lvl3pPr>
            <a:lvl4pPr>
              <a:defRPr sz="2667">
                <a:latin typeface="+mj-lt"/>
              </a:defRPr>
            </a:lvl4pPr>
            <a:lvl5pPr>
              <a:defRPr sz="2667">
                <a:latin typeface="+mj-lt"/>
              </a:defRPr>
            </a:lvl5pPr>
          </a:lstStyle>
          <a:p>
            <a:pPr lvl="0"/>
            <a:r>
              <a:rPr lang="en-US" dirty="0"/>
              <a:t>Click to edit secondary headline</a:t>
            </a:r>
          </a:p>
        </p:txBody>
      </p:sp>
      <p:sp>
        <p:nvSpPr>
          <p:cNvPr id="68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667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headline</a:t>
            </a:r>
          </a:p>
        </p:txBody>
      </p:sp>
    </p:spTree>
    <p:extLst>
      <p:ext uri="{BB962C8B-B14F-4D97-AF65-F5344CB8AC3E}">
        <p14:creationId xmlns:p14="http://schemas.microsoft.com/office/powerpoint/2010/main" val="3812792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987988"/>
          </a:xfrm>
        </p:spPr>
        <p:txBody>
          <a:bodyPr>
            <a:normAutofit fontScale="90000"/>
          </a:bodyPr>
          <a:lstStyle/>
          <a:p>
            <a:r>
              <a:rPr lang="en-US" sz="6000" b="1" dirty="0">
                <a:solidFill>
                  <a:schemeClr val="tx1"/>
                </a:solidFill>
              </a:rPr>
              <a:t>VNFD Overview &amp; TOSCA model</a:t>
            </a:r>
            <a:br>
              <a:rPr lang="en-US" sz="6000" b="1" dirty="0">
                <a:solidFill>
                  <a:srgbClr val="FF0000"/>
                </a:solidFill>
              </a:rPr>
            </a:br>
            <a:br>
              <a:rPr lang="en-US" dirty="0"/>
            </a:br>
            <a:br>
              <a:rPr lang="en-US" dirty="0"/>
            </a:br>
            <a:r>
              <a:rPr lang="en-US" dirty="0"/>
              <a:t>Thinh Nguyenphu, Nokia</a:t>
            </a:r>
            <a:br>
              <a:rPr lang="en-US" dirty="0"/>
            </a:br>
            <a:r>
              <a:rPr lang="en-US" dirty="0"/>
              <a:t>thinh.nguyenphu@nokia.com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/>
              <a:t>July 27, 2017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53F0BC3-7E3E-4056-B21F-4EFBB608BC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ETSI NFV: VNFD Overview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336712-B13D-4B56-B6FC-E976230209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177" y="787200"/>
            <a:ext cx="8098336" cy="5679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913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D89F8F8-F665-40C7-A29D-DD11431DF2D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VNFD: logical and DF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F4FDD2-B843-41CA-981F-E49EF8C2D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3563" y="787200"/>
            <a:ext cx="8461232" cy="5908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947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Connection point concept:  </a:t>
            </a:r>
          </a:p>
        </p:txBody>
      </p:sp>
      <p:pic>
        <p:nvPicPr>
          <p:cNvPr id="7" name="図 3"/>
          <p:cNvPicPr/>
          <p:nvPr/>
        </p:nvPicPr>
        <p:blipFill>
          <a:blip r:embed="rId2"/>
          <a:stretch>
            <a:fillRect/>
          </a:stretch>
        </p:blipFill>
        <p:spPr>
          <a:xfrm>
            <a:off x="1920690" y="1612800"/>
            <a:ext cx="8094980" cy="456692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791F5C-BB12-4BC6-8C7D-5CEBEE6EE0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6800" y="1113771"/>
            <a:ext cx="11078400" cy="4128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Ref: SOL003 Annex</a:t>
            </a:r>
          </a:p>
        </p:txBody>
      </p:sp>
    </p:spTree>
    <p:extLst>
      <p:ext uri="{BB962C8B-B14F-4D97-AF65-F5344CB8AC3E}">
        <p14:creationId xmlns:p14="http://schemas.microsoft.com/office/powerpoint/2010/main" val="944177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VNFD with TOSCA structure overview:</a:t>
            </a:r>
            <a:endParaRPr lang="hu-HU" dirty="0"/>
          </a:p>
        </p:txBody>
      </p:sp>
      <p:sp>
        <p:nvSpPr>
          <p:cNvPr id="29" name="Flowchart: Sort 28"/>
          <p:cNvSpPr/>
          <p:nvPr/>
        </p:nvSpPr>
        <p:spPr>
          <a:xfrm flipH="1">
            <a:off x="1182119" y="2516899"/>
            <a:ext cx="171197" cy="264099"/>
          </a:xfrm>
          <a:prstGeom prst="flowChartSor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34945" indent="-234945"/>
            <a:endParaRPr lang="en-US" sz="1600" b="1" dirty="0">
              <a:solidFill>
                <a:schemeClr val="bg1"/>
              </a:solidFill>
            </a:endParaRPr>
          </a:p>
        </p:txBody>
      </p:sp>
      <p:cxnSp>
        <p:nvCxnSpPr>
          <p:cNvPr id="30" name="Straight Connector 24"/>
          <p:cNvCxnSpPr/>
          <p:nvPr/>
        </p:nvCxnSpPr>
        <p:spPr>
          <a:xfrm flipV="1">
            <a:off x="1267718" y="2648521"/>
            <a:ext cx="4401" cy="302199"/>
          </a:xfrm>
          <a:prstGeom prst="straightConnector1">
            <a:avLst/>
          </a:prstGeom>
          <a:ln w="12700" cmpd="sng">
            <a:solidFill>
              <a:schemeClr val="bg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Flowchart: Sort 30"/>
          <p:cNvSpPr/>
          <p:nvPr/>
        </p:nvSpPr>
        <p:spPr>
          <a:xfrm flipH="1">
            <a:off x="2773756" y="2516899"/>
            <a:ext cx="171197" cy="264099"/>
          </a:xfrm>
          <a:prstGeom prst="flowChartSor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34945" indent="-234945"/>
            <a:endParaRPr lang="en-US" sz="1600" b="1" dirty="0">
              <a:solidFill>
                <a:schemeClr val="bg1"/>
              </a:solidFill>
            </a:endParaRPr>
          </a:p>
        </p:txBody>
      </p:sp>
      <p:cxnSp>
        <p:nvCxnSpPr>
          <p:cNvPr id="32" name="Straight Connector 24"/>
          <p:cNvCxnSpPr/>
          <p:nvPr/>
        </p:nvCxnSpPr>
        <p:spPr>
          <a:xfrm flipV="1">
            <a:off x="2859356" y="2648521"/>
            <a:ext cx="4401" cy="302199"/>
          </a:xfrm>
          <a:prstGeom prst="straightConnector1">
            <a:avLst/>
          </a:prstGeom>
          <a:ln w="12700" cmpd="sng">
            <a:solidFill>
              <a:schemeClr val="bg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Flowchart: Sort 32"/>
          <p:cNvSpPr/>
          <p:nvPr/>
        </p:nvSpPr>
        <p:spPr>
          <a:xfrm flipH="1">
            <a:off x="4362804" y="2516899"/>
            <a:ext cx="171197" cy="264099"/>
          </a:xfrm>
          <a:prstGeom prst="flowChartSor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34945" indent="-234945"/>
            <a:endParaRPr lang="en-US" sz="1600" b="1" dirty="0">
              <a:solidFill>
                <a:schemeClr val="bg1"/>
              </a:solidFill>
            </a:endParaRPr>
          </a:p>
        </p:txBody>
      </p:sp>
      <p:cxnSp>
        <p:nvCxnSpPr>
          <p:cNvPr id="34" name="Straight Connector 24"/>
          <p:cNvCxnSpPr/>
          <p:nvPr/>
        </p:nvCxnSpPr>
        <p:spPr>
          <a:xfrm flipV="1">
            <a:off x="4448404" y="2648521"/>
            <a:ext cx="4401" cy="302199"/>
          </a:xfrm>
          <a:prstGeom prst="straightConnector1">
            <a:avLst/>
          </a:prstGeom>
          <a:ln w="12700" cmpd="sng">
            <a:solidFill>
              <a:schemeClr val="bg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Flowchart: Sort 34"/>
          <p:cNvSpPr/>
          <p:nvPr/>
        </p:nvSpPr>
        <p:spPr>
          <a:xfrm flipH="1">
            <a:off x="5881359" y="2516899"/>
            <a:ext cx="171197" cy="264099"/>
          </a:xfrm>
          <a:prstGeom prst="flowChartSor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34945" indent="-234945"/>
            <a:endParaRPr lang="en-US" sz="1600" b="1" dirty="0">
              <a:solidFill>
                <a:schemeClr val="bg1"/>
              </a:solidFill>
            </a:endParaRPr>
          </a:p>
        </p:txBody>
      </p:sp>
      <p:cxnSp>
        <p:nvCxnSpPr>
          <p:cNvPr id="36" name="Straight Connector 24"/>
          <p:cNvCxnSpPr/>
          <p:nvPr/>
        </p:nvCxnSpPr>
        <p:spPr>
          <a:xfrm flipV="1">
            <a:off x="5966958" y="2648521"/>
            <a:ext cx="4401" cy="302199"/>
          </a:xfrm>
          <a:prstGeom prst="straightConnector1">
            <a:avLst/>
          </a:prstGeom>
          <a:ln w="12700" cmpd="sng">
            <a:solidFill>
              <a:schemeClr val="bg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Flowchart: Sort 36"/>
          <p:cNvSpPr/>
          <p:nvPr/>
        </p:nvSpPr>
        <p:spPr>
          <a:xfrm flipH="1">
            <a:off x="7594578" y="1769903"/>
            <a:ext cx="171197" cy="264099"/>
          </a:xfrm>
          <a:prstGeom prst="flowChartSor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34945" indent="-234945"/>
            <a:endParaRPr lang="en-US" sz="1600" b="1" dirty="0">
              <a:solidFill>
                <a:schemeClr val="bg1"/>
              </a:solidFill>
            </a:endParaRPr>
          </a:p>
        </p:txBody>
      </p:sp>
      <p:cxnSp>
        <p:nvCxnSpPr>
          <p:cNvPr id="38" name="Straight Connector 24"/>
          <p:cNvCxnSpPr/>
          <p:nvPr/>
        </p:nvCxnSpPr>
        <p:spPr>
          <a:xfrm flipV="1">
            <a:off x="7680177" y="1894170"/>
            <a:ext cx="4401" cy="302199"/>
          </a:xfrm>
          <a:prstGeom prst="straightConnector1">
            <a:avLst/>
          </a:prstGeom>
          <a:ln w="12700" cmpd="sng">
            <a:solidFill>
              <a:schemeClr val="bg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Flowchart: Sort 38"/>
          <p:cNvSpPr/>
          <p:nvPr/>
        </p:nvSpPr>
        <p:spPr>
          <a:xfrm flipH="1">
            <a:off x="9251372" y="1769903"/>
            <a:ext cx="171197" cy="264099"/>
          </a:xfrm>
          <a:prstGeom prst="flowChartSor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34945" indent="-234945"/>
            <a:endParaRPr lang="en-US" sz="1600" b="1" dirty="0">
              <a:solidFill>
                <a:schemeClr val="bg1"/>
              </a:solidFill>
            </a:endParaRPr>
          </a:p>
        </p:txBody>
      </p:sp>
      <p:cxnSp>
        <p:nvCxnSpPr>
          <p:cNvPr id="40" name="Straight Connector 24"/>
          <p:cNvCxnSpPr/>
          <p:nvPr/>
        </p:nvCxnSpPr>
        <p:spPr>
          <a:xfrm flipV="1">
            <a:off x="9336972" y="1894170"/>
            <a:ext cx="4401" cy="302199"/>
          </a:xfrm>
          <a:prstGeom prst="straightConnector1">
            <a:avLst/>
          </a:prstGeom>
          <a:ln w="12700" cmpd="sng">
            <a:solidFill>
              <a:schemeClr val="bg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Flowchart: Sort 40"/>
          <p:cNvSpPr/>
          <p:nvPr/>
        </p:nvSpPr>
        <p:spPr>
          <a:xfrm flipH="1">
            <a:off x="10840420" y="1769903"/>
            <a:ext cx="171197" cy="264099"/>
          </a:xfrm>
          <a:prstGeom prst="flowChartSor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34945" indent="-234945"/>
            <a:endParaRPr lang="en-US" sz="1600" b="1" dirty="0">
              <a:solidFill>
                <a:schemeClr val="bg1"/>
              </a:solidFill>
            </a:endParaRPr>
          </a:p>
        </p:txBody>
      </p:sp>
      <p:cxnSp>
        <p:nvCxnSpPr>
          <p:cNvPr id="42" name="Straight Connector 24"/>
          <p:cNvCxnSpPr/>
          <p:nvPr/>
        </p:nvCxnSpPr>
        <p:spPr>
          <a:xfrm flipV="1">
            <a:off x="10926020" y="1894170"/>
            <a:ext cx="4401" cy="302199"/>
          </a:xfrm>
          <a:prstGeom prst="straightConnector1">
            <a:avLst/>
          </a:prstGeom>
          <a:ln w="12700" cmpd="sng">
            <a:solidFill>
              <a:schemeClr val="bg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Flowchart: Sort 42"/>
          <p:cNvSpPr/>
          <p:nvPr/>
        </p:nvSpPr>
        <p:spPr>
          <a:xfrm flipH="1">
            <a:off x="3397452" y="1781171"/>
            <a:ext cx="171197" cy="264099"/>
          </a:xfrm>
          <a:prstGeom prst="flowChartSor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34945" indent="-234945"/>
            <a:endParaRPr lang="en-US" sz="1600" b="1" dirty="0">
              <a:solidFill>
                <a:schemeClr val="bg1"/>
              </a:solidFill>
            </a:endParaRPr>
          </a:p>
        </p:txBody>
      </p:sp>
      <p:cxnSp>
        <p:nvCxnSpPr>
          <p:cNvPr id="44" name="Straight Connector 24"/>
          <p:cNvCxnSpPr/>
          <p:nvPr/>
        </p:nvCxnSpPr>
        <p:spPr>
          <a:xfrm flipV="1">
            <a:off x="3483052" y="1905438"/>
            <a:ext cx="4401" cy="302199"/>
          </a:xfrm>
          <a:prstGeom prst="straightConnector1">
            <a:avLst/>
          </a:prstGeom>
          <a:ln w="12700" cmpd="sng">
            <a:solidFill>
              <a:schemeClr val="bg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586219" y="1374877"/>
            <a:ext cx="11078400" cy="3714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34945" indent="-234945" algn="ctr"/>
            <a:r>
              <a:rPr lang="en-US" sz="1467" b="1" dirty="0" err="1">
                <a:solidFill>
                  <a:schemeClr val="tx1"/>
                </a:solidFill>
              </a:rPr>
              <a:t>topology_template</a:t>
            </a:r>
            <a:endParaRPr lang="en-US" sz="1467" b="1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86219" y="2132931"/>
            <a:ext cx="6037840" cy="3802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34945" indent="-234945" algn="ctr"/>
            <a:r>
              <a:rPr lang="en-US" sz="1467" b="1" dirty="0" err="1">
                <a:solidFill>
                  <a:schemeClr val="tx1"/>
                </a:solidFill>
              </a:rPr>
              <a:t>substitution_mappings</a:t>
            </a:r>
            <a:r>
              <a:rPr lang="en-US" sz="1467" b="1" dirty="0">
                <a:solidFill>
                  <a:schemeClr val="tx1"/>
                </a:solidFill>
              </a:rPr>
              <a:t> (VNF)</a:t>
            </a:r>
          </a:p>
        </p:txBody>
      </p:sp>
      <p:sp>
        <p:nvSpPr>
          <p:cNvPr id="58" name="Rectangle 57"/>
          <p:cNvSpPr/>
          <p:nvPr/>
        </p:nvSpPr>
        <p:spPr>
          <a:xfrm>
            <a:off x="3791745" y="2904011"/>
            <a:ext cx="1284561" cy="3802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34945" indent="-234945" algn="ctr"/>
            <a:r>
              <a:rPr lang="en-US" sz="1467" b="1" dirty="0">
                <a:solidFill>
                  <a:schemeClr val="tx1"/>
                </a:solidFill>
              </a:rPr>
              <a:t>capabilities</a:t>
            </a:r>
          </a:p>
        </p:txBody>
      </p:sp>
      <p:sp>
        <p:nvSpPr>
          <p:cNvPr id="59" name="Rectangle 58"/>
          <p:cNvSpPr/>
          <p:nvPr/>
        </p:nvSpPr>
        <p:spPr>
          <a:xfrm>
            <a:off x="5327916" y="2900941"/>
            <a:ext cx="1284561" cy="3802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34945" indent="-234945" algn="ctr"/>
            <a:r>
              <a:rPr lang="en-US" sz="1467" b="1" dirty="0">
                <a:solidFill>
                  <a:schemeClr val="tx1"/>
                </a:solidFill>
              </a:rPr>
              <a:t>interfaces</a:t>
            </a:r>
          </a:p>
        </p:txBody>
      </p:sp>
      <p:sp>
        <p:nvSpPr>
          <p:cNvPr id="60" name="Rectangle 59"/>
          <p:cNvSpPr/>
          <p:nvPr/>
        </p:nvSpPr>
        <p:spPr>
          <a:xfrm>
            <a:off x="589396" y="2900941"/>
            <a:ext cx="1284561" cy="3802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34945" indent="-234945" algn="ctr"/>
            <a:r>
              <a:rPr lang="en-US" sz="1467" b="1" dirty="0">
                <a:solidFill>
                  <a:schemeClr val="tx1"/>
                </a:solidFill>
              </a:rPr>
              <a:t>properties</a:t>
            </a:r>
          </a:p>
        </p:txBody>
      </p:sp>
      <p:sp>
        <p:nvSpPr>
          <p:cNvPr id="61" name="Rectangle 60"/>
          <p:cNvSpPr/>
          <p:nvPr/>
        </p:nvSpPr>
        <p:spPr>
          <a:xfrm>
            <a:off x="6797494" y="2132931"/>
            <a:ext cx="1584591" cy="3802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34945" indent="-234945" algn="ctr"/>
            <a:r>
              <a:rPr lang="en-US" sz="1467" b="1" dirty="0" err="1">
                <a:solidFill>
                  <a:schemeClr val="tx1"/>
                </a:solidFill>
              </a:rPr>
              <a:t>node_templates</a:t>
            </a:r>
            <a:endParaRPr lang="en-US" sz="1467" b="1" dirty="0">
              <a:solidFill>
                <a:schemeClr val="tx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8541378" y="2132931"/>
            <a:ext cx="1203028" cy="3802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34945" indent="-234945" algn="ctr"/>
            <a:r>
              <a:rPr lang="en-US" sz="1467" b="1" dirty="0">
                <a:solidFill>
                  <a:schemeClr val="tx1"/>
                </a:solidFill>
              </a:rPr>
              <a:t>groups</a:t>
            </a:r>
          </a:p>
        </p:txBody>
      </p:sp>
      <p:sp>
        <p:nvSpPr>
          <p:cNvPr id="63" name="Rectangle 62"/>
          <p:cNvSpPr/>
          <p:nvPr/>
        </p:nvSpPr>
        <p:spPr>
          <a:xfrm>
            <a:off x="9916183" y="2132931"/>
            <a:ext cx="1748437" cy="3802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34945" indent="-234945" algn="ctr"/>
            <a:r>
              <a:rPr lang="en-US" sz="1467" b="1" dirty="0">
                <a:solidFill>
                  <a:schemeClr val="tx1"/>
                </a:solidFill>
              </a:rPr>
              <a:t>policies</a:t>
            </a:r>
          </a:p>
        </p:txBody>
      </p:sp>
      <p:sp>
        <p:nvSpPr>
          <p:cNvPr id="88" name="Rectangle 87"/>
          <p:cNvSpPr/>
          <p:nvPr/>
        </p:nvSpPr>
        <p:spPr>
          <a:xfrm>
            <a:off x="586219" y="5067644"/>
            <a:ext cx="711035" cy="28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34945" indent="-234945" algn="ctr"/>
            <a:endParaRPr lang="en-US" sz="1333" b="1" dirty="0">
              <a:solidFill>
                <a:schemeClr val="tx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259900" y="4950559"/>
            <a:ext cx="1203767" cy="522298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067" dirty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TOSCA template</a:t>
            </a:r>
            <a:br>
              <a:rPr lang="en-US" sz="1067" dirty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</a:br>
            <a:r>
              <a:rPr lang="en-US" sz="1067" dirty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structure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86219" y="2516900"/>
            <a:ext cx="10533536" cy="3288596"/>
            <a:chOff x="439664" y="1887674"/>
            <a:chExt cx="7900152" cy="2466447"/>
          </a:xfrm>
        </p:grpSpPr>
        <p:sp>
          <p:nvSpPr>
            <p:cNvPr id="65" name="Rectangle 64"/>
            <p:cNvSpPr/>
            <p:nvPr/>
          </p:nvSpPr>
          <p:spPr>
            <a:xfrm>
              <a:off x="6499008" y="2177815"/>
              <a:ext cx="809296" cy="48775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6000" tIns="96000" rIns="96000" bIns="9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234945" indent="-234945" algn="ctr"/>
              <a:r>
                <a:rPr lang="en-US" sz="1600" b="1" dirty="0">
                  <a:solidFill>
                    <a:schemeClr val="bg1"/>
                  </a:solidFill>
                </a:rPr>
                <a:t>Scaling</a:t>
              </a:r>
            </a:p>
            <a:p>
              <a:pPr marL="234945" indent="-234945" algn="ctr"/>
              <a:r>
                <a:rPr lang="en-US" sz="1600" b="1" dirty="0">
                  <a:solidFill>
                    <a:schemeClr val="bg1"/>
                  </a:solidFill>
                </a:rPr>
                <a:t>Group</a:t>
              </a: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5098120" y="2177815"/>
              <a:ext cx="1188443" cy="48775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6000" tIns="96000" rIns="96000" bIns="9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234945" indent="-234945" algn="ctr"/>
              <a:r>
                <a:rPr lang="en-US" sz="1600" b="1" dirty="0">
                  <a:solidFill>
                    <a:schemeClr val="bg1"/>
                  </a:solidFill>
                </a:rPr>
                <a:t>VDU, VL,</a:t>
              </a:r>
            </a:p>
            <a:p>
              <a:pPr marL="234945" indent="-234945" algn="ctr"/>
              <a:r>
                <a:rPr lang="en-US" sz="1600" b="1" dirty="0">
                  <a:solidFill>
                    <a:schemeClr val="bg1"/>
                  </a:solidFill>
                </a:rPr>
                <a:t>ICP, ECP, …</a:t>
              </a:r>
            </a:p>
          </p:txBody>
        </p:sp>
        <p:cxnSp>
          <p:nvCxnSpPr>
            <p:cNvPr id="28" name="Straight Connector 24"/>
            <p:cNvCxnSpPr/>
            <p:nvPr/>
          </p:nvCxnSpPr>
          <p:spPr>
            <a:xfrm flipH="1" flipV="1">
              <a:off x="7838424" y="1986667"/>
              <a:ext cx="11934" cy="1146979"/>
            </a:xfrm>
            <a:prstGeom prst="straightConnector1">
              <a:avLst/>
            </a:prstGeom>
            <a:ln w="12700" cmpd="sng">
              <a:solidFill>
                <a:schemeClr val="bg2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24"/>
            <p:cNvCxnSpPr/>
            <p:nvPr/>
          </p:nvCxnSpPr>
          <p:spPr>
            <a:xfrm>
              <a:off x="1691680" y="2355726"/>
              <a:ext cx="0" cy="540060"/>
            </a:xfrm>
            <a:prstGeom prst="straightConnector1">
              <a:avLst/>
            </a:prstGeom>
            <a:ln w="12700" cmpd="sng">
              <a:solidFill>
                <a:schemeClr val="bg2"/>
              </a:solidFill>
              <a:prstDash val="solid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24"/>
            <p:cNvCxnSpPr/>
            <p:nvPr/>
          </p:nvCxnSpPr>
          <p:spPr>
            <a:xfrm flipV="1">
              <a:off x="3025436" y="2554089"/>
              <a:ext cx="0" cy="367155"/>
            </a:xfrm>
            <a:prstGeom prst="straightConnector1">
              <a:avLst/>
            </a:prstGeom>
            <a:ln w="12700" cmpd="sng">
              <a:solidFill>
                <a:schemeClr val="bg2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24"/>
            <p:cNvCxnSpPr/>
            <p:nvPr/>
          </p:nvCxnSpPr>
          <p:spPr>
            <a:xfrm flipV="1">
              <a:off x="3597679" y="2554089"/>
              <a:ext cx="0" cy="341697"/>
            </a:xfrm>
            <a:prstGeom prst="straightConnector1">
              <a:avLst/>
            </a:prstGeom>
            <a:ln w="12700" cmpd="sng">
              <a:solidFill>
                <a:schemeClr val="bg2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24"/>
            <p:cNvCxnSpPr/>
            <p:nvPr/>
          </p:nvCxnSpPr>
          <p:spPr>
            <a:xfrm flipV="1">
              <a:off x="4872739" y="2554089"/>
              <a:ext cx="0" cy="341697"/>
            </a:xfrm>
            <a:prstGeom prst="straightConnector1">
              <a:avLst/>
            </a:prstGeom>
            <a:ln w="12700" cmpd="sng">
              <a:solidFill>
                <a:schemeClr val="bg2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24"/>
            <p:cNvCxnSpPr/>
            <p:nvPr/>
          </p:nvCxnSpPr>
          <p:spPr>
            <a:xfrm flipV="1">
              <a:off x="6999427" y="1986390"/>
              <a:ext cx="3301" cy="226649"/>
            </a:xfrm>
            <a:prstGeom prst="straightConnector1">
              <a:avLst/>
            </a:prstGeom>
            <a:ln w="12700" cmpd="sng">
              <a:solidFill>
                <a:schemeClr val="bg2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4"/>
            <p:cNvCxnSpPr>
              <a:endCxn id="87" idx="2"/>
            </p:cNvCxnSpPr>
            <p:nvPr/>
          </p:nvCxnSpPr>
          <p:spPr>
            <a:xfrm flipV="1">
              <a:off x="4011277" y="3525860"/>
              <a:ext cx="6604" cy="342035"/>
            </a:xfrm>
            <a:prstGeom prst="straightConnector1">
              <a:avLst/>
            </a:prstGeom>
            <a:ln w="12700" cmpd="sng">
              <a:solidFill>
                <a:schemeClr val="bg2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Flowchart: Sort 26"/>
            <p:cNvSpPr/>
            <p:nvPr/>
          </p:nvSpPr>
          <p:spPr>
            <a:xfrm flipH="1">
              <a:off x="7770924" y="1887674"/>
              <a:ext cx="128398" cy="198074"/>
            </a:xfrm>
            <a:prstGeom prst="flowChartSor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234945" indent="-234945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439664" y="2895833"/>
              <a:ext cx="1379698" cy="43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48000" tIns="96000" rIns="48000" bIns="9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Links for ext. connection points</a:t>
              </a: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398259" y="2895833"/>
              <a:ext cx="1212981" cy="43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48000" tIns="96000" rIns="48000" bIns="9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Deployment </a:t>
              </a:r>
              <a:r>
                <a:rPr lang="en-US" sz="1600" b="1" dirty="0" err="1">
                  <a:solidFill>
                    <a:schemeClr val="bg1"/>
                  </a:solidFill>
                </a:rPr>
                <a:t>Flavour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015715" y="2895833"/>
              <a:ext cx="1186191" cy="43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48000" tIns="96000" rIns="48000" bIns="9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Modifiable Attributes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3398259" y="3655075"/>
              <a:ext cx="1208734" cy="43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6000" tIns="96000" rIns="96000" bIns="9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Scaling Aspect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663788" y="3471850"/>
              <a:ext cx="149648" cy="184666"/>
            </a:xfrm>
            <a:prstGeom prst="rect">
              <a:avLst/>
            </a:prstGeom>
            <a:noFill/>
          </p:spPr>
          <p:txBody>
            <a:bodyPr wrap="none" lIns="0" tIns="0" rIns="96000" bIns="0" rtlCol="0">
              <a:spAutoFit/>
            </a:bodyPr>
            <a:lstStyle/>
            <a:p>
              <a:pPr marL="234945" indent="-234945" defTabSz="609585" fontAlgn="base">
                <a:spcAft>
                  <a:spcPct val="0"/>
                </a:spcAft>
              </a:pPr>
              <a:r>
                <a:rPr lang="en-US" sz="1600" b="1" dirty="0">
                  <a:solidFill>
                    <a:schemeClr val="bg2"/>
                  </a:solidFill>
                  <a:cs typeface="Nokia Pure Headline Light"/>
                </a:rPr>
                <a:t>*</a:t>
              </a:r>
            </a:p>
          </p:txBody>
        </p:sp>
        <p:sp>
          <p:nvSpPr>
            <p:cNvPr id="53" name="Flowchart: Sort 52"/>
            <p:cNvSpPr/>
            <p:nvPr/>
          </p:nvSpPr>
          <p:spPr>
            <a:xfrm flipH="1">
              <a:off x="2520770" y="3320612"/>
              <a:ext cx="128398" cy="198074"/>
            </a:xfrm>
            <a:prstGeom prst="flowChartSor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234945" indent="-234945"/>
              <a:endParaRPr lang="en-US" sz="1600" b="1" dirty="0">
                <a:solidFill>
                  <a:schemeClr val="bg1"/>
                </a:solidFill>
              </a:endParaRPr>
            </a:p>
          </p:txBody>
        </p:sp>
        <p:cxnSp>
          <p:nvCxnSpPr>
            <p:cNvPr id="54" name="Straight Connector 24"/>
            <p:cNvCxnSpPr>
              <a:endCxn id="53" idx="2"/>
            </p:cNvCxnSpPr>
            <p:nvPr/>
          </p:nvCxnSpPr>
          <p:spPr>
            <a:xfrm flipV="1">
              <a:off x="2578365" y="3518686"/>
              <a:ext cx="6604" cy="349209"/>
            </a:xfrm>
            <a:prstGeom prst="straightConnector1">
              <a:avLst/>
            </a:prstGeom>
            <a:ln w="12700" cmpd="sng">
              <a:solidFill>
                <a:schemeClr val="bg2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/>
            <p:cNvSpPr/>
            <p:nvPr/>
          </p:nvSpPr>
          <p:spPr>
            <a:xfrm>
              <a:off x="2079915" y="3655075"/>
              <a:ext cx="953333" cy="43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6000" tIns="96000" rIns="96000" bIns="9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234945" indent="-234945" algn="ctr"/>
              <a:r>
                <a:rPr lang="en-US" sz="1600" b="1" dirty="0">
                  <a:solidFill>
                    <a:schemeClr val="bg1"/>
                  </a:solidFill>
                </a:rPr>
                <a:t>Extension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367305" y="2571694"/>
              <a:ext cx="309548" cy="184666"/>
            </a:xfrm>
            <a:prstGeom prst="rect">
              <a:avLst/>
            </a:prstGeom>
            <a:noFill/>
          </p:spPr>
          <p:txBody>
            <a:bodyPr wrap="none" lIns="0" tIns="0" rIns="96000" bIns="0" rtlCol="0">
              <a:spAutoFit/>
            </a:bodyPr>
            <a:lstStyle/>
            <a:p>
              <a:pPr marL="234945" indent="-234945" defTabSz="609585" fontAlgn="base">
                <a:spcAft>
                  <a:spcPct val="0"/>
                </a:spcAft>
              </a:pPr>
              <a:r>
                <a:rPr lang="en-US" sz="1600" b="1" dirty="0">
                  <a:solidFill>
                    <a:schemeClr val="bg2"/>
                  </a:solidFill>
                  <a:cs typeface="Nokia Pure Headline Light"/>
                </a:rPr>
                <a:t>1..*</a:t>
              </a:r>
            </a:p>
          </p:txBody>
        </p:sp>
        <p:sp>
          <p:nvSpPr>
            <p:cNvPr id="72" name="Flowchart: Sort 71"/>
            <p:cNvSpPr/>
            <p:nvPr/>
          </p:nvSpPr>
          <p:spPr>
            <a:xfrm flipH="1">
              <a:off x="2957936" y="2460888"/>
              <a:ext cx="128398" cy="198074"/>
            </a:xfrm>
            <a:prstGeom prst="flowChartSor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234945" indent="-234945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73" name="Flowchart: Sort 72"/>
            <p:cNvSpPr/>
            <p:nvPr/>
          </p:nvSpPr>
          <p:spPr>
            <a:xfrm flipH="1">
              <a:off x="3530179" y="2460888"/>
              <a:ext cx="128398" cy="198074"/>
            </a:xfrm>
            <a:prstGeom prst="flowChartSor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234945" indent="-234945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74" name="Flowchart: Sort 73"/>
            <p:cNvSpPr/>
            <p:nvPr/>
          </p:nvSpPr>
          <p:spPr>
            <a:xfrm flipH="1">
              <a:off x="4805239" y="2460888"/>
              <a:ext cx="128398" cy="198074"/>
            </a:xfrm>
            <a:prstGeom prst="flowChartSor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234945" indent="-234945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959356" y="2566629"/>
              <a:ext cx="149648" cy="184666"/>
            </a:xfrm>
            <a:prstGeom prst="rect">
              <a:avLst/>
            </a:prstGeom>
            <a:noFill/>
          </p:spPr>
          <p:txBody>
            <a:bodyPr wrap="none" lIns="0" tIns="0" rIns="96000" bIns="0" rtlCol="0">
              <a:spAutoFit/>
            </a:bodyPr>
            <a:lstStyle/>
            <a:p>
              <a:pPr marL="234945" indent="-234945" defTabSz="609585" fontAlgn="base">
                <a:spcAft>
                  <a:spcPct val="0"/>
                </a:spcAft>
              </a:pPr>
              <a:r>
                <a:rPr lang="en-US" sz="1600" b="1" dirty="0">
                  <a:solidFill>
                    <a:schemeClr val="bg2"/>
                  </a:solidFill>
                  <a:cs typeface="Nokia Pure Headline Light"/>
                </a:rPr>
                <a:t>*</a:t>
              </a:r>
            </a:p>
          </p:txBody>
        </p:sp>
        <p:sp>
          <p:nvSpPr>
            <p:cNvPr id="76" name="Flowchart: Sort 75"/>
            <p:cNvSpPr/>
            <p:nvPr/>
          </p:nvSpPr>
          <p:spPr>
            <a:xfrm flipH="1">
              <a:off x="6935228" y="1887674"/>
              <a:ext cx="128398" cy="198074"/>
            </a:xfrm>
            <a:prstGeom prst="flowChartSor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234945" indent="-234945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77" name="Flowchart: Sort 76"/>
            <p:cNvSpPr/>
            <p:nvPr/>
          </p:nvSpPr>
          <p:spPr>
            <a:xfrm flipH="1">
              <a:off x="5703738" y="1887674"/>
              <a:ext cx="128398" cy="198074"/>
            </a:xfrm>
            <a:prstGeom prst="flowChartSor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234945" indent="-234945"/>
              <a:endParaRPr lang="en-US" sz="1600" b="1" dirty="0">
                <a:solidFill>
                  <a:schemeClr val="bg1"/>
                </a:solidFill>
              </a:endParaRPr>
            </a:p>
          </p:txBody>
        </p:sp>
        <p:cxnSp>
          <p:nvCxnSpPr>
            <p:cNvPr id="78" name="Straight Connector 24"/>
            <p:cNvCxnSpPr/>
            <p:nvPr/>
          </p:nvCxnSpPr>
          <p:spPr>
            <a:xfrm flipV="1">
              <a:off x="5767937" y="1986390"/>
              <a:ext cx="3301" cy="226649"/>
            </a:xfrm>
            <a:prstGeom prst="straightConnector1">
              <a:avLst/>
            </a:prstGeom>
            <a:ln w="12700" cmpd="sng">
              <a:solidFill>
                <a:schemeClr val="bg2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24"/>
            <p:cNvCxnSpPr>
              <a:stCxn id="79" idx="3"/>
              <a:endCxn id="65" idx="1"/>
            </p:cNvCxnSpPr>
            <p:nvPr/>
          </p:nvCxnSpPr>
          <p:spPr>
            <a:xfrm>
              <a:off x="6286563" y="2421692"/>
              <a:ext cx="212445" cy="0"/>
            </a:xfrm>
            <a:prstGeom prst="straightConnector1">
              <a:avLst/>
            </a:prstGeom>
            <a:ln w="12700" cmpd="sng">
              <a:solidFill>
                <a:schemeClr val="bg2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85"/>
            <p:cNvSpPr txBox="1"/>
            <p:nvPr/>
          </p:nvSpPr>
          <p:spPr>
            <a:xfrm>
              <a:off x="4096700" y="3471850"/>
              <a:ext cx="149648" cy="184666"/>
            </a:xfrm>
            <a:prstGeom prst="rect">
              <a:avLst/>
            </a:prstGeom>
            <a:noFill/>
          </p:spPr>
          <p:txBody>
            <a:bodyPr wrap="none" lIns="0" tIns="0" rIns="96000" bIns="0" rtlCol="0">
              <a:spAutoFit/>
            </a:bodyPr>
            <a:lstStyle/>
            <a:p>
              <a:pPr marL="234945" indent="-234945" defTabSz="609585" fontAlgn="base">
                <a:spcAft>
                  <a:spcPct val="0"/>
                </a:spcAft>
              </a:pPr>
              <a:r>
                <a:rPr lang="en-US" sz="1600" b="1" dirty="0">
                  <a:solidFill>
                    <a:schemeClr val="bg2"/>
                  </a:solidFill>
                  <a:cs typeface="Nokia Pure Headline Light"/>
                </a:rPr>
                <a:t>*</a:t>
              </a:r>
            </a:p>
          </p:txBody>
        </p:sp>
        <p:sp>
          <p:nvSpPr>
            <p:cNvPr id="87" name="Flowchart: Sort 86"/>
            <p:cNvSpPr/>
            <p:nvPr/>
          </p:nvSpPr>
          <p:spPr>
            <a:xfrm flipH="1">
              <a:off x="3953682" y="3327786"/>
              <a:ext cx="128398" cy="198074"/>
            </a:xfrm>
            <a:prstGeom prst="flowChartSor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234945" indent="-234945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439664" y="4111814"/>
              <a:ext cx="533276" cy="21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6000" tIns="96000" rIns="96000" bIns="9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234945" indent="-234945" algn="ctr"/>
              <a:endParaRPr lang="en-US" sz="1333" b="1" dirty="0">
                <a:solidFill>
                  <a:schemeClr val="tx1"/>
                </a:solidFill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944925" y="4085556"/>
              <a:ext cx="1134989" cy="268565"/>
            </a:xfrm>
            <a:prstGeom prst="rect">
              <a:avLst/>
            </a:prstGeom>
            <a:noFill/>
          </p:spPr>
          <p:txBody>
            <a:bodyPr wrap="square" lIns="96000" tIns="96000" rIns="96000" bIns="96000" rtlCol="0">
              <a:spAutoFit/>
            </a:bodyPr>
            <a:lstStyle/>
            <a:p>
              <a:pPr defTabSz="479988">
                <a:spcAft>
                  <a:spcPts val="800"/>
                </a:spcAft>
                <a:tabLst>
                  <a:tab pos="479988" algn="l"/>
                </a:tabLst>
              </a:pPr>
              <a:r>
                <a:rPr lang="en-US" sz="1067" dirty="0">
                  <a:solidFill>
                    <a:schemeClr val="tx2"/>
                  </a:solidFill>
                  <a:latin typeface="Nokia Pure Text Light" panose="020B0403020202020204" pitchFamily="34" charset="0"/>
                  <a:ea typeface="Nokia Pure Text Light" panose="020B0403020202020204" pitchFamily="34" charset="0"/>
                </a:rPr>
                <a:t>VNFD types</a:t>
              </a:r>
              <a:r>
                <a:rPr lang="hu-HU" sz="1067" dirty="0">
                  <a:solidFill>
                    <a:schemeClr val="tx2"/>
                  </a:solidFill>
                  <a:latin typeface="Nokia Pure Text Light" panose="020B0403020202020204" pitchFamily="34" charset="0"/>
                  <a:ea typeface="Nokia Pure Text Light" panose="020B0403020202020204" pitchFamily="34" charset="0"/>
                </a:rPr>
                <a:t> (IFA011)</a:t>
              </a:r>
              <a:endParaRPr lang="en-US" sz="1067" dirty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7299483" y="2895786"/>
              <a:ext cx="1040333" cy="43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0" tIns="96000" rIns="0" bIns="9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Anti/Affinity</a:t>
              </a: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807592" y="2895834"/>
              <a:ext cx="1731645" cy="43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6000" tIns="96000" rIns="96000" bIns="9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234945" indent="-234945" algn="ctr"/>
              <a:r>
                <a:rPr lang="en-US" sz="1600" b="1" dirty="0">
                  <a:solidFill>
                    <a:schemeClr val="bg1"/>
                  </a:solidFill>
                </a:rPr>
                <a:t>Lifecycle</a:t>
              </a:r>
            </a:p>
            <a:p>
              <a:pPr marL="234945" indent="-234945" algn="ctr"/>
              <a:r>
                <a:rPr lang="en-US" sz="1600" b="1" dirty="0">
                  <a:solidFill>
                    <a:schemeClr val="bg1"/>
                  </a:solidFill>
                </a:rPr>
                <a:t>Operation</a:t>
              </a:r>
            </a:p>
          </p:txBody>
        </p:sp>
      </p:grpSp>
      <p:sp>
        <p:nvSpPr>
          <p:cNvPr id="57" name="Rectangle 56"/>
          <p:cNvSpPr/>
          <p:nvPr/>
        </p:nvSpPr>
        <p:spPr>
          <a:xfrm>
            <a:off x="2111558" y="2900941"/>
            <a:ext cx="1446193" cy="3802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34945" indent="-234945" algn="ctr"/>
            <a:r>
              <a:rPr lang="en-US" sz="1467" b="1" dirty="0">
                <a:solidFill>
                  <a:schemeClr val="tx1"/>
                </a:solidFill>
              </a:rPr>
              <a:t>requirements</a:t>
            </a:r>
          </a:p>
        </p:txBody>
      </p:sp>
    </p:spTree>
    <p:extLst>
      <p:ext uri="{BB962C8B-B14F-4D97-AF65-F5344CB8AC3E}">
        <p14:creationId xmlns:p14="http://schemas.microsoft.com/office/powerpoint/2010/main" val="20742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tosca.node.nfv.VNF</a:t>
            </a:r>
            <a:endParaRPr lang="en-US" dirty="0"/>
          </a:p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8CA7602-CBB0-4BAA-8092-2DA288E3B013}"/>
              </a:ext>
            </a:extLst>
          </p:cNvPr>
          <p:cNvGrpSpPr/>
          <p:nvPr/>
        </p:nvGrpSpPr>
        <p:grpSpPr>
          <a:xfrm>
            <a:off x="709443" y="1201822"/>
            <a:ext cx="10864736" cy="5246505"/>
            <a:chOff x="43844" y="590400"/>
            <a:chExt cx="9085853" cy="4457157"/>
          </a:xfrm>
        </p:grpSpPr>
        <p:sp>
          <p:nvSpPr>
            <p:cNvPr id="292" name="圆角矩形 8"/>
            <p:cNvSpPr/>
            <p:nvPr/>
          </p:nvSpPr>
          <p:spPr>
            <a:xfrm>
              <a:off x="5949202" y="730950"/>
              <a:ext cx="1206048" cy="2285214"/>
            </a:xfrm>
            <a:prstGeom prst="roundRect">
              <a:avLst/>
            </a:prstGeom>
            <a:noFill/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400" kern="0">
                <a:solidFill>
                  <a:prstClr val="white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93" name="圆角矩形 9"/>
            <p:cNvSpPr/>
            <p:nvPr/>
          </p:nvSpPr>
          <p:spPr>
            <a:xfrm>
              <a:off x="7879242" y="926004"/>
              <a:ext cx="1149089" cy="1287974"/>
            </a:xfrm>
            <a:prstGeom prst="roundRect">
              <a:avLst/>
            </a:prstGeom>
            <a:noFill/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400" kern="0">
                <a:solidFill>
                  <a:prstClr val="white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294" name="组合 10"/>
            <p:cNvGrpSpPr>
              <a:grpSpLocks/>
            </p:cNvGrpSpPr>
            <p:nvPr/>
          </p:nvGrpSpPr>
          <p:grpSpPr bwMode="auto">
            <a:xfrm>
              <a:off x="5940004" y="981549"/>
              <a:ext cx="1301473" cy="234541"/>
              <a:chOff x="1341423" y="2666631"/>
              <a:chExt cx="1242228" cy="323118"/>
            </a:xfrm>
          </p:grpSpPr>
          <p:sp>
            <p:nvSpPr>
              <p:cNvPr id="380" name="矩形 80"/>
              <p:cNvSpPr/>
              <p:nvPr/>
            </p:nvSpPr>
            <p:spPr>
              <a:xfrm>
                <a:off x="1349105" y="2666631"/>
                <a:ext cx="1152243" cy="323118"/>
              </a:xfrm>
              <a:prstGeom prst="rect">
                <a:avLst/>
              </a:prstGeom>
              <a:solidFill>
                <a:srgbClr val="E7E6E6">
                  <a:lumMod val="9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400" kern="0">
                  <a:solidFill>
                    <a:prstClr val="white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81" name="文本框 81"/>
              <p:cNvSpPr txBox="1">
                <a:spLocks noChangeArrowheads="1"/>
              </p:cNvSpPr>
              <p:nvPr/>
            </p:nvSpPr>
            <p:spPr bwMode="auto">
              <a:xfrm>
                <a:off x="1341423" y="2686070"/>
                <a:ext cx="1242228" cy="2521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121917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/>
                </a:pPr>
                <a:r>
                  <a:rPr lang="en-US" altLang="zh-CN" sz="800" b="1" kern="0" dirty="0" err="1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VirtualComputeDescriptor</a:t>
                </a:r>
                <a:endParaRPr lang="zh-CN" altLang="en-US" sz="8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95" name="文本框 11"/>
            <p:cNvSpPr txBox="1">
              <a:spLocks noChangeArrowheads="1"/>
            </p:cNvSpPr>
            <p:nvPr/>
          </p:nvSpPr>
          <p:spPr bwMode="auto">
            <a:xfrm>
              <a:off x="5971046" y="744747"/>
              <a:ext cx="1303773" cy="235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zh-CN" sz="1200" kern="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VDU.Compute</a:t>
              </a:r>
              <a:endParaRPr lang="zh-CN" altLang="en-US" sz="12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6" name="矩形 12"/>
            <p:cNvSpPr/>
            <p:nvPr/>
          </p:nvSpPr>
          <p:spPr>
            <a:xfrm>
              <a:off x="7857598" y="1108570"/>
              <a:ext cx="1170734" cy="234541"/>
            </a:xfrm>
            <a:prstGeom prst="rect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400" kern="0">
                <a:solidFill>
                  <a:prstClr val="white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97" name="文本框 13"/>
            <p:cNvSpPr txBox="1"/>
            <p:nvPr/>
          </p:nvSpPr>
          <p:spPr>
            <a:xfrm>
              <a:off x="7828905" y="1143312"/>
              <a:ext cx="1249762" cy="1830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zh-CN" sz="800" b="1" kern="0" dirty="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VirtualStorageDescriptor</a:t>
              </a:r>
              <a:endParaRPr lang="zh-CN" alt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98" name="文本框 14"/>
            <p:cNvSpPr txBox="1">
              <a:spLocks noChangeArrowheads="1"/>
            </p:cNvSpPr>
            <p:nvPr/>
          </p:nvSpPr>
          <p:spPr bwMode="auto">
            <a:xfrm>
              <a:off x="7965469" y="892496"/>
              <a:ext cx="1062862" cy="235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GB" altLang="zh-CN" sz="1200" kern="0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virtualStorage</a:t>
              </a:r>
              <a:endParaRPr lang="en-GB" altLang="zh-CN" sz="12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99" name="组合 20"/>
            <p:cNvGrpSpPr>
              <a:grpSpLocks/>
            </p:cNvGrpSpPr>
            <p:nvPr/>
          </p:nvGrpSpPr>
          <p:grpSpPr bwMode="auto">
            <a:xfrm>
              <a:off x="7050625" y="1783469"/>
              <a:ext cx="104624" cy="156361"/>
              <a:chOff x="2051720" y="1916832"/>
              <a:chExt cx="144016" cy="216024"/>
            </a:xfrm>
          </p:grpSpPr>
          <p:cxnSp>
            <p:nvCxnSpPr>
              <p:cNvPr id="378" name="直接连接符 78"/>
              <p:cNvCxnSpPr/>
              <p:nvPr/>
            </p:nvCxnSpPr>
            <p:spPr>
              <a:xfrm>
                <a:off x="2051720" y="1916832"/>
                <a:ext cx="0" cy="216024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79" name="直接连接符 79"/>
              <p:cNvCxnSpPr/>
              <p:nvPr/>
            </p:nvCxnSpPr>
            <p:spPr>
              <a:xfrm>
                <a:off x="2051720" y="1988311"/>
                <a:ext cx="144016" cy="144545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300" name="圆角矩形 16"/>
            <p:cNvSpPr/>
            <p:nvPr/>
          </p:nvSpPr>
          <p:spPr bwMode="auto">
            <a:xfrm>
              <a:off x="6350452" y="1992717"/>
              <a:ext cx="859449" cy="189703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800" b="1" kern="0" dirty="0" err="1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Virtual_storage</a:t>
              </a:r>
              <a:endParaRPr lang="zh-CN" alt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01" name="圆角矩形 17"/>
            <p:cNvSpPr/>
            <p:nvPr/>
          </p:nvSpPr>
          <p:spPr bwMode="auto">
            <a:xfrm>
              <a:off x="6281521" y="1742004"/>
              <a:ext cx="1094525" cy="260984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067" b="1" kern="0" dirty="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req</a:t>
              </a:r>
              <a:endParaRPr lang="zh-CN" altLang="en-US" sz="1067" b="1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02" name="圆角矩形 18"/>
            <p:cNvSpPr/>
            <p:nvPr/>
          </p:nvSpPr>
          <p:spPr bwMode="auto">
            <a:xfrm>
              <a:off x="8022585" y="1363676"/>
              <a:ext cx="512029" cy="203992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067" b="1" kern="0" dirty="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cap</a:t>
              </a:r>
            </a:p>
          </p:txBody>
        </p:sp>
        <p:grpSp>
          <p:nvGrpSpPr>
            <p:cNvPr id="303" name="组合 53"/>
            <p:cNvGrpSpPr>
              <a:grpSpLocks/>
            </p:cNvGrpSpPr>
            <p:nvPr/>
          </p:nvGrpSpPr>
          <p:grpSpPr bwMode="auto">
            <a:xfrm>
              <a:off x="7928679" y="1389269"/>
              <a:ext cx="156361" cy="208097"/>
              <a:chOff x="6804248" y="1556792"/>
              <a:chExt cx="216024" cy="288032"/>
            </a:xfrm>
          </p:grpSpPr>
          <p:cxnSp>
            <p:nvCxnSpPr>
              <p:cNvPr id="376" name="直接连接符 76"/>
              <p:cNvCxnSpPr/>
              <p:nvPr/>
            </p:nvCxnSpPr>
            <p:spPr>
              <a:xfrm>
                <a:off x="7020272" y="1556792"/>
                <a:ext cx="0" cy="288032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77" name="直接连接符 77"/>
              <p:cNvCxnSpPr/>
              <p:nvPr/>
            </p:nvCxnSpPr>
            <p:spPr>
              <a:xfrm flipH="1">
                <a:off x="6804248" y="1701603"/>
                <a:ext cx="216024" cy="143221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304" name="圆角矩形 20"/>
            <p:cNvSpPr/>
            <p:nvPr/>
          </p:nvSpPr>
          <p:spPr bwMode="auto">
            <a:xfrm>
              <a:off x="7821845" y="1650253"/>
              <a:ext cx="973716" cy="166709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800" b="1" kern="0" dirty="0" err="1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virtual_compute</a:t>
              </a:r>
              <a:endParaRPr lang="zh-CN" alt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2819060" y="1110761"/>
              <a:ext cx="524433" cy="254086"/>
              <a:chOff x="5787122" y="1153405"/>
              <a:chExt cx="524433" cy="254086"/>
            </a:xfrm>
          </p:grpSpPr>
          <p:grpSp>
            <p:nvGrpSpPr>
              <p:cNvPr id="309" name="组合 7"/>
              <p:cNvGrpSpPr>
                <a:grpSpLocks/>
              </p:cNvGrpSpPr>
              <p:nvPr/>
            </p:nvGrpSpPr>
            <p:grpSpPr bwMode="auto">
              <a:xfrm>
                <a:off x="6208081" y="1225246"/>
                <a:ext cx="103474" cy="156361"/>
                <a:chOff x="2051720" y="1916832"/>
                <a:chExt cx="144016" cy="216024"/>
              </a:xfrm>
            </p:grpSpPr>
            <p:cxnSp>
              <p:nvCxnSpPr>
                <p:cNvPr id="372" name="直接连接符 4"/>
                <p:cNvCxnSpPr/>
                <p:nvPr/>
              </p:nvCxnSpPr>
              <p:spPr>
                <a:xfrm>
                  <a:off x="2051720" y="1916832"/>
                  <a:ext cx="0" cy="216024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73" name="直接连接符 6"/>
                <p:cNvCxnSpPr/>
                <p:nvPr/>
              </p:nvCxnSpPr>
              <p:spPr>
                <a:xfrm>
                  <a:off x="2051720" y="1988310"/>
                  <a:ext cx="144016" cy="144546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310" name="圆角矩形 26"/>
              <p:cNvSpPr/>
              <p:nvPr/>
            </p:nvSpPr>
            <p:spPr bwMode="auto">
              <a:xfrm>
                <a:off x="5787122" y="1153405"/>
                <a:ext cx="455616" cy="254086"/>
              </a:xfrm>
              <a:prstGeom prst="round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r"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1067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cap</a:t>
                </a:r>
              </a:p>
            </p:txBody>
          </p:sp>
        </p:grpSp>
        <p:sp>
          <p:nvSpPr>
            <p:cNvPr id="311" name="圆角矩形 27"/>
            <p:cNvSpPr/>
            <p:nvPr/>
          </p:nvSpPr>
          <p:spPr bwMode="auto">
            <a:xfrm>
              <a:off x="6203289" y="1572171"/>
              <a:ext cx="1001398" cy="205798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800" b="1" kern="0" dirty="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virtual_compute</a:t>
              </a:r>
              <a:endParaRPr lang="zh-CN" alt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344" name="Group 343"/>
            <p:cNvGrpSpPr/>
            <p:nvPr/>
          </p:nvGrpSpPr>
          <p:grpSpPr>
            <a:xfrm>
              <a:off x="5979094" y="2110093"/>
              <a:ext cx="520548" cy="233158"/>
              <a:chOff x="5564513" y="1994123"/>
              <a:chExt cx="520548" cy="233158"/>
            </a:xfrm>
          </p:grpSpPr>
          <p:sp>
            <p:nvSpPr>
              <p:cNvPr id="312" name="圆角矩形 28"/>
              <p:cNvSpPr/>
              <p:nvPr/>
            </p:nvSpPr>
            <p:spPr bwMode="auto">
              <a:xfrm>
                <a:off x="5652515" y="1994123"/>
                <a:ext cx="432546" cy="188168"/>
              </a:xfrm>
              <a:prstGeom prst="round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1067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cap</a:t>
                </a:r>
              </a:p>
            </p:txBody>
          </p:sp>
          <p:grpSp>
            <p:nvGrpSpPr>
              <p:cNvPr id="313" name="组合 53"/>
              <p:cNvGrpSpPr>
                <a:grpSpLocks/>
              </p:cNvGrpSpPr>
              <p:nvPr/>
            </p:nvGrpSpPr>
            <p:grpSpPr bwMode="auto">
              <a:xfrm>
                <a:off x="5564513" y="2019184"/>
                <a:ext cx="156361" cy="208097"/>
                <a:chOff x="6804248" y="1556792"/>
                <a:chExt cx="216024" cy="288032"/>
              </a:xfrm>
            </p:grpSpPr>
            <p:cxnSp>
              <p:nvCxnSpPr>
                <p:cNvPr id="370" name="直接连接符 70"/>
                <p:cNvCxnSpPr/>
                <p:nvPr/>
              </p:nvCxnSpPr>
              <p:spPr>
                <a:xfrm>
                  <a:off x="7020272" y="1556792"/>
                  <a:ext cx="0" cy="288032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71" name="直接连接符 71"/>
                <p:cNvCxnSpPr/>
                <p:nvPr/>
              </p:nvCxnSpPr>
              <p:spPr>
                <a:xfrm flipH="1">
                  <a:off x="6804248" y="1701603"/>
                  <a:ext cx="216024" cy="143221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</p:grpSp>
        </p:grpSp>
        <p:sp>
          <p:nvSpPr>
            <p:cNvPr id="314" name="圆角矩形 30"/>
            <p:cNvSpPr/>
            <p:nvPr/>
          </p:nvSpPr>
          <p:spPr bwMode="auto">
            <a:xfrm>
              <a:off x="5898471" y="2396138"/>
              <a:ext cx="890020" cy="208098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800" b="1" kern="0" dirty="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VirtualBindable</a:t>
              </a:r>
              <a:endParaRPr lang="zh-CN" alt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15" name="圆角矩形 31"/>
            <p:cNvSpPr/>
            <p:nvPr/>
          </p:nvSpPr>
          <p:spPr bwMode="auto">
            <a:xfrm>
              <a:off x="4127057" y="751480"/>
              <a:ext cx="1042788" cy="2103603"/>
            </a:xfrm>
            <a:prstGeom prst="roundRect">
              <a:avLst/>
            </a:prstGeom>
            <a:noFill/>
            <a:ln w="1270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zh-CN" sz="1400" b="1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17" name="圆角矩形 33"/>
            <p:cNvSpPr/>
            <p:nvPr/>
          </p:nvSpPr>
          <p:spPr bwMode="auto">
            <a:xfrm>
              <a:off x="4101969" y="776902"/>
              <a:ext cx="1094525" cy="220745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200" kern="0" dirty="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internalCpd</a:t>
              </a:r>
              <a:endParaRPr lang="zh-CN" altLang="en-US" sz="1200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18" name="圆角矩形 34"/>
            <p:cNvSpPr/>
            <p:nvPr/>
          </p:nvSpPr>
          <p:spPr bwMode="auto">
            <a:xfrm>
              <a:off x="4226278" y="1458376"/>
              <a:ext cx="410471" cy="260985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067" b="1" kern="0" dirty="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req</a:t>
              </a:r>
              <a:endParaRPr lang="zh-CN" altLang="en-US" sz="1067" b="1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319" name="组合 33"/>
            <p:cNvGrpSpPr>
              <a:grpSpLocks/>
            </p:cNvGrpSpPr>
            <p:nvPr/>
          </p:nvGrpSpPr>
          <p:grpSpPr bwMode="auto">
            <a:xfrm>
              <a:off x="4127057" y="1502569"/>
              <a:ext cx="156361" cy="209247"/>
              <a:chOff x="6804248" y="1556792"/>
              <a:chExt cx="216024" cy="288032"/>
            </a:xfrm>
          </p:grpSpPr>
          <p:cxnSp>
            <p:nvCxnSpPr>
              <p:cNvPr id="366" name="直接连接符 66"/>
              <p:cNvCxnSpPr/>
              <p:nvPr/>
            </p:nvCxnSpPr>
            <p:spPr>
              <a:xfrm>
                <a:off x="7020272" y="1556792"/>
                <a:ext cx="0" cy="288032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67" name="直接连接符 28"/>
              <p:cNvCxnSpPr/>
              <p:nvPr/>
            </p:nvCxnSpPr>
            <p:spPr>
              <a:xfrm flipH="1">
                <a:off x="6804248" y="1700808"/>
                <a:ext cx="216024" cy="144016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320" name="圆角矩形 36"/>
            <p:cNvSpPr/>
            <p:nvPr/>
          </p:nvSpPr>
          <p:spPr bwMode="auto">
            <a:xfrm>
              <a:off x="4365523" y="2213978"/>
              <a:ext cx="869856" cy="208098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800" b="1" kern="0" dirty="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VirtualBindable</a:t>
              </a:r>
              <a:endParaRPr lang="zh-CN" alt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21" name="圆角矩形 37"/>
            <p:cNvSpPr/>
            <p:nvPr/>
          </p:nvSpPr>
          <p:spPr bwMode="auto">
            <a:xfrm>
              <a:off x="4090266" y="1779650"/>
              <a:ext cx="985302" cy="208097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800" b="1" kern="0" dirty="0" err="1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VirtualLinkable</a:t>
              </a:r>
              <a:endParaRPr lang="zh-CN" alt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288" name="Group 287"/>
            <p:cNvGrpSpPr/>
            <p:nvPr/>
          </p:nvGrpSpPr>
          <p:grpSpPr>
            <a:xfrm>
              <a:off x="4621357" y="1969090"/>
              <a:ext cx="480127" cy="260984"/>
              <a:chOff x="3578616" y="1905950"/>
              <a:chExt cx="480127" cy="260984"/>
            </a:xfrm>
          </p:grpSpPr>
          <p:grpSp>
            <p:nvGrpSpPr>
              <p:cNvPr id="316" name="组合 20"/>
              <p:cNvGrpSpPr>
                <a:grpSpLocks/>
              </p:cNvGrpSpPr>
              <p:nvPr/>
            </p:nvGrpSpPr>
            <p:grpSpPr bwMode="auto">
              <a:xfrm>
                <a:off x="3954120" y="1957687"/>
                <a:ext cx="104623" cy="156361"/>
                <a:chOff x="2051720" y="1916832"/>
                <a:chExt cx="144016" cy="216024"/>
              </a:xfrm>
            </p:grpSpPr>
            <p:cxnSp>
              <p:nvCxnSpPr>
                <p:cNvPr id="368" name="直接连接符 68"/>
                <p:cNvCxnSpPr/>
                <p:nvPr/>
              </p:nvCxnSpPr>
              <p:spPr>
                <a:xfrm>
                  <a:off x="2051720" y="1916832"/>
                  <a:ext cx="0" cy="216024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69" name="直接连接符 69"/>
                <p:cNvCxnSpPr/>
                <p:nvPr/>
              </p:nvCxnSpPr>
              <p:spPr>
                <a:xfrm>
                  <a:off x="2051720" y="1988311"/>
                  <a:ext cx="144016" cy="144545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322" name="圆角矩形 38"/>
              <p:cNvSpPr/>
              <p:nvPr/>
            </p:nvSpPr>
            <p:spPr bwMode="auto">
              <a:xfrm>
                <a:off x="3578616" y="1905950"/>
                <a:ext cx="416551" cy="260984"/>
              </a:xfrm>
              <a:prstGeom prst="round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r"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1067" b="1" kern="0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req</a:t>
                </a:r>
                <a:endParaRPr lang="zh-CN" altLang="en-US" sz="1067" b="1" kern="0" dirty="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27" name="组合 43"/>
            <p:cNvGrpSpPr>
              <a:grpSpLocks/>
            </p:cNvGrpSpPr>
            <p:nvPr/>
          </p:nvGrpSpPr>
          <p:grpSpPr bwMode="auto">
            <a:xfrm>
              <a:off x="4131862" y="974647"/>
              <a:ext cx="1039339" cy="233391"/>
              <a:chOff x="1349642" y="2457931"/>
              <a:chExt cx="1152128" cy="323118"/>
            </a:xfrm>
          </p:grpSpPr>
          <p:sp>
            <p:nvSpPr>
              <p:cNvPr id="362" name="矩形 62"/>
              <p:cNvSpPr/>
              <p:nvPr/>
            </p:nvSpPr>
            <p:spPr>
              <a:xfrm>
                <a:off x="1349642" y="2457931"/>
                <a:ext cx="1152128" cy="323118"/>
              </a:xfrm>
              <a:prstGeom prst="rect">
                <a:avLst/>
              </a:prstGeom>
              <a:solidFill>
                <a:srgbClr val="E7E6E6">
                  <a:lumMod val="9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800" kern="0">
                  <a:solidFill>
                    <a:prstClr val="white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63" name="文本框 63"/>
              <p:cNvSpPr txBox="1">
                <a:spLocks noChangeArrowheads="1"/>
              </p:cNvSpPr>
              <p:nvPr/>
            </p:nvSpPr>
            <p:spPr bwMode="auto">
              <a:xfrm>
                <a:off x="1439652" y="2465621"/>
                <a:ext cx="972108" cy="2533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defTabSz="121917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/>
                </a:pPr>
                <a:r>
                  <a:rPr lang="en-US" altLang="zh-CN" sz="800" b="1" kern="0" dirty="0" err="1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VduCpd</a:t>
                </a:r>
                <a:endParaRPr lang="zh-CN" altLang="en-US" sz="8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5" name="圆角矩形 44"/>
            <p:cNvSpPr/>
            <p:nvPr/>
          </p:nvSpPr>
          <p:spPr bwMode="auto">
            <a:xfrm>
              <a:off x="5889042" y="2660164"/>
              <a:ext cx="1270000" cy="300588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067" b="1" kern="0" dirty="0">
                  <a:solidFill>
                    <a:prstClr val="black"/>
                  </a:solidFill>
                  <a:cs typeface="Arial" panose="020B0604020202020204" pitchFamily="34" charset="0"/>
                </a:rPr>
                <a:t>artifact</a:t>
              </a:r>
            </a:p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67" b="1" kern="0" dirty="0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86" name="圆角矩形 45"/>
            <p:cNvSpPr/>
            <p:nvPr/>
          </p:nvSpPr>
          <p:spPr bwMode="auto">
            <a:xfrm>
              <a:off x="6135455" y="2806752"/>
              <a:ext cx="782953" cy="180954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800" b="1" kern="0" dirty="0" err="1">
                  <a:solidFill>
                    <a:prstClr val="black"/>
                  </a:solidFill>
                  <a:cs typeface="Arial" panose="020B0604020202020204" pitchFamily="34" charset="0"/>
                </a:rPr>
                <a:t>swImage</a:t>
              </a:r>
              <a:endParaRPr lang="zh-CN" altLang="en-US" sz="800" b="1" kern="0" dirty="0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8" name="圆角矩形 44"/>
            <p:cNvSpPr/>
            <p:nvPr/>
          </p:nvSpPr>
          <p:spPr bwMode="auto">
            <a:xfrm>
              <a:off x="7859697" y="1847508"/>
              <a:ext cx="1270000" cy="300588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067" b="1" kern="0" dirty="0">
                  <a:solidFill>
                    <a:prstClr val="black"/>
                  </a:solidFill>
                  <a:cs typeface="Arial" panose="020B0604020202020204" pitchFamily="34" charset="0"/>
                </a:rPr>
                <a:t>artifact</a:t>
              </a:r>
            </a:p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67" b="1" kern="0" dirty="0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9" name="圆角矩形 45"/>
            <p:cNvSpPr/>
            <p:nvPr/>
          </p:nvSpPr>
          <p:spPr bwMode="auto">
            <a:xfrm>
              <a:off x="8078026" y="2000900"/>
              <a:ext cx="782953" cy="180954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800" b="1" kern="0" dirty="0" err="1">
                  <a:solidFill>
                    <a:prstClr val="black"/>
                  </a:solidFill>
                  <a:cs typeface="Arial" panose="020B0604020202020204" pitchFamily="34" charset="0"/>
                </a:rPr>
                <a:t>swImage</a:t>
              </a:r>
              <a:endParaRPr lang="zh-CN" altLang="en-US" sz="800" b="1" kern="0" dirty="0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70" name="圆角矩形 31"/>
            <p:cNvSpPr/>
            <p:nvPr/>
          </p:nvSpPr>
          <p:spPr bwMode="auto">
            <a:xfrm>
              <a:off x="2324453" y="723855"/>
              <a:ext cx="1042788" cy="1290927"/>
            </a:xfrm>
            <a:prstGeom prst="roundRect">
              <a:avLst/>
            </a:prstGeom>
            <a:noFill/>
            <a:ln w="1270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zh-CN" sz="1400" b="1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74" name="圆角矩形 33"/>
            <p:cNvSpPr/>
            <p:nvPr/>
          </p:nvSpPr>
          <p:spPr bwMode="auto">
            <a:xfrm>
              <a:off x="2298009" y="739952"/>
              <a:ext cx="1094525" cy="220745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200" kern="0" dirty="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VL</a:t>
              </a:r>
              <a:endParaRPr lang="zh-CN" altLang="en-US" sz="1200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79" name="圆角矩形 36"/>
            <p:cNvSpPr/>
            <p:nvPr/>
          </p:nvSpPr>
          <p:spPr bwMode="auto">
            <a:xfrm>
              <a:off x="2459928" y="1368277"/>
              <a:ext cx="946950" cy="208098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800" b="1" kern="0" dirty="0" err="1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VirtualLinkable</a:t>
              </a:r>
              <a:endParaRPr lang="zh-CN" alt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90" name="组合 43"/>
            <p:cNvGrpSpPr>
              <a:grpSpLocks/>
            </p:cNvGrpSpPr>
            <p:nvPr/>
          </p:nvGrpSpPr>
          <p:grpSpPr bwMode="auto">
            <a:xfrm>
              <a:off x="2260594" y="930005"/>
              <a:ext cx="1124848" cy="241082"/>
              <a:chOff x="1275029" y="2447283"/>
              <a:chExt cx="1246916" cy="333766"/>
            </a:xfrm>
          </p:grpSpPr>
          <p:sp>
            <p:nvSpPr>
              <p:cNvPr id="92" name="矩形 62"/>
              <p:cNvSpPr/>
              <p:nvPr/>
            </p:nvSpPr>
            <p:spPr>
              <a:xfrm>
                <a:off x="1349642" y="2457931"/>
                <a:ext cx="1152128" cy="323118"/>
              </a:xfrm>
              <a:prstGeom prst="rect">
                <a:avLst/>
              </a:prstGeom>
              <a:solidFill>
                <a:srgbClr val="E7E6E6">
                  <a:lumMod val="9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800" kern="0">
                  <a:solidFill>
                    <a:prstClr val="white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93" name="文本框 63"/>
              <p:cNvSpPr txBox="1">
                <a:spLocks noChangeArrowheads="1"/>
              </p:cNvSpPr>
              <p:nvPr/>
            </p:nvSpPr>
            <p:spPr bwMode="auto">
              <a:xfrm>
                <a:off x="1275029" y="2447283"/>
                <a:ext cx="1246916" cy="2533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defTabSz="121917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/>
                </a:pPr>
                <a:r>
                  <a:rPr lang="en-US" altLang="zh-CN" sz="800" b="1" kern="0" dirty="0" err="1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VnfVirtualLinkDesc</a:t>
                </a:r>
                <a:endParaRPr lang="zh-CN" altLang="en-US" sz="8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6" name="组合 33"/>
            <p:cNvGrpSpPr>
              <a:grpSpLocks/>
            </p:cNvGrpSpPr>
            <p:nvPr/>
          </p:nvGrpSpPr>
          <p:grpSpPr bwMode="auto">
            <a:xfrm>
              <a:off x="4127057" y="2434938"/>
              <a:ext cx="156361" cy="209247"/>
              <a:chOff x="6804248" y="1556792"/>
              <a:chExt cx="216024" cy="288032"/>
            </a:xfrm>
          </p:grpSpPr>
          <p:cxnSp>
            <p:nvCxnSpPr>
              <p:cNvPr id="98" name="直接连接符 66"/>
              <p:cNvCxnSpPr/>
              <p:nvPr/>
            </p:nvCxnSpPr>
            <p:spPr>
              <a:xfrm>
                <a:off x="7020272" y="1556792"/>
                <a:ext cx="0" cy="288032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9" name="直接连接符 28"/>
              <p:cNvCxnSpPr/>
              <p:nvPr/>
            </p:nvCxnSpPr>
            <p:spPr>
              <a:xfrm flipH="1">
                <a:off x="6804248" y="1700808"/>
                <a:ext cx="216024" cy="144016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00" name="圆角矩形 31"/>
            <p:cNvSpPr/>
            <p:nvPr/>
          </p:nvSpPr>
          <p:spPr bwMode="auto">
            <a:xfrm>
              <a:off x="2299276" y="2620700"/>
              <a:ext cx="876699" cy="1747606"/>
            </a:xfrm>
            <a:prstGeom prst="roundRect">
              <a:avLst/>
            </a:prstGeom>
            <a:noFill/>
            <a:ln w="1270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zh-CN" sz="1400" b="1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04" name="圆角矩形 33"/>
            <p:cNvSpPr/>
            <p:nvPr/>
          </p:nvSpPr>
          <p:spPr bwMode="auto">
            <a:xfrm>
              <a:off x="2402527" y="2599678"/>
              <a:ext cx="652063" cy="220745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200" kern="0" dirty="0" err="1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ExtCpd</a:t>
              </a:r>
              <a:endParaRPr lang="zh-CN" altLang="en-US" sz="1200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05" name="圆角矩形 36"/>
            <p:cNvSpPr/>
            <p:nvPr/>
          </p:nvSpPr>
          <p:spPr bwMode="auto">
            <a:xfrm>
              <a:off x="2434835" y="3278967"/>
              <a:ext cx="798361" cy="208098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800" b="1" kern="0" dirty="0" err="1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VduCpd</a:t>
              </a:r>
              <a:endParaRPr lang="zh-CN" alt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113" name="组合 43"/>
            <p:cNvGrpSpPr>
              <a:grpSpLocks/>
            </p:cNvGrpSpPr>
            <p:nvPr/>
          </p:nvGrpSpPr>
          <p:grpSpPr bwMode="auto">
            <a:xfrm>
              <a:off x="2235417" y="2826849"/>
              <a:ext cx="952211" cy="241082"/>
              <a:chOff x="1275029" y="2447283"/>
              <a:chExt cx="1246916" cy="333766"/>
            </a:xfrm>
          </p:grpSpPr>
          <p:sp>
            <p:nvSpPr>
              <p:cNvPr id="114" name="矩形 62"/>
              <p:cNvSpPr/>
              <p:nvPr/>
            </p:nvSpPr>
            <p:spPr>
              <a:xfrm>
                <a:off x="1349642" y="2457931"/>
                <a:ext cx="1152128" cy="323118"/>
              </a:xfrm>
              <a:prstGeom prst="rect">
                <a:avLst/>
              </a:prstGeom>
              <a:solidFill>
                <a:srgbClr val="E7E6E6">
                  <a:lumMod val="9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800" kern="0">
                  <a:solidFill>
                    <a:prstClr val="white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15" name="文本框 63"/>
              <p:cNvSpPr txBox="1">
                <a:spLocks noChangeArrowheads="1"/>
              </p:cNvSpPr>
              <p:nvPr/>
            </p:nvSpPr>
            <p:spPr bwMode="auto">
              <a:xfrm>
                <a:off x="1275029" y="2447283"/>
                <a:ext cx="1246916" cy="2533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defTabSz="121917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/>
                </a:pPr>
                <a:r>
                  <a:rPr lang="en-US" altLang="zh-CN" sz="800" b="1" kern="0" dirty="0" err="1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vnfExtCpd</a:t>
                </a:r>
                <a:endParaRPr lang="zh-CN" altLang="en-US" sz="8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16" name="圆角矩形 28"/>
            <p:cNvSpPr/>
            <p:nvPr/>
          </p:nvSpPr>
          <p:spPr bwMode="auto">
            <a:xfrm>
              <a:off x="4205237" y="2411977"/>
              <a:ext cx="444743" cy="231092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067" b="1" kern="0" dirty="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cap</a:t>
              </a:r>
            </a:p>
          </p:txBody>
        </p:sp>
        <p:sp>
          <p:nvSpPr>
            <p:cNvPr id="117" name="圆角矩形 30"/>
            <p:cNvSpPr/>
            <p:nvPr/>
          </p:nvSpPr>
          <p:spPr bwMode="auto">
            <a:xfrm>
              <a:off x="4160138" y="2669639"/>
              <a:ext cx="965758" cy="149185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800" b="1" kern="0" dirty="0" err="1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VduCpd</a:t>
              </a:r>
              <a:endParaRPr lang="zh-CN" alt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26" name="圆角矩形 33"/>
            <p:cNvSpPr/>
            <p:nvPr/>
          </p:nvSpPr>
          <p:spPr bwMode="auto">
            <a:xfrm>
              <a:off x="4095755" y="1223948"/>
              <a:ext cx="1094525" cy="220745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200" kern="0" dirty="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d</a:t>
              </a:r>
              <a:r>
                <a:rPr lang="en-US" altLang="zh-CN" sz="1200" kern="0" dirty="0" err="1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erived</a:t>
              </a:r>
              <a:r>
                <a:rPr lang="en-US" altLang="zh-CN" sz="1200" kern="0" dirty="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: </a:t>
              </a:r>
              <a:r>
                <a:rPr lang="en-US" altLang="zh-CN" sz="1200" kern="0" dirty="0" err="1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Cpd</a:t>
              </a:r>
              <a:endParaRPr lang="zh-CN" altLang="en-US" sz="1200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31" name="圆角矩形 36"/>
            <p:cNvSpPr/>
            <p:nvPr/>
          </p:nvSpPr>
          <p:spPr bwMode="auto">
            <a:xfrm>
              <a:off x="2417715" y="4140922"/>
              <a:ext cx="809095" cy="208098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800" b="1" kern="0" dirty="0" err="1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VitualLinkable</a:t>
              </a:r>
              <a:endParaRPr lang="zh-CN" alt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3" name="Rectangle: Rounded Corners 12"/>
            <p:cNvSpPr/>
            <p:nvPr/>
          </p:nvSpPr>
          <p:spPr>
            <a:xfrm>
              <a:off x="276305" y="590400"/>
              <a:ext cx="8798095" cy="3834567"/>
            </a:xfrm>
            <a:prstGeom prst="roundRect">
              <a:avLst/>
            </a:prstGeom>
            <a:noFill/>
            <a:ln w="19050" cmpd="sng">
              <a:solidFill>
                <a:schemeClr val="tx2">
                  <a:lumMod val="90000"/>
                  <a:lumOff val="1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467" dirty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33418" y="836951"/>
              <a:ext cx="450349" cy="373883"/>
            </a:xfrm>
            <a:prstGeom prst="rect">
              <a:avLst/>
            </a:prstGeom>
            <a:noFill/>
          </p:spPr>
          <p:txBody>
            <a:bodyPr wrap="none" lIns="96000" tIns="96000" rIns="96000" bIns="96000" rtlCol="0">
              <a:spAutoFit/>
            </a:bodyPr>
            <a:lstStyle/>
            <a:p>
              <a:pPr defTabSz="479988">
                <a:spcAft>
                  <a:spcPts val="800"/>
                </a:spcAft>
                <a:tabLst>
                  <a:tab pos="479988" algn="l"/>
                </a:tabLst>
              </a:pPr>
              <a:r>
                <a:rPr lang="en-US" sz="1600" b="1" dirty="0">
                  <a:solidFill>
                    <a:schemeClr val="tx2"/>
                  </a:solidFill>
                  <a:latin typeface="Nokia Pure Headline Light" panose="020B0304020202020204" pitchFamily="34" charset="0"/>
                </a:rPr>
                <a:t>VNF</a:t>
              </a:r>
            </a:p>
          </p:txBody>
        </p:sp>
        <p:sp>
          <p:nvSpPr>
            <p:cNvPr id="152" name="圆角矩形 31"/>
            <p:cNvSpPr/>
            <p:nvPr/>
          </p:nvSpPr>
          <p:spPr bwMode="auto">
            <a:xfrm>
              <a:off x="6839151" y="4604987"/>
              <a:ext cx="1019085" cy="442570"/>
            </a:xfrm>
            <a:prstGeom prst="roundRect">
              <a:avLst/>
            </a:prstGeom>
            <a:noFill/>
            <a:ln w="1270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zh-CN" sz="1400" b="1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56" name="圆角矩形 33"/>
            <p:cNvSpPr/>
            <p:nvPr/>
          </p:nvSpPr>
          <p:spPr bwMode="auto">
            <a:xfrm>
              <a:off x="6809982" y="4585770"/>
              <a:ext cx="1094525" cy="220745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200" kern="0" dirty="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VL</a:t>
              </a:r>
              <a:endParaRPr lang="zh-CN" altLang="en-US" sz="1200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203" name="Group 202"/>
            <p:cNvGrpSpPr/>
            <p:nvPr/>
          </p:nvGrpSpPr>
          <p:grpSpPr>
            <a:xfrm>
              <a:off x="2650395" y="3890535"/>
              <a:ext cx="480127" cy="260984"/>
              <a:chOff x="3578616" y="1905950"/>
              <a:chExt cx="480127" cy="260984"/>
            </a:xfrm>
          </p:grpSpPr>
          <p:grpSp>
            <p:nvGrpSpPr>
              <p:cNvPr id="204" name="组合 20"/>
              <p:cNvGrpSpPr>
                <a:grpSpLocks/>
              </p:cNvGrpSpPr>
              <p:nvPr/>
            </p:nvGrpSpPr>
            <p:grpSpPr bwMode="auto">
              <a:xfrm>
                <a:off x="3954120" y="1957687"/>
                <a:ext cx="104623" cy="156361"/>
                <a:chOff x="2051720" y="1916832"/>
                <a:chExt cx="144016" cy="216024"/>
              </a:xfrm>
            </p:grpSpPr>
            <p:cxnSp>
              <p:nvCxnSpPr>
                <p:cNvPr id="206" name="直接连接符 68"/>
                <p:cNvCxnSpPr/>
                <p:nvPr/>
              </p:nvCxnSpPr>
              <p:spPr>
                <a:xfrm>
                  <a:off x="2051720" y="1916832"/>
                  <a:ext cx="0" cy="216024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07" name="直接连接符 69"/>
                <p:cNvCxnSpPr/>
                <p:nvPr/>
              </p:nvCxnSpPr>
              <p:spPr>
                <a:xfrm>
                  <a:off x="2051720" y="1988311"/>
                  <a:ext cx="144016" cy="144545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205" name="圆角矩形 38"/>
              <p:cNvSpPr/>
              <p:nvPr/>
            </p:nvSpPr>
            <p:spPr bwMode="auto">
              <a:xfrm>
                <a:off x="3578616" y="1905950"/>
                <a:ext cx="416551" cy="260984"/>
              </a:xfrm>
              <a:prstGeom prst="round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r"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1067" b="1" kern="0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req</a:t>
                </a:r>
                <a:endParaRPr lang="zh-CN" altLang="en-US" sz="1067" b="1" kern="0" dirty="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10" name="Group 209"/>
            <p:cNvGrpSpPr/>
            <p:nvPr/>
          </p:nvGrpSpPr>
          <p:grpSpPr>
            <a:xfrm>
              <a:off x="352948" y="1995772"/>
              <a:ext cx="913040" cy="233158"/>
              <a:chOff x="5564513" y="1994123"/>
              <a:chExt cx="913040" cy="233158"/>
            </a:xfrm>
          </p:grpSpPr>
          <p:sp>
            <p:nvSpPr>
              <p:cNvPr id="211" name="圆角矩形 28"/>
              <p:cNvSpPr/>
              <p:nvPr/>
            </p:nvSpPr>
            <p:spPr bwMode="auto">
              <a:xfrm>
                <a:off x="5652514" y="1994123"/>
                <a:ext cx="825039" cy="188168"/>
              </a:xfrm>
              <a:prstGeom prst="round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12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interfaces</a:t>
                </a:r>
              </a:p>
            </p:txBody>
          </p:sp>
          <p:grpSp>
            <p:nvGrpSpPr>
              <p:cNvPr id="212" name="组合 53"/>
              <p:cNvGrpSpPr>
                <a:grpSpLocks/>
              </p:cNvGrpSpPr>
              <p:nvPr/>
            </p:nvGrpSpPr>
            <p:grpSpPr bwMode="auto">
              <a:xfrm>
                <a:off x="5564513" y="2019184"/>
                <a:ext cx="156361" cy="208097"/>
                <a:chOff x="6804248" y="1556792"/>
                <a:chExt cx="216024" cy="288032"/>
              </a:xfrm>
            </p:grpSpPr>
            <p:cxnSp>
              <p:nvCxnSpPr>
                <p:cNvPr id="213" name="直接连接符 70"/>
                <p:cNvCxnSpPr/>
                <p:nvPr/>
              </p:nvCxnSpPr>
              <p:spPr>
                <a:xfrm>
                  <a:off x="7020272" y="1556792"/>
                  <a:ext cx="0" cy="288032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14" name="直接连接符 71"/>
                <p:cNvCxnSpPr/>
                <p:nvPr/>
              </p:nvCxnSpPr>
              <p:spPr>
                <a:xfrm flipH="1">
                  <a:off x="6804248" y="1701603"/>
                  <a:ext cx="216024" cy="143221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</p:grpSp>
        </p:grpSp>
        <p:sp>
          <p:nvSpPr>
            <p:cNvPr id="216" name="圆角矩形 30"/>
            <p:cNvSpPr/>
            <p:nvPr/>
          </p:nvSpPr>
          <p:spPr bwMode="auto">
            <a:xfrm>
              <a:off x="235837" y="3528671"/>
              <a:ext cx="1239037" cy="447401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933" kern="0" dirty="0" err="1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vnf</a:t>
              </a:r>
              <a:endParaRPr lang="en-US" altLang="zh-CN" sz="933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933" kern="0" dirty="0" err="1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deployment_flavour</a:t>
              </a:r>
              <a:endParaRPr lang="en-US" altLang="zh-CN" sz="933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933" kern="0" dirty="0" err="1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monitoring_parameter</a:t>
              </a:r>
              <a:endParaRPr lang="zh-CN" altLang="en-US" sz="933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217" name="Group 216"/>
            <p:cNvGrpSpPr/>
            <p:nvPr/>
          </p:nvGrpSpPr>
          <p:grpSpPr>
            <a:xfrm>
              <a:off x="433660" y="3291456"/>
              <a:ext cx="520548" cy="233158"/>
              <a:chOff x="5564513" y="1994123"/>
              <a:chExt cx="520548" cy="233158"/>
            </a:xfrm>
          </p:grpSpPr>
          <p:sp>
            <p:nvSpPr>
              <p:cNvPr id="218" name="圆角矩形 28"/>
              <p:cNvSpPr/>
              <p:nvPr/>
            </p:nvSpPr>
            <p:spPr bwMode="auto">
              <a:xfrm>
                <a:off x="5652515" y="1994123"/>
                <a:ext cx="432546" cy="188168"/>
              </a:xfrm>
              <a:prstGeom prst="round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12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cap</a:t>
                </a:r>
              </a:p>
            </p:txBody>
          </p:sp>
          <p:grpSp>
            <p:nvGrpSpPr>
              <p:cNvPr id="219" name="组合 53"/>
              <p:cNvGrpSpPr>
                <a:grpSpLocks/>
              </p:cNvGrpSpPr>
              <p:nvPr/>
            </p:nvGrpSpPr>
            <p:grpSpPr bwMode="auto">
              <a:xfrm>
                <a:off x="5564513" y="2019184"/>
                <a:ext cx="156361" cy="208097"/>
                <a:chOff x="6804248" y="1556792"/>
                <a:chExt cx="216024" cy="288032"/>
              </a:xfrm>
            </p:grpSpPr>
            <p:cxnSp>
              <p:nvCxnSpPr>
                <p:cNvPr id="220" name="直接连接符 70"/>
                <p:cNvCxnSpPr/>
                <p:nvPr/>
              </p:nvCxnSpPr>
              <p:spPr>
                <a:xfrm>
                  <a:off x="7020272" y="1556792"/>
                  <a:ext cx="0" cy="288032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21" name="直接连接符 71"/>
                <p:cNvCxnSpPr/>
                <p:nvPr/>
              </p:nvCxnSpPr>
              <p:spPr>
                <a:xfrm flipH="1">
                  <a:off x="6804248" y="1701603"/>
                  <a:ext cx="216024" cy="143221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</p:grpSp>
        </p:grpSp>
        <p:sp>
          <p:nvSpPr>
            <p:cNvPr id="222" name="圆角矩形 33"/>
            <p:cNvSpPr/>
            <p:nvPr/>
          </p:nvSpPr>
          <p:spPr bwMode="auto">
            <a:xfrm>
              <a:off x="268491" y="1118542"/>
              <a:ext cx="1258366" cy="220745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200" kern="0" dirty="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d</a:t>
              </a:r>
              <a:r>
                <a:rPr lang="en-US" altLang="zh-CN" sz="1200" kern="0" dirty="0" err="1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erived</a:t>
              </a:r>
              <a:r>
                <a:rPr lang="en-US" altLang="zh-CN" sz="1200" kern="0" dirty="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: </a:t>
              </a:r>
            </a:p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200" kern="0" dirty="0" err="1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tosca.nodes.Root</a:t>
              </a:r>
              <a:endParaRPr lang="zh-CN" altLang="en-US" sz="1200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26" name="圆角矩形 30"/>
            <p:cNvSpPr/>
            <p:nvPr/>
          </p:nvSpPr>
          <p:spPr bwMode="auto">
            <a:xfrm>
              <a:off x="6799373" y="4795390"/>
              <a:ext cx="965758" cy="208098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800" b="1" kern="0" dirty="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VirtualBindable</a:t>
              </a:r>
              <a:endParaRPr lang="zh-CN" alt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132" name="Group 131"/>
            <p:cNvGrpSpPr/>
            <p:nvPr/>
          </p:nvGrpSpPr>
          <p:grpSpPr>
            <a:xfrm>
              <a:off x="6609920" y="1229053"/>
              <a:ext cx="524433" cy="254086"/>
              <a:chOff x="5787122" y="1153405"/>
              <a:chExt cx="524433" cy="254086"/>
            </a:xfrm>
          </p:grpSpPr>
          <p:grpSp>
            <p:nvGrpSpPr>
              <p:cNvPr id="133" name="组合 7"/>
              <p:cNvGrpSpPr>
                <a:grpSpLocks/>
              </p:cNvGrpSpPr>
              <p:nvPr/>
            </p:nvGrpSpPr>
            <p:grpSpPr bwMode="auto">
              <a:xfrm>
                <a:off x="6208081" y="1225246"/>
                <a:ext cx="103474" cy="156361"/>
                <a:chOff x="2051720" y="1916832"/>
                <a:chExt cx="144016" cy="216024"/>
              </a:xfrm>
            </p:grpSpPr>
            <p:cxnSp>
              <p:nvCxnSpPr>
                <p:cNvPr id="135" name="直接连接符 4"/>
                <p:cNvCxnSpPr/>
                <p:nvPr/>
              </p:nvCxnSpPr>
              <p:spPr>
                <a:xfrm>
                  <a:off x="2051720" y="1916832"/>
                  <a:ext cx="0" cy="216024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36" name="直接连接符 6"/>
                <p:cNvCxnSpPr/>
                <p:nvPr/>
              </p:nvCxnSpPr>
              <p:spPr>
                <a:xfrm>
                  <a:off x="2051720" y="1988310"/>
                  <a:ext cx="144016" cy="144546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134" name="圆角矩形 26"/>
              <p:cNvSpPr/>
              <p:nvPr/>
            </p:nvSpPr>
            <p:spPr bwMode="auto">
              <a:xfrm>
                <a:off x="5787122" y="1153405"/>
                <a:ext cx="455616" cy="254086"/>
              </a:xfrm>
              <a:prstGeom prst="round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r"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1067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cap</a:t>
                </a:r>
              </a:p>
            </p:txBody>
          </p:sp>
        </p:grpSp>
        <p:sp>
          <p:nvSpPr>
            <p:cNvPr id="137" name="圆角矩形 30"/>
            <p:cNvSpPr/>
            <p:nvPr/>
          </p:nvSpPr>
          <p:spPr bwMode="auto">
            <a:xfrm>
              <a:off x="222602" y="2310612"/>
              <a:ext cx="915343" cy="476187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933" kern="0" dirty="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Basic</a:t>
              </a:r>
            </a:p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933" kern="0" dirty="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Healable</a:t>
              </a:r>
            </a:p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933" kern="0" dirty="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Scalable</a:t>
              </a:r>
            </a:p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933" kern="0" dirty="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Custom</a:t>
              </a:r>
              <a:endParaRPr lang="zh-CN" altLang="en-US" sz="933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164" name="Group 163"/>
            <p:cNvGrpSpPr/>
            <p:nvPr/>
          </p:nvGrpSpPr>
          <p:grpSpPr>
            <a:xfrm>
              <a:off x="7209901" y="1132219"/>
              <a:ext cx="611944" cy="947976"/>
              <a:chOff x="9047060" y="4111463"/>
              <a:chExt cx="611944" cy="947976"/>
            </a:xfrm>
          </p:grpSpPr>
          <p:sp>
            <p:nvSpPr>
              <p:cNvPr id="165" name="圆角矩形 21"/>
              <p:cNvSpPr/>
              <p:nvPr/>
            </p:nvSpPr>
            <p:spPr bwMode="auto">
              <a:xfrm>
                <a:off x="9056717" y="4111463"/>
                <a:ext cx="567844" cy="345054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0" tIns="0" rIns="0" bIns="0" anchor="ctr"/>
              <a:lstStyle/>
              <a:p>
                <a:pPr algn="ctr"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667" b="1" kern="0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VDU.Attach</a:t>
                </a:r>
                <a:r>
                  <a:rPr lang="en-US" altLang="zh-CN" sz="667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To</a:t>
                </a:r>
              </a:p>
              <a:p>
                <a:pPr algn="ctr"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zh-CN" sz="800" b="1" kern="0" dirty="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  <a:p>
                <a:pPr algn="ctr"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800" b="1" kern="0" dirty="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grpSp>
            <p:nvGrpSpPr>
              <p:cNvPr id="166" name="组合 42"/>
              <p:cNvGrpSpPr/>
              <p:nvPr/>
            </p:nvGrpSpPr>
            <p:grpSpPr bwMode="auto">
              <a:xfrm rot="10800000">
                <a:off x="9231339" y="4291673"/>
                <a:ext cx="299779" cy="133296"/>
                <a:chOff x="4499989" y="980727"/>
                <a:chExt cx="576073" cy="288034"/>
              </a:xfrm>
              <a:solidFill>
                <a:srgbClr val="70AD47">
                  <a:lumMod val="75000"/>
                </a:srgbClr>
              </a:solidFill>
            </p:grpSpPr>
            <p:sp>
              <p:nvSpPr>
                <p:cNvPr id="169" name="五边形 53"/>
                <p:cNvSpPr/>
                <p:nvPr/>
              </p:nvSpPr>
              <p:spPr>
                <a:xfrm rot="10800000">
                  <a:off x="4644013" y="980727"/>
                  <a:ext cx="432049" cy="288032"/>
                </a:xfrm>
                <a:prstGeom prst="homePlat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algn="ctr" defTabSz="121917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400" b="1" kern="0">
                    <a:solidFill>
                      <a:prstClr val="white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0" name="燕尾形 75"/>
                <p:cNvSpPr/>
                <p:nvPr/>
              </p:nvSpPr>
              <p:spPr>
                <a:xfrm rot="10800000">
                  <a:off x="4499989" y="980729"/>
                  <a:ext cx="216024" cy="288032"/>
                </a:xfrm>
                <a:prstGeom prst="chevr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algn="ctr" defTabSz="121917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4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167" name="肘形连接符 23"/>
              <p:cNvCxnSpPr>
                <a:stCxn id="300" idx="3"/>
                <a:endCxn id="169" idx="1"/>
              </p:cNvCxnSpPr>
              <p:nvPr/>
            </p:nvCxnSpPr>
            <p:spPr>
              <a:xfrm flipV="1">
                <a:off x="9047060" y="4358322"/>
                <a:ext cx="184279" cy="701117"/>
              </a:xfrm>
              <a:prstGeom prst="bentConnector3">
                <a:avLst>
                  <a:gd name="adj1" fmla="val 50000"/>
                </a:avLst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68" name="肘形连接符 24"/>
              <p:cNvCxnSpPr>
                <a:stCxn id="170" idx="3"/>
                <a:endCxn id="304" idx="1"/>
              </p:cNvCxnSpPr>
              <p:nvPr/>
            </p:nvCxnSpPr>
            <p:spPr>
              <a:xfrm>
                <a:off x="9531118" y="4358321"/>
                <a:ext cx="127886" cy="347157"/>
              </a:xfrm>
              <a:prstGeom prst="bentConnector3">
                <a:avLst>
                  <a:gd name="adj1" fmla="val 50000"/>
                </a:avLst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390" name="Group 389"/>
            <p:cNvGrpSpPr/>
            <p:nvPr/>
          </p:nvGrpSpPr>
          <p:grpSpPr>
            <a:xfrm>
              <a:off x="5235379" y="1529096"/>
              <a:ext cx="663092" cy="971091"/>
              <a:chOff x="5235379" y="1529096"/>
              <a:chExt cx="663092" cy="971091"/>
            </a:xfrm>
          </p:grpSpPr>
          <p:sp>
            <p:nvSpPr>
              <p:cNvPr id="188" name="圆角矩形 21"/>
              <p:cNvSpPr/>
              <p:nvPr/>
            </p:nvSpPr>
            <p:spPr bwMode="auto">
              <a:xfrm>
                <a:off x="5276858" y="1529096"/>
                <a:ext cx="567844" cy="345054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0" tIns="0" rIns="0" bIns="0" anchor="t" anchorCtr="0"/>
              <a:lstStyle/>
              <a:p>
                <a:pPr algn="ctr"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667" b="1" kern="0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VirtualBindsTo</a:t>
                </a:r>
                <a:endParaRPr lang="zh-CN" altLang="en-US" sz="800" b="1" kern="0" dirty="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grpSp>
            <p:nvGrpSpPr>
              <p:cNvPr id="189" name="组合 42"/>
              <p:cNvGrpSpPr/>
              <p:nvPr/>
            </p:nvGrpSpPr>
            <p:grpSpPr bwMode="auto">
              <a:xfrm rot="10800000">
                <a:off x="5451480" y="1709306"/>
                <a:ext cx="299779" cy="133296"/>
                <a:chOff x="4499989" y="980727"/>
                <a:chExt cx="576073" cy="288034"/>
              </a:xfrm>
              <a:solidFill>
                <a:srgbClr val="70AD47">
                  <a:lumMod val="75000"/>
                </a:srgbClr>
              </a:solidFill>
            </p:grpSpPr>
            <p:sp>
              <p:nvSpPr>
                <p:cNvPr id="192" name="五边形 53"/>
                <p:cNvSpPr/>
                <p:nvPr/>
              </p:nvSpPr>
              <p:spPr>
                <a:xfrm rot="10800000">
                  <a:off x="4644013" y="980727"/>
                  <a:ext cx="432049" cy="288032"/>
                </a:xfrm>
                <a:prstGeom prst="homePlat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algn="ctr" defTabSz="121917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400" b="1" kern="0">
                    <a:solidFill>
                      <a:prstClr val="white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3" name="燕尾形 75"/>
                <p:cNvSpPr/>
                <p:nvPr/>
              </p:nvSpPr>
              <p:spPr>
                <a:xfrm rot="10800000">
                  <a:off x="4499989" y="980729"/>
                  <a:ext cx="216024" cy="288032"/>
                </a:xfrm>
                <a:prstGeom prst="chevr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algn="ctr" defTabSz="121917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4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190" name="肘形连接符 23"/>
              <p:cNvCxnSpPr>
                <a:stCxn id="320" idx="3"/>
                <a:endCxn id="192" idx="1"/>
              </p:cNvCxnSpPr>
              <p:nvPr/>
            </p:nvCxnSpPr>
            <p:spPr>
              <a:xfrm flipV="1">
                <a:off x="5235379" y="1775955"/>
                <a:ext cx="216101" cy="542072"/>
              </a:xfrm>
              <a:prstGeom prst="bentConnector3">
                <a:avLst>
                  <a:gd name="adj1" fmla="val 50000"/>
                </a:avLst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91" name="肘形连接符 24"/>
              <p:cNvCxnSpPr>
                <a:stCxn id="193" idx="3"/>
                <a:endCxn id="314" idx="1"/>
              </p:cNvCxnSpPr>
              <p:nvPr/>
            </p:nvCxnSpPr>
            <p:spPr>
              <a:xfrm>
                <a:off x="5751259" y="1775954"/>
                <a:ext cx="147212" cy="724233"/>
              </a:xfrm>
              <a:prstGeom prst="bentConnector3">
                <a:avLst>
                  <a:gd name="adj1" fmla="val 50000"/>
                </a:avLst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247" name="Group 246"/>
            <p:cNvGrpSpPr/>
            <p:nvPr/>
          </p:nvGrpSpPr>
          <p:grpSpPr>
            <a:xfrm>
              <a:off x="3406879" y="802756"/>
              <a:ext cx="683387" cy="1073569"/>
              <a:chOff x="7522368" y="4194960"/>
              <a:chExt cx="683387" cy="1073569"/>
            </a:xfrm>
          </p:grpSpPr>
          <p:sp>
            <p:nvSpPr>
              <p:cNvPr id="209" name="圆角矩形 21"/>
              <p:cNvSpPr/>
              <p:nvPr/>
            </p:nvSpPr>
            <p:spPr bwMode="auto">
              <a:xfrm>
                <a:off x="7603994" y="4194960"/>
                <a:ext cx="567844" cy="345054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0" tIns="0" rIns="0" bIns="0" anchor="t" anchorCtr="0"/>
              <a:lstStyle/>
              <a:p>
                <a:pPr algn="ctr"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667" b="1" kern="0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VirtualLinkTo</a:t>
                </a:r>
                <a:endParaRPr lang="zh-CN" altLang="en-US" sz="800" b="1" kern="0" dirty="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grpSp>
            <p:nvGrpSpPr>
              <p:cNvPr id="215" name="组合 42"/>
              <p:cNvGrpSpPr/>
              <p:nvPr/>
            </p:nvGrpSpPr>
            <p:grpSpPr bwMode="auto">
              <a:xfrm rot="10800000" flipH="1">
                <a:off x="7778616" y="4375170"/>
                <a:ext cx="299779" cy="133296"/>
                <a:chOff x="4499989" y="980727"/>
                <a:chExt cx="576073" cy="288034"/>
              </a:xfrm>
              <a:solidFill>
                <a:srgbClr val="70AD47">
                  <a:lumMod val="75000"/>
                </a:srgbClr>
              </a:solidFill>
            </p:grpSpPr>
            <p:sp>
              <p:nvSpPr>
                <p:cNvPr id="240" name="五边形 53"/>
                <p:cNvSpPr/>
                <p:nvPr/>
              </p:nvSpPr>
              <p:spPr>
                <a:xfrm rot="10800000">
                  <a:off x="4644013" y="980727"/>
                  <a:ext cx="432049" cy="288032"/>
                </a:xfrm>
                <a:prstGeom prst="homePlat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t" anchorCtr="0"/>
                <a:lstStyle/>
                <a:p>
                  <a:pPr algn="ctr" defTabSz="121917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400" b="1" kern="0">
                    <a:solidFill>
                      <a:prstClr val="white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1" name="燕尾形 75"/>
                <p:cNvSpPr/>
                <p:nvPr/>
              </p:nvSpPr>
              <p:spPr>
                <a:xfrm rot="10800000">
                  <a:off x="4499989" y="980729"/>
                  <a:ext cx="216023" cy="288032"/>
                </a:xfrm>
                <a:prstGeom prst="chevr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t" anchorCtr="0"/>
                <a:lstStyle/>
                <a:p>
                  <a:pPr algn="ctr" defTabSz="121917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4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223" name="肘形连接符 23"/>
              <p:cNvCxnSpPr>
                <a:stCxn id="321" idx="1"/>
                <a:endCxn id="240" idx="1"/>
              </p:cNvCxnSpPr>
              <p:nvPr/>
            </p:nvCxnSpPr>
            <p:spPr>
              <a:xfrm rot="10800000">
                <a:off x="8078395" y="4441819"/>
                <a:ext cx="127360" cy="826710"/>
              </a:xfrm>
              <a:prstGeom prst="bentConnector3">
                <a:avLst>
                  <a:gd name="adj1" fmla="val 50000"/>
                </a:avLst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39" name="肘形连接符 24"/>
              <p:cNvCxnSpPr>
                <a:stCxn id="241" idx="3"/>
                <a:endCxn id="79" idx="3"/>
              </p:cNvCxnSpPr>
              <p:nvPr/>
            </p:nvCxnSpPr>
            <p:spPr>
              <a:xfrm rot="10800000" flipV="1">
                <a:off x="7522368" y="4441818"/>
                <a:ext cx="256249" cy="415338"/>
              </a:xfrm>
              <a:prstGeom prst="bentConnector3">
                <a:avLst>
                  <a:gd name="adj1" fmla="val 50000"/>
                </a:avLst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253" name="Group 252"/>
            <p:cNvGrpSpPr/>
            <p:nvPr/>
          </p:nvGrpSpPr>
          <p:grpSpPr>
            <a:xfrm>
              <a:off x="3233196" y="2565320"/>
              <a:ext cx="926942" cy="817696"/>
              <a:chOff x="8981175" y="4125731"/>
              <a:chExt cx="926942" cy="817696"/>
            </a:xfrm>
          </p:grpSpPr>
          <p:sp>
            <p:nvSpPr>
              <p:cNvPr id="254" name="圆角矩形 21"/>
              <p:cNvSpPr/>
              <p:nvPr/>
            </p:nvSpPr>
            <p:spPr bwMode="auto">
              <a:xfrm>
                <a:off x="9152114" y="4125731"/>
                <a:ext cx="567844" cy="345054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0" tIns="0" rIns="0" bIns="0" anchor="t" anchorCtr="0"/>
              <a:lstStyle/>
              <a:p>
                <a:pPr algn="ctr"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667" b="1" kern="0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VirtualLinksTo</a:t>
                </a:r>
                <a:endParaRPr lang="zh-CN" altLang="en-US" sz="800" b="1" kern="0" dirty="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grpSp>
            <p:nvGrpSpPr>
              <p:cNvPr id="255" name="组合 42"/>
              <p:cNvGrpSpPr/>
              <p:nvPr/>
            </p:nvGrpSpPr>
            <p:grpSpPr bwMode="auto">
              <a:xfrm rot="10800000">
                <a:off x="9231339" y="4291673"/>
                <a:ext cx="299779" cy="133296"/>
                <a:chOff x="4499989" y="980727"/>
                <a:chExt cx="576073" cy="288034"/>
              </a:xfrm>
              <a:solidFill>
                <a:srgbClr val="70AD47">
                  <a:lumMod val="75000"/>
                </a:srgbClr>
              </a:solidFill>
            </p:grpSpPr>
            <p:sp>
              <p:nvSpPr>
                <p:cNvPr id="258" name="五边形 53"/>
                <p:cNvSpPr/>
                <p:nvPr/>
              </p:nvSpPr>
              <p:spPr>
                <a:xfrm rot="10800000">
                  <a:off x="4644013" y="980727"/>
                  <a:ext cx="432049" cy="288032"/>
                </a:xfrm>
                <a:prstGeom prst="homePlat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algn="ctr" defTabSz="121917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400" b="1" kern="0">
                    <a:solidFill>
                      <a:prstClr val="white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9" name="燕尾形 75"/>
                <p:cNvSpPr/>
                <p:nvPr/>
              </p:nvSpPr>
              <p:spPr>
                <a:xfrm rot="10800000">
                  <a:off x="4499989" y="980729"/>
                  <a:ext cx="216024" cy="288032"/>
                </a:xfrm>
                <a:prstGeom prst="chevr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algn="ctr" defTabSz="121917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4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256" name="肘形连接符 23"/>
              <p:cNvCxnSpPr>
                <a:stCxn id="105" idx="3"/>
                <a:endCxn id="258" idx="1"/>
              </p:cNvCxnSpPr>
              <p:nvPr/>
            </p:nvCxnSpPr>
            <p:spPr>
              <a:xfrm flipV="1">
                <a:off x="8981175" y="4358322"/>
                <a:ext cx="250164" cy="585105"/>
              </a:xfrm>
              <a:prstGeom prst="bentConnector3">
                <a:avLst>
                  <a:gd name="adj1" fmla="val 50000"/>
                </a:avLst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57" name="肘形连接符 24"/>
              <p:cNvCxnSpPr>
                <a:stCxn id="259" idx="3"/>
                <a:endCxn id="117" idx="1"/>
              </p:cNvCxnSpPr>
              <p:nvPr/>
            </p:nvCxnSpPr>
            <p:spPr>
              <a:xfrm flipV="1">
                <a:off x="9531118" y="4304643"/>
                <a:ext cx="376999" cy="53678"/>
              </a:xfrm>
              <a:prstGeom prst="bentConnector3">
                <a:avLst>
                  <a:gd name="adj1" fmla="val 50000"/>
                </a:avLst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267" name="圆角矩形 34"/>
            <p:cNvSpPr/>
            <p:nvPr/>
          </p:nvSpPr>
          <p:spPr bwMode="auto">
            <a:xfrm>
              <a:off x="2376028" y="3450155"/>
              <a:ext cx="410471" cy="260985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067" b="1" kern="0" dirty="0" err="1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req</a:t>
              </a:r>
              <a:endParaRPr lang="zh-CN" altLang="en-US" sz="1067" b="1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268" name="组合 33"/>
            <p:cNvGrpSpPr>
              <a:grpSpLocks/>
            </p:cNvGrpSpPr>
            <p:nvPr/>
          </p:nvGrpSpPr>
          <p:grpSpPr bwMode="auto">
            <a:xfrm>
              <a:off x="2276807" y="3494348"/>
              <a:ext cx="156361" cy="209247"/>
              <a:chOff x="6804248" y="1556792"/>
              <a:chExt cx="216024" cy="288032"/>
            </a:xfrm>
          </p:grpSpPr>
          <p:cxnSp>
            <p:nvCxnSpPr>
              <p:cNvPr id="269" name="直接连接符 66"/>
              <p:cNvCxnSpPr/>
              <p:nvPr/>
            </p:nvCxnSpPr>
            <p:spPr>
              <a:xfrm>
                <a:off x="7020272" y="1556792"/>
                <a:ext cx="0" cy="288032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70" name="直接连接符 28"/>
              <p:cNvCxnSpPr/>
              <p:nvPr/>
            </p:nvCxnSpPr>
            <p:spPr>
              <a:xfrm flipH="1">
                <a:off x="6804248" y="1700808"/>
                <a:ext cx="216024" cy="144016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334" name="圆角矩形 36"/>
            <p:cNvSpPr/>
            <p:nvPr/>
          </p:nvSpPr>
          <p:spPr bwMode="auto">
            <a:xfrm>
              <a:off x="2266680" y="1757527"/>
              <a:ext cx="946950" cy="208098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800" b="1" kern="0" dirty="0" err="1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VirtualLinkable</a:t>
              </a:r>
              <a:endParaRPr lang="zh-CN" alt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36" name="圆角矩形 34"/>
            <p:cNvSpPr/>
            <p:nvPr/>
          </p:nvSpPr>
          <p:spPr bwMode="auto">
            <a:xfrm>
              <a:off x="2430790" y="1481623"/>
              <a:ext cx="410471" cy="260985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067" b="1" kern="0" dirty="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cap</a:t>
              </a:r>
              <a:endParaRPr lang="zh-CN" altLang="en-US" sz="1067" b="1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337" name="组合 33"/>
            <p:cNvGrpSpPr>
              <a:grpSpLocks/>
            </p:cNvGrpSpPr>
            <p:nvPr/>
          </p:nvGrpSpPr>
          <p:grpSpPr bwMode="auto">
            <a:xfrm>
              <a:off x="2331569" y="1525816"/>
              <a:ext cx="156361" cy="209247"/>
              <a:chOff x="6804248" y="1556792"/>
              <a:chExt cx="216024" cy="288032"/>
            </a:xfrm>
          </p:grpSpPr>
          <p:cxnSp>
            <p:nvCxnSpPr>
              <p:cNvPr id="338" name="直接连接符 66"/>
              <p:cNvCxnSpPr/>
              <p:nvPr/>
            </p:nvCxnSpPr>
            <p:spPr>
              <a:xfrm>
                <a:off x="7020272" y="1556792"/>
                <a:ext cx="0" cy="288032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39" name="直接连接符 28"/>
              <p:cNvCxnSpPr/>
              <p:nvPr/>
            </p:nvCxnSpPr>
            <p:spPr>
              <a:xfrm flipH="1">
                <a:off x="6804248" y="1700808"/>
                <a:ext cx="216024" cy="144016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347" name="Rectangle 346"/>
            <p:cNvSpPr/>
            <p:nvPr/>
          </p:nvSpPr>
          <p:spPr>
            <a:xfrm>
              <a:off x="3061538" y="3775220"/>
              <a:ext cx="66675" cy="730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sz="2133"/>
            </a:p>
          </p:txBody>
        </p:sp>
        <p:sp>
          <p:nvSpPr>
            <p:cNvPr id="348" name="Rectangle 347"/>
            <p:cNvSpPr/>
            <p:nvPr/>
          </p:nvSpPr>
          <p:spPr>
            <a:xfrm>
              <a:off x="3258265" y="3388817"/>
              <a:ext cx="66675" cy="730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sz="2133"/>
            </a:p>
          </p:txBody>
        </p:sp>
        <p:grpSp>
          <p:nvGrpSpPr>
            <p:cNvPr id="186" name="Group 185"/>
            <p:cNvGrpSpPr/>
            <p:nvPr/>
          </p:nvGrpSpPr>
          <p:grpSpPr>
            <a:xfrm>
              <a:off x="3428894" y="3799407"/>
              <a:ext cx="424068" cy="341515"/>
              <a:chOff x="3428894" y="3799407"/>
              <a:chExt cx="424068" cy="341515"/>
            </a:xfrm>
          </p:grpSpPr>
          <p:sp>
            <p:nvSpPr>
              <p:cNvPr id="350" name="Speech Bubble: Rectangle 349"/>
              <p:cNvSpPr/>
              <p:nvPr/>
            </p:nvSpPr>
            <p:spPr>
              <a:xfrm>
                <a:off x="3522031" y="3833405"/>
                <a:ext cx="298720" cy="199287"/>
              </a:xfrm>
              <a:prstGeom prst="wedgeRectCallout">
                <a:avLst>
                  <a:gd name="adj1" fmla="val -183591"/>
                  <a:gd name="adj2" fmla="val -55103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sz="933" dirty="0"/>
              </a:p>
            </p:txBody>
          </p:sp>
          <p:sp>
            <p:nvSpPr>
              <p:cNvPr id="351" name="Speech Bubble: Rectangle 350"/>
              <p:cNvSpPr/>
              <p:nvPr/>
            </p:nvSpPr>
            <p:spPr>
              <a:xfrm>
                <a:off x="3428894" y="3799407"/>
                <a:ext cx="424068" cy="341515"/>
              </a:xfrm>
              <a:prstGeom prst="wedgeRectCallout">
                <a:avLst>
                  <a:gd name="adj1" fmla="val -78577"/>
                  <a:gd name="adj2" fmla="val -1241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933" dirty="0"/>
                  <a:t>XOR</a:t>
                </a:r>
                <a:endParaRPr lang="hu-HU" sz="933" dirty="0"/>
              </a:p>
            </p:txBody>
          </p:sp>
        </p:grpSp>
        <p:grpSp>
          <p:nvGrpSpPr>
            <p:cNvPr id="352" name="Group 351"/>
            <p:cNvGrpSpPr/>
            <p:nvPr/>
          </p:nvGrpSpPr>
          <p:grpSpPr>
            <a:xfrm>
              <a:off x="3226810" y="4244971"/>
              <a:ext cx="3572563" cy="654468"/>
              <a:chOff x="6865786" y="3889484"/>
              <a:chExt cx="3572563" cy="654468"/>
            </a:xfrm>
          </p:grpSpPr>
          <p:sp>
            <p:nvSpPr>
              <p:cNvPr id="353" name="圆角矩形 21"/>
              <p:cNvSpPr/>
              <p:nvPr/>
            </p:nvSpPr>
            <p:spPr bwMode="auto">
              <a:xfrm>
                <a:off x="9152114" y="4125731"/>
                <a:ext cx="567844" cy="345054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0" tIns="0" rIns="0" bIns="0" anchor="t" anchorCtr="0"/>
              <a:lstStyle/>
              <a:p>
                <a:pPr algn="ctr"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667" b="1" kern="0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VirtualLinksTo</a:t>
                </a:r>
                <a:endParaRPr lang="zh-CN" altLang="en-US" sz="800" b="1" kern="0" dirty="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grpSp>
            <p:nvGrpSpPr>
              <p:cNvPr id="354" name="组合 42"/>
              <p:cNvGrpSpPr/>
              <p:nvPr/>
            </p:nvGrpSpPr>
            <p:grpSpPr bwMode="auto">
              <a:xfrm rot="10800000">
                <a:off x="9231339" y="4291673"/>
                <a:ext cx="299779" cy="133296"/>
                <a:chOff x="4499989" y="980727"/>
                <a:chExt cx="576073" cy="288034"/>
              </a:xfrm>
              <a:solidFill>
                <a:srgbClr val="70AD47">
                  <a:lumMod val="75000"/>
                </a:srgbClr>
              </a:solidFill>
            </p:grpSpPr>
            <p:sp>
              <p:nvSpPr>
                <p:cNvPr id="357" name="五边形 53"/>
                <p:cNvSpPr/>
                <p:nvPr/>
              </p:nvSpPr>
              <p:spPr>
                <a:xfrm rot="10800000">
                  <a:off x="4644013" y="980727"/>
                  <a:ext cx="432049" cy="288032"/>
                </a:xfrm>
                <a:prstGeom prst="homePlat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algn="ctr" defTabSz="121917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400" b="1" kern="0">
                    <a:solidFill>
                      <a:prstClr val="white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8" name="燕尾形 75"/>
                <p:cNvSpPr/>
                <p:nvPr/>
              </p:nvSpPr>
              <p:spPr>
                <a:xfrm rot="10800000">
                  <a:off x="4499989" y="980729"/>
                  <a:ext cx="216024" cy="288032"/>
                </a:xfrm>
                <a:prstGeom prst="chevr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algn="ctr" defTabSz="121917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4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355" name="肘形连接符 23"/>
              <p:cNvCxnSpPr>
                <a:stCxn id="131" idx="3"/>
                <a:endCxn id="357" idx="1"/>
              </p:cNvCxnSpPr>
              <p:nvPr/>
            </p:nvCxnSpPr>
            <p:spPr>
              <a:xfrm>
                <a:off x="6865786" y="3889484"/>
                <a:ext cx="2365553" cy="468838"/>
              </a:xfrm>
              <a:prstGeom prst="bentConnector3">
                <a:avLst>
                  <a:gd name="adj1" fmla="val 50000"/>
                </a:avLst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56" name="肘形连接符 24"/>
              <p:cNvCxnSpPr>
                <a:stCxn id="358" idx="3"/>
                <a:endCxn id="226" idx="1"/>
              </p:cNvCxnSpPr>
              <p:nvPr/>
            </p:nvCxnSpPr>
            <p:spPr>
              <a:xfrm>
                <a:off x="9531118" y="4358321"/>
                <a:ext cx="907231" cy="185631"/>
              </a:xfrm>
              <a:prstGeom prst="bentConnector3">
                <a:avLst>
                  <a:gd name="adj1" fmla="val 50000"/>
                </a:avLst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384" name="Group 383"/>
            <p:cNvGrpSpPr/>
            <p:nvPr/>
          </p:nvGrpSpPr>
          <p:grpSpPr>
            <a:xfrm>
              <a:off x="2696340" y="3050868"/>
              <a:ext cx="480127" cy="260984"/>
              <a:chOff x="3578616" y="1905950"/>
              <a:chExt cx="480127" cy="260984"/>
            </a:xfrm>
          </p:grpSpPr>
          <p:grpSp>
            <p:nvGrpSpPr>
              <p:cNvPr id="385" name="组合 20"/>
              <p:cNvGrpSpPr>
                <a:grpSpLocks/>
              </p:cNvGrpSpPr>
              <p:nvPr/>
            </p:nvGrpSpPr>
            <p:grpSpPr bwMode="auto">
              <a:xfrm>
                <a:off x="3954120" y="1957687"/>
                <a:ext cx="104623" cy="156361"/>
                <a:chOff x="2051720" y="1916832"/>
                <a:chExt cx="144016" cy="216024"/>
              </a:xfrm>
            </p:grpSpPr>
            <p:cxnSp>
              <p:nvCxnSpPr>
                <p:cNvPr id="387" name="直接连接符 68"/>
                <p:cNvCxnSpPr/>
                <p:nvPr/>
              </p:nvCxnSpPr>
              <p:spPr>
                <a:xfrm>
                  <a:off x="2051720" y="1916832"/>
                  <a:ext cx="0" cy="216024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88" name="直接连接符 69"/>
                <p:cNvCxnSpPr/>
                <p:nvPr/>
              </p:nvCxnSpPr>
              <p:spPr>
                <a:xfrm>
                  <a:off x="2051720" y="1988311"/>
                  <a:ext cx="144016" cy="144545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386" name="圆角矩形 38"/>
              <p:cNvSpPr/>
              <p:nvPr/>
            </p:nvSpPr>
            <p:spPr bwMode="auto">
              <a:xfrm>
                <a:off x="3578616" y="1905950"/>
                <a:ext cx="416551" cy="260984"/>
              </a:xfrm>
              <a:prstGeom prst="round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r"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1067" b="1" kern="0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req</a:t>
                </a:r>
                <a:endParaRPr lang="zh-CN" altLang="en-US" sz="1067" b="1" kern="0" dirty="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89" name="圆角矩形 36"/>
            <p:cNvSpPr/>
            <p:nvPr/>
          </p:nvSpPr>
          <p:spPr bwMode="auto">
            <a:xfrm>
              <a:off x="2187295" y="3683979"/>
              <a:ext cx="860407" cy="208098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800" b="1" kern="0" dirty="0" err="1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VirtualLinkable</a:t>
              </a:r>
              <a:endParaRPr lang="zh-CN" alt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163" name="Group 162"/>
            <p:cNvGrpSpPr/>
            <p:nvPr/>
          </p:nvGrpSpPr>
          <p:grpSpPr>
            <a:xfrm>
              <a:off x="1623810" y="1420206"/>
              <a:ext cx="642870" cy="2367823"/>
              <a:chOff x="9152114" y="4125731"/>
              <a:chExt cx="642870" cy="2367823"/>
            </a:xfrm>
          </p:grpSpPr>
          <p:sp>
            <p:nvSpPr>
              <p:cNvPr id="171" name="圆角矩形 21"/>
              <p:cNvSpPr/>
              <p:nvPr/>
            </p:nvSpPr>
            <p:spPr bwMode="auto">
              <a:xfrm>
                <a:off x="9152114" y="4125731"/>
                <a:ext cx="567844" cy="345054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0" tIns="0" rIns="0" bIns="0" anchor="t" anchorCtr="0"/>
              <a:lstStyle/>
              <a:p>
                <a:pPr algn="ctr"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667" b="1" kern="0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VirtualLinksTo</a:t>
                </a:r>
                <a:endParaRPr lang="zh-CN" altLang="en-US" sz="800" b="1" kern="0" dirty="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grpSp>
            <p:nvGrpSpPr>
              <p:cNvPr id="172" name="组合 42"/>
              <p:cNvGrpSpPr/>
              <p:nvPr/>
            </p:nvGrpSpPr>
            <p:grpSpPr bwMode="auto">
              <a:xfrm rot="10800000">
                <a:off x="9231339" y="4291673"/>
                <a:ext cx="299779" cy="133296"/>
                <a:chOff x="4499989" y="980727"/>
                <a:chExt cx="576073" cy="288034"/>
              </a:xfrm>
              <a:solidFill>
                <a:srgbClr val="70AD47">
                  <a:lumMod val="75000"/>
                </a:srgbClr>
              </a:solidFill>
            </p:grpSpPr>
            <p:sp>
              <p:nvSpPr>
                <p:cNvPr id="175" name="五边形 53"/>
                <p:cNvSpPr/>
                <p:nvPr/>
              </p:nvSpPr>
              <p:spPr>
                <a:xfrm rot="10800000">
                  <a:off x="4644013" y="980727"/>
                  <a:ext cx="432049" cy="288032"/>
                </a:xfrm>
                <a:prstGeom prst="homePlat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algn="ctr" defTabSz="121917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400" b="1" kern="0">
                    <a:solidFill>
                      <a:prstClr val="white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6" name="燕尾形 75"/>
                <p:cNvSpPr/>
                <p:nvPr/>
              </p:nvSpPr>
              <p:spPr>
                <a:xfrm rot="10800000">
                  <a:off x="4499989" y="980729"/>
                  <a:ext cx="216024" cy="288032"/>
                </a:xfrm>
                <a:prstGeom prst="chevr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algn="ctr" defTabSz="121917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4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173" name="肘形连接符 23"/>
              <p:cNvCxnSpPr>
                <a:stCxn id="389" idx="1"/>
                <a:endCxn id="175" idx="1"/>
              </p:cNvCxnSpPr>
              <p:nvPr/>
            </p:nvCxnSpPr>
            <p:spPr>
              <a:xfrm rot="10800000">
                <a:off x="9231339" y="4358323"/>
                <a:ext cx="484260" cy="2135231"/>
              </a:xfrm>
              <a:prstGeom prst="bentConnector3">
                <a:avLst>
                  <a:gd name="adj1" fmla="val 136180"/>
                </a:avLst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74" name="肘形连接符 24"/>
              <p:cNvCxnSpPr>
                <a:stCxn id="176" idx="3"/>
                <a:endCxn id="334" idx="1"/>
              </p:cNvCxnSpPr>
              <p:nvPr/>
            </p:nvCxnSpPr>
            <p:spPr>
              <a:xfrm>
                <a:off x="9531118" y="4358321"/>
                <a:ext cx="263866" cy="208780"/>
              </a:xfrm>
              <a:prstGeom prst="bentConnector3">
                <a:avLst>
                  <a:gd name="adj1" fmla="val 50000"/>
                </a:avLst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3B29DBB0-2554-4DAE-94D3-8BB0AA591F4B}"/>
                </a:ext>
              </a:extLst>
            </p:cNvPr>
            <p:cNvSpPr/>
            <p:nvPr/>
          </p:nvSpPr>
          <p:spPr>
            <a:xfrm>
              <a:off x="2056615" y="2378211"/>
              <a:ext cx="1665667" cy="2286710"/>
            </a:xfrm>
            <a:prstGeom prst="ellipse">
              <a:avLst/>
            </a:prstGeom>
            <a:noFill/>
            <a:ln w="12700">
              <a:solidFill>
                <a:schemeClr val="accent4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467" dirty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endParaRPr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780B9E78-252B-4161-8FCC-0086203A5B76}"/>
                </a:ext>
              </a:extLst>
            </p:cNvPr>
            <p:cNvSpPr/>
            <p:nvPr/>
          </p:nvSpPr>
          <p:spPr>
            <a:xfrm>
              <a:off x="43844" y="1784843"/>
              <a:ext cx="1419459" cy="2640123"/>
            </a:xfrm>
            <a:prstGeom prst="ellipse">
              <a:avLst/>
            </a:prstGeom>
            <a:noFill/>
            <a:ln w="12700">
              <a:solidFill>
                <a:schemeClr val="accent4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467" dirty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endParaRPr>
            </a:p>
          </p:txBody>
        </p:sp>
        <p:sp>
          <p:nvSpPr>
            <p:cNvPr id="5" name="Callout: Bent Line 4">
              <a:extLst>
                <a:ext uri="{FF2B5EF4-FFF2-40B4-BE49-F238E27FC236}">
                  <a16:creationId xmlns:a16="http://schemas.microsoft.com/office/drawing/2014/main" id="{C4AF6687-DE96-41CD-8031-AE30F7D5A183}"/>
                </a:ext>
              </a:extLst>
            </p:cNvPr>
            <p:cNvSpPr/>
            <p:nvPr/>
          </p:nvSpPr>
          <p:spPr>
            <a:xfrm>
              <a:off x="1408807" y="4517133"/>
              <a:ext cx="851787" cy="486355"/>
            </a:xfrm>
            <a:prstGeom prst="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-54845"/>
                <a:gd name="adj6" fmla="val -35393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lang="en-US" sz="1400" dirty="0">
                  <a:solidFill>
                    <a:schemeClr val="tx2"/>
                  </a:solidFill>
                  <a:latin typeface="Nokia Pure Text Light" panose="020B0403020202020204" pitchFamily="34" charset="0"/>
                  <a:ea typeface="Nokia Pure Text Light" panose="020B0403020202020204" pitchFamily="34" charset="0"/>
                </a:rPr>
                <a:t>Under discussion</a:t>
              </a: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943CA0C4-7D0C-465A-AD8B-07BF23FBC18C}"/>
                </a:ext>
              </a:extLst>
            </p:cNvPr>
            <p:cNvCxnSpPr>
              <a:endCxn id="5" idx="3"/>
            </p:cNvCxnSpPr>
            <p:nvPr/>
          </p:nvCxnSpPr>
          <p:spPr>
            <a:xfrm flipH="1">
              <a:off x="1834701" y="4244971"/>
              <a:ext cx="352594" cy="272162"/>
            </a:xfrm>
            <a:prstGeom prst="lin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0723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1468</TotalTime>
  <Words>184</Words>
  <Application>Microsoft Office PowerPoint</Application>
  <PresentationFormat>Widescreen</PresentationFormat>
  <Paragraphs>98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宋体</vt:lpstr>
      <vt:lpstr>宋体</vt:lpstr>
      <vt:lpstr>.AppleSystemUIFont</vt:lpstr>
      <vt:lpstr>Arial</vt:lpstr>
      <vt:lpstr>Calibri</vt:lpstr>
      <vt:lpstr>Calibri Light</vt:lpstr>
      <vt:lpstr>Helvetica Neue Light</vt:lpstr>
      <vt:lpstr>Nokia Pure Headline Light</vt:lpstr>
      <vt:lpstr>Nokia Pure Text Light</vt:lpstr>
      <vt:lpstr>Office Theme</vt:lpstr>
      <vt:lpstr>VNFD Overview &amp; TOSCA model   Thinh Nguyenphu, Nokia thinh.nguyenphu@nokia.com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Nguyenphu, Thinh (Nokia - US/Irving)</cp:lastModifiedBy>
  <cp:revision>90</cp:revision>
  <dcterms:created xsi:type="dcterms:W3CDTF">2017-02-27T16:23:08Z</dcterms:created>
  <dcterms:modified xsi:type="dcterms:W3CDTF">2017-07-28T15:07:45Z</dcterms:modified>
</cp:coreProperties>
</file>