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93" r:id="rId2"/>
    <p:sldId id="353" r:id="rId3"/>
    <p:sldId id="354" r:id="rId4"/>
    <p:sldId id="355" r:id="rId5"/>
    <p:sldId id="348" r:id="rId6"/>
    <p:sldId id="356" r:id="rId7"/>
    <p:sldId id="349" r:id="rId8"/>
    <p:sldId id="350" r:id="rId9"/>
    <p:sldId id="351" r:id="rId10"/>
    <p:sldId id="35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A99206C-84F4-4CD6-BF47-7243F2CF3A62}">
          <p14:sldIdLst>
            <p14:sldId id="293"/>
            <p14:sldId id="353"/>
            <p14:sldId id="354"/>
            <p14:sldId id="355"/>
          </p14:sldIdLst>
        </p14:section>
        <p14:section name="Backup Meterials" id="{2BDFC60F-748A-4BB3-8C36-25BEAB9775B1}">
          <p14:sldIdLst>
            <p14:sldId id="348"/>
            <p14:sldId id="356"/>
            <p14:sldId id="349"/>
            <p14:sldId id="350"/>
            <p14:sldId id="351"/>
            <p14:sldId id="352"/>
          </p14:sldIdLst>
        </p14:section>
        <p14:section name="Drafts" id="{D397DF5E-D5A5-4628-AE38-774E36C6876B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B9F0FF"/>
    <a:srgbClr val="E7E6E6"/>
    <a:srgbClr val="006F8D"/>
    <a:srgbClr val="009893"/>
    <a:srgbClr val="BCE4FC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9988" autoAdjust="0"/>
  </p:normalViewPr>
  <p:slideViewPr>
    <p:cSldViewPr snapToGrid="0" snapToObjects="1">
      <p:cViewPr varScale="1">
        <p:scale>
          <a:sx n="79" d="100"/>
          <a:sy n="79" d="100"/>
        </p:scale>
        <p:origin x="88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60" d="100"/>
          <a:sy n="160" d="100"/>
        </p:scale>
        <p:origin x="292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ACA675-4BC5-4926-85E3-C92DADD52068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</dgm:pt>
    <dgm:pt modelId="{A24B3BD2-615B-46A4-93AA-83E8EDCC0971}">
      <dgm:prSet phldrT="[Text]" custT="1"/>
      <dgm:spPr/>
      <dgm:t>
        <a:bodyPr/>
        <a:lstStyle/>
        <a:p>
          <a:pPr algn="l"/>
          <a:r>
            <a:rPr lang="en-US" sz="1400" b="1" dirty="0" smtClean="0"/>
            <a:t>VNF Provider:</a:t>
          </a:r>
          <a:endParaRPr lang="en-US" sz="1400" b="1" dirty="0"/>
        </a:p>
      </dgm:t>
    </dgm:pt>
    <dgm:pt modelId="{E5700102-E229-4DF7-ADB8-4BA8CF3FFEDD}" type="parTrans" cxnId="{A9A180BC-1EF0-4D04-87EF-E477773A7EEE}">
      <dgm:prSet/>
      <dgm:spPr/>
      <dgm:t>
        <a:bodyPr/>
        <a:lstStyle/>
        <a:p>
          <a:endParaRPr lang="en-US" sz="2000"/>
        </a:p>
      </dgm:t>
    </dgm:pt>
    <dgm:pt modelId="{5C533E9E-E32E-4F4D-A079-87750B318821}" type="sibTrans" cxnId="{A9A180BC-1EF0-4D04-87EF-E477773A7EEE}">
      <dgm:prSet/>
      <dgm:spPr/>
      <dgm:t>
        <a:bodyPr/>
        <a:lstStyle/>
        <a:p>
          <a:endParaRPr lang="en-US" sz="2000"/>
        </a:p>
      </dgm:t>
    </dgm:pt>
    <dgm:pt modelId="{8DE377B9-2A9C-44E0-95D3-32DD9D2497E8}">
      <dgm:prSet phldrT="[Text]" custT="1"/>
      <dgm:spPr/>
      <dgm:t>
        <a:bodyPr/>
        <a:lstStyle/>
        <a:p>
          <a:r>
            <a:rPr lang="en-US" sz="1400" b="1" smtClean="0"/>
            <a:t>Service Provider VNF </a:t>
          </a:r>
          <a:br>
            <a:rPr lang="en-US" sz="1400" b="1" smtClean="0"/>
          </a:br>
          <a:r>
            <a:rPr lang="en-US" sz="1400" b="1" smtClean="0"/>
            <a:t>Design-time</a:t>
          </a:r>
          <a:r>
            <a:rPr lang="en-US" sz="1400" b="1" dirty="0" smtClean="0"/>
            <a:t>:</a:t>
          </a:r>
        </a:p>
      </dgm:t>
    </dgm:pt>
    <dgm:pt modelId="{EC6B8F6E-74D5-4EE4-99A4-735D81831614}" type="parTrans" cxnId="{459FB832-9E0E-4FA9-B5C6-C42C5014B7A1}">
      <dgm:prSet/>
      <dgm:spPr/>
      <dgm:t>
        <a:bodyPr/>
        <a:lstStyle/>
        <a:p>
          <a:endParaRPr lang="en-US" sz="2000"/>
        </a:p>
      </dgm:t>
    </dgm:pt>
    <dgm:pt modelId="{5A872BE8-53C7-450C-8425-89E36A930CEA}" type="sibTrans" cxnId="{459FB832-9E0E-4FA9-B5C6-C42C5014B7A1}">
      <dgm:prSet/>
      <dgm:spPr/>
      <dgm:t>
        <a:bodyPr/>
        <a:lstStyle/>
        <a:p>
          <a:endParaRPr lang="en-US" sz="2000"/>
        </a:p>
      </dgm:t>
    </dgm:pt>
    <dgm:pt modelId="{FA3DA574-0BC3-4D21-B7D9-E62F010FC0FD}">
      <dgm:prSet phldrT="[Text]" custT="1"/>
      <dgm:spPr/>
      <dgm:t>
        <a:bodyPr/>
        <a:lstStyle/>
        <a:p>
          <a:r>
            <a:rPr lang="en-US" sz="1400" b="1" dirty="0" smtClean="0"/>
            <a:t>Service Provider VNF </a:t>
          </a:r>
          <a:br>
            <a:rPr lang="en-US" sz="1400" b="1" dirty="0" smtClean="0"/>
          </a:br>
          <a:r>
            <a:rPr lang="en-US" sz="1400" b="1" dirty="0" smtClean="0"/>
            <a:t>Run-time:</a:t>
          </a:r>
          <a:endParaRPr lang="en-US" sz="1400" b="1" dirty="0"/>
        </a:p>
      </dgm:t>
    </dgm:pt>
    <dgm:pt modelId="{74A50208-54DA-44F7-8985-AD4EB1672B3E}" type="parTrans" cxnId="{5D43A95A-63B8-4EA5-9190-7E56BF2A8832}">
      <dgm:prSet/>
      <dgm:spPr/>
      <dgm:t>
        <a:bodyPr/>
        <a:lstStyle/>
        <a:p>
          <a:endParaRPr lang="en-US" sz="2000"/>
        </a:p>
      </dgm:t>
    </dgm:pt>
    <dgm:pt modelId="{9D68AEED-646B-4771-ACD9-BBB45260961C}" type="sibTrans" cxnId="{5D43A95A-63B8-4EA5-9190-7E56BF2A8832}">
      <dgm:prSet/>
      <dgm:spPr/>
      <dgm:t>
        <a:bodyPr/>
        <a:lstStyle/>
        <a:p>
          <a:endParaRPr lang="en-US" sz="2000"/>
        </a:p>
      </dgm:t>
    </dgm:pt>
    <dgm:pt modelId="{635B0C84-EDCD-4312-93ED-57B998CF4588}">
      <dgm:prSet phldrT="[Text]" custT="1"/>
      <dgm:spPr/>
      <dgm:t>
        <a:bodyPr/>
        <a:lstStyle/>
        <a:p>
          <a:pPr algn="l"/>
          <a:r>
            <a:rPr lang="en-US" sz="1200" dirty="0" smtClean="0"/>
            <a:t>Design</a:t>
          </a:r>
          <a:endParaRPr lang="en-US" sz="1200" dirty="0"/>
        </a:p>
      </dgm:t>
    </dgm:pt>
    <dgm:pt modelId="{65B7FABD-8EB5-432B-97A9-B7F795FC765B}" type="parTrans" cxnId="{15F12A02-C7A8-4C04-A60E-47AFD0F80E26}">
      <dgm:prSet/>
      <dgm:spPr/>
      <dgm:t>
        <a:bodyPr/>
        <a:lstStyle/>
        <a:p>
          <a:endParaRPr lang="en-US" sz="2000"/>
        </a:p>
      </dgm:t>
    </dgm:pt>
    <dgm:pt modelId="{321018AE-6B48-467D-8E78-D1E38444A4DE}" type="sibTrans" cxnId="{15F12A02-C7A8-4C04-A60E-47AFD0F80E26}">
      <dgm:prSet/>
      <dgm:spPr/>
      <dgm:t>
        <a:bodyPr/>
        <a:lstStyle/>
        <a:p>
          <a:endParaRPr lang="en-US" sz="2000"/>
        </a:p>
      </dgm:t>
    </dgm:pt>
    <dgm:pt modelId="{9D1A2649-A089-4BB9-B0C9-7437B2D7AA0D}">
      <dgm:prSet phldrT="[Text]" custT="1"/>
      <dgm:spPr/>
      <dgm:t>
        <a:bodyPr/>
        <a:lstStyle/>
        <a:p>
          <a:pPr algn="l"/>
          <a:r>
            <a:rPr lang="en-US" sz="1200" dirty="0" smtClean="0"/>
            <a:t>Develop</a:t>
          </a:r>
          <a:endParaRPr lang="en-US" sz="1200" dirty="0"/>
        </a:p>
      </dgm:t>
    </dgm:pt>
    <dgm:pt modelId="{57C698CC-DFDC-44B1-852C-1461E83115AE}" type="parTrans" cxnId="{A79D4EA4-081F-4143-A2C3-0C1D705CB773}">
      <dgm:prSet/>
      <dgm:spPr/>
      <dgm:t>
        <a:bodyPr/>
        <a:lstStyle/>
        <a:p>
          <a:endParaRPr lang="en-US" sz="2000"/>
        </a:p>
      </dgm:t>
    </dgm:pt>
    <dgm:pt modelId="{0342EC35-5941-4F4F-9AF7-BC96C7ACBFFC}" type="sibTrans" cxnId="{A79D4EA4-081F-4143-A2C3-0C1D705CB773}">
      <dgm:prSet/>
      <dgm:spPr/>
      <dgm:t>
        <a:bodyPr/>
        <a:lstStyle/>
        <a:p>
          <a:endParaRPr lang="en-US" sz="2000"/>
        </a:p>
      </dgm:t>
    </dgm:pt>
    <dgm:pt modelId="{DBAD6C7E-669D-4691-8900-C00A771EF066}">
      <dgm:prSet phldrT="[Text]" custT="1"/>
      <dgm:spPr/>
      <dgm:t>
        <a:bodyPr/>
        <a:lstStyle/>
        <a:p>
          <a:pPr algn="l"/>
          <a:r>
            <a:rPr lang="en-US" sz="1200" dirty="0" smtClean="0"/>
            <a:t>Test (certify)</a:t>
          </a:r>
          <a:endParaRPr lang="en-US" sz="1200" dirty="0"/>
        </a:p>
      </dgm:t>
    </dgm:pt>
    <dgm:pt modelId="{944C6045-F56A-4D5E-87A8-6ADAED5CCD6D}" type="parTrans" cxnId="{73AE15A8-DFE7-48DC-95E7-E30810A0F454}">
      <dgm:prSet/>
      <dgm:spPr/>
      <dgm:t>
        <a:bodyPr/>
        <a:lstStyle/>
        <a:p>
          <a:endParaRPr lang="en-US" sz="2000"/>
        </a:p>
      </dgm:t>
    </dgm:pt>
    <dgm:pt modelId="{566EC821-5E95-4029-9B5B-8B38F17012CA}" type="sibTrans" cxnId="{73AE15A8-DFE7-48DC-95E7-E30810A0F454}">
      <dgm:prSet/>
      <dgm:spPr/>
      <dgm:t>
        <a:bodyPr/>
        <a:lstStyle/>
        <a:p>
          <a:endParaRPr lang="en-US" sz="2000"/>
        </a:p>
      </dgm:t>
    </dgm:pt>
    <dgm:pt modelId="{AA17F03B-12AD-4DD1-8968-48CA092A94EE}">
      <dgm:prSet phldrT="[Text]" custT="1"/>
      <dgm:spPr/>
      <dgm:t>
        <a:bodyPr/>
        <a:lstStyle/>
        <a:p>
          <a:r>
            <a:rPr lang="en-US" sz="1200" dirty="0" smtClean="0"/>
            <a:t>Select</a:t>
          </a:r>
        </a:p>
      </dgm:t>
    </dgm:pt>
    <dgm:pt modelId="{5DCD3B68-C160-4345-81C3-4F4FA393C653}" type="parTrans" cxnId="{FDCEADDF-DDB7-4A5C-AA3F-C6D8954563F4}">
      <dgm:prSet/>
      <dgm:spPr/>
      <dgm:t>
        <a:bodyPr/>
        <a:lstStyle/>
        <a:p>
          <a:endParaRPr lang="en-US" sz="2000"/>
        </a:p>
      </dgm:t>
    </dgm:pt>
    <dgm:pt modelId="{D79AD059-5D3D-422D-A3BE-289F7C00C568}" type="sibTrans" cxnId="{FDCEADDF-DDB7-4A5C-AA3F-C6D8954563F4}">
      <dgm:prSet/>
      <dgm:spPr/>
      <dgm:t>
        <a:bodyPr/>
        <a:lstStyle/>
        <a:p>
          <a:endParaRPr lang="en-US" sz="2000"/>
        </a:p>
      </dgm:t>
    </dgm:pt>
    <dgm:pt modelId="{D4B58B4F-7CDA-4047-B4E0-849E1F7E04EE}">
      <dgm:prSet custT="1"/>
      <dgm:spPr/>
      <dgm:t>
        <a:bodyPr/>
        <a:lstStyle/>
        <a:p>
          <a:r>
            <a:rPr lang="en-US" sz="1200" dirty="0" smtClean="0"/>
            <a:t>Order</a:t>
          </a:r>
        </a:p>
      </dgm:t>
    </dgm:pt>
    <dgm:pt modelId="{405F5676-F58E-4004-BECC-F189E8C39E7E}" type="parTrans" cxnId="{4A9C4FA2-AE6F-44FB-8FBC-9063864C2061}">
      <dgm:prSet/>
      <dgm:spPr/>
      <dgm:t>
        <a:bodyPr/>
        <a:lstStyle/>
        <a:p>
          <a:endParaRPr lang="en-US" sz="2000"/>
        </a:p>
      </dgm:t>
    </dgm:pt>
    <dgm:pt modelId="{70C21184-3972-44B3-B438-B1C9F6574AD8}" type="sibTrans" cxnId="{4A9C4FA2-AE6F-44FB-8FBC-9063864C2061}">
      <dgm:prSet/>
      <dgm:spPr/>
      <dgm:t>
        <a:bodyPr/>
        <a:lstStyle/>
        <a:p>
          <a:endParaRPr lang="en-US" sz="2000"/>
        </a:p>
      </dgm:t>
    </dgm:pt>
    <dgm:pt modelId="{12800C60-0194-42A5-BDA8-BA040E45C7F9}">
      <dgm:prSet custT="1"/>
      <dgm:spPr/>
      <dgm:t>
        <a:bodyPr/>
        <a:lstStyle/>
        <a:p>
          <a:r>
            <a:rPr lang="en-US" sz="1200" dirty="0" smtClean="0"/>
            <a:t>Validate &amp; Certify</a:t>
          </a:r>
        </a:p>
      </dgm:t>
    </dgm:pt>
    <dgm:pt modelId="{AF86F071-506A-4A23-BA8F-ECF18760F47D}" type="parTrans" cxnId="{AABC1626-F569-41EE-8C08-C2A6DE1A3394}">
      <dgm:prSet/>
      <dgm:spPr/>
      <dgm:t>
        <a:bodyPr/>
        <a:lstStyle/>
        <a:p>
          <a:endParaRPr lang="en-US" sz="2000"/>
        </a:p>
      </dgm:t>
    </dgm:pt>
    <dgm:pt modelId="{08C444BD-42FD-4BE6-AE79-DE7ABBF64A0D}" type="sibTrans" cxnId="{AABC1626-F569-41EE-8C08-C2A6DE1A3394}">
      <dgm:prSet/>
      <dgm:spPr/>
      <dgm:t>
        <a:bodyPr/>
        <a:lstStyle/>
        <a:p>
          <a:endParaRPr lang="en-US" sz="2000"/>
        </a:p>
      </dgm:t>
    </dgm:pt>
    <dgm:pt modelId="{B942B345-1920-40C5-945D-FF633DE06102}">
      <dgm:prSet custT="1"/>
      <dgm:spPr/>
      <dgm:t>
        <a:bodyPr/>
        <a:lstStyle/>
        <a:p>
          <a:r>
            <a:rPr lang="en-US" sz="1200" dirty="0" smtClean="0"/>
            <a:t>On-board</a:t>
          </a:r>
        </a:p>
      </dgm:t>
    </dgm:pt>
    <dgm:pt modelId="{BD52B1AB-3E01-49C9-AD20-57269BF8247D}" type="parTrans" cxnId="{0E768C2E-4B49-4C94-AB57-BFEA1A2A3433}">
      <dgm:prSet/>
      <dgm:spPr/>
      <dgm:t>
        <a:bodyPr/>
        <a:lstStyle/>
        <a:p>
          <a:endParaRPr lang="en-US" sz="2000"/>
        </a:p>
      </dgm:t>
    </dgm:pt>
    <dgm:pt modelId="{C9B09549-EBA3-4786-891A-EE51E61A372E}" type="sibTrans" cxnId="{0E768C2E-4B49-4C94-AB57-BFEA1A2A3433}">
      <dgm:prSet/>
      <dgm:spPr/>
      <dgm:t>
        <a:bodyPr/>
        <a:lstStyle/>
        <a:p>
          <a:endParaRPr lang="en-US" sz="2000"/>
        </a:p>
      </dgm:t>
    </dgm:pt>
    <dgm:pt modelId="{2D9F69E5-42A6-4026-AAA4-ADFA51D661DE}">
      <dgm:prSet custT="1"/>
      <dgm:spPr/>
      <dgm:t>
        <a:bodyPr/>
        <a:lstStyle/>
        <a:p>
          <a:r>
            <a:rPr lang="en-US" sz="1200" dirty="0" smtClean="0"/>
            <a:t>VNF Package (with VNFD)</a:t>
          </a:r>
        </a:p>
      </dgm:t>
    </dgm:pt>
    <dgm:pt modelId="{79123F1F-A69F-4B14-8B6F-5637BC16CF82}" type="parTrans" cxnId="{B8AF0DE5-ACEB-4502-9E2D-31A49230A254}">
      <dgm:prSet/>
      <dgm:spPr/>
      <dgm:t>
        <a:bodyPr/>
        <a:lstStyle/>
        <a:p>
          <a:endParaRPr lang="en-US" sz="2000"/>
        </a:p>
      </dgm:t>
    </dgm:pt>
    <dgm:pt modelId="{6D8AAE74-2BBE-458A-802E-C906112B42C1}" type="sibTrans" cxnId="{B8AF0DE5-ACEB-4502-9E2D-31A49230A254}">
      <dgm:prSet/>
      <dgm:spPr/>
      <dgm:t>
        <a:bodyPr/>
        <a:lstStyle/>
        <a:p>
          <a:endParaRPr lang="en-US" sz="2000"/>
        </a:p>
      </dgm:t>
    </dgm:pt>
    <dgm:pt modelId="{16B82681-0352-4148-912C-049F0E2EE474}">
      <dgm:prSet phldrT="[Text]" custT="1"/>
      <dgm:spPr/>
      <dgm:t>
        <a:bodyPr/>
        <a:lstStyle/>
        <a:p>
          <a:r>
            <a:rPr lang="en-US" sz="1200" dirty="0" smtClean="0"/>
            <a:t>Assemble</a:t>
          </a:r>
          <a:endParaRPr lang="en-US" sz="1200" dirty="0"/>
        </a:p>
      </dgm:t>
    </dgm:pt>
    <dgm:pt modelId="{BB10A957-3239-4C4E-A8FC-EAFED56BAA93}" type="parTrans" cxnId="{C0AE66DF-002A-41DF-821A-21E20833E9FD}">
      <dgm:prSet/>
      <dgm:spPr/>
      <dgm:t>
        <a:bodyPr/>
        <a:lstStyle/>
        <a:p>
          <a:endParaRPr lang="en-US" sz="2000"/>
        </a:p>
      </dgm:t>
    </dgm:pt>
    <dgm:pt modelId="{D9B5729E-93D0-46CA-B714-41D93C23D1A8}" type="sibTrans" cxnId="{C0AE66DF-002A-41DF-821A-21E20833E9FD}">
      <dgm:prSet/>
      <dgm:spPr/>
      <dgm:t>
        <a:bodyPr/>
        <a:lstStyle/>
        <a:p>
          <a:endParaRPr lang="en-US" sz="2000"/>
        </a:p>
      </dgm:t>
    </dgm:pt>
    <dgm:pt modelId="{A1A5D9E5-63EB-40BE-A619-CC7247F2E496}">
      <dgm:prSet custT="1"/>
      <dgm:spPr/>
      <dgm:t>
        <a:bodyPr/>
        <a:lstStyle/>
        <a:p>
          <a:r>
            <a:rPr lang="en-US" sz="1200" dirty="0" smtClean="0"/>
            <a:t>Assign</a:t>
          </a:r>
        </a:p>
      </dgm:t>
    </dgm:pt>
    <dgm:pt modelId="{3629187B-7C54-447D-AE60-002E1EA992AD}" type="parTrans" cxnId="{9FCABC74-8C70-4F98-8D26-70B227651B08}">
      <dgm:prSet/>
      <dgm:spPr/>
      <dgm:t>
        <a:bodyPr/>
        <a:lstStyle/>
        <a:p>
          <a:endParaRPr lang="en-US" sz="2000"/>
        </a:p>
      </dgm:t>
    </dgm:pt>
    <dgm:pt modelId="{BCF40D2B-42A2-4B14-BDAE-2856C202A607}" type="sibTrans" cxnId="{9FCABC74-8C70-4F98-8D26-70B227651B08}">
      <dgm:prSet/>
      <dgm:spPr/>
      <dgm:t>
        <a:bodyPr/>
        <a:lstStyle/>
        <a:p>
          <a:endParaRPr lang="en-US" sz="2000"/>
        </a:p>
      </dgm:t>
    </dgm:pt>
    <dgm:pt modelId="{D6490C9A-B318-4C14-BC73-C6638E535DC7}">
      <dgm:prSet custT="1"/>
      <dgm:spPr/>
      <dgm:t>
        <a:bodyPr/>
        <a:lstStyle/>
        <a:p>
          <a:r>
            <a:rPr lang="en-US" sz="1200" dirty="0" smtClean="0"/>
            <a:t>Service Configure</a:t>
          </a:r>
        </a:p>
      </dgm:t>
    </dgm:pt>
    <dgm:pt modelId="{160780B3-4DF6-4F64-A84F-D30781EBE156}" type="parTrans" cxnId="{545C64C2-C4C5-4B94-B3B1-2BF2062383FA}">
      <dgm:prSet/>
      <dgm:spPr/>
      <dgm:t>
        <a:bodyPr/>
        <a:lstStyle/>
        <a:p>
          <a:endParaRPr lang="en-US" sz="2000"/>
        </a:p>
      </dgm:t>
    </dgm:pt>
    <dgm:pt modelId="{6259F105-D941-4E89-9932-8A98BD4D4A07}" type="sibTrans" cxnId="{545C64C2-C4C5-4B94-B3B1-2BF2062383FA}">
      <dgm:prSet/>
      <dgm:spPr/>
      <dgm:t>
        <a:bodyPr/>
        <a:lstStyle/>
        <a:p>
          <a:endParaRPr lang="en-US" sz="2000"/>
        </a:p>
      </dgm:t>
    </dgm:pt>
    <dgm:pt modelId="{76F1D079-0F1F-45C1-BABF-A68A14CF62D2}">
      <dgm:prSet custT="1"/>
      <dgm:spPr/>
      <dgm:t>
        <a:bodyPr/>
        <a:lstStyle/>
        <a:p>
          <a:r>
            <a:rPr lang="en-US" sz="1200" dirty="0" smtClean="0"/>
            <a:t>Deploy (instantiate, rebuild)</a:t>
          </a:r>
        </a:p>
      </dgm:t>
    </dgm:pt>
    <dgm:pt modelId="{1C271CBB-7242-4466-960A-42A9B4EBB507}" type="parTrans" cxnId="{43D69BBD-F17C-4CDF-9731-27DD29F9FAC8}">
      <dgm:prSet/>
      <dgm:spPr/>
      <dgm:t>
        <a:bodyPr/>
        <a:lstStyle/>
        <a:p>
          <a:endParaRPr lang="en-US" sz="2000"/>
        </a:p>
      </dgm:t>
    </dgm:pt>
    <dgm:pt modelId="{33BD149A-D13E-4DB5-89FC-71A486A06326}" type="sibTrans" cxnId="{43D69BBD-F17C-4CDF-9731-27DD29F9FAC8}">
      <dgm:prSet/>
      <dgm:spPr/>
      <dgm:t>
        <a:bodyPr/>
        <a:lstStyle/>
        <a:p>
          <a:endParaRPr lang="en-US" sz="2000"/>
        </a:p>
      </dgm:t>
    </dgm:pt>
    <dgm:pt modelId="{1CEC9F48-2BD8-479A-BB40-D0F7E7306B5E}">
      <dgm:prSet custT="1"/>
      <dgm:spPr/>
      <dgm:t>
        <a:bodyPr/>
        <a:lstStyle/>
        <a:p>
          <a:r>
            <a:rPr lang="en-US" sz="1200" dirty="0" smtClean="0"/>
            <a:t>Terminate</a:t>
          </a:r>
        </a:p>
      </dgm:t>
    </dgm:pt>
    <dgm:pt modelId="{57BF21D9-6B3C-4C5D-BF24-D187DC5F42C5}" type="parTrans" cxnId="{B7C6B86E-FA41-48F6-A3AB-2BA53EB36E9D}">
      <dgm:prSet/>
      <dgm:spPr/>
      <dgm:t>
        <a:bodyPr/>
        <a:lstStyle/>
        <a:p>
          <a:endParaRPr lang="en-US" sz="2000"/>
        </a:p>
      </dgm:t>
    </dgm:pt>
    <dgm:pt modelId="{3DD858D1-3D86-4271-BE60-A75DD5F0A95F}" type="sibTrans" cxnId="{B7C6B86E-FA41-48F6-A3AB-2BA53EB36E9D}">
      <dgm:prSet/>
      <dgm:spPr/>
      <dgm:t>
        <a:bodyPr/>
        <a:lstStyle/>
        <a:p>
          <a:endParaRPr lang="en-US" sz="2000"/>
        </a:p>
      </dgm:t>
    </dgm:pt>
    <dgm:pt modelId="{B1F3FDF9-196F-4881-9166-ACB50108D6B5}">
      <dgm:prSet custT="1"/>
      <dgm:spPr/>
      <dgm:t>
        <a:bodyPr/>
        <a:lstStyle/>
        <a:p>
          <a:r>
            <a:rPr lang="en-US" sz="1200" dirty="0" smtClean="0"/>
            <a:t>End of Life</a:t>
          </a:r>
        </a:p>
      </dgm:t>
    </dgm:pt>
    <dgm:pt modelId="{804FF672-5CCE-458B-8ED5-CEE97B8ACBDD}" type="parTrans" cxnId="{09148412-67DD-41CF-B37B-A7C355612C5C}">
      <dgm:prSet/>
      <dgm:spPr/>
      <dgm:t>
        <a:bodyPr/>
        <a:lstStyle/>
        <a:p>
          <a:endParaRPr lang="en-US" sz="2000"/>
        </a:p>
      </dgm:t>
    </dgm:pt>
    <dgm:pt modelId="{E617429A-0860-4641-A206-0889E294ED8B}" type="sibTrans" cxnId="{09148412-67DD-41CF-B37B-A7C355612C5C}">
      <dgm:prSet/>
      <dgm:spPr/>
      <dgm:t>
        <a:bodyPr/>
        <a:lstStyle/>
        <a:p>
          <a:endParaRPr lang="en-US" sz="2000"/>
        </a:p>
      </dgm:t>
    </dgm:pt>
    <dgm:pt modelId="{358FEB11-4251-4AE1-B146-EC446329204E}">
      <dgm:prSet custT="1"/>
      <dgm:spPr/>
      <dgm:t>
        <a:bodyPr/>
        <a:lstStyle/>
        <a:p>
          <a:r>
            <a:rPr lang="en-US" sz="1200" dirty="0" smtClean="0"/>
            <a:t>Operate (stop, restart, etc.)</a:t>
          </a:r>
        </a:p>
      </dgm:t>
    </dgm:pt>
    <dgm:pt modelId="{742202D3-9613-4804-A7BA-AC720D99DEF7}" type="parTrans" cxnId="{3FC27389-C471-4949-9B81-D4612D0E4316}">
      <dgm:prSet/>
      <dgm:spPr/>
      <dgm:t>
        <a:bodyPr/>
        <a:lstStyle/>
        <a:p>
          <a:endParaRPr lang="en-US" sz="2000"/>
        </a:p>
      </dgm:t>
    </dgm:pt>
    <dgm:pt modelId="{0E6B9D06-431D-40E6-87A0-8DB0E423061C}" type="sibTrans" cxnId="{3FC27389-C471-4949-9B81-D4612D0E4316}">
      <dgm:prSet/>
      <dgm:spPr/>
      <dgm:t>
        <a:bodyPr/>
        <a:lstStyle/>
        <a:p>
          <a:endParaRPr lang="en-US" sz="2000"/>
        </a:p>
      </dgm:t>
    </dgm:pt>
    <dgm:pt modelId="{92FD1B06-683C-4DC9-9710-3F8577461412}">
      <dgm:prSet custT="1"/>
      <dgm:spPr/>
      <dgm:t>
        <a:bodyPr/>
        <a:lstStyle/>
        <a:p>
          <a:r>
            <a:rPr lang="en-US" sz="1200" dirty="0" smtClean="0"/>
            <a:t>Monitor</a:t>
          </a:r>
        </a:p>
      </dgm:t>
    </dgm:pt>
    <dgm:pt modelId="{6A9DCB9B-BF92-4435-B151-117F8B612B3E}" type="parTrans" cxnId="{66545C85-068A-428E-8325-B70F13C06F2A}">
      <dgm:prSet/>
      <dgm:spPr/>
      <dgm:t>
        <a:bodyPr/>
        <a:lstStyle/>
        <a:p>
          <a:endParaRPr lang="en-US" sz="2000"/>
        </a:p>
      </dgm:t>
    </dgm:pt>
    <dgm:pt modelId="{E5B3FDAE-DF0B-4873-9C2A-08DD67BFCA08}" type="sibTrans" cxnId="{66545C85-068A-428E-8325-B70F13C06F2A}">
      <dgm:prSet/>
      <dgm:spPr/>
      <dgm:t>
        <a:bodyPr/>
        <a:lstStyle/>
        <a:p>
          <a:endParaRPr lang="en-US" sz="2000"/>
        </a:p>
      </dgm:t>
    </dgm:pt>
    <dgm:pt modelId="{B277FFE1-9CAF-4357-893D-7B50BE01A4CD}">
      <dgm:prSet custT="1"/>
      <dgm:spPr/>
      <dgm:t>
        <a:bodyPr/>
        <a:lstStyle/>
        <a:p>
          <a:r>
            <a:rPr lang="en-US" sz="1200" dirty="0" smtClean="0"/>
            <a:t>Test &amp; Heal</a:t>
          </a:r>
        </a:p>
      </dgm:t>
    </dgm:pt>
    <dgm:pt modelId="{E5DFA6BE-CDD1-423E-9C92-A2D2A73EB667}" type="parTrans" cxnId="{5CB088F6-F29B-44C8-BA6A-22B33273B5F8}">
      <dgm:prSet/>
      <dgm:spPr/>
      <dgm:t>
        <a:bodyPr/>
        <a:lstStyle/>
        <a:p>
          <a:endParaRPr lang="en-US" sz="2000"/>
        </a:p>
      </dgm:t>
    </dgm:pt>
    <dgm:pt modelId="{1AB1D70B-1576-42C7-9114-A5529B354E12}" type="sibTrans" cxnId="{5CB088F6-F29B-44C8-BA6A-22B33273B5F8}">
      <dgm:prSet/>
      <dgm:spPr/>
      <dgm:t>
        <a:bodyPr/>
        <a:lstStyle/>
        <a:p>
          <a:endParaRPr lang="en-US" sz="2000"/>
        </a:p>
      </dgm:t>
    </dgm:pt>
    <dgm:pt modelId="{6D9CA150-83FE-41D8-B434-D4B955991EB3}">
      <dgm:prSet custT="1"/>
      <dgm:spPr/>
      <dgm:t>
        <a:bodyPr/>
        <a:lstStyle/>
        <a:p>
          <a:r>
            <a:rPr lang="en-US" sz="1200" dirty="0" smtClean="0"/>
            <a:t>Scale</a:t>
          </a:r>
        </a:p>
      </dgm:t>
    </dgm:pt>
    <dgm:pt modelId="{5E301147-5851-4C96-839A-F92E0620EA91}" type="parTrans" cxnId="{B48AAC3B-DB91-4BD3-9135-94D0AAAB966E}">
      <dgm:prSet/>
      <dgm:spPr/>
      <dgm:t>
        <a:bodyPr/>
        <a:lstStyle/>
        <a:p>
          <a:endParaRPr lang="en-US" sz="2000"/>
        </a:p>
      </dgm:t>
    </dgm:pt>
    <dgm:pt modelId="{80FC8A04-656D-440C-B87E-2C859358EA08}" type="sibTrans" cxnId="{B48AAC3B-DB91-4BD3-9135-94D0AAAB966E}">
      <dgm:prSet/>
      <dgm:spPr/>
      <dgm:t>
        <a:bodyPr/>
        <a:lstStyle/>
        <a:p>
          <a:endParaRPr lang="en-US" sz="2000"/>
        </a:p>
      </dgm:t>
    </dgm:pt>
    <dgm:pt modelId="{07351F98-8687-47DC-9E09-EE313614D06C}">
      <dgm:prSet custT="1"/>
      <dgm:spPr/>
      <dgm:t>
        <a:bodyPr/>
        <a:lstStyle/>
        <a:p>
          <a:r>
            <a:rPr lang="en-US" sz="1200" dirty="0" smtClean="0"/>
            <a:t>Modify / Query</a:t>
          </a:r>
        </a:p>
      </dgm:t>
    </dgm:pt>
    <dgm:pt modelId="{62D17691-7A99-4106-9349-03CAC3B35564}" type="parTrans" cxnId="{709DA0ED-D738-47ED-87CD-6DB360C54E09}">
      <dgm:prSet/>
      <dgm:spPr/>
      <dgm:t>
        <a:bodyPr/>
        <a:lstStyle/>
        <a:p>
          <a:endParaRPr lang="en-US" sz="2000"/>
        </a:p>
      </dgm:t>
    </dgm:pt>
    <dgm:pt modelId="{F9E8EE2A-85AC-4236-AA0C-1FE72F26DB1D}" type="sibTrans" cxnId="{709DA0ED-D738-47ED-87CD-6DB360C54E09}">
      <dgm:prSet/>
      <dgm:spPr/>
      <dgm:t>
        <a:bodyPr/>
        <a:lstStyle/>
        <a:p>
          <a:endParaRPr lang="en-US" sz="2000"/>
        </a:p>
      </dgm:t>
    </dgm:pt>
    <dgm:pt modelId="{DAEC8CE7-9975-4C1C-84ED-90FED80DA9B4}">
      <dgm:prSet phldrT="[Text]" custT="1"/>
      <dgm:spPr/>
      <dgm:t>
        <a:bodyPr/>
        <a:lstStyle/>
        <a:p>
          <a:pPr algn="l"/>
          <a:r>
            <a:rPr lang="en-US" sz="1200" dirty="0" smtClean="0"/>
            <a:t>Integrate</a:t>
          </a:r>
          <a:endParaRPr lang="en-US" sz="1200" dirty="0"/>
        </a:p>
      </dgm:t>
    </dgm:pt>
    <dgm:pt modelId="{B519A6F9-4612-41F1-B287-CB3E593473C8}" type="parTrans" cxnId="{90CBF627-A563-4F2B-9129-51EDC16A5B23}">
      <dgm:prSet/>
      <dgm:spPr/>
      <dgm:t>
        <a:bodyPr/>
        <a:lstStyle/>
        <a:p>
          <a:endParaRPr lang="en-US" sz="2000"/>
        </a:p>
      </dgm:t>
    </dgm:pt>
    <dgm:pt modelId="{8CE62E2E-E879-4EEF-8F02-5EF11E206775}" type="sibTrans" cxnId="{90CBF627-A563-4F2B-9129-51EDC16A5B23}">
      <dgm:prSet/>
      <dgm:spPr/>
      <dgm:t>
        <a:bodyPr/>
        <a:lstStyle/>
        <a:p>
          <a:endParaRPr lang="en-US" sz="2000"/>
        </a:p>
      </dgm:t>
    </dgm:pt>
    <dgm:pt modelId="{81FE2C56-9704-479A-AEA1-E6FA26DBFB3B}">
      <dgm:prSet custT="1"/>
      <dgm:spPr/>
      <dgm:t>
        <a:bodyPr/>
        <a:lstStyle/>
        <a:p>
          <a:r>
            <a:rPr lang="en-US" sz="1200" dirty="0" smtClean="0"/>
            <a:t>Enrichment &amp; Design</a:t>
          </a:r>
        </a:p>
      </dgm:t>
    </dgm:pt>
    <dgm:pt modelId="{A7B37078-6F77-4E56-88DF-D112B9363E4D}" type="parTrans" cxnId="{B111302E-97AD-4284-AD17-DD13CC1F976A}">
      <dgm:prSet/>
      <dgm:spPr/>
      <dgm:t>
        <a:bodyPr/>
        <a:lstStyle/>
        <a:p>
          <a:endParaRPr lang="en-US" sz="2000"/>
        </a:p>
      </dgm:t>
    </dgm:pt>
    <dgm:pt modelId="{6FDC6775-48FF-494F-976D-8BF2276CAC5C}" type="sibTrans" cxnId="{B111302E-97AD-4284-AD17-DD13CC1F976A}">
      <dgm:prSet/>
      <dgm:spPr/>
      <dgm:t>
        <a:bodyPr/>
        <a:lstStyle/>
        <a:p>
          <a:endParaRPr lang="en-US" sz="2000"/>
        </a:p>
      </dgm:t>
    </dgm:pt>
    <dgm:pt modelId="{BC8B6304-C7D5-4589-A1F3-5C2FE031ADC4}">
      <dgm:prSet phldrT="[Text]" custT="1"/>
      <dgm:spPr/>
      <dgm:t>
        <a:bodyPr/>
        <a:lstStyle/>
        <a:p>
          <a:pPr algn="l"/>
          <a:r>
            <a:rPr lang="en-US" sz="1200" dirty="0" smtClean="0"/>
            <a:t>Deliver</a:t>
          </a:r>
        </a:p>
        <a:p>
          <a:pPr algn="l"/>
          <a:endParaRPr lang="en-US" sz="1100" dirty="0"/>
        </a:p>
      </dgm:t>
    </dgm:pt>
    <dgm:pt modelId="{E8DA4E5E-A219-4FF0-BF4E-C53F6DB920DA}" type="parTrans" cxnId="{79C793CF-A6C4-4D72-8408-CF7BF69BAA76}">
      <dgm:prSet/>
      <dgm:spPr/>
      <dgm:t>
        <a:bodyPr/>
        <a:lstStyle/>
        <a:p>
          <a:endParaRPr lang="en-US" sz="2000"/>
        </a:p>
      </dgm:t>
    </dgm:pt>
    <dgm:pt modelId="{654C13AC-375E-49CF-BD04-9D4B3B0F32C4}" type="sibTrans" cxnId="{79C793CF-A6C4-4D72-8408-CF7BF69BAA76}">
      <dgm:prSet/>
      <dgm:spPr/>
      <dgm:t>
        <a:bodyPr/>
        <a:lstStyle/>
        <a:p>
          <a:endParaRPr lang="en-US" sz="2000"/>
        </a:p>
      </dgm:t>
    </dgm:pt>
    <dgm:pt modelId="{11CBB34C-CE76-406C-A429-7D0BC7D1AF91}" type="pres">
      <dgm:prSet presAssocID="{2EACA675-4BC5-4926-85E3-C92DADD52068}" presName="Name0" presStyleCnt="0">
        <dgm:presLayoutVars>
          <dgm:dir/>
          <dgm:resizeHandles val="exact"/>
        </dgm:presLayoutVars>
      </dgm:prSet>
      <dgm:spPr/>
    </dgm:pt>
    <dgm:pt modelId="{A01C745A-408F-45E1-9A4B-4C8B867B7E35}" type="pres">
      <dgm:prSet presAssocID="{A24B3BD2-615B-46A4-93AA-83E8EDCC0971}" presName="composite" presStyleCnt="0"/>
      <dgm:spPr/>
    </dgm:pt>
    <dgm:pt modelId="{91CAE72B-25F6-4870-B05C-CA50EA234718}" type="pres">
      <dgm:prSet presAssocID="{A24B3BD2-615B-46A4-93AA-83E8EDCC0971}" presName="bgChev" presStyleLbl="node1" presStyleIdx="0" presStyleCnt="3"/>
      <dgm:spPr/>
      <dgm:t>
        <a:bodyPr/>
        <a:lstStyle/>
        <a:p>
          <a:endParaRPr lang="en-US"/>
        </a:p>
      </dgm:t>
    </dgm:pt>
    <dgm:pt modelId="{D4C5FC3E-5767-4EBC-812E-A75130E7D878}" type="pres">
      <dgm:prSet presAssocID="{A24B3BD2-615B-46A4-93AA-83E8EDCC0971}" presName="txNode" presStyleLbl="fgAcc1" presStyleIdx="0" presStyleCnt="3" custScaleY="143506" custLinFactNeighborX="-419" custLinFactNeighborY="-229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8DC80-F059-4B9C-867C-E68A04F46619}" type="pres">
      <dgm:prSet presAssocID="{5C533E9E-E32E-4F4D-A079-87750B318821}" presName="compositeSpace" presStyleCnt="0"/>
      <dgm:spPr/>
    </dgm:pt>
    <dgm:pt modelId="{64E89210-6B7F-4A7C-8463-A142BD89BD8C}" type="pres">
      <dgm:prSet presAssocID="{8DE377B9-2A9C-44E0-95D3-32DD9D2497E8}" presName="composite" presStyleCnt="0"/>
      <dgm:spPr/>
    </dgm:pt>
    <dgm:pt modelId="{F9D34038-0D2C-411E-847D-4A217D9FA014}" type="pres">
      <dgm:prSet presAssocID="{8DE377B9-2A9C-44E0-95D3-32DD9D2497E8}" presName="bgChev" presStyleLbl="node1" presStyleIdx="1" presStyleCnt="3"/>
      <dgm:spPr/>
    </dgm:pt>
    <dgm:pt modelId="{B9287DED-C31A-407B-BFDB-89BEACADB4E0}" type="pres">
      <dgm:prSet presAssocID="{8DE377B9-2A9C-44E0-95D3-32DD9D2497E8}" presName="txNode" presStyleLbl="fgAcc1" presStyleIdx="1" presStyleCnt="3" custScaleY="194849" custLinFactNeighborY="-256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00FB34-C387-498B-B159-44039953897D}" type="pres">
      <dgm:prSet presAssocID="{5A872BE8-53C7-450C-8425-89E36A930CEA}" presName="compositeSpace" presStyleCnt="0"/>
      <dgm:spPr/>
    </dgm:pt>
    <dgm:pt modelId="{7C5D62DD-B03D-418D-B195-A066873DE77E}" type="pres">
      <dgm:prSet presAssocID="{FA3DA574-0BC3-4D21-B7D9-E62F010FC0FD}" presName="composite" presStyleCnt="0"/>
      <dgm:spPr/>
    </dgm:pt>
    <dgm:pt modelId="{25A9AFFE-EDA8-4D8C-9629-F459184B9CD6}" type="pres">
      <dgm:prSet presAssocID="{FA3DA574-0BC3-4D21-B7D9-E62F010FC0FD}" presName="bgChev" presStyleLbl="node1" presStyleIdx="2" presStyleCnt="3"/>
      <dgm:spPr/>
    </dgm:pt>
    <dgm:pt modelId="{7D198A57-0D36-4475-87D2-2BA42612914D}" type="pres">
      <dgm:prSet presAssocID="{FA3DA574-0BC3-4D21-B7D9-E62F010FC0FD}" presName="txNode" presStyleLbl="fgAcc1" presStyleIdx="2" presStyleCnt="3" custScaleY="251873" custLinFactNeighborY="-22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BC8F29-1319-4D57-AD6C-38A625865246}" type="presOf" srcId="{BC8B6304-C7D5-4589-A1F3-5C2FE031ADC4}" destId="{D4C5FC3E-5767-4EBC-812E-A75130E7D878}" srcOrd="0" destOrd="5" presId="urn:microsoft.com/office/officeart/2005/8/layout/chevronAccent+Icon"/>
    <dgm:cxn modelId="{B111302E-97AD-4284-AD17-DD13CC1F976A}" srcId="{8DE377B9-2A9C-44E0-95D3-32DD9D2497E8}" destId="{81FE2C56-9704-479A-AEA1-E6FA26DBFB3B}" srcOrd="2" destOrd="0" parTransId="{A7B37078-6F77-4E56-88DF-D112B9363E4D}" sibTransId="{6FDC6775-48FF-494F-976D-8BF2276CAC5C}"/>
    <dgm:cxn modelId="{A9A180BC-1EF0-4D04-87EF-E477773A7EEE}" srcId="{2EACA675-4BC5-4926-85E3-C92DADD52068}" destId="{A24B3BD2-615B-46A4-93AA-83E8EDCC0971}" srcOrd="0" destOrd="0" parTransId="{E5700102-E229-4DF7-ADB8-4BA8CF3FFEDD}" sibTransId="{5C533E9E-E32E-4F4D-A079-87750B318821}"/>
    <dgm:cxn modelId="{70B0D8EA-0718-491A-9917-336DD4986DF1}" type="presOf" srcId="{AA17F03B-12AD-4DD1-8968-48CA092A94EE}" destId="{B9287DED-C31A-407B-BFDB-89BEACADB4E0}" srcOrd="0" destOrd="1" presId="urn:microsoft.com/office/officeart/2005/8/layout/chevronAccent+Icon"/>
    <dgm:cxn modelId="{57236E87-504F-49B1-9C6A-FCD65D5B8C09}" type="presOf" srcId="{6D9CA150-83FE-41D8-B434-D4B955991EB3}" destId="{7D198A57-0D36-4475-87D2-2BA42612914D}" srcOrd="0" destOrd="9" presId="urn:microsoft.com/office/officeart/2005/8/layout/chevronAccent+Icon"/>
    <dgm:cxn modelId="{EB9DCE7B-4C38-49A2-9DAA-DB722B7CAE36}" type="presOf" srcId="{DAEC8CE7-9975-4C1C-84ED-90FED80DA9B4}" destId="{D4C5FC3E-5767-4EBC-812E-A75130E7D878}" srcOrd="0" destOrd="4" presId="urn:microsoft.com/office/officeart/2005/8/layout/chevronAccent+Icon"/>
    <dgm:cxn modelId="{9EE94AEF-04AF-41ED-A2DA-942C3F86F303}" type="presOf" srcId="{1CEC9F48-2BD8-479A-BB40-D0F7E7306B5E}" destId="{7D198A57-0D36-4475-87D2-2BA42612914D}" srcOrd="0" destOrd="10" presId="urn:microsoft.com/office/officeart/2005/8/layout/chevronAccent+Icon"/>
    <dgm:cxn modelId="{C0AE66DF-002A-41DF-821A-21E20833E9FD}" srcId="{FA3DA574-0BC3-4D21-B7D9-E62F010FC0FD}" destId="{16B82681-0352-4148-912C-049F0E2EE474}" srcOrd="0" destOrd="0" parTransId="{BB10A957-3239-4C4E-A8FC-EAFED56BAA93}" sibTransId="{D9B5729E-93D0-46CA-B714-41D93C23D1A8}"/>
    <dgm:cxn modelId="{92BAE4D0-4DE4-4460-82EB-6C2A8630B182}" type="presOf" srcId="{07351F98-8687-47DC-9E09-EE313614D06C}" destId="{7D198A57-0D36-4475-87D2-2BA42612914D}" srcOrd="0" destOrd="6" presId="urn:microsoft.com/office/officeart/2005/8/layout/chevronAccent+Icon"/>
    <dgm:cxn modelId="{B798463D-4A2D-45D8-B147-B9AAFFF04161}" type="presOf" srcId="{81FE2C56-9704-479A-AEA1-E6FA26DBFB3B}" destId="{B9287DED-C31A-407B-BFDB-89BEACADB4E0}" srcOrd="0" destOrd="3" presId="urn:microsoft.com/office/officeart/2005/8/layout/chevronAccent+Icon"/>
    <dgm:cxn modelId="{4A9C4FA2-AE6F-44FB-8FBC-9063864C2061}" srcId="{8DE377B9-2A9C-44E0-95D3-32DD9D2497E8}" destId="{D4B58B4F-7CDA-4047-B4E0-849E1F7E04EE}" srcOrd="1" destOrd="0" parTransId="{405F5676-F58E-4004-BECC-F189E8C39E7E}" sibTransId="{70C21184-3972-44B3-B438-B1C9F6574AD8}"/>
    <dgm:cxn modelId="{79C793CF-A6C4-4D72-8408-CF7BF69BAA76}" srcId="{A24B3BD2-615B-46A4-93AA-83E8EDCC0971}" destId="{BC8B6304-C7D5-4589-A1F3-5C2FE031ADC4}" srcOrd="4" destOrd="0" parTransId="{E8DA4E5E-A219-4FF0-BF4E-C53F6DB920DA}" sibTransId="{654C13AC-375E-49CF-BD04-9D4B3B0F32C4}"/>
    <dgm:cxn modelId="{14901CCA-C4A9-4ACE-A1C3-6A6E4435AFE2}" type="presOf" srcId="{76F1D079-0F1F-45C1-BABF-A68A14CF62D2}" destId="{7D198A57-0D36-4475-87D2-2BA42612914D}" srcOrd="0" destOrd="4" presId="urn:microsoft.com/office/officeart/2005/8/layout/chevronAccent+Icon"/>
    <dgm:cxn modelId="{459FB832-9E0E-4FA9-B5C6-C42C5014B7A1}" srcId="{2EACA675-4BC5-4926-85E3-C92DADD52068}" destId="{8DE377B9-2A9C-44E0-95D3-32DD9D2497E8}" srcOrd="1" destOrd="0" parTransId="{EC6B8F6E-74D5-4EE4-99A4-735D81831614}" sibTransId="{5A872BE8-53C7-450C-8425-89E36A930CEA}"/>
    <dgm:cxn modelId="{3FC27389-C471-4949-9B81-D4612D0E4316}" srcId="{FA3DA574-0BC3-4D21-B7D9-E62F010FC0FD}" destId="{358FEB11-4251-4AE1-B146-EC446329204E}" srcOrd="4" destOrd="0" parTransId="{742202D3-9613-4804-A7BA-AC720D99DEF7}" sibTransId="{0E6B9D06-431D-40E6-87A0-8DB0E423061C}"/>
    <dgm:cxn modelId="{A56C3C27-ABE0-44A5-B3AF-8A9541FC71F9}" type="presOf" srcId="{92FD1B06-683C-4DC9-9710-3F8577461412}" destId="{7D198A57-0D36-4475-87D2-2BA42612914D}" srcOrd="0" destOrd="7" presId="urn:microsoft.com/office/officeart/2005/8/layout/chevronAccent+Icon"/>
    <dgm:cxn modelId="{FDCEADDF-DDB7-4A5C-AA3F-C6D8954563F4}" srcId="{8DE377B9-2A9C-44E0-95D3-32DD9D2497E8}" destId="{AA17F03B-12AD-4DD1-8968-48CA092A94EE}" srcOrd="0" destOrd="0" parTransId="{5DCD3B68-C160-4345-81C3-4F4FA393C653}" sibTransId="{D79AD059-5D3D-422D-A3BE-289F7C00C568}"/>
    <dgm:cxn modelId="{43D69BBD-F17C-4CDF-9731-27DD29F9FAC8}" srcId="{FA3DA574-0BC3-4D21-B7D9-E62F010FC0FD}" destId="{76F1D079-0F1F-45C1-BABF-A68A14CF62D2}" srcOrd="3" destOrd="0" parTransId="{1C271CBB-7242-4466-960A-42A9B4EBB507}" sibTransId="{33BD149A-D13E-4DB5-89FC-71A486A06326}"/>
    <dgm:cxn modelId="{709DA0ED-D738-47ED-87CD-6DB360C54E09}" srcId="{FA3DA574-0BC3-4D21-B7D9-E62F010FC0FD}" destId="{07351F98-8687-47DC-9E09-EE313614D06C}" srcOrd="5" destOrd="0" parTransId="{62D17691-7A99-4106-9349-03CAC3B35564}" sibTransId="{F9E8EE2A-85AC-4236-AA0C-1FE72F26DB1D}"/>
    <dgm:cxn modelId="{73AE15A8-DFE7-48DC-95E7-E30810A0F454}" srcId="{A24B3BD2-615B-46A4-93AA-83E8EDCC0971}" destId="{DBAD6C7E-669D-4691-8900-C00A771EF066}" srcOrd="2" destOrd="0" parTransId="{944C6045-F56A-4D5E-87A8-6ADAED5CCD6D}" sibTransId="{566EC821-5E95-4029-9B5B-8B38F17012CA}"/>
    <dgm:cxn modelId="{09148412-67DD-41CF-B37B-A7C355612C5C}" srcId="{8DE377B9-2A9C-44E0-95D3-32DD9D2497E8}" destId="{B1F3FDF9-196F-4881-9166-ACB50108D6B5}" srcOrd="6" destOrd="0" parTransId="{804FF672-5CCE-458B-8ED5-CEE97B8ACBDD}" sibTransId="{E617429A-0860-4641-A206-0889E294ED8B}"/>
    <dgm:cxn modelId="{50D2B261-D0F2-4CA4-B7DB-921A77F462E4}" type="presOf" srcId="{B942B345-1920-40C5-945D-FF633DE06102}" destId="{B9287DED-C31A-407B-BFDB-89BEACADB4E0}" srcOrd="0" destOrd="5" presId="urn:microsoft.com/office/officeart/2005/8/layout/chevronAccent+Icon"/>
    <dgm:cxn modelId="{0795A568-DDB8-4A91-85BE-27510331369C}" type="presOf" srcId="{B1F3FDF9-196F-4881-9166-ACB50108D6B5}" destId="{B9287DED-C31A-407B-BFDB-89BEACADB4E0}" srcOrd="0" destOrd="7" presId="urn:microsoft.com/office/officeart/2005/8/layout/chevronAccent+Icon"/>
    <dgm:cxn modelId="{5D43A95A-63B8-4EA5-9190-7E56BF2A8832}" srcId="{2EACA675-4BC5-4926-85E3-C92DADD52068}" destId="{FA3DA574-0BC3-4D21-B7D9-E62F010FC0FD}" srcOrd="2" destOrd="0" parTransId="{74A50208-54DA-44F7-8985-AD4EB1672B3E}" sibTransId="{9D68AEED-646B-4771-ACD9-BBB45260961C}"/>
    <dgm:cxn modelId="{5CB088F6-F29B-44C8-BA6A-22B33273B5F8}" srcId="{FA3DA574-0BC3-4D21-B7D9-E62F010FC0FD}" destId="{B277FFE1-9CAF-4357-893D-7B50BE01A4CD}" srcOrd="7" destOrd="0" parTransId="{E5DFA6BE-CDD1-423E-9C92-A2D2A73EB667}" sibTransId="{1AB1D70B-1576-42C7-9114-A5529B354E12}"/>
    <dgm:cxn modelId="{66545C85-068A-428E-8325-B70F13C06F2A}" srcId="{FA3DA574-0BC3-4D21-B7D9-E62F010FC0FD}" destId="{92FD1B06-683C-4DC9-9710-3F8577461412}" srcOrd="6" destOrd="0" parTransId="{6A9DCB9B-BF92-4435-B151-117F8B612B3E}" sibTransId="{E5B3FDAE-DF0B-4873-9C2A-08DD67BFCA08}"/>
    <dgm:cxn modelId="{A41D44DD-DAB4-4BE0-80ED-908268AE270D}" type="presOf" srcId="{12800C60-0194-42A5-BDA8-BA040E45C7F9}" destId="{B9287DED-C31A-407B-BFDB-89BEACADB4E0}" srcOrd="0" destOrd="4" presId="urn:microsoft.com/office/officeart/2005/8/layout/chevronAccent+Icon"/>
    <dgm:cxn modelId="{08F3B3A3-0131-45D4-8617-1E515878B287}" type="presOf" srcId="{16B82681-0352-4148-912C-049F0E2EE474}" destId="{7D198A57-0D36-4475-87D2-2BA42612914D}" srcOrd="0" destOrd="1" presId="urn:microsoft.com/office/officeart/2005/8/layout/chevronAccent+Icon"/>
    <dgm:cxn modelId="{BFCDB864-9E49-48BF-8C7C-C5A3CBE9B0CB}" type="presOf" srcId="{B277FFE1-9CAF-4357-893D-7B50BE01A4CD}" destId="{7D198A57-0D36-4475-87D2-2BA42612914D}" srcOrd="0" destOrd="8" presId="urn:microsoft.com/office/officeart/2005/8/layout/chevronAccent+Icon"/>
    <dgm:cxn modelId="{126B9315-34B0-4C7C-ABE2-D51696293A1C}" type="presOf" srcId="{D6490C9A-B318-4C14-BC73-C6638E535DC7}" destId="{7D198A57-0D36-4475-87D2-2BA42612914D}" srcOrd="0" destOrd="3" presId="urn:microsoft.com/office/officeart/2005/8/layout/chevronAccent+Icon"/>
    <dgm:cxn modelId="{11E2658A-E970-4E9D-90CD-2E7E3157756D}" type="presOf" srcId="{DBAD6C7E-669D-4691-8900-C00A771EF066}" destId="{D4C5FC3E-5767-4EBC-812E-A75130E7D878}" srcOrd="0" destOrd="3" presId="urn:microsoft.com/office/officeart/2005/8/layout/chevronAccent+Icon"/>
    <dgm:cxn modelId="{A79D4EA4-081F-4143-A2C3-0C1D705CB773}" srcId="{A24B3BD2-615B-46A4-93AA-83E8EDCC0971}" destId="{9D1A2649-A089-4BB9-B0C9-7437B2D7AA0D}" srcOrd="1" destOrd="0" parTransId="{57C698CC-DFDC-44B1-852C-1461E83115AE}" sibTransId="{0342EC35-5941-4F4F-9AF7-BC96C7ACBFFC}"/>
    <dgm:cxn modelId="{1F792801-F994-4576-A100-03A81DC04E9D}" type="presOf" srcId="{8DE377B9-2A9C-44E0-95D3-32DD9D2497E8}" destId="{B9287DED-C31A-407B-BFDB-89BEACADB4E0}" srcOrd="0" destOrd="0" presId="urn:microsoft.com/office/officeart/2005/8/layout/chevronAccent+Icon"/>
    <dgm:cxn modelId="{AABC1626-F569-41EE-8C08-C2A6DE1A3394}" srcId="{8DE377B9-2A9C-44E0-95D3-32DD9D2497E8}" destId="{12800C60-0194-42A5-BDA8-BA040E45C7F9}" srcOrd="3" destOrd="0" parTransId="{AF86F071-506A-4A23-BA8F-ECF18760F47D}" sibTransId="{08C444BD-42FD-4BE6-AE79-DE7ABBF64A0D}"/>
    <dgm:cxn modelId="{27A5F904-EA05-4078-BADE-A7E490EA5821}" type="presOf" srcId="{635B0C84-EDCD-4312-93ED-57B998CF4588}" destId="{D4C5FC3E-5767-4EBC-812E-A75130E7D878}" srcOrd="0" destOrd="1" presId="urn:microsoft.com/office/officeart/2005/8/layout/chevronAccent+Icon"/>
    <dgm:cxn modelId="{ED26E7B7-7C8B-43F8-9094-B0AA43D47FB5}" type="presOf" srcId="{358FEB11-4251-4AE1-B146-EC446329204E}" destId="{7D198A57-0D36-4475-87D2-2BA42612914D}" srcOrd="0" destOrd="5" presId="urn:microsoft.com/office/officeart/2005/8/layout/chevronAccent+Icon"/>
    <dgm:cxn modelId="{4BC36B63-B172-48B7-94BC-F3A921838CF0}" type="presOf" srcId="{2D9F69E5-42A6-4026-AAA4-ADFA51D661DE}" destId="{B9287DED-C31A-407B-BFDB-89BEACADB4E0}" srcOrd="0" destOrd="6" presId="urn:microsoft.com/office/officeart/2005/8/layout/chevronAccent+Icon"/>
    <dgm:cxn modelId="{90CBF627-A563-4F2B-9129-51EDC16A5B23}" srcId="{A24B3BD2-615B-46A4-93AA-83E8EDCC0971}" destId="{DAEC8CE7-9975-4C1C-84ED-90FED80DA9B4}" srcOrd="3" destOrd="0" parTransId="{B519A6F9-4612-41F1-B287-CB3E593473C8}" sibTransId="{8CE62E2E-E879-4EEF-8F02-5EF11E206775}"/>
    <dgm:cxn modelId="{545C64C2-C4C5-4B94-B3B1-2BF2062383FA}" srcId="{FA3DA574-0BC3-4D21-B7D9-E62F010FC0FD}" destId="{D6490C9A-B318-4C14-BC73-C6638E535DC7}" srcOrd="2" destOrd="0" parTransId="{160780B3-4DF6-4F64-A84F-D30781EBE156}" sibTransId="{6259F105-D941-4E89-9932-8A98BD4D4A07}"/>
    <dgm:cxn modelId="{15F12A02-C7A8-4C04-A60E-47AFD0F80E26}" srcId="{A24B3BD2-615B-46A4-93AA-83E8EDCC0971}" destId="{635B0C84-EDCD-4312-93ED-57B998CF4588}" srcOrd="0" destOrd="0" parTransId="{65B7FABD-8EB5-432B-97A9-B7F795FC765B}" sibTransId="{321018AE-6B48-467D-8E78-D1E38444A4DE}"/>
    <dgm:cxn modelId="{B8AF0DE5-ACEB-4502-9E2D-31A49230A254}" srcId="{8DE377B9-2A9C-44E0-95D3-32DD9D2497E8}" destId="{2D9F69E5-42A6-4026-AAA4-ADFA51D661DE}" srcOrd="5" destOrd="0" parTransId="{79123F1F-A69F-4B14-8B6F-5637BC16CF82}" sibTransId="{6D8AAE74-2BBE-458A-802E-C906112B42C1}"/>
    <dgm:cxn modelId="{B7C6B86E-FA41-48F6-A3AB-2BA53EB36E9D}" srcId="{FA3DA574-0BC3-4D21-B7D9-E62F010FC0FD}" destId="{1CEC9F48-2BD8-479A-BB40-D0F7E7306B5E}" srcOrd="9" destOrd="0" parTransId="{57BF21D9-6B3C-4C5D-BF24-D187DC5F42C5}" sibTransId="{3DD858D1-3D86-4271-BE60-A75DD5F0A95F}"/>
    <dgm:cxn modelId="{225A3670-277C-4E57-94B7-035B68059B2C}" type="presOf" srcId="{9D1A2649-A089-4BB9-B0C9-7437B2D7AA0D}" destId="{D4C5FC3E-5767-4EBC-812E-A75130E7D878}" srcOrd="0" destOrd="2" presId="urn:microsoft.com/office/officeart/2005/8/layout/chevronAccent+Icon"/>
    <dgm:cxn modelId="{0E768C2E-4B49-4C94-AB57-BFEA1A2A3433}" srcId="{8DE377B9-2A9C-44E0-95D3-32DD9D2497E8}" destId="{B942B345-1920-40C5-945D-FF633DE06102}" srcOrd="4" destOrd="0" parTransId="{BD52B1AB-3E01-49C9-AD20-57269BF8247D}" sibTransId="{C9B09549-EBA3-4786-891A-EE51E61A372E}"/>
    <dgm:cxn modelId="{B48AAC3B-DB91-4BD3-9135-94D0AAAB966E}" srcId="{FA3DA574-0BC3-4D21-B7D9-E62F010FC0FD}" destId="{6D9CA150-83FE-41D8-B434-D4B955991EB3}" srcOrd="8" destOrd="0" parTransId="{5E301147-5851-4C96-839A-F92E0620EA91}" sibTransId="{80FC8A04-656D-440C-B87E-2C859358EA08}"/>
    <dgm:cxn modelId="{DDDA0D13-50F9-48DD-9711-22DF7CE1B194}" type="presOf" srcId="{A1A5D9E5-63EB-40BE-A619-CC7247F2E496}" destId="{7D198A57-0D36-4475-87D2-2BA42612914D}" srcOrd="0" destOrd="2" presId="urn:microsoft.com/office/officeart/2005/8/layout/chevronAccent+Icon"/>
    <dgm:cxn modelId="{9FCABC74-8C70-4F98-8D26-70B227651B08}" srcId="{FA3DA574-0BC3-4D21-B7D9-E62F010FC0FD}" destId="{A1A5D9E5-63EB-40BE-A619-CC7247F2E496}" srcOrd="1" destOrd="0" parTransId="{3629187B-7C54-447D-AE60-002E1EA992AD}" sibTransId="{BCF40D2B-42A2-4B14-BDAE-2856C202A607}"/>
    <dgm:cxn modelId="{7F4AC4A8-1364-4F0F-A540-6C6AD45A36F7}" type="presOf" srcId="{FA3DA574-0BC3-4D21-B7D9-E62F010FC0FD}" destId="{7D198A57-0D36-4475-87D2-2BA42612914D}" srcOrd="0" destOrd="0" presId="urn:microsoft.com/office/officeart/2005/8/layout/chevronAccent+Icon"/>
    <dgm:cxn modelId="{922BEC43-1418-420B-A969-FAB6B95DAFAF}" type="presOf" srcId="{D4B58B4F-7CDA-4047-B4E0-849E1F7E04EE}" destId="{B9287DED-C31A-407B-BFDB-89BEACADB4E0}" srcOrd="0" destOrd="2" presId="urn:microsoft.com/office/officeart/2005/8/layout/chevronAccent+Icon"/>
    <dgm:cxn modelId="{C8ADD5A2-07AC-47F5-ABBE-1C6806DF85BE}" type="presOf" srcId="{2EACA675-4BC5-4926-85E3-C92DADD52068}" destId="{11CBB34C-CE76-406C-A429-7D0BC7D1AF91}" srcOrd="0" destOrd="0" presId="urn:microsoft.com/office/officeart/2005/8/layout/chevronAccent+Icon"/>
    <dgm:cxn modelId="{9B44C172-F385-4178-821A-A18C31226AE1}" type="presOf" srcId="{A24B3BD2-615B-46A4-93AA-83E8EDCC0971}" destId="{D4C5FC3E-5767-4EBC-812E-A75130E7D878}" srcOrd="0" destOrd="0" presId="urn:microsoft.com/office/officeart/2005/8/layout/chevronAccent+Icon"/>
    <dgm:cxn modelId="{AE7334E4-634E-41C8-859E-C874511D7B73}" type="presParOf" srcId="{11CBB34C-CE76-406C-A429-7D0BC7D1AF91}" destId="{A01C745A-408F-45E1-9A4B-4C8B867B7E35}" srcOrd="0" destOrd="0" presId="urn:microsoft.com/office/officeart/2005/8/layout/chevronAccent+Icon"/>
    <dgm:cxn modelId="{8974A3E8-FA24-404E-8891-E4E534AD9425}" type="presParOf" srcId="{A01C745A-408F-45E1-9A4B-4C8B867B7E35}" destId="{91CAE72B-25F6-4870-B05C-CA50EA234718}" srcOrd="0" destOrd="0" presId="urn:microsoft.com/office/officeart/2005/8/layout/chevronAccent+Icon"/>
    <dgm:cxn modelId="{8BB8D542-EB46-4670-B3B3-87905FA469BE}" type="presParOf" srcId="{A01C745A-408F-45E1-9A4B-4C8B867B7E35}" destId="{D4C5FC3E-5767-4EBC-812E-A75130E7D878}" srcOrd="1" destOrd="0" presId="urn:microsoft.com/office/officeart/2005/8/layout/chevronAccent+Icon"/>
    <dgm:cxn modelId="{53B9C13C-CB85-4F57-9246-555D0C04D5E0}" type="presParOf" srcId="{11CBB34C-CE76-406C-A429-7D0BC7D1AF91}" destId="{C948DC80-F059-4B9C-867C-E68A04F46619}" srcOrd="1" destOrd="0" presId="urn:microsoft.com/office/officeart/2005/8/layout/chevronAccent+Icon"/>
    <dgm:cxn modelId="{981BE7FF-44A3-46CB-806E-822C77D809C2}" type="presParOf" srcId="{11CBB34C-CE76-406C-A429-7D0BC7D1AF91}" destId="{64E89210-6B7F-4A7C-8463-A142BD89BD8C}" srcOrd="2" destOrd="0" presId="urn:microsoft.com/office/officeart/2005/8/layout/chevronAccent+Icon"/>
    <dgm:cxn modelId="{D32D2705-58B2-48C7-91BF-09B36954EED5}" type="presParOf" srcId="{64E89210-6B7F-4A7C-8463-A142BD89BD8C}" destId="{F9D34038-0D2C-411E-847D-4A217D9FA014}" srcOrd="0" destOrd="0" presId="urn:microsoft.com/office/officeart/2005/8/layout/chevronAccent+Icon"/>
    <dgm:cxn modelId="{D7083AE5-A84A-41F4-BDD3-DD8AC7C4E258}" type="presParOf" srcId="{64E89210-6B7F-4A7C-8463-A142BD89BD8C}" destId="{B9287DED-C31A-407B-BFDB-89BEACADB4E0}" srcOrd="1" destOrd="0" presId="urn:microsoft.com/office/officeart/2005/8/layout/chevronAccent+Icon"/>
    <dgm:cxn modelId="{A1C309D4-EC69-4940-9336-C8CA5F016D25}" type="presParOf" srcId="{11CBB34C-CE76-406C-A429-7D0BC7D1AF91}" destId="{7B00FB34-C387-498B-B159-44039953897D}" srcOrd="3" destOrd="0" presId="urn:microsoft.com/office/officeart/2005/8/layout/chevronAccent+Icon"/>
    <dgm:cxn modelId="{92791B5E-5690-42E4-B907-4A0F5E29B4F2}" type="presParOf" srcId="{11CBB34C-CE76-406C-A429-7D0BC7D1AF91}" destId="{7C5D62DD-B03D-418D-B195-A066873DE77E}" srcOrd="4" destOrd="0" presId="urn:microsoft.com/office/officeart/2005/8/layout/chevronAccent+Icon"/>
    <dgm:cxn modelId="{0694CD2F-0806-4D3E-B9BA-0FF3F0D038AC}" type="presParOf" srcId="{7C5D62DD-B03D-418D-B195-A066873DE77E}" destId="{25A9AFFE-EDA8-4D8C-9629-F459184B9CD6}" srcOrd="0" destOrd="0" presId="urn:microsoft.com/office/officeart/2005/8/layout/chevronAccent+Icon"/>
    <dgm:cxn modelId="{545F6096-1FEA-4F21-BC16-DC33DEACBB8A}" type="presParOf" srcId="{7C5D62DD-B03D-418D-B195-A066873DE77E}" destId="{7D198A57-0D36-4475-87D2-2BA42612914D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AE72B-25F6-4870-B05C-CA50EA234718}">
      <dsp:nvSpPr>
        <dsp:cNvPr id="0" name=""/>
        <dsp:cNvSpPr/>
      </dsp:nvSpPr>
      <dsp:spPr>
        <a:xfrm>
          <a:off x="1108" y="985674"/>
          <a:ext cx="2786336" cy="1075525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C5FC3E-5767-4EBC-812E-A75130E7D878}">
      <dsp:nvSpPr>
        <dsp:cNvPr id="0" name=""/>
        <dsp:cNvSpPr/>
      </dsp:nvSpPr>
      <dsp:spPr>
        <a:xfrm>
          <a:off x="734273" y="774150"/>
          <a:ext cx="2352906" cy="15434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VNF Provider: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Design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Develop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Test (certify)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Integrate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Deliver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</dsp:txBody>
      <dsp:txXfrm>
        <a:off x="779479" y="819356"/>
        <a:ext cx="2262494" cy="1453032"/>
      </dsp:txXfrm>
    </dsp:sp>
    <dsp:sp modelId="{F9D34038-0D2C-411E-847D-4A217D9FA014}">
      <dsp:nvSpPr>
        <dsp:cNvPr id="0" name=""/>
        <dsp:cNvSpPr/>
      </dsp:nvSpPr>
      <dsp:spPr>
        <a:xfrm>
          <a:off x="3183724" y="968213"/>
          <a:ext cx="2786336" cy="1075525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287DED-C31A-407B-BFDB-89BEACADB4E0}">
      <dsp:nvSpPr>
        <dsp:cNvPr id="0" name=""/>
        <dsp:cNvSpPr/>
      </dsp:nvSpPr>
      <dsp:spPr>
        <a:xfrm>
          <a:off x="3926747" y="451062"/>
          <a:ext cx="2352906" cy="20956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Service Provider VNF </a:t>
          </a:r>
          <a:br>
            <a:rPr lang="en-US" sz="1400" b="1" kern="1200" smtClean="0"/>
          </a:br>
          <a:r>
            <a:rPr lang="en-US" sz="1400" b="1" kern="1200" smtClean="0"/>
            <a:t>Design-time</a:t>
          </a:r>
          <a:r>
            <a:rPr lang="en-US" sz="1400" b="1" kern="1200" dirty="0" smtClean="0"/>
            <a:t>: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Select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Order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Enrichment &amp; Design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Validate &amp; Certify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On-board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VNF Package (with VNFD)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End of Life</a:t>
          </a:r>
        </a:p>
      </dsp:txBody>
      <dsp:txXfrm>
        <a:off x="3988127" y="512442"/>
        <a:ext cx="2230146" cy="1972891"/>
      </dsp:txXfrm>
    </dsp:sp>
    <dsp:sp modelId="{25A9AFFE-EDA8-4D8C-9629-F459184B9CD6}">
      <dsp:nvSpPr>
        <dsp:cNvPr id="0" name=""/>
        <dsp:cNvSpPr/>
      </dsp:nvSpPr>
      <dsp:spPr>
        <a:xfrm>
          <a:off x="6366340" y="968213"/>
          <a:ext cx="2786336" cy="1075525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198A57-0D36-4475-87D2-2BA42612914D}">
      <dsp:nvSpPr>
        <dsp:cNvPr id="0" name=""/>
        <dsp:cNvSpPr/>
      </dsp:nvSpPr>
      <dsp:spPr>
        <a:xfrm>
          <a:off x="7109363" y="183762"/>
          <a:ext cx="2352906" cy="2708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Service Provider VNF </a:t>
          </a:r>
          <a:br>
            <a:rPr lang="en-US" sz="1400" b="1" kern="1200" dirty="0" smtClean="0"/>
          </a:br>
          <a:r>
            <a:rPr lang="en-US" sz="1400" b="1" kern="1200" dirty="0" smtClean="0"/>
            <a:t>Run-time: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Assemble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Assign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Service Configure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Deploy (instantiate, rebuild)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Operate (stop, restart, etc.)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Modify / Query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Monitor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Test &amp; Heal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Scale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Terminate</a:t>
          </a:r>
        </a:p>
      </dsp:txBody>
      <dsp:txXfrm>
        <a:off x="7178277" y="252676"/>
        <a:ext cx="2215078" cy="2571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92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285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="" xmlns:a16="http://schemas.microsoft.com/office/drawing/2014/main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988657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BEC001CD-3015-AB4D-8A12-5D7FDAA71519}"/>
              </a:ext>
            </a:extLst>
          </p:cNvPr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629B8225-8FFC-2545-BDCC-BBFB350DEF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5" name="Shape 72">
            <a:extLst>
              <a:ext uri="{FF2B5EF4-FFF2-40B4-BE49-F238E27FC236}">
                <a16:creationId xmlns="" xmlns:a16="http://schemas.microsoft.com/office/drawing/2014/main" id="{41EC6ED4-0CA3-434E-BD96-D3DAD952FE8F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31B52BFD-4551-034C-94F2-A36AAFA84F7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430" y="2522622"/>
            <a:ext cx="1982055" cy="180812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="" xmlns:a16="http://schemas.microsoft.com/office/drawing/2014/main" id="{86DA1FC0-53CF-7143-9912-C69A4BDB10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389039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04627" y="235714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C5B3746D-3C02-EC45-BC02-42D871A2A0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="" xmlns:a16="http://schemas.microsoft.com/office/drawing/2014/main" id="{91F2C6D1-1B67-7B40-9B88-5BAF4BCB8BC6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C553D31-624F-E34C-8B4D-323F82B33124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6F3ECE83-96EA-734F-8D00-E98D016954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18" name="Shape 72">
            <a:extLst>
              <a:ext uri="{FF2B5EF4-FFF2-40B4-BE49-F238E27FC236}">
                <a16:creationId xmlns="" xmlns:a16="http://schemas.microsoft.com/office/drawing/2014/main" id="{787C63C5-129E-0D40-BD83-D4C7CB7D440C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54812A73-BC6C-44F9-B0B3-DB3C838F8FC9}"/>
              </a:ext>
            </a:extLst>
          </p:cNvPr>
          <p:cNvSpPr/>
          <p:nvPr userDrawn="1"/>
        </p:nvSpPr>
        <p:spPr>
          <a:xfrm>
            <a:off x="16735" y="27729"/>
            <a:ext cx="12192000" cy="83075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3496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7" name="Title Placeholder 1">
            <a:extLst>
              <a:ext uri="{FF2B5EF4-FFF2-40B4-BE49-F238E27FC236}">
                <a16:creationId xmlns="" xmlns:a16="http://schemas.microsoft.com/office/drawing/2014/main" id="{99C18664-232F-8848-9BEF-A59C058DB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4" y="172609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235E48F8-E43E-4243-AB8D-C3E21B3F796F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175D87D6-ECC9-E340-B0A8-B3C81AA45B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20" name="Shape 72">
            <a:extLst>
              <a:ext uri="{FF2B5EF4-FFF2-40B4-BE49-F238E27FC236}">
                <a16:creationId xmlns="" xmlns:a16="http://schemas.microsoft.com/office/drawing/2014/main" id="{B1B80914-A253-AF44-A1FC-7B2BDDF0FFC5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301AA95-EAA7-4089-BD5A-1BF24C965D03}"/>
              </a:ext>
            </a:extLst>
          </p:cNvPr>
          <p:cNvSpPr/>
          <p:nvPr userDrawn="1"/>
        </p:nvSpPr>
        <p:spPr>
          <a:xfrm>
            <a:off x="-1" y="0"/>
            <a:ext cx="12192000" cy="88584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68416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=""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="" xmlns:a16="http://schemas.microsoft.com/office/drawing/2014/main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99742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0ADB39C-F624-774B-BD0F-0FD4A4311F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3" name="Shape 72">
            <a:extLst>
              <a:ext uri="{FF2B5EF4-FFF2-40B4-BE49-F238E27FC236}">
                <a16:creationId xmlns="" xmlns:a16="http://schemas.microsoft.com/office/drawing/2014/main" id="{1A102DA6-F312-0048-828A-649786AA45D0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>
            <a:extLst>
              <a:ext uri="{FF2B5EF4-FFF2-40B4-BE49-F238E27FC236}">
                <a16:creationId xmlns=""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57839645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="" xmlns:a16="http://schemas.microsoft.com/office/drawing/2014/main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12103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="" xmlns:a16="http://schemas.microsoft.com/office/drawing/2014/main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="" xmlns:a16="http://schemas.microsoft.com/office/drawing/2014/main" id="{4BBD0C54-FE18-9A4B-8E9D-0287A39A3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="" xmlns:a16="http://schemas.microsoft.com/office/drawing/2014/main" id="{547BF12B-13A3-8A4A-BB9F-8692228CD12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A1E5942C-1BC3-334E-8EAF-7463E29F1943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63D4E792-D02E-B24E-AAEC-11F0EA5D97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21" name="Shape 72">
            <a:extLst>
              <a:ext uri="{FF2B5EF4-FFF2-40B4-BE49-F238E27FC236}">
                <a16:creationId xmlns="" xmlns:a16="http://schemas.microsoft.com/office/drawing/2014/main" id="{263C0EEF-B462-6C48-BD54-D9300EE1F802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itle Placeholder 1">
            <a:extLst>
              <a:ext uri="{FF2B5EF4-FFF2-40B4-BE49-F238E27FC236}">
                <a16:creationId xmlns="" xmlns:a16="http://schemas.microsoft.com/office/drawing/2014/main" id="{1D639477-8F08-F840-9286-11C5EFCBF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619F142-37E9-4EDA-9831-E18D0857DE5C}"/>
              </a:ext>
            </a:extLst>
          </p:cNvPr>
          <p:cNvSpPr/>
          <p:nvPr userDrawn="1"/>
        </p:nvSpPr>
        <p:spPr>
          <a:xfrm>
            <a:off x="-1" y="0"/>
            <a:ext cx="12192000" cy="88584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66154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="" xmlns:a16="http://schemas.microsoft.com/office/drawing/2014/main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E16060F0-E7D7-B04A-A490-84148BE2AED5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5ECE154F-8E4D-0245-BE0D-9FACB522D1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19" name="Shape 72">
            <a:extLst>
              <a:ext uri="{FF2B5EF4-FFF2-40B4-BE49-F238E27FC236}">
                <a16:creationId xmlns="" xmlns:a16="http://schemas.microsoft.com/office/drawing/2014/main" id="{F101144E-EC7D-A646-9360-6598625159DD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itle Placeholder 1">
            <a:extLst>
              <a:ext uri="{FF2B5EF4-FFF2-40B4-BE49-F238E27FC236}">
                <a16:creationId xmlns="" xmlns:a16="http://schemas.microsoft.com/office/drawing/2014/main" id="{2928D218-75FB-F147-A70C-42EF20F2B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4357F6D4-AF43-4074-B80A-F86354508B85}"/>
              </a:ext>
            </a:extLst>
          </p:cNvPr>
          <p:cNvSpPr/>
          <p:nvPr userDrawn="1"/>
        </p:nvSpPr>
        <p:spPr>
          <a:xfrm>
            <a:off x="-1" y="0"/>
            <a:ext cx="12192000" cy="88584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32692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=""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="" xmlns:a16="http://schemas.microsoft.com/office/drawing/2014/main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859382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0" r:id="rId3"/>
    <p:sldLayoutId id="2147483665" r:id="rId4"/>
    <p:sldLayoutId id="2147483663" r:id="rId5"/>
    <p:sldLayoutId id="2147483664" r:id="rId6"/>
    <p:sldLayoutId id="2147483657" r:id="rId7"/>
    <p:sldLayoutId id="2147483661" r:id="rId8"/>
    <p:sldLayoutId id="2147483666" r:id="rId9"/>
    <p:sldLayoutId id="2147483662" r:id="rId10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16004636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11548" y="4074197"/>
            <a:ext cx="8314944" cy="2218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="" xmlns:a16="http://schemas.microsoft.com/office/drawing/2014/main" id="{9D88C4B3-F337-614D-9A28-B19046ADDC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</a:t>
            </a:r>
            <a:r>
              <a:rPr lang="en-US" dirty="0" smtClean="0"/>
              <a:t>VNF Descriptor Data Modeling</a:t>
            </a:r>
            <a:br>
              <a:rPr lang="en-US" dirty="0" smtClean="0"/>
            </a:br>
            <a:r>
              <a:rPr lang="en-US" dirty="0" smtClean="0"/>
              <a:t>Collaborative Proposal </a:t>
            </a:r>
            <a:r>
              <a:rPr lang="en-US" dirty="0"/>
              <a:t>for Casablanca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175" y="4245626"/>
            <a:ext cx="1428571" cy="6095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D3FAE7B-D392-4934-AF1E-73B27B68D9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328"/>
          <a:stretch/>
        </p:blipFill>
        <p:spPr>
          <a:xfrm>
            <a:off x="5207110" y="4131288"/>
            <a:ext cx="1107955" cy="838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244" y="4394664"/>
            <a:ext cx="1372428" cy="4604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160" y="5382737"/>
            <a:ext cx="1750311" cy="6184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8" t="13035" r="16848" b="24319"/>
          <a:stretch/>
        </p:blipFill>
        <p:spPr>
          <a:xfrm>
            <a:off x="6552796" y="5319792"/>
            <a:ext cx="1171466" cy="7396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274" y="5213416"/>
            <a:ext cx="952381" cy="9523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11" y="4074197"/>
            <a:ext cx="1076190" cy="9523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471" y="4512250"/>
            <a:ext cx="142875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5323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EE935D-6424-44F3-A63F-A2EC03B43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79" y="157303"/>
            <a:ext cx="9904096" cy="538770"/>
          </a:xfrm>
        </p:spPr>
        <p:txBody>
          <a:bodyPr>
            <a:normAutofit/>
          </a:bodyPr>
          <a:lstStyle/>
          <a:p>
            <a:r>
              <a:rPr lang="en-US" dirty="0" smtClean="0"/>
              <a:t>Extra: Standards </a:t>
            </a:r>
            <a:r>
              <a:rPr lang="en-US" dirty="0"/>
              <a:t>on the Outside, ONAP DM on the Inside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CFEDD7B-DC58-4C22-87F7-25A2EAFE8F57}"/>
              </a:ext>
            </a:extLst>
          </p:cNvPr>
          <p:cNvSpPr/>
          <p:nvPr/>
        </p:nvSpPr>
        <p:spPr>
          <a:xfrm>
            <a:off x="3067694" y="2831851"/>
            <a:ext cx="5462337" cy="130267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SDC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F9C4B71-567D-4E4D-9F87-C94418CAA28A}"/>
              </a:ext>
            </a:extLst>
          </p:cNvPr>
          <p:cNvSpPr/>
          <p:nvPr/>
        </p:nvSpPr>
        <p:spPr>
          <a:xfrm>
            <a:off x="3514252" y="3056444"/>
            <a:ext cx="1508141" cy="830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VNF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Onboarding</a:t>
            </a:r>
          </a:p>
        </p:txBody>
      </p:sp>
      <p:sp>
        <p:nvSpPr>
          <p:cNvPr id="9" name="Vertical Scroll 4">
            <a:extLst>
              <a:ext uri="{FF2B5EF4-FFF2-40B4-BE49-F238E27FC236}">
                <a16:creationId xmlns="" xmlns:a16="http://schemas.microsoft.com/office/drawing/2014/main" id="{27E06E70-BC8A-486C-B03C-59480189E45A}"/>
              </a:ext>
            </a:extLst>
          </p:cNvPr>
          <p:cNvSpPr/>
          <p:nvPr/>
        </p:nvSpPr>
        <p:spPr>
          <a:xfrm>
            <a:off x="640758" y="2831851"/>
            <a:ext cx="1395663" cy="1264121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Vendor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Package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ACAA37A4-CE86-4187-9214-ACA5CF26225E}"/>
              </a:ext>
            </a:extLst>
          </p:cNvPr>
          <p:cNvSpPr/>
          <p:nvPr/>
        </p:nvSpPr>
        <p:spPr>
          <a:xfrm>
            <a:off x="6506334" y="3090444"/>
            <a:ext cx="1508141" cy="6884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And VNF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Modeling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AF2C3579-6C63-46F0-B0DC-B6B849473F79}"/>
              </a:ext>
            </a:extLst>
          </p:cNvPr>
          <p:cNvGrpSpPr/>
          <p:nvPr/>
        </p:nvGrpSpPr>
        <p:grpSpPr>
          <a:xfrm>
            <a:off x="5183368" y="3121715"/>
            <a:ext cx="1315509" cy="539785"/>
            <a:chOff x="3648361" y="2121141"/>
            <a:chExt cx="1269081" cy="532848"/>
          </a:xfrm>
        </p:grpSpPr>
        <p:sp>
          <p:nvSpPr>
            <p:cNvPr id="12" name="Right Arrow 7">
              <a:extLst>
                <a:ext uri="{FF2B5EF4-FFF2-40B4-BE49-F238E27FC236}">
                  <a16:creationId xmlns="" xmlns:a16="http://schemas.microsoft.com/office/drawing/2014/main" id="{EC45EFEF-005E-4289-8CDF-2CC19D663BB6}"/>
                </a:ext>
              </a:extLst>
            </p:cNvPr>
            <p:cNvSpPr/>
            <p:nvPr/>
          </p:nvSpPr>
          <p:spPr>
            <a:xfrm>
              <a:off x="3648361" y="2322801"/>
              <a:ext cx="1242603" cy="331188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E39B9DC1-0623-465D-8857-C5A77F4AF171}"/>
                </a:ext>
              </a:extLst>
            </p:cNvPr>
            <p:cNvSpPr txBox="1"/>
            <p:nvPr/>
          </p:nvSpPr>
          <p:spPr>
            <a:xfrm>
              <a:off x="3738345" y="2121141"/>
              <a:ext cx="1179097" cy="334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Refinement</a:t>
              </a:r>
              <a:endParaRPr lang="en-US" sz="1600" dirty="0"/>
            </a:p>
          </p:txBody>
        </p:sp>
      </p:grpSp>
      <p:sp>
        <p:nvSpPr>
          <p:cNvPr id="14" name="Left Brace 13">
            <a:extLst>
              <a:ext uri="{FF2B5EF4-FFF2-40B4-BE49-F238E27FC236}">
                <a16:creationId xmlns="" xmlns:a16="http://schemas.microsoft.com/office/drawing/2014/main" id="{A2492279-D1D6-483C-B864-252C0DD74D9A}"/>
              </a:ext>
            </a:extLst>
          </p:cNvPr>
          <p:cNvSpPr/>
          <p:nvPr/>
        </p:nvSpPr>
        <p:spPr>
          <a:xfrm rot="16200000">
            <a:off x="3103820" y="1645459"/>
            <a:ext cx="225570" cy="5529060"/>
          </a:xfrm>
          <a:prstGeom prst="leftBrace">
            <a:avLst>
              <a:gd name="adj1" fmla="val 8333"/>
              <a:gd name="adj2" fmla="val 5014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E2871AB3-678A-4573-864E-CA42A5AFBED5}"/>
              </a:ext>
            </a:extLst>
          </p:cNvPr>
          <p:cNvSpPr txBox="1"/>
          <p:nvPr/>
        </p:nvSpPr>
        <p:spPr>
          <a:xfrm>
            <a:off x="2774841" y="4583728"/>
            <a:ext cx="1671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ETSI SOL001, others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A569E5D6-1716-42CE-8CEA-4967BBF8DF6B}"/>
              </a:ext>
            </a:extLst>
          </p:cNvPr>
          <p:cNvSpPr txBox="1"/>
          <p:nvPr/>
        </p:nvSpPr>
        <p:spPr>
          <a:xfrm>
            <a:off x="7175815" y="4583728"/>
            <a:ext cx="2332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ONAP DM + original Artifacts </a:t>
            </a:r>
          </a:p>
        </p:txBody>
      </p:sp>
      <p:sp>
        <p:nvSpPr>
          <p:cNvPr id="21" name="Right Arrow 21">
            <a:extLst>
              <a:ext uri="{FF2B5EF4-FFF2-40B4-BE49-F238E27FC236}">
                <a16:creationId xmlns="" xmlns:a16="http://schemas.microsoft.com/office/drawing/2014/main" id="{625A57A5-8828-4681-B508-2A4D9AE24EF1}"/>
              </a:ext>
            </a:extLst>
          </p:cNvPr>
          <p:cNvSpPr/>
          <p:nvPr/>
        </p:nvSpPr>
        <p:spPr>
          <a:xfrm>
            <a:off x="1962699" y="3385885"/>
            <a:ext cx="1830004" cy="225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2">
            <a:extLst>
              <a:ext uri="{FF2B5EF4-FFF2-40B4-BE49-F238E27FC236}">
                <a16:creationId xmlns="" xmlns:a16="http://schemas.microsoft.com/office/drawing/2014/main" id="{0AE56ABB-18BF-4F72-9505-9993CBF9382A}"/>
              </a:ext>
            </a:extLst>
          </p:cNvPr>
          <p:cNvSpPr/>
          <p:nvPr/>
        </p:nvSpPr>
        <p:spPr>
          <a:xfrm>
            <a:off x="8203876" y="3384182"/>
            <a:ext cx="1874171" cy="225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5A3E48AD-8565-40FD-8B9C-5E00B992063B}"/>
              </a:ext>
            </a:extLst>
          </p:cNvPr>
          <p:cNvSpPr txBox="1"/>
          <p:nvPr/>
        </p:nvSpPr>
        <p:spPr>
          <a:xfrm>
            <a:off x="8175446" y="3560689"/>
            <a:ext cx="2020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Distribution To</a:t>
            </a:r>
          </a:p>
          <a:p>
            <a:pPr algn="ctr"/>
            <a:r>
              <a:rPr lang="en-US" sz="1400" dirty="0"/>
              <a:t>Runtime Components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CFFC8067-A177-4DA7-A17F-4FCE1A8C0D41}"/>
              </a:ext>
            </a:extLst>
          </p:cNvPr>
          <p:cNvSpPr txBox="1"/>
          <p:nvPr/>
        </p:nvSpPr>
        <p:spPr>
          <a:xfrm>
            <a:off x="5173890" y="3750136"/>
            <a:ext cx="1466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e.g., SOL001 -&gt; ONAP DM</a:t>
            </a:r>
          </a:p>
        </p:txBody>
      </p:sp>
      <p:sp>
        <p:nvSpPr>
          <p:cNvPr id="30" name="Vertical Scroll 4">
            <a:extLst>
              <a:ext uri="{FF2B5EF4-FFF2-40B4-BE49-F238E27FC236}">
                <a16:creationId xmlns="" xmlns:a16="http://schemas.microsoft.com/office/drawing/2014/main" id="{29DE7AF1-0AF8-4F12-9462-472FA567805E}"/>
              </a:ext>
            </a:extLst>
          </p:cNvPr>
          <p:cNvSpPr/>
          <p:nvPr/>
        </p:nvSpPr>
        <p:spPr>
          <a:xfrm>
            <a:off x="10979772" y="3650349"/>
            <a:ext cx="895151" cy="676233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Vendor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Package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1" name="Vertical Scroll 4">
            <a:extLst>
              <a:ext uri="{FF2B5EF4-FFF2-40B4-BE49-F238E27FC236}">
                <a16:creationId xmlns="" xmlns:a16="http://schemas.microsoft.com/office/drawing/2014/main" id="{7323E28A-77E4-4691-B866-1B2E6B89D20B}"/>
              </a:ext>
            </a:extLst>
          </p:cNvPr>
          <p:cNvSpPr/>
          <p:nvPr/>
        </p:nvSpPr>
        <p:spPr>
          <a:xfrm>
            <a:off x="9938395" y="2831851"/>
            <a:ext cx="1395663" cy="1264121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32" name="Left Brace 31">
            <a:extLst>
              <a:ext uri="{FF2B5EF4-FFF2-40B4-BE49-F238E27FC236}">
                <a16:creationId xmlns="" xmlns:a16="http://schemas.microsoft.com/office/drawing/2014/main" id="{993A7F59-703B-448D-B3EB-46FCD7137FC4}"/>
              </a:ext>
            </a:extLst>
          </p:cNvPr>
          <p:cNvSpPr/>
          <p:nvPr/>
        </p:nvSpPr>
        <p:spPr>
          <a:xfrm rot="16200000">
            <a:off x="8759280" y="1649157"/>
            <a:ext cx="225570" cy="5529060"/>
          </a:xfrm>
          <a:prstGeom prst="leftBrace">
            <a:avLst>
              <a:gd name="adj1" fmla="val 8333"/>
              <a:gd name="adj2" fmla="val 5014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7F065ECA-F533-4FE8-AB98-4A5BB08F4326}"/>
              </a:ext>
            </a:extLst>
          </p:cNvPr>
          <p:cNvSpPr txBox="1"/>
          <p:nvPr/>
        </p:nvSpPr>
        <p:spPr>
          <a:xfrm>
            <a:off x="452075" y="965492"/>
            <a:ext cx="4893215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ETSI –  one standardization organization</a:t>
            </a:r>
          </a:p>
          <a:p>
            <a:r>
              <a:rPr lang="en-US" sz="1400" dirty="0"/>
              <a:t>Goal – creation of </a:t>
            </a:r>
            <a:r>
              <a:rPr lang="en-US" sz="1400" u="sng" dirty="0"/>
              <a:t>a standard</a:t>
            </a:r>
            <a:r>
              <a:rPr lang="en-US" sz="1400" dirty="0"/>
              <a:t>…</a:t>
            </a:r>
          </a:p>
          <a:p>
            <a:r>
              <a:rPr lang="en-US" sz="1400" dirty="0"/>
              <a:t>… supported by all vendors</a:t>
            </a:r>
          </a:p>
          <a:p>
            <a:r>
              <a:rPr lang="en-US" sz="1400" dirty="0"/>
              <a:t>… providing comprehensive VNF description</a:t>
            </a:r>
          </a:p>
          <a:p>
            <a:r>
              <a:rPr lang="en-US" sz="1400" dirty="0"/>
              <a:t>… compatible with multiple platforms (not only ONAP)</a:t>
            </a:r>
          </a:p>
          <a:p>
            <a:r>
              <a:rPr lang="en-US" sz="1400" dirty="0"/>
              <a:t>… promotes its own architectural vision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EF5DFA2C-F21F-4516-B223-F50A94BAC9BC}"/>
              </a:ext>
            </a:extLst>
          </p:cNvPr>
          <p:cNvSpPr txBox="1"/>
          <p:nvPr/>
        </p:nvSpPr>
        <p:spPr>
          <a:xfrm>
            <a:off x="6107535" y="965492"/>
            <a:ext cx="5733935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ONAP – a software development collaboration</a:t>
            </a:r>
          </a:p>
          <a:p>
            <a:r>
              <a:rPr lang="en-US" sz="1400" dirty="0"/>
              <a:t>Goal – creation of </a:t>
            </a:r>
            <a:r>
              <a:rPr lang="en-US" sz="1400" u="sng" dirty="0"/>
              <a:t>a software product</a:t>
            </a:r>
            <a:r>
              <a:rPr lang="en-US" sz="1400" dirty="0"/>
              <a:t>…</a:t>
            </a:r>
          </a:p>
          <a:p>
            <a:r>
              <a:rPr lang="en-US" sz="1400" dirty="0"/>
              <a:t>… able to run in commercial environments</a:t>
            </a:r>
          </a:p>
          <a:p>
            <a:r>
              <a:rPr lang="en-US" sz="1400" dirty="0"/>
              <a:t>… open to multiple input standards (not only ETSI)</a:t>
            </a:r>
          </a:p>
          <a:p>
            <a:r>
              <a:rPr lang="en-US" sz="1400" dirty="0"/>
              <a:t>… cost-effective in creation, and operation of services</a:t>
            </a:r>
          </a:p>
          <a:p>
            <a:r>
              <a:rPr lang="en-US" sz="1400" dirty="0"/>
              <a:t>      - by being model-driven, by freedom of architectural decisions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AB6736C-9DC4-440A-8A83-AA8F2809C02A}"/>
              </a:ext>
            </a:extLst>
          </p:cNvPr>
          <p:cNvSpPr txBox="1"/>
          <p:nvPr/>
        </p:nvSpPr>
        <p:spPr>
          <a:xfrm>
            <a:off x="555406" y="4976537"/>
            <a:ext cx="4893215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ETSI VNFDs (SOL001): one onboarding format, a solid base for extensions in ONAP, vendors should not have to deal with divergence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6CD104A-1847-4D15-B1CC-8CCA0C196212}"/>
              </a:ext>
            </a:extLst>
          </p:cNvPr>
          <p:cNvSpPr txBox="1"/>
          <p:nvPr/>
        </p:nvSpPr>
        <p:spPr>
          <a:xfrm>
            <a:off x="6153677" y="4976537"/>
            <a:ext cx="5687793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ONAP model: drives the platform, </a:t>
            </a:r>
          </a:p>
          <a:p>
            <a:r>
              <a:rPr lang="en-US" sz="1600" dirty="0"/>
              <a:t>higher velocity of change, </a:t>
            </a:r>
          </a:p>
          <a:p>
            <a:r>
              <a:rPr lang="en-US" sz="1600" dirty="0"/>
              <a:t>multiple onboarded formats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D0E2DF7-C5B3-426A-895D-D87DD71EA18B}"/>
              </a:ext>
            </a:extLst>
          </p:cNvPr>
          <p:cNvSpPr txBox="1"/>
          <p:nvPr/>
        </p:nvSpPr>
        <p:spPr>
          <a:xfrm>
            <a:off x="555406" y="5833379"/>
            <a:ext cx="11081188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Lossless </a:t>
            </a:r>
            <a:r>
              <a:rPr lang="en-US" sz="1400" dirty="0" smtClean="0"/>
              <a:t>Transformation: </a:t>
            </a:r>
            <a:r>
              <a:rPr lang="en-US" sz="1400" dirty="0"/>
              <a:t>preservation of the vendor-provided information as a requirement; </a:t>
            </a:r>
          </a:p>
          <a:p>
            <a:r>
              <a:rPr lang="en-US" sz="1400" dirty="0">
                <a:highlight>
                  <a:srgbClr val="FFFF00"/>
                </a:highlight>
              </a:rPr>
              <a:t>T</a:t>
            </a:r>
            <a:r>
              <a:rPr lang="en-US" sz="1400" dirty="0" smtClean="0">
                <a:highlight>
                  <a:srgbClr val="FFFF00"/>
                </a:highlight>
              </a:rPr>
              <a:t>he vendor provided VNF Package (including VNFD) remain </a:t>
            </a:r>
            <a:r>
              <a:rPr lang="en-US" sz="1400" dirty="0">
                <a:highlight>
                  <a:srgbClr val="FFFF00"/>
                </a:highlight>
              </a:rPr>
              <a:t>available across ONAP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80262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550" y="1138238"/>
            <a:ext cx="12068175" cy="5170487"/>
          </a:xfrm>
        </p:spPr>
        <p:txBody>
          <a:bodyPr/>
          <a:lstStyle/>
          <a:p>
            <a:pPr lvl="0"/>
            <a:r>
              <a:rPr lang="en-US" sz="2000" dirty="0"/>
              <a:t>ONAP needs an internal VNFD DM to permit its components to work predictably, consistently, and </a:t>
            </a:r>
            <a:r>
              <a:rPr lang="en-US" sz="2000" dirty="0" smtClean="0"/>
              <a:t>interoperate. </a:t>
            </a:r>
          </a:p>
          <a:p>
            <a:pPr lvl="0"/>
            <a:r>
              <a:rPr lang="en-US" sz="2000" dirty="0" smtClean="0"/>
              <a:t>VNF </a:t>
            </a:r>
            <a:r>
              <a:rPr lang="en-US" sz="2000" dirty="0"/>
              <a:t>Providers need a </a:t>
            </a:r>
            <a:r>
              <a:rPr lang="en-US" sz="2000" dirty="0" smtClean="0"/>
              <a:t>common form </a:t>
            </a:r>
            <a:r>
              <a:rPr lang="en-US" sz="2000" dirty="0"/>
              <a:t>for delivery to multiple orchestration platforms including ONAP </a:t>
            </a:r>
          </a:p>
          <a:p>
            <a:r>
              <a:rPr lang="en-US" sz="2000" dirty="0"/>
              <a:t>ONAP needs to consider multiple alternatives for VNF On-boarding, both now (e.g., HEAT, TOSCA), and in the future (e.g., YANG, etc.)</a:t>
            </a:r>
          </a:p>
          <a:p>
            <a:r>
              <a:rPr lang="en-US" sz="2000" dirty="0"/>
              <a:t>Internal ONAP DM will provide an ONAP optimized representation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ONAP R3 VNFD DM will be </a:t>
            </a:r>
            <a:r>
              <a:rPr lang="en-US" sz="2000" u="sng" dirty="0"/>
              <a:t>guided by</a:t>
            </a:r>
            <a:r>
              <a:rPr lang="en-US" sz="2000" dirty="0"/>
              <a:t> ETSI SOL001 VNFD and the </a:t>
            </a:r>
            <a:r>
              <a:rPr lang="en-US" sz="2000" dirty="0">
                <a:hlinkClick r:id="rId2"/>
              </a:rPr>
              <a:t>ONAP R2+ Resource Information Model </a:t>
            </a:r>
            <a:endParaRPr lang="en-US" sz="2000" dirty="0"/>
          </a:p>
          <a:p>
            <a:pPr lvl="1"/>
            <a:r>
              <a:rPr lang="en-US" sz="1800" dirty="0"/>
              <a:t>Semantics of on-boarded VNFD requirements need to be preserved</a:t>
            </a:r>
          </a:p>
          <a:p>
            <a:pPr lvl="1"/>
            <a:r>
              <a:rPr lang="en-US" sz="1800" dirty="0"/>
              <a:t>VNF On-boarding </a:t>
            </a:r>
            <a:r>
              <a:rPr lang="en-US" sz="1800" dirty="0" smtClean="0"/>
              <a:t>package need </a:t>
            </a:r>
            <a:r>
              <a:rPr lang="en-US" sz="1800" dirty="0"/>
              <a:t>to be preserved within ONAP (both VNFD &amp; CSAR)</a:t>
            </a:r>
          </a:p>
          <a:p>
            <a:r>
              <a:rPr lang="en-US" sz="2000" dirty="0"/>
              <a:t>ONAP will have well defined intra-platform/inter-component integration points based on its internal data model </a:t>
            </a:r>
          </a:p>
          <a:p>
            <a:pPr lvl="1"/>
            <a:r>
              <a:rPr lang="en-US" sz="1800" dirty="0"/>
              <a:t>Engage impacted ONAP Components to understand the aspects of the VNFD DM that are applied.</a:t>
            </a:r>
          </a:p>
          <a:p>
            <a:pPr lvl="0"/>
            <a:r>
              <a:rPr lang="en-US" sz="2000" dirty="0"/>
              <a:t>ONAP will </a:t>
            </a:r>
            <a:r>
              <a:rPr lang="en-US" sz="2000" dirty="0" smtClean="0"/>
              <a:t>document touch-points </a:t>
            </a:r>
            <a:r>
              <a:rPr lang="en-US" sz="2000" dirty="0"/>
              <a:t>to </a:t>
            </a:r>
            <a:r>
              <a:rPr lang="en-US" sz="2000" dirty="0" smtClean="0"/>
              <a:t>define the </a:t>
            </a:r>
            <a:r>
              <a:rPr lang="en-US" sz="2000" dirty="0"/>
              <a:t>relationship between its internal model and the industry standard models where appropriate at specific integration points.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4" y="172609"/>
            <a:ext cx="11300256" cy="538770"/>
          </a:xfrm>
        </p:spPr>
        <p:txBody>
          <a:bodyPr>
            <a:normAutofit/>
          </a:bodyPr>
          <a:lstStyle/>
          <a:p>
            <a:r>
              <a:rPr lang="en-US" dirty="0"/>
              <a:t>ONAP R3 VNF Descriptor (VNFD) Data Model (DM): Principles</a:t>
            </a:r>
          </a:p>
        </p:txBody>
      </p:sp>
    </p:spTree>
    <p:extLst>
      <p:ext uri="{BB962C8B-B14F-4D97-AF65-F5344CB8AC3E}">
        <p14:creationId xmlns:p14="http://schemas.microsoft.com/office/powerpoint/2010/main" val="3377953353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550" y="1138238"/>
            <a:ext cx="12068175" cy="5170487"/>
          </a:xfrm>
        </p:spPr>
        <p:txBody>
          <a:bodyPr/>
          <a:lstStyle/>
          <a:p>
            <a:r>
              <a:rPr lang="en-US" dirty="0" smtClean="0"/>
              <a:t>SOL004/SOL001 v2.5.1 and HEAT-based packages for </a:t>
            </a:r>
            <a:r>
              <a:rPr lang="en-US" dirty="0"/>
              <a:t>on-boarding of VNFs into </a:t>
            </a:r>
            <a:r>
              <a:rPr lang="en-US" dirty="0" smtClean="0"/>
              <a:t>ONAP for Casablanca</a:t>
            </a:r>
            <a:endParaRPr lang="en-US" dirty="0"/>
          </a:p>
          <a:p>
            <a:r>
              <a:rPr lang="en-US" dirty="0" smtClean="0"/>
              <a:t>On-boarding VNF package will </a:t>
            </a:r>
            <a:r>
              <a:rPr lang="en-US" dirty="0"/>
              <a:t>be preserved and accessible within ONAP to support ONAP-ETSI points of interoperability and adaptor mediation</a:t>
            </a:r>
          </a:p>
          <a:p>
            <a:r>
              <a:rPr lang="en-US" dirty="0"/>
              <a:t>Document an Internal ONAP R3 Resource Data Model for Design-Time and Run-Time by M3 </a:t>
            </a:r>
          </a:p>
          <a:p>
            <a:pPr lvl="1"/>
            <a:r>
              <a:rPr lang="en-US" dirty="0"/>
              <a:t>Guided by </a:t>
            </a:r>
            <a:r>
              <a:rPr lang="en-US" dirty="0" smtClean="0"/>
              <a:t>ETSI SOL001 VNFD</a:t>
            </a:r>
            <a:r>
              <a:rPr lang="en-US" dirty="0"/>
              <a:t>, ONAP R2+ Design-Time Resource DM clean </a:t>
            </a:r>
            <a:r>
              <a:rPr lang="en-US" dirty="0" smtClean="0"/>
              <a:t>version, and the ONAP R3 Resource Information Model</a:t>
            </a:r>
            <a:endParaRPr lang="en-US" dirty="0"/>
          </a:p>
          <a:p>
            <a:pPr lvl="1"/>
            <a:r>
              <a:rPr lang="en-US" dirty="0"/>
              <a:t>Maintain mapping of Internal ONAP Data Model with ETSI SOL001 and ONAP IM</a:t>
            </a:r>
          </a:p>
          <a:p>
            <a:pPr lvl="1"/>
            <a:r>
              <a:rPr lang="en-US" dirty="0" smtClean="0"/>
              <a:t>Feed </a:t>
            </a:r>
            <a:r>
              <a:rPr lang="en-US" dirty="0"/>
              <a:t>ONAP extensions back to ETSI for consideration</a:t>
            </a:r>
          </a:p>
          <a:p>
            <a:r>
              <a:rPr lang="en-US" dirty="0"/>
              <a:t>Document VNFD DM touch-points for ONAP components that are consuming VNFD and which part</a:t>
            </a:r>
            <a:r>
              <a:rPr lang="en-US" dirty="0" smtClean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3" y="172609"/>
            <a:ext cx="11786031" cy="538770"/>
          </a:xfrm>
        </p:spPr>
        <p:txBody>
          <a:bodyPr>
            <a:normAutofit/>
          </a:bodyPr>
          <a:lstStyle/>
          <a:p>
            <a:r>
              <a:rPr lang="en-US" dirty="0"/>
              <a:t>Collaborative Recommendation for ONAP R3 </a:t>
            </a:r>
            <a:r>
              <a:rPr lang="en-US" dirty="0" smtClean="0"/>
              <a:t>VNFD </a:t>
            </a:r>
            <a:r>
              <a:rPr lang="en-US" dirty="0"/>
              <a:t>DM</a:t>
            </a:r>
          </a:p>
        </p:txBody>
      </p:sp>
    </p:spTree>
    <p:extLst>
      <p:ext uri="{BB962C8B-B14F-4D97-AF65-F5344CB8AC3E}">
        <p14:creationId xmlns:p14="http://schemas.microsoft.com/office/powerpoint/2010/main" val="163758315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550" y="1138238"/>
            <a:ext cx="12068175" cy="5170487"/>
          </a:xfrm>
        </p:spPr>
        <p:txBody>
          <a:bodyPr/>
          <a:lstStyle/>
          <a:p>
            <a:r>
              <a:rPr lang="en-US" dirty="0" smtClean="0"/>
              <a:t>Provide VNF On-boarding model for ONAP R3 (SOL001) by M2 Model Freeze, finalize by M3.</a:t>
            </a:r>
          </a:p>
          <a:p>
            <a:pPr lvl="1"/>
            <a:r>
              <a:rPr lang="en-US" dirty="0"/>
              <a:t>Engage SDC Project to provide capability to preserve and make accessible the On-boarding VNF package within </a:t>
            </a:r>
            <a:r>
              <a:rPr lang="en-US" dirty="0" smtClean="0"/>
              <a:t>ONAP</a:t>
            </a:r>
          </a:p>
          <a:p>
            <a:pPr lvl="1"/>
            <a:r>
              <a:rPr lang="en-US" dirty="0" smtClean="0"/>
              <a:t>Create </a:t>
            </a:r>
            <a:r>
              <a:rPr lang="en-US" dirty="0"/>
              <a:t>SOL001 on-boarding TOSCA supporting the vCPE Use </a:t>
            </a:r>
            <a:r>
              <a:rPr lang="en-US" dirty="0" smtClean="0"/>
              <a:t>Case</a:t>
            </a:r>
          </a:p>
          <a:p>
            <a:r>
              <a:rPr lang="en-US" dirty="0" smtClean="0"/>
              <a:t>Provide the Internal </a:t>
            </a:r>
            <a:r>
              <a:rPr lang="en-US" dirty="0"/>
              <a:t>ONAP R3 Resource Data Model for Design-Time and </a:t>
            </a:r>
            <a:r>
              <a:rPr lang="en-US" dirty="0" smtClean="0"/>
              <a:t>Run-Time by M2 Model Freeze, finalize by M3.</a:t>
            </a:r>
          </a:p>
          <a:p>
            <a:pPr lvl="1"/>
            <a:r>
              <a:rPr lang="en-US" dirty="0"/>
              <a:t>Engage impacted ONAP Components to understand </a:t>
            </a:r>
            <a:r>
              <a:rPr lang="en-US" dirty="0" smtClean="0"/>
              <a:t>the VNFD </a:t>
            </a:r>
            <a:r>
              <a:rPr lang="en-US" dirty="0"/>
              <a:t>aspects of the Internal ONAP R3 Resource Data Model </a:t>
            </a:r>
            <a:r>
              <a:rPr lang="en-US" dirty="0" smtClean="0"/>
              <a:t>that </a:t>
            </a:r>
            <a:r>
              <a:rPr lang="en-US" dirty="0"/>
              <a:t>are </a:t>
            </a:r>
            <a:r>
              <a:rPr lang="en-US" dirty="0" smtClean="0"/>
              <a:t>applied</a:t>
            </a:r>
          </a:p>
          <a:p>
            <a:pPr lvl="1"/>
            <a:r>
              <a:rPr lang="en-US" dirty="0" smtClean="0"/>
              <a:t>Create mapping </a:t>
            </a:r>
            <a:r>
              <a:rPr lang="en-US" dirty="0"/>
              <a:t>of Internal ONAP Data Model with ETSI SOL001 and ONAP </a:t>
            </a:r>
            <a:r>
              <a:rPr lang="en-US" dirty="0" smtClean="0"/>
              <a:t>Information Model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3" y="172609"/>
            <a:ext cx="11786031" cy="538770"/>
          </a:xfrm>
        </p:spPr>
        <p:txBody>
          <a:bodyPr>
            <a:normAutofit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92345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5F1DE0A-1D29-481B-BFA3-EB25D8B114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4306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550" y="1138238"/>
            <a:ext cx="12068175" cy="5170487"/>
          </a:xfrm>
        </p:spPr>
        <p:txBody>
          <a:bodyPr/>
          <a:lstStyle/>
          <a:p>
            <a:r>
              <a:rPr lang="en-US" dirty="0"/>
              <a:t>VNFD association to the VNF used within the Service context</a:t>
            </a:r>
          </a:p>
          <a:p>
            <a:r>
              <a:rPr lang="en-US" dirty="0"/>
              <a:t>VNF Topology: describes VNF Components / Deployment Units, Connection Points (internal and external), Virtual Links (connectivity).</a:t>
            </a:r>
          </a:p>
          <a:p>
            <a:r>
              <a:rPr lang="en-US" dirty="0"/>
              <a:t>VNF Deployment Aspects: </a:t>
            </a:r>
            <a:r>
              <a:rPr lang="en-US" dirty="0" smtClean="0"/>
              <a:t>Deployment Flavors (DFs), </a:t>
            </a:r>
            <a:r>
              <a:rPr lang="en-US" dirty="0"/>
              <a:t>configurable parameters, instantiation level, placement constraints, deployment groups, number of VDU instances, scaling.</a:t>
            </a:r>
          </a:p>
          <a:p>
            <a:r>
              <a:rPr lang="en-US" dirty="0"/>
              <a:t>VNF LCM Operations: LCM </a:t>
            </a:r>
            <a:r>
              <a:rPr lang="en-US" dirty="0" smtClean="0"/>
              <a:t>operations, </a:t>
            </a:r>
            <a:r>
              <a:rPr lang="en-US" dirty="0"/>
              <a:t>input parameters, and artifacts.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3" y="172609"/>
            <a:ext cx="11786031" cy="538770"/>
          </a:xfrm>
        </p:spPr>
        <p:txBody>
          <a:bodyPr>
            <a:normAutofit/>
          </a:bodyPr>
          <a:lstStyle/>
          <a:p>
            <a:r>
              <a:rPr lang="en-US" dirty="0"/>
              <a:t>Features of ONAP VNFD DM for Casablanca and Beyond</a:t>
            </a:r>
          </a:p>
        </p:txBody>
      </p:sp>
    </p:spTree>
    <p:extLst>
      <p:ext uri="{BB962C8B-B14F-4D97-AF65-F5344CB8AC3E}">
        <p14:creationId xmlns:p14="http://schemas.microsoft.com/office/powerpoint/2010/main" val="321024365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550" y="1138238"/>
            <a:ext cx="12068175" cy="5170487"/>
          </a:xfrm>
        </p:spPr>
        <p:txBody>
          <a:bodyPr/>
          <a:lstStyle/>
          <a:p>
            <a:r>
              <a:rPr lang="en-US" dirty="0"/>
              <a:t>VNFD is not just about </a:t>
            </a:r>
            <a:r>
              <a:rPr lang="en-US" dirty="0" smtClean="0"/>
              <a:t>on-boarding. Aspects are also used during the design-time and run-time stages the VNF.</a:t>
            </a:r>
            <a:endParaRPr lang="en-US" dirty="0"/>
          </a:p>
          <a:p>
            <a:pPr lvl="1"/>
            <a:r>
              <a:rPr lang="en-US" dirty="0" smtClean="0"/>
              <a:t>Need to maintain touch-points to the on-boarded VNFD </a:t>
            </a:r>
            <a:r>
              <a:rPr lang="en-US" dirty="0"/>
              <a:t>DM (properties, input parameters, VNF LCM </a:t>
            </a:r>
            <a:r>
              <a:rPr lang="en-US" dirty="0" smtClean="0"/>
              <a:t>operations) and CSAR packages.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3" y="172609"/>
            <a:ext cx="11786031" cy="538770"/>
          </a:xfrm>
        </p:spPr>
        <p:txBody>
          <a:bodyPr>
            <a:normAutofit/>
          </a:bodyPr>
          <a:lstStyle/>
          <a:p>
            <a:r>
              <a:rPr lang="en-US" dirty="0" smtClean="0"/>
              <a:t>Extra: VNF Design-time / run-time model relationships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1323975" y="3013009"/>
          <a:ext cx="9463379" cy="3549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932157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ONAP speed and agility vs longer release cycles of a standardization organization </a:t>
            </a:r>
          </a:p>
          <a:p>
            <a:r>
              <a:rPr lang="en-US" dirty="0" smtClean="0"/>
              <a:t>ONAP </a:t>
            </a:r>
            <a:r>
              <a:rPr lang="en-US" dirty="0"/>
              <a:t>services </a:t>
            </a:r>
            <a:r>
              <a:rPr lang="en-US" dirty="0" smtClean="0"/>
              <a:t>may not </a:t>
            </a:r>
            <a:r>
              <a:rPr lang="en-US" dirty="0"/>
              <a:t>all have VNFs</a:t>
            </a:r>
          </a:p>
          <a:p>
            <a:r>
              <a:rPr lang="en-US" dirty="0"/>
              <a:t>ONAP services may be customer facing or infrastructure</a:t>
            </a:r>
          </a:p>
          <a:p>
            <a:r>
              <a:rPr lang="en-US" dirty="0"/>
              <a:t>ONAP supports allotted resources (using part of service B as a resource in service A)</a:t>
            </a:r>
          </a:p>
          <a:p>
            <a:r>
              <a:rPr lang="en-US" dirty="0"/>
              <a:t>ONAP will support abstract resolution at runtime (e.g., a Firewall might be a PNF, VNF, or Allotted NF)</a:t>
            </a:r>
          </a:p>
          <a:p>
            <a:r>
              <a:rPr lang="en-US" dirty="0"/>
              <a:t>ONAP will manage the service lifecycle (where service != ETSI network service but instead is a service in support of a customer facing product)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Extra: ONAP </a:t>
            </a:r>
            <a:r>
              <a:rPr lang="en-US" dirty="0"/>
              <a:t>Needs Beyond ETSI-MANO</a:t>
            </a:r>
          </a:p>
        </p:txBody>
      </p:sp>
    </p:spTree>
    <p:extLst>
      <p:ext uri="{BB962C8B-B14F-4D97-AF65-F5344CB8AC3E}">
        <p14:creationId xmlns:p14="http://schemas.microsoft.com/office/powerpoint/2010/main" val="1729809112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5381591D-815C-45CB-BE2D-A24C796D8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Extra: ONAP </a:t>
            </a:r>
            <a:r>
              <a:rPr lang="en-US" dirty="0"/>
              <a:t>as a Black Box</a:t>
            </a:r>
          </a:p>
        </p:txBody>
      </p:sp>
      <p:sp>
        <p:nvSpPr>
          <p:cNvPr id="4" name="Rectangle: Rounded Corners 4">
            <a:extLst>
              <a:ext uri="{FF2B5EF4-FFF2-40B4-BE49-F238E27FC236}">
                <a16:creationId xmlns="" xmlns:a16="http://schemas.microsoft.com/office/drawing/2014/main" id="{9BA05418-86F0-400F-AD05-E48433172CDA}"/>
              </a:ext>
            </a:extLst>
          </p:cNvPr>
          <p:cNvSpPr/>
          <p:nvPr/>
        </p:nvSpPr>
        <p:spPr>
          <a:xfrm>
            <a:off x="2140043" y="2028025"/>
            <a:ext cx="9401471" cy="246051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b="1" dirty="0">
                <a:solidFill>
                  <a:schemeClr val="tx1"/>
                </a:solidFill>
              </a:rPr>
              <a:t>ONAP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816" y="2051824"/>
            <a:ext cx="2127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ETSI SOL004/SOL001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090" y="3178016"/>
            <a:ext cx="1846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YANG, </a:t>
            </a:r>
            <a:r>
              <a:rPr lang="en-US" sz="1400" dirty="0" smtClean="0"/>
              <a:t>SOL004/SOL006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7039" y="4290246"/>
            <a:ext cx="1722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OpenStack HEAT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090" y="1092583"/>
            <a:ext cx="1863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VNF Provider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6345" y="1325817"/>
            <a:ext cx="1293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On-Board &amp;</a:t>
            </a:r>
          </a:p>
          <a:p>
            <a:pPr algn="ctr"/>
            <a:r>
              <a:rPr lang="en-US" i="1" dirty="0" smtClean="0"/>
              <a:t>Refinement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383826" y="1134070"/>
            <a:ext cx="2106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Service Designer Creates Service Descriptor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359619" y="4651626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SOL003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83582" y="1111774"/>
            <a:ext cx="2645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Service Designer enriches on-boarded VNFDs; Artifacts preserved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523044" y="1361252"/>
            <a:ext cx="2292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Service Creation and </a:t>
            </a:r>
          </a:p>
          <a:p>
            <a:pPr algn="ctr"/>
            <a:r>
              <a:rPr lang="en-US" i="1" dirty="0"/>
              <a:t>Lifecycle Management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91899" y="1047111"/>
            <a:ext cx="1282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BSS/OSS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8113" y="4671373"/>
            <a:ext cx="8266603" cy="193899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ONAP has a broader functional scope </a:t>
            </a:r>
            <a:r>
              <a:rPr lang="en-US" sz="2000" b="1" dirty="0" smtClean="0"/>
              <a:t>than </a:t>
            </a:r>
            <a:r>
              <a:rPr lang="en-US" sz="2000" b="1" dirty="0"/>
              <a:t>ETSI MANO (i.e. Service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Orchestration and full Lifecycle Management), </a:t>
            </a:r>
            <a:r>
              <a:rPr lang="en-US" sz="2000" b="1" dirty="0"/>
              <a:t>therefore </a:t>
            </a:r>
            <a:r>
              <a:rPr lang="en-US" sz="2000" b="1" dirty="0" smtClean="0"/>
              <a:t>the </a:t>
            </a:r>
            <a:r>
              <a:rPr lang="en-US" sz="2000" b="1" dirty="0"/>
              <a:t>ETSI Data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Model </a:t>
            </a:r>
            <a:r>
              <a:rPr lang="en-US" sz="2000" b="1" dirty="0"/>
              <a:t>is not sufficient to drive </a:t>
            </a:r>
            <a:r>
              <a:rPr lang="en-US" sz="2000" b="1" dirty="0" smtClean="0"/>
              <a:t>ONAP </a:t>
            </a:r>
            <a:r>
              <a:rPr lang="en-US" sz="2000" b="1" dirty="0"/>
              <a:t>behavior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ONAP needs to be agile and move quickly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ONAP as a Black Box supports Standards at the edges </a:t>
            </a:r>
            <a:r>
              <a:rPr lang="en-US" sz="2000" b="1" dirty="0" smtClean="0"/>
              <a:t>(</a:t>
            </a:r>
            <a:r>
              <a:rPr lang="en-US" sz="2000" b="1" dirty="0"/>
              <a:t>e.g., ETSI, TM Forum, </a:t>
            </a:r>
            <a:r>
              <a:rPr lang="en-US" sz="2000" b="1" dirty="0" smtClean="0"/>
              <a:t>MEF, HEAT) and preserves on-boarding artifacts</a:t>
            </a:r>
            <a:endParaRPr lang="en-US" sz="2000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79" r="5940" b="27918"/>
          <a:stretch/>
        </p:blipFill>
        <p:spPr>
          <a:xfrm>
            <a:off x="519530" y="1505419"/>
            <a:ext cx="840921" cy="6133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00" y="2539333"/>
            <a:ext cx="719927" cy="71992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5" t="8069" r="11848" b="8400"/>
          <a:stretch/>
        </p:blipFill>
        <p:spPr>
          <a:xfrm>
            <a:off x="613319" y="3490336"/>
            <a:ext cx="557561" cy="8140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963" y="2738802"/>
            <a:ext cx="816270" cy="816270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3900381" y="2190695"/>
            <a:ext cx="936172" cy="1155729"/>
            <a:chOff x="4312968" y="2179544"/>
            <a:chExt cx="936172" cy="115572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7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3" t="14451" r="28310" b="13549"/>
            <a:stretch/>
          </p:blipFill>
          <p:spPr>
            <a:xfrm>
              <a:off x="4312968" y="2179544"/>
              <a:ext cx="936172" cy="695687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79" r="5940" b="27918"/>
            <a:stretch/>
          </p:blipFill>
          <p:spPr>
            <a:xfrm>
              <a:off x="4674966" y="3032372"/>
              <a:ext cx="415308" cy="302901"/>
            </a:xfrm>
            <a:prstGeom prst="rect">
              <a:avLst/>
            </a:prstGeom>
          </p:spPr>
        </p:pic>
        <p:cxnSp>
          <p:nvCxnSpPr>
            <p:cNvPr id="32" name="Straight Connector 31"/>
            <p:cNvCxnSpPr>
              <a:endCxn id="30" idx="0"/>
            </p:cNvCxnSpPr>
            <p:nvPr/>
          </p:nvCxnSpPr>
          <p:spPr>
            <a:xfrm>
              <a:off x="4882620" y="2850554"/>
              <a:ext cx="0" cy="181818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4783841" y="2801484"/>
            <a:ext cx="936172" cy="1230793"/>
            <a:chOff x="5346715" y="2549574"/>
            <a:chExt cx="936172" cy="123079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3" t="14451" r="28310" b="13549"/>
            <a:stretch/>
          </p:blipFill>
          <p:spPr>
            <a:xfrm>
              <a:off x="5346715" y="2549574"/>
              <a:ext cx="936172" cy="695687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95" t="8069" r="11848" b="8400"/>
            <a:stretch/>
          </p:blipFill>
          <p:spPr>
            <a:xfrm>
              <a:off x="5788248" y="3388523"/>
              <a:ext cx="268386" cy="391844"/>
            </a:xfrm>
            <a:prstGeom prst="rect">
              <a:avLst/>
            </a:prstGeom>
          </p:spPr>
        </p:pic>
        <p:cxnSp>
          <p:nvCxnSpPr>
            <p:cNvPr id="36" name="Straight Connector 35"/>
            <p:cNvCxnSpPr/>
            <p:nvPr/>
          </p:nvCxnSpPr>
          <p:spPr>
            <a:xfrm>
              <a:off x="5922441" y="3241520"/>
              <a:ext cx="0" cy="18181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129" y="2211991"/>
            <a:ext cx="1582390" cy="1000125"/>
          </a:xfrm>
          <a:prstGeom prst="rect">
            <a:avLst/>
          </a:prstGeom>
        </p:spPr>
      </p:pic>
      <p:grpSp>
        <p:nvGrpSpPr>
          <p:cNvPr id="69" name="Group 68"/>
          <p:cNvGrpSpPr/>
          <p:nvPr/>
        </p:nvGrpSpPr>
        <p:grpSpPr>
          <a:xfrm>
            <a:off x="6730634" y="3558842"/>
            <a:ext cx="1278072" cy="910045"/>
            <a:chOff x="6842144" y="3558842"/>
            <a:chExt cx="1278072" cy="910045"/>
          </a:xfrm>
        </p:grpSpPr>
        <p:grpSp>
          <p:nvGrpSpPr>
            <p:cNvPr id="44" name="Group 43"/>
            <p:cNvGrpSpPr/>
            <p:nvPr/>
          </p:nvGrpSpPr>
          <p:grpSpPr>
            <a:xfrm>
              <a:off x="6842144" y="3830662"/>
              <a:ext cx="323241" cy="621697"/>
              <a:chOff x="5346715" y="2549574"/>
              <a:chExt cx="936172" cy="1230793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5346715" y="254957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95" t="8069" r="11848" b="8400"/>
              <a:stretch/>
            </p:blipFill>
            <p:spPr>
              <a:xfrm>
                <a:off x="5788248" y="3388523"/>
                <a:ext cx="268386" cy="391844"/>
              </a:xfrm>
              <a:prstGeom prst="rect">
                <a:avLst/>
              </a:prstGeom>
            </p:spPr>
          </p:pic>
          <p:cxnSp>
            <p:nvCxnSpPr>
              <p:cNvPr id="47" name="Straight Connector 46"/>
              <p:cNvCxnSpPr/>
              <p:nvPr/>
            </p:nvCxnSpPr>
            <p:spPr>
              <a:xfrm>
                <a:off x="5922441" y="3241520"/>
                <a:ext cx="0" cy="18181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>
              <a:off x="7276464" y="3558842"/>
              <a:ext cx="323241" cy="621697"/>
              <a:chOff x="5346715" y="2549574"/>
              <a:chExt cx="936172" cy="1230793"/>
            </a:xfrm>
          </p:grpSpPr>
          <p:pic>
            <p:nvPicPr>
              <p:cNvPr id="49" name="Picture 48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5346715" y="254957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95" t="8069" r="11848" b="8400"/>
              <a:stretch/>
            </p:blipFill>
            <p:spPr>
              <a:xfrm>
                <a:off x="5788248" y="3388523"/>
                <a:ext cx="268386" cy="391844"/>
              </a:xfrm>
              <a:prstGeom prst="rect">
                <a:avLst/>
              </a:prstGeom>
            </p:spPr>
          </p:pic>
          <p:cxnSp>
            <p:nvCxnSpPr>
              <p:cNvPr id="51" name="Straight Connector 50"/>
              <p:cNvCxnSpPr/>
              <p:nvPr/>
            </p:nvCxnSpPr>
            <p:spPr>
              <a:xfrm>
                <a:off x="5922441" y="3241520"/>
                <a:ext cx="0" cy="18181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/>
            <p:cNvGrpSpPr/>
            <p:nvPr/>
          </p:nvGrpSpPr>
          <p:grpSpPr>
            <a:xfrm>
              <a:off x="7753696" y="3954277"/>
              <a:ext cx="366520" cy="514610"/>
              <a:chOff x="4312968" y="2179544"/>
              <a:chExt cx="936172" cy="1155729"/>
            </a:xfrm>
          </p:grpSpPr>
          <p:pic>
            <p:nvPicPr>
              <p:cNvPr id="53" name="Picture 52"/>
              <p:cNvPicPr>
                <a:picLocks noChangeAspect="1"/>
              </p:cNvPicPr>
              <p:nvPr/>
            </p:nvPicPr>
            <p:blipFill rotWithShape="1">
              <a:blip r:embed="rId7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4312968" y="217954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579" r="5940" b="27918"/>
              <a:stretch/>
            </p:blipFill>
            <p:spPr>
              <a:xfrm>
                <a:off x="4674966" y="3032372"/>
                <a:ext cx="415308" cy="302901"/>
              </a:xfrm>
              <a:prstGeom prst="rect">
                <a:avLst/>
              </a:prstGeom>
            </p:spPr>
          </p:pic>
          <p:cxnSp>
            <p:nvCxnSpPr>
              <p:cNvPr id="55" name="Straight Connector 54"/>
              <p:cNvCxnSpPr>
                <a:endCxn id="54" idx="0"/>
              </p:cNvCxnSpPr>
              <p:nvPr/>
            </p:nvCxnSpPr>
            <p:spPr>
              <a:xfrm>
                <a:off x="4882620" y="2850554"/>
                <a:ext cx="0" cy="181818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Connector 55"/>
            <p:cNvCxnSpPr>
              <a:stCxn id="49" idx="1"/>
              <a:endCxn id="45" idx="0"/>
            </p:cNvCxnSpPr>
            <p:nvPr/>
          </p:nvCxnSpPr>
          <p:spPr>
            <a:xfrm flipH="1">
              <a:off x="7003765" y="3734545"/>
              <a:ext cx="272699" cy="96117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 flipV="1">
              <a:off x="7133051" y="4083326"/>
              <a:ext cx="693164" cy="11158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53" idx="0"/>
            </p:cNvCxnSpPr>
            <p:nvPr/>
          </p:nvCxnSpPr>
          <p:spPr>
            <a:xfrm flipH="1" flipV="1">
              <a:off x="7521042" y="3686429"/>
              <a:ext cx="415914" cy="267848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3" name="Down Arrow 62"/>
          <p:cNvSpPr/>
          <p:nvPr/>
        </p:nvSpPr>
        <p:spPr>
          <a:xfrm>
            <a:off x="6980088" y="3181104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3A7215CF-D897-4347-BBBC-3ED4732AA1C9}"/>
              </a:ext>
            </a:extLst>
          </p:cNvPr>
          <p:cNvSpPr/>
          <p:nvPr/>
        </p:nvSpPr>
        <p:spPr>
          <a:xfrm>
            <a:off x="9204153" y="4052419"/>
            <a:ext cx="1801284" cy="524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VNFM </a:t>
            </a:r>
            <a:r>
              <a:rPr lang="en-US" dirty="0" smtClean="0">
                <a:solidFill>
                  <a:schemeClr val="tx1"/>
                </a:solidFill>
              </a:rPr>
              <a:t>Adaptor *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9903647" y="3555072"/>
            <a:ext cx="402295" cy="582112"/>
            <a:chOff x="4312968" y="2179544"/>
            <a:chExt cx="936172" cy="1155729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7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3" t="14451" r="28310" b="13549"/>
            <a:stretch/>
          </p:blipFill>
          <p:spPr>
            <a:xfrm>
              <a:off x="4312968" y="2179544"/>
              <a:ext cx="936172" cy="695687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79" r="5940" b="27918"/>
            <a:stretch/>
          </p:blipFill>
          <p:spPr>
            <a:xfrm>
              <a:off x="4674966" y="3032372"/>
              <a:ext cx="415308" cy="302901"/>
            </a:xfrm>
            <a:prstGeom prst="rect">
              <a:avLst/>
            </a:prstGeom>
          </p:spPr>
        </p:pic>
        <p:cxnSp>
          <p:nvCxnSpPr>
            <p:cNvPr id="68" name="Straight Connector 67"/>
            <p:cNvCxnSpPr>
              <a:endCxn id="67" idx="0"/>
            </p:cNvCxnSpPr>
            <p:nvPr/>
          </p:nvCxnSpPr>
          <p:spPr>
            <a:xfrm>
              <a:off x="4882620" y="2850554"/>
              <a:ext cx="0" cy="181818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9338132" y="2291361"/>
            <a:ext cx="1278072" cy="910045"/>
            <a:chOff x="6842144" y="3558842"/>
            <a:chExt cx="1278072" cy="910045"/>
          </a:xfrm>
        </p:grpSpPr>
        <p:grpSp>
          <p:nvGrpSpPr>
            <p:cNvPr id="71" name="Group 70"/>
            <p:cNvGrpSpPr/>
            <p:nvPr/>
          </p:nvGrpSpPr>
          <p:grpSpPr>
            <a:xfrm>
              <a:off x="6842144" y="3830662"/>
              <a:ext cx="323241" cy="621697"/>
              <a:chOff x="5346715" y="2549574"/>
              <a:chExt cx="936172" cy="1230793"/>
            </a:xfrm>
          </p:grpSpPr>
          <p:pic>
            <p:nvPicPr>
              <p:cNvPr id="83" name="Picture 82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5346715" y="254957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84" name="Picture 83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95" t="8069" r="11848" b="8400"/>
              <a:stretch/>
            </p:blipFill>
            <p:spPr>
              <a:xfrm>
                <a:off x="5788248" y="3388523"/>
                <a:ext cx="268386" cy="391844"/>
              </a:xfrm>
              <a:prstGeom prst="rect">
                <a:avLst/>
              </a:prstGeom>
            </p:spPr>
          </p:pic>
          <p:cxnSp>
            <p:nvCxnSpPr>
              <p:cNvPr id="85" name="Straight Connector 84"/>
              <p:cNvCxnSpPr/>
              <p:nvPr/>
            </p:nvCxnSpPr>
            <p:spPr>
              <a:xfrm>
                <a:off x="5922441" y="3241520"/>
                <a:ext cx="0" cy="18181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/>
            <p:cNvGrpSpPr/>
            <p:nvPr/>
          </p:nvGrpSpPr>
          <p:grpSpPr>
            <a:xfrm>
              <a:off x="7276464" y="3558842"/>
              <a:ext cx="323241" cy="621697"/>
              <a:chOff x="5346715" y="2549574"/>
              <a:chExt cx="936172" cy="1230793"/>
            </a:xfrm>
          </p:grpSpPr>
          <p:pic>
            <p:nvPicPr>
              <p:cNvPr id="80" name="Picture 79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5346715" y="254957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81" name="Picture 80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95" t="8069" r="11848" b="8400"/>
              <a:stretch/>
            </p:blipFill>
            <p:spPr>
              <a:xfrm>
                <a:off x="5788248" y="3388523"/>
                <a:ext cx="268386" cy="391844"/>
              </a:xfrm>
              <a:prstGeom prst="rect">
                <a:avLst/>
              </a:prstGeom>
            </p:spPr>
          </p:pic>
          <p:cxnSp>
            <p:nvCxnSpPr>
              <p:cNvPr id="82" name="Straight Connector 81"/>
              <p:cNvCxnSpPr/>
              <p:nvPr/>
            </p:nvCxnSpPr>
            <p:spPr>
              <a:xfrm>
                <a:off x="5922441" y="3241520"/>
                <a:ext cx="0" cy="18181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/>
            <p:cNvGrpSpPr/>
            <p:nvPr/>
          </p:nvGrpSpPr>
          <p:grpSpPr>
            <a:xfrm>
              <a:off x="7753696" y="3954277"/>
              <a:ext cx="366520" cy="514610"/>
              <a:chOff x="4312968" y="2179544"/>
              <a:chExt cx="936172" cy="1155729"/>
            </a:xfrm>
          </p:grpSpPr>
          <p:pic>
            <p:nvPicPr>
              <p:cNvPr id="77" name="Picture 76"/>
              <p:cNvPicPr>
                <a:picLocks noChangeAspect="1"/>
              </p:cNvPicPr>
              <p:nvPr/>
            </p:nvPicPr>
            <p:blipFill rotWithShape="1">
              <a:blip r:embed="rId7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4312968" y="217954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78" name="Picture 7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579" r="5940" b="27918"/>
              <a:stretch/>
            </p:blipFill>
            <p:spPr>
              <a:xfrm>
                <a:off x="4674966" y="3032372"/>
                <a:ext cx="415308" cy="302901"/>
              </a:xfrm>
              <a:prstGeom prst="rect">
                <a:avLst/>
              </a:prstGeom>
            </p:spPr>
          </p:pic>
          <p:cxnSp>
            <p:nvCxnSpPr>
              <p:cNvPr id="79" name="Straight Connector 78"/>
              <p:cNvCxnSpPr>
                <a:endCxn id="78" idx="0"/>
              </p:cNvCxnSpPr>
              <p:nvPr/>
            </p:nvCxnSpPr>
            <p:spPr>
              <a:xfrm>
                <a:off x="4882620" y="2850554"/>
                <a:ext cx="0" cy="181818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>
              <a:stCxn id="80" idx="1"/>
              <a:endCxn id="83" idx="0"/>
            </p:cNvCxnSpPr>
            <p:nvPr/>
          </p:nvCxnSpPr>
          <p:spPr>
            <a:xfrm flipH="1">
              <a:off x="7003765" y="3734545"/>
              <a:ext cx="272699" cy="96117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 flipV="1">
              <a:off x="7133051" y="4083326"/>
              <a:ext cx="693164" cy="11158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77" idx="0"/>
            </p:cNvCxnSpPr>
            <p:nvPr/>
          </p:nvCxnSpPr>
          <p:spPr>
            <a:xfrm flipH="1" flipV="1">
              <a:off x="7521042" y="3686429"/>
              <a:ext cx="415914" cy="267848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86" name="Picture 8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60889" y="5971969"/>
            <a:ext cx="683329" cy="443553"/>
          </a:xfrm>
          <a:prstGeom prst="rect">
            <a:avLst/>
          </a:prstGeom>
        </p:spPr>
      </p:pic>
      <p:sp>
        <p:nvSpPr>
          <p:cNvPr id="87" name="Rectangle: Rounded Corners 26">
            <a:extLst>
              <a:ext uri="{FF2B5EF4-FFF2-40B4-BE49-F238E27FC236}">
                <a16:creationId xmlns="" xmlns:a16="http://schemas.microsoft.com/office/drawing/2014/main" id="{C5723141-173D-4C45-B061-F5B73E5869DB}"/>
              </a:ext>
            </a:extLst>
          </p:cNvPr>
          <p:cNvSpPr/>
          <p:nvPr/>
        </p:nvSpPr>
        <p:spPr>
          <a:xfrm>
            <a:off x="8609731" y="5051914"/>
            <a:ext cx="3196363" cy="62299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ym typeface="Calibri"/>
              </a:rPr>
              <a:t>ETSI Compliant 3rd Party VNFM</a:t>
            </a:r>
          </a:p>
        </p:txBody>
      </p:sp>
      <p:sp>
        <p:nvSpPr>
          <p:cNvPr id="88" name="Down Arrow 87"/>
          <p:cNvSpPr/>
          <p:nvPr/>
        </p:nvSpPr>
        <p:spPr>
          <a:xfrm>
            <a:off x="9676853" y="4655278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Down Arrow 88"/>
          <p:cNvSpPr/>
          <p:nvPr/>
        </p:nvSpPr>
        <p:spPr>
          <a:xfrm>
            <a:off x="9819260" y="5653844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79" r="5940" b="27918"/>
          <a:stretch/>
        </p:blipFill>
        <p:spPr>
          <a:xfrm>
            <a:off x="9019635" y="3788511"/>
            <a:ext cx="656025" cy="478466"/>
          </a:xfrm>
          <a:prstGeom prst="rect">
            <a:avLst/>
          </a:prstGeom>
        </p:spPr>
      </p:pic>
      <p:sp>
        <p:nvSpPr>
          <p:cNvPr id="91" name="Down Arrow 90"/>
          <p:cNvSpPr/>
          <p:nvPr/>
        </p:nvSpPr>
        <p:spPr>
          <a:xfrm>
            <a:off x="9607565" y="3201406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Down Arrow 91"/>
          <p:cNvSpPr/>
          <p:nvPr/>
        </p:nvSpPr>
        <p:spPr>
          <a:xfrm rot="16200000">
            <a:off x="5781176" y="3042343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Down Arrow 92"/>
          <p:cNvSpPr/>
          <p:nvPr/>
        </p:nvSpPr>
        <p:spPr>
          <a:xfrm rot="16200000">
            <a:off x="3444251" y="3007121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Down Arrow 93"/>
          <p:cNvSpPr/>
          <p:nvPr/>
        </p:nvSpPr>
        <p:spPr>
          <a:xfrm rot="16200000">
            <a:off x="1246785" y="2837835"/>
            <a:ext cx="1907499" cy="6988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Up-Down Arrow 95"/>
          <p:cNvSpPr/>
          <p:nvPr/>
        </p:nvSpPr>
        <p:spPr>
          <a:xfrm>
            <a:off x="10746419" y="1459763"/>
            <a:ext cx="849696" cy="106706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11031070" y="2423023"/>
            <a:ext cx="1157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MEF LSO</a:t>
            </a:r>
          </a:p>
          <a:p>
            <a:r>
              <a:rPr lang="en-US" dirty="0"/>
              <a:t>TM Forum</a:t>
            </a:r>
          </a:p>
        </p:txBody>
      </p:sp>
      <p:sp>
        <p:nvSpPr>
          <p:cNvPr id="99" name="Left-Right Arrow 98"/>
          <p:cNvSpPr/>
          <p:nvPr/>
        </p:nvSpPr>
        <p:spPr>
          <a:xfrm>
            <a:off x="10937726" y="2950911"/>
            <a:ext cx="1014646" cy="837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8035444" y="4456778"/>
            <a:ext cx="1650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Adaptors apply </a:t>
            </a:r>
            <a:br>
              <a:rPr lang="en-US" i="1" dirty="0"/>
            </a:br>
            <a:r>
              <a:rPr lang="en-US" i="1" dirty="0"/>
              <a:t>artifacts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0992402" y="2993739"/>
            <a:ext cx="932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Cross</a:t>
            </a:r>
            <a:br>
              <a:rPr lang="en-US" i="1" dirty="0"/>
            </a:br>
            <a:r>
              <a:rPr lang="en-US" i="1" dirty="0"/>
              <a:t>Domain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27150" y="6296025"/>
            <a:ext cx="3846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 Use of VNFM Adaptor is only one use case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1692139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SDC_VID_Presentation_.pptx  -  Read-Only" id="{5AB73530-97AD-4FF6-A94C-9F5D293631A7}" vid="{F976D333-460A-4FB8-84CE-0A535DECF3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ONAP_SDC_VID_Presentation_Template</Template>
  <TotalTime>5939</TotalTime>
  <Words>977</Words>
  <Application>Microsoft Office PowerPoint</Application>
  <PresentationFormat>Widescreen</PresentationFormat>
  <Paragraphs>130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.AppleSystemUIFont</vt:lpstr>
      <vt:lpstr>Arial</vt:lpstr>
      <vt:lpstr>Calibri</vt:lpstr>
      <vt:lpstr>Office Theme</vt:lpstr>
      <vt:lpstr>ONAP VNF Descriptor Data Modeling Collaborative Proposal for Casablanca</vt:lpstr>
      <vt:lpstr>ONAP R3 VNF Descriptor (VNFD) Data Model (DM): Principles</vt:lpstr>
      <vt:lpstr>Collaborative Recommendation for ONAP R3 VNFD DM</vt:lpstr>
      <vt:lpstr>Next Steps</vt:lpstr>
      <vt:lpstr>Backup Material</vt:lpstr>
      <vt:lpstr>Features of ONAP VNFD DM for Casablanca and Beyond</vt:lpstr>
      <vt:lpstr>Extra: VNF Design-time / run-time model relationships</vt:lpstr>
      <vt:lpstr>Extra: ONAP Needs Beyond ETSI-MANO</vt:lpstr>
      <vt:lpstr>Extra: ONAP as a Black Box</vt:lpstr>
      <vt:lpstr>Extra: Standards on the Outside, ONAP DM on the Inside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Modeling Approach in Casablanca</dc:title>
  <dc:creator>Katzman, Anatoly</dc:creator>
  <cp:lastModifiedBy>MAYER, ANDREW J</cp:lastModifiedBy>
  <cp:revision>180</cp:revision>
  <dcterms:created xsi:type="dcterms:W3CDTF">2018-06-26T12:23:38Z</dcterms:created>
  <dcterms:modified xsi:type="dcterms:W3CDTF">2018-07-11T19:22:32Z</dcterms:modified>
</cp:coreProperties>
</file>