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2" r:id="rId4"/>
    <p:sldId id="258" r:id="rId5"/>
    <p:sldId id="259" r:id="rId6"/>
    <p:sldId id="260" r:id="rId7"/>
    <p:sldId id="261"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1"/>
    <p:restoredTop sz="94643"/>
  </p:normalViewPr>
  <p:slideViewPr>
    <p:cSldViewPr snapToGrid="0" snapToObjects="1">
      <p:cViewPr varScale="1">
        <p:scale>
          <a:sx n="78" d="100"/>
          <a:sy n="78" d="100"/>
        </p:scale>
        <p:origin x="200" y="4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1057B-6C10-C74D-9D22-4873C38213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CA06F9-71E6-0944-AC43-511A4F86E0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CB1D6C-5532-D643-B0E3-E4700B6EEAFD}"/>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1E7BD121-0C9F-E741-BD9D-82D3F49133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09B909-9CB7-094B-9C39-195D8AFB12FB}"/>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241322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1CF78-E898-144D-B8A9-E6F57BBC37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254ECD-645D-054B-A608-CC593617EA6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CF031-8410-D54D-AC3B-A80AD3786DD7}"/>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46F8A45B-F17B-3348-8D40-B160234C3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EB1C6D-9247-D845-9D46-A303685FF0CA}"/>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491674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9E8301-CEF1-144B-A707-577F268406C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B2C4FD-080B-3447-B649-3377BB77A7A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E017E2-FE59-BC4F-882E-BFE7D5349B8A}"/>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21BD4286-16F8-284C-9131-0B7F386FDE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F6BDA9-ED4D-9C41-9D0B-F287F91F1CB9}"/>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1859361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74BC1-4949-3F46-AC3A-0FA7E9EA75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59906C-CCA7-3A4E-A7F0-AB0C4B592D7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F12975-D498-6248-ACDC-CDE5D5E15B14}"/>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2A369742-E6FF-C648-AFC7-A5A5D4AB6D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96EF5D-D08D-894A-86BD-288EACD3300C}"/>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1481399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81C1E-48BD-9041-9E9E-9271CB5293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9E416D2-97B3-7841-9449-E116813000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751EC55-53C2-3C4C-8E94-FE0EC8B989D1}"/>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D678B43F-A095-E449-9EC7-058D596DD6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9CD531-BAEE-3E43-8283-AA136FE396A8}"/>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996056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AEA2A-ACF6-CF4D-A0B8-4191CEB907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3442C1-E00F-0F4F-84C5-C01C026436F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5C7523-918F-1444-9C65-F3035E156F7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8B37223-34D6-774C-A434-0E1BA6EBEBE9}"/>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6" name="Footer Placeholder 5">
            <a:extLst>
              <a:ext uri="{FF2B5EF4-FFF2-40B4-BE49-F238E27FC236}">
                <a16:creationId xmlns:a16="http://schemas.microsoft.com/office/drawing/2014/main" id="{2EEAF802-BE99-E640-93E1-2EDF0BD0C7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9000C7-8C84-664B-9D70-D38959C9BAB1}"/>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842255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76256-8104-AF44-8338-95C8D482D7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26015D-DBE1-FE4E-9786-8085B54082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7DCC9F-CCD6-4D47-B879-DFA1EE3901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CD5E7D-26A8-F74F-90CB-65ED6764CB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FB8A921-B6A6-1E4B-92CA-56D36A7F642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C1C024-3985-4448-82A4-382D8A002005}"/>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8" name="Footer Placeholder 7">
            <a:extLst>
              <a:ext uri="{FF2B5EF4-FFF2-40B4-BE49-F238E27FC236}">
                <a16:creationId xmlns:a16="http://schemas.microsoft.com/office/drawing/2014/main" id="{B7D715CA-B153-CE44-A6EF-E30E873607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7F79AD-2F1C-AE4D-9CD3-D8FB400ABE7E}"/>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4272562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363F5-89D1-864B-BDF5-F8E3E0C99C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589BFE-7F87-D648-BF79-2825C5C77B26}"/>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4" name="Footer Placeholder 3">
            <a:extLst>
              <a:ext uri="{FF2B5EF4-FFF2-40B4-BE49-F238E27FC236}">
                <a16:creationId xmlns:a16="http://schemas.microsoft.com/office/drawing/2014/main" id="{461CAFB3-6C24-C84E-A054-3410C520A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26D910-AF87-144F-ABE9-62029D3B7CFB}"/>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437201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6E85F0-9BA3-624F-84C2-426DB265C8C3}"/>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3" name="Footer Placeholder 2">
            <a:extLst>
              <a:ext uri="{FF2B5EF4-FFF2-40B4-BE49-F238E27FC236}">
                <a16:creationId xmlns:a16="http://schemas.microsoft.com/office/drawing/2014/main" id="{CBE9C0B9-E50C-2141-A388-EDA6810C3F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0EA251-67CC-B949-AFCA-00CD00622A31}"/>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3416818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3ACA1-B15C-2148-B3B3-13A2544838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EC0CDB0-7647-714A-B8FA-7AC88C95BD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6F56E1-D2D9-6649-B7FD-C77042F6C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89111C0-FECD-7941-B82C-874574DB1D9B}"/>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6" name="Footer Placeholder 5">
            <a:extLst>
              <a:ext uri="{FF2B5EF4-FFF2-40B4-BE49-F238E27FC236}">
                <a16:creationId xmlns:a16="http://schemas.microsoft.com/office/drawing/2014/main" id="{6090FEB2-DBDD-B74C-A105-6AD73FA60F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77D833-B88A-7547-9103-A53B11411FD8}"/>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806755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A6F5C-B316-5D46-8BDD-EC4F833121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3DED3A6-732D-EB4C-B596-893653D76D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BD24A5-A560-CD43-B2F8-A7C2B1BD95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4E036A2-BEDA-9B43-8530-37993D1F6B74}"/>
              </a:ext>
            </a:extLst>
          </p:cNvPr>
          <p:cNvSpPr>
            <a:spLocks noGrp="1"/>
          </p:cNvSpPr>
          <p:nvPr>
            <p:ph type="dt" sz="half" idx="10"/>
          </p:nvPr>
        </p:nvSpPr>
        <p:spPr/>
        <p:txBody>
          <a:bodyPr/>
          <a:lstStyle/>
          <a:p>
            <a:fld id="{45CB5CA8-EFEB-D740-9C23-C42EEE5767DA}" type="datetimeFigureOut">
              <a:rPr lang="en-US" smtClean="0"/>
              <a:t>5/17/19</a:t>
            </a:fld>
            <a:endParaRPr lang="en-US"/>
          </a:p>
        </p:txBody>
      </p:sp>
      <p:sp>
        <p:nvSpPr>
          <p:cNvPr id="6" name="Footer Placeholder 5">
            <a:extLst>
              <a:ext uri="{FF2B5EF4-FFF2-40B4-BE49-F238E27FC236}">
                <a16:creationId xmlns:a16="http://schemas.microsoft.com/office/drawing/2014/main" id="{75848F8D-9C1E-A342-9628-927D5F8B40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6CD84D-777C-D84F-8200-0450C3872D1B}"/>
              </a:ext>
            </a:extLst>
          </p:cNvPr>
          <p:cNvSpPr>
            <a:spLocks noGrp="1"/>
          </p:cNvSpPr>
          <p:nvPr>
            <p:ph type="sldNum" sz="quarter" idx="12"/>
          </p:nvPr>
        </p:nvSpPr>
        <p:spPr/>
        <p:txBody>
          <a:bodyPr/>
          <a:lstStyle/>
          <a:p>
            <a:fld id="{601AB9E8-3ECD-0142-AFFB-D39EB92A164F}" type="slidenum">
              <a:rPr lang="en-US" smtClean="0"/>
              <a:t>‹#›</a:t>
            </a:fld>
            <a:endParaRPr lang="en-US"/>
          </a:p>
        </p:txBody>
      </p:sp>
    </p:spTree>
    <p:extLst>
      <p:ext uri="{BB962C8B-B14F-4D97-AF65-F5344CB8AC3E}">
        <p14:creationId xmlns:p14="http://schemas.microsoft.com/office/powerpoint/2010/main" val="229437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C11D23-F871-FB44-AA0B-8D8873ADD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3EFFEC-CBD9-9746-B1A5-4F5D7351F7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9566BC-2D75-E240-911E-CA04D499FF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CB5CA8-EFEB-D740-9C23-C42EEE5767DA}" type="datetimeFigureOut">
              <a:rPr lang="en-US" smtClean="0"/>
              <a:t>5/17/19</a:t>
            </a:fld>
            <a:endParaRPr lang="en-US"/>
          </a:p>
        </p:txBody>
      </p:sp>
      <p:sp>
        <p:nvSpPr>
          <p:cNvPr id="5" name="Footer Placeholder 4">
            <a:extLst>
              <a:ext uri="{FF2B5EF4-FFF2-40B4-BE49-F238E27FC236}">
                <a16:creationId xmlns:a16="http://schemas.microsoft.com/office/drawing/2014/main" id="{21A4FE5B-FF32-4C42-9881-5BE310C86D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F309188-FD29-E74A-A0CF-1E2B80DF6D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AB9E8-3ECD-0142-AFFB-D39EB92A164F}" type="slidenum">
              <a:rPr lang="en-US" smtClean="0"/>
              <a:t>‹#›</a:t>
            </a:fld>
            <a:endParaRPr lang="en-US"/>
          </a:p>
        </p:txBody>
      </p:sp>
    </p:spTree>
    <p:extLst>
      <p:ext uri="{BB962C8B-B14F-4D97-AF65-F5344CB8AC3E}">
        <p14:creationId xmlns:p14="http://schemas.microsoft.com/office/powerpoint/2010/main" val="3686501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wagger.io/docs/specification/authentication/oauth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openid.net/connect/" TargetMode="External"/><Relationship Id="rId2" Type="http://schemas.openxmlformats.org/officeDocument/2006/relationships/hyperlink" Target="https://habiletechnologies.com/blog/pros-cons-using-authentication/" TargetMode="External"/><Relationship Id="rId1" Type="http://schemas.openxmlformats.org/officeDocument/2006/relationships/slideLayout" Target="../slideLayouts/slideLayout2.xml"/><Relationship Id="rId6" Type="http://schemas.openxmlformats.org/officeDocument/2006/relationships/hyperlink" Target="https://swagger.io/docs/specification/authentication/api-keys/" TargetMode="External"/><Relationship Id="rId5" Type="http://schemas.openxmlformats.org/officeDocument/2006/relationships/hyperlink" Target="https://www.oreilly.com/library/view/programming-social-applications/9781449302481/ch12s02s02.html" TargetMode="External"/><Relationship Id="rId4" Type="http://schemas.openxmlformats.org/officeDocument/2006/relationships/hyperlink" Target="https://www.google.com/search?hl=en&amp;source=hp&amp;ei=iqPeXO3NK5LytAWszrnoCg&amp;q=OAuth2.0+defined&amp;oq=OAuth2.0+defined&amp;gs_l=psy-ab.12...1512.7697..8002...0.0..0.230.2776.1j16j2....2..0....1..gws-wiz.....0..0i131j0j0i10j0i13j0i8i13i30j0i22i30.rfCczBpScz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6811E-69E6-0343-BDD2-FF0F5CB90977}"/>
              </a:ext>
            </a:extLst>
          </p:cNvPr>
          <p:cNvSpPr>
            <a:spLocks noGrp="1"/>
          </p:cNvSpPr>
          <p:nvPr>
            <p:ph type="ctrTitle"/>
          </p:nvPr>
        </p:nvSpPr>
        <p:spPr/>
        <p:txBody>
          <a:bodyPr/>
          <a:lstStyle/>
          <a:p>
            <a:r>
              <a:rPr lang="en-US" dirty="0"/>
              <a:t>API Security Mechanisms</a:t>
            </a:r>
          </a:p>
        </p:txBody>
      </p:sp>
      <p:sp>
        <p:nvSpPr>
          <p:cNvPr id="3" name="Subtitle 2">
            <a:extLst>
              <a:ext uri="{FF2B5EF4-FFF2-40B4-BE49-F238E27FC236}">
                <a16:creationId xmlns:a16="http://schemas.microsoft.com/office/drawing/2014/main" id="{A742A919-E187-6A4E-A444-320F530910D0}"/>
              </a:ext>
            </a:extLst>
          </p:cNvPr>
          <p:cNvSpPr>
            <a:spLocks noGrp="1"/>
          </p:cNvSpPr>
          <p:nvPr>
            <p:ph type="subTitle" idx="1"/>
          </p:nvPr>
        </p:nvSpPr>
        <p:spPr/>
        <p:txBody>
          <a:bodyPr/>
          <a:lstStyle/>
          <a:p>
            <a:r>
              <a:rPr lang="en-US" dirty="0"/>
              <a:t>Compiled by: Jack </a:t>
            </a:r>
            <a:r>
              <a:rPr lang="en-US" dirty="0" err="1"/>
              <a:t>Pugaczewsk</a:t>
            </a:r>
            <a:r>
              <a:rPr lang="en-US" dirty="0"/>
              <a:t>, CenturyLink</a:t>
            </a:r>
          </a:p>
          <a:p>
            <a:r>
              <a:rPr lang="en-US" dirty="0"/>
              <a:t>May 17, 2019</a:t>
            </a:r>
          </a:p>
        </p:txBody>
      </p:sp>
    </p:spTree>
    <p:extLst>
      <p:ext uri="{BB962C8B-B14F-4D97-AF65-F5344CB8AC3E}">
        <p14:creationId xmlns:p14="http://schemas.microsoft.com/office/powerpoint/2010/main" val="1124520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52E11-F82B-FE4D-9BCA-E7575B1918A3}"/>
              </a:ext>
            </a:extLst>
          </p:cNvPr>
          <p:cNvSpPr>
            <a:spLocks noGrp="1"/>
          </p:cNvSpPr>
          <p:nvPr>
            <p:ph type="title"/>
          </p:nvPr>
        </p:nvSpPr>
        <p:spPr/>
        <p:txBody>
          <a:bodyPr/>
          <a:lstStyle/>
          <a:p>
            <a:r>
              <a:rPr lang="en-US" dirty="0"/>
              <a:t>Basic Authentication</a:t>
            </a:r>
          </a:p>
        </p:txBody>
      </p:sp>
      <p:sp>
        <p:nvSpPr>
          <p:cNvPr id="3" name="Content Placeholder 2">
            <a:extLst>
              <a:ext uri="{FF2B5EF4-FFF2-40B4-BE49-F238E27FC236}">
                <a16:creationId xmlns:a16="http://schemas.microsoft.com/office/drawing/2014/main" id="{2104C909-E26E-1043-9D50-FD89F0C047FA}"/>
              </a:ext>
            </a:extLst>
          </p:cNvPr>
          <p:cNvSpPr>
            <a:spLocks noGrp="1"/>
          </p:cNvSpPr>
          <p:nvPr>
            <p:ph idx="1"/>
          </p:nvPr>
        </p:nvSpPr>
        <p:spPr>
          <a:xfrm>
            <a:off x="838200" y="1433739"/>
            <a:ext cx="10515600" cy="2024599"/>
          </a:xfrm>
        </p:spPr>
        <p:txBody>
          <a:bodyPr>
            <a:normAutofit/>
          </a:bodyPr>
          <a:lstStyle/>
          <a:p>
            <a:r>
              <a:rPr lang="en-US" sz="2000" dirty="0"/>
              <a:t>Basic Authentication is similar to the standard username/password approach, where we use an username and password to authenticate the API. Here, a Base64 encoded string that contains the username and password sent to the client. Base-64 encoding is not an encryption method, just a way of taking binary data and turning it into text so that it’s could be easily transmitted.</a:t>
            </a:r>
          </a:p>
        </p:txBody>
      </p:sp>
      <p:sp>
        <p:nvSpPr>
          <p:cNvPr id="5" name="Rectangle 4">
            <a:extLst>
              <a:ext uri="{FF2B5EF4-FFF2-40B4-BE49-F238E27FC236}">
                <a16:creationId xmlns:a16="http://schemas.microsoft.com/office/drawing/2014/main" id="{7AC3A096-19B2-EF40-A08A-5C8B72FC347A}"/>
              </a:ext>
            </a:extLst>
          </p:cNvPr>
          <p:cNvSpPr/>
          <p:nvPr/>
        </p:nvSpPr>
        <p:spPr>
          <a:xfrm>
            <a:off x="838200" y="2941902"/>
            <a:ext cx="10248900" cy="3170099"/>
          </a:xfrm>
          <a:prstGeom prst="rect">
            <a:avLst/>
          </a:prstGeom>
        </p:spPr>
        <p:txBody>
          <a:bodyPr wrap="square">
            <a:spAutoFit/>
          </a:bodyPr>
          <a:lstStyle/>
          <a:p>
            <a:r>
              <a:rPr lang="en-US" sz="2000" dirty="0"/>
              <a:t>Pros:</a:t>
            </a:r>
          </a:p>
          <a:p>
            <a:pPr marL="800100" lvl="1" indent="-342900">
              <a:buFont typeface="Arial" panose="020B0604020202020204" pitchFamily="34" charset="0"/>
              <a:buChar char="•"/>
            </a:pPr>
            <a:r>
              <a:rPr lang="en-US" sz="2000" dirty="0"/>
              <a:t>Implementation is pretty simple, as there is no encryption involved</a:t>
            </a:r>
          </a:p>
          <a:p>
            <a:pPr marL="800100" lvl="1" indent="-342900">
              <a:buFont typeface="Arial" panose="020B0604020202020204" pitchFamily="34" charset="0"/>
              <a:buChar char="•"/>
            </a:pPr>
            <a:r>
              <a:rPr lang="en-US" sz="2000" dirty="0"/>
              <a:t>Take relatively less time to respond as it has only one call</a:t>
            </a:r>
          </a:p>
          <a:p>
            <a:pPr marL="800100" lvl="1" indent="-342900">
              <a:buFont typeface="Arial" panose="020B0604020202020204" pitchFamily="34" charset="0"/>
              <a:buChar char="•"/>
            </a:pPr>
            <a:r>
              <a:rPr lang="en-US" sz="2000" dirty="0"/>
              <a:t>The lack of token creation and encryption method gives Client an advantage of using less code to call the API</a:t>
            </a:r>
          </a:p>
          <a:p>
            <a:pPr marL="800100" lvl="1" indent="-342900">
              <a:buFont typeface="Arial" panose="020B0604020202020204" pitchFamily="34" charset="0"/>
              <a:buChar char="•"/>
            </a:pPr>
            <a:r>
              <a:rPr lang="en-US" sz="2000" dirty="0"/>
              <a:t>The information is retrieved from the server with just one call, making it faster than other complex authentications</a:t>
            </a:r>
          </a:p>
          <a:p>
            <a:r>
              <a:rPr lang="en-US" sz="2000" dirty="0"/>
              <a:t>Cons:</a:t>
            </a:r>
          </a:p>
          <a:p>
            <a:pPr marL="800100" lvl="1" indent="-342900">
              <a:buFont typeface="Arial" panose="020B0604020202020204" pitchFamily="34" charset="0"/>
              <a:buChar char="•"/>
            </a:pPr>
            <a:r>
              <a:rPr lang="en-US" sz="2000" dirty="0"/>
              <a:t>SSL takes time to run basic HTTP, so this will make the response time considerably slow</a:t>
            </a:r>
          </a:p>
          <a:p>
            <a:pPr marL="800100" lvl="1" indent="-342900">
              <a:buFont typeface="Arial" panose="020B0604020202020204" pitchFamily="34" charset="0"/>
              <a:buChar char="•"/>
            </a:pPr>
            <a:r>
              <a:rPr lang="en-US" sz="2000" dirty="0"/>
              <a:t>The lack of encryption makes the security risk fairly high</a:t>
            </a:r>
          </a:p>
        </p:txBody>
      </p:sp>
    </p:spTree>
    <p:extLst>
      <p:ext uri="{BB962C8B-B14F-4D97-AF65-F5344CB8AC3E}">
        <p14:creationId xmlns:p14="http://schemas.microsoft.com/office/powerpoint/2010/main" val="378028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14429-00D2-3642-83A1-DE219D579AD0}"/>
              </a:ext>
            </a:extLst>
          </p:cNvPr>
          <p:cNvSpPr>
            <a:spLocks noGrp="1"/>
          </p:cNvSpPr>
          <p:nvPr>
            <p:ph type="title"/>
          </p:nvPr>
        </p:nvSpPr>
        <p:spPr/>
        <p:txBody>
          <a:bodyPr/>
          <a:lstStyle/>
          <a:p>
            <a:r>
              <a:rPr lang="en-US" dirty="0"/>
              <a:t>Digest Authentication</a:t>
            </a:r>
          </a:p>
        </p:txBody>
      </p:sp>
      <p:sp>
        <p:nvSpPr>
          <p:cNvPr id="3" name="Content Placeholder 2">
            <a:extLst>
              <a:ext uri="{FF2B5EF4-FFF2-40B4-BE49-F238E27FC236}">
                <a16:creationId xmlns:a16="http://schemas.microsoft.com/office/drawing/2014/main" id="{A51F0C92-63E9-2B4C-91E9-F44FAC6A75CA}"/>
              </a:ext>
            </a:extLst>
          </p:cNvPr>
          <p:cNvSpPr>
            <a:spLocks noGrp="1"/>
          </p:cNvSpPr>
          <p:nvPr>
            <p:ph idx="1"/>
          </p:nvPr>
        </p:nvSpPr>
        <p:spPr>
          <a:xfrm>
            <a:off x="838200" y="1450068"/>
            <a:ext cx="10515600" cy="950232"/>
          </a:xfrm>
        </p:spPr>
        <p:txBody>
          <a:bodyPr>
            <a:normAutofit/>
          </a:bodyPr>
          <a:lstStyle/>
          <a:p>
            <a:r>
              <a:rPr lang="en-US" sz="2000" dirty="0"/>
              <a:t>Digest Authentication is similar to the basic authentication with slight improvements on the authentication part. This method uses the hash function encryption method to encrypt the username and password.</a:t>
            </a:r>
          </a:p>
        </p:txBody>
      </p:sp>
      <p:sp>
        <p:nvSpPr>
          <p:cNvPr id="4" name="Rectangle 3">
            <a:extLst>
              <a:ext uri="{FF2B5EF4-FFF2-40B4-BE49-F238E27FC236}">
                <a16:creationId xmlns:a16="http://schemas.microsoft.com/office/drawing/2014/main" id="{E537B72E-0595-6047-95A0-6DE0FB49FEC5}"/>
              </a:ext>
            </a:extLst>
          </p:cNvPr>
          <p:cNvSpPr/>
          <p:nvPr/>
        </p:nvSpPr>
        <p:spPr>
          <a:xfrm>
            <a:off x="838200" y="2647988"/>
            <a:ext cx="10248900" cy="2862322"/>
          </a:xfrm>
          <a:prstGeom prst="rect">
            <a:avLst/>
          </a:prstGeom>
        </p:spPr>
        <p:txBody>
          <a:bodyPr wrap="square">
            <a:spAutoFit/>
          </a:bodyPr>
          <a:lstStyle/>
          <a:p>
            <a:r>
              <a:rPr lang="en-US" sz="2000" dirty="0"/>
              <a:t>Pros:</a:t>
            </a:r>
          </a:p>
          <a:p>
            <a:pPr marL="742950" lvl="1" indent="-285750">
              <a:buFont typeface="Arial" panose="020B0604020202020204" pitchFamily="34" charset="0"/>
              <a:buChar char="•"/>
            </a:pPr>
            <a:r>
              <a:rPr lang="en-US" sz="2000" dirty="0"/>
              <a:t>Secure without SSL when compared with Basic </a:t>
            </a:r>
            <a:r>
              <a:rPr lang="en-US" sz="2000" dirty="0" err="1"/>
              <a:t>Auth</a:t>
            </a:r>
            <a:r>
              <a:rPr lang="en-US" sz="2000" dirty="0"/>
              <a:t> without SSL due to the process of encryption.</a:t>
            </a:r>
          </a:p>
          <a:p>
            <a:pPr marL="742950" lvl="1" indent="-285750">
              <a:buFont typeface="Arial" panose="020B0604020202020204" pitchFamily="34" charset="0"/>
              <a:buChar char="•"/>
            </a:pPr>
            <a:r>
              <a:rPr lang="en-US" sz="2000" dirty="0"/>
              <a:t>As usernames and passwords are encrypted, the chance of cracking it is considerably less.</a:t>
            </a:r>
          </a:p>
          <a:p>
            <a:r>
              <a:rPr lang="en-US" sz="2000" dirty="0"/>
              <a:t>Cons:</a:t>
            </a:r>
          </a:p>
          <a:p>
            <a:pPr marL="742950" lvl="1" indent="-285750">
              <a:buFont typeface="Arial" panose="020B0604020202020204" pitchFamily="34" charset="0"/>
              <a:buChar char="•"/>
            </a:pPr>
            <a:r>
              <a:rPr lang="en-US" sz="2000" dirty="0"/>
              <a:t>Client must make two calls to get the output response, so it is a bit slower than HTTP Basic Authentication</a:t>
            </a:r>
          </a:p>
          <a:p>
            <a:pPr marL="742950" lvl="1" indent="-285750">
              <a:buFont typeface="Arial" panose="020B0604020202020204" pitchFamily="34" charset="0"/>
              <a:buChar char="•"/>
            </a:pPr>
            <a:r>
              <a:rPr lang="en-US" sz="2000" dirty="0"/>
              <a:t>Password stored in the user DB is not strongly encrypted so there are chances that the data may be hacked</a:t>
            </a:r>
          </a:p>
        </p:txBody>
      </p:sp>
    </p:spTree>
    <p:extLst>
      <p:ext uri="{BB962C8B-B14F-4D97-AF65-F5344CB8AC3E}">
        <p14:creationId xmlns:p14="http://schemas.microsoft.com/office/powerpoint/2010/main" val="1128414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AD327-4F58-7549-8C55-36E83F039FDC}"/>
              </a:ext>
            </a:extLst>
          </p:cNvPr>
          <p:cNvSpPr>
            <a:spLocks noGrp="1"/>
          </p:cNvSpPr>
          <p:nvPr>
            <p:ph type="title"/>
          </p:nvPr>
        </p:nvSpPr>
        <p:spPr/>
        <p:txBody>
          <a:bodyPr/>
          <a:lstStyle/>
          <a:p>
            <a:r>
              <a:rPr lang="en-US" dirty="0"/>
              <a:t>Bearer</a:t>
            </a:r>
          </a:p>
        </p:txBody>
      </p:sp>
      <p:sp>
        <p:nvSpPr>
          <p:cNvPr id="3" name="Content Placeholder 2">
            <a:extLst>
              <a:ext uri="{FF2B5EF4-FFF2-40B4-BE49-F238E27FC236}">
                <a16:creationId xmlns:a16="http://schemas.microsoft.com/office/drawing/2014/main" id="{15FD00B0-906F-E74A-A80A-3D95AE50383D}"/>
              </a:ext>
            </a:extLst>
          </p:cNvPr>
          <p:cNvSpPr>
            <a:spLocks noGrp="1"/>
          </p:cNvSpPr>
          <p:nvPr>
            <p:ph idx="1"/>
          </p:nvPr>
        </p:nvSpPr>
        <p:spPr>
          <a:xfrm>
            <a:off x="838200" y="1548039"/>
            <a:ext cx="10515600" cy="4351338"/>
          </a:xfrm>
        </p:spPr>
        <p:txBody>
          <a:bodyPr>
            <a:normAutofit/>
          </a:bodyPr>
          <a:lstStyle/>
          <a:p>
            <a:r>
              <a:rPr lang="en-US" sz="2000" dirty="0"/>
              <a:t>Also called token authentication is an HTTP authentication scheme that involves security tokens called bearer tokens. The name “Bearer authentication” can be understood as “give access to the bearer of this token.” The bearer token is a cryptic string, usually generated by the server in response to a login request. The client must send this token in the Authorization header when making requests to protected resources: Authorization: Bearer &lt;token&gt;</a:t>
            </a:r>
          </a:p>
          <a:p>
            <a:r>
              <a:rPr lang="en-US" sz="2000" dirty="0"/>
              <a:t>The Bearer authentication scheme was originally created as part of OAuth</a:t>
            </a:r>
            <a:r>
              <a:rPr lang="en-US" sz="2000" dirty="0">
                <a:hlinkClick r:id="rId2"/>
              </a:rPr>
              <a:t> </a:t>
            </a:r>
            <a:r>
              <a:rPr lang="en-US" sz="2000" dirty="0"/>
              <a:t>2.0 in RFC 6750, but is sometimes also used on its own. Similarly to Basic authentication, Bearer authentication should only be used over HTTPS (SSL).</a:t>
            </a:r>
          </a:p>
        </p:txBody>
      </p:sp>
    </p:spTree>
    <p:extLst>
      <p:ext uri="{BB962C8B-B14F-4D97-AF65-F5344CB8AC3E}">
        <p14:creationId xmlns:p14="http://schemas.microsoft.com/office/powerpoint/2010/main" val="59428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1892B-5431-1E41-97EB-FDD15EF45461}"/>
              </a:ext>
            </a:extLst>
          </p:cNvPr>
          <p:cNvSpPr>
            <a:spLocks noGrp="1"/>
          </p:cNvSpPr>
          <p:nvPr>
            <p:ph type="title"/>
          </p:nvPr>
        </p:nvSpPr>
        <p:spPr/>
        <p:txBody>
          <a:bodyPr/>
          <a:lstStyle/>
          <a:p>
            <a:r>
              <a:rPr lang="en-US" dirty="0"/>
              <a:t>API Key</a:t>
            </a:r>
          </a:p>
        </p:txBody>
      </p:sp>
      <p:sp>
        <p:nvSpPr>
          <p:cNvPr id="3" name="Content Placeholder 2">
            <a:extLst>
              <a:ext uri="{FF2B5EF4-FFF2-40B4-BE49-F238E27FC236}">
                <a16:creationId xmlns:a16="http://schemas.microsoft.com/office/drawing/2014/main" id="{69C02808-E4FF-C646-AF66-8D1F6C1CD701}"/>
              </a:ext>
            </a:extLst>
          </p:cNvPr>
          <p:cNvSpPr>
            <a:spLocks noGrp="1"/>
          </p:cNvSpPr>
          <p:nvPr>
            <p:ph idx="1"/>
          </p:nvPr>
        </p:nvSpPr>
        <p:spPr/>
        <p:txBody>
          <a:bodyPr>
            <a:normAutofit fontScale="92500"/>
          </a:bodyPr>
          <a:lstStyle/>
          <a:p>
            <a:pPr marL="0" indent="0">
              <a:buNone/>
            </a:pPr>
            <a:r>
              <a:rPr lang="en-US" dirty="0"/>
              <a:t>Some APIs use API keys for authorization. An API key is a token that a client provides when making API calls. The key can be sent in the query string: GET /</a:t>
            </a:r>
            <a:r>
              <a:rPr lang="en-US" dirty="0" err="1"/>
              <a:t>something?api_key</a:t>
            </a:r>
            <a:r>
              <a:rPr lang="en-US" dirty="0"/>
              <a:t>=abcdef12345 or as a request header: </a:t>
            </a:r>
          </a:p>
          <a:p>
            <a:pPr marL="0" indent="0">
              <a:buNone/>
            </a:pPr>
            <a:r>
              <a:rPr lang="en-US" dirty="0"/>
              <a:t>	GET /something HTTP/1.1 X-API-Key: abcdef12345</a:t>
            </a:r>
          </a:p>
          <a:p>
            <a:pPr marL="0" indent="0">
              <a:buNone/>
            </a:pPr>
            <a:r>
              <a:rPr lang="en-US" dirty="0"/>
              <a:t>or as a cookie: </a:t>
            </a:r>
          </a:p>
          <a:p>
            <a:pPr marL="0" indent="0">
              <a:buNone/>
            </a:pPr>
            <a:r>
              <a:rPr lang="en-US" dirty="0"/>
              <a:t>	GET /something HTTP/1.1</a:t>
            </a:r>
          </a:p>
          <a:p>
            <a:pPr marL="0" indent="0">
              <a:buNone/>
            </a:pPr>
            <a:r>
              <a:rPr lang="en-US" dirty="0"/>
              <a:t>	Cookie: X-API-KEY=abcdef12345</a:t>
            </a:r>
          </a:p>
          <a:p>
            <a:pPr marL="0" indent="0">
              <a:buNone/>
            </a:pPr>
            <a:r>
              <a:rPr lang="en-US" dirty="0"/>
              <a:t>API keys are supposed to be a secret that only the client and server know. Like Basic authentication, API key-based authentication is only considered secure if used together with other security mechanisms such as HTTPS/SSL. </a:t>
            </a:r>
          </a:p>
        </p:txBody>
      </p:sp>
    </p:spTree>
    <p:extLst>
      <p:ext uri="{BB962C8B-B14F-4D97-AF65-F5344CB8AC3E}">
        <p14:creationId xmlns:p14="http://schemas.microsoft.com/office/powerpoint/2010/main" val="3521299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99DA5-A34F-8249-9997-84368EE6A711}"/>
              </a:ext>
            </a:extLst>
          </p:cNvPr>
          <p:cNvSpPr>
            <a:spLocks noGrp="1"/>
          </p:cNvSpPr>
          <p:nvPr>
            <p:ph type="title"/>
          </p:nvPr>
        </p:nvSpPr>
        <p:spPr>
          <a:xfrm>
            <a:off x="838200" y="365126"/>
            <a:ext cx="10515600" cy="1104446"/>
          </a:xfrm>
        </p:spPr>
        <p:txBody>
          <a:bodyPr/>
          <a:lstStyle/>
          <a:p>
            <a:r>
              <a:rPr lang="en-US" dirty="0"/>
              <a:t>Open ID</a:t>
            </a:r>
          </a:p>
        </p:txBody>
      </p:sp>
      <p:sp>
        <p:nvSpPr>
          <p:cNvPr id="3" name="Content Placeholder 2">
            <a:extLst>
              <a:ext uri="{FF2B5EF4-FFF2-40B4-BE49-F238E27FC236}">
                <a16:creationId xmlns:a16="http://schemas.microsoft.com/office/drawing/2014/main" id="{E53C8AC1-723E-9F44-9294-A2F025BFDE43}"/>
              </a:ext>
            </a:extLst>
          </p:cNvPr>
          <p:cNvSpPr>
            <a:spLocks noGrp="1"/>
          </p:cNvSpPr>
          <p:nvPr>
            <p:ph idx="1"/>
          </p:nvPr>
        </p:nvSpPr>
        <p:spPr>
          <a:xfrm>
            <a:off x="838200" y="1286782"/>
            <a:ext cx="10515600" cy="4351338"/>
          </a:xfrm>
        </p:spPr>
        <p:txBody>
          <a:bodyPr>
            <a:noAutofit/>
          </a:bodyPr>
          <a:lstStyle/>
          <a:p>
            <a:r>
              <a:rPr lang="en-US" sz="2000" dirty="0"/>
              <a:t>OpenID Connect 1.0 is a simple identity layer on top of the OAuth 2.0 protocol. It allows Clients to verify the identity of the End-User based on the authentication performed by an Authorization Server, as well as to obtain basic profile information about the End-User in an interoperable and REST-like manner.</a:t>
            </a:r>
          </a:p>
          <a:p>
            <a:pPr marL="0" indent="0">
              <a:buNone/>
            </a:pPr>
            <a:r>
              <a:rPr lang="en-US" sz="2000" dirty="0"/>
              <a:t>Pros:</a:t>
            </a:r>
          </a:p>
          <a:p>
            <a:pPr lvl="1"/>
            <a:r>
              <a:rPr lang="en-US" sz="2000" dirty="0"/>
              <a:t>You can offload the authentication of a user to an OpenID provider such as Yahoo! or Google. Using this method, you can take advantage of the provider’s large membership and security systems to log your users in to your site.</a:t>
            </a:r>
          </a:p>
          <a:p>
            <a:pPr lvl="1"/>
            <a:r>
              <a:rPr lang="en-US" sz="2000" dirty="0"/>
              <a:t>You will not need to store user login credentials in your own database systems; rather, you simply map the OpenID user on the provider site with whatever information your application or site stores about that user.</a:t>
            </a:r>
          </a:p>
          <a:p>
            <a:pPr lvl="1"/>
            <a:r>
              <a:rPr lang="en-US" sz="2000" dirty="0"/>
              <a:t>The straight OpenID approach is more lightweight than the hybrid </a:t>
            </a:r>
            <a:r>
              <a:rPr lang="en-US" sz="2000" dirty="0" err="1"/>
              <a:t>auth</a:t>
            </a:r>
            <a:r>
              <a:rPr lang="en-US" sz="2000" dirty="0"/>
              <a:t> implementation.</a:t>
            </a:r>
          </a:p>
          <a:p>
            <a:pPr marL="0" indent="0">
              <a:buNone/>
            </a:pPr>
            <a:r>
              <a:rPr lang="en-US" sz="2000" dirty="0"/>
              <a:t>Cons:</a:t>
            </a:r>
          </a:p>
          <a:p>
            <a:pPr lvl="1"/>
            <a:r>
              <a:rPr lang="en-US" sz="2000" dirty="0"/>
              <a:t>OpenID is simply an authentication service for verifying a user account state, not an authorization system like OAuth, which allows an application or service to perform actions on the user’s behalf once authorized. What this means is that a simple OpenID integration will not be able to make signed requests to the provider site to get, set, or delete a user’s social information.</a:t>
            </a:r>
          </a:p>
        </p:txBody>
      </p:sp>
    </p:spTree>
    <p:extLst>
      <p:ext uri="{BB962C8B-B14F-4D97-AF65-F5344CB8AC3E}">
        <p14:creationId xmlns:p14="http://schemas.microsoft.com/office/powerpoint/2010/main" val="1977854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05F19-4F39-7649-B017-2F1050D068B9}"/>
              </a:ext>
            </a:extLst>
          </p:cNvPr>
          <p:cNvSpPr>
            <a:spLocks noGrp="1"/>
          </p:cNvSpPr>
          <p:nvPr>
            <p:ph type="title"/>
          </p:nvPr>
        </p:nvSpPr>
        <p:spPr/>
        <p:txBody>
          <a:bodyPr/>
          <a:lstStyle/>
          <a:p>
            <a:r>
              <a:rPr lang="en-US" dirty="0"/>
              <a:t>OAuth2.0</a:t>
            </a:r>
          </a:p>
        </p:txBody>
      </p:sp>
      <p:sp>
        <p:nvSpPr>
          <p:cNvPr id="3" name="Content Placeholder 2">
            <a:extLst>
              <a:ext uri="{FF2B5EF4-FFF2-40B4-BE49-F238E27FC236}">
                <a16:creationId xmlns:a16="http://schemas.microsoft.com/office/drawing/2014/main" id="{B8A26057-1C57-F94E-AA24-2D4561555F06}"/>
              </a:ext>
            </a:extLst>
          </p:cNvPr>
          <p:cNvSpPr>
            <a:spLocks noGrp="1"/>
          </p:cNvSpPr>
          <p:nvPr>
            <p:ph idx="1"/>
          </p:nvPr>
        </p:nvSpPr>
        <p:spPr>
          <a:xfrm>
            <a:off x="838200" y="1690688"/>
            <a:ext cx="10515600" cy="4351338"/>
          </a:xfrm>
        </p:spPr>
        <p:txBody>
          <a:bodyPr/>
          <a:lstStyle/>
          <a:p>
            <a:r>
              <a:rPr lang="en-US" sz="2000" dirty="0"/>
              <a:t>OAuth 2.0 is a protocol that allows a user to grant limited access to their resources on one site, to another site, without having to expose their credentials.</a:t>
            </a:r>
          </a:p>
          <a:p>
            <a:pPr marL="0" indent="0">
              <a:buNone/>
            </a:pPr>
            <a:r>
              <a:rPr lang="en-US" sz="2000" dirty="0"/>
              <a:t>Pros:</a:t>
            </a:r>
          </a:p>
          <a:p>
            <a:r>
              <a:rPr lang="en-US" sz="2000" dirty="0"/>
              <a:t>More flexible as it could handles non-web clients as well</a:t>
            </a:r>
          </a:p>
          <a:p>
            <a:r>
              <a:rPr lang="en-US" sz="2000" dirty="0"/>
              <a:t>Easy for developers to implement the code</a:t>
            </a:r>
          </a:p>
          <a:p>
            <a:r>
              <a:rPr lang="en-US" sz="2000" dirty="0"/>
              <a:t>Refresh Tokens Concept has been added</a:t>
            </a:r>
          </a:p>
          <a:p>
            <a:pPr marL="0" indent="0">
              <a:buNone/>
            </a:pPr>
            <a:r>
              <a:rPr lang="en-US" sz="2000" dirty="0"/>
              <a:t>Cons:</a:t>
            </a:r>
          </a:p>
          <a:p>
            <a:r>
              <a:rPr lang="en-US" sz="2000" dirty="0"/>
              <a:t>In case an SSL / TLS connection is not implemented an MITM Attack may occur</a:t>
            </a:r>
          </a:p>
        </p:txBody>
      </p:sp>
    </p:spTree>
    <p:extLst>
      <p:ext uri="{BB962C8B-B14F-4D97-AF65-F5344CB8AC3E}">
        <p14:creationId xmlns:p14="http://schemas.microsoft.com/office/powerpoint/2010/main" val="835303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12962-921E-F349-93BB-2089042AA65A}"/>
              </a:ext>
            </a:extLst>
          </p:cNvPr>
          <p:cNvSpPr>
            <a:spLocks noGrp="1"/>
          </p:cNvSpPr>
          <p:nvPr>
            <p:ph type="title"/>
          </p:nvPr>
        </p:nvSpPr>
        <p:spPr/>
        <p:txBody>
          <a:bodyPr/>
          <a:lstStyle/>
          <a:p>
            <a:r>
              <a:rPr lang="en-US" dirty="0"/>
              <a:t>References</a:t>
            </a:r>
          </a:p>
        </p:txBody>
      </p:sp>
      <p:sp>
        <p:nvSpPr>
          <p:cNvPr id="4" name="Content Placeholder 3">
            <a:extLst>
              <a:ext uri="{FF2B5EF4-FFF2-40B4-BE49-F238E27FC236}">
                <a16:creationId xmlns:a16="http://schemas.microsoft.com/office/drawing/2014/main" id="{44BA9AC9-1C36-CF40-AD07-3E742C12C325}"/>
              </a:ext>
            </a:extLst>
          </p:cNvPr>
          <p:cNvSpPr>
            <a:spLocks noGrp="1"/>
          </p:cNvSpPr>
          <p:nvPr>
            <p:ph idx="1"/>
          </p:nvPr>
        </p:nvSpPr>
        <p:spPr>
          <a:xfrm>
            <a:off x="838200" y="1825625"/>
            <a:ext cx="10515600" cy="4095480"/>
          </a:xfrm>
          <a:prstGeom prst="rect">
            <a:avLst/>
          </a:prstGeom>
        </p:spPr>
        <p:txBody>
          <a:bodyPr wrap="square">
            <a:spAutoFit/>
          </a:bodyPr>
          <a:lstStyle/>
          <a:p>
            <a:r>
              <a:rPr lang="en-US" dirty="0">
                <a:hlinkClick r:id="rId2"/>
              </a:rPr>
              <a:t>https://habiletechnologies.com/blog/pros-cons-using-authentication/</a:t>
            </a:r>
            <a:endParaRPr lang="en-US" dirty="0"/>
          </a:p>
          <a:p>
            <a:r>
              <a:rPr lang="en-US" dirty="0">
                <a:hlinkClick r:id="rId3"/>
              </a:rPr>
              <a:t>https://openid.net/connect/</a:t>
            </a:r>
            <a:endParaRPr lang="en-US" dirty="0"/>
          </a:p>
          <a:p>
            <a:r>
              <a:rPr lang="en-US" dirty="0">
                <a:hlinkClick r:id="rId4"/>
              </a:rPr>
              <a:t>https://www.google.com/search?hl=en&amp;source=hp&amp;ei=iqPeXO3NK5LytAWszrnoCg&amp;q=OAuth2.0+defined&amp;oq=OAuth2.0+defined&amp;gs_l=psy-ab.12...1512.7697..8002...0.0..0.230.2776.1j16j2....2..0....1..gws-wiz.....0..0i131j0j0i10j0i13j0i8i13i30j0i22i30.rfCczBpScz0</a:t>
            </a:r>
            <a:endParaRPr lang="en-US" dirty="0"/>
          </a:p>
          <a:p>
            <a:r>
              <a:rPr lang="en-US" dirty="0">
                <a:hlinkClick r:id="rId5"/>
              </a:rPr>
              <a:t>https://www.oreilly.com/library/view/programming-social-applications/9781449302481/ch12s02s02.html</a:t>
            </a:r>
            <a:endParaRPr lang="en-US" dirty="0"/>
          </a:p>
          <a:p>
            <a:r>
              <a:rPr lang="en-US" dirty="0">
                <a:hlinkClick r:id="rId6"/>
              </a:rPr>
              <a:t>https://</a:t>
            </a:r>
            <a:r>
              <a:rPr lang="en-US" dirty="0" err="1">
                <a:hlinkClick r:id="rId6"/>
              </a:rPr>
              <a:t>swagger.io</a:t>
            </a:r>
            <a:r>
              <a:rPr lang="en-US" dirty="0">
                <a:hlinkClick r:id="rId6"/>
              </a:rPr>
              <a:t>/docs/specification/authentication/</a:t>
            </a:r>
            <a:r>
              <a:rPr lang="en-US" dirty="0" err="1">
                <a:hlinkClick r:id="rId6"/>
              </a:rPr>
              <a:t>api</a:t>
            </a:r>
            <a:r>
              <a:rPr lang="en-US" dirty="0">
                <a:hlinkClick r:id="rId6"/>
              </a:rPr>
              <a:t>-keys/</a:t>
            </a:r>
            <a:endParaRPr lang="en-US" dirty="0"/>
          </a:p>
        </p:txBody>
      </p:sp>
    </p:spTree>
    <p:extLst>
      <p:ext uri="{BB962C8B-B14F-4D97-AF65-F5344CB8AC3E}">
        <p14:creationId xmlns:p14="http://schemas.microsoft.com/office/powerpoint/2010/main" val="2959043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875</Words>
  <Application>Microsoft Macintosh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API Security Mechanisms</vt:lpstr>
      <vt:lpstr>Basic Authentication</vt:lpstr>
      <vt:lpstr>Digest Authentication</vt:lpstr>
      <vt:lpstr>Bearer</vt:lpstr>
      <vt:lpstr>API Key</vt:lpstr>
      <vt:lpstr>Open ID</vt:lpstr>
      <vt:lpstr>OAuth2.0</vt:lpstr>
      <vt:lpstr>References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API Security Mechanisms</dc:title>
  <dc:creator>Pugaczewski, Jack</dc:creator>
  <cp:lastModifiedBy>Pugaczewski, Jack</cp:lastModifiedBy>
  <cp:revision>15</cp:revision>
  <dcterms:created xsi:type="dcterms:W3CDTF">2019-05-17T11:42:44Z</dcterms:created>
  <dcterms:modified xsi:type="dcterms:W3CDTF">2019-05-17T12:52:02Z</dcterms:modified>
</cp:coreProperties>
</file>