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1"/>
  </p:notesMasterIdLst>
  <p:sldIdLst>
    <p:sldId id="268" r:id="rId2"/>
    <p:sldId id="275" r:id="rId3"/>
    <p:sldId id="273" r:id="rId4"/>
    <p:sldId id="277" r:id="rId5"/>
    <p:sldId id="274" r:id="rId6"/>
    <p:sldId id="276" r:id="rId7"/>
    <p:sldId id="269" r:id="rId8"/>
    <p:sldId id="271" r:id="rId9"/>
    <p:sldId id="270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177" autoAdjust="0"/>
    <p:restoredTop sz="94222" autoAdjust="0"/>
  </p:normalViewPr>
  <p:slideViewPr>
    <p:cSldViewPr showGuides="1">
      <p:cViewPr>
        <p:scale>
          <a:sx n="100" d="100"/>
          <a:sy n="100" d="100"/>
        </p:scale>
        <p:origin x="-1086" y="-378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07/11/2018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40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‹#›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4.3.7.+Annotation+Types#id-4.3.7.AnnotationTypes-1.1.1.3.2ParameterDefinition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326" y="268289"/>
            <a:ext cx="5193778" cy="2301874"/>
          </a:xfrm>
        </p:spPr>
        <p:txBody>
          <a:bodyPr/>
          <a:lstStyle/>
          <a:p>
            <a:r>
              <a:rPr lang="fr-FR" sz="4000" dirty="0" smtClean="0"/>
              <a:t>Change ‘service’ API</a:t>
            </a:r>
            <a:endParaRPr lang="fr-FR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800725" y="2499741"/>
            <a:ext cx="3028950" cy="1080121"/>
          </a:xfrm>
        </p:spPr>
        <p:txBody>
          <a:bodyPr/>
          <a:lstStyle/>
          <a:p>
            <a:r>
              <a:rPr lang="en-US" sz="2800" dirty="0" smtClean="0"/>
              <a:t>Targeted</a:t>
            </a:r>
            <a:r>
              <a:rPr lang="fr-FR" sz="2800" dirty="0" smtClean="0"/>
              <a:t> for Dublin</a:t>
            </a:r>
            <a:endParaRPr lang="fr-FR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687" y="2704144"/>
            <a:ext cx="5197417" cy="966156"/>
          </a:xfrm>
        </p:spPr>
        <p:txBody>
          <a:bodyPr/>
          <a:lstStyle/>
          <a:p>
            <a:r>
              <a:rPr lang="fr-FR" sz="2000" dirty="0" smtClean="0"/>
              <a:t>Orange Team</a:t>
            </a:r>
          </a:p>
        </p:txBody>
      </p:sp>
    </p:spTree>
    <p:extLst>
      <p:ext uri="{BB962C8B-B14F-4D97-AF65-F5344CB8AC3E}">
        <p14:creationId xmlns:p14="http://schemas.microsoft.com/office/powerpoint/2010/main" val="27531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1544" y="919892"/>
            <a:ext cx="8354912" cy="280076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Helvetica 45 Light" panose="020B0403020202020204" pitchFamily="34" charset="0"/>
              </a:rPr>
              <a:t>When BSS triggers an order to ONAP to modify an existing service, if the modification request is ‘valid’, it </a:t>
            </a:r>
            <a:r>
              <a:rPr lang="en-US" sz="1400" b="1" dirty="0" smtClean="0">
                <a:latin typeface="Helvetica 45 Light" panose="020B0403020202020204" pitchFamily="34" charset="0"/>
              </a:rPr>
              <a:t>must</a:t>
            </a:r>
            <a:r>
              <a:rPr lang="en-US" sz="1400" dirty="0" smtClean="0">
                <a:latin typeface="Helvetica 45 Light" panose="020B0403020202020204" pitchFamily="34" charset="0"/>
              </a:rPr>
              <a:t> be applied [Legato</a:t>
            </a:r>
            <a:r>
              <a:rPr lang="en-US" sz="1400" dirty="0">
                <a:latin typeface="Helvetica 45 Light" panose="020B0403020202020204" pitchFamily="34" charset="0"/>
              </a:rPr>
              <a:t>]</a:t>
            </a:r>
            <a:endParaRPr lang="en-US" sz="1400" dirty="0" smtClean="0">
              <a:latin typeface="Helvetica 45 Light" panose="020B0403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>
              <a:latin typeface="Helvetica 45 Light" panose="020B0403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Helvetica 45 Light" panose="020B0403020202020204" pitchFamily="34" charset="0"/>
              </a:rPr>
              <a:t>When self-care or another-SP system request a modification to existing service  it could be managed:</a:t>
            </a:r>
          </a:p>
          <a:p>
            <a:pPr marL="800100" lvl="1" indent="-342900">
              <a:buFont typeface="+mj-lt"/>
              <a:buAutoNum type="arabicPeriod" startAt="3"/>
            </a:pPr>
            <a:r>
              <a:rPr lang="en-US" sz="1400" dirty="0" smtClean="0">
                <a:latin typeface="Helvetica 45 Light" panose="020B0403020202020204" pitchFamily="34" charset="0"/>
              </a:rPr>
              <a:t>Through a productOrder request (then not a service level message but a product level message)  [Sonata] that will be managed in the BSS and them an serviceOrder will be triggered (bullet point 1)</a:t>
            </a:r>
          </a:p>
          <a:p>
            <a:pPr marL="800100" lvl="1" indent="-342900">
              <a:buFont typeface="+mj-lt"/>
              <a:buAutoNum type="arabicPeriod" startAt="3"/>
            </a:pPr>
            <a:r>
              <a:rPr lang="en-US" sz="1400" dirty="0" smtClean="0">
                <a:latin typeface="Helvetica 45 Light" panose="020B0403020202020204" pitchFamily="34" charset="0"/>
              </a:rPr>
              <a:t>Through a direct </a:t>
            </a:r>
            <a:r>
              <a:rPr lang="en-US" sz="1400" i="1" dirty="0" smtClean="0">
                <a:latin typeface="Helvetica 45 Light" panose="020B0403020202020204" pitchFamily="34" charset="0"/>
              </a:rPr>
              <a:t>service request </a:t>
            </a:r>
            <a:r>
              <a:rPr lang="en-US" sz="1400" dirty="0" smtClean="0">
                <a:latin typeface="Helvetica 45 Light" panose="020B0403020202020204" pitchFamily="34" charset="0"/>
              </a:rPr>
              <a:t>[Allegro] or [Interlude] </a:t>
            </a:r>
            <a:r>
              <a:rPr lang="en-US" sz="1400" dirty="0" smtClean="0">
                <a:latin typeface="Helvetica 45 Light" panose="020B0403020202020204" pitchFamily="34" charset="0"/>
              </a:rPr>
              <a:t>but in this case the BSS is not ‘checked’ for any impact (product inventory, product offering definition, billing).</a:t>
            </a:r>
          </a:p>
          <a:p>
            <a:pPr lvl="1"/>
            <a:endParaRPr lang="en-US" sz="1400" dirty="0" smtClean="0">
              <a:latin typeface="Helvetica 45 Light" panose="020B04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r>
              <a:rPr lang="en-US" sz="1400" dirty="0" smtClean="0">
                <a:latin typeface="Helvetica 45 Light" panose="020B0403020202020204" pitchFamily="34" charset="0"/>
              </a:rPr>
              <a:t>From ONAP perspective  we should be able to distinguish request from 1. from the ones coming from 4.</a:t>
            </a:r>
          </a:p>
          <a:p>
            <a:endParaRPr lang="en-US" sz="1400" dirty="0">
              <a:latin typeface="Helvetica 45 Light" panose="020B0403020202020204" pitchFamily="34" charset="0"/>
            </a:endParaRPr>
          </a:p>
          <a:p>
            <a:r>
              <a:rPr lang="en-US" sz="1400" dirty="0" smtClean="0">
                <a:latin typeface="Helvetica 45 Light" panose="020B0403020202020204" pitchFamily="34" charset="0"/>
              </a:rPr>
              <a:t>This will bring flexibility for implementation to define API use depending on UC.</a:t>
            </a:r>
            <a:endParaRPr lang="en-US" sz="1400" dirty="0" smtClean="0">
              <a:latin typeface="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64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83518"/>
            <a:ext cx="5040560" cy="409342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Add an alternative way (&lt;&gt; serviceOrder) to </a:t>
            </a:r>
            <a:r>
              <a:rPr lang="en-US" sz="1400" b="1" u="sng" dirty="0" smtClean="0">
                <a:latin typeface="Helvetica 45 Light" panose="020B0403020202020204" pitchFamily="34" charset="0"/>
              </a:rPr>
              <a:t>modify</a:t>
            </a:r>
            <a:r>
              <a:rPr lang="en-US" sz="1400" dirty="0" smtClean="0">
                <a:latin typeface="Helvetica 45 Light" panose="020B0403020202020204" pitchFamily="34" charset="0"/>
              </a:rPr>
              <a:t> an existing service (only characteristic value for first release)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These operations </a:t>
            </a:r>
            <a:r>
              <a:rPr lang="en-US" sz="1400" b="1" u="sng" dirty="0" smtClean="0">
                <a:latin typeface="Helvetica 45 Light" panose="020B0403020202020204" pitchFamily="34" charset="0"/>
              </a:rPr>
              <a:t>must be ‘</a:t>
            </a:r>
            <a:r>
              <a:rPr lang="en-US" sz="1400" b="1" i="1" u="sng" dirty="0" smtClean="0">
                <a:latin typeface="Helvetica 45 Light" panose="020B0403020202020204" pitchFamily="34" charset="0"/>
              </a:rPr>
              <a:t>extra</a:t>
            </a:r>
            <a:r>
              <a:rPr lang="en-US" sz="1400" b="1" u="sng" dirty="0" smtClean="0">
                <a:latin typeface="Helvetica 45 Light" panose="020B0403020202020204" pitchFamily="34" charset="0"/>
              </a:rPr>
              <a:t>’ controlled </a:t>
            </a:r>
            <a:r>
              <a:rPr lang="en-US" sz="1400" dirty="0" smtClean="0">
                <a:latin typeface="Helvetica 45 Light" panose="020B0403020202020204" pitchFamily="34" charset="0"/>
              </a:rPr>
              <a:t>in this context (all service modifications defined in SDC are authorized through TMF 641, only a subset of them are permitted with this alternative way)</a:t>
            </a:r>
            <a:r>
              <a:rPr lang="en-US" sz="1400" dirty="0">
                <a:latin typeface="Helvetica 45 Light" panose="020B0403020202020204" pitchFamily="34" charset="0"/>
              </a:rPr>
              <a:t> </a:t>
            </a:r>
            <a:r>
              <a:rPr lang="en-US" sz="1400" dirty="0" smtClean="0">
                <a:latin typeface="Helvetica 45 Light" panose="020B0403020202020204" pitchFamily="34" charset="0"/>
              </a:rPr>
              <a:t>- By assumption these operations will not be ‘controlled’ at BSS level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  <a:sym typeface="Wingdings" panose="05000000000000000000" pitchFamily="2" charset="2"/>
              </a:rPr>
              <a:t>Provide a mechanism to monitor &amp; track service change</a:t>
            </a:r>
          </a:p>
          <a:p>
            <a:endParaRPr lang="en-US" sz="1400" dirty="0" smtClean="0">
              <a:latin typeface="Helvetica 45 Light" panose="020B0403020202020204" pitchFamily="34" charset="0"/>
            </a:endParaRPr>
          </a:p>
          <a:p>
            <a:r>
              <a:rPr lang="en-US" sz="1400" u="sng" dirty="0" smtClean="0">
                <a:latin typeface="Helvetica 45 Light" panose="020B0403020202020204" pitchFamily="34" charset="0"/>
              </a:rPr>
              <a:t>Examples:</a:t>
            </a:r>
          </a:p>
          <a:p>
            <a:r>
              <a:rPr lang="en-US" sz="1400" dirty="0" smtClean="0">
                <a:latin typeface="Helvetica 45 Light" panose="020B0403020202020204" pitchFamily="34" charset="0"/>
              </a:rPr>
              <a:t>Change service characteristics value for a </a:t>
            </a:r>
            <a:r>
              <a:rPr lang="en-US" sz="1400" dirty="0" err="1" smtClean="0">
                <a:latin typeface="Helvetica 45 Light" panose="020B0403020202020204" pitchFamily="34" charset="0"/>
              </a:rPr>
              <a:t>vBox</a:t>
            </a:r>
            <a:r>
              <a:rPr lang="en-US" sz="1400" dirty="0" smtClean="0">
                <a:latin typeface="Helvetica 45 Light" panose="020B0403020202020204" pitchFamily="34" charset="0"/>
              </a:rPr>
              <a:t>:</a:t>
            </a:r>
          </a:p>
          <a:p>
            <a:pPr lvl="1"/>
            <a:r>
              <a:rPr lang="en-US" sz="1400" dirty="0" smtClean="0">
                <a:latin typeface="Helvetica 45 Light" panose="020B0403020202020204" pitchFamily="34" charset="0"/>
              </a:rPr>
              <a:t>activate /deactivate </a:t>
            </a:r>
            <a:r>
              <a:rPr lang="en-US" sz="1400" dirty="0" err="1" smtClean="0">
                <a:latin typeface="Helvetica 45 Light" panose="020B0403020202020204" pitchFamily="34" charset="0"/>
              </a:rPr>
              <a:t>WebContentFiltering</a:t>
            </a:r>
            <a:r>
              <a:rPr lang="en-US" sz="1400" dirty="0" smtClean="0">
                <a:latin typeface="Helvetica 45 Light" panose="020B0403020202020204" pitchFamily="34" charset="0"/>
              </a:rPr>
              <a:t>, </a:t>
            </a:r>
            <a:r>
              <a:rPr lang="en-US" sz="1400" dirty="0" err="1" smtClean="0">
                <a:latin typeface="Helvetica 45 Light" panose="020B0403020202020204" pitchFamily="34" charset="0"/>
              </a:rPr>
              <a:t>AntiSpam</a:t>
            </a:r>
            <a:r>
              <a:rPr lang="en-US" sz="1400" dirty="0" smtClean="0">
                <a:latin typeface="Helvetica 45 Light" panose="020B0403020202020204" pitchFamily="34" charset="0"/>
              </a:rPr>
              <a:t>, Antimalware, etc..</a:t>
            </a:r>
          </a:p>
          <a:p>
            <a:r>
              <a:rPr lang="en-US" sz="1400" dirty="0" smtClean="0">
                <a:latin typeface="Helvetica 45 Light" panose="020B0403020202020204" pitchFamily="34" charset="0"/>
              </a:rPr>
              <a:t>Change Bandwidth for an access E-Line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r>
              <a:rPr lang="en-US" sz="1400" u="sng" dirty="0" smtClean="0">
                <a:latin typeface="Helvetica 45 Light" panose="020B0403020202020204" pitchFamily="34" charset="0"/>
              </a:rPr>
              <a:t>UC:</a:t>
            </a:r>
          </a:p>
          <a:p>
            <a:r>
              <a:rPr lang="en-US" sz="1400" dirty="0" err="1" smtClean="0">
                <a:latin typeface="Helvetica 45 Light" panose="020B0403020202020204" pitchFamily="34" charset="0"/>
              </a:rPr>
              <a:t>Selfcare</a:t>
            </a:r>
            <a:endParaRPr lang="en-US" sz="1400" dirty="0" smtClean="0">
              <a:latin typeface="Helvetica 45 Light" panose="020B0403020202020204" pitchFamily="34" charset="0"/>
            </a:endParaRPr>
          </a:p>
          <a:p>
            <a:r>
              <a:rPr lang="en-US" sz="1400" dirty="0" err="1" smtClean="0">
                <a:latin typeface="Helvetica 45 Light" panose="020B0403020202020204" pitchFamily="34" charset="0"/>
              </a:rPr>
              <a:t>InterSP</a:t>
            </a:r>
            <a:r>
              <a:rPr lang="en-US" sz="1400" dirty="0" smtClean="0">
                <a:latin typeface="Helvetica 45 Light" panose="020B0403020202020204" pitchFamily="34" charset="0"/>
              </a:rPr>
              <a:t> UC for elastic bandwidth UC</a:t>
            </a:r>
          </a:p>
        </p:txBody>
      </p:sp>
      <p:sp>
        <p:nvSpPr>
          <p:cNvPr id="4" name="Oval 3"/>
          <p:cNvSpPr/>
          <p:nvPr/>
        </p:nvSpPr>
        <p:spPr>
          <a:xfrm>
            <a:off x="5756595" y="606048"/>
            <a:ext cx="3312368" cy="4341966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srgbClr val="000000"/>
                </a:solidFill>
              </a:rPr>
              <a:t>ServiceOrder </a:t>
            </a:r>
          </a:p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service operations scope</a:t>
            </a:r>
          </a:p>
        </p:txBody>
      </p:sp>
      <p:sp>
        <p:nvSpPr>
          <p:cNvPr id="9" name="Oval 8"/>
          <p:cNvSpPr/>
          <p:nvPr/>
        </p:nvSpPr>
        <p:spPr>
          <a:xfrm>
            <a:off x="6101393" y="1907210"/>
            <a:ext cx="2664297" cy="2888704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srgbClr val="000000"/>
                </a:solidFill>
              </a:rPr>
              <a:t>ServiceOrder</a:t>
            </a:r>
            <a:r>
              <a:rPr lang="en-US" sz="1050" dirty="0" smtClean="0">
                <a:solidFill>
                  <a:srgbClr val="000000"/>
                </a:solidFill>
              </a:rPr>
              <a:t> change operations scope</a:t>
            </a:r>
          </a:p>
        </p:txBody>
      </p:sp>
      <p:sp>
        <p:nvSpPr>
          <p:cNvPr id="5" name="Oval 4"/>
          <p:cNvSpPr/>
          <p:nvPr/>
        </p:nvSpPr>
        <p:spPr>
          <a:xfrm>
            <a:off x="6348237" y="2858884"/>
            <a:ext cx="2129083" cy="1377433"/>
          </a:xfrm>
          <a:prstGeom prst="ellipse">
            <a:avLst/>
          </a:prstGeom>
          <a:solidFill>
            <a:schemeClr val="bg2">
              <a:lumMod val="20000"/>
              <a:lumOff val="80000"/>
              <a:alpha val="6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API</a:t>
            </a:r>
          </a:p>
          <a:p>
            <a:pPr algn="ctr"/>
            <a:r>
              <a:rPr lang="en-US" sz="1050" b="1" u="sng" dirty="0" smtClean="0">
                <a:solidFill>
                  <a:srgbClr val="000000"/>
                </a:solidFill>
              </a:rPr>
              <a:t>service</a:t>
            </a:r>
            <a:r>
              <a:rPr lang="en-US" sz="1050" dirty="0" smtClean="0">
                <a:solidFill>
                  <a:srgbClr val="000000"/>
                </a:solidFill>
              </a:rPr>
              <a:t> change operations scope</a:t>
            </a:r>
          </a:p>
        </p:txBody>
      </p:sp>
      <p:sp>
        <p:nvSpPr>
          <p:cNvPr id="10" name="TextBox 9"/>
          <p:cNvSpPr txBox="1"/>
          <p:nvPr/>
        </p:nvSpPr>
        <p:spPr>
          <a:xfrm rot="830896">
            <a:off x="8423964" y="1665406"/>
            <a:ext cx="320601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add</a:t>
            </a:r>
          </a:p>
        </p:txBody>
      </p:sp>
      <p:sp>
        <p:nvSpPr>
          <p:cNvPr id="11" name="TextBox 10"/>
          <p:cNvSpPr txBox="1"/>
          <p:nvPr/>
        </p:nvSpPr>
        <p:spPr>
          <a:xfrm rot="20893556">
            <a:off x="6028437" y="1909959"/>
            <a:ext cx="639599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remove</a:t>
            </a:r>
          </a:p>
        </p:txBody>
      </p:sp>
      <p:sp>
        <p:nvSpPr>
          <p:cNvPr id="12" name="TextBox 11"/>
          <p:cNvSpPr txBox="1"/>
          <p:nvPr/>
        </p:nvSpPr>
        <p:spPr>
          <a:xfrm rot="188734">
            <a:off x="7119352" y="2103726"/>
            <a:ext cx="628377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change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5364088" y="1928656"/>
            <a:ext cx="504056" cy="848375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6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1544" y="919893"/>
            <a:ext cx="8568952" cy="387798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Bring to external AP a new API based on TMF 640 Activation &amp; Configuration. </a:t>
            </a:r>
            <a:r>
              <a:rPr lang="en-US" sz="1400" dirty="0">
                <a:latin typeface="Helvetica 45 Light" panose="020B0403020202020204" pitchFamily="34" charset="0"/>
              </a:rPr>
              <a:t>B</a:t>
            </a:r>
            <a:r>
              <a:rPr lang="en-US" sz="1400" dirty="0" smtClean="0">
                <a:latin typeface="Helvetica 45 Light" panose="020B0403020202020204" pitchFamily="34" charset="0"/>
              </a:rPr>
              <a:t>ut will be enhanced with TMF latest API improvement (aligned with TMF guideline 3.1)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Only operation </a:t>
            </a:r>
            <a:r>
              <a:rPr lang="en-US" sz="1400" b="1" u="sng" dirty="0" smtClean="0">
                <a:latin typeface="Helvetica 45 Light" panose="020B0403020202020204" pitchFamily="34" charset="0"/>
              </a:rPr>
              <a:t>PATCH service </a:t>
            </a:r>
            <a:r>
              <a:rPr lang="en-US" sz="1400" dirty="0" smtClean="0">
                <a:latin typeface="Helvetica 45 Light" panose="020B0403020202020204" pitchFamily="34" charset="0"/>
              </a:rPr>
              <a:t>will be provided to modifying existing service (we do </a:t>
            </a:r>
            <a:r>
              <a:rPr lang="en-US" sz="1400" b="1" dirty="0" smtClean="0">
                <a:latin typeface="Helvetica 45 Light" panose="020B0403020202020204" pitchFamily="34" charset="0"/>
              </a:rPr>
              <a:t>not</a:t>
            </a:r>
            <a:r>
              <a:rPr lang="en-US" sz="1400" dirty="0" smtClean="0">
                <a:latin typeface="Helvetica 45 Light" panose="020B0403020202020204" pitchFamily="34" charset="0"/>
              </a:rPr>
              <a:t> plan to provide capability to create/terminate service through this API in this release)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Only a subset on characteristic could be handled through this operation (we do not in this version plan to </a:t>
            </a:r>
            <a:r>
              <a:rPr lang="en-US" sz="1400" dirty="0">
                <a:latin typeface="Helvetica 45 Light" panose="020B0403020202020204" pitchFamily="34" charset="0"/>
              </a:rPr>
              <a:t>restrict characteristic value scope … a characteristic </a:t>
            </a:r>
            <a:r>
              <a:rPr lang="en-US" sz="1400" dirty="0" smtClean="0">
                <a:latin typeface="Helvetica 45 Light" panose="020B0403020202020204" pitchFamily="34" charset="0"/>
              </a:rPr>
              <a:t>is updatable or not …but this enhancement could be in the backlog)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 45 Light" panose="020B0403020202020204" pitchFamily="34" charset="0"/>
              </a:rPr>
              <a:t>Leveraging existing API service Inventory code to retrieve service in the inventory (GET service)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45 Light" panose="020B0403020202020204" pitchFamily="34" charset="0"/>
              </a:rPr>
              <a:t>A resource </a:t>
            </a:r>
            <a:r>
              <a:rPr lang="en-US" sz="1400" b="1" dirty="0">
                <a:latin typeface="Helvetica 45 Light" panose="020B0403020202020204" pitchFamily="34" charset="0"/>
              </a:rPr>
              <a:t>Monitor</a:t>
            </a:r>
            <a:r>
              <a:rPr lang="en-US" sz="1400" dirty="0">
                <a:latin typeface="Helvetica 45 Light" panose="020B0403020202020204" pitchFamily="34" charset="0"/>
              </a:rPr>
              <a:t> will be managed to allow service modification monitoring + traceability. The response of the operation can be sent back synchronously or not, in this case a </a:t>
            </a:r>
            <a:r>
              <a:rPr lang="en-US" sz="1400" dirty="0" smtClean="0">
                <a:latin typeface="Helvetica 45 Light" panose="020B0403020202020204" pitchFamily="34" charset="0"/>
              </a:rPr>
              <a:t>“</a:t>
            </a:r>
            <a:r>
              <a:rPr lang="en-US" sz="1400" dirty="0">
                <a:latin typeface="Helvetica 45 Light" panose="020B0403020202020204" pitchFamily="34" charset="0"/>
              </a:rPr>
              <a:t>monitor” resource hyperlink is given in the r</a:t>
            </a:r>
            <a:r>
              <a:rPr lang="en-US" sz="1400" dirty="0" smtClean="0">
                <a:latin typeface="Helvetica 45 Light" panose="020B0403020202020204" pitchFamily="34" charset="0"/>
              </a:rPr>
              <a:t>esponse</a:t>
            </a:r>
            <a:endParaRPr lang="en-US" sz="1400" dirty="0">
              <a:latin typeface="Helvetica 45 Light" panose="020B04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 45 Light" panose="020B0403020202020204" pitchFamily="34" charset="0"/>
            </a:endParaRPr>
          </a:p>
          <a:p>
            <a:r>
              <a:rPr lang="en-US" sz="1400" dirty="0" smtClean="0">
                <a:latin typeface="Helvetica 45 Light" panose="020B0403020202020204" pitchFamily="34" charset="0"/>
              </a:rPr>
              <a:t>Note: we do not provide any authorization mechanism to check if API user is allowed to perform this modification.</a:t>
            </a:r>
          </a:p>
        </p:txBody>
      </p:sp>
    </p:spTree>
    <p:extLst>
      <p:ext uri="{BB962C8B-B14F-4D97-AF65-F5344CB8AC3E}">
        <p14:creationId xmlns:p14="http://schemas.microsoft.com/office/powerpoint/2010/main" val="82070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2256" y="1019294"/>
            <a:ext cx="8478216" cy="363176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u="sng" dirty="0" smtClean="0">
                <a:solidFill>
                  <a:srgbClr val="C00000"/>
                </a:solidFill>
                <a:latin typeface="Helvetica 45 Light" panose="020B0403020202020204" pitchFamily="34" charset="0"/>
              </a:rPr>
              <a:t>SDC or Policy  or …ExtAPI ? :</a:t>
            </a: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Provide a way to describe operations authorized at this service level: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>
                <a:latin typeface="Helvetica 45 Light" panose="020B0403020202020204" pitchFamily="34" charset="0"/>
              </a:rPr>
              <a:t>List </a:t>
            </a:r>
            <a:r>
              <a:rPr lang="en-US" sz="1600" dirty="0">
                <a:latin typeface="Helvetica 45 Light" panose="020B0403020202020204" pitchFamily="34" charset="0"/>
              </a:rPr>
              <a:t>of </a:t>
            </a:r>
            <a:r>
              <a:rPr lang="en-US" sz="1600" dirty="0" smtClean="0">
                <a:latin typeface="Helvetica 45 Light" panose="020B0403020202020204" pitchFamily="34" charset="0"/>
              </a:rPr>
              <a:t>characteristics allowed to be modified</a:t>
            </a:r>
          </a:p>
          <a:p>
            <a:pPr lvl="1"/>
            <a:r>
              <a:rPr lang="en-US" sz="1200" dirty="0" smtClean="0">
                <a:latin typeface="Helvetica 45 Light" panose="020B0403020202020204" pitchFamily="34" charset="0"/>
              </a:rPr>
              <a:t>(use of parameter </a:t>
            </a:r>
            <a:r>
              <a:rPr lang="en-US" sz="1200" dirty="0">
                <a:latin typeface="Helvetica 45 Light" panose="020B0403020202020204" pitchFamily="34" charset="0"/>
              </a:rPr>
              <a:t>annotation </a:t>
            </a:r>
            <a:r>
              <a:rPr lang="en-US" sz="1200" dirty="0">
                <a:latin typeface="Helvetica 45 Light" panose="020B0403020202020204" pitchFamily="34" charset="0"/>
                <a:hlinkClick r:id="rId2"/>
              </a:rPr>
              <a:t>https://wiki.onap.org/display/DW/4.3.7.+</a:t>
            </a:r>
            <a:r>
              <a:rPr lang="en-US" sz="1200" dirty="0" smtClean="0">
                <a:latin typeface="Helvetica 45 Light" panose="020B0403020202020204" pitchFamily="34" charset="0"/>
                <a:hlinkClick r:id="rId2"/>
              </a:rPr>
              <a:t>Annotation+Types#id-4.3.7.AnnotationTypes-1.1.1.3.2ParameterDefinition</a:t>
            </a:r>
            <a:r>
              <a:rPr lang="en-US" sz="1200" dirty="0" smtClean="0">
                <a:latin typeface="Helvetica 45 Light" panose="020B0403020202020204" pitchFamily="34" charset="0"/>
              </a:rPr>
              <a:t> see§ 1.1.1.3.2</a:t>
            </a:r>
            <a:r>
              <a:rPr lang="en-US" sz="1600" dirty="0" smtClean="0">
                <a:latin typeface="Helvetica 45 Light" panose="020B0403020202020204" pitchFamily="34" charset="0"/>
              </a:rPr>
              <a:t>)</a:t>
            </a:r>
          </a:p>
          <a:p>
            <a:endParaRPr lang="en-US" sz="1600" dirty="0">
              <a:latin typeface="Helvetica 45 Light" panose="020B0403020202020204" pitchFamily="34" charset="0"/>
            </a:endParaRPr>
          </a:p>
          <a:p>
            <a:r>
              <a:rPr lang="en-US" sz="1600" b="1" u="sng" dirty="0" smtClean="0">
                <a:latin typeface="Helvetica 45 Light" panose="020B0403020202020204" pitchFamily="34" charset="0"/>
              </a:rPr>
              <a:t>Ext API:</a:t>
            </a:r>
            <a:endParaRPr lang="en-US" sz="1600" b="1" u="sng" dirty="0">
              <a:latin typeface="Helvetica 45 Light" panose="020B0403020202020204" pitchFamily="34" charset="0"/>
            </a:endParaRP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Add a new API to allow direct service modification (PATCH &amp; </a:t>
            </a:r>
            <a:r>
              <a:rPr lang="en-US" sz="1600" i="1" dirty="0" smtClean="0">
                <a:solidFill>
                  <a:schemeClr val="bg1">
                    <a:lumMod val="65000"/>
                  </a:schemeClr>
                </a:solidFill>
                <a:latin typeface="Helvetica 45 Light" panose="020B0403020202020204" pitchFamily="34" charset="0"/>
              </a:rPr>
              <a:t>GET </a:t>
            </a:r>
            <a:r>
              <a:rPr lang="en-US" sz="1600" dirty="0">
                <a:latin typeface="Helvetica 45 Light" panose="020B0403020202020204" pitchFamily="34" charset="0"/>
              </a:rPr>
              <a:t>Service </a:t>
            </a:r>
            <a:r>
              <a:rPr lang="en-US" sz="1600" dirty="0" smtClean="0">
                <a:latin typeface="Helvetica 45 Light" panose="020B0403020202020204" pitchFamily="34" charset="0"/>
              </a:rPr>
              <a:t>+ GET Monitor)</a:t>
            </a: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Add a new DB to store Monitor</a:t>
            </a:r>
          </a:p>
          <a:p>
            <a:endParaRPr lang="en-US" sz="1600" dirty="0">
              <a:latin typeface="Helvetica 45 Light" panose="020B0403020202020204" pitchFamily="34" charset="0"/>
            </a:endParaRPr>
          </a:p>
          <a:p>
            <a:r>
              <a:rPr lang="en-US" sz="1600" b="1" u="sng" dirty="0" smtClean="0">
                <a:latin typeface="Helvetica 45 Light" panose="020B0403020202020204" pitchFamily="34" charset="0"/>
              </a:rPr>
              <a:t>Need upgrade:</a:t>
            </a:r>
            <a:endParaRPr lang="en-US" sz="1600" b="1" u="sng" dirty="0" smtClean="0">
              <a:latin typeface="Helvetica 45 Light" panose="020B0403020202020204" pitchFamily="34" charset="0"/>
            </a:endParaRP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  <a:latin typeface="Helvetica 45 Light" panose="020B0403020202020204" pitchFamily="34" charset="0"/>
              </a:rPr>
              <a:t>Mandatory</a:t>
            </a:r>
            <a:r>
              <a:rPr lang="en-US" sz="1600" dirty="0" smtClean="0">
                <a:latin typeface="Helvetica 45 Light" panose="020B0403020202020204" pitchFamily="34" charset="0"/>
              </a:rPr>
              <a:t>) In AIA to get all characteristics valued when service is retrieved (as of today characteristics are not retrieved)</a:t>
            </a: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In SO to have an API to perform a service change (and avoid the delete/recreate). The new API can work in a first release with delete/recreate</a:t>
            </a:r>
            <a:endParaRPr lang="en-US" sz="1600" dirty="0" smtClean="0">
              <a:latin typeface="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41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411510"/>
            <a:ext cx="5625827" cy="504056"/>
          </a:xfrm>
        </p:spPr>
        <p:txBody>
          <a:bodyPr/>
          <a:lstStyle/>
          <a:p>
            <a:r>
              <a:rPr lang="en-US" dirty="0" smtClean="0"/>
              <a:t>Stretch Goal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19893"/>
            <a:ext cx="7992888" cy="147732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Helvetica 45 Light" panose="020B0403020202020204" pitchFamily="34" charset="0"/>
              </a:rPr>
              <a:t>API serviceCatalog is improved to display authorized operation at service </a:t>
            </a:r>
            <a:r>
              <a:rPr lang="en-US" sz="1600" dirty="0" smtClean="0">
                <a:latin typeface="Helvetica 45 Light" panose="020B0403020202020204" pitchFamily="34" charset="0"/>
              </a:rPr>
              <a:t>level (flag to identify characteristic updateable through this new API).</a:t>
            </a:r>
          </a:p>
          <a:p>
            <a:endParaRPr lang="en-US" sz="1600" dirty="0">
              <a:latin typeface="Helvetica 45 Light" panose="020B0403020202020204" pitchFamily="34" charset="0"/>
            </a:endParaRP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Add notification on the Monitor Resource</a:t>
            </a:r>
            <a:r>
              <a:rPr lang="en-US" sz="1600" dirty="0">
                <a:latin typeface="Helvetica 45 Light" panose="020B0403020202020204" pitchFamily="34" charset="0"/>
              </a:rPr>
              <a:t>.</a:t>
            </a:r>
            <a:endParaRPr lang="en-US" sz="1600" dirty="0" smtClean="0">
              <a:latin typeface="Helvetica 45 Light" panose="020B0403020202020204" pitchFamily="34" charset="0"/>
            </a:endParaRPr>
          </a:p>
          <a:p>
            <a:endParaRPr lang="en-US" sz="1600" dirty="0">
              <a:latin typeface="Helvetica 45 Light" panose="020B0403020202020204" pitchFamily="34" charset="0"/>
            </a:endParaRP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Expand API scope to allow state change (only suspend/activate for example).</a:t>
            </a:r>
            <a:endParaRPr lang="en-US" sz="1600" dirty="0">
              <a:latin typeface="Helvetica 45 Light" panose="020B0403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3528" y="3003798"/>
            <a:ext cx="5625827" cy="5040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Backlog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531081"/>
            <a:ext cx="7992888" cy="98488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latin typeface="Helvetica 45 Light" panose="020B0403020202020204" pitchFamily="34" charset="0"/>
              </a:rPr>
              <a:t>Enhance modification authorization scope at characteristic value</a:t>
            </a:r>
          </a:p>
          <a:p>
            <a:endParaRPr lang="en-US" sz="1600" dirty="0" smtClean="0">
              <a:latin typeface="Helvetica 45 Light" panose="020B0403020202020204" pitchFamily="34" charset="0"/>
            </a:endParaRPr>
          </a:p>
          <a:p>
            <a:r>
              <a:rPr lang="en-US" sz="1600" dirty="0" smtClean="0">
                <a:latin typeface="Helvetica 45 Light" panose="020B0403020202020204" pitchFamily="34" charset="0"/>
              </a:rPr>
              <a:t>Expand API at resource level (VNF)</a:t>
            </a:r>
          </a:p>
          <a:p>
            <a:endParaRPr lang="en-US" sz="1600" dirty="0">
              <a:latin typeface="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82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own Arrow 33"/>
          <p:cNvSpPr/>
          <p:nvPr/>
        </p:nvSpPr>
        <p:spPr>
          <a:xfrm flipV="1">
            <a:off x="2630057" y="427455"/>
            <a:ext cx="165847" cy="1651234"/>
          </a:xfrm>
          <a:prstGeom prst="downArrow">
            <a:avLst/>
          </a:prstGeom>
          <a:solidFill>
            <a:srgbClr val="E0121D">
              <a:alpha val="39000"/>
            </a:srgb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spcCol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à coins arrondis 4">
            <a:extLst>
              <a:ext uri="{FF2B5EF4-FFF2-40B4-BE49-F238E27FC236}">
                <a16:creationId xmlns:a16="http://schemas.microsoft.com/office/drawing/2014/main" xmlns="" id="{1BA9D4AC-16C6-5846-B824-C64C9D708322}"/>
              </a:ext>
            </a:extLst>
          </p:cNvPr>
          <p:cNvSpPr/>
          <p:nvPr/>
        </p:nvSpPr>
        <p:spPr>
          <a:xfrm>
            <a:off x="1218866" y="2565473"/>
            <a:ext cx="2391277" cy="2147637"/>
          </a:xfrm>
          <a:prstGeom prst="roundRect">
            <a:avLst/>
          </a:prstGeom>
          <a:solidFill>
            <a:srgbClr val="E0121D">
              <a:lumMod val="75000"/>
            </a:srgb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DESIGN-TIME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Rectangle à coins arrondis 5">
            <a:extLst>
              <a:ext uri="{FF2B5EF4-FFF2-40B4-BE49-F238E27FC236}">
                <a16:creationId xmlns:a16="http://schemas.microsoft.com/office/drawing/2014/main" xmlns="" id="{AD7D809C-E95D-C04A-AE1C-6728EC51537F}"/>
              </a:ext>
            </a:extLst>
          </p:cNvPr>
          <p:cNvSpPr/>
          <p:nvPr/>
        </p:nvSpPr>
        <p:spPr>
          <a:xfrm>
            <a:off x="3763546" y="2565473"/>
            <a:ext cx="3835065" cy="2147637"/>
          </a:xfrm>
          <a:prstGeom prst="roundRect">
            <a:avLst/>
          </a:prstGeom>
          <a:solidFill>
            <a:srgbClr val="E0121D">
              <a:lumMod val="20000"/>
              <a:lumOff val="80000"/>
            </a:srgbClr>
          </a:solidFill>
          <a:ln w="25400" cap="flat" cmpd="sng" algn="ctr">
            <a:solidFill>
              <a:srgbClr val="572F7E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RUN-TIME</a:t>
            </a: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ylindre 6">
            <a:extLst>
              <a:ext uri="{FF2B5EF4-FFF2-40B4-BE49-F238E27FC236}">
                <a16:creationId xmlns:a16="http://schemas.microsoft.com/office/drawing/2014/main" xmlns="" id="{2002F79D-C814-604D-9905-D73FB3F290C0}"/>
              </a:ext>
            </a:extLst>
          </p:cNvPr>
          <p:cNvSpPr/>
          <p:nvPr/>
        </p:nvSpPr>
        <p:spPr>
          <a:xfrm>
            <a:off x="1674562" y="3504690"/>
            <a:ext cx="1349042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Design &amp;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Creation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Cylindre 7">
            <a:extLst>
              <a:ext uri="{FF2B5EF4-FFF2-40B4-BE49-F238E27FC236}">
                <a16:creationId xmlns:a16="http://schemas.microsoft.com/office/drawing/2014/main" xmlns="" id="{9486430F-B752-434E-906A-6FC62CAC1D7D}"/>
              </a:ext>
            </a:extLst>
          </p:cNvPr>
          <p:cNvSpPr/>
          <p:nvPr/>
        </p:nvSpPr>
        <p:spPr>
          <a:xfrm>
            <a:off x="4065838" y="3423475"/>
            <a:ext cx="1349042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Orchestrator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Cylindre 8">
            <a:extLst>
              <a:ext uri="{FF2B5EF4-FFF2-40B4-BE49-F238E27FC236}">
                <a16:creationId xmlns:a16="http://schemas.microsoft.com/office/drawing/2014/main" xmlns="" id="{E1B88341-26DA-8744-A04B-56F3AD309658}"/>
              </a:ext>
            </a:extLst>
          </p:cNvPr>
          <p:cNvSpPr/>
          <p:nvPr/>
        </p:nvSpPr>
        <p:spPr>
          <a:xfrm>
            <a:off x="6057065" y="3423476"/>
            <a:ext cx="1397167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&amp; </a:t>
            </a: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Available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Inventory</a:t>
            </a:r>
          </a:p>
        </p:txBody>
      </p:sp>
      <p:sp>
        <p:nvSpPr>
          <p:cNvPr id="28" name="Rectangle à coins arrondis 9">
            <a:extLst>
              <a:ext uri="{FF2B5EF4-FFF2-40B4-BE49-F238E27FC236}">
                <a16:creationId xmlns:a16="http://schemas.microsoft.com/office/drawing/2014/main" xmlns="" id="{45C027A3-D41F-5B4B-9386-3BDBE6AEE16A}"/>
              </a:ext>
            </a:extLst>
          </p:cNvPr>
          <p:cNvSpPr/>
          <p:nvPr/>
        </p:nvSpPr>
        <p:spPr>
          <a:xfrm>
            <a:off x="1011321" y="1684970"/>
            <a:ext cx="6873047" cy="3190566"/>
          </a:xfrm>
          <a:prstGeom prst="roundRect">
            <a:avLst/>
          </a:prstGeom>
          <a:noFill/>
          <a:ln w="25400" cap="flat" cmpd="sng" algn="ctr">
            <a:solidFill>
              <a:srgbClr val="572F7E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AutoShape 4" descr="TM Forum — How to manage Digital Transformation, Agile Business Operations &amp; Connected Digital Ecosystems">
            <a:extLst>
              <a:ext uri="{FF2B5EF4-FFF2-40B4-BE49-F238E27FC236}">
                <a16:creationId xmlns:a16="http://schemas.microsoft.com/office/drawing/2014/main" xmlns="" id="{B961BD49-912D-664F-A10E-F42B394B3E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34367" y="236955"/>
            <a:ext cx="14478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83"/>
            <a:endParaRPr lang="fr-FR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Rectangle à coins arrondis 14">
            <a:extLst>
              <a:ext uri="{FF2B5EF4-FFF2-40B4-BE49-F238E27FC236}">
                <a16:creationId xmlns:a16="http://schemas.microsoft.com/office/drawing/2014/main" xmlns="" id="{9D6DEABF-29EE-ED43-B13C-2F948ADE0689}"/>
              </a:ext>
            </a:extLst>
          </p:cNvPr>
          <p:cNvSpPr/>
          <p:nvPr/>
        </p:nvSpPr>
        <p:spPr>
          <a:xfrm>
            <a:off x="1218866" y="1915768"/>
            <a:ext cx="6379745" cy="532397"/>
          </a:xfrm>
          <a:prstGeom prst="roundRect">
            <a:avLst/>
          </a:prstGeom>
          <a:solidFill>
            <a:srgbClr val="29313B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</a:t>
            </a:r>
            <a:r>
              <a:rPr kumimoji="0" lang="fr-FR" sz="24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API</a:t>
            </a:r>
            <a:endParaRPr kumimoji="0" lang="fr-FR" sz="24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398" y="4745036"/>
            <a:ext cx="1230425" cy="26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Down Arrow 31"/>
          <p:cNvSpPr/>
          <p:nvPr/>
        </p:nvSpPr>
        <p:spPr>
          <a:xfrm>
            <a:off x="2042615" y="427455"/>
            <a:ext cx="165847" cy="1651234"/>
          </a:xfrm>
          <a:prstGeom prst="downArrow">
            <a:avLst/>
          </a:prstGeom>
          <a:solidFill>
            <a:srgbClr val="E0121D"/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spcCol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ZoneTexte 40">
            <a:extLst>
              <a:ext uri="{FF2B5EF4-FFF2-40B4-BE49-F238E27FC236}">
                <a16:creationId xmlns:a16="http://schemas.microsoft.com/office/drawing/2014/main" xmlns="" id="{1659CD3D-4BCA-1C43-80A5-5A8FDE2A75CA}"/>
              </a:ext>
            </a:extLst>
          </p:cNvPr>
          <p:cNvSpPr txBox="1"/>
          <p:nvPr/>
        </p:nvSpPr>
        <p:spPr>
          <a:xfrm>
            <a:off x="1420466" y="1308060"/>
            <a:ext cx="2297743" cy="284691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68579" tIns="34289" rIns="68579" bIns="34289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POST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ServiceOrder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(TMF 641)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34" y="1375121"/>
            <a:ext cx="528638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748861" y="21433"/>
            <a:ext cx="5071612" cy="145424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/>
            <a:r>
              <a:rPr lang="en-US" dirty="0" smtClean="0">
                <a:solidFill>
                  <a:prstClr val="black"/>
                </a:solidFill>
                <a:latin typeface="Calibri"/>
              </a:rPr>
              <a:t>As of now, NBI offers a serviceOrder API to request add, remove or change operation on service.</a:t>
            </a:r>
          </a:p>
          <a:p>
            <a:pPr defTabSz="685783"/>
            <a:r>
              <a:rPr lang="en-US" dirty="0" smtClean="0">
                <a:solidFill>
                  <a:prstClr val="black"/>
                </a:solidFill>
                <a:latin typeface="Calibri"/>
              </a:rPr>
              <a:t>This operation are assessed with current SDC information (serviceSpec exists, characteristics checks)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149499" y="2181964"/>
            <a:ext cx="379389" cy="1638176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>
          <a:xfrm flipV="1">
            <a:off x="2703947" y="2181966"/>
            <a:ext cx="648746" cy="1638174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>
          <a:xfrm flipV="1">
            <a:off x="5215939" y="2078689"/>
            <a:ext cx="648746" cy="1638174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>
            <a:off x="3748860" y="2283718"/>
            <a:ext cx="659878" cy="1536424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>
          <a:xfrm>
            <a:off x="5215939" y="3901355"/>
            <a:ext cx="1011650" cy="0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</p:spPr>
        <p:txBody>
          <a:bodyPr/>
          <a:lstStyle/>
          <a:p>
            <a:r>
              <a:rPr lang="en-US" dirty="0" smtClean="0"/>
              <a:t>TMF641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 rot="1177949">
            <a:off x="7440604" y="1418983"/>
            <a:ext cx="1647887" cy="615553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LEGATO </a:t>
            </a:r>
          </a:p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standard way</a:t>
            </a:r>
          </a:p>
        </p:txBody>
      </p:sp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own Arrow 33"/>
          <p:cNvSpPr/>
          <p:nvPr/>
        </p:nvSpPr>
        <p:spPr>
          <a:xfrm flipV="1">
            <a:off x="2636663" y="843557"/>
            <a:ext cx="159241" cy="1235132"/>
          </a:xfrm>
          <a:prstGeom prst="downArrow">
            <a:avLst/>
          </a:prstGeom>
          <a:solidFill>
            <a:srgbClr val="E0121D">
              <a:alpha val="39000"/>
            </a:srgb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spcCol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à coins arrondis 4">
            <a:extLst>
              <a:ext uri="{FF2B5EF4-FFF2-40B4-BE49-F238E27FC236}">
                <a16:creationId xmlns:a16="http://schemas.microsoft.com/office/drawing/2014/main" xmlns="" id="{1BA9D4AC-16C6-5846-B824-C64C9D708322}"/>
              </a:ext>
            </a:extLst>
          </p:cNvPr>
          <p:cNvSpPr/>
          <p:nvPr/>
        </p:nvSpPr>
        <p:spPr>
          <a:xfrm>
            <a:off x="1218866" y="2565473"/>
            <a:ext cx="2391277" cy="2147637"/>
          </a:xfrm>
          <a:prstGeom prst="roundRect">
            <a:avLst/>
          </a:prstGeom>
          <a:solidFill>
            <a:srgbClr val="E0121D">
              <a:lumMod val="75000"/>
            </a:srgb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DESIGN-TIME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Rectangle à coins arrondis 5">
            <a:extLst>
              <a:ext uri="{FF2B5EF4-FFF2-40B4-BE49-F238E27FC236}">
                <a16:creationId xmlns:a16="http://schemas.microsoft.com/office/drawing/2014/main" xmlns="" id="{AD7D809C-E95D-C04A-AE1C-6728EC51537F}"/>
              </a:ext>
            </a:extLst>
          </p:cNvPr>
          <p:cNvSpPr/>
          <p:nvPr/>
        </p:nvSpPr>
        <p:spPr>
          <a:xfrm>
            <a:off x="3763546" y="2565473"/>
            <a:ext cx="3835065" cy="2147637"/>
          </a:xfrm>
          <a:prstGeom prst="roundRect">
            <a:avLst/>
          </a:prstGeom>
          <a:solidFill>
            <a:srgbClr val="E0121D">
              <a:lumMod val="20000"/>
              <a:lumOff val="80000"/>
            </a:srgbClr>
          </a:solidFill>
          <a:ln w="25400" cap="flat" cmpd="sng" algn="ctr">
            <a:solidFill>
              <a:srgbClr val="572F7E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RUN-TIME</a:t>
            </a: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Cylindre 7">
            <a:extLst>
              <a:ext uri="{FF2B5EF4-FFF2-40B4-BE49-F238E27FC236}">
                <a16:creationId xmlns:a16="http://schemas.microsoft.com/office/drawing/2014/main" xmlns="" id="{9486430F-B752-434E-906A-6FC62CAC1D7D}"/>
              </a:ext>
            </a:extLst>
          </p:cNvPr>
          <p:cNvSpPr/>
          <p:nvPr/>
        </p:nvSpPr>
        <p:spPr>
          <a:xfrm>
            <a:off x="4065838" y="3423475"/>
            <a:ext cx="1349042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Orchestrator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Cylindre 8">
            <a:extLst>
              <a:ext uri="{FF2B5EF4-FFF2-40B4-BE49-F238E27FC236}">
                <a16:creationId xmlns:a16="http://schemas.microsoft.com/office/drawing/2014/main" xmlns="" id="{E1B88341-26DA-8744-A04B-56F3AD309658}"/>
              </a:ext>
            </a:extLst>
          </p:cNvPr>
          <p:cNvSpPr/>
          <p:nvPr/>
        </p:nvSpPr>
        <p:spPr>
          <a:xfrm>
            <a:off x="6057065" y="3423476"/>
            <a:ext cx="1397167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&amp; </a:t>
            </a: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Available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Inventory</a:t>
            </a:r>
          </a:p>
        </p:txBody>
      </p:sp>
      <p:sp>
        <p:nvSpPr>
          <p:cNvPr id="28" name="Rectangle à coins arrondis 9">
            <a:extLst>
              <a:ext uri="{FF2B5EF4-FFF2-40B4-BE49-F238E27FC236}">
                <a16:creationId xmlns:a16="http://schemas.microsoft.com/office/drawing/2014/main" xmlns="" id="{45C027A3-D41F-5B4B-9386-3BDBE6AEE16A}"/>
              </a:ext>
            </a:extLst>
          </p:cNvPr>
          <p:cNvSpPr/>
          <p:nvPr/>
        </p:nvSpPr>
        <p:spPr>
          <a:xfrm>
            <a:off x="1011321" y="1684970"/>
            <a:ext cx="6873047" cy="3190566"/>
          </a:xfrm>
          <a:prstGeom prst="roundRect">
            <a:avLst/>
          </a:prstGeom>
          <a:noFill/>
          <a:ln w="25400" cap="flat" cmpd="sng" algn="ctr">
            <a:solidFill>
              <a:srgbClr val="572F7E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AutoShape 4" descr="TM Forum — How to manage Digital Transformation, Agile Business Operations &amp; Connected Digital Ecosystems">
            <a:extLst>
              <a:ext uri="{FF2B5EF4-FFF2-40B4-BE49-F238E27FC236}">
                <a16:creationId xmlns:a16="http://schemas.microsoft.com/office/drawing/2014/main" xmlns="" id="{B961BD49-912D-664F-A10E-F42B394B3E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34367" y="236955"/>
            <a:ext cx="14478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83"/>
            <a:endParaRPr lang="fr-FR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Rectangle à coins arrondis 14">
            <a:extLst>
              <a:ext uri="{FF2B5EF4-FFF2-40B4-BE49-F238E27FC236}">
                <a16:creationId xmlns:a16="http://schemas.microsoft.com/office/drawing/2014/main" xmlns="" id="{9D6DEABF-29EE-ED43-B13C-2F948ADE0689}"/>
              </a:ext>
            </a:extLst>
          </p:cNvPr>
          <p:cNvSpPr/>
          <p:nvPr/>
        </p:nvSpPr>
        <p:spPr>
          <a:xfrm>
            <a:off x="1218866" y="1915768"/>
            <a:ext cx="6379745" cy="532397"/>
          </a:xfrm>
          <a:prstGeom prst="roundRect">
            <a:avLst/>
          </a:prstGeom>
          <a:solidFill>
            <a:srgbClr val="29313B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68579" tIns="34289" rIns="68579" bIns="34289" rtlCol="0" anchor="ctr"/>
          <a:lstStyle/>
          <a:p>
            <a:pPr lvl="0" algn="ctr" defTabSz="685783">
              <a:defRPr/>
            </a:pPr>
            <a:r>
              <a:rPr lang="fr-FR" sz="2400" kern="0" dirty="0" err="1">
                <a:solidFill>
                  <a:prstClr val="white"/>
                </a:solidFill>
                <a:latin typeface="Calibri"/>
              </a:rPr>
              <a:t>External</a:t>
            </a:r>
            <a:r>
              <a:rPr lang="fr-FR" sz="2400" kern="0" dirty="0">
                <a:solidFill>
                  <a:prstClr val="white"/>
                </a:solidFill>
                <a:latin typeface="Calibri"/>
              </a:rPr>
              <a:t> API</a:t>
            </a:r>
            <a:endParaRPr lang="fr-FR" sz="2400" i="1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398" y="4745036"/>
            <a:ext cx="1230425" cy="26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Down Arrow 31"/>
          <p:cNvSpPr/>
          <p:nvPr/>
        </p:nvSpPr>
        <p:spPr>
          <a:xfrm>
            <a:off x="2042615" y="843557"/>
            <a:ext cx="165847" cy="1235131"/>
          </a:xfrm>
          <a:prstGeom prst="downArrow">
            <a:avLst/>
          </a:prstGeom>
          <a:solidFill>
            <a:srgbClr val="E0121D"/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spcCol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ZoneTexte 40">
            <a:extLst>
              <a:ext uri="{FF2B5EF4-FFF2-40B4-BE49-F238E27FC236}">
                <a16:creationId xmlns:a16="http://schemas.microsoft.com/office/drawing/2014/main" xmlns="" id="{1659CD3D-4BCA-1C43-80A5-5A8FDE2A75CA}"/>
              </a:ext>
            </a:extLst>
          </p:cNvPr>
          <p:cNvSpPr txBox="1"/>
          <p:nvPr/>
        </p:nvSpPr>
        <p:spPr>
          <a:xfrm>
            <a:off x="1420466" y="1308060"/>
            <a:ext cx="4339969" cy="284691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68579" tIns="34289" rIns="68579" bIns="34289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PATCH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Service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(</a:t>
            </a:r>
            <a:r>
              <a:rPr lang="en-US" sz="1400" kern="0" dirty="0" smtClean="0">
                <a:solidFill>
                  <a:prstClr val="black"/>
                </a:solidFill>
                <a:latin typeface="Calibri"/>
              </a:rPr>
              <a:t>proposition: motorize through 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TMF 640)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34" y="1375121"/>
            <a:ext cx="528638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748861" y="21433"/>
            <a:ext cx="5287636" cy="117724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/>
            <a:r>
              <a:rPr lang="en-US" dirty="0" smtClean="0">
                <a:solidFill>
                  <a:prstClr val="black"/>
                </a:solidFill>
                <a:latin typeface="Calibri"/>
              </a:rPr>
              <a:t>The evolution will open an alternative way to request service change.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his request will assessed with SDC but also additional check for specific activation &amp; configuration operation should be possible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5215939" y="2283718"/>
            <a:ext cx="648746" cy="1433145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>
            <a:off x="3748860" y="2283718"/>
            <a:ext cx="659878" cy="1536424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>
          <a:xfrm>
            <a:off x="5215939" y="3901355"/>
            <a:ext cx="1011650" cy="0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sp>
        <p:nvSpPr>
          <p:cNvPr id="21" name="Cylindre 6">
            <a:extLst>
              <a:ext uri="{FF2B5EF4-FFF2-40B4-BE49-F238E27FC236}">
                <a16:creationId xmlns:a16="http://schemas.microsoft.com/office/drawing/2014/main" xmlns="" id="{2002F79D-C814-604D-9905-D73FB3F290C0}"/>
              </a:ext>
            </a:extLst>
          </p:cNvPr>
          <p:cNvSpPr/>
          <p:nvPr/>
        </p:nvSpPr>
        <p:spPr>
          <a:xfrm>
            <a:off x="1685275" y="3723878"/>
            <a:ext cx="1349042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+ Policy for update</a:t>
            </a:r>
          </a:p>
        </p:txBody>
      </p:sp>
      <p:sp>
        <p:nvSpPr>
          <p:cNvPr id="25" name="Cylindre 6">
            <a:extLst>
              <a:ext uri="{FF2B5EF4-FFF2-40B4-BE49-F238E27FC236}">
                <a16:creationId xmlns:a16="http://schemas.microsoft.com/office/drawing/2014/main" xmlns="" id="{2002F79D-C814-604D-9905-D73FB3F290C0}"/>
              </a:ext>
            </a:extLst>
          </p:cNvPr>
          <p:cNvSpPr/>
          <p:nvPr/>
        </p:nvSpPr>
        <p:spPr>
          <a:xfrm>
            <a:off x="1674562" y="3075806"/>
            <a:ext cx="1349042" cy="793331"/>
          </a:xfrm>
          <a:prstGeom prst="can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E0121D">
                <a:shade val="50000"/>
              </a:srgbClr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Design &amp;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Creation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Straight Arrow Connector 37"/>
          <p:cNvCxnSpPr>
            <a:endCxn id="25" idx="0"/>
          </p:cNvCxnSpPr>
          <p:nvPr/>
        </p:nvCxnSpPr>
        <p:spPr>
          <a:xfrm>
            <a:off x="2149499" y="2181964"/>
            <a:ext cx="199584" cy="1092175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>
          <a:xfrm flipV="1">
            <a:off x="2712980" y="2283718"/>
            <a:ext cx="639713" cy="1080120"/>
          </a:xfrm>
          <a:prstGeom prst="straightConnector1">
            <a:avLst/>
          </a:prstGeom>
          <a:noFill/>
          <a:ln w="57150" cap="flat" cmpd="sng" algn="ctr">
            <a:solidFill>
              <a:srgbClr val="29313B"/>
            </a:solidFill>
            <a:prstDash val="solid"/>
            <a:tailEnd type="arrow"/>
          </a:ln>
          <a:effectLst/>
        </p:spPr>
      </p:cxn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3295818" cy="743744"/>
          </a:xfrm>
        </p:spPr>
        <p:txBody>
          <a:bodyPr/>
          <a:lstStyle/>
          <a:p>
            <a:r>
              <a:rPr lang="en-US" dirty="0" smtClean="0"/>
              <a:t>Alternate proposition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 rot="1177949">
            <a:off x="6756748" y="1418984"/>
            <a:ext cx="2154644" cy="61555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For Interlude &amp; Allegro</a:t>
            </a:r>
          </a:p>
        </p:txBody>
      </p:sp>
    </p:spTree>
    <p:extLst>
      <p:ext uri="{BB962C8B-B14F-4D97-AF65-F5344CB8AC3E}">
        <p14:creationId xmlns:p14="http://schemas.microsoft.com/office/powerpoint/2010/main" val="315731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475656" y="1419622"/>
            <a:ext cx="4828498" cy="2301874"/>
          </a:xfrm>
        </p:spPr>
        <p:txBody>
          <a:bodyPr/>
          <a:lstStyle/>
          <a:p>
            <a:r>
              <a:rPr lang="fr-FR" dirty="0" err="1" smtClean="0"/>
              <a:t>Thanks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62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1001</TotalTime>
  <Words>786</Words>
  <Application>Microsoft Office PowerPoint</Application>
  <PresentationFormat>On-screen Show (16:9)</PresentationFormat>
  <Paragraphs>132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Change ‘service’ API</vt:lpstr>
      <vt:lpstr>Challenge</vt:lpstr>
      <vt:lpstr>Proposition</vt:lpstr>
      <vt:lpstr>Solution</vt:lpstr>
      <vt:lpstr>Prerequisite</vt:lpstr>
      <vt:lpstr>Stretch Goal</vt:lpstr>
      <vt:lpstr>TMF641</vt:lpstr>
      <vt:lpstr>Alternate proposition</vt:lpstr>
      <vt:lpstr>Thanks</vt:lpstr>
    </vt:vector>
  </TitlesOfParts>
  <Company>ORANGE FT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Ludovic IMT/IBNF</dc:creator>
  <cp:lastModifiedBy>ROBERT Ludovic IMT/IBNF</cp:lastModifiedBy>
  <cp:revision>33</cp:revision>
  <dcterms:created xsi:type="dcterms:W3CDTF">2018-10-22T09:56:33Z</dcterms:created>
  <dcterms:modified xsi:type="dcterms:W3CDTF">2018-11-07T15:55:32Z</dcterms:modified>
</cp:coreProperties>
</file>