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0" r:id="rId1"/>
  </p:sldMasterIdLst>
  <p:notesMasterIdLst>
    <p:notesMasterId r:id="rId12"/>
  </p:notesMasterIdLst>
  <p:handoutMasterIdLst>
    <p:handoutMasterId r:id="rId13"/>
  </p:handoutMasterIdLst>
  <p:sldIdLst>
    <p:sldId id="724" r:id="rId2"/>
    <p:sldId id="824" r:id="rId3"/>
    <p:sldId id="827" r:id="rId4"/>
    <p:sldId id="825" r:id="rId5"/>
    <p:sldId id="829" r:id="rId6"/>
    <p:sldId id="836" r:id="rId7"/>
    <p:sldId id="833" r:id="rId8"/>
    <p:sldId id="834" r:id="rId9"/>
    <p:sldId id="835" r:id="rId10"/>
    <p:sldId id="828" r:id="rId11"/>
  </p:sldIdLst>
  <p:sldSz cx="12179300" cy="6858000"/>
  <p:notesSz cx="6934200" cy="92202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9D1EDEC-42DB-B94D-9AF8-5F9890BDFC38}">
          <p14:sldIdLst>
            <p14:sldId id="724"/>
            <p14:sldId id="824"/>
            <p14:sldId id="827"/>
            <p14:sldId id="825"/>
            <p14:sldId id="829"/>
            <p14:sldId id="836"/>
            <p14:sldId id="833"/>
            <p14:sldId id="834"/>
            <p14:sldId id="835"/>
            <p14:sldId id="82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DITTO, GRETCHEN" initials="VG" lastIdx="1" clrIdx="0">
    <p:extLst/>
  </p:cmAuthor>
  <p:cmAuthor id="2" name="Vijay Gopalakrishnan" initials="VG" lastIdx="2" clrIdx="1"/>
  <p:cmAuthor id="3" name="GOPALAKRISHNAN, VIJAY  (VIJAY)" initials="GV(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81"/>
    <a:srgbClr val="FBC297"/>
    <a:srgbClr val="F6781A"/>
    <a:srgbClr val="009FDB"/>
    <a:srgbClr val="FFFFFF"/>
    <a:srgbClr val="E5F5FB"/>
    <a:srgbClr val="E0E9F4"/>
    <a:srgbClr val="6AC929"/>
    <a:srgbClr val="067AB4"/>
    <a:srgbClr val="4B4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323" autoAdjust="0"/>
    <p:restoredTop sz="95232" autoAdjust="0"/>
  </p:normalViewPr>
  <p:slideViewPr>
    <p:cSldViewPr snapToGrid="0" snapToObjects="1">
      <p:cViewPr varScale="1">
        <p:scale>
          <a:sx n="88" d="100"/>
          <a:sy n="88" d="100"/>
        </p:scale>
        <p:origin x="990" y="96"/>
      </p:cViewPr>
      <p:guideLst>
        <p:guide orient="horz" pos="2160"/>
        <p:guide pos="38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2563" y="62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93D59D-1118-1F48-B621-90B5F2241958}" type="datetimeFigureOut">
              <a:rPr lang="en-US"/>
              <a:pPr>
                <a:defRPr/>
              </a:pPr>
              <a:t>10/24/2017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B8E213-BA5A-7647-8879-D50EF1E6FB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7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2ABDD48-2735-F143-B9DB-F439A098A26D}" type="datetimeFigureOut">
              <a:rPr lang="en-US"/>
              <a:pPr>
                <a:defRPr/>
              </a:pPr>
              <a:t>10/24/2017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3738"/>
            <a:ext cx="6137275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0" tIns="45859" rIns="91720" bIns="4585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5" y="4379596"/>
            <a:ext cx="5546731" cy="4149090"/>
          </a:xfrm>
          <a:prstGeom prst="rect">
            <a:avLst/>
          </a:prstGeom>
        </p:spPr>
        <p:txBody>
          <a:bodyPr vert="horz" lIns="91720" tIns="45859" rIns="91720" bIns="4585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F31A8A-43EB-8947-B182-07D22D8CB7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1748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B7F09-0AAB-7443-BE20-4368098D79C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08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4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9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537718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 userDrawn="1"/>
        </p:nvSpPr>
        <p:spPr>
          <a:xfrm>
            <a:off x="3712191" y="0"/>
            <a:ext cx="8467109" cy="435105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0" y="0"/>
            <a:ext cx="3712191" cy="435105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0458" y="837514"/>
            <a:ext cx="5228959" cy="1443382"/>
          </a:xfrm>
        </p:spPr>
        <p:txBody>
          <a:bodyPr anchor="b"/>
          <a:lstStyle>
            <a:lvl1pPr algn="r">
              <a:lnSpc>
                <a:spcPct val="100000"/>
              </a:lnSpc>
              <a:spcAft>
                <a:spcPts val="799"/>
              </a:spcAft>
              <a:defRPr sz="2997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310458" y="2594494"/>
            <a:ext cx="5228959" cy="1006541"/>
          </a:xfrm>
        </p:spPr>
        <p:txBody>
          <a:bodyPr anchor="t"/>
          <a:lstStyle>
            <a:lvl1pPr algn="r">
              <a:defRPr sz="2198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19" name="Straight Connector 118"/>
          <p:cNvCxnSpPr/>
          <p:nvPr userDrawn="1"/>
        </p:nvCxnSpPr>
        <p:spPr>
          <a:xfrm>
            <a:off x="6342383" y="2438344"/>
            <a:ext cx="5197033" cy="0"/>
          </a:xfrm>
          <a:prstGeom prst="line">
            <a:avLst/>
          </a:prstGeom>
          <a:ln w="952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259080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7" name="Freeform 6"/>
          <p:cNvSpPr>
            <a:spLocks noEditPoints="1"/>
          </p:cNvSpPr>
          <p:nvPr userDrawn="1"/>
        </p:nvSpPr>
        <p:spPr bwMode="auto">
          <a:xfrm>
            <a:off x="1082970" y="1389476"/>
            <a:ext cx="1546250" cy="1547388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97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 flipV="1">
            <a:off x="8051800" y="0"/>
            <a:ext cx="4127500" cy="6858000"/>
            <a:chOff x="8051800" y="0"/>
            <a:chExt cx="4127500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051800" y="0"/>
              <a:ext cx="2821214" cy="28257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051800" y="2768600"/>
              <a:ext cx="4127500" cy="4089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235948" y="4271058"/>
            <a:ext cx="2447487" cy="2395960"/>
          </a:xfrm>
        </p:spPr>
        <p:txBody>
          <a:bodyPr anchor="ctr"/>
          <a:lstStyle>
            <a:lvl1pPr>
              <a:defRPr sz="31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58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802551" y="1"/>
            <a:ext cx="3758184" cy="339631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 flipH="1" flipV="1">
            <a:off x="2319860" y="3396321"/>
            <a:ext cx="4673601" cy="248073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 flipH="1" flipV="1">
            <a:off x="-1" y="911481"/>
            <a:ext cx="3809997" cy="24848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 flipH="1" flipV="1">
            <a:off x="1940418" y="3396321"/>
            <a:ext cx="2640044" cy="347325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933261" y="1897811"/>
            <a:ext cx="3851805" cy="2971052"/>
          </a:xfrm>
        </p:spPr>
        <p:txBody>
          <a:bodyPr anchor="ctr"/>
          <a:lstStyle>
            <a:lvl1pPr>
              <a:defRPr sz="3596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0" y="3396323"/>
            <a:ext cx="2514601" cy="248716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8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0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93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8007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7798" y="6620933"/>
            <a:ext cx="8111502" cy="23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26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5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 smtClean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Thank you.</a:t>
            </a:r>
            <a:endParaRPr lang="en-US" sz="4000" kern="1200" dirty="0">
              <a:solidFill>
                <a:schemeClr val="bg1"/>
              </a:solidFill>
              <a:latin typeface="OmnesATT II" pitchFamily="50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5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 smtClean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Q&amp;A</a:t>
            </a:r>
            <a:endParaRPr lang="en-US" sz="4000" kern="1200" dirty="0">
              <a:solidFill>
                <a:schemeClr val="bg1"/>
              </a:solidFill>
              <a:latin typeface="OmnesATT II" pitchFamily="50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423644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" y="0"/>
            <a:ext cx="3471729" cy="343968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" y="3418318"/>
            <a:ext cx="3471729" cy="343968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095750" y="3608846"/>
            <a:ext cx="7466246" cy="1521639"/>
          </a:xfrm>
          <a:noFill/>
        </p:spPr>
        <p:txBody>
          <a:bodyPr anchor="b">
            <a:noAutofit/>
          </a:bodyPr>
          <a:lstStyle>
            <a:lvl1pPr algn="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799"/>
              </a:spcAft>
              <a:defRPr lang="en-US" sz="3596" b="0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095750" y="5301932"/>
            <a:ext cx="7466246" cy="1003618"/>
          </a:xfrm>
          <a:noFill/>
        </p:spPr>
        <p:txBody>
          <a:bodyPr>
            <a:noAutofit/>
          </a:bodyPr>
          <a:lstStyle>
            <a:lvl1pPr marL="0" indent="0" algn="r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369316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71" name="Group 70"/>
          <p:cNvGrpSpPr/>
          <p:nvPr userDrawn="1"/>
        </p:nvGrpSpPr>
        <p:grpSpPr>
          <a:xfrm>
            <a:off x="413938" y="1346202"/>
            <a:ext cx="2584451" cy="596901"/>
            <a:chOff x="344488" y="1346200"/>
            <a:chExt cx="2584451" cy="596901"/>
          </a:xfrm>
          <a:solidFill>
            <a:schemeClr val="bg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4488" y="1346200"/>
              <a:ext cx="268288" cy="282575"/>
            </a:xfrm>
            <a:custGeom>
              <a:avLst/>
              <a:gdLst>
                <a:gd name="T0" fmla="*/ 32 w 157"/>
                <a:gd name="T1" fmla="*/ 15 h 165"/>
                <a:gd name="T2" fmla="*/ 49 w 157"/>
                <a:gd name="T3" fmla="*/ 0 h 165"/>
                <a:gd name="T4" fmla="*/ 157 w 157"/>
                <a:gd name="T5" fmla="*/ 0 h 165"/>
                <a:gd name="T6" fmla="*/ 152 w 157"/>
                <a:gd name="T7" fmla="*/ 23 h 165"/>
                <a:gd name="T8" fmla="*/ 57 w 157"/>
                <a:gd name="T9" fmla="*/ 23 h 165"/>
                <a:gd name="T10" fmla="*/ 47 w 157"/>
                <a:gd name="T11" fmla="*/ 70 h 165"/>
                <a:gd name="T12" fmla="*/ 124 w 157"/>
                <a:gd name="T13" fmla="*/ 70 h 165"/>
                <a:gd name="T14" fmla="*/ 119 w 157"/>
                <a:gd name="T15" fmla="*/ 92 h 165"/>
                <a:gd name="T16" fmla="*/ 42 w 157"/>
                <a:gd name="T17" fmla="*/ 92 h 165"/>
                <a:gd name="T18" fmla="*/ 32 w 157"/>
                <a:gd name="T19" fmla="*/ 141 h 165"/>
                <a:gd name="T20" fmla="*/ 128 w 157"/>
                <a:gd name="T21" fmla="*/ 141 h 165"/>
                <a:gd name="T22" fmla="*/ 123 w 157"/>
                <a:gd name="T23" fmla="*/ 165 h 165"/>
                <a:gd name="T24" fmla="*/ 0 w 157"/>
                <a:gd name="T25" fmla="*/ 165 h 165"/>
                <a:gd name="T26" fmla="*/ 32 w 157"/>
                <a:gd name="T27" fmla="*/ 1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65">
                  <a:moveTo>
                    <a:pt x="32" y="15"/>
                  </a:moveTo>
                  <a:cubicBezTo>
                    <a:pt x="34" y="5"/>
                    <a:pt x="40" y="0"/>
                    <a:pt x="4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152" y="23"/>
                    <a:pt x="152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3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587376" y="1414463"/>
              <a:ext cx="222250" cy="217488"/>
            </a:xfrm>
            <a:custGeom>
              <a:avLst/>
              <a:gdLst>
                <a:gd name="T0" fmla="*/ 0 w 129"/>
                <a:gd name="T1" fmla="*/ 114 h 127"/>
                <a:gd name="T2" fmla="*/ 9 w 129"/>
                <a:gd name="T3" fmla="*/ 99 h 127"/>
                <a:gd name="T4" fmla="*/ 47 w 129"/>
                <a:gd name="T5" fmla="*/ 63 h 127"/>
                <a:gd name="T6" fmla="*/ 17 w 129"/>
                <a:gd name="T7" fmla="*/ 2 h 127"/>
                <a:gd name="T8" fmla="*/ 44 w 129"/>
                <a:gd name="T9" fmla="*/ 2 h 127"/>
                <a:gd name="T10" fmla="*/ 66 w 129"/>
                <a:gd name="T11" fmla="*/ 51 h 127"/>
                <a:gd name="T12" fmla="*/ 116 w 129"/>
                <a:gd name="T13" fmla="*/ 0 h 127"/>
                <a:gd name="T14" fmla="*/ 129 w 129"/>
                <a:gd name="T15" fmla="*/ 13 h 127"/>
                <a:gd name="T16" fmla="*/ 120 w 129"/>
                <a:gd name="T17" fmla="*/ 28 h 127"/>
                <a:gd name="T18" fmla="*/ 78 w 129"/>
                <a:gd name="T19" fmla="*/ 68 h 127"/>
                <a:gd name="T20" fmla="*/ 89 w 129"/>
                <a:gd name="T21" fmla="*/ 88 h 127"/>
                <a:gd name="T22" fmla="*/ 115 w 129"/>
                <a:gd name="T23" fmla="*/ 108 h 127"/>
                <a:gd name="T24" fmla="*/ 99 w 129"/>
                <a:gd name="T25" fmla="*/ 126 h 127"/>
                <a:gd name="T26" fmla="*/ 66 w 129"/>
                <a:gd name="T27" fmla="*/ 94 h 127"/>
                <a:gd name="T28" fmla="*/ 60 w 129"/>
                <a:gd name="T29" fmla="*/ 80 h 127"/>
                <a:gd name="T30" fmla="*/ 13 w 129"/>
                <a:gd name="T31" fmla="*/ 127 h 127"/>
                <a:gd name="T32" fmla="*/ 0 w 129"/>
                <a:gd name="T3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7">
                  <a:moveTo>
                    <a:pt x="0" y="114"/>
                  </a:moveTo>
                  <a:cubicBezTo>
                    <a:pt x="0" y="109"/>
                    <a:pt x="3" y="105"/>
                    <a:pt x="9" y="99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129" y="3"/>
                    <a:pt x="129" y="13"/>
                  </a:cubicBezTo>
                  <a:cubicBezTo>
                    <a:pt x="129" y="18"/>
                    <a:pt x="127" y="22"/>
                    <a:pt x="120" y="2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7" y="106"/>
                    <a:pt x="103" y="108"/>
                    <a:pt x="115" y="108"/>
                  </a:cubicBezTo>
                  <a:cubicBezTo>
                    <a:pt x="116" y="108"/>
                    <a:pt x="116" y="126"/>
                    <a:pt x="99" y="126"/>
                  </a:cubicBezTo>
                  <a:cubicBezTo>
                    <a:pt x="86" y="126"/>
                    <a:pt x="78" y="120"/>
                    <a:pt x="66" y="94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27"/>
                    <a:pt x="0" y="124"/>
                    <a:pt x="0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809626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6 w 123"/>
                <a:gd name="T13" fmla="*/ 109 h 129"/>
                <a:gd name="T14" fmla="*/ 95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4" y="109"/>
                    <a:pt x="56" y="109"/>
                  </a:cubicBezTo>
                  <a:cubicBezTo>
                    <a:pt x="74" y="109"/>
                    <a:pt x="86" y="102"/>
                    <a:pt x="95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5" y="109"/>
                    <a:pt x="101" y="113"/>
                  </a:cubicBezTo>
                  <a:cubicBezTo>
                    <a:pt x="91" y="123"/>
                    <a:pt x="76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89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1031876" y="1412875"/>
              <a:ext cx="211138" cy="220663"/>
            </a:xfrm>
            <a:custGeom>
              <a:avLst/>
              <a:gdLst>
                <a:gd name="T0" fmla="*/ 0 w 123"/>
                <a:gd name="T1" fmla="*/ 72 h 129"/>
                <a:gd name="T2" fmla="*/ 70 w 123"/>
                <a:gd name="T3" fmla="*/ 0 h 129"/>
                <a:gd name="T4" fmla="*/ 113 w 123"/>
                <a:gd name="T5" fmla="*/ 16 h 129"/>
                <a:gd name="T6" fmla="*/ 123 w 123"/>
                <a:gd name="T7" fmla="*/ 36 h 129"/>
                <a:gd name="T8" fmla="*/ 106 w 123"/>
                <a:gd name="T9" fmla="*/ 49 h 129"/>
                <a:gd name="T10" fmla="*/ 71 w 123"/>
                <a:gd name="T11" fmla="*/ 21 h 129"/>
                <a:gd name="T12" fmla="*/ 25 w 123"/>
                <a:gd name="T13" fmla="*/ 70 h 129"/>
                <a:gd name="T14" fmla="*/ 62 w 123"/>
                <a:gd name="T15" fmla="*/ 108 h 129"/>
                <a:gd name="T16" fmla="*/ 97 w 123"/>
                <a:gd name="T17" fmla="*/ 87 h 129"/>
                <a:gd name="T18" fmla="*/ 110 w 123"/>
                <a:gd name="T19" fmla="*/ 98 h 129"/>
                <a:gd name="T20" fmla="*/ 102 w 123"/>
                <a:gd name="T21" fmla="*/ 113 h 129"/>
                <a:gd name="T22" fmla="*/ 60 w 123"/>
                <a:gd name="T23" fmla="*/ 129 h 129"/>
                <a:gd name="T24" fmla="*/ 0 w 123"/>
                <a:gd name="T25" fmla="*/ 7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29">
                  <a:moveTo>
                    <a:pt x="0" y="72"/>
                  </a:moveTo>
                  <a:cubicBezTo>
                    <a:pt x="0" y="34"/>
                    <a:pt x="31" y="0"/>
                    <a:pt x="70" y="0"/>
                  </a:cubicBezTo>
                  <a:cubicBezTo>
                    <a:pt x="91" y="0"/>
                    <a:pt x="105" y="7"/>
                    <a:pt x="113" y="16"/>
                  </a:cubicBezTo>
                  <a:cubicBezTo>
                    <a:pt x="120" y="23"/>
                    <a:pt x="123" y="30"/>
                    <a:pt x="123" y="36"/>
                  </a:cubicBezTo>
                  <a:cubicBezTo>
                    <a:pt x="123" y="50"/>
                    <a:pt x="106" y="51"/>
                    <a:pt x="106" y="49"/>
                  </a:cubicBezTo>
                  <a:cubicBezTo>
                    <a:pt x="103" y="33"/>
                    <a:pt x="91" y="21"/>
                    <a:pt x="71" y="21"/>
                  </a:cubicBezTo>
                  <a:cubicBezTo>
                    <a:pt x="43" y="21"/>
                    <a:pt x="25" y="46"/>
                    <a:pt x="25" y="70"/>
                  </a:cubicBezTo>
                  <a:cubicBezTo>
                    <a:pt x="25" y="92"/>
                    <a:pt x="39" y="108"/>
                    <a:pt x="62" y="108"/>
                  </a:cubicBezTo>
                  <a:cubicBezTo>
                    <a:pt x="78" y="108"/>
                    <a:pt x="90" y="99"/>
                    <a:pt x="97" y="87"/>
                  </a:cubicBezTo>
                  <a:cubicBezTo>
                    <a:pt x="98" y="86"/>
                    <a:pt x="110" y="88"/>
                    <a:pt x="110" y="98"/>
                  </a:cubicBezTo>
                  <a:cubicBezTo>
                    <a:pt x="110" y="102"/>
                    <a:pt x="107" y="108"/>
                    <a:pt x="102" y="113"/>
                  </a:cubicBezTo>
                  <a:cubicBezTo>
                    <a:pt x="93" y="121"/>
                    <a:pt x="78" y="129"/>
                    <a:pt x="60" y="129"/>
                  </a:cubicBezTo>
                  <a:cubicBezTo>
                    <a:pt x="26" y="129"/>
                    <a:pt x="0" y="108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1252538" y="1417638"/>
              <a:ext cx="228600" cy="215900"/>
            </a:xfrm>
            <a:custGeom>
              <a:avLst/>
              <a:gdLst>
                <a:gd name="T0" fmla="*/ 87 w 133"/>
                <a:gd name="T1" fmla="*/ 102 h 126"/>
                <a:gd name="T2" fmla="*/ 46 w 133"/>
                <a:gd name="T3" fmla="*/ 126 h 126"/>
                <a:gd name="T4" fmla="*/ 7 w 133"/>
                <a:gd name="T5" fmla="*/ 69 h 126"/>
                <a:gd name="T6" fmla="*/ 22 w 133"/>
                <a:gd name="T7" fmla="*/ 0 h 126"/>
                <a:gd name="T8" fmla="*/ 47 w 133"/>
                <a:gd name="T9" fmla="*/ 0 h 126"/>
                <a:gd name="T10" fmla="*/ 32 w 133"/>
                <a:gd name="T11" fmla="*/ 69 h 126"/>
                <a:gd name="T12" fmla="*/ 55 w 133"/>
                <a:gd name="T13" fmla="*/ 104 h 126"/>
                <a:gd name="T14" fmla="*/ 91 w 133"/>
                <a:gd name="T15" fmla="*/ 79 h 126"/>
                <a:gd name="T16" fmla="*/ 108 w 133"/>
                <a:gd name="T17" fmla="*/ 0 h 126"/>
                <a:gd name="T18" fmla="*/ 133 w 133"/>
                <a:gd name="T19" fmla="*/ 0 h 126"/>
                <a:gd name="T20" fmla="*/ 113 w 133"/>
                <a:gd name="T21" fmla="*/ 95 h 126"/>
                <a:gd name="T22" fmla="*/ 123 w 133"/>
                <a:gd name="T23" fmla="*/ 113 h 126"/>
                <a:gd name="T24" fmla="*/ 108 w 133"/>
                <a:gd name="T25" fmla="*/ 125 h 126"/>
                <a:gd name="T26" fmla="*/ 87 w 133"/>
                <a:gd name="T27" fmla="*/ 10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126">
                  <a:moveTo>
                    <a:pt x="87" y="102"/>
                  </a:moveTo>
                  <a:cubicBezTo>
                    <a:pt x="78" y="117"/>
                    <a:pt x="63" y="126"/>
                    <a:pt x="46" y="126"/>
                  </a:cubicBezTo>
                  <a:cubicBezTo>
                    <a:pt x="14" y="126"/>
                    <a:pt x="0" y="103"/>
                    <a:pt x="7" y="6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28" y="90"/>
                    <a:pt x="36" y="104"/>
                    <a:pt x="55" y="104"/>
                  </a:cubicBezTo>
                  <a:cubicBezTo>
                    <a:pt x="71" y="104"/>
                    <a:pt x="81" y="96"/>
                    <a:pt x="91" y="79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0" y="107"/>
                    <a:pt x="113" y="112"/>
                    <a:pt x="123" y="113"/>
                  </a:cubicBezTo>
                  <a:cubicBezTo>
                    <a:pt x="124" y="113"/>
                    <a:pt x="123" y="125"/>
                    <a:pt x="108" y="125"/>
                  </a:cubicBezTo>
                  <a:cubicBezTo>
                    <a:pt x="93" y="125"/>
                    <a:pt x="86" y="116"/>
                    <a:pt x="87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1506538" y="1366838"/>
              <a:ext cx="147638" cy="266700"/>
            </a:xfrm>
            <a:custGeom>
              <a:avLst/>
              <a:gdLst>
                <a:gd name="T0" fmla="*/ 7 w 86"/>
                <a:gd name="T1" fmla="*/ 110 h 156"/>
                <a:gd name="T2" fmla="*/ 19 w 86"/>
                <a:gd name="T3" fmla="*/ 51 h 156"/>
                <a:gd name="T4" fmla="*/ 0 w 86"/>
                <a:gd name="T5" fmla="*/ 51 h 156"/>
                <a:gd name="T6" fmla="*/ 1 w 86"/>
                <a:gd name="T7" fmla="*/ 44 h 156"/>
                <a:gd name="T8" fmla="*/ 3 w 86"/>
                <a:gd name="T9" fmla="*/ 33 h 156"/>
                <a:gd name="T10" fmla="*/ 4 w 86"/>
                <a:gd name="T11" fmla="*/ 30 h 156"/>
                <a:gd name="T12" fmla="*/ 24 w 86"/>
                <a:gd name="T13" fmla="*/ 30 h 156"/>
                <a:gd name="T14" fmla="*/ 26 w 86"/>
                <a:gd name="T15" fmla="*/ 21 h 156"/>
                <a:gd name="T16" fmla="*/ 45 w 86"/>
                <a:gd name="T17" fmla="*/ 0 h 156"/>
                <a:gd name="T18" fmla="*/ 54 w 86"/>
                <a:gd name="T19" fmla="*/ 3 h 156"/>
                <a:gd name="T20" fmla="*/ 49 w 86"/>
                <a:gd name="T21" fmla="*/ 30 h 156"/>
                <a:gd name="T22" fmla="*/ 86 w 86"/>
                <a:gd name="T23" fmla="*/ 30 h 156"/>
                <a:gd name="T24" fmla="*/ 85 w 86"/>
                <a:gd name="T25" fmla="*/ 37 h 156"/>
                <a:gd name="T26" fmla="*/ 83 w 86"/>
                <a:gd name="T27" fmla="*/ 48 h 156"/>
                <a:gd name="T28" fmla="*/ 82 w 86"/>
                <a:gd name="T29" fmla="*/ 51 h 156"/>
                <a:gd name="T30" fmla="*/ 44 w 86"/>
                <a:gd name="T31" fmla="*/ 51 h 156"/>
                <a:gd name="T32" fmla="*/ 31 w 86"/>
                <a:gd name="T33" fmla="*/ 110 h 156"/>
                <a:gd name="T34" fmla="*/ 45 w 86"/>
                <a:gd name="T35" fmla="*/ 136 h 156"/>
                <a:gd name="T36" fmla="*/ 61 w 86"/>
                <a:gd name="T37" fmla="*/ 129 h 156"/>
                <a:gd name="T38" fmla="*/ 66 w 86"/>
                <a:gd name="T39" fmla="*/ 138 h 156"/>
                <a:gd name="T40" fmla="*/ 61 w 86"/>
                <a:gd name="T41" fmla="*/ 148 h 156"/>
                <a:gd name="T42" fmla="*/ 39 w 86"/>
                <a:gd name="T43" fmla="*/ 156 h 156"/>
                <a:gd name="T44" fmla="*/ 7 w 86"/>
                <a:gd name="T45" fmla="*/ 1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56">
                  <a:moveTo>
                    <a:pt x="7" y="110"/>
                  </a:moveTo>
                  <a:cubicBezTo>
                    <a:pt x="19" y="51"/>
                    <a:pt x="19" y="51"/>
                    <a:pt x="19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49"/>
                    <a:pt x="1" y="44"/>
                  </a:cubicBezTo>
                  <a:cubicBezTo>
                    <a:pt x="1" y="42"/>
                    <a:pt x="3" y="36"/>
                    <a:pt x="3" y="33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9" y="6"/>
                    <a:pt x="34" y="0"/>
                    <a:pt x="45" y="0"/>
                  </a:cubicBezTo>
                  <a:cubicBezTo>
                    <a:pt x="50" y="0"/>
                    <a:pt x="55" y="2"/>
                    <a:pt x="54" y="3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30"/>
                    <a:pt x="86" y="33"/>
                    <a:pt x="85" y="37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2" y="50"/>
                    <a:pt x="82" y="51"/>
                    <a:pt x="82" y="51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28" y="128"/>
                    <a:pt x="33" y="136"/>
                    <a:pt x="45" y="136"/>
                  </a:cubicBezTo>
                  <a:cubicBezTo>
                    <a:pt x="52" y="136"/>
                    <a:pt x="58" y="132"/>
                    <a:pt x="61" y="129"/>
                  </a:cubicBezTo>
                  <a:cubicBezTo>
                    <a:pt x="62" y="128"/>
                    <a:pt x="66" y="132"/>
                    <a:pt x="66" y="138"/>
                  </a:cubicBezTo>
                  <a:cubicBezTo>
                    <a:pt x="66" y="142"/>
                    <a:pt x="65" y="145"/>
                    <a:pt x="61" y="148"/>
                  </a:cubicBezTo>
                  <a:cubicBezTo>
                    <a:pt x="57" y="153"/>
                    <a:pt x="49" y="156"/>
                    <a:pt x="39" y="156"/>
                  </a:cubicBezTo>
                  <a:cubicBezTo>
                    <a:pt x="14" y="156"/>
                    <a:pt x="1" y="140"/>
                    <a:pt x="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1652588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7 w 123"/>
                <a:gd name="T13" fmla="*/ 109 h 129"/>
                <a:gd name="T14" fmla="*/ 96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5" y="109"/>
                    <a:pt x="57" y="109"/>
                  </a:cubicBezTo>
                  <a:cubicBezTo>
                    <a:pt x="74" y="109"/>
                    <a:pt x="87" y="102"/>
                    <a:pt x="96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6" y="109"/>
                    <a:pt x="101" y="113"/>
                  </a:cubicBezTo>
                  <a:cubicBezTo>
                    <a:pt x="91" y="123"/>
                    <a:pt x="77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90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 userDrawn="1"/>
          </p:nvSpPr>
          <p:spPr bwMode="auto">
            <a:xfrm>
              <a:off x="1027113" y="1654175"/>
              <a:ext cx="198438" cy="284163"/>
            </a:xfrm>
            <a:custGeom>
              <a:avLst/>
              <a:gdLst>
                <a:gd name="T0" fmla="*/ 0 w 116"/>
                <a:gd name="T1" fmla="*/ 10 h 165"/>
                <a:gd name="T2" fmla="*/ 9 w 116"/>
                <a:gd name="T3" fmla="*/ 0 h 165"/>
                <a:gd name="T4" fmla="*/ 114 w 116"/>
                <a:gd name="T5" fmla="*/ 0 h 165"/>
                <a:gd name="T6" fmla="*/ 114 w 116"/>
                <a:gd name="T7" fmla="*/ 16 h 165"/>
                <a:gd name="T8" fmla="*/ 17 w 116"/>
                <a:gd name="T9" fmla="*/ 16 h 165"/>
                <a:gd name="T10" fmla="*/ 17 w 116"/>
                <a:gd name="T11" fmla="*/ 73 h 165"/>
                <a:gd name="T12" fmla="*/ 96 w 116"/>
                <a:gd name="T13" fmla="*/ 73 h 165"/>
                <a:gd name="T14" fmla="*/ 96 w 116"/>
                <a:gd name="T15" fmla="*/ 88 h 165"/>
                <a:gd name="T16" fmla="*/ 17 w 116"/>
                <a:gd name="T17" fmla="*/ 88 h 165"/>
                <a:gd name="T18" fmla="*/ 17 w 116"/>
                <a:gd name="T19" fmla="*/ 149 h 165"/>
                <a:gd name="T20" fmla="*/ 116 w 116"/>
                <a:gd name="T21" fmla="*/ 149 h 165"/>
                <a:gd name="T22" fmla="*/ 116 w 116"/>
                <a:gd name="T23" fmla="*/ 165 h 165"/>
                <a:gd name="T24" fmla="*/ 0 w 116"/>
                <a:gd name="T25" fmla="*/ 165 h 165"/>
                <a:gd name="T26" fmla="*/ 0 w 116"/>
                <a:gd name="T27" fmla="*/ 1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165">
                  <a:moveTo>
                    <a:pt x="0" y="10"/>
                  </a:moveTo>
                  <a:cubicBezTo>
                    <a:pt x="0" y="5"/>
                    <a:pt x="4" y="0"/>
                    <a:pt x="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149"/>
                    <a:pt x="17" y="149"/>
                    <a:pt x="17" y="149"/>
                  </a:cubicBezTo>
                  <a:cubicBezTo>
                    <a:pt x="116" y="149"/>
                    <a:pt x="116" y="149"/>
                    <a:pt x="116" y="149"/>
                  </a:cubicBezTo>
                  <a:cubicBezTo>
                    <a:pt x="116" y="165"/>
                    <a:pt x="116" y="165"/>
                    <a:pt x="116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 userDrawn="1"/>
          </p:nvSpPr>
          <p:spPr bwMode="auto">
            <a:xfrm>
              <a:off x="1246188" y="1728788"/>
              <a:ext cx="182563" cy="211138"/>
            </a:xfrm>
            <a:custGeom>
              <a:avLst/>
              <a:gdLst>
                <a:gd name="T0" fmla="*/ 44 w 107"/>
                <a:gd name="T1" fmla="*/ 61 h 123"/>
                <a:gd name="T2" fmla="*/ 1 w 107"/>
                <a:gd name="T3" fmla="*/ 7 h 123"/>
                <a:gd name="T4" fmla="*/ 10 w 107"/>
                <a:gd name="T5" fmla="*/ 0 h 123"/>
                <a:gd name="T6" fmla="*/ 22 w 107"/>
                <a:gd name="T7" fmla="*/ 8 h 123"/>
                <a:gd name="T8" fmla="*/ 54 w 107"/>
                <a:gd name="T9" fmla="*/ 51 h 123"/>
                <a:gd name="T10" fmla="*/ 85 w 107"/>
                <a:gd name="T11" fmla="*/ 8 h 123"/>
                <a:gd name="T12" fmla="*/ 98 w 107"/>
                <a:gd name="T13" fmla="*/ 0 h 123"/>
                <a:gd name="T14" fmla="*/ 106 w 107"/>
                <a:gd name="T15" fmla="*/ 7 h 123"/>
                <a:gd name="T16" fmla="*/ 64 w 107"/>
                <a:gd name="T17" fmla="*/ 61 h 123"/>
                <a:gd name="T18" fmla="*/ 106 w 107"/>
                <a:gd name="T19" fmla="*/ 115 h 123"/>
                <a:gd name="T20" fmla="*/ 97 w 107"/>
                <a:gd name="T21" fmla="*/ 123 h 123"/>
                <a:gd name="T22" fmla="*/ 85 w 107"/>
                <a:gd name="T23" fmla="*/ 114 h 123"/>
                <a:gd name="T24" fmla="*/ 53 w 107"/>
                <a:gd name="T25" fmla="*/ 71 h 123"/>
                <a:gd name="T26" fmla="*/ 22 w 107"/>
                <a:gd name="T27" fmla="*/ 114 h 123"/>
                <a:gd name="T28" fmla="*/ 9 w 107"/>
                <a:gd name="T29" fmla="*/ 123 h 123"/>
                <a:gd name="T30" fmla="*/ 1 w 107"/>
                <a:gd name="T31" fmla="*/ 115 h 123"/>
                <a:gd name="T32" fmla="*/ 44 w 107"/>
                <a:gd name="T33" fmla="*/ 6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23">
                  <a:moveTo>
                    <a:pt x="44" y="6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3" y="0"/>
                    <a:pt x="10" y="0"/>
                  </a:cubicBezTo>
                  <a:cubicBezTo>
                    <a:pt x="16" y="0"/>
                    <a:pt x="18" y="3"/>
                    <a:pt x="22" y="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90" y="2"/>
                    <a:pt x="94" y="0"/>
                    <a:pt x="98" y="0"/>
                  </a:cubicBezTo>
                  <a:cubicBezTo>
                    <a:pt x="104" y="0"/>
                    <a:pt x="107" y="6"/>
                    <a:pt x="106" y="7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106" y="115"/>
                    <a:pt x="106" y="115"/>
                    <a:pt x="106" y="115"/>
                  </a:cubicBezTo>
                  <a:cubicBezTo>
                    <a:pt x="106" y="116"/>
                    <a:pt x="104" y="123"/>
                    <a:pt x="97" y="123"/>
                  </a:cubicBezTo>
                  <a:cubicBezTo>
                    <a:pt x="91" y="123"/>
                    <a:pt x="89" y="119"/>
                    <a:pt x="85" y="114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18" y="119"/>
                    <a:pt x="14" y="123"/>
                    <a:pt x="9" y="123"/>
                  </a:cubicBezTo>
                  <a:cubicBezTo>
                    <a:pt x="3" y="123"/>
                    <a:pt x="0" y="116"/>
                    <a:pt x="1" y="115"/>
                  </a:cubicBezTo>
                  <a:lnTo>
                    <a:pt x="4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 userDrawn="1"/>
          </p:nvSpPr>
          <p:spPr bwMode="auto">
            <a:xfrm>
              <a:off x="1441451" y="1725613"/>
              <a:ext cx="195263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7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5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3" y="0"/>
                    <a:pt x="97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4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7" y="35"/>
                    <a:pt x="17" y="63"/>
                  </a:cubicBezTo>
                  <a:cubicBezTo>
                    <a:pt x="17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4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5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7" y="127"/>
                    <a:pt x="0" y="100"/>
                    <a:pt x="0" y="63"/>
                  </a:cubicBezTo>
                  <a:cubicBezTo>
                    <a:pt x="0" y="26"/>
                    <a:pt x="27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0" name="Freeform 15"/>
            <p:cNvSpPr>
              <a:spLocks noEditPoints="1"/>
            </p:cNvSpPr>
            <p:nvPr userDrawn="1"/>
          </p:nvSpPr>
          <p:spPr bwMode="auto">
            <a:xfrm>
              <a:off x="1660526" y="1725613"/>
              <a:ext cx="200025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0 w 117"/>
                <a:gd name="T7" fmla="*/ 68 h 127"/>
                <a:gd name="T8" fmla="*/ 16 w 117"/>
                <a:gd name="T9" fmla="*/ 68 h 127"/>
                <a:gd name="T10" fmla="*/ 62 w 117"/>
                <a:gd name="T11" fmla="*/ 112 h 127"/>
                <a:gd name="T12" fmla="*/ 103 w 117"/>
                <a:gd name="T13" fmla="*/ 90 h 127"/>
                <a:gd name="T14" fmla="*/ 113 w 117"/>
                <a:gd name="T15" fmla="*/ 100 h 127"/>
                <a:gd name="T16" fmla="*/ 106 w 117"/>
                <a:gd name="T17" fmla="*/ 111 h 127"/>
                <a:gd name="T18" fmla="*/ 62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99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99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5" y="68"/>
                    <a:pt x="110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8" y="95"/>
                    <a:pt x="37" y="112"/>
                    <a:pt x="62" y="112"/>
                  </a:cubicBezTo>
                  <a:cubicBezTo>
                    <a:pt x="86" y="112"/>
                    <a:pt x="96" y="102"/>
                    <a:pt x="103" y="90"/>
                  </a:cubicBezTo>
                  <a:cubicBezTo>
                    <a:pt x="104" y="89"/>
                    <a:pt x="113" y="92"/>
                    <a:pt x="113" y="100"/>
                  </a:cubicBezTo>
                  <a:cubicBezTo>
                    <a:pt x="113" y="103"/>
                    <a:pt x="111" y="107"/>
                    <a:pt x="106" y="111"/>
                  </a:cubicBezTo>
                  <a:cubicBezTo>
                    <a:pt x="99" y="119"/>
                    <a:pt x="83" y="127"/>
                    <a:pt x="62" y="127"/>
                  </a:cubicBezTo>
                  <a:cubicBezTo>
                    <a:pt x="25" y="127"/>
                    <a:pt x="0" y="101"/>
                    <a:pt x="0" y="64"/>
                  </a:cubicBezTo>
                  <a:cubicBezTo>
                    <a:pt x="0" y="27"/>
                    <a:pt x="25" y="0"/>
                    <a:pt x="61" y="0"/>
                  </a:cubicBezTo>
                  <a:close/>
                  <a:moveTo>
                    <a:pt x="99" y="53"/>
                  </a:moveTo>
                  <a:cubicBezTo>
                    <a:pt x="98" y="30"/>
                    <a:pt x="83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99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 userDrawn="1"/>
          </p:nvSpPr>
          <p:spPr bwMode="auto">
            <a:xfrm>
              <a:off x="1900238" y="1641475"/>
              <a:ext cx="28575" cy="296863"/>
            </a:xfrm>
            <a:custGeom>
              <a:avLst/>
              <a:gdLst>
                <a:gd name="T0" fmla="*/ 0 w 16"/>
                <a:gd name="T1" fmla="*/ 1 h 173"/>
                <a:gd name="T2" fmla="*/ 6 w 16"/>
                <a:gd name="T3" fmla="*/ 0 h 173"/>
                <a:gd name="T4" fmla="*/ 16 w 16"/>
                <a:gd name="T5" fmla="*/ 16 h 173"/>
                <a:gd name="T6" fmla="*/ 16 w 16"/>
                <a:gd name="T7" fmla="*/ 173 h 173"/>
                <a:gd name="T8" fmla="*/ 0 w 16"/>
                <a:gd name="T9" fmla="*/ 173 h 173"/>
                <a:gd name="T10" fmla="*/ 0 w 16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6" y="2"/>
                    <a:pt x="16" y="16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 userDrawn="1"/>
          </p:nvSpPr>
          <p:spPr bwMode="auto">
            <a:xfrm>
              <a:off x="1984376" y="1641475"/>
              <a:ext cx="28575" cy="296863"/>
            </a:xfrm>
            <a:custGeom>
              <a:avLst/>
              <a:gdLst>
                <a:gd name="T0" fmla="*/ 0 w 17"/>
                <a:gd name="T1" fmla="*/ 1 h 173"/>
                <a:gd name="T2" fmla="*/ 6 w 17"/>
                <a:gd name="T3" fmla="*/ 0 h 173"/>
                <a:gd name="T4" fmla="*/ 17 w 17"/>
                <a:gd name="T5" fmla="*/ 16 h 173"/>
                <a:gd name="T6" fmla="*/ 17 w 17"/>
                <a:gd name="T7" fmla="*/ 173 h 173"/>
                <a:gd name="T8" fmla="*/ 0 w 17"/>
                <a:gd name="T9" fmla="*/ 173 h 173"/>
                <a:gd name="T10" fmla="*/ 0 w 17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7" y="2"/>
                    <a:pt x="17" y="16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3" name="Freeform 18"/>
            <p:cNvSpPr>
              <a:spLocks noEditPoints="1"/>
            </p:cNvSpPr>
            <p:nvPr userDrawn="1"/>
          </p:nvSpPr>
          <p:spPr bwMode="auto">
            <a:xfrm>
              <a:off x="2052638" y="1725613"/>
              <a:ext cx="201613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1 w 117"/>
                <a:gd name="T7" fmla="*/ 68 h 127"/>
                <a:gd name="T8" fmla="*/ 17 w 117"/>
                <a:gd name="T9" fmla="*/ 68 h 127"/>
                <a:gd name="T10" fmla="*/ 63 w 117"/>
                <a:gd name="T11" fmla="*/ 112 h 127"/>
                <a:gd name="T12" fmla="*/ 104 w 117"/>
                <a:gd name="T13" fmla="*/ 90 h 127"/>
                <a:gd name="T14" fmla="*/ 114 w 117"/>
                <a:gd name="T15" fmla="*/ 100 h 127"/>
                <a:gd name="T16" fmla="*/ 107 w 117"/>
                <a:gd name="T17" fmla="*/ 111 h 127"/>
                <a:gd name="T18" fmla="*/ 63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100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100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8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4" y="89"/>
                    <a:pt x="114" y="92"/>
                    <a:pt x="114" y="100"/>
                  </a:cubicBezTo>
                  <a:cubicBezTo>
                    <a:pt x="114" y="103"/>
                    <a:pt x="111" y="107"/>
                    <a:pt x="107" y="111"/>
                  </a:cubicBezTo>
                  <a:cubicBezTo>
                    <a:pt x="99" y="119"/>
                    <a:pt x="83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8" y="30"/>
                    <a:pt x="84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 userDrawn="1"/>
          </p:nvSpPr>
          <p:spPr bwMode="auto">
            <a:xfrm>
              <a:off x="2290763" y="1725613"/>
              <a:ext cx="182563" cy="212725"/>
            </a:xfrm>
            <a:custGeom>
              <a:avLst/>
              <a:gdLst>
                <a:gd name="T0" fmla="*/ 0 w 106"/>
                <a:gd name="T1" fmla="*/ 3 h 124"/>
                <a:gd name="T2" fmla="*/ 6 w 106"/>
                <a:gd name="T3" fmla="*/ 2 h 124"/>
                <a:gd name="T4" fmla="*/ 16 w 106"/>
                <a:gd name="T5" fmla="*/ 18 h 124"/>
                <a:gd name="T6" fmla="*/ 16 w 106"/>
                <a:gd name="T7" fmla="*/ 21 h 124"/>
                <a:gd name="T8" fmla="*/ 58 w 106"/>
                <a:gd name="T9" fmla="*/ 0 h 124"/>
                <a:gd name="T10" fmla="*/ 106 w 106"/>
                <a:gd name="T11" fmla="*/ 53 h 124"/>
                <a:gd name="T12" fmla="*/ 106 w 106"/>
                <a:gd name="T13" fmla="*/ 124 h 124"/>
                <a:gd name="T14" fmla="*/ 89 w 106"/>
                <a:gd name="T15" fmla="*/ 124 h 124"/>
                <a:gd name="T16" fmla="*/ 89 w 106"/>
                <a:gd name="T17" fmla="*/ 54 h 124"/>
                <a:gd name="T18" fmla="*/ 57 w 106"/>
                <a:gd name="T19" fmla="*/ 15 h 124"/>
                <a:gd name="T20" fmla="*/ 17 w 106"/>
                <a:gd name="T21" fmla="*/ 41 h 124"/>
                <a:gd name="T22" fmla="*/ 17 w 106"/>
                <a:gd name="T23" fmla="*/ 124 h 124"/>
                <a:gd name="T24" fmla="*/ 0 w 106"/>
                <a:gd name="T25" fmla="*/ 124 h 124"/>
                <a:gd name="T26" fmla="*/ 0 w 106"/>
                <a:gd name="T27" fmla="*/ 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24">
                  <a:moveTo>
                    <a:pt x="0" y="3"/>
                  </a:moveTo>
                  <a:cubicBezTo>
                    <a:pt x="0" y="3"/>
                    <a:pt x="3" y="2"/>
                    <a:pt x="6" y="2"/>
                  </a:cubicBezTo>
                  <a:cubicBezTo>
                    <a:pt x="11" y="2"/>
                    <a:pt x="16" y="4"/>
                    <a:pt x="16" y="18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5" y="9"/>
                    <a:pt x="39" y="0"/>
                    <a:pt x="58" y="0"/>
                  </a:cubicBezTo>
                  <a:cubicBezTo>
                    <a:pt x="90" y="0"/>
                    <a:pt x="106" y="21"/>
                    <a:pt x="106" y="5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9" y="30"/>
                    <a:pt x="77" y="15"/>
                    <a:pt x="57" y="15"/>
                  </a:cubicBezTo>
                  <a:cubicBezTo>
                    <a:pt x="38" y="15"/>
                    <a:pt x="24" y="26"/>
                    <a:pt x="17" y="41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0" y="124"/>
                    <a:pt x="0" y="124"/>
                    <a:pt x="0" y="124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 userDrawn="1"/>
          </p:nvSpPr>
          <p:spPr bwMode="auto">
            <a:xfrm>
              <a:off x="2508251" y="1725613"/>
              <a:ext cx="196850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6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4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2" y="0"/>
                    <a:pt x="96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3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6" y="35"/>
                    <a:pt x="16" y="63"/>
                  </a:cubicBezTo>
                  <a:cubicBezTo>
                    <a:pt x="16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3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4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6" y="127"/>
                    <a:pt x="0" y="100"/>
                    <a:pt x="0" y="63"/>
                  </a:cubicBezTo>
                  <a:cubicBezTo>
                    <a:pt x="0" y="26"/>
                    <a:pt x="26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6" name="Freeform 21"/>
            <p:cNvSpPr>
              <a:spLocks noEditPoints="1"/>
            </p:cNvSpPr>
            <p:nvPr userDrawn="1"/>
          </p:nvSpPr>
          <p:spPr bwMode="auto">
            <a:xfrm>
              <a:off x="2727326" y="1725613"/>
              <a:ext cx="201613" cy="217488"/>
            </a:xfrm>
            <a:custGeom>
              <a:avLst/>
              <a:gdLst>
                <a:gd name="T0" fmla="*/ 61 w 118"/>
                <a:gd name="T1" fmla="*/ 0 h 127"/>
                <a:gd name="T2" fmla="*/ 118 w 118"/>
                <a:gd name="T3" fmla="*/ 61 h 127"/>
                <a:gd name="T4" fmla="*/ 118 w 118"/>
                <a:gd name="T5" fmla="*/ 62 h 127"/>
                <a:gd name="T6" fmla="*/ 111 w 118"/>
                <a:gd name="T7" fmla="*/ 68 h 127"/>
                <a:gd name="T8" fmla="*/ 17 w 118"/>
                <a:gd name="T9" fmla="*/ 68 h 127"/>
                <a:gd name="T10" fmla="*/ 63 w 118"/>
                <a:gd name="T11" fmla="*/ 112 h 127"/>
                <a:gd name="T12" fmla="*/ 104 w 118"/>
                <a:gd name="T13" fmla="*/ 90 h 127"/>
                <a:gd name="T14" fmla="*/ 114 w 118"/>
                <a:gd name="T15" fmla="*/ 100 h 127"/>
                <a:gd name="T16" fmla="*/ 107 w 118"/>
                <a:gd name="T17" fmla="*/ 111 h 127"/>
                <a:gd name="T18" fmla="*/ 63 w 118"/>
                <a:gd name="T19" fmla="*/ 127 h 127"/>
                <a:gd name="T20" fmla="*/ 0 w 118"/>
                <a:gd name="T21" fmla="*/ 64 h 127"/>
                <a:gd name="T22" fmla="*/ 61 w 118"/>
                <a:gd name="T23" fmla="*/ 0 h 127"/>
                <a:gd name="T24" fmla="*/ 100 w 118"/>
                <a:gd name="T25" fmla="*/ 53 h 127"/>
                <a:gd name="T26" fmla="*/ 61 w 118"/>
                <a:gd name="T27" fmla="*/ 14 h 127"/>
                <a:gd name="T28" fmla="*/ 18 w 118"/>
                <a:gd name="T29" fmla="*/ 53 h 127"/>
                <a:gd name="T30" fmla="*/ 100 w 118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27">
                  <a:moveTo>
                    <a:pt x="61" y="0"/>
                  </a:moveTo>
                  <a:cubicBezTo>
                    <a:pt x="95" y="0"/>
                    <a:pt x="118" y="24"/>
                    <a:pt x="118" y="61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5" y="89"/>
                    <a:pt x="114" y="92"/>
                    <a:pt x="114" y="100"/>
                  </a:cubicBezTo>
                  <a:cubicBezTo>
                    <a:pt x="114" y="103"/>
                    <a:pt x="112" y="107"/>
                    <a:pt x="107" y="111"/>
                  </a:cubicBezTo>
                  <a:cubicBezTo>
                    <a:pt x="100" y="119"/>
                    <a:pt x="84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9" y="30"/>
                    <a:pt x="84" y="14"/>
                    <a:pt x="61" y="14"/>
                  </a:cubicBezTo>
                  <a:cubicBezTo>
                    <a:pt x="39" y="14"/>
                    <a:pt x="21" y="30"/>
                    <a:pt x="18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7" name="Freeform 22"/>
            <p:cNvSpPr>
              <a:spLocks/>
            </p:cNvSpPr>
            <p:nvPr userDrawn="1"/>
          </p:nvSpPr>
          <p:spPr bwMode="auto">
            <a:xfrm>
              <a:off x="587376" y="1695450"/>
              <a:ext cx="136525" cy="112713"/>
            </a:xfrm>
            <a:custGeom>
              <a:avLst/>
              <a:gdLst>
                <a:gd name="T0" fmla="*/ 0 w 79"/>
                <a:gd name="T1" fmla="*/ 6 h 65"/>
                <a:gd name="T2" fmla="*/ 10 w 79"/>
                <a:gd name="T3" fmla="*/ 10 h 65"/>
                <a:gd name="T4" fmla="*/ 21 w 79"/>
                <a:gd name="T5" fmla="*/ 57 h 65"/>
                <a:gd name="T6" fmla="*/ 34 w 79"/>
                <a:gd name="T7" fmla="*/ 16 h 65"/>
                <a:gd name="T8" fmla="*/ 40 w 79"/>
                <a:gd name="T9" fmla="*/ 13 h 65"/>
                <a:gd name="T10" fmla="*/ 46 w 79"/>
                <a:gd name="T11" fmla="*/ 16 h 65"/>
                <a:gd name="T12" fmla="*/ 59 w 79"/>
                <a:gd name="T13" fmla="*/ 57 h 65"/>
                <a:gd name="T14" fmla="*/ 70 w 79"/>
                <a:gd name="T15" fmla="*/ 10 h 65"/>
                <a:gd name="T16" fmla="*/ 79 w 79"/>
                <a:gd name="T17" fmla="*/ 6 h 65"/>
                <a:gd name="T18" fmla="*/ 64 w 79"/>
                <a:gd name="T19" fmla="*/ 65 h 65"/>
                <a:gd name="T20" fmla="*/ 54 w 79"/>
                <a:gd name="T21" fmla="*/ 65 h 65"/>
                <a:gd name="T22" fmla="*/ 40 w 79"/>
                <a:gd name="T23" fmla="*/ 21 h 65"/>
                <a:gd name="T24" fmla="*/ 25 w 79"/>
                <a:gd name="T25" fmla="*/ 65 h 65"/>
                <a:gd name="T26" fmla="*/ 15 w 79"/>
                <a:gd name="T27" fmla="*/ 65 h 65"/>
                <a:gd name="T28" fmla="*/ 0 w 79"/>
                <a:gd name="T29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65">
                  <a:moveTo>
                    <a:pt x="0" y="6"/>
                  </a:moveTo>
                  <a:cubicBezTo>
                    <a:pt x="0" y="5"/>
                    <a:pt x="7" y="0"/>
                    <a:pt x="10" y="10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4"/>
                    <a:pt x="36" y="13"/>
                    <a:pt x="40" y="13"/>
                  </a:cubicBezTo>
                  <a:cubicBezTo>
                    <a:pt x="44" y="13"/>
                    <a:pt x="45" y="14"/>
                    <a:pt x="46" y="16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2" y="0"/>
                    <a:pt x="79" y="6"/>
                    <a:pt x="79" y="6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15" y="65"/>
                    <a:pt x="15" y="65"/>
                    <a:pt x="15" y="65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8" name="Freeform 23"/>
            <p:cNvSpPr>
              <a:spLocks noEditPoints="1"/>
            </p:cNvSpPr>
            <p:nvPr userDrawn="1"/>
          </p:nvSpPr>
          <p:spPr bwMode="auto">
            <a:xfrm>
              <a:off x="738188" y="1658938"/>
              <a:ext cx="19050" cy="149225"/>
            </a:xfrm>
            <a:custGeom>
              <a:avLst/>
              <a:gdLst>
                <a:gd name="T0" fmla="*/ 0 w 11"/>
                <a:gd name="T1" fmla="*/ 6 h 87"/>
                <a:gd name="T2" fmla="*/ 6 w 11"/>
                <a:gd name="T3" fmla="*/ 0 h 87"/>
                <a:gd name="T4" fmla="*/ 11 w 11"/>
                <a:gd name="T5" fmla="*/ 6 h 87"/>
                <a:gd name="T6" fmla="*/ 6 w 11"/>
                <a:gd name="T7" fmla="*/ 11 h 87"/>
                <a:gd name="T8" fmla="*/ 0 w 11"/>
                <a:gd name="T9" fmla="*/ 6 h 87"/>
                <a:gd name="T10" fmla="*/ 2 w 11"/>
                <a:gd name="T11" fmla="*/ 30 h 87"/>
                <a:gd name="T12" fmla="*/ 5 w 11"/>
                <a:gd name="T13" fmla="*/ 26 h 87"/>
                <a:gd name="T14" fmla="*/ 6 w 11"/>
                <a:gd name="T15" fmla="*/ 26 h 87"/>
                <a:gd name="T16" fmla="*/ 10 w 11"/>
                <a:gd name="T17" fmla="*/ 30 h 87"/>
                <a:gd name="T18" fmla="*/ 10 w 11"/>
                <a:gd name="T19" fmla="*/ 87 h 87"/>
                <a:gd name="T20" fmla="*/ 2 w 11"/>
                <a:gd name="T21" fmla="*/ 87 h 87"/>
                <a:gd name="T22" fmla="*/ 2 w 11"/>
                <a:gd name="T23" fmla="*/ 3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87">
                  <a:moveTo>
                    <a:pt x="0" y="6"/>
                  </a:move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1" y="2"/>
                    <a:pt x="11" y="6"/>
                  </a:cubicBezTo>
                  <a:cubicBezTo>
                    <a:pt x="11" y="9"/>
                    <a:pt x="9" y="11"/>
                    <a:pt x="6" y="11"/>
                  </a:cubicBezTo>
                  <a:cubicBezTo>
                    <a:pt x="2" y="11"/>
                    <a:pt x="0" y="9"/>
                    <a:pt x="0" y="6"/>
                  </a:cubicBezTo>
                  <a:close/>
                  <a:moveTo>
                    <a:pt x="2" y="30"/>
                  </a:moveTo>
                  <a:cubicBezTo>
                    <a:pt x="2" y="27"/>
                    <a:pt x="3" y="26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10" y="27"/>
                    <a:pt x="10" y="30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2" y="87"/>
                    <a:pt x="2" y="87"/>
                    <a:pt x="2" y="87"/>
                  </a:cubicBezTo>
                  <a:lnTo>
                    <a:pt x="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9" name="Freeform 24"/>
            <p:cNvSpPr>
              <a:spLocks/>
            </p:cNvSpPr>
            <p:nvPr userDrawn="1"/>
          </p:nvSpPr>
          <p:spPr bwMode="auto">
            <a:xfrm>
              <a:off x="773113" y="1679575"/>
              <a:ext cx="66675" cy="130175"/>
            </a:xfrm>
            <a:custGeom>
              <a:avLst/>
              <a:gdLst>
                <a:gd name="T0" fmla="*/ 10 w 39"/>
                <a:gd name="T1" fmla="*/ 22 h 76"/>
                <a:gd name="T2" fmla="*/ 0 w 39"/>
                <a:gd name="T3" fmla="*/ 22 h 76"/>
                <a:gd name="T4" fmla="*/ 0 w 39"/>
                <a:gd name="T5" fmla="*/ 14 h 76"/>
                <a:gd name="T6" fmla="*/ 10 w 39"/>
                <a:gd name="T7" fmla="*/ 14 h 76"/>
                <a:gd name="T8" fmla="*/ 10 w 39"/>
                <a:gd name="T9" fmla="*/ 4 h 76"/>
                <a:gd name="T10" fmla="*/ 13 w 39"/>
                <a:gd name="T11" fmla="*/ 0 h 76"/>
                <a:gd name="T12" fmla="*/ 14 w 39"/>
                <a:gd name="T13" fmla="*/ 0 h 76"/>
                <a:gd name="T14" fmla="*/ 18 w 39"/>
                <a:gd name="T15" fmla="*/ 4 h 76"/>
                <a:gd name="T16" fmla="*/ 18 w 39"/>
                <a:gd name="T17" fmla="*/ 14 h 76"/>
                <a:gd name="T18" fmla="*/ 37 w 39"/>
                <a:gd name="T19" fmla="*/ 14 h 76"/>
                <a:gd name="T20" fmla="*/ 37 w 39"/>
                <a:gd name="T21" fmla="*/ 22 h 76"/>
                <a:gd name="T22" fmla="*/ 18 w 39"/>
                <a:gd name="T23" fmla="*/ 22 h 76"/>
                <a:gd name="T24" fmla="*/ 18 w 39"/>
                <a:gd name="T25" fmla="*/ 56 h 76"/>
                <a:gd name="T26" fmla="*/ 27 w 39"/>
                <a:gd name="T27" fmla="*/ 69 h 76"/>
                <a:gd name="T28" fmla="*/ 36 w 39"/>
                <a:gd name="T29" fmla="*/ 65 h 76"/>
                <a:gd name="T30" fmla="*/ 39 w 39"/>
                <a:gd name="T31" fmla="*/ 69 h 76"/>
                <a:gd name="T32" fmla="*/ 37 w 39"/>
                <a:gd name="T33" fmla="*/ 73 h 76"/>
                <a:gd name="T34" fmla="*/ 26 w 39"/>
                <a:gd name="T35" fmla="*/ 76 h 76"/>
                <a:gd name="T36" fmla="*/ 10 w 39"/>
                <a:gd name="T37" fmla="*/ 57 h 76"/>
                <a:gd name="T38" fmla="*/ 10 w 39"/>
                <a:gd name="T39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76">
                  <a:moveTo>
                    <a:pt x="1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8" y="1"/>
                    <a:pt x="18" y="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65"/>
                    <a:pt x="20" y="69"/>
                    <a:pt x="27" y="69"/>
                  </a:cubicBezTo>
                  <a:cubicBezTo>
                    <a:pt x="31" y="69"/>
                    <a:pt x="34" y="68"/>
                    <a:pt x="36" y="65"/>
                  </a:cubicBezTo>
                  <a:cubicBezTo>
                    <a:pt x="36" y="65"/>
                    <a:pt x="39" y="66"/>
                    <a:pt x="39" y="69"/>
                  </a:cubicBezTo>
                  <a:cubicBezTo>
                    <a:pt x="39" y="70"/>
                    <a:pt x="38" y="71"/>
                    <a:pt x="37" y="73"/>
                  </a:cubicBezTo>
                  <a:cubicBezTo>
                    <a:pt x="35" y="75"/>
                    <a:pt x="31" y="76"/>
                    <a:pt x="26" y="76"/>
                  </a:cubicBezTo>
                  <a:cubicBezTo>
                    <a:pt x="15" y="76"/>
                    <a:pt x="10" y="70"/>
                    <a:pt x="10" y="57"/>
                  </a:cubicBez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70" name="Freeform 25"/>
            <p:cNvSpPr>
              <a:spLocks/>
            </p:cNvSpPr>
            <p:nvPr userDrawn="1"/>
          </p:nvSpPr>
          <p:spPr bwMode="auto">
            <a:xfrm>
              <a:off x="855663" y="1658938"/>
              <a:ext cx="90488" cy="149225"/>
            </a:xfrm>
            <a:custGeom>
              <a:avLst/>
              <a:gdLst>
                <a:gd name="T0" fmla="*/ 0 w 53"/>
                <a:gd name="T1" fmla="*/ 1 h 87"/>
                <a:gd name="T2" fmla="*/ 3 w 53"/>
                <a:gd name="T3" fmla="*/ 0 h 87"/>
                <a:gd name="T4" fmla="*/ 8 w 53"/>
                <a:gd name="T5" fmla="*/ 8 h 87"/>
                <a:gd name="T6" fmla="*/ 8 w 53"/>
                <a:gd name="T7" fmla="*/ 36 h 87"/>
                <a:gd name="T8" fmla="*/ 29 w 53"/>
                <a:gd name="T9" fmla="*/ 25 h 87"/>
                <a:gd name="T10" fmla="*/ 53 w 53"/>
                <a:gd name="T11" fmla="*/ 52 h 87"/>
                <a:gd name="T12" fmla="*/ 53 w 53"/>
                <a:gd name="T13" fmla="*/ 87 h 87"/>
                <a:gd name="T14" fmla="*/ 44 w 53"/>
                <a:gd name="T15" fmla="*/ 87 h 87"/>
                <a:gd name="T16" fmla="*/ 44 w 53"/>
                <a:gd name="T17" fmla="*/ 52 h 87"/>
                <a:gd name="T18" fmla="*/ 28 w 53"/>
                <a:gd name="T19" fmla="*/ 33 h 87"/>
                <a:gd name="T20" fmla="*/ 8 w 53"/>
                <a:gd name="T21" fmla="*/ 53 h 87"/>
                <a:gd name="T22" fmla="*/ 8 w 53"/>
                <a:gd name="T23" fmla="*/ 87 h 87"/>
                <a:gd name="T24" fmla="*/ 0 w 53"/>
                <a:gd name="T25" fmla="*/ 87 h 87"/>
                <a:gd name="T26" fmla="*/ 0 w 53"/>
                <a:gd name="T27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87">
                  <a:moveTo>
                    <a:pt x="0" y="1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8" y="2"/>
                    <a:pt x="8" y="8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2" y="29"/>
                    <a:pt x="19" y="25"/>
                    <a:pt x="29" y="25"/>
                  </a:cubicBezTo>
                  <a:cubicBezTo>
                    <a:pt x="45" y="25"/>
                    <a:pt x="53" y="36"/>
                    <a:pt x="53" y="5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40"/>
                    <a:pt x="38" y="33"/>
                    <a:pt x="28" y="33"/>
                  </a:cubicBezTo>
                  <a:cubicBezTo>
                    <a:pt x="16" y="33"/>
                    <a:pt x="8" y="41"/>
                    <a:pt x="8" y="53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  <p:sp>
        <p:nvSpPr>
          <p:cNvPr id="30" name="Freeform 6"/>
          <p:cNvSpPr>
            <a:spLocks noEditPoints="1"/>
          </p:cNvSpPr>
          <p:nvPr userDrawn="1"/>
        </p:nvSpPr>
        <p:spPr bwMode="auto">
          <a:xfrm>
            <a:off x="1062513" y="4464311"/>
            <a:ext cx="1346705" cy="1347696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64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slide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3"/>
          <p:cNvSpPr>
            <a:spLocks noGrp="1"/>
          </p:cNvSpPr>
          <p:nvPr>
            <p:ph type="title"/>
          </p:nvPr>
        </p:nvSpPr>
        <p:spPr>
          <a:xfrm>
            <a:off x="0" y="0"/>
            <a:ext cx="12179300" cy="62865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45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7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66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5816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937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70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  <a:latin typeface="OmnesATT II" pitchFamily="50" charset="0"/>
              </a:rPr>
              <a:t>Thank you.</a:t>
            </a:r>
            <a:endParaRPr lang="en-US" sz="4000" dirty="0">
              <a:solidFill>
                <a:prstClr val="white"/>
              </a:solidFill>
              <a:latin typeface="OmnesATT II" pitchFamily="50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7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  <a:latin typeface="OmnesATT II" pitchFamily="50" charset="0"/>
              </a:rPr>
              <a:t>Q&amp;A</a:t>
            </a:r>
            <a:endParaRPr lang="en-US" sz="4000" dirty="0">
              <a:solidFill>
                <a:prstClr val="white"/>
              </a:solidFill>
              <a:latin typeface="OmnesATT II" pitchFamily="50" charset="0"/>
            </a:endParaRP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350431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6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Gray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94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4338300"/>
            <a:ext cx="12179300" cy="2519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2686050" y="13106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2686050" y="28599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1" name="Footer Placeholder 6" title="Trademark info"/>
          <p:cNvSpPr>
            <a:spLocks noGrp="1"/>
          </p:cNvSpPr>
          <p:nvPr userDrawn="1">
            <p:ph type="ftr" sz="quarter" idx="3"/>
          </p:nvPr>
        </p:nvSpPr>
        <p:spPr>
          <a:xfrm>
            <a:off x="2626462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Freeform 6"/>
          <p:cNvSpPr>
            <a:spLocks noEditPoints="1"/>
          </p:cNvSpPr>
          <p:nvPr userDrawn="1"/>
        </p:nvSpPr>
        <p:spPr bwMode="auto">
          <a:xfrm>
            <a:off x="10674880" y="5167215"/>
            <a:ext cx="932633" cy="933319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590512" y="5080415"/>
            <a:ext cx="1353001" cy="1123040"/>
            <a:chOff x="-9259888" y="-3175"/>
            <a:chExt cx="8266113" cy="6861175"/>
          </a:xfrm>
          <a:solidFill>
            <a:schemeClr val="bg1"/>
          </a:solidFill>
        </p:grpSpPr>
        <p:sp>
          <p:nvSpPr>
            <p:cNvPr id="41" name="Freeform 5"/>
            <p:cNvSpPr>
              <a:spLocks/>
            </p:cNvSpPr>
            <p:nvPr userDrawn="1"/>
          </p:nvSpPr>
          <p:spPr bwMode="auto">
            <a:xfrm>
              <a:off x="-9256713" y="-3175"/>
              <a:ext cx="885825" cy="1308100"/>
            </a:xfrm>
            <a:custGeom>
              <a:avLst/>
              <a:gdLst>
                <a:gd name="T0" fmla="*/ 0 w 280"/>
                <a:gd name="T1" fmla="*/ 375 h 413"/>
                <a:gd name="T2" fmla="*/ 125 w 280"/>
                <a:gd name="T3" fmla="*/ 219 h 413"/>
                <a:gd name="T4" fmla="*/ 232 w 280"/>
                <a:gd name="T5" fmla="*/ 117 h 413"/>
                <a:gd name="T6" fmla="*/ 138 w 280"/>
                <a:gd name="T7" fmla="*/ 39 h 413"/>
                <a:gd name="T8" fmla="*/ 30 w 280"/>
                <a:gd name="T9" fmla="*/ 122 h 413"/>
                <a:gd name="T10" fmla="*/ 1 w 280"/>
                <a:gd name="T11" fmla="*/ 100 h 413"/>
                <a:gd name="T12" fmla="*/ 30 w 280"/>
                <a:gd name="T13" fmla="*/ 42 h 413"/>
                <a:gd name="T14" fmla="*/ 141 w 280"/>
                <a:gd name="T15" fmla="*/ 0 h 413"/>
                <a:gd name="T16" fmla="*/ 274 w 280"/>
                <a:gd name="T17" fmla="*/ 117 h 413"/>
                <a:gd name="T18" fmla="*/ 152 w 280"/>
                <a:gd name="T19" fmla="*/ 249 h 413"/>
                <a:gd name="T20" fmla="*/ 41 w 280"/>
                <a:gd name="T21" fmla="*/ 368 h 413"/>
                <a:gd name="T22" fmla="*/ 41 w 280"/>
                <a:gd name="T23" fmla="*/ 375 h 413"/>
                <a:gd name="T24" fmla="*/ 280 w 280"/>
                <a:gd name="T25" fmla="*/ 375 h 413"/>
                <a:gd name="T26" fmla="*/ 280 w 280"/>
                <a:gd name="T27" fmla="*/ 413 h 413"/>
                <a:gd name="T28" fmla="*/ 27 w 280"/>
                <a:gd name="T29" fmla="*/ 413 h 413"/>
                <a:gd name="T30" fmla="*/ 0 w 280"/>
                <a:gd name="T31" fmla="*/ 388 h 413"/>
                <a:gd name="T32" fmla="*/ 0 w 280"/>
                <a:gd name="T33" fmla="*/ 375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0" h="413">
                  <a:moveTo>
                    <a:pt x="0" y="375"/>
                  </a:moveTo>
                  <a:cubicBezTo>
                    <a:pt x="0" y="287"/>
                    <a:pt x="62" y="251"/>
                    <a:pt x="125" y="219"/>
                  </a:cubicBezTo>
                  <a:cubicBezTo>
                    <a:pt x="180" y="191"/>
                    <a:pt x="232" y="168"/>
                    <a:pt x="232" y="117"/>
                  </a:cubicBezTo>
                  <a:cubicBezTo>
                    <a:pt x="232" y="69"/>
                    <a:pt x="196" y="39"/>
                    <a:pt x="138" y="39"/>
                  </a:cubicBezTo>
                  <a:cubicBezTo>
                    <a:pt x="72" y="39"/>
                    <a:pt x="43" y="78"/>
                    <a:pt x="30" y="122"/>
                  </a:cubicBezTo>
                  <a:cubicBezTo>
                    <a:pt x="30" y="125"/>
                    <a:pt x="1" y="124"/>
                    <a:pt x="1" y="100"/>
                  </a:cubicBezTo>
                  <a:cubicBezTo>
                    <a:pt x="1" y="84"/>
                    <a:pt x="11" y="62"/>
                    <a:pt x="30" y="42"/>
                  </a:cubicBezTo>
                  <a:cubicBezTo>
                    <a:pt x="53" y="20"/>
                    <a:pt x="90" y="0"/>
                    <a:pt x="141" y="0"/>
                  </a:cubicBezTo>
                  <a:cubicBezTo>
                    <a:pt x="223" y="0"/>
                    <a:pt x="274" y="45"/>
                    <a:pt x="274" y="117"/>
                  </a:cubicBezTo>
                  <a:cubicBezTo>
                    <a:pt x="274" y="188"/>
                    <a:pt x="215" y="218"/>
                    <a:pt x="152" y="249"/>
                  </a:cubicBezTo>
                  <a:cubicBezTo>
                    <a:pt x="93" y="278"/>
                    <a:pt x="41" y="306"/>
                    <a:pt x="41" y="368"/>
                  </a:cubicBezTo>
                  <a:cubicBezTo>
                    <a:pt x="41" y="375"/>
                    <a:pt x="41" y="375"/>
                    <a:pt x="41" y="375"/>
                  </a:cubicBezTo>
                  <a:cubicBezTo>
                    <a:pt x="280" y="375"/>
                    <a:pt x="280" y="375"/>
                    <a:pt x="280" y="375"/>
                  </a:cubicBezTo>
                  <a:cubicBezTo>
                    <a:pt x="280" y="413"/>
                    <a:pt x="280" y="413"/>
                    <a:pt x="280" y="413"/>
                  </a:cubicBezTo>
                  <a:cubicBezTo>
                    <a:pt x="27" y="413"/>
                    <a:pt x="27" y="413"/>
                    <a:pt x="27" y="413"/>
                  </a:cubicBezTo>
                  <a:cubicBezTo>
                    <a:pt x="10" y="413"/>
                    <a:pt x="0" y="404"/>
                    <a:pt x="0" y="388"/>
                  </a:cubicBez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2" name="Freeform 6"/>
            <p:cNvSpPr>
              <a:spLocks noEditPoints="1"/>
            </p:cNvSpPr>
            <p:nvPr userDrawn="1"/>
          </p:nvSpPr>
          <p:spPr bwMode="auto">
            <a:xfrm>
              <a:off x="-8228013" y="-3175"/>
              <a:ext cx="1025525" cy="1333500"/>
            </a:xfrm>
            <a:custGeom>
              <a:avLst/>
              <a:gdLst>
                <a:gd name="T0" fmla="*/ 0 w 324"/>
                <a:gd name="T1" fmla="*/ 190 h 421"/>
                <a:gd name="T2" fmla="*/ 162 w 324"/>
                <a:gd name="T3" fmla="*/ 0 h 421"/>
                <a:gd name="T4" fmla="*/ 324 w 324"/>
                <a:gd name="T5" fmla="*/ 189 h 421"/>
                <a:gd name="T6" fmla="*/ 324 w 324"/>
                <a:gd name="T7" fmla="*/ 231 h 421"/>
                <a:gd name="T8" fmla="*/ 161 w 324"/>
                <a:gd name="T9" fmla="*/ 421 h 421"/>
                <a:gd name="T10" fmla="*/ 0 w 324"/>
                <a:gd name="T11" fmla="*/ 232 h 421"/>
                <a:gd name="T12" fmla="*/ 0 w 324"/>
                <a:gd name="T13" fmla="*/ 190 h 421"/>
                <a:gd name="T14" fmla="*/ 162 w 324"/>
                <a:gd name="T15" fmla="*/ 384 h 421"/>
                <a:gd name="T16" fmla="*/ 281 w 324"/>
                <a:gd name="T17" fmla="*/ 231 h 421"/>
                <a:gd name="T18" fmla="*/ 281 w 324"/>
                <a:gd name="T19" fmla="*/ 191 h 421"/>
                <a:gd name="T20" fmla="*/ 161 w 324"/>
                <a:gd name="T21" fmla="*/ 37 h 421"/>
                <a:gd name="T22" fmla="*/ 43 w 324"/>
                <a:gd name="T23" fmla="*/ 190 h 421"/>
                <a:gd name="T24" fmla="*/ 43 w 324"/>
                <a:gd name="T25" fmla="*/ 230 h 421"/>
                <a:gd name="T26" fmla="*/ 162 w 324"/>
                <a:gd name="T27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421">
                  <a:moveTo>
                    <a:pt x="0" y="190"/>
                  </a:moveTo>
                  <a:cubicBezTo>
                    <a:pt x="0" y="73"/>
                    <a:pt x="62" y="0"/>
                    <a:pt x="162" y="0"/>
                  </a:cubicBezTo>
                  <a:cubicBezTo>
                    <a:pt x="262" y="0"/>
                    <a:pt x="324" y="72"/>
                    <a:pt x="324" y="189"/>
                  </a:cubicBezTo>
                  <a:cubicBezTo>
                    <a:pt x="324" y="231"/>
                    <a:pt x="324" y="231"/>
                    <a:pt x="324" y="231"/>
                  </a:cubicBezTo>
                  <a:cubicBezTo>
                    <a:pt x="324" y="348"/>
                    <a:pt x="261" y="421"/>
                    <a:pt x="161" y="421"/>
                  </a:cubicBezTo>
                  <a:cubicBezTo>
                    <a:pt x="61" y="421"/>
                    <a:pt x="0" y="349"/>
                    <a:pt x="0" y="232"/>
                  </a:cubicBezTo>
                  <a:lnTo>
                    <a:pt x="0" y="190"/>
                  </a:lnTo>
                  <a:close/>
                  <a:moveTo>
                    <a:pt x="162" y="384"/>
                  </a:moveTo>
                  <a:cubicBezTo>
                    <a:pt x="237" y="384"/>
                    <a:pt x="281" y="327"/>
                    <a:pt x="281" y="231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81" y="95"/>
                    <a:pt x="236" y="37"/>
                    <a:pt x="161" y="37"/>
                  </a:cubicBezTo>
                  <a:cubicBezTo>
                    <a:pt x="86" y="37"/>
                    <a:pt x="43" y="94"/>
                    <a:pt x="43" y="190"/>
                  </a:cubicBezTo>
                  <a:cubicBezTo>
                    <a:pt x="43" y="230"/>
                    <a:pt x="43" y="230"/>
                    <a:pt x="43" y="230"/>
                  </a:cubicBezTo>
                  <a:cubicBezTo>
                    <a:pt x="43" y="326"/>
                    <a:pt x="87" y="384"/>
                    <a:pt x="16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-7078663" y="12700"/>
              <a:ext cx="427038" cy="1292225"/>
            </a:xfrm>
            <a:custGeom>
              <a:avLst/>
              <a:gdLst>
                <a:gd name="T0" fmla="*/ 92 w 135"/>
                <a:gd name="T1" fmla="*/ 69 h 408"/>
                <a:gd name="T2" fmla="*/ 46 w 135"/>
                <a:gd name="T3" fmla="*/ 92 h 408"/>
                <a:gd name="T4" fmla="*/ 10 w 135"/>
                <a:gd name="T5" fmla="*/ 80 h 408"/>
                <a:gd name="T6" fmla="*/ 0 w 135"/>
                <a:gd name="T7" fmla="*/ 57 h 408"/>
                <a:gd name="T8" fmla="*/ 13 w 135"/>
                <a:gd name="T9" fmla="*/ 33 h 408"/>
                <a:gd name="T10" fmla="*/ 49 w 135"/>
                <a:gd name="T11" fmla="*/ 49 h 408"/>
                <a:gd name="T12" fmla="*/ 98 w 135"/>
                <a:gd name="T13" fmla="*/ 0 h 408"/>
                <a:gd name="T14" fmla="*/ 116 w 135"/>
                <a:gd name="T15" fmla="*/ 0 h 408"/>
                <a:gd name="T16" fmla="*/ 135 w 135"/>
                <a:gd name="T17" fmla="*/ 20 h 408"/>
                <a:gd name="T18" fmla="*/ 135 w 135"/>
                <a:gd name="T19" fmla="*/ 408 h 408"/>
                <a:gd name="T20" fmla="*/ 92 w 135"/>
                <a:gd name="T21" fmla="*/ 408 h 408"/>
                <a:gd name="T22" fmla="*/ 92 w 135"/>
                <a:gd name="T23" fmla="*/ 6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408">
                  <a:moveTo>
                    <a:pt x="92" y="69"/>
                  </a:moveTo>
                  <a:cubicBezTo>
                    <a:pt x="82" y="83"/>
                    <a:pt x="66" y="92"/>
                    <a:pt x="46" y="92"/>
                  </a:cubicBezTo>
                  <a:cubicBezTo>
                    <a:pt x="31" y="92"/>
                    <a:pt x="18" y="88"/>
                    <a:pt x="10" y="80"/>
                  </a:cubicBezTo>
                  <a:cubicBezTo>
                    <a:pt x="3" y="73"/>
                    <a:pt x="0" y="66"/>
                    <a:pt x="0" y="57"/>
                  </a:cubicBezTo>
                  <a:cubicBezTo>
                    <a:pt x="0" y="42"/>
                    <a:pt x="12" y="33"/>
                    <a:pt x="13" y="33"/>
                  </a:cubicBezTo>
                  <a:cubicBezTo>
                    <a:pt x="21" y="43"/>
                    <a:pt x="32" y="49"/>
                    <a:pt x="49" y="49"/>
                  </a:cubicBezTo>
                  <a:cubicBezTo>
                    <a:pt x="76" y="49"/>
                    <a:pt x="96" y="27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8" y="0"/>
                    <a:pt x="135" y="7"/>
                    <a:pt x="135" y="20"/>
                  </a:cubicBezTo>
                  <a:cubicBezTo>
                    <a:pt x="135" y="408"/>
                    <a:pt x="135" y="408"/>
                    <a:pt x="135" y="408"/>
                  </a:cubicBezTo>
                  <a:cubicBezTo>
                    <a:pt x="92" y="408"/>
                    <a:pt x="92" y="408"/>
                    <a:pt x="92" y="408"/>
                  </a:cubicBezTo>
                  <a:lnTo>
                    <a:pt x="92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4" name="Freeform 8"/>
            <p:cNvSpPr>
              <a:spLocks/>
            </p:cNvSpPr>
            <p:nvPr userDrawn="1"/>
          </p:nvSpPr>
          <p:spPr bwMode="auto">
            <a:xfrm>
              <a:off x="-6400800" y="22225"/>
              <a:ext cx="920750" cy="1308100"/>
            </a:xfrm>
            <a:custGeom>
              <a:avLst/>
              <a:gdLst>
                <a:gd name="T0" fmla="*/ 0 w 291"/>
                <a:gd name="T1" fmla="*/ 333 h 413"/>
                <a:gd name="T2" fmla="*/ 25 w 291"/>
                <a:gd name="T3" fmla="*/ 309 h 413"/>
                <a:gd name="T4" fmla="*/ 141 w 291"/>
                <a:gd name="T5" fmla="*/ 375 h 413"/>
                <a:gd name="T6" fmla="*/ 248 w 291"/>
                <a:gd name="T7" fmla="*/ 283 h 413"/>
                <a:gd name="T8" fmla="*/ 148 w 291"/>
                <a:gd name="T9" fmla="*/ 193 h 413"/>
                <a:gd name="T10" fmla="*/ 45 w 291"/>
                <a:gd name="T11" fmla="*/ 224 h 413"/>
                <a:gd name="T12" fmla="*/ 18 w 291"/>
                <a:gd name="T13" fmla="*/ 194 h 413"/>
                <a:gd name="T14" fmla="*/ 18 w 291"/>
                <a:gd name="T15" fmla="*/ 24 h 413"/>
                <a:gd name="T16" fmla="*/ 42 w 291"/>
                <a:gd name="T17" fmla="*/ 0 h 413"/>
                <a:gd name="T18" fmla="*/ 268 w 291"/>
                <a:gd name="T19" fmla="*/ 0 h 413"/>
                <a:gd name="T20" fmla="*/ 268 w 291"/>
                <a:gd name="T21" fmla="*/ 39 h 413"/>
                <a:gd name="T22" fmla="*/ 58 w 291"/>
                <a:gd name="T23" fmla="*/ 39 h 413"/>
                <a:gd name="T24" fmla="*/ 58 w 291"/>
                <a:gd name="T25" fmla="*/ 175 h 413"/>
                <a:gd name="T26" fmla="*/ 149 w 291"/>
                <a:gd name="T27" fmla="*/ 154 h 413"/>
                <a:gd name="T28" fmla="*/ 291 w 291"/>
                <a:gd name="T29" fmla="*/ 281 h 413"/>
                <a:gd name="T30" fmla="*/ 139 w 291"/>
                <a:gd name="T31" fmla="*/ 413 h 413"/>
                <a:gd name="T32" fmla="*/ 20 w 291"/>
                <a:gd name="T33" fmla="*/ 370 h 413"/>
                <a:gd name="T34" fmla="*/ 0 w 291"/>
                <a:gd name="T35" fmla="*/ 33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1" h="413">
                  <a:moveTo>
                    <a:pt x="0" y="333"/>
                  </a:moveTo>
                  <a:cubicBezTo>
                    <a:pt x="0" y="314"/>
                    <a:pt x="24" y="307"/>
                    <a:pt x="25" y="309"/>
                  </a:cubicBezTo>
                  <a:cubicBezTo>
                    <a:pt x="45" y="349"/>
                    <a:pt x="84" y="375"/>
                    <a:pt x="141" y="375"/>
                  </a:cubicBezTo>
                  <a:cubicBezTo>
                    <a:pt x="206" y="375"/>
                    <a:pt x="248" y="339"/>
                    <a:pt x="248" y="283"/>
                  </a:cubicBezTo>
                  <a:cubicBezTo>
                    <a:pt x="248" y="228"/>
                    <a:pt x="210" y="193"/>
                    <a:pt x="148" y="193"/>
                  </a:cubicBezTo>
                  <a:cubicBezTo>
                    <a:pt x="101" y="193"/>
                    <a:pt x="70" y="205"/>
                    <a:pt x="45" y="224"/>
                  </a:cubicBezTo>
                  <a:cubicBezTo>
                    <a:pt x="25" y="221"/>
                    <a:pt x="18" y="210"/>
                    <a:pt x="18" y="19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10"/>
                    <a:pt x="28" y="0"/>
                    <a:pt x="42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39"/>
                    <a:pt x="268" y="39"/>
                    <a:pt x="26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84" y="163"/>
                    <a:pt x="113" y="154"/>
                    <a:pt x="149" y="154"/>
                  </a:cubicBezTo>
                  <a:cubicBezTo>
                    <a:pt x="234" y="154"/>
                    <a:pt x="291" y="204"/>
                    <a:pt x="291" y="281"/>
                  </a:cubicBezTo>
                  <a:cubicBezTo>
                    <a:pt x="291" y="362"/>
                    <a:pt x="233" y="413"/>
                    <a:pt x="139" y="413"/>
                  </a:cubicBezTo>
                  <a:cubicBezTo>
                    <a:pt x="87" y="413"/>
                    <a:pt x="43" y="393"/>
                    <a:pt x="20" y="370"/>
                  </a:cubicBezTo>
                  <a:cubicBezTo>
                    <a:pt x="8" y="358"/>
                    <a:pt x="0" y="345"/>
                    <a:pt x="0" y="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5" name="Freeform 9"/>
            <p:cNvSpPr>
              <a:spLocks/>
            </p:cNvSpPr>
            <p:nvPr userDrawn="1"/>
          </p:nvSpPr>
          <p:spPr bwMode="auto">
            <a:xfrm>
              <a:off x="-5097463" y="-3175"/>
              <a:ext cx="1174750" cy="1333500"/>
            </a:xfrm>
            <a:custGeom>
              <a:avLst/>
              <a:gdLst>
                <a:gd name="T0" fmla="*/ 203 w 371"/>
                <a:gd name="T1" fmla="*/ 0 h 421"/>
                <a:gd name="T2" fmla="*/ 335 w 371"/>
                <a:gd name="T3" fmla="*/ 47 h 421"/>
                <a:gd name="T4" fmla="*/ 354 w 371"/>
                <a:gd name="T5" fmla="*/ 81 h 421"/>
                <a:gd name="T6" fmla="*/ 328 w 371"/>
                <a:gd name="T7" fmla="*/ 105 h 421"/>
                <a:gd name="T8" fmla="*/ 202 w 371"/>
                <a:gd name="T9" fmla="*/ 37 h 421"/>
                <a:gd name="T10" fmla="*/ 44 w 371"/>
                <a:gd name="T11" fmla="*/ 210 h 421"/>
                <a:gd name="T12" fmla="*/ 197 w 371"/>
                <a:gd name="T13" fmla="*/ 384 h 421"/>
                <a:gd name="T14" fmla="*/ 333 w 371"/>
                <a:gd name="T15" fmla="*/ 277 h 421"/>
                <a:gd name="T16" fmla="*/ 333 w 371"/>
                <a:gd name="T17" fmla="*/ 245 h 421"/>
                <a:gd name="T18" fmla="*/ 199 w 371"/>
                <a:gd name="T19" fmla="*/ 245 h 421"/>
                <a:gd name="T20" fmla="*/ 199 w 371"/>
                <a:gd name="T21" fmla="*/ 207 h 421"/>
                <a:gd name="T22" fmla="*/ 340 w 371"/>
                <a:gd name="T23" fmla="*/ 207 h 421"/>
                <a:gd name="T24" fmla="*/ 371 w 371"/>
                <a:gd name="T25" fmla="*/ 238 h 421"/>
                <a:gd name="T26" fmla="*/ 371 w 371"/>
                <a:gd name="T27" fmla="*/ 412 h 421"/>
                <a:gd name="T28" fmla="*/ 357 w 371"/>
                <a:gd name="T29" fmla="*/ 416 h 421"/>
                <a:gd name="T30" fmla="*/ 333 w 371"/>
                <a:gd name="T31" fmla="*/ 375 h 421"/>
                <a:gd name="T32" fmla="*/ 333 w 371"/>
                <a:gd name="T33" fmla="*/ 353 h 421"/>
                <a:gd name="T34" fmla="*/ 191 w 371"/>
                <a:gd name="T35" fmla="*/ 421 h 421"/>
                <a:gd name="T36" fmla="*/ 0 w 371"/>
                <a:gd name="T37" fmla="*/ 212 h 421"/>
                <a:gd name="T38" fmla="*/ 203 w 371"/>
                <a:gd name="T3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1" h="421">
                  <a:moveTo>
                    <a:pt x="203" y="0"/>
                  </a:moveTo>
                  <a:cubicBezTo>
                    <a:pt x="266" y="0"/>
                    <a:pt x="312" y="25"/>
                    <a:pt x="335" y="47"/>
                  </a:cubicBezTo>
                  <a:cubicBezTo>
                    <a:pt x="348" y="60"/>
                    <a:pt x="354" y="72"/>
                    <a:pt x="354" y="81"/>
                  </a:cubicBezTo>
                  <a:cubicBezTo>
                    <a:pt x="354" y="104"/>
                    <a:pt x="330" y="107"/>
                    <a:pt x="328" y="105"/>
                  </a:cubicBezTo>
                  <a:cubicBezTo>
                    <a:pt x="303" y="60"/>
                    <a:pt x="251" y="37"/>
                    <a:pt x="202" y="37"/>
                  </a:cubicBezTo>
                  <a:cubicBezTo>
                    <a:pt x="108" y="37"/>
                    <a:pt x="44" y="108"/>
                    <a:pt x="44" y="210"/>
                  </a:cubicBezTo>
                  <a:cubicBezTo>
                    <a:pt x="44" y="311"/>
                    <a:pt x="100" y="384"/>
                    <a:pt x="197" y="384"/>
                  </a:cubicBezTo>
                  <a:cubicBezTo>
                    <a:pt x="270" y="384"/>
                    <a:pt x="325" y="338"/>
                    <a:pt x="333" y="277"/>
                  </a:cubicBezTo>
                  <a:cubicBezTo>
                    <a:pt x="333" y="245"/>
                    <a:pt x="333" y="245"/>
                    <a:pt x="333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340" y="207"/>
                    <a:pt x="340" y="207"/>
                    <a:pt x="340" y="207"/>
                  </a:cubicBezTo>
                  <a:cubicBezTo>
                    <a:pt x="358" y="207"/>
                    <a:pt x="371" y="220"/>
                    <a:pt x="371" y="238"/>
                  </a:cubicBezTo>
                  <a:cubicBezTo>
                    <a:pt x="371" y="412"/>
                    <a:pt x="371" y="412"/>
                    <a:pt x="371" y="412"/>
                  </a:cubicBezTo>
                  <a:cubicBezTo>
                    <a:pt x="371" y="413"/>
                    <a:pt x="365" y="416"/>
                    <a:pt x="357" y="416"/>
                  </a:cubicBezTo>
                  <a:cubicBezTo>
                    <a:pt x="343" y="416"/>
                    <a:pt x="333" y="409"/>
                    <a:pt x="333" y="375"/>
                  </a:cubicBezTo>
                  <a:cubicBezTo>
                    <a:pt x="333" y="353"/>
                    <a:pt x="333" y="353"/>
                    <a:pt x="333" y="353"/>
                  </a:cubicBezTo>
                  <a:cubicBezTo>
                    <a:pt x="308" y="395"/>
                    <a:pt x="257" y="421"/>
                    <a:pt x="191" y="421"/>
                  </a:cubicBezTo>
                  <a:cubicBezTo>
                    <a:pt x="74" y="421"/>
                    <a:pt x="0" y="333"/>
                    <a:pt x="0" y="212"/>
                  </a:cubicBezTo>
                  <a:cubicBezTo>
                    <a:pt x="0" y="87"/>
                    <a:pt x="83" y="0"/>
                    <a:pt x="2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6" name="Freeform 10"/>
            <p:cNvSpPr>
              <a:spLocks/>
            </p:cNvSpPr>
            <p:nvPr userDrawn="1"/>
          </p:nvSpPr>
          <p:spPr bwMode="auto">
            <a:xfrm>
              <a:off x="-3671888" y="12700"/>
              <a:ext cx="1165225" cy="1292225"/>
            </a:xfrm>
            <a:custGeom>
              <a:avLst/>
              <a:gdLst>
                <a:gd name="T0" fmla="*/ 0 w 368"/>
                <a:gd name="T1" fmla="*/ 27 h 408"/>
                <a:gd name="T2" fmla="*/ 31 w 368"/>
                <a:gd name="T3" fmla="*/ 0 h 408"/>
                <a:gd name="T4" fmla="*/ 41 w 368"/>
                <a:gd name="T5" fmla="*/ 0 h 408"/>
                <a:gd name="T6" fmla="*/ 78 w 368"/>
                <a:gd name="T7" fmla="*/ 32 h 408"/>
                <a:gd name="T8" fmla="*/ 184 w 368"/>
                <a:gd name="T9" fmla="*/ 269 h 408"/>
                <a:gd name="T10" fmla="*/ 291 w 368"/>
                <a:gd name="T11" fmla="*/ 32 h 408"/>
                <a:gd name="T12" fmla="*/ 328 w 368"/>
                <a:gd name="T13" fmla="*/ 0 h 408"/>
                <a:gd name="T14" fmla="*/ 337 w 368"/>
                <a:gd name="T15" fmla="*/ 0 h 408"/>
                <a:gd name="T16" fmla="*/ 368 w 368"/>
                <a:gd name="T17" fmla="*/ 27 h 408"/>
                <a:gd name="T18" fmla="*/ 368 w 368"/>
                <a:gd name="T19" fmla="*/ 408 h 408"/>
                <a:gd name="T20" fmla="*/ 327 w 368"/>
                <a:gd name="T21" fmla="*/ 408 h 408"/>
                <a:gd name="T22" fmla="*/ 327 w 368"/>
                <a:gd name="T23" fmla="*/ 49 h 408"/>
                <a:gd name="T24" fmla="*/ 221 w 368"/>
                <a:gd name="T25" fmla="*/ 281 h 408"/>
                <a:gd name="T26" fmla="*/ 184 w 368"/>
                <a:gd name="T27" fmla="*/ 307 h 408"/>
                <a:gd name="T28" fmla="*/ 147 w 368"/>
                <a:gd name="T29" fmla="*/ 281 h 408"/>
                <a:gd name="T30" fmla="*/ 41 w 368"/>
                <a:gd name="T31" fmla="*/ 49 h 408"/>
                <a:gd name="T32" fmla="*/ 41 w 368"/>
                <a:gd name="T33" fmla="*/ 408 h 408"/>
                <a:gd name="T34" fmla="*/ 0 w 368"/>
                <a:gd name="T35" fmla="*/ 408 h 408"/>
                <a:gd name="T36" fmla="*/ 0 w 368"/>
                <a:gd name="T37" fmla="*/ 2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8" h="408">
                  <a:moveTo>
                    <a:pt x="0" y="27"/>
                  </a:moveTo>
                  <a:cubicBezTo>
                    <a:pt x="0" y="12"/>
                    <a:pt x="12" y="0"/>
                    <a:pt x="3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63" y="0"/>
                    <a:pt x="68" y="10"/>
                    <a:pt x="78" y="32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291" y="32"/>
                    <a:pt x="291" y="32"/>
                    <a:pt x="291" y="32"/>
                  </a:cubicBezTo>
                  <a:cubicBezTo>
                    <a:pt x="301" y="10"/>
                    <a:pt x="306" y="0"/>
                    <a:pt x="328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55" y="0"/>
                    <a:pt x="368" y="12"/>
                    <a:pt x="368" y="27"/>
                  </a:cubicBezTo>
                  <a:cubicBezTo>
                    <a:pt x="368" y="408"/>
                    <a:pt x="368" y="408"/>
                    <a:pt x="368" y="408"/>
                  </a:cubicBezTo>
                  <a:cubicBezTo>
                    <a:pt x="327" y="408"/>
                    <a:pt x="327" y="408"/>
                    <a:pt x="327" y="408"/>
                  </a:cubicBezTo>
                  <a:cubicBezTo>
                    <a:pt x="327" y="49"/>
                    <a:pt x="327" y="49"/>
                    <a:pt x="327" y="49"/>
                  </a:cubicBezTo>
                  <a:cubicBezTo>
                    <a:pt x="221" y="281"/>
                    <a:pt x="221" y="281"/>
                    <a:pt x="221" y="281"/>
                  </a:cubicBezTo>
                  <a:cubicBezTo>
                    <a:pt x="213" y="297"/>
                    <a:pt x="204" y="307"/>
                    <a:pt x="184" y="307"/>
                  </a:cubicBezTo>
                  <a:cubicBezTo>
                    <a:pt x="162" y="307"/>
                    <a:pt x="154" y="297"/>
                    <a:pt x="147" y="281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08"/>
                    <a:pt x="41" y="408"/>
                    <a:pt x="41" y="408"/>
                  </a:cubicBezTo>
                  <a:cubicBezTo>
                    <a:pt x="0" y="408"/>
                    <a:pt x="0" y="408"/>
                    <a:pt x="0" y="408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7" name="Freeform 11"/>
            <p:cNvSpPr>
              <a:spLocks noEditPoints="1"/>
            </p:cNvSpPr>
            <p:nvPr userDrawn="1"/>
          </p:nvSpPr>
          <p:spPr bwMode="auto">
            <a:xfrm>
              <a:off x="-2286000" y="-3175"/>
              <a:ext cx="1279525" cy="1333500"/>
            </a:xfrm>
            <a:custGeom>
              <a:avLst/>
              <a:gdLst>
                <a:gd name="T0" fmla="*/ 203 w 404"/>
                <a:gd name="T1" fmla="*/ 0 h 421"/>
                <a:gd name="T2" fmla="*/ 404 w 404"/>
                <a:gd name="T3" fmla="*/ 210 h 421"/>
                <a:gd name="T4" fmla="*/ 201 w 404"/>
                <a:gd name="T5" fmla="*/ 421 h 421"/>
                <a:gd name="T6" fmla="*/ 0 w 404"/>
                <a:gd name="T7" fmla="*/ 212 h 421"/>
                <a:gd name="T8" fmla="*/ 203 w 404"/>
                <a:gd name="T9" fmla="*/ 0 h 421"/>
                <a:gd name="T10" fmla="*/ 203 w 404"/>
                <a:gd name="T11" fmla="*/ 384 h 421"/>
                <a:gd name="T12" fmla="*/ 360 w 404"/>
                <a:gd name="T13" fmla="*/ 212 h 421"/>
                <a:gd name="T14" fmla="*/ 201 w 404"/>
                <a:gd name="T15" fmla="*/ 37 h 421"/>
                <a:gd name="T16" fmla="*/ 44 w 404"/>
                <a:gd name="T17" fmla="*/ 210 h 421"/>
                <a:gd name="T18" fmla="*/ 203 w 404"/>
                <a:gd name="T19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421">
                  <a:moveTo>
                    <a:pt x="203" y="0"/>
                  </a:moveTo>
                  <a:cubicBezTo>
                    <a:pt x="322" y="0"/>
                    <a:pt x="404" y="86"/>
                    <a:pt x="404" y="210"/>
                  </a:cubicBezTo>
                  <a:cubicBezTo>
                    <a:pt x="404" y="334"/>
                    <a:pt x="320" y="421"/>
                    <a:pt x="201" y="421"/>
                  </a:cubicBezTo>
                  <a:cubicBezTo>
                    <a:pt x="82" y="421"/>
                    <a:pt x="0" y="336"/>
                    <a:pt x="0" y="212"/>
                  </a:cubicBezTo>
                  <a:cubicBezTo>
                    <a:pt x="0" y="87"/>
                    <a:pt x="84" y="0"/>
                    <a:pt x="203" y="0"/>
                  </a:cubicBezTo>
                  <a:moveTo>
                    <a:pt x="203" y="384"/>
                  </a:moveTo>
                  <a:cubicBezTo>
                    <a:pt x="295" y="384"/>
                    <a:pt x="360" y="313"/>
                    <a:pt x="360" y="212"/>
                  </a:cubicBezTo>
                  <a:cubicBezTo>
                    <a:pt x="360" y="111"/>
                    <a:pt x="293" y="37"/>
                    <a:pt x="201" y="37"/>
                  </a:cubicBezTo>
                  <a:cubicBezTo>
                    <a:pt x="109" y="37"/>
                    <a:pt x="44" y="109"/>
                    <a:pt x="44" y="210"/>
                  </a:cubicBezTo>
                  <a:cubicBezTo>
                    <a:pt x="44" y="312"/>
                    <a:pt x="110" y="384"/>
                    <a:pt x="203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8" name="Freeform 12"/>
            <p:cNvSpPr>
              <a:spLocks/>
            </p:cNvSpPr>
            <p:nvPr userDrawn="1"/>
          </p:nvSpPr>
          <p:spPr bwMode="auto">
            <a:xfrm>
              <a:off x="-9155113" y="2909888"/>
              <a:ext cx="742950" cy="1184275"/>
            </a:xfrm>
            <a:custGeom>
              <a:avLst/>
              <a:gdLst>
                <a:gd name="T0" fmla="*/ 0 w 235"/>
                <a:gd name="T1" fmla="*/ 17 h 374"/>
                <a:gd name="T2" fmla="*/ 16 w 235"/>
                <a:gd name="T3" fmla="*/ 0 h 374"/>
                <a:gd name="T4" fmla="*/ 22 w 235"/>
                <a:gd name="T5" fmla="*/ 0 h 374"/>
                <a:gd name="T6" fmla="*/ 39 w 235"/>
                <a:gd name="T7" fmla="*/ 17 h 374"/>
                <a:gd name="T8" fmla="*/ 39 w 235"/>
                <a:gd name="T9" fmla="*/ 338 h 374"/>
                <a:gd name="T10" fmla="*/ 217 w 235"/>
                <a:gd name="T11" fmla="*/ 338 h 374"/>
                <a:gd name="T12" fmla="*/ 235 w 235"/>
                <a:gd name="T13" fmla="*/ 355 h 374"/>
                <a:gd name="T14" fmla="*/ 235 w 235"/>
                <a:gd name="T15" fmla="*/ 357 h 374"/>
                <a:gd name="T16" fmla="*/ 217 w 235"/>
                <a:gd name="T17" fmla="*/ 374 h 374"/>
                <a:gd name="T18" fmla="*/ 0 w 235"/>
                <a:gd name="T19" fmla="*/ 374 h 374"/>
                <a:gd name="T20" fmla="*/ 0 w 235"/>
                <a:gd name="T21" fmla="*/ 1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374">
                  <a:moveTo>
                    <a:pt x="0" y="17"/>
                  </a:moveTo>
                  <a:cubicBezTo>
                    <a:pt x="0" y="5"/>
                    <a:pt x="6" y="0"/>
                    <a:pt x="1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9" y="5"/>
                    <a:pt x="39" y="17"/>
                  </a:cubicBezTo>
                  <a:cubicBezTo>
                    <a:pt x="39" y="338"/>
                    <a:pt x="39" y="338"/>
                    <a:pt x="39" y="338"/>
                  </a:cubicBezTo>
                  <a:cubicBezTo>
                    <a:pt x="217" y="338"/>
                    <a:pt x="217" y="338"/>
                    <a:pt x="217" y="338"/>
                  </a:cubicBezTo>
                  <a:cubicBezTo>
                    <a:pt x="229" y="338"/>
                    <a:pt x="235" y="344"/>
                    <a:pt x="235" y="355"/>
                  </a:cubicBezTo>
                  <a:cubicBezTo>
                    <a:pt x="235" y="357"/>
                    <a:pt x="235" y="357"/>
                    <a:pt x="235" y="357"/>
                  </a:cubicBezTo>
                  <a:cubicBezTo>
                    <a:pt x="235" y="368"/>
                    <a:pt x="229" y="374"/>
                    <a:pt x="217" y="374"/>
                  </a:cubicBezTo>
                  <a:cubicBezTo>
                    <a:pt x="0" y="374"/>
                    <a:pt x="0" y="374"/>
                    <a:pt x="0" y="374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9" name="Freeform 13"/>
            <p:cNvSpPr>
              <a:spLocks noEditPoints="1"/>
            </p:cNvSpPr>
            <p:nvPr userDrawn="1"/>
          </p:nvSpPr>
          <p:spPr bwMode="auto">
            <a:xfrm>
              <a:off x="-8355013" y="3203575"/>
              <a:ext cx="839788" cy="912813"/>
            </a:xfrm>
            <a:custGeom>
              <a:avLst/>
              <a:gdLst>
                <a:gd name="T0" fmla="*/ 138 w 265"/>
                <a:gd name="T1" fmla="*/ 0 h 288"/>
                <a:gd name="T2" fmla="*/ 265 w 265"/>
                <a:gd name="T3" fmla="*/ 138 h 288"/>
                <a:gd name="T4" fmla="*/ 265 w 265"/>
                <a:gd name="T5" fmla="*/ 142 h 288"/>
                <a:gd name="T6" fmla="*/ 249 w 265"/>
                <a:gd name="T7" fmla="*/ 155 h 288"/>
                <a:gd name="T8" fmla="*/ 37 w 265"/>
                <a:gd name="T9" fmla="*/ 155 h 288"/>
                <a:gd name="T10" fmla="*/ 141 w 265"/>
                <a:gd name="T11" fmla="*/ 255 h 288"/>
                <a:gd name="T12" fmla="*/ 234 w 265"/>
                <a:gd name="T13" fmla="*/ 206 h 288"/>
                <a:gd name="T14" fmla="*/ 256 w 265"/>
                <a:gd name="T15" fmla="*/ 227 h 288"/>
                <a:gd name="T16" fmla="*/ 241 w 265"/>
                <a:gd name="T17" fmla="*/ 253 h 288"/>
                <a:gd name="T18" fmla="*/ 141 w 265"/>
                <a:gd name="T19" fmla="*/ 288 h 288"/>
                <a:gd name="T20" fmla="*/ 0 w 265"/>
                <a:gd name="T21" fmla="*/ 145 h 288"/>
                <a:gd name="T22" fmla="*/ 138 w 265"/>
                <a:gd name="T23" fmla="*/ 0 h 288"/>
                <a:gd name="T24" fmla="*/ 225 w 265"/>
                <a:gd name="T25" fmla="*/ 122 h 288"/>
                <a:gd name="T26" fmla="*/ 138 w 265"/>
                <a:gd name="T27" fmla="*/ 33 h 288"/>
                <a:gd name="T28" fmla="*/ 39 w 265"/>
                <a:gd name="T29" fmla="*/ 122 h 288"/>
                <a:gd name="T30" fmla="*/ 225 w 265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5" h="288">
                  <a:moveTo>
                    <a:pt x="138" y="0"/>
                  </a:moveTo>
                  <a:cubicBezTo>
                    <a:pt x="214" y="0"/>
                    <a:pt x="265" y="55"/>
                    <a:pt x="265" y="138"/>
                  </a:cubicBezTo>
                  <a:cubicBezTo>
                    <a:pt x="265" y="142"/>
                    <a:pt x="265" y="142"/>
                    <a:pt x="265" y="142"/>
                  </a:cubicBezTo>
                  <a:cubicBezTo>
                    <a:pt x="265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4" y="255"/>
                    <a:pt x="141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6" y="209"/>
                    <a:pt x="256" y="227"/>
                  </a:cubicBezTo>
                  <a:cubicBezTo>
                    <a:pt x="256" y="234"/>
                    <a:pt x="251" y="243"/>
                    <a:pt x="241" y="253"/>
                  </a:cubicBezTo>
                  <a:cubicBezTo>
                    <a:pt x="224" y="270"/>
                    <a:pt x="188" y="288"/>
                    <a:pt x="141" y="288"/>
                  </a:cubicBezTo>
                  <a:cubicBezTo>
                    <a:pt x="58" y="288"/>
                    <a:pt x="0" y="229"/>
                    <a:pt x="0" y="145"/>
                  </a:cubicBezTo>
                  <a:cubicBezTo>
                    <a:pt x="0" y="62"/>
                    <a:pt x="59" y="0"/>
                    <a:pt x="138" y="0"/>
                  </a:cubicBezTo>
                  <a:moveTo>
                    <a:pt x="225" y="122"/>
                  </a:moveTo>
                  <a:cubicBezTo>
                    <a:pt x="222" y="68"/>
                    <a:pt x="188" y="33"/>
                    <a:pt x="138" y="33"/>
                  </a:cubicBezTo>
                  <a:cubicBezTo>
                    <a:pt x="87" y="33"/>
                    <a:pt x="48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0" name="Freeform 14"/>
            <p:cNvSpPr>
              <a:spLocks noEditPoints="1"/>
            </p:cNvSpPr>
            <p:nvPr userDrawn="1"/>
          </p:nvSpPr>
          <p:spPr bwMode="auto">
            <a:xfrm>
              <a:off x="-7413625" y="3203575"/>
              <a:ext cx="730250" cy="909638"/>
            </a:xfrm>
            <a:custGeom>
              <a:avLst/>
              <a:gdLst>
                <a:gd name="T0" fmla="*/ 189 w 231"/>
                <a:gd name="T1" fmla="*/ 118 h 287"/>
                <a:gd name="T2" fmla="*/ 195 w 231"/>
                <a:gd name="T3" fmla="*/ 118 h 287"/>
                <a:gd name="T4" fmla="*/ 195 w 231"/>
                <a:gd name="T5" fmla="*/ 108 h 287"/>
                <a:gd name="T6" fmla="*/ 118 w 231"/>
                <a:gd name="T7" fmla="*/ 35 h 287"/>
                <a:gd name="T8" fmla="*/ 31 w 231"/>
                <a:gd name="T9" fmla="*/ 86 h 287"/>
                <a:gd name="T10" fmla="*/ 10 w 231"/>
                <a:gd name="T11" fmla="*/ 64 h 287"/>
                <a:gd name="T12" fmla="*/ 25 w 231"/>
                <a:gd name="T13" fmla="*/ 36 h 287"/>
                <a:gd name="T14" fmla="*/ 121 w 231"/>
                <a:gd name="T15" fmla="*/ 0 h 287"/>
                <a:gd name="T16" fmla="*/ 231 w 231"/>
                <a:gd name="T17" fmla="*/ 107 h 287"/>
                <a:gd name="T18" fmla="*/ 231 w 231"/>
                <a:gd name="T19" fmla="*/ 281 h 287"/>
                <a:gd name="T20" fmla="*/ 195 w 231"/>
                <a:gd name="T21" fmla="*/ 281 h 287"/>
                <a:gd name="T22" fmla="*/ 195 w 231"/>
                <a:gd name="T23" fmla="*/ 239 h 287"/>
                <a:gd name="T24" fmla="*/ 93 w 231"/>
                <a:gd name="T25" fmla="*/ 287 h 287"/>
                <a:gd name="T26" fmla="*/ 0 w 231"/>
                <a:gd name="T27" fmla="*/ 211 h 287"/>
                <a:gd name="T28" fmla="*/ 189 w 231"/>
                <a:gd name="T29" fmla="*/ 118 h 287"/>
                <a:gd name="T30" fmla="*/ 97 w 231"/>
                <a:gd name="T31" fmla="*/ 256 h 287"/>
                <a:gd name="T32" fmla="*/ 195 w 231"/>
                <a:gd name="T33" fmla="*/ 172 h 287"/>
                <a:gd name="T34" fmla="*/ 195 w 231"/>
                <a:gd name="T35" fmla="*/ 147 h 287"/>
                <a:gd name="T36" fmla="*/ 187 w 231"/>
                <a:gd name="T37" fmla="*/ 147 h 287"/>
                <a:gd name="T38" fmla="*/ 37 w 231"/>
                <a:gd name="T39" fmla="*/ 211 h 287"/>
                <a:gd name="T40" fmla="*/ 97 w 231"/>
                <a:gd name="T41" fmla="*/ 25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287">
                  <a:moveTo>
                    <a:pt x="189" y="118"/>
                  </a:moveTo>
                  <a:cubicBezTo>
                    <a:pt x="195" y="118"/>
                    <a:pt x="195" y="118"/>
                    <a:pt x="195" y="118"/>
                  </a:cubicBezTo>
                  <a:cubicBezTo>
                    <a:pt x="195" y="108"/>
                    <a:pt x="195" y="108"/>
                    <a:pt x="195" y="108"/>
                  </a:cubicBezTo>
                  <a:cubicBezTo>
                    <a:pt x="195" y="61"/>
                    <a:pt x="167" y="35"/>
                    <a:pt x="118" y="35"/>
                  </a:cubicBezTo>
                  <a:cubicBezTo>
                    <a:pt x="74" y="35"/>
                    <a:pt x="46" y="57"/>
                    <a:pt x="31" y="86"/>
                  </a:cubicBezTo>
                  <a:cubicBezTo>
                    <a:pt x="31" y="86"/>
                    <a:pt x="10" y="84"/>
                    <a:pt x="10" y="64"/>
                  </a:cubicBezTo>
                  <a:cubicBezTo>
                    <a:pt x="10" y="57"/>
                    <a:pt x="16" y="45"/>
                    <a:pt x="25" y="36"/>
                  </a:cubicBezTo>
                  <a:cubicBezTo>
                    <a:pt x="42" y="18"/>
                    <a:pt x="75" y="0"/>
                    <a:pt x="121" y="0"/>
                  </a:cubicBezTo>
                  <a:cubicBezTo>
                    <a:pt x="190" y="0"/>
                    <a:pt x="231" y="41"/>
                    <a:pt x="231" y="107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195" y="281"/>
                    <a:pt x="195" y="281"/>
                    <a:pt x="195" y="281"/>
                  </a:cubicBezTo>
                  <a:cubicBezTo>
                    <a:pt x="195" y="239"/>
                    <a:pt x="195" y="239"/>
                    <a:pt x="195" y="239"/>
                  </a:cubicBezTo>
                  <a:cubicBezTo>
                    <a:pt x="174" y="269"/>
                    <a:pt x="137" y="287"/>
                    <a:pt x="93" y="287"/>
                  </a:cubicBezTo>
                  <a:cubicBezTo>
                    <a:pt x="34" y="287"/>
                    <a:pt x="0" y="257"/>
                    <a:pt x="0" y="211"/>
                  </a:cubicBezTo>
                  <a:cubicBezTo>
                    <a:pt x="0" y="147"/>
                    <a:pt x="63" y="121"/>
                    <a:pt x="189" y="118"/>
                  </a:cubicBezTo>
                  <a:moveTo>
                    <a:pt x="97" y="256"/>
                  </a:moveTo>
                  <a:cubicBezTo>
                    <a:pt x="153" y="256"/>
                    <a:pt x="195" y="218"/>
                    <a:pt x="195" y="172"/>
                  </a:cubicBezTo>
                  <a:cubicBezTo>
                    <a:pt x="195" y="147"/>
                    <a:pt x="195" y="147"/>
                    <a:pt x="195" y="147"/>
                  </a:cubicBezTo>
                  <a:cubicBezTo>
                    <a:pt x="187" y="147"/>
                    <a:pt x="187" y="147"/>
                    <a:pt x="187" y="147"/>
                  </a:cubicBezTo>
                  <a:cubicBezTo>
                    <a:pt x="85" y="151"/>
                    <a:pt x="37" y="168"/>
                    <a:pt x="37" y="211"/>
                  </a:cubicBezTo>
                  <a:cubicBezTo>
                    <a:pt x="37" y="239"/>
                    <a:pt x="60" y="256"/>
                    <a:pt x="97" y="2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 userDrawn="1"/>
          </p:nvSpPr>
          <p:spPr bwMode="auto">
            <a:xfrm>
              <a:off x="-6530975" y="2852738"/>
              <a:ext cx="844550" cy="1263650"/>
            </a:xfrm>
            <a:custGeom>
              <a:avLst/>
              <a:gdLst>
                <a:gd name="T0" fmla="*/ 131 w 267"/>
                <a:gd name="T1" fmla="*/ 111 h 399"/>
                <a:gd name="T2" fmla="*/ 230 w 267"/>
                <a:gd name="T3" fmla="*/ 157 h 399"/>
                <a:gd name="T4" fmla="*/ 230 w 267"/>
                <a:gd name="T5" fmla="*/ 4 h 399"/>
                <a:gd name="T6" fmla="*/ 242 w 267"/>
                <a:gd name="T7" fmla="*/ 0 h 399"/>
                <a:gd name="T8" fmla="*/ 267 w 267"/>
                <a:gd name="T9" fmla="*/ 37 h 399"/>
                <a:gd name="T10" fmla="*/ 267 w 267"/>
                <a:gd name="T11" fmla="*/ 392 h 399"/>
                <a:gd name="T12" fmla="*/ 230 w 267"/>
                <a:gd name="T13" fmla="*/ 392 h 399"/>
                <a:gd name="T14" fmla="*/ 230 w 267"/>
                <a:gd name="T15" fmla="*/ 350 h 399"/>
                <a:gd name="T16" fmla="*/ 128 w 267"/>
                <a:gd name="T17" fmla="*/ 399 h 399"/>
                <a:gd name="T18" fmla="*/ 0 w 267"/>
                <a:gd name="T19" fmla="*/ 256 h 399"/>
                <a:gd name="T20" fmla="*/ 131 w 267"/>
                <a:gd name="T21" fmla="*/ 111 h 399"/>
                <a:gd name="T22" fmla="*/ 132 w 267"/>
                <a:gd name="T23" fmla="*/ 366 h 399"/>
                <a:gd name="T24" fmla="*/ 230 w 267"/>
                <a:gd name="T25" fmla="*/ 274 h 399"/>
                <a:gd name="T26" fmla="*/ 230 w 267"/>
                <a:gd name="T27" fmla="*/ 209 h 399"/>
                <a:gd name="T28" fmla="*/ 134 w 267"/>
                <a:gd name="T29" fmla="*/ 144 h 399"/>
                <a:gd name="T30" fmla="*/ 38 w 267"/>
                <a:gd name="T31" fmla="*/ 255 h 399"/>
                <a:gd name="T32" fmla="*/ 132 w 267"/>
                <a:gd name="T33" fmla="*/ 36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9">
                  <a:moveTo>
                    <a:pt x="131" y="111"/>
                  </a:moveTo>
                  <a:cubicBezTo>
                    <a:pt x="179" y="111"/>
                    <a:pt x="214" y="133"/>
                    <a:pt x="230" y="157"/>
                  </a:cubicBezTo>
                  <a:cubicBezTo>
                    <a:pt x="230" y="4"/>
                    <a:pt x="230" y="4"/>
                    <a:pt x="230" y="4"/>
                  </a:cubicBezTo>
                  <a:cubicBezTo>
                    <a:pt x="230" y="3"/>
                    <a:pt x="235" y="0"/>
                    <a:pt x="242" y="0"/>
                  </a:cubicBezTo>
                  <a:cubicBezTo>
                    <a:pt x="255" y="0"/>
                    <a:pt x="267" y="7"/>
                    <a:pt x="267" y="37"/>
                  </a:cubicBezTo>
                  <a:cubicBezTo>
                    <a:pt x="267" y="392"/>
                    <a:pt x="267" y="392"/>
                    <a:pt x="267" y="392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50"/>
                    <a:pt x="230" y="350"/>
                    <a:pt x="230" y="350"/>
                  </a:cubicBezTo>
                  <a:cubicBezTo>
                    <a:pt x="206" y="381"/>
                    <a:pt x="174" y="399"/>
                    <a:pt x="128" y="399"/>
                  </a:cubicBezTo>
                  <a:cubicBezTo>
                    <a:pt x="56" y="399"/>
                    <a:pt x="0" y="343"/>
                    <a:pt x="0" y="256"/>
                  </a:cubicBezTo>
                  <a:cubicBezTo>
                    <a:pt x="0" y="169"/>
                    <a:pt x="55" y="111"/>
                    <a:pt x="131" y="111"/>
                  </a:cubicBezTo>
                  <a:moveTo>
                    <a:pt x="132" y="366"/>
                  </a:moveTo>
                  <a:cubicBezTo>
                    <a:pt x="183" y="366"/>
                    <a:pt x="230" y="326"/>
                    <a:pt x="230" y="274"/>
                  </a:cubicBezTo>
                  <a:cubicBezTo>
                    <a:pt x="230" y="209"/>
                    <a:pt x="230" y="209"/>
                    <a:pt x="230" y="209"/>
                  </a:cubicBezTo>
                  <a:cubicBezTo>
                    <a:pt x="213" y="169"/>
                    <a:pt x="182" y="144"/>
                    <a:pt x="134" y="144"/>
                  </a:cubicBezTo>
                  <a:cubicBezTo>
                    <a:pt x="76" y="144"/>
                    <a:pt x="38" y="189"/>
                    <a:pt x="38" y="255"/>
                  </a:cubicBezTo>
                  <a:cubicBezTo>
                    <a:pt x="38" y="320"/>
                    <a:pt x="78" y="366"/>
                    <a:pt x="132" y="3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2" name="Freeform 16"/>
            <p:cNvSpPr>
              <a:spLocks noEditPoints="1"/>
            </p:cNvSpPr>
            <p:nvPr userDrawn="1"/>
          </p:nvSpPr>
          <p:spPr bwMode="auto">
            <a:xfrm>
              <a:off x="-5527675" y="3203575"/>
              <a:ext cx="836613" cy="912813"/>
            </a:xfrm>
            <a:custGeom>
              <a:avLst/>
              <a:gdLst>
                <a:gd name="T0" fmla="*/ 137 w 264"/>
                <a:gd name="T1" fmla="*/ 0 h 288"/>
                <a:gd name="T2" fmla="*/ 264 w 264"/>
                <a:gd name="T3" fmla="*/ 138 h 288"/>
                <a:gd name="T4" fmla="*/ 264 w 264"/>
                <a:gd name="T5" fmla="*/ 142 h 288"/>
                <a:gd name="T6" fmla="*/ 249 w 264"/>
                <a:gd name="T7" fmla="*/ 155 h 288"/>
                <a:gd name="T8" fmla="*/ 37 w 264"/>
                <a:gd name="T9" fmla="*/ 155 h 288"/>
                <a:gd name="T10" fmla="*/ 140 w 264"/>
                <a:gd name="T11" fmla="*/ 255 h 288"/>
                <a:gd name="T12" fmla="*/ 234 w 264"/>
                <a:gd name="T13" fmla="*/ 206 h 288"/>
                <a:gd name="T14" fmla="*/ 255 w 264"/>
                <a:gd name="T15" fmla="*/ 227 h 288"/>
                <a:gd name="T16" fmla="*/ 241 w 264"/>
                <a:gd name="T17" fmla="*/ 253 h 288"/>
                <a:gd name="T18" fmla="*/ 140 w 264"/>
                <a:gd name="T19" fmla="*/ 288 h 288"/>
                <a:gd name="T20" fmla="*/ 0 w 264"/>
                <a:gd name="T21" fmla="*/ 145 h 288"/>
                <a:gd name="T22" fmla="*/ 137 w 264"/>
                <a:gd name="T23" fmla="*/ 0 h 288"/>
                <a:gd name="T24" fmla="*/ 225 w 264"/>
                <a:gd name="T25" fmla="*/ 122 h 288"/>
                <a:gd name="T26" fmla="*/ 137 w 264"/>
                <a:gd name="T27" fmla="*/ 33 h 288"/>
                <a:gd name="T28" fmla="*/ 39 w 264"/>
                <a:gd name="T29" fmla="*/ 122 h 288"/>
                <a:gd name="T30" fmla="*/ 225 w 264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4" h="288">
                  <a:moveTo>
                    <a:pt x="137" y="0"/>
                  </a:moveTo>
                  <a:cubicBezTo>
                    <a:pt x="214" y="0"/>
                    <a:pt x="264" y="55"/>
                    <a:pt x="264" y="138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4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3" y="255"/>
                    <a:pt x="140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5" y="209"/>
                    <a:pt x="255" y="227"/>
                  </a:cubicBezTo>
                  <a:cubicBezTo>
                    <a:pt x="255" y="234"/>
                    <a:pt x="250" y="243"/>
                    <a:pt x="241" y="253"/>
                  </a:cubicBezTo>
                  <a:cubicBezTo>
                    <a:pt x="223" y="270"/>
                    <a:pt x="187" y="288"/>
                    <a:pt x="140" y="288"/>
                  </a:cubicBezTo>
                  <a:cubicBezTo>
                    <a:pt x="57" y="288"/>
                    <a:pt x="0" y="229"/>
                    <a:pt x="0" y="145"/>
                  </a:cubicBezTo>
                  <a:cubicBezTo>
                    <a:pt x="0" y="62"/>
                    <a:pt x="58" y="0"/>
                    <a:pt x="137" y="0"/>
                  </a:cubicBezTo>
                  <a:moveTo>
                    <a:pt x="225" y="122"/>
                  </a:moveTo>
                  <a:cubicBezTo>
                    <a:pt x="221" y="68"/>
                    <a:pt x="188" y="33"/>
                    <a:pt x="137" y="33"/>
                  </a:cubicBezTo>
                  <a:cubicBezTo>
                    <a:pt x="86" y="33"/>
                    <a:pt x="47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3" name="Freeform 17"/>
            <p:cNvSpPr>
              <a:spLocks/>
            </p:cNvSpPr>
            <p:nvPr userDrawn="1"/>
          </p:nvSpPr>
          <p:spPr bwMode="auto">
            <a:xfrm>
              <a:off x="-4537075" y="3203575"/>
              <a:ext cx="469900" cy="890588"/>
            </a:xfrm>
            <a:custGeom>
              <a:avLst/>
              <a:gdLst>
                <a:gd name="T0" fmla="*/ 0 w 148"/>
                <a:gd name="T1" fmla="*/ 9 h 281"/>
                <a:gd name="T2" fmla="*/ 13 w 148"/>
                <a:gd name="T3" fmla="*/ 5 h 281"/>
                <a:gd name="T4" fmla="*/ 37 w 148"/>
                <a:gd name="T5" fmla="*/ 41 h 281"/>
                <a:gd name="T6" fmla="*/ 37 w 148"/>
                <a:gd name="T7" fmla="*/ 58 h 281"/>
                <a:gd name="T8" fmla="*/ 109 w 148"/>
                <a:gd name="T9" fmla="*/ 0 h 281"/>
                <a:gd name="T10" fmla="*/ 148 w 148"/>
                <a:gd name="T11" fmla="*/ 29 h 281"/>
                <a:gd name="T12" fmla="*/ 138 w 148"/>
                <a:gd name="T13" fmla="*/ 48 h 281"/>
                <a:gd name="T14" fmla="*/ 105 w 148"/>
                <a:gd name="T15" fmla="*/ 37 h 281"/>
                <a:gd name="T16" fmla="*/ 37 w 148"/>
                <a:gd name="T17" fmla="*/ 158 h 281"/>
                <a:gd name="T18" fmla="*/ 37 w 148"/>
                <a:gd name="T19" fmla="*/ 281 h 281"/>
                <a:gd name="T20" fmla="*/ 0 w 148"/>
                <a:gd name="T21" fmla="*/ 281 h 281"/>
                <a:gd name="T22" fmla="*/ 0 w 148"/>
                <a:gd name="T23" fmla="*/ 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8" h="281">
                  <a:moveTo>
                    <a:pt x="0" y="9"/>
                  </a:moveTo>
                  <a:cubicBezTo>
                    <a:pt x="0" y="8"/>
                    <a:pt x="6" y="5"/>
                    <a:pt x="13" y="5"/>
                  </a:cubicBezTo>
                  <a:cubicBezTo>
                    <a:pt x="25" y="5"/>
                    <a:pt x="37" y="11"/>
                    <a:pt x="37" y="41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49" y="20"/>
                    <a:pt x="72" y="0"/>
                    <a:pt x="109" y="0"/>
                  </a:cubicBezTo>
                  <a:cubicBezTo>
                    <a:pt x="134" y="0"/>
                    <a:pt x="148" y="11"/>
                    <a:pt x="148" y="29"/>
                  </a:cubicBezTo>
                  <a:cubicBezTo>
                    <a:pt x="148" y="42"/>
                    <a:pt x="139" y="49"/>
                    <a:pt x="138" y="48"/>
                  </a:cubicBezTo>
                  <a:cubicBezTo>
                    <a:pt x="130" y="41"/>
                    <a:pt x="120" y="37"/>
                    <a:pt x="105" y="37"/>
                  </a:cubicBezTo>
                  <a:cubicBezTo>
                    <a:pt x="56" y="37"/>
                    <a:pt x="37" y="88"/>
                    <a:pt x="37" y="158"/>
                  </a:cubicBezTo>
                  <a:cubicBezTo>
                    <a:pt x="37" y="281"/>
                    <a:pt x="37" y="281"/>
                    <a:pt x="37" y="281"/>
                  </a:cubicBezTo>
                  <a:cubicBezTo>
                    <a:pt x="0" y="281"/>
                    <a:pt x="0" y="281"/>
                    <a:pt x="0" y="281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4" name="Freeform 18"/>
            <p:cNvSpPr>
              <a:spLocks/>
            </p:cNvSpPr>
            <p:nvPr userDrawn="1"/>
          </p:nvSpPr>
          <p:spPr bwMode="auto">
            <a:xfrm>
              <a:off x="-4017963" y="3203575"/>
              <a:ext cx="696913" cy="912813"/>
            </a:xfrm>
            <a:custGeom>
              <a:avLst/>
              <a:gdLst>
                <a:gd name="T0" fmla="*/ 0 w 220"/>
                <a:gd name="T1" fmla="*/ 232 h 288"/>
                <a:gd name="T2" fmla="*/ 20 w 220"/>
                <a:gd name="T3" fmla="*/ 212 h 288"/>
                <a:gd name="T4" fmla="*/ 114 w 220"/>
                <a:gd name="T5" fmla="*/ 256 h 288"/>
                <a:gd name="T6" fmla="*/ 184 w 220"/>
                <a:gd name="T7" fmla="*/ 210 h 288"/>
                <a:gd name="T8" fmla="*/ 104 w 220"/>
                <a:gd name="T9" fmla="*/ 160 h 288"/>
                <a:gd name="T10" fmla="*/ 8 w 220"/>
                <a:gd name="T11" fmla="*/ 83 h 288"/>
                <a:gd name="T12" fmla="*/ 113 w 220"/>
                <a:gd name="T13" fmla="*/ 0 h 288"/>
                <a:gd name="T14" fmla="*/ 202 w 220"/>
                <a:gd name="T15" fmla="*/ 30 h 288"/>
                <a:gd name="T16" fmla="*/ 213 w 220"/>
                <a:gd name="T17" fmla="*/ 53 h 288"/>
                <a:gd name="T18" fmla="*/ 193 w 220"/>
                <a:gd name="T19" fmla="*/ 72 h 288"/>
                <a:gd name="T20" fmla="*/ 113 w 220"/>
                <a:gd name="T21" fmla="*/ 32 h 288"/>
                <a:gd name="T22" fmla="*/ 44 w 220"/>
                <a:gd name="T23" fmla="*/ 78 h 288"/>
                <a:gd name="T24" fmla="*/ 120 w 220"/>
                <a:gd name="T25" fmla="*/ 126 h 288"/>
                <a:gd name="T26" fmla="*/ 220 w 220"/>
                <a:gd name="T27" fmla="*/ 205 h 288"/>
                <a:gd name="T28" fmla="*/ 113 w 220"/>
                <a:gd name="T29" fmla="*/ 288 h 288"/>
                <a:gd name="T30" fmla="*/ 13 w 220"/>
                <a:gd name="T31" fmla="*/ 255 h 288"/>
                <a:gd name="T32" fmla="*/ 0 w 220"/>
                <a:gd name="T33" fmla="*/ 23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288">
                  <a:moveTo>
                    <a:pt x="0" y="232"/>
                  </a:moveTo>
                  <a:cubicBezTo>
                    <a:pt x="0" y="217"/>
                    <a:pt x="19" y="211"/>
                    <a:pt x="20" y="212"/>
                  </a:cubicBezTo>
                  <a:cubicBezTo>
                    <a:pt x="39" y="237"/>
                    <a:pt x="68" y="256"/>
                    <a:pt x="114" y="256"/>
                  </a:cubicBezTo>
                  <a:cubicBezTo>
                    <a:pt x="159" y="256"/>
                    <a:pt x="184" y="238"/>
                    <a:pt x="184" y="210"/>
                  </a:cubicBezTo>
                  <a:cubicBezTo>
                    <a:pt x="184" y="178"/>
                    <a:pt x="155" y="171"/>
                    <a:pt x="104" y="160"/>
                  </a:cubicBezTo>
                  <a:cubicBezTo>
                    <a:pt x="62" y="151"/>
                    <a:pt x="8" y="138"/>
                    <a:pt x="8" y="83"/>
                  </a:cubicBezTo>
                  <a:cubicBezTo>
                    <a:pt x="8" y="34"/>
                    <a:pt x="50" y="0"/>
                    <a:pt x="113" y="0"/>
                  </a:cubicBezTo>
                  <a:cubicBezTo>
                    <a:pt x="157" y="0"/>
                    <a:pt x="186" y="14"/>
                    <a:pt x="202" y="30"/>
                  </a:cubicBezTo>
                  <a:cubicBezTo>
                    <a:pt x="209" y="37"/>
                    <a:pt x="213" y="46"/>
                    <a:pt x="213" y="53"/>
                  </a:cubicBezTo>
                  <a:cubicBezTo>
                    <a:pt x="213" y="67"/>
                    <a:pt x="194" y="74"/>
                    <a:pt x="193" y="72"/>
                  </a:cubicBezTo>
                  <a:cubicBezTo>
                    <a:pt x="177" y="49"/>
                    <a:pt x="150" y="32"/>
                    <a:pt x="113" y="32"/>
                  </a:cubicBezTo>
                  <a:cubicBezTo>
                    <a:pt x="68" y="32"/>
                    <a:pt x="44" y="51"/>
                    <a:pt x="44" y="78"/>
                  </a:cubicBezTo>
                  <a:cubicBezTo>
                    <a:pt x="44" y="107"/>
                    <a:pt x="70" y="115"/>
                    <a:pt x="120" y="126"/>
                  </a:cubicBezTo>
                  <a:cubicBezTo>
                    <a:pt x="164" y="136"/>
                    <a:pt x="220" y="148"/>
                    <a:pt x="220" y="205"/>
                  </a:cubicBezTo>
                  <a:cubicBezTo>
                    <a:pt x="220" y="255"/>
                    <a:pt x="179" y="288"/>
                    <a:pt x="113" y="288"/>
                  </a:cubicBezTo>
                  <a:cubicBezTo>
                    <a:pt x="65" y="288"/>
                    <a:pt x="31" y="273"/>
                    <a:pt x="13" y="255"/>
                  </a:cubicBezTo>
                  <a:cubicBezTo>
                    <a:pt x="4" y="246"/>
                    <a:pt x="0" y="239"/>
                    <a:pt x="0" y="2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5" name="Freeform 19"/>
            <p:cNvSpPr>
              <a:spLocks/>
            </p:cNvSpPr>
            <p:nvPr userDrawn="1"/>
          </p:nvSpPr>
          <p:spPr bwMode="auto">
            <a:xfrm>
              <a:off x="-3155950" y="2852738"/>
              <a:ext cx="754063" cy="1241425"/>
            </a:xfrm>
            <a:custGeom>
              <a:avLst/>
              <a:gdLst>
                <a:gd name="T0" fmla="*/ 0 w 238"/>
                <a:gd name="T1" fmla="*/ 4 h 392"/>
                <a:gd name="T2" fmla="*/ 13 w 238"/>
                <a:gd name="T3" fmla="*/ 0 h 392"/>
                <a:gd name="T4" fmla="*/ 37 w 238"/>
                <a:gd name="T5" fmla="*/ 37 h 392"/>
                <a:gd name="T6" fmla="*/ 37 w 238"/>
                <a:gd name="T7" fmla="*/ 162 h 392"/>
                <a:gd name="T8" fmla="*/ 129 w 238"/>
                <a:gd name="T9" fmla="*/ 111 h 392"/>
                <a:gd name="T10" fmla="*/ 238 w 238"/>
                <a:gd name="T11" fmla="*/ 232 h 392"/>
                <a:gd name="T12" fmla="*/ 238 w 238"/>
                <a:gd name="T13" fmla="*/ 392 h 392"/>
                <a:gd name="T14" fmla="*/ 200 w 238"/>
                <a:gd name="T15" fmla="*/ 392 h 392"/>
                <a:gd name="T16" fmla="*/ 200 w 238"/>
                <a:gd name="T17" fmla="*/ 234 h 392"/>
                <a:gd name="T18" fmla="*/ 127 w 238"/>
                <a:gd name="T19" fmla="*/ 146 h 392"/>
                <a:gd name="T20" fmla="*/ 37 w 238"/>
                <a:gd name="T21" fmla="*/ 240 h 392"/>
                <a:gd name="T22" fmla="*/ 37 w 238"/>
                <a:gd name="T23" fmla="*/ 392 h 392"/>
                <a:gd name="T24" fmla="*/ 0 w 238"/>
                <a:gd name="T25" fmla="*/ 392 h 392"/>
                <a:gd name="T26" fmla="*/ 0 w 238"/>
                <a:gd name="T27" fmla="*/ 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92">
                  <a:moveTo>
                    <a:pt x="0" y="4"/>
                  </a:moveTo>
                  <a:cubicBezTo>
                    <a:pt x="0" y="3"/>
                    <a:pt x="6" y="0"/>
                    <a:pt x="13" y="0"/>
                  </a:cubicBezTo>
                  <a:cubicBezTo>
                    <a:pt x="25" y="0"/>
                    <a:pt x="37" y="7"/>
                    <a:pt x="37" y="37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56" y="132"/>
                    <a:pt x="87" y="111"/>
                    <a:pt x="129" y="111"/>
                  </a:cubicBezTo>
                  <a:cubicBezTo>
                    <a:pt x="201" y="111"/>
                    <a:pt x="238" y="160"/>
                    <a:pt x="238" y="232"/>
                  </a:cubicBezTo>
                  <a:cubicBezTo>
                    <a:pt x="238" y="392"/>
                    <a:pt x="238" y="392"/>
                    <a:pt x="238" y="392"/>
                  </a:cubicBezTo>
                  <a:cubicBezTo>
                    <a:pt x="200" y="392"/>
                    <a:pt x="200" y="392"/>
                    <a:pt x="200" y="392"/>
                  </a:cubicBezTo>
                  <a:cubicBezTo>
                    <a:pt x="200" y="234"/>
                    <a:pt x="200" y="234"/>
                    <a:pt x="200" y="234"/>
                  </a:cubicBezTo>
                  <a:cubicBezTo>
                    <a:pt x="200" y="179"/>
                    <a:pt x="173" y="146"/>
                    <a:pt x="127" y="146"/>
                  </a:cubicBezTo>
                  <a:cubicBezTo>
                    <a:pt x="73" y="146"/>
                    <a:pt x="37" y="183"/>
                    <a:pt x="37" y="240"/>
                  </a:cubicBezTo>
                  <a:cubicBezTo>
                    <a:pt x="37" y="392"/>
                    <a:pt x="37" y="392"/>
                    <a:pt x="3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6" name="Freeform 20"/>
            <p:cNvSpPr>
              <a:spLocks noEditPoints="1"/>
            </p:cNvSpPr>
            <p:nvPr userDrawn="1"/>
          </p:nvSpPr>
          <p:spPr bwMode="auto">
            <a:xfrm>
              <a:off x="-2203450" y="2852738"/>
              <a:ext cx="155575" cy="1241425"/>
            </a:xfrm>
            <a:custGeom>
              <a:avLst/>
              <a:gdLst>
                <a:gd name="T0" fmla="*/ 0 w 49"/>
                <a:gd name="T1" fmla="*/ 25 h 392"/>
                <a:gd name="T2" fmla="*/ 25 w 49"/>
                <a:gd name="T3" fmla="*/ 0 h 392"/>
                <a:gd name="T4" fmla="*/ 49 w 49"/>
                <a:gd name="T5" fmla="*/ 25 h 392"/>
                <a:gd name="T6" fmla="*/ 24 w 49"/>
                <a:gd name="T7" fmla="*/ 50 h 392"/>
                <a:gd name="T8" fmla="*/ 0 w 49"/>
                <a:gd name="T9" fmla="*/ 25 h 392"/>
                <a:gd name="T10" fmla="*/ 5 w 49"/>
                <a:gd name="T11" fmla="*/ 134 h 392"/>
                <a:gd name="T12" fmla="*/ 22 w 49"/>
                <a:gd name="T13" fmla="*/ 116 h 392"/>
                <a:gd name="T14" fmla="*/ 26 w 49"/>
                <a:gd name="T15" fmla="*/ 116 h 392"/>
                <a:gd name="T16" fmla="*/ 42 w 49"/>
                <a:gd name="T17" fmla="*/ 134 h 392"/>
                <a:gd name="T18" fmla="*/ 42 w 49"/>
                <a:gd name="T19" fmla="*/ 392 h 392"/>
                <a:gd name="T20" fmla="*/ 5 w 49"/>
                <a:gd name="T21" fmla="*/ 392 h 392"/>
                <a:gd name="T22" fmla="*/ 5 w 49"/>
                <a:gd name="T23" fmla="*/ 13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92">
                  <a:moveTo>
                    <a:pt x="0" y="25"/>
                  </a:moveTo>
                  <a:cubicBezTo>
                    <a:pt x="0" y="8"/>
                    <a:pt x="8" y="0"/>
                    <a:pt x="25" y="0"/>
                  </a:cubicBezTo>
                  <a:cubicBezTo>
                    <a:pt x="41" y="0"/>
                    <a:pt x="49" y="8"/>
                    <a:pt x="49" y="25"/>
                  </a:cubicBezTo>
                  <a:cubicBezTo>
                    <a:pt x="49" y="42"/>
                    <a:pt x="40" y="50"/>
                    <a:pt x="24" y="50"/>
                  </a:cubicBezTo>
                  <a:cubicBezTo>
                    <a:pt x="8" y="50"/>
                    <a:pt x="0" y="41"/>
                    <a:pt x="0" y="25"/>
                  </a:cubicBezTo>
                  <a:moveTo>
                    <a:pt x="5" y="134"/>
                  </a:moveTo>
                  <a:cubicBezTo>
                    <a:pt x="5" y="120"/>
                    <a:pt x="12" y="116"/>
                    <a:pt x="22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36" y="116"/>
                    <a:pt x="42" y="120"/>
                    <a:pt x="42" y="134"/>
                  </a:cubicBezTo>
                  <a:cubicBezTo>
                    <a:pt x="42" y="392"/>
                    <a:pt x="42" y="392"/>
                    <a:pt x="42" y="392"/>
                  </a:cubicBezTo>
                  <a:cubicBezTo>
                    <a:pt x="5" y="392"/>
                    <a:pt x="5" y="392"/>
                    <a:pt x="5" y="392"/>
                  </a:cubicBezTo>
                  <a:lnTo>
                    <a:pt x="5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7" name="Freeform 21"/>
            <p:cNvSpPr>
              <a:spLocks noEditPoints="1"/>
            </p:cNvSpPr>
            <p:nvPr userDrawn="1"/>
          </p:nvSpPr>
          <p:spPr bwMode="auto">
            <a:xfrm>
              <a:off x="-1844675" y="3203575"/>
              <a:ext cx="844550" cy="1241425"/>
            </a:xfrm>
            <a:custGeom>
              <a:avLst/>
              <a:gdLst>
                <a:gd name="T0" fmla="*/ 38 w 267"/>
                <a:gd name="T1" fmla="*/ 392 h 392"/>
                <a:gd name="T2" fmla="*/ 0 w 267"/>
                <a:gd name="T3" fmla="*/ 392 h 392"/>
                <a:gd name="T4" fmla="*/ 0 w 267"/>
                <a:gd name="T5" fmla="*/ 9 h 392"/>
                <a:gd name="T6" fmla="*/ 13 w 267"/>
                <a:gd name="T7" fmla="*/ 5 h 392"/>
                <a:gd name="T8" fmla="*/ 37 w 267"/>
                <a:gd name="T9" fmla="*/ 41 h 392"/>
                <a:gd name="T10" fmla="*/ 37 w 267"/>
                <a:gd name="T11" fmla="*/ 50 h 392"/>
                <a:gd name="T12" fmla="*/ 139 w 267"/>
                <a:gd name="T13" fmla="*/ 0 h 392"/>
                <a:gd name="T14" fmla="*/ 267 w 267"/>
                <a:gd name="T15" fmla="*/ 144 h 392"/>
                <a:gd name="T16" fmla="*/ 136 w 267"/>
                <a:gd name="T17" fmla="*/ 288 h 392"/>
                <a:gd name="T18" fmla="*/ 38 w 267"/>
                <a:gd name="T19" fmla="*/ 238 h 392"/>
                <a:gd name="T20" fmla="*/ 38 w 267"/>
                <a:gd name="T21" fmla="*/ 392 h 392"/>
                <a:gd name="T22" fmla="*/ 134 w 267"/>
                <a:gd name="T23" fmla="*/ 255 h 392"/>
                <a:gd name="T24" fmla="*/ 230 w 267"/>
                <a:gd name="T25" fmla="*/ 144 h 392"/>
                <a:gd name="T26" fmla="*/ 135 w 267"/>
                <a:gd name="T27" fmla="*/ 33 h 392"/>
                <a:gd name="T28" fmla="*/ 37 w 267"/>
                <a:gd name="T29" fmla="*/ 98 h 392"/>
                <a:gd name="T30" fmla="*/ 37 w 267"/>
                <a:gd name="T31" fmla="*/ 163 h 392"/>
                <a:gd name="T32" fmla="*/ 134 w 267"/>
                <a:gd name="T33" fmla="*/ 25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2">
                  <a:moveTo>
                    <a:pt x="38" y="392"/>
                  </a:moveTo>
                  <a:cubicBezTo>
                    <a:pt x="0" y="392"/>
                    <a:pt x="0" y="392"/>
                    <a:pt x="0" y="39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6" y="5"/>
                    <a:pt x="13" y="5"/>
                  </a:cubicBezTo>
                  <a:cubicBezTo>
                    <a:pt x="26" y="5"/>
                    <a:pt x="37" y="11"/>
                    <a:pt x="37" y="4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62" y="18"/>
                    <a:pt x="94" y="0"/>
                    <a:pt x="139" y="0"/>
                  </a:cubicBezTo>
                  <a:cubicBezTo>
                    <a:pt x="211" y="0"/>
                    <a:pt x="267" y="57"/>
                    <a:pt x="267" y="144"/>
                  </a:cubicBezTo>
                  <a:cubicBezTo>
                    <a:pt x="267" y="230"/>
                    <a:pt x="212" y="288"/>
                    <a:pt x="136" y="288"/>
                  </a:cubicBezTo>
                  <a:cubicBezTo>
                    <a:pt x="88" y="288"/>
                    <a:pt x="53" y="263"/>
                    <a:pt x="38" y="238"/>
                  </a:cubicBezTo>
                  <a:lnTo>
                    <a:pt x="38" y="392"/>
                  </a:lnTo>
                  <a:close/>
                  <a:moveTo>
                    <a:pt x="134" y="255"/>
                  </a:moveTo>
                  <a:cubicBezTo>
                    <a:pt x="191" y="255"/>
                    <a:pt x="230" y="210"/>
                    <a:pt x="230" y="144"/>
                  </a:cubicBezTo>
                  <a:cubicBezTo>
                    <a:pt x="230" y="80"/>
                    <a:pt x="190" y="33"/>
                    <a:pt x="135" y="33"/>
                  </a:cubicBezTo>
                  <a:cubicBezTo>
                    <a:pt x="87" y="33"/>
                    <a:pt x="54" y="58"/>
                    <a:pt x="37" y="98"/>
                  </a:cubicBezTo>
                  <a:cubicBezTo>
                    <a:pt x="37" y="163"/>
                    <a:pt x="37" y="163"/>
                    <a:pt x="37" y="163"/>
                  </a:cubicBezTo>
                  <a:cubicBezTo>
                    <a:pt x="37" y="215"/>
                    <a:pt x="82" y="255"/>
                    <a:pt x="134" y="2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8" name="Freeform 22"/>
            <p:cNvSpPr>
              <a:spLocks/>
            </p:cNvSpPr>
            <p:nvPr userDrawn="1"/>
          </p:nvSpPr>
          <p:spPr bwMode="auto">
            <a:xfrm>
              <a:off x="-9259888" y="5715000"/>
              <a:ext cx="981075" cy="1143000"/>
            </a:xfrm>
            <a:custGeom>
              <a:avLst/>
              <a:gdLst>
                <a:gd name="T0" fmla="*/ 174 w 310"/>
                <a:gd name="T1" fmla="*/ 0 h 361"/>
                <a:gd name="T2" fmla="*/ 288 w 310"/>
                <a:gd name="T3" fmla="*/ 42 h 361"/>
                <a:gd name="T4" fmla="*/ 303 w 310"/>
                <a:gd name="T5" fmla="*/ 69 h 361"/>
                <a:gd name="T6" fmla="*/ 282 w 310"/>
                <a:gd name="T7" fmla="*/ 91 h 361"/>
                <a:gd name="T8" fmla="*/ 173 w 310"/>
                <a:gd name="T9" fmla="*/ 32 h 361"/>
                <a:gd name="T10" fmla="*/ 37 w 310"/>
                <a:gd name="T11" fmla="*/ 180 h 361"/>
                <a:gd name="T12" fmla="*/ 174 w 310"/>
                <a:gd name="T13" fmla="*/ 329 h 361"/>
                <a:gd name="T14" fmla="*/ 286 w 310"/>
                <a:gd name="T15" fmla="*/ 261 h 361"/>
                <a:gd name="T16" fmla="*/ 310 w 310"/>
                <a:gd name="T17" fmla="*/ 282 h 361"/>
                <a:gd name="T18" fmla="*/ 290 w 310"/>
                <a:gd name="T19" fmla="*/ 318 h 361"/>
                <a:gd name="T20" fmla="*/ 172 w 310"/>
                <a:gd name="T21" fmla="*/ 361 h 361"/>
                <a:gd name="T22" fmla="*/ 0 w 310"/>
                <a:gd name="T23" fmla="*/ 181 h 361"/>
                <a:gd name="T24" fmla="*/ 174 w 310"/>
                <a:gd name="T25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0" h="361">
                  <a:moveTo>
                    <a:pt x="174" y="0"/>
                  </a:moveTo>
                  <a:cubicBezTo>
                    <a:pt x="230" y="0"/>
                    <a:pt x="268" y="22"/>
                    <a:pt x="288" y="42"/>
                  </a:cubicBezTo>
                  <a:cubicBezTo>
                    <a:pt x="298" y="52"/>
                    <a:pt x="303" y="62"/>
                    <a:pt x="303" y="69"/>
                  </a:cubicBezTo>
                  <a:cubicBezTo>
                    <a:pt x="303" y="88"/>
                    <a:pt x="283" y="93"/>
                    <a:pt x="282" y="91"/>
                  </a:cubicBezTo>
                  <a:cubicBezTo>
                    <a:pt x="260" y="53"/>
                    <a:pt x="215" y="32"/>
                    <a:pt x="173" y="32"/>
                  </a:cubicBezTo>
                  <a:cubicBezTo>
                    <a:pt x="93" y="32"/>
                    <a:pt x="37" y="93"/>
                    <a:pt x="37" y="180"/>
                  </a:cubicBezTo>
                  <a:cubicBezTo>
                    <a:pt x="37" y="267"/>
                    <a:pt x="95" y="329"/>
                    <a:pt x="174" y="329"/>
                  </a:cubicBezTo>
                  <a:cubicBezTo>
                    <a:pt x="226" y="329"/>
                    <a:pt x="270" y="303"/>
                    <a:pt x="286" y="261"/>
                  </a:cubicBezTo>
                  <a:cubicBezTo>
                    <a:pt x="287" y="259"/>
                    <a:pt x="310" y="264"/>
                    <a:pt x="310" y="282"/>
                  </a:cubicBezTo>
                  <a:cubicBezTo>
                    <a:pt x="310" y="291"/>
                    <a:pt x="302" y="305"/>
                    <a:pt x="290" y="318"/>
                  </a:cubicBezTo>
                  <a:cubicBezTo>
                    <a:pt x="268" y="339"/>
                    <a:pt x="227" y="361"/>
                    <a:pt x="172" y="361"/>
                  </a:cubicBezTo>
                  <a:cubicBezTo>
                    <a:pt x="71" y="361"/>
                    <a:pt x="0" y="287"/>
                    <a:pt x="0" y="181"/>
                  </a:cubicBezTo>
                  <a:cubicBezTo>
                    <a:pt x="0" y="75"/>
                    <a:pt x="71" y="0"/>
                    <a:pt x="1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9" name="Freeform 23"/>
            <p:cNvSpPr>
              <a:spLocks noEditPoints="1"/>
            </p:cNvSpPr>
            <p:nvPr userDrawn="1"/>
          </p:nvSpPr>
          <p:spPr bwMode="auto">
            <a:xfrm>
              <a:off x="-8180388" y="6007100"/>
              <a:ext cx="835025" cy="850900"/>
            </a:xfrm>
            <a:custGeom>
              <a:avLst/>
              <a:gdLst>
                <a:gd name="T0" fmla="*/ 132 w 264"/>
                <a:gd name="T1" fmla="*/ 0 h 269"/>
                <a:gd name="T2" fmla="*/ 264 w 264"/>
                <a:gd name="T3" fmla="*/ 135 h 269"/>
                <a:gd name="T4" fmla="*/ 132 w 264"/>
                <a:gd name="T5" fmla="*/ 269 h 269"/>
                <a:gd name="T6" fmla="*/ 0 w 264"/>
                <a:gd name="T7" fmla="*/ 134 h 269"/>
                <a:gd name="T8" fmla="*/ 132 w 264"/>
                <a:gd name="T9" fmla="*/ 0 h 269"/>
                <a:gd name="T10" fmla="*/ 132 w 264"/>
                <a:gd name="T11" fmla="*/ 238 h 269"/>
                <a:gd name="T12" fmla="*/ 228 w 264"/>
                <a:gd name="T13" fmla="*/ 135 h 269"/>
                <a:gd name="T14" fmla="*/ 132 w 264"/>
                <a:gd name="T15" fmla="*/ 31 h 269"/>
                <a:gd name="T16" fmla="*/ 35 w 264"/>
                <a:gd name="T17" fmla="*/ 134 h 269"/>
                <a:gd name="T18" fmla="*/ 132 w 264"/>
                <a:gd name="T19" fmla="*/ 2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9">
                  <a:moveTo>
                    <a:pt x="132" y="0"/>
                  </a:moveTo>
                  <a:cubicBezTo>
                    <a:pt x="209" y="0"/>
                    <a:pt x="264" y="57"/>
                    <a:pt x="264" y="135"/>
                  </a:cubicBezTo>
                  <a:cubicBezTo>
                    <a:pt x="264" y="212"/>
                    <a:pt x="209" y="269"/>
                    <a:pt x="132" y="269"/>
                  </a:cubicBezTo>
                  <a:cubicBezTo>
                    <a:pt x="55" y="269"/>
                    <a:pt x="0" y="212"/>
                    <a:pt x="0" y="134"/>
                  </a:cubicBezTo>
                  <a:cubicBezTo>
                    <a:pt x="0" y="57"/>
                    <a:pt x="55" y="0"/>
                    <a:pt x="132" y="0"/>
                  </a:cubicBezTo>
                  <a:moveTo>
                    <a:pt x="132" y="238"/>
                  </a:moveTo>
                  <a:cubicBezTo>
                    <a:pt x="187" y="238"/>
                    <a:pt x="228" y="195"/>
                    <a:pt x="228" y="135"/>
                  </a:cubicBezTo>
                  <a:cubicBezTo>
                    <a:pt x="228" y="75"/>
                    <a:pt x="188" y="31"/>
                    <a:pt x="132" y="31"/>
                  </a:cubicBezTo>
                  <a:cubicBezTo>
                    <a:pt x="77" y="31"/>
                    <a:pt x="35" y="74"/>
                    <a:pt x="35" y="134"/>
                  </a:cubicBezTo>
                  <a:cubicBezTo>
                    <a:pt x="35" y="194"/>
                    <a:pt x="77" y="238"/>
                    <a:pt x="132" y="2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0" name="Freeform 24"/>
            <p:cNvSpPr>
              <a:spLocks/>
            </p:cNvSpPr>
            <p:nvPr userDrawn="1"/>
          </p:nvSpPr>
          <p:spPr bwMode="auto">
            <a:xfrm>
              <a:off x="-7196138" y="6007100"/>
              <a:ext cx="706438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2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4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2" y="0"/>
                    <a:pt x="122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80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1" name="Freeform 25"/>
            <p:cNvSpPr>
              <a:spLocks/>
            </p:cNvSpPr>
            <p:nvPr userDrawn="1"/>
          </p:nvSpPr>
          <p:spPr bwMode="auto">
            <a:xfrm>
              <a:off x="-6384925" y="5664200"/>
              <a:ext cx="566738" cy="1171575"/>
            </a:xfrm>
            <a:custGeom>
              <a:avLst/>
              <a:gdLst>
                <a:gd name="T0" fmla="*/ 52 w 179"/>
                <a:gd name="T1" fmla="*/ 146 h 370"/>
                <a:gd name="T2" fmla="*/ 0 w 179"/>
                <a:gd name="T3" fmla="*/ 146 h 370"/>
                <a:gd name="T4" fmla="*/ 0 w 179"/>
                <a:gd name="T5" fmla="*/ 115 h 370"/>
                <a:gd name="T6" fmla="*/ 52 w 179"/>
                <a:gd name="T7" fmla="*/ 115 h 370"/>
                <a:gd name="T8" fmla="*/ 52 w 179"/>
                <a:gd name="T9" fmla="*/ 91 h 370"/>
                <a:gd name="T10" fmla="*/ 128 w 179"/>
                <a:gd name="T11" fmla="*/ 0 h 370"/>
                <a:gd name="T12" fmla="*/ 172 w 179"/>
                <a:gd name="T13" fmla="*/ 14 h 370"/>
                <a:gd name="T14" fmla="*/ 179 w 179"/>
                <a:gd name="T15" fmla="*/ 30 h 370"/>
                <a:gd name="T16" fmla="*/ 169 w 179"/>
                <a:gd name="T17" fmla="*/ 47 h 370"/>
                <a:gd name="T18" fmla="*/ 128 w 179"/>
                <a:gd name="T19" fmla="*/ 31 h 370"/>
                <a:gd name="T20" fmla="*/ 86 w 179"/>
                <a:gd name="T21" fmla="*/ 93 h 370"/>
                <a:gd name="T22" fmla="*/ 86 w 179"/>
                <a:gd name="T23" fmla="*/ 115 h 370"/>
                <a:gd name="T24" fmla="*/ 152 w 179"/>
                <a:gd name="T25" fmla="*/ 115 h 370"/>
                <a:gd name="T26" fmla="*/ 152 w 179"/>
                <a:gd name="T27" fmla="*/ 146 h 370"/>
                <a:gd name="T28" fmla="*/ 87 w 179"/>
                <a:gd name="T29" fmla="*/ 146 h 370"/>
                <a:gd name="T30" fmla="*/ 87 w 179"/>
                <a:gd name="T31" fmla="*/ 370 h 370"/>
                <a:gd name="T32" fmla="*/ 52 w 179"/>
                <a:gd name="T33" fmla="*/ 370 h 370"/>
                <a:gd name="T34" fmla="*/ 52 w 179"/>
                <a:gd name="T35" fmla="*/ 14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9" h="370">
                  <a:moveTo>
                    <a:pt x="52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32"/>
                    <a:pt x="78" y="0"/>
                    <a:pt x="128" y="0"/>
                  </a:cubicBezTo>
                  <a:cubicBezTo>
                    <a:pt x="150" y="0"/>
                    <a:pt x="163" y="6"/>
                    <a:pt x="172" y="14"/>
                  </a:cubicBezTo>
                  <a:cubicBezTo>
                    <a:pt x="176" y="18"/>
                    <a:pt x="179" y="24"/>
                    <a:pt x="179" y="30"/>
                  </a:cubicBezTo>
                  <a:cubicBezTo>
                    <a:pt x="179" y="43"/>
                    <a:pt x="170" y="48"/>
                    <a:pt x="169" y="47"/>
                  </a:cubicBezTo>
                  <a:cubicBezTo>
                    <a:pt x="161" y="39"/>
                    <a:pt x="145" y="31"/>
                    <a:pt x="128" y="31"/>
                  </a:cubicBezTo>
                  <a:cubicBezTo>
                    <a:pt x="99" y="31"/>
                    <a:pt x="86" y="50"/>
                    <a:pt x="86" y="93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87" y="370"/>
                    <a:pt x="87" y="370"/>
                    <a:pt x="87" y="370"/>
                  </a:cubicBezTo>
                  <a:cubicBezTo>
                    <a:pt x="52" y="370"/>
                    <a:pt x="52" y="370"/>
                    <a:pt x="52" y="370"/>
                  </a:cubicBezTo>
                  <a:lnTo>
                    <a:pt x="5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2" name="Freeform 26"/>
            <p:cNvSpPr>
              <a:spLocks noEditPoints="1"/>
            </p:cNvSpPr>
            <p:nvPr userDrawn="1"/>
          </p:nvSpPr>
          <p:spPr bwMode="auto">
            <a:xfrm>
              <a:off x="-5846763" y="6007100"/>
              <a:ext cx="784225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4 w 248"/>
                <a:gd name="T7" fmla="*/ 144 h 269"/>
                <a:gd name="T8" fmla="*/ 35 w 248"/>
                <a:gd name="T9" fmla="*/ 144 h 269"/>
                <a:gd name="T10" fmla="*/ 132 w 248"/>
                <a:gd name="T11" fmla="*/ 238 h 269"/>
                <a:gd name="T12" fmla="*/ 220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7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0" y="195"/>
                    <a:pt x="240" y="212"/>
                  </a:cubicBezTo>
                  <a:cubicBezTo>
                    <a:pt x="240" y="218"/>
                    <a:pt x="236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3" name="Freeform 27"/>
            <p:cNvSpPr>
              <a:spLocks/>
            </p:cNvSpPr>
            <p:nvPr userDrawn="1"/>
          </p:nvSpPr>
          <p:spPr bwMode="auto">
            <a:xfrm>
              <a:off x="-4913313" y="6007100"/>
              <a:ext cx="439738" cy="828675"/>
            </a:xfrm>
            <a:custGeom>
              <a:avLst/>
              <a:gdLst>
                <a:gd name="T0" fmla="*/ 0 w 139"/>
                <a:gd name="T1" fmla="*/ 8 h 262"/>
                <a:gd name="T2" fmla="*/ 11 w 139"/>
                <a:gd name="T3" fmla="*/ 4 h 262"/>
                <a:gd name="T4" fmla="*/ 34 w 139"/>
                <a:gd name="T5" fmla="*/ 38 h 262"/>
                <a:gd name="T6" fmla="*/ 34 w 139"/>
                <a:gd name="T7" fmla="*/ 54 h 262"/>
                <a:gd name="T8" fmla="*/ 102 w 139"/>
                <a:gd name="T9" fmla="*/ 0 h 262"/>
                <a:gd name="T10" fmla="*/ 139 w 139"/>
                <a:gd name="T11" fmla="*/ 27 h 262"/>
                <a:gd name="T12" fmla="*/ 129 w 139"/>
                <a:gd name="T13" fmla="*/ 45 h 262"/>
                <a:gd name="T14" fmla="*/ 98 w 139"/>
                <a:gd name="T15" fmla="*/ 34 h 262"/>
                <a:gd name="T16" fmla="*/ 35 w 139"/>
                <a:gd name="T17" fmla="*/ 147 h 262"/>
                <a:gd name="T18" fmla="*/ 35 w 139"/>
                <a:gd name="T19" fmla="*/ 262 h 262"/>
                <a:gd name="T20" fmla="*/ 0 w 139"/>
                <a:gd name="T21" fmla="*/ 262 h 262"/>
                <a:gd name="T22" fmla="*/ 0 w 139"/>
                <a:gd name="T23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262">
                  <a:moveTo>
                    <a:pt x="0" y="8"/>
                  </a:moveTo>
                  <a:cubicBezTo>
                    <a:pt x="0" y="7"/>
                    <a:pt x="5" y="4"/>
                    <a:pt x="11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5" y="18"/>
                    <a:pt x="67" y="0"/>
                    <a:pt x="102" y="0"/>
                  </a:cubicBezTo>
                  <a:cubicBezTo>
                    <a:pt x="125" y="0"/>
                    <a:pt x="139" y="10"/>
                    <a:pt x="139" y="27"/>
                  </a:cubicBezTo>
                  <a:cubicBezTo>
                    <a:pt x="139" y="39"/>
                    <a:pt x="130" y="46"/>
                    <a:pt x="129" y="45"/>
                  </a:cubicBezTo>
                  <a:cubicBezTo>
                    <a:pt x="122" y="38"/>
                    <a:pt x="112" y="34"/>
                    <a:pt x="98" y="34"/>
                  </a:cubicBezTo>
                  <a:cubicBezTo>
                    <a:pt x="52" y="34"/>
                    <a:pt x="35" y="82"/>
                    <a:pt x="35" y="14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4" name="Freeform 28"/>
            <p:cNvSpPr>
              <a:spLocks noEditPoints="1"/>
            </p:cNvSpPr>
            <p:nvPr userDrawn="1"/>
          </p:nvSpPr>
          <p:spPr bwMode="auto">
            <a:xfrm>
              <a:off x="-4429125" y="6007100"/>
              <a:ext cx="788988" cy="850900"/>
            </a:xfrm>
            <a:custGeom>
              <a:avLst/>
              <a:gdLst>
                <a:gd name="T0" fmla="*/ 129 w 249"/>
                <a:gd name="T1" fmla="*/ 0 h 269"/>
                <a:gd name="T2" fmla="*/ 249 w 249"/>
                <a:gd name="T3" fmla="*/ 129 h 269"/>
                <a:gd name="T4" fmla="*/ 249 w 249"/>
                <a:gd name="T5" fmla="*/ 132 h 269"/>
                <a:gd name="T6" fmla="*/ 234 w 249"/>
                <a:gd name="T7" fmla="*/ 144 h 269"/>
                <a:gd name="T8" fmla="*/ 35 w 249"/>
                <a:gd name="T9" fmla="*/ 144 h 269"/>
                <a:gd name="T10" fmla="*/ 132 w 249"/>
                <a:gd name="T11" fmla="*/ 238 h 269"/>
                <a:gd name="T12" fmla="*/ 220 w 249"/>
                <a:gd name="T13" fmla="*/ 192 h 269"/>
                <a:gd name="T14" fmla="*/ 241 w 249"/>
                <a:gd name="T15" fmla="*/ 212 h 269"/>
                <a:gd name="T16" fmla="*/ 227 w 249"/>
                <a:gd name="T17" fmla="*/ 236 h 269"/>
                <a:gd name="T18" fmla="*/ 132 w 249"/>
                <a:gd name="T19" fmla="*/ 269 h 269"/>
                <a:gd name="T20" fmla="*/ 0 w 249"/>
                <a:gd name="T21" fmla="*/ 136 h 269"/>
                <a:gd name="T22" fmla="*/ 129 w 249"/>
                <a:gd name="T23" fmla="*/ 0 h 269"/>
                <a:gd name="T24" fmla="*/ 211 w 249"/>
                <a:gd name="T25" fmla="*/ 114 h 269"/>
                <a:gd name="T26" fmla="*/ 129 w 249"/>
                <a:gd name="T27" fmla="*/ 31 h 269"/>
                <a:gd name="T28" fmla="*/ 37 w 249"/>
                <a:gd name="T29" fmla="*/ 114 h 269"/>
                <a:gd name="T30" fmla="*/ 211 w 249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9" h="269">
                  <a:moveTo>
                    <a:pt x="129" y="0"/>
                  </a:moveTo>
                  <a:cubicBezTo>
                    <a:pt x="201" y="0"/>
                    <a:pt x="249" y="51"/>
                    <a:pt x="249" y="129"/>
                  </a:cubicBezTo>
                  <a:cubicBezTo>
                    <a:pt x="249" y="132"/>
                    <a:pt x="249" y="132"/>
                    <a:pt x="249" y="132"/>
                  </a:cubicBezTo>
                  <a:cubicBezTo>
                    <a:pt x="249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1" y="195"/>
                    <a:pt x="241" y="212"/>
                  </a:cubicBezTo>
                  <a:cubicBezTo>
                    <a:pt x="241" y="218"/>
                    <a:pt x="236" y="227"/>
                    <a:pt x="227" y="236"/>
                  </a:cubicBezTo>
                  <a:cubicBezTo>
                    <a:pt x="210" y="252"/>
                    <a:pt x="177" y="269"/>
                    <a:pt x="132" y="269"/>
                  </a:cubicBezTo>
                  <a:cubicBezTo>
                    <a:pt x="55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5" name="Freeform 29"/>
            <p:cNvSpPr>
              <a:spLocks/>
            </p:cNvSpPr>
            <p:nvPr userDrawn="1"/>
          </p:nvSpPr>
          <p:spPr bwMode="auto">
            <a:xfrm>
              <a:off x="-3494088" y="6007100"/>
              <a:ext cx="704850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1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1" y="0"/>
                    <a:pt x="121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79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6" name="Freeform 30"/>
            <p:cNvSpPr>
              <a:spLocks/>
            </p:cNvSpPr>
            <p:nvPr userDrawn="1"/>
          </p:nvSpPr>
          <p:spPr bwMode="auto">
            <a:xfrm>
              <a:off x="-2649538" y="6007100"/>
              <a:ext cx="766763" cy="850900"/>
            </a:xfrm>
            <a:custGeom>
              <a:avLst/>
              <a:gdLst>
                <a:gd name="T0" fmla="*/ 132 w 242"/>
                <a:gd name="T1" fmla="*/ 0 h 269"/>
                <a:gd name="T2" fmla="*/ 223 w 242"/>
                <a:gd name="T3" fmla="*/ 35 h 269"/>
                <a:gd name="T4" fmla="*/ 242 w 242"/>
                <a:gd name="T5" fmla="*/ 71 h 269"/>
                <a:gd name="T6" fmla="*/ 219 w 242"/>
                <a:gd name="T7" fmla="*/ 88 h 269"/>
                <a:gd name="T8" fmla="*/ 132 w 242"/>
                <a:gd name="T9" fmla="*/ 31 h 269"/>
                <a:gd name="T10" fmla="*/ 36 w 242"/>
                <a:gd name="T11" fmla="*/ 134 h 269"/>
                <a:gd name="T12" fmla="*/ 132 w 242"/>
                <a:gd name="T13" fmla="*/ 238 h 269"/>
                <a:gd name="T14" fmla="*/ 219 w 242"/>
                <a:gd name="T15" fmla="*/ 181 h 269"/>
                <a:gd name="T16" fmla="*/ 242 w 242"/>
                <a:gd name="T17" fmla="*/ 198 h 269"/>
                <a:gd name="T18" fmla="*/ 222 w 242"/>
                <a:gd name="T19" fmla="*/ 236 h 269"/>
                <a:gd name="T20" fmla="*/ 132 w 242"/>
                <a:gd name="T21" fmla="*/ 269 h 269"/>
                <a:gd name="T22" fmla="*/ 0 w 242"/>
                <a:gd name="T23" fmla="*/ 134 h 269"/>
                <a:gd name="T24" fmla="*/ 132 w 242"/>
                <a:gd name="T2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269">
                  <a:moveTo>
                    <a:pt x="132" y="0"/>
                  </a:moveTo>
                  <a:cubicBezTo>
                    <a:pt x="175" y="0"/>
                    <a:pt x="205" y="16"/>
                    <a:pt x="223" y="35"/>
                  </a:cubicBezTo>
                  <a:cubicBezTo>
                    <a:pt x="236" y="47"/>
                    <a:pt x="242" y="61"/>
                    <a:pt x="242" y="71"/>
                  </a:cubicBezTo>
                  <a:cubicBezTo>
                    <a:pt x="242" y="87"/>
                    <a:pt x="220" y="90"/>
                    <a:pt x="219" y="88"/>
                  </a:cubicBezTo>
                  <a:cubicBezTo>
                    <a:pt x="206" y="56"/>
                    <a:pt x="181" y="31"/>
                    <a:pt x="132" y="31"/>
                  </a:cubicBezTo>
                  <a:cubicBezTo>
                    <a:pt x="77" y="31"/>
                    <a:pt x="36" y="74"/>
                    <a:pt x="36" y="134"/>
                  </a:cubicBezTo>
                  <a:cubicBezTo>
                    <a:pt x="36" y="194"/>
                    <a:pt x="77" y="238"/>
                    <a:pt x="132" y="238"/>
                  </a:cubicBezTo>
                  <a:cubicBezTo>
                    <a:pt x="181" y="238"/>
                    <a:pt x="206" y="213"/>
                    <a:pt x="219" y="181"/>
                  </a:cubicBezTo>
                  <a:cubicBezTo>
                    <a:pt x="220" y="179"/>
                    <a:pt x="242" y="182"/>
                    <a:pt x="242" y="198"/>
                  </a:cubicBezTo>
                  <a:cubicBezTo>
                    <a:pt x="242" y="208"/>
                    <a:pt x="236" y="222"/>
                    <a:pt x="222" y="236"/>
                  </a:cubicBezTo>
                  <a:cubicBezTo>
                    <a:pt x="205" y="253"/>
                    <a:pt x="174" y="269"/>
                    <a:pt x="132" y="269"/>
                  </a:cubicBezTo>
                  <a:cubicBezTo>
                    <a:pt x="57" y="269"/>
                    <a:pt x="0" y="212"/>
                    <a:pt x="0" y="134"/>
                  </a:cubicBezTo>
                  <a:cubicBezTo>
                    <a:pt x="0" y="57"/>
                    <a:pt x="57" y="0"/>
                    <a:pt x="1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 userDrawn="1"/>
          </p:nvSpPr>
          <p:spPr bwMode="auto">
            <a:xfrm>
              <a:off x="-1792288" y="6007100"/>
              <a:ext cx="785813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3 w 248"/>
                <a:gd name="T7" fmla="*/ 144 h 269"/>
                <a:gd name="T8" fmla="*/ 34 w 248"/>
                <a:gd name="T9" fmla="*/ 144 h 269"/>
                <a:gd name="T10" fmla="*/ 132 w 248"/>
                <a:gd name="T11" fmla="*/ 238 h 269"/>
                <a:gd name="T12" fmla="*/ 219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6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4" y="144"/>
                    <a:pt x="233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8" y="201"/>
                    <a:pt x="78" y="238"/>
                    <a:pt x="132" y="238"/>
                  </a:cubicBezTo>
                  <a:cubicBezTo>
                    <a:pt x="182" y="238"/>
                    <a:pt x="204" y="216"/>
                    <a:pt x="219" y="192"/>
                  </a:cubicBezTo>
                  <a:cubicBezTo>
                    <a:pt x="220" y="190"/>
                    <a:pt x="240" y="195"/>
                    <a:pt x="240" y="212"/>
                  </a:cubicBezTo>
                  <a:cubicBezTo>
                    <a:pt x="240" y="218"/>
                    <a:pt x="235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4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6" y="31"/>
                    <a:pt x="129" y="31"/>
                  </a:cubicBezTo>
                  <a:cubicBezTo>
                    <a:pt x="81" y="31"/>
                    <a:pt x="44" y="65"/>
                    <a:pt x="36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8" name="Rectangle 32"/>
            <p:cNvSpPr>
              <a:spLocks noChangeArrowheads="1"/>
            </p:cNvSpPr>
            <p:nvPr userDrawn="1"/>
          </p:nvSpPr>
          <p:spPr bwMode="auto">
            <a:xfrm>
              <a:off x="-9228138" y="2024063"/>
              <a:ext cx="823436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9" name="Rectangle 33"/>
            <p:cNvSpPr>
              <a:spLocks noChangeArrowheads="1"/>
            </p:cNvSpPr>
            <p:nvPr userDrawn="1"/>
          </p:nvSpPr>
          <p:spPr bwMode="auto">
            <a:xfrm>
              <a:off x="-9228138" y="4989513"/>
              <a:ext cx="8234363" cy="92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029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4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04666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514927" y="1691833"/>
            <a:ext cx="4896823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62336" y="1696222"/>
            <a:ext cx="491275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2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7327" y="6356351"/>
            <a:ext cx="2740343" cy="365125"/>
          </a:xfrm>
          <a:prstGeom prst="rect">
            <a:avLst/>
          </a:prstGeom>
        </p:spPr>
        <p:txBody>
          <a:bodyPr/>
          <a:lstStyle/>
          <a:p>
            <a:fld id="{9CEB673D-456B-4184-A815-7EADA5A47E0E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F42C-4C6B-4207-B218-CAD983AE7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22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Gray Ba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 txBox="1">
            <a:spLocks/>
          </p:cNvSpPr>
          <p:nvPr userDrawn="1"/>
        </p:nvSpPr>
        <p:spPr bwMode="auto">
          <a:xfrm>
            <a:off x="482600" y="1281113"/>
            <a:ext cx="11201400" cy="4665662"/>
          </a:xfrm>
          <a:prstGeom prst="roundRect">
            <a:avLst>
              <a:gd name="adj" fmla="val 253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ea typeface="Calibri"/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ea typeface="Calibri"/>
              <a:cs typeface="Calibri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217931" y="6372097"/>
            <a:ext cx="523963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 smtClean="0">
                <a:solidFill>
                  <a:schemeClr val="tx2"/>
                </a:solidFill>
                <a:ea typeface="Calibri"/>
                <a:cs typeface="Calibri"/>
              </a:rPr>
              <a:t>© 2015 AT&amp;T Intellectual Property. All rights reserved. AT&amp;T and the AT&amp;T logo are trademarks of AT&amp;T Intellectual Property.</a:t>
            </a:r>
            <a:endParaRPr lang="en-US" sz="600" dirty="0">
              <a:solidFill>
                <a:schemeClr val="tx2"/>
              </a:solidFill>
              <a:ea typeface="Calibri"/>
              <a:cs typeface="Calibri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20046" y="6454999"/>
            <a:ext cx="5300682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AT&amp;T Proprietary (Internal Use Only). Not for use or disclosure outside the AT&amp;T companies except under written agreement.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82097" y="6346795"/>
            <a:ext cx="249506" cy="247681"/>
          </a:xfrm>
          <a:prstGeom prst="rect">
            <a:avLst/>
          </a:prstGeom>
        </p:spPr>
        <p:txBody>
          <a:bodyPr/>
          <a:lstStyle>
            <a:lvl1pPr algn="l"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28663" y="396875"/>
            <a:ext cx="10716092" cy="780165"/>
          </a:xfrm>
          <a:noFill/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CA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31611" y="1398588"/>
            <a:ext cx="10716092" cy="442134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37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2841" y="341789"/>
            <a:ext cx="10833267" cy="615553"/>
          </a:xfrm>
        </p:spPr>
        <p:txBody>
          <a:bodyPr tIns="0" rIns="0" bIns="0"/>
          <a:lstStyle>
            <a:lvl1pPr>
              <a:defRPr lang="zh-CN" altLang="en-US" sz="3995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2842" y="6489702"/>
            <a:ext cx="2094357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0329" eaLnBrk="0" hangingPunct="0">
              <a:lnSpc>
                <a:spcPct val="85000"/>
              </a:lnSpc>
            </a:pPr>
            <a:fld id="{6E2B6D97-5D44-430E-A027-85C3264F843E}" type="slidenum">
              <a:rPr lang="de-DE" altLang="zh-CN" sz="999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0329" eaLnBrk="0" hangingPunct="0">
                <a:lnSpc>
                  <a:spcPct val="85000"/>
                </a:lnSpc>
              </a:pPr>
              <a:t>‹#›</a:t>
            </a:fld>
            <a:endParaRPr lang="en-GB" altLang="zh-CN" sz="999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69003"/>
      </p:ext>
    </p:extLst>
  </p:cSld>
  <p:clrMapOvr>
    <a:masterClrMapping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57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200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295776" y="899319"/>
            <a:ext cx="7162799" cy="5320506"/>
          </a:xfrm>
        </p:spPr>
        <p:txBody>
          <a:bodyPr anchor="t"/>
          <a:lstStyle>
            <a:lvl1pPr>
              <a:defRPr sz="2797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6576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4" y="6455636"/>
            <a:ext cx="2756217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 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10268" y="883920"/>
            <a:ext cx="2637064" cy="4968240"/>
          </a:xfrm>
        </p:spPr>
        <p:txBody>
          <a:bodyPr anchor="ctr"/>
          <a:lstStyle>
            <a:lvl1pPr>
              <a:lnSpc>
                <a:spcPct val="100000"/>
              </a:lnSpc>
              <a:defRPr sz="3996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1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4" y="1490663"/>
            <a:ext cx="10729912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01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10718800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2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6156326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60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28664" y="395288"/>
            <a:ext cx="10718800" cy="7810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8664" y="1490663"/>
            <a:ext cx="10718800" cy="44561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3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  <p:sldLayoutId id="2147484302" r:id="rId12"/>
    <p:sldLayoutId id="2147484269" r:id="rId13"/>
    <p:sldLayoutId id="2147484283" r:id="rId14"/>
    <p:sldLayoutId id="2147484275" r:id="rId15"/>
    <p:sldLayoutId id="2147484273" r:id="rId16"/>
    <p:sldLayoutId id="2147484274" r:id="rId17"/>
    <p:sldLayoutId id="2147484271" r:id="rId18"/>
    <p:sldLayoutId id="2147484272" r:id="rId19"/>
    <p:sldLayoutId id="2147484324" r:id="rId20"/>
    <p:sldLayoutId id="2147484305" r:id="rId21"/>
    <p:sldLayoutId id="2147484306" r:id="rId22"/>
    <p:sldLayoutId id="2147484307" r:id="rId23"/>
    <p:sldLayoutId id="2147484308" r:id="rId24"/>
    <p:sldLayoutId id="2147484309" r:id="rId25"/>
    <p:sldLayoutId id="2147484310" r:id="rId26"/>
    <p:sldLayoutId id="2147484311" r:id="rId27"/>
    <p:sldLayoutId id="2147484313" r:id="rId28"/>
    <p:sldLayoutId id="2147484314" r:id="rId29"/>
    <p:sldLayoutId id="2147484345" r:id="rId30"/>
    <p:sldLayoutId id="2147484346" r:id="rId31"/>
    <p:sldLayoutId id="2147484348" r:id="rId32"/>
    <p:sldLayoutId id="2147484349" r:id="rId3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ts val="2877"/>
        </a:lnSpc>
        <a:spcBef>
          <a:spcPct val="0"/>
        </a:spcBef>
        <a:spcAft>
          <a:spcPct val="0"/>
        </a:spcAft>
        <a:defRPr sz="2997" kern="1200">
          <a:solidFill>
            <a:schemeClr val="tx1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6743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3486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0228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6971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799"/>
        </a:spcAft>
        <a:buFont typeface="Arial" charset="0"/>
        <a:defRPr sz="2797" b="0" kern="1200">
          <a:solidFill>
            <a:schemeClr val="tx2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marL="0" indent="0" algn="l" rtl="0" eaLnBrk="1" fontAlgn="base" hangingPunct="1">
        <a:spcBef>
          <a:spcPct val="0"/>
        </a:spcBef>
        <a:spcAft>
          <a:spcPts val="599"/>
        </a:spcAft>
        <a:buFont typeface="Arial" charset="0"/>
        <a:defRPr sz="23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2pPr>
      <a:lvl3pPr marL="228371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9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3pPr>
      <a:lvl4pPr marL="458329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4pPr>
      <a:lvl5pPr marL="688286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5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5pPr>
      <a:lvl6pPr marL="913486" indent="-228371" algn="l" defTabSz="859565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399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913486" indent="0" algn="l" defTabSz="91348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199" i="1" kern="1200">
          <a:solidFill>
            <a:schemeClr val="tx2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ericss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8223" y="5257800"/>
            <a:ext cx="968829" cy="96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728663" y="395288"/>
            <a:ext cx="6771263" cy="781050"/>
          </a:xfrm>
        </p:spPr>
        <p:txBody>
          <a:bodyPr/>
          <a:lstStyle/>
          <a:p>
            <a:r>
              <a:rPr lang="en-US" b="1" dirty="0" smtClean="0"/>
              <a:t>MEF LSO Legato SDK</a:t>
            </a:r>
            <a:endParaRPr lang="en-US" b="1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24 October 2017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8235948" y="4298217"/>
            <a:ext cx="2447487" cy="2395960"/>
          </a:xfrm>
        </p:spPr>
        <p:txBody>
          <a:bodyPr/>
          <a:lstStyle/>
          <a:p>
            <a:r>
              <a:rPr lang="en-US" sz="2000" dirty="0" smtClean="0"/>
              <a:t>Andy Mayer, Ph.D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Tara Cummings</a:t>
            </a:r>
            <a:endParaRPr lang="en-US" sz="2000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0" y="2473271"/>
            <a:ext cx="3880580" cy="359556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80580" y="2473271"/>
            <a:ext cx="3880580" cy="3595569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562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Next Steps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966" y="1176338"/>
            <a:ext cx="10701292" cy="470834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Work jointly with ONAP External API Project in defining Use Cases and Information Model for Legato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Leverage MEF Operational Threads and revise </a:t>
            </a:r>
            <a:r>
              <a:rPr lang="en-US" sz="2400" dirty="0"/>
              <a:t>MEF 56, Interface Profile </a:t>
            </a:r>
            <a:r>
              <a:rPr lang="en-US" sz="2400" dirty="0" smtClean="0"/>
              <a:t>Specification: Service </a:t>
            </a:r>
            <a:r>
              <a:rPr lang="en-US" sz="2400" dirty="0"/>
              <a:t>Configuration and </a:t>
            </a:r>
            <a:r>
              <a:rPr lang="en-US" sz="2400" dirty="0" smtClean="0"/>
              <a:t>Activation</a:t>
            </a:r>
            <a:r>
              <a:rPr lang="en-US" sz="2400" dirty="0" smtClean="0"/>
              <a:t>, to reflect consistent Use Cases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The Service Descriptor Model  is key to Model Driven Orchestration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Work with ONAP and TM Forum define the Service Catalog and Service Instantiation API is a model driven and extensible fashion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 flipH="1">
            <a:off x="0" y="6478055"/>
            <a:ext cx="450381" cy="384832"/>
          </a:xfrm>
          <a:prstGeom prst="rect">
            <a:avLst/>
          </a:prstGeom>
        </p:spPr>
        <p:txBody>
          <a:bodyPr/>
          <a:lstStyle/>
          <a:p>
            <a:fld id="{6B71981B-747E-FC42-A9CB-4FBC300A353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73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21853"/>
            <a:ext cx="12179300" cy="850966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2599378" y="1216349"/>
            <a:ext cx="5480979" cy="6955740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ounded Rectangle 61"/>
          <p:cNvSpPr/>
          <p:nvPr/>
        </p:nvSpPr>
        <p:spPr>
          <a:xfrm>
            <a:off x="8160977" y="1203745"/>
            <a:ext cx="3892861" cy="7080421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ounded Rectangle 62"/>
          <p:cNvSpPr/>
          <p:nvPr/>
        </p:nvSpPr>
        <p:spPr>
          <a:xfrm>
            <a:off x="325576" y="1216349"/>
            <a:ext cx="2189225" cy="7038302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 descr="LSO_fig7-02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179" y="6387650"/>
            <a:ext cx="12075121" cy="2433228"/>
          </a:xfrm>
          <a:prstGeom prst="rect">
            <a:avLst/>
          </a:prstGeom>
          <a:effectLst>
            <a:outerShdw blurRad="342900" dist="38100" dir="2700000">
              <a:srgbClr val="000000">
                <a:alpha val="13000"/>
              </a:srgbClr>
            </a:outerShdw>
          </a:effectLst>
        </p:spPr>
      </p:pic>
      <p:sp>
        <p:nvSpPr>
          <p:cNvPr id="66" name="TextBox 65"/>
          <p:cNvSpPr txBox="1"/>
          <p:nvPr/>
        </p:nvSpPr>
        <p:spPr>
          <a:xfrm>
            <a:off x="2841837" y="1267331"/>
            <a:ext cx="5074708" cy="4059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8" b="1" dirty="0">
                <a:solidFill>
                  <a:srgbClr val="2C397F">
                    <a:alpha val="72000"/>
                  </a:srgbClr>
                </a:solidFill>
              </a:rPr>
              <a:t>SP Domain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91709" y="1267332"/>
            <a:ext cx="2434617" cy="37030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8" b="1" dirty="0">
                <a:solidFill>
                  <a:srgbClr val="206F9A">
                    <a:alpha val="81000"/>
                  </a:srgbClr>
                </a:solidFill>
              </a:rPr>
              <a:t>Customer Domain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152388" y="1267331"/>
            <a:ext cx="3675571" cy="4122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8" b="1" dirty="0">
                <a:solidFill>
                  <a:schemeClr val="tx1">
                    <a:lumMod val="75000"/>
                    <a:lumOff val="25000"/>
                    <a:alpha val="68000"/>
                  </a:schemeClr>
                </a:solidFill>
              </a:rPr>
              <a:t>Partner Domain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570238" y="7543810"/>
            <a:ext cx="4161261" cy="4059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2131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Network Infrastructure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529814" y="2788475"/>
            <a:ext cx="1883732" cy="808703"/>
          </a:xfrm>
          <a:prstGeom prst="roundRect">
            <a:avLst>
              <a:gd name="adj" fmla="val 11491"/>
            </a:avLst>
          </a:prstGeom>
          <a:solidFill>
            <a:srgbClr val="79CDE9">
              <a:alpha val="65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5" b="1" dirty="0">
                <a:solidFill>
                  <a:schemeClr val="tx1"/>
                </a:solidFill>
              </a:rPr>
              <a:t>Customer</a:t>
            </a:r>
          </a:p>
          <a:p>
            <a:pPr algn="ctr"/>
            <a:r>
              <a:rPr lang="en-US" sz="1665" b="1" dirty="0">
                <a:solidFill>
                  <a:schemeClr val="tx1"/>
                </a:solidFill>
              </a:rPr>
              <a:t>Application Coordinator</a:t>
            </a:r>
          </a:p>
        </p:txBody>
      </p:sp>
      <p:grpSp>
        <p:nvGrpSpPr>
          <p:cNvPr id="71" name="Group 71"/>
          <p:cNvGrpSpPr/>
          <p:nvPr/>
        </p:nvGrpSpPr>
        <p:grpSpPr>
          <a:xfrm>
            <a:off x="3898989" y="6038253"/>
            <a:ext cx="3353367" cy="710459"/>
            <a:chOff x="2895600" y="4038600"/>
            <a:chExt cx="2590800" cy="533400"/>
          </a:xfrm>
        </p:grpSpPr>
        <p:sp>
          <p:nvSpPr>
            <p:cNvPr id="72" name="Rounded Rectangle 71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2480"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600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73" name="Picture 72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73778" y="4143889"/>
              <a:ext cx="416029" cy="319277"/>
            </a:xfrm>
            <a:prstGeom prst="rect">
              <a:avLst/>
            </a:prstGeom>
          </p:spPr>
        </p:pic>
      </p:grpSp>
      <p:sp>
        <p:nvSpPr>
          <p:cNvPr id="74" name="Rounded Rectangle 73"/>
          <p:cNvSpPr/>
          <p:nvPr/>
        </p:nvSpPr>
        <p:spPr>
          <a:xfrm>
            <a:off x="3898989" y="5011054"/>
            <a:ext cx="3353367" cy="710459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3173"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Infrastructure Control 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and Management</a:t>
            </a:r>
          </a:p>
        </p:txBody>
      </p:sp>
      <p:pic>
        <p:nvPicPr>
          <p:cNvPr id="75" name="Picture 74" descr="LSO_fig6-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8663" y="5151294"/>
            <a:ext cx="538481" cy="425259"/>
          </a:xfrm>
          <a:prstGeom prst="rect">
            <a:avLst/>
          </a:prstGeom>
        </p:spPr>
      </p:pic>
      <p:grpSp>
        <p:nvGrpSpPr>
          <p:cNvPr id="76" name="Group 90"/>
          <p:cNvGrpSpPr/>
          <p:nvPr/>
        </p:nvGrpSpPr>
        <p:grpSpPr>
          <a:xfrm>
            <a:off x="3898989" y="3735209"/>
            <a:ext cx="3353367" cy="710459"/>
            <a:chOff x="-2517648" y="3808475"/>
            <a:chExt cx="2517648" cy="533400"/>
          </a:xfrm>
        </p:grpSpPr>
        <p:sp>
          <p:nvSpPr>
            <p:cNvPr id="77" name="Rounded Rectangle 76"/>
            <p:cNvSpPr/>
            <p:nvPr/>
          </p:nvSpPr>
          <p:spPr>
            <a:xfrm>
              <a:off x="-2517648" y="3808475"/>
              <a:ext cx="2517648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3173"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78" name="Picture 77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362687" y="3913764"/>
              <a:ext cx="404282" cy="319277"/>
            </a:xfrm>
            <a:prstGeom prst="rect">
              <a:avLst/>
            </a:prstGeom>
          </p:spPr>
        </p:pic>
      </p:grpSp>
      <p:grpSp>
        <p:nvGrpSpPr>
          <p:cNvPr id="79" name="Group 27"/>
          <p:cNvGrpSpPr/>
          <p:nvPr/>
        </p:nvGrpSpPr>
        <p:grpSpPr>
          <a:xfrm>
            <a:off x="5359049" y="4442824"/>
            <a:ext cx="932777" cy="606528"/>
            <a:chOff x="4023478" y="3166528"/>
            <a:chExt cx="700312" cy="815286"/>
          </a:xfrm>
        </p:grpSpPr>
        <p:cxnSp>
          <p:nvCxnSpPr>
            <p:cNvPr id="80" name="Straight Connector 79"/>
            <p:cNvCxnSpPr/>
            <p:nvPr/>
          </p:nvCxnSpPr>
          <p:spPr>
            <a:xfrm rot="5400000">
              <a:off x="3615835" y="3574171"/>
              <a:ext cx="815286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063777" y="3302409"/>
              <a:ext cx="660013" cy="228599"/>
            </a:xfrm>
            <a:prstGeom prst="rect">
              <a:avLst/>
            </a:prstGeom>
            <a:noFill/>
          </p:spPr>
          <p:txBody>
            <a:bodyPr wrap="square" lIns="0" tIns="60897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8" b="1" cap="all" dirty="0">
                  <a:solidFill>
                    <a:srgbClr val="800000"/>
                  </a:solidFill>
                </a:rPr>
                <a:t>Presto</a:t>
              </a:r>
            </a:p>
            <a:p>
              <a:pPr algn="ctr">
                <a:lnSpc>
                  <a:spcPct val="86000"/>
                </a:lnSpc>
              </a:pPr>
              <a:r>
                <a:rPr lang="en-US" sz="1598" b="1" cap="all" dirty="0">
                  <a:solidFill>
                    <a:srgbClr val="800000"/>
                  </a:solidFill>
                </a:rPr>
                <a:t>(SOF:ICM)</a:t>
              </a:r>
            </a:p>
            <a:p>
              <a:pPr algn="ctr">
                <a:lnSpc>
                  <a:spcPct val="86000"/>
                </a:lnSpc>
              </a:pPr>
              <a:endParaRPr lang="en-US" sz="1598" b="1" cap="all" dirty="0">
                <a:solidFill>
                  <a:srgbClr val="800000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2322278" y="3862382"/>
            <a:ext cx="879101" cy="303264"/>
          </a:xfrm>
          <a:prstGeom prst="rect">
            <a:avLst/>
          </a:prstGeom>
          <a:noFill/>
        </p:spPr>
        <p:txBody>
          <a:bodyPr wrap="square" lIns="0" tIns="60897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8" b="1" cap="all" dirty="0">
                <a:solidFill>
                  <a:srgbClr val="800000"/>
                </a:solidFill>
              </a:rPr>
              <a:t>Allegro</a:t>
            </a:r>
          </a:p>
          <a:p>
            <a:pPr algn="ctr">
              <a:lnSpc>
                <a:spcPct val="86000"/>
              </a:lnSpc>
            </a:pPr>
            <a:r>
              <a:rPr lang="en-US" sz="1598" b="1" cap="all" dirty="0">
                <a:solidFill>
                  <a:srgbClr val="800000"/>
                </a:solidFill>
              </a:rPr>
              <a:t>(CUS:SOF)</a:t>
            </a:r>
          </a:p>
          <a:p>
            <a:pPr algn="r">
              <a:lnSpc>
                <a:spcPct val="86000"/>
              </a:lnSpc>
            </a:pPr>
            <a:endParaRPr lang="en-US" sz="1598" b="1" cap="all" dirty="0">
              <a:solidFill>
                <a:srgbClr val="8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455041" y="2863478"/>
            <a:ext cx="1038963" cy="304481"/>
          </a:xfrm>
          <a:prstGeom prst="rect">
            <a:avLst/>
          </a:prstGeom>
          <a:noFill/>
        </p:spPr>
        <p:txBody>
          <a:bodyPr wrap="square" lIns="0" tIns="60897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b="1" cap="all" dirty="0">
              <a:solidFill>
                <a:srgbClr val="DA008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046133" y="1929431"/>
            <a:ext cx="1458508" cy="303264"/>
          </a:xfrm>
          <a:prstGeom prst="rect">
            <a:avLst/>
          </a:prstGeom>
          <a:noFill/>
        </p:spPr>
        <p:txBody>
          <a:bodyPr wrap="square" lIns="0" tIns="60897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8" b="1" cap="all" dirty="0">
                <a:solidFill>
                  <a:srgbClr val="800000"/>
                </a:solidFill>
              </a:rPr>
              <a:t>Cantata</a:t>
            </a:r>
          </a:p>
          <a:p>
            <a:pPr algn="ctr">
              <a:lnSpc>
                <a:spcPct val="86000"/>
              </a:lnSpc>
            </a:pPr>
            <a:r>
              <a:rPr lang="en-US" sz="1598" b="1" cap="all" dirty="0">
                <a:solidFill>
                  <a:srgbClr val="800000"/>
                </a:solidFill>
              </a:rPr>
              <a:t>(CUS:BUS)</a:t>
            </a:r>
          </a:p>
          <a:p>
            <a:pPr algn="ctr">
              <a:lnSpc>
                <a:spcPct val="86000"/>
              </a:lnSpc>
            </a:pPr>
            <a:endParaRPr lang="en-US" sz="1598" b="1" cap="all" dirty="0">
              <a:solidFill>
                <a:srgbClr val="731600"/>
              </a:solidFill>
            </a:endParaRPr>
          </a:p>
        </p:txBody>
      </p:sp>
      <p:grpSp>
        <p:nvGrpSpPr>
          <p:cNvPr id="85" name="Group 71"/>
          <p:cNvGrpSpPr/>
          <p:nvPr/>
        </p:nvGrpSpPr>
        <p:grpSpPr>
          <a:xfrm>
            <a:off x="8290521" y="6057387"/>
            <a:ext cx="3353367" cy="710459"/>
            <a:chOff x="2895600" y="4038600"/>
            <a:chExt cx="2590800" cy="533400"/>
          </a:xfrm>
        </p:grpSpPr>
        <p:sp>
          <p:nvSpPr>
            <p:cNvPr id="86" name="Rounded Rectangle 85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26484"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600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87" name="Picture 86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64308" y="4143889"/>
              <a:ext cx="416029" cy="319277"/>
            </a:xfrm>
            <a:prstGeom prst="rect">
              <a:avLst/>
            </a:prstGeom>
          </p:spPr>
        </p:pic>
      </p:grpSp>
      <p:grpSp>
        <p:nvGrpSpPr>
          <p:cNvPr id="88" name="Group 70"/>
          <p:cNvGrpSpPr/>
          <p:nvPr/>
        </p:nvGrpSpPr>
        <p:grpSpPr>
          <a:xfrm>
            <a:off x="8290521" y="5030189"/>
            <a:ext cx="3353367" cy="710459"/>
            <a:chOff x="2895600" y="3429000"/>
            <a:chExt cx="2590800" cy="533400"/>
          </a:xfrm>
        </p:grpSpPr>
        <p:sp>
          <p:nvSpPr>
            <p:cNvPr id="89" name="Rounded Rectangle 88"/>
            <p:cNvSpPr/>
            <p:nvPr/>
          </p:nvSpPr>
          <p:spPr>
            <a:xfrm>
              <a:off x="2895600" y="34290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3173"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bg1"/>
                  </a:solidFill>
                </a:rPr>
                <a:t>Infrastructure Control 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600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90" name="Picture 89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5593" y="3534289"/>
              <a:ext cx="416029" cy="319277"/>
            </a:xfrm>
            <a:prstGeom prst="rect">
              <a:avLst/>
            </a:prstGeom>
          </p:spPr>
        </p:pic>
      </p:grpSp>
      <p:cxnSp>
        <p:nvCxnSpPr>
          <p:cNvPr id="91" name="Straight Connector 90"/>
          <p:cNvCxnSpPr/>
          <p:nvPr/>
        </p:nvCxnSpPr>
        <p:spPr>
          <a:xfrm>
            <a:off x="10047923" y="4450833"/>
            <a:ext cx="0" cy="574365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endCxn id="70" idx="0"/>
          </p:cNvCxnSpPr>
          <p:nvPr/>
        </p:nvCxnSpPr>
        <p:spPr>
          <a:xfrm rot="10800000" flipV="1">
            <a:off x="1471682" y="2181947"/>
            <a:ext cx="3000563" cy="606528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10032079" y="2633165"/>
            <a:ext cx="6617" cy="1102044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44"/>
            <a:ext cx="2678956" cy="1252411"/>
          </a:xfrm>
          <a:prstGeom prst="rect">
            <a:avLst/>
          </a:prstGeom>
        </p:spPr>
      </p:pic>
      <p:grpSp>
        <p:nvGrpSpPr>
          <p:cNvPr id="95" name="Group 28"/>
          <p:cNvGrpSpPr/>
          <p:nvPr/>
        </p:nvGrpSpPr>
        <p:grpSpPr>
          <a:xfrm>
            <a:off x="5357992" y="5707779"/>
            <a:ext cx="2045801" cy="348102"/>
            <a:chOff x="4022684" y="4483605"/>
            <a:chExt cx="1535951" cy="261349"/>
          </a:xfrm>
        </p:grpSpPr>
        <p:cxnSp>
          <p:nvCxnSpPr>
            <p:cNvPr id="96" name="Straight Connector 95"/>
            <p:cNvCxnSpPr/>
            <p:nvPr/>
          </p:nvCxnSpPr>
          <p:spPr>
            <a:xfrm rot="16200000" flipH="1">
              <a:off x="3892009" y="4614280"/>
              <a:ext cx="261349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151092" y="4497496"/>
              <a:ext cx="1407543" cy="221719"/>
            </a:xfrm>
            <a:prstGeom prst="rect">
              <a:avLst/>
            </a:prstGeom>
            <a:noFill/>
          </p:spPr>
          <p:txBody>
            <a:bodyPr wrap="square" lIns="0" tIns="60897" rIns="0" bIns="0" rtlCol="0">
              <a:noAutofit/>
            </a:bodyPr>
            <a:lstStyle/>
            <a:p>
              <a:pPr>
                <a:lnSpc>
                  <a:spcPct val="86000"/>
                </a:lnSpc>
              </a:pPr>
              <a:r>
                <a:rPr lang="en-US" sz="1598" b="1" cap="all" dirty="0">
                  <a:solidFill>
                    <a:srgbClr val="800000"/>
                  </a:solidFill>
                </a:rPr>
                <a:t>ADAGIO (ICM:ECM)</a:t>
              </a:r>
            </a:p>
            <a:p>
              <a:pPr>
                <a:lnSpc>
                  <a:spcPct val="86000"/>
                </a:lnSpc>
              </a:pPr>
              <a:endParaRPr lang="en-US" sz="1598" b="1" cap="all" dirty="0">
                <a:solidFill>
                  <a:srgbClr val="800000"/>
                </a:solidFill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>
          <a:xfrm rot="16200000" flipH="1">
            <a:off x="9848644" y="5900965"/>
            <a:ext cx="348102" cy="0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0003996" y="2825418"/>
            <a:ext cx="1038963" cy="304481"/>
          </a:xfrm>
          <a:prstGeom prst="rect">
            <a:avLst/>
          </a:prstGeom>
          <a:noFill/>
        </p:spPr>
        <p:txBody>
          <a:bodyPr wrap="square" lIns="0" tIns="60897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b="1" cap="all" dirty="0">
              <a:solidFill>
                <a:srgbClr val="DA008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0062219" y="4489159"/>
            <a:ext cx="879101" cy="304481"/>
          </a:xfrm>
          <a:prstGeom prst="rect">
            <a:avLst/>
          </a:prstGeom>
          <a:noFill/>
        </p:spPr>
        <p:txBody>
          <a:bodyPr wrap="square" lIns="0" tIns="60897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8" b="1" cap="all" dirty="0">
                <a:solidFill>
                  <a:srgbClr val="800000"/>
                </a:solidFill>
              </a:rPr>
              <a:t>Presto</a:t>
            </a:r>
          </a:p>
          <a:p>
            <a:pPr algn="ctr">
              <a:lnSpc>
                <a:spcPct val="86000"/>
              </a:lnSpc>
            </a:pPr>
            <a:r>
              <a:rPr lang="en-US" sz="1598" b="1" cap="all" dirty="0">
                <a:solidFill>
                  <a:srgbClr val="800000"/>
                </a:solidFill>
              </a:rPr>
              <a:t>(SOF:ICM)</a:t>
            </a:r>
          </a:p>
          <a:p>
            <a:pPr algn="ctr">
              <a:lnSpc>
                <a:spcPct val="86000"/>
              </a:lnSpc>
            </a:pPr>
            <a:endParaRPr lang="en-US" sz="1598" b="1" cap="all" dirty="0">
              <a:solidFill>
                <a:srgbClr val="8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0179069" y="5718335"/>
            <a:ext cx="1874769" cy="295317"/>
          </a:xfrm>
          <a:prstGeom prst="rect">
            <a:avLst/>
          </a:prstGeom>
          <a:noFill/>
        </p:spPr>
        <p:txBody>
          <a:bodyPr wrap="square" lIns="0" tIns="60897" rIns="0" bIns="0" rtlCol="0">
            <a:noAutofit/>
          </a:bodyPr>
          <a:lstStyle/>
          <a:p>
            <a:pPr>
              <a:lnSpc>
                <a:spcPct val="86000"/>
              </a:lnSpc>
            </a:pPr>
            <a:r>
              <a:rPr lang="en-US" sz="1598" b="1" cap="all" dirty="0">
                <a:solidFill>
                  <a:srgbClr val="800000"/>
                </a:solidFill>
              </a:rPr>
              <a:t>ADAGIO (ICM:ECM)</a:t>
            </a:r>
          </a:p>
          <a:p>
            <a:pPr>
              <a:lnSpc>
                <a:spcPct val="86000"/>
              </a:lnSpc>
            </a:pPr>
            <a:endParaRPr lang="en-US" sz="1598" b="1" cap="all" dirty="0">
              <a:solidFill>
                <a:srgbClr val="800000"/>
              </a:solidFill>
            </a:endParaRPr>
          </a:p>
        </p:txBody>
      </p:sp>
      <p:grpSp>
        <p:nvGrpSpPr>
          <p:cNvPr id="102" name="Group 32"/>
          <p:cNvGrpSpPr/>
          <p:nvPr/>
        </p:nvGrpSpPr>
        <p:grpSpPr>
          <a:xfrm>
            <a:off x="7201617" y="3735208"/>
            <a:ext cx="1819583" cy="366405"/>
            <a:chOff x="4838703" y="2698540"/>
            <a:chExt cx="1683939" cy="275090"/>
          </a:xfrm>
        </p:grpSpPr>
        <p:cxnSp>
          <p:nvCxnSpPr>
            <p:cNvPr id="103" name="Straight Arrow Connector 102"/>
            <p:cNvCxnSpPr/>
            <p:nvPr/>
          </p:nvCxnSpPr>
          <p:spPr>
            <a:xfrm>
              <a:off x="4838703" y="2884167"/>
              <a:ext cx="1683939" cy="1588"/>
            </a:xfrm>
            <a:prstGeom prst="straightConnector1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5027370" y="2698540"/>
              <a:ext cx="1375377" cy="275090"/>
            </a:xfrm>
            <a:prstGeom prst="rect">
              <a:avLst/>
            </a:prstGeom>
            <a:noFill/>
          </p:spPr>
          <p:txBody>
            <a:bodyPr wrap="square" lIns="0" tIns="60897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8" b="1" cap="all" dirty="0">
                  <a:solidFill>
                    <a:srgbClr val="800000"/>
                  </a:solidFill>
                </a:rPr>
                <a:t>Interlude </a:t>
              </a:r>
              <a:br>
                <a:rPr lang="en-US" sz="1598" b="1" cap="all" dirty="0">
                  <a:solidFill>
                    <a:srgbClr val="800000"/>
                  </a:solidFill>
                </a:rPr>
              </a:br>
              <a:r>
                <a:rPr lang="en-US" sz="1598" b="1" cap="all" dirty="0">
                  <a:solidFill>
                    <a:srgbClr val="800000"/>
                  </a:solidFill>
                </a:rPr>
                <a:t>(SOF:SOF)</a:t>
              </a:r>
            </a:p>
            <a:p>
              <a:pPr algn="ctr">
                <a:lnSpc>
                  <a:spcPct val="86000"/>
                </a:lnSpc>
              </a:pPr>
              <a:endParaRPr lang="en-US" sz="1598" b="1" cap="all" dirty="0">
                <a:solidFill>
                  <a:srgbClr val="800000"/>
                </a:solidFill>
              </a:endParaRPr>
            </a:p>
          </p:txBody>
        </p:sp>
      </p:grpSp>
      <p:cxnSp>
        <p:nvCxnSpPr>
          <p:cNvPr id="105" name="Straight Arrow Connector 104"/>
          <p:cNvCxnSpPr>
            <a:stCxn id="108" idx="3"/>
          </p:cNvCxnSpPr>
          <p:nvPr/>
        </p:nvCxnSpPr>
        <p:spPr>
          <a:xfrm>
            <a:off x="6468629" y="2268013"/>
            <a:ext cx="2552572" cy="15023"/>
          </a:xfrm>
          <a:prstGeom prst="straightConnector1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634018" y="2016715"/>
            <a:ext cx="1083918" cy="324058"/>
          </a:xfrm>
          <a:prstGeom prst="rect">
            <a:avLst/>
          </a:prstGeom>
          <a:noFill/>
        </p:spPr>
        <p:txBody>
          <a:bodyPr wrap="square" lIns="0" tIns="60897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8" b="1" cap="all" dirty="0">
                <a:solidFill>
                  <a:srgbClr val="800000"/>
                </a:solidFill>
              </a:rPr>
              <a:t>Sonata</a:t>
            </a:r>
          </a:p>
          <a:p>
            <a:pPr algn="ctr">
              <a:lnSpc>
                <a:spcPct val="86000"/>
              </a:lnSpc>
            </a:pPr>
            <a:r>
              <a:rPr lang="en-US" sz="1598" b="1" cap="all" dirty="0">
                <a:solidFill>
                  <a:srgbClr val="800000"/>
                </a:solidFill>
              </a:rPr>
              <a:t>(BUS:BUS)</a:t>
            </a:r>
          </a:p>
          <a:p>
            <a:pPr algn="ctr">
              <a:lnSpc>
                <a:spcPct val="86000"/>
              </a:lnSpc>
            </a:pPr>
            <a:endParaRPr lang="en-US" sz="1598" b="1" cap="all" dirty="0">
              <a:solidFill>
                <a:srgbClr val="731600"/>
              </a:solidFill>
            </a:endParaRPr>
          </a:p>
        </p:txBody>
      </p:sp>
      <p:grpSp>
        <p:nvGrpSpPr>
          <p:cNvPr id="107" name="Group 97"/>
          <p:cNvGrpSpPr/>
          <p:nvPr/>
        </p:nvGrpSpPr>
        <p:grpSpPr>
          <a:xfrm>
            <a:off x="4547958" y="1912782"/>
            <a:ext cx="1920671" cy="710459"/>
            <a:chOff x="-2258550" y="2670050"/>
            <a:chExt cx="1442005" cy="533400"/>
          </a:xfrm>
        </p:grpSpPr>
        <p:sp>
          <p:nvSpPr>
            <p:cNvPr id="108" name="Rounded Rectangle 107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590"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09" name="Picture 108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0" name="Group 102"/>
          <p:cNvGrpSpPr/>
          <p:nvPr/>
        </p:nvGrpSpPr>
        <p:grpSpPr>
          <a:xfrm>
            <a:off x="9061392" y="1915626"/>
            <a:ext cx="1920671" cy="710459"/>
            <a:chOff x="-2258550" y="2670050"/>
            <a:chExt cx="1442005" cy="533400"/>
          </a:xfrm>
        </p:grpSpPr>
        <p:sp>
          <p:nvSpPr>
            <p:cNvPr id="111" name="Rounded Rectangle 110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590"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12" name="Picture 111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3" name="Group 124"/>
          <p:cNvGrpSpPr/>
          <p:nvPr/>
        </p:nvGrpSpPr>
        <p:grpSpPr>
          <a:xfrm>
            <a:off x="9021199" y="3735209"/>
            <a:ext cx="2931550" cy="710459"/>
            <a:chOff x="6772954" y="2594155"/>
            <a:chExt cx="2200955" cy="533400"/>
          </a:xfrm>
        </p:grpSpPr>
        <p:sp>
          <p:nvSpPr>
            <p:cNvPr id="114" name="Rounded Rectangle 113"/>
            <p:cNvSpPr/>
            <p:nvPr/>
          </p:nvSpPr>
          <p:spPr>
            <a:xfrm>
              <a:off x="6772954" y="2594155"/>
              <a:ext cx="220095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78477" indent="86691" algn="ctr">
                <a:lnSpc>
                  <a:spcPct val="90000"/>
                </a:lnSpc>
              </a:pPr>
              <a:r>
                <a:rPr lang="en-US" sz="1600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115" name="Picture 114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48850" y="2699444"/>
              <a:ext cx="404282" cy="319277"/>
            </a:xfrm>
            <a:prstGeom prst="rect">
              <a:avLst/>
            </a:prstGeom>
          </p:spPr>
        </p:pic>
      </p:grpSp>
      <p:sp>
        <p:nvSpPr>
          <p:cNvPr id="116" name="TextBox 115"/>
          <p:cNvSpPr txBox="1"/>
          <p:nvPr/>
        </p:nvSpPr>
        <p:spPr>
          <a:xfrm>
            <a:off x="2416815" y="261277"/>
            <a:ext cx="7867410" cy="912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328" b="1" dirty="0">
                <a:solidFill>
                  <a:schemeClr val="bg1"/>
                </a:solidFill>
              </a:rPr>
              <a:t>REFERENCE ARCHITECTURE</a:t>
            </a: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5476505" y="2624360"/>
            <a:ext cx="6617" cy="1102044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hape 117"/>
          <p:cNvCxnSpPr>
            <a:endCxn id="70" idx="2"/>
          </p:cNvCxnSpPr>
          <p:nvPr/>
        </p:nvCxnSpPr>
        <p:spPr>
          <a:xfrm rot="10800000">
            <a:off x="1471682" y="3597180"/>
            <a:ext cx="2394038" cy="505440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4472245" y="2595670"/>
            <a:ext cx="2516384" cy="1130734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9008904" y="2595670"/>
            <a:ext cx="2516384" cy="1130734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5751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3100182" y="2813116"/>
            <a:ext cx="5733845" cy="1310824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3173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Service Orchestration Functionality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4" name="Rounded Rectangular Callout 63"/>
          <p:cNvSpPr/>
          <p:nvPr/>
        </p:nvSpPr>
        <p:spPr>
          <a:xfrm>
            <a:off x="83041" y="2721957"/>
            <a:ext cx="2223631" cy="1826725"/>
          </a:xfrm>
          <a:prstGeom prst="wedgeRoundRectCallout">
            <a:avLst>
              <a:gd name="adj1" fmla="val 59010"/>
              <a:gd name="adj2" fmla="val -2844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Dynamic service control;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state info;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performance &amp; quality;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related alerts;</a:t>
            </a:r>
          </a:p>
        </p:txBody>
      </p:sp>
      <p:sp>
        <p:nvSpPr>
          <p:cNvPr id="65" name="Rounded Rectangular Callout 64"/>
          <p:cNvSpPr/>
          <p:nvPr/>
        </p:nvSpPr>
        <p:spPr>
          <a:xfrm>
            <a:off x="9534513" y="2878638"/>
            <a:ext cx="2644787" cy="1644018"/>
          </a:xfrm>
          <a:prstGeom prst="wedgeRoundRectCallout">
            <a:avLst>
              <a:gd name="adj1" fmla="val -55602"/>
              <a:gd name="adj2" fmla="val -2593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Dynamic service control;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parameter </a:t>
            </a:r>
            <a:r>
              <a:rPr lang="en-US" sz="1400" dirty="0" err="1">
                <a:solidFill>
                  <a:schemeClr val="tx1"/>
                </a:solidFill>
              </a:rPr>
              <a:t>config</a:t>
            </a:r>
            <a:r>
              <a:rPr lang="en-US" sz="1400" dirty="0">
                <a:solidFill>
                  <a:schemeClr val="tx1"/>
                </a:solidFill>
              </a:rPr>
              <a:t>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state info;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performance info;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problem alerts</a:t>
            </a:r>
          </a:p>
        </p:txBody>
      </p:sp>
      <p:sp>
        <p:nvSpPr>
          <p:cNvPr id="66" name="Rounded Rectangular Callout 65"/>
          <p:cNvSpPr/>
          <p:nvPr/>
        </p:nvSpPr>
        <p:spPr>
          <a:xfrm>
            <a:off x="4207489" y="875503"/>
            <a:ext cx="3537676" cy="1288935"/>
          </a:xfrm>
          <a:prstGeom prst="wedgeRoundRectCallout">
            <a:avLst>
              <a:gd name="adj1" fmla="val 6187"/>
              <a:gd name="adj2" fmla="val 67059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DA0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Service feasibility;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configuration &amp; activation;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Usage events &amp; metrics;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performance &amp; quality;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Service policy</a:t>
            </a:r>
          </a:p>
        </p:txBody>
      </p:sp>
      <p:sp>
        <p:nvSpPr>
          <p:cNvPr id="67" name="Rounded Rectangular Callout 66"/>
          <p:cNvSpPr/>
          <p:nvPr/>
        </p:nvSpPr>
        <p:spPr>
          <a:xfrm>
            <a:off x="4060416" y="4858955"/>
            <a:ext cx="4340525" cy="1566435"/>
          </a:xfrm>
          <a:prstGeom prst="wedgeRoundRectCallout">
            <a:avLst>
              <a:gd name="adj1" fmla="val 1778"/>
              <a:gd name="adj2" fmla="val -67210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Connectivity and network function feasibility;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Configuration, activation, and management of connectivity and logical network functions;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Topology and routing;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Performance and Fault;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Connectivity policy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3100181" y="2440428"/>
            <a:ext cx="5733844" cy="438211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LEGATO</a:t>
            </a:r>
            <a:endParaRPr lang="en-US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3109406" y="4110471"/>
            <a:ext cx="5733844" cy="438211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PRESTO</a:t>
            </a:r>
            <a:endParaRPr lang="en-US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 rot="16200000">
            <a:off x="1794164" y="3173470"/>
            <a:ext cx="2099937" cy="650486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1969A3"/>
                </a:solidFill>
              </a:rPr>
              <a:t>ALLEGRO</a:t>
            </a:r>
            <a:endParaRPr lang="en-US" dirty="0">
              <a:solidFill>
                <a:srgbClr val="1969A3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 rot="16200000">
            <a:off x="8014112" y="3143283"/>
            <a:ext cx="2108258" cy="650487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INTERLUDE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2" name="Title 1"/>
          <p:cNvSpPr>
            <a:spLocks noGrp="1"/>
          </p:cNvSpPr>
          <p:nvPr>
            <p:ph type="title"/>
          </p:nvPr>
        </p:nvSpPr>
        <p:spPr>
          <a:xfrm>
            <a:off x="728664" y="90295"/>
            <a:ext cx="10718800" cy="781050"/>
          </a:xfrm>
        </p:spPr>
        <p:txBody>
          <a:bodyPr>
            <a:normAutofit/>
          </a:bodyPr>
          <a:lstStyle/>
          <a:p>
            <a:r>
              <a:rPr lang="en-US" b="1" dirty="0" smtClean="0"/>
              <a:t>SOF Interface Reference Points</a:t>
            </a:r>
          </a:p>
        </p:txBody>
      </p:sp>
    </p:spTree>
    <p:extLst>
      <p:ext uri="{BB962C8B-B14F-4D97-AF65-F5344CB8AC3E}">
        <p14:creationId xmlns:p14="http://schemas.microsoft.com/office/powerpoint/2010/main" val="200914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18794" y="36838"/>
            <a:ext cx="10718800" cy="781050"/>
          </a:xfrm>
        </p:spPr>
        <p:txBody>
          <a:bodyPr>
            <a:normAutofit/>
          </a:bodyPr>
          <a:lstStyle/>
          <a:p>
            <a:r>
              <a:rPr lang="en-US" b="1" dirty="0" smtClean="0"/>
              <a:t>LSO Management View Abstractions</a:t>
            </a:r>
            <a:endParaRPr lang="en-US" b="1" dirty="0"/>
          </a:p>
        </p:txBody>
      </p:sp>
      <p:grpSp>
        <p:nvGrpSpPr>
          <p:cNvPr id="105" name="Group 104"/>
          <p:cNvGrpSpPr>
            <a:grpSpLocks noChangeAspect="1"/>
          </p:cNvGrpSpPr>
          <p:nvPr/>
        </p:nvGrpSpPr>
        <p:grpSpPr>
          <a:xfrm>
            <a:off x="1766039" y="838915"/>
            <a:ext cx="8536048" cy="5594281"/>
            <a:chOff x="250328" y="836711"/>
            <a:chExt cx="8570144" cy="5616625"/>
          </a:xfrm>
        </p:grpSpPr>
        <p:sp>
          <p:nvSpPr>
            <p:cNvPr id="106" name="Rectangle 105"/>
            <p:cNvSpPr/>
            <p:nvPr/>
          </p:nvSpPr>
          <p:spPr>
            <a:xfrm>
              <a:off x="2051720" y="836711"/>
              <a:ext cx="4896544" cy="5614883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5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948264" y="836712"/>
              <a:ext cx="1800199" cy="5616624"/>
            </a:xfrm>
            <a:prstGeom prst="rect">
              <a:avLst/>
            </a:prstGeom>
            <a:solidFill>
              <a:srgbClr val="FFDE75">
                <a:alpha val="4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5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51520" y="836712"/>
              <a:ext cx="1800200" cy="5614882"/>
            </a:xfrm>
            <a:prstGeom prst="rect">
              <a:avLst/>
            </a:prstGeom>
            <a:solidFill>
              <a:srgbClr val="B0C7E2">
                <a:alpha val="4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5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51520" y="2915652"/>
              <a:ext cx="1872208" cy="319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5" dirty="0"/>
                <a:t>Service View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51520" y="5445224"/>
              <a:ext cx="1872208" cy="319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5" dirty="0"/>
                <a:t>Element &amp; Equipment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921424" y="5446965"/>
              <a:ext cx="1800200" cy="545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5" dirty="0"/>
                <a:t>Element Control &amp; Management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898840" y="3717032"/>
              <a:ext cx="1800200" cy="122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5" dirty="0"/>
                <a:t>Service Orchestration &amp; Infrastructure Management</a:t>
              </a:r>
            </a:p>
            <a:p>
              <a:pPr algn="ctr"/>
              <a:r>
                <a:rPr lang="en-US" sz="1465" dirty="0"/>
                <a:t>(Subnetwork)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898839" y="869545"/>
              <a:ext cx="1849626" cy="597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98" b="1" dirty="0"/>
                <a:t>LSO RA</a:t>
              </a:r>
            </a:p>
            <a:p>
              <a:pPr algn="ctr">
                <a:lnSpc>
                  <a:spcPts val="1998"/>
                </a:lnSpc>
              </a:pPr>
              <a:r>
                <a:rPr lang="en-US" sz="1598" b="1" dirty="0"/>
                <a:t>Context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411760" y="847998"/>
              <a:ext cx="4104456" cy="607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998"/>
                </a:lnSpc>
              </a:pPr>
              <a:r>
                <a:rPr lang="en-US" sz="1598" b="1" dirty="0"/>
                <a:t>Information Class Examples per Management Abstraction View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 rot="19106781">
              <a:off x="2605452" y="5673198"/>
              <a:ext cx="1550402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Network Element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 rot="19106781">
              <a:off x="3436443" y="5866645"/>
              <a:ext cx="720080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Card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 rot="19135855">
              <a:off x="3153780" y="1748272"/>
              <a:ext cx="958317" cy="52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Product</a:t>
              </a:r>
            </a:p>
            <a:p>
              <a:pPr algn="ctr"/>
              <a:r>
                <a:rPr lang="en-US" sz="1398" dirty="0"/>
                <a:t>Offering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 rot="19209892">
              <a:off x="4600482" y="4124603"/>
              <a:ext cx="1161132" cy="7406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Logical Termination Point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 rot="19209892">
              <a:off x="3277911" y="4267011"/>
              <a:ext cx="1296144" cy="52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Forwarding Construct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 rot="19106781">
              <a:off x="6100739" y="5722630"/>
              <a:ext cx="720080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Port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6804247" y="2492896"/>
              <a:ext cx="2016225" cy="771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5" dirty="0"/>
                <a:t>Service Orchestration</a:t>
              </a:r>
            </a:p>
            <a:p>
              <a:pPr algn="ctr"/>
              <a:r>
                <a:rPr lang="en-US" sz="1465" dirty="0"/>
                <a:t>(Provider domains &amp; multi-domain)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898840" y="1691516"/>
              <a:ext cx="1800200" cy="319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5" dirty="0"/>
                <a:t>Business Apps</a:t>
              </a:r>
            </a:p>
          </p:txBody>
        </p:sp>
        <p:cxnSp>
          <p:nvCxnSpPr>
            <p:cNvPr id="124" name="Straight Connector 123"/>
            <p:cNvCxnSpPr/>
            <p:nvPr/>
          </p:nvCxnSpPr>
          <p:spPr>
            <a:xfrm flipV="1">
              <a:off x="251520" y="1412776"/>
              <a:ext cx="8424936" cy="1826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TextBox 124"/>
            <p:cNvSpPr txBox="1"/>
            <p:nvPr/>
          </p:nvSpPr>
          <p:spPr>
            <a:xfrm>
              <a:off x="251520" y="1628800"/>
              <a:ext cx="1872208" cy="319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5" dirty="0"/>
                <a:t>Product View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 rot="19135855">
              <a:off x="2171795" y="1737016"/>
              <a:ext cx="930734" cy="52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Product</a:t>
              </a:r>
            </a:p>
            <a:p>
              <a:pPr algn="ctr"/>
              <a:r>
                <a:rPr lang="en-US" sz="1398" dirty="0"/>
                <a:t>Catalog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 rot="19135855">
              <a:off x="3867776" y="1855351"/>
              <a:ext cx="1152128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Customer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 rot="19209892">
              <a:off x="2156973" y="4024694"/>
              <a:ext cx="605418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Link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51520" y="4366845"/>
              <a:ext cx="1872208" cy="319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5" dirty="0"/>
                <a:t>Network &amp; Topology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 rot="19058561">
              <a:off x="2101015" y="2926628"/>
              <a:ext cx="1008112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Service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 rot="19106781">
              <a:off x="4573549" y="5842401"/>
              <a:ext cx="864096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Server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rot="19106781">
              <a:off x="4273356" y="5506245"/>
              <a:ext cx="936104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Facility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 rot="19106781">
              <a:off x="2051622" y="5406529"/>
              <a:ext cx="852561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Fabric</a:t>
              </a:r>
            </a:p>
          </p:txBody>
        </p:sp>
        <p:cxnSp>
          <p:nvCxnSpPr>
            <p:cNvPr id="134" name="Straight Connector 133"/>
            <p:cNvCxnSpPr/>
            <p:nvPr/>
          </p:nvCxnSpPr>
          <p:spPr>
            <a:xfrm flipV="1">
              <a:off x="251520" y="2564904"/>
              <a:ext cx="8424936" cy="1826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251520" y="3789040"/>
              <a:ext cx="84249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251520" y="5157192"/>
              <a:ext cx="8424936" cy="18268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>
            <a:xfrm>
              <a:off x="250328" y="869545"/>
              <a:ext cx="1849626" cy="597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98" b="1" dirty="0"/>
                <a:t>Management</a:t>
              </a:r>
            </a:p>
            <a:p>
              <a:pPr algn="ctr">
                <a:lnSpc>
                  <a:spcPts val="1998"/>
                </a:lnSpc>
              </a:pPr>
              <a:r>
                <a:rPr lang="en-US" sz="1598" b="1" dirty="0"/>
                <a:t>Abstractions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 rot="19058561">
              <a:off x="3562396" y="3013711"/>
              <a:ext cx="1266614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Service Spec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 rot="19209892">
              <a:off x="2286439" y="4226561"/>
              <a:ext cx="1296144" cy="52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Forwarding Domain 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 rot="19106781">
              <a:off x="5398781" y="5962897"/>
              <a:ext cx="576064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i="1" dirty="0"/>
                <a:t>VNF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51520" y="4005064"/>
              <a:ext cx="1872208" cy="319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65" i="1" dirty="0"/>
                <a:t>Resource View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 rot="19135855">
              <a:off x="5691424" y="1756855"/>
              <a:ext cx="979334" cy="52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Product</a:t>
              </a:r>
            </a:p>
            <a:p>
              <a:pPr algn="ctr"/>
              <a:r>
                <a:rPr lang="en-US" sz="1398" dirty="0"/>
                <a:t>Spec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 rot="19135855">
              <a:off x="4715929" y="1764129"/>
              <a:ext cx="997172" cy="52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Product</a:t>
              </a:r>
            </a:p>
            <a:p>
              <a:pPr algn="ctr"/>
              <a:r>
                <a:rPr lang="en-US" sz="1398" dirty="0"/>
                <a:t>Instance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 rot="19058561">
              <a:off x="2712131" y="2952717"/>
              <a:ext cx="1102313" cy="52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Service Component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 rot="19058561">
              <a:off x="4691619" y="2777853"/>
              <a:ext cx="903800" cy="7406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Service Access Point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 rot="19209892">
              <a:off x="5922828" y="4269291"/>
              <a:ext cx="758779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Route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 rot="19106781">
              <a:off x="2204582" y="5572749"/>
              <a:ext cx="1353732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Cross Connect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 rot="19106781">
              <a:off x="5470790" y="5386831"/>
              <a:ext cx="576064" cy="3086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i="1" dirty="0"/>
                <a:t>VNE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 rot="19058561">
              <a:off x="5697717" y="2925738"/>
              <a:ext cx="1022218" cy="52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98" dirty="0"/>
                <a:t>Service</a:t>
              </a:r>
            </a:p>
            <a:p>
              <a:pPr algn="ctr"/>
              <a:r>
                <a:rPr lang="en-US" sz="1398" dirty="0"/>
                <a:t>Interface</a:t>
              </a:r>
            </a:p>
          </p:txBody>
        </p:sp>
      </p:grpSp>
      <p:sp>
        <p:nvSpPr>
          <p:cNvPr id="2" name="Oval 1"/>
          <p:cNvSpPr/>
          <p:nvPr/>
        </p:nvSpPr>
        <p:spPr>
          <a:xfrm>
            <a:off x="1219200" y="2511296"/>
            <a:ext cx="9590314" cy="1265069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0356631" y="2565363"/>
            <a:ext cx="138550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rgbClr val="DA0081"/>
                </a:solidFill>
                <a:latin typeface="+mj-lt"/>
              </a:rPr>
              <a:t>LEGATO</a:t>
            </a:r>
            <a:endParaRPr lang="en-US" sz="2800" b="1" dirty="0" smtClean="0">
              <a:solidFill>
                <a:srgbClr val="DA008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95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81901" y="3573"/>
            <a:ext cx="11597400" cy="126867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Apply LSO </a:t>
            </a:r>
            <a:r>
              <a:rPr lang="en-US" sz="3200" b="1" dirty="0"/>
              <a:t>RA Phase 2 Operational </a:t>
            </a:r>
            <a:r>
              <a:rPr lang="en-US" sz="3200" b="1" dirty="0" smtClean="0"/>
              <a:t>Threads</a:t>
            </a:r>
            <a:endParaRPr lang="en-US" sz="3200" b="1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27638" y="1095123"/>
            <a:ext cx="11851662" cy="4940348"/>
          </a:xfrm>
        </p:spPr>
        <p:txBody>
          <a:bodyPr>
            <a:noAutofit/>
          </a:bodyPr>
          <a:lstStyle/>
          <a:p>
            <a:r>
              <a:rPr lang="en-US" sz="3200" dirty="0" smtClean="0"/>
              <a:t>Legato is characterized by interactions between Business Applications and the SOF.</a:t>
            </a:r>
          </a:p>
          <a:p>
            <a:r>
              <a:rPr lang="en-US" sz="3200" dirty="0" smtClean="0"/>
              <a:t>These specific interactions are described in the MEF LSO Operational </a:t>
            </a:r>
            <a:r>
              <a:rPr lang="en-US" sz="3200" dirty="0"/>
              <a:t>Threads / User Stories for:</a:t>
            </a:r>
          </a:p>
          <a:p>
            <a:pPr marL="685571" lvl="2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Product </a:t>
            </a:r>
            <a:r>
              <a:rPr lang="en-US" sz="2400" dirty="0"/>
              <a:t>Ordering and Service Activation Orchestration</a:t>
            </a:r>
          </a:p>
          <a:p>
            <a:pPr marL="685571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Controlling a Service</a:t>
            </a:r>
          </a:p>
          <a:p>
            <a:pPr marL="685571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Customer Viewing Service Performance and Fault Reports and Metrics</a:t>
            </a:r>
          </a:p>
          <a:p>
            <a:pPr marL="685571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Placing and Tracking Trouble Reports</a:t>
            </a:r>
          </a:p>
          <a:p>
            <a:pPr marL="685571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Assessing Service Quality Based on SLS</a:t>
            </a:r>
          </a:p>
          <a:p>
            <a:pPr marL="685571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Collection and Reporting of Billing and </a:t>
            </a:r>
            <a:r>
              <a:rPr lang="en-US" sz="2400" dirty="0" smtClean="0"/>
              <a:t>Usage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136424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81901" y="3573"/>
            <a:ext cx="11597400" cy="126867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Apply LSO </a:t>
            </a:r>
            <a:r>
              <a:rPr lang="en-US" sz="3200" b="1" dirty="0"/>
              <a:t>RA Phase 2 Operational </a:t>
            </a:r>
            <a:r>
              <a:rPr lang="en-US" sz="3200" b="1" dirty="0" smtClean="0"/>
              <a:t>Threads</a:t>
            </a:r>
            <a:endParaRPr lang="en-US" sz="3200" b="1" dirty="0"/>
          </a:p>
        </p:txBody>
      </p:sp>
      <p:pic>
        <p:nvPicPr>
          <p:cNvPr id="6" name="Picture 5" descr="C:\4f2724d7d1e8425f2b007291fb7b11a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768" y="979715"/>
            <a:ext cx="8787946" cy="57089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3418114" y="892629"/>
            <a:ext cx="1872343" cy="5889171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42243" y="6437999"/>
            <a:ext cx="138550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rgbClr val="DA0081"/>
                </a:solidFill>
                <a:latin typeface="+mj-lt"/>
              </a:rPr>
              <a:t>LEGATO</a:t>
            </a:r>
            <a:endParaRPr lang="en-US" sz="2800" b="1" dirty="0" smtClean="0">
              <a:solidFill>
                <a:srgbClr val="DA008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82745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Model Driven </a:t>
            </a:r>
            <a:r>
              <a:rPr lang="en-US" sz="3596" b="1" dirty="0" smtClean="0"/>
              <a:t>Orchestration </a:t>
            </a:r>
            <a:r>
              <a:rPr lang="en-US" sz="3596" b="1" dirty="0" smtClean="0"/>
              <a:t>with Legato</a:t>
            </a:r>
            <a:endParaRPr lang="en-US" sz="359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327" y="1525985"/>
            <a:ext cx="10504646" cy="480713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Traditionally, introducing </a:t>
            </a:r>
            <a:r>
              <a:rPr lang="en-US" dirty="0"/>
              <a:t>new network elements, new products, and new services </a:t>
            </a:r>
            <a:r>
              <a:rPr lang="en-US" dirty="0" smtClean="0"/>
              <a:t>require </a:t>
            </a:r>
            <a:r>
              <a:rPr lang="en-US" dirty="0"/>
              <a:t>long software development </a:t>
            </a:r>
            <a:r>
              <a:rPr lang="en-US" dirty="0" smtClean="0"/>
              <a:t>cycles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key objective </a:t>
            </a:r>
            <a:r>
              <a:rPr lang="en-US" dirty="0" smtClean="0"/>
              <a:t>is </a:t>
            </a:r>
            <a:r>
              <a:rPr lang="en-US" dirty="0"/>
              <a:t>to eliminate </a:t>
            </a:r>
            <a:r>
              <a:rPr lang="en-US" dirty="0" smtClean="0"/>
              <a:t>these long cycles by:</a:t>
            </a:r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/>
              <a:t>Standards to establish common ways </a:t>
            </a:r>
            <a:r>
              <a:rPr lang="en-US" dirty="0" smtClean="0"/>
              <a:t>provide lifecycle management of Services and Network Functions  in support of operational integration</a:t>
            </a:r>
            <a:endParaRPr lang="en-US" dirty="0"/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 smtClean="0"/>
              <a:t>Common abstractions  </a:t>
            </a:r>
            <a:r>
              <a:rPr lang="en-US" dirty="0"/>
              <a:t>to </a:t>
            </a:r>
            <a:r>
              <a:rPr lang="en-US" dirty="0" smtClean="0"/>
              <a:t>support </a:t>
            </a:r>
            <a:r>
              <a:rPr lang="en-US" dirty="0"/>
              <a:t>new types of </a:t>
            </a:r>
            <a:r>
              <a:rPr lang="en-US" dirty="0" smtClean="0"/>
              <a:t>Services and Network Functions with minimal changes </a:t>
            </a:r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 smtClean="0"/>
              <a:t>Common ways </a:t>
            </a:r>
            <a:r>
              <a:rPr lang="en-US" dirty="0"/>
              <a:t>to monitor the </a:t>
            </a:r>
            <a:r>
              <a:rPr lang="en-US" dirty="0" smtClean="0"/>
              <a:t>services, functions, and infrastructure</a:t>
            </a:r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 smtClean="0"/>
              <a:t>Standard APIs and Microservices with </a:t>
            </a:r>
            <a:r>
              <a:rPr lang="en-US" dirty="0"/>
              <a:t>fixed inputs and outputs that are tunable via </a:t>
            </a:r>
            <a:r>
              <a:rPr lang="en-US" dirty="0" smtClean="0"/>
              <a:t>models and metadata</a:t>
            </a:r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 smtClean="0"/>
              <a:t>Models </a:t>
            </a:r>
            <a:r>
              <a:rPr lang="en-US" dirty="0"/>
              <a:t>and processes that are </a:t>
            </a:r>
            <a:r>
              <a:rPr lang="en-US" dirty="0" smtClean="0"/>
              <a:t>designed, </a:t>
            </a:r>
            <a:r>
              <a:rPr lang="en-US" dirty="0"/>
              <a:t>distributed, and interpreted by the </a:t>
            </a:r>
            <a:r>
              <a:rPr lang="en-US" dirty="0" smtClean="0"/>
              <a:t>execution engine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63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 title="Slide number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74B6C9-7640-0346-9181-9D7622A3024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 title="Text or content slide with ATT Gray Highlight background"/>
          <p:cNvSpPr>
            <a:spLocks noGrp="1"/>
          </p:cNvSpPr>
          <p:nvPr>
            <p:ph type="title"/>
          </p:nvPr>
        </p:nvSpPr>
        <p:spPr>
          <a:xfrm>
            <a:off x="728663" y="396875"/>
            <a:ext cx="9024937" cy="464259"/>
          </a:xfrm>
        </p:spPr>
        <p:txBody>
          <a:bodyPr/>
          <a:lstStyle/>
          <a:p>
            <a:r>
              <a:rPr lang="en-US" sz="3596" b="1" dirty="0" smtClean="0"/>
              <a:t>The Model Driven Paradigm</a:t>
            </a:r>
            <a:endParaRPr lang="en-US" sz="3596" b="1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411579" y="1325235"/>
            <a:ext cx="11201400" cy="4665662"/>
          </a:xfrm>
          <a:prstGeom prst="roundRect">
            <a:avLst>
              <a:gd name="adj" fmla="val 2536"/>
            </a:avLst>
          </a:prstGeom>
          <a:solidFill>
            <a:srgbClr val="FFFFCC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ea typeface="Calibri"/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ea typeface="Calibri"/>
              <a:cs typeface="Calibri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45187" y="1821559"/>
            <a:ext cx="2743200" cy="3657600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Execution Engines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910947" y="2452653"/>
            <a:ext cx="2011680" cy="237744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Orchestration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Policy execution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Data movement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333333"/>
                </a:solidFill>
              </a:rPr>
              <a:t>Data </a:t>
            </a:r>
            <a:r>
              <a:rPr lang="en-US" sz="1400" dirty="0" smtClean="0">
                <a:solidFill>
                  <a:srgbClr val="333333"/>
                </a:solidFill>
              </a:rPr>
              <a:t>storage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Coded algorithms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Control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Standard data models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endParaRPr lang="en-US" sz="1400" dirty="0" smtClean="0">
              <a:solidFill>
                <a:srgbClr val="333333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78303" y="1754970"/>
            <a:ext cx="2743200" cy="3657600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Models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91597" y="2242457"/>
            <a:ext cx="2459441" cy="2587636"/>
          </a:xfrm>
          <a:prstGeom prst="round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Resource definition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Service composition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Product models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Lifecycle models (Operational Integration)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Processes and policies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Optimization rules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Software images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endParaRPr lang="en-US" sz="1400" dirty="0">
              <a:solidFill>
                <a:srgbClr val="333333"/>
              </a:solidFill>
            </a:endParaRP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endParaRPr lang="en-US" sz="1400" dirty="0" smtClean="0">
              <a:solidFill>
                <a:srgbClr val="333333"/>
              </a:solidFill>
            </a:endParaRP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endParaRPr lang="en-US" sz="1400" dirty="0" smtClean="0">
              <a:solidFill>
                <a:srgbClr val="333333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717" y="4294382"/>
            <a:ext cx="575664" cy="333519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36267" y="4177098"/>
            <a:ext cx="441559" cy="614287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8095718" y="1821559"/>
            <a:ext cx="3143411" cy="36576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Behaviors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8442835" y="2452653"/>
            <a:ext cx="2449177" cy="237744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Real-time service delivery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Elastic scalability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Self-optimizing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Self-healing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56409" y="4102223"/>
            <a:ext cx="702367" cy="5256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279" y="4263462"/>
            <a:ext cx="509016" cy="4572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083300" y="4068685"/>
            <a:ext cx="165694" cy="6862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rved Right Arrow 14"/>
          <p:cNvSpPr/>
          <p:nvPr/>
        </p:nvSpPr>
        <p:spPr>
          <a:xfrm>
            <a:off x="5584579" y="4348850"/>
            <a:ext cx="151605" cy="424440"/>
          </a:xfrm>
          <a:prstGeom prst="curved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Plus 21"/>
          <p:cNvSpPr/>
          <p:nvPr/>
        </p:nvSpPr>
        <p:spPr>
          <a:xfrm>
            <a:off x="3773793" y="3173018"/>
            <a:ext cx="548640" cy="548640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367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3" name="Equal 22"/>
          <p:cNvSpPr/>
          <p:nvPr/>
        </p:nvSpPr>
        <p:spPr>
          <a:xfrm>
            <a:off x="7356681" y="3173018"/>
            <a:ext cx="548640" cy="548640"/>
          </a:xfrm>
          <a:prstGeom prst="mathEqual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367"/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755" y="4864569"/>
            <a:ext cx="763028" cy="107869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2333" y="4814960"/>
            <a:ext cx="1262457" cy="84460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6986" y="4939885"/>
            <a:ext cx="1012274" cy="86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0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1530" y="53376"/>
            <a:ext cx="10833267" cy="716263"/>
          </a:xfrm>
        </p:spPr>
        <p:txBody>
          <a:bodyPr>
            <a:normAutofit fontScale="90000"/>
          </a:bodyPr>
          <a:lstStyle/>
          <a:p>
            <a:r>
              <a:rPr lang="en-US" sz="3596" b="1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rPr>
              <a:t>Role of External APIs in Model Driven </a:t>
            </a:r>
            <a:r>
              <a:rPr lang="en-US" sz="3596" b="1" dirty="0" smtClean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rPr>
              <a:t>ONAP</a:t>
            </a:r>
            <a:br>
              <a:rPr lang="en-US" sz="3596" b="1" dirty="0" smtClean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rPr>
            </a:br>
            <a:r>
              <a:rPr lang="en-US" sz="3596" b="1" dirty="0" smtClean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rPr>
              <a:t>The Story</a:t>
            </a:r>
            <a:endParaRPr lang="zh-CN" altLang="en-US" sz="3596" b="1" dirty="0">
              <a:solidFill>
                <a:schemeClr val="tx1"/>
              </a:solidFill>
              <a:latin typeface="OmnesATT II" pitchFamily="50" charset="0"/>
              <a:ea typeface="OmnesATT II" pitchFamily="50" charset="0"/>
              <a:cs typeface="OmnesATT II" pitchFamily="50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933866" y="1967678"/>
            <a:ext cx="8541892" cy="4517498"/>
            <a:chOff x="595746" y="499896"/>
            <a:chExt cx="11377373" cy="6014107"/>
          </a:xfrm>
        </p:grpSpPr>
        <p:sp>
          <p:nvSpPr>
            <p:cNvPr id="199" name="矩形 54"/>
            <p:cNvSpPr/>
            <p:nvPr/>
          </p:nvSpPr>
          <p:spPr bwMode="auto">
            <a:xfrm>
              <a:off x="4064728" y="1134240"/>
              <a:ext cx="7622593" cy="4386356"/>
            </a:xfrm>
            <a:prstGeom prst="rect">
              <a:avLst/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345" tIns="45672" rIns="91345" bIns="45672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1826971" indent="-222028" defTabSz="913486">
                <a:buClr>
                  <a:srgbClr val="CC9900"/>
                </a:buClr>
                <a:defRPr/>
              </a:pPr>
              <a:r>
                <a:rPr lang="en-US" altLang="zh-CN" sz="1100" i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Run-time</a:t>
              </a:r>
            </a:p>
          </p:txBody>
        </p:sp>
        <p:sp>
          <p:nvSpPr>
            <p:cNvPr id="178" name="圆角矩形 28"/>
            <p:cNvSpPr/>
            <p:nvPr/>
          </p:nvSpPr>
          <p:spPr>
            <a:xfrm>
              <a:off x="1490615" y="1515221"/>
              <a:ext cx="2517244" cy="3234243"/>
            </a:xfrm>
            <a:prstGeom prst="roundRect">
              <a:avLst>
                <a:gd name="adj" fmla="val 6026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73" name="矩形 192"/>
            <p:cNvSpPr/>
            <p:nvPr/>
          </p:nvSpPr>
          <p:spPr bwMode="auto">
            <a:xfrm>
              <a:off x="853037" y="1130368"/>
              <a:ext cx="3202784" cy="3682961"/>
            </a:xfrm>
            <a:prstGeom prst="rect">
              <a:avLst/>
            </a:prstGeom>
            <a:noFill/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345" tIns="45672" rIns="91345" bIns="45672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100" i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Design-time (SDC)</a:t>
              </a:r>
            </a:p>
          </p:txBody>
        </p:sp>
        <p:sp>
          <p:nvSpPr>
            <p:cNvPr id="175" name="圆角矩形 25"/>
            <p:cNvSpPr/>
            <p:nvPr/>
          </p:nvSpPr>
          <p:spPr>
            <a:xfrm>
              <a:off x="1508337" y="2507608"/>
              <a:ext cx="2499521" cy="41510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</a:pPr>
              <a:r>
                <a:rPr lang="en-US" altLang="zh-CN" sz="1000" dirty="0">
                  <a:latin typeface="+mn-lt"/>
                  <a:ea typeface="微软雅黑" panose="020B0503020204020204" pitchFamily="34" charset="-122"/>
                </a:rPr>
                <a:t>Policy Creation &amp; Validation</a:t>
              </a:r>
            </a:p>
          </p:txBody>
        </p:sp>
        <p:sp>
          <p:nvSpPr>
            <p:cNvPr id="176" name="圆角矩形 26"/>
            <p:cNvSpPr/>
            <p:nvPr/>
          </p:nvSpPr>
          <p:spPr>
            <a:xfrm>
              <a:off x="1508338" y="2956123"/>
              <a:ext cx="2481671" cy="3513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9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Analytic Application Design</a:t>
              </a:r>
            </a:p>
          </p:txBody>
        </p:sp>
        <p:sp>
          <p:nvSpPr>
            <p:cNvPr id="177" name="圆角矩形 27"/>
            <p:cNvSpPr/>
            <p:nvPr/>
          </p:nvSpPr>
          <p:spPr>
            <a:xfrm>
              <a:off x="871679" y="4813329"/>
              <a:ext cx="2622132" cy="836354"/>
            </a:xfrm>
            <a:prstGeom prst="roundRect">
              <a:avLst>
                <a:gd name="adj" fmla="val 9873"/>
              </a:avLst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</a:pPr>
              <a:r>
                <a:rPr lang="en-US" altLang="zh-CN" sz="1000" dirty="0">
                  <a:latin typeface="+mn-lt"/>
                  <a:ea typeface="微软雅黑" panose="020B0503020204020204" pitchFamily="34" charset="-122"/>
                </a:rPr>
                <a:t>Recipe / Engineering Rules &amp; Policy Distribution</a:t>
              </a:r>
            </a:p>
          </p:txBody>
        </p:sp>
        <p:sp>
          <p:nvSpPr>
            <p:cNvPr id="179" name="圆角矩形 29"/>
            <p:cNvSpPr/>
            <p:nvPr/>
          </p:nvSpPr>
          <p:spPr>
            <a:xfrm rot="16200000">
              <a:off x="341608" y="2003816"/>
              <a:ext cx="1628016" cy="60515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VNF SDK</a:t>
              </a:r>
            </a:p>
          </p:txBody>
        </p:sp>
        <p:sp>
          <p:nvSpPr>
            <p:cNvPr id="180" name="圆角矩形 30"/>
            <p:cNvSpPr/>
            <p:nvPr/>
          </p:nvSpPr>
          <p:spPr>
            <a:xfrm>
              <a:off x="4198410" y="1180221"/>
              <a:ext cx="1420512" cy="667148"/>
            </a:xfrm>
            <a:prstGeom prst="roundRect">
              <a:avLst>
                <a:gd name="adj" fmla="val 9045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latin typeface="+mn-lt"/>
                  <a:ea typeface="微软雅黑" panose="020B0503020204020204" pitchFamily="34" charset="-122"/>
                </a:rPr>
                <a:t>ONAP Operations Management (OOM)</a:t>
              </a:r>
            </a:p>
          </p:txBody>
        </p:sp>
        <p:sp>
          <p:nvSpPr>
            <p:cNvPr id="181" name="圆角矩形 31"/>
            <p:cNvSpPr/>
            <p:nvPr/>
          </p:nvSpPr>
          <p:spPr>
            <a:xfrm>
              <a:off x="6144082" y="1964240"/>
              <a:ext cx="1890922" cy="1066411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defTabSz="913486">
                <a:buClr>
                  <a:srgbClr val="CC9900"/>
                </a:buClr>
              </a:pPr>
              <a:endParaRPr lang="en-US" altLang="zh-CN" sz="800" dirty="0">
                <a:ea typeface="微软雅黑" panose="020B0503020204020204" pitchFamily="34" charset="-122"/>
              </a:endParaRPr>
            </a:p>
          </p:txBody>
        </p:sp>
        <p:sp>
          <p:nvSpPr>
            <p:cNvPr id="190" name="圆角矩形 32"/>
            <p:cNvSpPr/>
            <p:nvPr/>
          </p:nvSpPr>
          <p:spPr>
            <a:xfrm>
              <a:off x="4103444" y="1964024"/>
              <a:ext cx="1995500" cy="1066627"/>
            </a:xfrm>
            <a:prstGeom prst="roundRect">
              <a:avLst/>
            </a:prstGeom>
            <a:solidFill>
              <a:srgbClr val="CC99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3486">
                <a:buClr>
                  <a:srgbClr val="CC9900"/>
                </a:buClr>
                <a:defRPr/>
              </a:pP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92" name="圆角矩形 47"/>
            <p:cNvSpPr/>
            <p:nvPr/>
          </p:nvSpPr>
          <p:spPr>
            <a:xfrm>
              <a:off x="6965478" y="1187658"/>
              <a:ext cx="4495360" cy="407354"/>
            </a:xfrm>
            <a:prstGeom prst="round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9525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1050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External Data Movement &amp; APIs</a:t>
              </a:r>
            </a:p>
          </p:txBody>
        </p:sp>
        <p:sp>
          <p:nvSpPr>
            <p:cNvPr id="194" name="圆角矩形 48"/>
            <p:cNvSpPr/>
            <p:nvPr/>
          </p:nvSpPr>
          <p:spPr>
            <a:xfrm>
              <a:off x="4080847" y="3219415"/>
              <a:ext cx="7401532" cy="449406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Common</a:t>
              </a:r>
            </a:p>
            <a:p>
              <a:pPr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 Service</a:t>
              </a:r>
              <a:endParaRPr lang="zh-CN" altLang="en-US" sz="10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6" name="圆角矩形 51"/>
            <p:cNvSpPr/>
            <p:nvPr/>
          </p:nvSpPr>
          <p:spPr>
            <a:xfrm>
              <a:off x="8035004" y="3315202"/>
              <a:ext cx="1655619" cy="26243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Micro Services Bus</a:t>
              </a:r>
            </a:p>
          </p:txBody>
        </p:sp>
        <p:sp>
          <p:nvSpPr>
            <p:cNvPr id="240" name="圆角矩形 55"/>
            <p:cNvSpPr/>
            <p:nvPr/>
          </p:nvSpPr>
          <p:spPr>
            <a:xfrm>
              <a:off x="853037" y="671172"/>
              <a:ext cx="5174058" cy="452705"/>
            </a:xfrm>
            <a:prstGeom prst="roundRect">
              <a:avLst>
                <a:gd name="adj" fmla="val 16483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5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ONAP Portal – Design Studio &amp; Dashboard</a:t>
              </a:r>
            </a:p>
          </p:txBody>
        </p:sp>
        <p:sp>
          <p:nvSpPr>
            <p:cNvPr id="202" name="矩形 69"/>
            <p:cNvSpPr/>
            <p:nvPr/>
          </p:nvSpPr>
          <p:spPr bwMode="auto">
            <a:xfrm>
              <a:off x="4444178" y="6147990"/>
              <a:ext cx="7244169" cy="3660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3486">
                <a:buClr>
                  <a:srgbClr val="CC9900"/>
                </a:buClr>
                <a:defRPr/>
              </a:pPr>
              <a:r>
                <a:rPr lang="en-US" altLang="zh-CN" sz="1000" i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Infrastructure</a:t>
              </a:r>
            </a:p>
          </p:txBody>
        </p:sp>
        <p:sp>
          <p:nvSpPr>
            <p:cNvPr id="203" name="圆角矩形 188"/>
            <p:cNvSpPr/>
            <p:nvPr/>
          </p:nvSpPr>
          <p:spPr bwMode="auto">
            <a:xfrm>
              <a:off x="6031466" y="6208809"/>
              <a:ext cx="1015883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OpenStack</a:t>
              </a:r>
            </a:p>
          </p:txBody>
        </p:sp>
        <p:sp>
          <p:nvSpPr>
            <p:cNvPr id="204" name="圆角矩形 65"/>
            <p:cNvSpPr/>
            <p:nvPr/>
          </p:nvSpPr>
          <p:spPr bwMode="auto">
            <a:xfrm>
              <a:off x="9309449" y="6208809"/>
              <a:ext cx="669985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Azure</a:t>
              </a:r>
            </a:p>
          </p:txBody>
        </p:sp>
        <p:sp>
          <p:nvSpPr>
            <p:cNvPr id="205" name="圆角矩形 66"/>
            <p:cNvSpPr/>
            <p:nvPr/>
          </p:nvSpPr>
          <p:spPr bwMode="auto">
            <a:xfrm>
              <a:off x="7154543" y="6208809"/>
              <a:ext cx="910383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VMware</a:t>
              </a:r>
            </a:p>
          </p:txBody>
        </p:sp>
        <p:sp>
          <p:nvSpPr>
            <p:cNvPr id="206" name="圆角矩形 67"/>
            <p:cNvSpPr/>
            <p:nvPr/>
          </p:nvSpPr>
          <p:spPr bwMode="auto">
            <a:xfrm>
              <a:off x="8206440" y="6208809"/>
              <a:ext cx="1015883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RackSpace</a:t>
              </a:r>
            </a:p>
          </p:txBody>
        </p:sp>
        <p:sp>
          <p:nvSpPr>
            <p:cNvPr id="207" name="圆角矩形 68"/>
            <p:cNvSpPr/>
            <p:nvPr/>
          </p:nvSpPr>
          <p:spPr bwMode="auto">
            <a:xfrm>
              <a:off x="10156158" y="6208809"/>
              <a:ext cx="582754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......</a:t>
              </a:r>
            </a:p>
          </p:txBody>
        </p:sp>
        <p:grpSp>
          <p:nvGrpSpPr>
            <p:cNvPr id="208" name="组合 665"/>
            <p:cNvGrpSpPr>
              <a:grpSpLocks noChangeAspect="1"/>
            </p:cNvGrpSpPr>
            <p:nvPr/>
          </p:nvGrpSpPr>
          <p:grpSpPr>
            <a:xfrm>
              <a:off x="11210130" y="6231009"/>
              <a:ext cx="322878" cy="266422"/>
              <a:chOff x="1160462" y="15679738"/>
              <a:chExt cx="700088" cy="577850"/>
            </a:xfrm>
          </p:grpSpPr>
          <p:sp>
            <p:nvSpPr>
              <p:cNvPr id="236" name="AutoShape 26"/>
              <p:cNvSpPr>
                <a:spLocks noChangeAspect="1" noChangeArrowheads="1" noTextEdit="1"/>
              </p:cNvSpPr>
              <p:nvPr/>
            </p:nvSpPr>
            <p:spPr bwMode="auto">
              <a:xfrm>
                <a:off x="1171575" y="15687675"/>
                <a:ext cx="674688" cy="56197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vert="horz" wrap="square" lIns="91345" tIns="45672" rIns="91345" bIns="45672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6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8"/>
              <p:cNvSpPr/>
              <p:nvPr/>
            </p:nvSpPr>
            <p:spPr bwMode="auto">
              <a:xfrm>
                <a:off x="1171575" y="15889288"/>
                <a:ext cx="677863" cy="3683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81" y="42"/>
                  </a:cxn>
                  <a:cxn ang="0">
                    <a:pos x="174" y="52"/>
                  </a:cxn>
                  <a:cxn ang="0">
                    <a:pos x="107" y="93"/>
                  </a:cxn>
                  <a:cxn ang="0">
                    <a:pos x="74" y="93"/>
                  </a:cxn>
                  <a:cxn ang="0">
                    <a:pos x="7" y="52"/>
                  </a:cxn>
                  <a:cxn ang="0">
                    <a:pos x="0" y="42"/>
                  </a:cxn>
                  <a:cxn ang="0">
                    <a:pos x="0" y="0"/>
                  </a:cxn>
                  <a:cxn ang="0">
                    <a:pos x="181" y="0"/>
                  </a:cxn>
                </a:cxnLst>
                <a:rect l="0" t="0" r="r" b="b"/>
                <a:pathLst>
                  <a:path w="181" h="98">
                    <a:moveTo>
                      <a:pt x="181" y="0"/>
                    </a:moveTo>
                    <a:cubicBezTo>
                      <a:pt x="181" y="42"/>
                      <a:pt x="181" y="42"/>
                      <a:pt x="181" y="42"/>
                    </a:cubicBezTo>
                    <a:cubicBezTo>
                      <a:pt x="181" y="46"/>
                      <a:pt x="179" y="50"/>
                      <a:pt x="174" y="52"/>
                    </a:cubicBezTo>
                    <a:cubicBezTo>
                      <a:pt x="107" y="93"/>
                      <a:pt x="107" y="93"/>
                      <a:pt x="107" y="93"/>
                    </a:cubicBezTo>
                    <a:cubicBezTo>
                      <a:pt x="98" y="98"/>
                      <a:pt x="83" y="98"/>
                      <a:pt x="74" y="93"/>
                    </a:cubicBezTo>
                    <a:cubicBezTo>
                      <a:pt x="7" y="52"/>
                      <a:pt x="7" y="52"/>
                      <a:pt x="7" y="52"/>
                    </a:cubicBezTo>
                    <a:cubicBezTo>
                      <a:pt x="2" y="50"/>
                      <a:pt x="0" y="46"/>
                      <a:pt x="0" y="4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7BB73F"/>
              </a:solidFill>
              <a:ln w="9525">
                <a:noFill/>
                <a:round/>
              </a:ln>
            </p:spPr>
            <p:txBody>
              <a:bodyPr vert="horz" wrap="square" lIns="91345" tIns="45672" rIns="91345" bIns="45672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6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9"/>
              <p:cNvSpPr/>
              <p:nvPr/>
            </p:nvSpPr>
            <p:spPr bwMode="auto">
              <a:xfrm>
                <a:off x="1160462" y="15679738"/>
                <a:ext cx="700088" cy="420688"/>
              </a:xfrm>
              <a:custGeom>
                <a:avLst/>
                <a:gdLst/>
                <a:ahLst/>
                <a:cxnLst>
                  <a:cxn ang="0">
                    <a:pos x="110" y="106"/>
                  </a:cxn>
                  <a:cxn ang="0">
                    <a:pos x="77" y="106"/>
                  </a:cxn>
                  <a:cxn ang="0">
                    <a:pos x="10" y="66"/>
                  </a:cxn>
                  <a:cxn ang="0">
                    <a:pos x="10" y="46"/>
                  </a:cxn>
                  <a:cxn ang="0">
                    <a:pos x="77" y="6"/>
                  </a:cxn>
                  <a:cxn ang="0">
                    <a:pos x="110" y="6"/>
                  </a:cxn>
                  <a:cxn ang="0">
                    <a:pos x="177" y="46"/>
                  </a:cxn>
                  <a:cxn ang="0">
                    <a:pos x="177" y="66"/>
                  </a:cxn>
                  <a:cxn ang="0">
                    <a:pos x="110" y="106"/>
                  </a:cxn>
                </a:cxnLst>
                <a:rect l="0" t="0" r="r" b="b"/>
                <a:pathLst>
                  <a:path w="187" h="112">
                    <a:moveTo>
                      <a:pt x="110" y="106"/>
                    </a:moveTo>
                    <a:cubicBezTo>
                      <a:pt x="101" y="112"/>
                      <a:pt x="86" y="112"/>
                      <a:pt x="77" y="10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0" y="61"/>
                      <a:pt x="0" y="52"/>
                      <a:pt x="10" y="4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86" y="0"/>
                      <a:pt x="101" y="0"/>
                      <a:pt x="110" y="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87" y="52"/>
                      <a:pt x="187" y="61"/>
                      <a:pt x="177" y="66"/>
                    </a:cubicBezTo>
                    <a:lnTo>
                      <a:pt x="110" y="106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</a:ln>
            </p:spPr>
            <p:txBody>
              <a:bodyPr vert="horz" wrap="square" lIns="91345" tIns="45672" rIns="91345" bIns="45672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6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30"/>
              <p:cNvSpPr>
                <a:spLocks noEditPoints="1"/>
              </p:cNvSpPr>
              <p:nvPr/>
            </p:nvSpPr>
            <p:spPr bwMode="auto">
              <a:xfrm>
                <a:off x="1317625" y="15770225"/>
                <a:ext cx="385763" cy="228600"/>
              </a:xfrm>
              <a:custGeom>
                <a:avLst/>
                <a:gdLst/>
                <a:ahLst/>
                <a:cxnLst>
                  <a:cxn ang="0">
                    <a:pos x="83" y="60"/>
                  </a:cxn>
                  <a:cxn ang="0">
                    <a:pos x="83" y="40"/>
                  </a:cxn>
                  <a:cxn ang="0">
                    <a:pos x="76" y="41"/>
                  </a:cxn>
                  <a:cxn ang="0">
                    <a:pos x="75" y="52"/>
                  </a:cxn>
                  <a:cxn ang="0">
                    <a:pos x="57" y="41"/>
                  </a:cxn>
                  <a:cxn ang="0">
                    <a:pos x="58" y="41"/>
                  </a:cxn>
                  <a:cxn ang="0">
                    <a:pos x="66" y="38"/>
                  </a:cxn>
                  <a:cxn ang="0">
                    <a:pos x="94" y="21"/>
                  </a:cxn>
                  <a:cxn ang="0">
                    <a:pos x="94" y="32"/>
                  </a:cxn>
                  <a:cxn ang="0">
                    <a:pos x="102" y="32"/>
                  </a:cxn>
                  <a:cxn ang="0">
                    <a:pos x="103" y="12"/>
                  </a:cxn>
                  <a:cxn ang="0">
                    <a:pos x="70" y="12"/>
                  </a:cxn>
                  <a:cxn ang="0">
                    <a:pos x="70" y="17"/>
                  </a:cxn>
                  <a:cxn ang="0">
                    <a:pos x="88" y="17"/>
                  </a:cxn>
                  <a:cxn ang="0">
                    <a:pos x="71" y="27"/>
                  </a:cxn>
                  <a:cxn ang="0">
                    <a:pos x="71" y="26"/>
                  </a:cxn>
                  <a:cxn ang="0">
                    <a:pos x="66" y="22"/>
                  </a:cxn>
                  <a:cxn ang="0">
                    <a:pos x="39" y="6"/>
                  </a:cxn>
                  <a:cxn ang="0">
                    <a:pos x="57" y="5"/>
                  </a:cxn>
                  <a:cxn ang="0">
                    <a:pos x="57" y="0"/>
                  </a:cxn>
                  <a:cxn ang="0">
                    <a:pos x="24" y="1"/>
                  </a:cxn>
                  <a:cxn ang="0">
                    <a:pos x="24" y="21"/>
                  </a:cxn>
                  <a:cxn ang="0">
                    <a:pos x="31" y="21"/>
                  </a:cxn>
                  <a:cxn ang="0">
                    <a:pos x="32" y="9"/>
                  </a:cxn>
                  <a:cxn ang="0">
                    <a:pos x="48" y="19"/>
                  </a:cxn>
                  <a:cxn ang="0">
                    <a:pos x="47" y="19"/>
                  </a:cxn>
                  <a:cxn ang="0">
                    <a:pos x="39" y="22"/>
                  </a:cxn>
                  <a:cxn ang="0">
                    <a:pos x="36" y="24"/>
                  </a:cxn>
                  <a:cxn ang="0">
                    <a:pos x="8" y="40"/>
                  </a:cxn>
                  <a:cxn ang="0">
                    <a:pos x="9" y="30"/>
                  </a:cxn>
                  <a:cxn ang="0">
                    <a:pos x="1" y="30"/>
                  </a:cxn>
                  <a:cxn ang="0">
                    <a:pos x="0" y="50"/>
                  </a:cxn>
                  <a:cxn ang="0">
                    <a:pos x="33" y="49"/>
                  </a:cxn>
                  <a:cxn ang="0">
                    <a:pos x="33" y="44"/>
                  </a:cxn>
                  <a:cxn ang="0">
                    <a:pos x="14" y="44"/>
                  </a:cxn>
                  <a:cxn ang="0">
                    <a:pos x="33" y="33"/>
                  </a:cxn>
                  <a:cxn ang="0">
                    <a:pos x="34" y="34"/>
                  </a:cxn>
                  <a:cxn ang="0">
                    <a:pos x="38" y="39"/>
                  </a:cxn>
                  <a:cxn ang="0">
                    <a:pos x="42" y="40"/>
                  </a:cxn>
                  <a:cxn ang="0">
                    <a:pos x="68" y="55"/>
                  </a:cxn>
                  <a:cxn ang="0">
                    <a:pos x="50" y="56"/>
                  </a:cxn>
                  <a:cxn ang="0">
                    <a:pos x="50" y="61"/>
                  </a:cxn>
                  <a:cxn ang="0">
                    <a:pos x="83" y="60"/>
                  </a:cxn>
                  <a:cxn ang="0">
                    <a:pos x="52" y="36"/>
                  </a:cxn>
                  <a:cxn ang="0">
                    <a:pos x="45" y="34"/>
                  </a:cxn>
                  <a:cxn ang="0">
                    <a:pos x="46" y="26"/>
                  </a:cxn>
                  <a:cxn ang="0">
                    <a:pos x="52" y="24"/>
                  </a:cxn>
                  <a:cxn ang="0">
                    <a:pos x="59" y="26"/>
                  </a:cxn>
                  <a:cxn ang="0">
                    <a:pos x="59" y="34"/>
                  </a:cxn>
                  <a:cxn ang="0">
                    <a:pos x="52" y="36"/>
                  </a:cxn>
                </a:cxnLst>
                <a:rect l="0" t="0" r="r" b="b"/>
                <a:pathLst>
                  <a:path w="103" h="61">
                    <a:moveTo>
                      <a:pt x="83" y="60"/>
                    </a:moveTo>
                    <a:cubicBezTo>
                      <a:pt x="83" y="59"/>
                      <a:pt x="83" y="41"/>
                      <a:pt x="83" y="40"/>
                    </a:cubicBezTo>
                    <a:cubicBezTo>
                      <a:pt x="82" y="40"/>
                      <a:pt x="77" y="41"/>
                      <a:pt x="76" y="41"/>
                    </a:cubicBezTo>
                    <a:cubicBezTo>
                      <a:pt x="75" y="42"/>
                      <a:pt x="75" y="52"/>
                      <a:pt x="75" y="52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61" y="40"/>
                      <a:pt x="64" y="39"/>
                      <a:pt x="66" y="38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31"/>
                      <a:pt x="94" y="32"/>
                    </a:cubicBezTo>
                    <a:cubicBezTo>
                      <a:pt x="96" y="32"/>
                      <a:pt x="100" y="32"/>
                      <a:pt x="102" y="32"/>
                    </a:cubicBezTo>
                    <a:cubicBezTo>
                      <a:pt x="102" y="31"/>
                      <a:pt x="103" y="13"/>
                      <a:pt x="103" y="12"/>
                    </a:cubicBezTo>
                    <a:cubicBezTo>
                      <a:pt x="101" y="12"/>
                      <a:pt x="72" y="12"/>
                      <a:pt x="70" y="12"/>
                    </a:cubicBezTo>
                    <a:cubicBezTo>
                      <a:pt x="70" y="13"/>
                      <a:pt x="70" y="17"/>
                      <a:pt x="70" y="17"/>
                    </a:cubicBezTo>
                    <a:cubicBezTo>
                      <a:pt x="72" y="17"/>
                      <a:pt x="88" y="17"/>
                      <a:pt x="88" y="17"/>
                    </a:cubicBezTo>
                    <a:cubicBezTo>
                      <a:pt x="71" y="27"/>
                      <a:pt x="71" y="27"/>
                      <a:pt x="71" y="27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0" y="25"/>
                      <a:pt x="68" y="23"/>
                      <a:pt x="66" y="2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55" y="5"/>
                      <a:pt x="57" y="5"/>
                    </a:cubicBezTo>
                    <a:cubicBezTo>
                      <a:pt x="57" y="5"/>
                      <a:pt x="57" y="1"/>
                      <a:pt x="57" y="0"/>
                    </a:cubicBezTo>
                    <a:cubicBezTo>
                      <a:pt x="55" y="0"/>
                      <a:pt x="26" y="1"/>
                      <a:pt x="24" y="1"/>
                    </a:cubicBezTo>
                    <a:cubicBezTo>
                      <a:pt x="24" y="2"/>
                      <a:pt x="23" y="20"/>
                      <a:pt x="24" y="21"/>
                    </a:cubicBezTo>
                    <a:cubicBezTo>
                      <a:pt x="25" y="21"/>
                      <a:pt x="30" y="21"/>
                      <a:pt x="31" y="21"/>
                    </a:cubicBezTo>
                    <a:cubicBezTo>
                      <a:pt x="31" y="19"/>
                      <a:pt x="32" y="9"/>
                      <a:pt x="32" y="9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4" y="20"/>
                      <a:pt x="41" y="21"/>
                      <a:pt x="39" y="22"/>
                    </a:cubicBezTo>
                    <a:cubicBezTo>
                      <a:pt x="39" y="22"/>
                      <a:pt x="37" y="24"/>
                      <a:pt x="36" y="24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9" y="31"/>
                      <a:pt x="9" y="30"/>
                    </a:cubicBezTo>
                    <a:cubicBezTo>
                      <a:pt x="7" y="30"/>
                      <a:pt x="2" y="30"/>
                      <a:pt x="1" y="30"/>
                    </a:cubicBezTo>
                    <a:cubicBezTo>
                      <a:pt x="1" y="31"/>
                      <a:pt x="0" y="49"/>
                      <a:pt x="0" y="50"/>
                    </a:cubicBezTo>
                    <a:cubicBezTo>
                      <a:pt x="2" y="49"/>
                      <a:pt x="33" y="49"/>
                      <a:pt x="33" y="49"/>
                    </a:cubicBezTo>
                    <a:cubicBezTo>
                      <a:pt x="33" y="48"/>
                      <a:pt x="33" y="45"/>
                      <a:pt x="33" y="44"/>
                    </a:cubicBezTo>
                    <a:cubicBezTo>
                      <a:pt x="32" y="44"/>
                      <a:pt x="14" y="44"/>
                      <a:pt x="14" y="44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6"/>
                      <a:pt x="36" y="37"/>
                      <a:pt x="38" y="39"/>
                    </a:cubicBezTo>
                    <a:cubicBezTo>
                      <a:pt x="38" y="39"/>
                      <a:pt x="42" y="40"/>
                      <a:pt x="42" y="40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68" y="55"/>
                      <a:pt x="52" y="56"/>
                      <a:pt x="50" y="56"/>
                    </a:cubicBezTo>
                    <a:cubicBezTo>
                      <a:pt x="50" y="57"/>
                      <a:pt x="50" y="60"/>
                      <a:pt x="50" y="61"/>
                    </a:cubicBezTo>
                    <a:cubicBezTo>
                      <a:pt x="52" y="61"/>
                      <a:pt x="81" y="60"/>
                      <a:pt x="83" y="60"/>
                    </a:cubicBezTo>
                    <a:close/>
                    <a:moveTo>
                      <a:pt x="52" y="36"/>
                    </a:moveTo>
                    <a:cubicBezTo>
                      <a:pt x="50" y="36"/>
                      <a:pt x="47" y="35"/>
                      <a:pt x="45" y="34"/>
                    </a:cubicBezTo>
                    <a:cubicBezTo>
                      <a:pt x="42" y="32"/>
                      <a:pt x="42" y="29"/>
                      <a:pt x="46" y="26"/>
                    </a:cubicBezTo>
                    <a:cubicBezTo>
                      <a:pt x="47" y="25"/>
                      <a:pt x="50" y="25"/>
                      <a:pt x="52" y="24"/>
                    </a:cubicBezTo>
                    <a:cubicBezTo>
                      <a:pt x="55" y="24"/>
                      <a:pt x="58" y="25"/>
                      <a:pt x="59" y="26"/>
                    </a:cubicBezTo>
                    <a:cubicBezTo>
                      <a:pt x="63" y="28"/>
                      <a:pt x="63" y="32"/>
                      <a:pt x="59" y="34"/>
                    </a:cubicBezTo>
                    <a:cubicBezTo>
                      <a:pt x="57" y="35"/>
                      <a:pt x="55" y="36"/>
                      <a:pt x="52" y="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 vert="horz" wrap="square" lIns="91345" tIns="45672" rIns="91345" bIns="45672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600">
                  <a:latin typeface="+mn-lt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09" name="Picture 208" descr="图片23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98718" y="6228473"/>
              <a:ext cx="339371" cy="267057"/>
            </a:xfrm>
            <a:prstGeom prst="rect">
              <a:avLst/>
            </a:prstGeom>
            <a:noFill/>
          </p:spPr>
        </p:pic>
        <p:sp>
          <p:nvSpPr>
            <p:cNvPr id="219" name="圆角矩形 25"/>
            <p:cNvSpPr/>
            <p:nvPr/>
          </p:nvSpPr>
          <p:spPr>
            <a:xfrm>
              <a:off x="1508338" y="1603324"/>
              <a:ext cx="2513296" cy="44163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1000" dirty="0">
                  <a:ea typeface="微软雅黑" panose="020B0503020204020204" pitchFamily="34" charset="-122"/>
                </a:rPr>
                <a:t>Resource Onboarding</a:t>
              </a:r>
            </a:p>
          </p:txBody>
        </p:sp>
        <p:sp>
          <p:nvSpPr>
            <p:cNvPr id="220" name="圆角矩形 20"/>
            <p:cNvSpPr/>
            <p:nvPr/>
          </p:nvSpPr>
          <p:spPr>
            <a:xfrm>
              <a:off x="1508338" y="2078367"/>
              <a:ext cx="2513296" cy="39583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1000" dirty="0">
                  <a:ea typeface="微软雅黑" panose="020B0503020204020204" pitchFamily="34" charset="-122"/>
                </a:rPr>
                <a:t>Service &amp; Product Design</a:t>
              </a:r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224" name="圆角矩形 51"/>
            <p:cNvSpPr/>
            <p:nvPr/>
          </p:nvSpPr>
          <p:spPr>
            <a:xfrm>
              <a:off x="5402533" y="3303487"/>
              <a:ext cx="774080" cy="257599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DMaaP</a:t>
              </a: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225" name="圆角矩形 51"/>
            <p:cNvSpPr/>
            <p:nvPr/>
          </p:nvSpPr>
          <p:spPr>
            <a:xfrm>
              <a:off x="6267451" y="3303266"/>
              <a:ext cx="754938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AAF</a:t>
              </a:r>
            </a:p>
          </p:txBody>
        </p:sp>
        <p:sp>
          <p:nvSpPr>
            <p:cNvPr id="69" name="圆角矩形 55"/>
            <p:cNvSpPr/>
            <p:nvPr/>
          </p:nvSpPr>
          <p:spPr>
            <a:xfrm>
              <a:off x="7720421" y="499896"/>
              <a:ext cx="2669162" cy="380221"/>
            </a:xfrm>
            <a:prstGeom prst="roundRect">
              <a:avLst>
                <a:gd name="adj" fmla="val 16483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50" dirty="0" smtClean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BSS/OSS</a:t>
              </a:r>
              <a:endParaRPr lang="en-US" altLang="zh-CN" sz="105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3" name="Flowchart: Magnetic Disk 2"/>
            <p:cNvSpPr/>
            <p:nvPr/>
          </p:nvSpPr>
          <p:spPr>
            <a:xfrm>
              <a:off x="1572838" y="3337655"/>
              <a:ext cx="2370220" cy="1353582"/>
            </a:xfrm>
            <a:prstGeom prst="flowChartMagneticDisk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316077" y="3388876"/>
              <a:ext cx="816042" cy="3482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50" kern="1200" dirty="0">
                  <a:ea typeface="微软雅黑" panose="020B0503020204020204" pitchFamily="34" charset="-122"/>
                </a:rPr>
                <a:t>Catalog</a:t>
              </a:r>
              <a:endParaRPr lang="zh-CN" altLang="en-US" sz="1050" kern="1200" dirty="0">
                <a:ea typeface="微软雅黑" panose="020B0503020204020204" pitchFamily="34" charset="-122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637823" y="3817791"/>
              <a:ext cx="1048500" cy="745457"/>
              <a:chOff x="1490235" y="3827528"/>
              <a:chExt cx="1049593" cy="746234"/>
            </a:xfrm>
          </p:grpSpPr>
          <p:sp>
            <p:nvSpPr>
              <p:cNvPr id="85" name="Rounded Rectangle 314"/>
              <p:cNvSpPr/>
              <p:nvPr/>
            </p:nvSpPr>
            <p:spPr>
              <a:xfrm>
                <a:off x="1490235" y="3827528"/>
                <a:ext cx="1049593" cy="227669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Products</a:t>
                </a:r>
              </a:p>
            </p:txBody>
          </p:sp>
          <p:sp>
            <p:nvSpPr>
              <p:cNvPr id="89" name="Rounded Rectangle 314"/>
              <p:cNvSpPr/>
              <p:nvPr/>
            </p:nvSpPr>
            <p:spPr>
              <a:xfrm>
                <a:off x="1490235" y="4080662"/>
                <a:ext cx="1049593" cy="241364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Resources</a:t>
                </a:r>
              </a:p>
            </p:txBody>
          </p:sp>
          <p:sp>
            <p:nvSpPr>
              <p:cNvPr id="91" name="Rounded Rectangle 314"/>
              <p:cNvSpPr/>
              <p:nvPr/>
            </p:nvSpPr>
            <p:spPr>
              <a:xfrm>
                <a:off x="1490235" y="4332398"/>
                <a:ext cx="1049593" cy="241364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Eng. Rules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737704" y="3817792"/>
              <a:ext cx="1104118" cy="748938"/>
              <a:chOff x="2591262" y="3849063"/>
              <a:chExt cx="1105269" cy="749719"/>
            </a:xfrm>
          </p:grpSpPr>
          <p:sp>
            <p:nvSpPr>
              <p:cNvPr id="88" name="Rounded Rectangle 314"/>
              <p:cNvSpPr/>
              <p:nvPr/>
            </p:nvSpPr>
            <p:spPr>
              <a:xfrm>
                <a:off x="2591262" y="3849063"/>
                <a:ext cx="1098521" cy="227471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Services</a:t>
                </a:r>
              </a:p>
            </p:txBody>
          </p:sp>
          <p:sp>
            <p:nvSpPr>
              <p:cNvPr id="90" name="Rounded Rectangle 314"/>
              <p:cNvSpPr/>
              <p:nvPr/>
            </p:nvSpPr>
            <p:spPr>
              <a:xfrm>
                <a:off x="2591262" y="4101584"/>
                <a:ext cx="1098497" cy="238008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Policies</a:t>
                </a:r>
              </a:p>
            </p:txBody>
          </p:sp>
          <p:sp>
            <p:nvSpPr>
              <p:cNvPr id="92" name="Rounded Rectangle 314"/>
              <p:cNvSpPr/>
              <p:nvPr/>
            </p:nvSpPr>
            <p:spPr>
              <a:xfrm>
                <a:off x="2591262" y="4348979"/>
                <a:ext cx="1105269" cy="249803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Analytics</a:t>
                </a:r>
              </a:p>
            </p:txBody>
          </p:sp>
        </p:grpSp>
        <p:sp>
          <p:nvSpPr>
            <p:cNvPr id="93" name="圆角矩形 29"/>
            <p:cNvSpPr/>
            <p:nvPr/>
          </p:nvSpPr>
          <p:spPr>
            <a:xfrm rot="16200000">
              <a:off x="389751" y="3662376"/>
              <a:ext cx="1569017" cy="60515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Testing &amp; Certification</a:t>
              </a:r>
            </a:p>
          </p:txBody>
        </p:sp>
        <p:sp>
          <p:nvSpPr>
            <p:cNvPr id="94" name="圆角矩形 31"/>
            <p:cNvSpPr/>
            <p:nvPr/>
          </p:nvSpPr>
          <p:spPr>
            <a:xfrm>
              <a:off x="8101678" y="1964023"/>
              <a:ext cx="2183292" cy="108363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5" name="Arrow: Right 4"/>
            <p:cNvSpPr/>
            <p:nvPr/>
          </p:nvSpPr>
          <p:spPr>
            <a:xfrm>
              <a:off x="3493811" y="4931907"/>
              <a:ext cx="570916" cy="691581"/>
            </a:xfrm>
            <a:prstGeom prst="rightArrow">
              <a:avLst/>
            </a:prstGeom>
            <a:solidFill>
              <a:srgbClr val="F2DEAC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flipH="1">
              <a:off x="4188770" y="3996971"/>
              <a:ext cx="1572041" cy="152362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198411" y="4045223"/>
              <a:ext cx="1480127" cy="2996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Multi-VIM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256353" y="5094771"/>
              <a:ext cx="514447" cy="35847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Open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/>
                <a:t>Stack</a:t>
              </a:r>
              <a:endParaRPr lang="en-US" sz="5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805471" y="5082172"/>
              <a:ext cx="398798" cy="37107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AWS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232232" y="4297158"/>
              <a:ext cx="1472752" cy="675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Model Driven 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Infrastructure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 Adaption Layer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244022" y="5066757"/>
              <a:ext cx="398798" cy="37821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Azure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 flipH="1">
              <a:off x="5848334" y="3996971"/>
              <a:ext cx="2686216" cy="15236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025338" y="4922350"/>
              <a:ext cx="2404138" cy="55159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Cylinder 53"/>
            <p:cNvSpPr/>
            <p:nvPr/>
          </p:nvSpPr>
          <p:spPr>
            <a:xfrm>
              <a:off x="5913581" y="4336568"/>
              <a:ext cx="709607" cy="531957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646059" y="4366480"/>
              <a:ext cx="849630" cy="4614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91066" y="4905206"/>
              <a:ext cx="966224" cy="2866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Adaption Layer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651848" y="4382232"/>
              <a:ext cx="833846" cy="450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Service Logic</a:t>
              </a:r>
            </a:p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 Interpreter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932606" y="4388214"/>
              <a:ext cx="700223" cy="450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sym typeface="Calibri"/>
                </a:rPr>
                <a:t>Config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/>
                <a:t>Database</a:t>
              </a:r>
              <a:endParaRPr lang="en-US" sz="8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6088453" y="5181914"/>
              <a:ext cx="2306760" cy="252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766252" y="5181914"/>
              <a:ext cx="289390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Yang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49266" y="5181914"/>
              <a:ext cx="400416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 err="1">
                  <a:solidFill>
                    <a:srgbClr val="000000"/>
                  </a:solidFill>
                  <a:sym typeface="Calibri"/>
                </a:rPr>
                <a:t>Netconf</a:t>
              </a:r>
              <a:endParaRPr lang="en-US" sz="5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23906" y="5191189"/>
              <a:ext cx="225337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CLI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554390" y="4385784"/>
              <a:ext cx="911615" cy="4614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/>
              <a:r>
                <a:rPr lang="en-US" sz="800" dirty="0"/>
                <a:t>Life Cycle </a:t>
              </a:r>
              <a:r>
                <a:rPr lang="en-US" sz="800" dirty="0" err="1"/>
                <a:t>Mgmt</a:t>
              </a:r>
              <a:r>
                <a:rPr lang="en-US" sz="800" dirty="0"/>
                <a:t> DGs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883442" y="4014297"/>
              <a:ext cx="2601856" cy="307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L0-3 Network Controller</a:t>
              </a:r>
            </a:p>
          </p:txBody>
        </p:sp>
        <p:sp>
          <p:nvSpPr>
            <p:cNvPr id="65" name="圆角矩形 51"/>
            <p:cNvSpPr/>
            <p:nvPr/>
          </p:nvSpPr>
          <p:spPr>
            <a:xfrm>
              <a:off x="7135163" y="3317348"/>
              <a:ext cx="819172" cy="243961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Logging</a:t>
              </a:r>
            </a:p>
          </p:txBody>
        </p:sp>
        <p:sp>
          <p:nvSpPr>
            <p:cNvPr id="66" name="矩形 69"/>
            <p:cNvSpPr/>
            <p:nvPr/>
          </p:nvSpPr>
          <p:spPr bwMode="auto">
            <a:xfrm>
              <a:off x="5609493" y="5778317"/>
              <a:ext cx="6081762" cy="36601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3486">
                <a:buClr>
                  <a:srgbClr val="CC9900"/>
                </a:buClr>
                <a:defRPr/>
              </a:pPr>
              <a:endParaRPr lang="en-US" altLang="zh-CN" sz="1000" i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67" name="圆角矩形 51"/>
            <p:cNvSpPr/>
            <p:nvPr/>
          </p:nvSpPr>
          <p:spPr>
            <a:xfrm>
              <a:off x="5774737" y="5850536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VNF 1</a:t>
              </a:r>
            </a:p>
          </p:txBody>
        </p:sp>
        <p:sp>
          <p:nvSpPr>
            <p:cNvPr id="68" name="圆角矩形 51"/>
            <p:cNvSpPr/>
            <p:nvPr/>
          </p:nvSpPr>
          <p:spPr>
            <a:xfrm>
              <a:off x="6459650" y="5850536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VNF 2</a:t>
              </a:r>
            </a:p>
          </p:txBody>
        </p:sp>
        <p:sp>
          <p:nvSpPr>
            <p:cNvPr id="71" name="圆角矩形 51"/>
            <p:cNvSpPr/>
            <p:nvPr/>
          </p:nvSpPr>
          <p:spPr>
            <a:xfrm>
              <a:off x="8612911" y="5850536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VNF n</a:t>
              </a:r>
            </a:p>
          </p:txBody>
        </p:sp>
        <p:sp>
          <p:nvSpPr>
            <p:cNvPr id="72" name="圆角矩形 51"/>
            <p:cNvSpPr/>
            <p:nvPr/>
          </p:nvSpPr>
          <p:spPr>
            <a:xfrm>
              <a:off x="9332881" y="5850536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PNF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 flipH="1">
              <a:off x="8593251" y="4016769"/>
              <a:ext cx="3021786" cy="150382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 b="1">
                  <a:solidFill>
                    <a:schemeClr val="bg1"/>
                  </a:solidFill>
                </a:defRPr>
              </a:lvl1pPr>
            </a:lstStyle>
            <a:p>
              <a:endParaRPr lang="en-US" sz="9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667207" y="5033536"/>
              <a:ext cx="2885945" cy="41143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5" name="Cylinder 74"/>
            <p:cNvSpPr/>
            <p:nvPr/>
          </p:nvSpPr>
          <p:spPr>
            <a:xfrm>
              <a:off x="8679839" y="4494718"/>
              <a:ext cx="767168" cy="504676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672035" y="4563754"/>
              <a:ext cx="727024" cy="450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Config </a:t>
              </a:r>
              <a:r>
                <a:rPr lang="en-US" sz="800" dirty="0"/>
                <a:t>Database</a:t>
              </a:r>
              <a:endParaRPr lang="en-US" sz="8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731357" y="4996506"/>
              <a:ext cx="2821797" cy="2866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Standard &amp; </a:t>
              </a:r>
              <a:r>
                <a:rPr lang="en-US" sz="800" dirty="0" err="1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sVNFM</a:t>
              </a:r>
              <a:r>
                <a:rPr lang="en-US" sz="8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Adaption Layer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0931527" y="5204278"/>
              <a:ext cx="445254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Vendor B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0400082" y="5204278"/>
              <a:ext cx="447389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Vendor A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9473454" y="4546278"/>
              <a:ext cx="1164601" cy="4614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/>
              <a:r>
                <a:rPr lang="en-US" sz="800" dirty="0"/>
                <a:t>Service Logic Interpreter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0657948" y="4546278"/>
              <a:ext cx="876681" cy="4614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/>
              <a:r>
                <a:rPr lang="en-US" sz="800" dirty="0"/>
                <a:t>Life Cycle </a:t>
              </a:r>
              <a:r>
                <a:rPr lang="en-US" sz="800" dirty="0" err="1"/>
                <a:t>Mgmt</a:t>
              </a:r>
              <a:r>
                <a:rPr lang="en-US" sz="800" dirty="0"/>
                <a:t> </a:t>
              </a:r>
              <a:r>
                <a:rPr lang="en-US" sz="800" dirty="0" err="1"/>
                <a:t>func</a:t>
              </a:r>
              <a:r>
                <a:rPr lang="en-US" sz="800" dirty="0"/>
                <a:t>.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925479" y="5204278"/>
              <a:ext cx="280850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Chef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9298876" y="5204278"/>
              <a:ext cx="400416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 err="1">
                  <a:solidFill>
                    <a:srgbClr val="000000"/>
                  </a:solidFill>
                  <a:sym typeface="Calibri"/>
                </a:rPr>
                <a:t>Netconf</a:t>
              </a:r>
              <a:endParaRPr lang="en-US" sz="5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9788640" y="5204278"/>
              <a:ext cx="376931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Ansible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645736" y="4119049"/>
              <a:ext cx="2865497" cy="307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L4-7 Generic VNF Controller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 flipH="1">
              <a:off x="8821071" y="3729898"/>
              <a:ext cx="2662865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err="1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gVNF</a:t>
              </a: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-Controller </a:t>
              </a:r>
              <a:r>
                <a:rPr lang="en-US" sz="8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(prev. App-C) </a:t>
              </a:r>
            </a:p>
          </p:txBody>
        </p:sp>
        <p:sp>
          <p:nvSpPr>
            <p:cNvPr id="7" name="Arrow: Down 6"/>
            <p:cNvSpPr/>
            <p:nvPr/>
          </p:nvSpPr>
          <p:spPr>
            <a:xfrm>
              <a:off x="4818659" y="5520595"/>
              <a:ext cx="238912" cy="627395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endParaRPr lang="en-US" sz="1050"/>
            </a:p>
          </p:txBody>
        </p:sp>
        <p:sp>
          <p:nvSpPr>
            <p:cNvPr id="96" name="圆角矩形 51"/>
            <p:cNvSpPr/>
            <p:nvPr/>
          </p:nvSpPr>
          <p:spPr>
            <a:xfrm>
              <a:off x="10307851" y="5526728"/>
              <a:ext cx="663586" cy="25804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 err="1">
                  <a:ea typeface="微软雅黑" panose="020B0503020204020204" pitchFamily="34" charset="-122"/>
                </a:rPr>
                <a:t>sVNFM</a:t>
              </a:r>
              <a:endParaRPr lang="en-US" altLang="zh-CN" sz="800" dirty="0">
                <a:ea typeface="微软雅黑" panose="020B0503020204020204" pitchFamily="34" charset="-122"/>
              </a:endParaRPr>
            </a:p>
          </p:txBody>
        </p:sp>
        <p:sp>
          <p:nvSpPr>
            <p:cNvPr id="97" name="圆角矩形 51"/>
            <p:cNvSpPr/>
            <p:nvPr/>
          </p:nvSpPr>
          <p:spPr>
            <a:xfrm>
              <a:off x="11028555" y="5520596"/>
              <a:ext cx="550671" cy="262956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EMS</a:t>
              </a:r>
            </a:p>
          </p:txBody>
        </p:sp>
        <p:sp>
          <p:nvSpPr>
            <p:cNvPr id="98" name="Arrow: Down 97"/>
            <p:cNvSpPr/>
            <p:nvPr/>
          </p:nvSpPr>
          <p:spPr>
            <a:xfrm>
              <a:off x="7159648" y="5485120"/>
              <a:ext cx="238912" cy="311436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endParaRPr lang="en-US" sz="1050"/>
            </a:p>
          </p:txBody>
        </p:sp>
        <p:sp>
          <p:nvSpPr>
            <p:cNvPr id="99" name="Arrow: Down 98"/>
            <p:cNvSpPr/>
            <p:nvPr/>
          </p:nvSpPr>
          <p:spPr>
            <a:xfrm>
              <a:off x="9542403" y="5496357"/>
              <a:ext cx="238912" cy="311436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endParaRPr lang="en-US" sz="1050"/>
            </a:p>
          </p:txBody>
        </p:sp>
        <p:sp>
          <p:nvSpPr>
            <p:cNvPr id="100" name="圆角矩形 59"/>
            <p:cNvSpPr/>
            <p:nvPr/>
          </p:nvSpPr>
          <p:spPr bwMode="auto">
            <a:xfrm>
              <a:off x="595746" y="1515221"/>
              <a:ext cx="275031" cy="3234243"/>
            </a:xfrm>
            <a:prstGeom prst="roundRect">
              <a:avLst/>
            </a:prstGeom>
            <a:solidFill>
              <a:srgbClr val="FFCC66">
                <a:lumMod val="20000"/>
                <a:lumOff val="80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270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Modeling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(specs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&amp;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Utilities)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 flipH="1">
              <a:off x="6031466" y="3729898"/>
              <a:ext cx="2301496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SDN-C</a:t>
              </a:r>
            </a:p>
          </p:txBody>
        </p:sp>
        <p:sp>
          <p:nvSpPr>
            <p:cNvPr id="102" name="圆角矩形 51"/>
            <p:cNvSpPr/>
            <p:nvPr/>
          </p:nvSpPr>
          <p:spPr>
            <a:xfrm>
              <a:off x="10213078" y="5865255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VNF x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8150003" y="2784589"/>
              <a:ext cx="2091040" cy="2153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Data Collection Layer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 flipH="1">
              <a:off x="8562515" y="1662430"/>
              <a:ext cx="1246765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DCAE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8150002" y="2315717"/>
              <a:ext cx="2091040" cy="25386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8150002" y="2585253"/>
              <a:ext cx="2091040" cy="18479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Data Distribution</a:t>
              </a:r>
            </a:p>
          </p:txBody>
        </p:sp>
        <p:sp>
          <p:nvSpPr>
            <p:cNvPr id="108" name="圆角矩形 31"/>
            <p:cNvSpPr/>
            <p:nvPr/>
          </p:nvSpPr>
          <p:spPr>
            <a:xfrm>
              <a:off x="10337119" y="1977634"/>
              <a:ext cx="1261491" cy="1066411"/>
            </a:xfrm>
            <a:prstGeom prst="roundRect">
              <a:avLst/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8279712" y="1974648"/>
              <a:ext cx="223035" cy="368350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298792" y="2336477"/>
              <a:ext cx="315012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CDAP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8992006" y="2327533"/>
              <a:ext cx="385472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Holmes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 flipH="1">
              <a:off x="4039356" y="2000630"/>
              <a:ext cx="2104723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Orchestration Framework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126088" y="2307835"/>
              <a:ext cx="1928814" cy="30324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Service Orchestration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126088" y="2673224"/>
              <a:ext cx="1928814" cy="30324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Resource Orchestration</a:t>
              </a:r>
            </a:p>
          </p:txBody>
        </p:sp>
        <p:sp>
          <p:nvSpPr>
            <p:cNvPr id="115" name="Rectangle: Rounded Corners 114"/>
            <p:cNvSpPr/>
            <p:nvPr/>
          </p:nvSpPr>
          <p:spPr>
            <a:xfrm>
              <a:off x="8683577" y="1976332"/>
              <a:ext cx="190595" cy="364983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16" name="Rectangle: Rounded Corners 115"/>
            <p:cNvSpPr/>
            <p:nvPr/>
          </p:nvSpPr>
          <p:spPr>
            <a:xfrm>
              <a:off x="9055002" y="1974649"/>
              <a:ext cx="212930" cy="368350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17" name="Rectangle: Rounded Corners 116"/>
            <p:cNvSpPr/>
            <p:nvPr/>
          </p:nvSpPr>
          <p:spPr>
            <a:xfrm>
              <a:off x="9448761" y="1974649"/>
              <a:ext cx="212930" cy="368350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18" name="Rectangle: Rounded Corners 117"/>
            <p:cNvSpPr/>
            <p:nvPr/>
          </p:nvSpPr>
          <p:spPr>
            <a:xfrm>
              <a:off x="9842522" y="1974649"/>
              <a:ext cx="212930" cy="368350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84029" y="2015066"/>
              <a:ext cx="1375443" cy="3073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900" dirty="0">
                  <a:solidFill>
                    <a:schemeClr val="accent2">
                      <a:lumMod val="75000"/>
                    </a:schemeClr>
                  </a:solidFill>
                  <a:ea typeface="微软雅黑" panose="020B0503020204020204" pitchFamily="34" charset="-122"/>
                </a:rPr>
                <a:t>Analytic µServices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 flipH="1">
              <a:off x="10343711" y="1976515"/>
              <a:ext cx="1254897" cy="737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Runtime Policy Execution Engine</a:t>
              </a:r>
            </a:p>
          </p:txBody>
        </p:sp>
        <p:sp>
          <p:nvSpPr>
            <p:cNvPr id="123" name="Rounded Rectangle 269"/>
            <p:cNvSpPr/>
            <p:nvPr/>
          </p:nvSpPr>
          <p:spPr>
            <a:xfrm>
              <a:off x="6189432" y="2523356"/>
              <a:ext cx="1822932" cy="280810"/>
            </a:xfrm>
            <a:prstGeom prst="roundRect">
              <a:avLst/>
            </a:prstGeom>
            <a:solidFill>
              <a:srgbClr val="FCB314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774" tIns="45386" rIns="90774" bIns="45386" rtlCol="0" anchor="ctr"/>
            <a:lstStyle/>
            <a:p>
              <a:pPr algn="ctr" defTabSz="1208822">
                <a:lnSpc>
                  <a:spcPts val="897"/>
                </a:lnSpc>
                <a:defRPr/>
              </a:pPr>
              <a:r>
                <a:rPr lang="en-US" sz="700" b="1" kern="0" dirty="0">
                  <a:solidFill>
                    <a:sysClr val="windowText" lastClr="000000"/>
                  </a:solidFill>
                  <a:cs typeface="Arial" charset="0"/>
                </a:rPr>
                <a:t>Resource / Service Topology</a:t>
              </a:r>
            </a:p>
          </p:txBody>
        </p:sp>
        <p:sp>
          <p:nvSpPr>
            <p:cNvPr id="124" name="Flowchart: Magnetic Disk 123"/>
            <p:cNvSpPr/>
            <p:nvPr/>
          </p:nvSpPr>
          <p:spPr>
            <a:xfrm>
              <a:off x="6405008" y="1965833"/>
              <a:ext cx="1323119" cy="273749"/>
            </a:xfrm>
            <a:prstGeom prst="flowChartMagneticDisk">
              <a:avLst/>
            </a:prstGeom>
            <a:solidFill>
              <a:srgbClr val="FCB314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0774" tIns="72999" rIns="90774" bIns="45386" rtlCol="0" anchor="ctr"/>
            <a:lstStyle/>
            <a:p>
              <a:pPr algn="ctr" defTabSz="1208822">
                <a:lnSpc>
                  <a:spcPts val="897"/>
                </a:lnSpc>
                <a:defRPr/>
              </a:pPr>
              <a:r>
                <a:rPr lang="en-US" sz="700" b="1" kern="0" dirty="0">
                  <a:solidFill>
                    <a:sysClr val="windowText" lastClr="000000"/>
                  </a:solidFill>
                  <a:cs typeface="Arial" charset="0"/>
                </a:rPr>
                <a:t>Active / Available</a:t>
              </a:r>
            </a:p>
          </p:txBody>
        </p:sp>
        <p:sp>
          <p:nvSpPr>
            <p:cNvPr id="125" name="Flowchart: Magnetic Disk 124"/>
            <p:cNvSpPr/>
            <p:nvPr/>
          </p:nvSpPr>
          <p:spPr>
            <a:xfrm>
              <a:off x="6413440" y="2236851"/>
              <a:ext cx="1323119" cy="273749"/>
            </a:xfrm>
            <a:prstGeom prst="flowChartMagneticDisk">
              <a:avLst/>
            </a:prstGeom>
            <a:solidFill>
              <a:srgbClr val="FCB314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0774" tIns="72999" rIns="90774" bIns="45386" rtlCol="0" anchor="ctr"/>
            <a:lstStyle/>
            <a:p>
              <a:pPr algn="ctr" defTabSz="1208822">
                <a:lnSpc>
                  <a:spcPts val="897"/>
                </a:lnSpc>
                <a:defRPr/>
              </a:pPr>
              <a:r>
                <a:rPr lang="en-US" sz="700" b="1" kern="0" dirty="0">
                  <a:solidFill>
                    <a:sysClr val="windowText" lastClr="000000"/>
                  </a:solidFill>
                  <a:cs typeface="Arial" charset="0"/>
                </a:rPr>
                <a:t>Entitlements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 flipH="1">
              <a:off x="6443188" y="1666576"/>
              <a:ext cx="1246765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A&amp;AI</a:t>
              </a:r>
            </a:p>
          </p:txBody>
        </p:sp>
        <p:sp>
          <p:nvSpPr>
            <p:cNvPr id="127" name="Arrow: Up-Down 126"/>
            <p:cNvSpPr/>
            <p:nvPr/>
          </p:nvSpPr>
          <p:spPr>
            <a:xfrm>
              <a:off x="9018556" y="876568"/>
              <a:ext cx="58700" cy="375083"/>
            </a:xfrm>
            <a:prstGeom prst="upDownArrow">
              <a:avLst/>
            </a:prstGeom>
            <a:solidFill>
              <a:schemeClr val="bg2">
                <a:lumMod val="20000"/>
                <a:lumOff val="80000"/>
              </a:schemeClr>
            </a:solidFill>
            <a:ln w="254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9730227" y="2320648"/>
              <a:ext cx="182634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…</a:t>
              </a:r>
            </a:p>
          </p:txBody>
        </p:sp>
        <p:sp>
          <p:nvSpPr>
            <p:cNvPr id="129" name="圆角矩形 59"/>
            <p:cNvSpPr/>
            <p:nvPr/>
          </p:nvSpPr>
          <p:spPr bwMode="auto">
            <a:xfrm>
              <a:off x="11709859" y="1123877"/>
              <a:ext cx="263260" cy="4407374"/>
            </a:xfrm>
            <a:prstGeom prst="round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vert270" wrap="square" lIns="91345" tIns="45672" rIns="91345" bIns="45672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3486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defRPr/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Lab Integration &amp; Certification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487170" y="5176737"/>
              <a:ext cx="754847" cy="3959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lnSpc>
                  <a:spcPts val="79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3</a:t>
              </a:r>
              <a:r>
                <a:rPr lang="en-US" sz="500" baseline="30000" dirty="0">
                  <a:solidFill>
                    <a:srgbClr val="000000"/>
                  </a:solidFill>
                  <a:sym typeface="Calibri"/>
                </a:rPr>
                <a:t>rd</a:t>
              </a: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  Party Network</a:t>
              </a:r>
            </a:p>
            <a:p>
              <a:pPr algn="ctr" defTabSz="456743" fontAlgn="auto" hangingPunct="0">
                <a:lnSpc>
                  <a:spcPts val="79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 controller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flipH="1">
              <a:off x="10437916" y="1691627"/>
              <a:ext cx="1025443" cy="2590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Policy</a:t>
              </a:r>
            </a:p>
          </p:txBody>
        </p:sp>
        <p:sp>
          <p:nvSpPr>
            <p:cNvPr id="122" name="Rounded Rectangle 269"/>
            <p:cNvSpPr/>
            <p:nvPr/>
          </p:nvSpPr>
          <p:spPr>
            <a:xfrm>
              <a:off x="6176612" y="2811872"/>
              <a:ext cx="1801420" cy="183050"/>
            </a:xfrm>
            <a:prstGeom prst="roundRect">
              <a:avLst/>
            </a:prstGeom>
            <a:solidFill>
              <a:srgbClr val="FCB314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774" tIns="45386" rIns="90774" bIns="45386" rtlCol="0" anchor="ctr"/>
            <a:lstStyle/>
            <a:p>
              <a:pPr algn="ctr" defTabSz="1208822">
                <a:lnSpc>
                  <a:spcPts val="897"/>
                </a:lnSpc>
                <a:defRPr/>
              </a:pPr>
              <a:r>
                <a:rPr lang="en-US" sz="700" b="1" kern="0" dirty="0">
                  <a:solidFill>
                    <a:sysClr val="windowText" lastClr="000000"/>
                  </a:solidFill>
                  <a:cs typeface="Arial" charset="0"/>
                </a:rPr>
                <a:t>ESR</a:t>
              </a:r>
            </a:p>
          </p:txBody>
        </p:sp>
      </p:grpSp>
      <p:sp>
        <p:nvSpPr>
          <p:cNvPr id="15" name="Rounded Rectangular Callout 14"/>
          <p:cNvSpPr/>
          <p:nvPr/>
        </p:nvSpPr>
        <p:spPr>
          <a:xfrm>
            <a:off x="167453" y="1743310"/>
            <a:ext cx="1512106" cy="946663"/>
          </a:xfrm>
          <a:prstGeom prst="wedgeRoundRectCallout">
            <a:avLst>
              <a:gd name="adj1" fmla="val 129724"/>
              <a:gd name="adj2" fmla="val 38352"/>
              <a:gd name="adj3" fmla="val 16667"/>
            </a:avLst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1. VNF Package with VNFD is On-Boarded into SDC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0" name="Rounded Rectangular Callout 129"/>
          <p:cNvSpPr/>
          <p:nvPr/>
        </p:nvSpPr>
        <p:spPr>
          <a:xfrm>
            <a:off x="55559" y="3137345"/>
            <a:ext cx="1631915" cy="1457162"/>
          </a:xfrm>
          <a:prstGeom prst="wedgeRoundRectCallout">
            <a:avLst>
              <a:gd name="adj1" fmla="val 139803"/>
              <a:gd name="adj2" fmla="val -29492"/>
              <a:gd name="adj3" fmla="val 16667"/>
            </a:avLst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2. SDC designs a service using the VNFD.</a:t>
            </a:r>
          </a:p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Design includes Service Descriptor and Service Recipes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4" name="Rounded Rectangular Callout 133"/>
          <p:cNvSpPr/>
          <p:nvPr/>
        </p:nvSpPr>
        <p:spPr>
          <a:xfrm>
            <a:off x="1714568" y="5964465"/>
            <a:ext cx="2036998" cy="735194"/>
          </a:xfrm>
          <a:prstGeom prst="wedgeRoundRectCallout">
            <a:avLst>
              <a:gd name="adj1" fmla="val 116824"/>
              <a:gd name="adj2" fmla="val -386273"/>
              <a:gd name="adj3" fmla="val 16667"/>
            </a:avLst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3. Service Recipes are distributed to ONAP components (e.g. SO)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5" name="Rounded Rectangular Callout 134"/>
          <p:cNvSpPr/>
          <p:nvPr/>
        </p:nvSpPr>
        <p:spPr>
          <a:xfrm>
            <a:off x="136183" y="4848692"/>
            <a:ext cx="1512106" cy="946663"/>
          </a:xfrm>
          <a:prstGeom prst="wedgeRoundRectCallout">
            <a:avLst>
              <a:gd name="adj1" fmla="val 172198"/>
              <a:gd name="adj2" fmla="val -100786"/>
              <a:gd name="adj3" fmla="val 16667"/>
            </a:avLst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4. Service Descriptors are made available via the Catalog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6" name="Rounded Rectangular Callout 135"/>
          <p:cNvSpPr/>
          <p:nvPr/>
        </p:nvSpPr>
        <p:spPr>
          <a:xfrm>
            <a:off x="2120941" y="873899"/>
            <a:ext cx="2003891" cy="758688"/>
          </a:xfrm>
          <a:prstGeom prst="wedgeRoundRectCallout">
            <a:avLst>
              <a:gd name="adj1" fmla="val 5884"/>
              <a:gd name="adj2" fmla="val 39869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5. BSS/OSS retrieves Service Descriptors from the Catalog</a:t>
            </a:r>
          </a:p>
        </p:txBody>
      </p:sp>
      <p:sp>
        <p:nvSpPr>
          <p:cNvPr id="137" name="Rounded Rectangular Callout 136"/>
          <p:cNvSpPr/>
          <p:nvPr/>
        </p:nvSpPr>
        <p:spPr>
          <a:xfrm>
            <a:off x="4323988" y="669557"/>
            <a:ext cx="2108882" cy="1129990"/>
          </a:xfrm>
          <a:prstGeom prst="wedgeRoundRectCallout">
            <a:avLst>
              <a:gd name="adj1" fmla="val 95039"/>
              <a:gd name="adj2" fmla="val 8673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7. Based on a Product Order, BSS/OSS requests Service instantiation based on Service Descriptor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8" name="Rounded Rectangular Callout 137"/>
          <p:cNvSpPr/>
          <p:nvPr/>
        </p:nvSpPr>
        <p:spPr>
          <a:xfrm>
            <a:off x="8761222" y="791199"/>
            <a:ext cx="2374864" cy="1129990"/>
          </a:xfrm>
          <a:prstGeom prst="wedgeRoundRectCallout">
            <a:avLst>
              <a:gd name="adj1" fmla="val -171804"/>
              <a:gd name="adj2" fmla="val 18210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8 . SO uses Service Parameters from request and corresponding Service Recipe to instantiate the Service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0" name="Rounded Rectangular Callout 139"/>
          <p:cNvSpPr/>
          <p:nvPr/>
        </p:nvSpPr>
        <p:spPr>
          <a:xfrm>
            <a:off x="6597428" y="439464"/>
            <a:ext cx="1722223" cy="946336"/>
          </a:xfrm>
          <a:prstGeom prst="wedgeRoundRectCallout">
            <a:avLst>
              <a:gd name="adj1" fmla="val 58105"/>
              <a:gd name="adj2" fmla="val 116784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6. BSS/OSS builds Products based on Service Descriptors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34569" y="2251164"/>
            <a:ext cx="8906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DA0081"/>
                </a:solidFill>
                <a:latin typeface="+mj-lt"/>
              </a:rPr>
              <a:t>LEGATO</a:t>
            </a:r>
            <a:endParaRPr lang="en-US" b="1" dirty="0" smtClean="0">
              <a:solidFill>
                <a:srgbClr val="DA008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7821637"/>
      </p:ext>
    </p:extLst>
  </p:cSld>
  <p:clrMapOvr>
    <a:masterClrMapping/>
  </p:clrMapOvr>
  <p:transition spd="med" advClick="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TT_GLS 2015_Widescreen">
  <a:themeElements>
    <a:clrScheme name="2016 AT&amp;T">
      <a:dk1>
        <a:srgbClr val="009FDB"/>
      </a:dk1>
      <a:lt1>
        <a:sysClr val="window" lastClr="FFFFFF"/>
      </a:lt1>
      <a:dk2>
        <a:srgbClr val="000000"/>
      </a:dk2>
      <a:lt2>
        <a:srgbClr val="D2D2D2"/>
      </a:lt2>
      <a:accent1>
        <a:srgbClr val="009FDB"/>
      </a:accent1>
      <a:accent2>
        <a:srgbClr val="EA7400"/>
      </a:accent2>
      <a:accent3>
        <a:srgbClr val="71C5E8"/>
      </a:accent3>
      <a:accent4>
        <a:srgbClr val="0568AE"/>
      </a:accent4>
      <a:accent5>
        <a:srgbClr val="959595"/>
      </a:accent5>
      <a:accent6>
        <a:srgbClr val="5A5A5A"/>
      </a:accent6>
      <a:hlink>
        <a:srgbClr val="0B1763"/>
      </a:hlink>
      <a:folHlink>
        <a:srgbClr val="0568AE"/>
      </a:folHlink>
    </a:clrScheme>
    <a:fontScheme name="Custom 1">
      <a:majorFont>
        <a:latin typeface="OmnesATT II"/>
        <a:ea typeface=""/>
        <a:cs typeface=""/>
      </a:majorFont>
      <a:minorFont>
        <a:latin typeface="OmnesATT I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5400000" scaled="0"/>
            <a:tileRect/>
          </a:gra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400" dirty="0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125367</TotalTime>
  <Words>886</Words>
  <Application>Microsoft Office PowerPoint</Application>
  <PresentationFormat>Custom</PresentationFormat>
  <Paragraphs>268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微软雅黑</vt:lpstr>
      <vt:lpstr>MS PGothic</vt:lpstr>
      <vt:lpstr>MS PGothic</vt:lpstr>
      <vt:lpstr>宋体</vt:lpstr>
      <vt:lpstr>Arial</vt:lpstr>
      <vt:lpstr>Calibri</vt:lpstr>
      <vt:lpstr>OmnesATT II</vt:lpstr>
      <vt:lpstr>OmnesATTIILight</vt:lpstr>
      <vt:lpstr>Wingdings</vt:lpstr>
      <vt:lpstr>ATT_GLS 2015_Widescreen</vt:lpstr>
      <vt:lpstr>MEF LSO Legato SDK</vt:lpstr>
      <vt:lpstr>PowerPoint Presentation</vt:lpstr>
      <vt:lpstr>SOF Interface Reference Points</vt:lpstr>
      <vt:lpstr>LSO Management View Abstractions</vt:lpstr>
      <vt:lpstr>Apply LSO RA Phase 2 Operational Threads</vt:lpstr>
      <vt:lpstr>Apply LSO RA Phase 2 Operational Threads</vt:lpstr>
      <vt:lpstr>Model Driven Orchestration with Legato</vt:lpstr>
      <vt:lpstr>The Model Driven Paradigm</vt:lpstr>
      <vt:lpstr>Role of External APIs in Model Driven ONAP The Story</vt:lpstr>
      <vt:lpstr>Next Steps</vt:lpstr>
    </vt:vector>
  </TitlesOfParts>
  <Company>AT&amp;T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NOTICE: Internal presentations must be  updated with appropriate legal copy</dc:title>
  <dc:creator>CDT User</dc:creator>
  <cp:lastModifiedBy>MAYER, ANDREW J</cp:lastModifiedBy>
  <cp:revision>2242</cp:revision>
  <cp:lastPrinted>2016-10-14T18:06:42Z</cp:lastPrinted>
  <dcterms:created xsi:type="dcterms:W3CDTF">2013-07-10T19:01:52Z</dcterms:created>
  <dcterms:modified xsi:type="dcterms:W3CDTF">2017-10-24T14:47:26Z</dcterms:modified>
</cp:coreProperties>
</file>