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386" r:id="rId2"/>
    <p:sldId id="438" r:id="rId3"/>
    <p:sldId id="434" r:id="rId4"/>
    <p:sldId id="436" r:id="rId5"/>
    <p:sldId id="437" r:id="rId6"/>
    <p:sldId id="439" r:id="rId7"/>
    <p:sldId id="440" r:id="rId8"/>
    <p:sldId id="441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302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1B36"/>
    <a:srgbClr val="6161FF"/>
    <a:srgbClr val="4B4BFF"/>
    <a:srgbClr val="B5B5B5"/>
    <a:srgbClr val="7272DC"/>
    <a:srgbClr val="B8B8EE"/>
    <a:srgbClr val="E4E4E4"/>
    <a:srgbClr val="FAFAFA"/>
    <a:srgbClr val="F7F7F7"/>
    <a:srgbClr val="E8E8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380" autoAdjust="0"/>
    <p:restoredTop sz="94634" autoAdjust="0"/>
  </p:normalViewPr>
  <p:slideViewPr>
    <p:cSldViewPr>
      <p:cViewPr varScale="1">
        <p:scale>
          <a:sx n="105" d="100"/>
          <a:sy n="105" d="100"/>
        </p:scale>
        <p:origin x="786" y="96"/>
      </p:cViewPr>
      <p:guideLst>
        <p:guide orient="horz" pos="2160"/>
        <p:guide pos="3840"/>
        <p:guide orient="horz" pos="3020"/>
      </p:guideLst>
    </p:cSldViewPr>
  </p:slideViewPr>
  <p:outlineViewPr>
    <p:cViewPr>
      <p:scale>
        <a:sx n="33" d="100"/>
        <a:sy n="33" d="100"/>
      </p:scale>
      <p:origin x="0" y="7987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9" d="100"/>
        <a:sy n="49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2148" y="84"/>
      </p:cViewPr>
      <p:guideLst/>
    </p:cSldViewPr>
  </p:notesViewPr>
  <p:gridSpacing cx="75895" cy="7589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8BD9DE-34A6-411E-90E2-147072CC6145}" type="datetimeFigureOut">
              <a:rPr lang="en-US" smtClean="0"/>
              <a:pPr/>
              <a:t>5/9/2018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80E0EF-9712-4AE4-9971-1DF5D1559B4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8245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53026B-546F-435F-92FE-8E31877B91A3}" type="datetimeFigureOut">
              <a:rPr lang="en-US" smtClean="0"/>
              <a:pPr/>
              <a:t>5/9/2018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0BCDBC-26FF-4D62-8BD6-DA4090E382B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76664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F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/>
          <p:cNvSpPr>
            <a:spLocks noGrp="1"/>
          </p:cNvSpPr>
          <p:nvPr>
            <p:ph type="subTitle" idx="1"/>
          </p:nvPr>
        </p:nvSpPr>
        <p:spPr>
          <a:xfrm>
            <a:off x="100294" y="4653137"/>
            <a:ext cx="11991411" cy="825029"/>
          </a:xfr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en-US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0" y="2798980"/>
            <a:ext cx="12192000" cy="22860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20000">
                <a:schemeClr val="bg1">
                  <a:alpha val="50000"/>
                </a:schemeClr>
              </a:gs>
              <a:gs pos="80000">
                <a:schemeClr val="bg1">
                  <a:alpha val="50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0" y="4013300"/>
            <a:ext cx="12192000" cy="22860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20000">
                <a:schemeClr val="bg1">
                  <a:alpha val="50000"/>
                </a:schemeClr>
              </a:gs>
              <a:gs pos="80000">
                <a:schemeClr val="bg1">
                  <a:alpha val="50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100294" y="3045061"/>
            <a:ext cx="11991411" cy="764704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fr-CA"/>
              <a:t>Click to edit Master title style</a:t>
            </a:r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672657" y="770083"/>
            <a:ext cx="2846070" cy="972407"/>
          </a:xfrm>
          <a:prstGeom prst="rect">
            <a:avLst/>
          </a:prstGeom>
        </p:spPr>
      </p:pic>
      <p:pic>
        <p:nvPicPr>
          <p:cNvPr id="9" name="Picture 8" descr="slbgrnd6.jpg"/>
          <p:cNvPicPr>
            <a:picLocks noChangeAspect="1"/>
          </p:cNvPicPr>
          <p:nvPr userDrawn="1"/>
        </p:nvPicPr>
        <p:blipFill rotWithShape="1">
          <a:blip r:embed="rId3" cstate="print"/>
          <a:srcRect t="93206"/>
          <a:stretch/>
        </p:blipFill>
        <p:spPr>
          <a:xfrm>
            <a:off x="6240" y="6388904"/>
            <a:ext cx="12192000" cy="465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72647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F Singl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 userDrawn="1"/>
        </p:nvSpPr>
        <p:spPr>
          <a:xfrm>
            <a:off x="0" y="2798980"/>
            <a:ext cx="12192000" cy="22860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20000">
                <a:schemeClr val="bg1">
                  <a:alpha val="50000"/>
                </a:schemeClr>
              </a:gs>
              <a:gs pos="80000">
                <a:schemeClr val="bg1">
                  <a:alpha val="50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7" name="Rectangle 16"/>
          <p:cNvSpPr/>
          <p:nvPr userDrawn="1"/>
        </p:nvSpPr>
        <p:spPr>
          <a:xfrm>
            <a:off x="0" y="4013300"/>
            <a:ext cx="12192000" cy="22860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20000">
                <a:schemeClr val="bg1">
                  <a:alpha val="50000"/>
                </a:schemeClr>
              </a:gs>
              <a:gs pos="80000">
                <a:schemeClr val="bg1">
                  <a:alpha val="50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9" name="Rectangle 18"/>
          <p:cNvSpPr/>
          <p:nvPr userDrawn="1"/>
        </p:nvSpPr>
        <p:spPr>
          <a:xfrm>
            <a:off x="0" y="2798980"/>
            <a:ext cx="12192000" cy="22860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20000">
                <a:schemeClr val="bg1">
                  <a:alpha val="50000"/>
                </a:schemeClr>
              </a:gs>
              <a:gs pos="80000">
                <a:schemeClr val="bg1">
                  <a:alpha val="50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20" name="Rectangle 19"/>
          <p:cNvSpPr/>
          <p:nvPr userDrawn="1"/>
        </p:nvSpPr>
        <p:spPr>
          <a:xfrm>
            <a:off x="0" y="4013300"/>
            <a:ext cx="12192000" cy="22860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20000">
                <a:schemeClr val="bg1">
                  <a:alpha val="50000"/>
                </a:schemeClr>
              </a:gs>
              <a:gs pos="80000">
                <a:schemeClr val="bg1">
                  <a:alpha val="50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22" name="Title 11"/>
          <p:cNvSpPr>
            <a:spLocks noGrp="1"/>
          </p:cNvSpPr>
          <p:nvPr>
            <p:ph type="title"/>
          </p:nvPr>
        </p:nvSpPr>
        <p:spPr>
          <a:xfrm>
            <a:off x="100294" y="3045061"/>
            <a:ext cx="11991411" cy="764704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fr-CA"/>
              <a:t>Click to edit Master title style</a:t>
            </a:r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672657" y="770083"/>
            <a:ext cx="2846070" cy="972407"/>
          </a:xfrm>
          <a:prstGeom prst="rect">
            <a:avLst/>
          </a:prstGeom>
        </p:spPr>
      </p:pic>
      <p:pic>
        <p:nvPicPr>
          <p:cNvPr id="10" name="Picture 9" descr="slbgrnd6.jpg"/>
          <p:cNvPicPr>
            <a:picLocks noChangeAspect="1"/>
          </p:cNvPicPr>
          <p:nvPr userDrawn="1"/>
        </p:nvPicPr>
        <p:blipFill rotWithShape="1">
          <a:blip r:embed="rId3" cstate="print"/>
          <a:srcRect t="93206"/>
          <a:stretch/>
        </p:blipFill>
        <p:spPr>
          <a:xfrm>
            <a:off x="6240" y="6388904"/>
            <a:ext cx="12192000" cy="46595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1"/>
          <p:cNvSpPr>
            <a:spLocks noChangeArrowheads="1"/>
          </p:cNvSpPr>
          <p:nvPr/>
        </p:nvSpPr>
        <p:spPr bwMode="auto">
          <a:xfrm>
            <a:off x="11572507" y="6494464"/>
            <a:ext cx="36740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fld id="{AEA35889-6E67-C74C-9605-CB8A7E897D2A}" type="slidenum">
              <a:rPr lang="zh-CN" altLang="en-US" sz="1200">
                <a:solidFill>
                  <a:srgbClr val="002060"/>
                </a:solidFill>
                <a:ea typeface="宋体" charset="0"/>
                <a:cs typeface="宋体" charset="0"/>
              </a:rPr>
              <a:pPr algn="r"/>
              <a:t>‹#›</a:t>
            </a:fld>
            <a:endParaRPr lang="en-US" altLang="zh-CN" sz="1200">
              <a:solidFill>
                <a:srgbClr val="002060"/>
              </a:solidFill>
              <a:ea typeface="宋体" charset="0"/>
              <a:cs typeface="宋体" charset="0"/>
            </a:endParaRPr>
          </a:p>
        </p:txBody>
      </p:sp>
      <p:pic>
        <p:nvPicPr>
          <p:cNvPr id="7" name="Picture 6" descr="mefpurpl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167" y="6497639"/>
            <a:ext cx="884682" cy="26403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noProof="0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6787" y="1000360"/>
            <a:ext cx="11725643" cy="5309015"/>
          </a:xfrm>
        </p:spPr>
        <p:txBody>
          <a:bodyPr>
            <a:noAutofit/>
          </a:bodyPr>
          <a:lstStyle>
            <a:lvl1pPr>
              <a:spcBef>
                <a:spcPts val="0"/>
              </a:spcBef>
              <a:spcAft>
                <a:spcPts val="300"/>
              </a:spcAft>
              <a:defRPr b="1">
                <a:solidFill>
                  <a:schemeClr val="tx1"/>
                </a:solidFill>
              </a:defRPr>
            </a:lvl1pPr>
            <a:lvl2pPr marL="742950" indent="-401638">
              <a:spcBef>
                <a:spcPts val="0"/>
              </a:spcBef>
              <a:spcAft>
                <a:spcPts val="300"/>
              </a:spcAft>
              <a:tabLst>
                <a:tab pos="684213" algn="l"/>
              </a:tabLst>
              <a:defRPr>
                <a:solidFill>
                  <a:schemeClr val="tx1"/>
                </a:solidFill>
              </a:defRPr>
            </a:lvl2pPr>
            <a:lvl3pPr marL="1085850" indent="-342900">
              <a:spcBef>
                <a:spcPts val="0"/>
              </a:spcBef>
              <a:spcAft>
                <a:spcPts val="300"/>
              </a:spcAft>
              <a:defRPr>
                <a:solidFill>
                  <a:schemeClr val="tx1"/>
                </a:solidFill>
              </a:defRPr>
            </a:lvl3pPr>
            <a:lvl4pPr marL="1376363" indent="-290513">
              <a:spcBef>
                <a:spcPts val="0"/>
              </a:spcBef>
              <a:spcAft>
                <a:spcPts val="300"/>
              </a:spcAft>
              <a:tabLst/>
              <a:defRPr>
                <a:solidFill>
                  <a:schemeClr val="tx1"/>
                </a:solidFill>
              </a:defRPr>
            </a:lvl4pPr>
            <a:lvl5pPr marL="1657350" indent="-280988">
              <a:spcBef>
                <a:spcPts val="0"/>
              </a:spcBef>
              <a:spcAft>
                <a:spcPts val="300"/>
              </a:spcAft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fr-CA"/>
              <a:t>Click to edit Master text styles</a:t>
            </a:r>
          </a:p>
          <a:p>
            <a:pPr lvl="1"/>
            <a:r>
              <a:rPr lang="fr-CA"/>
              <a:t>Second level</a:t>
            </a:r>
          </a:p>
          <a:p>
            <a:pPr lvl="2"/>
            <a:r>
              <a:rPr lang="fr-CA"/>
              <a:t>Third level</a:t>
            </a:r>
          </a:p>
          <a:p>
            <a:pPr lvl="3"/>
            <a:r>
              <a:rPr lang="fr-CA"/>
              <a:t>Fourth level</a:t>
            </a:r>
          </a:p>
          <a:p>
            <a:pPr lvl="4"/>
            <a:r>
              <a:rPr lang="fr-CA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74398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1F497D"/>
                </a:solidFill>
              </a:defRPr>
            </a:lvl1pPr>
          </a:lstStyle>
          <a:p>
            <a:r>
              <a:rPr lang="fr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6787" y="1000360"/>
            <a:ext cx="5768020" cy="5309015"/>
          </a:xfrm>
        </p:spPr>
        <p:txBody>
          <a:bodyPr>
            <a:noAutofit/>
          </a:bodyPr>
          <a:lstStyle>
            <a:lvl1pPr>
              <a:spcBef>
                <a:spcPts val="0"/>
              </a:spcBef>
              <a:spcAft>
                <a:spcPts val="300"/>
              </a:spcAft>
              <a:defRPr b="1">
                <a:solidFill>
                  <a:schemeClr val="tx1"/>
                </a:solidFill>
              </a:defRPr>
            </a:lvl1pPr>
            <a:lvl2pPr marL="742950" indent="-401638">
              <a:spcBef>
                <a:spcPts val="0"/>
              </a:spcBef>
              <a:spcAft>
                <a:spcPts val="300"/>
              </a:spcAft>
              <a:tabLst>
                <a:tab pos="684213" algn="l"/>
              </a:tabLst>
              <a:defRPr>
                <a:solidFill>
                  <a:schemeClr val="tx1"/>
                </a:solidFill>
              </a:defRPr>
            </a:lvl2pPr>
            <a:lvl3pPr marL="1085850" indent="-342900">
              <a:spcBef>
                <a:spcPts val="0"/>
              </a:spcBef>
              <a:spcAft>
                <a:spcPts val="300"/>
              </a:spcAft>
              <a:defRPr>
                <a:solidFill>
                  <a:schemeClr val="tx1"/>
                </a:solidFill>
              </a:defRPr>
            </a:lvl3pPr>
            <a:lvl4pPr marL="1376363" indent="-290513">
              <a:spcBef>
                <a:spcPts val="0"/>
              </a:spcBef>
              <a:spcAft>
                <a:spcPts val="300"/>
              </a:spcAft>
              <a:tabLst/>
              <a:defRPr>
                <a:solidFill>
                  <a:schemeClr val="tx1"/>
                </a:solidFill>
              </a:defRPr>
            </a:lvl4pPr>
            <a:lvl5pPr marL="1657350" indent="-280988">
              <a:spcBef>
                <a:spcPts val="0"/>
              </a:spcBef>
              <a:spcAft>
                <a:spcPts val="300"/>
              </a:spcAft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fr-CA"/>
              <a:t>Click to edit Master text styles</a:t>
            </a:r>
          </a:p>
          <a:p>
            <a:pPr lvl="1"/>
            <a:r>
              <a:rPr lang="fr-CA"/>
              <a:t>Second level</a:t>
            </a:r>
          </a:p>
          <a:p>
            <a:pPr lvl="2"/>
            <a:r>
              <a:rPr lang="fr-CA"/>
              <a:t>Third level</a:t>
            </a:r>
          </a:p>
          <a:p>
            <a:pPr lvl="3"/>
            <a:r>
              <a:rPr lang="fr-CA"/>
              <a:t>Fourth level</a:t>
            </a:r>
          </a:p>
          <a:p>
            <a:pPr lvl="4"/>
            <a:r>
              <a:rPr lang="fr-CA"/>
              <a:t>Fifth level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0"/>
          </p:nvPr>
        </p:nvSpPr>
        <p:spPr>
          <a:xfrm>
            <a:off x="6096001" y="1000360"/>
            <a:ext cx="5768020" cy="5309015"/>
          </a:xfrm>
        </p:spPr>
        <p:txBody>
          <a:bodyPr>
            <a:noAutofit/>
          </a:bodyPr>
          <a:lstStyle>
            <a:lvl1pPr>
              <a:spcBef>
                <a:spcPts val="0"/>
              </a:spcBef>
              <a:spcAft>
                <a:spcPts val="300"/>
              </a:spcAft>
              <a:defRPr b="1">
                <a:solidFill>
                  <a:schemeClr val="tx1"/>
                </a:solidFill>
              </a:defRPr>
            </a:lvl1pPr>
            <a:lvl2pPr marL="742950" indent="-401638">
              <a:spcBef>
                <a:spcPts val="0"/>
              </a:spcBef>
              <a:spcAft>
                <a:spcPts val="300"/>
              </a:spcAft>
              <a:tabLst>
                <a:tab pos="684213" algn="l"/>
              </a:tabLst>
              <a:defRPr>
                <a:solidFill>
                  <a:schemeClr val="tx1"/>
                </a:solidFill>
              </a:defRPr>
            </a:lvl2pPr>
            <a:lvl3pPr marL="1085850" indent="-342900">
              <a:spcBef>
                <a:spcPts val="0"/>
              </a:spcBef>
              <a:spcAft>
                <a:spcPts val="300"/>
              </a:spcAft>
              <a:defRPr>
                <a:solidFill>
                  <a:schemeClr val="tx1"/>
                </a:solidFill>
              </a:defRPr>
            </a:lvl3pPr>
            <a:lvl4pPr marL="1376363" indent="-290513">
              <a:spcBef>
                <a:spcPts val="0"/>
              </a:spcBef>
              <a:spcAft>
                <a:spcPts val="300"/>
              </a:spcAft>
              <a:tabLst/>
              <a:defRPr>
                <a:solidFill>
                  <a:schemeClr val="tx1"/>
                </a:solidFill>
              </a:defRPr>
            </a:lvl4pPr>
            <a:lvl5pPr marL="1657350" indent="-280988">
              <a:spcBef>
                <a:spcPts val="0"/>
              </a:spcBef>
              <a:spcAft>
                <a:spcPts val="300"/>
              </a:spcAft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fr-CA"/>
              <a:t>Click to edit Master text styles</a:t>
            </a:r>
          </a:p>
          <a:p>
            <a:pPr lvl="1"/>
            <a:r>
              <a:rPr lang="fr-CA"/>
              <a:t>Second level</a:t>
            </a:r>
          </a:p>
          <a:p>
            <a:pPr lvl="2"/>
            <a:r>
              <a:rPr lang="fr-CA"/>
              <a:t>Third level</a:t>
            </a:r>
          </a:p>
          <a:p>
            <a:pPr lvl="3"/>
            <a:r>
              <a:rPr lang="fr-CA"/>
              <a:t>Fourth level</a:t>
            </a:r>
          </a:p>
          <a:p>
            <a:pPr lvl="4"/>
            <a:r>
              <a:rPr lang="fr-CA"/>
              <a:t>Fifth level</a:t>
            </a:r>
            <a:endParaRPr lang="en-US" dirty="0"/>
          </a:p>
        </p:txBody>
      </p:sp>
      <p:pic>
        <p:nvPicPr>
          <p:cNvPr id="12" name="Picture 11" descr="mefpurpl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167" y="6497639"/>
            <a:ext cx="884682" cy="26403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3" name="Rectangle 11"/>
          <p:cNvSpPr>
            <a:spLocks noChangeArrowheads="1"/>
          </p:cNvSpPr>
          <p:nvPr userDrawn="1"/>
        </p:nvSpPr>
        <p:spPr bwMode="auto">
          <a:xfrm>
            <a:off x="11572507" y="6494464"/>
            <a:ext cx="36740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fld id="{AEA35889-6E67-C74C-9605-CB8A7E897D2A}" type="slidenum">
              <a:rPr lang="zh-CN" altLang="en-US" sz="1200">
                <a:solidFill>
                  <a:srgbClr val="002060"/>
                </a:solidFill>
                <a:ea typeface="宋体" charset="0"/>
                <a:cs typeface="宋体" charset="0"/>
              </a:rPr>
              <a:pPr algn="r"/>
              <a:t>‹#›</a:t>
            </a:fld>
            <a:endParaRPr lang="en-US" altLang="zh-CN" sz="1200">
              <a:solidFill>
                <a:srgbClr val="002060"/>
              </a:solidFill>
              <a:ea typeface="宋体" charset="0"/>
              <a:cs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56751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1F497D"/>
                </a:solidFill>
              </a:defRPr>
            </a:lvl1pPr>
          </a:lstStyle>
          <a:p>
            <a:r>
              <a:rPr lang="fr-CA"/>
              <a:t>Click to edit Master title style</a:t>
            </a:r>
            <a:endParaRPr lang="en-US"/>
          </a:p>
        </p:txBody>
      </p:sp>
      <p:sp>
        <p:nvSpPr>
          <p:cNvPr id="12" name="Rectangle 11"/>
          <p:cNvSpPr>
            <a:spLocks noChangeArrowheads="1"/>
          </p:cNvSpPr>
          <p:nvPr userDrawn="1"/>
        </p:nvSpPr>
        <p:spPr bwMode="auto">
          <a:xfrm>
            <a:off x="11572507" y="6494464"/>
            <a:ext cx="36740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fld id="{AEA35889-6E67-C74C-9605-CB8A7E897D2A}" type="slidenum">
              <a:rPr lang="zh-CN" altLang="en-US" sz="1200">
                <a:solidFill>
                  <a:srgbClr val="002060"/>
                </a:solidFill>
                <a:ea typeface="宋体" charset="0"/>
                <a:cs typeface="宋体" charset="0"/>
              </a:rPr>
              <a:pPr algn="r"/>
              <a:t>‹#›</a:t>
            </a:fld>
            <a:endParaRPr lang="en-US" altLang="zh-CN" sz="1200">
              <a:solidFill>
                <a:srgbClr val="002060"/>
              </a:solidFill>
              <a:ea typeface="宋体" charset="0"/>
              <a:cs typeface="宋体" charset="0"/>
            </a:endParaRPr>
          </a:p>
        </p:txBody>
      </p:sp>
      <p:pic>
        <p:nvPicPr>
          <p:cNvPr id="11" name="Picture 10" descr="mefpurpl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167" y="6497639"/>
            <a:ext cx="884682" cy="26403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151815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_No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1F497D"/>
                </a:solidFill>
              </a:defRPr>
            </a:lvl1pPr>
          </a:lstStyle>
          <a:p>
            <a:r>
              <a:rPr lang="fr-CA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7969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6470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196753"/>
            <a:ext cx="10972800" cy="49294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0" r:id="rId1"/>
    <p:sldLayoutId id="2147483649" r:id="rId2"/>
    <p:sldLayoutId id="2147483818" r:id="rId3"/>
    <p:sldLayoutId id="2147483819" r:id="rId4"/>
    <p:sldLayoutId id="2147483820" r:id="rId5"/>
    <p:sldLayoutId id="2147483821" r:id="rId6"/>
  </p:sldLayoutIdLst>
  <p:txStyles>
    <p:titleStyle>
      <a:lvl1pPr algn="ctr" defTabSz="914400" rtl="0" eaLnBrk="1" latinLnBrk="0" hangingPunct="1">
        <a:spcBef>
          <a:spcPct val="0"/>
        </a:spcBef>
        <a:buNone/>
        <a:defRPr lang="en-US" sz="4400" b="1" kern="1200" dirty="0">
          <a:solidFill>
            <a:schemeClr val="tx2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mef.net/display/CESG/LSO+Presto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hyperlink" Target="https://github.com/MEF-GIT/MEF-LSO-Presto-SDK" TargetMode="Externa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50883" y="3353105"/>
            <a:ext cx="11991411" cy="825029"/>
          </a:xfrm>
        </p:spPr>
        <p:txBody>
          <a:bodyPr/>
          <a:lstStyle/>
          <a:p>
            <a:r>
              <a:rPr lang="en-GB" dirty="0"/>
              <a:t>9 May 2018</a:t>
            </a:r>
          </a:p>
          <a:p>
            <a:r>
              <a:rPr lang="en-GB" dirty="0"/>
              <a:t>Jack Pugaczewski – CenturyLink</a:t>
            </a:r>
          </a:p>
          <a:p>
            <a:r>
              <a:rPr lang="en-GB" dirty="0"/>
              <a:t>Nigel Davis – Ciena</a:t>
            </a:r>
          </a:p>
          <a:p>
            <a:endParaRPr lang="en-GB" dirty="0"/>
          </a:p>
          <a:p>
            <a:r>
              <a:rPr lang="en-GB" sz="1800" dirty="0">
                <a:hlinkClick r:id="rId2"/>
              </a:rPr>
              <a:t>https://wiki.mef.net/display/CESG/LSO+Presto</a:t>
            </a:r>
            <a:r>
              <a:rPr lang="en-GB" dirty="0"/>
              <a:t> </a:t>
            </a:r>
          </a:p>
          <a:p>
            <a:endParaRPr lang="en-CA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64086" y="2138785"/>
            <a:ext cx="11991411" cy="764704"/>
          </a:xfrm>
        </p:spPr>
        <p:txBody>
          <a:bodyPr>
            <a:normAutofit fontScale="90000"/>
          </a:bodyPr>
          <a:lstStyle/>
          <a:p>
            <a:r>
              <a:rPr lang="en-GB" dirty="0"/>
              <a:t>ONAP Contribution:</a:t>
            </a:r>
            <a:br>
              <a:rPr lang="en-GB" dirty="0"/>
            </a:br>
            <a:r>
              <a:rPr lang="en-GB" dirty="0"/>
              <a:t>LSO Presto Interface Activities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300520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21E789D-073E-4BE2-A7C6-3079FD3163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Presto positioning in LSO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24DABE39-79B4-4A29-9CA5-CDCC1A6660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6787" y="4112055"/>
            <a:ext cx="11725643" cy="2197320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Presto reference point covers all interactions between an Orchestrator and an infrastructure controller</a:t>
            </a:r>
          </a:p>
          <a:p>
            <a:pPr lvl="1"/>
            <a:r>
              <a:rPr lang="en-GB" dirty="0"/>
              <a:t>Determining resource capability</a:t>
            </a:r>
          </a:p>
          <a:p>
            <a:pPr lvl="1"/>
            <a:r>
              <a:rPr lang="en-GB" dirty="0"/>
              <a:t>Retrieval of current resource state</a:t>
            </a:r>
          </a:p>
          <a:p>
            <a:pPr lvl="1"/>
            <a:r>
              <a:rPr lang="en-GB" dirty="0"/>
              <a:t>Provisioning of new resource state</a:t>
            </a:r>
          </a:p>
          <a:p>
            <a:pPr lvl="1"/>
            <a:r>
              <a:rPr lang="en-GB" dirty="0"/>
              <a:t>Provides a resource – service bridge</a:t>
            </a:r>
          </a:p>
          <a:p>
            <a:r>
              <a:rPr lang="en-GB" dirty="0"/>
              <a:t>Infrastructure includes networking technologies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E350977-4B93-4EED-81B0-9B863EAA757D}"/>
              </a:ext>
            </a:extLst>
          </p:cNvPr>
          <p:cNvGrpSpPr/>
          <p:nvPr/>
        </p:nvGrpSpPr>
        <p:grpSpPr>
          <a:xfrm>
            <a:off x="3186859" y="764704"/>
            <a:ext cx="5818282" cy="3187590"/>
            <a:chOff x="1769986" y="1058960"/>
            <a:chExt cx="8652028" cy="4740080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69C54858-80BF-4E43-9A67-C88BC9F3A8C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69986" y="1058960"/>
              <a:ext cx="8652028" cy="4740080"/>
            </a:xfrm>
            <a:prstGeom prst="rect">
              <a:avLst/>
            </a:prstGeom>
          </p:spPr>
        </p:pic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C046A301-EDAD-4307-8968-A6EF053305C1}"/>
                </a:ext>
              </a:extLst>
            </p:cNvPr>
            <p:cNvSpPr/>
            <p:nvPr/>
          </p:nvSpPr>
          <p:spPr>
            <a:xfrm>
              <a:off x="4502205" y="3428999"/>
              <a:ext cx="2125060" cy="531266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42882017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Presto NRP/NRM </a:t>
            </a:r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8D10FD9-6D7A-41D2-BC60-2577757BA2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2377" y="764704"/>
            <a:ext cx="4906988" cy="5309015"/>
          </a:xfrm>
        </p:spPr>
        <p:txBody>
          <a:bodyPr>
            <a:normAutofit fontScale="85000" lnSpcReduction="10000"/>
          </a:bodyPr>
          <a:lstStyle/>
          <a:p>
            <a:r>
              <a:rPr lang="en-US" sz="2800" dirty="0"/>
              <a:t>MEF 60 NRP Interface Profile Specification is result of MEF and ONF (TAPI) collaboration.</a:t>
            </a:r>
          </a:p>
          <a:p>
            <a:r>
              <a:rPr lang="en-US" sz="2800" dirty="0"/>
              <a:t>Currently support for Ethernet.</a:t>
            </a:r>
          </a:p>
          <a:p>
            <a:r>
              <a:rPr lang="en-US" sz="2800" dirty="0"/>
              <a:t>Next release support for OTN.</a:t>
            </a:r>
          </a:p>
          <a:p>
            <a:pPr lvl="1"/>
            <a:r>
              <a:rPr lang="en-US" sz="2400" dirty="0"/>
              <a:t>Allows for activation of overlay/underlay of network resources.</a:t>
            </a:r>
          </a:p>
          <a:p>
            <a:r>
              <a:rPr lang="en-US" sz="2800" dirty="0"/>
              <a:t>TAPI model is proven for packet, circuit and photonic media cases</a:t>
            </a:r>
          </a:p>
          <a:p>
            <a:pPr lvl="1"/>
            <a:r>
              <a:rPr lang="en-US" sz="2400" dirty="0"/>
              <a:t>TAPI is also advancing Photonic support.</a:t>
            </a:r>
          </a:p>
          <a:p>
            <a:pPr lvl="1"/>
            <a:r>
              <a:rPr lang="en-US" sz="2400" dirty="0"/>
              <a:t>The Presto/TAPI network model embodies many years of experience.</a:t>
            </a:r>
          </a:p>
          <a:p>
            <a:r>
              <a:rPr lang="en-US" sz="2800" dirty="0"/>
              <a:t>MEF-LSO-Presto-SDK:</a:t>
            </a:r>
          </a:p>
          <a:p>
            <a:pPr marL="0" indent="0">
              <a:buNone/>
            </a:pPr>
            <a:r>
              <a:rPr lang="en-US" sz="1600" dirty="0">
                <a:hlinkClick r:id="rId2"/>
              </a:rPr>
              <a:t>https://github.com/MEF-GIT/MEF-LSO-Presto-SDK</a:t>
            </a:r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9CA8B82-720F-42F9-80EF-6419CC131E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9365" y="766451"/>
            <a:ext cx="6352421" cy="5554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64319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Presto SOAM/SAT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C40A60A-6735-46E9-840D-97D84FFCC4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Presto SOAM currently under development and incorporates ONF TAPI OAM Service.</a:t>
            </a:r>
          </a:p>
          <a:p>
            <a:r>
              <a:rPr lang="en-US" dirty="0"/>
              <a:t>Closely monitoring and aligning with ITU-T SG15 IEEE and ITU-T effort.</a:t>
            </a:r>
          </a:p>
          <a:p>
            <a:r>
              <a:rPr lang="en-US" dirty="0"/>
              <a:t>Will include Interface Profile Specification(s) and SDK with YANG model, Swagger RESTCONF/YANG API and reference implementation.</a:t>
            </a:r>
          </a:p>
        </p:txBody>
      </p:sp>
    </p:spTree>
    <p:extLst>
      <p:ext uri="{BB962C8B-B14F-4D97-AF65-F5344CB8AC3E}">
        <p14:creationId xmlns:p14="http://schemas.microsoft.com/office/powerpoint/2010/main" val="7246223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224954-AAED-488C-98CE-5B7C5E30F6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Toolchain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FB9C4E-1A4E-440C-971B-617A0F105D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6788" y="1000360"/>
            <a:ext cx="5034368" cy="5309015"/>
          </a:xfrm>
        </p:spPr>
        <p:txBody>
          <a:bodyPr/>
          <a:lstStyle/>
          <a:p>
            <a:r>
              <a:rPr lang="en-US" dirty="0"/>
              <a:t>Tool chain is imperative for agile development.</a:t>
            </a:r>
          </a:p>
          <a:p>
            <a:r>
              <a:rPr lang="en-US" dirty="0"/>
              <a:t>Need toolchain development for TOSCA.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F1E3CDE-276E-425B-ABF2-2987037416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2945" y="989046"/>
            <a:ext cx="6564496" cy="5551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99556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522156-D258-42D7-A0F3-6D1E89732A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Presto/TAPI POCs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CEAB9D-9E74-4A66-A1F1-5736C55B1E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MEF 17 POC – Topology Engine leveraging NRP w/OTN.</a:t>
            </a:r>
          </a:p>
          <a:p>
            <a:r>
              <a:rPr lang="en-GB" dirty="0"/>
              <a:t>Numerous Hackathons – e.g., UNI Manager.</a:t>
            </a:r>
          </a:p>
          <a:p>
            <a:r>
              <a:rPr lang="en-GB" dirty="0"/>
              <a:t>Sequence of OIF Demos ongoing.</a:t>
            </a:r>
          </a:p>
          <a:p>
            <a:r>
              <a:rPr lang="en-GB" dirty="0"/>
              <a:t>Various operators calling for TAPI</a:t>
            </a:r>
          </a:p>
        </p:txBody>
      </p:sp>
    </p:spTree>
    <p:extLst>
      <p:ext uri="{BB962C8B-B14F-4D97-AF65-F5344CB8AC3E}">
        <p14:creationId xmlns:p14="http://schemas.microsoft.com/office/powerpoint/2010/main" val="37167668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2593CF-5C68-46EE-9787-710099C543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Evolution and vision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DE5234-A681-4BB0-8A91-F2C2EE9D69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Broadening of the resource model beyond transport</a:t>
            </a:r>
          </a:p>
          <a:p>
            <a:pPr lvl="1"/>
            <a:r>
              <a:rPr lang="en-GB" dirty="0"/>
              <a:t>Physical</a:t>
            </a:r>
          </a:p>
          <a:p>
            <a:pPr lvl="1"/>
            <a:r>
              <a:rPr lang="en-GB" dirty="0"/>
              <a:t>General functional</a:t>
            </a:r>
          </a:p>
          <a:p>
            <a:pPr lvl="1"/>
            <a:r>
              <a:rPr lang="en-GB" dirty="0"/>
              <a:t>Control Constructs</a:t>
            </a:r>
          </a:p>
          <a:p>
            <a:r>
              <a:rPr lang="en-GB" dirty="0"/>
              <a:t>Strengthening the Spec/Template model</a:t>
            </a:r>
          </a:p>
          <a:p>
            <a:pPr lvl="1"/>
            <a:r>
              <a:rPr lang="en-GB" dirty="0"/>
              <a:t>Providing machine interpretable Specs/Templates for system structures</a:t>
            </a:r>
          </a:p>
          <a:p>
            <a:pPr lvl="2"/>
            <a:r>
              <a:rPr lang="en-GB" dirty="0"/>
              <a:t>This relates to TOSCA templates</a:t>
            </a:r>
          </a:p>
          <a:p>
            <a:r>
              <a:rPr lang="en-GB" dirty="0"/>
              <a:t>Moving to an Outcome Oriented Constraint Based (Intent) form</a:t>
            </a:r>
          </a:p>
          <a:p>
            <a:pPr lvl="1"/>
            <a:r>
              <a:rPr lang="en-GB" dirty="0"/>
              <a:t>Using constraint grammar to within messaging</a:t>
            </a:r>
          </a:p>
          <a:p>
            <a:pPr lvl="1"/>
            <a:r>
              <a:rPr lang="en-GB" dirty="0"/>
              <a:t>Providing arbitrary subgraph reporting</a:t>
            </a:r>
          </a:p>
          <a:p>
            <a:r>
              <a:rPr lang="en-GB" dirty="0"/>
              <a:t>Developing guidelines and tooling for additional encodings </a:t>
            </a:r>
          </a:p>
          <a:p>
            <a:pPr lvl="1"/>
            <a:r>
              <a:rPr lang="en-GB" dirty="0"/>
              <a:t>Such as pure </a:t>
            </a:r>
            <a:r>
              <a:rPr lang="en-GB" dirty="0" err="1"/>
              <a:t>OpenApi</a:t>
            </a:r>
            <a:r>
              <a:rPr lang="en-GB" dirty="0"/>
              <a:t>, </a:t>
            </a:r>
            <a:r>
              <a:rPr lang="en-GB" dirty="0" err="1"/>
              <a:t>Protobuf</a:t>
            </a:r>
            <a:r>
              <a:rPr lang="en-GB" dirty="0"/>
              <a:t> and TOSCA</a:t>
            </a:r>
          </a:p>
          <a:p>
            <a:r>
              <a:rPr lang="en-GB" dirty="0"/>
              <a:t>Industry wide convergence of models, grammars, interaction paradigms etc</a:t>
            </a:r>
          </a:p>
        </p:txBody>
      </p:sp>
    </p:spTree>
    <p:extLst>
      <p:ext uri="{BB962C8B-B14F-4D97-AF65-F5344CB8AC3E}">
        <p14:creationId xmlns:p14="http://schemas.microsoft.com/office/powerpoint/2010/main" val="25449307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3751B4-1DF2-4361-A7E3-C02ACD5770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Recommendation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924065-21E8-4FC1-8494-475949D729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It is recommended that MEF Presto / ONF TAPI be used for interfacing between ONAP and underlying controllers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9122150"/>
      </p:ext>
    </p:extLst>
  </p:cSld>
  <p:clrMapOvr>
    <a:masterClrMapping/>
  </p:clrMapOvr>
</p:sld>
</file>

<file path=ppt/theme/theme1.xml><?xml version="1.0" encoding="utf-8"?>
<a:theme xmlns:a="http://schemas.openxmlformats.org/drawingml/2006/main" name="MEF Qx layou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11623</TotalTime>
  <Words>358</Words>
  <Application>Microsoft Office PowerPoint</Application>
  <PresentationFormat>Widescreen</PresentationFormat>
  <Paragraphs>51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宋体</vt:lpstr>
      <vt:lpstr>Arial</vt:lpstr>
      <vt:lpstr>Calibri</vt:lpstr>
      <vt:lpstr>MEF Qx layout</vt:lpstr>
      <vt:lpstr>ONAP Contribution: LSO Presto Interface Activities</vt:lpstr>
      <vt:lpstr>Presto positioning in LSO</vt:lpstr>
      <vt:lpstr>Presto NRP/NRM </vt:lpstr>
      <vt:lpstr>Presto SOAM/SAT</vt:lpstr>
      <vt:lpstr>Toolchain</vt:lpstr>
      <vt:lpstr>Presto/TAPI POCs</vt:lpstr>
      <vt:lpstr>Evolution and vision</vt:lpstr>
      <vt:lpstr>Recommendation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mark.fishburn</dc:creator>
  <cp:lastModifiedBy>Davis, Nigel</cp:lastModifiedBy>
  <cp:revision>556</cp:revision>
  <dcterms:created xsi:type="dcterms:W3CDTF">2012-02-21T02:53:11Z</dcterms:created>
  <dcterms:modified xsi:type="dcterms:W3CDTF">2018-05-09T13:31:11Z</dcterms:modified>
</cp:coreProperties>
</file>