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0" r:id="rId1"/>
  </p:sldMasterIdLst>
  <p:notesMasterIdLst>
    <p:notesMasterId r:id="rId16"/>
  </p:notesMasterIdLst>
  <p:handoutMasterIdLst>
    <p:handoutMasterId r:id="rId17"/>
  </p:handoutMasterIdLst>
  <p:sldIdLst>
    <p:sldId id="724" r:id="rId2"/>
    <p:sldId id="822" r:id="rId3"/>
    <p:sldId id="829" r:id="rId4"/>
    <p:sldId id="823" r:id="rId5"/>
    <p:sldId id="833" r:id="rId6"/>
    <p:sldId id="836" r:id="rId7"/>
    <p:sldId id="834" r:id="rId8"/>
    <p:sldId id="835" r:id="rId9"/>
    <p:sldId id="828" r:id="rId10"/>
    <p:sldId id="827" r:id="rId11"/>
    <p:sldId id="820" r:id="rId12"/>
    <p:sldId id="830" r:id="rId13"/>
    <p:sldId id="831" r:id="rId14"/>
    <p:sldId id="776" r:id="rId15"/>
  </p:sldIdLst>
  <p:sldSz cx="12179300" cy="6858000"/>
  <p:notesSz cx="6934200" cy="9220200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D1EDEC-42DB-B94D-9AF8-5F9890BDFC38}">
          <p14:sldIdLst>
            <p14:sldId id="724"/>
            <p14:sldId id="822"/>
            <p14:sldId id="829"/>
            <p14:sldId id="823"/>
            <p14:sldId id="833"/>
            <p14:sldId id="836"/>
            <p14:sldId id="834"/>
            <p14:sldId id="835"/>
            <p14:sldId id="828"/>
            <p14:sldId id="827"/>
            <p14:sldId id="820"/>
            <p14:sldId id="830"/>
            <p14:sldId id="831"/>
            <p14:sldId id="7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DITTO, GRETCHEN" initials="VG" lastIdx="1" clrIdx="0">
    <p:extLst/>
  </p:cmAuthor>
  <p:cmAuthor id="2" name="Vijay Gopalakrishnan" initials="VG" lastIdx="2" clrIdx="1"/>
  <p:cmAuthor id="3" name="GOPALAKRISHNAN, VIJAY  (VIJAY)" initials="GV(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DB"/>
    <a:srgbClr val="FFFFFF"/>
    <a:srgbClr val="E5F5FB"/>
    <a:srgbClr val="E0E9F4"/>
    <a:srgbClr val="6AC929"/>
    <a:srgbClr val="067AB4"/>
    <a:srgbClr val="DA0081"/>
    <a:srgbClr val="F6781A"/>
    <a:srgbClr val="4B4B4B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232" autoAdjust="0"/>
  </p:normalViewPr>
  <p:slideViewPr>
    <p:cSldViewPr snapToGrid="0" snapToObjects="1">
      <p:cViewPr varScale="1">
        <p:scale>
          <a:sx n="88" d="100"/>
          <a:sy n="88" d="100"/>
        </p:scale>
        <p:origin x="528" y="96"/>
      </p:cViewPr>
      <p:guideLst>
        <p:guide orient="horz" pos="2160"/>
        <p:guide pos="3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2563" y="62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93D59D-1118-1F48-B621-90B5F2241958}" type="datetimeFigureOut">
              <a:rPr lang="en-US"/>
              <a:pPr>
                <a:defRPr/>
              </a:pPr>
              <a:t>6/27/2017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B8E213-BA5A-7647-8879-D50EF1E6FB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7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ABDD48-2735-F143-B9DB-F439A098A26D}" type="datetimeFigureOut">
              <a:rPr lang="en-US"/>
              <a:pPr>
                <a:defRPr/>
              </a:pPr>
              <a:t>6/27/2017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3738"/>
            <a:ext cx="6137275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0" tIns="45859" rIns="91720" bIns="4585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5" y="4379596"/>
            <a:ext cx="5546731" cy="4149090"/>
          </a:xfrm>
          <a:prstGeom prst="rect">
            <a:avLst/>
          </a:prstGeom>
        </p:spPr>
        <p:txBody>
          <a:bodyPr vert="horz" lIns="91720" tIns="45859" rIns="91720" bIns="4585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F31A8A-43EB-8947-B182-07D22D8CB7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748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 userDrawn="1"/>
        </p:nvSpPr>
        <p:spPr>
          <a:xfrm>
            <a:off x="3712191" y="0"/>
            <a:ext cx="8467109" cy="43510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0" y="0"/>
            <a:ext cx="3712191" cy="435105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0458" y="837514"/>
            <a:ext cx="5228959" cy="1443382"/>
          </a:xfrm>
        </p:spPr>
        <p:txBody>
          <a:bodyPr anchor="b"/>
          <a:lstStyle>
            <a:lvl1pPr algn="r">
              <a:lnSpc>
                <a:spcPct val="100000"/>
              </a:lnSpc>
              <a:spcAft>
                <a:spcPts val="799"/>
              </a:spcAft>
              <a:defRPr sz="2997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310458" y="2594494"/>
            <a:ext cx="5228959" cy="1006541"/>
          </a:xfrm>
        </p:spPr>
        <p:txBody>
          <a:bodyPr anchor="t"/>
          <a:lstStyle>
            <a:lvl1pPr algn="r">
              <a:defRPr sz="2198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19" name="Straight Connector 118"/>
          <p:cNvCxnSpPr/>
          <p:nvPr userDrawn="1"/>
        </p:nvCxnSpPr>
        <p:spPr>
          <a:xfrm>
            <a:off x="6342383" y="2438344"/>
            <a:ext cx="5197033" cy="0"/>
          </a:xfrm>
          <a:prstGeom prst="line">
            <a:avLst/>
          </a:prstGeom>
          <a:ln w="952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259080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7" name="Freeform 6"/>
          <p:cNvSpPr>
            <a:spLocks noEditPoints="1"/>
          </p:cNvSpPr>
          <p:nvPr userDrawn="1"/>
        </p:nvSpPr>
        <p:spPr bwMode="auto">
          <a:xfrm>
            <a:off x="1082970" y="1389476"/>
            <a:ext cx="1546250" cy="1547388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97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 flipV="1">
            <a:off x="8051800" y="0"/>
            <a:ext cx="4127500" cy="6858000"/>
            <a:chOff x="8051800" y="0"/>
            <a:chExt cx="4127500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051800" y="0"/>
              <a:ext cx="2821214" cy="28257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051800" y="2768600"/>
              <a:ext cx="4127500" cy="4089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235948" y="4271058"/>
            <a:ext cx="2447487" cy="2395960"/>
          </a:xfrm>
        </p:spPr>
        <p:txBody>
          <a:bodyPr anchor="ctr"/>
          <a:lstStyle>
            <a:lvl1pPr>
              <a:defRPr sz="31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58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802551" y="1"/>
            <a:ext cx="3758184" cy="339631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 flipH="1" flipV="1">
            <a:off x="2319860" y="3396321"/>
            <a:ext cx="4673601" cy="248073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 flipH="1" flipV="1">
            <a:off x="-1" y="911481"/>
            <a:ext cx="3809997" cy="24848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 flipH="1" flipV="1">
            <a:off x="1940418" y="3396321"/>
            <a:ext cx="2640044" cy="347325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10"/>
          </p:nvPr>
        </p:nvSpPr>
        <p:spPr>
          <a:xfrm>
            <a:off x="5294845" y="6470876"/>
            <a:ext cx="5272326" cy="280559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933261" y="1897811"/>
            <a:ext cx="3851805" cy="2971052"/>
          </a:xfrm>
        </p:spPr>
        <p:txBody>
          <a:bodyPr anchor="ctr"/>
          <a:lstStyle>
            <a:lvl1pPr>
              <a:defRPr sz="3596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0" y="3396323"/>
            <a:ext cx="2514601" cy="248716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0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93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8007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7798" y="6620933"/>
            <a:ext cx="8111502" cy="23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26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5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 smtClean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Thank you.</a:t>
            </a:r>
            <a:endParaRPr lang="en-US" sz="4000" kern="1200" dirty="0">
              <a:solidFill>
                <a:schemeClr val="bg1"/>
              </a:solidFill>
              <a:latin typeface="OmnesATT II" pitchFamily="50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5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 smtClean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Q&amp;A</a:t>
            </a:r>
            <a:endParaRPr lang="en-US" sz="4000" kern="1200" dirty="0">
              <a:solidFill>
                <a:schemeClr val="bg1"/>
              </a:solidFill>
              <a:latin typeface="OmnesATT II" pitchFamily="50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423644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0"/>
            <a:ext cx="3471729" cy="343968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" y="3418318"/>
            <a:ext cx="3471729" cy="343968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095750" y="3608846"/>
            <a:ext cx="7466246" cy="1521639"/>
          </a:xfrm>
          <a:noFill/>
        </p:spPr>
        <p:txBody>
          <a:bodyPr anchor="b">
            <a:noAutofit/>
          </a:bodyPr>
          <a:lstStyle>
            <a:lvl1pPr algn="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799"/>
              </a:spcAft>
              <a:defRPr lang="en-US" sz="3596" b="0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095750" y="5301932"/>
            <a:ext cx="7466246" cy="1003618"/>
          </a:xfrm>
          <a:noFill/>
        </p:spPr>
        <p:txBody>
          <a:bodyPr>
            <a:noAutofit/>
          </a:bodyPr>
          <a:lstStyle>
            <a:lvl1pPr marL="0" indent="0" algn="r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369316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71" name="Group 70"/>
          <p:cNvGrpSpPr/>
          <p:nvPr userDrawn="1"/>
        </p:nvGrpSpPr>
        <p:grpSpPr>
          <a:xfrm>
            <a:off x="413938" y="1346202"/>
            <a:ext cx="2584451" cy="596901"/>
            <a:chOff x="344488" y="1346200"/>
            <a:chExt cx="2584451" cy="596901"/>
          </a:xfrm>
          <a:solidFill>
            <a:schemeClr val="bg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4488" y="1346200"/>
              <a:ext cx="268288" cy="282575"/>
            </a:xfrm>
            <a:custGeom>
              <a:avLst/>
              <a:gdLst>
                <a:gd name="T0" fmla="*/ 32 w 157"/>
                <a:gd name="T1" fmla="*/ 15 h 165"/>
                <a:gd name="T2" fmla="*/ 49 w 157"/>
                <a:gd name="T3" fmla="*/ 0 h 165"/>
                <a:gd name="T4" fmla="*/ 157 w 157"/>
                <a:gd name="T5" fmla="*/ 0 h 165"/>
                <a:gd name="T6" fmla="*/ 152 w 157"/>
                <a:gd name="T7" fmla="*/ 23 h 165"/>
                <a:gd name="T8" fmla="*/ 57 w 157"/>
                <a:gd name="T9" fmla="*/ 23 h 165"/>
                <a:gd name="T10" fmla="*/ 47 w 157"/>
                <a:gd name="T11" fmla="*/ 70 h 165"/>
                <a:gd name="T12" fmla="*/ 124 w 157"/>
                <a:gd name="T13" fmla="*/ 70 h 165"/>
                <a:gd name="T14" fmla="*/ 119 w 157"/>
                <a:gd name="T15" fmla="*/ 92 h 165"/>
                <a:gd name="T16" fmla="*/ 42 w 157"/>
                <a:gd name="T17" fmla="*/ 92 h 165"/>
                <a:gd name="T18" fmla="*/ 32 w 157"/>
                <a:gd name="T19" fmla="*/ 141 h 165"/>
                <a:gd name="T20" fmla="*/ 128 w 157"/>
                <a:gd name="T21" fmla="*/ 141 h 165"/>
                <a:gd name="T22" fmla="*/ 123 w 157"/>
                <a:gd name="T23" fmla="*/ 165 h 165"/>
                <a:gd name="T24" fmla="*/ 0 w 157"/>
                <a:gd name="T25" fmla="*/ 165 h 165"/>
                <a:gd name="T26" fmla="*/ 32 w 157"/>
                <a:gd name="T27" fmla="*/ 1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65">
                  <a:moveTo>
                    <a:pt x="32" y="15"/>
                  </a:moveTo>
                  <a:cubicBezTo>
                    <a:pt x="34" y="5"/>
                    <a:pt x="40" y="0"/>
                    <a:pt x="4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152" y="23"/>
                    <a:pt x="152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3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587376" y="1414463"/>
              <a:ext cx="222250" cy="217488"/>
            </a:xfrm>
            <a:custGeom>
              <a:avLst/>
              <a:gdLst>
                <a:gd name="T0" fmla="*/ 0 w 129"/>
                <a:gd name="T1" fmla="*/ 114 h 127"/>
                <a:gd name="T2" fmla="*/ 9 w 129"/>
                <a:gd name="T3" fmla="*/ 99 h 127"/>
                <a:gd name="T4" fmla="*/ 47 w 129"/>
                <a:gd name="T5" fmla="*/ 63 h 127"/>
                <a:gd name="T6" fmla="*/ 17 w 129"/>
                <a:gd name="T7" fmla="*/ 2 h 127"/>
                <a:gd name="T8" fmla="*/ 44 w 129"/>
                <a:gd name="T9" fmla="*/ 2 h 127"/>
                <a:gd name="T10" fmla="*/ 66 w 129"/>
                <a:gd name="T11" fmla="*/ 51 h 127"/>
                <a:gd name="T12" fmla="*/ 116 w 129"/>
                <a:gd name="T13" fmla="*/ 0 h 127"/>
                <a:gd name="T14" fmla="*/ 129 w 129"/>
                <a:gd name="T15" fmla="*/ 13 h 127"/>
                <a:gd name="T16" fmla="*/ 120 w 129"/>
                <a:gd name="T17" fmla="*/ 28 h 127"/>
                <a:gd name="T18" fmla="*/ 78 w 129"/>
                <a:gd name="T19" fmla="*/ 68 h 127"/>
                <a:gd name="T20" fmla="*/ 89 w 129"/>
                <a:gd name="T21" fmla="*/ 88 h 127"/>
                <a:gd name="T22" fmla="*/ 115 w 129"/>
                <a:gd name="T23" fmla="*/ 108 h 127"/>
                <a:gd name="T24" fmla="*/ 99 w 129"/>
                <a:gd name="T25" fmla="*/ 126 h 127"/>
                <a:gd name="T26" fmla="*/ 66 w 129"/>
                <a:gd name="T27" fmla="*/ 94 h 127"/>
                <a:gd name="T28" fmla="*/ 60 w 129"/>
                <a:gd name="T29" fmla="*/ 80 h 127"/>
                <a:gd name="T30" fmla="*/ 13 w 129"/>
                <a:gd name="T31" fmla="*/ 127 h 127"/>
                <a:gd name="T32" fmla="*/ 0 w 129"/>
                <a:gd name="T3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7">
                  <a:moveTo>
                    <a:pt x="0" y="114"/>
                  </a:moveTo>
                  <a:cubicBezTo>
                    <a:pt x="0" y="109"/>
                    <a:pt x="3" y="105"/>
                    <a:pt x="9" y="99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129" y="3"/>
                    <a:pt x="129" y="13"/>
                  </a:cubicBezTo>
                  <a:cubicBezTo>
                    <a:pt x="129" y="18"/>
                    <a:pt x="127" y="22"/>
                    <a:pt x="120" y="2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7" y="106"/>
                    <a:pt x="103" y="108"/>
                    <a:pt x="115" y="108"/>
                  </a:cubicBezTo>
                  <a:cubicBezTo>
                    <a:pt x="116" y="108"/>
                    <a:pt x="116" y="126"/>
                    <a:pt x="99" y="126"/>
                  </a:cubicBezTo>
                  <a:cubicBezTo>
                    <a:pt x="86" y="126"/>
                    <a:pt x="78" y="120"/>
                    <a:pt x="66" y="9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0" y="124"/>
                    <a:pt x="0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809626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6 w 123"/>
                <a:gd name="T13" fmla="*/ 109 h 129"/>
                <a:gd name="T14" fmla="*/ 95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4" y="109"/>
                    <a:pt x="56" y="109"/>
                  </a:cubicBezTo>
                  <a:cubicBezTo>
                    <a:pt x="74" y="109"/>
                    <a:pt x="86" y="102"/>
                    <a:pt x="95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5" y="109"/>
                    <a:pt x="101" y="113"/>
                  </a:cubicBezTo>
                  <a:cubicBezTo>
                    <a:pt x="91" y="123"/>
                    <a:pt x="76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89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1031876" y="1412875"/>
              <a:ext cx="211138" cy="220663"/>
            </a:xfrm>
            <a:custGeom>
              <a:avLst/>
              <a:gdLst>
                <a:gd name="T0" fmla="*/ 0 w 123"/>
                <a:gd name="T1" fmla="*/ 72 h 129"/>
                <a:gd name="T2" fmla="*/ 70 w 123"/>
                <a:gd name="T3" fmla="*/ 0 h 129"/>
                <a:gd name="T4" fmla="*/ 113 w 123"/>
                <a:gd name="T5" fmla="*/ 16 h 129"/>
                <a:gd name="T6" fmla="*/ 123 w 123"/>
                <a:gd name="T7" fmla="*/ 36 h 129"/>
                <a:gd name="T8" fmla="*/ 106 w 123"/>
                <a:gd name="T9" fmla="*/ 49 h 129"/>
                <a:gd name="T10" fmla="*/ 71 w 123"/>
                <a:gd name="T11" fmla="*/ 21 h 129"/>
                <a:gd name="T12" fmla="*/ 25 w 123"/>
                <a:gd name="T13" fmla="*/ 70 h 129"/>
                <a:gd name="T14" fmla="*/ 62 w 123"/>
                <a:gd name="T15" fmla="*/ 108 h 129"/>
                <a:gd name="T16" fmla="*/ 97 w 123"/>
                <a:gd name="T17" fmla="*/ 87 h 129"/>
                <a:gd name="T18" fmla="*/ 110 w 123"/>
                <a:gd name="T19" fmla="*/ 98 h 129"/>
                <a:gd name="T20" fmla="*/ 102 w 123"/>
                <a:gd name="T21" fmla="*/ 113 h 129"/>
                <a:gd name="T22" fmla="*/ 60 w 123"/>
                <a:gd name="T23" fmla="*/ 129 h 129"/>
                <a:gd name="T24" fmla="*/ 0 w 123"/>
                <a:gd name="T25" fmla="*/ 7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29">
                  <a:moveTo>
                    <a:pt x="0" y="72"/>
                  </a:moveTo>
                  <a:cubicBezTo>
                    <a:pt x="0" y="34"/>
                    <a:pt x="31" y="0"/>
                    <a:pt x="70" y="0"/>
                  </a:cubicBezTo>
                  <a:cubicBezTo>
                    <a:pt x="91" y="0"/>
                    <a:pt x="105" y="7"/>
                    <a:pt x="113" y="16"/>
                  </a:cubicBezTo>
                  <a:cubicBezTo>
                    <a:pt x="120" y="23"/>
                    <a:pt x="123" y="30"/>
                    <a:pt x="123" y="36"/>
                  </a:cubicBezTo>
                  <a:cubicBezTo>
                    <a:pt x="123" y="50"/>
                    <a:pt x="106" y="51"/>
                    <a:pt x="106" y="49"/>
                  </a:cubicBezTo>
                  <a:cubicBezTo>
                    <a:pt x="103" y="33"/>
                    <a:pt x="91" y="21"/>
                    <a:pt x="71" y="21"/>
                  </a:cubicBezTo>
                  <a:cubicBezTo>
                    <a:pt x="43" y="21"/>
                    <a:pt x="25" y="46"/>
                    <a:pt x="25" y="70"/>
                  </a:cubicBezTo>
                  <a:cubicBezTo>
                    <a:pt x="25" y="92"/>
                    <a:pt x="39" y="108"/>
                    <a:pt x="62" y="108"/>
                  </a:cubicBezTo>
                  <a:cubicBezTo>
                    <a:pt x="78" y="108"/>
                    <a:pt x="90" y="99"/>
                    <a:pt x="97" y="87"/>
                  </a:cubicBezTo>
                  <a:cubicBezTo>
                    <a:pt x="98" y="86"/>
                    <a:pt x="110" y="88"/>
                    <a:pt x="110" y="98"/>
                  </a:cubicBezTo>
                  <a:cubicBezTo>
                    <a:pt x="110" y="102"/>
                    <a:pt x="107" y="108"/>
                    <a:pt x="102" y="113"/>
                  </a:cubicBezTo>
                  <a:cubicBezTo>
                    <a:pt x="93" y="121"/>
                    <a:pt x="78" y="129"/>
                    <a:pt x="60" y="129"/>
                  </a:cubicBezTo>
                  <a:cubicBezTo>
                    <a:pt x="26" y="129"/>
                    <a:pt x="0" y="108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1252538" y="1417638"/>
              <a:ext cx="228600" cy="215900"/>
            </a:xfrm>
            <a:custGeom>
              <a:avLst/>
              <a:gdLst>
                <a:gd name="T0" fmla="*/ 87 w 133"/>
                <a:gd name="T1" fmla="*/ 102 h 126"/>
                <a:gd name="T2" fmla="*/ 46 w 133"/>
                <a:gd name="T3" fmla="*/ 126 h 126"/>
                <a:gd name="T4" fmla="*/ 7 w 133"/>
                <a:gd name="T5" fmla="*/ 69 h 126"/>
                <a:gd name="T6" fmla="*/ 22 w 133"/>
                <a:gd name="T7" fmla="*/ 0 h 126"/>
                <a:gd name="T8" fmla="*/ 47 w 133"/>
                <a:gd name="T9" fmla="*/ 0 h 126"/>
                <a:gd name="T10" fmla="*/ 32 w 133"/>
                <a:gd name="T11" fmla="*/ 69 h 126"/>
                <a:gd name="T12" fmla="*/ 55 w 133"/>
                <a:gd name="T13" fmla="*/ 104 h 126"/>
                <a:gd name="T14" fmla="*/ 91 w 133"/>
                <a:gd name="T15" fmla="*/ 79 h 126"/>
                <a:gd name="T16" fmla="*/ 108 w 133"/>
                <a:gd name="T17" fmla="*/ 0 h 126"/>
                <a:gd name="T18" fmla="*/ 133 w 133"/>
                <a:gd name="T19" fmla="*/ 0 h 126"/>
                <a:gd name="T20" fmla="*/ 113 w 133"/>
                <a:gd name="T21" fmla="*/ 95 h 126"/>
                <a:gd name="T22" fmla="*/ 123 w 133"/>
                <a:gd name="T23" fmla="*/ 113 h 126"/>
                <a:gd name="T24" fmla="*/ 108 w 133"/>
                <a:gd name="T25" fmla="*/ 125 h 126"/>
                <a:gd name="T26" fmla="*/ 87 w 133"/>
                <a:gd name="T27" fmla="*/ 10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126">
                  <a:moveTo>
                    <a:pt x="87" y="102"/>
                  </a:moveTo>
                  <a:cubicBezTo>
                    <a:pt x="78" y="117"/>
                    <a:pt x="63" y="126"/>
                    <a:pt x="46" y="126"/>
                  </a:cubicBezTo>
                  <a:cubicBezTo>
                    <a:pt x="14" y="126"/>
                    <a:pt x="0" y="103"/>
                    <a:pt x="7" y="6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28" y="90"/>
                    <a:pt x="36" y="104"/>
                    <a:pt x="55" y="104"/>
                  </a:cubicBezTo>
                  <a:cubicBezTo>
                    <a:pt x="71" y="104"/>
                    <a:pt x="81" y="96"/>
                    <a:pt x="91" y="79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0" y="107"/>
                    <a:pt x="113" y="112"/>
                    <a:pt x="123" y="113"/>
                  </a:cubicBezTo>
                  <a:cubicBezTo>
                    <a:pt x="124" y="113"/>
                    <a:pt x="123" y="125"/>
                    <a:pt x="108" y="125"/>
                  </a:cubicBezTo>
                  <a:cubicBezTo>
                    <a:pt x="93" y="125"/>
                    <a:pt x="86" y="116"/>
                    <a:pt x="87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1506538" y="1366838"/>
              <a:ext cx="147638" cy="266700"/>
            </a:xfrm>
            <a:custGeom>
              <a:avLst/>
              <a:gdLst>
                <a:gd name="T0" fmla="*/ 7 w 86"/>
                <a:gd name="T1" fmla="*/ 110 h 156"/>
                <a:gd name="T2" fmla="*/ 19 w 86"/>
                <a:gd name="T3" fmla="*/ 51 h 156"/>
                <a:gd name="T4" fmla="*/ 0 w 86"/>
                <a:gd name="T5" fmla="*/ 51 h 156"/>
                <a:gd name="T6" fmla="*/ 1 w 86"/>
                <a:gd name="T7" fmla="*/ 44 h 156"/>
                <a:gd name="T8" fmla="*/ 3 w 86"/>
                <a:gd name="T9" fmla="*/ 33 h 156"/>
                <a:gd name="T10" fmla="*/ 4 w 86"/>
                <a:gd name="T11" fmla="*/ 30 h 156"/>
                <a:gd name="T12" fmla="*/ 24 w 86"/>
                <a:gd name="T13" fmla="*/ 30 h 156"/>
                <a:gd name="T14" fmla="*/ 26 w 86"/>
                <a:gd name="T15" fmla="*/ 21 h 156"/>
                <a:gd name="T16" fmla="*/ 45 w 86"/>
                <a:gd name="T17" fmla="*/ 0 h 156"/>
                <a:gd name="T18" fmla="*/ 54 w 86"/>
                <a:gd name="T19" fmla="*/ 3 h 156"/>
                <a:gd name="T20" fmla="*/ 49 w 86"/>
                <a:gd name="T21" fmla="*/ 30 h 156"/>
                <a:gd name="T22" fmla="*/ 86 w 86"/>
                <a:gd name="T23" fmla="*/ 30 h 156"/>
                <a:gd name="T24" fmla="*/ 85 w 86"/>
                <a:gd name="T25" fmla="*/ 37 h 156"/>
                <a:gd name="T26" fmla="*/ 83 w 86"/>
                <a:gd name="T27" fmla="*/ 48 h 156"/>
                <a:gd name="T28" fmla="*/ 82 w 86"/>
                <a:gd name="T29" fmla="*/ 51 h 156"/>
                <a:gd name="T30" fmla="*/ 44 w 86"/>
                <a:gd name="T31" fmla="*/ 51 h 156"/>
                <a:gd name="T32" fmla="*/ 31 w 86"/>
                <a:gd name="T33" fmla="*/ 110 h 156"/>
                <a:gd name="T34" fmla="*/ 45 w 86"/>
                <a:gd name="T35" fmla="*/ 136 h 156"/>
                <a:gd name="T36" fmla="*/ 61 w 86"/>
                <a:gd name="T37" fmla="*/ 129 h 156"/>
                <a:gd name="T38" fmla="*/ 66 w 86"/>
                <a:gd name="T39" fmla="*/ 138 h 156"/>
                <a:gd name="T40" fmla="*/ 61 w 86"/>
                <a:gd name="T41" fmla="*/ 148 h 156"/>
                <a:gd name="T42" fmla="*/ 39 w 86"/>
                <a:gd name="T43" fmla="*/ 156 h 156"/>
                <a:gd name="T44" fmla="*/ 7 w 86"/>
                <a:gd name="T45" fmla="*/ 1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56">
                  <a:moveTo>
                    <a:pt x="7" y="110"/>
                  </a:moveTo>
                  <a:cubicBezTo>
                    <a:pt x="19" y="51"/>
                    <a:pt x="19" y="51"/>
                    <a:pt x="19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49"/>
                    <a:pt x="1" y="44"/>
                  </a:cubicBezTo>
                  <a:cubicBezTo>
                    <a:pt x="1" y="42"/>
                    <a:pt x="3" y="36"/>
                    <a:pt x="3" y="33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9" y="6"/>
                    <a:pt x="34" y="0"/>
                    <a:pt x="45" y="0"/>
                  </a:cubicBezTo>
                  <a:cubicBezTo>
                    <a:pt x="50" y="0"/>
                    <a:pt x="55" y="2"/>
                    <a:pt x="54" y="3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30"/>
                    <a:pt x="86" y="33"/>
                    <a:pt x="85" y="37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2" y="50"/>
                    <a:pt x="82" y="51"/>
                    <a:pt x="82" y="51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28" y="128"/>
                    <a:pt x="33" y="136"/>
                    <a:pt x="45" y="136"/>
                  </a:cubicBezTo>
                  <a:cubicBezTo>
                    <a:pt x="52" y="136"/>
                    <a:pt x="58" y="132"/>
                    <a:pt x="61" y="129"/>
                  </a:cubicBezTo>
                  <a:cubicBezTo>
                    <a:pt x="62" y="128"/>
                    <a:pt x="66" y="132"/>
                    <a:pt x="66" y="138"/>
                  </a:cubicBezTo>
                  <a:cubicBezTo>
                    <a:pt x="66" y="142"/>
                    <a:pt x="65" y="145"/>
                    <a:pt x="61" y="148"/>
                  </a:cubicBezTo>
                  <a:cubicBezTo>
                    <a:pt x="57" y="153"/>
                    <a:pt x="49" y="156"/>
                    <a:pt x="39" y="156"/>
                  </a:cubicBezTo>
                  <a:cubicBezTo>
                    <a:pt x="14" y="156"/>
                    <a:pt x="1" y="140"/>
                    <a:pt x="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1652588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7 w 123"/>
                <a:gd name="T13" fmla="*/ 109 h 129"/>
                <a:gd name="T14" fmla="*/ 96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5" y="109"/>
                    <a:pt x="57" y="109"/>
                  </a:cubicBezTo>
                  <a:cubicBezTo>
                    <a:pt x="74" y="109"/>
                    <a:pt x="87" y="102"/>
                    <a:pt x="96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6" y="109"/>
                    <a:pt x="101" y="113"/>
                  </a:cubicBezTo>
                  <a:cubicBezTo>
                    <a:pt x="91" y="123"/>
                    <a:pt x="77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90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 userDrawn="1"/>
          </p:nvSpPr>
          <p:spPr bwMode="auto">
            <a:xfrm>
              <a:off x="1027113" y="1654175"/>
              <a:ext cx="198438" cy="284163"/>
            </a:xfrm>
            <a:custGeom>
              <a:avLst/>
              <a:gdLst>
                <a:gd name="T0" fmla="*/ 0 w 116"/>
                <a:gd name="T1" fmla="*/ 10 h 165"/>
                <a:gd name="T2" fmla="*/ 9 w 116"/>
                <a:gd name="T3" fmla="*/ 0 h 165"/>
                <a:gd name="T4" fmla="*/ 114 w 116"/>
                <a:gd name="T5" fmla="*/ 0 h 165"/>
                <a:gd name="T6" fmla="*/ 114 w 116"/>
                <a:gd name="T7" fmla="*/ 16 h 165"/>
                <a:gd name="T8" fmla="*/ 17 w 116"/>
                <a:gd name="T9" fmla="*/ 16 h 165"/>
                <a:gd name="T10" fmla="*/ 17 w 116"/>
                <a:gd name="T11" fmla="*/ 73 h 165"/>
                <a:gd name="T12" fmla="*/ 96 w 116"/>
                <a:gd name="T13" fmla="*/ 73 h 165"/>
                <a:gd name="T14" fmla="*/ 96 w 116"/>
                <a:gd name="T15" fmla="*/ 88 h 165"/>
                <a:gd name="T16" fmla="*/ 17 w 116"/>
                <a:gd name="T17" fmla="*/ 88 h 165"/>
                <a:gd name="T18" fmla="*/ 17 w 116"/>
                <a:gd name="T19" fmla="*/ 149 h 165"/>
                <a:gd name="T20" fmla="*/ 116 w 116"/>
                <a:gd name="T21" fmla="*/ 149 h 165"/>
                <a:gd name="T22" fmla="*/ 116 w 116"/>
                <a:gd name="T23" fmla="*/ 165 h 165"/>
                <a:gd name="T24" fmla="*/ 0 w 116"/>
                <a:gd name="T25" fmla="*/ 165 h 165"/>
                <a:gd name="T26" fmla="*/ 0 w 116"/>
                <a:gd name="T27" fmla="*/ 1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165">
                  <a:moveTo>
                    <a:pt x="0" y="10"/>
                  </a:moveTo>
                  <a:cubicBezTo>
                    <a:pt x="0" y="5"/>
                    <a:pt x="4" y="0"/>
                    <a:pt x="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116" y="149"/>
                    <a:pt x="116" y="149"/>
                    <a:pt x="116" y="149"/>
                  </a:cubicBezTo>
                  <a:cubicBezTo>
                    <a:pt x="116" y="165"/>
                    <a:pt x="116" y="165"/>
                    <a:pt x="116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1246188" y="1728788"/>
              <a:ext cx="182563" cy="211138"/>
            </a:xfrm>
            <a:custGeom>
              <a:avLst/>
              <a:gdLst>
                <a:gd name="T0" fmla="*/ 44 w 107"/>
                <a:gd name="T1" fmla="*/ 61 h 123"/>
                <a:gd name="T2" fmla="*/ 1 w 107"/>
                <a:gd name="T3" fmla="*/ 7 h 123"/>
                <a:gd name="T4" fmla="*/ 10 w 107"/>
                <a:gd name="T5" fmla="*/ 0 h 123"/>
                <a:gd name="T6" fmla="*/ 22 w 107"/>
                <a:gd name="T7" fmla="*/ 8 h 123"/>
                <a:gd name="T8" fmla="*/ 54 w 107"/>
                <a:gd name="T9" fmla="*/ 51 h 123"/>
                <a:gd name="T10" fmla="*/ 85 w 107"/>
                <a:gd name="T11" fmla="*/ 8 h 123"/>
                <a:gd name="T12" fmla="*/ 98 w 107"/>
                <a:gd name="T13" fmla="*/ 0 h 123"/>
                <a:gd name="T14" fmla="*/ 106 w 107"/>
                <a:gd name="T15" fmla="*/ 7 h 123"/>
                <a:gd name="T16" fmla="*/ 64 w 107"/>
                <a:gd name="T17" fmla="*/ 61 h 123"/>
                <a:gd name="T18" fmla="*/ 106 w 107"/>
                <a:gd name="T19" fmla="*/ 115 h 123"/>
                <a:gd name="T20" fmla="*/ 97 w 107"/>
                <a:gd name="T21" fmla="*/ 123 h 123"/>
                <a:gd name="T22" fmla="*/ 85 w 107"/>
                <a:gd name="T23" fmla="*/ 114 h 123"/>
                <a:gd name="T24" fmla="*/ 53 w 107"/>
                <a:gd name="T25" fmla="*/ 71 h 123"/>
                <a:gd name="T26" fmla="*/ 22 w 107"/>
                <a:gd name="T27" fmla="*/ 114 h 123"/>
                <a:gd name="T28" fmla="*/ 9 w 107"/>
                <a:gd name="T29" fmla="*/ 123 h 123"/>
                <a:gd name="T30" fmla="*/ 1 w 107"/>
                <a:gd name="T31" fmla="*/ 115 h 123"/>
                <a:gd name="T32" fmla="*/ 44 w 107"/>
                <a:gd name="T33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23">
                  <a:moveTo>
                    <a:pt x="44" y="6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3" y="0"/>
                    <a:pt x="10" y="0"/>
                  </a:cubicBezTo>
                  <a:cubicBezTo>
                    <a:pt x="16" y="0"/>
                    <a:pt x="18" y="3"/>
                    <a:pt x="22" y="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90" y="2"/>
                    <a:pt x="94" y="0"/>
                    <a:pt x="98" y="0"/>
                  </a:cubicBezTo>
                  <a:cubicBezTo>
                    <a:pt x="104" y="0"/>
                    <a:pt x="107" y="6"/>
                    <a:pt x="106" y="7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106" y="115"/>
                    <a:pt x="106" y="115"/>
                    <a:pt x="106" y="115"/>
                  </a:cubicBezTo>
                  <a:cubicBezTo>
                    <a:pt x="106" y="116"/>
                    <a:pt x="104" y="123"/>
                    <a:pt x="97" y="123"/>
                  </a:cubicBezTo>
                  <a:cubicBezTo>
                    <a:pt x="91" y="123"/>
                    <a:pt x="89" y="119"/>
                    <a:pt x="85" y="114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18" y="119"/>
                    <a:pt x="14" y="123"/>
                    <a:pt x="9" y="123"/>
                  </a:cubicBezTo>
                  <a:cubicBezTo>
                    <a:pt x="3" y="123"/>
                    <a:pt x="0" y="116"/>
                    <a:pt x="1" y="115"/>
                  </a:cubicBezTo>
                  <a:lnTo>
                    <a:pt x="4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 userDrawn="1"/>
          </p:nvSpPr>
          <p:spPr bwMode="auto">
            <a:xfrm>
              <a:off x="1441451" y="1725613"/>
              <a:ext cx="195263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7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5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3" y="0"/>
                    <a:pt x="97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4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7" y="35"/>
                    <a:pt x="17" y="63"/>
                  </a:cubicBezTo>
                  <a:cubicBezTo>
                    <a:pt x="17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4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5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7" y="127"/>
                    <a:pt x="0" y="100"/>
                    <a:pt x="0" y="63"/>
                  </a:cubicBezTo>
                  <a:cubicBezTo>
                    <a:pt x="0" y="26"/>
                    <a:pt x="27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0" name="Freeform 15"/>
            <p:cNvSpPr>
              <a:spLocks noEditPoints="1"/>
            </p:cNvSpPr>
            <p:nvPr userDrawn="1"/>
          </p:nvSpPr>
          <p:spPr bwMode="auto">
            <a:xfrm>
              <a:off x="1660526" y="1725613"/>
              <a:ext cx="200025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0 w 117"/>
                <a:gd name="T7" fmla="*/ 68 h 127"/>
                <a:gd name="T8" fmla="*/ 16 w 117"/>
                <a:gd name="T9" fmla="*/ 68 h 127"/>
                <a:gd name="T10" fmla="*/ 62 w 117"/>
                <a:gd name="T11" fmla="*/ 112 h 127"/>
                <a:gd name="T12" fmla="*/ 103 w 117"/>
                <a:gd name="T13" fmla="*/ 90 h 127"/>
                <a:gd name="T14" fmla="*/ 113 w 117"/>
                <a:gd name="T15" fmla="*/ 100 h 127"/>
                <a:gd name="T16" fmla="*/ 106 w 117"/>
                <a:gd name="T17" fmla="*/ 111 h 127"/>
                <a:gd name="T18" fmla="*/ 62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99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99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5" y="68"/>
                    <a:pt x="110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8" y="95"/>
                    <a:pt x="37" y="112"/>
                    <a:pt x="62" y="112"/>
                  </a:cubicBezTo>
                  <a:cubicBezTo>
                    <a:pt x="86" y="112"/>
                    <a:pt x="96" y="102"/>
                    <a:pt x="103" y="90"/>
                  </a:cubicBezTo>
                  <a:cubicBezTo>
                    <a:pt x="104" y="89"/>
                    <a:pt x="113" y="92"/>
                    <a:pt x="113" y="100"/>
                  </a:cubicBezTo>
                  <a:cubicBezTo>
                    <a:pt x="113" y="103"/>
                    <a:pt x="111" y="107"/>
                    <a:pt x="106" y="111"/>
                  </a:cubicBezTo>
                  <a:cubicBezTo>
                    <a:pt x="99" y="119"/>
                    <a:pt x="83" y="127"/>
                    <a:pt x="62" y="127"/>
                  </a:cubicBezTo>
                  <a:cubicBezTo>
                    <a:pt x="25" y="127"/>
                    <a:pt x="0" y="101"/>
                    <a:pt x="0" y="64"/>
                  </a:cubicBezTo>
                  <a:cubicBezTo>
                    <a:pt x="0" y="27"/>
                    <a:pt x="25" y="0"/>
                    <a:pt x="61" y="0"/>
                  </a:cubicBezTo>
                  <a:close/>
                  <a:moveTo>
                    <a:pt x="99" y="53"/>
                  </a:moveTo>
                  <a:cubicBezTo>
                    <a:pt x="98" y="30"/>
                    <a:pt x="83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99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1900238" y="1641475"/>
              <a:ext cx="28575" cy="296863"/>
            </a:xfrm>
            <a:custGeom>
              <a:avLst/>
              <a:gdLst>
                <a:gd name="T0" fmla="*/ 0 w 16"/>
                <a:gd name="T1" fmla="*/ 1 h 173"/>
                <a:gd name="T2" fmla="*/ 6 w 16"/>
                <a:gd name="T3" fmla="*/ 0 h 173"/>
                <a:gd name="T4" fmla="*/ 16 w 16"/>
                <a:gd name="T5" fmla="*/ 16 h 173"/>
                <a:gd name="T6" fmla="*/ 16 w 16"/>
                <a:gd name="T7" fmla="*/ 173 h 173"/>
                <a:gd name="T8" fmla="*/ 0 w 16"/>
                <a:gd name="T9" fmla="*/ 173 h 173"/>
                <a:gd name="T10" fmla="*/ 0 w 16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6" y="2"/>
                    <a:pt x="16" y="16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1984376" y="1641475"/>
              <a:ext cx="28575" cy="296863"/>
            </a:xfrm>
            <a:custGeom>
              <a:avLst/>
              <a:gdLst>
                <a:gd name="T0" fmla="*/ 0 w 17"/>
                <a:gd name="T1" fmla="*/ 1 h 173"/>
                <a:gd name="T2" fmla="*/ 6 w 17"/>
                <a:gd name="T3" fmla="*/ 0 h 173"/>
                <a:gd name="T4" fmla="*/ 17 w 17"/>
                <a:gd name="T5" fmla="*/ 16 h 173"/>
                <a:gd name="T6" fmla="*/ 17 w 17"/>
                <a:gd name="T7" fmla="*/ 173 h 173"/>
                <a:gd name="T8" fmla="*/ 0 w 17"/>
                <a:gd name="T9" fmla="*/ 173 h 173"/>
                <a:gd name="T10" fmla="*/ 0 w 17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7" y="2"/>
                    <a:pt x="17" y="16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3" name="Freeform 18"/>
            <p:cNvSpPr>
              <a:spLocks noEditPoints="1"/>
            </p:cNvSpPr>
            <p:nvPr userDrawn="1"/>
          </p:nvSpPr>
          <p:spPr bwMode="auto">
            <a:xfrm>
              <a:off x="2052638" y="1725613"/>
              <a:ext cx="201613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1 w 117"/>
                <a:gd name="T7" fmla="*/ 68 h 127"/>
                <a:gd name="T8" fmla="*/ 17 w 117"/>
                <a:gd name="T9" fmla="*/ 68 h 127"/>
                <a:gd name="T10" fmla="*/ 63 w 117"/>
                <a:gd name="T11" fmla="*/ 112 h 127"/>
                <a:gd name="T12" fmla="*/ 104 w 117"/>
                <a:gd name="T13" fmla="*/ 90 h 127"/>
                <a:gd name="T14" fmla="*/ 114 w 117"/>
                <a:gd name="T15" fmla="*/ 100 h 127"/>
                <a:gd name="T16" fmla="*/ 107 w 117"/>
                <a:gd name="T17" fmla="*/ 111 h 127"/>
                <a:gd name="T18" fmla="*/ 63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100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100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4" y="89"/>
                    <a:pt x="114" y="92"/>
                    <a:pt x="114" y="100"/>
                  </a:cubicBezTo>
                  <a:cubicBezTo>
                    <a:pt x="114" y="103"/>
                    <a:pt x="111" y="107"/>
                    <a:pt x="107" y="111"/>
                  </a:cubicBezTo>
                  <a:cubicBezTo>
                    <a:pt x="99" y="119"/>
                    <a:pt x="83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8" y="30"/>
                    <a:pt x="84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 userDrawn="1"/>
          </p:nvSpPr>
          <p:spPr bwMode="auto">
            <a:xfrm>
              <a:off x="2290763" y="1725613"/>
              <a:ext cx="182563" cy="212725"/>
            </a:xfrm>
            <a:custGeom>
              <a:avLst/>
              <a:gdLst>
                <a:gd name="T0" fmla="*/ 0 w 106"/>
                <a:gd name="T1" fmla="*/ 3 h 124"/>
                <a:gd name="T2" fmla="*/ 6 w 106"/>
                <a:gd name="T3" fmla="*/ 2 h 124"/>
                <a:gd name="T4" fmla="*/ 16 w 106"/>
                <a:gd name="T5" fmla="*/ 18 h 124"/>
                <a:gd name="T6" fmla="*/ 16 w 106"/>
                <a:gd name="T7" fmla="*/ 21 h 124"/>
                <a:gd name="T8" fmla="*/ 58 w 106"/>
                <a:gd name="T9" fmla="*/ 0 h 124"/>
                <a:gd name="T10" fmla="*/ 106 w 106"/>
                <a:gd name="T11" fmla="*/ 53 h 124"/>
                <a:gd name="T12" fmla="*/ 106 w 106"/>
                <a:gd name="T13" fmla="*/ 124 h 124"/>
                <a:gd name="T14" fmla="*/ 89 w 106"/>
                <a:gd name="T15" fmla="*/ 124 h 124"/>
                <a:gd name="T16" fmla="*/ 89 w 106"/>
                <a:gd name="T17" fmla="*/ 54 h 124"/>
                <a:gd name="T18" fmla="*/ 57 w 106"/>
                <a:gd name="T19" fmla="*/ 15 h 124"/>
                <a:gd name="T20" fmla="*/ 17 w 106"/>
                <a:gd name="T21" fmla="*/ 41 h 124"/>
                <a:gd name="T22" fmla="*/ 17 w 106"/>
                <a:gd name="T23" fmla="*/ 124 h 124"/>
                <a:gd name="T24" fmla="*/ 0 w 106"/>
                <a:gd name="T25" fmla="*/ 124 h 124"/>
                <a:gd name="T26" fmla="*/ 0 w 106"/>
                <a:gd name="T27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24">
                  <a:moveTo>
                    <a:pt x="0" y="3"/>
                  </a:moveTo>
                  <a:cubicBezTo>
                    <a:pt x="0" y="3"/>
                    <a:pt x="3" y="2"/>
                    <a:pt x="6" y="2"/>
                  </a:cubicBezTo>
                  <a:cubicBezTo>
                    <a:pt x="11" y="2"/>
                    <a:pt x="16" y="4"/>
                    <a:pt x="16" y="18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5" y="9"/>
                    <a:pt x="39" y="0"/>
                    <a:pt x="58" y="0"/>
                  </a:cubicBezTo>
                  <a:cubicBezTo>
                    <a:pt x="90" y="0"/>
                    <a:pt x="106" y="21"/>
                    <a:pt x="106" y="5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9" y="30"/>
                    <a:pt x="77" y="15"/>
                    <a:pt x="57" y="15"/>
                  </a:cubicBezTo>
                  <a:cubicBezTo>
                    <a:pt x="38" y="15"/>
                    <a:pt x="24" y="26"/>
                    <a:pt x="17" y="41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0" y="124"/>
                    <a:pt x="0" y="124"/>
                    <a:pt x="0" y="124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 userDrawn="1"/>
          </p:nvSpPr>
          <p:spPr bwMode="auto">
            <a:xfrm>
              <a:off x="2508251" y="1725613"/>
              <a:ext cx="196850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6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4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2" y="0"/>
                    <a:pt x="96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3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6" y="35"/>
                    <a:pt x="16" y="63"/>
                  </a:cubicBezTo>
                  <a:cubicBezTo>
                    <a:pt x="16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3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4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6" y="127"/>
                    <a:pt x="0" y="100"/>
                    <a:pt x="0" y="63"/>
                  </a:cubicBezTo>
                  <a:cubicBezTo>
                    <a:pt x="0" y="26"/>
                    <a:pt x="26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6" name="Freeform 21"/>
            <p:cNvSpPr>
              <a:spLocks noEditPoints="1"/>
            </p:cNvSpPr>
            <p:nvPr userDrawn="1"/>
          </p:nvSpPr>
          <p:spPr bwMode="auto">
            <a:xfrm>
              <a:off x="2727326" y="1725613"/>
              <a:ext cx="201613" cy="217488"/>
            </a:xfrm>
            <a:custGeom>
              <a:avLst/>
              <a:gdLst>
                <a:gd name="T0" fmla="*/ 61 w 118"/>
                <a:gd name="T1" fmla="*/ 0 h 127"/>
                <a:gd name="T2" fmla="*/ 118 w 118"/>
                <a:gd name="T3" fmla="*/ 61 h 127"/>
                <a:gd name="T4" fmla="*/ 118 w 118"/>
                <a:gd name="T5" fmla="*/ 62 h 127"/>
                <a:gd name="T6" fmla="*/ 111 w 118"/>
                <a:gd name="T7" fmla="*/ 68 h 127"/>
                <a:gd name="T8" fmla="*/ 17 w 118"/>
                <a:gd name="T9" fmla="*/ 68 h 127"/>
                <a:gd name="T10" fmla="*/ 63 w 118"/>
                <a:gd name="T11" fmla="*/ 112 h 127"/>
                <a:gd name="T12" fmla="*/ 104 w 118"/>
                <a:gd name="T13" fmla="*/ 90 h 127"/>
                <a:gd name="T14" fmla="*/ 114 w 118"/>
                <a:gd name="T15" fmla="*/ 100 h 127"/>
                <a:gd name="T16" fmla="*/ 107 w 118"/>
                <a:gd name="T17" fmla="*/ 111 h 127"/>
                <a:gd name="T18" fmla="*/ 63 w 118"/>
                <a:gd name="T19" fmla="*/ 127 h 127"/>
                <a:gd name="T20" fmla="*/ 0 w 118"/>
                <a:gd name="T21" fmla="*/ 64 h 127"/>
                <a:gd name="T22" fmla="*/ 61 w 118"/>
                <a:gd name="T23" fmla="*/ 0 h 127"/>
                <a:gd name="T24" fmla="*/ 100 w 118"/>
                <a:gd name="T25" fmla="*/ 53 h 127"/>
                <a:gd name="T26" fmla="*/ 61 w 118"/>
                <a:gd name="T27" fmla="*/ 14 h 127"/>
                <a:gd name="T28" fmla="*/ 18 w 118"/>
                <a:gd name="T29" fmla="*/ 53 h 127"/>
                <a:gd name="T30" fmla="*/ 100 w 118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27">
                  <a:moveTo>
                    <a:pt x="61" y="0"/>
                  </a:moveTo>
                  <a:cubicBezTo>
                    <a:pt x="95" y="0"/>
                    <a:pt x="118" y="24"/>
                    <a:pt x="118" y="61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5" y="89"/>
                    <a:pt x="114" y="92"/>
                    <a:pt x="114" y="100"/>
                  </a:cubicBezTo>
                  <a:cubicBezTo>
                    <a:pt x="114" y="103"/>
                    <a:pt x="112" y="107"/>
                    <a:pt x="107" y="111"/>
                  </a:cubicBezTo>
                  <a:cubicBezTo>
                    <a:pt x="100" y="119"/>
                    <a:pt x="84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9" y="30"/>
                    <a:pt x="84" y="14"/>
                    <a:pt x="61" y="14"/>
                  </a:cubicBezTo>
                  <a:cubicBezTo>
                    <a:pt x="39" y="14"/>
                    <a:pt x="21" y="30"/>
                    <a:pt x="18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7" name="Freeform 22"/>
            <p:cNvSpPr>
              <a:spLocks/>
            </p:cNvSpPr>
            <p:nvPr userDrawn="1"/>
          </p:nvSpPr>
          <p:spPr bwMode="auto">
            <a:xfrm>
              <a:off x="587376" y="1695450"/>
              <a:ext cx="136525" cy="112713"/>
            </a:xfrm>
            <a:custGeom>
              <a:avLst/>
              <a:gdLst>
                <a:gd name="T0" fmla="*/ 0 w 79"/>
                <a:gd name="T1" fmla="*/ 6 h 65"/>
                <a:gd name="T2" fmla="*/ 10 w 79"/>
                <a:gd name="T3" fmla="*/ 10 h 65"/>
                <a:gd name="T4" fmla="*/ 21 w 79"/>
                <a:gd name="T5" fmla="*/ 57 h 65"/>
                <a:gd name="T6" fmla="*/ 34 w 79"/>
                <a:gd name="T7" fmla="*/ 16 h 65"/>
                <a:gd name="T8" fmla="*/ 40 w 79"/>
                <a:gd name="T9" fmla="*/ 13 h 65"/>
                <a:gd name="T10" fmla="*/ 46 w 79"/>
                <a:gd name="T11" fmla="*/ 16 h 65"/>
                <a:gd name="T12" fmla="*/ 59 w 79"/>
                <a:gd name="T13" fmla="*/ 57 h 65"/>
                <a:gd name="T14" fmla="*/ 70 w 79"/>
                <a:gd name="T15" fmla="*/ 10 h 65"/>
                <a:gd name="T16" fmla="*/ 79 w 79"/>
                <a:gd name="T17" fmla="*/ 6 h 65"/>
                <a:gd name="T18" fmla="*/ 64 w 79"/>
                <a:gd name="T19" fmla="*/ 65 h 65"/>
                <a:gd name="T20" fmla="*/ 54 w 79"/>
                <a:gd name="T21" fmla="*/ 65 h 65"/>
                <a:gd name="T22" fmla="*/ 40 w 79"/>
                <a:gd name="T23" fmla="*/ 21 h 65"/>
                <a:gd name="T24" fmla="*/ 25 w 79"/>
                <a:gd name="T25" fmla="*/ 65 h 65"/>
                <a:gd name="T26" fmla="*/ 15 w 79"/>
                <a:gd name="T27" fmla="*/ 65 h 65"/>
                <a:gd name="T28" fmla="*/ 0 w 79"/>
                <a:gd name="T29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65">
                  <a:moveTo>
                    <a:pt x="0" y="6"/>
                  </a:moveTo>
                  <a:cubicBezTo>
                    <a:pt x="0" y="5"/>
                    <a:pt x="7" y="0"/>
                    <a:pt x="10" y="10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4"/>
                    <a:pt x="36" y="13"/>
                    <a:pt x="40" y="13"/>
                  </a:cubicBezTo>
                  <a:cubicBezTo>
                    <a:pt x="44" y="13"/>
                    <a:pt x="45" y="14"/>
                    <a:pt x="46" y="16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2" y="0"/>
                    <a:pt x="79" y="6"/>
                    <a:pt x="79" y="6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15" y="65"/>
                    <a:pt x="15" y="65"/>
                    <a:pt x="15" y="65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8" name="Freeform 23"/>
            <p:cNvSpPr>
              <a:spLocks noEditPoints="1"/>
            </p:cNvSpPr>
            <p:nvPr userDrawn="1"/>
          </p:nvSpPr>
          <p:spPr bwMode="auto">
            <a:xfrm>
              <a:off x="738188" y="1658938"/>
              <a:ext cx="19050" cy="149225"/>
            </a:xfrm>
            <a:custGeom>
              <a:avLst/>
              <a:gdLst>
                <a:gd name="T0" fmla="*/ 0 w 11"/>
                <a:gd name="T1" fmla="*/ 6 h 87"/>
                <a:gd name="T2" fmla="*/ 6 w 11"/>
                <a:gd name="T3" fmla="*/ 0 h 87"/>
                <a:gd name="T4" fmla="*/ 11 w 11"/>
                <a:gd name="T5" fmla="*/ 6 h 87"/>
                <a:gd name="T6" fmla="*/ 6 w 11"/>
                <a:gd name="T7" fmla="*/ 11 h 87"/>
                <a:gd name="T8" fmla="*/ 0 w 11"/>
                <a:gd name="T9" fmla="*/ 6 h 87"/>
                <a:gd name="T10" fmla="*/ 2 w 11"/>
                <a:gd name="T11" fmla="*/ 30 h 87"/>
                <a:gd name="T12" fmla="*/ 5 w 11"/>
                <a:gd name="T13" fmla="*/ 26 h 87"/>
                <a:gd name="T14" fmla="*/ 6 w 11"/>
                <a:gd name="T15" fmla="*/ 26 h 87"/>
                <a:gd name="T16" fmla="*/ 10 w 11"/>
                <a:gd name="T17" fmla="*/ 30 h 87"/>
                <a:gd name="T18" fmla="*/ 10 w 11"/>
                <a:gd name="T19" fmla="*/ 87 h 87"/>
                <a:gd name="T20" fmla="*/ 2 w 11"/>
                <a:gd name="T21" fmla="*/ 87 h 87"/>
                <a:gd name="T22" fmla="*/ 2 w 11"/>
                <a:gd name="T23" fmla="*/ 3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87">
                  <a:moveTo>
                    <a:pt x="0" y="6"/>
                  </a:move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1" y="2"/>
                    <a:pt x="11" y="6"/>
                  </a:cubicBezTo>
                  <a:cubicBezTo>
                    <a:pt x="11" y="9"/>
                    <a:pt x="9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lose/>
                  <a:moveTo>
                    <a:pt x="2" y="30"/>
                  </a:moveTo>
                  <a:cubicBezTo>
                    <a:pt x="2" y="27"/>
                    <a:pt x="3" y="26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10" y="27"/>
                    <a:pt x="10" y="30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2" y="87"/>
                    <a:pt x="2" y="87"/>
                    <a:pt x="2" y="87"/>
                  </a:cubicBezTo>
                  <a:lnTo>
                    <a:pt x="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9" name="Freeform 24"/>
            <p:cNvSpPr>
              <a:spLocks/>
            </p:cNvSpPr>
            <p:nvPr userDrawn="1"/>
          </p:nvSpPr>
          <p:spPr bwMode="auto">
            <a:xfrm>
              <a:off x="773113" y="1679575"/>
              <a:ext cx="66675" cy="130175"/>
            </a:xfrm>
            <a:custGeom>
              <a:avLst/>
              <a:gdLst>
                <a:gd name="T0" fmla="*/ 10 w 39"/>
                <a:gd name="T1" fmla="*/ 22 h 76"/>
                <a:gd name="T2" fmla="*/ 0 w 39"/>
                <a:gd name="T3" fmla="*/ 22 h 76"/>
                <a:gd name="T4" fmla="*/ 0 w 39"/>
                <a:gd name="T5" fmla="*/ 14 h 76"/>
                <a:gd name="T6" fmla="*/ 10 w 39"/>
                <a:gd name="T7" fmla="*/ 14 h 76"/>
                <a:gd name="T8" fmla="*/ 10 w 39"/>
                <a:gd name="T9" fmla="*/ 4 h 76"/>
                <a:gd name="T10" fmla="*/ 13 w 39"/>
                <a:gd name="T11" fmla="*/ 0 h 76"/>
                <a:gd name="T12" fmla="*/ 14 w 39"/>
                <a:gd name="T13" fmla="*/ 0 h 76"/>
                <a:gd name="T14" fmla="*/ 18 w 39"/>
                <a:gd name="T15" fmla="*/ 4 h 76"/>
                <a:gd name="T16" fmla="*/ 18 w 39"/>
                <a:gd name="T17" fmla="*/ 14 h 76"/>
                <a:gd name="T18" fmla="*/ 37 w 39"/>
                <a:gd name="T19" fmla="*/ 14 h 76"/>
                <a:gd name="T20" fmla="*/ 37 w 39"/>
                <a:gd name="T21" fmla="*/ 22 h 76"/>
                <a:gd name="T22" fmla="*/ 18 w 39"/>
                <a:gd name="T23" fmla="*/ 22 h 76"/>
                <a:gd name="T24" fmla="*/ 18 w 39"/>
                <a:gd name="T25" fmla="*/ 56 h 76"/>
                <a:gd name="T26" fmla="*/ 27 w 39"/>
                <a:gd name="T27" fmla="*/ 69 h 76"/>
                <a:gd name="T28" fmla="*/ 36 w 39"/>
                <a:gd name="T29" fmla="*/ 65 h 76"/>
                <a:gd name="T30" fmla="*/ 39 w 39"/>
                <a:gd name="T31" fmla="*/ 69 h 76"/>
                <a:gd name="T32" fmla="*/ 37 w 39"/>
                <a:gd name="T33" fmla="*/ 73 h 76"/>
                <a:gd name="T34" fmla="*/ 26 w 39"/>
                <a:gd name="T35" fmla="*/ 76 h 76"/>
                <a:gd name="T36" fmla="*/ 10 w 39"/>
                <a:gd name="T37" fmla="*/ 57 h 76"/>
                <a:gd name="T38" fmla="*/ 10 w 39"/>
                <a:gd name="T39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76">
                  <a:moveTo>
                    <a:pt x="1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8" y="1"/>
                    <a:pt x="18" y="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65"/>
                    <a:pt x="20" y="69"/>
                    <a:pt x="27" y="69"/>
                  </a:cubicBezTo>
                  <a:cubicBezTo>
                    <a:pt x="31" y="69"/>
                    <a:pt x="34" y="68"/>
                    <a:pt x="36" y="65"/>
                  </a:cubicBezTo>
                  <a:cubicBezTo>
                    <a:pt x="36" y="65"/>
                    <a:pt x="39" y="66"/>
                    <a:pt x="39" y="69"/>
                  </a:cubicBezTo>
                  <a:cubicBezTo>
                    <a:pt x="39" y="70"/>
                    <a:pt x="38" y="71"/>
                    <a:pt x="37" y="73"/>
                  </a:cubicBezTo>
                  <a:cubicBezTo>
                    <a:pt x="35" y="75"/>
                    <a:pt x="31" y="76"/>
                    <a:pt x="26" y="76"/>
                  </a:cubicBezTo>
                  <a:cubicBezTo>
                    <a:pt x="15" y="76"/>
                    <a:pt x="10" y="70"/>
                    <a:pt x="10" y="57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70" name="Freeform 25"/>
            <p:cNvSpPr>
              <a:spLocks/>
            </p:cNvSpPr>
            <p:nvPr userDrawn="1"/>
          </p:nvSpPr>
          <p:spPr bwMode="auto">
            <a:xfrm>
              <a:off x="855663" y="1658938"/>
              <a:ext cx="90488" cy="149225"/>
            </a:xfrm>
            <a:custGeom>
              <a:avLst/>
              <a:gdLst>
                <a:gd name="T0" fmla="*/ 0 w 53"/>
                <a:gd name="T1" fmla="*/ 1 h 87"/>
                <a:gd name="T2" fmla="*/ 3 w 53"/>
                <a:gd name="T3" fmla="*/ 0 h 87"/>
                <a:gd name="T4" fmla="*/ 8 w 53"/>
                <a:gd name="T5" fmla="*/ 8 h 87"/>
                <a:gd name="T6" fmla="*/ 8 w 53"/>
                <a:gd name="T7" fmla="*/ 36 h 87"/>
                <a:gd name="T8" fmla="*/ 29 w 53"/>
                <a:gd name="T9" fmla="*/ 25 h 87"/>
                <a:gd name="T10" fmla="*/ 53 w 53"/>
                <a:gd name="T11" fmla="*/ 52 h 87"/>
                <a:gd name="T12" fmla="*/ 53 w 53"/>
                <a:gd name="T13" fmla="*/ 87 h 87"/>
                <a:gd name="T14" fmla="*/ 44 w 53"/>
                <a:gd name="T15" fmla="*/ 87 h 87"/>
                <a:gd name="T16" fmla="*/ 44 w 53"/>
                <a:gd name="T17" fmla="*/ 52 h 87"/>
                <a:gd name="T18" fmla="*/ 28 w 53"/>
                <a:gd name="T19" fmla="*/ 33 h 87"/>
                <a:gd name="T20" fmla="*/ 8 w 53"/>
                <a:gd name="T21" fmla="*/ 53 h 87"/>
                <a:gd name="T22" fmla="*/ 8 w 53"/>
                <a:gd name="T23" fmla="*/ 87 h 87"/>
                <a:gd name="T24" fmla="*/ 0 w 53"/>
                <a:gd name="T25" fmla="*/ 87 h 87"/>
                <a:gd name="T26" fmla="*/ 0 w 53"/>
                <a:gd name="T27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87">
                  <a:moveTo>
                    <a:pt x="0" y="1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8" y="2"/>
                    <a:pt x="8" y="8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29"/>
                    <a:pt x="19" y="25"/>
                    <a:pt x="29" y="25"/>
                  </a:cubicBezTo>
                  <a:cubicBezTo>
                    <a:pt x="45" y="25"/>
                    <a:pt x="53" y="36"/>
                    <a:pt x="53" y="5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40"/>
                    <a:pt x="38" y="33"/>
                    <a:pt x="28" y="33"/>
                  </a:cubicBezTo>
                  <a:cubicBezTo>
                    <a:pt x="16" y="33"/>
                    <a:pt x="8" y="41"/>
                    <a:pt x="8" y="53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  <p:sp>
        <p:nvSpPr>
          <p:cNvPr id="30" name="Freeform 6"/>
          <p:cNvSpPr>
            <a:spLocks noEditPoints="1"/>
          </p:cNvSpPr>
          <p:nvPr userDrawn="1"/>
        </p:nvSpPr>
        <p:spPr bwMode="auto">
          <a:xfrm>
            <a:off x="1062513" y="4464311"/>
            <a:ext cx="1346705" cy="1347696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64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slide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3"/>
          <p:cNvSpPr>
            <a:spLocks noGrp="1"/>
          </p:cNvSpPr>
          <p:nvPr>
            <p:ph type="title"/>
          </p:nvPr>
        </p:nvSpPr>
        <p:spPr>
          <a:xfrm>
            <a:off x="0" y="0"/>
            <a:ext cx="12179300" cy="62865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45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7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66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5816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937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0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latin typeface="OmnesATT II" pitchFamily="50" charset="0"/>
              </a:rPr>
              <a:t>Thank you.</a:t>
            </a:r>
            <a:endParaRPr lang="en-US" sz="4000" dirty="0">
              <a:solidFill>
                <a:prstClr val="white"/>
              </a:solidFill>
              <a:latin typeface="OmnesATT II" pitchFamily="50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7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latin typeface="OmnesATT II" pitchFamily="50" charset="0"/>
              </a:rPr>
              <a:t>Q&amp;A</a:t>
            </a:r>
            <a:endParaRPr lang="en-US" sz="4000" dirty="0">
              <a:solidFill>
                <a:prstClr val="white"/>
              </a:solidFill>
              <a:latin typeface="OmnesATT II" pitchFamily="50" charset="0"/>
            </a:endParaRP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350431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6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Gray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94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4338300"/>
            <a:ext cx="12179300" cy="2519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2686050" y="13106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2686050" y="28599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1" name="Footer Placeholder 6" title="Trademark info"/>
          <p:cNvSpPr>
            <a:spLocks noGrp="1"/>
          </p:cNvSpPr>
          <p:nvPr userDrawn="1">
            <p:ph type="ftr" sz="quarter" idx="3"/>
          </p:nvPr>
        </p:nvSpPr>
        <p:spPr>
          <a:xfrm>
            <a:off x="2626462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Freeform 6"/>
          <p:cNvSpPr>
            <a:spLocks noEditPoints="1"/>
          </p:cNvSpPr>
          <p:nvPr userDrawn="1"/>
        </p:nvSpPr>
        <p:spPr bwMode="auto">
          <a:xfrm>
            <a:off x="10674880" y="5167215"/>
            <a:ext cx="932633" cy="933319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590512" y="5080415"/>
            <a:ext cx="1353001" cy="1123040"/>
            <a:chOff x="-9259888" y="-3175"/>
            <a:chExt cx="8266113" cy="6861175"/>
          </a:xfrm>
          <a:solidFill>
            <a:schemeClr val="bg1"/>
          </a:solidFill>
        </p:grpSpPr>
        <p:sp>
          <p:nvSpPr>
            <p:cNvPr id="41" name="Freeform 5"/>
            <p:cNvSpPr>
              <a:spLocks/>
            </p:cNvSpPr>
            <p:nvPr userDrawn="1"/>
          </p:nvSpPr>
          <p:spPr bwMode="auto">
            <a:xfrm>
              <a:off x="-9256713" y="-3175"/>
              <a:ext cx="885825" cy="1308100"/>
            </a:xfrm>
            <a:custGeom>
              <a:avLst/>
              <a:gdLst>
                <a:gd name="T0" fmla="*/ 0 w 280"/>
                <a:gd name="T1" fmla="*/ 375 h 413"/>
                <a:gd name="T2" fmla="*/ 125 w 280"/>
                <a:gd name="T3" fmla="*/ 219 h 413"/>
                <a:gd name="T4" fmla="*/ 232 w 280"/>
                <a:gd name="T5" fmla="*/ 117 h 413"/>
                <a:gd name="T6" fmla="*/ 138 w 280"/>
                <a:gd name="T7" fmla="*/ 39 h 413"/>
                <a:gd name="T8" fmla="*/ 30 w 280"/>
                <a:gd name="T9" fmla="*/ 122 h 413"/>
                <a:gd name="T10" fmla="*/ 1 w 280"/>
                <a:gd name="T11" fmla="*/ 100 h 413"/>
                <a:gd name="T12" fmla="*/ 30 w 280"/>
                <a:gd name="T13" fmla="*/ 42 h 413"/>
                <a:gd name="T14" fmla="*/ 141 w 280"/>
                <a:gd name="T15" fmla="*/ 0 h 413"/>
                <a:gd name="T16" fmla="*/ 274 w 280"/>
                <a:gd name="T17" fmla="*/ 117 h 413"/>
                <a:gd name="T18" fmla="*/ 152 w 280"/>
                <a:gd name="T19" fmla="*/ 249 h 413"/>
                <a:gd name="T20" fmla="*/ 41 w 280"/>
                <a:gd name="T21" fmla="*/ 368 h 413"/>
                <a:gd name="T22" fmla="*/ 41 w 280"/>
                <a:gd name="T23" fmla="*/ 375 h 413"/>
                <a:gd name="T24" fmla="*/ 280 w 280"/>
                <a:gd name="T25" fmla="*/ 375 h 413"/>
                <a:gd name="T26" fmla="*/ 280 w 280"/>
                <a:gd name="T27" fmla="*/ 413 h 413"/>
                <a:gd name="T28" fmla="*/ 27 w 280"/>
                <a:gd name="T29" fmla="*/ 413 h 413"/>
                <a:gd name="T30" fmla="*/ 0 w 280"/>
                <a:gd name="T31" fmla="*/ 388 h 413"/>
                <a:gd name="T32" fmla="*/ 0 w 280"/>
                <a:gd name="T33" fmla="*/ 375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0" h="413">
                  <a:moveTo>
                    <a:pt x="0" y="375"/>
                  </a:moveTo>
                  <a:cubicBezTo>
                    <a:pt x="0" y="287"/>
                    <a:pt x="62" y="251"/>
                    <a:pt x="125" y="219"/>
                  </a:cubicBezTo>
                  <a:cubicBezTo>
                    <a:pt x="180" y="191"/>
                    <a:pt x="232" y="168"/>
                    <a:pt x="232" y="117"/>
                  </a:cubicBezTo>
                  <a:cubicBezTo>
                    <a:pt x="232" y="69"/>
                    <a:pt x="196" y="39"/>
                    <a:pt x="138" y="39"/>
                  </a:cubicBezTo>
                  <a:cubicBezTo>
                    <a:pt x="72" y="39"/>
                    <a:pt x="43" y="78"/>
                    <a:pt x="30" y="122"/>
                  </a:cubicBezTo>
                  <a:cubicBezTo>
                    <a:pt x="30" y="125"/>
                    <a:pt x="1" y="124"/>
                    <a:pt x="1" y="100"/>
                  </a:cubicBezTo>
                  <a:cubicBezTo>
                    <a:pt x="1" y="84"/>
                    <a:pt x="11" y="62"/>
                    <a:pt x="30" y="42"/>
                  </a:cubicBezTo>
                  <a:cubicBezTo>
                    <a:pt x="53" y="20"/>
                    <a:pt x="90" y="0"/>
                    <a:pt x="141" y="0"/>
                  </a:cubicBezTo>
                  <a:cubicBezTo>
                    <a:pt x="223" y="0"/>
                    <a:pt x="274" y="45"/>
                    <a:pt x="274" y="117"/>
                  </a:cubicBezTo>
                  <a:cubicBezTo>
                    <a:pt x="274" y="188"/>
                    <a:pt x="215" y="218"/>
                    <a:pt x="152" y="249"/>
                  </a:cubicBezTo>
                  <a:cubicBezTo>
                    <a:pt x="93" y="278"/>
                    <a:pt x="41" y="306"/>
                    <a:pt x="41" y="368"/>
                  </a:cubicBezTo>
                  <a:cubicBezTo>
                    <a:pt x="41" y="375"/>
                    <a:pt x="41" y="375"/>
                    <a:pt x="41" y="375"/>
                  </a:cubicBezTo>
                  <a:cubicBezTo>
                    <a:pt x="280" y="375"/>
                    <a:pt x="280" y="375"/>
                    <a:pt x="280" y="375"/>
                  </a:cubicBezTo>
                  <a:cubicBezTo>
                    <a:pt x="280" y="413"/>
                    <a:pt x="280" y="413"/>
                    <a:pt x="280" y="413"/>
                  </a:cubicBezTo>
                  <a:cubicBezTo>
                    <a:pt x="27" y="413"/>
                    <a:pt x="27" y="413"/>
                    <a:pt x="27" y="413"/>
                  </a:cubicBezTo>
                  <a:cubicBezTo>
                    <a:pt x="10" y="413"/>
                    <a:pt x="0" y="404"/>
                    <a:pt x="0" y="388"/>
                  </a:cubicBez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2" name="Freeform 6"/>
            <p:cNvSpPr>
              <a:spLocks noEditPoints="1"/>
            </p:cNvSpPr>
            <p:nvPr userDrawn="1"/>
          </p:nvSpPr>
          <p:spPr bwMode="auto">
            <a:xfrm>
              <a:off x="-8228013" y="-3175"/>
              <a:ext cx="1025525" cy="1333500"/>
            </a:xfrm>
            <a:custGeom>
              <a:avLst/>
              <a:gdLst>
                <a:gd name="T0" fmla="*/ 0 w 324"/>
                <a:gd name="T1" fmla="*/ 190 h 421"/>
                <a:gd name="T2" fmla="*/ 162 w 324"/>
                <a:gd name="T3" fmla="*/ 0 h 421"/>
                <a:gd name="T4" fmla="*/ 324 w 324"/>
                <a:gd name="T5" fmla="*/ 189 h 421"/>
                <a:gd name="T6" fmla="*/ 324 w 324"/>
                <a:gd name="T7" fmla="*/ 231 h 421"/>
                <a:gd name="T8" fmla="*/ 161 w 324"/>
                <a:gd name="T9" fmla="*/ 421 h 421"/>
                <a:gd name="T10" fmla="*/ 0 w 324"/>
                <a:gd name="T11" fmla="*/ 232 h 421"/>
                <a:gd name="T12" fmla="*/ 0 w 324"/>
                <a:gd name="T13" fmla="*/ 190 h 421"/>
                <a:gd name="T14" fmla="*/ 162 w 324"/>
                <a:gd name="T15" fmla="*/ 384 h 421"/>
                <a:gd name="T16" fmla="*/ 281 w 324"/>
                <a:gd name="T17" fmla="*/ 231 h 421"/>
                <a:gd name="T18" fmla="*/ 281 w 324"/>
                <a:gd name="T19" fmla="*/ 191 h 421"/>
                <a:gd name="T20" fmla="*/ 161 w 324"/>
                <a:gd name="T21" fmla="*/ 37 h 421"/>
                <a:gd name="T22" fmla="*/ 43 w 324"/>
                <a:gd name="T23" fmla="*/ 190 h 421"/>
                <a:gd name="T24" fmla="*/ 43 w 324"/>
                <a:gd name="T25" fmla="*/ 230 h 421"/>
                <a:gd name="T26" fmla="*/ 162 w 324"/>
                <a:gd name="T27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421">
                  <a:moveTo>
                    <a:pt x="0" y="190"/>
                  </a:moveTo>
                  <a:cubicBezTo>
                    <a:pt x="0" y="73"/>
                    <a:pt x="62" y="0"/>
                    <a:pt x="162" y="0"/>
                  </a:cubicBezTo>
                  <a:cubicBezTo>
                    <a:pt x="262" y="0"/>
                    <a:pt x="324" y="72"/>
                    <a:pt x="324" y="189"/>
                  </a:cubicBezTo>
                  <a:cubicBezTo>
                    <a:pt x="324" y="231"/>
                    <a:pt x="324" y="231"/>
                    <a:pt x="324" y="231"/>
                  </a:cubicBezTo>
                  <a:cubicBezTo>
                    <a:pt x="324" y="348"/>
                    <a:pt x="261" y="421"/>
                    <a:pt x="161" y="421"/>
                  </a:cubicBezTo>
                  <a:cubicBezTo>
                    <a:pt x="61" y="421"/>
                    <a:pt x="0" y="349"/>
                    <a:pt x="0" y="232"/>
                  </a:cubicBezTo>
                  <a:lnTo>
                    <a:pt x="0" y="190"/>
                  </a:lnTo>
                  <a:close/>
                  <a:moveTo>
                    <a:pt x="162" y="384"/>
                  </a:moveTo>
                  <a:cubicBezTo>
                    <a:pt x="237" y="384"/>
                    <a:pt x="281" y="327"/>
                    <a:pt x="281" y="23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95"/>
                    <a:pt x="236" y="37"/>
                    <a:pt x="161" y="37"/>
                  </a:cubicBezTo>
                  <a:cubicBezTo>
                    <a:pt x="86" y="37"/>
                    <a:pt x="43" y="94"/>
                    <a:pt x="43" y="190"/>
                  </a:cubicBezTo>
                  <a:cubicBezTo>
                    <a:pt x="43" y="230"/>
                    <a:pt x="43" y="230"/>
                    <a:pt x="43" y="230"/>
                  </a:cubicBezTo>
                  <a:cubicBezTo>
                    <a:pt x="43" y="326"/>
                    <a:pt x="87" y="384"/>
                    <a:pt x="16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-7078663" y="12700"/>
              <a:ext cx="427038" cy="1292225"/>
            </a:xfrm>
            <a:custGeom>
              <a:avLst/>
              <a:gdLst>
                <a:gd name="T0" fmla="*/ 92 w 135"/>
                <a:gd name="T1" fmla="*/ 69 h 408"/>
                <a:gd name="T2" fmla="*/ 46 w 135"/>
                <a:gd name="T3" fmla="*/ 92 h 408"/>
                <a:gd name="T4" fmla="*/ 10 w 135"/>
                <a:gd name="T5" fmla="*/ 80 h 408"/>
                <a:gd name="T6" fmla="*/ 0 w 135"/>
                <a:gd name="T7" fmla="*/ 57 h 408"/>
                <a:gd name="T8" fmla="*/ 13 w 135"/>
                <a:gd name="T9" fmla="*/ 33 h 408"/>
                <a:gd name="T10" fmla="*/ 49 w 135"/>
                <a:gd name="T11" fmla="*/ 49 h 408"/>
                <a:gd name="T12" fmla="*/ 98 w 135"/>
                <a:gd name="T13" fmla="*/ 0 h 408"/>
                <a:gd name="T14" fmla="*/ 116 w 135"/>
                <a:gd name="T15" fmla="*/ 0 h 408"/>
                <a:gd name="T16" fmla="*/ 135 w 135"/>
                <a:gd name="T17" fmla="*/ 20 h 408"/>
                <a:gd name="T18" fmla="*/ 135 w 135"/>
                <a:gd name="T19" fmla="*/ 408 h 408"/>
                <a:gd name="T20" fmla="*/ 92 w 135"/>
                <a:gd name="T21" fmla="*/ 408 h 408"/>
                <a:gd name="T22" fmla="*/ 92 w 135"/>
                <a:gd name="T23" fmla="*/ 6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408">
                  <a:moveTo>
                    <a:pt x="92" y="69"/>
                  </a:moveTo>
                  <a:cubicBezTo>
                    <a:pt x="82" y="83"/>
                    <a:pt x="66" y="92"/>
                    <a:pt x="46" y="92"/>
                  </a:cubicBezTo>
                  <a:cubicBezTo>
                    <a:pt x="31" y="92"/>
                    <a:pt x="18" y="88"/>
                    <a:pt x="10" y="80"/>
                  </a:cubicBezTo>
                  <a:cubicBezTo>
                    <a:pt x="3" y="73"/>
                    <a:pt x="0" y="66"/>
                    <a:pt x="0" y="57"/>
                  </a:cubicBezTo>
                  <a:cubicBezTo>
                    <a:pt x="0" y="42"/>
                    <a:pt x="12" y="33"/>
                    <a:pt x="13" y="33"/>
                  </a:cubicBezTo>
                  <a:cubicBezTo>
                    <a:pt x="21" y="43"/>
                    <a:pt x="32" y="49"/>
                    <a:pt x="49" y="49"/>
                  </a:cubicBezTo>
                  <a:cubicBezTo>
                    <a:pt x="76" y="49"/>
                    <a:pt x="96" y="27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8" y="0"/>
                    <a:pt x="135" y="7"/>
                    <a:pt x="135" y="20"/>
                  </a:cubicBezTo>
                  <a:cubicBezTo>
                    <a:pt x="135" y="408"/>
                    <a:pt x="135" y="408"/>
                    <a:pt x="135" y="408"/>
                  </a:cubicBezTo>
                  <a:cubicBezTo>
                    <a:pt x="92" y="408"/>
                    <a:pt x="92" y="408"/>
                    <a:pt x="92" y="408"/>
                  </a:cubicBezTo>
                  <a:lnTo>
                    <a:pt x="92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4" name="Freeform 8"/>
            <p:cNvSpPr>
              <a:spLocks/>
            </p:cNvSpPr>
            <p:nvPr userDrawn="1"/>
          </p:nvSpPr>
          <p:spPr bwMode="auto">
            <a:xfrm>
              <a:off x="-6400800" y="22225"/>
              <a:ext cx="920750" cy="1308100"/>
            </a:xfrm>
            <a:custGeom>
              <a:avLst/>
              <a:gdLst>
                <a:gd name="T0" fmla="*/ 0 w 291"/>
                <a:gd name="T1" fmla="*/ 333 h 413"/>
                <a:gd name="T2" fmla="*/ 25 w 291"/>
                <a:gd name="T3" fmla="*/ 309 h 413"/>
                <a:gd name="T4" fmla="*/ 141 w 291"/>
                <a:gd name="T5" fmla="*/ 375 h 413"/>
                <a:gd name="T6" fmla="*/ 248 w 291"/>
                <a:gd name="T7" fmla="*/ 283 h 413"/>
                <a:gd name="T8" fmla="*/ 148 w 291"/>
                <a:gd name="T9" fmla="*/ 193 h 413"/>
                <a:gd name="T10" fmla="*/ 45 w 291"/>
                <a:gd name="T11" fmla="*/ 224 h 413"/>
                <a:gd name="T12" fmla="*/ 18 w 291"/>
                <a:gd name="T13" fmla="*/ 194 h 413"/>
                <a:gd name="T14" fmla="*/ 18 w 291"/>
                <a:gd name="T15" fmla="*/ 24 h 413"/>
                <a:gd name="T16" fmla="*/ 42 w 291"/>
                <a:gd name="T17" fmla="*/ 0 h 413"/>
                <a:gd name="T18" fmla="*/ 268 w 291"/>
                <a:gd name="T19" fmla="*/ 0 h 413"/>
                <a:gd name="T20" fmla="*/ 268 w 291"/>
                <a:gd name="T21" fmla="*/ 39 h 413"/>
                <a:gd name="T22" fmla="*/ 58 w 291"/>
                <a:gd name="T23" fmla="*/ 39 h 413"/>
                <a:gd name="T24" fmla="*/ 58 w 291"/>
                <a:gd name="T25" fmla="*/ 175 h 413"/>
                <a:gd name="T26" fmla="*/ 149 w 291"/>
                <a:gd name="T27" fmla="*/ 154 h 413"/>
                <a:gd name="T28" fmla="*/ 291 w 291"/>
                <a:gd name="T29" fmla="*/ 281 h 413"/>
                <a:gd name="T30" fmla="*/ 139 w 291"/>
                <a:gd name="T31" fmla="*/ 413 h 413"/>
                <a:gd name="T32" fmla="*/ 20 w 291"/>
                <a:gd name="T33" fmla="*/ 370 h 413"/>
                <a:gd name="T34" fmla="*/ 0 w 291"/>
                <a:gd name="T35" fmla="*/ 33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1" h="413">
                  <a:moveTo>
                    <a:pt x="0" y="333"/>
                  </a:moveTo>
                  <a:cubicBezTo>
                    <a:pt x="0" y="314"/>
                    <a:pt x="24" y="307"/>
                    <a:pt x="25" y="309"/>
                  </a:cubicBezTo>
                  <a:cubicBezTo>
                    <a:pt x="45" y="349"/>
                    <a:pt x="84" y="375"/>
                    <a:pt x="141" y="375"/>
                  </a:cubicBezTo>
                  <a:cubicBezTo>
                    <a:pt x="206" y="375"/>
                    <a:pt x="248" y="339"/>
                    <a:pt x="248" y="283"/>
                  </a:cubicBezTo>
                  <a:cubicBezTo>
                    <a:pt x="248" y="228"/>
                    <a:pt x="210" y="193"/>
                    <a:pt x="148" y="193"/>
                  </a:cubicBezTo>
                  <a:cubicBezTo>
                    <a:pt x="101" y="193"/>
                    <a:pt x="70" y="205"/>
                    <a:pt x="45" y="224"/>
                  </a:cubicBezTo>
                  <a:cubicBezTo>
                    <a:pt x="25" y="221"/>
                    <a:pt x="18" y="210"/>
                    <a:pt x="18" y="19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10"/>
                    <a:pt x="28" y="0"/>
                    <a:pt x="42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39"/>
                    <a:pt x="268" y="39"/>
                    <a:pt x="26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84" y="163"/>
                    <a:pt x="113" y="154"/>
                    <a:pt x="149" y="154"/>
                  </a:cubicBezTo>
                  <a:cubicBezTo>
                    <a:pt x="234" y="154"/>
                    <a:pt x="291" y="204"/>
                    <a:pt x="291" y="281"/>
                  </a:cubicBezTo>
                  <a:cubicBezTo>
                    <a:pt x="291" y="362"/>
                    <a:pt x="233" y="413"/>
                    <a:pt x="139" y="413"/>
                  </a:cubicBezTo>
                  <a:cubicBezTo>
                    <a:pt x="87" y="413"/>
                    <a:pt x="43" y="393"/>
                    <a:pt x="20" y="370"/>
                  </a:cubicBezTo>
                  <a:cubicBezTo>
                    <a:pt x="8" y="358"/>
                    <a:pt x="0" y="345"/>
                    <a:pt x="0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5" name="Freeform 9"/>
            <p:cNvSpPr>
              <a:spLocks/>
            </p:cNvSpPr>
            <p:nvPr userDrawn="1"/>
          </p:nvSpPr>
          <p:spPr bwMode="auto">
            <a:xfrm>
              <a:off x="-5097463" y="-3175"/>
              <a:ext cx="1174750" cy="1333500"/>
            </a:xfrm>
            <a:custGeom>
              <a:avLst/>
              <a:gdLst>
                <a:gd name="T0" fmla="*/ 203 w 371"/>
                <a:gd name="T1" fmla="*/ 0 h 421"/>
                <a:gd name="T2" fmla="*/ 335 w 371"/>
                <a:gd name="T3" fmla="*/ 47 h 421"/>
                <a:gd name="T4" fmla="*/ 354 w 371"/>
                <a:gd name="T5" fmla="*/ 81 h 421"/>
                <a:gd name="T6" fmla="*/ 328 w 371"/>
                <a:gd name="T7" fmla="*/ 105 h 421"/>
                <a:gd name="T8" fmla="*/ 202 w 371"/>
                <a:gd name="T9" fmla="*/ 37 h 421"/>
                <a:gd name="T10" fmla="*/ 44 w 371"/>
                <a:gd name="T11" fmla="*/ 210 h 421"/>
                <a:gd name="T12" fmla="*/ 197 w 371"/>
                <a:gd name="T13" fmla="*/ 384 h 421"/>
                <a:gd name="T14" fmla="*/ 333 w 371"/>
                <a:gd name="T15" fmla="*/ 277 h 421"/>
                <a:gd name="T16" fmla="*/ 333 w 371"/>
                <a:gd name="T17" fmla="*/ 245 h 421"/>
                <a:gd name="T18" fmla="*/ 199 w 371"/>
                <a:gd name="T19" fmla="*/ 245 h 421"/>
                <a:gd name="T20" fmla="*/ 199 w 371"/>
                <a:gd name="T21" fmla="*/ 207 h 421"/>
                <a:gd name="T22" fmla="*/ 340 w 371"/>
                <a:gd name="T23" fmla="*/ 207 h 421"/>
                <a:gd name="T24" fmla="*/ 371 w 371"/>
                <a:gd name="T25" fmla="*/ 238 h 421"/>
                <a:gd name="T26" fmla="*/ 371 w 371"/>
                <a:gd name="T27" fmla="*/ 412 h 421"/>
                <a:gd name="T28" fmla="*/ 357 w 371"/>
                <a:gd name="T29" fmla="*/ 416 h 421"/>
                <a:gd name="T30" fmla="*/ 333 w 371"/>
                <a:gd name="T31" fmla="*/ 375 h 421"/>
                <a:gd name="T32" fmla="*/ 333 w 371"/>
                <a:gd name="T33" fmla="*/ 353 h 421"/>
                <a:gd name="T34" fmla="*/ 191 w 371"/>
                <a:gd name="T35" fmla="*/ 421 h 421"/>
                <a:gd name="T36" fmla="*/ 0 w 371"/>
                <a:gd name="T37" fmla="*/ 212 h 421"/>
                <a:gd name="T38" fmla="*/ 203 w 371"/>
                <a:gd name="T3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1" h="421">
                  <a:moveTo>
                    <a:pt x="203" y="0"/>
                  </a:moveTo>
                  <a:cubicBezTo>
                    <a:pt x="266" y="0"/>
                    <a:pt x="312" y="25"/>
                    <a:pt x="335" y="47"/>
                  </a:cubicBezTo>
                  <a:cubicBezTo>
                    <a:pt x="348" y="60"/>
                    <a:pt x="354" y="72"/>
                    <a:pt x="354" y="81"/>
                  </a:cubicBezTo>
                  <a:cubicBezTo>
                    <a:pt x="354" y="104"/>
                    <a:pt x="330" y="107"/>
                    <a:pt x="328" y="105"/>
                  </a:cubicBezTo>
                  <a:cubicBezTo>
                    <a:pt x="303" y="60"/>
                    <a:pt x="251" y="37"/>
                    <a:pt x="202" y="37"/>
                  </a:cubicBezTo>
                  <a:cubicBezTo>
                    <a:pt x="108" y="37"/>
                    <a:pt x="44" y="108"/>
                    <a:pt x="44" y="210"/>
                  </a:cubicBezTo>
                  <a:cubicBezTo>
                    <a:pt x="44" y="311"/>
                    <a:pt x="100" y="384"/>
                    <a:pt x="197" y="384"/>
                  </a:cubicBezTo>
                  <a:cubicBezTo>
                    <a:pt x="270" y="384"/>
                    <a:pt x="325" y="338"/>
                    <a:pt x="333" y="277"/>
                  </a:cubicBezTo>
                  <a:cubicBezTo>
                    <a:pt x="333" y="245"/>
                    <a:pt x="333" y="245"/>
                    <a:pt x="333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340" y="207"/>
                    <a:pt x="340" y="207"/>
                    <a:pt x="340" y="207"/>
                  </a:cubicBezTo>
                  <a:cubicBezTo>
                    <a:pt x="358" y="207"/>
                    <a:pt x="371" y="220"/>
                    <a:pt x="371" y="238"/>
                  </a:cubicBezTo>
                  <a:cubicBezTo>
                    <a:pt x="371" y="412"/>
                    <a:pt x="371" y="412"/>
                    <a:pt x="371" y="412"/>
                  </a:cubicBezTo>
                  <a:cubicBezTo>
                    <a:pt x="371" y="413"/>
                    <a:pt x="365" y="416"/>
                    <a:pt x="357" y="416"/>
                  </a:cubicBezTo>
                  <a:cubicBezTo>
                    <a:pt x="343" y="416"/>
                    <a:pt x="333" y="409"/>
                    <a:pt x="333" y="375"/>
                  </a:cubicBezTo>
                  <a:cubicBezTo>
                    <a:pt x="333" y="353"/>
                    <a:pt x="333" y="353"/>
                    <a:pt x="333" y="353"/>
                  </a:cubicBezTo>
                  <a:cubicBezTo>
                    <a:pt x="308" y="395"/>
                    <a:pt x="257" y="421"/>
                    <a:pt x="191" y="421"/>
                  </a:cubicBezTo>
                  <a:cubicBezTo>
                    <a:pt x="74" y="421"/>
                    <a:pt x="0" y="333"/>
                    <a:pt x="0" y="212"/>
                  </a:cubicBezTo>
                  <a:cubicBezTo>
                    <a:pt x="0" y="87"/>
                    <a:pt x="83" y="0"/>
                    <a:pt x="2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6" name="Freeform 10"/>
            <p:cNvSpPr>
              <a:spLocks/>
            </p:cNvSpPr>
            <p:nvPr userDrawn="1"/>
          </p:nvSpPr>
          <p:spPr bwMode="auto">
            <a:xfrm>
              <a:off x="-3671888" y="12700"/>
              <a:ext cx="1165225" cy="1292225"/>
            </a:xfrm>
            <a:custGeom>
              <a:avLst/>
              <a:gdLst>
                <a:gd name="T0" fmla="*/ 0 w 368"/>
                <a:gd name="T1" fmla="*/ 27 h 408"/>
                <a:gd name="T2" fmla="*/ 31 w 368"/>
                <a:gd name="T3" fmla="*/ 0 h 408"/>
                <a:gd name="T4" fmla="*/ 41 w 368"/>
                <a:gd name="T5" fmla="*/ 0 h 408"/>
                <a:gd name="T6" fmla="*/ 78 w 368"/>
                <a:gd name="T7" fmla="*/ 32 h 408"/>
                <a:gd name="T8" fmla="*/ 184 w 368"/>
                <a:gd name="T9" fmla="*/ 269 h 408"/>
                <a:gd name="T10" fmla="*/ 291 w 368"/>
                <a:gd name="T11" fmla="*/ 32 h 408"/>
                <a:gd name="T12" fmla="*/ 328 w 368"/>
                <a:gd name="T13" fmla="*/ 0 h 408"/>
                <a:gd name="T14" fmla="*/ 337 w 368"/>
                <a:gd name="T15" fmla="*/ 0 h 408"/>
                <a:gd name="T16" fmla="*/ 368 w 368"/>
                <a:gd name="T17" fmla="*/ 27 h 408"/>
                <a:gd name="T18" fmla="*/ 368 w 368"/>
                <a:gd name="T19" fmla="*/ 408 h 408"/>
                <a:gd name="T20" fmla="*/ 327 w 368"/>
                <a:gd name="T21" fmla="*/ 408 h 408"/>
                <a:gd name="T22" fmla="*/ 327 w 368"/>
                <a:gd name="T23" fmla="*/ 49 h 408"/>
                <a:gd name="T24" fmla="*/ 221 w 368"/>
                <a:gd name="T25" fmla="*/ 281 h 408"/>
                <a:gd name="T26" fmla="*/ 184 w 368"/>
                <a:gd name="T27" fmla="*/ 307 h 408"/>
                <a:gd name="T28" fmla="*/ 147 w 368"/>
                <a:gd name="T29" fmla="*/ 281 h 408"/>
                <a:gd name="T30" fmla="*/ 41 w 368"/>
                <a:gd name="T31" fmla="*/ 49 h 408"/>
                <a:gd name="T32" fmla="*/ 41 w 368"/>
                <a:gd name="T33" fmla="*/ 408 h 408"/>
                <a:gd name="T34" fmla="*/ 0 w 368"/>
                <a:gd name="T35" fmla="*/ 408 h 408"/>
                <a:gd name="T36" fmla="*/ 0 w 368"/>
                <a:gd name="T37" fmla="*/ 2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8" h="408">
                  <a:moveTo>
                    <a:pt x="0" y="27"/>
                  </a:moveTo>
                  <a:cubicBezTo>
                    <a:pt x="0" y="12"/>
                    <a:pt x="12" y="0"/>
                    <a:pt x="3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63" y="0"/>
                    <a:pt x="68" y="10"/>
                    <a:pt x="78" y="32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291" y="32"/>
                    <a:pt x="291" y="32"/>
                    <a:pt x="291" y="32"/>
                  </a:cubicBezTo>
                  <a:cubicBezTo>
                    <a:pt x="301" y="10"/>
                    <a:pt x="306" y="0"/>
                    <a:pt x="328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55" y="0"/>
                    <a:pt x="368" y="12"/>
                    <a:pt x="368" y="27"/>
                  </a:cubicBezTo>
                  <a:cubicBezTo>
                    <a:pt x="368" y="408"/>
                    <a:pt x="368" y="408"/>
                    <a:pt x="368" y="408"/>
                  </a:cubicBezTo>
                  <a:cubicBezTo>
                    <a:pt x="327" y="408"/>
                    <a:pt x="327" y="408"/>
                    <a:pt x="327" y="408"/>
                  </a:cubicBezTo>
                  <a:cubicBezTo>
                    <a:pt x="327" y="49"/>
                    <a:pt x="327" y="49"/>
                    <a:pt x="327" y="49"/>
                  </a:cubicBezTo>
                  <a:cubicBezTo>
                    <a:pt x="221" y="281"/>
                    <a:pt x="221" y="281"/>
                    <a:pt x="221" y="281"/>
                  </a:cubicBezTo>
                  <a:cubicBezTo>
                    <a:pt x="213" y="297"/>
                    <a:pt x="204" y="307"/>
                    <a:pt x="184" y="307"/>
                  </a:cubicBezTo>
                  <a:cubicBezTo>
                    <a:pt x="162" y="307"/>
                    <a:pt x="154" y="297"/>
                    <a:pt x="147" y="281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08"/>
                    <a:pt x="41" y="408"/>
                    <a:pt x="41" y="408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7" name="Freeform 11"/>
            <p:cNvSpPr>
              <a:spLocks noEditPoints="1"/>
            </p:cNvSpPr>
            <p:nvPr userDrawn="1"/>
          </p:nvSpPr>
          <p:spPr bwMode="auto">
            <a:xfrm>
              <a:off x="-2286000" y="-3175"/>
              <a:ext cx="1279525" cy="1333500"/>
            </a:xfrm>
            <a:custGeom>
              <a:avLst/>
              <a:gdLst>
                <a:gd name="T0" fmla="*/ 203 w 404"/>
                <a:gd name="T1" fmla="*/ 0 h 421"/>
                <a:gd name="T2" fmla="*/ 404 w 404"/>
                <a:gd name="T3" fmla="*/ 210 h 421"/>
                <a:gd name="T4" fmla="*/ 201 w 404"/>
                <a:gd name="T5" fmla="*/ 421 h 421"/>
                <a:gd name="T6" fmla="*/ 0 w 404"/>
                <a:gd name="T7" fmla="*/ 212 h 421"/>
                <a:gd name="T8" fmla="*/ 203 w 404"/>
                <a:gd name="T9" fmla="*/ 0 h 421"/>
                <a:gd name="T10" fmla="*/ 203 w 404"/>
                <a:gd name="T11" fmla="*/ 384 h 421"/>
                <a:gd name="T12" fmla="*/ 360 w 404"/>
                <a:gd name="T13" fmla="*/ 212 h 421"/>
                <a:gd name="T14" fmla="*/ 201 w 404"/>
                <a:gd name="T15" fmla="*/ 37 h 421"/>
                <a:gd name="T16" fmla="*/ 44 w 404"/>
                <a:gd name="T17" fmla="*/ 210 h 421"/>
                <a:gd name="T18" fmla="*/ 203 w 404"/>
                <a:gd name="T19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421">
                  <a:moveTo>
                    <a:pt x="203" y="0"/>
                  </a:moveTo>
                  <a:cubicBezTo>
                    <a:pt x="322" y="0"/>
                    <a:pt x="404" y="86"/>
                    <a:pt x="404" y="210"/>
                  </a:cubicBezTo>
                  <a:cubicBezTo>
                    <a:pt x="404" y="334"/>
                    <a:pt x="320" y="421"/>
                    <a:pt x="201" y="421"/>
                  </a:cubicBezTo>
                  <a:cubicBezTo>
                    <a:pt x="82" y="421"/>
                    <a:pt x="0" y="336"/>
                    <a:pt x="0" y="212"/>
                  </a:cubicBezTo>
                  <a:cubicBezTo>
                    <a:pt x="0" y="87"/>
                    <a:pt x="84" y="0"/>
                    <a:pt x="203" y="0"/>
                  </a:cubicBezTo>
                  <a:moveTo>
                    <a:pt x="203" y="384"/>
                  </a:moveTo>
                  <a:cubicBezTo>
                    <a:pt x="295" y="384"/>
                    <a:pt x="360" y="313"/>
                    <a:pt x="360" y="212"/>
                  </a:cubicBezTo>
                  <a:cubicBezTo>
                    <a:pt x="360" y="111"/>
                    <a:pt x="293" y="37"/>
                    <a:pt x="201" y="37"/>
                  </a:cubicBezTo>
                  <a:cubicBezTo>
                    <a:pt x="109" y="37"/>
                    <a:pt x="44" y="109"/>
                    <a:pt x="44" y="210"/>
                  </a:cubicBezTo>
                  <a:cubicBezTo>
                    <a:pt x="44" y="312"/>
                    <a:pt x="110" y="384"/>
                    <a:pt x="203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8" name="Freeform 12"/>
            <p:cNvSpPr>
              <a:spLocks/>
            </p:cNvSpPr>
            <p:nvPr userDrawn="1"/>
          </p:nvSpPr>
          <p:spPr bwMode="auto">
            <a:xfrm>
              <a:off x="-9155113" y="2909888"/>
              <a:ext cx="742950" cy="1184275"/>
            </a:xfrm>
            <a:custGeom>
              <a:avLst/>
              <a:gdLst>
                <a:gd name="T0" fmla="*/ 0 w 235"/>
                <a:gd name="T1" fmla="*/ 17 h 374"/>
                <a:gd name="T2" fmla="*/ 16 w 235"/>
                <a:gd name="T3" fmla="*/ 0 h 374"/>
                <a:gd name="T4" fmla="*/ 22 w 235"/>
                <a:gd name="T5" fmla="*/ 0 h 374"/>
                <a:gd name="T6" fmla="*/ 39 w 235"/>
                <a:gd name="T7" fmla="*/ 17 h 374"/>
                <a:gd name="T8" fmla="*/ 39 w 235"/>
                <a:gd name="T9" fmla="*/ 338 h 374"/>
                <a:gd name="T10" fmla="*/ 217 w 235"/>
                <a:gd name="T11" fmla="*/ 338 h 374"/>
                <a:gd name="T12" fmla="*/ 235 w 235"/>
                <a:gd name="T13" fmla="*/ 355 h 374"/>
                <a:gd name="T14" fmla="*/ 235 w 235"/>
                <a:gd name="T15" fmla="*/ 357 h 374"/>
                <a:gd name="T16" fmla="*/ 217 w 235"/>
                <a:gd name="T17" fmla="*/ 374 h 374"/>
                <a:gd name="T18" fmla="*/ 0 w 235"/>
                <a:gd name="T19" fmla="*/ 374 h 374"/>
                <a:gd name="T20" fmla="*/ 0 w 235"/>
                <a:gd name="T21" fmla="*/ 1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374">
                  <a:moveTo>
                    <a:pt x="0" y="17"/>
                  </a:moveTo>
                  <a:cubicBezTo>
                    <a:pt x="0" y="5"/>
                    <a:pt x="6" y="0"/>
                    <a:pt x="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9" y="5"/>
                    <a:pt x="39" y="17"/>
                  </a:cubicBezTo>
                  <a:cubicBezTo>
                    <a:pt x="39" y="338"/>
                    <a:pt x="39" y="338"/>
                    <a:pt x="39" y="338"/>
                  </a:cubicBezTo>
                  <a:cubicBezTo>
                    <a:pt x="217" y="338"/>
                    <a:pt x="217" y="338"/>
                    <a:pt x="217" y="338"/>
                  </a:cubicBezTo>
                  <a:cubicBezTo>
                    <a:pt x="229" y="338"/>
                    <a:pt x="235" y="344"/>
                    <a:pt x="235" y="355"/>
                  </a:cubicBezTo>
                  <a:cubicBezTo>
                    <a:pt x="235" y="357"/>
                    <a:pt x="235" y="357"/>
                    <a:pt x="235" y="357"/>
                  </a:cubicBezTo>
                  <a:cubicBezTo>
                    <a:pt x="235" y="368"/>
                    <a:pt x="229" y="374"/>
                    <a:pt x="217" y="374"/>
                  </a:cubicBezTo>
                  <a:cubicBezTo>
                    <a:pt x="0" y="374"/>
                    <a:pt x="0" y="374"/>
                    <a:pt x="0" y="374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9" name="Freeform 13"/>
            <p:cNvSpPr>
              <a:spLocks noEditPoints="1"/>
            </p:cNvSpPr>
            <p:nvPr userDrawn="1"/>
          </p:nvSpPr>
          <p:spPr bwMode="auto">
            <a:xfrm>
              <a:off x="-8355013" y="3203575"/>
              <a:ext cx="839788" cy="912813"/>
            </a:xfrm>
            <a:custGeom>
              <a:avLst/>
              <a:gdLst>
                <a:gd name="T0" fmla="*/ 138 w 265"/>
                <a:gd name="T1" fmla="*/ 0 h 288"/>
                <a:gd name="T2" fmla="*/ 265 w 265"/>
                <a:gd name="T3" fmla="*/ 138 h 288"/>
                <a:gd name="T4" fmla="*/ 265 w 265"/>
                <a:gd name="T5" fmla="*/ 142 h 288"/>
                <a:gd name="T6" fmla="*/ 249 w 265"/>
                <a:gd name="T7" fmla="*/ 155 h 288"/>
                <a:gd name="T8" fmla="*/ 37 w 265"/>
                <a:gd name="T9" fmla="*/ 155 h 288"/>
                <a:gd name="T10" fmla="*/ 141 w 265"/>
                <a:gd name="T11" fmla="*/ 255 h 288"/>
                <a:gd name="T12" fmla="*/ 234 w 265"/>
                <a:gd name="T13" fmla="*/ 206 h 288"/>
                <a:gd name="T14" fmla="*/ 256 w 265"/>
                <a:gd name="T15" fmla="*/ 227 h 288"/>
                <a:gd name="T16" fmla="*/ 241 w 265"/>
                <a:gd name="T17" fmla="*/ 253 h 288"/>
                <a:gd name="T18" fmla="*/ 141 w 265"/>
                <a:gd name="T19" fmla="*/ 288 h 288"/>
                <a:gd name="T20" fmla="*/ 0 w 265"/>
                <a:gd name="T21" fmla="*/ 145 h 288"/>
                <a:gd name="T22" fmla="*/ 138 w 265"/>
                <a:gd name="T23" fmla="*/ 0 h 288"/>
                <a:gd name="T24" fmla="*/ 225 w 265"/>
                <a:gd name="T25" fmla="*/ 122 h 288"/>
                <a:gd name="T26" fmla="*/ 138 w 265"/>
                <a:gd name="T27" fmla="*/ 33 h 288"/>
                <a:gd name="T28" fmla="*/ 39 w 265"/>
                <a:gd name="T29" fmla="*/ 122 h 288"/>
                <a:gd name="T30" fmla="*/ 225 w 265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5" h="288">
                  <a:moveTo>
                    <a:pt x="138" y="0"/>
                  </a:moveTo>
                  <a:cubicBezTo>
                    <a:pt x="214" y="0"/>
                    <a:pt x="265" y="55"/>
                    <a:pt x="265" y="138"/>
                  </a:cubicBezTo>
                  <a:cubicBezTo>
                    <a:pt x="265" y="142"/>
                    <a:pt x="265" y="142"/>
                    <a:pt x="265" y="142"/>
                  </a:cubicBezTo>
                  <a:cubicBezTo>
                    <a:pt x="265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4" y="255"/>
                    <a:pt x="141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6" y="209"/>
                    <a:pt x="256" y="227"/>
                  </a:cubicBezTo>
                  <a:cubicBezTo>
                    <a:pt x="256" y="234"/>
                    <a:pt x="251" y="243"/>
                    <a:pt x="241" y="253"/>
                  </a:cubicBezTo>
                  <a:cubicBezTo>
                    <a:pt x="224" y="270"/>
                    <a:pt x="188" y="288"/>
                    <a:pt x="141" y="288"/>
                  </a:cubicBezTo>
                  <a:cubicBezTo>
                    <a:pt x="58" y="288"/>
                    <a:pt x="0" y="229"/>
                    <a:pt x="0" y="145"/>
                  </a:cubicBezTo>
                  <a:cubicBezTo>
                    <a:pt x="0" y="62"/>
                    <a:pt x="59" y="0"/>
                    <a:pt x="138" y="0"/>
                  </a:cubicBezTo>
                  <a:moveTo>
                    <a:pt x="225" y="122"/>
                  </a:moveTo>
                  <a:cubicBezTo>
                    <a:pt x="222" y="68"/>
                    <a:pt x="188" y="33"/>
                    <a:pt x="138" y="33"/>
                  </a:cubicBezTo>
                  <a:cubicBezTo>
                    <a:pt x="87" y="33"/>
                    <a:pt x="48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0" name="Freeform 14"/>
            <p:cNvSpPr>
              <a:spLocks noEditPoints="1"/>
            </p:cNvSpPr>
            <p:nvPr userDrawn="1"/>
          </p:nvSpPr>
          <p:spPr bwMode="auto">
            <a:xfrm>
              <a:off x="-7413625" y="3203575"/>
              <a:ext cx="730250" cy="909638"/>
            </a:xfrm>
            <a:custGeom>
              <a:avLst/>
              <a:gdLst>
                <a:gd name="T0" fmla="*/ 189 w 231"/>
                <a:gd name="T1" fmla="*/ 118 h 287"/>
                <a:gd name="T2" fmla="*/ 195 w 231"/>
                <a:gd name="T3" fmla="*/ 118 h 287"/>
                <a:gd name="T4" fmla="*/ 195 w 231"/>
                <a:gd name="T5" fmla="*/ 108 h 287"/>
                <a:gd name="T6" fmla="*/ 118 w 231"/>
                <a:gd name="T7" fmla="*/ 35 h 287"/>
                <a:gd name="T8" fmla="*/ 31 w 231"/>
                <a:gd name="T9" fmla="*/ 86 h 287"/>
                <a:gd name="T10" fmla="*/ 10 w 231"/>
                <a:gd name="T11" fmla="*/ 64 h 287"/>
                <a:gd name="T12" fmla="*/ 25 w 231"/>
                <a:gd name="T13" fmla="*/ 36 h 287"/>
                <a:gd name="T14" fmla="*/ 121 w 231"/>
                <a:gd name="T15" fmla="*/ 0 h 287"/>
                <a:gd name="T16" fmla="*/ 231 w 231"/>
                <a:gd name="T17" fmla="*/ 107 h 287"/>
                <a:gd name="T18" fmla="*/ 231 w 231"/>
                <a:gd name="T19" fmla="*/ 281 h 287"/>
                <a:gd name="T20" fmla="*/ 195 w 231"/>
                <a:gd name="T21" fmla="*/ 281 h 287"/>
                <a:gd name="T22" fmla="*/ 195 w 231"/>
                <a:gd name="T23" fmla="*/ 239 h 287"/>
                <a:gd name="T24" fmla="*/ 93 w 231"/>
                <a:gd name="T25" fmla="*/ 287 h 287"/>
                <a:gd name="T26" fmla="*/ 0 w 231"/>
                <a:gd name="T27" fmla="*/ 211 h 287"/>
                <a:gd name="T28" fmla="*/ 189 w 231"/>
                <a:gd name="T29" fmla="*/ 118 h 287"/>
                <a:gd name="T30" fmla="*/ 97 w 231"/>
                <a:gd name="T31" fmla="*/ 256 h 287"/>
                <a:gd name="T32" fmla="*/ 195 w 231"/>
                <a:gd name="T33" fmla="*/ 172 h 287"/>
                <a:gd name="T34" fmla="*/ 195 w 231"/>
                <a:gd name="T35" fmla="*/ 147 h 287"/>
                <a:gd name="T36" fmla="*/ 187 w 231"/>
                <a:gd name="T37" fmla="*/ 147 h 287"/>
                <a:gd name="T38" fmla="*/ 37 w 231"/>
                <a:gd name="T39" fmla="*/ 211 h 287"/>
                <a:gd name="T40" fmla="*/ 97 w 231"/>
                <a:gd name="T41" fmla="*/ 25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287">
                  <a:moveTo>
                    <a:pt x="189" y="118"/>
                  </a:moveTo>
                  <a:cubicBezTo>
                    <a:pt x="195" y="118"/>
                    <a:pt x="195" y="118"/>
                    <a:pt x="195" y="118"/>
                  </a:cubicBezTo>
                  <a:cubicBezTo>
                    <a:pt x="195" y="108"/>
                    <a:pt x="195" y="108"/>
                    <a:pt x="195" y="108"/>
                  </a:cubicBezTo>
                  <a:cubicBezTo>
                    <a:pt x="195" y="61"/>
                    <a:pt x="167" y="35"/>
                    <a:pt x="118" y="35"/>
                  </a:cubicBezTo>
                  <a:cubicBezTo>
                    <a:pt x="74" y="35"/>
                    <a:pt x="46" y="57"/>
                    <a:pt x="31" y="86"/>
                  </a:cubicBezTo>
                  <a:cubicBezTo>
                    <a:pt x="31" y="86"/>
                    <a:pt x="10" y="84"/>
                    <a:pt x="10" y="64"/>
                  </a:cubicBezTo>
                  <a:cubicBezTo>
                    <a:pt x="10" y="57"/>
                    <a:pt x="16" y="45"/>
                    <a:pt x="25" y="36"/>
                  </a:cubicBezTo>
                  <a:cubicBezTo>
                    <a:pt x="42" y="18"/>
                    <a:pt x="75" y="0"/>
                    <a:pt x="121" y="0"/>
                  </a:cubicBezTo>
                  <a:cubicBezTo>
                    <a:pt x="190" y="0"/>
                    <a:pt x="231" y="41"/>
                    <a:pt x="231" y="107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195" y="281"/>
                    <a:pt x="195" y="281"/>
                    <a:pt x="195" y="281"/>
                  </a:cubicBezTo>
                  <a:cubicBezTo>
                    <a:pt x="195" y="239"/>
                    <a:pt x="195" y="239"/>
                    <a:pt x="195" y="239"/>
                  </a:cubicBezTo>
                  <a:cubicBezTo>
                    <a:pt x="174" y="269"/>
                    <a:pt x="137" y="287"/>
                    <a:pt x="93" y="287"/>
                  </a:cubicBezTo>
                  <a:cubicBezTo>
                    <a:pt x="34" y="287"/>
                    <a:pt x="0" y="257"/>
                    <a:pt x="0" y="211"/>
                  </a:cubicBezTo>
                  <a:cubicBezTo>
                    <a:pt x="0" y="147"/>
                    <a:pt x="63" y="121"/>
                    <a:pt x="189" y="118"/>
                  </a:cubicBezTo>
                  <a:moveTo>
                    <a:pt x="97" y="256"/>
                  </a:moveTo>
                  <a:cubicBezTo>
                    <a:pt x="153" y="256"/>
                    <a:pt x="195" y="218"/>
                    <a:pt x="195" y="172"/>
                  </a:cubicBezTo>
                  <a:cubicBezTo>
                    <a:pt x="195" y="147"/>
                    <a:pt x="195" y="147"/>
                    <a:pt x="195" y="147"/>
                  </a:cubicBezTo>
                  <a:cubicBezTo>
                    <a:pt x="187" y="147"/>
                    <a:pt x="187" y="147"/>
                    <a:pt x="187" y="147"/>
                  </a:cubicBezTo>
                  <a:cubicBezTo>
                    <a:pt x="85" y="151"/>
                    <a:pt x="37" y="168"/>
                    <a:pt x="37" y="211"/>
                  </a:cubicBezTo>
                  <a:cubicBezTo>
                    <a:pt x="37" y="239"/>
                    <a:pt x="60" y="256"/>
                    <a:pt x="97" y="2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 userDrawn="1"/>
          </p:nvSpPr>
          <p:spPr bwMode="auto">
            <a:xfrm>
              <a:off x="-6530975" y="2852738"/>
              <a:ext cx="844550" cy="1263650"/>
            </a:xfrm>
            <a:custGeom>
              <a:avLst/>
              <a:gdLst>
                <a:gd name="T0" fmla="*/ 131 w 267"/>
                <a:gd name="T1" fmla="*/ 111 h 399"/>
                <a:gd name="T2" fmla="*/ 230 w 267"/>
                <a:gd name="T3" fmla="*/ 157 h 399"/>
                <a:gd name="T4" fmla="*/ 230 w 267"/>
                <a:gd name="T5" fmla="*/ 4 h 399"/>
                <a:gd name="T6" fmla="*/ 242 w 267"/>
                <a:gd name="T7" fmla="*/ 0 h 399"/>
                <a:gd name="T8" fmla="*/ 267 w 267"/>
                <a:gd name="T9" fmla="*/ 37 h 399"/>
                <a:gd name="T10" fmla="*/ 267 w 267"/>
                <a:gd name="T11" fmla="*/ 392 h 399"/>
                <a:gd name="T12" fmla="*/ 230 w 267"/>
                <a:gd name="T13" fmla="*/ 392 h 399"/>
                <a:gd name="T14" fmla="*/ 230 w 267"/>
                <a:gd name="T15" fmla="*/ 350 h 399"/>
                <a:gd name="T16" fmla="*/ 128 w 267"/>
                <a:gd name="T17" fmla="*/ 399 h 399"/>
                <a:gd name="T18" fmla="*/ 0 w 267"/>
                <a:gd name="T19" fmla="*/ 256 h 399"/>
                <a:gd name="T20" fmla="*/ 131 w 267"/>
                <a:gd name="T21" fmla="*/ 111 h 399"/>
                <a:gd name="T22" fmla="*/ 132 w 267"/>
                <a:gd name="T23" fmla="*/ 366 h 399"/>
                <a:gd name="T24" fmla="*/ 230 w 267"/>
                <a:gd name="T25" fmla="*/ 274 h 399"/>
                <a:gd name="T26" fmla="*/ 230 w 267"/>
                <a:gd name="T27" fmla="*/ 209 h 399"/>
                <a:gd name="T28" fmla="*/ 134 w 267"/>
                <a:gd name="T29" fmla="*/ 144 h 399"/>
                <a:gd name="T30" fmla="*/ 38 w 267"/>
                <a:gd name="T31" fmla="*/ 255 h 399"/>
                <a:gd name="T32" fmla="*/ 132 w 267"/>
                <a:gd name="T33" fmla="*/ 36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9">
                  <a:moveTo>
                    <a:pt x="131" y="111"/>
                  </a:moveTo>
                  <a:cubicBezTo>
                    <a:pt x="179" y="111"/>
                    <a:pt x="214" y="133"/>
                    <a:pt x="230" y="157"/>
                  </a:cubicBezTo>
                  <a:cubicBezTo>
                    <a:pt x="230" y="4"/>
                    <a:pt x="230" y="4"/>
                    <a:pt x="230" y="4"/>
                  </a:cubicBezTo>
                  <a:cubicBezTo>
                    <a:pt x="230" y="3"/>
                    <a:pt x="235" y="0"/>
                    <a:pt x="242" y="0"/>
                  </a:cubicBezTo>
                  <a:cubicBezTo>
                    <a:pt x="255" y="0"/>
                    <a:pt x="267" y="7"/>
                    <a:pt x="267" y="37"/>
                  </a:cubicBezTo>
                  <a:cubicBezTo>
                    <a:pt x="267" y="392"/>
                    <a:pt x="267" y="392"/>
                    <a:pt x="267" y="392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50"/>
                    <a:pt x="230" y="350"/>
                    <a:pt x="230" y="350"/>
                  </a:cubicBezTo>
                  <a:cubicBezTo>
                    <a:pt x="206" y="381"/>
                    <a:pt x="174" y="399"/>
                    <a:pt x="128" y="399"/>
                  </a:cubicBezTo>
                  <a:cubicBezTo>
                    <a:pt x="56" y="399"/>
                    <a:pt x="0" y="343"/>
                    <a:pt x="0" y="256"/>
                  </a:cubicBezTo>
                  <a:cubicBezTo>
                    <a:pt x="0" y="169"/>
                    <a:pt x="55" y="111"/>
                    <a:pt x="131" y="111"/>
                  </a:cubicBezTo>
                  <a:moveTo>
                    <a:pt x="132" y="366"/>
                  </a:moveTo>
                  <a:cubicBezTo>
                    <a:pt x="183" y="366"/>
                    <a:pt x="230" y="326"/>
                    <a:pt x="230" y="274"/>
                  </a:cubicBezTo>
                  <a:cubicBezTo>
                    <a:pt x="230" y="209"/>
                    <a:pt x="230" y="209"/>
                    <a:pt x="230" y="209"/>
                  </a:cubicBezTo>
                  <a:cubicBezTo>
                    <a:pt x="213" y="169"/>
                    <a:pt x="182" y="144"/>
                    <a:pt x="134" y="144"/>
                  </a:cubicBezTo>
                  <a:cubicBezTo>
                    <a:pt x="76" y="144"/>
                    <a:pt x="38" y="189"/>
                    <a:pt x="38" y="255"/>
                  </a:cubicBezTo>
                  <a:cubicBezTo>
                    <a:pt x="38" y="320"/>
                    <a:pt x="78" y="366"/>
                    <a:pt x="132" y="3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2" name="Freeform 16"/>
            <p:cNvSpPr>
              <a:spLocks noEditPoints="1"/>
            </p:cNvSpPr>
            <p:nvPr userDrawn="1"/>
          </p:nvSpPr>
          <p:spPr bwMode="auto">
            <a:xfrm>
              <a:off x="-5527675" y="3203575"/>
              <a:ext cx="836613" cy="912813"/>
            </a:xfrm>
            <a:custGeom>
              <a:avLst/>
              <a:gdLst>
                <a:gd name="T0" fmla="*/ 137 w 264"/>
                <a:gd name="T1" fmla="*/ 0 h 288"/>
                <a:gd name="T2" fmla="*/ 264 w 264"/>
                <a:gd name="T3" fmla="*/ 138 h 288"/>
                <a:gd name="T4" fmla="*/ 264 w 264"/>
                <a:gd name="T5" fmla="*/ 142 h 288"/>
                <a:gd name="T6" fmla="*/ 249 w 264"/>
                <a:gd name="T7" fmla="*/ 155 h 288"/>
                <a:gd name="T8" fmla="*/ 37 w 264"/>
                <a:gd name="T9" fmla="*/ 155 h 288"/>
                <a:gd name="T10" fmla="*/ 140 w 264"/>
                <a:gd name="T11" fmla="*/ 255 h 288"/>
                <a:gd name="T12" fmla="*/ 234 w 264"/>
                <a:gd name="T13" fmla="*/ 206 h 288"/>
                <a:gd name="T14" fmla="*/ 255 w 264"/>
                <a:gd name="T15" fmla="*/ 227 h 288"/>
                <a:gd name="T16" fmla="*/ 241 w 264"/>
                <a:gd name="T17" fmla="*/ 253 h 288"/>
                <a:gd name="T18" fmla="*/ 140 w 264"/>
                <a:gd name="T19" fmla="*/ 288 h 288"/>
                <a:gd name="T20" fmla="*/ 0 w 264"/>
                <a:gd name="T21" fmla="*/ 145 h 288"/>
                <a:gd name="T22" fmla="*/ 137 w 264"/>
                <a:gd name="T23" fmla="*/ 0 h 288"/>
                <a:gd name="T24" fmla="*/ 225 w 264"/>
                <a:gd name="T25" fmla="*/ 122 h 288"/>
                <a:gd name="T26" fmla="*/ 137 w 264"/>
                <a:gd name="T27" fmla="*/ 33 h 288"/>
                <a:gd name="T28" fmla="*/ 39 w 264"/>
                <a:gd name="T29" fmla="*/ 122 h 288"/>
                <a:gd name="T30" fmla="*/ 225 w 264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4" h="288">
                  <a:moveTo>
                    <a:pt x="137" y="0"/>
                  </a:moveTo>
                  <a:cubicBezTo>
                    <a:pt x="214" y="0"/>
                    <a:pt x="264" y="55"/>
                    <a:pt x="264" y="138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4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3" y="255"/>
                    <a:pt x="140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5" y="209"/>
                    <a:pt x="255" y="227"/>
                  </a:cubicBezTo>
                  <a:cubicBezTo>
                    <a:pt x="255" y="234"/>
                    <a:pt x="250" y="243"/>
                    <a:pt x="241" y="253"/>
                  </a:cubicBezTo>
                  <a:cubicBezTo>
                    <a:pt x="223" y="270"/>
                    <a:pt x="187" y="288"/>
                    <a:pt x="140" y="288"/>
                  </a:cubicBezTo>
                  <a:cubicBezTo>
                    <a:pt x="57" y="288"/>
                    <a:pt x="0" y="229"/>
                    <a:pt x="0" y="145"/>
                  </a:cubicBezTo>
                  <a:cubicBezTo>
                    <a:pt x="0" y="62"/>
                    <a:pt x="58" y="0"/>
                    <a:pt x="137" y="0"/>
                  </a:cubicBezTo>
                  <a:moveTo>
                    <a:pt x="225" y="122"/>
                  </a:moveTo>
                  <a:cubicBezTo>
                    <a:pt x="221" y="68"/>
                    <a:pt x="188" y="33"/>
                    <a:pt x="137" y="33"/>
                  </a:cubicBezTo>
                  <a:cubicBezTo>
                    <a:pt x="86" y="33"/>
                    <a:pt x="47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3" name="Freeform 17"/>
            <p:cNvSpPr>
              <a:spLocks/>
            </p:cNvSpPr>
            <p:nvPr userDrawn="1"/>
          </p:nvSpPr>
          <p:spPr bwMode="auto">
            <a:xfrm>
              <a:off x="-4537075" y="3203575"/>
              <a:ext cx="469900" cy="890588"/>
            </a:xfrm>
            <a:custGeom>
              <a:avLst/>
              <a:gdLst>
                <a:gd name="T0" fmla="*/ 0 w 148"/>
                <a:gd name="T1" fmla="*/ 9 h 281"/>
                <a:gd name="T2" fmla="*/ 13 w 148"/>
                <a:gd name="T3" fmla="*/ 5 h 281"/>
                <a:gd name="T4" fmla="*/ 37 w 148"/>
                <a:gd name="T5" fmla="*/ 41 h 281"/>
                <a:gd name="T6" fmla="*/ 37 w 148"/>
                <a:gd name="T7" fmla="*/ 58 h 281"/>
                <a:gd name="T8" fmla="*/ 109 w 148"/>
                <a:gd name="T9" fmla="*/ 0 h 281"/>
                <a:gd name="T10" fmla="*/ 148 w 148"/>
                <a:gd name="T11" fmla="*/ 29 h 281"/>
                <a:gd name="T12" fmla="*/ 138 w 148"/>
                <a:gd name="T13" fmla="*/ 48 h 281"/>
                <a:gd name="T14" fmla="*/ 105 w 148"/>
                <a:gd name="T15" fmla="*/ 37 h 281"/>
                <a:gd name="T16" fmla="*/ 37 w 148"/>
                <a:gd name="T17" fmla="*/ 158 h 281"/>
                <a:gd name="T18" fmla="*/ 37 w 148"/>
                <a:gd name="T19" fmla="*/ 281 h 281"/>
                <a:gd name="T20" fmla="*/ 0 w 148"/>
                <a:gd name="T21" fmla="*/ 281 h 281"/>
                <a:gd name="T22" fmla="*/ 0 w 148"/>
                <a:gd name="T23" fmla="*/ 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8" h="281">
                  <a:moveTo>
                    <a:pt x="0" y="9"/>
                  </a:moveTo>
                  <a:cubicBezTo>
                    <a:pt x="0" y="8"/>
                    <a:pt x="6" y="5"/>
                    <a:pt x="13" y="5"/>
                  </a:cubicBezTo>
                  <a:cubicBezTo>
                    <a:pt x="25" y="5"/>
                    <a:pt x="37" y="11"/>
                    <a:pt x="37" y="41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49" y="20"/>
                    <a:pt x="72" y="0"/>
                    <a:pt x="109" y="0"/>
                  </a:cubicBezTo>
                  <a:cubicBezTo>
                    <a:pt x="134" y="0"/>
                    <a:pt x="148" y="11"/>
                    <a:pt x="148" y="29"/>
                  </a:cubicBezTo>
                  <a:cubicBezTo>
                    <a:pt x="148" y="42"/>
                    <a:pt x="139" y="49"/>
                    <a:pt x="138" y="48"/>
                  </a:cubicBezTo>
                  <a:cubicBezTo>
                    <a:pt x="130" y="41"/>
                    <a:pt x="120" y="37"/>
                    <a:pt x="105" y="37"/>
                  </a:cubicBezTo>
                  <a:cubicBezTo>
                    <a:pt x="56" y="37"/>
                    <a:pt x="37" y="88"/>
                    <a:pt x="37" y="158"/>
                  </a:cubicBezTo>
                  <a:cubicBezTo>
                    <a:pt x="37" y="281"/>
                    <a:pt x="37" y="281"/>
                    <a:pt x="37" y="281"/>
                  </a:cubicBezTo>
                  <a:cubicBezTo>
                    <a:pt x="0" y="281"/>
                    <a:pt x="0" y="281"/>
                    <a:pt x="0" y="281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4" name="Freeform 18"/>
            <p:cNvSpPr>
              <a:spLocks/>
            </p:cNvSpPr>
            <p:nvPr userDrawn="1"/>
          </p:nvSpPr>
          <p:spPr bwMode="auto">
            <a:xfrm>
              <a:off x="-4017963" y="3203575"/>
              <a:ext cx="696913" cy="912813"/>
            </a:xfrm>
            <a:custGeom>
              <a:avLst/>
              <a:gdLst>
                <a:gd name="T0" fmla="*/ 0 w 220"/>
                <a:gd name="T1" fmla="*/ 232 h 288"/>
                <a:gd name="T2" fmla="*/ 20 w 220"/>
                <a:gd name="T3" fmla="*/ 212 h 288"/>
                <a:gd name="T4" fmla="*/ 114 w 220"/>
                <a:gd name="T5" fmla="*/ 256 h 288"/>
                <a:gd name="T6" fmla="*/ 184 w 220"/>
                <a:gd name="T7" fmla="*/ 210 h 288"/>
                <a:gd name="T8" fmla="*/ 104 w 220"/>
                <a:gd name="T9" fmla="*/ 160 h 288"/>
                <a:gd name="T10" fmla="*/ 8 w 220"/>
                <a:gd name="T11" fmla="*/ 83 h 288"/>
                <a:gd name="T12" fmla="*/ 113 w 220"/>
                <a:gd name="T13" fmla="*/ 0 h 288"/>
                <a:gd name="T14" fmla="*/ 202 w 220"/>
                <a:gd name="T15" fmla="*/ 30 h 288"/>
                <a:gd name="T16" fmla="*/ 213 w 220"/>
                <a:gd name="T17" fmla="*/ 53 h 288"/>
                <a:gd name="T18" fmla="*/ 193 w 220"/>
                <a:gd name="T19" fmla="*/ 72 h 288"/>
                <a:gd name="T20" fmla="*/ 113 w 220"/>
                <a:gd name="T21" fmla="*/ 32 h 288"/>
                <a:gd name="T22" fmla="*/ 44 w 220"/>
                <a:gd name="T23" fmla="*/ 78 h 288"/>
                <a:gd name="T24" fmla="*/ 120 w 220"/>
                <a:gd name="T25" fmla="*/ 126 h 288"/>
                <a:gd name="T26" fmla="*/ 220 w 220"/>
                <a:gd name="T27" fmla="*/ 205 h 288"/>
                <a:gd name="T28" fmla="*/ 113 w 220"/>
                <a:gd name="T29" fmla="*/ 288 h 288"/>
                <a:gd name="T30" fmla="*/ 13 w 220"/>
                <a:gd name="T31" fmla="*/ 255 h 288"/>
                <a:gd name="T32" fmla="*/ 0 w 220"/>
                <a:gd name="T33" fmla="*/ 2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288">
                  <a:moveTo>
                    <a:pt x="0" y="232"/>
                  </a:moveTo>
                  <a:cubicBezTo>
                    <a:pt x="0" y="217"/>
                    <a:pt x="19" y="211"/>
                    <a:pt x="20" y="212"/>
                  </a:cubicBezTo>
                  <a:cubicBezTo>
                    <a:pt x="39" y="237"/>
                    <a:pt x="68" y="256"/>
                    <a:pt x="114" y="256"/>
                  </a:cubicBezTo>
                  <a:cubicBezTo>
                    <a:pt x="159" y="256"/>
                    <a:pt x="184" y="238"/>
                    <a:pt x="184" y="210"/>
                  </a:cubicBezTo>
                  <a:cubicBezTo>
                    <a:pt x="184" y="178"/>
                    <a:pt x="155" y="171"/>
                    <a:pt x="104" y="160"/>
                  </a:cubicBezTo>
                  <a:cubicBezTo>
                    <a:pt x="62" y="151"/>
                    <a:pt x="8" y="138"/>
                    <a:pt x="8" y="83"/>
                  </a:cubicBezTo>
                  <a:cubicBezTo>
                    <a:pt x="8" y="34"/>
                    <a:pt x="50" y="0"/>
                    <a:pt x="113" y="0"/>
                  </a:cubicBezTo>
                  <a:cubicBezTo>
                    <a:pt x="157" y="0"/>
                    <a:pt x="186" y="14"/>
                    <a:pt x="202" y="30"/>
                  </a:cubicBezTo>
                  <a:cubicBezTo>
                    <a:pt x="209" y="37"/>
                    <a:pt x="213" y="46"/>
                    <a:pt x="213" y="53"/>
                  </a:cubicBezTo>
                  <a:cubicBezTo>
                    <a:pt x="213" y="67"/>
                    <a:pt x="194" y="74"/>
                    <a:pt x="193" y="72"/>
                  </a:cubicBezTo>
                  <a:cubicBezTo>
                    <a:pt x="177" y="49"/>
                    <a:pt x="150" y="32"/>
                    <a:pt x="113" y="32"/>
                  </a:cubicBezTo>
                  <a:cubicBezTo>
                    <a:pt x="68" y="32"/>
                    <a:pt x="44" y="51"/>
                    <a:pt x="44" y="78"/>
                  </a:cubicBezTo>
                  <a:cubicBezTo>
                    <a:pt x="44" y="107"/>
                    <a:pt x="70" y="115"/>
                    <a:pt x="120" y="126"/>
                  </a:cubicBezTo>
                  <a:cubicBezTo>
                    <a:pt x="164" y="136"/>
                    <a:pt x="220" y="148"/>
                    <a:pt x="220" y="205"/>
                  </a:cubicBezTo>
                  <a:cubicBezTo>
                    <a:pt x="220" y="255"/>
                    <a:pt x="179" y="288"/>
                    <a:pt x="113" y="288"/>
                  </a:cubicBezTo>
                  <a:cubicBezTo>
                    <a:pt x="65" y="288"/>
                    <a:pt x="31" y="273"/>
                    <a:pt x="13" y="255"/>
                  </a:cubicBezTo>
                  <a:cubicBezTo>
                    <a:pt x="4" y="246"/>
                    <a:pt x="0" y="239"/>
                    <a:pt x="0" y="2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5" name="Freeform 19"/>
            <p:cNvSpPr>
              <a:spLocks/>
            </p:cNvSpPr>
            <p:nvPr userDrawn="1"/>
          </p:nvSpPr>
          <p:spPr bwMode="auto">
            <a:xfrm>
              <a:off x="-3155950" y="2852738"/>
              <a:ext cx="754063" cy="1241425"/>
            </a:xfrm>
            <a:custGeom>
              <a:avLst/>
              <a:gdLst>
                <a:gd name="T0" fmla="*/ 0 w 238"/>
                <a:gd name="T1" fmla="*/ 4 h 392"/>
                <a:gd name="T2" fmla="*/ 13 w 238"/>
                <a:gd name="T3" fmla="*/ 0 h 392"/>
                <a:gd name="T4" fmla="*/ 37 w 238"/>
                <a:gd name="T5" fmla="*/ 37 h 392"/>
                <a:gd name="T6" fmla="*/ 37 w 238"/>
                <a:gd name="T7" fmla="*/ 162 h 392"/>
                <a:gd name="T8" fmla="*/ 129 w 238"/>
                <a:gd name="T9" fmla="*/ 111 h 392"/>
                <a:gd name="T10" fmla="*/ 238 w 238"/>
                <a:gd name="T11" fmla="*/ 232 h 392"/>
                <a:gd name="T12" fmla="*/ 238 w 238"/>
                <a:gd name="T13" fmla="*/ 392 h 392"/>
                <a:gd name="T14" fmla="*/ 200 w 238"/>
                <a:gd name="T15" fmla="*/ 392 h 392"/>
                <a:gd name="T16" fmla="*/ 200 w 238"/>
                <a:gd name="T17" fmla="*/ 234 h 392"/>
                <a:gd name="T18" fmla="*/ 127 w 238"/>
                <a:gd name="T19" fmla="*/ 146 h 392"/>
                <a:gd name="T20" fmla="*/ 37 w 238"/>
                <a:gd name="T21" fmla="*/ 240 h 392"/>
                <a:gd name="T22" fmla="*/ 37 w 238"/>
                <a:gd name="T23" fmla="*/ 392 h 392"/>
                <a:gd name="T24" fmla="*/ 0 w 238"/>
                <a:gd name="T25" fmla="*/ 392 h 392"/>
                <a:gd name="T26" fmla="*/ 0 w 238"/>
                <a:gd name="T27" fmla="*/ 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92">
                  <a:moveTo>
                    <a:pt x="0" y="4"/>
                  </a:moveTo>
                  <a:cubicBezTo>
                    <a:pt x="0" y="3"/>
                    <a:pt x="6" y="0"/>
                    <a:pt x="13" y="0"/>
                  </a:cubicBezTo>
                  <a:cubicBezTo>
                    <a:pt x="25" y="0"/>
                    <a:pt x="37" y="7"/>
                    <a:pt x="37" y="37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56" y="132"/>
                    <a:pt x="87" y="111"/>
                    <a:pt x="129" y="111"/>
                  </a:cubicBezTo>
                  <a:cubicBezTo>
                    <a:pt x="201" y="111"/>
                    <a:pt x="238" y="160"/>
                    <a:pt x="238" y="232"/>
                  </a:cubicBezTo>
                  <a:cubicBezTo>
                    <a:pt x="238" y="392"/>
                    <a:pt x="238" y="392"/>
                    <a:pt x="238" y="392"/>
                  </a:cubicBezTo>
                  <a:cubicBezTo>
                    <a:pt x="200" y="392"/>
                    <a:pt x="200" y="392"/>
                    <a:pt x="200" y="392"/>
                  </a:cubicBezTo>
                  <a:cubicBezTo>
                    <a:pt x="200" y="234"/>
                    <a:pt x="200" y="234"/>
                    <a:pt x="200" y="234"/>
                  </a:cubicBezTo>
                  <a:cubicBezTo>
                    <a:pt x="200" y="179"/>
                    <a:pt x="173" y="146"/>
                    <a:pt x="127" y="146"/>
                  </a:cubicBezTo>
                  <a:cubicBezTo>
                    <a:pt x="73" y="146"/>
                    <a:pt x="37" y="183"/>
                    <a:pt x="37" y="240"/>
                  </a:cubicBezTo>
                  <a:cubicBezTo>
                    <a:pt x="37" y="392"/>
                    <a:pt x="37" y="392"/>
                    <a:pt x="3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6" name="Freeform 20"/>
            <p:cNvSpPr>
              <a:spLocks noEditPoints="1"/>
            </p:cNvSpPr>
            <p:nvPr userDrawn="1"/>
          </p:nvSpPr>
          <p:spPr bwMode="auto">
            <a:xfrm>
              <a:off x="-2203450" y="2852738"/>
              <a:ext cx="155575" cy="1241425"/>
            </a:xfrm>
            <a:custGeom>
              <a:avLst/>
              <a:gdLst>
                <a:gd name="T0" fmla="*/ 0 w 49"/>
                <a:gd name="T1" fmla="*/ 25 h 392"/>
                <a:gd name="T2" fmla="*/ 25 w 49"/>
                <a:gd name="T3" fmla="*/ 0 h 392"/>
                <a:gd name="T4" fmla="*/ 49 w 49"/>
                <a:gd name="T5" fmla="*/ 25 h 392"/>
                <a:gd name="T6" fmla="*/ 24 w 49"/>
                <a:gd name="T7" fmla="*/ 50 h 392"/>
                <a:gd name="T8" fmla="*/ 0 w 49"/>
                <a:gd name="T9" fmla="*/ 25 h 392"/>
                <a:gd name="T10" fmla="*/ 5 w 49"/>
                <a:gd name="T11" fmla="*/ 134 h 392"/>
                <a:gd name="T12" fmla="*/ 22 w 49"/>
                <a:gd name="T13" fmla="*/ 116 h 392"/>
                <a:gd name="T14" fmla="*/ 26 w 49"/>
                <a:gd name="T15" fmla="*/ 116 h 392"/>
                <a:gd name="T16" fmla="*/ 42 w 49"/>
                <a:gd name="T17" fmla="*/ 134 h 392"/>
                <a:gd name="T18" fmla="*/ 42 w 49"/>
                <a:gd name="T19" fmla="*/ 392 h 392"/>
                <a:gd name="T20" fmla="*/ 5 w 49"/>
                <a:gd name="T21" fmla="*/ 392 h 392"/>
                <a:gd name="T22" fmla="*/ 5 w 49"/>
                <a:gd name="T23" fmla="*/ 13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92">
                  <a:moveTo>
                    <a:pt x="0" y="25"/>
                  </a:moveTo>
                  <a:cubicBezTo>
                    <a:pt x="0" y="8"/>
                    <a:pt x="8" y="0"/>
                    <a:pt x="25" y="0"/>
                  </a:cubicBezTo>
                  <a:cubicBezTo>
                    <a:pt x="41" y="0"/>
                    <a:pt x="49" y="8"/>
                    <a:pt x="49" y="25"/>
                  </a:cubicBezTo>
                  <a:cubicBezTo>
                    <a:pt x="49" y="42"/>
                    <a:pt x="40" y="50"/>
                    <a:pt x="24" y="50"/>
                  </a:cubicBezTo>
                  <a:cubicBezTo>
                    <a:pt x="8" y="50"/>
                    <a:pt x="0" y="41"/>
                    <a:pt x="0" y="25"/>
                  </a:cubicBezTo>
                  <a:moveTo>
                    <a:pt x="5" y="134"/>
                  </a:moveTo>
                  <a:cubicBezTo>
                    <a:pt x="5" y="120"/>
                    <a:pt x="12" y="116"/>
                    <a:pt x="22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36" y="116"/>
                    <a:pt x="42" y="120"/>
                    <a:pt x="42" y="134"/>
                  </a:cubicBezTo>
                  <a:cubicBezTo>
                    <a:pt x="42" y="392"/>
                    <a:pt x="42" y="392"/>
                    <a:pt x="42" y="392"/>
                  </a:cubicBezTo>
                  <a:cubicBezTo>
                    <a:pt x="5" y="392"/>
                    <a:pt x="5" y="392"/>
                    <a:pt x="5" y="392"/>
                  </a:cubicBezTo>
                  <a:lnTo>
                    <a:pt x="5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7" name="Freeform 21"/>
            <p:cNvSpPr>
              <a:spLocks noEditPoints="1"/>
            </p:cNvSpPr>
            <p:nvPr userDrawn="1"/>
          </p:nvSpPr>
          <p:spPr bwMode="auto">
            <a:xfrm>
              <a:off x="-1844675" y="3203575"/>
              <a:ext cx="844550" cy="1241425"/>
            </a:xfrm>
            <a:custGeom>
              <a:avLst/>
              <a:gdLst>
                <a:gd name="T0" fmla="*/ 38 w 267"/>
                <a:gd name="T1" fmla="*/ 392 h 392"/>
                <a:gd name="T2" fmla="*/ 0 w 267"/>
                <a:gd name="T3" fmla="*/ 392 h 392"/>
                <a:gd name="T4" fmla="*/ 0 w 267"/>
                <a:gd name="T5" fmla="*/ 9 h 392"/>
                <a:gd name="T6" fmla="*/ 13 w 267"/>
                <a:gd name="T7" fmla="*/ 5 h 392"/>
                <a:gd name="T8" fmla="*/ 37 w 267"/>
                <a:gd name="T9" fmla="*/ 41 h 392"/>
                <a:gd name="T10" fmla="*/ 37 w 267"/>
                <a:gd name="T11" fmla="*/ 50 h 392"/>
                <a:gd name="T12" fmla="*/ 139 w 267"/>
                <a:gd name="T13" fmla="*/ 0 h 392"/>
                <a:gd name="T14" fmla="*/ 267 w 267"/>
                <a:gd name="T15" fmla="*/ 144 h 392"/>
                <a:gd name="T16" fmla="*/ 136 w 267"/>
                <a:gd name="T17" fmla="*/ 288 h 392"/>
                <a:gd name="T18" fmla="*/ 38 w 267"/>
                <a:gd name="T19" fmla="*/ 238 h 392"/>
                <a:gd name="T20" fmla="*/ 38 w 267"/>
                <a:gd name="T21" fmla="*/ 392 h 392"/>
                <a:gd name="T22" fmla="*/ 134 w 267"/>
                <a:gd name="T23" fmla="*/ 255 h 392"/>
                <a:gd name="T24" fmla="*/ 230 w 267"/>
                <a:gd name="T25" fmla="*/ 144 h 392"/>
                <a:gd name="T26" fmla="*/ 135 w 267"/>
                <a:gd name="T27" fmla="*/ 33 h 392"/>
                <a:gd name="T28" fmla="*/ 37 w 267"/>
                <a:gd name="T29" fmla="*/ 98 h 392"/>
                <a:gd name="T30" fmla="*/ 37 w 267"/>
                <a:gd name="T31" fmla="*/ 163 h 392"/>
                <a:gd name="T32" fmla="*/ 134 w 267"/>
                <a:gd name="T33" fmla="*/ 25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2">
                  <a:moveTo>
                    <a:pt x="38" y="392"/>
                  </a:moveTo>
                  <a:cubicBezTo>
                    <a:pt x="0" y="392"/>
                    <a:pt x="0" y="392"/>
                    <a:pt x="0" y="39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6" y="5"/>
                    <a:pt x="13" y="5"/>
                  </a:cubicBezTo>
                  <a:cubicBezTo>
                    <a:pt x="26" y="5"/>
                    <a:pt x="37" y="11"/>
                    <a:pt x="37" y="4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62" y="18"/>
                    <a:pt x="94" y="0"/>
                    <a:pt x="139" y="0"/>
                  </a:cubicBezTo>
                  <a:cubicBezTo>
                    <a:pt x="211" y="0"/>
                    <a:pt x="267" y="57"/>
                    <a:pt x="267" y="144"/>
                  </a:cubicBezTo>
                  <a:cubicBezTo>
                    <a:pt x="267" y="230"/>
                    <a:pt x="212" y="288"/>
                    <a:pt x="136" y="288"/>
                  </a:cubicBezTo>
                  <a:cubicBezTo>
                    <a:pt x="88" y="288"/>
                    <a:pt x="53" y="263"/>
                    <a:pt x="38" y="238"/>
                  </a:cubicBezTo>
                  <a:lnTo>
                    <a:pt x="38" y="392"/>
                  </a:lnTo>
                  <a:close/>
                  <a:moveTo>
                    <a:pt x="134" y="255"/>
                  </a:moveTo>
                  <a:cubicBezTo>
                    <a:pt x="191" y="255"/>
                    <a:pt x="230" y="210"/>
                    <a:pt x="230" y="144"/>
                  </a:cubicBezTo>
                  <a:cubicBezTo>
                    <a:pt x="230" y="80"/>
                    <a:pt x="190" y="33"/>
                    <a:pt x="135" y="33"/>
                  </a:cubicBezTo>
                  <a:cubicBezTo>
                    <a:pt x="87" y="33"/>
                    <a:pt x="54" y="58"/>
                    <a:pt x="37" y="98"/>
                  </a:cubicBezTo>
                  <a:cubicBezTo>
                    <a:pt x="37" y="163"/>
                    <a:pt x="37" y="163"/>
                    <a:pt x="37" y="163"/>
                  </a:cubicBezTo>
                  <a:cubicBezTo>
                    <a:pt x="37" y="215"/>
                    <a:pt x="82" y="255"/>
                    <a:pt x="134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8" name="Freeform 22"/>
            <p:cNvSpPr>
              <a:spLocks/>
            </p:cNvSpPr>
            <p:nvPr userDrawn="1"/>
          </p:nvSpPr>
          <p:spPr bwMode="auto">
            <a:xfrm>
              <a:off x="-9259888" y="5715000"/>
              <a:ext cx="981075" cy="1143000"/>
            </a:xfrm>
            <a:custGeom>
              <a:avLst/>
              <a:gdLst>
                <a:gd name="T0" fmla="*/ 174 w 310"/>
                <a:gd name="T1" fmla="*/ 0 h 361"/>
                <a:gd name="T2" fmla="*/ 288 w 310"/>
                <a:gd name="T3" fmla="*/ 42 h 361"/>
                <a:gd name="T4" fmla="*/ 303 w 310"/>
                <a:gd name="T5" fmla="*/ 69 h 361"/>
                <a:gd name="T6" fmla="*/ 282 w 310"/>
                <a:gd name="T7" fmla="*/ 91 h 361"/>
                <a:gd name="T8" fmla="*/ 173 w 310"/>
                <a:gd name="T9" fmla="*/ 32 h 361"/>
                <a:gd name="T10" fmla="*/ 37 w 310"/>
                <a:gd name="T11" fmla="*/ 180 h 361"/>
                <a:gd name="T12" fmla="*/ 174 w 310"/>
                <a:gd name="T13" fmla="*/ 329 h 361"/>
                <a:gd name="T14" fmla="*/ 286 w 310"/>
                <a:gd name="T15" fmla="*/ 261 h 361"/>
                <a:gd name="T16" fmla="*/ 310 w 310"/>
                <a:gd name="T17" fmla="*/ 282 h 361"/>
                <a:gd name="T18" fmla="*/ 290 w 310"/>
                <a:gd name="T19" fmla="*/ 318 h 361"/>
                <a:gd name="T20" fmla="*/ 172 w 310"/>
                <a:gd name="T21" fmla="*/ 361 h 361"/>
                <a:gd name="T22" fmla="*/ 0 w 310"/>
                <a:gd name="T23" fmla="*/ 181 h 361"/>
                <a:gd name="T24" fmla="*/ 174 w 310"/>
                <a:gd name="T25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0" h="361">
                  <a:moveTo>
                    <a:pt x="174" y="0"/>
                  </a:moveTo>
                  <a:cubicBezTo>
                    <a:pt x="230" y="0"/>
                    <a:pt x="268" y="22"/>
                    <a:pt x="288" y="42"/>
                  </a:cubicBezTo>
                  <a:cubicBezTo>
                    <a:pt x="298" y="52"/>
                    <a:pt x="303" y="62"/>
                    <a:pt x="303" y="69"/>
                  </a:cubicBezTo>
                  <a:cubicBezTo>
                    <a:pt x="303" y="88"/>
                    <a:pt x="283" y="93"/>
                    <a:pt x="282" y="91"/>
                  </a:cubicBezTo>
                  <a:cubicBezTo>
                    <a:pt x="260" y="53"/>
                    <a:pt x="215" y="32"/>
                    <a:pt x="173" y="32"/>
                  </a:cubicBezTo>
                  <a:cubicBezTo>
                    <a:pt x="93" y="32"/>
                    <a:pt x="37" y="93"/>
                    <a:pt x="37" y="180"/>
                  </a:cubicBezTo>
                  <a:cubicBezTo>
                    <a:pt x="37" y="267"/>
                    <a:pt x="95" y="329"/>
                    <a:pt x="174" y="329"/>
                  </a:cubicBezTo>
                  <a:cubicBezTo>
                    <a:pt x="226" y="329"/>
                    <a:pt x="270" y="303"/>
                    <a:pt x="286" y="261"/>
                  </a:cubicBezTo>
                  <a:cubicBezTo>
                    <a:pt x="287" y="259"/>
                    <a:pt x="310" y="264"/>
                    <a:pt x="310" y="282"/>
                  </a:cubicBezTo>
                  <a:cubicBezTo>
                    <a:pt x="310" y="291"/>
                    <a:pt x="302" y="305"/>
                    <a:pt x="290" y="318"/>
                  </a:cubicBezTo>
                  <a:cubicBezTo>
                    <a:pt x="268" y="339"/>
                    <a:pt x="227" y="361"/>
                    <a:pt x="172" y="361"/>
                  </a:cubicBezTo>
                  <a:cubicBezTo>
                    <a:pt x="71" y="361"/>
                    <a:pt x="0" y="287"/>
                    <a:pt x="0" y="181"/>
                  </a:cubicBezTo>
                  <a:cubicBezTo>
                    <a:pt x="0" y="75"/>
                    <a:pt x="71" y="0"/>
                    <a:pt x="1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9" name="Freeform 23"/>
            <p:cNvSpPr>
              <a:spLocks noEditPoints="1"/>
            </p:cNvSpPr>
            <p:nvPr userDrawn="1"/>
          </p:nvSpPr>
          <p:spPr bwMode="auto">
            <a:xfrm>
              <a:off x="-8180388" y="6007100"/>
              <a:ext cx="835025" cy="850900"/>
            </a:xfrm>
            <a:custGeom>
              <a:avLst/>
              <a:gdLst>
                <a:gd name="T0" fmla="*/ 132 w 264"/>
                <a:gd name="T1" fmla="*/ 0 h 269"/>
                <a:gd name="T2" fmla="*/ 264 w 264"/>
                <a:gd name="T3" fmla="*/ 135 h 269"/>
                <a:gd name="T4" fmla="*/ 132 w 264"/>
                <a:gd name="T5" fmla="*/ 269 h 269"/>
                <a:gd name="T6" fmla="*/ 0 w 264"/>
                <a:gd name="T7" fmla="*/ 134 h 269"/>
                <a:gd name="T8" fmla="*/ 132 w 264"/>
                <a:gd name="T9" fmla="*/ 0 h 269"/>
                <a:gd name="T10" fmla="*/ 132 w 264"/>
                <a:gd name="T11" fmla="*/ 238 h 269"/>
                <a:gd name="T12" fmla="*/ 228 w 264"/>
                <a:gd name="T13" fmla="*/ 135 h 269"/>
                <a:gd name="T14" fmla="*/ 132 w 264"/>
                <a:gd name="T15" fmla="*/ 31 h 269"/>
                <a:gd name="T16" fmla="*/ 35 w 264"/>
                <a:gd name="T17" fmla="*/ 134 h 269"/>
                <a:gd name="T18" fmla="*/ 132 w 264"/>
                <a:gd name="T19" fmla="*/ 2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9">
                  <a:moveTo>
                    <a:pt x="132" y="0"/>
                  </a:moveTo>
                  <a:cubicBezTo>
                    <a:pt x="209" y="0"/>
                    <a:pt x="264" y="57"/>
                    <a:pt x="264" y="135"/>
                  </a:cubicBezTo>
                  <a:cubicBezTo>
                    <a:pt x="264" y="212"/>
                    <a:pt x="209" y="269"/>
                    <a:pt x="132" y="269"/>
                  </a:cubicBezTo>
                  <a:cubicBezTo>
                    <a:pt x="55" y="269"/>
                    <a:pt x="0" y="212"/>
                    <a:pt x="0" y="134"/>
                  </a:cubicBezTo>
                  <a:cubicBezTo>
                    <a:pt x="0" y="57"/>
                    <a:pt x="55" y="0"/>
                    <a:pt x="132" y="0"/>
                  </a:cubicBezTo>
                  <a:moveTo>
                    <a:pt x="132" y="238"/>
                  </a:moveTo>
                  <a:cubicBezTo>
                    <a:pt x="187" y="238"/>
                    <a:pt x="228" y="195"/>
                    <a:pt x="228" y="135"/>
                  </a:cubicBezTo>
                  <a:cubicBezTo>
                    <a:pt x="228" y="75"/>
                    <a:pt x="188" y="31"/>
                    <a:pt x="132" y="31"/>
                  </a:cubicBezTo>
                  <a:cubicBezTo>
                    <a:pt x="77" y="31"/>
                    <a:pt x="35" y="74"/>
                    <a:pt x="35" y="134"/>
                  </a:cubicBezTo>
                  <a:cubicBezTo>
                    <a:pt x="35" y="194"/>
                    <a:pt x="77" y="238"/>
                    <a:pt x="132" y="2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0" name="Freeform 24"/>
            <p:cNvSpPr>
              <a:spLocks/>
            </p:cNvSpPr>
            <p:nvPr userDrawn="1"/>
          </p:nvSpPr>
          <p:spPr bwMode="auto">
            <a:xfrm>
              <a:off x="-7196138" y="6007100"/>
              <a:ext cx="706438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2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4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2" y="0"/>
                    <a:pt x="122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80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1" name="Freeform 25"/>
            <p:cNvSpPr>
              <a:spLocks/>
            </p:cNvSpPr>
            <p:nvPr userDrawn="1"/>
          </p:nvSpPr>
          <p:spPr bwMode="auto">
            <a:xfrm>
              <a:off x="-6384925" y="5664200"/>
              <a:ext cx="566738" cy="1171575"/>
            </a:xfrm>
            <a:custGeom>
              <a:avLst/>
              <a:gdLst>
                <a:gd name="T0" fmla="*/ 52 w 179"/>
                <a:gd name="T1" fmla="*/ 146 h 370"/>
                <a:gd name="T2" fmla="*/ 0 w 179"/>
                <a:gd name="T3" fmla="*/ 146 h 370"/>
                <a:gd name="T4" fmla="*/ 0 w 179"/>
                <a:gd name="T5" fmla="*/ 115 h 370"/>
                <a:gd name="T6" fmla="*/ 52 w 179"/>
                <a:gd name="T7" fmla="*/ 115 h 370"/>
                <a:gd name="T8" fmla="*/ 52 w 179"/>
                <a:gd name="T9" fmla="*/ 91 h 370"/>
                <a:gd name="T10" fmla="*/ 128 w 179"/>
                <a:gd name="T11" fmla="*/ 0 h 370"/>
                <a:gd name="T12" fmla="*/ 172 w 179"/>
                <a:gd name="T13" fmla="*/ 14 h 370"/>
                <a:gd name="T14" fmla="*/ 179 w 179"/>
                <a:gd name="T15" fmla="*/ 30 h 370"/>
                <a:gd name="T16" fmla="*/ 169 w 179"/>
                <a:gd name="T17" fmla="*/ 47 h 370"/>
                <a:gd name="T18" fmla="*/ 128 w 179"/>
                <a:gd name="T19" fmla="*/ 31 h 370"/>
                <a:gd name="T20" fmla="*/ 86 w 179"/>
                <a:gd name="T21" fmla="*/ 93 h 370"/>
                <a:gd name="T22" fmla="*/ 86 w 179"/>
                <a:gd name="T23" fmla="*/ 115 h 370"/>
                <a:gd name="T24" fmla="*/ 152 w 179"/>
                <a:gd name="T25" fmla="*/ 115 h 370"/>
                <a:gd name="T26" fmla="*/ 152 w 179"/>
                <a:gd name="T27" fmla="*/ 146 h 370"/>
                <a:gd name="T28" fmla="*/ 87 w 179"/>
                <a:gd name="T29" fmla="*/ 146 h 370"/>
                <a:gd name="T30" fmla="*/ 87 w 179"/>
                <a:gd name="T31" fmla="*/ 370 h 370"/>
                <a:gd name="T32" fmla="*/ 52 w 179"/>
                <a:gd name="T33" fmla="*/ 370 h 370"/>
                <a:gd name="T34" fmla="*/ 52 w 179"/>
                <a:gd name="T35" fmla="*/ 14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370">
                  <a:moveTo>
                    <a:pt x="52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32"/>
                    <a:pt x="78" y="0"/>
                    <a:pt x="128" y="0"/>
                  </a:cubicBezTo>
                  <a:cubicBezTo>
                    <a:pt x="150" y="0"/>
                    <a:pt x="163" y="6"/>
                    <a:pt x="172" y="14"/>
                  </a:cubicBezTo>
                  <a:cubicBezTo>
                    <a:pt x="176" y="18"/>
                    <a:pt x="179" y="24"/>
                    <a:pt x="179" y="30"/>
                  </a:cubicBezTo>
                  <a:cubicBezTo>
                    <a:pt x="179" y="43"/>
                    <a:pt x="170" y="48"/>
                    <a:pt x="169" y="47"/>
                  </a:cubicBezTo>
                  <a:cubicBezTo>
                    <a:pt x="161" y="39"/>
                    <a:pt x="145" y="31"/>
                    <a:pt x="128" y="31"/>
                  </a:cubicBezTo>
                  <a:cubicBezTo>
                    <a:pt x="99" y="31"/>
                    <a:pt x="86" y="50"/>
                    <a:pt x="86" y="93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87" y="370"/>
                    <a:pt x="87" y="370"/>
                    <a:pt x="87" y="370"/>
                  </a:cubicBezTo>
                  <a:cubicBezTo>
                    <a:pt x="52" y="370"/>
                    <a:pt x="52" y="370"/>
                    <a:pt x="52" y="370"/>
                  </a:cubicBezTo>
                  <a:lnTo>
                    <a:pt x="5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2" name="Freeform 26"/>
            <p:cNvSpPr>
              <a:spLocks noEditPoints="1"/>
            </p:cNvSpPr>
            <p:nvPr userDrawn="1"/>
          </p:nvSpPr>
          <p:spPr bwMode="auto">
            <a:xfrm>
              <a:off x="-5846763" y="6007100"/>
              <a:ext cx="784225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4 w 248"/>
                <a:gd name="T7" fmla="*/ 144 h 269"/>
                <a:gd name="T8" fmla="*/ 35 w 248"/>
                <a:gd name="T9" fmla="*/ 144 h 269"/>
                <a:gd name="T10" fmla="*/ 132 w 248"/>
                <a:gd name="T11" fmla="*/ 238 h 269"/>
                <a:gd name="T12" fmla="*/ 220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7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0" y="195"/>
                    <a:pt x="240" y="212"/>
                  </a:cubicBezTo>
                  <a:cubicBezTo>
                    <a:pt x="240" y="218"/>
                    <a:pt x="236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3" name="Freeform 27"/>
            <p:cNvSpPr>
              <a:spLocks/>
            </p:cNvSpPr>
            <p:nvPr userDrawn="1"/>
          </p:nvSpPr>
          <p:spPr bwMode="auto">
            <a:xfrm>
              <a:off x="-4913313" y="6007100"/>
              <a:ext cx="439738" cy="828675"/>
            </a:xfrm>
            <a:custGeom>
              <a:avLst/>
              <a:gdLst>
                <a:gd name="T0" fmla="*/ 0 w 139"/>
                <a:gd name="T1" fmla="*/ 8 h 262"/>
                <a:gd name="T2" fmla="*/ 11 w 139"/>
                <a:gd name="T3" fmla="*/ 4 h 262"/>
                <a:gd name="T4" fmla="*/ 34 w 139"/>
                <a:gd name="T5" fmla="*/ 38 h 262"/>
                <a:gd name="T6" fmla="*/ 34 w 139"/>
                <a:gd name="T7" fmla="*/ 54 h 262"/>
                <a:gd name="T8" fmla="*/ 102 w 139"/>
                <a:gd name="T9" fmla="*/ 0 h 262"/>
                <a:gd name="T10" fmla="*/ 139 w 139"/>
                <a:gd name="T11" fmla="*/ 27 h 262"/>
                <a:gd name="T12" fmla="*/ 129 w 139"/>
                <a:gd name="T13" fmla="*/ 45 h 262"/>
                <a:gd name="T14" fmla="*/ 98 w 139"/>
                <a:gd name="T15" fmla="*/ 34 h 262"/>
                <a:gd name="T16" fmla="*/ 35 w 139"/>
                <a:gd name="T17" fmla="*/ 147 h 262"/>
                <a:gd name="T18" fmla="*/ 35 w 139"/>
                <a:gd name="T19" fmla="*/ 262 h 262"/>
                <a:gd name="T20" fmla="*/ 0 w 139"/>
                <a:gd name="T21" fmla="*/ 262 h 262"/>
                <a:gd name="T22" fmla="*/ 0 w 139"/>
                <a:gd name="T23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262">
                  <a:moveTo>
                    <a:pt x="0" y="8"/>
                  </a:moveTo>
                  <a:cubicBezTo>
                    <a:pt x="0" y="7"/>
                    <a:pt x="5" y="4"/>
                    <a:pt x="11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5" y="18"/>
                    <a:pt x="67" y="0"/>
                    <a:pt x="102" y="0"/>
                  </a:cubicBezTo>
                  <a:cubicBezTo>
                    <a:pt x="125" y="0"/>
                    <a:pt x="139" y="10"/>
                    <a:pt x="139" y="27"/>
                  </a:cubicBezTo>
                  <a:cubicBezTo>
                    <a:pt x="139" y="39"/>
                    <a:pt x="130" y="46"/>
                    <a:pt x="129" y="45"/>
                  </a:cubicBezTo>
                  <a:cubicBezTo>
                    <a:pt x="122" y="38"/>
                    <a:pt x="112" y="34"/>
                    <a:pt x="98" y="34"/>
                  </a:cubicBezTo>
                  <a:cubicBezTo>
                    <a:pt x="52" y="34"/>
                    <a:pt x="35" y="82"/>
                    <a:pt x="35" y="14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4" name="Freeform 28"/>
            <p:cNvSpPr>
              <a:spLocks noEditPoints="1"/>
            </p:cNvSpPr>
            <p:nvPr userDrawn="1"/>
          </p:nvSpPr>
          <p:spPr bwMode="auto">
            <a:xfrm>
              <a:off x="-4429125" y="6007100"/>
              <a:ext cx="788988" cy="850900"/>
            </a:xfrm>
            <a:custGeom>
              <a:avLst/>
              <a:gdLst>
                <a:gd name="T0" fmla="*/ 129 w 249"/>
                <a:gd name="T1" fmla="*/ 0 h 269"/>
                <a:gd name="T2" fmla="*/ 249 w 249"/>
                <a:gd name="T3" fmla="*/ 129 h 269"/>
                <a:gd name="T4" fmla="*/ 249 w 249"/>
                <a:gd name="T5" fmla="*/ 132 h 269"/>
                <a:gd name="T6" fmla="*/ 234 w 249"/>
                <a:gd name="T7" fmla="*/ 144 h 269"/>
                <a:gd name="T8" fmla="*/ 35 w 249"/>
                <a:gd name="T9" fmla="*/ 144 h 269"/>
                <a:gd name="T10" fmla="*/ 132 w 249"/>
                <a:gd name="T11" fmla="*/ 238 h 269"/>
                <a:gd name="T12" fmla="*/ 220 w 249"/>
                <a:gd name="T13" fmla="*/ 192 h 269"/>
                <a:gd name="T14" fmla="*/ 241 w 249"/>
                <a:gd name="T15" fmla="*/ 212 h 269"/>
                <a:gd name="T16" fmla="*/ 227 w 249"/>
                <a:gd name="T17" fmla="*/ 236 h 269"/>
                <a:gd name="T18" fmla="*/ 132 w 249"/>
                <a:gd name="T19" fmla="*/ 269 h 269"/>
                <a:gd name="T20" fmla="*/ 0 w 249"/>
                <a:gd name="T21" fmla="*/ 136 h 269"/>
                <a:gd name="T22" fmla="*/ 129 w 249"/>
                <a:gd name="T23" fmla="*/ 0 h 269"/>
                <a:gd name="T24" fmla="*/ 211 w 249"/>
                <a:gd name="T25" fmla="*/ 114 h 269"/>
                <a:gd name="T26" fmla="*/ 129 w 249"/>
                <a:gd name="T27" fmla="*/ 31 h 269"/>
                <a:gd name="T28" fmla="*/ 37 w 249"/>
                <a:gd name="T29" fmla="*/ 114 h 269"/>
                <a:gd name="T30" fmla="*/ 211 w 249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269">
                  <a:moveTo>
                    <a:pt x="129" y="0"/>
                  </a:moveTo>
                  <a:cubicBezTo>
                    <a:pt x="201" y="0"/>
                    <a:pt x="249" y="51"/>
                    <a:pt x="249" y="129"/>
                  </a:cubicBezTo>
                  <a:cubicBezTo>
                    <a:pt x="249" y="132"/>
                    <a:pt x="249" y="132"/>
                    <a:pt x="249" y="132"/>
                  </a:cubicBezTo>
                  <a:cubicBezTo>
                    <a:pt x="249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1" y="195"/>
                    <a:pt x="241" y="212"/>
                  </a:cubicBezTo>
                  <a:cubicBezTo>
                    <a:pt x="241" y="218"/>
                    <a:pt x="236" y="227"/>
                    <a:pt x="227" y="236"/>
                  </a:cubicBezTo>
                  <a:cubicBezTo>
                    <a:pt x="210" y="252"/>
                    <a:pt x="177" y="269"/>
                    <a:pt x="132" y="269"/>
                  </a:cubicBezTo>
                  <a:cubicBezTo>
                    <a:pt x="55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5" name="Freeform 29"/>
            <p:cNvSpPr>
              <a:spLocks/>
            </p:cNvSpPr>
            <p:nvPr userDrawn="1"/>
          </p:nvSpPr>
          <p:spPr bwMode="auto">
            <a:xfrm>
              <a:off x="-3494088" y="6007100"/>
              <a:ext cx="704850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1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1" y="0"/>
                    <a:pt x="121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79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6" name="Freeform 30"/>
            <p:cNvSpPr>
              <a:spLocks/>
            </p:cNvSpPr>
            <p:nvPr userDrawn="1"/>
          </p:nvSpPr>
          <p:spPr bwMode="auto">
            <a:xfrm>
              <a:off x="-2649538" y="6007100"/>
              <a:ext cx="766763" cy="850900"/>
            </a:xfrm>
            <a:custGeom>
              <a:avLst/>
              <a:gdLst>
                <a:gd name="T0" fmla="*/ 132 w 242"/>
                <a:gd name="T1" fmla="*/ 0 h 269"/>
                <a:gd name="T2" fmla="*/ 223 w 242"/>
                <a:gd name="T3" fmla="*/ 35 h 269"/>
                <a:gd name="T4" fmla="*/ 242 w 242"/>
                <a:gd name="T5" fmla="*/ 71 h 269"/>
                <a:gd name="T6" fmla="*/ 219 w 242"/>
                <a:gd name="T7" fmla="*/ 88 h 269"/>
                <a:gd name="T8" fmla="*/ 132 w 242"/>
                <a:gd name="T9" fmla="*/ 31 h 269"/>
                <a:gd name="T10" fmla="*/ 36 w 242"/>
                <a:gd name="T11" fmla="*/ 134 h 269"/>
                <a:gd name="T12" fmla="*/ 132 w 242"/>
                <a:gd name="T13" fmla="*/ 238 h 269"/>
                <a:gd name="T14" fmla="*/ 219 w 242"/>
                <a:gd name="T15" fmla="*/ 181 h 269"/>
                <a:gd name="T16" fmla="*/ 242 w 242"/>
                <a:gd name="T17" fmla="*/ 198 h 269"/>
                <a:gd name="T18" fmla="*/ 222 w 242"/>
                <a:gd name="T19" fmla="*/ 236 h 269"/>
                <a:gd name="T20" fmla="*/ 132 w 242"/>
                <a:gd name="T21" fmla="*/ 269 h 269"/>
                <a:gd name="T22" fmla="*/ 0 w 242"/>
                <a:gd name="T23" fmla="*/ 134 h 269"/>
                <a:gd name="T24" fmla="*/ 132 w 242"/>
                <a:gd name="T2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269">
                  <a:moveTo>
                    <a:pt x="132" y="0"/>
                  </a:moveTo>
                  <a:cubicBezTo>
                    <a:pt x="175" y="0"/>
                    <a:pt x="205" y="16"/>
                    <a:pt x="223" y="35"/>
                  </a:cubicBezTo>
                  <a:cubicBezTo>
                    <a:pt x="236" y="47"/>
                    <a:pt x="242" y="61"/>
                    <a:pt x="242" y="71"/>
                  </a:cubicBezTo>
                  <a:cubicBezTo>
                    <a:pt x="242" y="87"/>
                    <a:pt x="220" y="90"/>
                    <a:pt x="219" y="88"/>
                  </a:cubicBezTo>
                  <a:cubicBezTo>
                    <a:pt x="206" y="56"/>
                    <a:pt x="181" y="31"/>
                    <a:pt x="132" y="31"/>
                  </a:cubicBezTo>
                  <a:cubicBezTo>
                    <a:pt x="77" y="31"/>
                    <a:pt x="36" y="74"/>
                    <a:pt x="36" y="134"/>
                  </a:cubicBezTo>
                  <a:cubicBezTo>
                    <a:pt x="36" y="194"/>
                    <a:pt x="77" y="238"/>
                    <a:pt x="132" y="238"/>
                  </a:cubicBezTo>
                  <a:cubicBezTo>
                    <a:pt x="181" y="238"/>
                    <a:pt x="206" y="213"/>
                    <a:pt x="219" y="181"/>
                  </a:cubicBezTo>
                  <a:cubicBezTo>
                    <a:pt x="220" y="179"/>
                    <a:pt x="242" y="182"/>
                    <a:pt x="242" y="198"/>
                  </a:cubicBezTo>
                  <a:cubicBezTo>
                    <a:pt x="242" y="208"/>
                    <a:pt x="236" y="222"/>
                    <a:pt x="222" y="236"/>
                  </a:cubicBezTo>
                  <a:cubicBezTo>
                    <a:pt x="205" y="253"/>
                    <a:pt x="174" y="269"/>
                    <a:pt x="132" y="269"/>
                  </a:cubicBezTo>
                  <a:cubicBezTo>
                    <a:pt x="57" y="269"/>
                    <a:pt x="0" y="212"/>
                    <a:pt x="0" y="134"/>
                  </a:cubicBezTo>
                  <a:cubicBezTo>
                    <a:pt x="0" y="57"/>
                    <a:pt x="57" y="0"/>
                    <a:pt x="1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 userDrawn="1"/>
          </p:nvSpPr>
          <p:spPr bwMode="auto">
            <a:xfrm>
              <a:off x="-1792288" y="6007100"/>
              <a:ext cx="785813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3 w 248"/>
                <a:gd name="T7" fmla="*/ 144 h 269"/>
                <a:gd name="T8" fmla="*/ 34 w 248"/>
                <a:gd name="T9" fmla="*/ 144 h 269"/>
                <a:gd name="T10" fmla="*/ 132 w 248"/>
                <a:gd name="T11" fmla="*/ 238 h 269"/>
                <a:gd name="T12" fmla="*/ 219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6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4" y="144"/>
                    <a:pt x="233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8" y="201"/>
                    <a:pt x="78" y="238"/>
                    <a:pt x="132" y="238"/>
                  </a:cubicBezTo>
                  <a:cubicBezTo>
                    <a:pt x="182" y="238"/>
                    <a:pt x="204" y="216"/>
                    <a:pt x="219" y="192"/>
                  </a:cubicBezTo>
                  <a:cubicBezTo>
                    <a:pt x="220" y="190"/>
                    <a:pt x="240" y="195"/>
                    <a:pt x="240" y="212"/>
                  </a:cubicBezTo>
                  <a:cubicBezTo>
                    <a:pt x="240" y="218"/>
                    <a:pt x="235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4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6" y="31"/>
                    <a:pt x="129" y="31"/>
                  </a:cubicBezTo>
                  <a:cubicBezTo>
                    <a:pt x="81" y="31"/>
                    <a:pt x="44" y="65"/>
                    <a:pt x="36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8" name="Rectangle 32"/>
            <p:cNvSpPr>
              <a:spLocks noChangeArrowheads="1"/>
            </p:cNvSpPr>
            <p:nvPr userDrawn="1"/>
          </p:nvSpPr>
          <p:spPr bwMode="auto">
            <a:xfrm>
              <a:off x="-9228138" y="2024063"/>
              <a:ext cx="823436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9" name="Rectangle 33"/>
            <p:cNvSpPr>
              <a:spLocks noChangeArrowheads="1"/>
            </p:cNvSpPr>
            <p:nvPr userDrawn="1"/>
          </p:nvSpPr>
          <p:spPr bwMode="auto">
            <a:xfrm>
              <a:off x="-9228138" y="4989513"/>
              <a:ext cx="8234363" cy="92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029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4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04666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514927" y="1691833"/>
            <a:ext cx="4896823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62336" y="1696222"/>
            <a:ext cx="491275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2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/>
          <a:lstStyle/>
          <a:p>
            <a:fld id="{9CEB673D-456B-4184-A815-7EADA5A47E0E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F42C-4C6B-4207-B218-CAD983AE7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2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EC166-8BEA-854F-9408-A770A19D112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9997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9902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57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200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295776" y="899319"/>
            <a:ext cx="7162799" cy="5320506"/>
          </a:xfrm>
        </p:spPr>
        <p:txBody>
          <a:bodyPr anchor="t"/>
          <a:lstStyle>
            <a:lvl1pPr>
              <a:defRPr sz="2797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6576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4" y="6455636"/>
            <a:ext cx="2756217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 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10268" y="883920"/>
            <a:ext cx="2637064" cy="4968240"/>
          </a:xfrm>
        </p:spPr>
        <p:txBody>
          <a:bodyPr anchor="ctr"/>
          <a:lstStyle>
            <a:lvl1pPr>
              <a:lnSpc>
                <a:spcPct val="100000"/>
              </a:lnSpc>
              <a:defRPr sz="3996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1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4" y="1490663"/>
            <a:ext cx="10729912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01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10718800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2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6156326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0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28664" y="395288"/>
            <a:ext cx="10718800" cy="7810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8664" y="1490663"/>
            <a:ext cx="10718800" cy="44561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3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  <p:sldLayoutId id="2147484302" r:id="rId12"/>
    <p:sldLayoutId id="2147484269" r:id="rId13"/>
    <p:sldLayoutId id="2147484283" r:id="rId14"/>
    <p:sldLayoutId id="2147484275" r:id="rId15"/>
    <p:sldLayoutId id="2147484273" r:id="rId16"/>
    <p:sldLayoutId id="2147484274" r:id="rId17"/>
    <p:sldLayoutId id="2147484271" r:id="rId18"/>
    <p:sldLayoutId id="2147484272" r:id="rId19"/>
    <p:sldLayoutId id="2147484324" r:id="rId20"/>
    <p:sldLayoutId id="2147484305" r:id="rId21"/>
    <p:sldLayoutId id="2147484306" r:id="rId22"/>
    <p:sldLayoutId id="2147484307" r:id="rId23"/>
    <p:sldLayoutId id="2147484308" r:id="rId24"/>
    <p:sldLayoutId id="2147484309" r:id="rId25"/>
    <p:sldLayoutId id="2147484310" r:id="rId26"/>
    <p:sldLayoutId id="2147484311" r:id="rId27"/>
    <p:sldLayoutId id="2147484313" r:id="rId28"/>
    <p:sldLayoutId id="2147484314" r:id="rId29"/>
    <p:sldLayoutId id="2147484345" r:id="rId30"/>
    <p:sldLayoutId id="2147484346" r:id="rId31"/>
    <p:sldLayoutId id="2147484348" r:id="rId32"/>
    <p:sldLayoutId id="2147484349" r:id="rId3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ts val="2877"/>
        </a:lnSpc>
        <a:spcBef>
          <a:spcPct val="0"/>
        </a:spcBef>
        <a:spcAft>
          <a:spcPct val="0"/>
        </a:spcAft>
        <a:defRPr sz="2997" kern="1200">
          <a:solidFill>
            <a:schemeClr val="tx1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6743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3486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0228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6971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799"/>
        </a:spcAft>
        <a:buFont typeface="Arial" charset="0"/>
        <a:defRPr sz="2797" b="0" kern="1200">
          <a:solidFill>
            <a:schemeClr val="tx2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marL="0" indent="0" algn="l" rtl="0" eaLnBrk="1" fontAlgn="base" hangingPunct="1">
        <a:spcBef>
          <a:spcPct val="0"/>
        </a:spcBef>
        <a:spcAft>
          <a:spcPts val="599"/>
        </a:spcAft>
        <a:buFont typeface="Arial" charset="0"/>
        <a:defRPr sz="23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2pPr>
      <a:lvl3pPr marL="228371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9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3pPr>
      <a:lvl4pPr marL="458329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4pPr>
      <a:lvl5pPr marL="688286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5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5pPr>
      <a:lvl6pPr marL="913486" indent="-228371" algn="l" defTabSz="859565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399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913486" indent="0" algn="l" defTabSz="91348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99" i="1" kern="1200">
          <a:solidFill>
            <a:schemeClr val="tx2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63347" y="395288"/>
            <a:ext cx="7196137" cy="781050"/>
          </a:xfrm>
        </p:spPr>
        <p:txBody>
          <a:bodyPr/>
          <a:lstStyle/>
          <a:p>
            <a:r>
              <a:rPr lang="en-US" dirty="0" smtClean="0"/>
              <a:t>Defining ONAP APIs </a:t>
            </a:r>
            <a:r>
              <a:rPr lang="en-US" dirty="0"/>
              <a:t>W</a:t>
            </a:r>
            <a:r>
              <a:rPr lang="en-US" dirty="0" smtClean="0"/>
              <a:t>ith BSS/OSS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3"/>
          </p:nvPr>
        </p:nvSpPr>
        <p:spPr>
          <a:xfrm>
            <a:off x="663348" y="1490663"/>
            <a:ext cx="5976937" cy="4452937"/>
          </a:xfrm>
        </p:spPr>
        <p:txBody>
          <a:bodyPr/>
          <a:lstStyle/>
          <a:p>
            <a:r>
              <a:rPr lang="en-US" smtClean="0"/>
              <a:t>28 </a:t>
            </a:r>
            <a:r>
              <a:rPr lang="en-US" dirty="0" smtClean="0"/>
              <a:t>June 2017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8235948" y="4298217"/>
            <a:ext cx="2584452" cy="2395960"/>
          </a:xfrm>
        </p:spPr>
        <p:txBody>
          <a:bodyPr/>
          <a:lstStyle/>
          <a:p>
            <a:r>
              <a:rPr lang="en-US" sz="2000" dirty="0" smtClean="0"/>
              <a:t>Andy </a:t>
            </a:r>
            <a:r>
              <a:rPr lang="en-US" sz="2000" dirty="0" smtClean="0"/>
              <a:t>Mayer, Ph.D.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2473271"/>
            <a:ext cx="3880580" cy="359556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80580" y="2473271"/>
            <a:ext cx="3880580" cy="3595569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62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C166-8BEA-854F-9408-A770A19D1126}" type="slidenum">
              <a:rPr lang="en-US" smtClean="0"/>
              <a:pPr>
                <a:defRPr/>
              </a:pPr>
              <a:t>10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8664" y="76200"/>
            <a:ext cx="10718800" cy="1100138"/>
          </a:xfrm>
        </p:spPr>
        <p:txBody>
          <a:bodyPr/>
          <a:lstStyle/>
          <a:p>
            <a:r>
              <a:rPr lang="en-US" sz="2800" b="1" dirty="0" smtClean="0"/>
              <a:t>Characterize Current ONAP Interactions with BSS/OSS</a:t>
            </a:r>
            <a:r>
              <a:rPr lang="en-US" sz="2800" b="1" dirty="0"/>
              <a:t/>
            </a:r>
            <a:br>
              <a:rPr lang="en-US" sz="2800" b="1" dirty="0"/>
            </a:b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030686"/>
              </p:ext>
            </p:extLst>
          </p:nvPr>
        </p:nvGraphicFramePr>
        <p:xfrm>
          <a:off x="1037980" y="4468901"/>
          <a:ext cx="10409484" cy="1630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4827"/>
                <a:gridCol w="1599848"/>
                <a:gridCol w="6814809"/>
              </a:tblGrid>
              <a:tr h="49403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ONAP Component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BSS/OSS Type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Interaction Description</a:t>
                      </a:r>
                      <a:endParaRPr lang="en-US" sz="1600" dirty="0"/>
                    </a:p>
                  </a:txBody>
                  <a:tcPr/>
                </a:tc>
              </a:tr>
              <a:tr h="2865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Service</a:t>
                      </a:r>
                      <a:r>
                        <a:rPr lang="en-US" sz="1200" baseline="0" dirty="0" smtClean="0"/>
                        <a:t> Orchestrator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Ordering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9FDB"/>
                          </a:solidFill>
                        </a:rPr>
                        <a:t>Service</a:t>
                      </a:r>
                      <a:r>
                        <a:rPr lang="en-US" sz="1200" baseline="0" dirty="0" smtClean="0">
                          <a:solidFill>
                            <a:srgbClr val="009FDB"/>
                          </a:solidFill>
                        </a:rPr>
                        <a:t> Instantiation</a:t>
                      </a:r>
                      <a:endParaRPr lang="en-US" sz="1200" dirty="0">
                        <a:solidFill>
                          <a:srgbClr val="009FDB"/>
                        </a:solidFill>
                      </a:endParaRPr>
                    </a:p>
                  </a:txBody>
                  <a:tcPr/>
                </a:tc>
              </a:tr>
              <a:tr h="2865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. 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/>
                </a:tc>
              </a:tr>
              <a:tr h="27717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. .</a:t>
                      </a:r>
                      <a:r>
                        <a:rPr lang="en-US" sz="1200" baseline="0" dirty="0" smtClean="0"/>
                        <a:t> 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</a:tr>
              <a:tr h="2865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. . 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837327" y="1525985"/>
            <a:ext cx="10418502" cy="268678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799"/>
              </a:spcAft>
              <a:buFont typeface="Arial" charset="0"/>
              <a:defRPr sz="2797" b="0" kern="1200">
                <a:solidFill>
                  <a:schemeClr val="tx2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599"/>
              </a:spcAft>
              <a:buFont typeface="Arial" charset="0"/>
              <a:defRPr sz="2398" kern="1200">
                <a:solidFill>
                  <a:schemeClr val="tx2"/>
                </a:solidFill>
                <a:latin typeface="OmnesATT II" pitchFamily="50" charset="0"/>
                <a:ea typeface="OmnesATT II" pitchFamily="50" charset="0"/>
                <a:cs typeface="+mn-cs"/>
              </a:defRPr>
            </a:lvl2pPr>
            <a:lvl3pPr marL="228371" indent="-228371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998" kern="1200">
                <a:solidFill>
                  <a:schemeClr val="tx2"/>
                </a:solidFill>
                <a:latin typeface="OmnesATT II" pitchFamily="50" charset="0"/>
                <a:ea typeface="OmnesATT II" pitchFamily="50" charset="0"/>
                <a:cs typeface="+mn-cs"/>
              </a:defRPr>
            </a:lvl3pPr>
            <a:lvl4pPr marL="458329" indent="-228371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OmnesATT II" pitchFamily="50" charset="0"/>
                <a:ea typeface="OmnesATT II" pitchFamily="50" charset="0"/>
                <a:cs typeface="+mn-cs"/>
              </a:defRPr>
            </a:lvl4pPr>
            <a:lvl5pPr marL="688286" indent="-228371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598" kern="1200">
                <a:solidFill>
                  <a:schemeClr val="tx2"/>
                </a:solidFill>
                <a:latin typeface="OmnesATT II" pitchFamily="50" charset="0"/>
                <a:ea typeface="OmnesATT II" pitchFamily="50" charset="0"/>
                <a:cs typeface="+mn-cs"/>
              </a:defRPr>
            </a:lvl5pPr>
            <a:lvl6pPr marL="913486" indent="-228371" algn="l" defTabSz="85956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399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913486" indent="0" algn="l" defTabSz="9134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99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5571" indent="-228371" algn="l" defTabSz="9134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2314" indent="-228371" algn="l" defTabSz="9134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Identify relevant ONAP Component APIs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Characterize and describe interactions supported by each API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This set of interactions becomes the current capabilities base that will be used for gap analysis and identification of API enhancements or the need for additional APIs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718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C166-8BEA-854F-9408-A770A19D1126}" type="slidenum">
              <a:rPr lang="en-US" smtClean="0"/>
              <a:pPr>
                <a:defRPr/>
              </a:pPr>
              <a:t>11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Describe Target Use Cases</a:t>
            </a:r>
            <a:r>
              <a:rPr lang="en-US" sz="2800" b="1" dirty="0"/>
              <a:t> </a:t>
            </a:r>
            <a:r>
              <a:rPr lang="en-US" sz="2800" b="1" dirty="0" smtClean="0"/>
              <a:t>&amp; Interactions (Example)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676" y="1063079"/>
            <a:ext cx="8954144" cy="55554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95897" y="1209449"/>
            <a:ext cx="312970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Serviceability and Ordering</a:t>
            </a:r>
          </a:p>
        </p:txBody>
      </p:sp>
      <p:sp>
        <p:nvSpPr>
          <p:cNvPr id="6" name="Oval 5"/>
          <p:cNvSpPr/>
          <p:nvPr/>
        </p:nvSpPr>
        <p:spPr>
          <a:xfrm>
            <a:off x="4570790" y="2185017"/>
            <a:ext cx="2579915" cy="4180114"/>
          </a:xfrm>
          <a:prstGeom prst="ellipse">
            <a:avLst/>
          </a:prstGeom>
          <a:solidFill>
            <a:srgbClr val="FFFF00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38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C166-8BEA-854F-9408-A770A19D1126}" type="slidenum">
              <a:rPr lang="en-US" smtClean="0"/>
              <a:pPr>
                <a:defRPr/>
              </a:pPr>
              <a:t>12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Describe Shared ONAP Service Abstraction (Example)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771" y="979883"/>
            <a:ext cx="7304315" cy="569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97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C166-8BEA-854F-9408-A770A19D1126}" type="slidenum">
              <a:rPr lang="en-US" smtClean="0"/>
              <a:pPr>
                <a:defRPr/>
              </a:pPr>
              <a:t>13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Define APIs (Example)</a:t>
            </a:r>
            <a:endParaRPr lang="en-US" sz="2800" b="1" dirty="0"/>
          </a:p>
        </p:txBody>
      </p:sp>
      <p:grpSp>
        <p:nvGrpSpPr>
          <p:cNvPr id="163" name="Group 162"/>
          <p:cNvGrpSpPr/>
          <p:nvPr/>
        </p:nvGrpSpPr>
        <p:grpSpPr>
          <a:xfrm>
            <a:off x="783827" y="1176338"/>
            <a:ext cx="9766538" cy="5396942"/>
            <a:chOff x="542093" y="1219200"/>
            <a:chExt cx="9766538" cy="5396942"/>
          </a:xfrm>
        </p:grpSpPr>
        <p:sp>
          <p:nvSpPr>
            <p:cNvPr id="72" name="TextBox 71"/>
            <p:cNvSpPr txBox="1"/>
            <p:nvPr/>
          </p:nvSpPr>
          <p:spPr>
            <a:xfrm>
              <a:off x="981325" y="1219200"/>
              <a:ext cx="2743200" cy="33855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600" b="1" dirty="0" err="1" smtClean="0"/>
                <a:t>createServiceInstance</a:t>
              </a:r>
              <a:endParaRPr lang="en-US" sz="1600" b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50629" y="1643681"/>
              <a:ext cx="607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Client</a:t>
              </a:r>
              <a:endParaRPr lang="en-US" sz="14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50629" y="3459777"/>
              <a:ext cx="607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Client</a:t>
              </a:r>
              <a:endParaRPr lang="en-US" sz="14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991225" y="3459776"/>
              <a:ext cx="1674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Service Instantiation</a:t>
              </a:r>
              <a:endParaRPr lang="en-US" sz="1400" dirty="0"/>
            </a:p>
          </p:txBody>
        </p:sp>
        <p:cxnSp>
          <p:nvCxnSpPr>
            <p:cNvPr id="76" name="Straight Connector 75"/>
            <p:cNvCxnSpPr>
              <a:stCxn id="73" idx="2"/>
              <a:endCxn id="74" idx="0"/>
            </p:cNvCxnSpPr>
            <p:nvPr/>
          </p:nvCxnSpPr>
          <p:spPr>
            <a:xfrm>
              <a:off x="854527" y="1951458"/>
              <a:ext cx="0" cy="15083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79" idx="2"/>
              <a:endCxn id="75" idx="0"/>
            </p:cNvCxnSpPr>
            <p:nvPr/>
          </p:nvCxnSpPr>
          <p:spPr>
            <a:xfrm>
              <a:off x="3828442" y="1951458"/>
              <a:ext cx="0" cy="15083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6302353" y="1252954"/>
              <a:ext cx="2743200" cy="33855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600" b="1" dirty="0" err="1" smtClean="0"/>
                <a:t>replaceServiceInstance</a:t>
              </a:r>
              <a:endParaRPr lang="en-US" sz="1600" b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991225" y="1643681"/>
              <a:ext cx="1674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Service Instantiation</a:t>
              </a:r>
              <a:endParaRPr lang="en-US" sz="14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884629" y="1643681"/>
              <a:ext cx="607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Client</a:t>
              </a:r>
              <a:endParaRPr lang="en-US" sz="14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884629" y="3459777"/>
              <a:ext cx="607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Client</a:t>
              </a:r>
              <a:endParaRPr lang="en-US" sz="14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325225" y="3459776"/>
              <a:ext cx="1674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Service Instantiation</a:t>
              </a:r>
              <a:endParaRPr lang="en-US" sz="1400" dirty="0"/>
            </a:p>
          </p:txBody>
        </p:sp>
        <p:cxnSp>
          <p:nvCxnSpPr>
            <p:cNvPr id="83" name="Straight Connector 82"/>
            <p:cNvCxnSpPr>
              <a:stCxn id="80" idx="2"/>
              <a:endCxn id="81" idx="0"/>
            </p:cNvCxnSpPr>
            <p:nvPr/>
          </p:nvCxnSpPr>
          <p:spPr>
            <a:xfrm>
              <a:off x="6188527" y="1951458"/>
              <a:ext cx="0" cy="15083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>
              <a:stCxn id="86" idx="2"/>
              <a:endCxn id="82" idx="0"/>
            </p:cNvCxnSpPr>
            <p:nvPr/>
          </p:nvCxnSpPr>
          <p:spPr>
            <a:xfrm>
              <a:off x="9162442" y="1951458"/>
              <a:ext cx="0" cy="15083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6343507" y="1874429"/>
              <a:ext cx="2697429" cy="2492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 sz="1200" dirty="0" smtClean="0"/>
                <a:t>POST /</a:t>
              </a:r>
              <a:r>
                <a:rPr lang="en-US" sz="1200" dirty="0" err="1" smtClean="0"/>
                <a:t>serviceInstances</a:t>
              </a:r>
              <a:r>
                <a:rPr lang="en-US" sz="1200" dirty="0" smtClean="0"/>
                <a:t>/v3/ {</a:t>
              </a:r>
              <a:r>
                <a:rPr lang="en-US" sz="1200" dirty="0" err="1" smtClean="0"/>
                <a:t>serviceInstanceId</a:t>
              </a:r>
              <a:r>
                <a:rPr lang="en-US" sz="1200" dirty="0" smtClean="0"/>
                <a:t>}/replace</a:t>
              </a:r>
              <a:endParaRPr lang="en-US" sz="12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8325225" y="1643681"/>
              <a:ext cx="1674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Service Instantiation</a:t>
              </a:r>
              <a:endParaRPr lang="en-US" sz="1400" dirty="0"/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>
              <a:off x="854723" y="2225700"/>
              <a:ext cx="2972506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H="1">
              <a:off x="854724" y="2587244"/>
              <a:ext cx="2958551" cy="0"/>
            </a:xfrm>
            <a:prstGeom prst="straightConnector1">
              <a:avLst/>
            </a:prstGeom>
            <a:ln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>
              <a:off x="854724" y="2948789"/>
              <a:ext cx="2958551" cy="0"/>
            </a:xfrm>
            <a:prstGeom prst="straightConnector1">
              <a:avLst/>
            </a:prstGeom>
            <a:ln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6188723" y="2225700"/>
              <a:ext cx="2958552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H="1">
              <a:off x="6188890" y="2587244"/>
              <a:ext cx="2958385" cy="0"/>
            </a:xfrm>
            <a:prstGeom prst="straightConnector1">
              <a:avLst/>
            </a:prstGeom>
            <a:ln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H="1">
              <a:off x="6188890" y="2948789"/>
              <a:ext cx="2958385" cy="0"/>
            </a:xfrm>
            <a:prstGeom prst="straightConnector1">
              <a:avLst/>
            </a:prstGeom>
            <a:ln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858644" y="2004623"/>
              <a:ext cx="2968585" cy="27699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dirty="0" smtClean="0"/>
                <a:t>POST /</a:t>
              </a:r>
              <a:r>
                <a:rPr lang="en-US" sz="1200" dirty="0" err="1" smtClean="0"/>
                <a:t>serviceInstances</a:t>
              </a:r>
              <a:r>
                <a:rPr lang="en-US" sz="1200" dirty="0" smtClean="0"/>
                <a:t>/v3</a:t>
              </a:r>
              <a:endParaRPr lang="en-US" sz="12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58644" y="2359124"/>
              <a:ext cx="2968585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 smtClean="0"/>
                <a:t>202 with </a:t>
              </a:r>
              <a:r>
                <a:rPr lang="en-US" sz="1200" dirty="0" err="1" smtClean="0"/>
                <a:t>serviceInstanceId</a:t>
              </a:r>
              <a:r>
                <a:rPr lang="en-US" sz="1200" dirty="0" smtClean="0"/>
                <a:t> and </a:t>
              </a:r>
              <a:r>
                <a:rPr lang="en-US" sz="1200" dirty="0" err="1" smtClean="0"/>
                <a:t>requestId</a:t>
              </a:r>
              <a:endParaRPr lang="en-US" sz="12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192644" y="2359124"/>
              <a:ext cx="2968585" cy="27699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dirty="0" smtClean="0"/>
                <a:t>202 with new </a:t>
              </a:r>
              <a:r>
                <a:rPr lang="en-US" sz="1200" dirty="0" err="1" smtClean="0"/>
                <a:t>serviceInstanceId</a:t>
              </a:r>
              <a:r>
                <a:rPr lang="en-US" sz="1200" dirty="0" smtClean="0"/>
                <a:t> and </a:t>
              </a:r>
              <a:r>
                <a:rPr lang="en-US" sz="1200" dirty="0" err="1" smtClean="0"/>
                <a:t>requestId</a:t>
              </a:r>
              <a:endParaRPr lang="en-US" sz="12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407981" y="4072354"/>
              <a:ext cx="2743200" cy="33855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600" b="1" dirty="0" err="1" smtClean="0"/>
                <a:t>updateServiceInstance</a:t>
              </a:r>
              <a:endParaRPr lang="en-US" sz="16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952962" y="4496835"/>
              <a:ext cx="607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Client</a:t>
              </a:r>
              <a:endParaRPr lang="en-US" sz="1400" dirty="0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5952962" y="6308364"/>
              <a:ext cx="4132944" cy="307778"/>
              <a:chOff x="5853183" y="2895600"/>
              <a:chExt cx="4132944" cy="307778"/>
            </a:xfrm>
          </p:grpSpPr>
          <p:sp>
            <p:nvSpPr>
              <p:cNvPr id="99" name="TextBox 98"/>
              <p:cNvSpPr txBox="1"/>
              <p:nvPr/>
            </p:nvSpPr>
            <p:spPr>
              <a:xfrm>
                <a:off x="5853183" y="2895601"/>
                <a:ext cx="6077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Client</a:t>
                </a:r>
                <a:endParaRPr lang="en-US" sz="1400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8311694" y="2895600"/>
                <a:ext cx="16744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Service Instantiation</a:t>
                </a:r>
                <a:endParaRPr lang="en-US" sz="1400" dirty="0"/>
              </a:p>
            </p:txBody>
          </p:sp>
        </p:grpSp>
        <p:cxnSp>
          <p:nvCxnSpPr>
            <p:cNvPr id="101" name="Straight Connector 100"/>
            <p:cNvCxnSpPr>
              <a:stCxn id="97" idx="2"/>
              <a:endCxn id="99" idx="0"/>
            </p:cNvCxnSpPr>
            <p:nvPr/>
          </p:nvCxnSpPr>
          <p:spPr>
            <a:xfrm>
              <a:off x="6256860" y="4804612"/>
              <a:ext cx="0" cy="15037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108" idx="2"/>
              <a:endCxn id="100" idx="0"/>
            </p:cNvCxnSpPr>
            <p:nvPr/>
          </p:nvCxnSpPr>
          <p:spPr>
            <a:xfrm>
              <a:off x="9248690" y="4804612"/>
              <a:ext cx="0" cy="15037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>
              <a:off x="6256859" y="5078854"/>
              <a:ext cx="2991831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flipH="1">
              <a:off x="6256859" y="5440398"/>
              <a:ext cx="2991831" cy="0"/>
            </a:xfrm>
            <a:prstGeom prst="straightConnector1">
              <a:avLst/>
            </a:prstGeom>
            <a:ln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6256859" y="5801943"/>
              <a:ext cx="2991831" cy="0"/>
            </a:xfrm>
            <a:prstGeom prst="straightConnector1">
              <a:avLst/>
            </a:prstGeom>
            <a:ln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6381157" y="4857777"/>
              <a:ext cx="2743200" cy="27699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dirty="0" smtClean="0"/>
                <a:t>PUT /</a:t>
              </a:r>
              <a:r>
                <a:rPr lang="en-US" sz="1200" dirty="0" err="1" smtClean="0"/>
                <a:t>serviceInstances</a:t>
              </a:r>
              <a:r>
                <a:rPr lang="en-US" sz="1200" dirty="0" smtClean="0"/>
                <a:t>/v3/{</a:t>
              </a:r>
              <a:r>
                <a:rPr lang="en-US" sz="1200" dirty="0" err="1" smtClean="0"/>
                <a:t>serviceInstanceId</a:t>
              </a:r>
              <a:r>
                <a:rPr lang="en-US" sz="1200" dirty="0" smtClean="0"/>
                <a:t>}</a:t>
              </a:r>
              <a:endParaRPr lang="en-US" sz="12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381157" y="5212278"/>
              <a:ext cx="2743200" cy="27699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dirty="0" smtClean="0"/>
                <a:t>202 with </a:t>
              </a:r>
              <a:r>
                <a:rPr lang="en-US" sz="1200" dirty="0" err="1" smtClean="0"/>
                <a:t>serviceInstanceId</a:t>
              </a:r>
              <a:r>
                <a:rPr lang="en-US" sz="1200" dirty="0" smtClean="0"/>
                <a:t> and </a:t>
              </a:r>
              <a:r>
                <a:rPr lang="en-US" sz="1200" dirty="0" err="1" smtClean="0"/>
                <a:t>requestId</a:t>
              </a:r>
              <a:endParaRPr lang="en-US" sz="12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11473" y="4496835"/>
              <a:ext cx="1674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Service Instantiation</a:t>
              </a:r>
              <a:endParaRPr lang="en-US" sz="1400" dirty="0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849644" y="2547958"/>
              <a:ext cx="4044385" cy="931743"/>
              <a:chOff x="749865" y="2209404"/>
              <a:chExt cx="4044385" cy="931743"/>
            </a:xfrm>
          </p:grpSpPr>
          <p:cxnSp>
            <p:nvCxnSpPr>
              <p:cNvPr id="110" name="Straight Arrow Connector 109"/>
              <p:cNvCxnSpPr/>
              <p:nvPr/>
            </p:nvCxnSpPr>
            <p:spPr>
              <a:xfrm flipH="1">
                <a:off x="749865" y="2956175"/>
                <a:ext cx="2963631" cy="0"/>
              </a:xfrm>
              <a:prstGeom prst="straightConnector1">
                <a:avLst/>
              </a:prstGeom>
              <a:ln>
                <a:prstDash val="soli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" name="Group 110"/>
              <p:cNvGrpSpPr/>
              <p:nvPr/>
            </p:nvGrpSpPr>
            <p:grpSpPr>
              <a:xfrm>
                <a:off x="753581" y="2209404"/>
                <a:ext cx="4040669" cy="931743"/>
                <a:chOff x="753581" y="2209404"/>
                <a:chExt cx="4040669" cy="931743"/>
              </a:xfrm>
            </p:grpSpPr>
            <p:sp>
              <p:nvSpPr>
                <p:cNvPr id="112" name="TextBox 111"/>
                <p:cNvSpPr txBox="1"/>
                <p:nvPr/>
              </p:nvSpPr>
              <p:spPr>
                <a:xfrm>
                  <a:off x="758865" y="2386986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4xx/5xx with </a:t>
                  </a:r>
                  <a:r>
                    <a:rPr lang="en-US" sz="1200" dirty="0" err="1" smtClean="0"/>
                    <a:t>requestError</a:t>
                  </a:r>
                  <a:endParaRPr lang="en-US" sz="1200" dirty="0"/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753581" y="2732926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(0 … Many) </a:t>
                  </a:r>
                  <a:r>
                    <a:rPr lang="en-US" sz="1200" dirty="0" err="1" smtClean="0"/>
                    <a:t>asyncRequestStatus</a:t>
                  </a:r>
                  <a:r>
                    <a:rPr lang="en-US" sz="1200" dirty="0" smtClean="0"/>
                    <a:t> callbacks</a:t>
                  </a:r>
                  <a:endParaRPr lang="en-US" sz="1200" dirty="0"/>
                </a:p>
              </p:txBody>
            </p:sp>
            <p:sp>
              <p:nvSpPr>
                <p:cNvPr id="114" name="TextBox 113"/>
                <p:cNvSpPr txBox="1"/>
                <p:nvPr/>
              </p:nvSpPr>
              <p:spPr>
                <a:xfrm>
                  <a:off x="755650" y="2209404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or</a:t>
                  </a:r>
                  <a:endParaRPr lang="en-US" sz="1200" dirty="0"/>
                </a:p>
              </p:txBody>
            </p:sp>
            <p:sp>
              <p:nvSpPr>
                <p:cNvPr id="115" name="Right Brace 114"/>
                <p:cNvSpPr/>
                <p:nvPr/>
              </p:nvSpPr>
              <p:spPr>
                <a:xfrm>
                  <a:off x="3803650" y="2222132"/>
                  <a:ext cx="152400" cy="420813"/>
                </a:xfrm>
                <a:prstGeom prst="rightBrace">
                  <a:avLst>
                    <a:gd name="adj1" fmla="val 3278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3897395" y="2282275"/>
                  <a:ext cx="89685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US" sz="1000" i="1" dirty="0" smtClean="0"/>
                    <a:t>sync response</a:t>
                  </a:r>
                  <a:endParaRPr lang="en-US" sz="1000" i="1" dirty="0"/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3897395" y="2799661"/>
                  <a:ext cx="89685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US" sz="1000" i="1" dirty="0"/>
                    <a:t>o</a:t>
                  </a:r>
                  <a:r>
                    <a:rPr lang="en-US" sz="1000" i="1" dirty="0" smtClean="0"/>
                    <a:t>ptional </a:t>
                  </a:r>
                  <a:r>
                    <a:rPr lang="en-US" sz="1000" i="1" dirty="0" err="1" smtClean="0"/>
                    <a:t>async</a:t>
                  </a:r>
                  <a:r>
                    <a:rPr lang="en-US" sz="1000" i="1" dirty="0" smtClean="0"/>
                    <a:t> responses</a:t>
                  </a:r>
                  <a:endParaRPr lang="en-US" sz="1000" i="1" dirty="0"/>
                </a:p>
              </p:txBody>
            </p:sp>
            <p:sp>
              <p:nvSpPr>
                <p:cNvPr id="118" name="Right Brace 117"/>
                <p:cNvSpPr/>
                <p:nvPr/>
              </p:nvSpPr>
              <p:spPr>
                <a:xfrm>
                  <a:off x="3803650" y="2758590"/>
                  <a:ext cx="152400" cy="382557"/>
                </a:xfrm>
                <a:prstGeom prst="rightBrace">
                  <a:avLst>
                    <a:gd name="adj1" fmla="val 3278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9" name="Group 118"/>
            <p:cNvGrpSpPr/>
            <p:nvPr/>
          </p:nvGrpSpPr>
          <p:grpSpPr>
            <a:xfrm>
              <a:off x="6189429" y="2548354"/>
              <a:ext cx="4044385" cy="931743"/>
              <a:chOff x="749865" y="2209404"/>
              <a:chExt cx="4044385" cy="931743"/>
            </a:xfrm>
          </p:grpSpPr>
          <p:cxnSp>
            <p:nvCxnSpPr>
              <p:cNvPr id="120" name="Straight Arrow Connector 119"/>
              <p:cNvCxnSpPr/>
              <p:nvPr/>
            </p:nvCxnSpPr>
            <p:spPr>
              <a:xfrm flipH="1">
                <a:off x="749865" y="2956175"/>
                <a:ext cx="2963631" cy="0"/>
              </a:xfrm>
              <a:prstGeom prst="straightConnector1">
                <a:avLst/>
              </a:prstGeom>
              <a:ln>
                <a:prstDash val="soli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1" name="Group 120"/>
              <p:cNvGrpSpPr/>
              <p:nvPr/>
            </p:nvGrpSpPr>
            <p:grpSpPr>
              <a:xfrm>
                <a:off x="753581" y="2209404"/>
                <a:ext cx="4040669" cy="931743"/>
                <a:chOff x="753581" y="2209404"/>
                <a:chExt cx="4040669" cy="931743"/>
              </a:xfrm>
            </p:grpSpPr>
            <p:sp>
              <p:nvSpPr>
                <p:cNvPr id="122" name="TextBox 121"/>
                <p:cNvSpPr txBox="1"/>
                <p:nvPr/>
              </p:nvSpPr>
              <p:spPr>
                <a:xfrm>
                  <a:off x="758865" y="2386986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4xx/5xx with </a:t>
                  </a:r>
                  <a:r>
                    <a:rPr lang="en-US" sz="1200" dirty="0" err="1" smtClean="0"/>
                    <a:t>requestError</a:t>
                  </a:r>
                  <a:endParaRPr lang="en-US" sz="1200" dirty="0"/>
                </a:p>
              </p:txBody>
            </p:sp>
            <p:sp>
              <p:nvSpPr>
                <p:cNvPr id="123" name="TextBox 122"/>
                <p:cNvSpPr txBox="1"/>
                <p:nvPr/>
              </p:nvSpPr>
              <p:spPr>
                <a:xfrm>
                  <a:off x="753581" y="2732926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(0 … Many) </a:t>
                  </a:r>
                  <a:r>
                    <a:rPr lang="en-US" sz="1200" dirty="0" err="1" smtClean="0"/>
                    <a:t>asyncRequestStatus</a:t>
                  </a:r>
                  <a:r>
                    <a:rPr lang="en-US" sz="1200" dirty="0" smtClean="0"/>
                    <a:t> callbacks</a:t>
                  </a:r>
                  <a:endParaRPr lang="en-US" sz="1200" dirty="0"/>
                </a:p>
              </p:txBody>
            </p:sp>
            <p:sp>
              <p:nvSpPr>
                <p:cNvPr id="124" name="TextBox 123"/>
                <p:cNvSpPr txBox="1"/>
                <p:nvPr/>
              </p:nvSpPr>
              <p:spPr>
                <a:xfrm>
                  <a:off x="755650" y="2209404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or</a:t>
                  </a:r>
                  <a:endParaRPr lang="en-US" sz="1200" dirty="0"/>
                </a:p>
              </p:txBody>
            </p:sp>
            <p:sp>
              <p:nvSpPr>
                <p:cNvPr id="125" name="Right Brace 124"/>
                <p:cNvSpPr/>
                <p:nvPr/>
              </p:nvSpPr>
              <p:spPr>
                <a:xfrm>
                  <a:off x="3803650" y="2222132"/>
                  <a:ext cx="152400" cy="420813"/>
                </a:xfrm>
                <a:prstGeom prst="rightBrace">
                  <a:avLst>
                    <a:gd name="adj1" fmla="val 3278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>
                <a:xfrm>
                  <a:off x="3897395" y="2282275"/>
                  <a:ext cx="89685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US" sz="1000" i="1" dirty="0" smtClean="0"/>
                    <a:t>sync response</a:t>
                  </a:r>
                  <a:endParaRPr lang="en-US" sz="1000" i="1" dirty="0"/>
                </a:p>
              </p:txBody>
            </p:sp>
            <p:sp>
              <p:nvSpPr>
                <p:cNvPr id="127" name="TextBox 126"/>
                <p:cNvSpPr txBox="1"/>
                <p:nvPr/>
              </p:nvSpPr>
              <p:spPr>
                <a:xfrm>
                  <a:off x="3897395" y="2799661"/>
                  <a:ext cx="89685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US" sz="1000" i="1" dirty="0"/>
                    <a:t>o</a:t>
                  </a:r>
                  <a:r>
                    <a:rPr lang="en-US" sz="1000" i="1" dirty="0" smtClean="0"/>
                    <a:t>ptional </a:t>
                  </a:r>
                  <a:r>
                    <a:rPr lang="en-US" sz="1000" i="1" dirty="0" err="1" smtClean="0"/>
                    <a:t>async</a:t>
                  </a:r>
                  <a:r>
                    <a:rPr lang="en-US" sz="1000" i="1" dirty="0" smtClean="0"/>
                    <a:t> responses</a:t>
                  </a:r>
                  <a:endParaRPr lang="en-US" sz="1000" i="1" dirty="0"/>
                </a:p>
              </p:txBody>
            </p:sp>
            <p:sp>
              <p:nvSpPr>
                <p:cNvPr id="128" name="Right Brace 127"/>
                <p:cNvSpPr/>
                <p:nvPr/>
              </p:nvSpPr>
              <p:spPr>
                <a:xfrm>
                  <a:off x="3803650" y="2758590"/>
                  <a:ext cx="152400" cy="382557"/>
                </a:xfrm>
                <a:prstGeom prst="rightBrace">
                  <a:avLst>
                    <a:gd name="adj1" fmla="val 3278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9" name="Group 128"/>
            <p:cNvGrpSpPr/>
            <p:nvPr/>
          </p:nvGrpSpPr>
          <p:grpSpPr>
            <a:xfrm>
              <a:off x="6264246" y="5393359"/>
              <a:ext cx="4044385" cy="931743"/>
              <a:chOff x="749865" y="2209404"/>
              <a:chExt cx="4044385" cy="931743"/>
            </a:xfrm>
          </p:grpSpPr>
          <p:cxnSp>
            <p:nvCxnSpPr>
              <p:cNvPr id="130" name="Straight Arrow Connector 129"/>
              <p:cNvCxnSpPr/>
              <p:nvPr/>
            </p:nvCxnSpPr>
            <p:spPr>
              <a:xfrm flipH="1">
                <a:off x="749865" y="2956175"/>
                <a:ext cx="2963631" cy="0"/>
              </a:xfrm>
              <a:prstGeom prst="straightConnector1">
                <a:avLst/>
              </a:prstGeom>
              <a:ln>
                <a:prstDash val="soli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1" name="Group 130"/>
              <p:cNvGrpSpPr/>
              <p:nvPr/>
            </p:nvGrpSpPr>
            <p:grpSpPr>
              <a:xfrm>
                <a:off x="753581" y="2209404"/>
                <a:ext cx="4040669" cy="931743"/>
                <a:chOff x="753581" y="2209404"/>
                <a:chExt cx="4040669" cy="931743"/>
              </a:xfrm>
            </p:grpSpPr>
            <p:sp>
              <p:nvSpPr>
                <p:cNvPr id="132" name="TextBox 131"/>
                <p:cNvSpPr txBox="1"/>
                <p:nvPr/>
              </p:nvSpPr>
              <p:spPr>
                <a:xfrm>
                  <a:off x="758865" y="2386986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4xx/5xx with </a:t>
                  </a:r>
                  <a:r>
                    <a:rPr lang="en-US" sz="1200" dirty="0" err="1" smtClean="0"/>
                    <a:t>requestError</a:t>
                  </a:r>
                  <a:endParaRPr lang="en-US" sz="1200" dirty="0"/>
                </a:p>
              </p:txBody>
            </p:sp>
            <p:sp>
              <p:nvSpPr>
                <p:cNvPr id="133" name="TextBox 132"/>
                <p:cNvSpPr txBox="1"/>
                <p:nvPr/>
              </p:nvSpPr>
              <p:spPr>
                <a:xfrm>
                  <a:off x="753581" y="2732926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(0 … Many) </a:t>
                  </a:r>
                  <a:r>
                    <a:rPr lang="en-US" sz="1200" dirty="0" err="1" smtClean="0"/>
                    <a:t>asyncRequestStatus</a:t>
                  </a:r>
                  <a:r>
                    <a:rPr lang="en-US" sz="1200" dirty="0" smtClean="0"/>
                    <a:t> callbacks</a:t>
                  </a:r>
                  <a:endParaRPr lang="en-US" sz="1200" dirty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55650" y="2209404"/>
                  <a:ext cx="29685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pPr algn="ctr"/>
                  <a:r>
                    <a:rPr lang="en-US" sz="1200" dirty="0" smtClean="0"/>
                    <a:t>or</a:t>
                  </a:r>
                  <a:endParaRPr lang="en-US" sz="1200" dirty="0"/>
                </a:p>
              </p:txBody>
            </p:sp>
            <p:sp>
              <p:nvSpPr>
                <p:cNvPr id="135" name="Right Brace 134"/>
                <p:cNvSpPr/>
                <p:nvPr/>
              </p:nvSpPr>
              <p:spPr>
                <a:xfrm>
                  <a:off x="3803650" y="2222132"/>
                  <a:ext cx="152400" cy="420813"/>
                </a:xfrm>
                <a:prstGeom prst="rightBrace">
                  <a:avLst>
                    <a:gd name="adj1" fmla="val 3278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3897395" y="2282275"/>
                  <a:ext cx="89685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US" sz="1000" i="1" dirty="0" smtClean="0"/>
                    <a:t>sync response</a:t>
                  </a:r>
                  <a:endParaRPr lang="en-US" sz="1000" i="1" dirty="0"/>
                </a:p>
              </p:txBody>
            </p:sp>
            <p:sp>
              <p:nvSpPr>
                <p:cNvPr id="137" name="TextBox 136"/>
                <p:cNvSpPr txBox="1"/>
                <p:nvPr/>
              </p:nvSpPr>
              <p:spPr>
                <a:xfrm>
                  <a:off x="3897395" y="2799661"/>
                  <a:ext cx="89685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US" sz="1000" i="1" dirty="0"/>
                    <a:t>o</a:t>
                  </a:r>
                  <a:r>
                    <a:rPr lang="en-US" sz="1000" i="1" dirty="0" smtClean="0"/>
                    <a:t>ptional </a:t>
                  </a:r>
                  <a:r>
                    <a:rPr lang="en-US" sz="1000" i="1" dirty="0" err="1" smtClean="0"/>
                    <a:t>async</a:t>
                  </a:r>
                  <a:r>
                    <a:rPr lang="en-US" sz="1000" i="1" dirty="0" smtClean="0"/>
                    <a:t> responses</a:t>
                  </a:r>
                  <a:endParaRPr lang="en-US" sz="1000" i="1" dirty="0"/>
                </a:p>
              </p:txBody>
            </p:sp>
            <p:sp>
              <p:nvSpPr>
                <p:cNvPr id="138" name="Right Brace 137"/>
                <p:cNvSpPr/>
                <p:nvPr/>
              </p:nvSpPr>
              <p:spPr>
                <a:xfrm>
                  <a:off x="3803650" y="2758590"/>
                  <a:ext cx="152400" cy="382557"/>
                </a:xfrm>
                <a:prstGeom prst="rightBrace">
                  <a:avLst>
                    <a:gd name="adj1" fmla="val 3278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40" name="TextBox 139"/>
            <p:cNvSpPr txBox="1"/>
            <p:nvPr/>
          </p:nvSpPr>
          <p:spPr>
            <a:xfrm>
              <a:off x="997112" y="4046958"/>
              <a:ext cx="2743200" cy="33855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600" b="1" dirty="0" err="1" smtClean="0"/>
                <a:t>deleteServiceInstance</a:t>
              </a:r>
              <a:endParaRPr lang="en-US" sz="1600" b="1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42093" y="4471439"/>
              <a:ext cx="607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Client</a:t>
              </a:r>
              <a:endParaRPr lang="en-US" sz="1400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542093" y="6282969"/>
              <a:ext cx="607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Client</a:t>
              </a:r>
              <a:endParaRPr lang="en-US" sz="1400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980565" y="6282968"/>
              <a:ext cx="17145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Service Instantiation</a:t>
              </a:r>
              <a:endParaRPr lang="en-US" sz="1400" dirty="0"/>
            </a:p>
          </p:txBody>
        </p:sp>
        <p:cxnSp>
          <p:nvCxnSpPr>
            <p:cNvPr id="145" name="Straight Connector 144"/>
            <p:cNvCxnSpPr>
              <a:stCxn id="141" idx="2"/>
              <a:endCxn id="143" idx="0"/>
            </p:cNvCxnSpPr>
            <p:nvPr/>
          </p:nvCxnSpPr>
          <p:spPr>
            <a:xfrm>
              <a:off x="845991" y="4779216"/>
              <a:ext cx="0" cy="15037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>
              <a:stCxn id="152" idx="2"/>
              <a:endCxn id="144" idx="0"/>
            </p:cNvCxnSpPr>
            <p:nvPr/>
          </p:nvCxnSpPr>
          <p:spPr>
            <a:xfrm flipH="1">
              <a:off x="3837819" y="4779216"/>
              <a:ext cx="2" cy="15037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>
              <a:off x="845990" y="5053458"/>
              <a:ext cx="2991831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flipH="1">
              <a:off x="845990" y="5415002"/>
              <a:ext cx="2991831" cy="0"/>
            </a:xfrm>
            <a:prstGeom prst="straightConnector1">
              <a:avLst/>
            </a:prstGeom>
            <a:ln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/>
            <p:cNvCxnSpPr/>
            <p:nvPr/>
          </p:nvCxnSpPr>
          <p:spPr>
            <a:xfrm flipH="1">
              <a:off x="845990" y="5776547"/>
              <a:ext cx="2991831" cy="0"/>
            </a:xfrm>
            <a:prstGeom prst="straightConnector1">
              <a:avLst/>
            </a:prstGeom>
            <a:ln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970288" y="4832381"/>
              <a:ext cx="2743200" cy="27699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dirty="0" smtClean="0"/>
                <a:t>DELETE /</a:t>
              </a:r>
              <a:r>
                <a:rPr lang="en-US" sz="1200" dirty="0" err="1" smtClean="0"/>
                <a:t>serviceInstances</a:t>
              </a:r>
              <a:r>
                <a:rPr lang="en-US" sz="1200" dirty="0" smtClean="0"/>
                <a:t>/v3/{</a:t>
              </a:r>
              <a:r>
                <a:rPr lang="en-US" sz="1200" dirty="0" err="1" smtClean="0"/>
                <a:t>serviceInstanceId</a:t>
              </a:r>
              <a:r>
                <a:rPr lang="en-US" sz="1200" dirty="0" smtClean="0"/>
                <a:t>}</a:t>
              </a:r>
              <a:endParaRPr lang="en-US" sz="1200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970288" y="5186882"/>
              <a:ext cx="2743200" cy="27699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dirty="0" smtClean="0"/>
                <a:t>202 with </a:t>
              </a:r>
              <a:r>
                <a:rPr lang="en-US" sz="1200" dirty="0" err="1" smtClean="0"/>
                <a:t>serviceInstanceId</a:t>
              </a:r>
              <a:r>
                <a:rPr lang="en-US" sz="1200" dirty="0" smtClean="0"/>
                <a:t> and </a:t>
              </a:r>
              <a:r>
                <a:rPr lang="en-US" sz="1200" dirty="0" err="1" smtClean="0"/>
                <a:t>requestId</a:t>
              </a:r>
              <a:endParaRPr lang="en-US" sz="1200" dirty="0"/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3000604" y="4471439"/>
              <a:ext cx="1674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Service Instantiation</a:t>
              </a:r>
              <a:endParaRPr lang="en-US" sz="1400" dirty="0"/>
            </a:p>
          </p:txBody>
        </p:sp>
        <p:cxnSp>
          <p:nvCxnSpPr>
            <p:cNvPr id="154" name="Straight Arrow Connector 153"/>
            <p:cNvCxnSpPr/>
            <p:nvPr/>
          </p:nvCxnSpPr>
          <p:spPr>
            <a:xfrm flipH="1">
              <a:off x="838580" y="6122594"/>
              <a:ext cx="2963631" cy="0"/>
            </a:xfrm>
            <a:prstGeom prst="straightConnector1">
              <a:avLst/>
            </a:prstGeom>
            <a:ln>
              <a:prstDash val="soli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5" name="Group 154"/>
            <p:cNvGrpSpPr/>
            <p:nvPr/>
          </p:nvGrpSpPr>
          <p:grpSpPr>
            <a:xfrm>
              <a:off x="842296" y="5375823"/>
              <a:ext cx="4040669" cy="931743"/>
              <a:chOff x="753581" y="2209404"/>
              <a:chExt cx="4040669" cy="931743"/>
            </a:xfrm>
          </p:grpSpPr>
          <p:sp>
            <p:nvSpPr>
              <p:cNvPr id="156" name="TextBox 155"/>
              <p:cNvSpPr txBox="1"/>
              <p:nvPr/>
            </p:nvSpPr>
            <p:spPr>
              <a:xfrm>
                <a:off x="758865" y="2386986"/>
                <a:ext cx="2968585" cy="276999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 algn="ctr"/>
                <a:r>
                  <a:rPr lang="en-US" sz="1200" dirty="0" smtClean="0"/>
                  <a:t>4xx/5xx with </a:t>
                </a:r>
                <a:r>
                  <a:rPr lang="en-US" sz="1200" dirty="0" err="1" smtClean="0"/>
                  <a:t>requestError</a:t>
                </a:r>
                <a:endParaRPr lang="en-US" sz="1200" dirty="0"/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753581" y="2732926"/>
                <a:ext cx="2968585" cy="276999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 algn="ctr"/>
                <a:r>
                  <a:rPr lang="en-US" sz="1200" dirty="0" smtClean="0"/>
                  <a:t>(0 … Many) </a:t>
                </a:r>
                <a:r>
                  <a:rPr lang="en-US" sz="1200" dirty="0" err="1" smtClean="0"/>
                  <a:t>asyncRequestStatus</a:t>
                </a:r>
                <a:r>
                  <a:rPr lang="en-US" sz="1200" dirty="0" smtClean="0"/>
                  <a:t> callbacks</a:t>
                </a:r>
                <a:endParaRPr lang="en-US" sz="1200" dirty="0"/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755650" y="2209404"/>
                <a:ext cx="2968585" cy="276999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 algn="ctr"/>
                <a:r>
                  <a:rPr lang="en-US" sz="1200" dirty="0" smtClean="0"/>
                  <a:t>or</a:t>
                </a:r>
                <a:endParaRPr lang="en-US" sz="1200" dirty="0"/>
              </a:p>
            </p:txBody>
          </p:sp>
          <p:sp>
            <p:nvSpPr>
              <p:cNvPr id="159" name="Right Brace 158"/>
              <p:cNvSpPr/>
              <p:nvPr/>
            </p:nvSpPr>
            <p:spPr>
              <a:xfrm>
                <a:off x="3803650" y="2222132"/>
                <a:ext cx="152400" cy="420813"/>
              </a:xfrm>
              <a:prstGeom prst="rightBrace">
                <a:avLst>
                  <a:gd name="adj1" fmla="val 32784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3897395" y="2282275"/>
                <a:ext cx="896855" cy="276999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r>
                  <a:rPr lang="en-US" sz="1000" i="1" dirty="0" smtClean="0"/>
                  <a:t>sync response</a:t>
                </a:r>
                <a:endParaRPr lang="en-US" sz="1000" i="1" dirty="0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3897395" y="2799661"/>
                <a:ext cx="896855" cy="276999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r>
                  <a:rPr lang="en-US" sz="1000" i="1" dirty="0"/>
                  <a:t>o</a:t>
                </a:r>
                <a:r>
                  <a:rPr lang="en-US" sz="1000" i="1" dirty="0" smtClean="0"/>
                  <a:t>ptional </a:t>
                </a:r>
                <a:r>
                  <a:rPr lang="en-US" sz="1000" i="1" dirty="0" err="1" smtClean="0"/>
                  <a:t>async</a:t>
                </a:r>
                <a:r>
                  <a:rPr lang="en-US" sz="1000" i="1" dirty="0" smtClean="0"/>
                  <a:t> responses</a:t>
                </a:r>
                <a:endParaRPr lang="en-US" sz="1000" i="1" dirty="0"/>
              </a:p>
            </p:txBody>
          </p:sp>
          <p:sp>
            <p:nvSpPr>
              <p:cNvPr id="162" name="Right Brace 161"/>
              <p:cNvSpPr/>
              <p:nvPr/>
            </p:nvSpPr>
            <p:spPr>
              <a:xfrm>
                <a:off x="3803650" y="2758590"/>
                <a:ext cx="152400" cy="382557"/>
              </a:xfrm>
              <a:prstGeom prst="rightBrace">
                <a:avLst>
                  <a:gd name="adj1" fmla="val 32784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8995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MATERIAL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5" y="1444944"/>
            <a:ext cx="8210550" cy="4269486"/>
          </a:xfrm>
        </p:spPr>
      </p:pic>
    </p:spTree>
    <p:extLst>
      <p:ext uri="{BB962C8B-B14F-4D97-AF65-F5344CB8AC3E}">
        <p14:creationId xmlns:p14="http://schemas.microsoft.com/office/powerpoint/2010/main" val="180411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What</a:t>
            </a:r>
            <a:endParaRPr lang="en-US" sz="359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327" y="1034143"/>
            <a:ext cx="10504646" cy="5298974"/>
          </a:xfrm>
        </p:spPr>
        <p:txBody>
          <a:bodyPr>
            <a:normAutofit/>
          </a:bodyPr>
          <a:lstStyle/>
          <a:p>
            <a:r>
              <a:rPr lang="en-US" dirty="0" smtClean="0"/>
              <a:t>Common APIs between ONAP and BSS/OSS allow Service Providers to utilize the capabilities of ONAP while using their existing BSS/OSS environment minimizing customization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166799" y="2606331"/>
            <a:ext cx="7647318" cy="3805459"/>
            <a:chOff x="703184" y="418143"/>
            <a:chExt cx="11146020" cy="6086973"/>
          </a:xfrm>
        </p:grpSpPr>
        <p:sp>
          <p:nvSpPr>
            <p:cNvPr id="5" name="Rounded Rectangle 4"/>
            <p:cNvSpPr/>
            <p:nvPr/>
          </p:nvSpPr>
          <p:spPr>
            <a:xfrm>
              <a:off x="703184" y="2863857"/>
              <a:ext cx="3027120" cy="3532219"/>
            </a:xfrm>
            <a:prstGeom prst="roundRect">
              <a:avLst/>
            </a:prstGeom>
            <a:noFill/>
            <a:ln w="57150">
              <a:solidFill>
                <a:srgbClr val="009FD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100" kern="0" dirty="0">
                <a:solidFill>
                  <a:prstClr val="white"/>
                </a:solidFill>
                <a:sym typeface="Calibri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25" y="2919087"/>
              <a:ext cx="1215268" cy="1215268"/>
            </a:xfrm>
            <a:prstGeom prst="rect">
              <a:avLst/>
            </a:prstGeom>
          </p:spPr>
        </p:pic>
        <p:sp>
          <p:nvSpPr>
            <p:cNvPr id="7" name="Rounded Rectangle 6"/>
            <p:cNvSpPr/>
            <p:nvPr/>
          </p:nvSpPr>
          <p:spPr>
            <a:xfrm>
              <a:off x="4468748" y="1323222"/>
              <a:ext cx="7380456" cy="3370913"/>
            </a:xfrm>
            <a:prstGeom prst="roundRect">
              <a:avLst/>
            </a:prstGeom>
            <a:noFill/>
            <a:ln w="57150">
              <a:solidFill>
                <a:srgbClr val="009FD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100" kern="0" dirty="0">
                <a:solidFill>
                  <a:prstClr val="white"/>
                </a:solidFill>
                <a:sym typeface="Calibr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754981" y="5035616"/>
              <a:ext cx="1171490" cy="2767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0" dirty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Storage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58976" y="5354841"/>
              <a:ext cx="1171490" cy="2767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0" dirty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Compute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39478" y="6079106"/>
              <a:ext cx="2065321" cy="2767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0" dirty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VNFs / Applications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55736" y="5653827"/>
              <a:ext cx="1171490" cy="2767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0" dirty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Networking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03185" y="1288086"/>
              <a:ext cx="2386675" cy="823991"/>
            </a:xfrm>
            <a:prstGeom prst="roundRect">
              <a:avLst/>
            </a:prstGeom>
            <a:noFill/>
            <a:ln w="57150">
              <a:solidFill>
                <a:srgbClr val="009FD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100" kern="0" dirty="0">
                <a:solidFill>
                  <a:prstClr val="white"/>
                </a:solidFill>
                <a:sym typeface="Calibri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239"/>
            <a:stretch/>
          </p:blipFill>
          <p:spPr>
            <a:xfrm>
              <a:off x="6327089" y="4251385"/>
              <a:ext cx="3800275" cy="214469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632975" y="1543937"/>
              <a:ext cx="1491576" cy="386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0" dirty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ONAP Portal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995" y="1354774"/>
              <a:ext cx="721549" cy="721549"/>
            </a:xfrm>
            <a:prstGeom prst="rect">
              <a:avLst/>
            </a:prstGeom>
          </p:spPr>
        </p:pic>
        <p:sp>
          <p:nvSpPr>
            <p:cNvPr id="16" name="Rounded Rectangle 15"/>
            <p:cNvSpPr/>
            <p:nvPr/>
          </p:nvSpPr>
          <p:spPr>
            <a:xfrm>
              <a:off x="1058652" y="5951245"/>
              <a:ext cx="2031208" cy="553871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Design Functions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931404" y="4141846"/>
              <a:ext cx="2846998" cy="742867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Operational Functions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618857" y="418143"/>
              <a:ext cx="4755465" cy="553871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E – Services	</a:t>
              </a:r>
              <a:r>
                <a:rPr lang="en-US" sz="1100" kern="0" dirty="0" smtClean="0">
                  <a:solidFill>
                    <a:srgbClr val="000000"/>
                  </a:solidFill>
                  <a:sym typeface="Calibri"/>
                </a:rPr>
                <a:t> BSS </a:t>
              </a: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/ OSS	      Big Data</a:t>
              </a:r>
            </a:p>
          </p:txBody>
        </p:sp>
        <p:sp>
          <p:nvSpPr>
            <p:cNvPr id="19" name="Up-Down Arrow 18"/>
            <p:cNvSpPr/>
            <p:nvPr/>
          </p:nvSpPr>
          <p:spPr>
            <a:xfrm>
              <a:off x="7405452" y="1001214"/>
              <a:ext cx="228084" cy="268839"/>
            </a:xfrm>
            <a:prstGeom prst="upDown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100" kern="0" dirty="0">
                <a:solidFill>
                  <a:prstClr val="white"/>
                </a:solidFill>
                <a:sym typeface="Calibri"/>
              </a:endParaRPr>
            </a:p>
          </p:txBody>
        </p:sp>
        <p:sp>
          <p:nvSpPr>
            <p:cNvPr id="20" name="Up-Down Arrow 19"/>
            <p:cNvSpPr/>
            <p:nvPr/>
          </p:nvSpPr>
          <p:spPr>
            <a:xfrm>
              <a:off x="9041745" y="1001214"/>
              <a:ext cx="228084" cy="268839"/>
            </a:xfrm>
            <a:prstGeom prst="upDown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100" kern="0" dirty="0">
                <a:solidFill>
                  <a:prstClr val="white"/>
                </a:solidFill>
                <a:sym typeface="Calibri"/>
              </a:endParaRPr>
            </a:p>
          </p:txBody>
        </p:sp>
        <p:sp>
          <p:nvSpPr>
            <p:cNvPr id="21" name="Up-Down Arrow 20"/>
            <p:cNvSpPr/>
            <p:nvPr/>
          </p:nvSpPr>
          <p:spPr>
            <a:xfrm>
              <a:off x="10635511" y="1001214"/>
              <a:ext cx="228084" cy="268839"/>
            </a:xfrm>
            <a:prstGeom prst="upDown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100" kern="0" dirty="0">
                <a:solidFill>
                  <a:prstClr val="white"/>
                </a:solidFill>
                <a:sym typeface="Calibri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6527761" y="1439841"/>
              <a:ext cx="4835781" cy="323691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0" dirty="0">
                  <a:solidFill>
                    <a:srgbClr val="000000"/>
                  </a:solidFill>
                  <a:sym typeface="Calibri"/>
                </a:rPr>
                <a:t>External Data Movement &amp; APIs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527760" y="3334546"/>
              <a:ext cx="2272337" cy="99156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Data Collection &amp; Analytics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548600" y="2965771"/>
              <a:ext cx="7204209" cy="26848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0" dirty="0">
                  <a:solidFill>
                    <a:srgbClr val="000000"/>
                  </a:solidFill>
                  <a:sym typeface="Calibri"/>
                </a:rPr>
                <a:t>Common Services, Data Movement, Access Control &amp; APIs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9091205" y="3334546"/>
              <a:ext cx="2272337" cy="99156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Controllers</a:t>
              </a:r>
              <a:br>
                <a:rPr lang="en-US" sz="1100" kern="0" dirty="0">
                  <a:solidFill>
                    <a:srgbClr val="000000"/>
                  </a:solidFill>
                  <a:sym typeface="Calibri"/>
                </a:rPr>
              </a:br>
              <a:r>
                <a:rPr lang="en-US" sz="800" kern="0" dirty="0">
                  <a:solidFill>
                    <a:srgbClr val="000000"/>
                  </a:solidFill>
                  <a:sym typeface="Calibri"/>
                </a:rPr>
                <a:t>Engineering Rules</a:t>
              </a:r>
              <a:br>
                <a:rPr lang="en-US" sz="800" kern="0" dirty="0">
                  <a:solidFill>
                    <a:srgbClr val="000000"/>
                  </a:solidFill>
                  <a:sym typeface="Calibri"/>
                </a:rPr>
              </a:br>
              <a:r>
                <a:rPr lang="en-US" sz="800" kern="0" dirty="0">
                  <a:solidFill>
                    <a:srgbClr val="000000"/>
                  </a:solidFill>
                  <a:sym typeface="Calibri"/>
                </a:rPr>
                <a:t>&amp; Inventory</a:t>
              </a:r>
              <a:endParaRPr lang="en-US" sz="1100" kern="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9091205" y="1852278"/>
              <a:ext cx="2272337" cy="99156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Service Orchestrator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515517" y="1855453"/>
              <a:ext cx="2272337" cy="99156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Active &amp; </a:t>
              </a:r>
              <a:r>
                <a:rPr lang="en-US" sz="1100" kern="0">
                  <a:solidFill>
                    <a:srgbClr val="000000"/>
                  </a:solidFill>
                  <a:sym typeface="Calibri"/>
                </a:rPr>
                <a:t>Available Inventory</a:t>
              </a:r>
              <a:endParaRPr lang="en-US" sz="800" kern="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4869088" y="1438169"/>
              <a:ext cx="1534336" cy="1422801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Dashboard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035870" y="1845305"/>
              <a:ext cx="1197319" cy="952752"/>
            </a:xfrm>
            <a:prstGeom prst="roundRect">
              <a:avLst/>
            </a:prstGeom>
            <a:solidFill>
              <a:schemeClr val="bg1">
                <a:alpha val="83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0" dirty="0">
                  <a:solidFill>
                    <a:srgbClr val="000000"/>
                  </a:solidFill>
                  <a:sym typeface="Calibri"/>
                </a:rPr>
                <a:t>OA&amp;M</a:t>
              </a:r>
              <a:br>
                <a:rPr lang="en-US" sz="1050" kern="0" dirty="0">
                  <a:solidFill>
                    <a:srgbClr val="000000"/>
                  </a:solidFill>
                  <a:sym typeface="Calibri"/>
                </a:rPr>
              </a:br>
              <a:r>
                <a:rPr lang="en-US" sz="800" kern="0" dirty="0">
                  <a:solidFill>
                    <a:srgbClr val="000000"/>
                  </a:solidFill>
                  <a:sym typeface="Calibri"/>
                </a:rPr>
                <a:t>Operation</a:t>
              </a:r>
              <a:br>
                <a:rPr lang="en-US" sz="800" kern="0" dirty="0">
                  <a:solidFill>
                    <a:srgbClr val="000000"/>
                  </a:solidFill>
                  <a:sym typeface="Calibri"/>
                </a:rPr>
              </a:br>
              <a:r>
                <a:rPr lang="en-US" sz="800" kern="0" dirty="0">
                  <a:solidFill>
                    <a:srgbClr val="000000"/>
                  </a:solidFill>
                  <a:sym typeface="Calibri"/>
                </a:rPr>
                <a:t>Administration</a:t>
              </a:r>
              <a:br>
                <a:rPr lang="en-US" sz="800" kern="0" dirty="0">
                  <a:solidFill>
                    <a:srgbClr val="000000"/>
                  </a:solidFill>
                  <a:sym typeface="Calibri"/>
                </a:rPr>
              </a:br>
              <a:r>
                <a:rPr lang="en-US" sz="800" kern="0" dirty="0">
                  <a:solidFill>
                    <a:srgbClr val="000000"/>
                  </a:solidFill>
                  <a:sym typeface="Calibri"/>
                </a:rPr>
                <a:t>&amp; Maintenance</a:t>
              </a:r>
              <a:endParaRPr lang="en-US" sz="1050" kern="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4011297" y="4856426"/>
              <a:ext cx="1223205" cy="74286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0" dirty="0">
                  <a:solidFill>
                    <a:srgbClr val="000000"/>
                  </a:solidFill>
                  <a:sym typeface="Calibri"/>
                </a:rPr>
                <a:t>ONAP Controller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750451" y="468876"/>
              <a:ext cx="1479582" cy="445592"/>
            </a:xfrm>
            <a:prstGeom prst="round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100" kern="0" dirty="0">
                <a:solidFill>
                  <a:prstClr val="white"/>
                </a:solidFill>
                <a:sym typeface="Calibri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074173" y="2999418"/>
              <a:ext cx="1461296" cy="103821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0" dirty="0">
                  <a:solidFill>
                    <a:srgbClr val="000000"/>
                  </a:solidFill>
                  <a:sym typeface="Calibri"/>
                </a:rPr>
                <a:t>Recipe/Engineering Rules &amp; Policy Distribution</a:t>
              </a: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907812" y="4179410"/>
              <a:ext cx="2625437" cy="539108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0" dirty="0">
                  <a:solidFill>
                    <a:srgbClr val="000000"/>
                  </a:solidFill>
                  <a:sym typeface="Calibri"/>
                </a:rPr>
                <a:t>Service Design &amp; Creation</a:t>
              </a: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908332" y="5420257"/>
              <a:ext cx="2625437" cy="539108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0" dirty="0">
                  <a:solidFill>
                    <a:srgbClr val="000000"/>
                  </a:solidFill>
                  <a:sym typeface="Calibri"/>
                </a:rPr>
                <a:t>Analytic Application Design</a:t>
              </a: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905556" y="4799833"/>
              <a:ext cx="2625437" cy="539108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08676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0" dirty="0">
                  <a:solidFill>
                    <a:srgbClr val="000000"/>
                  </a:solidFill>
                  <a:sym typeface="Calibri"/>
                </a:rPr>
                <a:t>Policy Creation</a:t>
              </a:r>
            </a:p>
          </p:txBody>
        </p:sp>
        <p:cxnSp>
          <p:nvCxnSpPr>
            <p:cNvPr id="36" name="Straight Connector 35"/>
            <p:cNvCxnSpPr/>
            <p:nvPr/>
          </p:nvCxnSpPr>
          <p:spPr>
            <a:xfrm flipH="1">
              <a:off x="3098001" y="1765731"/>
              <a:ext cx="1357838" cy="0"/>
            </a:xfrm>
            <a:prstGeom prst="line">
              <a:avLst/>
            </a:prstGeom>
            <a:ln w="41275" cmpd="sng">
              <a:solidFill>
                <a:srgbClr val="009FD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2166800" y="2621928"/>
            <a:ext cx="20790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ONAP Architecture</a:t>
            </a:r>
          </a:p>
        </p:txBody>
      </p:sp>
    </p:spTree>
    <p:extLst>
      <p:ext uri="{BB962C8B-B14F-4D97-AF65-F5344CB8AC3E}">
        <p14:creationId xmlns:p14="http://schemas.microsoft.com/office/powerpoint/2010/main" val="302865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Why</a:t>
            </a:r>
            <a:endParaRPr lang="en-US" sz="359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327" y="1525985"/>
            <a:ext cx="10504646" cy="4807132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Service Providers need a </a:t>
            </a:r>
            <a:r>
              <a:rPr lang="en-US" dirty="0"/>
              <a:t>clear and unambiguous </a:t>
            </a:r>
            <a:r>
              <a:rPr lang="en-US" dirty="0" smtClean="0"/>
              <a:t>ONAP service abstraction so </a:t>
            </a:r>
            <a:r>
              <a:rPr lang="en-US" dirty="0"/>
              <a:t>that </a:t>
            </a:r>
            <a:r>
              <a:rPr lang="en-US" dirty="0" smtClean="0"/>
              <a:t>the BSS/OSS can </a:t>
            </a:r>
            <a:r>
              <a:rPr lang="en-US" u="sng" dirty="0" smtClean="0"/>
              <a:t>exchange service requirements and service capabilities </a:t>
            </a:r>
            <a:r>
              <a:rPr lang="en-US" dirty="0" smtClean="0"/>
              <a:t>in a common and consistent fashion.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Service Providers want </a:t>
            </a:r>
            <a:r>
              <a:rPr lang="en-US" dirty="0"/>
              <a:t>to </a:t>
            </a:r>
            <a:r>
              <a:rPr lang="en-US" dirty="0" smtClean="0"/>
              <a:t>rapidly integrate new Services and Service Components into ONAP so </a:t>
            </a:r>
            <a:r>
              <a:rPr lang="en-US" dirty="0"/>
              <a:t>that </a:t>
            </a:r>
            <a:r>
              <a:rPr lang="en-US" dirty="0" smtClean="0"/>
              <a:t>they can </a:t>
            </a:r>
            <a:r>
              <a:rPr lang="en-US" u="sng" dirty="0" smtClean="0"/>
              <a:t>quickly introduce capabilities</a:t>
            </a:r>
            <a:r>
              <a:rPr lang="en-US" dirty="0" smtClean="0"/>
              <a:t> for their customers </a:t>
            </a:r>
            <a:r>
              <a:rPr lang="en-US" dirty="0"/>
              <a:t>and </a:t>
            </a:r>
            <a:r>
              <a:rPr lang="en-US" dirty="0" smtClean="0"/>
              <a:t>within their infrastructure</a:t>
            </a:r>
            <a:r>
              <a:rPr lang="en-US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Service Providers want </a:t>
            </a:r>
            <a:r>
              <a:rPr lang="en-US" dirty="0"/>
              <a:t>to </a:t>
            </a:r>
            <a:r>
              <a:rPr lang="en-US" dirty="0" smtClean="0"/>
              <a:t>manage the entire lifecycle of Services within ONAP in a common way so </a:t>
            </a:r>
            <a:r>
              <a:rPr lang="en-US" dirty="0"/>
              <a:t>that </a:t>
            </a:r>
            <a:r>
              <a:rPr lang="en-US" dirty="0" smtClean="0"/>
              <a:t>they can </a:t>
            </a:r>
            <a:r>
              <a:rPr lang="en-US" u="sng" dirty="0" smtClean="0"/>
              <a:t>ensure orchestration, manageability and control </a:t>
            </a:r>
            <a:r>
              <a:rPr lang="en-US" dirty="0" smtClean="0"/>
              <a:t>of each Service in an </a:t>
            </a:r>
            <a:r>
              <a:rPr lang="en-US" dirty="0"/>
              <a:t>easily </a:t>
            </a:r>
            <a:r>
              <a:rPr lang="en-US" dirty="0" err="1" smtClean="0"/>
              <a:t>integrateable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low cost way.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Model Driven approach: a cohesive way to have a shared view of information across ONAP external interfaces that can be used for or be input into a model driven process whereby the cost of delivering platform functionality is drastically reduced and the time to delivery is dramatically decreased.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2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BSS/OSS Interactions With ONAP</a:t>
            </a:r>
            <a:endParaRPr lang="en-US" sz="28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703184" y="2863857"/>
            <a:ext cx="3027120" cy="3532219"/>
          </a:xfrm>
          <a:prstGeom prst="roundRect">
            <a:avLst/>
          </a:prstGeom>
          <a:noFill/>
          <a:ln w="57150">
            <a:solidFill>
              <a:srgbClr val="009FD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25" y="2919087"/>
            <a:ext cx="1215268" cy="1215268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468748" y="1323222"/>
            <a:ext cx="7380456" cy="3370913"/>
          </a:xfrm>
          <a:prstGeom prst="roundRect">
            <a:avLst/>
          </a:prstGeom>
          <a:noFill/>
          <a:ln w="57150">
            <a:solidFill>
              <a:srgbClr val="009FD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54981" y="5035616"/>
            <a:ext cx="1171490" cy="2767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Storage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58976" y="5354841"/>
            <a:ext cx="1171490" cy="2767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Compute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39478" y="6079106"/>
            <a:ext cx="2065321" cy="2767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VNFs / Applications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55736" y="5653827"/>
            <a:ext cx="1171490" cy="2767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Networking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03185" y="1288086"/>
            <a:ext cx="2386675" cy="823991"/>
          </a:xfrm>
          <a:prstGeom prst="roundRect">
            <a:avLst/>
          </a:prstGeom>
          <a:noFill/>
          <a:ln w="57150">
            <a:solidFill>
              <a:srgbClr val="009FD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39"/>
          <a:stretch/>
        </p:blipFill>
        <p:spPr>
          <a:xfrm>
            <a:off x="6327089" y="4251385"/>
            <a:ext cx="3800275" cy="214469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632975" y="1543937"/>
            <a:ext cx="1491576" cy="3865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ONAP Portal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95" y="1354774"/>
            <a:ext cx="721549" cy="721549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058652" y="5951245"/>
            <a:ext cx="2031208" cy="553871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Design Functions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931404" y="4141846"/>
            <a:ext cx="2846998" cy="74286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Operational Functions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825690" y="418143"/>
            <a:ext cx="4755465" cy="553871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E – </a:t>
            </a:r>
            <a:r>
              <a:rPr lang="en-US" kern="0" dirty="0" smtClean="0">
                <a:solidFill>
                  <a:srgbClr val="000000"/>
                </a:solidFill>
                <a:sym typeface="Calibri"/>
              </a:rPr>
              <a:t>Services 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	</a:t>
            </a:r>
            <a:r>
              <a:rPr lang="en-US" kern="0" dirty="0" smtClean="0">
                <a:solidFill>
                  <a:srgbClr val="000000"/>
                </a:solidFill>
                <a:sym typeface="Calibri"/>
              </a:rPr>
              <a:t> BSS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/ OSS	      Big Data</a:t>
            </a:r>
          </a:p>
        </p:txBody>
      </p:sp>
      <p:sp>
        <p:nvSpPr>
          <p:cNvPr id="28" name="Up-Down Arrow 27"/>
          <p:cNvSpPr/>
          <p:nvPr/>
        </p:nvSpPr>
        <p:spPr>
          <a:xfrm>
            <a:off x="7405452" y="1001214"/>
            <a:ext cx="228084" cy="268839"/>
          </a:xfrm>
          <a:prstGeom prst="up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29" name="Up-Down Arrow 28"/>
          <p:cNvSpPr/>
          <p:nvPr/>
        </p:nvSpPr>
        <p:spPr>
          <a:xfrm>
            <a:off x="9041745" y="1001214"/>
            <a:ext cx="228084" cy="268839"/>
          </a:xfrm>
          <a:prstGeom prst="up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30" name="Up-Down Arrow 29"/>
          <p:cNvSpPr/>
          <p:nvPr/>
        </p:nvSpPr>
        <p:spPr>
          <a:xfrm>
            <a:off x="10635511" y="1001214"/>
            <a:ext cx="228084" cy="268839"/>
          </a:xfrm>
          <a:prstGeom prst="up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527761" y="1439841"/>
            <a:ext cx="4835781" cy="323691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sym typeface="Calibri"/>
              </a:rPr>
              <a:t>External Data Movement &amp; APIs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6527760" y="3334546"/>
            <a:ext cx="2272337" cy="99156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Data Collection &amp; Analytics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548600" y="2965771"/>
            <a:ext cx="7204209" cy="26848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Common Services, Data Movement, Access Control &amp; APIs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9091205" y="3334546"/>
            <a:ext cx="2272337" cy="99156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Controllers</a:t>
            </a:r>
            <a:br>
              <a:rPr lang="en-US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Engineering Rules</a:t>
            </a:r>
            <a:br>
              <a:rPr lang="en-US" sz="1100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&amp; Inventory</a:t>
            </a:r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9091205" y="1852278"/>
            <a:ext cx="2272337" cy="99156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Service Orchestrator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515517" y="1855453"/>
            <a:ext cx="2272337" cy="99156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Active &amp; </a:t>
            </a:r>
            <a:r>
              <a:rPr lang="en-US" kern="0">
                <a:solidFill>
                  <a:srgbClr val="000000"/>
                </a:solidFill>
                <a:sym typeface="Calibri"/>
              </a:rPr>
              <a:t>Available Inventory</a:t>
            </a:r>
            <a:endParaRPr lang="en-US" sz="1100" kern="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869088" y="1438169"/>
            <a:ext cx="1534336" cy="1422801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Dashboard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5035870" y="1845305"/>
            <a:ext cx="1197319" cy="952752"/>
          </a:xfrm>
          <a:prstGeom prst="round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OA&amp;M</a:t>
            </a:r>
            <a:br>
              <a:rPr lang="en-US" sz="1600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Operation</a:t>
            </a:r>
            <a:br>
              <a:rPr lang="en-US" sz="1100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Administration</a:t>
            </a:r>
            <a:br>
              <a:rPr lang="en-US" sz="1100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&amp; Maintenance</a:t>
            </a:r>
            <a:endParaRPr lang="en-US" sz="1600" kern="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011297" y="4856426"/>
            <a:ext cx="1223205" cy="742867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ONAP Controller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6750451" y="468876"/>
            <a:ext cx="1479582" cy="445592"/>
          </a:xfrm>
          <a:prstGeom prst="roundRect">
            <a:avLst/>
          </a:prstGeom>
          <a:solidFill>
            <a:schemeClr val="bg1">
              <a:alpha val="2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2074173" y="2999418"/>
            <a:ext cx="1461296" cy="1038212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100" kern="0" dirty="0">
                <a:solidFill>
                  <a:srgbClr val="000000"/>
                </a:solidFill>
                <a:sym typeface="Calibri"/>
              </a:rPr>
              <a:t>Recipe/Engineering Rules &amp; Policy Distribution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907812" y="4179410"/>
            <a:ext cx="2625437" cy="539108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sym typeface="Calibri"/>
              </a:rPr>
              <a:t>Service Design &amp; Creation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908332" y="5420257"/>
            <a:ext cx="2625437" cy="539108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sym typeface="Calibri"/>
              </a:rPr>
              <a:t>Analytic Application Design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905556" y="4799833"/>
            <a:ext cx="2625437" cy="539108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sym typeface="Calibri"/>
              </a:rPr>
              <a:t>Policy Creation</a:t>
            </a: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4431327" y="1985904"/>
            <a:ext cx="561742" cy="2200"/>
          </a:xfrm>
          <a:prstGeom prst="line">
            <a:avLst/>
          </a:prstGeom>
          <a:ln w="41275" cmpd="sng">
            <a:solidFill>
              <a:srgbClr val="009FD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82272" y="6396076"/>
            <a:ext cx="5895813" cy="27387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456743" fontAlgn="auto">
              <a:lnSpc>
                <a:spcPts val="74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" kern="0" dirty="0">
                <a:solidFill>
                  <a:srgbClr val="A7A7A7"/>
                </a:solidFill>
                <a:latin typeface="Calibri"/>
                <a:cs typeface="Calibri"/>
                <a:sym typeface="Calibri"/>
              </a:rPr>
              <a:t>© 2017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</a:p>
        </p:txBody>
      </p:sp>
      <p:sp>
        <p:nvSpPr>
          <p:cNvPr id="37" name="Rounded Rectangular Callout 36"/>
          <p:cNvSpPr/>
          <p:nvPr/>
        </p:nvSpPr>
        <p:spPr>
          <a:xfrm>
            <a:off x="2883930" y="1250433"/>
            <a:ext cx="5062110" cy="2836121"/>
          </a:xfrm>
          <a:prstGeom prst="wedgeRoundRectCallout">
            <a:avLst>
              <a:gd name="adj1" fmla="val 72185"/>
              <a:gd name="adj2" fmla="val -54174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feasibility;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provisioning configuration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activation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fallout;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 events &amp; metrics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License accounting;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performance &amp; 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(e.g., KPI);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trouble management;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policy;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 engineering;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 allocation management;</a:t>
            </a:r>
          </a:p>
        </p:txBody>
      </p:sp>
    </p:spTree>
    <p:extLst>
      <p:ext uri="{BB962C8B-B14F-4D97-AF65-F5344CB8AC3E}">
        <p14:creationId xmlns:p14="http://schemas.microsoft.com/office/powerpoint/2010/main" val="270885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BSS/OSS Interactions With ONAP</a:t>
            </a:r>
            <a:endParaRPr lang="en-US" sz="28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703184" y="2863857"/>
            <a:ext cx="3027120" cy="3532219"/>
          </a:xfrm>
          <a:prstGeom prst="roundRect">
            <a:avLst/>
          </a:prstGeom>
          <a:noFill/>
          <a:ln w="57150">
            <a:solidFill>
              <a:srgbClr val="009FD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25" y="2919087"/>
            <a:ext cx="1215268" cy="1215268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468748" y="1323222"/>
            <a:ext cx="7380456" cy="3370913"/>
          </a:xfrm>
          <a:prstGeom prst="roundRect">
            <a:avLst/>
          </a:prstGeom>
          <a:noFill/>
          <a:ln w="57150">
            <a:solidFill>
              <a:srgbClr val="009FD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54981" y="5035616"/>
            <a:ext cx="1171490" cy="2767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Storage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58976" y="5354841"/>
            <a:ext cx="1171490" cy="2767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Compute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39478" y="6079106"/>
            <a:ext cx="2065321" cy="2767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VNFs / Applications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55736" y="5653827"/>
            <a:ext cx="1171490" cy="2767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Networking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03185" y="1288086"/>
            <a:ext cx="2386675" cy="823991"/>
          </a:xfrm>
          <a:prstGeom prst="roundRect">
            <a:avLst/>
          </a:prstGeom>
          <a:noFill/>
          <a:ln w="57150">
            <a:solidFill>
              <a:srgbClr val="009FD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39"/>
          <a:stretch/>
        </p:blipFill>
        <p:spPr>
          <a:xfrm>
            <a:off x="6327089" y="4251385"/>
            <a:ext cx="3800275" cy="214469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632975" y="1543937"/>
            <a:ext cx="1491576" cy="3865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ONAP Portal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95" y="1354774"/>
            <a:ext cx="721549" cy="721549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058652" y="5951245"/>
            <a:ext cx="2031208" cy="553871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Design Functions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931404" y="4141846"/>
            <a:ext cx="2846998" cy="74286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Operational Functions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825690" y="418143"/>
            <a:ext cx="4755465" cy="553871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E – </a:t>
            </a:r>
            <a:r>
              <a:rPr lang="en-US" kern="0" dirty="0" smtClean="0">
                <a:solidFill>
                  <a:srgbClr val="000000"/>
                </a:solidFill>
                <a:sym typeface="Calibri"/>
              </a:rPr>
              <a:t>Services 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	</a:t>
            </a:r>
            <a:r>
              <a:rPr lang="en-US" kern="0" dirty="0" smtClean="0">
                <a:solidFill>
                  <a:srgbClr val="000000"/>
                </a:solidFill>
                <a:sym typeface="Calibri"/>
              </a:rPr>
              <a:t> BSS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/ OSS	      Big Data</a:t>
            </a:r>
          </a:p>
        </p:txBody>
      </p:sp>
      <p:sp>
        <p:nvSpPr>
          <p:cNvPr id="28" name="Up-Down Arrow 27"/>
          <p:cNvSpPr/>
          <p:nvPr/>
        </p:nvSpPr>
        <p:spPr>
          <a:xfrm>
            <a:off x="7405452" y="1001214"/>
            <a:ext cx="228084" cy="268839"/>
          </a:xfrm>
          <a:prstGeom prst="up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29" name="Up-Down Arrow 28"/>
          <p:cNvSpPr/>
          <p:nvPr/>
        </p:nvSpPr>
        <p:spPr>
          <a:xfrm>
            <a:off x="9041745" y="1001214"/>
            <a:ext cx="228084" cy="268839"/>
          </a:xfrm>
          <a:prstGeom prst="up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30" name="Up-Down Arrow 29"/>
          <p:cNvSpPr/>
          <p:nvPr/>
        </p:nvSpPr>
        <p:spPr>
          <a:xfrm>
            <a:off x="10635511" y="1001214"/>
            <a:ext cx="228084" cy="268839"/>
          </a:xfrm>
          <a:prstGeom prst="up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527761" y="1439841"/>
            <a:ext cx="4835781" cy="323691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sym typeface="Calibri"/>
              </a:rPr>
              <a:t>External Data Movement &amp; APIs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6527760" y="3334546"/>
            <a:ext cx="2272337" cy="99156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Data Collection &amp; Analytics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548600" y="2965771"/>
            <a:ext cx="7204209" cy="26848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Common Services, Data Movement, Access Control &amp; APIs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9091205" y="3334546"/>
            <a:ext cx="2272337" cy="99156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Controllers</a:t>
            </a:r>
            <a:br>
              <a:rPr lang="en-US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Engineering Rules</a:t>
            </a:r>
            <a:br>
              <a:rPr lang="en-US" sz="1100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&amp; Inventory</a:t>
            </a:r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9091205" y="1852278"/>
            <a:ext cx="2272337" cy="99156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Service Orchestrator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515517" y="1855453"/>
            <a:ext cx="2272337" cy="991563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Active &amp; </a:t>
            </a:r>
            <a:r>
              <a:rPr lang="en-US" kern="0">
                <a:solidFill>
                  <a:srgbClr val="000000"/>
                </a:solidFill>
                <a:sym typeface="Calibri"/>
              </a:rPr>
              <a:t>Available Inventory</a:t>
            </a:r>
            <a:endParaRPr lang="en-US" sz="1100" kern="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869088" y="1438169"/>
            <a:ext cx="1534336" cy="1422801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Dashboard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5035870" y="1845305"/>
            <a:ext cx="1197319" cy="952752"/>
          </a:xfrm>
          <a:prstGeom prst="round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OA&amp;M</a:t>
            </a:r>
            <a:br>
              <a:rPr lang="en-US" sz="1600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Operation</a:t>
            </a:r>
            <a:br>
              <a:rPr lang="en-US" sz="1100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Administration</a:t>
            </a:r>
            <a:br>
              <a:rPr lang="en-US" sz="1100" kern="0" dirty="0">
                <a:solidFill>
                  <a:srgbClr val="000000"/>
                </a:solidFill>
                <a:sym typeface="Calibri"/>
              </a:rPr>
            </a:br>
            <a:r>
              <a:rPr lang="en-US" sz="1100" kern="0" dirty="0">
                <a:solidFill>
                  <a:srgbClr val="000000"/>
                </a:solidFill>
                <a:sym typeface="Calibri"/>
              </a:rPr>
              <a:t>&amp; Maintenance</a:t>
            </a:r>
            <a:endParaRPr lang="en-US" sz="1600" kern="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011297" y="4856426"/>
            <a:ext cx="1223205" cy="742867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ONAP Controller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6750451" y="468876"/>
            <a:ext cx="1479582" cy="445592"/>
          </a:xfrm>
          <a:prstGeom prst="roundRect">
            <a:avLst/>
          </a:prstGeom>
          <a:solidFill>
            <a:schemeClr val="bg1">
              <a:alpha val="2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prstClr val="white"/>
              </a:solidFill>
              <a:sym typeface="Calibri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2074173" y="2999418"/>
            <a:ext cx="1461296" cy="1038212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100" kern="0" dirty="0">
                <a:solidFill>
                  <a:srgbClr val="000000"/>
                </a:solidFill>
                <a:sym typeface="Calibri"/>
              </a:rPr>
              <a:t>Recipe/Engineering Rules &amp; Policy Distribution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907812" y="4179410"/>
            <a:ext cx="2625437" cy="539108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sym typeface="Calibri"/>
              </a:rPr>
              <a:t>Service Design &amp; Creation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908332" y="5420257"/>
            <a:ext cx="2625437" cy="539108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sym typeface="Calibri"/>
              </a:rPr>
              <a:t>Analytic Application Design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905556" y="4799833"/>
            <a:ext cx="2625437" cy="539108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08676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sym typeface="Calibri"/>
              </a:rPr>
              <a:t>Policy Creation</a:t>
            </a: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4431327" y="1985904"/>
            <a:ext cx="561742" cy="2200"/>
          </a:xfrm>
          <a:prstGeom prst="line">
            <a:avLst/>
          </a:prstGeom>
          <a:ln w="41275" cmpd="sng">
            <a:solidFill>
              <a:srgbClr val="009FD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82272" y="6396076"/>
            <a:ext cx="5895813" cy="27387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456743" fontAlgn="auto">
              <a:lnSpc>
                <a:spcPts val="74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" kern="0" dirty="0">
                <a:solidFill>
                  <a:srgbClr val="A7A7A7"/>
                </a:solidFill>
                <a:latin typeface="Calibri"/>
                <a:cs typeface="Calibri"/>
                <a:sym typeface="Calibri"/>
              </a:rPr>
              <a:t>© 2017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</a:p>
        </p:txBody>
      </p:sp>
      <p:sp>
        <p:nvSpPr>
          <p:cNvPr id="37" name="Rounded Rectangular Callout 36"/>
          <p:cNvSpPr/>
          <p:nvPr/>
        </p:nvSpPr>
        <p:spPr>
          <a:xfrm>
            <a:off x="4431327" y="1331017"/>
            <a:ext cx="3813427" cy="1318555"/>
          </a:xfrm>
          <a:prstGeom prst="wedgeRoundRectCallout">
            <a:avLst>
              <a:gd name="adj1" fmla="val 71012"/>
              <a:gd name="adj2" fmla="val -63386"/>
              <a:gd name="adj3" fmla="val 16667"/>
            </a:avLst>
          </a:prstGeom>
          <a:solidFill>
            <a:srgbClr val="FFFF00">
              <a:alpha val="8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Focus on BSS/OSS: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provisioning configuration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activation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License management;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 allocation management;</a:t>
            </a:r>
          </a:p>
        </p:txBody>
      </p:sp>
    </p:spTree>
    <p:extLst>
      <p:ext uri="{BB962C8B-B14F-4D97-AF65-F5344CB8AC3E}">
        <p14:creationId xmlns:p14="http://schemas.microsoft.com/office/powerpoint/2010/main" val="61260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Related ONAP Projects</a:t>
            </a:r>
            <a:endParaRPr lang="en-US" sz="359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327" y="1525985"/>
            <a:ext cx="11058340" cy="4807132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Modeling Project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dirty="0"/>
              <a:t>I</a:t>
            </a:r>
            <a:r>
              <a:rPr lang="en-US" dirty="0" smtClean="0"/>
              <a:t>dentify </a:t>
            </a:r>
            <a:r>
              <a:rPr lang="en-US" dirty="0"/>
              <a:t>overall modeling guidelines and approaches, determine modeling tools and tool chaining, and identification of industry standard models (e.g., TMF SID, ONF TAPI, etc.) that may be applied to the APIs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Service Orchestrator Project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dirty="0"/>
              <a:t>G</a:t>
            </a:r>
            <a:r>
              <a:rPr lang="en-US" dirty="0" smtClean="0"/>
              <a:t>ather </a:t>
            </a:r>
            <a:r>
              <a:rPr lang="en-US" dirty="0"/>
              <a:t>information about the relevant Service Orchestrator APIs (particularly the Service Instantiation API). Will collaborate with Service Orchestrator team to ensure that APIs remain consistent for R1.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Change Management </a:t>
            </a:r>
            <a:r>
              <a:rPr lang="en-US" dirty="0" smtClean="0"/>
              <a:t>project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Define external API capabilities to support the Change Management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DMaaP</a:t>
            </a:r>
            <a:endParaRPr lang="en-US" dirty="0" smtClean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Data Filtering, data transport, and data processing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Standards Coordinator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dirty="0"/>
              <a:t> </a:t>
            </a:r>
            <a:r>
              <a:rPr lang="en-US" sz="2400" dirty="0"/>
              <a:t>R</a:t>
            </a:r>
            <a:r>
              <a:rPr lang="en-US" sz="2400" dirty="0" smtClean="0"/>
              <a:t>elated </a:t>
            </a:r>
            <a:r>
              <a:rPr lang="en-US" sz="2400" dirty="0"/>
              <a:t>activities in the TM Forum, MEF, etc.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7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High Level Project Plan For Release 1</a:t>
            </a:r>
            <a:endParaRPr lang="en-US" sz="359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664" y="1525985"/>
            <a:ext cx="11278279" cy="480713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Focus: Service Instantiation; License Management; Network Address Space Management</a:t>
            </a:r>
          </a:p>
          <a:p>
            <a:r>
              <a:rPr lang="en-US" dirty="0" smtClean="0"/>
              <a:t>Common APIs between ONAP and BSS/OSS allow Service Providers to utilize the capabilities of ONAP using their existing BSS/OSS environment with minimal customization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Analysis of current Service Orchestrator APIs and flows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Functional description of target ONAP capabilities for interactions with BSS/OSS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Functional reference architecture (MEF LSO mapping, Interface Reference Point definition, etc.) Note that the BSS/OSS to ONAP APIs are relevant to the MEF LSO Legato Interface Reference Point.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 </a:t>
            </a:r>
            <a:r>
              <a:rPr lang="en-US" dirty="0" smtClean="0"/>
              <a:t>BSS/OSS – ONAP Use </a:t>
            </a:r>
            <a:r>
              <a:rPr lang="en-US" dirty="0"/>
              <a:t>Cases and interactions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Definition of information model for ONAP service abstraction (with Modeling Project)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API definition (e.g., JSON) in cooperation with ONAP Projects (including Service Orchestrator)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9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Time Line</a:t>
            </a:r>
            <a:endParaRPr lang="en-US" sz="3596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749" y="740228"/>
            <a:ext cx="8398629" cy="567021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88749" y="1382485"/>
            <a:ext cx="8398629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93542" y="1451664"/>
            <a:ext cx="90351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M1 Project Scope</a:t>
            </a:r>
          </a:p>
          <a:p>
            <a:pPr algn="ctr"/>
            <a:r>
              <a:rPr lang="en-US" sz="1400" b="1" dirty="0" smtClean="0">
                <a:latin typeface="+mj-lt"/>
              </a:rPr>
              <a:t>29 June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97481" y="1451664"/>
            <a:ext cx="114534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M2 Functionality</a:t>
            </a:r>
          </a:p>
          <a:p>
            <a:pPr algn="ctr"/>
            <a:r>
              <a:rPr lang="en-US" sz="1400" b="1" dirty="0" smtClean="0">
                <a:latin typeface="+mj-lt"/>
              </a:rPr>
              <a:t>3 August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04410" y="1451664"/>
            <a:ext cx="114534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M3</a:t>
            </a:r>
          </a:p>
          <a:p>
            <a:pPr algn="ctr"/>
            <a:r>
              <a:rPr lang="en-US" sz="1400" b="1" dirty="0" smtClean="0">
                <a:latin typeface="+mj-lt"/>
              </a:rPr>
              <a:t>API</a:t>
            </a:r>
          </a:p>
          <a:p>
            <a:pPr algn="ctr"/>
            <a:r>
              <a:rPr lang="en-US" sz="1400" b="1" dirty="0" smtClean="0">
                <a:latin typeface="+mj-lt"/>
              </a:rPr>
              <a:t>24 August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7079987" y="2054680"/>
            <a:ext cx="174171" cy="227919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8538672" y="2054680"/>
            <a:ext cx="174171" cy="227919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9485731" y="2054680"/>
            <a:ext cx="174171" cy="227919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933880" y="1667108"/>
            <a:ext cx="9035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Project</a:t>
            </a:r>
          </a:p>
          <a:p>
            <a:pPr algn="ctr"/>
            <a:r>
              <a:rPr lang="en-US" sz="1400" b="1" dirty="0" smtClean="0">
                <a:latin typeface="+mj-lt"/>
              </a:rPr>
              <a:t>12 June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6339757" y="2054680"/>
            <a:ext cx="174171" cy="227919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Possible Approach</a:t>
            </a:r>
            <a:endParaRPr lang="en-US" sz="359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327" y="1525985"/>
            <a:ext cx="11058340" cy="480713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</a:t>
            </a:r>
            <a:r>
              <a:rPr lang="en-US" dirty="0" smtClean="0"/>
              <a:t>efine BSS/OSS – ONAP Use </a:t>
            </a:r>
            <a:r>
              <a:rPr lang="en-US" dirty="0"/>
              <a:t>Cases, Interactions, </a:t>
            </a:r>
            <a:r>
              <a:rPr lang="en-US" dirty="0" smtClean="0"/>
              <a:t>Information Model, and API description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Apply MEF’s LSO Reference Architecture; Interface Reference Points, Operational Threads, etc. (MEF was working with OPEN-O on relating architecture and APIs)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Work with Modeling Project to determine base service abstraction Information Model on best in breed standard models (e.g., ONF TAPI, TM Forum, etc.)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API Development: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dirty="0" smtClean="0"/>
              <a:t>Well </a:t>
            </a:r>
            <a:r>
              <a:rPr lang="en-US" dirty="0"/>
              <a:t>defined specifications for the </a:t>
            </a:r>
            <a:r>
              <a:rPr lang="en-US" dirty="0" smtClean="0"/>
              <a:t>BSS/OSS APIs </a:t>
            </a:r>
            <a:r>
              <a:rPr lang="en-US" dirty="0"/>
              <a:t>(e.g., JSON Swagger). These define what the BSS/OSSs would need to build to.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dirty="0" smtClean="0"/>
              <a:t>An </a:t>
            </a:r>
            <a:r>
              <a:rPr lang="en-US" dirty="0"/>
              <a:t>ONAP implementation of these </a:t>
            </a:r>
            <a:r>
              <a:rPr lang="en-US" dirty="0" smtClean="0"/>
              <a:t>APIs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 smtClean="0"/>
              <a:t>Engage MEF / ONF TAPI based APIs where applicable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 smtClean="0"/>
              <a:t>Explore use of Tool Chain to automatically generate APIs based on models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96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TT_GLS 2015_Widescreen">
  <a:themeElements>
    <a:clrScheme name="2016 AT&amp;T">
      <a:dk1>
        <a:srgbClr val="009FDB"/>
      </a:dk1>
      <a:lt1>
        <a:sysClr val="window" lastClr="FFFFFF"/>
      </a:lt1>
      <a:dk2>
        <a:srgbClr val="000000"/>
      </a:dk2>
      <a:lt2>
        <a:srgbClr val="D2D2D2"/>
      </a:lt2>
      <a:accent1>
        <a:srgbClr val="009FDB"/>
      </a:accent1>
      <a:accent2>
        <a:srgbClr val="EA7400"/>
      </a:accent2>
      <a:accent3>
        <a:srgbClr val="71C5E8"/>
      </a:accent3>
      <a:accent4>
        <a:srgbClr val="0568AE"/>
      </a:accent4>
      <a:accent5>
        <a:srgbClr val="959595"/>
      </a:accent5>
      <a:accent6>
        <a:srgbClr val="5A5A5A"/>
      </a:accent6>
      <a:hlink>
        <a:srgbClr val="0B1763"/>
      </a:hlink>
      <a:folHlink>
        <a:srgbClr val="0568AE"/>
      </a:folHlink>
    </a:clrScheme>
    <a:fontScheme name="Custom 1">
      <a:majorFont>
        <a:latin typeface="OmnesATT II"/>
        <a:ea typeface=""/>
        <a:cs typeface=""/>
      </a:majorFont>
      <a:minorFont>
        <a:latin typeface="OmnesATT I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5400000" scaled="0"/>
            <a:tileRect/>
          </a:gra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163097</TotalTime>
  <Words>1217</Words>
  <Application>Microsoft Office PowerPoint</Application>
  <PresentationFormat>Custom</PresentationFormat>
  <Paragraphs>213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ＭＳ Ｐゴシック</vt:lpstr>
      <vt:lpstr>Arial</vt:lpstr>
      <vt:lpstr>Calibri</vt:lpstr>
      <vt:lpstr>Courier New</vt:lpstr>
      <vt:lpstr>OmnesATT II</vt:lpstr>
      <vt:lpstr>OmnesATTIILight</vt:lpstr>
      <vt:lpstr>Wingdings</vt:lpstr>
      <vt:lpstr>ATT_GLS 2015_Widescreen</vt:lpstr>
      <vt:lpstr>Defining ONAP APIs With BSS/OSS</vt:lpstr>
      <vt:lpstr>What</vt:lpstr>
      <vt:lpstr>Why</vt:lpstr>
      <vt:lpstr>BSS/OSS Interactions With ONAP</vt:lpstr>
      <vt:lpstr>BSS/OSS Interactions With ONAP</vt:lpstr>
      <vt:lpstr>Related ONAP Projects</vt:lpstr>
      <vt:lpstr>High Level Project Plan For Release 1</vt:lpstr>
      <vt:lpstr>Time Line</vt:lpstr>
      <vt:lpstr>Possible Approach</vt:lpstr>
      <vt:lpstr>Characterize Current ONAP Interactions with BSS/OSS </vt:lpstr>
      <vt:lpstr>Describe Target Use Cases &amp; Interactions (Example)</vt:lpstr>
      <vt:lpstr>Describe Shared ONAP Service Abstraction (Example)</vt:lpstr>
      <vt:lpstr>Define APIs (Example)</vt:lpstr>
      <vt:lpstr>BACKUP MATERIAL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External APIs Proj Plan</dc:title>
  <dc:creator>am803u@att.com</dc:creator>
  <cp:lastModifiedBy>MAYER, ANDREW J</cp:lastModifiedBy>
  <cp:revision>2308</cp:revision>
  <cp:lastPrinted>2016-10-14T18:06:42Z</cp:lastPrinted>
  <dcterms:created xsi:type="dcterms:W3CDTF">2013-07-10T19:01:52Z</dcterms:created>
  <dcterms:modified xsi:type="dcterms:W3CDTF">2017-06-27T21:18:16Z</dcterms:modified>
</cp:coreProperties>
</file>