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11"/>
  </p:notesMasterIdLst>
  <p:sldIdLst>
    <p:sldId id="265" r:id="rId4"/>
    <p:sldId id="263" r:id="rId5"/>
    <p:sldId id="259" r:id="rId6"/>
    <p:sldId id="260" r:id="rId7"/>
    <p:sldId id="261" r:id="rId8"/>
    <p:sldId id="258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/>
    <p:restoredTop sz="94655"/>
  </p:normalViewPr>
  <p:slideViewPr>
    <p:cSldViewPr snapToGrid="0" snapToObjects="1">
      <p:cViewPr>
        <p:scale>
          <a:sx n="80" d="100"/>
          <a:sy n="80" d="100"/>
        </p:scale>
        <p:origin x="-63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E4DC6-D75D-4830-8F05-92CFE1DE5F72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DE002-3503-4E25-A30D-CDB4F7017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39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9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19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30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0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9100" y="1579035"/>
            <a:ext cx="11353800" cy="4487333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60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9103" y="357720"/>
            <a:ext cx="6437997" cy="3069165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73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7734300" y="355603"/>
            <a:ext cx="4038600" cy="453813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4251" y="3605525"/>
            <a:ext cx="6441580" cy="1288208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241289" indent="-241289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542373" indent="-254388" algn="l">
              <a:spcBef>
                <a:spcPts val="448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791960" indent="-230389" algn="l">
              <a:spcBef>
                <a:spcPts val="32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1065547" indent="-254388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418049" y="5645153"/>
            <a:ext cx="817033" cy="817033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GB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430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9102" y="357718"/>
            <a:ext cx="11353799" cy="5708649"/>
          </a:xfrm>
        </p:spPr>
        <p:txBody>
          <a:bodyPr/>
          <a:lstStyle>
            <a:lvl1pPr>
              <a:spcBef>
                <a:spcPts val="0"/>
              </a:spcBef>
              <a:defRPr sz="4000"/>
            </a:lvl1pPr>
            <a:lvl2pPr marL="478343" indent="-478343">
              <a:spcBef>
                <a:spcPts val="0"/>
              </a:spcBef>
              <a:buClrTx/>
              <a:buSzPct val="100000"/>
              <a:buFont typeface="+mj-lt"/>
              <a:buAutoNum type="arabicPeriod"/>
              <a:defRPr sz="40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26062" y="6332196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43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18361" y="357718"/>
            <a:ext cx="8129119" cy="5708649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7300" baseline="0"/>
            </a:lvl1pPr>
            <a:lvl2pPr>
              <a:lnSpc>
                <a:spcPct val="85000"/>
              </a:lnSpc>
              <a:spcBef>
                <a:spcPts val="0"/>
              </a:spcBef>
              <a:defRPr sz="7300"/>
            </a:lvl2pPr>
            <a:lvl3pPr>
              <a:defRPr sz="7300"/>
            </a:lvl3pPr>
            <a:lvl4pPr>
              <a:defRPr sz="7300"/>
            </a:lvl4pPr>
            <a:lvl5pPr>
              <a:defRPr sz="73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26062" y="6332196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9101" y="1579035"/>
            <a:ext cx="5289240" cy="4487332"/>
          </a:xfrm>
        </p:spPr>
        <p:txBody>
          <a:bodyPr>
            <a:normAutofit/>
          </a:bodyPr>
          <a:lstStyle>
            <a:lvl1pPr>
              <a:defRPr sz="1900" baseline="0"/>
            </a:lvl1pPr>
            <a:lvl2pPr>
              <a:defRPr sz="1900" baseline="0">
                <a:solidFill>
                  <a:schemeClr val="tx1"/>
                </a:solidFill>
              </a:defRPr>
            </a:lvl2pPr>
            <a:lvl3pPr>
              <a:defRPr sz="1900" baseline="0">
                <a:solidFill>
                  <a:schemeClr val="tx1"/>
                </a:solidFill>
              </a:defRPr>
            </a:lvl3pPr>
            <a:lvl4pPr>
              <a:defRPr sz="1900" baseline="0">
                <a:solidFill>
                  <a:schemeClr val="tx1"/>
                </a:solidFill>
              </a:defRPr>
            </a:lvl4pPr>
            <a:lvl5pPr>
              <a:defRPr sz="1900" baseline="0">
                <a:solidFill>
                  <a:schemeClr val="tx1"/>
                </a:solidFill>
              </a:defRPr>
            </a:lvl5pPr>
            <a:lvl6pPr>
              <a:defRPr sz="19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86393" y="1578265"/>
            <a:ext cx="5286507" cy="4485891"/>
          </a:xfrm>
        </p:spPr>
        <p:txBody>
          <a:bodyPr>
            <a:normAutofit/>
          </a:bodyPr>
          <a:lstStyle>
            <a:lvl1pPr>
              <a:defRPr sz="1900"/>
            </a:lvl1pPr>
            <a:lvl2pPr>
              <a:defRPr sz="1900">
                <a:solidFill>
                  <a:schemeClr val="tx1"/>
                </a:solidFill>
              </a:defRPr>
            </a:lvl2pPr>
            <a:lvl3pPr>
              <a:defRPr sz="1900">
                <a:solidFill>
                  <a:schemeClr val="tx1"/>
                </a:solidFill>
              </a:defRPr>
            </a:lvl3pPr>
            <a:lvl4pPr>
              <a:defRPr sz="1900">
                <a:solidFill>
                  <a:schemeClr val="tx1"/>
                </a:solidFill>
              </a:defRPr>
            </a:lvl4pPr>
            <a:lvl5pPr>
              <a:defRPr sz="1900">
                <a:solidFill>
                  <a:schemeClr val="tx1"/>
                </a:solidFill>
              </a:defRPr>
            </a:lvl5pPr>
            <a:lvl6pPr>
              <a:defRPr sz="19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26062" y="6332196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0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307036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54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26062" y="6332196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28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2187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91481" y="1772816"/>
            <a:ext cx="9409873" cy="936000"/>
          </a:xfrm>
        </p:spPr>
        <p:txBody>
          <a:bodyPr/>
          <a:lstStyle>
            <a:lvl1pPr algn="l">
              <a:defRPr sz="6700">
                <a:latin typeface="Helvetica 35 Thin" pitchFamily="34" charset="0"/>
              </a:defRPr>
            </a:lvl1pPr>
          </a:lstStyle>
          <a:p>
            <a:r>
              <a:rPr lang="fr-FR" dirty="0" smtClean="0"/>
              <a:t>modifiez le texte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50537" y="4393968"/>
            <a:ext cx="9446400" cy="5472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 smtClean="0"/>
              <a:t>nom de l’auteur – nom de l’entité date, présentation à </a:t>
            </a:r>
            <a:r>
              <a:rPr lang="fr-FR" noProof="0" dirty="0" err="1" smtClean="0"/>
              <a:t>xyz</a:t>
            </a:r>
            <a:endParaRPr lang="fr-FR" noProof="0" dirty="0" smtClean="0"/>
          </a:p>
        </p:txBody>
      </p:sp>
      <p:sp>
        <p:nvSpPr>
          <p:cNvPr id="7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81" y="2714620"/>
            <a:ext cx="9407151" cy="93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lang="fr-FR" sz="6700" dirty="0" smtClean="0">
                <a:solidFill>
                  <a:schemeClr val="tx1"/>
                </a:solidFill>
                <a:latin typeface="Helvetica 35 Thin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fr-FR" dirty="0" smtClean="0"/>
              <a:t>usage interne</a:t>
            </a:r>
          </a:p>
        </p:txBody>
      </p:sp>
    </p:spTree>
    <p:extLst>
      <p:ext uri="{BB962C8B-B14F-4D97-AF65-F5344CB8AC3E}">
        <p14:creationId xmlns:p14="http://schemas.microsoft.com/office/powerpoint/2010/main" val="177249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nsition fond noi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9916" y="2996952"/>
            <a:ext cx="9446400" cy="982800"/>
          </a:xfrm>
        </p:spPr>
        <p:txBody>
          <a:bodyPr/>
          <a:lstStyle>
            <a:lvl1pPr algn="l">
              <a:defRPr sz="5200">
                <a:latin typeface="Helvetica 35 Thin" pitchFamily="34" charset="0"/>
              </a:defRPr>
            </a:lvl1pPr>
          </a:lstStyle>
          <a:p>
            <a:pPr lvl="0"/>
            <a:r>
              <a:rPr lang="fr-FR" dirty="0" smtClean="0"/>
              <a:t>page de transition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3540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9100" y="1579034"/>
            <a:ext cx="11353800" cy="4487333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80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9102" y="357719"/>
            <a:ext cx="6437997" cy="3069165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73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7734300" y="355602"/>
            <a:ext cx="4038600" cy="453813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4250" y="3605525"/>
            <a:ext cx="6441580" cy="1288208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241294" indent="-241294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542386" indent="-254394" algn="l">
              <a:spcBef>
                <a:spcPts val="448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791980" indent="-230394" algn="l">
              <a:spcBef>
                <a:spcPts val="32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1065573" indent="-254394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418048" y="5645152"/>
            <a:ext cx="817033" cy="817033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en-GB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587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9101" y="357717"/>
            <a:ext cx="11353799" cy="5708649"/>
          </a:xfrm>
        </p:spPr>
        <p:txBody>
          <a:bodyPr/>
          <a:lstStyle>
            <a:lvl1pPr>
              <a:spcBef>
                <a:spcPts val="0"/>
              </a:spcBef>
              <a:defRPr sz="4000"/>
            </a:lvl1pPr>
            <a:lvl2pPr marL="478355" indent="-478355">
              <a:spcBef>
                <a:spcPts val="0"/>
              </a:spcBef>
              <a:buClrTx/>
              <a:buSzPct val="100000"/>
              <a:buFont typeface="+mj-lt"/>
              <a:buAutoNum type="arabicPeriod"/>
              <a:defRPr sz="40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26061" y="6332195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7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33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18359" y="357717"/>
            <a:ext cx="8129119" cy="5708649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7300" baseline="0"/>
            </a:lvl1pPr>
            <a:lvl2pPr>
              <a:lnSpc>
                <a:spcPct val="85000"/>
              </a:lnSpc>
              <a:spcBef>
                <a:spcPts val="0"/>
              </a:spcBef>
              <a:defRPr sz="7300"/>
            </a:lvl2pPr>
            <a:lvl3pPr>
              <a:defRPr sz="7300"/>
            </a:lvl3pPr>
            <a:lvl4pPr>
              <a:defRPr sz="7300"/>
            </a:lvl4pPr>
            <a:lvl5pPr>
              <a:defRPr sz="73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26061" y="6332195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7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5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9101" y="1579034"/>
            <a:ext cx="5289240" cy="4487332"/>
          </a:xfrm>
        </p:spPr>
        <p:txBody>
          <a:bodyPr>
            <a:normAutofit/>
          </a:bodyPr>
          <a:lstStyle>
            <a:lvl1pPr>
              <a:defRPr sz="1900" baseline="0"/>
            </a:lvl1pPr>
            <a:lvl2pPr>
              <a:defRPr sz="1900" baseline="0">
                <a:solidFill>
                  <a:schemeClr val="tx1"/>
                </a:solidFill>
              </a:defRPr>
            </a:lvl2pPr>
            <a:lvl3pPr>
              <a:defRPr sz="1900" baseline="0">
                <a:solidFill>
                  <a:schemeClr val="tx1"/>
                </a:solidFill>
              </a:defRPr>
            </a:lvl3pPr>
            <a:lvl4pPr>
              <a:defRPr sz="1900" baseline="0">
                <a:solidFill>
                  <a:schemeClr val="tx1"/>
                </a:solidFill>
              </a:defRPr>
            </a:lvl4pPr>
            <a:lvl5pPr>
              <a:defRPr sz="1900" baseline="0">
                <a:solidFill>
                  <a:schemeClr val="tx1"/>
                </a:solidFill>
              </a:defRPr>
            </a:lvl5pPr>
            <a:lvl6pPr>
              <a:defRPr sz="19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86393" y="1578264"/>
            <a:ext cx="5286507" cy="4485891"/>
          </a:xfrm>
        </p:spPr>
        <p:txBody>
          <a:bodyPr>
            <a:normAutofit/>
          </a:bodyPr>
          <a:lstStyle>
            <a:lvl1pPr>
              <a:defRPr sz="1900"/>
            </a:lvl1pPr>
            <a:lvl2pPr>
              <a:defRPr sz="1900">
                <a:solidFill>
                  <a:schemeClr val="tx1"/>
                </a:solidFill>
              </a:defRPr>
            </a:lvl2pPr>
            <a:lvl3pPr>
              <a:defRPr sz="1900">
                <a:solidFill>
                  <a:schemeClr val="tx1"/>
                </a:solidFill>
              </a:defRPr>
            </a:lvl3pPr>
            <a:lvl4pPr>
              <a:defRPr sz="1900">
                <a:solidFill>
                  <a:schemeClr val="tx1"/>
                </a:solidFill>
              </a:defRPr>
            </a:lvl4pPr>
            <a:lvl5pPr>
              <a:defRPr sz="1900">
                <a:solidFill>
                  <a:schemeClr val="tx1"/>
                </a:solidFill>
              </a:defRPr>
            </a:lvl5pPr>
            <a:lvl6pPr>
              <a:defRPr sz="19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26061" y="6332195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7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4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102099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0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26061" y="6332195"/>
            <a:ext cx="101149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70"/>
            <a:r>
              <a:rPr lang="fr-FR" sz="1100" dirty="0" smtClean="0">
                <a:solidFill>
                  <a:srgbClr val="FF7900"/>
                </a:solidFill>
              </a:rPr>
              <a:t>Interne Orange</a:t>
            </a:r>
            <a:endParaRPr lang="fr-FR" sz="1100" dirty="0">
              <a:solidFill>
                <a:srgbClr val="FF7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22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91480" y="1772816"/>
            <a:ext cx="9409873" cy="936000"/>
          </a:xfrm>
        </p:spPr>
        <p:txBody>
          <a:bodyPr/>
          <a:lstStyle>
            <a:lvl1pPr algn="l">
              <a:defRPr sz="6700">
                <a:latin typeface="Helvetica 35 Thin" pitchFamily="34" charset="0"/>
              </a:defRPr>
            </a:lvl1pPr>
          </a:lstStyle>
          <a:p>
            <a:r>
              <a:rPr lang="fr-FR" dirty="0" smtClean="0"/>
              <a:t>modifiez le texte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50537" y="4393968"/>
            <a:ext cx="9446400" cy="5472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 smtClean="0"/>
              <a:t>nom de l’auteur – nom de l’entité date, présentation à </a:t>
            </a:r>
            <a:r>
              <a:rPr lang="fr-FR" noProof="0" dirty="0" err="1" smtClean="0"/>
              <a:t>xyz</a:t>
            </a:r>
            <a:endParaRPr lang="fr-FR" noProof="0" dirty="0" smtClean="0"/>
          </a:p>
        </p:txBody>
      </p:sp>
      <p:sp>
        <p:nvSpPr>
          <p:cNvPr id="7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9" y="2714620"/>
            <a:ext cx="9407151" cy="93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lang="fr-FR" sz="6700" dirty="0" smtClean="0">
                <a:solidFill>
                  <a:schemeClr val="tx1"/>
                </a:solidFill>
                <a:latin typeface="Helvetica 35 Thin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fr-FR" dirty="0" smtClean="0"/>
              <a:t>usage interne</a:t>
            </a:r>
          </a:p>
        </p:txBody>
      </p:sp>
    </p:spTree>
    <p:extLst>
      <p:ext uri="{BB962C8B-B14F-4D97-AF65-F5344CB8AC3E}">
        <p14:creationId xmlns:p14="http://schemas.microsoft.com/office/powerpoint/2010/main" val="2107128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nsition fond noi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9916" y="2996952"/>
            <a:ext cx="9446400" cy="982800"/>
          </a:xfrm>
        </p:spPr>
        <p:txBody>
          <a:bodyPr/>
          <a:lstStyle>
            <a:lvl1pPr algn="l">
              <a:defRPr sz="5200">
                <a:latin typeface="Helvetica 35 Thin" pitchFamily="34" charset="0"/>
              </a:defRPr>
            </a:lvl1pPr>
          </a:lstStyle>
          <a:p>
            <a:pPr lvl="0"/>
            <a:r>
              <a:rPr lang="fr-FR" dirty="0" smtClean="0"/>
              <a:t>page de transition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3475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1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0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0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64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0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6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6D2A-F482-7749-90A9-36D0457A2719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524BE-E32B-1C4D-81A8-AE13F9E2D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90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100" y="356660"/>
            <a:ext cx="11353800" cy="9916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100" y="1579035"/>
            <a:ext cx="11353800" cy="44873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419100" y="6047315"/>
            <a:ext cx="366680" cy="446615"/>
          </a:xfrm>
          <a:prstGeom prst="rect">
            <a:avLst/>
          </a:prstGeom>
        </p:spPr>
        <p:txBody>
          <a:bodyPr wrap="square" lIns="96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lnSpc>
                <a:spcPct val="85000"/>
              </a:lnSpc>
              <a:spcAft>
                <a:spcPts val="1600"/>
              </a:spcAft>
              <a:buClr>
                <a:srgbClr val="FFFFFF"/>
              </a:buClr>
              <a:defRPr/>
            </a:pPr>
            <a:endParaRPr sz="1100" dirty="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834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1219140" rtl="0" eaLnBrk="1" latinLnBrk="0" hangingPunct="1">
        <a:lnSpc>
          <a:spcPct val="90000"/>
        </a:lnSpc>
        <a:spcBef>
          <a:spcPct val="0"/>
        </a:spcBef>
        <a:buNone/>
        <a:defRPr sz="2700" kern="1200" spc="-27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1219140" rtl="0" eaLnBrk="1" latinLnBrk="0" hangingPunct="1">
        <a:lnSpc>
          <a:spcPct val="90000"/>
        </a:lnSpc>
        <a:spcBef>
          <a:spcPts val="8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900" kern="1200" spc="-27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1219140" rtl="0" eaLnBrk="1" latinLnBrk="0" hangingPunct="1">
        <a:lnSpc>
          <a:spcPct val="90000"/>
        </a:lnSpc>
        <a:spcBef>
          <a:spcPts val="800"/>
        </a:spcBef>
        <a:buClr>
          <a:schemeClr val="bg1"/>
        </a:buClr>
        <a:buSzPct val="25000"/>
        <a:buFont typeface="Calibri" panose="020F0502020204030204" pitchFamily="34" charset="0"/>
        <a:buNone/>
        <a:defRPr sz="1900" kern="1200" spc="-27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241289" indent="-241289" algn="l" defTabSz="121914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Font typeface="Wingdings" panose="05000000000000000000" pitchFamily="2" charset="2"/>
        <a:buChar char="§"/>
        <a:defRPr sz="1900" kern="1200" spc="-27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543957" indent="-253988" algn="l" defTabSz="121914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900" kern="1200" spc="-27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793711" indent="-230706" algn="l" defTabSz="121914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900" kern="1200" spc="-27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1066747" indent="-253988" algn="l" defTabSz="1219140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100" y="356659"/>
            <a:ext cx="11353800" cy="9916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100" y="1579034"/>
            <a:ext cx="11353800" cy="44873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419100" y="6047314"/>
            <a:ext cx="366680" cy="446615"/>
          </a:xfrm>
          <a:prstGeom prst="rect">
            <a:avLst/>
          </a:prstGeom>
        </p:spPr>
        <p:txBody>
          <a:bodyPr wrap="square" lIns="96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85000"/>
              </a:lnSpc>
              <a:spcAft>
                <a:spcPts val="1600"/>
              </a:spcAft>
              <a:buClr>
                <a:srgbClr val="FFFFFF"/>
              </a:buClr>
              <a:defRPr/>
            </a:pPr>
            <a:endParaRPr sz="1100" dirty="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05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1219170" rtl="0" eaLnBrk="1" latinLnBrk="0" hangingPunct="1">
        <a:lnSpc>
          <a:spcPct val="90000"/>
        </a:lnSpc>
        <a:spcBef>
          <a:spcPct val="0"/>
        </a:spcBef>
        <a:buNone/>
        <a:defRPr sz="2700" kern="1200" spc="-27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90000"/>
        </a:lnSpc>
        <a:spcBef>
          <a:spcPts val="8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900" kern="1200" spc="-27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1219170" rtl="0" eaLnBrk="1" latinLnBrk="0" hangingPunct="1">
        <a:lnSpc>
          <a:spcPct val="90000"/>
        </a:lnSpc>
        <a:spcBef>
          <a:spcPts val="800"/>
        </a:spcBef>
        <a:buClr>
          <a:schemeClr val="bg1"/>
        </a:buClr>
        <a:buSzPct val="25000"/>
        <a:buFont typeface="Calibri" panose="020F0502020204030204" pitchFamily="34" charset="0"/>
        <a:buNone/>
        <a:defRPr sz="1900" kern="1200" spc="-27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241294" indent="-241294" algn="l" defTabSz="121917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Font typeface="Wingdings" panose="05000000000000000000" pitchFamily="2" charset="2"/>
        <a:buChar char="§"/>
        <a:defRPr sz="1900" kern="1200" spc="-27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543970" indent="-253994" algn="l" defTabSz="121917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900" kern="1200" spc="-27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793731" indent="-230712" algn="l" defTabSz="121917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900" kern="1200" spc="-27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1066773" indent="-253994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ownload/attachments/8227019/D00135_001_Amend%20MEF55-OperationalThreads%20AD%201_Mayer.pdf?api=v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TMF 640/641</a:t>
            </a:r>
            <a:endParaRPr lang="en-US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1350537" y="4393971"/>
            <a:ext cx="9446400" cy="8193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 35 Thin" panose="020B0403020202020204" pitchFamily="34" charset="0"/>
              </a:rPr>
              <a:t>December 2017</a:t>
            </a:r>
            <a:endParaRPr lang="en-US" dirty="0">
              <a:latin typeface="Helvetica 35 Thin" panose="020B0403020202020204" pitchFamily="34" charset="0"/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3900" dirty="0"/>
              <a:t>API Analysis </a:t>
            </a:r>
            <a:endParaRPr lang="en-US" sz="39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210" y="5746914"/>
            <a:ext cx="955607" cy="94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37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507124" y="274146"/>
            <a:ext cx="10515600" cy="53975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Helvetica 65 Medium" panose="020B0604020202020204" pitchFamily="34" charset="0"/>
              </a:rPr>
              <a:t>How to motorize service request between BUS:SOF</a:t>
            </a:r>
            <a:endParaRPr lang="en-US" sz="2400" dirty="0">
              <a:solidFill>
                <a:schemeClr val="accent2"/>
              </a:solidFill>
              <a:latin typeface="Helvetica 65 Medium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59" y="949329"/>
            <a:ext cx="8113541" cy="575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434963" y="4230095"/>
            <a:ext cx="1407381" cy="318052"/>
          </a:xfrm>
          <a:prstGeom prst="roundRect">
            <a:avLst/>
          </a:prstGeom>
          <a:solidFill>
            <a:schemeClr val="accent2">
              <a:lumMod val="20000"/>
              <a:lumOff val="80000"/>
              <a:alpha val="38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540700">
            <a:off x="1358507" y="3638334"/>
            <a:ext cx="2099144" cy="3737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91329" y="1328953"/>
            <a:ext cx="8332731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100" dirty="0"/>
              <a:t>Flow source:</a:t>
            </a:r>
          </a:p>
          <a:p>
            <a:r>
              <a:rPr lang="en-US" sz="1100" dirty="0">
                <a:hlinkClick r:id="rId3"/>
              </a:rPr>
              <a:t>https://</a:t>
            </a:r>
            <a:r>
              <a:rPr lang="en-US" sz="1100" dirty="0">
                <a:hlinkClick r:id="rId3"/>
              </a:rPr>
              <a:t>wiki.onap.org/download/attachments/8227019/D00135_001_Amend%20MEF55-OperationalThreads%20AD%201_Mayer.pdf?api=v2</a:t>
            </a:r>
            <a:r>
              <a:rPr lang="en-US" sz="1100" dirty="0"/>
              <a:t> 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10875" y="2680855"/>
            <a:ext cx="2046128" cy="60016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100" dirty="0"/>
              <a:t>Which API to use for this interaction between SP BUS and SP SOF ?</a:t>
            </a:r>
          </a:p>
        </p:txBody>
      </p:sp>
    </p:spTree>
    <p:extLst>
      <p:ext uri="{BB962C8B-B14F-4D97-AF65-F5344CB8AC3E}">
        <p14:creationId xmlns:p14="http://schemas.microsoft.com/office/powerpoint/2010/main" val="301464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431802"/>
            <a:ext cx="10515600" cy="53975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Helvetica 65 Medium" panose="020B0604020202020204" pitchFamily="34" charset="0"/>
              </a:rPr>
              <a:t>TMF 640 Activation &amp; </a:t>
            </a:r>
            <a:r>
              <a:rPr lang="en-US" sz="2400" dirty="0">
                <a:solidFill>
                  <a:schemeClr val="accent2"/>
                </a:solidFill>
                <a:latin typeface="Helvetica 65 Medium" panose="020B0604020202020204" pitchFamily="34" charset="0"/>
              </a:rPr>
              <a:t>C</a:t>
            </a:r>
            <a:r>
              <a:rPr lang="en-US" sz="2400" dirty="0">
                <a:solidFill>
                  <a:schemeClr val="accent2"/>
                </a:solidFill>
                <a:latin typeface="Helvetica 65 Medium" panose="020B0604020202020204" pitchFamily="34" charset="0"/>
              </a:rPr>
              <a:t>onfiguration</a:t>
            </a:r>
            <a:endParaRPr lang="en-US" sz="2400" dirty="0">
              <a:solidFill>
                <a:schemeClr val="accent2"/>
              </a:solidFill>
              <a:latin typeface="Helvetica 65 Medium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524250" y="1681163"/>
            <a:ext cx="2038351" cy="177641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1057275" y="1933575"/>
            <a:ext cx="2143125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1951" y="2380774"/>
            <a:ext cx="3162300" cy="124649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Create a new service</a:t>
            </a:r>
          </a:p>
          <a:p>
            <a:r>
              <a:rPr lang="en-US" sz="1500" dirty="0"/>
              <a:t>(name, description, type, version, state, </a:t>
            </a:r>
            <a:r>
              <a:rPr lang="en-US" sz="1500" dirty="0" err="1"/>
              <a:t>serviceSpec</a:t>
            </a:r>
            <a:r>
              <a:rPr lang="en-US" sz="1500" dirty="0"/>
              <a:t>, </a:t>
            </a:r>
            <a:r>
              <a:rPr lang="en-US" sz="1500" dirty="0" err="1"/>
              <a:t>serviceCharacteristic</a:t>
            </a:r>
            <a:r>
              <a:rPr lang="en-US" sz="1500" dirty="0"/>
              <a:t>(*), relationship, relatedParty, </a:t>
            </a:r>
            <a:r>
              <a:rPr lang="en-US" sz="1500" dirty="0" err="1"/>
              <a:t>supportingService</a:t>
            </a:r>
            <a:r>
              <a:rPr lang="en-US" sz="1500" dirty="0"/>
              <a:t>)</a:t>
            </a:r>
            <a:endParaRPr lang="en-US" sz="1500" dirty="0"/>
          </a:p>
        </p:txBody>
      </p:sp>
      <p:sp>
        <p:nvSpPr>
          <p:cNvPr id="9" name="Rounded Rectangle 8"/>
          <p:cNvSpPr/>
          <p:nvPr/>
        </p:nvSpPr>
        <p:spPr>
          <a:xfrm>
            <a:off x="3524250" y="4090987"/>
            <a:ext cx="2038351" cy="193833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09975" y="4264700"/>
            <a:ext cx="1866900" cy="147732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dirty="0"/>
              <a:t>i</a:t>
            </a:r>
            <a:r>
              <a:rPr lang="en-US" sz="1500" b="1" dirty="0"/>
              <a:t>d: 12sd-ty45-oi12</a:t>
            </a:r>
          </a:p>
          <a:p>
            <a:r>
              <a:rPr lang="en-US" sz="1500" dirty="0"/>
              <a:t>s</a:t>
            </a:r>
            <a:r>
              <a:rPr lang="en-US" sz="1500" dirty="0"/>
              <a:t>tate: reserved</a:t>
            </a:r>
          </a:p>
          <a:p>
            <a:r>
              <a:rPr lang="en-US" sz="1500" dirty="0" err="1"/>
              <a:t>serviceSpec</a:t>
            </a:r>
            <a:r>
              <a:rPr lang="en-US" sz="1500" dirty="0"/>
              <a:t>: s4569</a:t>
            </a:r>
          </a:p>
          <a:p>
            <a:r>
              <a:rPr lang="en-US" sz="1500" dirty="0"/>
              <a:t>Characteristic…</a:t>
            </a:r>
          </a:p>
          <a:p>
            <a:r>
              <a:rPr lang="en-US" sz="1500" dirty="0"/>
              <a:t>Relationship…</a:t>
            </a:r>
          </a:p>
          <a:p>
            <a:r>
              <a:rPr lang="en-US" sz="1500" dirty="0"/>
              <a:t>Supporting Service..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057275" y="4031336"/>
            <a:ext cx="2143125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71122" y="1681163"/>
            <a:ext cx="1451612" cy="3847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POST service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28725" y="3726416"/>
            <a:ext cx="1900516" cy="3847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FIND/GET service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057275" y="4723834"/>
            <a:ext cx="2143125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61597" y="4436029"/>
            <a:ext cx="1560360" cy="3847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PATCH service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5275" y="5190560"/>
            <a:ext cx="3162300" cy="101566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Modify existing service (change state, change characteristic,  change relationship and/or supporting service)</a:t>
            </a:r>
            <a:endParaRPr lang="en-US" sz="1500" dirty="0"/>
          </a:p>
        </p:txBody>
      </p:sp>
      <p:sp>
        <p:nvSpPr>
          <p:cNvPr id="17" name="Rounded Rectangle 16"/>
          <p:cNvSpPr/>
          <p:nvPr/>
        </p:nvSpPr>
        <p:spPr>
          <a:xfrm>
            <a:off x="7934326" y="1635797"/>
            <a:ext cx="2038351" cy="193833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020051" y="1809510"/>
            <a:ext cx="1866900" cy="147732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dirty="0"/>
              <a:t>i</a:t>
            </a:r>
            <a:r>
              <a:rPr lang="en-US" sz="1500" b="1" dirty="0"/>
              <a:t>d: 12sd-ty45-oi12</a:t>
            </a:r>
          </a:p>
          <a:p>
            <a:r>
              <a:rPr lang="en-US" sz="1500" dirty="0"/>
              <a:t>s</a:t>
            </a:r>
            <a:r>
              <a:rPr lang="en-US" sz="1500" dirty="0"/>
              <a:t>tate: reserved</a:t>
            </a:r>
          </a:p>
          <a:p>
            <a:r>
              <a:rPr lang="en-US" sz="1500" dirty="0" err="1"/>
              <a:t>serviceSpec</a:t>
            </a:r>
            <a:r>
              <a:rPr lang="en-US" sz="1500" dirty="0"/>
              <a:t>: s4569</a:t>
            </a:r>
          </a:p>
          <a:p>
            <a:r>
              <a:rPr lang="en-US" sz="1500" dirty="0"/>
              <a:t>Characteristic…</a:t>
            </a:r>
          </a:p>
          <a:p>
            <a:r>
              <a:rPr lang="en-US" sz="1500" dirty="0"/>
              <a:t>Relationship…</a:t>
            </a:r>
          </a:p>
          <a:p>
            <a:r>
              <a:rPr lang="en-US" sz="1500" dirty="0"/>
              <a:t>Supporting Service..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5143501" y="1933575"/>
            <a:ext cx="2857499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8001001" y="4095749"/>
            <a:ext cx="2038351" cy="193833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086726" y="4269462"/>
            <a:ext cx="1866900" cy="170815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b="1" dirty="0"/>
              <a:t>i</a:t>
            </a:r>
            <a:r>
              <a:rPr lang="en-US" sz="1500" b="1" dirty="0"/>
              <a:t>d: 12sd-ty45-oi12</a:t>
            </a:r>
          </a:p>
          <a:p>
            <a:r>
              <a:rPr lang="en-US" sz="1500" dirty="0"/>
              <a:t>s</a:t>
            </a:r>
            <a:r>
              <a:rPr lang="en-US" sz="1500" dirty="0"/>
              <a:t>tate: </a:t>
            </a:r>
            <a:r>
              <a:rPr lang="en-US" sz="1500" dirty="0">
                <a:solidFill>
                  <a:srgbClr val="FF0000"/>
                </a:solidFill>
              </a:rPr>
              <a:t>active</a:t>
            </a:r>
          </a:p>
          <a:p>
            <a:r>
              <a:rPr lang="en-US" sz="1500" dirty="0" err="1"/>
              <a:t>serviceSpec</a:t>
            </a:r>
            <a:r>
              <a:rPr lang="en-US" sz="1500" dirty="0"/>
              <a:t>: s4569</a:t>
            </a:r>
          </a:p>
          <a:p>
            <a:r>
              <a:rPr lang="en-US" sz="1500" dirty="0"/>
              <a:t>Characteristic…</a:t>
            </a:r>
            <a:r>
              <a:rPr lang="en-US" sz="1500" dirty="0">
                <a:solidFill>
                  <a:srgbClr val="FF0000"/>
                </a:solidFill>
              </a:rPr>
              <a:t>New value</a:t>
            </a:r>
          </a:p>
          <a:p>
            <a:r>
              <a:rPr lang="en-US" sz="1500" dirty="0"/>
              <a:t>Relationship…</a:t>
            </a:r>
          </a:p>
          <a:p>
            <a:r>
              <a:rPr lang="en-US" sz="1500" dirty="0"/>
              <a:t>Supporting Service..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5381626" y="4723832"/>
            <a:ext cx="2705100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76250" y="6430297"/>
            <a:ext cx="5000625" cy="3231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DELETE operation should be kept for AMDIN user</a:t>
            </a:r>
            <a:endParaRPr lang="en-US" sz="1500" dirty="0"/>
          </a:p>
        </p:txBody>
      </p:sp>
      <p:sp>
        <p:nvSpPr>
          <p:cNvPr id="24" name="Right Arrow 23"/>
          <p:cNvSpPr/>
          <p:nvPr/>
        </p:nvSpPr>
        <p:spPr>
          <a:xfrm flipH="1">
            <a:off x="6905625" y="2961142"/>
            <a:ext cx="1181100" cy="466725"/>
          </a:xfrm>
          <a:prstGeom prst="rightArrow">
            <a:avLst/>
          </a:prstGeom>
          <a:solidFill>
            <a:schemeClr val="bg1"/>
          </a:solidFill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flipH="1">
            <a:off x="6981825" y="5489939"/>
            <a:ext cx="1181100" cy="466725"/>
          </a:xfrm>
          <a:prstGeom prst="rightArrow">
            <a:avLst/>
          </a:prstGeom>
          <a:solidFill>
            <a:schemeClr val="bg1"/>
          </a:solidFill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895977" y="2936375"/>
            <a:ext cx="1600199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Creation notification</a:t>
            </a:r>
            <a:endParaRPr lang="en-US" sz="1500" dirty="0"/>
          </a:p>
        </p:txBody>
      </p:sp>
      <p:sp>
        <p:nvSpPr>
          <p:cNvPr id="27" name="TextBox 26"/>
          <p:cNvSpPr txBox="1"/>
          <p:nvPr/>
        </p:nvSpPr>
        <p:spPr>
          <a:xfrm>
            <a:off x="5895975" y="5956664"/>
            <a:ext cx="1600199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Update notification</a:t>
            </a:r>
            <a:endParaRPr lang="en-US" sz="1500" dirty="0"/>
          </a:p>
        </p:txBody>
      </p:sp>
      <p:sp>
        <p:nvSpPr>
          <p:cNvPr id="29" name="Rounded Rectangle 28"/>
          <p:cNvSpPr/>
          <p:nvPr/>
        </p:nvSpPr>
        <p:spPr>
          <a:xfrm>
            <a:off x="10844214" y="137721"/>
            <a:ext cx="1019175" cy="65285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Service inventory instance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131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Helvetica 65 Medium" panose="020B0604020202020204" pitchFamily="34" charset="0"/>
              </a:rPr>
              <a:t>TMF 641 Service Order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933699" y="1681162"/>
            <a:ext cx="4524376" cy="43862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71500" y="1933575"/>
            <a:ext cx="2143125" cy="46672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1951" y="2380774"/>
            <a:ext cx="3162300" cy="3231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Create a new service order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8124824" y="4355185"/>
            <a:ext cx="1638301" cy="114097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210549" y="4371677"/>
            <a:ext cx="1381123" cy="1107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100" b="1" dirty="0"/>
              <a:t>i</a:t>
            </a:r>
            <a:r>
              <a:rPr lang="en-US" sz="1100" b="1" dirty="0"/>
              <a:t>d: 12sd-ty45-oi13</a:t>
            </a:r>
          </a:p>
          <a:p>
            <a:r>
              <a:rPr lang="en-US" sz="1100" dirty="0"/>
              <a:t>s</a:t>
            </a:r>
            <a:r>
              <a:rPr lang="en-US" sz="1100" dirty="0"/>
              <a:t>tate: reserved</a:t>
            </a:r>
          </a:p>
          <a:p>
            <a:r>
              <a:rPr lang="en-US" sz="1100" dirty="0" err="1"/>
              <a:t>serviceSpec</a:t>
            </a:r>
            <a:r>
              <a:rPr lang="en-US" sz="1100" dirty="0"/>
              <a:t>: s4569</a:t>
            </a:r>
          </a:p>
          <a:p>
            <a:r>
              <a:rPr lang="en-US" sz="1100" dirty="0"/>
              <a:t>Characteristic…</a:t>
            </a:r>
          </a:p>
          <a:p>
            <a:r>
              <a:rPr lang="en-US" sz="1100" dirty="0"/>
              <a:t>Relationship…</a:t>
            </a:r>
          </a:p>
          <a:p>
            <a:r>
              <a:rPr lang="en-US" sz="1100" dirty="0"/>
              <a:t>Supporting Service..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495300" y="4355187"/>
            <a:ext cx="2143125" cy="46672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5347" y="1681163"/>
            <a:ext cx="2030167" cy="3847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POST serviceOrder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1525" y="4050266"/>
            <a:ext cx="1151273" cy="3847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FIND/GET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495300" y="5047684"/>
            <a:ext cx="2143125" cy="46672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99622" y="4788454"/>
            <a:ext cx="811115" cy="3847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PATCH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1944" y="5514409"/>
            <a:ext cx="2509837" cy="7848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Modify service order in progress (could be denied if PONR reached)</a:t>
            </a:r>
            <a:endParaRPr lang="en-US" sz="1500" dirty="0"/>
          </a:p>
        </p:txBody>
      </p:sp>
      <p:sp>
        <p:nvSpPr>
          <p:cNvPr id="17" name="Rounded Rectangle 16"/>
          <p:cNvSpPr/>
          <p:nvPr/>
        </p:nvSpPr>
        <p:spPr>
          <a:xfrm>
            <a:off x="10650507" y="1824038"/>
            <a:ext cx="1485899" cy="110257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696573" y="1806113"/>
            <a:ext cx="1438275" cy="1107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100" b="1" dirty="0"/>
              <a:t>i</a:t>
            </a:r>
            <a:r>
              <a:rPr lang="en-US" sz="1100" b="1" dirty="0"/>
              <a:t>d: 12sd-ty45-oi12</a:t>
            </a:r>
          </a:p>
          <a:p>
            <a:r>
              <a:rPr lang="en-US" sz="1100" dirty="0"/>
              <a:t>s</a:t>
            </a:r>
            <a:r>
              <a:rPr lang="en-US" sz="1100" dirty="0"/>
              <a:t>tate: active</a:t>
            </a:r>
          </a:p>
          <a:p>
            <a:r>
              <a:rPr lang="en-US" sz="1100" dirty="0" err="1"/>
              <a:t>serviceSpec</a:t>
            </a:r>
            <a:r>
              <a:rPr lang="en-US" sz="1100" dirty="0"/>
              <a:t>: s4569</a:t>
            </a:r>
          </a:p>
          <a:p>
            <a:r>
              <a:rPr lang="en-US" sz="1100" dirty="0"/>
              <a:t>Characteristic…</a:t>
            </a:r>
          </a:p>
          <a:p>
            <a:r>
              <a:rPr lang="en-US" sz="1100" dirty="0"/>
              <a:t>Relationship…</a:t>
            </a:r>
          </a:p>
          <a:p>
            <a:r>
              <a:rPr lang="en-US" sz="1100" dirty="0"/>
              <a:t>Supporting Service..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598209" y="4355185"/>
            <a:ext cx="1536641" cy="12833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0725149" y="4361244"/>
            <a:ext cx="1333499" cy="127727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100" b="1" dirty="0"/>
              <a:t>i</a:t>
            </a:r>
            <a:r>
              <a:rPr lang="en-US" sz="1100" b="1" dirty="0"/>
              <a:t>d: 12sd-ty45-oi13</a:t>
            </a:r>
          </a:p>
          <a:p>
            <a:r>
              <a:rPr lang="en-US" sz="1100" dirty="0"/>
              <a:t>s</a:t>
            </a:r>
            <a:r>
              <a:rPr lang="en-US" sz="1100" dirty="0"/>
              <a:t>tate: </a:t>
            </a:r>
            <a:r>
              <a:rPr lang="en-US" sz="1100" dirty="0">
                <a:solidFill>
                  <a:srgbClr val="FF0000"/>
                </a:solidFill>
              </a:rPr>
              <a:t>active</a:t>
            </a:r>
          </a:p>
          <a:p>
            <a:r>
              <a:rPr lang="en-US" sz="1100" dirty="0" err="1"/>
              <a:t>serviceSpec</a:t>
            </a:r>
            <a:r>
              <a:rPr lang="en-US" sz="1100" dirty="0"/>
              <a:t>: s4569</a:t>
            </a:r>
          </a:p>
          <a:p>
            <a:r>
              <a:rPr lang="en-US" sz="1100" dirty="0"/>
              <a:t>Characteristic…</a:t>
            </a:r>
            <a:r>
              <a:rPr lang="en-US" sz="1100" dirty="0">
                <a:solidFill>
                  <a:srgbClr val="FF0000"/>
                </a:solidFill>
              </a:rPr>
              <a:t>New value</a:t>
            </a:r>
          </a:p>
          <a:p>
            <a:r>
              <a:rPr lang="en-US" sz="1100" dirty="0"/>
              <a:t>Relationship…</a:t>
            </a:r>
          </a:p>
          <a:p>
            <a:r>
              <a:rPr lang="en-US" sz="1100" dirty="0"/>
              <a:t>Supporting Service..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6250" y="6430297"/>
            <a:ext cx="5000625" cy="3231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DELETE operation should be kept for ADMIN user</a:t>
            </a:r>
            <a:endParaRPr lang="en-US" sz="1500" dirty="0"/>
          </a:p>
        </p:txBody>
      </p:sp>
      <p:sp>
        <p:nvSpPr>
          <p:cNvPr id="24" name="Rounded Rectangle 23"/>
          <p:cNvSpPr/>
          <p:nvPr/>
        </p:nvSpPr>
        <p:spPr>
          <a:xfrm>
            <a:off x="4593435" y="1821893"/>
            <a:ext cx="2788444" cy="9618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4593434" y="3151700"/>
            <a:ext cx="2788444" cy="8212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4593435" y="4639864"/>
            <a:ext cx="2788444" cy="8212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986087" y="1933575"/>
            <a:ext cx="1866900" cy="147732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externalId</a:t>
            </a:r>
          </a:p>
          <a:p>
            <a:r>
              <a:rPr lang="en-US" sz="1500" dirty="0" err="1"/>
              <a:t>requestedStardDate</a:t>
            </a:r>
            <a:endParaRPr lang="en-US" sz="1500" dirty="0"/>
          </a:p>
          <a:p>
            <a:r>
              <a:rPr lang="en-US" sz="1500" dirty="0" err="1"/>
              <a:t>orderRelationship</a:t>
            </a:r>
            <a:endParaRPr lang="en-US" sz="1500" dirty="0"/>
          </a:p>
          <a:p>
            <a:r>
              <a:rPr lang="en-US" sz="1500" dirty="0"/>
              <a:t>relatedParty</a:t>
            </a:r>
          </a:p>
          <a:p>
            <a:r>
              <a:rPr lang="en-US" sz="1500" dirty="0"/>
              <a:t>…</a:t>
            </a:r>
          </a:p>
          <a:p>
            <a:endParaRPr lang="en-US" sz="1500" dirty="0"/>
          </a:p>
        </p:txBody>
      </p:sp>
      <p:sp>
        <p:nvSpPr>
          <p:cNvPr id="28" name="TextBox 27"/>
          <p:cNvSpPr txBox="1"/>
          <p:nvPr/>
        </p:nvSpPr>
        <p:spPr>
          <a:xfrm>
            <a:off x="4636293" y="1901308"/>
            <a:ext cx="2631283" cy="6463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200" b="1" dirty="0"/>
              <a:t>Item #</a:t>
            </a:r>
            <a:r>
              <a:rPr lang="en-US" sz="1200" dirty="0"/>
              <a:t>,</a:t>
            </a:r>
            <a:r>
              <a:rPr lang="en-US" sz="1200" b="1" dirty="0"/>
              <a:t>  </a:t>
            </a:r>
            <a:r>
              <a:rPr lang="en-US" sz="1200" dirty="0"/>
              <a:t>action, </a:t>
            </a:r>
            <a:r>
              <a:rPr lang="en-US" sz="1200" dirty="0" err="1"/>
              <a:t>serviceId</a:t>
            </a:r>
            <a:r>
              <a:rPr lang="en-US" sz="1200" dirty="0"/>
              <a:t>, </a:t>
            </a:r>
            <a:r>
              <a:rPr lang="en-US" sz="1200" dirty="0" err="1"/>
              <a:t>serviceSpec</a:t>
            </a:r>
            <a:r>
              <a:rPr lang="en-US" sz="1200" dirty="0"/>
              <a:t>, service relationship, item relationship, characteristic, service state  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8124826" y="1821893"/>
            <a:ext cx="1466847" cy="96184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9442572" y="2016755"/>
            <a:ext cx="1206379" cy="339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>
            <a:off x="9391829" y="4803501"/>
            <a:ext cx="1206379" cy="339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7067731" y="2036088"/>
            <a:ext cx="1206379" cy="339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7004170" y="4803501"/>
            <a:ext cx="1206379" cy="339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>
            <a:stCxn id="24" idx="2"/>
            <a:endCxn id="25" idx="0"/>
          </p:cNvCxnSpPr>
          <p:nvPr/>
        </p:nvCxnSpPr>
        <p:spPr>
          <a:xfrm flipH="1">
            <a:off x="5987657" y="2783737"/>
            <a:ext cx="1" cy="367963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10650507" y="3130269"/>
            <a:ext cx="1485899" cy="110257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0699689" y="3112343"/>
            <a:ext cx="1438275" cy="1107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100" b="1" dirty="0"/>
              <a:t>i</a:t>
            </a:r>
            <a:r>
              <a:rPr lang="en-US" sz="1100" b="1" dirty="0"/>
              <a:t>d: 1zod-ludo-sdr2</a:t>
            </a:r>
          </a:p>
          <a:p>
            <a:r>
              <a:rPr lang="en-US" sz="1100" dirty="0"/>
              <a:t>s</a:t>
            </a:r>
            <a:r>
              <a:rPr lang="en-US" sz="1100" dirty="0"/>
              <a:t>tate: active</a:t>
            </a:r>
          </a:p>
          <a:p>
            <a:r>
              <a:rPr lang="en-US" sz="1100" dirty="0" err="1"/>
              <a:t>serviceSpec</a:t>
            </a:r>
            <a:r>
              <a:rPr lang="en-US" sz="1100" dirty="0"/>
              <a:t>: 56df</a:t>
            </a:r>
          </a:p>
          <a:p>
            <a:r>
              <a:rPr lang="en-US" sz="1100" dirty="0"/>
              <a:t>Characteristic…</a:t>
            </a:r>
          </a:p>
          <a:p>
            <a:r>
              <a:rPr lang="en-US" sz="1100" dirty="0"/>
              <a:t>Relationship…</a:t>
            </a:r>
          </a:p>
          <a:p>
            <a:r>
              <a:rPr lang="en-US" sz="1100" dirty="0"/>
              <a:t>Supporting Service..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8127941" y="3128124"/>
            <a:ext cx="1466847" cy="96184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9445687" y="3322985"/>
            <a:ext cx="1206379" cy="339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7070845" y="3342320"/>
            <a:ext cx="1206379" cy="339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>
            <a:stCxn id="17" idx="2"/>
            <a:endCxn id="35" idx="0"/>
          </p:cNvCxnSpPr>
          <p:nvPr/>
        </p:nvCxnSpPr>
        <p:spPr>
          <a:xfrm>
            <a:off x="11393456" y="2926611"/>
            <a:ext cx="25371" cy="185732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ight Arrow 40"/>
          <p:cNvSpPr/>
          <p:nvPr/>
        </p:nvSpPr>
        <p:spPr>
          <a:xfrm flipH="1">
            <a:off x="2047875" y="3322986"/>
            <a:ext cx="1181100" cy="466725"/>
          </a:xfrm>
          <a:prstGeom prst="rightArrow">
            <a:avLst/>
          </a:prstGeom>
          <a:solidFill>
            <a:schemeClr val="accent2"/>
          </a:solidFill>
          <a:ln w="3175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071406" y="3151699"/>
            <a:ext cx="1600199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Order progress notification</a:t>
            </a:r>
            <a:endParaRPr lang="en-US" sz="1500" dirty="0"/>
          </a:p>
        </p:txBody>
      </p:sp>
      <p:sp>
        <p:nvSpPr>
          <p:cNvPr id="43" name="Right Arrow 42"/>
          <p:cNvSpPr/>
          <p:nvPr/>
        </p:nvSpPr>
        <p:spPr>
          <a:xfrm flipH="1">
            <a:off x="3893343" y="4724072"/>
            <a:ext cx="1181100" cy="466725"/>
          </a:xfrm>
          <a:prstGeom prst="rightArrow">
            <a:avLst/>
          </a:prstGeom>
          <a:solidFill>
            <a:schemeClr val="accent2"/>
          </a:solidFill>
          <a:ln w="3175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483615" y="5153362"/>
            <a:ext cx="1109820" cy="7848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00" dirty="0"/>
              <a:t>Order item progress notification</a:t>
            </a:r>
            <a:endParaRPr lang="en-US" sz="1500" dirty="0"/>
          </a:p>
        </p:txBody>
      </p:sp>
      <p:sp>
        <p:nvSpPr>
          <p:cNvPr id="40" name="Rounded Rectangle 39"/>
          <p:cNvSpPr/>
          <p:nvPr/>
        </p:nvSpPr>
        <p:spPr>
          <a:xfrm>
            <a:off x="10844214" y="137721"/>
            <a:ext cx="1019175" cy="65285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Service inventory instance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9629777" y="166294"/>
            <a:ext cx="1019175" cy="65285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Service Order</a:t>
            </a:r>
          </a:p>
        </p:txBody>
      </p:sp>
    </p:spTree>
    <p:extLst>
      <p:ext uri="{BB962C8B-B14F-4D97-AF65-F5344CB8AC3E}">
        <p14:creationId xmlns:p14="http://schemas.microsoft.com/office/powerpoint/2010/main" val="354130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1" y="885826"/>
            <a:ext cx="6619875" cy="1739901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Suppose we have to deliver a e-line service with2 </a:t>
            </a:r>
            <a:r>
              <a:rPr lang="en-US" sz="2400" dirty="0" err="1">
                <a:latin typeface="+mn-lt"/>
              </a:rPr>
              <a:t>endPoints</a:t>
            </a:r>
            <a:r>
              <a:rPr lang="en-US" sz="2400" dirty="0">
                <a:latin typeface="+mn-lt"/>
              </a:rPr>
              <a:t> for this e-Line: one related on an existing UNI and the other on an existing ENNI.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Service Modelling describe relationship from </a:t>
            </a:r>
            <a:r>
              <a:rPr lang="en-US" sz="2400" dirty="0" err="1">
                <a:latin typeface="+mn-lt"/>
              </a:rPr>
              <a:t>endPoint</a:t>
            </a:r>
            <a:r>
              <a:rPr lang="en-US" sz="2400" dirty="0">
                <a:latin typeface="+mn-lt"/>
              </a:rPr>
              <a:t> service to e-Line service</a:t>
            </a:r>
            <a:endParaRPr lang="en-US" sz="2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450" y="2787651"/>
            <a:ext cx="5848351" cy="36607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USE TMF640</a:t>
            </a:r>
          </a:p>
          <a:p>
            <a:pPr marL="514338" indent="-514338">
              <a:buFont typeface="+mj-lt"/>
              <a:buAutoNum type="arabicPeriod"/>
            </a:pPr>
            <a:r>
              <a:rPr lang="en-US" dirty="0" smtClean="0"/>
              <a:t>Client side should trigger a POST service to create e-line service</a:t>
            </a:r>
          </a:p>
          <a:p>
            <a:pPr marL="514338" indent="-514338">
              <a:buFont typeface="+mj-lt"/>
              <a:buAutoNum type="arabicPeriod"/>
            </a:pPr>
            <a:r>
              <a:rPr lang="en-US" dirty="0" smtClean="0"/>
              <a:t>If success, </a:t>
            </a:r>
            <a:r>
              <a:rPr lang="en-US" dirty="0"/>
              <a:t>Client side should trigger a POST service to create </a:t>
            </a:r>
            <a:r>
              <a:rPr lang="en-US" dirty="0" smtClean="0"/>
              <a:t>UNI </a:t>
            </a:r>
            <a:r>
              <a:rPr lang="en-US" dirty="0" err="1" smtClean="0"/>
              <a:t>endPoint</a:t>
            </a:r>
            <a:r>
              <a:rPr lang="en-US" dirty="0" smtClean="0"/>
              <a:t> service with 2 relationships to existing UNI and to e-line created in 1.</a:t>
            </a:r>
          </a:p>
          <a:p>
            <a:pPr marL="514338" indent="-514338">
              <a:buFont typeface="+mj-lt"/>
              <a:buAutoNum type="arabicPeriod"/>
            </a:pPr>
            <a:r>
              <a:rPr lang="en-US" dirty="0"/>
              <a:t>If success, Client side should trigger a POST service to create </a:t>
            </a:r>
            <a:r>
              <a:rPr lang="en-US" dirty="0" smtClean="0"/>
              <a:t>ENNI </a:t>
            </a:r>
            <a:r>
              <a:rPr lang="en-US" dirty="0" err="1" smtClean="0"/>
              <a:t>endPoint</a:t>
            </a:r>
            <a:r>
              <a:rPr lang="en-US" dirty="0" smtClean="0"/>
              <a:t> </a:t>
            </a:r>
            <a:r>
              <a:rPr lang="en-US" dirty="0"/>
              <a:t>service with 2 </a:t>
            </a:r>
            <a:r>
              <a:rPr lang="en-US" dirty="0" smtClean="0"/>
              <a:t>relationships </a:t>
            </a:r>
            <a:r>
              <a:rPr lang="en-US" dirty="0"/>
              <a:t>to existing </a:t>
            </a:r>
            <a:r>
              <a:rPr lang="en-US" dirty="0" smtClean="0"/>
              <a:t>ENNI and </a:t>
            </a:r>
            <a:r>
              <a:rPr lang="en-US" dirty="0"/>
              <a:t>to e-line created in 1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Client side must do the orchestration. If step 2 fails, client mist manage step 1 rollback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787651"/>
            <a:ext cx="5724525" cy="39751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USE TMF641</a:t>
            </a:r>
          </a:p>
          <a:p>
            <a:pPr marL="514338" indent="-514338">
              <a:buFont typeface="+mj-lt"/>
              <a:buAutoNum type="arabicPeriod"/>
            </a:pPr>
            <a:r>
              <a:rPr lang="en-US" dirty="0" smtClean="0"/>
              <a:t>Client side triggers one POST service order with 3 items</a:t>
            </a:r>
          </a:p>
          <a:p>
            <a:pPr lvl="1"/>
            <a:r>
              <a:rPr lang="en-US" dirty="0" smtClean="0"/>
              <a:t>One for the e-line (item #1)</a:t>
            </a:r>
          </a:p>
          <a:p>
            <a:pPr lvl="1"/>
            <a:r>
              <a:rPr lang="en-US" dirty="0" smtClean="0"/>
              <a:t>One for </a:t>
            </a:r>
            <a:r>
              <a:rPr lang="en-US" dirty="0"/>
              <a:t>UNI </a:t>
            </a:r>
            <a:r>
              <a:rPr lang="en-US" dirty="0" err="1"/>
              <a:t>endPoint</a:t>
            </a:r>
            <a:r>
              <a:rPr lang="en-US" dirty="0"/>
              <a:t> </a:t>
            </a:r>
            <a:r>
              <a:rPr lang="en-US" dirty="0" smtClean="0"/>
              <a:t>service with a service relationship to UNI and one item relationship targeting item #1</a:t>
            </a:r>
          </a:p>
          <a:p>
            <a:pPr lvl="1"/>
            <a:r>
              <a:rPr lang="en-US" dirty="0"/>
              <a:t>One for </a:t>
            </a:r>
            <a:r>
              <a:rPr lang="en-US" dirty="0" err="1" smtClean="0"/>
              <a:t>ENNIendPoint</a:t>
            </a:r>
            <a:r>
              <a:rPr lang="en-US" dirty="0" smtClean="0"/>
              <a:t> </a:t>
            </a:r>
            <a:r>
              <a:rPr lang="en-US" dirty="0"/>
              <a:t>service with a service relationship to </a:t>
            </a:r>
            <a:r>
              <a:rPr lang="en-US" dirty="0" smtClean="0"/>
              <a:t>existing ENNI </a:t>
            </a:r>
            <a:r>
              <a:rPr lang="en-US" dirty="0"/>
              <a:t>and one item relationship </a:t>
            </a:r>
            <a:r>
              <a:rPr lang="en-US" dirty="0" smtClean="0"/>
              <a:t>to item #1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dirty="0" smtClean="0"/>
              <a:t>Server side do the orchestration. ServiceOrder delivery could take time – serviceOrder/item provide status lifecycle.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7"/>
            <a:ext cx="10515600" cy="48260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solidFill>
                  <a:schemeClr val="accent2"/>
                </a:solidFill>
                <a:latin typeface="Helvetica 65 Medium" panose="020B0604020202020204" pitchFamily="34" charset="0"/>
              </a:rPr>
              <a:t>TMF640 vs TMF641</a:t>
            </a:r>
            <a:endParaRPr lang="en-US" sz="2400" dirty="0">
              <a:solidFill>
                <a:schemeClr val="accent2"/>
              </a:solidFill>
              <a:latin typeface="Helvetica 65 Medium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7477125" y="200026"/>
            <a:ext cx="4714875" cy="242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7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482600"/>
          </a:xfr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Helvetica 65 Medium" panose="020B0604020202020204" pitchFamily="34" charset="0"/>
              </a:rPr>
              <a:t>TMF640 vs TMF641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76375"/>
            <a:ext cx="5181600" cy="51435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TMF 640 allows to find, retrieve, create, modify, </a:t>
            </a:r>
            <a:r>
              <a:rPr lang="en-US" i="1" dirty="0" smtClean="0"/>
              <a:t>delete</a:t>
            </a:r>
            <a:r>
              <a:rPr lang="en-US" dirty="0" smtClean="0"/>
              <a:t> directly one service </a:t>
            </a:r>
          </a:p>
          <a:p>
            <a:r>
              <a:rPr lang="en-US" i="1" dirty="0" smtClean="0"/>
              <a:t>TMF 640 can be  also used at resource level.</a:t>
            </a:r>
          </a:p>
          <a:p>
            <a:r>
              <a:rPr lang="en-US" dirty="0" smtClean="0"/>
              <a:t>The operation is </a:t>
            </a:r>
            <a:r>
              <a:rPr lang="en-US" b="1" dirty="0" smtClean="0"/>
              <a:t>unitary</a:t>
            </a:r>
            <a:r>
              <a:rPr lang="en-US" dirty="0" smtClean="0"/>
              <a:t> – only one service could be managed</a:t>
            </a:r>
          </a:p>
          <a:p>
            <a:r>
              <a:rPr lang="en-US" dirty="0" smtClean="0"/>
              <a:t>No status on the operation itself. Only service state is managed. </a:t>
            </a:r>
          </a:p>
          <a:p>
            <a:r>
              <a:rPr lang="en-US" dirty="0" smtClean="0"/>
              <a:t>No date or mechanism to have a follow-up on action progress but notification could be trigger on service change</a:t>
            </a:r>
          </a:p>
          <a:p>
            <a:r>
              <a:rPr lang="en-US" dirty="0" smtClean="0"/>
              <a:t>Relationship could be describe but relationship target must exist in inventory [AAI] (at least have an id)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76375"/>
            <a:ext cx="5181600" cy="501015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TMF 641 allows to find, retrieve, create modify, delete a service order</a:t>
            </a:r>
          </a:p>
          <a:p>
            <a:r>
              <a:rPr lang="en-US" dirty="0" smtClean="0"/>
              <a:t>Service order is a distinct resource than service. A service order </a:t>
            </a:r>
            <a:r>
              <a:rPr lang="en-US" b="1" dirty="0" smtClean="0"/>
              <a:t>describes a group of operations </a:t>
            </a:r>
            <a:r>
              <a:rPr lang="en-US" dirty="0" smtClean="0"/>
              <a:t>on service – one service order item per service.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action</a:t>
            </a:r>
            <a:r>
              <a:rPr lang="en-US" dirty="0" smtClean="0"/>
              <a:t> at the level of the service order item describe the </a:t>
            </a:r>
            <a:r>
              <a:rPr lang="en-US" b="1" dirty="0" smtClean="0"/>
              <a:t>operation</a:t>
            </a:r>
            <a:r>
              <a:rPr lang="en-US" dirty="0" smtClean="0"/>
              <a:t> to be done on a service</a:t>
            </a:r>
          </a:p>
          <a:p>
            <a:r>
              <a:rPr lang="en-US" dirty="0" smtClean="0"/>
              <a:t>Separate </a:t>
            </a:r>
            <a:r>
              <a:rPr lang="en-US" b="1" dirty="0" smtClean="0"/>
              <a:t>status</a:t>
            </a:r>
            <a:r>
              <a:rPr lang="en-US" dirty="0" smtClean="0"/>
              <a:t> on order/order item that on the service itself. Delivery progress could be tracked at service order/SO item levels</a:t>
            </a:r>
          </a:p>
          <a:p>
            <a:r>
              <a:rPr lang="en-US" dirty="0" smtClean="0"/>
              <a:t>Capability to describe relationship between not yet existing services (based on items relationship)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966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9262" y="2374789"/>
            <a:ext cx="5714337" cy="3753016"/>
          </a:xfrm>
          <a:prstGeom prst="round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4" tIns="60957" rIns="121914" bIns="60957" rtlCol="0" anchor="t" anchorCtr="0"/>
          <a:lstStyle/>
          <a:p>
            <a:pPr defTabSz="1219140"/>
            <a:r>
              <a:rPr lang="en-US" sz="2100" dirty="0">
                <a:solidFill>
                  <a:srgbClr val="000000"/>
                </a:solidFill>
                <a:latin typeface="Helvetica 35 Thin" panose="020B0403020202020204" pitchFamily="34" charset="0"/>
              </a:rPr>
              <a:t>ServiceOrder #12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the TMF </a:t>
            </a:r>
            <a:r>
              <a:rPr lang="en-US" dirty="0" err="1" smtClean="0"/>
              <a:t>ServiceOrdering</a:t>
            </a:r>
            <a:r>
              <a:rPr lang="en-US" dirty="0" smtClean="0"/>
              <a:t> to SO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35939" y="943557"/>
            <a:ext cx="11166949" cy="1431235"/>
          </a:xfrm>
          <a:prstGeom prst="rect">
            <a:avLst/>
          </a:prstGeom>
        </p:spPr>
        <p:txBody>
          <a:bodyPr lIns="121914" tIns="60957" rIns="121914" bIns="60957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tabLst/>
              <a:defRPr sz="14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3pPr>
            <a:lvl4pPr marL="407988" indent="-1905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4pPr>
            <a:lvl5pPr marL="595313" indent="-173038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5pPr>
            <a:lvl6pPr marL="800100" indent="-1905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Helvetica 55 Roman" panose="020B0604020202020204" pitchFamily="34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FFFF"/>
              </a:buClr>
            </a:pPr>
            <a:r>
              <a:rPr lang="en-US" sz="2400" dirty="0">
                <a:solidFill>
                  <a:srgbClr val="000000"/>
                </a:solidFill>
                <a:latin typeface="Helvetica 35 Thin" panose="020B0403020202020204" pitchFamily="34" charset="0"/>
              </a:rPr>
              <a:t>Step 1: Use serviceOrderItem to ‘break’ the service order in ONAP-manageable </a:t>
            </a:r>
            <a:r>
              <a:rPr lang="en-US" sz="2400" i="1" dirty="0">
                <a:solidFill>
                  <a:srgbClr val="000000"/>
                </a:solidFill>
                <a:latin typeface="Helvetica 35 Thin" panose="020B0403020202020204" pitchFamily="34" charset="0"/>
              </a:rPr>
              <a:t>chunks</a:t>
            </a:r>
          </a:p>
          <a:p>
            <a:pPr>
              <a:buClr>
                <a:srgbClr val="FFFFFF"/>
              </a:buClr>
            </a:pPr>
            <a:r>
              <a:rPr lang="en-US" sz="2400" dirty="0">
                <a:solidFill>
                  <a:srgbClr val="000000"/>
                </a:solidFill>
                <a:latin typeface="Helvetica 35 Thin" panose="020B0403020202020204" pitchFamily="34" charset="0"/>
              </a:rPr>
              <a:t>Step 2: Use serviceOrderItem + orderItemRelationship + </a:t>
            </a:r>
            <a:r>
              <a:rPr lang="en-US" sz="2400" dirty="0" err="1">
                <a:solidFill>
                  <a:srgbClr val="000000"/>
                </a:solidFill>
                <a:latin typeface="Helvetica 35 Thin" panose="020B0403020202020204" pitchFamily="34" charset="0"/>
              </a:rPr>
              <a:t>serviceRelationship</a:t>
            </a:r>
            <a:r>
              <a:rPr lang="en-US" sz="2400" dirty="0">
                <a:solidFill>
                  <a:srgbClr val="000000"/>
                </a:solidFill>
                <a:latin typeface="Helvetica 35 Thin" panose="020B0403020202020204" pitchFamily="34" charset="0"/>
              </a:rPr>
              <a:t> to orchestrate </a:t>
            </a:r>
            <a:r>
              <a:rPr lang="en-US" sz="2400" i="1" dirty="0">
                <a:solidFill>
                  <a:srgbClr val="000000"/>
                </a:solidFill>
                <a:latin typeface="Helvetica 35 Thin" panose="020B0403020202020204" pitchFamily="34" charset="0"/>
              </a:rPr>
              <a:t>chunks</a:t>
            </a:r>
          </a:p>
          <a:p>
            <a:pPr>
              <a:buClr>
                <a:srgbClr val="FFFFFF"/>
              </a:buClr>
            </a:pPr>
            <a:endParaRPr lang="en-US" sz="2400" dirty="0">
              <a:solidFill>
                <a:srgbClr val="000000"/>
              </a:solidFill>
              <a:latin typeface="Helvetica 35 Thin" panose="020B0403020202020204" pitchFamily="34" charset="0"/>
            </a:endParaRPr>
          </a:p>
          <a:p>
            <a:pPr>
              <a:buClr>
                <a:srgbClr val="FFFFFF"/>
              </a:buClr>
            </a:pPr>
            <a:endParaRPr lang="en-US" sz="2400" dirty="0">
              <a:solidFill>
                <a:srgbClr val="000000"/>
              </a:solidFill>
              <a:latin typeface="Helvetica 35 Thin" panose="020B0403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4529" y="2948205"/>
            <a:ext cx="3702937" cy="2923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OrderItem #1 – Add – ServiceSpec1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4527" y="3602651"/>
            <a:ext cx="4765728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OrderItem #2 – Add – ServiceSpec2</a:t>
            </a:r>
          </a:p>
          <a:p>
            <a:pPr defTabSz="1219140"/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	OrderItemRelationship: reliesOn #1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4529" y="4544353"/>
            <a:ext cx="3702937" cy="2923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OrderItem #3 – Add – ServiceSpec3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4528" y="5198801"/>
            <a:ext cx="5020605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OrderItem #4 – Add – ServiceSpec3</a:t>
            </a:r>
          </a:p>
          <a:p>
            <a:pPr defTabSz="1219140"/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	</a:t>
            </a:r>
            <a:r>
              <a:rPr lang="en-US" dirty="0" err="1">
                <a:solidFill>
                  <a:srgbClr val="000000"/>
                </a:solidFill>
                <a:latin typeface="Helvetica 35 Thin" panose="020B0403020202020204" pitchFamily="34" charset="0"/>
              </a:rPr>
              <a:t>serviceRelationship</a:t>
            </a:r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: reliesOn 456987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63389" y="2884504"/>
            <a:ext cx="5681043" cy="2631491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defTabSz="1219140"/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Adaptation layer has to:</a:t>
            </a:r>
          </a:p>
          <a:p>
            <a:pPr defTabSz="1219140"/>
            <a:endParaRPr lang="en-US" dirty="0">
              <a:solidFill>
                <a:srgbClr val="000000"/>
              </a:solidFill>
              <a:latin typeface="Helvetica 35 Thin" panose="020B0403020202020204" pitchFamily="34" charset="0"/>
            </a:endParaRPr>
          </a:p>
          <a:p>
            <a:pPr marL="457178" indent="-457178" defTabSz="1219140">
              <a:buFont typeface="+mj-lt"/>
              <a:buAutoNum type="arabicPeriod"/>
            </a:pPr>
            <a:r>
              <a:rPr lang="en-US" i="1" dirty="0">
                <a:solidFill>
                  <a:srgbClr val="000000"/>
                </a:solidFill>
                <a:latin typeface="Helvetica 35 Thin" panose="020B0403020202020204" pitchFamily="34" charset="0"/>
              </a:rPr>
              <a:t>Check mandatory “customer” existence in AAI</a:t>
            </a:r>
          </a:p>
          <a:p>
            <a:pPr marL="457178" indent="-457178" defTabSz="121914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Trigger simultaneous</a:t>
            </a:r>
          </a:p>
          <a:p>
            <a:pPr marL="1066747" lvl="1" indent="-457178" defTabSz="121914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SO POST request for #1</a:t>
            </a:r>
          </a:p>
          <a:p>
            <a:pPr marL="1066747" lvl="1" indent="-457178" defTabSz="121914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SO POST request for #3</a:t>
            </a:r>
          </a:p>
          <a:p>
            <a:pPr marL="1066747" lvl="1" indent="-457178" defTabSz="121914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Check 456987 existence in AAI</a:t>
            </a:r>
          </a:p>
          <a:p>
            <a:pPr marL="457178" indent="-457178" defTabSz="121914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When 2.1 done trigger SO POST request for #2</a:t>
            </a:r>
          </a:p>
          <a:p>
            <a:pPr marL="457178" indent="-457178" defTabSz="121914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Helvetica 35 Thin" panose="020B0403020202020204" pitchFamily="34" charset="0"/>
              </a:rPr>
              <a:t>When 2.3 checked trigger SO POST request for #4</a:t>
            </a:r>
          </a:p>
        </p:txBody>
      </p:sp>
    </p:spTree>
    <p:extLst>
      <p:ext uri="{BB962C8B-B14F-4D97-AF65-F5344CB8AC3E}">
        <p14:creationId xmlns:p14="http://schemas.microsoft.com/office/powerpoint/2010/main" val="258969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R_OBS-template_external.potx" id="{8E63A4C0-0D5B-4AB0-9B17-28650E3A1109}" vid="{213D95EF-7056-43E0-9767-0E799F788926}"/>
    </a:ext>
  </a:extLst>
</a:theme>
</file>

<file path=ppt/theme/theme3.xml><?xml version="1.0" encoding="utf-8"?>
<a:theme xmlns:a="http://schemas.openxmlformats.org/drawingml/2006/main" name="1_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R_OBS-template_external.potx" id="{8E63A4C0-0D5B-4AB0-9B17-28650E3A1109}" vid="{213D95EF-7056-43E0-9767-0E799F78892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781</Words>
  <Application>Microsoft Office PowerPoint</Application>
  <PresentationFormat>Custom</PresentationFormat>
  <Paragraphs>122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blank</vt:lpstr>
      <vt:lpstr>1_blank</vt:lpstr>
      <vt:lpstr>TMF 640/641</vt:lpstr>
      <vt:lpstr>How to motorize service request between BUS:SOF</vt:lpstr>
      <vt:lpstr>TMF 640 Activation &amp; Configuration</vt:lpstr>
      <vt:lpstr>TMF 641 Service Order</vt:lpstr>
      <vt:lpstr>Suppose we have to deliver a e-line service with2 endPoints for this e-Line: one related on an existing UNI and the other on an existing ENNI.  Service Modelling describe relationship from endPoint service to e-Line service</vt:lpstr>
      <vt:lpstr>TMF640 vs TMF641</vt:lpstr>
      <vt:lpstr>Mapping the TMF ServiceOrdering to SO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TMF 640 vs MEF Service Model</dc:title>
  <dc:creator>Ranganathan, Raghu</dc:creator>
  <cp:lastModifiedBy>ROBERT Ludovic IMT/IBNF</cp:lastModifiedBy>
  <cp:revision>53</cp:revision>
  <dcterms:created xsi:type="dcterms:W3CDTF">2017-07-11T18:27:16Z</dcterms:created>
  <dcterms:modified xsi:type="dcterms:W3CDTF">2017-12-20T15:47:47Z</dcterms:modified>
</cp:coreProperties>
</file>