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94494" autoAdjust="0"/>
  </p:normalViewPr>
  <p:slideViewPr>
    <p:cSldViewPr snapToGrid="0" snapToObjects="1">
      <p:cViewPr>
        <p:scale>
          <a:sx n="75" d="100"/>
          <a:sy n="75" d="100"/>
        </p:scale>
        <p:origin x="-18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TMForum-ONAP </a:t>
            </a:r>
            <a:r>
              <a:rPr lang="en-US" sz="4000" dirty="0"/>
              <a:t>API Comparison</a:t>
            </a:r>
            <a:br>
              <a:rPr lang="en-US" sz="4000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Abinash </a:t>
            </a:r>
            <a:r>
              <a:rPr lang="en-US" dirty="0" smtClean="0"/>
              <a:t>Vishwakarma(Netcracker), Nigel Davis(Ciena)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08 ,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NS,VNF, PNF Concept in ONAP and TMF</a:t>
            </a:r>
          </a:p>
          <a:p>
            <a:r>
              <a:rPr lang="en-US" dirty="0"/>
              <a:t>ONAP Service API </a:t>
            </a:r>
            <a:r>
              <a:rPr lang="en-US" dirty="0" err="1" smtClean="0"/>
              <a:t>Vs.TMForum</a:t>
            </a:r>
            <a:r>
              <a:rPr lang="en-US" dirty="0" smtClean="0"/>
              <a:t> </a:t>
            </a:r>
            <a:r>
              <a:rPr lang="en-US" dirty="0"/>
              <a:t>RF</a:t>
            </a:r>
          </a:p>
          <a:p>
            <a:r>
              <a:rPr lang="en-US" dirty="0"/>
              <a:t>ONAP VNF Instance API </a:t>
            </a:r>
            <a:r>
              <a:rPr lang="en-US" dirty="0" err="1" smtClean="0"/>
              <a:t>Vs.TMForum</a:t>
            </a:r>
            <a:r>
              <a:rPr lang="en-US" dirty="0" smtClean="0"/>
              <a:t> </a:t>
            </a:r>
            <a:r>
              <a:rPr lang="en-US" dirty="0"/>
              <a:t>RF</a:t>
            </a:r>
          </a:p>
          <a:p>
            <a:r>
              <a:rPr lang="en-US" dirty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NS,VNF, PNF Concept in ONAP and TMF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22068" y="1167307"/>
            <a:ext cx="11521440" cy="289995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u="sng" dirty="0" smtClean="0">
                <a:solidFill>
                  <a:schemeClr val="tx1"/>
                </a:solidFill>
                <a:latin typeface="Arial"/>
                <a:cs typeface="Arial"/>
              </a:rPr>
              <a:t>ONAP:</a:t>
            </a:r>
          </a:p>
          <a:p>
            <a:r>
              <a:rPr lang="en-US" sz="1000" b="1" u="sng" dirty="0">
                <a:solidFill>
                  <a:schemeClr val="tx1"/>
                </a:solidFill>
              </a:rPr>
              <a:t>Service</a:t>
            </a:r>
            <a:r>
              <a:rPr lang="en-US" sz="1000" dirty="0">
                <a:solidFill>
                  <a:schemeClr val="tx1"/>
                </a:solidFill>
              </a:rPr>
              <a:t> – a collection of one or more resources that are connected together and are connected to other services to provide functional capabilities that, when deployed in a service provider’s network, can be packaged into a </a:t>
            </a:r>
            <a:r>
              <a:rPr lang="en-US" sz="1000" dirty="0" smtClean="0">
                <a:solidFill>
                  <a:schemeClr val="tx1"/>
                </a:solidFill>
              </a:rPr>
              <a:t>Product/Offer. It is an E2E service from provider point of view and CFS from order point of view.</a:t>
            </a:r>
          </a:p>
          <a:p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b="1" u="sng" dirty="0">
                <a:solidFill>
                  <a:schemeClr val="tx1"/>
                </a:solidFill>
              </a:rPr>
              <a:t>Resource</a:t>
            </a:r>
            <a:r>
              <a:rPr lang="en-US" sz="1000" dirty="0">
                <a:solidFill>
                  <a:schemeClr val="tx1"/>
                </a:solidFill>
              </a:rPr>
              <a:t> – an individual functional capability that can be combined/connected with other individual capabilities to form a Service.  This is a basic building block that is modeled generically, and when included in a service, can be customized to meet the needs of the </a:t>
            </a:r>
            <a:r>
              <a:rPr lang="en-US" sz="1000" dirty="0" smtClean="0">
                <a:solidFill>
                  <a:schemeClr val="tx1"/>
                </a:solidFill>
              </a:rPr>
              <a:t>service.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Virtual </a:t>
            </a:r>
            <a:r>
              <a:rPr lang="en-US" sz="1000" dirty="0">
                <a:solidFill>
                  <a:schemeClr val="tx1"/>
                </a:solidFill>
              </a:rPr>
              <a:t>Function (VF) / Virtual Network Function (VNF</a:t>
            </a:r>
            <a:r>
              <a:rPr lang="en-US" sz="1000" dirty="0" smtClean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Virtual Function Component </a:t>
            </a:r>
            <a:r>
              <a:rPr lang="en-US" sz="1000" dirty="0" smtClean="0">
                <a:solidFill>
                  <a:schemeClr val="tx1"/>
                </a:solidFill>
              </a:rPr>
              <a:t>(VNFC)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Connection </a:t>
            </a:r>
            <a:r>
              <a:rPr lang="en-US" sz="1000" dirty="0" smtClean="0">
                <a:solidFill>
                  <a:schemeClr val="tx1"/>
                </a:solidFill>
              </a:rPr>
              <a:t>Point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Virtual Link (VL</a:t>
            </a:r>
            <a:r>
              <a:rPr lang="en-US" sz="1000" dirty="0" smtClean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Allotted Resource (AR</a:t>
            </a:r>
            <a:r>
              <a:rPr lang="en-US" sz="1000" dirty="0" smtClean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Collectors and other Resource </a:t>
            </a:r>
            <a:r>
              <a:rPr lang="en-US" sz="1000" dirty="0" smtClean="0">
                <a:solidFill>
                  <a:schemeClr val="tx1"/>
                </a:solidFill>
              </a:rPr>
              <a:t>types</a:t>
            </a:r>
          </a:p>
          <a:p>
            <a:r>
              <a:rPr lang="en-US" sz="1000" b="1" u="sng" dirty="0">
                <a:solidFill>
                  <a:schemeClr val="tx1"/>
                </a:solidFill>
              </a:rPr>
              <a:t>Services are further divided </a:t>
            </a:r>
            <a:r>
              <a:rPr lang="en-US" sz="1000" b="1" u="sng" dirty="0" smtClean="0">
                <a:solidFill>
                  <a:schemeClr val="tx1"/>
                </a:solidFill>
              </a:rPr>
              <a:t>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Infrastructure services - deployed prior to any customer request for a </a:t>
            </a:r>
            <a:r>
              <a:rPr lang="en-US" sz="1000" dirty="0" smtClean="0">
                <a:solidFill>
                  <a:schemeClr val="tx1"/>
                </a:solidFill>
              </a:rPr>
              <a:t>service</a:t>
            </a:r>
            <a:r>
              <a:rPr lang="en-US" sz="1000" dirty="0">
                <a:solidFill>
                  <a:schemeClr val="tx1"/>
                </a:solidFill>
              </a:rPr>
              <a:t>, assumed to be up and running and ready to provide their services when a customer order is </a:t>
            </a:r>
            <a:r>
              <a:rPr lang="en-US" sz="1000" dirty="0" smtClean="0">
                <a:solidFill>
                  <a:schemeClr val="tx1"/>
                </a:solidFill>
              </a:rPr>
              <a:t>received.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General infrastructure - </a:t>
            </a:r>
            <a:r>
              <a:rPr lang="en-US" sz="1000" dirty="0" smtClean="0">
                <a:solidFill>
                  <a:schemeClr val="tx1"/>
                </a:solidFill>
              </a:rPr>
              <a:t>Can </a:t>
            </a:r>
            <a:r>
              <a:rPr lang="en-US" sz="1000" dirty="0">
                <a:solidFill>
                  <a:schemeClr val="tx1"/>
                </a:solidFill>
              </a:rPr>
              <a:t>be used for/by many </a:t>
            </a:r>
            <a:r>
              <a:rPr lang="en-US" sz="1000" dirty="0" smtClean="0">
                <a:solidFill>
                  <a:schemeClr val="tx1"/>
                </a:solidFill>
              </a:rPr>
              <a:t>services.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Specific infrastructure - </a:t>
            </a:r>
            <a:r>
              <a:rPr lang="en-US" sz="1000" dirty="0" smtClean="0">
                <a:solidFill>
                  <a:schemeClr val="tx1"/>
                </a:solidFill>
              </a:rPr>
              <a:t>Functions </a:t>
            </a:r>
            <a:r>
              <a:rPr lang="en-US" sz="1000" dirty="0">
                <a:solidFill>
                  <a:schemeClr val="tx1"/>
                </a:solidFill>
              </a:rPr>
              <a:t>required and used solely by the </a:t>
            </a:r>
            <a:r>
              <a:rPr lang="en-US" sz="1000" dirty="0" smtClean="0">
                <a:solidFill>
                  <a:schemeClr val="tx1"/>
                </a:solidFill>
              </a:rPr>
              <a:t>Specific </a:t>
            </a:r>
            <a:r>
              <a:rPr lang="en-US" sz="1000" dirty="0">
                <a:solidFill>
                  <a:schemeClr val="tx1"/>
                </a:solidFill>
              </a:rPr>
              <a:t>customer service</a:t>
            </a:r>
            <a:r>
              <a:rPr lang="en-US" sz="1000" dirty="0" smtClean="0">
                <a:solidFill>
                  <a:schemeClr val="tx1"/>
                </a:solidFill>
              </a:rPr>
              <a:t>.</a:t>
            </a:r>
            <a:endParaRPr lang="en-US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Customer service </a:t>
            </a:r>
            <a:r>
              <a:rPr lang="en-US" sz="1000" dirty="0" smtClean="0">
                <a:solidFill>
                  <a:schemeClr val="tx1"/>
                </a:solidFill>
              </a:rPr>
              <a:t>-Deployed </a:t>
            </a:r>
            <a:r>
              <a:rPr lang="en-US" sz="1000" dirty="0">
                <a:solidFill>
                  <a:schemeClr val="tx1"/>
                </a:solidFill>
              </a:rPr>
              <a:t>on a per customer order basis, utilizing the various infrastructure services.</a:t>
            </a:r>
            <a:endParaRPr lang="en-US" sz="1000" b="1" u="sng" dirty="0">
              <a:solidFill>
                <a:schemeClr val="tx1"/>
              </a:solidFill>
            </a:endParaRPr>
          </a:p>
          <a:p>
            <a:endParaRPr lang="en-US" sz="1000" b="1" dirty="0" smtClean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35131" y="4210947"/>
            <a:ext cx="11521440" cy="14761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u="sng" dirty="0">
                <a:solidFill>
                  <a:schemeClr val="tx1"/>
                </a:solidFill>
              </a:rPr>
              <a:t>TMForum:</a:t>
            </a:r>
          </a:p>
          <a:p>
            <a:r>
              <a:rPr lang="en-US" sz="1000" dirty="0">
                <a:solidFill>
                  <a:schemeClr val="tx1"/>
                </a:solidFill>
              </a:rPr>
              <a:t>TMForum defined an entity called </a:t>
            </a:r>
            <a:r>
              <a:rPr lang="en-US" sz="1000" dirty="0" err="1">
                <a:solidFill>
                  <a:schemeClr val="tx1"/>
                </a:solidFill>
              </a:rPr>
              <a:t>ResourceFunction</a:t>
            </a:r>
            <a:r>
              <a:rPr lang="en-US" sz="1000" dirty="0">
                <a:solidFill>
                  <a:schemeClr val="tx1"/>
                </a:solidFill>
              </a:rPr>
              <a:t>, according to TMForum  concept </a:t>
            </a:r>
            <a:r>
              <a:rPr lang="en-US" sz="1000" dirty="0" smtClean="0">
                <a:solidFill>
                  <a:schemeClr val="tx1"/>
                </a:solidFill>
              </a:rPr>
              <a:t>VNF</a:t>
            </a:r>
            <a:r>
              <a:rPr lang="en-US" sz="1000" dirty="0">
                <a:solidFill>
                  <a:schemeClr val="tx1"/>
                </a:solidFill>
              </a:rPr>
              <a:t>, PNF and NS all can be realized through single entity </a:t>
            </a:r>
            <a:r>
              <a:rPr lang="en-US" sz="1000" dirty="0" err="1">
                <a:solidFill>
                  <a:schemeClr val="tx1"/>
                </a:solidFill>
              </a:rPr>
              <a:t>ResourceFunction</a:t>
            </a:r>
            <a:r>
              <a:rPr lang="en-US" sz="1000" dirty="0">
                <a:solidFill>
                  <a:schemeClr val="tx1"/>
                </a:solidFill>
              </a:rPr>
              <a:t>.</a:t>
            </a:r>
          </a:p>
          <a:p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>
                <a:solidFill>
                  <a:schemeClr val="tx1"/>
                </a:solidFill>
              </a:rPr>
              <a:t>A </a:t>
            </a:r>
            <a:r>
              <a:rPr lang="en-US" sz="1000" dirty="0" err="1">
                <a:solidFill>
                  <a:schemeClr val="tx1"/>
                </a:solidFill>
              </a:rPr>
              <a:t>ResourceFunction</a:t>
            </a:r>
            <a:r>
              <a:rPr lang="en-US" sz="1000" dirty="0">
                <a:solidFill>
                  <a:schemeClr val="tx1"/>
                </a:solidFill>
              </a:rPr>
              <a:t> specifies a function as a behavior to transform inputs of any nature into outputs of any nature independently from the way it is provided. It is typically created by a function designer who may not have specific knowledge on realization architecture (for example using English text explanations with diagrams, as in RFC standards, or preferably a machine interpretable language). </a:t>
            </a:r>
            <a:r>
              <a:rPr lang="en-US" sz="1000" dirty="0" err="1">
                <a:solidFill>
                  <a:schemeClr val="tx1"/>
                </a:solidFill>
              </a:rPr>
              <a:t>NetworkFunction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err="1">
                <a:solidFill>
                  <a:schemeClr val="tx1"/>
                </a:solidFill>
              </a:rPr>
              <a:t>OfficeFunction</a:t>
            </a:r>
            <a:r>
              <a:rPr lang="en-US" sz="1000" dirty="0">
                <a:solidFill>
                  <a:schemeClr val="tx1"/>
                </a:solidFill>
              </a:rPr>
              <a:t> as well as </a:t>
            </a:r>
            <a:r>
              <a:rPr lang="en-US" sz="1000" dirty="0" err="1">
                <a:solidFill>
                  <a:schemeClr val="tx1"/>
                </a:solidFill>
              </a:rPr>
              <a:t>GameFunction</a:t>
            </a:r>
            <a:r>
              <a:rPr lang="en-US" sz="1000" dirty="0">
                <a:solidFill>
                  <a:schemeClr val="tx1"/>
                </a:solidFill>
              </a:rPr>
              <a:t> are examples of specialization (of </a:t>
            </a:r>
            <a:r>
              <a:rPr lang="en-US" sz="1000" dirty="0" err="1">
                <a:solidFill>
                  <a:schemeClr val="tx1"/>
                </a:solidFill>
              </a:rPr>
              <a:t>ResourceFunction</a:t>
            </a:r>
            <a:r>
              <a:rPr lang="en-US" sz="1000" dirty="0">
                <a:solidFill>
                  <a:schemeClr val="tx1"/>
                </a:solidFill>
              </a:rPr>
              <a:t>).</a:t>
            </a:r>
          </a:p>
          <a:p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>
                <a:solidFill>
                  <a:schemeClr val="tx1"/>
                </a:solidFill>
              </a:rPr>
              <a:t>A </a:t>
            </a:r>
            <a:r>
              <a:rPr lang="en-US" sz="1000" dirty="0" err="1">
                <a:solidFill>
                  <a:schemeClr val="tx1"/>
                </a:solidFill>
              </a:rPr>
              <a:t>ResourceFunctionSpec</a:t>
            </a:r>
            <a:r>
              <a:rPr lang="en-US" sz="1000" dirty="0">
                <a:solidFill>
                  <a:schemeClr val="tx1"/>
                </a:solidFill>
              </a:rPr>
              <a:t> is associated to a </a:t>
            </a:r>
            <a:r>
              <a:rPr lang="en-US" sz="1000" dirty="0" err="1">
                <a:solidFill>
                  <a:schemeClr val="tx1"/>
                </a:solidFill>
              </a:rPr>
              <a:t>ResourceFunction</a:t>
            </a:r>
            <a:r>
              <a:rPr lang="en-US" sz="1000" dirty="0">
                <a:solidFill>
                  <a:schemeClr val="tx1"/>
                </a:solidFill>
              </a:rPr>
              <a:t> in order to indicate the expected mandatory and optional characteristics.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570" y="5752376"/>
            <a:ext cx="11416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u="sng" dirty="0" smtClean="0"/>
              <a:t>Document used for comparison of the APIs:</a:t>
            </a:r>
          </a:p>
          <a:p>
            <a:r>
              <a:rPr lang="en-US" sz="1000" dirty="0" smtClean="0"/>
              <a:t>TMForum : </a:t>
            </a:r>
            <a:r>
              <a:rPr lang="en-US" sz="1000" dirty="0" smtClean="0"/>
              <a:t>TMF664_Resource_Function_Activation_and_Configuration_API_REST_Specification_R17.0.0</a:t>
            </a:r>
          </a:p>
          <a:p>
            <a:r>
              <a:rPr lang="en-US" sz="1000" dirty="0" smtClean="0"/>
              <a:t>ONAP</a:t>
            </a:r>
            <a:r>
              <a:rPr lang="en-US" sz="1000" dirty="0" smtClean="0"/>
              <a:t>: </a:t>
            </a:r>
            <a:r>
              <a:rPr lang="en-US" sz="1000" dirty="0" err="1" smtClean="0"/>
              <a:t>OpenEcomp_VID_MSO_API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969072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ONAP Service API </a:t>
            </a:r>
            <a:r>
              <a:rPr lang="en-US" b="1" dirty="0" err="1" smtClean="0"/>
              <a:t>Vs.TMForum</a:t>
            </a:r>
            <a:r>
              <a:rPr lang="en-US" b="1" dirty="0" smtClean="0"/>
              <a:t> </a:t>
            </a:r>
            <a:r>
              <a:rPr lang="en-US" b="1" dirty="0"/>
              <a:t>RF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53424" y="1638664"/>
            <a:ext cx="5473338" cy="148916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Service Instance Create: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Only create NS Instance.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Instance is created in AA&amp;I.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</a:rPr>
              <a:t>In ONAP a service instance is associated with customer and its subscription which is part of A&amp;AI and must be created before service instance</a:t>
            </a:r>
            <a:r>
              <a:rPr lang="en-US" sz="1200" dirty="0" smtClean="0">
                <a:solidFill>
                  <a:schemeClr val="dk1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dk1"/>
                </a:solidFill>
              </a:rPr>
              <a:t>The scope of NS is very close to CFS in TMForum SID model.</a:t>
            </a:r>
            <a:endParaRPr lang="en-US" sz="1200" dirty="0">
              <a:solidFill>
                <a:schemeClr val="dk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727" y="1638664"/>
            <a:ext cx="5473338" cy="14891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Create: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/>
                </a:solidFill>
                <a:latin typeface="Arial"/>
                <a:cs typeface="Arial"/>
              </a:rPr>
              <a:t>ResourceFunction</a:t>
            </a: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 represents both NS, VNF and PNF hence all can be created.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Created instance is part of Entity model.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There is no concept of infrastructure or customer centric RF in TMF.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62131" y="3285585"/>
            <a:ext cx="5473338" cy="69470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Service Instance Delete: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Is only the NS Instance deleted or its constituent resource too.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105434" y="3285585"/>
            <a:ext cx="5473338" cy="694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Delete: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Resource function instance is deleted.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96964" y="4143387"/>
            <a:ext cx="5473338" cy="69470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Service Instance Update: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Indirect update see VNF create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40267" y="4143387"/>
            <a:ext cx="5473338" cy="694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Delete: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Direct update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05671" y="4988126"/>
            <a:ext cx="5473338" cy="69470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Service Instance Query: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Not </a:t>
            </a: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available</a:t>
            </a:r>
            <a:endParaRPr lang="en-US" sz="1200" dirty="0" smtClean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148974" y="4988126"/>
            <a:ext cx="5473338" cy="694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Query: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Available</a:t>
            </a:r>
            <a:endParaRPr lang="en-US" sz="1200" dirty="0" smtClean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15963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ONAP VNF Instance API </a:t>
            </a:r>
            <a:r>
              <a:rPr lang="en-US" b="1" dirty="0" err="1" smtClean="0"/>
              <a:t>Vs.TMForum</a:t>
            </a:r>
            <a:r>
              <a:rPr lang="en-US" b="1" dirty="0" smtClean="0"/>
              <a:t> </a:t>
            </a:r>
            <a:r>
              <a:rPr lang="en-US" b="1" dirty="0"/>
              <a:t>RF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78824" y="1906036"/>
            <a:ext cx="5473338" cy="57413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VNF Instance Create: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VNF is part of NS when created. Hence ultimately updates the NS.</a:t>
            </a:r>
            <a:endParaRPr lang="en-US" sz="1200" dirty="0">
              <a:solidFill>
                <a:schemeClr val="dk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22127" y="1906036"/>
            <a:ext cx="5473338" cy="5741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Create: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Standalone create is possible.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00594" y="2672397"/>
            <a:ext cx="5473338" cy="57413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ONAP VNF Instance Delete: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VNF which is part of NS can be deleted. </a:t>
            </a:r>
            <a:endParaRPr lang="en-US" sz="1200" dirty="0">
              <a:solidFill>
                <a:schemeClr val="dk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43897" y="2672397"/>
            <a:ext cx="5473338" cy="5741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TMForum RF </a:t>
            </a:r>
            <a:r>
              <a:rPr lang="en-US" sz="1200" b="1" u="sng" dirty="0" smtClean="0">
                <a:solidFill>
                  <a:schemeClr val="tx1"/>
                </a:solidFill>
                <a:latin typeface="Arial"/>
                <a:cs typeface="Arial"/>
              </a:rPr>
              <a:t>Delete:</a:t>
            </a:r>
            <a:endParaRPr lang="en-US" sz="1200" b="1" u="sng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/>
                <a:cs typeface="Arial"/>
              </a:rPr>
              <a:t>Standalone delete is possible.</a:t>
            </a:r>
          </a:p>
        </p:txBody>
      </p:sp>
    </p:spTree>
    <p:extLst>
      <p:ext uri="{BB962C8B-B14F-4D97-AF65-F5344CB8AC3E}">
        <p14:creationId xmlns:p14="http://schemas.microsoft.com/office/powerpoint/2010/main" val="25756564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present analysis </a:t>
            </a:r>
            <a:r>
              <a:rPr lang="en-US" dirty="0"/>
              <a:t>is done at </a:t>
            </a:r>
            <a:r>
              <a:rPr lang="en-US" dirty="0" smtClean="0"/>
              <a:t>high level. </a:t>
            </a:r>
            <a:r>
              <a:rPr lang="en-US" dirty="0"/>
              <a:t>Detailed analysis is to be done as part of next step.</a:t>
            </a:r>
          </a:p>
          <a:p>
            <a:r>
              <a:rPr lang="en-US" dirty="0"/>
              <a:t>Analysis is done between the APIs </a:t>
            </a:r>
            <a:r>
              <a:rPr lang="en-US" dirty="0" smtClean="0"/>
              <a:t>only. Do </a:t>
            </a:r>
            <a:r>
              <a:rPr lang="en-US" dirty="0"/>
              <a:t>we need to consider the RESTful design principle and guidelines too as part of </a:t>
            </a:r>
            <a:r>
              <a:rPr lang="en-US" dirty="0" smtClean="0"/>
              <a:t>analysis?</a:t>
            </a:r>
            <a:endParaRPr lang="en-US" dirty="0"/>
          </a:p>
          <a:p>
            <a:r>
              <a:rPr lang="en-US" dirty="0"/>
              <a:t>VNF Instance management is very interesting topic. Though ETSI implementation is not in the scope of this analysis but ETSI </a:t>
            </a:r>
            <a:r>
              <a:rPr lang="en-US" dirty="0" err="1"/>
              <a:t>Os</a:t>
            </a:r>
            <a:r>
              <a:rPr lang="en-US" dirty="0"/>
              <a:t>-Ma reference point doesn’t support VNF instance management.</a:t>
            </a:r>
          </a:p>
          <a:p>
            <a:r>
              <a:rPr lang="en-US" dirty="0"/>
              <a:t>It will be good to consider ETSI implementation too in this analysis. </a:t>
            </a:r>
          </a:p>
          <a:p>
            <a:r>
              <a:rPr lang="en-US" dirty="0"/>
              <a:t>We can start liaison with TMForum to validate our understanding and with question too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69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1538</TotalTime>
  <Words>721</Words>
  <Application>Microsoft Office PowerPoint</Application>
  <PresentationFormat>Custom</PresentationFormat>
  <Paragraphs>75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TMForum-ONAP API Comparison  Abinash Vishwakarma(Netcracker), Nigel Davis(Ciena)</vt:lpstr>
      <vt:lpstr>Agenda</vt:lpstr>
      <vt:lpstr>NS,VNF, PNF Concept in ONAP and TMF</vt:lpstr>
      <vt:lpstr>ONAP Service API Vs.TMForum RF</vt:lpstr>
      <vt:lpstr>ONAP VNF Instance API Vs.TMForum RF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Abinash Vishwakarma</cp:lastModifiedBy>
  <cp:revision>93</cp:revision>
  <dcterms:created xsi:type="dcterms:W3CDTF">2017-02-27T16:23:08Z</dcterms:created>
  <dcterms:modified xsi:type="dcterms:W3CDTF">2017-08-16T15:29:17Z</dcterms:modified>
</cp:coreProperties>
</file>