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sldIdLst>
    <p:sldId id="271" r:id="rId2"/>
    <p:sldId id="313" r:id="rId3"/>
    <p:sldId id="312" r:id="rId4"/>
    <p:sldId id="311" r:id="rId5"/>
    <p:sldId id="290" r:id="rId6"/>
    <p:sldId id="292" r:id="rId7"/>
    <p:sldId id="309" r:id="rId8"/>
    <p:sldId id="310" r:id="rId9"/>
    <p:sldId id="31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13" autoAdjust="0"/>
    <p:restoredTop sz="96433" autoAdjust="0"/>
  </p:normalViewPr>
  <p:slideViewPr>
    <p:cSldViewPr snapToGrid="0" snapToObjects="1">
      <p:cViewPr>
        <p:scale>
          <a:sx n="100" d="100"/>
          <a:sy n="100" d="100"/>
        </p:scale>
        <p:origin x="-660" y="-28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46"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8/22/2018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39B3ED-A3BE-4973-B1A8-1563BAFD3711}"/>
              </a:ext>
            </a:extLst>
          </p:cNvPr>
          <p:cNvSpPr>
            <a:spLocks noGrp="1"/>
          </p:cNvSpPr>
          <p:nvPr>
            <p:ph type="ctrTitle"/>
          </p:nvPr>
        </p:nvSpPr>
        <p:spPr/>
        <p:txBody>
          <a:bodyPr/>
          <a:lstStyle/>
          <a:p>
            <a:r>
              <a:rPr lang="en-US" dirty="0" smtClean="0"/>
              <a:t>ARC Alignment </a:t>
            </a:r>
            <a:r>
              <a:rPr lang="en-US" dirty="0" err="1" smtClean="0"/>
              <a:t>ExtAPI</a:t>
            </a:r>
            <a:endParaRPr lang="en-US" dirty="0"/>
          </a:p>
        </p:txBody>
      </p:sp>
      <p:sp>
        <p:nvSpPr>
          <p:cNvPr id="3" name="Subtitle 2">
            <a:extLst>
              <a:ext uri="{FF2B5EF4-FFF2-40B4-BE49-F238E27FC236}">
                <a16:creationId xmlns="" xmlns:a16="http://schemas.microsoft.com/office/drawing/2014/main" id="{9E3411F5-BE20-465E-AF14-67FC153E0289}"/>
              </a:ext>
            </a:extLst>
          </p:cNvPr>
          <p:cNvSpPr>
            <a:spLocks noGrp="1"/>
          </p:cNvSpPr>
          <p:nvPr>
            <p:ph type="subTitle" idx="1"/>
          </p:nvPr>
        </p:nvSpPr>
        <p:spPr/>
        <p:txBody>
          <a:bodyPr>
            <a:noAutofit/>
          </a:bodyPr>
          <a:lstStyle/>
          <a:p>
            <a:r>
              <a:rPr lang="en-US" dirty="0" smtClean="0"/>
              <a:t>ExtAPI Team</a:t>
            </a:r>
            <a:endParaRPr lang="en-US" dirty="0"/>
          </a:p>
        </p:txBody>
      </p:sp>
    </p:spTree>
    <p:extLst>
      <p:ext uri="{BB962C8B-B14F-4D97-AF65-F5344CB8AC3E}">
        <p14:creationId xmlns:p14="http://schemas.microsoft.com/office/powerpoint/2010/main" val="4228472622"/>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smtClean="0"/>
              <a:t>External API (1/2</a:t>
            </a:r>
            <a:r>
              <a:rPr lang="en-US" dirty="0"/>
              <a:t>)</a:t>
            </a:r>
          </a:p>
        </p:txBody>
      </p:sp>
      <p:sp>
        <p:nvSpPr>
          <p:cNvPr id="8" name="Rectangle 7"/>
          <p:cNvSpPr/>
          <p:nvPr/>
        </p:nvSpPr>
        <p:spPr>
          <a:xfrm>
            <a:off x="2297232" y="1236880"/>
            <a:ext cx="9523929" cy="17731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ONAP External APIs expose the capabilities of ONAP.  They allow ONAP to be viewed as a “black box” by providing an abstracted view of the ONAP capabilities.  </a:t>
            </a:r>
          </a:p>
          <a:p>
            <a:pPr marL="285750" indent="-285750">
              <a:buFontTx/>
              <a:buChar char="-"/>
            </a:pPr>
            <a:r>
              <a:rPr lang="en-US" sz="1600" dirty="0">
                <a:solidFill>
                  <a:schemeClr val="tx1">
                    <a:lumMod val="85000"/>
                    <a:lumOff val="15000"/>
                  </a:schemeClr>
                </a:solidFill>
              </a:rPr>
              <a:t>External APIs support that an external consumer of ONAP capabilities can be authenticated and authorized.  These APIs can also be used for connecting to systems where ONAP uses the capabilities of other systems.</a:t>
            </a:r>
          </a:p>
          <a:p>
            <a:pPr marL="285750" indent="-285750">
              <a:buFontTx/>
              <a:buChar char="-"/>
            </a:pPr>
            <a:r>
              <a:rPr lang="en-US" sz="1600" dirty="0" smtClean="0">
                <a:solidFill>
                  <a:schemeClr val="tx1">
                    <a:lumMod val="85000"/>
                    <a:lumOff val="15000"/>
                  </a:schemeClr>
                </a:solidFill>
              </a:rPr>
              <a:t>Provides </a:t>
            </a:r>
            <a:r>
              <a:rPr lang="en-US" sz="1600" dirty="0">
                <a:solidFill>
                  <a:schemeClr val="tx1">
                    <a:lumMod val="85000"/>
                    <a:lumOff val="15000"/>
                  </a:schemeClr>
                </a:solidFill>
              </a:rPr>
              <a:t>a clear and unambiguous ONAP service abstraction so that the BSS/OSS can exchange service requirements and service capabilities in a common and consistent fashion</a:t>
            </a:r>
            <a:r>
              <a:rPr lang="en-US" sz="1600" dirty="0" smtClean="0">
                <a:solidFill>
                  <a:schemeClr val="tx1">
                    <a:lumMod val="85000"/>
                    <a:lumOff val="15000"/>
                  </a:schemeClr>
                </a:solidFill>
              </a:rPr>
              <a:t>.</a:t>
            </a:r>
          </a:p>
        </p:txBody>
      </p:sp>
      <p:sp>
        <p:nvSpPr>
          <p:cNvPr id="9" name="Rectangle 8"/>
          <p:cNvSpPr/>
          <p:nvPr/>
        </p:nvSpPr>
        <p:spPr>
          <a:xfrm>
            <a:off x="2297232" y="3155027"/>
            <a:ext cx="9523929" cy="32267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smtClean="0">
                <a:solidFill>
                  <a:schemeClr val="tx1">
                    <a:lumMod val="85000"/>
                    <a:lumOff val="15000"/>
                  </a:schemeClr>
                </a:solidFill>
              </a:rPr>
              <a:t>Service Catalog Interface</a:t>
            </a:r>
            <a:endParaRPr lang="en-US" sz="1600" dirty="0">
              <a:solidFill>
                <a:schemeClr val="tx1">
                  <a:lumMod val="85000"/>
                  <a:lumOff val="15000"/>
                </a:schemeClr>
              </a:solidFill>
            </a:endParaRPr>
          </a:p>
          <a:p>
            <a:pPr marL="742950" lvl="1" indent="-285750">
              <a:buFontTx/>
              <a:buChar char="-"/>
            </a:pPr>
            <a:r>
              <a:rPr lang="en-US" sz="1600" dirty="0" smtClean="0">
                <a:solidFill>
                  <a:schemeClr val="tx1">
                    <a:lumMod val="85000"/>
                    <a:lumOff val="15000"/>
                  </a:schemeClr>
                </a:solidFill>
              </a:rPr>
              <a:t>Provides </a:t>
            </a:r>
            <a:r>
              <a:rPr lang="en-US" sz="1600" dirty="0">
                <a:solidFill>
                  <a:schemeClr val="tx1">
                    <a:lumMod val="85000"/>
                    <a:lumOff val="15000"/>
                  </a:schemeClr>
                </a:solidFill>
              </a:rPr>
              <a:t>an external view of </a:t>
            </a:r>
            <a:r>
              <a:rPr lang="en-US" sz="1600" dirty="0" err="1">
                <a:solidFill>
                  <a:schemeClr val="tx1">
                    <a:lumMod val="85000"/>
                    <a:lumOff val="15000"/>
                  </a:schemeClr>
                </a:solidFill>
              </a:rPr>
              <a:t>requestable</a:t>
            </a:r>
            <a:r>
              <a:rPr lang="en-US" sz="1600" dirty="0">
                <a:solidFill>
                  <a:schemeClr val="tx1">
                    <a:lumMod val="85000"/>
                    <a:lumOff val="15000"/>
                  </a:schemeClr>
                </a:solidFill>
              </a:rPr>
              <a:t> ONAP Services and the retrieval of the associated Service template (model)</a:t>
            </a:r>
          </a:p>
          <a:p>
            <a:pPr marL="285750" indent="-285750">
              <a:buFontTx/>
              <a:buChar char="-"/>
            </a:pPr>
            <a:r>
              <a:rPr lang="en-US" sz="1600" dirty="0" smtClean="0">
                <a:solidFill>
                  <a:schemeClr val="tx1">
                    <a:lumMod val="85000"/>
                    <a:lumOff val="15000"/>
                  </a:schemeClr>
                </a:solidFill>
              </a:rPr>
              <a:t>Service Ordering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rPr>
              <a:t>Provides a mechanism for placing a service order with all of the necessary order parameters represented on the Service template. It allows users to create, update &amp; retrieve Service Orders and manages related notifications.</a:t>
            </a:r>
          </a:p>
          <a:p>
            <a:pPr marL="285750" indent="-285750">
              <a:buFontTx/>
              <a:buChar char="-"/>
            </a:pPr>
            <a:r>
              <a:rPr lang="en-US" sz="1600" dirty="0" smtClean="0">
                <a:solidFill>
                  <a:schemeClr val="tx1">
                    <a:lumMod val="85000"/>
                    <a:lumOff val="15000"/>
                  </a:schemeClr>
                </a:solidFill>
              </a:rPr>
              <a:t>Service Inventory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rPr>
              <a:t>Provides a consistent mechanism to query the Service inventory from an external </a:t>
            </a:r>
            <a:r>
              <a:rPr lang="en-US" sz="1600" dirty="0" smtClean="0">
                <a:solidFill>
                  <a:schemeClr val="tx1">
                    <a:lumMod val="85000"/>
                    <a:lumOff val="15000"/>
                  </a:schemeClr>
                </a:solidFill>
              </a:rPr>
              <a:t>perspective.</a:t>
            </a:r>
          </a:p>
          <a:p>
            <a:pPr marL="285750" indent="-285750">
              <a:buFontTx/>
              <a:buChar char="-"/>
            </a:pPr>
            <a:r>
              <a:rPr lang="en-US" sz="1600" b="1" dirty="0" smtClean="0">
                <a:solidFill>
                  <a:schemeClr val="accent1"/>
                </a:solidFill>
              </a:rPr>
              <a:t>Hub Interface</a:t>
            </a:r>
          </a:p>
          <a:p>
            <a:pPr marL="742950" lvl="1" indent="-285750">
              <a:buFontTx/>
              <a:buChar char="-"/>
            </a:pPr>
            <a:r>
              <a:rPr lang="en-US" sz="1600" b="1" dirty="0" smtClean="0">
                <a:solidFill>
                  <a:schemeClr val="accent1"/>
                </a:solidFill>
              </a:rPr>
              <a:t>Provide a mechanism to subscribe/unsubscribe to ExtAPI notification (chose event and define listener address) </a:t>
            </a:r>
            <a:endParaRPr lang="en-US" sz="1600" b="1" dirty="0">
              <a:solidFill>
                <a:schemeClr val="accent1"/>
              </a:solidFill>
            </a:endParaRPr>
          </a:p>
        </p:txBody>
      </p:sp>
      <p:grpSp>
        <p:nvGrpSpPr>
          <p:cNvPr id="4" name="Group 3"/>
          <p:cNvGrpSpPr/>
          <p:nvPr/>
        </p:nvGrpSpPr>
        <p:grpSpPr>
          <a:xfrm>
            <a:off x="281699" y="1533526"/>
            <a:ext cx="1779253" cy="2744582"/>
            <a:chOff x="281699" y="1808056"/>
            <a:chExt cx="1779253" cy="2470051"/>
          </a:xfrm>
        </p:grpSpPr>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External APIs</a:t>
              </a:r>
              <a:endParaRPr lang="en-US" altLang="zh-CN" sz="1200" dirty="0">
                <a:latin typeface="微软雅黑" panose="020B0503020204020204" pitchFamily="34" charset="-122"/>
                <a:ea typeface="微软雅黑" panose="020B0503020204020204" pitchFamily="34" charset="-122"/>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808056"/>
              <a:ext cx="1613230" cy="955618"/>
            </a:xfrm>
            <a:prstGeom prst="rect">
              <a:avLst/>
            </a:prstGeom>
            <a:noFill/>
          </p:spPr>
          <p:txBody>
            <a:bodyPr wrap="square" rtlCol="0">
              <a:spAutoFit/>
            </a:bodyPr>
            <a:lstStyle/>
            <a:p>
              <a:pPr marL="171450" indent="-171450">
                <a:buFont typeface="Arial" panose="020B0604020202020204" pitchFamily="34" charset="0"/>
                <a:buChar char="•"/>
              </a:pPr>
              <a:r>
                <a:rPr lang="en-US" sz="900" dirty="0" smtClean="0"/>
                <a:t>TMF Service Catalog</a:t>
              </a:r>
            </a:p>
            <a:p>
              <a:pPr marL="171450" indent="-171450">
                <a:buFont typeface="Arial" panose="020B0604020202020204" pitchFamily="34" charset="0"/>
                <a:buChar char="•"/>
              </a:pPr>
              <a:r>
                <a:rPr lang="en-US" sz="900" dirty="0" smtClean="0"/>
                <a:t>TMF Service Ordering</a:t>
              </a:r>
            </a:p>
            <a:p>
              <a:pPr marL="171450" indent="-171450">
                <a:buFont typeface="Arial" panose="020B0604020202020204" pitchFamily="34" charset="0"/>
                <a:buChar char="•"/>
              </a:pPr>
              <a:r>
                <a:rPr lang="en-US" sz="900" dirty="0" smtClean="0"/>
                <a:t>TMF Service Inventory</a:t>
              </a:r>
            </a:p>
            <a:p>
              <a:pPr marL="171450" indent="-171450">
                <a:buFont typeface="Arial" panose="020B0604020202020204" pitchFamily="34" charset="0"/>
                <a:buChar char="•"/>
              </a:pPr>
              <a:r>
                <a:rPr lang="en-US" sz="900" dirty="0" smtClean="0">
                  <a:solidFill>
                    <a:schemeClr val="accent1"/>
                  </a:solidFill>
                </a:rPr>
                <a:t>TMF Hub</a:t>
              </a:r>
              <a:endParaRPr lang="en-US" sz="900" dirty="0">
                <a:solidFill>
                  <a:schemeClr val="accent1"/>
                </a:solidFill>
              </a:endParaRPr>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endParaRPr lang="en-US" sz="9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745991" cy="507831"/>
            </a:xfrm>
            <a:prstGeom prst="rect">
              <a:avLst/>
            </a:prstGeom>
            <a:noFill/>
          </p:spPr>
          <p:txBody>
            <a:bodyPr wrap="none" rtlCol="0">
              <a:spAutoFit/>
            </a:bodyPr>
            <a:lstStyle/>
            <a:p>
              <a:r>
                <a:rPr lang="en-US" sz="900" dirty="0" smtClean="0"/>
                <a:t>SDC: Catalog</a:t>
              </a:r>
            </a:p>
            <a:p>
              <a:r>
                <a:rPr lang="en-US" sz="900" dirty="0" smtClean="0"/>
                <a:t>SO: Service Instantiation</a:t>
              </a:r>
            </a:p>
            <a:p>
              <a:r>
                <a:rPr lang="en-US" sz="900" dirty="0" smtClean="0"/>
                <a:t>A&amp;AI</a:t>
              </a:r>
              <a:r>
                <a:rPr lang="en-US" sz="900" dirty="0"/>
                <a:t>: Inventory Service </a:t>
              </a:r>
              <a:r>
                <a:rPr lang="en-US" sz="900" dirty="0" smtClean="0"/>
                <a:t>Interface</a:t>
              </a:r>
              <a:endParaRPr lang="en-US" sz="900" dirty="0"/>
            </a:p>
          </p:txBody>
        </p:sp>
      </p:grpSp>
      <p:sp>
        <p:nvSpPr>
          <p:cNvPr id="20" name="TextBox 19"/>
          <p:cNvSpPr txBox="1"/>
          <p:nvPr/>
        </p:nvSpPr>
        <p:spPr>
          <a:xfrm>
            <a:off x="137444" y="1097683"/>
            <a:ext cx="2101024" cy="369332"/>
          </a:xfrm>
          <a:prstGeom prst="rect">
            <a:avLst/>
          </a:prstGeom>
          <a:noFill/>
        </p:spPr>
        <p:txBody>
          <a:bodyPr wrap="none" rtlCol="0">
            <a:spAutoFit/>
          </a:bodyPr>
          <a:lstStyle/>
          <a:p>
            <a:r>
              <a:rPr lang="en-US" dirty="0" smtClean="0">
                <a:solidFill>
                  <a:schemeClr val="accent1"/>
                </a:solidFill>
              </a:rPr>
              <a:t>New feature in blue</a:t>
            </a:r>
            <a:endParaRPr lang="en-US" dirty="0">
              <a:solidFill>
                <a:schemeClr val="accent1"/>
              </a:solidFill>
            </a:endParaRPr>
          </a:p>
        </p:txBody>
      </p:sp>
    </p:spTree>
    <p:extLst>
      <p:ext uri="{BB962C8B-B14F-4D97-AF65-F5344CB8AC3E}">
        <p14:creationId xmlns:p14="http://schemas.microsoft.com/office/powerpoint/2010/main" val="342877483"/>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dirty="0" smtClean="0"/>
              <a:t>External API (2/2</a:t>
            </a:r>
            <a:r>
              <a:rPr lang="en-US" dirty="0"/>
              <a:t>)</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SDC: Catalog</a:t>
            </a:r>
          </a:p>
          <a:p>
            <a:pPr marL="285750" indent="-285750">
              <a:buFontTx/>
              <a:buChar char="-"/>
            </a:pPr>
            <a:r>
              <a:rPr lang="en-US" dirty="0">
                <a:solidFill>
                  <a:schemeClr val="tx1">
                    <a:lumMod val="85000"/>
                    <a:lumOff val="15000"/>
                  </a:schemeClr>
                </a:solidFill>
              </a:rPr>
              <a:t>SO: Service </a:t>
            </a:r>
            <a:r>
              <a:rPr lang="en-US" dirty="0" smtClean="0">
                <a:solidFill>
                  <a:schemeClr val="tx1">
                    <a:lumMod val="85000"/>
                    <a:lumOff val="15000"/>
                  </a:schemeClr>
                </a:solidFill>
              </a:rPr>
              <a:t>Instantiation </a:t>
            </a:r>
            <a:r>
              <a:rPr lang="en-US" dirty="0" smtClean="0">
                <a:solidFill>
                  <a:schemeClr val="accent1"/>
                </a:solidFill>
              </a:rPr>
              <a:t>+ E2E Orchestration request</a:t>
            </a:r>
            <a:endParaRPr lang="en-US" dirty="0">
              <a:solidFill>
                <a:schemeClr val="accent1"/>
              </a:solidFill>
            </a:endParaRPr>
          </a:p>
          <a:p>
            <a:pPr marL="285750" indent="-285750">
              <a:buFontTx/>
              <a:buChar char="-"/>
            </a:pPr>
            <a:r>
              <a:rPr lang="en-US" dirty="0">
                <a:solidFill>
                  <a:schemeClr val="tx1">
                    <a:lumMod val="85000"/>
                    <a:lumOff val="15000"/>
                  </a:schemeClr>
                </a:solidFill>
              </a:rPr>
              <a:t>A&amp;AI: Inventory Service Interface</a:t>
            </a: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083112"/>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smtClean="0">
                <a:solidFill>
                  <a:schemeClr val="tx1">
                    <a:lumMod val="85000"/>
                    <a:lumOff val="15000"/>
                  </a:schemeClr>
                </a:solidFill>
              </a:rPr>
              <a:t>Service Descriptor (TOSCA YAML Service Descriptor)</a:t>
            </a:r>
            <a:endParaRPr lang="en-US" dirty="0">
              <a:solidFill>
                <a:schemeClr val="tx1">
                  <a:lumMod val="85000"/>
                  <a:lumOff val="15000"/>
                </a:schemeClr>
              </a:solidFill>
            </a:endParaRPr>
          </a:p>
        </p:txBody>
      </p:sp>
      <p:sp>
        <p:nvSpPr>
          <p:cNvPr id="26"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External APIs</a:t>
            </a:r>
            <a:endParaRPr lang="en-US" altLang="zh-CN" sz="1200" dirty="0">
              <a:latin typeface="微软雅黑" panose="020B0503020204020204" pitchFamily="34" charset="-122"/>
              <a:ea typeface="微软雅黑" panose="020B0503020204020204" pitchFamily="34" charset="-122"/>
            </a:endParaRPr>
          </a:p>
        </p:txBody>
      </p:sp>
      <p:cxnSp>
        <p:nvCxnSpPr>
          <p:cNvPr id="27" name="Straight Connector 26"/>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281699" y="1808056"/>
            <a:ext cx="1364221" cy="923330"/>
          </a:xfrm>
          <a:prstGeom prst="rect">
            <a:avLst/>
          </a:prstGeom>
          <a:noFill/>
        </p:spPr>
        <p:txBody>
          <a:bodyPr wrap="square" rtlCol="0">
            <a:spAutoFit/>
          </a:bodyPr>
          <a:lstStyle/>
          <a:p>
            <a:pPr marL="171450" indent="-171450">
              <a:buFont typeface="Arial" panose="020B0604020202020204" pitchFamily="34" charset="0"/>
              <a:buChar char="•"/>
            </a:pPr>
            <a:r>
              <a:rPr lang="en-US" sz="900" dirty="0" smtClean="0"/>
              <a:t>Service Catalog</a:t>
            </a:r>
          </a:p>
          <a:p>
            <a:pPr marL="171450" indent="-171450">
              <a:buFont typeface="Arial" panose="020B0604020202020204" pitchFamily="34" charset="0"/>
              <a:buChar char="•"/>
            </a:pPr>
            <a:r>
              <a:rPr lang="en-US" sz="900" dirty="0" smtClean="0"/>
              <a:t>Service Ordering</a:t>
            </a:r>
          </a:p>
          <a:p>
            <a:pPr marL="171450" indent="-171450">
              <a:buFont typeface="Arial" panose="020B0604020202020204" pitchFamily="34" charset="0"/>
              <a:buChar char="•"/>
            </a:pPr>
            <a:r>
              <a:rPr lang="en-US" sz="900" dirty="0" smtClean="0"/>
              <a:t>Service Inventory</a:t>
            </a: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endParaRPr lang="en-US" sz="900" dirty="0"/>
          </a:p>
        </p:txBody>
      </p:sp>
      <p:cxnSp>
        <p:nvCxnSpPr>
          <p:cNvPr id="30" name="Straight Connector 29"/>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Arc 30"/>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314961" y="3770276"/>
            <a:ext cx="1745991" cy="507831"/>
          </a:xfrm>
          <a:prstGeom prst="rect">
            <a:avLst/>
          </a:prstGeom>
          <a:noFill/>
        </p:spPr>
        <p:txBody>
          <a:bodyPr wrap="none" rtlCol="0">
            <a:spAutoFit/>
          </a:bodyPr>
          <a:lstStyle/>
          <a:p>
            <a:r>
              <a:rPr lang="en-US" sz="900" dirty="0" smtClean="0"/>
              <a:t>SDC: Catalog</a:t>
            </a:r>
          </a:p>
          <a:p>
            <a:r>
              <a:rPr lang="en-US" sz="900" dirty="0" smtClean="0"/>
              <a:t>SO: Service Instantiation</a:t>
            </a:r>
          </a:p>
          <a:p>
            <a:r>
              <a:rPr lang="en-US" sz="900" dirty="0" smtClean="0"/>
              <a:t>A&amp;AI</a:t>
            </a:r>
            <a:r>
              <a:rPr lang="en-US" sz="900" dirty="0"/>
              <a:t>: Inventory Service </a:t>
            </a:r>
            <a:r>
              <a:rPr lang="en-US" sz="900" dirty="0" smtClean="0"/>
              <a:t>Interface</a:t>
            </a:r>
            <a:endParaRPr lang="en-US" sz="900" dirty="0"/>
          </a:p>
        </p:txBody>
      </p:sp>
      <p:sp>
        <p:nvSpPr>
          <p:cNvPr id="13" name="TextBox 12"/>
          <p:cNvSpPr txBox="1"/>
          <p:nvPr/>
        </p:nvSpPr>
        <p:spPr>
          <a:xfrm>
            <a:off x="137444" y="1097683"/>
            <a:ext cx="2101024" cy="369332"/>
          </a:xfrm>
          <a:prstGeom prst="rect">
            <a:avLst/>
          </a:prstGeom>
          <a:noFill/>
        </p:spPr>
        <p:txBody>
          <a:bodyPr wrap="none" rtlCol="0">
            <a:spAutoFit/>
          </a:bodyPr>
          <a:lstStyle/>
          <a:p>
            <a:r>
              <a:rPr lang="en-US" dirty="0" smtClean="0">
                <a:solidFill>
                  <a:schemeClr val="accent1"/>
                </a:solidFill>
              </a:rPr>
              <a:t>New feature in blue</a:t>
            </a:r>
            <a:endParaRPr lang="en-US" dirty="0">
              <a:solidFill>
                <a:schemeClr val="accent1"/>
              </a:solidFill>
            </a:endParaRPr>
          </a:p>
        </p:txBody>
      </p:sp>
    </p:spTree>
    <p:extLst>
      <p:ext uri="{BB962C8B-B14F-4D97-AF65-F5344CB8AC3E}">
        <p14:creationId xmlns:p14="http://schemas.microsoft.com/office/powerpoint/2010/main" val="1579246492"/>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p:cNvGraphicFramePr>
            <a:graphicFrameLocks noChangeAspect="1"/>
          </p:cNvGraphicFramePr>
          <p:nvPr>
            <p:extLst>
              <p:ext uri="{D42A27DB-BD31-4B8C-83A1-F6EECF244321}">
                <p14:modId xmlns:p14="http://schemas.microsoft.com/office/powerpoint/2010/main" val="114654298"/>
              </p:ext>
            </p:extLst>
          </p:nvPr>
        </p:nvGraphicFramePr>
        <p:xfrm>
          <a:off x="2057400" y="1045350"/>
          <a:ext cx="7239000" cy="5380182"/>
        </p:xfrm>
        <a:graphic>
          <a:graphicData uri="http://schemas.openxmlformats.org/presentationml/2006/ole">
            <mc:AlternateContent xmlns:mc="http://schemas.openxmlformats.org/markup-compatibility/2006">
              <mc:Choice xmlns:v="urn:schemas-microsoft-com:vml" Requires="v">
                <p:oleObj spid="_x0000_s1042" name="Visio" r:id="rId3" imgW="12106848" imgH="9001745" progId="Visio.Drawing.11">
                  <p:embed/>
                </p:oleObj>
              </mc:Choice>
              <mc:Fallback>
                <p:oleObj name="Visio" r:id="rId3" imgW="12106848" imgH="9001745" progId="Visio.Drawing.11">
                  <p:embed/>
                  <p:pic>
                    <p:nvPicPr>
                      <p:cNvPr id="0" name="Object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1045350"/>
                        <a:ext cx="7239000" cy="5380182"/>
                      </a:xfrm>
                      <a:prstGeom prst="rect">
                        <a:avLst/>
                      </a:prstGeom>
                      <a:noFill/>
                    </p:spPr>
                  </p:pic>
                </p:oleObj>
              </mc:Fallback>
            </mc:AlternateContent>
          </a:graphicData>
        </a:graphic>
      </p:graphicFrame>
      <p:sp>
        <p:nvSpPr>
          <p:cNvPr id="3" name="Title 2"/>
          <p:cNvSpPr>
            <a:spLocks noGrp="1"/>
          </p:cNvSpPr>
          <p:nvPr>
            <p:ph type="title"/>
          </p:nvPr>
        </p:nvSpPr>
        <p:spPr/>
        <p:txBody>
          <a:bodyPr>
            <a:normAutofit fontScale="90000"/>
          </a:bodyPr>
          <a:lstStyle/>
          <a:p>
            <a:r>
              <a:rPr lang="en-US" dirty="0" smtClean="0"/>
              <a:t>External API</a:t>
            </a:r>
            <a:endParaRPr lang="en-US" dirty="0"/>
          </a:p>
        </p:txBody>
      </p:sp>
      <p:sp>
        <p:nvSpPr>
          <p:cNvPr id="4" name="Rectangle 2"/>
          <p:cNvSpPr>
            <a:spLocks noChangeArrowheads="1"/>
          </p:cNvSpPr>
          <p:nvPr/>
        </p:nvSpPr>
        <p:spPr bwMode="auto">
          <a:xfrm>
            <a:off x="2524125" y="9334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 name="Rectangle 10"/>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314961" y="1138320"/>
            <a:ext cx="4009303" cy="369332"/>
          </a:xfrm>
          <a:prstGeom prst="rect">
            <a:avLst/>
          </a:prstGeom>
          <a:noFill/>
        </p:spPr>
        <p:txBody>
          <a:bodyPr wrap="none" rtlCol="0">
            <a:spAutoFit/>
          </a:bodyPr>
          <a:lstStyle/>
          <a:p>
            <a:r>
              <a:rPr lang="en-US" dirty="0" smtClean="0">
                <a:solidFill>
                  <a:schemeClr val="accent1"/>
                </a:solidFill>
              </a:rPr>
              <a:t>Diagram globally updated for Casablanca</a:t>
            </a:r>
            <a:endParaRPr lang="en-US" dirty="0">
              <a:solidFill>
                <a:schemeClr val="accent1"/>
              </a:solidFill>
            </a:endParaRPr>
          </a:p>
        </p:txBody>
      </p:sp>
      <p:sp>
        <p:nvSpPr>
          <p:cNvPr id="5" name="Rectangle 1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841878499"/>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39B3ED-A3BE-4973-B1A8-1563BAFD3711}"/>
              </a:ext>
            </a:extLst>
          </p:cNvPr>
          <p:cNvSpPr>
            <a:spLocks noGrp="1"/>
          </p:cNvSpPr>
          <p:nvPr>
            <p:ph type="ctrTitle"/>
          </p:nvPr>
        </p:nvSpPr>
        <p:spPr/>
        <p:txBody>
          <a:bodyPr/>
          <a:lstStyle/>
          <a:p>
            <a:r>
              <a:rPr lang="en-US" dirty="0"/>
              <a:t>Interface Definitions</a:t>
            </a:r>
          </a:p>
        </p:txBody>
      </p:sp>
      <p:sp>
        <p:nvSpPr>
          <p:cNvPr id="3" name="Subtitle 2">
            <a:extLst>
              <a:ext uri="{FF2B5EF4-FFF2-40B4-BE49-F238E27FC236}">
                <a16:creationId xmlns="" xmlns:a16="http://schemas.microsoft.com/office/drawing/2014/main" id="{9E3411F5-BE20-465E-AF14-67FC153E0289}"/>
              </a:ext>
            </a:extLst>
          </p:cNvPr>
          <p:cNvSpPr>
            <a:spLocks noGrp="1"/>
          </p:cNvSpPr>
          <p:nvPr>
            <p:ph type="subTitle" idx="1"/>
          </p:nvPr>
        </p:nvSpPr>
        <p:spPr/>
        <p:txBody>
          <a:bodyPr>
            <a:normAutofit lnSpcReduction="10000"/>
          </a:bodyPr>
          <a:lstStyle/>
          <a:p>
            <a:r>
              <a:rPr lang="en-US" dirty="0"/>
              <a:t>Note: describe from the provider perspective</a:t>
            </a:r>
          </a:p>
        </p:txBody>
      </p:sp>
    </p:spTree>
    <p:extLst>
      <p:ext uri="{BB962C8B-B14F-4D97-AF65-F5344CB8AC3E}">
        <p14:creationId xmlns:p14="http://schemas.microsoft.com/office/powerpoint/2010/main" val="2725166605"/>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Interface Definitions</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ext uri="{D42A27DB-BD31-4B8C-83A1-F6EECF244321}">
                <p14:modId xmlns:p14="http://schemas.microsoft.com/office/powerpoint/2010/main" val="610781115"/>
              </p:ext>
            </p:extLst>
          </p:nvPr>
        </p:nvGraphicFramePr>
        <p:xfrm>
          <a:off x="226106" y="1301750"/>
          <a:ext cx="11737294" cy="2658567"/>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Service Catalog</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Provides</a:t>
                      </a:r>
                      <a:r>
                        <a:rPr lang="en-US" baseline="0" dirty="0" smtClean="0"/>
                        <a:t> an external view of </a:t>
                      </a:r>
                      <a:r>
                        <a:rPr lang="en-US" baseline="0" dirty="0" err="1" smtClean="0"/>
                        <a:t>requestable</a:t>
                      </a:r>
                      <a:r>
                        <a:rPr lang="en-US" baseline="0" dirty="0" smtClean="0"/>
                        <a:t> ONAP Services</a:t>
                      </a:r>
                      <a:endParaRPr lang="en-US" dirty="0" smtClean="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Service Characteristics are retrieved in TOSCA representation</a:t>
                      </a:r>
                      <a:r>
                        <a:rPr lang="en-US" baseline="0" dirty="0" smtClean="0"/>
                        <a:t>.</a:t>
                      </a:r>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Catalog</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a:t>
                      </a:r>
                    </a:p>
                  </a:txBody>
                  <a:tcPr/>
                </a:tc>
                <a:extLst>
                  <a:ext uri="{0D108BD9-81ED-4DB2-BD59-A6C34878D82A}">
                    <a16:rowId xmlns="" xmlns:a16="http://schemas.microsoft.com/office/drawing/2014/main" val="1226283752"/>
                  </a:ext>
                </a:extLst>
              </a:tr>
            </a:tbl>
          </a:graphicData>
        </a:graphic>
      </p:graphicFrame>
      <p:sp>
        <p:nvSpPr>
          <p:cNvPr id="5" name="TextBox 4"/>
          <p:cNvSpPr txBox="1"/>
          <p:nvPr/>
        </p:nvSpPr>
        <p:spPr>
          <a:xfrm rot="350993">
            <a:off x="5981693" y="4063647"/>
            <a:ext cx="4906471" cy="523220"/>
          </a:xfrm>
          <a:prstGeom prst="rect">
            <a:avLst/>
          </a:prstGeom>
          <a:noFill/>
        </p:spPr>
        <p:txBody>
          <a:bodyPr wrap="none" rtlCol="0">
            <a:spAutoFit/>
          </a:bodyPr>
          <a:lstStyle/>
          <a:p>
            <a:r>
              <a:rPr lang="en-US" sz="2800" b="1" dirty="0" smtClean="0">
                <a:solidFill>
                  <a:schemeClr val="accent1"/>
                </a:solidFill>
              </a:rPr>
              <a:t>No schema change since Beijing</a:t>
            </a:r>
            <a:endParaRPr lang="en-US" sz="2800" b="1" dirty="0">
              <a:solidFill>
                <a:schemeClr val="accent1"/>
              </a:solidFill>
            </a:endParaRPr>
          </a:p>
        </p:txBody>
      </p:sp>
    </p:spTree>
    <p:extLst>
      <p:ext uri="{BB962C8B-B14F-4D97-AF65-F5344CB8AC3E}">
        <p14:creationId xmlns:p14="http://schemas.microsoft.com/office/powerpoint/2010/main" val="2727142554"/>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Interface Definitions</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ext uri="{D42A27DB-BD31-4B8C-83A1-F6EECF244321}">
                <p14:modId xmlns:p14="http://schemas.microsoft.com/office/powerpoint/2010/main" val="2595683789"/>
              </p:ext>
            </p:extLst>
          </p:nvPr>
        </p:nvGraphicFramePr>
        <p:xfrm>
          <a:off x="226106" y="1301750"/>
          <a:ext cx="11737294" cy="3662138"/>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Service Ordering</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sz="1800" b="0" i="0" kern="1200" dirty="0" smtClean="0">
                          <a:solidFill>
                            <a:schemeClr val="dk1"/>
                          </a:solidFill>
                          <a:effectLst/>
                          <a:latin typeface="+mn-lt"/>
                          <a:ea typeface="+mn-ea"/>
                          <a:cs typeface="+mn-cs"/>
                        </a:rPr>
                        <a:t>Provides a mechanism for placing a service order with all of the necessary order parameters represented on the Service template. It allows users to create, update &amp; retrieve Service Orders.</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Service Models are TOSCA representations</a:t>
                      </a:r>
                      <a:r>
                        <a:rPr lang="en-US" baseline="0" dirty="0" smtClean="0"/>
                        <a:t> of the Services that may be requested.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solidFill>
                            <a:schemeClr val="accent1"/>
                          </a:solidFill>
                        </a:rPr>
                        <a:t>Service Order API is updated to manage E2E service fulfillment (using SO E2E orchestration request)</a:t>
                      </a:r>
                      <a:endParaRPr lang="en-US" dirty="0" smtClean="0">
                        <a:solidFill>
                          <a:schemeClr val="accent1"/>
                        </a:solidFill>
                      </a:endParaRPr>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Place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Order</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Delete Service Order</a:t>
                      </a:r>
                    </a:p>
                  </a:txBody>
                  <a:tcPr/>
                </a:tc>
                <a:extLst>
                  <a:ext uri="{0D108BD9-81ED-4DB2-BD59-A6C34878D82A}">
                    <a16:rowId xmlns="" xmlns:a16="http://schemas.microsoft.com/office/drawing/2014/main" val="1226283752"/>
                  </a:ext>
                </a:extLst>
              </a:tr>
            </a:tbl>
          </a:graphicData>
        </a:graphic>
      </p:graphicFrame>
      <p:sp>
        <p:nvSpPr>
          <p:cNvPr id="5" name="TextBox 4"/>
          <p:cNvSpPr txBox="1"/>
          <p:nvPr/>
        </p:nvSpPr>
        <p:spPr>
          <a:xfrm rot="535733">
            <a:off x="6094441" y="4362554"/>
            <a:ext cx="4242828" cy="954107"/>
          </a:xfrm>
          <a:prstGeom prst="rect">
            <a:avLst/>
          </a:prstGeom>
          <a:noFill/>
        </p:spPr>
        <p:txBody>
          <a:bodyPr wrap="none" rtlCol="0">
            <a:spAutoFit/>
          </a:bodyPr>
          <a:lstStyle/>
          <a:p>
            <a:r>
              <a:rPr lang="en-US" sz="2800" b="1" dirty="0" smtClean="0">
                <a:solidFill>
                  <a:schemeClr val="accent1"/>
                </a:solidFill>
              </a:rPr>
              <a:t>Upgraded in Casablanca</a:t>
            </a:r>
          </a:p>
          <a:p>
            <a:r>
              <a:rPr lang="en-US" sz="2800" b="1" dirty="0" smtClean="0">
                <a:solidFill>
                  <a:schemeClr val="accent1"/>
                </a:solidFill>
              </a:rPr>
              <a:t>But not API schema change</a:t>
            </a:r>
            <a:endParaRPr lang="en-US" sz="2800" b="1" dirty="0">
              <a:solidFill>
                <a:schemeClr val="accent1"/>
              </a:solidFill>
            </a:endParaRPr>
          </a:p>
        </p:txBody>
      </p:sp>
    </p:spTree>
    <p:extLst>
      <p:ext uri="{BB962C8B-B14F-4D97-AF65-F5344CB8AC3E}">
        <p14:creationId xmlns:p14="http://schemas.microsoft.com/office/powerpoint/2010/main" val="1889403625"/>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Interface Definitions</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ext uri="{D42A27DB-BD31-4B8C-83A1-F6EECF244321}">
                <p14:modId xmlns:p14="http://schemas.microsoft.com/office/powerpoint/2010/main" val="336699267"/>
              </p:ext>
            </p:extLst>
          </p:nvPr>
        </p:nvGraphicFramePr>
        <p:xfrm>
          <a:off x="226106" y="1301750"/>
          <a:ext cx="11737294" cy="2932887"/>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Service Inventory</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sz="1800" b="0" i="0" kern="1200" dirty="0" smtClean="0">
                          <a:solidFill>
                            <a:schemeClr val="dk1"/>
                          </a:solidFill>
                          <a:effectLst/>
                          <a:latin typeface="+mn-lt"/>
                          <a:ea typeface="+mn-ea"/>
                          <a:cs typeface="+mn-cs"/>
                        </a:rPr>
                        <a:t>Provides</a:t>
                      </a:r>
                      <a:r>
                        <a:rPr lang="en-US" sz="1800" b="0" i="0" kern="1200" baseline="0" dirty="0" smtClean="0">
                          <a:solidFill>
                            <a:schemeClr val="dk1"/>
                          </a:solidFill>
                          <a:effectLst/>
                          <a:latin typeface="+mn-lt"/>
                          <a:ea typeface="+mn-ea"/>
                          <a:cs typeface="+mn-cs"/>
                        </a:rPr>
                        <a:t> </a:t>
                      </a:r>
                      <a:r>
                        <a:rPr lang="en-US" sz="1800" b="0" i="0" kern="1200" dirty="0" smtClean="0">
                          <a:solidFill>
                            <a:schemeClr val="dk1"/>
                          </a:solidFill>
                          <a:effectLst/>
                          <a:latin typeface="+mn-lt"/>
                          <a:ea typeface="+mn-ea"/>
                          <a:cs typeface="+mn-cs"/>
                        </a:rPr>
                        <a:t>a consistent</a:t>
                      </a:r>
                      <a:r>
                        <a:rPr lang="en-US" sz="1800" b="0" i="0" kern="1200" baseline="0" dirty="0" smtClean="0">
                          <a:solidFill>
                            <a:schemeClr val="dk1"/>
                          </a:solidFill>
                          <a:effectLst/>
                          <a:latin typeface="+mn-lt"/>
                          <a:ea typeface="+mn-ea"/>
                          <a:cs typeface="+mn-cs"/>
                        </a:rPr>
                        <a:t> </a:t>
                      </a:r>
                      <a:r>
                        <a:rPr lang="en-US" sz="1800" b="0" i="0" kern="1200" dirty="0" smtClean="0">
                          <a:solidFill>
                            <a:schemeClr val="dk1"/>
                          </a:solidFill>
                          <a:effectLst/>
                          <a:latin typeface="+mn-lt"/>
                          <a:ea typeface="+mn-ea"/>
                          <a:cs typeface="+mn-cs"/>
                        </a:rPr>
                        <a:t>mechanism to query the Service inventory from an external perspective.</a:t>
                      </a:r>
                      <a:endParaRPr lang="en-US" dirty="0"/>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Query Service Inventory</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a:t>
                      </a:r>
                    </a:p>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Retrieve Service State</a:t>
                      </a:r>
                    </a:p>
                  </a:txBody>
                  <a:tcPr/>
                </a:tc>
                <a:extLst>
                  <a:ext uri="{0D108BD9-81ED-4DB2-BD59-A6C34878D82A}">
                    <a16:rowId xmlns="" xmlns:a16="http://schemas.microsoft.com/office/drawing/2014/main" val="1226283752"/>
                  </a:ext>
                </a:extLst>
              </a:tr>
            </a:tbl>
          </a:graphicData>
        </a:graphic>
      </p:graphicFrame>
      <p:sp>
        <p:nvSpPr>
          <p:cNvPr id="5" name="TextBox 4"/>
          <p:cNvSpPr txBox="1"/>
          <p:nvPr/>
        </p:nvSpPr>
        <p:spPr>
          <a:xfrm rot="689949">
            <a:off x="4754895" y="4655492"/>
            <a:ext cx="5493170" cy="523220"/>
          </a:xfrm>
          <a:prstGeom prst="rect">
            <a:avLst/>
          </a:prstGeom>
          <a:noFill/>
        </p:spPr>
        <p:txBody>
          <a:bodyPr wrap="none" rtlCol="0">
            <a:spAutoFit/>
          </a:bodyPr>
          <a:lstStyle/>
          <a:p>
            <a:r>
              <a:rPr lang="en-US" sz="2800" b="1" dirty="0" smtClean="0">
                <a:solidFill>
                  <a:schemeClr val="accent1"/>
                </a:solidFill>
              </a:rPr>
              <a:t>No API schema change since Beijing</a:t>
            </a:r>
            <a:endParaRPr lang="en-US" sz="2800" b="1" dirty="0">
              <a:solidFill>
                <a:schemeClr val="accent1"/>
              </a:solidFill>
            </a:endParaRPr>
          </a:p>
        </p:txBody>
      </p:sp>
    </p:spTree>
    <p:extLst>
      <p:ext uri="{BB962C8B-B14F-4D97-AF65-F5344CB8AC3E}">
        <p14:creationId xmlns:p14="http://schemas.microsoft.com/office/powerpoint/2010/main" val="2331931186"/>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88E69129-417E-4513-97A0-7938BAAC1B30}"/>
              </a:ext>
            </a:extLst>
          </p:cNvPr>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a:extLst>
              <a:ext uri="{FF2B5EF4-FFF2-40B4-BE49-F238E27FC236}">
                <a16:creationId xmlns="" xmlns:a16="http://schemas.microsoft.com/office/drawing/2014/main" id="{F842310F-EE06-44DA-B9FA-2FF9DFE7D9F4}"/>
              </a:ext>
            </a:extLst>
          </p:cNvPr>
          <p:cNvSpPr>
            <a:spLocks noGrp="1"/>
          </p:cNvSpPr>
          <p:nvPr>
            <p:ph type="title"/>
          </p:nvPr>
        </p:nvSpPr>
        <p:spPr/>
        <p:txBody>
          <a:bodyPr>
            <a:normAutofit fontScale="90000"/>
          </a:bodyPr>
          <a:lstStyle/>
          <a:p>
            <a:r>
              <a:rPr lang="en-US" dirty="0"/>
              <a:t>Interface Definitions</a:t>
            </a:r>
          </a:p>
        </p:txBody>
      </p:sp>
      <p:graphicFrame>
        <p:nvGraphicFramePr>
          <p:cNvPr id="7" name="Content Placeholder 6">
            <a:extLst>
              <a:ext uri="{FF2B5EF4-FFF2-40B4-BE49-F238E27FC236}">
                <a16:creationId xmlns="" xmlns:a16="http://schemas.microsoft.com/office/drawing/2014/main" id="{786E75EC-CCBF-4CDF-8AE8-01F9318770F8}"/>
              </a:ext>
            </a:extLst>
          </p:cNvPr>
          <p:cNvGraphicFramePr>
            <a:graphicFrameLocks noGrp="1"/>
          </p:cNvGraphicFramePr>
          <p:nvPr>
            <p:ph sz="half" idx="4294967295"/>
            <p:extLst>
              <p:ext uri="{D42A27DB-BD31-4B8C-83A1-F6EECF244321}">
                <p14:modId xmlns:p14="http://schemas.microsoft.com/office/powerpoint/2010/main" val="3554725375"/>
              </p:ext>
            </p:extLst>
          </p:nvPr>
        </p:nvGraphicFramePr>
        <p:xfrm>
          <a:off x="226106" y="1301750"/>
          <a:ext cx="11737294" cy="3755847"/>
        </p:xfrm>
        <a:graphic>
          <a:graphicData uri="http://schemas.openxmlformats.org/drawingml/2006/table">
            <a:tbl>
              <a:tblPr firstRow="1" bandRow="1">
                <a:tableStyleId>{5C22544A-7EE6-4342-B048-85BDC9FD1C3A}</a:tableStyleId>
              </a:tblPr>
              <a:tblGrid>
                <a:gridCol w="2345030">
                  <a:extLst>
                    <a:ext uri="{9D8B030D-6E8A-4147-A177-3AD203B41FA5}">
                      <a16:colId xmlns="" xmlns:a16="http://schemas.microsoft.com/office/drawing/2014/main" val="2523137343"/>
                    </a:ext>
                  </a:extLst>
                </a:gridCol>
                <a:gridCol w="9392264">
                  <a:extLst>
                    <a:ext uri="{9D8B030D-6E8A-4147-A177-3AD203B41FA5}">
                      <a16:colId xmlns="" xmlns:a16="http://schemas.microsoft.com/office/drawing/2014/main" val="750913862"/>
                    </a:ext>
                  </a:extLst>
                </a:gridCol>
              </a:tblGrid>
              <a:tr h="459469">
                <a:tc gridSpan="2">
                  <a:txBody>
                    <a:bodyPr/>
                    <a:lstStyle/>
                    <a:p>
                      <a:r>
                        <a:rPr lang="en-US" dirty="0" smtClean="0"/>
                        <a:t>Notification Management Subscription</a:t>
                      </a:r>
                      <a:endParaRPr lang="en-US" dirty="0"/>
                    </a:p>
                  </a:txBody>
                  <a:tcPr/>
                </a:tc>
                <a:tc hMerge="1">
                  <a:txBody>
                    <a:bodyPr/>
                    <a:lstStyle/>
                    <a:p>
                      <a:endParaRPr lang="en-US" dirty="0"/>
                    </a:p>
                  </a:txBody>
                  <a:tcPr/>
                </a:tc>
                <a:extLst>
                  <a:ext uri="{0D108BD9-81ED-4DB2-BD59-A6C34878D82A}">
                    <a16:rowId xmlns="" xmlns:a16="http://schemas.microsoft.com/office/drawing/2014/main" val="54680813"/>
                  </a:ext>
                </a:extLst>
              </a:tr>
              <a:tr h="459469">
                <a:tc>
                  <a:txBody>
                    <a:bodyPr/>
                    <a:lstStyle/>
                    <a:p>
                      <a:r>
                        <a:rPr lang="en-US" dirty="0"/>
                        <a:t>Provided Service</a:t>
                      </a:r>
                    </a:p>
                  </a:txBody>
                  <a:tcPr/>
                </a:tc>
                <a:tc>
                  <a:txBody>
                    <a:bodyPr/>
                    <a:lstStyle/>
                    <a:p>
                      <a:r>
                        <a:rPr lang="en-US" sz="1800" b="0" i="0" kern="1200" dirty="0" smtClean="0">
                          <a:solidFill>
                            <a:schemeClr val="dk1"/>
                          </a:solidFill>
                          <a:effectLst/>
                          <a:latin typeface="+mn-lt"/>
                          <a:ea typeface="+mn-ea"/>
                          <a:cs typeface="+mn-cs"/>
                        </a:rPr>
                        <a:t>Provide a mechanism to subscribe/unsubscribe to ExtAPI notification </a:t>
                      </a:r>
                    </a:p>
                  </a:txBody>
                  <a:tcPr/>
                </a:tc>
                <a:extLst>
                  <a:ext uri="{0D108BD9-81ED-4DB2-BD59-A6C34878D82A}">
                    <a16:rowId xmlns="" xmlns:a16="http://schemas.microsoft.com/office/drawing/2014/main" val="2786426597"/>
                  </a:ext>
                </a:extLst>
              </a:tr>
              <a:tr h="459469">
                <a:tc>
                  <a:txBody>
                    <a:bodyPr/>
                    <a:lstStyle/>
                    <a:p>
                      <a:r>
                        <a:rPr lang="en-US" dirty="0"/>
                        <a:t>Supplementary Information</a:t>
                      </a:r>
                    </a:p>
                  </a:txBody>
                  <a:tcPr/>
                </a:tc>
                <a:tc>
                  <a:txBody>
                    <a:bodyPr/>
                    <a:lstStyle/>
                    <a:p>
                      <a:r>
                        <a:rPr lang="en-US" dirty="0" smtClean="0"/>
                        <a:t>In</a:t>
                      </a:r>
                      <a:r>
                        <a:rPr lang="en-US" baseline="0" dirty="0" smtClean="0"/>
                        <a:t> Casablanca, notification management will be delivered for Service order.</a:t>
                      </a:r>
                    </a:p>
                    <a:p>
                      <a:r>
                        <a:rPr lang="en-US" baseline="0" dirty="0" smtClean="0"/>
                        <a:t>Notification listener </a:t>
                      </a:r>
                      <a:r>
                        <a:rPr lang="en-US" b="1" baseline="0" dirty="0" smtClean="0"/>
                        <a:t>must</a:t>
                      </a:r>
                      <a:r>
                        <a:rPr lang="en-US" baseline="0" dirty="0" smtClean="0"/>
                        <a:t> have a listener API to receive notification</a:t>
                      </a:r>
                      <a:endParaRPr lang="en-US" baseline="0" dirty="0"/>
                    </a:p>
                    <a:p>
                      <a:r>
                        <a:rPr lang="en-US" baseline="0" dirty="0" smtClean="0"/>
                        <a:t>This API HUB and its mechanism is generic and can be use in future to manage notification for all other </a:t>
                      </a:r>
                      <a:r>
                        <a:rPr lang="en-US" baseline="0" dirty="0" err="1" smtClean="0"/>
                        <a:t>extAPI</a:t>
                      </a:r>
                      <a:r>
                        <a:rPr lang="en-US" baseline="0" dirty="0" smtClean="0"/>
                        <a:t> as inventory or catalog)</a:t>
                      </a:r>
                    </a:p>
                  </a:txBody>
                  <a:tcPr/>
                </a:tc>
                <a:extLst>
                  <a:ext uri="{0D108BD9-81ED-4DB2-BD59-A6C34878D82A}">
                    <a16:rowId xmlns="" xmlns:a16="http://schemas.microsoft.com/office/drawing/2014/main" val="289276562"/>
                  </a:ext>
                </a:extLst>
              </a:tr>
              <a:tr h="459469">
                <a:tc>
                  <a:txBody>
                    <a:bodyPr/>
                    <a:lstStyle/>
                    <a:p>
                      <a:r>
                        <a:rPr lang="en-US" dirty="0"/>
                        <a:t>Interface Provider(s)</a:t>
                      </a:r>
                    </a:p>
                  </a:txBody>
                  <a:tcPr/>
                </a:tc>
                <a:tc>
                  <a:txBody>
                    <a:bodyPr/>
                    <a:lstStyle/>
                    <a:p>
                      <a:r>
                        <a:rPr lang="en-US" dirty="0" smtClean="0"/>
                        <a:t>External API</a:t>
                      </a:r>
                      <a:endParaRPr lang="en-US" dirty="0"/>
                    </a:p>
                  </a:txBody>
                  <a:tcPr/>
                </a:tc>
                <a:extLst>
                  <a:ext uri="{0D108BD9-81ED-4DB2-BD59-A6C34878D82A}">
                    <a16:rowId xmlns="" xmlns:a16="http://schemas.microsoft.com/office/drawing/2014/main" val="3289706606"/>
                  </a:ext>
                </a:extLst>
              </a:tr>
              <a:tr h="459469">
                <a:tc>
                  <a:txBody>
                    <a:bodyPr/>
                    <a:lstStyle/>
                    <a:p>
                      <a:r>
                        <a:rPr lang="en-US" dirty="0"/>
                        <a:t>Provided Capabilities</a:t>
                      </a:r>
                    </a:p>
                  </a:txBody>
                  <a:tcPr/>
                </a:tc>
                <a:tc>
                  <a:txBody>
                    <a:bodyPr/>
                    <a:lstStyle/>
                    <a:p>
                      <a:pPr marL="285750" indent="-285750">
                        <a:buFont typeface="Arial" panose="020B0604020202020204" pitchFamily="34" charset="0"/>
                        <a:buChar char="•"/>
                      </a:pPr>
                      <a:r>
                        <a:rPr lang="en-US" sz="1800" b="0" i="0" kern="1200" dirty="0" smtClean="0">
                          <a:solidFill>
                            <a:schemeClr val="dk1"/>
                          </a:solidFill>
                          <a:effectLst/>
                          <a:latin typeface="+mn-lt"/>
                          <a:ea typeface="+mn-ea"/>
                          <a:cs typeface="+mn-cs"/>
                        </a:rPr>
                        <a:t>Subscribe to receive notification (notification</a:t>
                      </a:r>
                      <a:r>
                        <a:rPr lang="en-US" sz="1800" b="0" i="0" kern="1200" baseline="0" dirty="0" smtClean="0">
                          <a:solidFill>
                            <a:schemeClr val="dk1"/>
                          </a:solidFill>
                          <a:effectLst/>
                          <a:latin typeface="+mn-lt"/>
                          <a:ea typeface="+mn-ea"/>
                          <a:cs typeface="+mn-cs"/>
                        </a:rPr>
                        <a:t> type and listener address must be provided)</a:t>
                      </a:r>
                    </a:p>
                    <a:p>
                      <a:pPr marL="285750" indent="-285750">
                        <a:buFont typeface="Arial" panose="020B0604020202020204" pitchFamily="34" charset="0"/>
                        <a:buChar char="•"/>
                      </a:pPr>
                      <a:r>
                        <a:rPr lang="en-US" sz="1800" b="0" i="0" kern="1200" baseline="0" dirty="0" smtClean="0">
                          <a:solidFill>
                            <a:schemeClr val="dk1"/>
                          </a:solidFill>
                          <a:effectLst/>
                          <a:latin typeface="+mn-lt"/>
                          <a:ea typeface="+mn-ea"/>
                          <a:cs typeface="+mn-cs"/>
                        </a:rPr>
                        <a:t>Unsubscribe</a:t>
                      </a:r>
                    </a:p>
                    <a:p>
                      <a:pPr marL="285750" indent="-285750">
                        <a:buFont typeface="Arial" panose="020B0604020202020204" pitchFamily="34" charset="0"/>
                        <a:buChar char="•"/>
                      </a:pPr>
                      <a:r>
                        <a:rPr lang="en-US" sz="1800" b="0" i="0" kern="1200" baseline="0" dirty="0" smtClean="0">
                          <a:solidFill>
                            <a:schemeClr val="dk1"/>
                          </a:solidFill>
                          <a:effectLst/>
                          <a:latin typeface="+mn-lt"/>
                          <a:ea typeface="+mn-ea"/>
                          <a:cs typeface="+mn-cs"/>
                        </a:rPr>
                        <a:t>Receive Notification (</a:t>
                      </a:r>
                      <a:r>
                        <a:rPr lang="en-US" sz="1800" b="1" i="0" kern="1200" baseline="0" dirty="0" smtClean="0">
                          <a:solidFill>
                            <a:schemeClr val="dk1"/>
                          </a:solidFill>
                          <a:effectLst/>
                          <a:latin typeface="+mn-lt"/>
                          <a:ea typeface="+mn-ea"/>
                          <a:cs typeface="+mn-cs"/>
                        </a:rPr>
                        <a:t>PREREQUISITE</a:t>
                      </a:r>
                      <a:r>
                        <a:rPr lang="en-US" sz="1800" b="0" i="0" kern="1200" baseline="0" dirty="0" smtClean="0">
                          <a:solidFill>
                            <a:schemeClr val="dk1"/>
                          </a:solidFill>
                          <a:effectLst/>
                          <a:latin typeface="+mn-lt"/>
                          <a:ea typeface="+mn-ea"/>
                          <a:cs typeface="+mn-cs"/>
                        </a:rPr>
                        <a:t>: Listener must be able to receive a POST Listener at the listener address specified)</a:t>
                      </a:r>
                      <a:endParaRPr lang="en-US" sz="1800" b="0" i="0" kern="1200" dirty="0" smtClean="0">
                        <a:solidFill>
                          <a:schemeClr val="dk1"/>
                        </a:solidFill>
                        <a:effectLst/>
                        <a:latin typeface="+mn-lt"/>
                        <a:ea typeface="+mn-ea"/>
                        <a:cs typeface="+mn-cs"/>
                      </a:endParaRPr>
                    </a:p>
                  </a:txBody>
                  <a:tcPr/>
                </a:tc>
                <a:extLst>
                  <a:ext uri="{0D108BD9-81ED-4DB2-BD59-A6C34878D82A}">
                    <a16:rowId xmlns="" xmlns:a16="http://schemas.microsoft.com/office/drawing/2014/main" val="1226283752"/>
                  </a:ext>
                </a:extLst>
              </a:tr>
            </a:tbl>
          </a:graphicData>
        </a:graphic>
      </p:graphicFrame>
      <p:sp>
        <p:nvSpPr>
          <p:cNvPr id="5" name="TextBox 4"/>
          <p:cNvSpPr txBox="1"/>
          <p:nvPr/>
        </p:nvSpPr>
        <p:spPr>
          <a:xfrm rot="712953">
            <a:off x="7266553" y="5044722"/>
            <a:ext cx="2089098" cy="523220"/>
          </a:xfrm>
          <a:prstGeom prst="rect">
            <a:avLst/>
          </a:prstGeom>
          <a:noFill/>
        </p:spPr>
        <p:txBody>
          <a:bodyPr wrap="none" rtlCol="0">
            <a:spAutoFit/>
          </a:bodyPr>
          <a:lstStyle/>
          <a:p>
            <a:r>
              <a:rPr lang="en-US" sz="2800" b="1" dirty="0" smtClean="0">
                <a:solidFill>
                  <a:schemeClr val="accent1"/>
                </a:solidFill>
              </a:rPr>
              <a:t>New Feature</a:t>
            </a:r>
            <a:endParaRPr lang="en-US" sz="2800" b="1" dirty="0">
              <a:solidFill>
                <a:schemeClr val="accent1"/>
              </a:solidFill>
            </a:endParaRPr>
          </a:p>
        </p:txBody>
      </p:sp>
    </p:spTree>
    <p:extLst>
      <p:ext uri="{BB962C8B-B14F-4D97-AF65-F5344CB8AC3E}">
        <p14:creationId xmlns:p14="http://schemas.microsoft.com/office/powerpoint/2010/main" val="243392780"/>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6010</TotalTime>
  <Words>606</Words>
  <Application>Microsoft Office PowerPoint</Application>
  <PresentationFormat>Custom</PresentationFormat>
  <Paragraphs>107</Paragraphs>
  <Slides>9</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Office Theme</vt:lpstr>
      <vt:lpstr>Dessin Microsoft Office Visio</vt:lpstr>
      <vt:lpstr>ARC Alignment ExtAPI</vt:lpstr>
      <vt:lpstr>External API (1/2)</vt:lpstr>
      <vt:lpstr>External API (2/2)</vt:lpstr>
      <vt:lpstr>External API</vt:lpstr>
      <vt:lpstr>Interface Definitions</vt:lpstr>
      <vt:lpstr>Interface Definitions</vt:lpstr>
      <vt:lpstr>Interface Definitions</vt:lpstr>
      <vt:lpstr>Interface Definitions</vt:lpstr>
      <vt:lpstr>Interface Definitions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ROBERT Ludovic IMT/IBNF</cp:lastModifiedBy>
  <cp:revision>143</cp:revision>
  <dcterms:created xsi:type="dcterms:W3CDTF">2017-02-27T16:23:08Z</dcterms:created>
  <dcterms:modified xsi:type="dcterms:W3CDTF">2018-08-22T16:04:29Z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1514841287</vt:lpwstr>
  </property>
</Properties>
</file>