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12"/>
  </p:notesMasterIdLst>
  <p:sldIdLst>
    <p:sldId id="256" r:id="rId2"/>
    <p:sldId id="323" r:id="rId3"/>
    <p:sldId id="324" r:id="rId4"/>
    <p:sldId id="325" r:id="rId5"/>
    <p:sldId id="335" r:id="rId6"/>
    <p:sldId id="336" r:id="rId7"/>
    <p:sldId id="328" r:id="rId8"/>
    <p:sldId id="340" r:id="rId9"/>
    <p:sldId id="338" r:id="rId10"/>
    <p:sldId id="339" r:id="rId1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F8D"/>
    <a:srgbClr val="009893"/>
    <a:srgbClr val="BCE4FC"/>
    <a:srgbClr val="B9F0FF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3413" autoAdjust="0"/>
    <p:restoredTop sz="93814" autoAdjust="0"/>
  </p:normalViewPr>
  <p:slideViewPr>
    <p:cSldViewPr snapToGrid="0" snapToObjects="1">
      <p:cViewPr varScale="1">
        <p:scale>
          <a:sx n="88" d="100"/>
          <a:sy n="88" d="100"/>
        </p:scale>
        <p:origin x="110" y="11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12/11/2018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2102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7060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766544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2437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325" y="1138238"/>
            <a:ext cx="11506200" cy="517048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b="0" i="0"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07534" y="325439"/>
            <a:ext cx="10176933" cy="871537"/>
          </a:xfrm>
          <a:prstGeom prst="rect">
            <a:avLst/>
          </a:prstGeo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1007534" y="1628776"/>
            <a:ext cx="10176933" cy="4194175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356955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Chinese text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>
            <a:extLst>
              <a:ext uri="{FF2B5EF4-FFF2-40B4-BE49-F238E27FC236}">
                <a16:creationId xmlns="" xmlns:a16="http://schemas.microsoft.com/office/drawing/2014/main" id="{D2A38214-5857-FC4E-B923-056100E16BCA}"/>
              </a:ext>
            </a:extLst>
          </p:cNvPr>
          <p:cNvSpPr>
            <a:spLocks noGrp="1"/>
          </p:cNvSpPr>
          <p:nvPr>
            <p:ph type="subTitle" idx="1" hasCustomPrompt="1"/>
          </p:nvPr>
        </p:nvSpPr>
        <p:spPr>
          <a:xfrm>
            <a:off x="728890" y="456134"/>
            <a:ext cx="10736446" cy="993400"/>
          </a:xfrm>
          <a:prstGeom prst="rect">
            <a:avLst/>
          </a:prstGeom>
        </p:spPr>
        <p:txBody>
          <a:bodyPr lIns="0" tIns="0" rIns="0" bIns="0" anchor="t">
            <a:normAutofit/>
          </a:bodyPr>
          <a:lstStyle>
            <a:lvl1pPr marL="0" indent="0" algn="l">
              <a:lnSpc>
                <a:spcPts val="3429"/>
              </a:lnSpc>
              <a:spcBef>
                <a:spcPts val="0"/>
              </a:spcBef>
              <a:buNone/>
              <a:defRPr sz="3199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593662" indent="0" algn="ctr">
              <a:buNone/>
              <a:defRPr sz="2597"/>
            </a:lvl2pPr>
            <a:lvl3pPr marL="1187323" indent="0" algn="ctr">
              <a:buNone/>
              <a:defRPr sz="2337"/>
            </a:lvl3pPr>
            <a:lvl4pPr marL="1780986" indent="0" algn="ctr">
              <a:buNone/>
              <a:defRPr sz="2078"/>
            </a:lvl4pPr>
            <a:lvl5pPr marL="2374648" indent="0" algn="ctr">
              <a:buNone/>
              <a:defRPr sz="2078"/>
            </a:lvl5pPr>
            <a:lvl6pPr marL="2968309" indent="0" algn="ctr">
              <a:buNone/>
              <a:defRPr sz="2078"/>
            </a:lvl6pPr>
            <a:lvl7pPr marL="3561971" indent="0" algn="ctr">
              <a:buNone/>
              <a:defRPr sz="2078"/>
            </a:lvl7pPr>
            <a:lvl8pPr marL="4155634" indent="0" algn="ctr">
              <a:buNone/>
              <a:defRPr sz="2078"/>
            </a:lvl8pPr>
            <a:lvl9pPr marL="4749295" indent="0" algn="ctr">
              <a:buNone/>
              <a:defRPr sz="2078"/>
            </a:lvl9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7" name="Content Placeholder 2">
            <a:extLst>
              <a:ext uri="{FF2B5EF4-FFF2-40B4-BE49-F238E27FC236}">
                <a16:creationId xmlns="" xmlns:a16="http://schemas.microsoft.com/office/drawing/2014/main" id="{8A4EAA63-3827-DA40-B921-C01084B9DA87}"/>
              </a:ext>
            </a:extLst>
          </p:cNvPr>
          <p:cNvSpPr>
            <a:spLocks noGrp="1"/>
          </p:cNvSpPr>
          <p:nvPr>
            <p:ph idx="10" hasCustomPrompt="1"/>
          </p:nvPr>
        </p:nvSpPr>
        <p:spPr>
          <a:xfrm>
            <a:off x="725739" y="1501989"/>
            <a:ext cx="10729365" cy="4690459"/>
          </a:xfrm>
          <a:prstGeom prst="rect">
            <a:avLst/>
          </a:prstGeom>
        </p:spPr>
        <p:txBody>
          <a:bodyPr lIns="0" tIns="0" rIns="0" bIns="0"/>
          <a:lstStyle>
            <a:lvl1pPr marL="12368" indent="0">
              <a:lnSpc>
                <a:spcPct val="100000"/>
              </a:lnSpc>
              <a:spcBef>
                <a:spcPts val="0"/>
              </a:spcBef>
              <a:buFontTx/>
              <a:buNone/>
              <a:tabLst>
                <a:tab pos="1207937" algn="ctr"/>
              </a:tabLst>
              <a:defRPr sz="1799" baseline="0">
                <a:solidFill>
                  <a:schemeClr val="tx1"/>
                </a:solidFill>
                <a:latin typeface="Arial" panose="020B0604020202020204" pitchFamily="34" charset="0"/>
                <a:ea typeface="Microsoft YaHei" panose="020B0503020204020204" pitchFamily="34" charset="-122"/>
                <a:cs typeface="Arial" panose="020B0604020202020204" pitchFamily="34" charset="0"/>
              </a:defRPr>
            </a:lvl1pPr>
            <a:lvl2pPr marL="525640" indent="-171091">
              <a:buFont typeface="Arial" panose="020B0604020202020204" pitchFamily="34" charset="0"/>
              <a:buChar char="•"/>
              <a:tabLst>
                <a:tab pos="1207937" algn="ctr"/>
              </a:tabLst>
              <a:defRPr sz="1298" baseline="0"/>
            </a:lvl2pPr>
            <a:lvl3pPr marL="525640" indent="-171091">
              <a:buFont typeface="Arial" panose="020B0604020202020204" pitchFamily="34" charset="0"/>
              <a:buChar char="•"/>
              <a:tabLst>
                <a:tab pos="1207937" algn="ctr"/>
              </a:tabLst>
              <a:defRPr sz="1298" baseline="0"/>
            </a:lvl3pPr>
            <a:lvl4pPr marL="525640" indent="-171091">
              <a:buFont typeface="Arial" panose="020B0604020202020204" pitchFamily="34" charset="0"/>
              <a:buChar char="•"/>
              <a:tabLst>
                <a:tab pos="1207937" algn="ctr"/>
              </a:tabLst>
              <a:defRPr sz="1298" baseline="0"/>
            </a:lvl4pPr>
            <a:lvl5pPr marL="525640" indent="-171091">
              <a:buFont typeface="Arial" panose="020B0604020202020204" pitchFamily="34" charset="0"/>
              <a:buChar char="•"/>
              <a:tabLst>
                <a:tab pos="1207937" algn="ctr"/>
              </a:tabLst>
              <a:defRPr sz="1298" baseline="0"/>
            </a:lvl5pPr>
          </a:lstStyle>
          <a:p>
            <a:pPr lvl="0"/>
            <a:r>
              <a:rPr lang="en-US" dirty="0"/>
              <a:t>Click to edit Master text style</a:t>
            </a:r>
          </a:p>
        </p:txBody>
      </p:sp>
    </p:spTree>
    <p:extLst>
      <p:ext uri="{BB962C8B-B14F-4D97-AF65-F5344CB8AC3E}">
        <p14:creationId xmlns:p14="http://schemas.microsoft.com/office/powerpoint/2010/main" val="3128049327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pos="3842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3.png"/><Relationship Id="rId4" Type="http://schemas.openxmlformats.org/officeDocument/2006/relationships/slideLayout" Target="../slideLayouts/slideLayout4.xml"/><Relationship Id="rId9" Type="http://schemas.openxmlformats.org/officeDocument/2006/relationships/image" Target="../media/image2.e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8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10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  <p:sldLayoutId id="2147483656" r:id="rId5"/>
    <p:sldLayoutId id="2147483657" r:id="rId6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Arial" panose="020B0604020202020204" pitchFamily="34" charset="0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1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9.png"/><Relationship Id="rId5" Type="http://schemas.openxmlformats.org/officeDocument/2006/relationships/image" Target="../media/image8.png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2.png"/><Relationship Id="rId4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Relationship Id="rId5" Type="http://schemas.openxmlformats.org/officeDocument/2006/relationships/hyperlink" Target="https://gerrit.onap.org/r/73414" TargetMode="External"/><Relationship Id="rId4" Type="http://schemas.openxmlformats.org/officeDocument/2006/relationships/image" Target="../media/image14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17.jpeg"/><Relationship Id="rId4" Type="http://schemas.openxmlformats.org/officeDocument/2006/relationships/image" Target="../media/image1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sz="6000" dirty="0" smtClean="0"/>
              <a:t>ONAP External API Framework </a:t>
            </a:r>
            <a:r>
              <a:rPr lang="en-US" sz="6000" dirty="0"/>
              <a:t/>
            </a:r>
            <a:br>
              <a:rPr lang="en-US" sz="6000" dirty="0"/>
            </a:br>
            <a:r>
              <a:rPr lang="en-US" sz="4000" dirty="0" smtClean="0"/>
              <a:t>Dublin Proposed Service Catalog Enhancement</a:t>
            </a:r>
            <a:endParaRPr lang="en-US" sz="40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282314"/>
            <a:ext cx="4008788" cy="534185"/>
          </a:xfrm>
        </p:spPr>
        <p:txBody>
          <a:bodyPr>
            <a:no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IE" sz="1400" dirty="0" smtClean="0"/>
              <a:t>Adrian O’Sullivan Huawei Adrian.Osullivan@Huawei.com</a:t>
            </a:r>
          </a:p>
          <a:p>
            <a:pPr algn="ctr"/>
            <a:endParaRPr lang="en-US" sz="1400" dirty="0"/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Rounded Rectangle 59"/>
          <p:cNvSpPr/>
          <p:nvPr/>
        </p:nvSpPr>
        <p:spPr>
          <a:xfrm>
            <a:off x="7010" y="1581700"/>
            <a:ext cx="5391643" cy="2980090"/>
          </a:xfrm>
          <a:prstGeom prst="roundRect">
            <a:avLst/>
          </a:prstGeom>
          <a:solidFill>
            <a:srgbClr val="FF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91" name="Rounded Rectangle 90"/>
          <p:cNvSpPr/>
          <p:nvPr/>
        </p:nvSpPr>
        <p:spPr>
          <a:xfrm>
            <a:off x="118118" y="4622025"/>
            <a:ext cx="10499705" cy="1877514"/>
          </a:xfrm>
          <a:prstGeom prst="roundRect">
            <a:avLst/>
          </a:prstGeom>
          <a:solidFill>
            <a:srgbClr val="FFFF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xmlns="" id="{AEA51122-3ABF-4B4A-8545-1D42332136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8891" y="123775"/>
            <a:ext cx="10736446" cy="993012"/>
          </a:xfrm>
        </p:spPr>
        <p:txBody>
          <a:bodyPr/>
          <a:lstStyle/>
          <a:p>
            <a:r>
              <a:rPr lang="en-IE" dirty="0" smtClean="0">
                <a:solidFill>
                  <a:schemeClr val="bg1"/>
                </a:solidFill>
              </a:rPr>
              <a:t>Service Inventory State Tracking Sequence Diagram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8536F3D-D0C8-B447-A64B-59D377EA5296}"/>
              </a:ext>
            </a:extLst>
          </p:cNvPr>
          <p:cNvSpPr txBox="1"/>
          <p:nvPr/>
        </p:nvSpPr>
        <p:spPr>
          <a:xfrm>
            <a:off x="5658181" y="-1188256"/>
            <a:ext cx="184659" cy="528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439"/>
              </a:lnSpc>
            </a:pPr>
            <a:endParaRPr lang="en-US" sz="3199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99859" y="999023"/>
            <a:ext cx="6993845" cy="56499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2" name="Rectangle 11"/>
          <p:cNvSpPr/>
          <p:nvPr/>
        </p:nvSpPr>
        <p:spPr>
          <a:xfrm>
            <a:off x="442491" y="999023"/>
            <a:ext cx="2184796" cy="56499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3" name="TextBox 12"/>
          <p:cNvSpPr txBox="1"/>
          <p:nvPr/>
        </p:nvSpPr>
        <p:spPr>
          <a:xfrm>
            <a:off x="7712483" y="1174283"/>
            <a:ext cx="711107" cy="27689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/>
              <a:t>SO</a:t>
            </a:r>
            <a:endParaRPr lang="en-US" sz="12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661533" y="1493392"/>
            <a:ext cx="0" cy="310746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Connector 33"/>
          <p:cNvCxnSpPr/>
          <p:nvPr/>
        </p:nvCxnSpPr>
        <p:spPr>
          <a:xfrm flipH="1">
            <a:off x="5415911" y="1456780"/>
            <a:ext cx="12660" cy="50131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661533" y="1493392"/>
            <a:ext cx="0" cy="49099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110040" y="1456780"/>
            <a:ext cx="0" cy="50131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0617823" y="1462386"/>
            <a:ext cx="0" cy="494098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TextBox 65"/>
          <p:cNvSpPr txBox="1"/>
          <p:nvPr/>
        </p:nvSpPr>
        <p:spPr>
          <a:xfrm>
            <a:off x="10211476" y="1179889"/>
            <a:ext cx="711107" cy="27689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/>
              <a:t>A&amp;AI</a:t>
            </a:r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4514290" y="1210895"/>
            <a:ext cx="1930149" cy="27689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/>
              <a:t>External API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645666" y="1247507"/>
            <a:ext cx="1930149" cy="27689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/>
              <a:t>BSS/OSS</a:t>
            </a:r>
            <a:endParaRPr lang="en-US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6937107" y="934996"/>
            <a:ext cx="2438083" cy="369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799" dirty="0"/>
              <a:t>ONAP</a:t>
            </a:r>
            <a:endParaRPr lang="en-US" sz="1799" dirty="0"/>
          </a:p>
        </p:txBody>
      </p:sp>
      <p:cxnSp>
        <p:nvCxnSpPr>
          <p:cNvPr id="46" name="Straight Connector 45"/>
          <p:cNvCxnSpPr/>
          <p:nvPr/>
        </p:nvCxnSpPr>
        <p:spPr>
          <a:xfrm>
            <a:off x="9309223" y="1439631"/>
            <a:ext cx="0" cy="50303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8990765" y="1174283"/>
            <a:ext cx="711107" cy="27689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 err="1"/>
              <a:t>DMaaP</a:t>
            </a:r>
            <a:endParaRPr lang="en-US" sz="1200" dirty="0"/>
          </a:p>
        </p:txBody>
      </p:sp>
      <p:cxnSp>
        <p:nvCxnSpPr>
          <p:cNvPr id="39" name="Straight Arrow Connector 38"/>
          <p:cNvCxnSpPr/>
          <p:nvPr/>
        </p:nvCxnSpPr>
        <p:spPr>
          <a:xfrm flipH="1">
            <a:off x="1674193" y="2356218"/>
            <a:ext cx="375437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905111" y="1921485"/>
            <a:ext cx="3725410" cy="399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{"callback": "https://serverRoot/BSSInvAppListener/listener/v1",</a:t>
            </a:r>
          </a:p>
          <a:p>
            <a:r>
              <a:rPr lang="en-US" sz="1000" dirty="0"/>
              <a:t>“query”:”</a:t>
            </a:r>
            <a:r>
              <a:rPr lang="en-US" sz="1000" dirty="0" err="1"/>
              <a:t>eventType</a:t>
            </a:r>
            <a:r>
              <a:rPr lang="en-US" sz="1000" dirty="0"/>
              <a:t>=</a:t>
            </a:r>
            <a:r>
              <a:rPr lang="en-US" sz="1000" dirty="0" err="1"/>
              <a:t>ServiceStateChangeNotification</a:t>
            </a:r>
            <a:r>
              <a:rPr lang="en-US" sz="1000" dirty="0"/>
              <a:t>”}</a:t>
            </a:r>
          </a:p>
        </p:txBody>
      </p:sp>
      <p:cxnSp>
        <p:nvCxnSpPr>
          <p:cNvPr id="41" name="Straight Arrow Connector 40"/>
          <p:cNvCxnSpPr/>
          <p:nvPr/>
        </p:nvCxnSpPr>
        <p:spPr>
          <a:xfrm flipH="1">
            <a:off x="1662212" y="1947856"/>
            <a:ext cx="3758032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2504126" y="1718195"/>
            <a:ext cx="1523802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POST </a:t>
            </a:r>
            <a:r>
              <a:rPr lang="en-IE" sz="1000" b="1" dirty="0" err="1"/>
              <a:t>nbi</a:t>
            </a:r>
            <a:r>
              <a:rPr lang="en-IE" sz="1000" b="1" dirty="0"/>
              <a:t>/</a:t>
            </a:r>
            <a:r>
              <a:rPr lang="en-IE" sz="1000" b="1" dirty="0" err="1"/>
              <a:t>api</a:t>
            </a:r>
            <a:r>
              <a:rPr lang="en-IE" sz="1000" b="1" dirty="0"/>
              <a:t>/v3/hub</a:t>
            </a:r>
            <a:endParaRPr lang="en-US" sz="1000" b="1" dirty="0"/>
          </a:p>
        </p:txBody>
      </p:sp>
      <p:sp>
        <p:nvSpPr>
          <p:cNvPr id="43" name="Rounded Rectangle 42"/>
          <p:cNvSpPr/>
          <p:nvPr/>
        </p:nvSpPr>
        <p:spPr>
          <a:xfrm>
            <a:off x="5386913" y="1465362"/>
            <a:ext cx="6776090" cy="3137473"/>
          </a:xfrm>
          <a:prstGeom prst="roundRect">
            <a:avLst/>
          </a:prstGeom>
          <a:solidFill>
            <a:srgbClr val="00B0F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cxnSp>
        <p:nvCxnSpPr>
          <p:cNvPr id="48" name="Straight Arrow Connector 47"/>
          <p:cNvCxnSpPr/>
          <p:nvPr/>
        </p:nvCxnSpPr>
        <p:spPr>
          <a:xfrm flipH="1">
            <a:off x="5415911" y="2760992"/>
            <a:ext cx="3893313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extBox 56"/>
          <p:cNvSpPr txBox="1"/>
          <p:nvPr/>
        </p:nvSpPr>
        <p:spPr>
          <a:xfrm>
            <a:off x="1896784" y="2361458"/>
            <a:ext cx="3555536" cy="553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{“id”: “58673”, "callback": "https://serverRoot/BSSInvAppListener/listener/v1",</a:t>
            </a:r>
          </a:p>
          <a:p>
            <a:r>
              <a:rPr lang="en-US" sz="1000" dirty="0"/>
              <a:t>“query”:”</a:t>
            </a:r>
            <a:r>
              <a:rPr lang="en-US" sz="1000" dirty="0" err="1"/>
              <a:t>eventType</a:t>
            </a:r>
            <a:r>
              <a:rPr lang="en-US" sz="1000" dirty="0"/>
              <a:t>=</a:t>
            </a:r>
            <a:r>
              <a:rPr lang="en-US" sz="1000" dirty="0" err="1"/>
              <a:t>ServiceStateChangeNotification</a:t>
            </a:r>
            <a:r>
              <a:rPr lang="en-US" sz="1000" dirty="0"/>
              <a:t>”}</a:t>
            </a:r>
          </a:p>
        </p:txBody>
      </p:sp>
      <p:pic>
        <p:nvPicPr>
          <p:cNvPr id="58" name="Picture 6" descr="F:\胶片图片\圆形\A\A手机\shutterstock_455457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756" y="1841257"/>
            <a:ext cx="1072772" cy="84583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9" name="TextBox 58"/>
          <p:cNvSpPr txBox="1"/>
          <p:nvPr/>
        </p:nvSpPr>
        <p:spPr>
          <a:xfrm>
            <a:off x="146481" y="2638349"/>
            <a:ext cx="1436754" cy="19382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BSS/OSS Registers Listener</a:t>
            </a:r>
          </a:p>
          <a:p>
            <a:r>
              <a:rPr lang="en-IE" sz="1000" b="1" dirty="0"/>
              <a:t>to be notified automatically of ONAP </a:t>
            </a:r>
          </a:p>
          <a:p>
            <a:r>
              <a:rPr lang="en-IE" sz="1000" b="1" dirty="0"/>
              <a:t>Service Inventory State Changes.</a:t>
            </a:r>
          </a:p>
          <a:p>
            <a:r>
              <a:rPr lang="en-IE" sz="1000" b="1" dirty="0"/>
              <a:t>This allows for example the BSS to update the customer automatically when the Customers Service Instance(s) change state. </a:t>
            </a:r>
            <a:endParaRPr lang="en-US" sz="1000" b="1" dirty="0"/>
          </a:p>
        </p:txBody>
      </p:sp>
      <p:sp>
        <p:nvSpPr>
          <p:cNvPr id="62" name="TextBox 61"/>
          <p:cNvSpPr txBox="1"/>
          <p:nvPr/>
        </p:nvSpPr>
        <p:spPr>
          <a:xfrm>
            <a:off x="10637724" y="2427581"/>
            <a:ext cx="155084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ONAP A&amp;AI once a Service Instance State has been modified will publish a </a:t>
            </a:r>
            <a:r>
              <a:rPr lang="en-IE" sz="1000" b="1" dirty="0" err="1"/>
              <a:t>ServiceStateChange</a:t>
            </a:r>
            <a:r>
              <a:rPr lang="en-IE" sz="1000" b="1" dirty="0"/>
              <a:t> event to the </a:t>
            </a:r>
            <a:r>
              <a:rPr lang="en-IE" sz="1000" b="1" dirty="0" err="1"/>
              <a:t>DMaaP</a:t>
            </a:r>
            <a:r>
              <a:rPr lang="en-IE" sz="1000" b="1" dirty="0"/>
              <a:t> </a:t>
            </a:r>
            <a:r>
              <a:rPr lang="en-IE" sz="1000" b="1" dirty="0" err="1"/>
              <a:t>kafka</a:t>
            </a:r>
            <a:r>
              <a:rPr lang="en-IE" sz="1000" b="1" dirty="0"/>
              <a:t> bus, i.e. act as a publisher. External API shall subscribe to the Service </a:t>
            </a:r>
            <a:r>
              <a:rPr lang="en-IE" sz="1000" b="1" dirty="0" err="1"/>
              <a:t>StateChange</a:t>
            </a:r>
            <a:r>
              <a:rPr lang="en-IE" sz="1000" b="1" dirty="0"/>
              <a:t> Topic and once events arrives can notify valid OSS/BSS external listeners.</a:t>
            </a:r>
            <a:endParaRPr lang="en-US" sz="1000" b="1" dirty="0"/>
          </a:p>
        </p:txBody>
      </p:sp>
      <p:cxnSp>
        <p:nvCxnSpPr>
          <p:cNvPr id="64" name="Straight Arrow Connector 63"/>
          <p:cNvCxnSpPr/>
          <p:nvPr/>
        </p:nvCxnSpPr>
        <p:spPr>
          <a:xfrm flipH="1" flipV="1">
            <a:off x="5405750" y="1831322"/>
            <a:ext cx="3896376" cy="18187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" name="TextBox 64"/>
          <p:cNvSpPr txBox="1"/>
          <p:nvPr/>
        </p:nvSpPr>
        <p:spPr>
          <a:xfrm>
            <a:off x="9319901" y="1983401"/>
            <a:ext cx="4052921" cy="399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IE" sz="1000" b="1" dirty="0"/>
          </a:p>
          <a:p>
            <a:r>
              <a:rPr lang="en-IE" sz="1000" b="1" dirty="0"/>
              <a:t> </a:t>
            </a:r>
            <a:endParaRPr lang="en-US" sz="1000" b="1" dirty="0"/>
          </a:p>
        </p:txBody>
      </p:sp>
      <p:cxnSp>
        <p:nvCxnSpPr>
          <p:cNvPr id="67" name="Straight Arrow Connector 66"/>
          <p:cNvCxnSpPr/>
          <p:nvPr/>
        </p:nvCxnSpPr>
        <p:spPr>
          <a:xfrm flipH="1">
            <a:off x="1661533" y="3496388"/>
            <a:ext cx="375437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TextBox 67"/>
          <p:cNvSpPr txBox="1"/>
          <p:nvPr/>
        </p:nvSpPr>
        <p:spPr>
          <a:xfrm>
            <a:off x="2023030" y="3252168"/>
            <a:ext cx="3363882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POST https://serverRoot/BSSInvAppListener/listener/v1</a:t>
            </a:r>
            <a:endParaRPr lang="en-US" sz="1000" b="1" dirty="0"/>
          </a:p>
        </p:txBody>
      </p:sp>
      <p:sp>
        <p:nvSpPr>
          <p:cNvPr id="69" name="TextBox 68"/>
          <p:cNvSpPr txBox="1"/>
          <p:nvPr/>
        </p:nvSpPr>
        <p:spPr>
          <a:xfrm>
            <a:off x="1767895" y="3488861"/>
            <a:ext cx="3979134" cy="1169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  {"event": {"</a:t>
            </a:r>
            <a:r>
              <a:rPr lang="en-US" sz="1000" dirty="0" err="1"/>
              <a:t>eventType</a:t>
            </a:r>
            <a:r>
              <a:rPr lang="en-US" sz="1000" dirty="0"/>
              <a:t>": “</a:t>
            </a:r>
            <a:r>
              <a:rPr lang="en-US" sz="1000" dirty="0" err="1"/>
              <a:t>ServiceStateChangeNotification</a:t>
            </a:r>
            <a:r>
              <a:rPr lang="en-US" sz="1000" dirty="0"/>
              <a:t>",</a:t>
            </a:r>
          </a:p>
          <a:p>
            <a:r>
              <a:rPr lang="en-US" sz="1000" dirty="0"/>
              <a:t>   "event": {</a:t>
            </a:r>
            <a:r>
              <a:rPr lang="en-IE" sz="1000" dirty="0"/>
              <a:t>"id": " as34-rf11",</a:t>
            </a:r>
          </a:p>
          <a:p>
            <a:r>
              <a:rPr lang="en-IE" sz="1000" dirty="0"/>
              <a:t>    "</a:t>
            </a:r>
            <a:r>
              <a:rPr lang="en-IE" sz="1000" dirty="0" err="1"/>
              <a:t>href</a:t>
            </a:r>
            <a:r>
              <a:rPr lang="en-IE" sz="1000" dirty="0"/>
              <a:t>": “</a:t>
            </a:r>
            <a:r>
              <a:rPr lang="en-IE" sz="1000" dirty="0" err="1"/>
              <a:t>nbi</a:t>
            </a:r>
            <a:r>
              <a:rPr lang="en-IE" sz="1000" dirty="0"/>
              <a:t>/</a:t>
            </a:r>
            <a:r>
              <a:rPr lang="en-IE" sz="1000" dirty="0" err="1"/>
              <a:t>api</a:t>
            </a:r>
            <a:r>
              <a:rPr lang="en-IE" sz="1000" dirty="0"/>
              <a:t>/v3/service/{</a:t>
            </a:r>
            <a:r>
              <a:rPr lang="en-IE" sz="1000" dirty="0" err="1"/>
              <a:t>serviceinstanceId</a:t>
            </a:r>
            <a:r>
              <a:rPr lang="en-IE" sz="1000" dirty="0"/>
              <a:t>}</a:t>
            </a:r>
            <a:r>
              <a:rPr lang="en-US" sz="1000" dirty="0"/>
              <a:t>”, </a:t>
            </a:r>
            <a:endParaRPr lang="en-IE" sz="1000" dirty="0"/>
          </a:p>
          <a:p>
            <a:r>
              <a:rPr lang="en-IE" sz="1000" dirty="0"/>
              <a:t>     </a:t>
            </a:r>
            <a:r>
              <a:rPr lang="en-US" sz="1000" dirty="0"/>
              <a:t>"name": "SOTNVPNInfra-onap-11",</a:t>
            </a:r>
          </a:p>
          <a:p>
            <a:r>
              <a:rPr lang="en-IE" sz="1000" dirty="0"/>
              <a:t>    “state” : “active”,</a:t>
            </a:r>
            <a:endParaRPr lang="en-US" sz="1000" dirty="0"/>
          </a:p>
          <a:p>
            <a:r>
              <a:rPr lang="en-IE" sz="1000" dirty="0"/>
              <a:t>     ….. </a:t>
            </a:r>
          </a:p>
          <a:p>
            <a:r>
              <a:rPr lang="en-IE" sz="1000" dirty="0"/>
              <a:t>  }</a:t>
            </a:r>
            <a:endParaRPr lang="en-US" sz="1000" dirty="0"/>
          </a:p>
        </p:txBody>
      </p:sp>
      <p:pic>
        <p:nvPicPr>
          <p:cNvPr id="74" name="Picture 7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7222" y="4657955"/>
            <a:ext cx="907958" cy="694321"/>
          </a:xfrm>
          <a:prstGeom prst="rect">
            <a:avLst/>
          </a:prstGeom>
        </p:spPr>
      </p:pic>
      <p:sp>
        <p:nvSpPr>
          <p:cNvPr id="77" name="TextBox 76"/>
          <p:cNvSpPr txBox="1"/>
          <p:nvPr/>
        </p:nvSpPr>
        <p:spPr>
          <a:xfrm>
            <a:off x="237440" y="5309826"/>
            <a:ext cx="1436754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BSS/OSS can also poll ONAP </a:t>
            </a:r>
            <a:r>
              <a:rPr lang="en-IE" sz="1000" b="1" dirty="0" smtClean="0"/>
              <a:t>Service Inventory at any time allowing </a:t>
            </a:r>
            <a:r>
              <a:rPr lang="en-IE" sz="1000" b="1" dirty="0"/>
              <a:t>for example a Self Service UI Portal to display </a:t>
            </a:r>
            <a:r>
              <a:rPr lang="en-IE" sz="1000" b="1" dirty="0" smtClean="0"/>
              <a:t>Service Instance State.</a:t>
            </a:r>
            <a:endParaRPr lang="en-US" sz="1000" b="1" dirty="0"/>
          </a:p>
        </p:txBody>
      </p:sp>
      <p:sp>
        <p:nvSpPr>
          <p:cNvPr id="84" name="TextBox 83"/>
          <p:cNvSpPr txBox="1"/>
          <p:nvPr/>
        </p:nvSpPr>
        <p:spPr>
          <a:xfrm>
            <a:off x="1986816" y="4677144"/>
            <a:ext cx="4052921" cy="399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GET </a:t>
            </a:r>
            <a:r>
              <a:rPr lang="en-IE" sz="1000" b="1" dirty="0" err="1"/>
              <a:t>nbi</a:t>
            </a:r>
            <a:r>
              <a:rPr lang="en-IE" sz="1000" b="1" dirty="0"/>
              <a:t>/</a:t>
            </a:r>
            <a:r>
              <a:rPr lang="en-IE" sz="1000" b="1" dirty="0" err="1"/>
              <a:t>api</a:t>
            </a:r>
            <a:r>
              <a:rPr lang="en-IE" sz="1000" b="1" dirty="0"/>
              <a:t>/v3/service/{</a:t>
            </a:r>
            <a:r>
              <a:rPr lang="en-IE" sz="1000" b="1" dirty="0" err="1"/>
              <a:t>serviceinstanceId</a:t>
            </a:r>
            <a:r>
              <a:rPr lang="en-IE" sz="1000" b="1" dirty="0"/>
              <a:t>}</a:t>
            </a:r>
          </a:p>
          <a:p>
            <a:r>
              <a:rPr lang="en-IE" sz="1000" b="1" dirty="0"/>
              <a:t> </a:t>
            </a:r>
            <a:endParaRPr lang="en-US" sz="1000" b="1" dirty="0"/>
          </a:p>
        </p:txBody>
      </p:sp>
      <p:cxnSp>
        <p:nvCxnSpPr>
          <p:cNvPr id="89" name="Straight Arrow Connector 88"/>
          <p:cNvCxnSpPr/>
          <p:nvPr/>
        </p:nvCxnSpPr>
        <p:spPr>
          <a:xfrm flipH="1">
            <a:off x="1669147" y="5110972"/>
            <a:ext cx="375437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9" name="Picture 4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922583" y="1627118"/>
            <a:ext cx="783055" cy="871566"/>
          </a:xfrm>
          <a:prstGeom prst="rect">
            <a:avLst/>
          </a:prstGeom>
        </p:spPr>
      </p:pic>
      <p:cxnSp>
        <p:nvCxnSpPr>
          <p:cNvPr id="52" name="Straight Arrow Connector 51"/>
          <p:cNvCxnSpPr/>
          <p:nvPr/>
        </p:nvCxnSpPr>
        <p:spPr>
          <a:xfrm flipH="1" flipV="1">
            <a:off x="5420182" y="5550974"/>
            <a:ext cx="5171211" cy="37465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386912" y="5136832"/>
            <a:ext cx="5253221" cy="399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GET /business/customers/customer/{global-customer-id}/service-subscriptions/service-subscription/{service-type}/service-instances/service-instance/{service-instance-id}</a:t>
            </a:r>
            <a:endParaRPr lang="en-US" sz="10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1959104" y="5207138"/>
            <a:ext cx="3555536" cy="14767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{ "id": "c0c28751-97d3-42d5-ae01-77566dc533dc",</a:t>
            </a:r>
          </a:p>
          <a:p>
            <a:r>
              <a:rPr lang="en-US" sz="1000" dirty="0"/>
              <a:t>    "name": "SOTNVPNInfra-onap-11",</a:t>
            </a:r>
          </a:p>
          <a:p>
            <a:r>
              <a:rPr lang="en-IE" sz="1000" dirty="0"/>
              <a:t>    “state” : “active”</a:t>
            </a:r>
            <a:endParaRPr lang="en-US" sz="1000" dirty="0"/>
          </a:p>
          <a:p>
            <a:r>
              <a:rPr lang="en-US" sz="1000" dirty="0"/>
              <a:t>    "</a:t>
            </a:r>
            <a:r>
              <a:rPr lang="en-US" sz="1000" dirty="0" err="1"/>
              <a:t>serviceSpecification</a:t>
            </a:r>
            <a:r>
              <a:rPr lang="en-US" sz="1000" dirty="0"/>
              <a:t>": {</a:t>
            </a:r>
          </a:p>
          <a:p>
            <a:r>
              <a:rPr lang="en-US" sz="1000" dirty="0"/>
              <a:t>        "id": "462f84e5-f0e5-44c5-ab95-38fb4bf77064",</a:t>
            </a:r>
          </a:p>
          <a:p>
            <a:r>
              <a:rPr lang="en-US" sz="1000" dirty="0"/>
              <a:t>      "@type": "</a:t>
            </a:r>
            <a:r>
              <a:rPr lang="en-US" sz="1000" dirty="0" err="1"/>
              <a:t>ONAPservice</a:t>
            </a:r>
            <a:r>
              <a:rPr lang="en-US" sz="1000" dirty="0"/>
              <a:t>"</a:t>
            </a:r>
          </a:p>
          <a:p>
            <a:r>
              <a:rPr lang="en-US" sz="1000" dirty="0"/>
              <a:t>    }, "</a:t>
            </a:r>
            <a:r>
              <a:rPr lang="en-US" sz="1000" dirty="0" err="1"/>
              <a:t>hasStarted</a:t>
            </a:r>
            <a:r>
              <a:rPr lang="en-US" sz="1000" dirty="0"/>
              <a:t>": "yes“,</a:t>
            </a:r>
          </a:p>
          <a:p>
            <a:r>
              <a:rPr lang="en-IE" sz="1000" dirty="0"/>
              <a:t>…….</a:t>
            </a:r>
            <a:endParaRPr lang="en-US" sz="1000" dirty="0"/>
          </a:p>
          <a:p>
            <a:r>
              <a:rPr lang="en-US" sz="1000" dirty="0"/>
              <a:t>}</a:t>
            </a:r>
          </a:p>
        </p:txBody>
      </p:sp>
      <p:sp>
        <p:nvSpPr>
          <p:cNvPr id="56" name="TextBox 55"/>
          <p:cNvSpPr txBox="1"/>
          <p:nvPr/>
        </p:nvSpPr>
        <p:spPr>
          <a:xfrm>
            <a:off x="5552283" y="5554573"/>
            <a:ext cx="3794035" cy="101526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{ </a:t>
            </a:r>
          </a:p>
          <a:p>
            <a:r>
              <a:rPr lang="en-US" sz="1000" dirty="0"/>
              <a:t>"service-instance-id": " c0c28751-97d3-42d5-ae01-77566dc533dc ",</a:t>
            </a:r>
          </a:p>
          <a:p>
            <a:r>
              <a:rPr lang="en-US" sz="1000" dirty="0"/>
              <a:t> "service-instance-name": " SOTNVPNInfra-onap-11 ",</a:t>
            </a:r>
          </a:p>
          <a:p>
            <a:r>
              <a:rPr lang="en-US" sz="1000" dirty="0"/>
              <a:t>  "orchestration-status": "Active",</a:t>
            </a:r>
          </a:p>
          <a:p>
            <a:r>
              <a:rPr lang="en-IE" sz="1000" dirty="0"/>
              <a:t>  </a:t>
            </a:r>
            <a:r>
              <a:rPr lang="en-IE" sz="1000" dirty="0" smtClean="0"/>
              <a:t> </a:t>
            </a:r>
            <a:r>
              <a:rPr lang="en-IE" sz="1000" dirty="0"/>
              <a:t>………..</a:t>
            </a:r>
            <a:endParaRPr lang="en-US" sz="1000" dirty="0"/>
          </a:p>
          <a:p>
            <a:r>
              <a:rPr lang="en-IE" sz="1000" dirty="0"/>
              <a:t> </a:t>
            </a:r>
            <a:r>
              <a:rPr lang="en-US" sz="1000" dirty="0"/>
              <a:t>}</a:t>
            </a:r>
          </a:p>
        </p:txBody>
      </p:sp>
      <p:cxnSp>
        <p:nvCxnSpPr>
          <p:cNvPr id="61" name="Straight Arrow Connector 60"/>
          <p:cNvCxnSpPr/>
          <p:nvPr/>
        </p:nvCxnSpPr>
        <p:spPr>
          <a:xfrm flipH="1">
            <a:off x="9324795" y="2387069"/>
            <a:ext cx="1315338" cy="5531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405352" y="1607120"/>
            <a:ext cx="5888352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GET events/</a:t>
            </a:r>
            <a:r>
              <a:rPr lang="en-IE" sz="1000" b="1" dirty="0" err="1"/>
              <a:t>ServiceStateChange</a:t>
            </a:r>
            <a:r>
              <a:rPr lang="en-IE" sz="1000" b="1" dirty="0"/>
              <a:t>/{extapiconsumegroup}/{extapiconsumerid}/ </a:t>
            </a:r>
            <a:endParaRPr lang="en-US" sz="1000" b="1" dirty="0"/>
          </a:p>
        </p:txBody>
      </p:sp>
      <p:sp>
        <p:nvSpPr>
          <p:cNvPr id="75" name="TextBox 74"/>
          <p:cNvSpPr txBox="1"/>
          <p:nvPr/>
        </p:nvSpPr>
        <p:spPr>
          <a:xfrm>
            <a:off x="8821148" y="2085509"/>
            <a:ext cx="2004780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POST events/</a:t>
            </a:r>
            <a:r>
              <a:rPr lang="en-IE" sz="1000" b="1" dirty="0" err="1"/>
              <a:t>ServiceStateChange</a:t>
            </a:r>
            <a:endParaRPr lang="en-US" sz="1000" b="1" dirty="0"/>
          </a:p>
        </p:txBody>
      </p:sp>
      <p:sp>
        <p:nvSpPr>
          <p:cNvPr id="73" name="TextBox 72"/>
          <p:cNvSpPr txBox="1"/>
          <p:nvPr/>
        </p:nvSpPr>
        <p:spPr>
          <a:xfrm>
            <a:off x="5541948" y="2777333"/>
            <a:ext cx="355768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</a:rPr>
              <a:t>Potential Enhancement to allow </a:t>
            </a:r>
            <a:r>
              <a:rPr lang="en-IE" dirty="0" err="1" smtClean="0">
                <a:solidFill>
                  <a:srgbClr val="FF0000"/>
                </a:solidFill>
              </a:rPr>
              <a:t>ExtAPI</a:t>
            </a:r>
            <a:r>
              <a:rPr lang="en-IE" dirty="0" smtClean="0">
                <a:solidFill>
                  <a:srgbClr val="FF0000"/>
                </a:solidFill>
              </a:rPr>
              <a:t> to instead subscribe to </a:t>
            </a:r>
            <a:r>
              <a:rPr lang="en-IE" dirty="0" err="1" smtClean="0">
                <a:solidFill>
                  <a:srgbClr val="FF0000"/>
                </a:solidFill>
              </a:rPr>
              <a:t>DMaaP</a:t>
            </a:r>
            <a:r>
              <a:rPr lang="en-IE" dirty="0" smtClean="0">
                <a:solidFill>
                  <a:srgbClr val="FF0000"/>
                </a:solidFill>
              </a:rPr>
              <a:t> to get </a:t>
            </a:r>
            <a:r>
              <a:rPr lang="en-IE" dirty="0" err="1" smtClean="0">
                <a:solidFill>
                  <a:srgbClr val="FF0000"/>
                </a:solidFill>
              </a:rPr>
              <a:t>ServiceStateChanges</a:t>
            </a:r>
            <a:r>
              <a:rPr lang="en-IE" dirty="0" smtClean="0">
                <a:solidFill>
                  <a:srgbClr val="FF0000"/>
                </a:solidFill>
              </a:rPr>
              <a:t> events but requires new feature support from both A&amp;AI and </a:t>
            </a:r>
            <a:r>
              <a:rPr lang="en-IE" dirty="0" err="1" smtClean="0">
                <a:solidFill>
                  <a:srgbClr val="FF0000"/>
                </a:solidFill>
              </a:rPr>
              <a:t>ExtAPI</a:t>
            </a:r>
            <a:r>
              <a:rPr lang="en-IE" dirty="0" smtClean="0">
                <a:solidFill>
                  <a:srgbClr val="FF0000"/>
                </a:solidFill>
              </a:rPr>
              <a:t> teams</a:t>
            </a:r>
            <a:endParaRPr lang="en-US" dirty="0">
              <a:solidFill>
                <a:srgbClr val="FF0000"/>
              </a:solidFill>
            </a:endParaRPr>
          </a:p>
        </p:txBody>
      </p:sp>
      <p:cxnSp>
        <p:nvCxnSpPr>
          <p:cNvPr id="78" name="Straight Arrow Connector 77"/>
          <p:cNvCxnSpPr/>
          <p:nvPr/>
        </p:nvCxnSpPr>
        <p:spPr>
          <a:xfrm flipV="1">
            <a:off x="1674194" y="4898473"/>
            <a:ext cx="3724459" cy="321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221135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807" y="2166"/>
            <a:ext cx="10677894" cy="871537"/>
          </a:xfrm>
        </p:spPr>
        <p:txBody>
          <a:bodyPr>
            <a:normAutofit/>
          </a:bodyPr>
          <a:lstStyle/>
          <a:p>
            <a:r>
              <a:rPr lang="en-IE" dirty="0" smtClean="0"/>
              <a:t>Service </a:t>
            </a:r>
            <a:r>
              <a:rPr lang="en-IE" dirty="0" err="1" smtClean="0"/>
              <a:t>Catalog</a:t>
            </a:r>
            <a:r>
              <a:rPr lang="en-IE" dirty="0" smtClean="0"/>
              <a:t> API  Enhancement </a:t>
            </a:r>
            <a:endParaRPr lang="en-US" dirty="0"/>
          </a:p>
        </p:txBody>
      </p:sp>
      <p:sp>
        <p:nvSpPr>
          <p:cNvPr id="108" name="TextBox 107"/>
          <p:cNvSpPr txBox="1"/>
          <p:nvPr/>
        </p:nvSpPr>
        <p:spPr>
          <a:xfrm>
            <a:off x="1717290" y="3946566"/>
            <a:ext cx="1287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IE" sz="1200" dirty="0" smtClean="0">
              <a:solidFill>
                <a:srgbClr val="0070C0"/>
              </a:solidFill>
              <a:latin typeface="Vodafone Rg"/>
              <a:ea typeface="宋体" charset="-122"/>
            </a:endParaRPr>
          </a:p>
        </p:txBody>
      </p:sp>
      <p:cxnSp>
        <p:nvCxnSpPr>
          <p:cNvPr id="111" name="Straight Arrow Connector 110"/>
          <p:cNvCxnSpPr/>
          <p:nvPr/>
        </p:nvCxnSpPr>
        <p:spPr bwMode="auto">
          <a:xfrm>
            <a:off x="203231" y="1543394"/>
            <a:ext cx="1" cy="860263"/>
          </a:xfrm>
          <a:prstGeom prst="straightConnector1">
            <a:avLst/>
          </a:prstGeom>
          <a:noFill/>
          <a:ln>
            <a:solidFill>
              <a:schemeClr val="tx1"/>
            </a:solidFill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2" name="TextBox 111"/>
          <p:cNvSpPr txBox="1"/>
          <p:nvPr/>
        </p:nvSpPr>
        <p:spPr>
          <a:xfrm>
            <a:off x="47490" y="1746623"/>
            <a:ext cx="37260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IE" sz="900" b="1" dirty="0" smtClean="0">
                <a:solidFill>
                  <a:prstClr val="black"/>
                </a:solidFill>
                <a:latin typeface="Vodafone Rg"/>
                <a:ea typeface="宋体" charset="-122"/>
              </a:rPr>
              <a:t>Query L2 Service </a:t>
            </a:r>
            <a:r>
              <a:rPr lang="en-IE" sz="900" b="1" dirty="0" err="1" smtClean="0">
                <a:solidFill>
                  <a:prstClr val="black"/>
                </a:solidFill>
                <a:latin typeface="Vodafone Rg"/>
                <a:ea typeface="宋体" charset="-122"/>
              </a:rPr>
              <a:t>Catalog</a:t>
            </a:r>
            <a:r>
              <a:rPr lang="en-IE" sz="900" b="1" dirty="0" smtClean="0">
                <a:solidFill>
                  <a:prstClr val="black"/>
                </a:solidFill>
                <a:latin typeface="Vodafone Rg"/>
                <a:ea typeface="宋体" charset="-122"/>
              </a:rPr>
              <a:t> (TMF633)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IE" sz="900" b="1" dirty="0"/>
              <a:t>HTTP GET  </a:t>
            </a:r>
            <a:r>
              <a:rPr lang="en-US" sz="900" b="1" dirty="0"/>
              <a:t>https://{api_url}/</a:t>
            </a:r>
            <a:r>
              <a:rPr lang="en-US" sz="900" b="1" dirty="0" smtClean="0"/>
              <a:t>nbi/api/v3/serviceSpecification/{uuid} </a:t>
            </a:r>
            <a:endParaRPr lang="en-US" sz="900" b="1" dirty="0" smtClean="0">
              <a:solidFill>
                <a:prstClr val="black"/>
              </a:solidFill>
              <a:latin typeface="Vodafone Rg"/>
              <a:ea typeface="宋体" charset="-122"/>
            </a:endParaRPr>
          </a:p>
        </p:txBody>
      </p:sp>
      <p:sp>
        <p:nvSpPr>
          <p:cNvPr id="113" name="TextBox 112"/>
          <p:cNvSpPr txBox="1"/>
          <p:nvPr/>
        </p:nvSpPr>
        <p:spPr>
          <a:xfrm>
            <a:off x="125379" y="4093612"/>
            <a:ext cx="350035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/>
              <a:t>GET {{</a:t>
            </a:r>
            <a:r>
              <a:rPr lang="en-US" sz="1100" b="1" dirty="0" err="1"/>
              <a:t>url</a:t>
            </a:r>
            <a:r>
              <a:rPr lang="en-US" sz="1100" b="1" dirty="0"/>
              <a:t>}}/</a:t>
            </a:r>
            <a:r>
              <a:rPr lang="en-US" sz="1100" b="1" dirty="0" err="1"/>
              <a:t>sdc</a:t>
            </a:r>
            <a:r>
              <a:rPr lang="en-US" sz="1100" b="1" dirty="0"/>
              <a:t>/v1/catalog/services/{id</a:t>
            </a:r>
            <a:r>
              <a:rPr lang="en-US" sz="1100" b="1" dirty="0" smtClean="0"/>
              <a:t>}/</a:t>
            </a:r>
            <a:r>
              <a:rPr lang="en-US" sz="1100" b="1" dirty="0" err="1" smtClean="0"/>
              <a:t>MetaData</a:t>
            </a:r>
            <a:r>
              <a:rPr lang="en-US" sz="1100" b="1" dirty="0" smtClean="0"/>
              <a:t> </a:t>
            </a:r>
            <a:endParaRPr lang="en-US" sz="1100" b="1" dirty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/>
              <a:t>GET </a:t>
            </a:r>
            <a:r>
              <a:rPr lang="en-US" sz="1100" b="1" dirty="0"/>
              <a:t>{{</a:t>
            </a:r>
            <a:r>
              <a:rPr lang="en-US" sz="1100" b="1" dirty="0" err="1"/>
              <a:t>url</a:t>
            </a:r>
            <a:r>
              <a:rPr lang="en-US" sz="1100" b="1" dirty="0"/>
              <a:t>}}/</a:t>
            </a:r>
            <a:r>
              <a:rPr lang="en-US" sz="1100" b="1" dirty="0" err="1" smtClean="0"/>
              <a:t>sdc</a:t>
            </a:r>
            <a:r>
              <a:rPr lang="en-US" sz="1100" b="1" dirty="0" smtClean="0"/>
              <a:t>/v1/catalog/services/{id}/</a:t>
            </a:r>
            <a:r>
              <a:rPr lang="en-US" sz="1100" b="1" dirty="0" err="1" smtClean="0"/>
              <a:t>toscaModel</a:t>
            </a:r>
            <a:r>
              <a:rPr lang="en-US" sz="1100" b="1" dirty="0" smtClean="0"/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IE" sz="1100" b="1" dirty="0">
              <a:solidFill>
                <a:srgbClr val="0070C0"/>
              </a:solidFill>
              <a:latin typeface="Vodafone Rg"/>
              <a:ea typeface="宋体" charset="-122"/>
            </a:endParaRPr>
          </a:p>
        </p:txBody>
      </p:sp>
      <p:cxnSp>
        <p:nvCxnSpPr>
          <p:cNvPr id="115" name="Straight Arrow Connector 114"/>
          <p:cNvCxnSpPr/>
          <p:nvPr/>
        </p:nvCxnSpPr>
        <p:spPr bwMode="auto">
          <a:xfrm>
            <a:off x="4386096" y="1546545"/>
            <a:ext cx="0" cy="175445"/>
          </a:xfrm>
          <a:prstGeom prst="straightConnector1">
            <a:avLst/>
          </a:prstGeom>
          <a:noFill/>
          <a:ln>
            <a:solidFill>
              <a:srgbClr val="FF0000"/>
            </a:solidFill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6" name="Straight Arrow Connector 115"/>
          <p:cNvCxnSpPr/>
          <p:nvPr/>
        </p:nvCxnSpPr>
        <p:spPr bwMode="auto">
          <a:xfrm>
            <a:off x="4386096" y="1140760"/>
            <a:ext cx="0" cy="235432"/>
          </a:xfrm>
          <a:prstGeom prst="straightConnector1">
            <a:avLst/>
          </a:prstGeom>
          <a:noFill/>
          <a:ln>
            <a:solidFill>
              <a:schemeClr val="tx1"/>
            </a:solidFill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17" name="TextBox 116"/>
          <p:cNvSpPr txBox="1"/>
          <p:nvPr/>
        </p:nvSpPr>
        <p:spPr>
          <a:xfrm>
            <a:off x="5440688" y="1460446"/>
            <a:ext cx="155598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IE" sz="1000" dirty="0" smtClean="0">
                <a:solidFill>
                  <a:prstClr val="black"/>
                </a:solidFill>
                <a:latin typeface="Vodafone Rg"/>
                <a:ea typeface="宋体" charset="-122"/>
              </a:rPr>
              <a:t>ONAP Platform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IE" sz="1000" dirty="0" smtClean="0">
                <a:solidFill>
                  <a:prstClr val="black"/>
                </a:solidFill>
                <a:latin typeface="Vodafone Rg"/>
                <a:ea typeface="宋体" charset="-122"/>
              </a:rPr>
              <a:t>Internal APIs </a:t>
            </a:r>
            <a:endParaRPr lang="en-US" sz="1000" dirty="0">
              <a:solidFill>
                <a:prstClr val="black"/>
              </a:solidFill>
              <a:latin typeface="Vodafone Rg"/>
              <a:ea typeface="宋体" charset="-122"/>
            </a:endParaRPr>
          </a:p>
        </p:txBody>
      </p:sp>
      <p:sp>
        <p:nvSpPr>
          <p:cNvPr id="118" name="TextBox 117"/>
          <p:cNvSpPr txBox="1"/>
          <p:nvPr/>
        </p:nvSpPr>
        <p:spPr>
          <a:xfrm>
            <a:off x="5521587" y="1147582"/>
            <a:ext cx="1349501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IE" sz="1000" dirty="0" smtClean="0">
                <a:solidFill>
                  <a:prstClr val="black"/>
                </a:solidFill>
                <a:latin typeface="Vodafone Rg"/>
                <a:ea typeface="宋体" charset="-122"/>
              </a:rPr>
              <a:t>Open APIs</a:t>
            </a:r>
          </a:p>
        </p:txBody>
      </p:sp>
      <p:cxnSp>
        <p:nvCxnSpPr>
          <p:cNvPr id="122" name="Straight Arrow Connector 121"/>
          <p:cNvCxnSpPr/>
          <p:nvPr/>
        </p:nvCxnSpPr>
        <p:spPr bwMode="auto">
          <a:xfrm>
            <a:off x="209235" y="3465799"/>
            <a:ext cx="0" cy="1058122"/>
          </a:xfrm>
          <a:prstGeom prst="straightConnector1">
            <a:avLst/>
          </a:prstGeom>
          <a:noFill/>
          <a:ln>
            <a:solidFill>
              <a:srgbClr val="FF0000"/>
            </a:solidFill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35" name="TextBox 134"/>
          <p:cNvSpPr txBox="1"/>
          <p:nvPr/>
        </p:nvSpPr>
        <p:spPr>
          <a:xfrm>
            <a:off x="372963" y="5907950"/>
            <a:ext cx="23362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ONAP Casablanca Flow</a:t>
            </a:r>
            <a:endParaRPr lang="en-US" dirty="0"/>
          </a:p>
        </p:txBody>
      </p:sp>
      <p:pic>
        <p:nvPicPr>
          <p:cNvPr id="141" name="Picture 140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22755" y="1140760"/>
            <a:ext cx="782646" cy="313910"/>
          </a:xfrm>
          <a:prstGeom prst="rect">
            <a:avLst/>
          </a:prstGeom>
          <a:noFill/>
          <a:ln w="9525" cap="flat" cmpd="sng" algn="ctr">
            <a:solidFill>
              <a:srgbClr val="FFFFFF">
                <a:lumMod val="50000"/>
              </a:srgbClr>
            </a:solidFill>
            <a:prstDash val="sysDot"/>
            <a:headEnd type="triangle" w="med" len="med"/>
            <a:tailEnd type="triangle" w="med" len="med"/>
          </a:ln>
          <a:effectLst/>
        </p:spPr>
      </p:pic>
      <p:sp>
        <p:nvSpPr>
          <p:cNvPr id="142" name="TextBox 141"/>
          <p:cNvSpPr txBox="1"/>
          <p:nvPr/>
        </p:nvSpPr>
        <p:spPr>
          <a:xfrm>
            <a:off x="3947571" y="2013197"/>
            <a:ext cx="4017540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600" b="1" dirty="0" smtClean="0"/>
              <a:t>Currently :</a:t>
            </a:r>
            <a:r>
              <a:rPr lang="en-IE" sz="1600" dirty="0" smtClean="0"/>
              <a:t> ONAP External API Framework</a:t>
            </a:r>
          </a:p>
          <a:p>
            <a:r>
              <a:rPr lang="en-IE" sz="1600" dirty="0" smtClean="0"/>
              <a:t>Uploads the full TOSCA CSAR file from SDC to extract </a:t>
            </a:r>
            <a:r>
              <a:rPr lang="en-IE" sz="1600" dirty="0" err="1" smtClean="0"/>
              <a:t>ServiceCharacteristics</a:t>
            </a:r>
            <a:r>
              <a:rPr lang="en-IE" sz="1600" dirty="0" smtClean="0"/>
              <a:t> from the </a:t>
            </a:r>
            <a:r>
              <a:rPr lang="en-IE" sz="1600" dirty="0" smtClean="0"/>
              <a:t>TOSCA Inputs .</a:t>
            </a:r>
            <a:r>
              <a:rPr lang="en-IE" sz="1600" dirty="0"/>
              <a:t> </a:t>
            </a:r>
            <a:r>
              <a:rPr lang="en-IE" sz="1600" dirty="0" smtClean="0"/>
              <a:t>It is </a:t>
            </a:r>
            <a:r>
              <a:rPr lang="en-IE" sz="1600" dirty="0" smtClean="0"/>
              <a:t>repeated </a:t>
            </a:r>
            <a:r>
              <a:rPr lang="en-IE" sz="1600" dirty="0" smtClean="0"/>
              <a:t>every time the Service </a:t>
            </a:r>
            <a:r>
              <a:rPr lang="en-IE" sz="1600" dirty="0" err="1" smtClean="0"/>
              <a:t>Catalog</a:t>
            </a:r>
            <a:r>
              <a:rPr lang="en-IE" sz="1600" dirty="0" smtClean="0"/>
              <a:t> API is called for this </a:t>
            </a:r>
            <a:r>
              <a:rPr lang="en-IE" sz="1600" dirty="0" err="1" smtClean="0"/>
              <a:t>uuid</a:t>
            </a:r>
            <a:r>
              <a:rPr lang="en-IE" sz="1600" dirty="0" smtClean="0"/>
              <a:t> which is a waste of resources as the distributed </a:t>
            </a:r>
            <a:r>
              <a:rPr lang="en-IE" sz="1600" dirty="0" err="1" smtClean="0"/>
              <a:t>ServiceSpecification</a:t>
            </a:r>
            <a:r>
              <a:rPr lang="en-IE" sz="1600" dirty="0" smtClean="0"/>
              <a:t> for a specific </a:t>
            </a:r>
            <a:r>
              <a:rPr lang="en-IE" sz="1600" dirty="0" err="1" smtClean="0"/>
              <a:t>uuid</a:t>
            </a:r>
            <a:r>
              <a:rPr lang="en-IE" sz="1600" dirty="0" smtClean="0"/>
              <a:t> should not change</a:t>
            </a:r>
            <a:r>
              <a:rPr lang="en-IE" sz="1600" dirty="0" smtClean="0"/>
              <a:t>.</a:t>
            </a:r>
          </a:p>
          <a:p>
            <a:endParaRPr lang="en-IE" sz="1600" dirty="0"/>
          </a:p>
          <a:p>
            <a:r>
              <a:rPr lang="en-IE" sz="1600" b="1" dirty="0" smtClean="0"/>
              <a:t>Proposal : </a:t>
            </a:r>
            <a:r>
              <a:rPr lang="en-IE" sz="1600" dirty="0" err="1" smtClean="0"/>
              <a:t>ServiceSpecification</a:t>
            </a:r>
            <a:r>
              <a:rPr lang="en-IE" sz="1600" dirty="0" smtClean="0"/>
              <a:t> </a:t>
            </a:r>
            <a:r>
              <a:rPr lang="en-IE" sz="1600" dirty="0" err="1" smtClean="0"/>
              <a:t>ServiceCharacteristics</a:t>
            </a:r>
            <a:r>
              <a:rPr lang="en-IE" sz="1600" dirty="0" smtClean="0"/>
              <a:t> are extracted from the TOSCA Service Topology from SDC using the SDC TOSCA Parser and stored for use future use by EXTAPI. The BSS can simply retrieve the required </a:t>
            </a:r>
            <a:r>
              <a:rPr lang="en-IE" sz="1600" dirty="0" err="1" smtClean="0"/>
              <a:t>ServiceCharacteristics</a:t>
            </a:r>
            <a:r>
              <a:rPr lang="en-IE" sz="1600" dirty="0" smtClean="0"/>
              <a:t> in </a:t>
            </a:r>
            <a:r>
              <a:rPr lang="en-IE" sz="1600" dirty="0" err="1" smtClean="0"/>
              <a:t>OpenAPI</a:t>
            </a:r>
            <a:r>
              <a:rPr lang="en-IE" sz="1600" dirty="0" smtClean="0"/>
              <a:t> </a:t>
            </a:r>
            <a:r>
              <a:rPr lang="en-IE" sz="1600" dirty="0" smtClean="0"/>
              <a:t>format that are required to instantiate a Service Instance directly from EXTAPI with a new </a:t>
            </a:r>
            <a:r>
              <a:rPr lang="en-IE" sz="1600" dirty="0" err="1" smtClean="0"/>
              <a:t>specificationInput</a:t>
            </a:r>
            <a:r>
              <a:rPr lang="en-IE" sz="1600" dirty="0" smtClean="0"/>
              <a:t> Schema URL.</a:t>
            </a:r>
          </a:p>
          <a:p>
            <a:endParaRPr lang="en-US" dirty="0"/>
          </a:p>
        </p:txBody>
      </p:sp>
      <p:pic>
        <p:nvPicPr>
          <p:cNvPr id="143" name="Picture 14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0348" y="3522022"/>
            <a:ext cx="1027522" cy="613976"/>
          </a:xfrm>
          <a:prstGeom prst="rect">
            <a:avLst/>
          </a:prstGeom>
        </p:spPr>
      </p:pic>
      <p:sp>
        <p:nvSpPr>
          <p:cNvPr id="144" name="TextBox 143"/>
          <p:cNvSpPr txBox="1"/>
          <p:nvPr/>
        </p:nvSpPr>
        <p:spPr>
          <a:xfrm>
            <a:off x="413743" y="3716271"/>
            <a:ext cx="670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CSAR</a:t>
            </a:r>
            <a:endParaRPr lang="en-US" dirty="0"/>
          </a:p>
        </p:txBody>
      </p:sp>
      <p:pic>
        <p:nvPicPr>
          <p:cNvPr id="145" name="Picture 6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33564" y="1543010"/>
            <a:ext cx="1125723" cy="17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4" name="Rounded Rectangle 33"/>
          <p:cNvSpPr/>
          <p:nvPr/>
        </p:nvSpPr>
        <p:spPr bwMode="auto">
          <a:xfrm>
            <a:off x="53589" y="1179651"/>
            <a:ext cx="3208085" cy="431800"/>
          </a:xfrm>
          <a:prstGeom prst="roundRect">
            <a:avLst/>
          </a:prstGeom>
          <a:solidFill>
            <a:srgbClr val="FFC000"/>
          </a:solidFill>
          <a:ln w="9525">
            <a:solidFill>
              <a:sysClr val="windowText" lastClr="000000"/>
            </a:solidFill>
          </a:ln>
          <a:effectLst/>
          <a:ex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Font typeface="Wingdings" pitchFamily="2" charset="2"/>
              <a:buNone/>
              <a:defRPr/>
            </a:pPr>
            <a:r>
              <a:rPr lang="en-AU" b="1" kern="0" dirty="0">
                <a:solidFill>
                  <a:srgbClr val="FFFFFF"/>
                </a:solidFill>
                <a:latin typeface="Arial" charset="0"/>
                <a:ea typeface="宋体" pitchFamily="2" charset="-122"/>
              </a:rPr>
              <a:t>Business Support Systems</a:t>
            </a:r>
            <a:endParaRPr lang="en-US" b="1" kern="0" dirty="0">
              <a:solidFill>
                <a:srgbClr val="FFFFFF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35" name="Rounded Rectangle 34"/>
          <p:cNvSpPr/>
          <p:nvPr/>
        </p:nvSpPr>
        <p:spPr bwMode="auto">
          <a:xfrm>
            <a:off x="44179" y="2427380"/>
            <a:ext cx="3186260" cy="1084262"/>
          </a:xfrm>
          <a:prstGeom prst="roundRect">
            <a:avLst/>
          </a:prstGeom>
          <a:solidFill>
            <a:srgbClr val="0070C0"/>
          </a:solidFill>
          <a:ln w="9525">
            <a:solidFill>
              <a:sysClr val="windowText" lastClr="000000"/>
            </a:solidFill>
          </a:ln>
          <a:effectLst/>
          <a:ex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Font typeface="Wingdings" pitchFamily="2" charset="2"/>
              <a:buNone/>
              <a:defRPr/>
            </a:pPr>
            <a:r>
              <a:rPr lang="en-AU" b="1" kern="0" dirty="0" smtClean="0">
                <a:solidFill>
                  <a:srgbClr val="FFFFFF"/>
                </a:solidFill>
                <a:latin typeface="Arial" charset="0"/>
                <a:ea typeface="宋体" pitchFamily="2" charset="-122"/>
              </a:rPr>
              <a:t>External API Framework</a:t>
            </a:r>
            <a:endParaRPr lang="en-US" b="1" kern="0" dirty="0">
              <a:solidFill>
                <a:srgbClr val="FFFFFF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40" name="Rounded Rectangle 39"/>
          <p:cNvSpPr/>
          <p:nvPr/>
        </p:nvSpPr>
        <p:spPr bwMode="auto">
          <a:xfrm>
            <a:off x="64501" y="4523921"/>
            <a:ext cx="3186260" cy="1084262"/>
          </a:xfrm>
          <a:prstGeom prst="roundRect">
            <a:avLst/>
          </a:prstGeom>
          <a:solidFill>
            <a:srgbClr val="0070C0"/>
          </a:solidFill>
          <a:ln w="9525">
            <a:solidFill>
              <a:sysClr val="windowText" lastClr="000000"/>
            </a:solidFill>
          </a:ln>
          <a:effectLst/>
          <a:ex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Font typeface="Wingdings" pitchFamily="2" charset="2"/>
              <a:buNone/>
              <a:defRPr/>
            </a:pPr>
            <a:r>
              <a:rPr lang="en-AU" b="1" kern="0" dirty="0" smtClean="0">
                <a:solidFill>
                  <a:srgbClr val="FFFFFF"/>
                </a:solidFill>
                <a:latin typeface="Arial" charset="0"/>
                <a:ea typeface="宋体" pitchFamily="2" charset="-122"/>
              </a:rPr>
              <a:t>SDC</a:t>
            </a:r>
            <a:endParaRPr lang="en-US" b="1" kern="0" dirty="0">
              <a:solidFill>
                <a:srgbClr val="FFFFFF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4182067" y="1019894"/>
            <a:ext cx="2805208" cy="921547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9" name="Rectangle 48"/>
          <p:cNvSpPr/>
          <p:nvPr/>
        </p:nvSpPr>
        <p:spPr>
          <a:xfrm>
            <a:off x="44179" y="2373651"/>
            <a:ext cx="3751644" cy="34317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0" name="Picture 6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87723" y="3737423"/>
            <a:ext cx="1125723" cy="17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1" name="TextBox 50"/>
          <p:cNvSpPr txBox="1"/>
          <p:nvPr/>
        </p:nvSpPr>
        <p:spPr>
          <a:xfrm>
            <a:off x="9690267" y="3946566"/>
            <a:ext cx="12874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IE" sz="1200" dirty="0" smtClean="0">
              <a:solidFill>
                <a:srgbClr val="0070C0"/>
              </a:solidFill>
              <a:latin typeface="Vodafone Rg"/>
              <a:ea typeface="宋体" charset="-122"/>
            </a:endParaRPr>
          </a:p>
        </p:txBody>
      </p:sp>
      <p:cxnSp>
        <p:nvCxnSpPr>
          <p:cNvPr id="52" name="Straight Arrow Connector 51"/>
          <p:cNvCxnSpPr/>
          <p:nvPr/>
        </p:nvCxnSpPr>
        <p:spPr bwMode="auto">
          <a:xfrm>
            <a:off x="8176208" y="1543394"/>
            <a:ext cx="1" cy="860263"/>
          </a:xfrm>
          <a:prstGeom prst="straightConnector1">
            <a:avLst/>
          </a:prstGeom>
          <a:noFill/>
          <a:ln>
            <a:solidFill>
              <a:schemeClr val="tx1"/>
            </a:solidFill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57" name="TextBox 56"/>
          <p:cNvSpPr txBox="1"/>
          <p:nvPr/>
        </p:nvSpPr>
        <p:spPr>
          <a:xfrm>
            <a:off x="8138553" y="5900127"/>
            <a:ext cx="29548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Proposed ONAP </a:t>
            </a:r>
            <a:r>
              <a:rPr lang="en-IE" dirty="0" smtClean="0"/>
              <a:t>Dublin </a:t>
            </a:r>
            <a:r>
              <a:rPr lang="en-IE" dirty="0" smtClean="0"/>
              <a:t>Flow</a:t>
            </a:r>
            <a:endParaRPr lang="en-US" dirty="0"/>
          </a:p>
        </p:txBody>
      </p:sp>
      <p:sp>
        <p:nvSpPr>
          <p:cNvPr id="60" name="Rounded Rectangle 59"/>
          <p:cNvSpPr/>
          <p:nvPr/>
        </p:nvSpPr>
        <p:spPr bwMode="auto">
          <a:xfrm>
            <a:off x="8026566" y="1179651"/>
            <a:ext cx="3208085" cy="431800"/>
          </a:xfrm>
          <a:prstGeom prst="roundRect">
            <a:avLst/>
          </a:prstGeom>
          <a:solidFill>
            <a:srgbClr val="FFC000"/>
          </a:solidFill>
          <a:ln w="9525">
            <a:solidFill>
              <a:sysClr val="windowText" lastClr="000000"/>
            </a:solidFill>
          </a:ln>
          <a:effectLst/>
          <a:ex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Font typeface="Wingdings" pitchFamily="2" charset="2"/>
              <a:buNone/>
              <a:defRPr/>
            </a:pPr>
            <a:r>
              <a:rPr lang="en-AU" b="1" kern="0" dirty="0">
                <a:solidFill>
                  <a:srgbClr val="FFFFFF"/>
                </a:solidFill>
                <a:latin typeface="Arial" charset="0"/>
                <a:ea typeface="宋体" pitchFamily="2" charset="-122"/>
              </a:rPr>
              <a:t>Business Support Systems</a:t>
            </a:r>
            <a:endParaRPr lang="en-US" b="1" kern="0" dirty="0">
              <a:solidFill>
                <a:srgbClr val="FFFFFF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61" name="Rounded Rectangle 60"/>
          <p:cNvSpPr/>
          <p:nvPr/>
        </p:nvSpPr>
        <p:spPr bwMode="auto">
          <a:xfrm>
            <a:off x="8017156" y="2393752"/>
            <a:ext cx="3186260" cy="1084262"/>
          </a:xfrm>
          <a:prstGeom prst="roundRect">
            <a:avLst/>
          </a:prstGeom>
          <a:solidFill>
            <a:srgbClr val="0070C0"/>
          </a:solidFill>
          <a:ln w="9525">
            <a:solidFill>
              <a:sysClr val="windowText" lastClr="000000"/>
            </a:solidFill>
          </a:ln>
          <a:effectLst/>
          <a:ex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Font typeface="Wingdings" pitchFamily="2" charset="2"/>
              <a:buNone/>
              <a:defRPr/>
            </a:pPr>
            <a:r>
              <a:rPr lang="en-AU" b="1" kern="0" dirty="0" smtClean="0">
                <a:solidFill>
                  <a:srgbClr val="FFFFFF"/>
                </a:solidFill>
                <a:latin typeface="Arial" charset="0"/>
                <a:ea typeface="宋体" pitchFamily="2" charset="-122"/>
              </a:rPr>
              <a:t>External API Framework</a:t>
            </a:r>
            <a:endParaRPr lang="en-US" b="1" kern="0" dirty="0">
              <a:solidFill>
                <a:srgbClr val="FFFFFF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62" name="Rounded Rectangle 61"/>
          <p:cNvSpPr/>
          <p:nvPr/>
        </p:nvSpPr>
        <p:spPr bwMode="auto">
          <a:xfrm>
            <a:off x="8037478" y="4523921"/>
            <a:ext cx="3186260" cy="1084262"/>
          </a:xfrm>
          <a:prstGeom prst="roundRect">
            <a:avLst/>
          </a:prstGeom>
          <a:solidFill>
            <a:srgbClr val="0070C0"/>
          </a:solidFill>
          <a:ln w="9525">
            <a:solidFill>
              <a:sysClr val="windowText" lastClr="000000"/>
            </a:solidFill>
          </a:ln>
          <a:effectLst/>
          <a:extLst/>
        </p:spPr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CC9900"/>
              </a:buClr>
              <a:buFont typeface="Wingdings" pitchFamily="2" charset="2"/>
              <a:buNone/>
              <a:defRPr/>
            </a:pPr>
            <a:r>
              <a:rPr lang="en-AU" b="1" kern="0" dirty="0" smtClean="0">
                <a:solidFill>
                  <a:srgbClr val="FFFFFF"/>
                </a:solidFill>
                <a:latin typeface="Arial" charset="0"/>
                <a:ea typeface="宋体" pitchFamily="2" charset="-122"/>
              </a:rPr>
              <a:t>SDC</a:t>
            </a:r>
            <a:endParaRPr lang="en-US" b="1" kern="0" dirty="0">
              <a:solidFill>
                <a:srgbClr val="FFFFFF"/>
              </a:solidFill>
              <a:latin typeface="Arial" charset="0"/>
              <a:ea typeface="宋体" pitchFamily="2" charset="-122"/>
            </a:endParaRPr>
          </a:p>
        </p:txBody>
      </p:sp>
      <p:sp>
        <p:nvSpPr>
          <p:cNvPr id="63" name="Rectangle 62"/>
          <p:cNvSpPr/>
          <p:nvPr/>
        </p:nvSpPr>
        <p:spPr>
          <a:xfrm>
            <a:off x="8017156" y="2373651"/>
            <a:ext cx="3751644" cy="3431726"/>
          </a:xfrm>
          <a:prstGeom prst="rect">
            <a:avLst/>
          </a:prstGeom>
          <a:noFill/>
          <a:ln w="285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4" name="Picture 64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60700" y="3737423"/>
            <a:ext cx="1125723" cy="1789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7" name="TextBox 66"/>
          <p:cNvSpPr txBox="1"/>
          <p:nvPr/>
        </p:nvSpPr>
        <p:spPr>
          <a:xfrm>
            <a:off x="7774658" y="1647688"/>
            <a:ext cx="44413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IE" sz="900" b="1" dirty="0" smtClean="0">
                <a:solidFill>
                  <a:prstClr val="black"/>
                </a:solidFill>
                <a:latin typeface="Vodafone Rg"/>
                <a:ea typeface="宋体" charset="-122"/>
              </a:rPr>
              <a:t>Query L2 Service </a:t>
            </a:r>
            <a:r>
              <a:rPr lang="en-IE" sz="900" b="1" dirty="0" err="1" smtClean="0">
                <a:solidFill>
                  <a:prstClr val="black"/>
                </a:solidFill>
                <a:latin typeface="Vodafone Rg"/>
                <a:ea typeface="宋体" charset="-122"/>
              </a:rPr>
              <a:t>Catalog</a:t>
            </a:r>
            <a:r>
              <a:rPr lang="en-IE" sz="900" b="1" dirty="0" smtClean="0">
                <a:solidFill>
                  <a:prstClr val="black"/>
                </a:solidFill>
                <a:latin typeface="Vodafone Rg"/>
                <a:ea typeface="宋体" charset="-122"/>
              </a:rPr>
              <a:t> (TMF633</a:t>
            </a:r>
            <a:r>
              <a:rPr lang="en-IE" sz="900" b="1" dirty="0" smtClean="0">
                <a:solidFill>
                  <a:prstClr val="black"/>
                </a:solidFill>
                <a:latin typeface="Vodafone Rg"/>
                <a:ea typeface="宋体" charset="-122"/>
              </a:rPr>
              <a:t>) &amp; Open API schema</a:t>
            </a:r>
            <a:endParaRPr lang="en-IE" sz="900" b="1" dirty="0" smtClean="0">
              <a:solidFill>
                <a:prstClr val="black"/>
              </a:solidFill>
              <a:latin typeface="Vodafone Rg"/>
              <a:ea typeface="宋体" charset="-122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IE" sz="900" b="1" dirty="0"/>
              <a:t>HTTP </a:t>
            </a:r>
            <a:r>
              <a:rPr lang="en-IE" sz="900" b="1" dirty="0" smtClean="0"/>
              <a:t>GET </a:t>
            </a:r>
            <a:r>
              <a:rPr lang="en-US" sz="900" b="1" dirty="0" smtClean="0"/>
              <a:t>https://{api_url}/nbi/api/v4/serviceSpecification/{uuid}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IE" sz="900" b="1" dirty="0" smtClean="0"/>
              <a:t>HTTP </a:t>
            </a:r>
            <a:r>
              <a:rPr lang="en-IE" sz="900" b="1" dirty="0" smtClean="0"/>
              <a:t>GET </a:t>
            </a:r>
            <a:r>
              <a:rPr lang="en-US" sz="900" b="1" dirty="0"/>
              <a:t>https://{api_url}/</a:t>
            </a:r>
            <a:r>
              <a:rPr lang="en-US" sz="900" b="1" dirty="0" smtClean="0"/>
              <a:t>nbi/api/v4/serviceSpecification</a:t>
            </a:r>
            <a:r>
              <a:rPr lang="en-US" sz="900" b="1" dirty="0"/>
              <a:t>/{</a:t>
            </a:r>
            <a:r>
              <a:rPr lang="en-US" sz="900" b="1" dirty="0" smtClean="0"/>
              <a:t>uuid}/</a:t>
            </a:r>
            <a:r>
              <a:rPr lang="en-US" altLang="zh-CN" sz="900" b="1" dirty="0"/>
              <a:t> </a:t>
            </a:r>
            <a:r>
              <a:rPr lang="en-US" altLang="zh-CN" sz="900" b="1" dirty="0" err="1"/>
              <a:t>specificationInputSchema</a:t>
            </a:r>
            <a:endParaRPr lang="en-US" sz="900" b="1" dirty="0" smtClean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900" b="1" dirty="0" smtClean="0"/>
              <a:t> </a:t>
            </a:r>
            <a:endParaRPr lang="en-US" sz="900" b="1" dirty="0" smtClean="0">
              <a:solidFill>
                <a:prstClr val="black"/>
              </a:solidFill>
              <a:latin typeface="Vodafone Rg"/>
              <a:ea typeface="宋体" charset="-122"/>
            </a:endParaRPr>
          </a:p>
        </p:txBody>
      </p:sp>
      <p:sp>
        <p:nvSpPr>
          <p:cNvPr id="3" name="Ορθογώνιο 2"/>
          <p:cNvSpPr/>
          <p:nvPr/>
        </p:nvSpPr>
        <p:spPr>
          <a:xfrm>
            <a:off x="10010294" y="3017950"/>
            <a:ext cx="10030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200" dirty="0" smtClean="0">
                <a:solidFill>
                  <a:schemeClr val="bg1"/>
                </a:solidFill>
              </a:rPr>
              <a:t>Specification</a:t>
            </a:r>
          </a:p>
          <a:p>
            <a:r>
              <a:rPr lang="en-IE" sz="1200" dirty="0" smtClean="0">
                <a:solidFill>
                  <a:schemeClr val="bg1"/>
                </a:solidFill>
              </a:rPr>
              <a:t> 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37" name="Picture 12" descr="Image result for mongodb icon pn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16401" y="3040763"/>
            <a:ext cx="403306" cy="403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8" name="Ορθογώνιο 2"/>
          <p:cNvSpPr/>
          <p:nvPr/>
        </p:nvSpPr>
        <p:spPr>
          <a:xfrm>
            <a:off x="8718054" y="3035100"/>
            <a:ext cx="10030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IE" sz="1200" dirty="0" smtClean="0">
                <a:solidFill>
                  <a:schemeClr val="bg1"/>
                </a:solidFill>
              </a:rPr>
              <a:t>Specification</a:t>
            </a:r>
          </a:p>
          <a:p>
            <a:r>
              <a:rPr lang="en-IE" sz="1200" dirty="0" err="1" smtClean="0">
                <a:solidFill>
                  <a:schemeClr val="bg1"/>
                </a:solidFill>
              </a:rPr>
              <a:t>InputSchema</a:t>
            </a:r>
            <a:r>
              <a:rPr lang="en-IE" sz="1200" dirty="0" smtClean="0">
                <a:solidFill>
                  <a:schemeClr val="bg1"/>
                </a:solidFill>
              </a:rPr>
              <a:t> </a:t>
            </a:r>
            <a:endParaRPr lang="en-US" sz="1200" dirty="0">
              <a:solidFill>
                <a:schemeClr val="bg1"/>
              </a:solidFill>
            </a:endParaRPr>
          </a:p>
        </p:txBody>
      </p:sp>
      <p:pic>
        <p:nvPicPr>
          <p:cNvPr id="39" name="Picture 38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176208" y="3526059"/>
            <a:ext cx="1027522" cy="613976"/>
          </a:xfrm>
          <a:prstGeom prst="rect">
            <a:avLst/>
          </a:prstGeom>
        </p:spPr>
      </p:pic>
      <p:sp>
        <p:nvSpPr>
          <p:cNvPr id="41" name="TextBox 40"/>
          <p:cNvSpPr txBox="1"/>
          <p:nvPr/>
        </p:nvSpPr>
        <p:spPr>
          <a:xfrm>
            <a:off x="8339603" y="3720308"/>
            <a:ext cx="670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dirty="0" smtClean="0"/>
              <a:t>CSAR</a:t>
            </a:r>
            <a:endParaRPr lang="en-US" dirty="0"/>
          </a:p>
        </p:txBody>
      </p:sp>
      <p:cxnSp>
        <p:nvCxnSpPr>
          <p:cNvPr id="56" name="Straight Arrow Connector 55"/>
          <p:cNvCxnSpPr/>
          <p:nvPr/>
        </p:nvCxnSpPr>
        <p:spPr bwMode="auto">
          <a:xfrm>
            <a:off x="8182212" y="3465799"/>
            <a:ext cx="0" cy="1058122"/>
          </a:xfrm>
          <a:prstGeom prst="straightConnector1">
            <a:avLst/>
          </a:prstGeom>
          <a:noFill/>
          <a:ln>
            <a:solidFill>
              <a:srgbClr val="FF0000"/>
            </a:solidFill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" name="TextBox 3"/>
          <p:cNvSpPr txBox="1"/>
          <p:nvPr/>
        </p:nvSpPr>
        <p:spPr>
          <a:xfrm>
            <a:off x="1201849" y="3583542"/>
            <a:ext cx="114537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 err="1" smtClean="0"/>
              <a:t>Everytime</a:t>
            </a:r>
            <a:endParaRPr lang="en-US" b="1" dirty="0"/>
          </a:p>
        </p:txBody>
      </p:sp>
      <p:sp>
        <p:nvSpPr>
          <p:cNvPr id="42" name="TextBox 41"/>
          <p:cNvSpPr txBox="1"/>
          <p:nvPr/>
        </p:nvSpPr>
        <p:spPr>
          <a:xfrm>
            <a:off x="9194769" y="3572764"/>
            <a:ext cx="11721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 smtClean="0"/>
              <a:t>Only Once</a:t>
            </a:r>
          </a:p>
        </p:txBody>
      </p:sp>
      <p:sp>
        <p:nvSpPr>
          <p:cNvPr id="43" name="TextBox 42"/>
          <p:cNvSpPr txBox="1"/>
          <p:nvPr/>
        </p:nvSpPr>
        <p:spPr>
          <a:xfrm>
            <a:off x="8037478" y="4097761"/>
            <a:ext cx="3500353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/>
              <a:t>GET {{</a:t>
            </a:r>
            <a:r>
              <a:rPr lang="en-US" sz="1100" b="1" dirty="0" err="1"/>
              <a:t>url</a:t>
            </a:r>
            <a:r>
              <a:rPr lang="en-US" sz="1100" b="1" dirty="0"/>
              <a:t>}}/</a:t>
            </a:r>
            <a:r>
              <a:rPr lang="en-US" sz="1100" b="1" dirty="0" err="1"/>
              <a:t>sdc</a:t>
            </a:r>
            <a:r>
              <a:rPr lang="en-US" sz="1100" b="1" dirty="0"/>
              <a:t>/v1/catalog/services/{id</a:t>
            </a:r>
            <a:r>
              <a:rPr lang="en-US" sz="1100" b="1" dirty="0" smtClean="0"/>
              <a:t>}/</a:t>
            </a:r>
            <a:r>
              <a:rPr lang="en-US" sz="1100" b="1" dirty="0" err="1" smtClean="0"/>
              <a:t>MetaData</a:t>
            </a:r>
            <a:r>
              <a:rPr lang="en-US" sz="1100" b="1" dirty="0" smtClean="0"/>
              <a:t> </a:t>
            </a:r>
            <a:endParaRPr lang="en-US" sz="1100" b="1" dirty="0"/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100" b="1" dirty="0" smtClean="0"/>
              <a:t>GET </a:t>
            </a:r>
            <a:r>
              <a:rPr lang="en-US" sz="1100" b="1" dirty="0"/>
              <a:t>{{</a:t>
            </a:r>
            <a:r>
              <a:rPr lang="en-US" sz="1100" b="1" dirty="0" err="1"/>
              <a:t>url</a:t>
            </a:r>
            <a:r>
              <a:rPr lang="en-US" sz="1100" b="1" dirty="0"/>
              <a:t>}}/</a:t>
            </a:r>
            <a:r>
              <a:rPr lang="en-US" sz="1100" b="1" dirty="0" err="1" smtClean="0"/>
              <a:t>sdc</a:t>
            </a:r>
            <a:r>
              <a:rPr lang="en-US" sz="1100" b="1" dirty="0" smtClean="0"/>
              <a:t>/v1/catalog/services/{id}/</a:t>
            </a:r>
            <a:r>
              <a:rPr lang="en-US" sz="1100" b="1" dirty="0" err="1" smtClean="0"/>
              <a:t>toscaModel</a:t>
            </a:r>
            <a:r>
              <a:rPr lang="en-US" sz="1100" b="1" dirty="0" smtClean="0"/>
              <a:t> </a:t>
            </a: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en-IE" sz="1100" b="1" dirty="0">
              <a:solidFill>
                <a:srgbClr val="0070C0"/>
              </a:solidFill>
              <a:latin typeface="Vodafone Rg"/>
              <a:ea typeface="宋体" charset="-122"/>
            </a:endParaRPr>
          </a:p>
        </p:txBody>
      </p:sp>
      <p:cxnSp>
        <p:nvCxnSpPr>
          <p:cNvPr id="44" name="Straight Arrow Connector 43"/>
          <p:cNvCxnSpPr/>
          <p:nvPr/>
        </p:nvCxnSpPr>
        <p:spPr bwMode="auto">
          <a:xfrm flipV="1">
            <a:off x="10498962" y="3496765"/>
            <a:ext cx="0" cy="1027156"/>
          </a:xfrm>
          <a:prstGeom prst="straightConnector1">
            <a:avLst/>
          </a:prstGeom>
          <a:noFill/>
          <a:ln>
            <a:solidFill>
              <a:srgbClr val="FF0000"/>
            </a:solidFill>
            <a:tailEnd type="triangle"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46" name="TextBox 45"/>
          <p:cNvSpPr txBox="1"/>
          <p:nvPr/>
        </p:nvSpPr>
        <p:spPr>
          <a:xfrm>
            <a:off x="9388584" y="3490774"/>
            <a:ext cx="350035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IE" sz="1100" b="1" dirty="0" smtClean="0">
                <a:solidFill>
                  <a:srgbClr val="0070C0"/>
                </a:solidFill>
                <a:latin typeface="Vodafone Rg"/>
                <a:ea typeface="宋体" charset="-122"/>
              </a:rPr>
              <a:t>Distribution Event</a:t>
            </a:r>
            <a:endParaRPr lang="en-IE" sz="1100" b="1" dirty="0">
              <a:latin typeface="Vodafone Rg"/>
              <a:ea typeface="宋体" charset="-122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8289573" y="3100303"/>
            <a:ext cx="376436" cy="335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656547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3003" y="1348071"/>
            <a:ext cx="5017412" cy="5071682"/>
          </a:xfrm>
          <a:prstGeom prst="rect">
            <a:avLst/>
          </a:prstGeom>
        </p:spPr>
      </p:pic>
      <p:pic>
        <p:nvPicPr>
          <p:cNvPr id="15" name="Picture 14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918201" y="3793199"/>
            <a:ext cx="6273800" cy="2626554"/>
          </a:xfrm>
          <a:prstGeom prst="rect">
            <a:avLst/>
          </a:prstGeom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18980" y="1428786"/>
            <a:ext cx="7039155" cy="279429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734" y="160339"/>
            <a:ext cx="10176933" cy="871537"/>
          </a:xfrm>
        </p:spPr>
        <p:txBody>
          <a:bodyPr/>
          <a:lstStyle/>
          <a:p>
            <a:r>
              <a:rPr lang="en-IE" dirty="0" smtClean="0"/>
              <a:t>Simplification of Service </a:t>
            </a:r>
            <a:r>
              <a:rPr lang="en-IE" dirty="0" err="1" smtClean="0"/>
              <a:t>Catalog</a:t>
            </a:r>
            <a:r>
              <a:rPr lang="en-IE" dirty="0" smtClean="0"/>
              <a:t> API Payload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173002" y="978739"/>
            <a:ext cx="26434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 err="1" smtClean="0"/>
              <a:t>specificationInputSchema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5643076" y="1059454"/>
            <a:ext cx="1583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 err="1" smtClean="0"/>
              <a:t>ServiceCatalog</a:t>
            </a:r>
            <a:endParaRPr lang="en-US" b="1" dirty="0"/>
          </a:p>
        </p:txBody>
      </p:sp>
      <p:sp>
        <p:nvSpPr>
          <p:cNvPr id="10" name="Curved Down Arrow 9"/>
          <p:cNvSpPr/>
          <p:nvPr/>
        </p:nvSpPr>
        <p:spPr>
          <a:xfrm rot="20400000">
            <a:off x="2620414" y="3269286"/>
            <a:ext cx="5760248" cy="913057"/>
          </a:xfrm>
          <a:prstGeom prst="curvedDownArrow">
            <a:avLst/>
          </a:prstGeom>
          <a:solidFill>
            <a:srgbClr val="92D050"/>
          </a:solidFill>
          <a:ln w="25400" cap="flat" cmpd="sng" algn="ctr">
            <a:solidFill>
              <a:srgbClr val="92D050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791" kern="0">
              <a:solidFill>
                <a:sysClr val="windowText" lastClr="000000"/>
              </a:solidFill>
              <a:latin typeface="Corbel"/>
            </a:endParaRPr>
          </a:p>
        </p:txBody>
      </p:sp>
      <p:sp>
        <p:nvSpPr>
          <p:cNvPr id="12" name="Curved Down Arrow 11"/>
          <p:cNvSpPr/>
          <p:nvPr/>
        </p:nvSpPr>
        <p:spPr>
          <a:xfrm rot="5700000">
            <a:off x="8255616" y="4399731"/>
            <a:ext cx="2540217" cy="913057"/>
          </a:xfrm>
          <a:prstGeom prst="curvedDownArrow">
            <a:avLst/>
          </a:prstGeom>
          <a:solidFill>
            <a:srgbClr val="92D050"/>
          </a:solidFill>
          <a:ln w="25400" cap="flat" cmpd="sng" algn="ctr">
            <a:solidFill>
              <a:srgbClr val="92D050"/>
            </a:solidFill>
            <a:prstDash val="solid"/>
          </a:ln>
          <a:effectLst/>
        </p:spPr>
        <p:txBody>
          <a:bodyPr anchor="ctr"/>
          <a:lstStyle/>
          <a:p>
            <a:pPr algn="ctr">
              <a:defRPr/>
            </a:pPr>
            <a:endParaRPr lang="en-US" sz="1791" kern="0">
              <a:solidFill>
                <a:sysClr val="windowText" lastClr="000000"/>
              </a:solidFill>
              <a:latin typeface="Corbel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9998076" y="4033099"/>
            <a:ext cx="139589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 smtClean="0">
                <a:solidFill>
                  <a:srgbClr val="C00000"/>
                </a:solidFill>
              </a:rPr>
              <a:t>Populated In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 rot="-1380000">
            <a:off x="3060928" y="3575326"/>
            <a:ext cx="15002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 smtClean="0">
                <a:solidFill>
                  <a:srgbClr val="C00000"/>
                </a:solidFill>
              </a:rPr>
              <a:t>Referenced In</a:t>
            </a:r>
            <a:endParaRPr lang="en-US" b="1" dirty="0">
              <a:solidFill>
                <a:srgbClr val="C0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720157" y="3423867"/>
            <a:ext cx="14246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b="1" dirty="0" err="1" smtClean="0"/>
              <a:t>ServiceOrder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2242004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046543" y="1003013"/>
            <a:ext cx="3533775" cy="1530820"/>
          </a:xfrm>
          <a:prstGeom prst="rect">
            <a:avLst/>
          </a:prstGeom>
        </p:spPr>
      </p:pic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748916" y="131476"/>
            <a:ext cx="10176933" cy="871537"/>
          </a:xfrm>
        </p:spPr>
        <p:txBody>
          <a:bodyPr>
            <a:normAutofit/>
          </a:bodyPr>
          <a:lstStyle/>
          <a:p>
            <a:r>
              <a:rPr lang="en-US" dirty="0" smtClean="0"/>
              <a:t>CSAR parsing </a:t>
            </a:r>
            <a:r>
              <a:rPr lang="en-US" dirty="0" smtClean="0"/>
              <a:t>to extract </a:t>
            </a:r>
            <a:r>
              <a:rPr lang="en-US" dirty="0" smtClean="0"/>
              <a:t>Service </a:t>
            </a:r>
            <a:r>
              <a:rPr lang="en-US" dirty="0" smtClean="0"/>
              <a:t>Inputs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09604" y="1135886"/>
            <a:ext cx="802870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Use of the </a:t>
            </a:r>
            <a:r>
              <a:rPr lang="en-US" dirty="0"/>
              <a:t>ONAP SDC-Tosca parser API package to retrieve and parse service </a:t>
            </a:r>
            <a:r>
              <a:rPr lang="en-US" dirty="0" smtClean="0"/>
              <a:t>CSARs</a:t>
            </a:r>
          </a:p>
          <a:p>
            <a:r>
              <a:rPr lang="en-US" dirty="0" smtClean="0"/>
              <a:t>Service Topology Template Inputs</a:t>
            </a:r>
            <a:r>
              <a:rPr lang="en-US" dirty="0" smtClean="0"/>
              <a:t>:</a:t>
            </a: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</a:t>
            </a:r>
            <a:r>
              <a:rPr lang="en-US" dirty="0" smtClean="0"/>
              <a:t>aintained by SDC Project team, </a:t>
            </a:r>
            <a:r>
              <a:rPr lang="en-US" dirty="0" smtClean="0"/>
              <a:t>aligned in each version according to added </a:t>
            </a:r>
            <a:r>
              <a:rPr lang="en-US" dirty="0" smtClean="0"/>
              <a:t>SDC features</a:t>
            </a:r>
            <a:endParaRPr lang="el-GR" dirty="0" smtClean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Can be added to </a:t>
            </a:r>
            <a:r>
              <a:rPr lang="en-US" dirty="0" err="1" smtClean="0"/>
              <a:t>extAPI</a:t>
            </a:r>
            <a:r>
              <a:rPr lang="en-US" dirty="0" smtClean="0"/>
              <a:t> as a jar lib as a POM dependency</a:t>
            </a: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09604" y="2593351"/>
            <a:ext cx="7299612" cy="3607854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7823676" y="2961146"/>
            <a:ext cx="4368324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By adopting </a:t>
            </a:r>
            <a:r>
              <a:rPr lang="en-IE" dirty="0" err="1" smtClean="0"/>
              <a:t>sdc-tosca</a:t>
            </a:r>
            <a:r>
              <a:rPr lang="en-IE" dirty="0" smtClean="0"/>
              <a:t> parser it allows the</a:t>
            </a:r>
            <a:r>
              <a:rPr lang="en-IE" dirty="0" smtClean="0"/>
              <a:t> </a:t>
            </a:r>
            <a:r>
              <a:rPr lang="en-IE" dirty="0" smtClean="0"/>
              <a:t>External API Framework to factor out having to maintain the hand parsing of Tosca Service Topology Template </a:t>
            </a:r>
            <a:r>
              <a:rPr lang="en-IE" dirty="0" err="1" smtClean="0"/>
              <a:t>yaml</a:t>
            </a:r>
            <a:r>
              <a:rPr lang="en-IE" dirty="0" smtClean="0"/>
              <a:t> and use the </a:t>
            </a:r>
            <a:r>
              <a:rPr lang="en-IE" dirty="0" err="1" smtClean="0"/>
              <a:t>ISdcCsarHelper</a:t>
            </a:r>
            <a:r>
              <a:rPr lang="en-IE" dirty="0" smtClean="0"/>
              <a:t> instead. </a:t>
            </a:r>
          </a:p>
          <a:p>
            <a:endParaRPr lang="en-IE" dirty="0" smtClean="0"/>
          </a:p>
          <a:p>
            <a:r>
              <a:rPr lang="en-IE" dirty="0" smtClean="0"/>
              <a:t>Advantage: As TOSCA model support changes in SDC, parser is adjusted also.</a:t>
            </a:r>
          </a:p>
          <a:p>
            <a:r>
              <a:rPr lang="en-IE" dirty="0" smtClean="0"/>
              <a:t>EXTAPI-171</a:t>
            </a:r>
            <a:endParaRPr lang="en-IE" dirty="0"/>
          </a:p>
          <a:p>
            <a:endParaRPr lang="en-IE" dirty="0" smtClean="0"/>
          </a:p>
          <a:p>
            <a:r>
              <a:rPr lang="en-IE" dirty="0" smtClean="0"/>
              <a:t>See </a:t>
            </a:r>
            <a:r>
              <a:rPr lang="en-US" u="sng" dirty="0">
                <a:hlinkClick r:id="rId5"/>
              </a:rPr>
              <a:t>https://gerrit.onap.org/r/73414</a:t>
            </a:r>
            <a:r>
              <a:rPr lang="en-US" dirty="0"/>
              <a:t> 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5177293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Rounded Rectangle 29"/>
          <p:cNvSpPr/>
          <p:nvPr/>
        </p:nvSpPr>
        <p:spPr>
          <a:xfrm>
            <a:off x="5424680" y="1499028"/>
            <a:ext cx="6665720" cy="4911271"/>
          </a:xfrm>
          <a:prstGeom prst="roundRect">
            <a:avLst/>
          </a:prstGeom>
          <a:solidFill>
            <a:srgbClr val="FF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" name="Rounded Rectangle 3"/>
          <p:cNvSpPr/>
          <p:nvPr/>
        </p:nvSpPr>
        <p:spPr>
          <a:xfrm>
            <a:off x="141892" y="3298666"/>
            <a:ext cx="5280469" cy="3111633"/>
          </a:xfrm>
          <a:prstGeom prst="roundRect">
            <a:avLst/>
          </a:prstGeom>
          <a:solidFill>
            <a:srgbClr val="FFFF00">
              <a:alpha val="4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5" name="Subtitle 1">
            <a:extLst>
              <a:ext uri="{FF2B5EF4-FFF2-40B4-BE49-F238E27FC236}">
                <a16:creationId xmlns="" xmlns:a16="http://schemas.microsoft.com/office/drawing/2014/main" id="{AEA51122-3ABF-4B4A-8545-1D4233213647}"/>
              </a:ext>
            </a:extLst>
          </p:cNvPr>
          <p:cNvSpPr txBox="1">
            <a:spLocks/>
          </p:cNvSpPr>
          <p:nvPr/>
        </p:nvSpPr>
        <p:spPr>
          <a:xfrm>
            <a:off x="729175" y="122484"/>
            <a:ext cx="10740640" cy="9934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charset="0"/>
              <a:buChar char="•"/>
              <a:defRPr sz="2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.AppleSystemUIFont" charset="-120"/>
              <a:buChar char="-"/>
              <a:defRPr sz="24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20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charset="0"/>
              <a:buChar char="•"/>
              <a:defRPr sz="1800" b="0" i="0" kern="1200">
                <a:solidFill>
                  <a:schemeClr val="tx2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IE" dirty="0" smtClean="0">
                <a:solidFill>
                  <a:schemeClr val="bg1"/>
                </a:solidFill>
              </a:rPr>
              <a:t>Service </a:t>
            </a:r>
            <a:r>
              <a:rPr lang="en-IE" dirty="0" err="1" smtClean="0">
                <a:solidFill>
                  <a:schemeClr val="bg1"/>
                </a:solidFill>
              </a:rPr>
              <a:t>Catalog</a:t>
            </a:r>
            <a:r>
              <a:rPr lang="en-IE" dirty="0" smtClean="0">
                <a:solidFill>
                  <a:schemeClr val="bg1"/>
                </a:solidFill>
              </a:rPr>
              <a:t> API Sequence Diagram: </a:t>
            </a:r>
            <a:r>
              <a:rPr lang="en-IE" sz="1700" dirty="0" smtClean="0">
                <a:solidFill>
                  <a:schemeClr val="bg1"/>
                </a:solidFill>
              </a:rPr>
              <a:t>Adopt SDC Distribution Client in </a:t>
            </a:r>
            <a:r>
              <a:rPr lang="en-IE" sz="1700" dirty="0" err="1" smtClean="0">
                <a:solidFill>
                  <a:schemeClr val="bg1"/>
                </a:solidFill>
              </a:rPr>
              <a:t>ExtAPI</a:t>
            </a:r>
            <a:r>
              <a:rPr lang="en-IE" sz="1700" dirty="0" smtClean="0">
                <a:solidFill>
                  <a:schemeClr val="bg1"/>
                </a:solidFill>
              </a:rPr>
              <a:t> to Subscribe to SDC Distribution Events to trigger </a:t>
            </a:r>
            <a:r>
              <a:rPr lang="en-IE" sz="1700" dirty="0" smtClean="0">
                <a:solidFill>
                  <a:schemeClr val="bg1"/>
                </a:solidFill>
              </a:rPr>
              <a:t>Specification </a:t>
            </a:r>
            <a:r>
              <a:rPr lang="en-IE" sz="1700" dirty="0" smtClean="0">
                <a:solidFill>
                  <a:schemeClr val="bg1"/>
                </a:solidFill>
              </a:rPr>
              <a:t>Inputs Schema </a:t>
            </a:r>
            <a:r>
              <a:rPr lang="en-IE" sz="1700" dirty="0" smtClean="0">
                <a:solidFill>
                  <a:schemeClr val="bg1"/>
                </a:solidFill>
              </a:rPr>
              <a:t>generation on distribution</a:t>
            </a:r>
            <a:endParaRPr lang="en-US" sz="1700" dirty="0">
              <a:solidFill>
                <a:schemeClr val="bg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="" xmlns:a16="http://schemas.microsoft.com/office/drawing/2014/main" id="{D8536F3D-D0C8-B447-A64B-59D377EA5296}"/>
              </a:ext>
            </a:extLst>
          </p:cNvPr>
          <p:cNvSpPr txBox="1"/>
          <p:nvPr/>
        </p:nvSpPr>
        <p:spPr>
          <a:xfrm>
            <a:off x="5660391" y="-1188720"/>
            <a:ext cx="184731" cy="52835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440"/>
              </a:lnSpc>
            </a:pPr>
            <a:endParaRPr lang="en-US" sz="3200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7" name="Rectangle 6"/>
          <p:cNvSpPr/>
          <p:nvPr/>
        </p:nvSpPr>
        <p:spPr>
          <a:xfrm>
            <a:off x="4301538" y="998073"/>
            <a:ext cx="6996577" cy="565215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442663" y="998073"/>
            <a:ext cx="2185649" cy="565215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715495" y="1173402"/>
            <a:ext cx="711385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 smtClean="0"/>
              <a:t>SDC</a:t>
            </a:r>
            <a:endParaRPr lang="en-US" sz="1200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662182" y="1492635"/>
            <a:ext cx="0" cy="310868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 flipH="1">
            <a:off x="1674847" y="2355799"/>
            <a:ext cx="37558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/>
        </p:nvSpPr>
        <p:spPr>
          <a:xfrm>
            <a:off x="1905855" y="1920896"/>
            <a:ext cx="3556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{"callback": "https://</a:t>
            </a:r>
            <a:r>
              <a:rPr lang="en-US" sz="1000" dirty="0" smtClean="0"/>
              <a:t>serverRoot/BSSAppListener/listener/v1",</a:t>
            </a:r>
            <a:endParaRPr lang="en-US" sz="1000" dirty="0"/>
          </a:p>
          <a:p>
            <a:r>
              <a:rPr lang="en-US" sz="1000" dirty="0"/>
              <a:t>“query”:”</a:t>
            </a:r>
            <a:r>
              <a:rPr lang="en-US" sz="1000" dirty="0" err="1"/>
              <a:t>eventType</a:t>
            </a:r>
            <a:r>
              <a:rPr lang="en-US" sz="1000" dirty="0"/>
              <a:t> = </a:t>
            </a:r>
            <a:r>
              <a:rPr lang="en-US" sz="1000" dirty="0" err="1" smtClean="0"/>
              <a:t>ServiceSpecificationCreationNotification</a:t>
            </a:r>
            <a:r>
              <a:rPr lang="en-US" sz="1000" dirty="0" smtClean="0"/>
              <a:t>”}</a:t>
            </a:r>
            <a:endParaRPr lang="en-US" sz="1000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1662861" y="1947277"/>
            <a:ext cx="3759500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2505104" y="1717526"/>
            <a:ext cx="152439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 smtClean="0"/>
              <a:t>POST </a:t>
            </a:r>
            <a:r>
              <a:rPr lang="en-IE" sz="1000" b="1" dirty="0" err="1" smtClean="0"/>
              <a:t>nbi</a:t>
            </a:r>
            <a:r>
              <a:rPr lang="en-IE" sz="1000" b="1" dirty="0" smtClean="0"/>
              <a:t>/</a:t>
            </a:r>
            <a:r>
              <a:rPr lang="en-IE" sz="1000" b="1" dirty="0" err="1" smtClean="0"/>
              <a:t>api</a:t>
            </a:r>
            <a:r>
              <a:rPr lang="en-IE" sz="1000" b="1" dirty="0" smtClean="0"/>
              <a:t>/v3/hub</a:t>
            </a:r>
            <a:endParaRPr lang="en-US" sz="1000" b="1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5430691" y="1456009"/>
            <a:ext cx="0" cy="466302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Straight Connector 15"/>
          <p:cNvCxnSpPr/>
          <p:nvPr/>
        </p:nvCxnSpPr>
        <p:spPr>
          <a:xfrm>
            <a:off x="1662182" y="1492636"/>
            <a:ext cx="0" cy="409780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8113208" y="1456009"/>
            <a:ext cx="0" cy="466302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Rounded Rectangle 18"/>
          <p:cNvSpPr/>
          <p:nvPr/>
        </p:nvSpPr>
        <p:spPr>
          <a:xfrm>
            <a:off x="141892" y="1697323"/>
            <a:ext cx="5278142" cy="1583800"/>
          </a:xfrm>
          <a:prstGeom prst="roundRect">
            <a:avLst/>
          </a:prstGeom>
          <a:solidFill>
            <a:srgbClr val="00B0F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4516053" y="1210028"/>
            <a:ext cx="1930903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 smtClean="0"/>
              <a:t>External API</a:t>
            </a:r>
            <a:endParaRPr lang="en-US" sz="1200" dirty="0"/>
          </a:p>
        </p:txBody>
      </p:sp>
      <p:sp>
        <p:nvSpPr>
          <p:cNvPr id="22" name="TextBox 21"/>
          <p:cNvSpPr txBox="1"/>
          <p:nvPr/>
        </p:nvSpPr>
        <p:spPr>
          <a:xfrm>
            <a:off x="645917" y="1246654"/>
            <a:ext cx="1930903" cy="276999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 smtClean="0"/>
              <a:t>BSS</a:t>
            </a:r>
            <a:endParaRPr lang="en-US" sz="1200" dirty="0"/>
          </a:p>
        </p:txBody>
      </p:sp>
      <p:sp>
        <p:nvSpPr>
          <p:cNvPr id="23" name="TextBox 22"/>
          <p:cNvSpPr txBox="1"/>
          <p:nvPr/>
        </p:nvSpPr>
        <p:spPr>
          <a:xfrm>
            <a:off x="6939816" y="934022"/>
            <a:ext cx="24390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/>
              <a:t>ONAP</a:t>
            </a:r>
            <a:endParaRPr lang="en-US" dirty="0"/>
          </a:p>
        </p:txBody>
      </p:sp>
      <p:cxnSp>
        <p:nvCxnSpPr>
          <p:cNvPr id="24" name="Straight Arrow Connector 23"/>
          <p:cNvCxnSpPr/>
          <p:nvPr/>
        </p:nvCxnSpPr>
        <p:spPr>
          <a:xfrm>
            <a:off x="5454449" y="2321006"/>
            <a:ext cx="2626668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/>
          <p:cNvCxnSpPr/>
          <p:nvPr/>
        </p:nvCxnSpPr>
        <p:spPr>
          <a:xfrm flipH="1">
            <a:off x="5420034" y="3411234"/>
            <a:ext cx="2701508" cy="692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5783998" y="3024504"/>
            <a:ext cx="416182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 err="1" smtClean="0"/>
              <a:t>sdc</a:t>
            </a:r>
            <a:r>
              <a:rPr lang="en-IE" sz="1000" b="1" dirty="0" smtClean="0"/>
              <a:t>-distribution-client : </a:t>
            </a:r>
          </a:p>
          <a:p>
            <a:r>
              <a:rPr lang="en-IE" sz="1000" b="1" dirty="0" smtClean="0"/>
              <a:t>Consume </a:t>
            </a:r>
            <a:r>
              <a:rPr lang="en-US" sz="1000" b="1" dirty="0" smtClean="0"/>
              <a:t>Specification Distribution</a:t>
            </a:r>
            <a:r>
              <a:rPr lang="en-IE" sz="1000" b="1" dirty="0" smtClean="0"/>
              <a:t> Event</a:t>
            </a:r>
            <a:endParaRPr lang="en-US" sz="1000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1897524" y="2361041"/>
            <a:ext cx="35569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 smtClean="0"/>
              <a:t>{“id”: “58673”, "callback</a:t>
            </a:r>
            <a:r>
              <a:rPr lang="en-US" sz="1000" dirty="0"/>
              <a:t>": "https://</a:t>
            </a:r>
            <a:r>
              <a:rPr lang="en-US" sz="1000" dirty="0" smtClean="0"/>
              <a:t>serverRoot/BSSAppListener/listener/v1",</a:t>
            </a:r>
            <a:endParaRPr lang="en-US" sz="1000" dirty="0"/>
          </a:p>
          <a:p>
            <a:r>
              <a:rPr lang="en-US" sz="1000" dirty="0"/>
              <a:t>“query”:”</a:t>
            </a:r>
            <a:r>
              <a:rPr lang="en-US" sz="1000" dirty="0" err="1"/>
              <a:t>eventType</a:t>
            </a:r>
            <a:r>
              <a:rPr lang="en-US" sz="1000" dirty="0"/>
              <a:t> = </a:t>
            </a:r>
            <a:r>
              <a:rPr lang="en-US" sz="1000" dirty="0" err="1" smtClean="0"/>
              <a:t>ServiceSpecificationCreationNotification</a:t>
            </a:r>
            <a:r>
              <a:rPr lang="en-US" sz="1000" dirty="0" smtClean="0"/>
              <a:t>”}</a:t>
            </a:r>
            <a:endParaRPr lang="en-US" sz="1000" dirty="0"/>
          </a:p>
        </p:txBody>
      </p:sp>
      <p:pic>
        <p:nvPicPr>
          <p:cNvPr id="28" name="Picture 6" descr="F:\胶片图片\圆形\A\A手机\shutterstock_4554578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8884" y="1840636"/>
            <a:ext cx="1073191" cy="846161"/>
          </a:xfrm>
          <a:prstGeom prst="ellipse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extBox 28"/>
          <p:cNvSpPr txBox="1"/>
          <p:nvPr/>
        </p:nvSpPr>
        <p:spPr>
          <a:xfrm>
            <a:off x="146538" y="2638040"/>
            <a:ext cx="2210985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 smtClean="0"/>
              <a:t>BSS registers </a:t>
            </a:r>
            <a:r>
              <a:rPr lang="en-IE" sz="1000" b="1" dirty="0"/>
              <a:t>l</a:t>
            </a:r>
            <a:r>
              <a:rPr lang="en-IE" sz="1000" b="1" dirty="0" smtClean="0"/>
              <a:t>istener</a:t>
            </a:r>
          </a:p>
          <a:p>
            <a:r>
              <a:rPr lang="en-IE" sz="1000" b="1" dirty="0"/>
              <a:t>t</a:t>
            </a:r>
            <a:r>
              <a:rPr lang="en-IE" sz="1000" b="1" dirty="0" smtClean="0"/>
              <a:t>o be notified of ONAP </a:t>
            </a:r>
          </a:p>
          <a:p>
            <a:r>
              <a:rPr lang="en-IE" sz="1000" b="1" dirty="0"/>
              <a:t>n</a:t>
            </a:r>
            <a:r>
              <a:rPr lang="en-IE" sz="1000" b="1" dirty="0" smtClean="0"/>
              <a:t>ew Service Specification </a:t>
            </a:r>
          </a:p>
          <a:p>
            <a:r>
              <a:rPr lang="en-IE" sz="1000" b="1" dirty="0" smtClean="0"/>
              <a:t>Creation</a:t>
            </a:r>
            <a:endParaRPr lang="en-US" sz="1000" b="1" dirty="0"/>
          </a:p>
        </p:txBody>
      </p:sp>
      <p:pic>
        <p:nvPicPr>
          <p:cNvPr id="31" name="Picture 30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613640" y="1874361"/>
            <a:ext cx="1640474" cy="803493"/>
          </a:xfrm>
          <a:prstGeom prst="rect">
            <a:avLst/>
          </a:prstGeom>
        </p:spPr>
      </p:pic>
      <p:sp>
        <p:nvSpPr>
          <p:cNvPr id="32" name="TextBox 31"/>
          <p:cNvSpPr txBox="1"/>
          <p:nvPr/>
        </p:nvSpPr>
        <p:spPr>
          <a:xfrm>
            <a:off x="9488640" y="2753440"/>
            <a:ext cx="2011831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400" b="1" dirty="0" smtClean="0"/>
              <a:t>ONAP SDC </a:t>
            </a:r>
          </a:p>
          <a:p>
            <a:r>
              <a:rPr lang="en-IE" sz="1400" b="1" dirty="0" smtClean="0"/>
              <a:t>distributes a new service  </a:t>
            </a:r>
          </a:p>
          <a:p>
            <a:r>
              <a:rPr lang="en-IE" sz="1400" b="1" dirty="0"/>
              <a:t>t</a:t>
            </a:r>
            <a:r>
              <a:rPr lang="en-IE" sz="1400" b="1" dirty="0" smtClean="0"/>
              <a:t>o the ONAP Runtime.</a:t>
            </a:r>
          </a:p>
          <a:p>
            <a:r>
              <a:rPr lang="en-IE" sz="1400" b="1" dirty="0" smtClean="0"/>
              <a:t>External API uses the </a:t>
            </a:r>
            <a:r>
              <a:rPr lang="en-IE" sz="1400" b="1" dirty="0" err="1" smtClean="0"/>
              <a:t>sdc</a:t>
            </a:r>
            <a:r>
              <a:rPr lang="en-IE" sz="1400" b="1" dirty="0" smtClean="0"/>
              <a:t> distribution client to register for notifications of SDC distribution events for new Service Specifications the become available for use in the run-time.</a:t>
            </a:r>
          </a:p>
          <a:p>
            <a:endParaRPr lang="en-US" sz="1400" b="1" dirty="0"/>
          </a:p>
        </p:txBody>
      </p:sp>
      <p:cxnSp>
        <p:nvCxnSpPr>
          <p:cNvPr id="33" name="Straight Arrow Connector 32"/>
          <p:cNvCxnSpPr/>
          <p:nvPr/>
        </p:nvCxnSpPr>
        <p:spPr>
          <a:xfrm flipH="1" flipV="1">
            <a:off x="5402803" y="1780634"/>
            <a:ext cx="2674184" cy="3114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5668105" y="1532790"/>
            <a:ext cx="2210985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 smtClean="0"/>
              <a:t>POST </a:t>
            </a:r>
            <a:r>
              <a:rPr lang="en-IE" sz="1000" b="1" dirty="0" err="1" smtClean="0"/>
              <a:t>sdc</a:t>
            </a:r>
            <a:r>
              <a:rPr lang="en-IE" sz="1000" b="1" dirty="0" smtClean="0"/>
              <a:t>/v1/</a:t>
            </a:r>
            <a:r>
              <a:rPr lang="en-IE" sz="1000" b="1" dirty="0" err="1" smtClean="0"/>
              <a:t>registerForDistribution</a:t>
            </a:r>
            <a:endParaRPr lang="en-US" sz="1000" b="1" dirty="0"/>
          </a:p>
        </p:txBody>
      </p:sp>
      <p:cxnSp>
        <p:nvCxnSpPr>
          <p:cNvPr id="35" name="Straight Arrow Connector 34"/>
          <p:cNvCxnSpPr/>
          <p:nvPr/>
        </p:nvCxnSpPr>
        <p:spPr>
          <a:xfrm flipH="1">
            <a:off x="1662182" y="3496414"/>
            <a:ext cx="37558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extBox 35"/>
          <p:cNvSpPr txBox="1"/>
          <p:nvPr/>
        </p:nvSpPr>
        <p:spPr>
          <a:xfrm>
            <a:off x="2023820" y="3252098"/>
            <a:ext cx="3093200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 smtClean="0"/>
              <a:t>POST https</a:t>
            </a:r>
            <a:r>
              <a:rPr lang="en-IE" sz="1000" b="1" dirty="0"/>
              <a:t>://serverRoot/BSSAppListener/listener/v1</a:t>
            </a:r>
            <a:endParaRPr lang="en-US" sz="1000" b="1" dirty="0"/>
          </a:p>
        </p:txBody>
      </p:sp>
      <p:sp>
        <p:nvSpPr>
          <p:cNvPr id="37" name="TextBox 36"/>
          <p:cNvSpPr txBox="1"/>
          <p:nvPr/>
        </p:nvSpPr>
        <p:spPr>
          <a:xfrm>
            <a:off x="1808637" y="3589758"/>
            <a:ext cx="3556925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 </a:t>
            </a:r>
            <a:r>
              <a:rPr lang="en-US" sz="1000" dirty="0" smtClean="0"/>
              <a:t> ("</a:t>
            </a:r>
            <a:r>
              <a:rPr lang="en-US" sz="1000" dirty="0"/>
              <a:t>event": {</a:t>
            </a:r>
          </a:p>
          <a:p>
            <a:r>
              <a:rPr lang="en-US" sz="1000" dirty="0"/>
              <a:t>  "</a:t>
            </a:r>
            <a:r>
              <a:rPr lang="en-US" sz="1000" dirty="0" err="1"/>
              <a:t>eventType</a:t>
            </a:r>
            <a:r>
              <a:rPr lang="en-US" sz="1000" dirty="0"/>
              <a:t>": </a:t>
            </a:r>
            <a:r>
              <a:rPr lang="en-US" sz="1000" dirty="0" smtClean="0"/>
              <a:t>“</a:t>
            </a:r>
            <a:r>
              <a:rPr lang="en-US" sz="1000" dirty="0" err="1" smtClean="0"/>
              <a:t>ServiceSpecifcationCreationNotification</a:t>
            </a:r>
            <a:r>
              <a:rPr lang="en-US" sz="1000" dirty="0" smtClean="0"/>
              <a:t>",</a:t>
            </a:r>
            <a:endParaRPr lang="en-US" sz="1000" dirty="0"/>
          </a:p>
          <a:p>
            <a:r>
              <a:rPr lang="en-US" sz="1000" dirty="0"/>
              <a:t>  "</a:t>
            </a:r>
            <a:r>
              <a:rPr lang="en-US" sz="1000" dirty="0" err="1"/>
              <a:t>eventDate</a:t>
            </a:r>
            <a:r>
              <a:rPr lang="en-US" sz="1000" dirty="0"/>
              <a:t>": "2018-06-21T14:21:31.740Z",</a:t>
            </a:r>
          </a:p>
          <a:p>
            <a:r>
              <a:rPr lang="en-US" sz="1000" dirty="0"/>
              <a:t>  "</a:t>
            </a:r>
            <a:r>
              <a:rPr lang="en-US" sz="1000" dirty="0" err="1"/>
              <a:t>eventId</a:t>
            </a:r>
            <a:r>
              <a:rPr lang="en-US" sz="1000" dirty="0"/>
              <a:t>": "34556",</a:t>
            </a:r>
          </a:p>
          <a:p>
            <a:r>
              <a:rPr lang="en-US" sz="1000" dirty="0"/>
              <a:t>  "event": {</a:t>
            </a:r>
          </a:p>
          <a:p>
            <a:r>
              <a:rPr lang="en-US" sz="1000" dirty="0"/>
              <a:t>    "id": "</a:t>
            </a:r>
            <a:r>
              <a:rPr lang="en-US" sz="1000" dirty="0" smtClean="0"/>
              <a:t>81b9430b-8abe",</a:t>
            </a:r>
            <a:endParaRPr lang="en-US" sz="1000" dirty="0"/>
          </a:p>
          <a:p>
            <a:r>
              <a:rPr lang="en-US" sz="1000" dirty="0"/>
              <a:t>    "</a:t>
            </a:r>
            <a:r>
              <a:rPr lang="en-US" sz="1000" dirty="0" err="1"/>
              <a:t>href</a:t>
            </a:r>
            <a:r>
              <a:rPr lang="en-US" sz="1000" dirty="0"/>
              <a:t>": "</a:t>
            </a:r>
            <a:r>
              <a:rPr lang="en-US" sz="1000" dirty="0" err="1" smtClean="0"/>
              <a:t>nbi</a:t>
            </a:r>
            <a:r>
              <a:rPr lang="en-US" sz="1000" dirty="0" smtClean="0"/>
              <a:t>/</a:t>
            </a:r>
            <a:r>
              <a:rPr lang="en-US" sz="1000" dirty="0" err="1" smtClean="0"/>
              <a:t>api</a:t>
            </a:r>
            <a:r>
              <a:rPr lang="en-US" sz="1000" dirty="0" smtClean="0"/>
              <a:t>/v3/</a:t>
            </a:r>
            <a:r>
              <a:rPr lang="en-US" sz="1000" dirty="0" err="1" smtClean="0"/>
              <a:t>serviceSpecification</a:t>
            </a:r>
            <a:r>
              <a:rPr lang="en-US" sz="1000" dirty="0" smtClean="0"/>
              <a:t>/81b9430b-8abe",</a:t>
            </a:r>
            <a:endParaRPr lang="en-US" sz="1000" dirty="0"/>
          </a:p>
          <a:p>
            <a:r>
              <a:rPr lang="en-US" sz="1000" dirty="0"/>
              <a:t>    </a:t>
            </a:r>
            <a:r>
              <a:rPr lang="en-US" sz="1000" dirty="0" smtClean="0"/>
              <a:t>“name": “</a:t>
            </a:r>
            <a:r>
              <a:rPr lang="en-US" sz="1000" dirty="0" err="1" smtClean="0"/>
              <a:t>BroadBandService</a:t>
            </a:r>
            <a:r>
              <a:rPr lang="en-US" sz="1000" dirty="0" smtClean="0"/>
              <a:t>"}}}</a:t>
            </a:r>
            <a:endParaRPr lang="en-US" sz="1000" dirty="0"/>
          </a:p>
        </p:txBody>
      </p:sp>
      <p:cxnSp>
        <p:nvCxnSpPr>
          <p:cNvPr id="38" name="Straight Arrow Connector 37"/>
          <p:cNvCxnSpPr/>
          <p:nvPr/>
        </p:nvCxnSpPr>
        <p:spPr>
          <a:xfrm flipH="1">
            <a:off x="1694837" y="5425495"/>
            <a:ext cx="3759500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Straight Arrow Connector 38"/>
          <p:cNvCxnSpPr/>
          <p:nvPr/>
        </p:nvCxnSpPr>
        <p:spPr>
          <a:xfrm flipH="1">
            <a:off x="1696942" y="5538637"/>
            <a:ext cx="3755844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0" name="TextBox 39"/>
          <p:cNvSpPr txBox="1"/>
          <p:nvPr/>
        </p:nvSpPr>
        <p:spPr>
          <a:xfrm>
            <a:off x="1850932" y="5192740"/>
            <a:ext cx="32685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 smtClean="0"/>
              <a:t>GET </a:t>
            </a:r>
            <a:r>
              <a:rPr lang="en-IE" sz="1000" b="1" dirty="0" err="1" smtClean="0"/>
              <a:t>nbi</a:t>
            </a:r>
            <a:r>
              <a:rPr lang="en-IE" sz="1000" b="1" dirty="0" smtClean="0"/>
              <a:t>/</a:t>
            </a:r>
            <a:r>
              <a:rPr lang="en-IE" sz="1000" b="1" dirty="0" err="1" smtClean="0"/>
              <a:t>api</a:t>
            </a:r>
            <a:r>
              <a:rPr lang="en-IE" sz="1000" b="1" dirty="0" smtClean="0"/>
              <a:t>/v3/</a:t>
            </a:r>
            <a:r>
              <a:rPr lang="en-IE" sz="1000" b="1" dirty="0" err="1" smtClean="0"/>
              <a:t>serviceSpecification</a:t>
            </a:r>
            <a:r>
              <a:rPr lang="en-IE" sz="1000" b="1" dirty="0" smtClean="0"/>
              <a:t>/81b9430b-8abe</a:t>
            </a:r>
            <a:endParaRPr lang="en-US" sz="1000" b="1" dirty="0"/>
          </a:p>
        </p:txBody>
      </p:sp>
      <p:sp>
        <p:nvSpPr>
          <p:cNvPr id="41" name="TextBox 40"/>
          <p:cNvSpPr txBox="1"/>
          <p:nvPr/>
        </p:nvSpPr>
        <p:spPr>
          <a:xfrm>
            <a:off x="1918445" y="5509690"/>
            <a:ext cx="3556925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{ "id": </a:t>
            </a:r>
            <a:r>
              <a:rPr lang="en-US" sz="1000" dirty="0" smtClean="0"/>
              <a:t>"</a:t>
            </a:r>
            <a:r>
              <a:rPr lang="en-US" sz="1000" dirty="0"/>
              <a:t> 81b9430b-8abe </a:t>
            </a:r>
            <a:r>
              <a:rPr lang="en-US" sz="1000" dirty="0" smtClean="0"/>
              <a:t>", </a:t>
            </a:r>
          </a:p>
          <a:p>
            <a:r>
              <a:rPr lang="en-US" sz="1000" dirty="0" smtClean="0"/>
              <a:t>"</a:t>
            </a:r>
            <a:r>
              <a:rPr lang="en-US" sz="1000" dirty="0"/>
              <a:t>name": </a:t>
            </a:r>
            <a:r>
              <a:rPr lang="en-US" sz="1000" dirty="0" smtClean="0"/>
              <a:t>“</a:t>
            </a:r>
            <a:r>
              <a:rPr lang="en-US" sz="1000" dirty="0" err="1" smtClean="0"/>
              <a:t>BroadBandService</a:t>
            </a:r>
            <a:r>
              <a:rPr lang="en-US" sz="1000" dirty="0" smtClean="0"/>
              <a:t>", </a:t>
            </a:r>
          </a:p>
          <a:p>
            <a:r>
              <a:rPr lang="en-US" sz="1000" dirty="0" smtClean="0"/>
              <a:t>"</a:t>
            </a:r>
            <a:r>
              <a:rPr lang="en-US" sz="1000" dirty="0"/>
              <a:t>category": </a:t>
            </a:r>
            <a:r>
              <a:rPr lang="en-US" sz="1000" dirty="0" smtClean="0"/>
              <a:t>“E2E Service", </a:t>
            </a:r>
          </a:p>
          <a:p>
            <a:r>
              <a:rPr lang="en-US" sz="1000" dirty="0" smtClean="0"/>
              <a:t>"</a:t>
            </a:r>
            <a:r>
              <a:rPr lang="en-US" sz="1000" dirty="0" err="1"/>
              <a:t>distributionStatus</a:t>
            </a:r>
            <a:r>
              <a:rPr lang="en-US" sz="1000" dirty="0"/>
              <a:t>": "</a:t>
            </a:r>
            <a:r>
              <a:rPr lang="en-US" sz="1000" dirty="0" smtClean="0"/>
              <a:t>DISTRIBUTED“,</a:t>
            </a:r>
            <a:endParaRPr lang="en-IE" sz="1000" dirty="0" smtClean="0"/>
          </a:p>
          <a:p>
            <a:r>
              <a:rPr lang="en-IE" sz="1000" dirty="0" err="1" smtClean="0"/>
              <a:t>serviceCharacteritics</a:t>
            </a:r>
            <a:endParaRPr lang="en-US" sz="1000" dirty="0" smtClean="0"/>
          </a:p>
          <a:p>
            <a:r>
              <a:rPr lang="en-IE" sz="1000" dirty="0" smtClean="0"/>
              <a:t>……..</a:t>
            </a:r>
          </a:p>
        </p:txBody>
      </p:sp>
      <p:pic>
        <p:nvPicPr>
          <p:cNvPr id="42" name="Picture 41" descr="smartphone 1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28884" y="3484201"/>
            <a:ext cx="1082040" cy="1040553"/>
          </a:xfrm>
          <a:prstGeom prst="rect">
            <a:avLst/>
          </a:prstGeom>
        </p:spPr>
      </p:pic>
      <p:sp>
        <p:nvSpPr>
          <p:cNvPr id="43" name="TextBox 42"/>
          <p:cNvSpPr txBox="1"/>
          <p:nvPr/>
        </p:nvSpPr>
        <p:spPr>
          <a:xfrm>
            <a:off x="276429" y="4571322"/>
            <a:ext cx="1332744" cy="178510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 smtClean="0"/>
              <a:t>BSS is notified that a new ONAP Service has been created. BSS can view the ONAP service </a:t>
            </a:r>
            <a:r>
              <a:rPr lang="en-IE" sz="1000" b="1" dirty="0" err="1" smtClean="0"/>
              <a:t>Catalog</a:t>
            </a:r>
            <a:r>
              <a:rPr lang="en-IE" sz="1000" b="1" dirty="0" smtClean="0"/>
              <a:t>.</a:t>
            </a:r>
          </a:p>
          <a:p>
            <a:r>
              <a:rPr lang="en-IE" sz="1000" b="1" dirty="0" smtClean="0"/>
              <a:t>BSS can then incorporate the new </a:t>
            </a:r>
          </a:p>
          <a:p>
            <a:r>
              <a:rPr lang="en-IE" sz="1000" b="1" dirty="0" smtClean="0"/>
              <a:t>ONAP Service into </a:t>
            </a:r>
          </a:p>
          <a:p>
            <a:r>
              <a:rPr lang="en-IE" sz="1000" b="1" dirty="0" smtClean="0"/>
              <a:t>Product offerings ( add pricing </a:t>
            </a:r>
            <a:r>
              <a:rPr lang="en-IE" sz="1000" b="1" dirty="0" err="1" smtClean="0"/>
              <a:t>etc</a:t>
            </a:r>
            <a:r>
              <a:rPr lang="en-IE" sz="1000" b="1" dirty="0" smtClean="0"/>
              <a:t> )</a:t>
            </a:r>
            <a:endParaRPr lang="en-US" sz="1000" b="1" dirty="0"/>
          </a:p>
        </p:txBody>
      </p:sp>
      <p:sp>
        <p:nvSpPr>
          <p:cNvPr id="44" name="TextBox 43"/>
          <p:cNvSpPr txBox="1"/>
          <p:nvPr/>
        </p:nvSpPr>
        <p:spPr>
          <a:xfrm>
            <a:off x="5430691" y="1789514"/>
            <a:ext cx="355692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 </a:t>
            </a:r>
            <a:r>
              <a:rPr lang="en-US" sz="1000" dirty="0" smtClean="0"/>
              <a:t>{"</a:t>
            </a:r>
            <a:r>
              <a:rPr lang="en-US" sz="1000" dirty="0" err="1"/>
              <a:t>ApiPublicKey</a:t>
            </a:r>
            <a:r>
              <a:rPr lang="en-US" sz="1000" dirty="0"/>
              <a:t>": "ur874bv84-3654cv6-gwhj”,</a:t>
            </a:r>
          </a:p>
          <a:p>
            <a:r>
              <a:rPr lang="en-US" sz="1000" dirty="0"/>
              <a:t>  "</a:t>
            </a:r>
            <a:r>
              <a:rPr lang="en-US" sz="1000" dirty="0" err="1"/>
              <a:t>distrEnvName</a:t>
            </a:r>
            <a:r>
              <a:rPr lang="en-US" sz="1000" dirty="0"/>
              <a:t>": "PROD</a:t>
            </a:r>
            <a:r>
              <a:rPr lang="en-US" sz="1000" dirty="0" smtClean="0"/>
              <a:t>",</a:t>
            </a:r>
            <a:endParaRPr lang="en-US" sz="1000" dirty="0"/>
          </a:p>
          <a:p>
            <a:r>
              <a:rPr lang="en-US" sz="1000" dirty="0"/>
              <a:t>  "</a:t>
            </a:r>
            <a:r>
              <a:rPr lang="en-US" sz="1000" dirty="0" err="1"/>
              <a:t>distrConsumeProduceStatusTopic</a:t>
            </a:r>
            <a:r>
              <a:rPr lang="en-US" sz="1000" dirty="0"/>
              <a:t>": </a:t>
            </a:r>
            <a:r>
              <a:rPr lang="en-US" sz="1000" dirty="0" smtClean="0"/>
              <a:t>false</a:t>
            </a:r>
            <a:endParaRPr lang="en-US" sz="1000" dirty="0"/>
          </a:p>
        </p:txBody>
      </p:sp>
      <p:sp>
        <p:nvSpPr>
          <p:cNvPr id="45" name="TextBox 44"/>
          <p:cNvSpPr txBox="1"/>
          <p:nvPr/>
        </p:nvSpPr>
        <p:spPr>
          <a:xfrm>
            <a:off x="5367979" y="2338837"/>
            <a:ext cx="3556925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 </a:t>
            </a:r>
            <a:r>
              <a:rPr lang="en-US" sz="1000" dirty="0" smtClean="0"/>
              <a:t>{</a:t>
            </a:r>
            <a:r>
              <a:rPr lang="la-Latn" sz="1000" dirty="0"/>
              <a:t>"distrNotificationTopicName": "SDC-DISTR-NOTIF-TOPIC-PROD",</a:t>
            </a:r>
            <a:endParaRPr lang="en-US" sz="1000" dirty="0"/>
          </a:p>
          <a:p>
            <a:r>
              <a:rPr lang="la-Latn" sz="1000" dirty="0"/>
              <a:t>    "distrStatusTopicName": "</a:t>
            </a:r>
            <a:r>
              <a:rPr lang="la-Latn" sz="1000" dirty="0" smtClean="0"/>
              <a:t>SDC-DISTR-STATUS-TOPIC-PROD“</a:t>
            </a:r>
            <a:r>
              <a:rPr lang="en-IE" sz="1000" dirty="0" smtClean="0"/>
              <a:t>}</a:t>
            </a:r>
            <a:endParaRPr lang="en-US" sz="1000" dirty="0"/>
          </a:p>
        </p:txBody>
      </p:sp>
      <p:sp>
        <p:nvSpPr>
          <p:cNvPr id="46" name="TextBox 45"/>
          <p:cNvSpPr txBox="1"/>
          <p:nvPr/>
        </p:nvSpPr>
        <p:spPr>
          <a:xfrm>
            <a:off x="6086449" y="3403396"/>
            <a:ext cx="3556925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 </a:t>
            </a:r>
            <a:r>
              <a:rPr lang="en-US" sz="1000" dirty="0" smtClean="0"/>
              <a:t>{</a:t>
            </a:r>
            <a:r>
              <a:rPr lang="en-US" sz="1000" dirty="0"/>
              <a:t>"</a:t>
            </a:r>
            <a:r>
              <a:rPr lang="en-US" sz="1000" dirty="0" err="1"/>
              <a:t>distributionID</a:t>
            </a:r>
            <a:r>
              <a:rPr lang="en-US" sz="1000" dirty="0"/>
              <a:t>": "34cb001c-c9f0-4db9-b59c-9421c0b3cb5e",</a:t>
            </a:r>
          </a:p>
          <a:p>
            <a:r>
              <a:rPr lang="en-US" sz="1000" dirty="0"/>
              <a:t> </a:t>
            </a:r>
            <a:r>
              <a:rPr lang="en-US" sz="1000" dirty="0" smtClean="0"/>
              <a:t>  "</a:t>
            </a:r>
            <a:r>
              <a:rPr lang="en-US" sz="1000" dirty="0" err="1"/>
              <a:t>serviceName</a:t>
            </a:r>
            <a:r>
              <a:rPr lang="en-US" sz="1000" dirty="0"/>
              <a:t>": </a:t>
            </a:r>
            <a:r>
              <a:rPr lang="en-US" sz="1000" dirty="0" smtClean="0"/>
              <a:t>“</a:t>
            </a:r>
            <a:r>
              <a:rPr lang="en-US" sz="1000" dirty="0" err="1" smtClean="0"/>
              <a:t>BroadBandService</a:t>
            </a:r>
            <a:r>
              <a:rPr lang="en-US" sz="1000" dirty="0" smtClean="0"/>
              <a:t>",</a:t>
            </a:r>
            <a:endParaRPr lang="en-US" sz="1000" dirty="0"/>
          </a:p>
          <a:p>
            <a:r>
              <a:rPr lang="en-US" sz="1000" dirty="0"/>
              <a:t> </a:t>
            </a:r>
            <a:r>
              <a:rPr lang="en-US" sz="1000" dirty="0" smtClean="0"/>
              <a:t>   "</a:t>
            </a:r>
            <a:r>
              <a:rPr lang="en-US" sz="1000" dirty="0" err="1"/>
              <a:t>serviceVersion</a:t>
            </a:r>
            <a:r>
              <a:rPr lang="en-US" sz="1000" dirty="0"/>
              <a:t>": "1.0",</a:t>
            </a:r>
          </a:p>
          <a:p>
            <a:r>
              <a:rPr lang="en-US" sz="1000" dirty="0" smtClean="0"/>
              <a:t>    "</a:t>
            </a:r>
            <a:r>
              <a:rPr lang="en-US" sz="1000" dirty="0" err="1"/>
              <a:t>serviceUUID</a:t>
            </a:r>
            <a:r>
              <a:rPr lang="en-US" sz="1000" dirty="0" smtClean="0"/>
              <a:t>": ……</a:t>
            </a:r>
            <a:endParaRPr lang="en-US" sz="1000" dirty="0"/>
          </a:p>
          <a:p>
            <a:endParaRPr lang="en-US" sz="1000" dirty="0"/>
          </a:p>
        </p:txBody>
      </p:sp>
      <p:cxnSp>
        <p:nvCxnSpPr>
          <p:cNvPr id="47" name="Straight Arrow Connector 46"/>
          <p:cNvCxnSpPr/>
          <p:nvPr/>
        </p:nvCxnSpPr>
        <p:spPr>
          <a:xfrm flipH="1" flipV="1">
            <a:off x="5442452" y="2909047"/>
            <a:ext cx="2674184" cy="3114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5442452" y="2672114"/>
            <a:ext cx="43917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GET  /</a:t>
            </a:r>
            <a:r>
              <a:rPr lang="en-US" sz="1000" b="1" dirty="0" smtClean="0"/>
              <a:t>events/SDC-DISTR-NOTIFICATION-TOPIC-PROD/nbi.12345/nbi.12345 </a:t>
            </a:r>
            <a:endParaRPr lang="en-US" sz="1000" b="1" dirty="0"/>
          </a:p>
        </p:txBody>
      </p:sp>
      <p:cxnSp>
        <p:nvCxnSpPr>
          <p:cNvPr id="49" name="Straight Arrow Connector 48"/>
          <p:cNvCxnSpPr/>
          <p:nvPr/>
        </p:nvCxnSpPr>
        <p:spPr>
          <a:xfrm flipH="1" flipV="1">
            <a:off x="5423740" y="4854482"/>
            <a:ext cx="2674184" cy="3114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TextBox 49"/>
          <p:cNvSpPr txBox="1"/>
          <p:nvPr/>
        </p:nvSpPr>
        <p:spPr>
          <a:xfrm>
            <a:off x="5433011" y="4598483"/>
            <a:ext cx="43917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GET  </a:t>
            </a:r>
            <a:r>
              <a:rPr lang="en-US" sz="1000" b="1" dirty="0" smtClean="0"/>
              <a:t>/</a:t>
            </a:r>
            <a:r>
              <a:rPr lang="en-US" sz="1000" b="1" dirty="0" err="1" smtClean="0"/>
              <a:t>sdc</a:t>
            </a:r>
            <a:r>
              <a:rPr lang="en-US" sz="1000" b="1" dirty="0" smtClean="0"/>
              <a:t>/v1/catalog/service/{</a:t>
            </a:r>
            <a:r>
              <a:rPr lang="en-US" sz="1000" b="1" dirty="0" err="1" smtClean="0"/>
              <a:t>serviceInstanceId</a:t>
            </a:r>
            <a:r>
              <a:rPr lang="en-US" sz="1000" b="1" dirty="0" smtClean="0"/>
              <a:t>}/metadata </a:t>
            </a:r>
            <a:endParaRPr lang="en-US" sz="1000" b="1" dirty="0"/>
          </a:p>
        </p:txBody>
      </p:sp>
      <p:sp>
        <p:nvSpPr>
          <p:cNvPr id="2" name="TextBox 1"/>
          <p:cNvSpPr txBox="1"/>
          <p:nvPr/>
        </p:nvSpPr>
        <p:spPr>
          <a:xfrm>
            <a:off x="8138640" y="5324862"/>
            <a:ext cx="3840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</a:rPr>
              <a:t>Use of SDC Distribution Client </a:t>
            </a:r>
          </a:p>
          <a:p>
            <a:r>
              <a:rPr lang="en-IE" dirty="0" smtClean="0">
                <a:solidFill>
                  <a:srgbClr val="FF0000"/>
                </a:solidFill>
              </a:rPr>
              <a:t>to Enable </a:t>
            </a:r>
            <a:r>
              <a:rPr lang="en-IE" dirty="0" err="1">
                <a:solidFill>
                  <a:srgbClr val="FF0000"/>
                </a:solidFill>
              </a:rPr>
              <a:t>C</a:t>
            </a:r>
            <a:r>
              <a:rPr lang="en-IE" dirty="0" err="1" smtClean="0">
                <a:solidFill>
                  <a:srgbClr val="FF0000"/>
                </a:solidFill>
              </a:rPr>
              <a:t>atalog</a:t>
            </a:r>
            <a:r>
              <a:rPr lang="en-IE" dirty="0" smtClean="0">
                <a:solidFill>
                  <a:srgbClr val="FF0000"/>
                </a:solidFill>
              </a:rPr>
              <a:t> notifications is </a:t>
            </a:r>
          </a:p>
          <a:p>
            <a:r>
              <a:rPr lang="en-IE" dirty="0" smtClean="0">
                <a:solidFill>
                  <a:srgbClr val="FF0000"/>
                </a:solidFill>
              </a:rPr>
              <a:t>planned for Dublin release: EXTAPI-158</a:t>
            </a:r>
            <a:endParaRPr lang="en-US" dirty="0">
              <a:solidFill>
                <a:srgbClr val="FF0000"/>
              </a:solidFill>
            </a:endParaRPr>
          </a:p>
        </p:txBody>
      </p:sp>
      <p:sp>
        <p:nvSpPr>
          <p:cNvPr id="51" name="TextBox 50"/>
          <p:cNvSpPr txBox="1"/>
          <p:nvPr/>
        </p:nvSpPr>
        <p:spPr>
          <a:xfrm>
            <a:off x="5309436" y="4215603"/>
            <a:ext cx="319380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000" b="1" dirty="0"/>
              <a:t>GET {{</a:t>
            </a:r>
            <a:r>
              <a:rPr lang="en-US" sz="1000" b="1" dirty="0" err="1"/>
              <a:t>url</a:t>
            </a:r>
            <a:r>
              <a:rPr lang="en-US" sz="1000" b="1" dirty="0"/>
              <a:t>}}/</a:t>
            </a:r>
            <a:r>
              <a:rPr lang="en-US" sz="1000" b="1" dirty="0" err="1" smtClean="0"/>
              <a:t>sdc</a:t>
            </a:r>
            <a:r>
              <a:rPr lang="en-US" sz="1000" b="1" dirty="0" smtClean="0"/>
              <a:t>/v1/catalog/services/{</a:t>
            </a:r>
            <a:r>
              <a:rPr lang="en-US" sz="1000" b="1" dirty="0" err="1" smtClean="0"/>
              <a:t>uuid</a:t>
            </a:r>
            <a:r>
              <a:rPr lang="en-US" sz="1000" b="1" dirty="0" smtClean="0"/>
              <a:t>}/</a:t>
            </a:r>
            <a:r>
              <a:rPr lang="en-US" sz="1000" b="1" dirty="0" err="1" smtClean="0"/>
              <a:t>toscaModel</a:t>
            </a:r>
            <a:r>
              <a:rPr lang="en-US" sz="1000" b="1" dirty="0" smtClean="0"/>
              <a:t> called only once when SDC Distributes Service</a:t>
            </a:r>
          </a:p>
        </p:txBody>
      </p:sp>
      <p:cxnSp>
        <p:nvCxnSpPr>
          <p:cNvPr id="52" name="Straight Arrow Connector 51"/>
          <p:cNvCxnSpPr/>
          <p:nvPr/>
        </p:nvCxnSpPr>
        <p:spPr>
          <a:xfrm flipH="1" flipV="1">
            <a:off x="5442452" y="4561458"/>
            <a:ext cx="2674184" cy="3114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 flipH="1">
            <a:off x="5403504" y="5030336"/>
            <a:ext cx="218667" cy="680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Connector 54"/>
          <p:cNvCxnSpPr/>
          <p:nvPr/>
        </p:nvCxnSpPr>
        <p:spPr>
          <a:xfrm>
            <a:off x="5420294" y="4949025"/>
            <a:ext cx="201877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9" name="Straight Connector 58"/>
          <p:cNvCxnSpPr/>
          <p:nvPr/>
        </p:nvCxnSpPr>
        <p:spPr>
          <a:xfrm>
            <a:off x="5622171" y="4949025"/>
            <a:ext cx="0" cy="731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TextBox 62"/>
          <p:cNvSpPr txBox="1"/>
          <p:nvPr/>
        </p:nvSpPr>
        <p:spPr>
          <a:xfrm>
            <a:off x="5540224" y="4870406"/>
            <a:ext cx="4391767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 smtClean="0"/>
              <a:t> Generate and Persist </a:t>
            </a:r>
          </a:p>
          <a:p>
            <a:r>
              <a:rPr lang="en-US" sz="1000" b="1" dirty="0" err="1" smtClean="0"/>
              <a:t>specificationInputsSchema</a:t>
            </a:r>
            <a:r>
              <a:rPr lang="en-US" sz="1000" b="1" dirty="0" smtClean="0"/>
              <a:t> </a:t>
            </a:r>
            <a:endParaRPr lang="en-US" sz="1000" b="1" dirty="0"/>
          </a:p>
        </p:txBody>
      </p:sp>
      <p:cxnSp>
        <p:nvCxnSpPr>
          <p:cNvPr id="64" name="Straight Arrow Connector 63"/>
          <p:cNvCxnSpPr/>
          <p:nvPr/>
        </p:nvCxnSpPr>
        <p:spPr>
          <a:xfrm flipH="1">
            <a:off x="1668194" y="5134613"/>
            <a:ext cx="3762497" cy="3378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7" name="TextBox 66"/>
          <p:cNvSpPr txBox="1"/>
          <p:nvPr/>
        </p:nvSpPr>
        <p:spPr>
          <a:xfrm>
            <a:off x="1609173" y="4907225"/>
            <a:ext cx="480492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 smtClean="0"/>
              <a:t>GET </a:t>
            </a:r>
            <a:r>
              <a:rPr lang="en-IE" sz="1000" b="1" dirty="0" err="1" smtClean="0"/>
              <a:t>nbi</a:t>
            </a:r>
            <a:r>
              <a:rPr lang="en-IE" sz="1000" b="1" dirty="0" smtClean="0"/>
              <a:t>/</a:t>
            </a:r>
            <a:r>
              <a:rPr lang="en-IE" sz="1000" b="1" dirty="0" err="1" smtClean="0"/>
              <a:t>api</a:t>
            </a:r>
            <a:r>
              <a:rPr lang="en-IE" sz="1000" b="1" dirty="0" smtClean="0"/>
              <a:t>/v3/</a:t>
            </a:r>
            <a:r>
              <a:rPr lang="en-IE" sz="1000" b="1" dirty="0" err="1" smtClean="0"/>
              <a:t>serviceSpecification</a:t>
            </a:r>
            <a:r>
              <a:rPr lang="en-IE" sz="1000" b="1" dirty="0" smtClean="0"/>
              <a:t>/{</a:t>
            </a:r>
            <a:r>
              <a:rPr lang="en-IE" sz="1000" b="1" dirty="0" err="1" smtClean="0"/>
              <a:t>uuid</a:t>
            </a:r>
            <a:r>
              <a:rPr lang="en-IE" sz="1000" b="1" dirty="0" smtClean="0"/>
              <a:t>}/</a:t>
            </a:r>
            <a:r>
              <a:rPr lang="en-IE" sz="1000" b="1" dirty="0" err="1" smtClean="0"/>
              <a:t>specifcationInputsSchema</a:t>
            </a:r>
            <a:endParaRPr lang="en-US" sz="1000" b="1" dirty="0"/>
          </a:p>
        </p:txBody>
      </p:sp>
    </p:spTree>
    <p:extLst>
      <p:ext uri="{BB962C8B-B14F-4D97-AF65-F5344CB8AC3E}">
        <p14:creationId xmlns:p14="http://schemas.microsoft.com/office/powerpoint/2010/main" val="798874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ounded Rectangle 85"/>
          <p:cNvSpPr/>
          <p:nvPr/>
        </p:nvSpPr>
        <p:spPr>
          <a:xfrm>
            <a:off x="82014" y="1564017"/>
            <a:ext cx="5346557" cy="4839357"/>
          </a:xfrm>
          <a:prstGeom prst="roundRect">
            <a:avLst/>
          </a:prstGeom>
          <a:solidFill>
            <a:srgbClr val="FF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2" name="Subtitle 1">
            <a:extLst>
              <a:ext uri="{FF2B5EF4-FFF2-40B4-BE49-F238E27FC236}">
                <a16:creationId xmlns="" xmlns:a16="http://schemas.microsoft.com/office/drawing/2014/main" id="{AEA51122-3ABF-4B4A-8545-1D42332136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8891" y="123775"/>
            <a:ext cx="10736446" cy="993012"/>
          </a:xfrm>
        </p:spPr>
        <p:txBody>
          <a:bodyPr/>
          <a:lstStyle/>
          <a:p>
            <a:r>
              <a:rPr lang="en-IE" dirty="0" smtClean="0">
                <a:solidFill>
                  <a:schemeClr val="bg1"/>
                </a:solidFill>
              </a:rPr>
              <a:t>Service Order for action “add” Sequence Diagram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="" xmlns:a16="http://schemas.microsoft.com/office/drawing/2014/main" id="{D8536F3D-D0C8-B447-A64B-59D377EA5296}"/>
              </a:ext>
            </a:extLst>
          </p:cNvPr>
          <p:cNvSpPr txBox="1"/>
          <p:nvPr/>
        </p:nvSpPr>
        <p:spPr>
          <a:xfrm>
            <a:off x="5658181" y="-1188256"/>
            <a:ext cx="184659" cy="528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439"/>
              </a:lnSpc>
            </a:pPr>
            <a:endParaRPr lang="en-US" sz="3199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99859" y="999023"/>
            <a:ext cx="6993845" cy="56499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2" name="Rectangle 11"/>
          <p:cNvSpPr/>
          <p:nvPr/>
        </p:nvSpPr>
        <p:spPr>
          <a:xfrm>
            <a:off x="442491" y="999023"/>
            <a:ext cx="2184796" cy="56499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3" name="TextBox 12"/>
          <p:cNvSpPr txBox="1"/>
          <p:nvPr/>
        </p:nvSpPr>
        <p:spPr>
          <a:xfrm>
            <a:off x="7712483" y="1174283"/>
            <a:ext cx="711107" cy="27689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/>
              <a:t>SO</a:t>
            </a:r>
            <a:endParaRPr lang="en-US" sz="12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661533" y="1493392"/>
            <a:ext cx="0" cy="310746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 flipH="1">
            <a:off x="1634489" y="4879506"/>
            <a:ext cx="375437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634489" y="1991868"/>
            <a:ext cx="4490098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{ "</a:t>
            </a:r>
            <a:r>
              <a:rPr lang="en-US" sz="1000" dirty="0" err="1"/>
              <a:t>externalId</a:t>
            </a:r>
            <a:r>
              <a:rPr lang="en-US" sz="1000" dirty="0"/>
              <a:t>": “</a:t>
            </a:r>
            <a:r>
              <a:rPr lang="en-US" sz="1000" dirty="0" err="1"/>
              <a:t>BSSProvidedTrackingID</a:t>
            </a:r>
            <a:r>
              <a:rPr lang="en-US" sz="1000" dirty="0"/>
              <a:t>", "priority": "1", </a:t>
            </a:r>
          </a:p>
          <a:p>
            <a:r>
              <a:rPr lang="en-US" sz="1000" dirty="0"/>
              <a:t> </a:t>
            </a:r>
            <a:r>
              <a:rPr lang="en-IE" sz="1000" dirty="0"/>
              <a:t>"</a:t>
            </a:r>
            <a:r>
              <a:rPr lang="en-IE" sz="1000" dirty="0" err="1"/>
              <a:t>orderItem</a:t>
            </a:r>
            <a:r>
              <a:rPr lang="en-IE" sz="1000" dirty="0"/>
              <a:t>": [ </a:t>
            </a:r>
          </a:p>
          <a:p>
            <a:r>
              <a:rPr lang="en-IE" sz="1000" dirty="0"/>
              <a:t>{ "id": "1", </a:t>
            </a:r>
          </a:p>
          <a:p>
            <a:r>
              <a:rPr lang="en-IE" sz="1000" dirty="0"/>
              <a:t>"action": "add",</a:t>
            </a:r>
          </a:p>
          <a:p>
            <a:r>
              <a:rPr lang="en-US" sz="1000" dirty="0"/>
              <a:t>"service": { </a:t>
            </a:r>
            <a:endParaRPr lang="en-US" sz="1000" dirty="0" smtClean="0"/>
          </a:p>
          <a:p>
            <a:r>
              <a:rPr lang="en-US" sz="1000" dirty="0" smtClean="0"/>
              <a:t>"</a:t>
            </a:r>
            <a:r>
              <a:rPr lang="en-US" sz="1000" dirty="0" err="1"/>
              <a:t>serviceSpecification</a:t>
            </a:r>
            <a:r>
              <a:rPr lang="en-US" sz="1000" dirty="0"/>
              <a:t>": {</a:t>
            </a:r>
          </a:p>
          <a:p>
            <a:r>
              <a:rPr lang="en-US" sz="1000" dirty="0"/>
              <a:t>"id": "81b9430b-8abe", </a:t>
            </a:r>
          </a:p>
          <a:p>
            <a:r>
              <a:rPr lang="en-US" sz="1000" dirty="0"/>
              <a:t>"</a:t>
            </a:r>
            <a:r>
              <a:rPr lang="en-US" sz="1000" dirty="0" smtClean="0"/>
              <a:t>name“: ….</a:t>
            </a:r>
          </a:p>
          <a:p>
            <a:r>
              <a:rPr lang="en-IE" sz="1000" dirty="0"/>
              <a:t>"</a:t>
            </a:r>
            <a:r>
              <a:rPr lang="en-IE" sz="1000" dirty="0" err="1"/>
              <a:t>serviceCharacteristic</a:t>
            </a:r>
            <a:r>
              <a:rPr lang="en-IE" sz="1000" dirty="0"/>
              <a:t>": [</a:t>
            </a:r>
          </a:p>
          <a:p>
            <a:r>
              <a:rPr lang="en-IE" sz="1000" dirty="0"/>
              <a:t>            {</a:t>
            </a:r>
          </a:p>
          <a:p>
            <a:r>
              <a:rPr lang="en-IE" sz="1000" dirty="0"/>
              <a:t>            </a:t>
            </a:r>
            <a:r>
              <a:rPr lang="en-IE" sz="1000" b="1" dirty="0"/>
              <a:t>"name": "</a:t>
            </a:r>
            <a:r>
              <a:rPr lang="en-IE" sz="1000" b="1" dirty="0" err="1"/>
              <a:t>EPL_ServiceCharacteristics</a:t>
            </a:r>
            <a:r>
              <a:rPr lang="en-IE" sz="1000" b="1" dirty="0"/>
              <a:t>",</a:t>
            </a:r>
          </a:p>
          <a:p>
            <a:r>
              <a:rPr lang="en-IE" sz="1000" b="1" dirty="0"/>
              <a:t>            "</a:t>
            </a:r>
            <a:r>
              <a:rPr lang="en-IE" sz="1000" b="1" dirty="0" err="1"/>
              <a:t>valueType</a:t>
            </a:r>
            <a:r>
              <a:rPr lang="en-IE" sz="1000" b="1" dirty="0"/>
              <a:t>": "Object",</a:t>
            </a:r>
          </a:p>
          <a:p>
            <a:r>
              <a:rPr lang="en-IE" sz="1000" b="1" dirty="0"/>
              <a:t>            "value": {</a:t>
            </a:r>
          </a:p>
          <a:p>
            <a:r>
              <a:rPr lang="en-IE" sz="1000" b="1" dirty="0"/>
              <a:t>              "@type": "</a:t>
            </a:r>
            <a:r>
              <a:rPr lang="en-IE" sz="1000" b="1" dirty="0" err="1"/>
              <a:t>EPL_ONAPserviceCharacteristic</a:t>
            </a:r>
            <a:r>
              <a:rPr lang="en-IE" sz="1000" b="1" dirty="0"/>
              <a:t>",</a:t>
            </a:r>
          </a:p>
          <a:p>
            <a:r>
              <a:rPr lang="en-IE" sz="1000" b="1" dirty="0"/>
              <a:t>              "@</a:t>
            </a:r>
            <a:r>
              <a:rPr lang="en-IE" sz="1000" b="1" dirty="0" err="1"/>
              <a:t>schemaLocation</a:t>
            </a:r>
            <a:r>
              <a:rPr lang="en-IE" sz="1000" b="1" dirty="0"/>
              <a:t>": "/</a:t>
            </a:r>
            <a:r>
              <a:rPr lang="en-IE" sz="1000" b="1" dirty="0" err="1" smtClean="0"/>
              <a:t>serviceSpecification</a:t>
            </a:r>
            <a:r>
              <a:rPr lang="en-IE" sz="1000" b="1" dirty="0" smtClean="0"/>
              <a:t>/{</a:t>
            </a:r>
            <a:r>
              <a:rPr lang="en-IE" sz="1000" b="1" dirty="0" err="1" smtClean="0"/>
              <a:t>uuid</a:t>
            </a:r>
            <a:r>
              <a:rPr lang="en-IE" sz="1000" b="1" dirty="0" smtClean="0"/>
              <a:t>}/</a:t>
            </a:r>
            <a:r>
              <a:rPr lang="en-IE" sz="1000" b="1" dirty="0" err="1" smtClean="0"/>
              <a:t>apiSchema</a:t>
            </a:r>
            <a:r>
              <a:rPr lang="en-IE" sz="1000" b="1" dirty="0"/>
              <a:t>",</a:t>
            </a:r>
          </a:p>
          <a:p>
            <a:r>
              <a:rPr lang="en-IE" sz="1000" b="1" dirty="0"/>
              <a:t>              "evcId":"2CTYHRIUTR", </a:t>
            </a:r>
          </a:p>
          <a:p>
            <a:r>
              <a:rPr lang="en-IE" sz="1000" dirty="0" smtClean="0"/>
              <a:t>………..</a:t>
            </a:r>
            <a:endParaRPr lang="en-US" sz="1000" dirty="0"/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1662212" y="1947856"/>
            <a:ext cx="3758032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504126" y="1740688"/>
            <a:ext cx="2514322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POST </a:t>
            </a:r>
            <a:r>
              <a:rPr lang="en-IE" sz="1000" b="1" dirty="0" err="1"/>
              <a:t>nbi</a:t>
            </a:r>
            <a:r>
              <a:rPr lang="en-IE" sz="1000" b="1" dirty="0"/>
              <a:t>/</a:t>
            </a:r>
            <a:r>
              <a:rPr lang="en-IE" sz="1000" b="1" dirty="0" err="1"/>
              <a:t>api</a:t>
            </a:r>
            <a:r>
              <a:rPr lang="en-IE" sz="1000" b="1" dirty="0"/>
              <a:t>/v3/</a:t>
            </a:r>
            <a:r>
              <a:rPr lang="en-IE" sz="1000" b="1" dirty="0" err="1"/>
              <a:t>serviceOrder</a:t>
            </a:r>
            <a:endParaRPr lang="en-US" sz="1000" b="1" dirty="0"/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5415911" y="1456780"/>
            <a:ext cx="12660" cy="50131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661533" y="1493392"/>
            <a:ext cx="0" cy="49099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110040" y="1456780"/>
            <a:ext cx="0" cy="50131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0617823" y="1462386"/>
            <a:ext cx="0" cy="494098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>
          <a:xfrm>
            <a:off x="5436901" y="1564018"/>
            <a:ext cx="6653500" cy="4839357"/>
          </a:xfrm>
          <a:prstGeom prst="roundRect">
            <a:avLst/>
          </a:prstGeom>
          <a:solidFill>
            <a:srgbClr val="00B0F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66" name="TextBox 65"/>
          <p:cNvSpPr txBox="1"/>
          <p:nvPr/>
        </p:nvSpPr>
        <p:spPr>
          <a:xfrm>
            <a:off x="10211476" y="1179889"/>
            <a:ext cx="711107" cy="27689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/>
              <a:t>A&amp;AI</a:t>
            </a:r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4514290" y="1210895"/>
            <a:ext cx="1930149" cy="27689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/>
              <a:t>External API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645666" y="1247507"/>
            <a:ext cx="1930149" cy="27689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/>
              <a:t>BSS</a:t>
            </a:r>
            <a:endParaRPr lang="en-US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6937107" y="934996"/>
            <a:ext cx="2438083" cy="369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799" dirty="0"/>
              <a:t>ONAP</a:t>
            </a:r>
            <a:endParaRPr lang="en-US" sz="1799" dirty="0"/>
          </a:p>
        </p:txBody>
      </p:sp>
      <p:cxnSp>
        <p:nvCxnSpPr>
          <p:cNvPr id="73" name="Straight Arrow Connector 72"/>
          <p:cNvCxnSpPr/>
          <p:nvPr/>
        </p:nvCxnSpPr>
        <p:spPr>
          <a:xfrm flipH="1">
            <a:off x="8125461" y="2807737"/>
            <a:ext cx="2460284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5" name="TextBox 74"/>
          <p:cNvSpPr txBox="1"/>
          <p:nvPr/>
        </p:nvSpPr>
        <p:spPr>
          <a:xfrm>
            <a:off x="8110040" y="2761552"/>
            <a:ext cx="2960632" cy="707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PUT /business/customers/customer/{global-customer-id}/service-subscriptions/service-subscription/{service-type}/service-instances/service-instance/{service-instance-id}</a:t>
            </a:r>
            <a:endParaRPr lang="en-US" sz="1000" b="1" dirty="0"/>
          </a:p>
        </p:txBody>
      </p:sp>
      <p:cxnSp>
        <p:nvCxnSpPr>
          <p:cNvPr id="76" name="Straight Arrow Connector 75"/>
          <p:cNvCxnSpPr/>
          <p:nvPr/>
        </p:nvCxnSpPr>
        <p:spPr>
          <a:xfrm flipH="1">
            <a:off x="5452322" y="3378421"/>
            <a:ext cx="270521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1" name="TextBox 80"/>
          <p:cNvSpPr txBox="1"/>
          <p:nvPr/>
        </p:nvSpPr>
        <p:spPr>
          <a:xfrm>
            <a:off x="1889221" y="4857968"/>
            <a:ext cx="3555536" cy="13229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{“id”: “sjf8bd-onap-generated-order-id”, </a:t>
            </a:r>
            <a:r>
              <a:rPr lang="en-US" sz="1000" dirty="0" err="1"/>
              <a:t>externalId</a:t>
            </a:r>
            <a:r>
              <a:rPr lang="en-US" sz="1000" dirty="0"/>
              <a:t>": “</a:t>
            </a:r>
            <a:r>
              <a:rPr lang="en-US" sz="1000" dirty="0" err="1"/>
              <a:t>BSSProvidedTrackingID</a:t>
            </a:r>
            <a:r>
              <a:rPr lang="en-US" sz="1000" dirty="0"/>
              <a:t>", "priority": "1", </a:t>
            </a:r>
          </a:p>
          <a:p>
            <a:r>
              <a:rPr lang="en-US" sz="1000" dirty="0"/>
              <a:t> </a:t>
            </a:r>
            <a:r>
              <a:rPr lang="en-IE" sz="1000" dirty="0"/>
              <a:t>"</a:t>
            </a:r>
            <a:r>
              <a:rPr lang="en-IE" sz="1000" dirty="0" err="1"/>
              <a:t>orderItem</a:t>
            </a:r>
            <a:r>
              <a:rPr lang="en-IE" sz="1000" dirty="0"/>
              <a:t>": [ </a:t>
            </a:r>
          </a:p>
          <a:p>
            <a:r>
              <a:rPr lang="en-IE" sz="1000" dirty="0"/>
              <a:t>{ "id": "1", </a:t>
            </a:r>
          </a:p>
          <a:p>
            <a:r>
              <a:rPr lang="en-IE" sz="1000" dirty="0"/>
              <a:t>"action": "add",</a:t>
            </a:r>
          </a:p>
          <a:p>
            <a:r>
              <a:rPr lang="en-IE" sz="1000" dirty="0"/>
              <a:t>“state”: “ACKNOWLEDGED”</a:t>
            </a:r>
          </a:p>
          <a:p>
            <a:r>
              <a:rPr lang="en-IE" sz="1000" dirty="0"/>
              <a:t>….</a:t>
            </a:r>
          </a:p>
          <a:p>
            <a:endParaRPr lang="en-US" sz="1000" dirty="0"/>
          </a:p>
        </p:txBody>
      </p:sp>
      <p:sp>
        <p:nvSpPr>
          <p:cNvPr id="85" name="TextBox 84"/>
          <p:cNvSpPr txBox="1"/>
          <p:nvPr/>
        </p:nvSpPr>
        <p:spPr>
          <a:xfrm>
            <a:off x="215990" y="2807737"/>
            <a:ext cx="1445543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200" b="1" dirty="0"/>
              <a:t>BSS can offer automated fulfilment via a Customer Self Service Portal. The Customer can choose their required Service Characteristics they need according to the Inputs that have been modelled in the SDC Tosca Topology template.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0668873" y="2887330"/>
            <a:ext cx="1421528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200" b="1" dirty="0"/>
              <a:t>ONAP validates the Service Order Details against the Service Specification details in SDC. ONAP then orchestrates the fulfilment</a:t>
            </a:r>
          </a:p>
          <a:p>
            <a:r>
              <a:rPr lang="en-IE" sz="1200" b="1" dirty="0"/>
              <a:t>Of the Service by calling the relevant Controllers to deliver the </a:t>
            </a:r>
            <a:r>
              <a:rPr lang="en-IE" sz="1200" b="1" dirty="0" smtClean="0"/>
              <a:t>service according to its specification.</a:t>
            </a:r>
            <a:endParaRPr lang="en-US" sz="1200" b="1" dirty="0"/>
          </a:p>
        </p:txBody>
      </p:sp>
      <p:cxnSp>
        <p:nvCxnSpPr>
          <p:cNvPr id="90" name="Straight Arrow Connector 89"/>
          <p:cNvCxnSpPr/>
          <p:nvPr/>
        </p:nvCxnSpPr>
        <p:spPr>
          <a:xfrm flipH="1" flipV="1">
            <a:off x="5452322" y="2318326"/>
            <a:ext cx="3856901" cy="12071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2" name="TextBox 91"/>
          <p:cNvSpPr txBox="1"/>
          <p:nvPr/>
        </p:nvSpPr>
        <p:spPr>
          <a:xfrm>
            <a:off x="5529022" y="2052606"/>
            <a:ext cx="3262390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GET </a:t>
            </a:r>
            <a:r>
              <a:rPr lang="en-IE" sz="1000" b="1" dirty="0" err="1"/>
              <a:t>sdc</a:t>
            </a:r>
            <a:r>
              <a:rPr lang="en-IE" sz="1000" b="1" dirty="0"/>
              <a:t>/v1/</a:t>
            </a:r>
            <a:r>
              <a:rPr lang="en-IE" sz="1000" b="1" dirty="0" err="1"/>
              <a:t>catalog</a:t>
            </a:r>
            <a:r>
              <a:rPr lang="en-IE" sz="1000" b="1" dirty="0"/>
              <a:t>/services/{id}/metadata</a:t>
            </a:r>
            <a:endParaRPr lang="en-US" sz="1000" b="1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73978" y="1788797"/>
            <a:ext cx="1133032" cy="866437"/>
          </a:xfrm>
          <a:prstGeom prst="rect">
            <a:avLst/>
          </a:prstGeom>
        </p:spPr>
      </p:pic>
      <p:cxnSp>
        <p:nvCxnSpPr>
          <p:cNvPr id="46" name="Straight Connector 45"/>
          <p:cNvCxnSpPr/>
          <p:nvPr/>
        </p:nvCxnSpPr>
        <p:spPr>
          <a:xfrm>
            <a:off x="9309223" y="1439631"/>
            <a:ext cx="0" cy="50303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8990765" y="1174283"/>
            <a:ext cx="711107" cy="27689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/>
              <a:t>SDC</a:t>
            </a:r>
            <a:endParaRPr lang="en-US" sz="1200" dirty="0"/>
          </a:p>
        </p:txBody>
      </p:sp>
      <p:pic>
        <p:nvPicPr>
          <p:cNvPr id="49" name="Picture 4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3459" y="2055271"/>
            <a:ext cx="1133297" cy="649645"/>
          </a:xfrm>
          <a:prstGeom prst="rect">
            <a:avLst/>
          </a:prstGeom>
        </p:spPr>
      </p:pic>
      <p:cxnSp>
        <p:nvCxnSpPr>
          <p:cNvPr id="52" name="Straight Arrow Connector 51"/>
          <p:cNvCxnSpPr/>
          <p:nvPr/>
        </p:nvCxnSpPr>
        <p:spPr>
          <a:xfrm flipH="1">
            <a:off x="5436900" y="2602608"/>
            <a:ext cx="2673141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4" name="TextBox 53"/>
          <p:cNvSpPr txBox="1"/>
          <p:nvPr/>
        </p:nvSpPr>
        <p:spPr>
          <a:xfrm>
            <a:off x="5505733" y="3012809"/>
            <a:ext cx="2408786" cy="399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Return </a:t>
            </a:r>
            <a:r>
              <a:rPr lang="en-IE" sz="1000" b="1" dirty="0" err="1"/>
              <a:t>ServiceInstanceId</a:t>
            </a:r>
            <a:r>
              <a:rPr lang="en-IE" sz="1000" b="1" dirty="0"/>
              <a:t> and </a:t>
            </a:r>
            <a:r>
              <a:rPr lang="en-IE" sz="1000" b="1" dirty="0" err="1"/>
              <a:t>OperationId</a:t>
            </a:r>
            <a:r>
              <a:rPr lang="en-IE" sz="1000" b="1" dirty="0"/>
              <a:t> for Internal ONAP tracking</a:t>
            </a:r>
            <a:endParaRPr lang="en-US" sz="1000" b="1" dirty="0"/>
          </a:p>
        </p:txBody>
      </p:sp>
      <p:sp>
        <p:nvSpPr>
          <p:cNvPr id="55" name="TextBox 54"/>
          <p:cNvSpPr txBox="1"/>
          <p:nvPr/>
        </p:nvSpPr>
        <p:spPr>
          <a:xfrm>
            <a:off x="5479364" y="2364619"/>
            <a:ext cx="3262390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POST so/infra/e2eServiceInstances/v3</a:t>
            </a:r>
            <a:endParaRPr lang="en-US" sz="1000" b="1" dirty="0"/>
          </a:p>
        </p:txBody>
      </p:sp>
      <p:sp>
        <p:nvSpPr>
          <p:cNvPr id="56" name="TextBox 55"/>
          <p:cNvSpPr txBox="1"/>
          <p:nvPr/>
        </p:nvSpPr>
        <p:spPr>
          <a:xfrm>
            <a:off x="1934648" y="4633381"/>
            <a:ext cx="3544716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Return </a:t>
            </a:r>
            <a:r>
              <a:rPr lang="en-IE" sz="1000" b="1" dirty="0" err="1"/>
              <a:t>ServiceOrder</a:t>
            </a:r>
            <a:r>
              <a:rPr lang="en-IE" sz="1000" b="1" dirty="0"/>
              <a:t> id and </a:t>
            </a:r>
            <a:r>
              <a:rPr lang="en-IE" sz="1000" b="1" dirty="0" err="1"/>
              <a:t>orderItem</a:t>
            </a:r>
            <a:r>
              <a:rPr lang="en-IE" sz="1000" b="1" dirty="0"/>
              <a:t>(s) </a:t>
            </a:r>
            <a:r>
              <a:rPr lang="en-IE" sz="1000" b="1" dirty="0" err="1"/>
              <a:t>serviceinstance</a:t>
            </a:r>
            <a:r>
              <a:rPr lang="en-IE" sz="1000" b="1" dirty="0"/>
              <a:t> Ids</a:t>
            </a:r>
            <a:endParaRPr lang="en-US" sz="10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594079" y="4106600"/>
            <a:ext cx="2966020" cy="707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b="1" dirty="0"/>
              <a:t>"</a:t>
            </a:r>
            <a:r>
              <a:rPr lang="en-US" sz="1000" dirty="0"/>
              <a:t>operation": {"</a:t>
            </a:r>
            <a:r>
              <a:rPr lang="en-US" sz="1000" dirty="0" err="1"/>
              <a:t>operationId</a:t>
            </a:r>
            <a:r>
              <a:rPr lang="en-US" sz="1000" dirty="0"/>
              <a:t>": "XXXXXX",</a:t>
            </a:r>
          </a:p>
          <a:p>
            <a:r>
              <a:rPr lang="en-US" sz="1000" dirty="0"/>
              <a:t>"operation": "create",</a:t>
            </a:r>
          </a:p>
          <a:p>
            <a:r>
              <a:rPr lang="en-US" sz="1000" dirty="0"/>
              <a:t>"result": “processing",</a:t>
            </a:r>
          </a:p>
          <a:p>
            <a:r>
              <a:rPr lang="en-US" sz="1000" dirty="0"/>
              <a:t>"progress": </a:t>
            </a:r>
            <a:r>
              <a:rPr lang="en-US" sz="1000" dirty="0"/>
              <a:t> </a:t>
            </a:r>
            <a:r>
              <a:rPr lang="en-US" sz="1000" dirty="0" smtClean="0"/>
              <a:t>2</a:t>
            </a:r>
            <a:r>
              <a:rPr lang="en-US" sz="1000" dirty="0" smtClean="0"/>
              <a:t>,  </a:t>
            </a:r>
            <a:r>
              <a:rPr lang="en-US" sz="1000" dirty="0"/>
              <a:t>….}</a:t>
            </a:r>
          </a:p>
        </p:txBody>
      </p:sp>
      <p:sp>
        <p:nvSpPr>
          <p:cNvPr id="39" name="TextBox 38"/>
          <p:cNvSpPr txBox="1"/>
          <p:nvPr/>
        </p:nvSpPr>
        <p:spPr>
          <a:xfrm>
            <a:off x="5598356" y="3615101"/>
            <a:ext cx="4052921" cy="5537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GET so/infra/e2eServiceInstances/v3/</a:t>
            </a:r>
          </a:p>
          <a:p>
            <a:r>
              <a:rPr lang="en-IE" sz="1000" b="1" dirty="0"/>
              <a:t>{</a:t>
            </a:r>
            <a:r>
              <a:rPr lang="en-IE" sz="1000" b="1" dirty="0" err="1"/>
              <a:t>serviceId</a:t>
            </a:r>
            <a:r>
              <a:rPr lang="en-IE" sz="1000" b="1" dirty="0"/>
              <a:t>}/operations/{</a:t>
            </a:r>
            <a:r>
              <a:rPr lang="en-IE" sz="1000" b="1" dirty="0" err="1"/>
              <a:t>operationId</a:t>
            </a:r>
            <a:r>
              <a:rPr lang="en-IE" sz="1000" b="1" dirty="0"/>
              <a:t>}/</a:t>
            </a:r>
          </a:p>
          <a:p>
            <a:r>
              <a:rPr lang="en-IE" sz="1000" b="1" dirty="0"/>
              <a:t> </a:t>
            </a:r>
            <a:endParaRPr lang="en-US" sz="1000" b="1" dirty="0"/>
          </a:p>
        </p:txBody>
      </p:sp>
      <p:cxnSp>
        <p:nvCxnSpPr>
          <p:cNvPr id="42" name="Straight Arrow Connector 41"/>
          <p:cNvCxnSpPr/>
          <p:nvPr/>
        </p:nvCxnSpPr>
        <p:spPr>
          <a:xfrm flipH="1">
            <a:off x="5452320" y="3986794"/>
            <a:ext cx="2673141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668624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789643" y="1401799"/>
            <a:ext cx="5017412" cy="5071682"/>
          </a:xfrm>
          <a:prstGeom prst="rect">
            <a:avLst/>
          </a:prstGeom>
        </p:spPr>
      </p:pic>
      <p:pic>
        <p:nvPicPr>
          <p:cNvPr id="13" name="Picture 1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785" y="1848062"/>
            <a:ext cx="6108608" cy="4608156"/>
          </a:xfrm>
          <a:prstGeom prst="rect">
            <a:avLst/>
          </a:prstGeom>
        </p:spPr>
      </p:pic>
      <p:sp>
        <p:nvSpPr>
          <p:cNvPr id="6" name="Rectangle 12"/>
          <p:cNvSpPr/>
          <p:nvPr/>
        </p:nvSpPr>
        <p:spPr>
          <a:xfrm>
            <a:off x="7415694" y="982760"/>
            <a:ext cx="472342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IE" altLang="zh-CN" sz="1200" b="1" dirty="0" smtClean="0"/>
              <a:t>GET </a:t>
            </a:r>
            <a:r>
              <a:rPr lang="en-US" altLang="zh-CN" sz="1200" b="1" dirty="0" smtClean="0"/>
              <a:t>/</a:t>
            </a:r>
            <a:r>
              <a:rPr lang="en-US" altLang="zh-CN" sz="1200" b="1" dirty="0" err="1" smtClean="0"/>
              <a:t>nbi</a:t>
            </a:r>
            <a:r>
              <a:rPr lang="en-US" altLang="zh-CN" sz="1200" b="1" dirty="0" smtClean="0"/>
              <a:t>/</a:t>
            </a:r>
            <a:r>
              <a:rPr lang="en-US" altLang="zh-CN" sz="1200" b="1" dirty="0" err="1" smtClean="0"/>
              <a:t>api</a:t>
            </a:r>
            <a:r>
              <a:rPr lang="en-US" altLang="zh-CN" sz="1200" b="1" dirty="0" smtClean="0"/>
              <a:t>/v1/</a:t>
            </a:r>
            <a:r>
              <a:rPr lang="en-US" altLang="zh-CN" sz="1200" b="1" dirty="0" err="1" smtClean="0"/>
              <a:t>serviceSpecification</a:t>
            </a:r>
            <a:r>
              <a:rPr lang="en-US" altLang="zh-CN" sz="1200" b="1" dirty="0"/>
              <a:t>/{uuid</a:t>
            </a:r>
            <a:r>
              <a:rPr lang="en-US" altLang="zh-CN" sz="1200" b="1" dirty="0" smtClean="0"/>
              <a:t>}/specificationInputSchema</a:t>
            </a:r>
          </a:p>
        </p:txBody>
      </p:sp>
      <p:sp>
        <p:nvSpPr>
          <p:cNvPr id="8" name="Rectangle 14"/>
          <p:cNvSpPr/>
          <p:nvPr/>
        </p:nvSpPr>
        <p:spPr>
          <a:xfrm>
            <a:off x="841681" y="980065"/>
            <a:ext cx="3168882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en-IE" altLang="zh-CN" sz="1200" b="1" dirty="0" smtClean="0"/>
              <a:t>GET</a:t>
            </a:r>
            <a:r>
              <a:rPr lang="en-IE" altLang="zh-CN" sz="1200" b="1" dirty="0" smtClean="0">
                <a:solidFill>
                  <a:prstClr val="black"/>
                </a:solidFill>
                <a:latin typeface="Vodafone Rg"/>
                <a:ea typeface="宋体" charset="-122"/>
              </a:rPr>
              <a:t> </a:t>
            </a:r>
            <a:r>
              <a:rPr lang="en-US" altLang="zh-CN" sz="1200" b="1" dirty="0"/>
              <a:t>/</a:t>
            </a:r>
            <a:r>
              <a:rPr lang="en-US" altLang="zh-CN" sz="1200" b="1" dirty="0" err="1" smtClean="0"/>
              <a:t>nbi</a:t>
            </a:r>
            <a:r>
              <a:rPr lang="en-US" altLang="zh-CN" sz="1200" b="1" dirty="0" smtClean="0"/>
              <a:t>/</a:t>
            </a:r>
            <a:r>
              <a:rPr lang="en-US" altLang="zh-CN" sz="1200" b="1" dirty="0" err="1" smtClean="0"/>
              <a:t>api</a:t>
            </a:r>
            <a:r>
              <a:rPr lang="en-US" altLang="zh-CN" sz="1200" b="1" dirty="0" smtClean="0"/>
              <a:t>/v1/</a:t>
            </a:r>
            <a:r>
              <a:rPr lang="en-US" altLang="zh-CN" sz="1200" b="1" dirty="0" err="1" smtClean="0"/>
              <a:t>serviceSpecification</a:t>
            </a:r>
            <a:r>
              <a:rPr lang="en-US" altLang="zh-CN" sz="1200" b="1" dirty="0"/>
              <a:t>/{uuid}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93784" y="1522590"/>
            <a:ext cx="747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REPLY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7137367" y="1497789"/>
            <a:ext cx="7478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/>
              <a:t>REPLY</a:t>
            </a:r>
            <a:endParaRPr lang="en-US" b="1" dirty="0"/>
          </a:p>
        </p:txBody>
      </p:sp>
      <p:sp>
        <p:nvSpPr>
          <p:cNvPr id="11" name="Title 1"/>
          <p:cNvSpPr>
            <a:spLocks noGrp="1"/>
          </p:cNvSpPr>
          <p:nvPr>
            <p:ph type="title"/>
          </p:nvPr>
        </p:nvSpPr>
        <p:spPr>
          <a:xfrm>
            <a:off x="748916" y="131476"/>
            <a:ext cx="10176933" cy="871537"/>
          </a:xfrm>
        </p:spPr>
        <p:txBody>
          <a:bodyPr/>
          <a:lstStyle/>
          <a:p>
            <a:r>
              <a:rPr lang="en-IE" dirty="0" err="1" smtClean="0"/>
              <a:t>ServiceSpecification</a:t>
            </a:r>
            <a:r>
              <a:rPr lang="en-IE" dirty="0" smtClean="0"/>
              <a:t> API Replies</a:t>
            </a:r>
            <a:endParaRPr lang="en-US" dirty="0"/>
          </a:p>
        </p:txBody>
      </p:sp>
      <p:sp>
        <p:nvSpPr>
          <p:cNvPr id="12" name="Ορθογώνιο 11"/>
          <p:cNvSpPr/>
          <p:nvPr/>
        </p:nvSpPr>
        <p:spPr>
          <a:xfrm>
            <a:off x="465826" y="5326427"/>
            <a:ext cx="5227608" cy="123902"/>
          </a:xfrm>
          <a:prstGeom prst="rect">
            <a:avLst/>
          </a:prstGeom>
          <a:noFill/>
          <a:ln w="28575">
            <a:solidFill>
              <a:srgbClr val="FF000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14" name="Ευθύγραμμο βέλος σύνδεσης 13"/>
          <p:cNvCxnSpPr>
            <a:stCxn id="12" idx="3"/>
            <a:endCxn id="6" idx="1"/>
          </p:cNvCxnSpPr>
          <p:nvPr/>
        </p:nvCxnSpPr>
        <p:spPr>
          <a:xfrm flipV="1">
            <a:off x="5693434" y="1121260"/>
            <a:ext cx="1722260" cy="4267118"/>
          </a:xfrm>
          <a:prstGeom prst="straightConnector1">
            <a:avLst/>
          </a:prstGeom>
          <a:ln w="19050">
            <a:solidFill>
              <a:srgbClr val="FF0000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Ορθογώνιο 18"/>
          <p:cNvSpPr/>
          <p:nvPr/>
        </p:nvSpPr>
        <p:spPr>
          <a:xfrm>
            <a:off x="712803" y="976525"/>
            <a:ext cx="3426638" cy="280539"/>
          </a:xfrm>
          <a:prstGeom prst="rect">
            <a:avLst/>
          </a:prstGeom>
          <a:noFill/>
          <a:ln w="254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" name="Ορθογώνιο 19"/>
          <p:cNvSpPr/>
          <p:nvPr/>
        </p:nvSpPr>
        <p:spPr>
          <a:xfrm>
            <a:off x="7482841" y="1003013"/>
            <a:ext cx="4587240" cy="280539"/>
          </a:xfrm>
          <a:prstGeom prst="rect">
            <a:avLst/>
          </a:prstGeom>
          <a:noFill/>
          <a:ln w="25400">
            <a:solidFill>
              <a:srgbClr val="00B050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148840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837728" y="3781343"/>
            <a:ext cx="1066606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dirty="0" smtClean="0"/>
              <a:t>Service Inventory API Enhancement in Support of BSS Use Case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152461" y="2544076"/>
            <a:ext cx="25875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E" sz="3200" dirty="0" smtClean="0"/>
              <a:t>Back Up Slides</a:t>
            </a:r>
          </a:p>
        </p:txBody>
      </p:sp>
    </p:spTree>
    <p:extLst>
      <p:ext uri="{BB962C8B-B14F-4D97-AF65-F5344CB8AC3E}">
        <p14:creationId xmlns:p14="http://schemas.microsoft.com/office/powerpoint/2010/main" val="752500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" name="Rounded Rectangle 85"/>
          <p:cNvSpPr/>
          <p:nvPr/>
        </p:nvSpPr>
        <p:spPr>
          <a:xfrm>
            <a:off x="58670" y="1513980"/>
            <a:ext cx="5346557" cy="4176458"/>
          </a:xfrm>
          <a:prstGeom prst="roundRect">
            <a:avLst/>
          </a:prstGeom>
          <a:solidFill>
            <a:srgbClr val="FF000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2" name="Subtitle 1">
            <a:extLst>
              <a:ext uri="{FF2B5EF4-FFF2-40B4-BE49-F238E27FC236}">
                <a16:creationId xmlns:a16="http://schemas.microsoft.com/office/drawing/2014/main" xmlns="" id="{AEA51122-3ABF-4B4A-8545-1D423321364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28891" y="123775"/>
            <a:ext cx="10736446" cy="993012"/>
          </a:xfrm>
        </p:spPr>
        <p:txBody>
          <a:bodyPr/>
          <a:lstStyle/>
          <a:p>
            <a:r>
              <a:rPr lang="en-IE" dirty="0" smtClean="0">
                <a:solidFill>
                  <a:schemeClr val="bg1"/>
                </a:solidFill>
              </a:rPr>
              <a:t>Service Inventory API Sequence Diagram 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D8536F3D-D0C8-B447-A64B-59D377EA5296}"/>
              </a:ext>
            </a:extLst>
          </p:cNvPr>
          <p:cNvSpPr txBox="1"/>
          <p:nvPr/>
        </p:nvSpPr>
        <p:spPr>
          <a:xfrm>
            <a:off x="5658181" y="-1188256"/>
            <a:ext cx="184659" cy="5281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ts val="3439"/>
              </a:lnSpc>
            </a:pPr>
            <a:endParaRPr lang="en-US" sz="3199" dirty="0">
              <a:latin typeface="Microsoft YaHei" panose="020B0503020204020204" pitchFamily="34" charset="-122"/>
              <a:ea typeface="Microsoft YaHei" panose="020B0503020204020204" pitchFamily="34" charset="-122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4299859" y="999023"/>
            <a:ext cx="6993845" cy="56499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2" name="Rectangle 11"/>
          <p:cNvSpPr/>
          <p:nvPr/>
        </p:nvSpPr>
        <p:spPr>
          <a:xfrm>
            <a:off x="442491" y="999023"/>
            <a:ext cx="2184796" cy="564994"/>
          </a:xfrm>
          <a:prstGeom prst="rect">
            <a:avLst/>
          </a:prstGeom>
          <a:noFill/>
          <a:ln w="12700">
            <a:solidFill>
              <a:schemeClr val="tx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13" name="TextBox 12"/>
          <p:cNvSpPr txBox="1"/>
          <p:nvPr/>
        </p:nvSpPr>
        <p:spPr>
          <a:xfrm>
            <a:off x="7712483" y="1174283"/>
            <a:ext cx="711107" cy="27689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/>
              <a:t>SO</a:t>
            </a:r>
            <a:endParaRPr lang="en-US" sz="1200" dirty="0"/>
          </a:p>
        </p:txBody>
      </p:sp>
      <p:cxnSp>
        <p:nvCxnSpPr>
          <p:cNvPr id="18" name="Straight Connector 17"/>
          <p:cNvCxnSpPr/>
          <p:nvPr/>
        </p:nvCxnSpPr>
        <p:spPr>
          <a:xfrm>
            <a:off x="1661533" y="1493392"/>
            <a:ext cx="0" cy="3107467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/>
          <p:cNvSpPr txBox="1"/>
          <p:nvPr/>
        </p:nvSpPr>
        <p:spPr>
          <a:xfrm>
            <a:off x="1979993" y="2838325"/>
            <a:ext cx="3555536" cy="22458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{ "id": "c0c28751-97d3-42d5-ae01-77566dc533dc",</a:t>
            </a:r>
          </a:p>
          <a:p>
            <a:r>
              <a:rPr lang="en-US" sz="1000" dirty="0"/>
              <a:t>    "name": "SOTNVPNInfra-onap-11",</a:t>
            </a:r>
          </a:p>
          <a:p>
            <a:r>
              <a:rPr lang="en-IE" sz="1000" dirty="0"/>
              <a:t>    “state” : “active”</a:t>
            </a:r>
            <a:endParaRPr lang="en-US" sz="1000" dirty="0"/>
          </a:p>
          <a:p>
            <a:r>
              <a:rPr lang="en-US" sz="1000" dirty="0"/>
              <a:t>    "</a:t>
            </a:r>
            <a:r>
              <a:rPr lang="en-US" sz="1000" dirty="0" err="1"/>
              <a:t>serviceSpecification</a:t>
            </a:r>
            <a:r>
              <a:rPr lang="en-US" sz="1000" dirty="0"/>
              <a:t>": {</a:t>
            </a:r>
          </a:p>
          <a:p>
            <a:r>
              <a:rPr lang="en-US" sz="1000" dirty="0"/>
              <a:t>        "id": "462f84e5-f0e5-44c5-ab95-38fb4bf77064",</a:t>
            </a:r>
          </a:p>
          <a:p>
            <a:r>
              <a:rPr lang="en-US" sz="1000" dirty="0"/>
              <a:t>      "@type": "</a:t>
            </a:r>
            <a:r>
              <a:rPr lang="en-US" sz="1000" dirty="0" err="1"/>
              <a:t>ONAPservice</a:t>
            </a:r>
            <a:r>
              <a:rPr lang="en-US" sz="1000" dirty="0"/>
              <a:t>"</a:t>
            </a:r>
          </a:p>
          <a:p>
            <a:r>
              <a:rPr lang="en-US" sz="1000" dirty="0"/>
              <a:t>    },</a:t>
            </a:r>
          </a:p>
          <a:p>
            <a:r>
              <a:rPr lang="en-US" sz="1000" dirty="0"/>
              <a:t>"</a:t>
            </a:r>
            <a:r>
              <a:rPr lang="en-US" sz="1000" dirty="0" err="1"/>
              <a:t>relatedParty</a:t>
            </a:r>
            <a:r>
              <a:rPr lang="en-US" sz="1000" dirty="0"/>
              <a:t>": {</a:t>
            </a:r>
          </a:p>
          <a:p>
            <a:r>
              <a:rPr lang="en-US" sz="1000" dirty="0"/>
              <a:t>        "role": "</a:t>
            </a:r>
            <a:r>
              <a:rPr lang="en-US" sz="1000" dirty="0" err="1"/>
              <a:t>ONAPcustomer</a:t>
            </a:r>
            <a:r>
              <a:rPr lang="en-US" sz="1000" dirty="0"/>
              <a:t>",</a:t>
            </a:r>
          </a:p>
          <a:p>
            <a:r>
              <a:rPr lang="en-US" sz="1000" dirty="0"/>
              <a:t>        "id": "Orange"</a:t>
            </a:r>
          </a:p>
          <a:p>
            <a:r>
              <a:rPr lang="en-US" sz="1000" dirty="0"/>
              <a:t>    },</a:t>
            </a:r>
          </a:p>
          <a:p>
            <a:r>
              <a:rPr lang="en-US" sz="1000" dirty="0"/>
              <a:t>    "</a:t>
            </a:r>
            <a:r>
              <a:rPr lang="en-US" sz="1000" dirty="0" err="1"/>
              <a:t>hasStarted</a:t>
            </a:r>
            <a:r>
              <a:rPr lang="en-US" sz="1000" dirty="0"/>
              <a:t>": "yes“,</a:t>
            </a:r>
          </a:p>
          <a:p>
            <a:r>
              <a:rPr lang="en-IE" sz="1000" dirty="0"/>
              <a:t>…….</a:t>
            </a:r>
            <a:endParaRPr lang="en-US" sz="1000" dirty="0"/>
          </a:p>
          <a:p>
            <a:r>
              <a:rPr lang="en-US" sz="1000" dirty="0"/>
              <a:t>}</a:t>
            </a:r>
          </a:p>
        </p:txBody>
      </p:sp>
      <p:cxnSp>
        <p:nvCxnSpPr>
          <p:cNvPr id="24" name="Straight Arrow Connector 23"/>
          <p:cNvCxnSpPr/>
          <p:nvPr/>
        </p:nvCxnSpPr>
        <p:spPr>
          <a:xfrm flipH="1">
            <a:off x="1680844" y="2032846"/>
            <a:ext cx="3758032" cy="0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5" name="TextBox 24"/>
          <p:cNvSpPr txBox="1"/>
          <p:nvPr/>
        </p:nvSpPr>
        <p:spPr>
          <a:xfrm>
            <a:off x="2097344" y="1764650"/>
            <a:ext cx="2766149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GET </a:t>
            </a:r>
            <a:r>
              <a:rPr lang="en-IE" sz="1000" b="1" dirty="0" err="1"/>
              <a:t>nbi</a:t>
            </a:r>
            <a:r>
              <a:rPr lang="en-IE" sz="1000" b="1" dirty="0"/>
              <a:t>/</a:t>
            </a:r>
            <a:r>
              <a:rPr lang="en-IE" sz="1000" b="1" dirty="0" err="1"/>
              <a:t>api</a:t>
            </a:r>
            <a:r>
              <a:rPr lang="en-IE" sz="1000" b="1" dirty="0"/>
              <a:t>/v3/service/{</a:t>
            </a:r>
            <a:r>
              <a:rPr lang="en-IE" sz="1000" b="1" dirty="0" err="1"/>
              <a:t>serviceInstanceId</a:t>
            </a:r>
            <a:r>
              <a:rPr lang="en-IE" sz="1000" b="1" dirty="0"/>
              <a:t>}</a:t>
            </a:r>
            <a:endParaRPr lang="en-US" sz="1000" b="1" dirty="0"/>
          </a:p>
        </p:txBody>
      </p:sp>
      <p:cxnSp>
        <p:nvCxnSpPr>
          <p:cNvPr id="34" name="Straight Connector 33"/>
          <p:cNvCxnSpPr/>
          <p:nvPr/>
        </p:nvCxnSpPr>
        <p:spPr>
          <a:xfrm flipH="1">
            <a:off x="5415911" y="1456780"/>
            <a:ext cx="12660" cy="50131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1661533" y="1493392"/>
            <a:ext cx="0" cy="4909982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Connector 49"/>
          <p:cNvCxnSpPr/>
          <p:nvPr/>
        </p:nvCxnSpPr>
        <p:spPr>
          <a:xfrm>
            <a:off x="8110040" y="1456780"/>
            <a:ext cx="0" cy="5013171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1" name="Straight Connector 50"/>
          <p:cNvCxnSpPr/>
          <p:nvPr/>
        </p:nvCxnSpPr>
        <p:spPr>
          <a:xfrm>
            <a:off x="10617823" y="1462386"/>
            <a:ext cx="0" cy="4940989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3" name="Rounded Rectangle 62"/>
          <p:cNvSpPr/>
          <p:nvPr/>
        </p:nvSpPr>
        <p:spPr>
          <a:xfrm>
            <a:off x="5438876" y="1797864"/>
            <a:ext cx="6755101" cy="2713233"/>
          </a:xfrm>
          <a:prstGeom prst="roundRect">
            <a:avLst/>
          </a:prstGeom>
          <a:solidFill>
            <a:srgbClr val="00B0F0">
              <a:alpha val="15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799" dirty="0"/>
          </a:p>
        </p:txBody>
      </p:sp>
      <p:sp>
        <p:nvSpPr>
          <p:cNvPr id="66" name="TextBox 65"/>
          <p:cNvSpPr txBox="1"/>
          <p:nvPr/>
        </p:nvSpPr>
        <p:spPr>
          <a:xfrm>
            <a:off x="10211476" y="1179889"/>
            <a:ext cx="711107" cy="27689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/>
              <a:t>A&amp;AI</a:t>
            </a:r>
            <a:endParaRPr lang="en-US" sz="1200" dirty="0"/>
          </a:p>
        </p:txBody>
      </p:sp>
      <p:sp>
        <p:nvSpPr>
          <p:cNvPr id="70" name="TextBox 69"/>
          <p:cNvSpPr txBox="1"/>
          <p:nvPr/>
        </p:nvSpPr>
        <p:spPr>
          <a:xfrm>
            <a:off x="4514290" y="1210895"/>
            <a:ext cx="1930149" cy="27689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/>
              <a:t>External API</a:t>
            </a:r>
            <a:endParaRPr lang="en-US" sz="1200" dirty="0"/>
          </a:p>
        </p:txBody>
      </p:sp>
      <p:sp>
        <p:nvSpPr>
          <p:cNvPr id="71" name="TextBox 70"/>
          <p:cNvSpPr txBox="1"/>
          <p:nvPr/>
        </p:nvSpPr>
        <p:spPr>
          <a:xfrm>
            <a:off x="645666" y="1247507"/>
            <a:ext cx="1930149" cy="27689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/>
              <a:t>BSS</a:t>
            </a:r>
            <a:endParaRPr lang="en-US" sz="1200" dirty="0"/>
          </a:p>
        </p:txBody>
      </p:sp>
      <p:sp>
        <p:nvSpPr>
          <p:cNvPr id="72" name="TextBox 71"/>
          <p:cNvSpPr txBox="1"/>
          <p:nvPr/>
        </p:nvSpPr>
        <p:spPr>
          <a:xfrm>
            <a:off x="6937107" y="934996"/>
            <a:ext cx="2438083" cy="3691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799" dirty="0"/>
              <a:t>ONAP</a:t>
            </a:r>
            <a:endParaRPr lang="en-US" sz="1799" dirty="0"/>
          </a:p>
        </p:txBody>
      </p:sp>
      <p:sp>
        <p:nvSpPr>
          <p:cNvPr id="85" name="TextBox 84"/>
          <p:cNvSpPr txBox="1"/>
          <p:nvPr/>
        </p:nvSpPr>
        <p:spPr>
          <a:xfrm>
            <a:off x="146482" y="2638349"/>
            <a:ext cx="1445543" cy="27073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The BSS can access ONAP to view </a:t>
            </a:r>
            <a:r>
              <a:rPr lang="en-IE" sz="1000" b="1" dirty="0" smtClean="0"/>
              <a:t>service </a:t>
            </a:r>
            <a:r>
              <a:rPr lang="en-IE" sz="1000" b="1" dirty="0"/>
              <a:t>i</a:t>
            </a:r>
            <a:r>
              <a:rPr lang="en-IE" sz="1000" b="1" dirty="0" smtClean="0"/>
              <a:t>nstance data </a:t>
            </a:r>
            <a:r>
              <a:rPr lang="en-IE" sz="1000" b="1" dirty="0"/>
              <a:t>in relation to Service created as a result of Service Orders. This can allow a BSS to provide details on a Customer Service Instance direct to the Customer via a Self-Service. Information can include current Service Instance State, history on which Service Specification version was used to instantiate the service. </a:t>
            </a:r>
          </a:p>
        </p:txBody>
      </p:sp>
      <p:sp>
        <p:nvSpPr>
          <p:cNvPr id="88" name="TextBox 87"/>
          <p:cNvSpPr txBox="1"/>
          <p:nvPr/>
        </p:nvSpPr>
        <p:spPr>
          <a:xfrm>
            <a:off x="10567029" y="2781251"/>
            <a:ext cx="1652239" cy="86143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ONAP validates the Service Instance Id exists in A&amp;AI and retrieves the corresponding service Instance details.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3978" y="1788797"/>
            <a:ext cx="1133032" cy="866437"/>
          </a:xfrm>
          <a:prstGeom prst="rect">
            <a:avLst/>
          </a:prstGeom>
        </p:spPr>
      </p:pic>
      <p:cxnSp>
        <p:nvCxnSpPr>
          <p:cNvPr id="46" name="Straight Connector 45"/>
          <p:cNvCxnSpPr/>
          <p:nvPr/>
        </p:nvCxnSpPr>
        <p:spPr>
          <a:xfrm>
            <a:off x="9309223" y="1439631"/>
            <a:ext cx="0" cy="5030320"/>
          </a:xfrm>
          <a:prstGeom prst="line">
            <a:avLst/>
          </a:prstGeom>
          <a:ln w="254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TextBox 46"/>
          <p:cNvSpPr txBox="1"/>
          <p:nvPr/>
        </p:nvSpPr>
        <p:spPr>
          <a:xfrm>
            <a:off x="8990765" y="1174283"/>
            <a:ext cx="711107" cy="276891"/>
          </a:xfrm>
          <a:prstGeom prst="rect">
            <a:avLst/>
          </a:prstGeom>
          <a:solidFill>
            <a:srgbClr val="FFFF99"/>
          </a:solidFill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IE" sz="1200" dirty="0"/>
              <a:t>SDC</a:t>
            </a:r>
            <a:endParaRPr lang="en-US" sz="1200" dirty="0"/>
          </a:p>
        </p:txBody>
      </p:sp>
      <p:sp>
        <p:nvSpPr>
          <p:cNvPr id="56" name="TextBox 55"/>
          <p:cNvSpPr txBox="1"/>
          <p:nvPr/>
        </p:nvSpPr>
        <p:spPr>
          <a:xfrm>
            <a:off x="2193376" y="2529987"/>
            <a:ext cx="3544716" cy="2461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Return Service Instance Details</a:t>
            </a:r>
            <a:endParaRPr lang="en-US" sz="1000" b="1" dirty="0"/>
          </a:p>
        </p:txBody>
      </p:sp>
      <p:cxnSp>
        <p:nvCxnSpPr>
          <p:cNvPr id="41" name="Straight Arrow Connector 40"/>
          <p:cNvCxnSpPr/>
          <p:nvPr/>
        </p:nvCxnSpPr>
        <p:spPr>
          <a:xfrm flipH="1" flipV="1">
            <a:off x="5438876" y="2460392"/>
            <a:ext cx="5171211" cy="37465"/>
          </a:xfrm>
          <a:prstGeom prst="straightConnector1">
            <a:avLst/>
          </a:prstGeom>
          <a:ln>
            <a:headEnd type="arrow"/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TextBox 41"/>
          <p:cNvSpPr txBox="1"/>
          <p:nvPr/>
        </p:nvSpPr>
        <p:spPr>
          <a:xfrm>
            <a:off x="5405606" y="2046249"/>
            <a:ext cx="5253221" cy="3999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sz="1000" b="1" dirty="0"/>
              <a:t>GET /business/customers/customer/{global-customer-id}/service-subscriptions/service-subscription/{service-type}/service-instances/service-instance/{service-instance-id}</a:t>
            </a:r>
            <a:endParaRPr lang="en-US" sz="1000" b="1" dirty="0"/>
          </a:p>
        </p:txBody>
      </p:sp>
      <p:cxnSp>
        <p:nvCxnSpPr>
          <p:cNvPr id="43" name="Straight Arrow Connector 42"/>
          <p:cNvCxnSpPr/>
          <p:nvPr/>
        </p:nvCxnSpPr>
        <p:spPr>
          <a:xfrm flipH="1">
            <a:off x="1675242" y="2781313"/>
            <a:ext cx="3754377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009360" y="1899064"/>
            <a:ext cx="783055" cy="871566"/>
          </a:xfrm>
          <a:prstGeom prst="rect">
            <a:avLst/>
          </a:prstGeom>
        </p:spPr>
      </p:pic>
      <p:cxnSp>
        <p:nvCxnSpPr>
          <p:cNvPr id="31" name="Straight Arrow Connector 30"/>
          <p:cNvCxnSpPr/>
          <p:nvPr/>
        </p:nvCxnSpPr>
        <p:spPr>
          <a:xfrm flipH="1">
            <a:off x="5438876" y="2655233"/>
            <a:ext cx="5171211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Box 32"/>
          <p:cNvSpPr txBox="1"/>
          <p:nvPr/>
        </p:nvSpPr>
        <p:spPr>
          <a:xfrm>
            <a:off x="5495871" y="2786920"/>
            <a:ext cx="3794035" cy="16305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/>
              <a:t>{ </a:t>
            </a:r>
          </a:p>
          <a:p>
            <a:r>
              <a:rPr lang="en-US" sz="1000" dirty="0"/>
              <a:t>"service-instance-id": " c0c28751-97d3-42d5-ae01-77566dc533dc ",</a:t>
            </a:r>
          </a:p>
          <a:p>
            <a:r>
              <a:rPr lang="en-US" sz="1000" dirty="0"/>
              <a:t>  "service-instance-name": " SOTNVPNInfra-onap-11 ",</a:t>
            </a:r>
          </a:p>
          <a:p>
            <a:r>
              <a:rPr lang="en-US" sz="1000" dirty="0"/>
              <a:t>  "environment-context": "</a:t>
            </a:r>
            <a:r>
              <a:rPr lang="en-US" sz="1000" dirty="0" err="1"/>
              <a:t>General_Revenue</a:t>
            </a:r>
            <a:r>
              <a:rPr lang="en-US" sz="1000" dirty="0"/>
              <a:t>-Bearing",</a:t>
            </a:r>
          </a:p>
          <a:p>
            <a:r>
              <a:rPr lang="en-US" sz="1000" dirty="0"/>
              <a:t>  "workload-context": "Production",</a:t>
            </a:r>
          </a:p>
          <a:p>
            <a:r>
              <a:rPr lang="en-US" sz="1000" dirty="0"/>
              <a:t>   "model-invariant-id": "f3ec9092-5c98-41f1-9fea-96be80abd064",</a:t>
            </a:r>
          </a:p>
          <a:p>
            <a:r>
              <a:rPr lang="en-US" sz="1000" dirty="0"/>
              <a:t>   "model-version-id": " 462f84e5-f0e5-44c5-ab95-38fb4bf77064 ",</a:t>
            </a:r>
          </a:p>
          <a:p>
            <a:r>
              <a:rPr lang="en-US" sz="1000" dirty="0"/>
              <a:t>    "orchestration-status": "Active",</a:t>
            </a:r>
          </a:p>
          <a:p>
            <a:r>
              <a:rPr lang="en-IE" sz="1000" dirty="0"/>
              <a:t>         ………..</a:t>
            </a:r>
            <a:endParaRPr lang="en-US" sz="1000" dirty="0"/>
          </a:p>
          <a:p>
            <a:r>
              <a:rPr lang="en-IE" sz="1000" dirty="0"/>
              <a:t> </a:t>
            </a:r>
            <a:r>
              <a:rPr lang="en-US" sz="1000" dirty="0"/>
              <a:t>}</a:t>
            </a:r>
          </a:p>
        </p:txBody>
      </p:sp>
      <p:sp>
        <p:nvSpPr>
          <p:cNvPr id="36" name="TextBox 35"/>
          <p:cNvSpPr txBox="1"/>
          <p:nvPr/>
        </p:nvSpPr>
        <p:spPr>
          <a:xfrm>
            <a:off x="5827126" y="4649049"/>
            <a:ext cx="227458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IE" dirty="0" smtClean="0">
                <a:solidFill>
                  <a:srgbClr val="FF0000"/>
                </a:solidFill>
              </a:rPr>
              <a:t>Supported in Casablanca</a:t>
            </a:r>
            <a:endParaRPr lang="en-US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1114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16988</TotalTime>
  <Words>1588</Words>
  <Application>Microsoft Office PowerPoint</Application>
  <PresentationFormat>Widescreen</PresentationFormat>
  <Paragraphs>256</Paragraphs>
  <Slides>10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11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22" baseType="lpstr">
      <vt:lpstr>Microsoft YaHei</vt:lpstr>
      <vt:lpstr>宋体</vt:lpstr>
      <vt:lpstr>.AppleSystemUIFont</vt:lpstr>
      <vt:lpstr>Arial</vt:lpstr>
      <vt:lpstr>Calibri</vt:lpstr>
      <vt:lpstr>Corbel</vt:lpstr>
      <vt:lpstr>DengXian</vt:lpstr>
      <vt:lpstr>DengXian Light</vt:lpstr>
      <vt:lpstr>Helvetica Neue Light</vt:lpstr>
      <vt:lpstr>Vodafone Rg</vt:lpstr>
      <vt:lpstr>Wingdings</vt:lpstr>
      <vt:lpstr>Office Theme</vt:lpstr>
      <vt:lpstr>ONAP External API Framework  Dublin Proposed Service Catalog Enhancement</vt:lpstr>
      <vt:lpstr>Service Catalog API  Enhancement </vt:lpstr>
      <vt:lpstr>Simplification of Service Catalog API Payload</vt:lpstr>
      <vt:lpstr>CSAR parsing to extract Service Inputs</vt:lpstr>
      <vt:lpstr>PowerPoint Presentation</vt:lpstr>
      <vt:lpstr>PowerPoint Presentation</vt:lpstr>
      <vt:lpstr>ServiceSpecification API Replies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Adrian OSullivan</cp:lastModifiedBy>
  <cp:revision>349</cp:revision>
  <dcterms:created xsi:type="dcterms:W3CDTF">2017-02-27T16:23:08Z</dcterms:created>
  <dcterms:modified xsi:type="dcterms:W3CDTF">2018-12-11T13:54:44Z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readonly">
    <vt:lpwstr/>
  </property>
  <property fmtid="{D5CDD505-2E9C-101B-9397-08002B2CF9AE}" pid="3" name="_change">
    <vt:lpwstr/>
  </property>
  <property fmtid="{D5CDD505-2E9C-101B-9397-08002B2CF9AE}" pid="4" name="_full-control">
    <vt:lpwstr/>
  </property>
  <property fmtid="{D5CDD505-2E9C-101B-9397-08002B2CF9AE}" pid="5" name="sflag">
    <vt:lpwstr>1502996179</vt:lpwstr>
  </property>
</Properties>
</file>