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sldIdLst>
    <p:sldId id="256" r:id="rId2"/>
    <p:sldId id="307" r:id="rId3"/>
    <p:sldId id="305" r:id="rId4"/>
    <p:sldId id="310" r:id="rId5"/>
    <p:sldId id="312" r:id="rId6"/>
    <p:sldId id="311" r:id="rId7"/>
    <p:sldId id="30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8" autoAdjust="0"/>
    <p:restoredTop sz="93814" autoAdjust="0"/>
  </p:normalViewPr>
  <p:slideViewPr>
    <p:cSldViewPr snapToGrid="0" snapToObjects="1">
      <p:cViewPr varScale="1">
        <p:scale>
          <a:sx n="89" d="100"/>
          <a:sy n="89" d="100"/>
        </p:scale>
        <p:origin x="624" y="72"/>
      </p:cViewPr>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10/9/2018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981350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534" y="325439"/>
            <a:ext cx="1017693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534" y="1628776"/>
            <a:ext cx="1017693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4356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6"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onap/sdc-sdc-tosca" TargetMode="External"/><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3600" dirty="0" smtClean="0"/>
              <a:t>ONAP External </a:t>
            </a:r>
            <a:r>
              <a:rPr lang="en-US" sz="3600" dirty="0" smtClean="0"/>
              <a:t>API </a:t>
            </a:r>
            <a:r>
              <a:rPr lang="en-US" sz="3600" dirty="0" err="1" smtClean="0"/>
              <a:t>ServiceSpecification</a:t>
            </a:r>
            <a:r>
              <a:rPr lang="en-US" sz="3600" dirty="0" smtClean="0"/>
              <a:t> Input Schema and </a:t>
            </a:r>
            <a:r>
              <a:rPr lang="en-US" sz="3600" dirty="0" smtClean="0"/>
              <a:t>CSAR </a:t>
            </a:r>
            <a:r>
              <a:rPr lang="en-US" sz="3600" dirty="0" smtClean="0"/>
              <a:t>parsing </a:t>
            </a:r>
            <a:r>
              <a:rPr lang="en-US" sz="3600" dirty="0" smtClean="0"/>
              <a:t>enhancement </a:t>
            </a:r>
            <a:r>
              <a:rPr lang="en-US" sz="3600" dirty="0" smtClean="0"/>
              <a:t>proposal</a:t>
            </a:r>
            <a:br>
              <a:rPr lang="en-US" sz="3600" dirty="0" smtClean="0"/>
            </a:br>
            <a:r>
              <a:rPr lang="en-US" sz="2700" dirty="0" smtClean="0"/>
              <a:t>Related JIRA </a:t>
            </a:r>
            <a:r>
              <a:rPr lang="en-US" sz="3600" dirty="0" smtClean="0"/>
              <a:t>- </a:t>
            </a:r>
            <a:r>
              <a:rPr lang="en-US" sz="2700" dirty="0" smtClean="0"/>
              <a:t>EXTAPI-105</a:t>
            </a:r>
            <a:r>
              <a:rPr lang="en-US" sz="3600" dirty="0" smtClean="0"/>
              <a:t> </a:t>
            </a:r>
            <a:endParaRPr lang="en-US" sz="3600" dirty="0"/>
          </a:p>
        </p:txBody>
      </p:sp>
      <p:sp>
        <p:nvSpPr>
          <p:cNvPr id="5" name="Subtitle 2"/>
          <p:cNvSpPr>
            <a:spLocks noGrp="1"/>
          </p:cNvSpPr>
          <p:nvPr>
            <p:ph type="subTitle" idx="1"/>
          </p:nvPr>
        </p:nvSpPr>
        <p:spPr>
          <a:xfrm>
            <a:off x="4028487" y="5282314"/>
            <a:ext cx="4008788" cy="1217546"/>
          </a:xfrm>
        </p:spPr>
        <p:txBody>
          <a:bodyPr>
            <a:noAutofit/>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sz="1400" dirty="0" smtClean="0"/>
              <a:t>Date : 08/10/2018</a:t>
            </a:r>
          </a:p>
          <a:p>
            <a:pPr algn="ctr"/>
            <a:r>
              <a:rPr lang="en-IE" sz="1400" dirty="0" smtClean="0"/>
              <a:t>Adrian O’Sullivan and Marios Iakovidis</a:t>
            </a:r>
          </a:p>
          <a:p>
            <a:pPr algn="ctr"/>
            <a:r>
              <a:rPr lang="en-IE" sz="1400" dirty="0" smtClean="0"/>
              <a:t> Adrian.Osullivan@Huawei.com</a:t>
            </a:r>
          </a:p>
          <a:p>
            <a:pPr algn="ctr"/>
            <a:r>
              <a:rPr lang="en-IE" sz="1400" dirty="0" smtClean="0"/>
              <a:t>marios.iakovidis@Huawei.com</a:t>
            </a:r>
            <a:endParaRPr lang="en-IE" sz="1400" dirty="0" smtClean="0"/>
          </a:p>
          <a:p>
            <a:pPr algn="ctr"/>
            <a:endParaRPr lang="en-US" sz="1400" dirty="0"/>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807" y="2166"/>
            <a:ext cx="10677894" cy="871537"/>
          </a:xfrm>
        </p:spPr>
        <p:txBody>
          <a:bodyPr>
            <a:normAutofit/>
          </a:bodyPr>
          <a:lstStyle/>
          <a:p>
            <a:r>
              <a:rPr lang="en-IE" dirty="0" smtClean="0"/>
              <a:t>Service </a:t>
            </a:r>
            <a:r>
              <a:rPr lang="en-IE" dirty="0" err="1" smtClean="0"/>
              <a:t>Catalog</a:t>
            </a:r>
            <a:r>
              <a:rPr lang="en-IE" dirty="0" smtClean="0"/>
              <a:t> API </a:t>
            </a:r>
            <a:r>
              <a:rPr lang="en-IE" dirty="0" smtClean="0"/>
              <a:t> </a:t>
            </a:r>
            <a:r>
              <a:rPr lang="en-IE" dirty="0" smtClean="0"/>
              <a:t>Enhancement Proposal</a:t>
            </a:r>
            <a:endParaRPr lang="en-US" dirty="0"/>
          </a:p>
        </p:txBody>
      </p:sp>
      <p:sp>
        <p:nvSpPr>
          <p:cNvPr id="108" name="TextBox 107"/>
          <p:cNvSpPr txBox="1"/>
          <p:nvPr/>
        </p:nvSpPr>
        <p:spPr>
          <a:xfrm>
            <a:off x="1717290" y="3946566"/>
            <a:ext cx="1287450" cy="276999"/>
          </a:xfrm>
          <a:prstGeom prst="rect">
            <a:avLst/>
          </a:prstGeom>
          <a:noFill/>
        </p:spPr>
        <p:txBody>
          <a:bodyPr wrap="square" rtlCol="0">
            <a:spAutoFit/>
          </a:bodyPr>
          <a:lstStyle/>
          <a:p>
            <a:pPr algn="ctr" fontAlgn="base">
              <a:spcBef>
                <a:spcPct val="0"/>
              </a:spcBef>
              <a:spcAft>
                <a:spcPct val="0"/>
              </a:spcAft>
            </a:pPr>
            <a:endParaRPr lang="en-IE" sz="1200" dirty="0" smtClean="0">
              <a:solidFill>
                <a:srgbClr val="0070C0"/>
              </a:solidFill>
              <a:latin typeface="Vodafone Rg"/>
              <a:ea typeface="宋体" charset="-122"/>
            </a:endParaRPr>
          </a:p>
        </p:txBody>
      </p:sp>
      <p:cxnSp>
        <p:nvCxnSpPr>
          <p:cNvPr id="111" name="Straight Arrow Connector 110"/>
          <p:cNvCxnSpPr/>
          <p:nvPr/>
        </p:nvCxnSpPr>
        <p:spPr bwMode="auto">
          <a:xfrm>
            <a:off x="203231" y="1543394"/>
            <a:ext cx="1" cy="860263"/>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TextBox 111"/>
          <p:cNvSpPr txBox="1"/>
          <p:nvPr/>
        </p:nvSpPr>
        <p:spPr>
          <a:xfrm>
            <a:off x="47490" y="1746623"/>
            <a:ext cx="3726066" cy="369332"/>
          </a:xfrm>
          <a:prstGeom prst="rect">
            <a:avLst/>
          </a:prstGeom>
          <a:noFill/>
        </p:spPr>
        <p:txBody>
          <a:bodyPr wrap="square" rtlCol="0">
            <a:spAutoFit/>
          </a:bodyPr>
          <a:lstStyle/>
          <a:p>
            <a:pPr algn="ctr" fontAlgn="base">
              <a:spcBef>
                <a:spcPct val="0"/>
              </a:spcBef>
              <a:spcAft>
                <a:spcPct val="0"/>
              </a:spcAft>
            </a:pPr>
            <a:r>
              <a:rPr lang="en-IE" sz="900" b="1" dirty="0" smtClean="0">
                <a:solidFill>
                  <a:prstClr val="black"/>
                </a:solidFill>
                <a:latin typeface="Vodafone Rg"/>
                <a:ea typeface="宋体" charset="-122"/>
              </a:rPr>
              <a:t>Query L2 Service </a:t>
            </a:r>
            <a:r>
              <a:rPr lang="en-IE" sz="900" b="1" dirty="0" err="1" smtClean="0">
                <a:solidFill>
                  <a:prstClr val="black"/>
                </a:solidFill>
                <a:latin typeface="Vodafone Rg"/>
                <a:ea typeface="宋体" charset="-122"/>
              </a:rPr>
              <a:t>Catalog</a:t>
            </a:r>
            <a:r>
              <a:rPr lang="en-IE" sz="900" b="1" dirty="0" smtClean="0">
                <a:solidFill>
                  <a:prstClr val="black"/>
                </a:solidFill>
                <a:latin typeface="Vodafone Rg"/>
                <a:ea typeface="宋体" charset="-122"/>
              </a:rPr>
              <a:t> (TMF633)</a:t>
            </a:r>
          </a:p>
          <a:p>
            <a:pPr algn="ctr" fontAlgn="base">
              <a:spcBef>
                <a:spcPct val="0"/>
              </a:spcBef>
              <a:spcAft>
                <a:spcPct val="0"/>
              </a:spcAft>
            </a:pPr>
            <a:r>
              <a:rPr lang="en-IE" sz="900" b="1" dirty="0"/>
              <a:t>HTTP GET  </a:t>
            </a:r>
            <a:r>
              <a:rPr lang="en-US" sz="900" b="1" dirty="0"/>
              <a:t>https://{api_url}/</a:t>
            </a:r>
            <a:r>
              <a:rPr lang="en-US" sz="900" b="1" dirty="0" smtClean="0"/>
              <a:t>nbi/api/v3/serviceSpecification</a:t>
            </a:r>
            <a:r>
              <a:rPr lang="en-US" sz="900" b="1" dirty="0" smtClean="0"/>
              <a:t>/{uuid} </a:t>
            </a:r>
            <a:endParaRPr lang="en-US" sz="900" b="1" dirty="0" smtClean="0">
              <a:solidFill>
                <a:prstClr val="black"/>
              </a:solidFill>
              <a:latin typeface="Vodafone Rg"/>
              <a:ea typeface="宋体" charset="-122"/>
            </a:endParaRPr>
          </a:p>
        </p:txBody>
      </p:sp>
      <p:sp>
        <p:nvSpPr>
          <p:cNvPr id="113" name="TextBox 112"/>
          <p:cNvSpPr txBox="1"/>
          <p:nvPr/>
        </p:nvSpPr>
        <p:spPr>
          <a:xfrm>
            <a:off x="120386" y="3973773"/>
            <a:ext cx="3193807" cy="600164"/>
          </a:xfrm>
          <a:prstGeom prst="rect">
            <a:avLst/>
          </a:prstGeom>
          <a:noFill/>
        </p:spPr>
        <p:txBody>
          <a:bodyPr wrap="square" rtlCol="0">
            <a:spAutoFit/>
          </a:bodyPr>
          <a:lstStyle/>
          <a:p>
            <a:pPr algn="ctr" fontAlgn="base">
              <a:spcBef>
                <a:spcPct val="0"/>
              </a:spcBef>
              <a:spcAft>
                <a:spcPct val="0"/>
              </a:spcAft>
            </a:pPr>
            <a:r>
              <a:rPr lang="en-US" sz="1100" b="1" dirty="0"/>
              <a:t>GET {{</a:t>
            </a:r>
            <a:r>
              <a:rPr lang="en-US" sz="1100" b="1" dirty="0" err="1"/>
              <a:t>url</a:t>
            </a:r>
            <a:r>
              <a:rPr lang="en-US" sz="1100" b="1" dirty="0"/>
              <a:t>}}/</a:t>
            </a:r>
            <a:r>
              <a:rPr lang="en-US" sz="1100" b="1" dirty="0" err="1" smtClean="0"/>
              <a:t>sdc</a:t>
            </a:r>
            <a:r>
              <a:rPr lang="en-US" sz="1100" b="1" dirty="0" smtClean="0"/>
              <a:t>/v1/catalog/services/{id}/</a:t>
            </a:r>
            <a:r>
              <a:rPr lang="en-US" sz="1100" b="1" dirty="0" err="1" smtClean="0"/>
              <a:t>toscaModel</a:t>
            </a:r>
            <a:r>
              <a:rPr lang="en-US" sz="1100" b="1" dirty="0" smtClean="0"/>
              <a:t> called every time</a:t>
            </a:r>
            <a:endParaRPr lang="en-IE" sz="1100" b="1" dirty="0">
              <a:solidFill>
                <a:srgbClr val="0070C0"/>
              </a:solidFill>
              <a:latin typeface="Vodafone Rg"/>
              <a:ea typeface="宋体" charset="-122"/>
            </a:endParaRPr>
          </a:p>
        </p:txBody>
      </p:sp>
      <p:cxnSp>
        <p:nvCxnSpPr>
          <p:cNvPr id="115" name="Straight Arrow Connector 114"/>
          <p:cNvCxnSpPr/>
          <p:nvPr/>
        </p:nvCxnSpPr>
        <p:spPr bwMode="auto">
          <a:xfrm>
            <a:off x="4386096" y="1546545"/>
            <a:ext cx="0" cy="175445"/>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Straight Arrow Connector 115"/>
          <p:cNvCxnSpPr/>
          <p:nvPr/>
        </p:nvCxnSpPr>
        <p:spPr bwMode="auto">
          <a:xfrm>
            <a:off x="4386096" y="1140760"/>
            <a:ext cx="0" cy="235432"/>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7" name="TextBox 116"/>
          <p:cNvSpPr txBox="1"/>
          <p:nvPr/>
        </p:nvSpPr>
        <p:spPr>
          <a:xfrm>
            <a:off x="5440688" y="1460446"/>
            <a:ext cx="1555989" cy="400110"/>
          </a:xfrm>
          <a:prstGeom prst="rect">
            <a:avLst/>
          </a:prstGeom>
          <a:noFill/>
        </p:spPr>
        <p:txBody>
          <a:bodyPr wrap="square" rtlCol="0">
            <a:spAutoFit/>
          </a:bodyPr>
          <a:lstStyle/>
          <a:p>
            <a:pPr algn="ctr" fontAlgn="base">
              <a:spcBef>
                <a:spcPct val="0"/>
              </a:spcBef>
              <a:spcAft>
                <a:spcPct val="0"/>
              </a:spcAft>
            </a:pPr>
            <a:r>
              <a:rPr lang="en-IE" sz="1000" dirty="0" smtClean="0">
                <a:solidFill>
                  <a:prstClr val="black"/>
                </a:solidFill>
                <a:latin typeface="Vodafone Rg"/>
                <a:ea typeface="宋体" charset="-122"/>
              </a:rPr>
              <a:t>ONAP Platform</a:t>
            </a:r>
          </a:p>
          <a:p>
            <a:pPr algn="ctr" fontAlgn="base">
              <a:spcBef>
                <a:spcPct val="0"/>
              </a:spcBef>
              <a:spcAft>
                <a:spcPct val="0"/>
              </a:spcAft>
            </a:pPr>
            <a:r>
              <a:rPr lang="en-IE" sz="1000" dirty="0" smtClean="0">
                <a:solidFill>
                  <a:prstClr val="black"/>
                </a:solidFill>
                <a:latin typeface="Vodafone Rg"/>
                <a:ea typeface="宋体" charset="-122"/>
              </a:rPr>
              <a:t>Internal APIs </a:t>
            </a:r>
            <a:endParaRPr lang="en-US" sz="1000" dirty="0">
              <a:solidFill>
                <a:prstClr val="black"/>
              </a:solidFill>
              <a:latin typeface="Vodafone Rg"/>
              <a:ea typeface="宋体" charset="-122"/>
            </a:endParaRPr>
          </a:p>
        </p:txBody>
      </p:sp>
      <p:sp>
        <p:nvSpPr>
          <p:cNvPr id="118" name="TextBox 117"/>
          <p:cNvSpPr txBox="1"/>
          <p:nvPr/>
        </p:nvSpPr>
        <p:spPr>
          <a:xfrm>
            <a:off x="5637774" y="1073174"/>
            <a:ext cx="1349501" cy="400110"/>
          </a:xfrm>
          <a:prstGeom prst="rect">
            <a:avLst/>
          </a:prstGeom>
          <a:noFill/>
        </p:spPr>
        <p:txBody>
          <a:bodyPr wrap="square" rtlCol="0">
            <a:spAutoFit/>
          </a:bodyPr>
          <a:lstStyle/>
          <a:p>
            <a:pPr algn="ctr" fontAlgn="base">
              <a:spcBef>
                <a:spcPct val="0"/>
              </a:spcBef>
              <a:spcAft>
                <a:spcPct val="0"/>
              </a:spcAft>
            </a:pPr>
            <a:r>
              <a:rPr lang="en-IE" sz="1000" dirty="0" smtClean="0">
                <a:solidFill>
                  <a:prstClr val="black"/>
                </a:solidFill>
                <a:latin typeface="Vodafone Rg"/>
                <a:ea typeface="宋体" charset="-122"/>
              </a:rPr>
              <a:t> TMF/MEF LEGATO External Open APIs</a:t>
            </a:r>
          </a:p>
        </p:txBody>
      </p:sp>
      <p:cxnSp>
        <p:nvCxnSpPr>
          <p:cNvPr id="122" name="Straight Arrow Connector 121"/>
          <p:cNvCxnSpPr/>
          <p:nvPr/>
        </p:nvCxnSpPr>
        <p:spPr bwMode="auto">
          <a:xfrm>
            <a:off x="209235" y="3465799"/>
            <a:ext cx="0" cy="1058122"/>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TextBox 134"/>
          <p:cNvSpPr txBox="1"/>
          <p:nvPr/>
        </p:nvSpPr>
        <p:spPr>
          <a:xfrm>
            <a:off x="372963" y="5907950"/>
            <a:ext cx="2336281" cy="369332"/>
          </a:xfrm>
          <a:prstGeom prst="rect">
            <a:avLst/>
          </a:prstGeom>
          <a:noFill/>
        </p:spPr>
        <p:txBody>
          <a:bodyPr wrap="none" rtlCol="0">
            <a:spAutoFit/>
          </a:bodyPr>
          <a:lstStyle/>
          <a:p>
            <a:r>
              <a:rPr lang="en-IE" dirty="0" smtClean="0"/>
              <a:t>ONAP </a:t>
            </a:r>
            <a:r>
              <a:rPr lang="en-IE" dirty="0" smtClean="0"/>
              <a:t>Casablanca</a:t>
            </a:r>
            <a:r>
              <a:rPr lang="en-IE" dirty="0" smtClean="0"/>
              <a:t> </a:t>
            </a:r>
            <a:r>
              <a:rPr lang="en-IE" dirty="0" smtClean="0"/>
              <a:t>Flow</a:t>
            </a:r>
            <a:endParaRPr lang="en-US" dirty="0"/>
          </a:p>
        </p:txBody>
      </p:sp>
      <p:pic>
        <p:nvPicPr>
          <p:cNvPr id="141" name="Picture 1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2755" y="1140760"/>
            <a:ext cx="782646" cy="313910"/>
          </a:xfrm>
          <a:prstGeom prst="rect">
            <a:avLst/>
          </a:prstGeom>
          <a:noFill/>
          <a:ln w="9525" cap="flat" cmpd="sng" algn="ctr">
            <a:solidFill>
              <a:srgbClr val="FFFFFF">
                <a:lumMod val="50000"/>
              </a:srgbClr>
            </a:solidFill>
            <a:prstDash val="sysDot"/>
            <a:headEnd type="triangle" w="med" len="med"/>
            <a:tailEnd type="triangle" w="med" len="med"/>
          </a:ln>
          <a:effectLst/>
        </p:spPr>
      </p:pic>
      <p:sp>
        <p:nvSpPr>
          <p:cNvPr id="142" name="TextBox 141"/>
          <p:cNvSpPr txBox="1"/>
          <p:nvPr/>
        </p:nvSpPr>
        <p:spPr>
          <a:xfrm>
            <a:off x="4009026" y="1987738"/>
            <a:ext cx="4017540" cy="4801314"/>
          </a:xfrm>
          <a:prstGeom prst="rect">
            <a:avLst/>
          </a:prstGeom>
          <a:noFill/>
        </p:spPr>
        <p:txBody>
          <a:bodyPr wrap="square" rtlCol="0">
            <a:spAutoFit/>
          </a:bodyPr>
          <a:lstStyle/>
          <a:p>
            <a:r>
              <a:rPr lang="en-IE" sz="1600" b="1" dirty="0" smtClean="0"/>
              <a:t>Currently :</a:t>
            </a:r>
            <a:r>
              <a:rPr lang="en-IE" sz="1600" dirty="0" smtClean="0"/>
              <a:t> ONAP External API Framework</a:t>
            </a:r>
          </a:p>
          <a:p>
            <a:r>
              <a:rPr lang="en-IE" sz="1600" dirty="0" smtClean="0"/>
              <a:t>Uploads the full TOSCA CSAR file from SDC to extract </a:t>
            </a:r>
            <a:r>
              <a:rPr lang="en-IE" sz="1600" dirty="0" err="1" smtClean="0"/>
              <a:t>ServiceCharacteristics</a:t>
            </a:r>
            <a:r>
              <a:rPr lang="en-IE" sz="1600" dirty="0" smtClean="0"/>
              <a:t> from the TOSCA.</a:t>
            </a:r>
          </a:p>
          <a:p>
            <a:r>
              <a:rPr lang="en-IE" sz="1600" dirty="0" smtClean="0"/>
              <a:t>This uploading of the full CSAR to extract the Service Characteristics is repeated </a:t>
            </a:r>
            <a:r>
              <a:rPr lang="en-IE" sz="1600" dirty="0" smtClean="0"/>
              <a:t>every time </a:t>
            </a:r>
            <a:r>
              <a:rPr lang="en-IE" sz="1600" dirty="0" smtClean="0"/>
              <a:t>the Service </a:t>
            </a:r>
            <a:r>
              <a:rPr lang="en-IE" sz="1600" dirty="0" err="1" smtClean="0"/>
              <a:t>Catalog</a:t>
            </a:r>
            <a:r>
              <a:rPr lang="en-IE" sz="1600" dirty="0" smtClean="0"/>
              <a:t> API is </a:t>
            </a:r>
            <a:r>
              <a:rPr lang="en-IE" sz="1600" dirty="0" smtClean="0"/>
              <a:t>called for this </a:t>
            </a:r>
            <a:r>
              <a:rPr lang="en-IE" sz="1600" dirty="0" err="1" smtClean="0"/>
              <a:t>uuid</a:t>
            </a:r>
            <a:r>
              <a:rPr lang="en-IE" sz="1600" dirty="0" smtClean="0"/>
              <a:t> </a:t>
            </a:r>
            <a:r>
              <a:rPr lang="en-IE" sz="1600" dirty="0" smtClean="0"/>
              <a:t>which is a waste of resources </a:t>
            </a:r>
            <a:r>
              <a:rPr lang="en-IE" sz="1600" dirty="0" smtClean="0"/>
              <a:t>the distributed </a:t>
            </a:r>
            <a:r>
              <a:rPr lang="en-IE" sz="1600" dirty="0" err="1" smtClean="0"/>
              <a:t>ServiceSpecification</a:t>
            </a:r>
            <a:r>
              <a:rPr lang="en-IE" sz="1600" dirty="0" smtClean="0"/>
              <a:t> for a specific </a:t>
            </a:r>
            <a:r>
              <a:rPr lang="en-IE" sz="1600" dirty="0" err="1" smtClean="0"/>
              <a:t>uuid</a:t>
            </a:r>
            <a:r>
              <a:rPr lang="en-IE" sz="1600" dirty="0" smtClean="0"/>
              <a:t> </a:t>
            </a:r>
            <a:r>
              <a:rPr lang="en-IE" sz="1600" dirty="0" smtClean="0"/>
              <a:t>does not change</a:t>
            </a:r>
            <a:r>
              <a:rPr lang="en-IE" sz="1600" dirty="0" smtClean="0"/>
              <a:t>.</a:t>
            </a:r>
            <a:endParaRPr lang="en-IE" sz="1600" dirty="0"/>
          </a:p>
          <a:p>
            <a:r>
              <a:rPr lang="en-IE" sz="1600" b="1" dirty="0" smtClean="0"/>
              <a:t>Proposal : </a:t>
            </a:r>
            <a:r>
              <a:rPr lang="en-IE" sz="1600" dirty="0" err="1" smtClean="0"/>
              <a:t>ServiceSpecification</a:t>
            </a:r>
            <a:r>
              <a:rPr lang="en-IE" sz="1600" dirty="0" smtClean="0"/>
              <a:t> </a:t>
            </a:r>
            <a:r>
              <a:rPr lang="en-IE" sz="1600" dirty="0" err="1" smtClean="0"/>
              <a:t>ServiceCharacteristics</a:t>
            </a:r>
            <a:r>
              <a:rPr lang="en-IE" sz="1600" dirty="0" smtClean="0"/>
              <a:t> are extracted from the TOSCA Service Topology from SDC and stored for </a:t>
            </a:r>
            <a:r>
              <a:rPr lang="en-IE" sz="1600" dirty="0" smtClean="0"/>
              <a:t>use future use </a:t>
            </a:r>
            <a:r>
              <a:rPr lang="en-IE" sz="1600" dirty="0" smtClean="0"/>
              <a:t>by EXTAPI. The </a:t>
            </a:r>
            <a:r>
              <a:rPr lang="en-IE" sz="1600" dirty="0" smtClean="0"/>
              <a:t>BSS</a:t>
            </a:r>
            <a:r>
              <a:rPr lang="en-IE" sz="1600" dirty="0" smtClean="0"/>
              <a:t> </a:t>
            </a:r>
            <a:r>
              <a:rPr lang="en-IE" sz="1600" dirty="0" smtClean="0"/>
              <a:t>can simply </a:t>
            </a:r>
            <a:r>
              <a:rPr lang="en-IE" sz="1600" dirty="0" smtClean="0"/>
              <a:t>retrieve the required </a:t>
            </a:r>
            <a:r>
              <a:rPr lang="en-IE" sz="1600" dirty="0" err="1" smtClean="0"/>
              <a:t>ServiceCharacteristics</a:t>
            </a:r>
            <a:r>
              <a:rPr lang="en-IE" sz="1600" dirty="0" smtClean="0"/>
              <a:t> in Swagger </a:t>
            </a:r>
            <a:r>
              <a:rPr lang="en-IE" sz="1600" dirty="0" smtClean="0"/>
              <a:t>format </a:t>
            </a:r>
            <a:r>
              <a:rPr lang="en-IE" sz="1600" dirty="0" smtClean="0"/>
              <a:t>that are required to </a:t>
            </a:r>
            <a:r>
              <a:rPr lang="en-IE" sz="1600" dirty="0" smtClean="0"/>
              <a:t>instantiate a Service Instance  </a:t>
            </a:r>
            <a:r>
              <a:rPr lang="en-IE" sz="1600" dirty="0" smtClean="0"/>
              <a:t>directly from </a:t>
            </a:r>
            <a:r>
              <a:rPr lang="en-IE" sz="1600" dirty="0" smtClean="0"/>
              <a:t>EXTAPI </a:t>
            </a:r>
            <a:r>
              <a:rPr lang="en-IE" sz="1600" dirty="0" smtClean="0"/>
              <a:t>new </a:t>
            </a:r>
            <a:r>
              <a:rPr lang="en-IE" sz="1600" dirty="0" err="1" smtClean="0"/>
              <a:t>specificationInput</a:t>
            </a:r>
            <a:r>
              <a:rPr lang="en-IE" sz="1600" dirty="0" smtClean="0"/>
              <a:t> Schema URL</a:t>
            </a:r>
            <a:r>
              <a:rPr lang="en-IE" sz="1600" dirty="0" smtClean="0"/>
              <a:t>.</a:t>
            </a:r>
          </a:p>
          <a:p>
            <a:endParaRPr lang="en-US" dirty="0"/>
          </a:p>
        </p:txBody>
      </p:sp>
      <p:pic>
        <p:nvPicPr>
          <p:cNvPr id="143" name="Picture 142"/>
          <p:cNvPicPr>
            <a:picLocks noChangeAspect="1"/>
          </p:cNvPicPr>
          <p:nvPr/>
        </p:nvPicPr>
        <p:blipFill>
          <a:blip r:embed="rId3"/>
          <a:stretch>
            <a:fillRect/>
          </a:stretch>
        </p:blipFill>
        <p:spPr>
          <a:xfrm>
            <a:off x="250348" y="3522022"/>
            <a:ext cx="1027522" cy="613976"/>
          </a:xfrm>
          <a:prstGeom prst="rect">
            <a:avLst/>
          </a:prstGeom>
        </p:spPr>
      </p:pic>
      <p:sp>
        <p:nvSpPr>
          <p:cNvPr id="144" name="TextBox 143"/>
          <p:cNvSpPr txBox="1"/>
          <p:nvPr/>
        </p:nvSpPr>
        <p:spPr>
          <a:xfrm>
            <a:off x="413743" y="3716271"/>
            <a:ext cx="670312" cy="369332"/>
          </a:xfrm>
          <a:prstGeom prst="rect">
            <a:avLst/>
          </a:prstGeom>
          <a:noFill/>
        </p:spPr>
        <p:txBody>
          <a:bodyPr wrap="none" rtlCol="0">
            <a:spAutoFit/>
          </a:bodyPr>
          <a:lstStyle/>
          <a:p>
            <a:r>
              <a:rPr lang="en-IE" dirty="0" smtClean="0"/>
              <a:t>CSAR</a:t>
            </a:r>
            <a:endParaRPr lang="en-US" dirty="0"/>
          </a:p>
        </p:txBody>
      </p:sp>
      <p:pic>
        <p:nvPicPr>
          <p:cNvPr id="145" name="Picture 6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33564" y="1543010"/>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ounded Rectangle 33"/>
          <p:cNvSpPr/>
          <p:nvPr/>
        </p:nvSpPr>
        <p:spPr bwMode="auto">
          <a:xfrm>
            <a:off x="53589" y="1179651"/>
            <a:ext cx="3208085" cy="431800"/>
          </a:xfrm>
          <a:prstGeom prst="roundRect">
            <a:avLst/>
          </a:prstGeom>
          <a:solidFill>
            <a:srgbClr val="FFC00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a:solidFill>
                  <a:srgbClr val="FFFFFF"/>
                </a:solidFill>
                <a:latin typeface="Arial" charset="0"/>
                <a:ea typeface="宋体" pitchFamily="2" charset="-122"/>
              </a:rPr>
              <a:t>Business Support Systems</a:t>
            </a:r>
            <a:endParaRPr lang="en-US" b="1" kern="0" dirty="0">
              <a:solidFill>
                <a:srgbClr val="FFFFFF"/>
              </a:solidFill>
              <a:latin typeface="Arial" charset="0"/>
              <a:ea typeface="宋体" pitchFamily="2" charset="-122"/>
            </a:endParaRPr>
          </a:p>
        </p:txBody>
      </p:sp>
      <p:sp>
        <p:nvSpPr>
          <p:cNvPr id="35" name="Rounded Rectangle 34"/>
          <p:cNvSpPr/>
          <p:nvPr/>
        </p:nvSpPr>
        <p:spPr bwMode="auto">
          <a:xfrm>
            <a:off x="44179" y="2427380"/>
            <a:ext cx="3186260" cy="1084262"/>
          </a:xfrm>
          <a:prstGeom prst="roundRect">
            <a:avLst/>
          </a:prstGeom>
          <a:solidFill>
            <a:srgbClr val="0070C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smtClean="0">
                <a:solidFill>
                  <a:srgbClr val="FFFFFF"/>
                </a:solidFill>
                <a:latin typeface="Arial" charset="0"/>
                <a:ea typeface="宋体" pitchFamily="2" charset="-122"/>
              </a:rPr>
              <a:t>External API Framework</a:t>
            </a:r>
            <a:endParaRPr lang="en-US" b="1" kern="0" dirty="0">
              <a:solidFill>
                <a:srgbClr val="FFFFFF"/>
              </a:solidFill>
              <a:latin typeface="Arial" charset="0"/>
              <a:ea typeface="宋体" pitchFamily="2" charset="-122"/>
            </a:endParaRPr>
          </a:p>
        </p:txBody>
      </p:sp>
      <p:sp>
        <p:nvSpPr>
          <p:cNvPr id="40" name="Rounded Rectangle 39"/>
          <p:cNvSpPr/>
          <p:nvPr/>
        </p:nvSpPr>
        <p:spPr bwMode="auto">
          <a:xfrm>
            <a:off x="64501" y="4523921"/>
            <a:ext cx="3186260" cy="1084262"/>
          </a:xfrm>
          <a:prstGeom prst="roundRect">
            <a:avLst/>
          </a:prstGeom>
          <a:solidFill>
            <a:srgbClr val="0070C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smtClean="0">
                <a:solidFill>
                  <a:srgbClr val="FFFFFF"/>
                </a:solidFill>
                <a:latin typeface="Arial" charset="0"/>
                <a:ea typeface="宋体" pitchFamily="2" charset="-122"/>
              </a:rPr>
              <a:t>SDC</a:t>
            </a:r>
            <a:endParaRPr lang="en-US" b="1" kern="0" dirty="0">
              <a:solidFill>
                <a:srgbClr val="FFFFFF"/>
              </a:solidFill>
              <a:latin typeface="Arial" charset="0"/>
              <a:ea typeface="宋体" pitchFamily="2" charset="-122"/>
            </a:endParaRPr>
          </a:p>
        </p:txBody>
      </p:sp>
      <p:sp>
        <p:nvSpPr>
          <p:cNvPr id="10" name="Rectangle 9"/>
          <p:cNvSpPr/>
          <p:nvPr/>
        </p:nvSpPr>
        <p:spPr>
          <a:xfrm>
            <a:off x="4182067" y="1019894"/>
            <a:ext cx="2805208" cy="92154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44179" y="2373651"/>
            <a:ext cx="3751644" cy="34317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6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87723" y="3737423"/>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p:cNvSpPr txBox="1"/>
          <p:nvPr/>
        </p:nvSpPr>
        <p:spPr>
          <a:xfrm>
            <a:off x="9690267" y="3946566"/>
            <a:ext cx="1287450" cy="276999"/>
          </a:xfrm>
          <a:prstGeom prst="rect">
            <a:avLst/>
          </a:prstGeom>
          <a:noFill/>
        </p:spPr>
        <p:txBody>
          <a:bodyPr wrap="square" rtlCol="0">
            <a:spAutoFit/>
          </a:bodyPr>
          <a:lstStyle/>
          <a:p>
            <a:pPr algn="ctr" fontAlgn="base">
              <a:spcBef>
                <a:spcPct val="0"/>
              </a:spcBef>
              <a:spcAft>
                <a:spcPct val="0"/>
              </a:spcAft>
            </a:pPr>
            <a:endParaRPr lang="en-IE" sz="1200" dirty="0" smtClean="0">
              <a:solidFill>
                <a:srgbClr val="0070C0"/>
              </a:solidFill>
              <a:latin typeface="Vodafone Rg"/>
              <a:ea typeface="宋体" charset="-122"/>
            </a:endParaRPr>
          </a:p>
        </p:txBody>
      </p:sp>
      <p:cxnSp>
        <p:nvCxnSpPr>
          <p:cNvPr id="52" name="Straight Arrow Connector 51"/>
          <p:cNvCxnSpPr/>
          <p:nvPr/>
        </p:nvCxnSpPr>
        <p:spPr bwMode="auto">
          <a:xfrm>
            <a:off x="8176208" y="1543394"/>
            <a:ext cx="1" cy="860263"/>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Box 56"/>
          <p:cNvSpPr txBox="1"/>
          <p:nvPr/>
        </p:nvSpPr>
        <p:spPr>
          <a:xfrm>
            <a:off x="8093284" y="5877077"/>
            <a:ext cx="2842638" cy="369332"/>
          </a:xfrm>
          <a:prstGeom prst="rect">
            <a:avLst/>
          </a:prstGeom>
          <a:noFill/>
        </p:spPr>
        <p:txBody>
          <a:bodyPr wrap="none" rtlCol="0">
            <a:spAutoFit/>
          </a:bodyPr>
          <a:lstStyle/>
          <a:p>
            <a:r>
              <a:rPr lang="en-IE" dirty="0" smtClean="0"/>
              <a:t>Proposed ONAP </a:t>
            </a:r>
            <a:r>
              <a:rPr lang="en-IE" dirty="0" smtClean="0"/>
              <a:t>Dublin</a:t>
            </a:r>
            <a:r>
              <a:rPr lang="en-IE" dirty="0" smtClean="0"/>
              <a:t> </a:t>
            </a:r>
            <a:r>
              <a:rPr lang="en-IE" dirty="0" smtClean="0"/>
              <a:t>Flow</a:t>
            </a:r>
            <a:endParaRPr lang="en-US" dirty="0"/>
          </a:p>
        </p:txBody>
      </p:sp>
      <p:sp>
        <p:nvSpPr>
          <p:cNvPr id="60" name="Rounded Rectangle 59"/>
          <p:cNvSpPr/>
          <p:nvPr/>
        </p:nvSpPr>
        <p:spPr bwMode="auto">
          <a:xfrm>
            <a:off x="8026566" y="1179651"/>
            <a:ext cx="3208085" cy="431800"/>
          </a:xfrm>
          <a:prstGeom prst="roundRect">
            <a:avLst/>
          </a:prstGeom>
          <a:solidFill>
            <a:srgbClr val="FFC00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a:solidFill>
                  <a:srgbClr val="FFFFFF"/>
                </a:solidFill>
                <a:latin typeface="Arial" charset="0"/>
                <a:ea typeface="宋体" pitchFamily="2" charset="-122"/>
              </a:rPr>
              <a:t>Business Support Systems</a:t>
            </a:r>
            <a:endParaRPr lang="en-US" b="1" kern="0" dirty="0">
              <a:solidFill>
                <a:srgbClr val="FFFFFF"/>
              </a:solidFill>
              <a:latin typeface="Arial" charset="0"/>
              <a:ea typeface="宋体" pitchFamily="2" charset="-122"/>
            </a:endParaRPr>
          </a:p>
        </p:txBody>
      </p:sp>
      <p:sp>
        <p:nvSpPr>
          <p:cNvPr id="61" name="Rounded Rectangle 60"/>
          <p:cNvSpPr/>
          <p:nvPr/>
        </p:nvSpPr>
        <p:spPr bwMode="auto">
          <a:xfrm>
            <a:off x="8017156" y="2393752"/>
            <a:ext cx="3186260" cy="1084262"/>
          </a:xfrm>
          <a:prstGeom prst="roundRect">
            <a:avLst/>
          </a:prstGeom>
          <a:solidFill>
            <a:srgbClr val="0070C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smtClean="0">
                <a:solidFill>
                  <a:srgbClr val="FFFFFF"/>
                </a:solidFill>
                <a:latin typeface="Arial" charset="0"/>
                <a:ea typeface="宋体" pitchFamily="2" charset="-122"/>
              </a:rPr>
              <a:t>External API Framework</a:t>
            </a:r>
            <a:endParaRPr lang="en-US" b="1" kern="0" dirty="0">
              <a:solidFill>
                <a:srgbClr val="FFFFFF"/>
              </a:solidFill>
              <a:latin typeface="Arial" charset="0"/>
              <a:ea typeface="宋体" pitchFamily="2" charset="-122"/>
            </a:endParaRPr>
          </a:p>
        </p:txBody>
      </p:sp>
      <p:sp>
        <p:nvSpPr>
          <p:cNvPr id="62" name="Rounded Rectangle 61"/>
          <p:cNvSpPr/>
          <p:nvPr/>
        </p:nvSpPr>
        <p:spPr bwMode="auto">
          <a:xfrm>
            <a:off x="8037478" y="4523921"/>
            <a:ext cx="3186260" cy="1084262"/>
          </a:xfrm>
          <a:prstGeom prst="roundRect">
            <a:avLst/>
          </a:prstGeom>
          <a:solidFill>
            <a:srgbClr val="0070C0"/>
          </a:solidFill>
          <a:ln w="9525">
            <a:solidFill>
              <a:sysClr val="windowText" lastClr="000000"/>
            </a:solidFill>
          </a:ln>
          <a:effectLst/>
          <a:extLst/>
        </p:spPr>
        <p:txBody>
          <a:bodyPr anchor="ctr"/>
          <a:lstStyle/>
          <a:p>
            <a:pPr algn="ctr" eaLnBrk="1" fontAlgn="auto" hangingPunct="1">
              <a:spcBef>
                <a:spcPts val="0"/>
              </a:spcBef>
              <a:spcAft>
                <a:spcPts val="0"/>
              </a:spcAft>
              <a:buClr>
                <a:srgbClr val="CC9900"/>
              </a:buClr>
              <a:buFont typeface="Wingdings" pitchFamily="2" charset="2"/>
              <a:buNone/>
              <a:defRPr/>
            </a:pPr>
            <a:r>
              <a:rPr lang="en-AU" b="1" kern="0" dirty="0" smtClean="0">
                <a:solidFill>
                  <a:srgbClr val="FFFFFF"/>
                </a:solidFill>
                <a:latin typeface="Arial" charset="0"/>
                <a:ea typeface="宋体" pitchFamily="2" charset="-122"/>
              </a:rPr>
              <a:t>SDC</a:t>
            </a:r>
            <a:endParaRPr lang="en-US" b="1" kern="0" dirty="0">
              <a:solidFill>
                <a:srgbClr val="FFFFFF"/>
              </a:solidFill>
              <a:latin typeface="Arial" charset="0"/>
              <a:ea typeface="宋体" pitchFamily="2" charset="-122"/>
            </a:endParaRPr>
          </a:p>
        </p:txBody>
      </p:sp>
      <p:sp>
        <p:nvSpPr>
          <p:cNvPr id="63" name="Rectangle 62"/>
          <p:cNvSpPr/>
          <p:nvPr/>
        </p:nvSpPr>
        <p:spPr>
          <a:xfrm>
            <a:off x="8017156" y="2373651"/>
            <a:ext cx="3751644" cy="34317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560700" y="3737423"/>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5" cstate="print"/>
          <a:stretch>
            <a:fillRect/>
          </a:stretch>
        </p:blipFill>
        <p:spPr>
          <a:xfrm>
            <a:off x="8093284" y="3092883"/>
            <a:ext cx="648559" cy="359508"/>
          </a:xfrm>
          <a:prstGeom prst="rect">
            <a:avLst/>
          </a:prstGeom>
        </p:spPr>
      </p:pic>
      <p:sp>
        <p:nvSpPr>
          <p:cNvPr id="67" name="TextBox 66"/>
          <p:cNvSpPr txBox="1"/>
          <p:nvPr/>
        </p:nvSpPr>
        <p:spPr>
          <a:xfrm>
            <a:off x="7774658" y="1647688"/>
            <a:ext cx="4441380" cy="923330"/>
          </a:xfrm>
          <a:prstGeom prst="rect">
            <a:avLst/>
          </a:prstGeom>
          <a:noFill/>
        </p:spPr>
        <p:txBody>
          <a:bodyPr wrap="square" rtlCol="0">
            <a:spAutoFit/>
          </a:bodyPr>
          <a:lstStyle/>
          <a:p>
            <a:pPr algn="ctr" fontAlgn="base">
              <a:spcBef>
                <a:spcPct val="0"/>
              </a:spcBef>
              <a:spcAft>
                <a:spcPct val="0"/>
              </a:spcAft>
            </a:pPr>
            <a:r>
              <a:rPr lang="en-IE" sz="900" b="1" dirty="0" smtClean="0">
                <a:solidFill>
                  <a:prstClr val="black"/>
                </a:solidFill>
                <a:latin typeface="Vodafone Rg"/>
                <a:ea typeface="宋体" charset="-122"/>
              </a:rPr>
              <a:t>Query L2 Service </a:t>
            </a:r>
            <a:r>
              <a:rPr lang="en-IE" sz="900" b="1" dirty="0" err="1" smtClean="0">
                <a:solidFill>
                  <a:prstClr val="black"/>
                </a:solidFill>
                <a:latin typeface="Vodafone Rg"/>
                <a:ea typeface="宋体" charset="-122"/>
              </a:rPr>
              <a:t>Catalog</a:t>
            </a:r>
            <a:r>
              <a:rPr lang="en-IE" sz="900" b="1" dirty="0" smtClean="0">
                <a:solidFill>
                  <a:prstClr val="black"/>
                </a:solidFill>
                <a:latin typeface="Vodafone Rg"/>
                <a:ea typeface="宋体" charset="-122"/>
              </a:rPr>
              <a:t> (TMF633)</a:t>
            </a:r>
          </a:p>
          <a:p>
            <a:pPr algn="ctr" fontAlgn="base">
              <a:spcBef>
                <a:spcPct val="0"/>
              </a:spcBef>
              <a:spcAft>
                <a:spcPct val="0"/>
              </a:spcAft>
            </a:pPr>
            <a:r>
              <a:rPr lang="en-IE" sz="900" b="1" dirty="0"/>
              <a:t>HTTP </a:t>
            </a:r>
            <a:r>
              <a:rPr lang="en-IE" sz="900" b="1" dirty="0" smtClean="0"/>
              <a:t>GET </a:t>
            </a:r>
            <a:r>
              <a:rPr lang="en-US" sz="900" b="1" dirty="0" smtClean="0"/>
              <a:t>https://{api_url}/</a:t>
            </a:r>
            <a:r>
              <a:rPr lang="en-US" sz="900" b="1" dirty="0" smtClean="0"/>
              <a:t>nbi/api/v4/serviceSpecification</a:t>
            </a:r>
            <a:r>
              <a:rPr lang="en-US" sz="900" b="1" dirty="0" smtClean="0"/>
              <a:t>/{uuid</a:t>
            </a:r>
            <a:r>
              <a:rPr lang="en-US" sz="900" b="1" dirty="0" smtClean="0"/>
              <a:t>}</a:t>
            </a:r>
          </a:p>
          <a:p>
            <a:pPr algn="ctr" fontAlgn="base">
              <a:spcBef>
                <a:spcPct val="0"/>
              </a:spcBef>
              <a:spcAft>
                <a:spcPct val="0"/>
              </a:spcAft>
            </a:pPr>
            <a:r>
              <a:rPr lang="en-IE" sz="900" b="1" dirty="0" smtClean="0"/>
              <a:t>Retrieve the Inputs for </a:t>
            </a:r>
            <a:r>
              <a:rPr lang="en-IE" sz="900" b="1" dirty="0" err="1" smtClean="0"/>
              <a:t>ServiceSpecification</a:t>
            </a:r>
            <a:r>
              <a:rPr lang="en-IE" sz="900" b="1" dirty="0" smtClean="0"/>
              <a:t> in Swagger format</a:t>
            </a:r>
            <a:endParaRPr lang="en-US" sz="900" b="1" dirty="0" smtClean="0"/>
          </a:p>
          <a:p>
            <a:pPr algn="ctr" fontAlgn="base">
              <a:spcBef>
                <a:spcPct val="0"/>
              </a:spcBef>
              <a:spcAft>
                <a:spcPct val="0"/>
              </a:spcAft>
            </a:pPr>
            <a:r>
              <a:rPr lang="en-IE" sz="900" b="1" dirty="0" smtClean="0"/>
              <a:t>HTTP GET </a:t>
            </a:r>
            <a:r>
              <a:rPr lang="en-US" sz="900" b="1" dirty="0"/>
              <a:t>https://{api_url}/</a:t>
            </a:r>
            <a:r>
              <a:rPr lang="en-US" sz="900" b="1" dirty="0" smtClean="0"/>
              <a:t>nbi/api/v4/serviceSpecification</a:t>
            </a:r>
            <a:r>
              <a:rPr lang="en-US" sz="900" b="1" dirty="0"/>
              <a:t>/{</a:t>
            </a:r>
            <a:r>
              <a:rPr lang="en-US" sz="900" b="1" dirty="0" smtClean="0"/>
              <a:t>uuid}/</a:t>
            </a:r>
            <a:r>
              <a:rPr lang="en-US" altLang="zh-CN" sz="900" b="1" dirty="0"/>
              <a:t> </a:t>
            </a:r>
            <a:r>
              <a:rPr lang="en-US" altLang="zh-CN" sz="900" b="1" dirty="0" err="1"/>
              <a:t>specificationInputSchema</a:t>
            </a:r>
            <a:endParaRPr lang="en-US" sz="900" b="1" dirty="0" smtClean="0"/>
          </a:p>
          <a:p>
            <a:pPr algn="ctr" fontAlgn="base">
              <a:spcBef>
                <a:spcPct val="0"/>
              </a:spcBef>
              <a:spcAft>
                <a:spcPct val="0"/>
              </a:spcAft>
            </a:pPr>
            <a:r>
              <a:rPr lang="en-US" sz="900" b="1" dirty="0" smtClean="0"/>
              <a:t> </a:t>
            </a:r>
            <a:endParaRPr lang="en-US" sz="900" b="1" dirty="0" smtClean="0">
              <a:solidFill>
                <a:prstClr val="black"/>
              </a:solidFill>
              <a:latin typeface="Vodafone Rg"/>
              <a:ea typeface="宋体" charset="-122"/>
            </a:endParaRPr>
          </a:p>
        </p:txBody>
      </p:sp>
      <p:sp>
        <p:nvSpPr>
          <p:cNvPr id="36" name="TextBox 35"/>
          <p:cNvSpPr txBox="1"/>
          <p:nvPr/>
        </p:nvSpPr>
        <p:spPr>
          <a:xfrm>
            <a:off x="8195342" y="3920554"/>
            <a:ext cx="3193807" cy="600164"/>
          </a:xfrm>
          <a:prstGeom prst="rect">
            <a:avLst/>
          </a:prstGeom>
          <a:noFill/>
        </p:spPr>
        <p:txBody>
          <a:bodyPr wrap="square" rtlCol="0">
            <a:spAutoFit/>
          </a:bodyPr>
          <a:lstStyle/>
          <a:p>
            <a:pPr algn="ctr" fontAlgn="base">
              <a:spcBef>
                <a:spcPct val="0"/>
              </a:spcBef>
              <a:spcAft>
                <a:spcPct val="0"/>
              </a:spcAft>
            </a:pPr>
            <a:r>
              <a:rPr lang="en-US" sz="1100" b="1" dirty="0"/>
              <a:t>GET {{</a:t>
            </a:r>
            <a:r>
              <a:rPr lang="en-US" sz="1100" b="1" dirty="0" err="1"/>
              <a:t>url</a:t>
            </a:r>
            <a:r>
              <a:rPr lang="en-US" sz="1100" b="1" dirty="0"/>
              <a:t>}}/</a:t>
            </a:r>
            <a:r>
              <a:rPr lang="en-US" sz="1100" b="1" dirty="0" err="1" smtClean="0"/>
              <a:t>sdc</a:t>
            </a:r>
            <a:r>
              <a:rPr lang="en-US" sz="1100" b="1" dirty="0" smtClean="0"/>
              <a:t>/v1/catalog/services/{id}/</a:t>
            </a:r>
            <a:r>
              <a:rPr lang="en-US" sz="1100" b="1" dirty="0" err="1" smtClean="0"/>
              <a:t>toscaModel</a:t>
            </a:r>
            <a:r>
              <a:rPr lang="en-US" sz="1100" b="1" dirty="0" smtClean="0"/>
              <a:t> called only first time</a:t>
            </a:r>
          </a:p>
        </p:txBody>
      </p:sp>
      <p:sp>
        <p:nvSpPr>
          <p:cNvPr id="3" name="Ορθογώνιο 2"/>
          <p:cNvSpPr/>
          <p:nvPr/>
        </p:nvSpPr>
        <p:spPr>
          <a:xfrm>
            <a:off x="10010294" y="3017950"/>
            <a:ext cx="1003005" cy="461665"/>
          </a:xfrm>
          <a:prstGeom prst="rect">
            <a:avLst/>
          </a:prstGeom>
        </p:spPr>
        <p:txBody>
          <a:bodyPr wrap="square">
            <a:spAutoFit/>
          </a:bodyPr>
          <a:lstStyle/>
          <a:p>
            <a:r>
              <a:rPr lang="en-IE" sz="1200" dirty="0" smtClean="0">
                <a:solidFill>
                  <a:schemeClr val="bg1"/>
                </a:solidFill>
              </a:rPr>
              <a:t>Specification</a:t>
            </a:r>
          </a:p>
          <a:p>
            <a:r>
              <a:rPr lang="en-IE" sz="1200" dirty="0" smtClean="0">
                <a:solidFill>
                  <a:schemeClr val="bg1"/>
                </a:solidFill>
              </a:rPr>
              <a:t> </a:t>
            </a:r>
            <a:endParaRPr lang="en-US" sz="1200" dirty="0">
              <a:solidFill>
                <a:schemeClr val="bg1"/>
              </a:solidFill>
            </a:endParaRPr>
          </a:p>
        </p:txBody>
      </p:sp>
      <p:pic>
        <p:nvPicPr>
          <p:cNvPr id="37" name="Picture 12" descr="Image result for mongodb icon 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16401" y="3040763"/>
            <a:ext cx="403306" cy="403306"/>
          </a:xfrm>
          <a:prstGeom prst="rect">
            <a:avLst/>
          </a:prstGeom>
          <a:noFill/>
          <a:extLst>
            <a:ext uri="{909E8E84-426E-40DD-AFC4-6F175D3DCCD1}">
              <a14:hiddenFill xmlns:a14="http://schemas.microsoft.com/office/drawing/2010/main">
                <a:solidFill>
                  <a:srgbClr val="FFFFFF"/>
                </a:solidFill>
              </a14:hiddenFill>
            </a:ext>
          </a:extLst>
        </p:spPr>
      </p:pic>
      <p:sp>
        <p:nvSpPr>
          <p:cNvPr id="38" name="Ορθογώνιο 2"/>
          <p:cNvSpPr/>
          <p:nvPr/>
        </p:nvSpPr>
        <p:spPr>
          <a:xfrm>
            <a:off x="8718054" y="3035100"/>
            <a:ext cx="1003005" cy="461665"/>
          </a:xfrm>
          <a:prstGeom prst="rect">
            <a:avLst/>
          </a:prstGeom>
        </p:spPr>
        <p:txBody>
          <a:bodyPr wrap="square">
            <a:spAutoFit/>
          </a:bodyPr>
          <a:lstStyle/>
          <a:p>
            <a:r>
              <a:rPr lang="en-IE" sz="1200" dirty="0" smtClean="0">
                <a:solidFill>
                  <a:schemeClr val="bg1"/>
                </a:solidFill>
              </a:rPr>
              <a:t>Specification</a:t>
            </a:r>
          </a:p>
          <a:p>
            <a:r>
              <a:rPr lang="en-IE" sz="1200" dirty="0" err="1" smtClean="0">
                <a:solidFill>
                  <a:schemeClr val="bg1"/>
                </a:solidFill>
              </a:rPr>
              <a:t>InputSchema</a:t>
            </a:r>
            <a:r>
              <a:rPr lang="en-IE" sz="1200" dirty="0" smtClean="0">
                <a:solidFill>
                  <a:schemeClr val="bg1"/>
                </a:solidFill>
              </a:rPr>
              <a:t> </a:t>
            </a:r>
            <a:endParaRPr lang="en-US" sz="1200" dirty="0">
              <a:solidFill>
                <a:schemeClr val="bg1"/>
              </a:solidFill>
            </a:endParaRPr>
          </a:p>
        </p:txBody>
      </p:sp>
      <p:pic>
        <p:nvPicPr>
          <p:cNvPr id="39" name="Picture 38"/>
          <p:cNvPicPr>
            <a:picLocks noChangeAspect="1"/>
          </p:cNvPicPr>
          <p:nvPr/>
        </p:nvPicPr>
        <p:blipFill>
          <a:blip r:embed="rId3"/>
          <a:stretch>
            <a:fillRect/>
          </a:stretch>
        </p:blipFill>
        <p:spPr>
          <a:xfrm>
            <a:off x="8176208" y="3526059"/>
            <a:ext cx="1027522" cy="613976"/>
          </a:xfrm>
          <a:prstGeom prst="rect">
            <a:avLst/>
          </a:prstGeom>
        </p:spPr>
      </p:pic>
      <p:sp>
        <p:nvSpPr>
          <p:cNvPr id="41" name="TextBox 40"/>
          <p:cNvSpPr txBox="1"/>
          <p:nvPr/>
        </p:nvSpPr>
        <p:spPr>
          <a:xfrm>
            <a:off x="8339603" y="3720308"/>
            <a:ext cx="670312" cy="369332"/>
          </a:xfrm>
          <a:prstGeom prst="rect">
            <a:avLst/>
          </a:prstGeom>
          <a:noFill/>
        </p:spPr>
        <p:txBody>
          <a:bodyPr wrap="none" rtlCol="0">
            <a:spAutoFit/>
          </a:bodyPr>
          <a:lstStyle/>
          <a:p>
            <a:r>
              <a:rPr lang="en-IE" dirty="0" smtClean="0"/>
              <a:t>CSAR</a:t>
            </a:r>
            <a:endParaRPr lang="en-US" dirty="0"/>
          </a:p>
        </p:txBody>
      </p:sp>
      <p:cxnSp>
        <p:nvCxnSpPr>
          <p:cNvPr id="56" name="Straight Arrow Connector 55"/>
          <p:cNvCxnSpPr/>
          <p:nvPr/>
        </p:nvCxnSpPr>
        <p:spPr bwMode="auto">
          <a:xfrm>
            <a:off x="8182212" y="3465799"/>
            <a:ext cx="0" cy="1058122"/>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61064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5918201" y="3793199"/>
            <a:ext cx="6273800" cy="2626554"/>
          </a:xfrm>
          <a:prstGeom prst="rect">
            <a:avLst/>
          </a:prstGeom>
        </p:spPr>
      </p:pic>
      <p:pic>
        <p:nvPicPr>
          <p:cNvPr id="14" name="Picture 13"/>
          <p:cNvPicPr>
            <a:picLocks noChangeAspect="1"/>
          </p:cNvPicPr>
          <p:nvPr/>
        </p:nvPicPr>
        <p:blipFill>
          <a:blip r:embed="rId4"/>
          <a:stretch>
            <a:fillRect/>
          </a:stretch>
        </p:blipFill>
        <p:spPr>
          <a:xfrm>
            <a:off x="5218980" y="1428786"/>
            <a:ext cx="7039155" cy="2794296"/>
          </a:xfrm>
          <a:prstGeom prst="rect">
            <a:avLst/>
          </a:prstGeom>
        </p:spPr>
      </p:pic>
      <p:pic>
        <p:nvPicPr>
          <p:cNvPr id="3" name="Picture 2"/>
          <p:cNvPicPr>
            <a:picLocks noChangeAspect="1"/>
          </p:cNvPicPr>
          <p:nvPr/>
        </p:nvPicPr>
        <p:blipFill>
          <a:blip r:embed="rId5"/>
          <a:stretch>
            <a:fillRect/>
          </a:stretch>
        </p:blipFill>
        <p:spPr>
          <a:xfrm>
            <a:off x="40688" y="1319764"/>
            <a:ext cx="4357579" cy="5108147"/>
          </a:xfrm>
          <a:prstGeom prst="rect">
            <a:avLst/>
          </a:prstGeom>
        </p:spPr>
      </p:pic>
      <p:sp>
        <p:nvSpPr>
          <p:cNvPr id="2" name="Title 1"/>
          <p:cNvSpPr>
            <a:spLocks noGrp="1"/>
          </p:cNvSpPr>
          <p:nvPr>
            <p:ph type="title"/>
          </p:nvPr>
        </p:nvSpPr>
        <p:spPr>
          <a:xfrm>
            <a:off x="829734" y="160339"/>
            <a:ext cx="10176933" cy="871537"/>
          </a:xfrm>
        </p:spPr>
        <p:txBody>
          <a:bodyPr/>
          <a:lstStyle/>
          <a:p>
            <a:r>
              <a:rPr lang="en-IE" dirty="0" smtClean="0"/>
              <a:t>Simplification of Service </a:t>
            </a:r>
            <a:r>
              <a:rPr lang="en-IE" dirty="0" err="1" smtClean="0"/>
              <a:t>Catalog</a:t>
            </a:r>
            <a:r>
              <a:rPr lang="en-IE" dirty="0" smtClean="0"/>
              <a:t> API Payload</a:t>
            </a:r>
            <a:endParaRPr lang="en-US" dirty="0"/>
          </a:p>
        </p:txBody>
      </p:sp>
      <p:sp>
        <p:nvSpPr>
          <p:cNvPr id="6" name="TextBox 5"/>
          <p:cNvSpPr txBox="1"/>
          <p:nvPr/>
        </p:nvSpPr>
        <p:spPr>
          <a:xfrm>
            <a:off x="173002" y="978739"/>
            <a:ext cx="2643416" cy="369332"/>
          </a:xfrm>
          <a:prstGeom prst="rect">
            <a:avLst/>
          </a:prstGeom>
          <a:noFill/>
        </p:spPr>
        <p:txBody>
          <a:bodyPr wrap="none" rtlCol="0">
            <a:spAutoFit/>
          </a:bodyPr>
          <a:lstStyle/>
          <a:p>
            <a:r>
              <a:rPr lang="en-IE" b="1" dirty="0" err="1" smtClean="0"/>
              <a:t>specificationInput</a:t>
            </a:r>
            <a:r>
              <a:rPr lang="en-IE" b="1" dirty="0" err="1" smtClean="0"/>
              <a:t>Schema</a:t>
            </a:r>
            <a:endParaRPr lang="en-US" b="1" dirty="0"/>
          </a:p>
        </p:txBody>
      </p:sp>
      <p:sp>
        <p:nvSpPr>
          <p:cNvPr id="7" name="TextBox 6"/>
          <p:cNvSpPr txBox="1"/>
          <p:nvPr/>
        </p:nvSpPr>
        <p:spPr>
          <a:xfrm>
            <a:off x="5643076" y="1059454"/>
            <a:ext cx="1583382" cy="369332"/>
          </a:xfrm>
          <a:prstGeom prst="rect">
            <a:avLst/>
          </a:prstGeom>
          <a:noFill/>
        </p:spPr>
        <p:txBody>
          <a:bodyPr wrap="none" rtlCol="0">
            <a:spAutoFit/>
          </a:bodyPr>
          <a:lstStyle/>
          <a:p>
            <a:r>
              <a:rPr lang="en-IE" b="1" dirty="0" err="1" smtClean="0"/>
              <a:t>ServiceCatalog</a:t>
            </a:r>
            <a:endParaRPr lang="en-US" b="1" dirty="0"/>
          </a:p>
        </p:txBody>
      </p:sp>
      <p:sp>
        <p:nvSpPr>
          <p:cNvPr id="10" name="Curved Down Arrow 9"/>
          <p:cNvSpPr/>
          <p:nvPr/>
        </p:nvSpPr>
        <p:spPr>
          <a:xfrm rot="20400000">
            <a:off x="2620414" y="3269286"/>
            <a:ext cx="5760248" cy="913057"/>
          </a:xfrm>
          <a:prstGeom prst="curvedDownArrow">
            <a:avLst/>
          </a:prstGeom>
          <a:solidFill>
            <a:srgbClr val="92D050"/>
          </a:solidFill>
          <a:ln w="25400" cap="flat" cmpd="sng" algn="ctr">
            <a:solidFill>
              <a:srgbClr val="92D050"/>
            </a:solidFill>
            <a:prstDash val="solid"/>
          </a:ln>
          <a:effectLst/>
        </p:spPr>
        <p:txBody>
          <a:bodyPr anchor="ctr"/>
          <a:lstStyle/>
          <a:p>
            <a:pPr algn="ctr">
              <a:defRPr/>
            </a:pPr>
            <a:endParaRPr lang="en-US" sz="1791" kern="0">
              <a:solidFill>
                <a:sysClr val="windowText" lastClr="000000"/>
              </a:solidFill>
              <a:latin typeface="Corbel"/>
            </a:endParaRPr>
          </a:p>
        </p:txBody>
      </p:sp>
      <p:sp>
        <p:nvSpPr>
          <p:cNvPr id="12" name="Curved Down Arrow 11"/>
          <p:cNvSpPr/>
          <p:nvPr/>
        </p:nvSpPr>
        <p:spPr>
          <a:xfrm rot="5700000">
            <a:off x="8255616" y="4399731"/>
            <a:ext cx="2540217" cy="913057"/>
          </a:xfrm>
          <a:prstGeom prst="curvedDownArrow">
            <a:avLst/>
          </a:prstGeom>
          <a:solidFill>
            <a:srgbClr val="92D050"/>
          </a:solidFill>
          <a:ln w="25400" cap="flat" cmpd="sng" algn="ctr">
            <a:solidFill>
              <a:srgbClr val="92D050"/>
            </a:solidFill>
            <a:prstDash val="solid"/>
          </a:ln>
          <a:effectLst/>
        </p:spPr>
        <p:txBody>
          <a:bodyPr anchor="ctr"/>
          <a:lstStyle/>
          <a:p>
            <a:pPr algn="ctr">
              <a:defRPr/>
            </a:pPr>
            <a:endParaRPr lang="en-US" sz="1791" kern="0">
              <a:solidFill>
                <a:sysClr val="windowText" lastClr="000000"/>
              </a:solidFill>
              <a:latin typeface="Corbel"/>
            </a:endParaRPr>
          </a:p>
        </p:txBody>
      </p:sp>
      <p:sp>
        <p:nvSpPr>
          <p:cNvPr id="13" name="TextBox 12"/>
          <p:cNvSpPr txBox="1"/>
          <p:nvPr/>
        </p:nvSpPr>
        <p:spPr>
          <a:xfrm>
            <a:off x="9998076" y="4033099"/>
            <a:ext cx="1395895" cy="369332"/>
          </a:xfrm>
          <a:prstGeom prst="rect">
            <a:avLst/>
          </a:prstGeom>
          <a:noFill/>
        </p:spPr>
        <p:txBody>
          <a:bodyPr wrap="none" rtlCol="0">
            <a:spAutoFit/>
          </a:bodyPr>
          <a:lstStyle/>
          <a:p>
            <a:r>
              <a:rPr lang="en-IE" b="1" dirty="0" smtClean="0">
                <a:solidFill>
                  <a:srgbClr val="C00000"/>
                </a:solidFill>
              </a:rPr>
              <a:t>Populated In</a:t>
            </a:r>
            <a:endParaRPr lang="en-US" b="1" dirty="0">
              <a:solidFill>
                <a:srgbClr val="C00000"/>
              </a:solidFill>
            </a:endParaRPr>
          </a:p>
        </p:txBody>
      </p:sp>
      <p:sp>
        <p:nvSpPr>
          <p:cNvPr id="11" name="TextBox 10"/>
          <p:cNvSpPr txBox="1"/>
          <p:nvPr/>
        </p:nvSpPr>
        <p:spPr>
          <a:xfrm rot="-1380000">
            <a:off x="3060928" y="3575326"/>
            <a:ext cx="1500283" cy="369332"/>
          </a:xfrm>
          <a:prstGeom prst="rect">
            <a:avLst/>
          </a:prstGeom>
          <a:noFill/>
        </p:spPr>
        <p:txBody>
          <a:bodyPr wrap="none" rtlCol="0">
            <a:spAutoFit/>
          </a:bodyPr>
          <a:lstStyle/>
          <a:p>
            <a:r>
              <a:rPr lang="en-IE" b="1" dirty="0" smtClean="0">
                <a:solidFill>
                  <a:srgbClr val="C00000"/>
                </a:solidFill>
              </a:rPr>
              <a:t>Referenced In</a:t>
            </a:r>
            <a:endParaRPr lang="en-US" b="1" dirty="0">
              <a:solidFill>
                <a:srgbClr val="C00000"/>
              </a:solidFill>
            </a:endParaRPr>
          </a:p>
        </p:txBody>
      </p:sp>
      <p:sp>
        <p:nvSpPr>
          <p:cNvPr id="8" name="TextBox 7"/>
          <p:cNvSpPr txBox="1"/>
          <p:nvPr/>
        </p:nvSpPr>
        <p:spPr>
          <a:xfrm>
            <a:off x="7720157" y="3423867"/>
            <a:ext cx="1424621" cy="369332"/>
          </a:xfrm>
          <a:prstGeom prst="rect">
            <a:avLst/>
          </a:prstGeom>
          <a:noFill/>
        </p:spPr>
        <p:txBody>
          <a:bodyPr wrap="none" rtlCol="0">
            <a:spAutoFit/>
          </a:bodyPr>
          <a:lstStyle/>
          <a:p>
            <a:r>
              <a:rPr lang="en-IE" b="1" dirty="0" err="1" smtClean="0"/>
              <a:t>ServiceOrder</a:t>
            </a:r>
            <a:endParaRPr lang="en-US" b="1" dirty="0"/>
          </a:p>
        </p:txBody>
      </p:sp>
    </p:spTree>
    <p:extLst>
      <p:ext uri="{BB962C8B-B14F-4D97-AF65-F5344CB8AC3E}">
        <p14:creationId xmlns:p14="http://schemas.microsoft.com/office/powerpoint/2010/main" val="2121800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08" y="1427076"/>
            <a:ext cx="3505380" cy="4521432"/>
          </a:xfrm>
          <a:prstGeom prst="rect">
            <a:avLst/>
          </a:prstGeom>
        </p:spPr>
      </p:pic>
      <p:sp>
        <p:nvSpPr>
          <p:cNvPr id="4" name="Title 1"/>
          <p:cNvSpPr>
            <a:spLocks noGrp="1"/>
          </p:cNvSpPr>
          <p:nvPr>
            <p:ph type="title"/>
          </p:nvPr>
        </p:nvSpPr>
        <p:spPr>
          <a:xfrm>
            <a:off x="748916" y="131476"/>
            <a:ext cx="10176933" cy="871537"/>
          </a:xfrm>
        </p:spPr>
        <p:txBody>
          <a:bodyPr>
            <a:normAutofit fontScale="90000"/>
          </a:bodyPr>
          <a:lstStyle/>
          <a:p>
            <a:r>
              <a:rPr lang="en-US" dirty="0" smtClean="0"/>
              <a:t>Adopt </a:t>
            </a:r>
            <a:r>
              <a:rPr lang="en-US" dirty="0"/>
              <a:t>ONAP SDC-Tosca</a:t>
            </a:r>
            <a:r>
              <a:rPr lang="en-US" dirty="0" smtClean="0"/>
              <a:t> CSAR </a:t>
            </a:r>
            <a:r>
              <a:rPr lang="en-US" dirty="0" smtClean="0"/>
              <a:t>parsing within </a:t>
            </a:r>
            <a:r>
              <a:rPr lang="en-US" dirty="0" err="1" smtClean="0"/>
              <a:t>ExtAPI</a:t>
            </a:r>
            <a:endParaRPr lang="en-US" dirty="0"/>
          </a:p>
        </p:txBody>
      </p:sp>
      <p:sp>
        <p:nvSpPr>
          <p:cNvPr id="5" name="TextBox 4"/>
          <p:cNvSpPr txBox="1"/>
          <p:nvPr/>
        </p:nvSpPr>
        <p:spPr>
          <a:xfrm>
            <a:off x="3489517" y="1339565"/>
            <a:ext cx="7614072" cy="1477328"/>
          </a:xfrm>
          <a:prstGeom prst="rect">
            <a:avLst/>
          </a:prstGeom>
          <a:noFill/>
        </p:spPr>
        <p:txBody>
          <a:bodyPr wrap="none" rtlCol="0">
            <a:spAutoFit/>
          </a:bodyPr>
          <a:lstStyle/>
          <a:p>
            <a:r>
              <a:rPr lang="en-US" dirty="0"/>
              <a:t>Use ONAP SDC-Tosca parser API package to retrieve and parse service CSARs</a:t>
            </a:r>
          </a:p>
          <a:p>
            <a:endParaRPr lang="en-US" dirty="0"/>
          </a:p>
          <a:p>
            <a:pPr marL="285750" indent="-285750">
              <a:buFont typeface="Arial" panose="020B0604020202020204" pitchFamily="34" charset="0"/>
              <a:buChar char="•"/>
            </a:pPr>
            <a:r>
              <a:rPr lang="en-US" dirty="0" smtClean="0"/>
              <a:t>Community maintained, aligned in each version according to added features</a:t>
            </a:r>
          </a:p>
          <a:p>
            <a:pPr marL="285750" indent="-285750">
              <a:buFont typeface="Arial" panose="020B0604020202020204" pitchFamily="34" charset="0"/>
              <a:buChar char="•"/>
            </a:pPr>
            <a:r>
              <a:rPr lang="en-US" dirty="0" smtClean="0"/>
              <a:t>Intended as default parsing method across ONAP to access and parse CSARs</a:t>
            </a:r>
            <a:endParaRPr lang="el-GR" dirty="0" smtClean="0"/>
          </a:p>
          <a:p>
            <a:pPr marL="285750" indent="-285750">
              <a:buFont typeface="Arial" panose="020B0604020202020204" pitchFamily="34" charset="0"/>
              <a:buChar char="•"/>
            </a:pPr>
            <a:r>
              <a:rPr lang="en-US" dirty="0" smtClean="0"/>
              <a:t>Can be added to </a:t>
            </a:r>
            <a:r>
              <a:rPr lang="en-US" dirty="0" err="1" smtClean="0"/>
              <a:t>extAPI</a:t>
            </a:r>
            <a:r>
              <a:rPr lang="en-US" dirty="0" smtClean="0"/>
              <a:t> as a jar lib as a POM </a:t>
            </a:r>
            <a:r>
              <a:rPr lang="en-US" dirty="0" smtClean="0"/>
              <a:t>dependency</a:t>
            </a:r>
          </a:p>
        </p:txBody>
      </p:sp>
      <p:sp>
        <p:nvSpPr>
          <p:cNvPr id="9" name="Ορθογώνιο 8"/>
          <p:cNvSpPr/>
          <p:nvPr/>
        </p:nvSpPr>
        <p:spPr>
          <a:xfrm>
            <a:off x="3090844" y="4520241"/>
            <a:ext cx="9215437" cy="1815882"/>
          </a:xfrm>
          <a:prstGeom prst="rect">
            <a:avLst/>
          </a:prstGeom>
        </p:spPr>
        <p:txBody>
          <a:bodyPr wrap="square">
            <a:spAutoFit/>
          </a:bodyPr>
          <a:lstStyle/>
          <a:p>
            <a:r>
              <a:rPr lang="en-US" sz="1600" dirty="0" smtClean="0"/>
              <a:t>Parser </a:t>
            </a:r>
            <a:r>
              <a:rPr lang="en-US" sz="1600" dirty="0" err="1" smtClean="0"/>
              <a:t>github</a:t>
            </a:r>
            <a:r>
              <a:rPr lang="en-US" sz="1600" dirty="0" smtClean="0"/>
              <a:t> location &amp; documentation</a:t>
            </a:r>
            <a:r>
              <a:rPr lang="en-US" sz="1600" dirty="0" smtClean="0"/>
              <a:t>:</a:t>
            </a:r>
            <a:endParaRPr lang="en-US" sz="1600" dirty="0" smtClean="0"/>
          </a:p>
          <a:p>
            <a:r>
              <a:rPr lang="en-US" sz="1600" dirty="0">
                <a:hlinkClick r:id="rId3"/>
              </a:rPr>
              <a:t>https://</a:t>
            </a:r>
            <a:r>
              <a:rPr lang="en-US" sz="1600" dirty="0" smtClean="0">
                <a:hlinkClick r:id="rId3"/>
              </a:rPr>
              <a:t>github.com/onap/sdc-sdc-tosca</a:t>
            </a:r>
            <a:endParaRPr lang="en-US" sz="1600" dirty="0" smtClean="0"/>
          </a:p>
          <a:p>
            <a:r>
              <a:rPr lang="en-US" sz="1600" dirty="0"/>
              <a:t>ONAP SDC-Tosca is delivered as helper JAR that can be used by clients that work with SDC TOSCA CSAR files.</a:t>
            </a:r>
          </a:p>
          <a:p>
            <a:r>
              <a:rPr lang="en-US" sz="1600" dirty="0"/>
              <a:t>It parses the CSAR and returns the model object which represents the CSAR contents, through designated function calls with SDC </a:t>
            </a:r>
            <a:r>
              <a:rPr lang="en-US" sz="1600" dirty="0" err="1"/>
              <a:t>flavour</a:t>
            </a:r>
            <a:r>
              <a:rPr lang="en-US" sz="1600" dirty="0"/>
              <a:t>.</a:t>
            </a:r>
          </a:p>
          <a:p>
            <a:r>
              <a:rPr lang="en-US" sz="1600" dirty="0"/>
              <a:t>It uses the underlying generic JTOSCA parser.</a:t>
            </a:r>
          </a:p>
          <a:p>
            <a:endParaRPr lang="en-US" sz="1600" dirty="0" smtClean="0"/>
          </a:p>
        </p:txBody>
      </p:sp>
      <p:pic>
        <p:nvPicPr>
          <p:cNvPr id="2" name="Picture 1"/>
          <p:cNvPicPr>
            <a:picLocks noChangeAspect="1"/>
          </p:cNvPicPr>
          <p:nvPr/>
        </p:nvPicPr>
        <p:blipFill>
          <a:blip r:embed="rId4"/>
          <a:stretch>
            <a:fillRect/>
          </a:stretch>
        </p:blipFill>
        <p:spPr>
          <a:xfrm>
            <a:off x="4164788" y="2903157"/>
            <a:ext cx="3533775" cy="1530820"/>
          </a:xfrm>
          <a:prstGeom prst="rect">
            <a:avLst/>
          </a:prstGeom>
        </p:spPr>
      </p:pic>
    </p:spTree>
    <p:extLst>
      <p:ext uri="{BB962C8B-B14F-4D97-AF65-F5344CB8AC3E}">
        <p14:creationId xmlns:p14="http://schemas.microsoft.com/office/powerpoint/2010/main" val="3984611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2101" y="176688"/>
            <a:ext cx="11164163" cy="871537"/>
          </a:xfrm>
        </p:spPr>
        <p:txBody>
          <a:bodyPr>
            <a:normAutofit fontScale="90000"/>
          </a:bodyPr>
          <a:lstStyle/>
          <a:p>
            <a:r>
              <a:rPr lang="en-US" dirty="0" smtClean="0"/>
              <a:t>Utilize</a:t>
            </a:r>
            <a:r>
              <a:rPr lang="en-US" dirty="0" smtClean="0"/>
              <a:t> ONAP SDC-Tosca Parser like VID did in Casablanca </a:t>
            </a:r>
            <a:endParaRPr lang="en-US" dirty="0"/>
          </a:p>
        </p:txBody>
      </p:sp>
      <p:pic>
        <p:nvPicPr>
          <p:cNvPr id="6" name="Εικόνα 5"/>
          <p:cNvPicPr>
            <a:picLocks noChangeAspect="1"/>
          </p:cNvPicPr>
          <p:nvPr/>
        </p:nvPicPr>
        <p:blipFill>
          <a:blip r:embed="rId2"/>
          <a:stretch>
            <a:fillRect/>
          </a:stretch>
        </p:blipFill>
        <p:spPr>
          <a:xfrm>
            <a:off x="179736" y="1497735"/>
            <a:ext cx="2403497" cy="4845393"/>
          </a:xfrm>
          <a:prstGeom prst="rect">
            <a:avLst/>
          </a:prstGeom>
        </p:spPr>
      </p:pic>
      <p:sp>
        <p:nvSpPr>
          <p:cNvPr id="7" name="Rectangle 2"/>
          <p:cNvSpPr>
            <a:spLocks noChangeArrowheads="1"/>
          </p:cNvSpPr>
          <p:nvPr/>
        </p:nvSpPr>
        <p:spPr bwMode="auto">
          <a:xfrm>
            <a:off x="179736" y="912960"/>
            <a:ext cx="2403497"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1600" dirty="0" smtClean="0">
                <a:solidFill>
                  <a:srgbClr val="FFC66D"/>
                </a:solidFill>
                <a:latin typeface="Courier New" panose="02070309020205020404" pitchFamily="49" charset="0"/>
                <a:cs typeface="Courier New" panose="02070309020205020404" pitchFamily="49" charset="0"/>
              </a:rPr>
              <a:t>VID </a:t>
            </a:r>
            <a:r>
              <a:rPr lang="en-US" altLang="zh-CN" sz="1600" dirty="0" smtClean="0">
                <a:solidFill>
                  <a:srgbClr val="FFC66D"/>
                </a:solidFill>
                <a:latin typeface="Courier New" panose="02070309020205020404" pitchFamily="49" charset="0"/>
                <a:cs typeface="Courier New" panose="02070309020205020404" pitchFamily="49" charset="0"/>
              </a:rPr>
              <a:t>SDC </a:t>
            </a:r>
            <a:r>
              <a:rPr lang="en-US" altLang="zh-CN" sz="1600" dirty="0" smtClean="0">
                <a:solidFill>
                  <a:srgbClr val="FFC66D"/>
                </a:solidFill>
                <a:latin typeface="Courier New" panose="02070309020205020404" pitchFamily="49" charset="0"/>
                <a:cs typeface="Courier New" panose="02070309020205020404" pitchFamily="49" charset="0"/>
              </a:rPr>
              <a:t>Parser Client</a:t>
            </a:r>
            <a:endParaRPr kumimoji="0" lang="zh-CN" altLang="zh-CN" sz="4000" b="0" i="0" u="none" strike="noStrike" cap="none" normalizeH="0" baseline="0" dirty="0" smtClean="0">
              <a:ln>
                <a:noFill/>
              </a:ln>
              <a:solidFill>
                <a:schemeClr val="tx1"/>
              </a:solidFill>
              <a:effectLst/>
              <a:latin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1071" y="3838754"/>
            <a:ext cx="9400929" cy="2607891"/>
          </a:xfrm>
          <a:prstGeom prst="rect">
            <a:avLst/>
          </a:prstGeom>
        </p:spPr>
      </p:pic>
      <p:sp>
        <p:nvSpPr>
          <p:cNvPr id="10" name="TextBox 9"/>
          <p:cNvSpPr txBox="1"/>
          <p:nvPr/>
        </p:nvSpPr>
        <p:spPr>
          <a:xfrm>
            <a:off x="2916597" y="1048225"/>
            <a:ext cx="9376045" cy="2862322"/>
          </a:xfrm>
          <a:prstGeom prst="rect">
            <a:avLst/>
          </a:prstGeom>
          <a:noFill/>
        </p:spPr>
        <p:txBody>
          <a:bodyPr wrap="square" rtlCol="0">
            <a:spAutoFit/>
          </a:bodyPr>
          <a:lstStyle/>
          <a:p>
            <a:r>
              <a:rPr lang="en-IE" dirty="0" smtClean="0"/>
              <a:t>To be able to show on the VID what parameters need to be populated for Service Instantiation</a:t>
            </a:r>
          </a:p>
          <a:p>
            <a:r>
              <a:rPr lang="en-IE" dirty="0" smtClean="0"/>
              <a:t>The VID </a:t>
            </a:r>
            <a:r>
              <a:rPr lang="en-IE" dirty="0" smtClean="0"/>
              <a:t>has a </a:t>
            </a:r>
            <a:r>
              <a:rPr lang="en-IE" dirty="0" err="1" smtClean="0"/>
              <a:t>VidController</a:t>
            </a:r>
            <a:r>
              <a:rPr lang="en-IE" dirty="0" smtClean="0"/>
              <a:t> </a:t>
            </a:r>
            <a:r>
              <a:rPr lang="en-IE" dirty="0" smtClean="0"/>
              <a:t>which </a:t>
            </a:r>
            <a:r>
              <a:rPr lang="en-IE" dirty="0" smtClean="0"/>
              <a:t>used the </a:t>
            </a:r>
            <a:r>
              <a:rPr lang="en-IE" dirty="0" err="1" smtClean="0"/>
              <a:t>VidServiceImpl</a:t>
            </a:r>
            <a:r>
              <a:rPr lang="en-IE" dirty="0" smtClean="0"/>
              <a:t> to call out to SDC via the </a:t>
            </a:r>
            <a:r>
              <a:rPr lang="en-IE" dirty="0" err="1" smtClean="0"/>
              <a:t>AsdcClient</a:t>
            </a:r>
            <a:r>
              <a:rPr lang="en-IE" dirty="0" smtClean="0"/>
              <a:t>.</a:t>
            </a:r>
            <a:endParaRPr lang="en-IE" dirty="0" smtClean="0"/>
          </a:p>
          <a:p>
            <a:r>
              <a:rPr lang="en-IE" dirty="0" smtClean="0"/>
              <a:t>The </a:t>
            </a:r>
            <a:r>
              <a:rPr lang="en-IE" dirty="0" err="1" smtClean="0"/>
              <a:t>SdcRestClient</a:t>
            </a:r>
            <a:r>
              <a:rPr lang="en-IE" dirty="0" smtClean="0"/>
              <a:t> implements the </a:t>
            </a:r>
            <a:r>
              <a:rPr lang="en-IE" dirty="0" err="1" smtClean="0"/>
              <a:t>AsdcClient</a:t>
            </a:r>
            <a:r>
              <a:rPr lang="en-IE" dirty="0" smtClean="0"/>
              <a:t> Interface to retrieve the CSAR from SDC and then</a:t>
            </a:r>
          </a:p>
          <a:p>
            <a:r>
              <a:rPr lang="en-IE" dirty="0" smtClean="0"/>
              <a:t>Uses the </a:t>
            </a:r>
            <a:r>
              <a:rPr lang="en-IE" dirty="0" err="1" smtClean="0"/>
              <a:t>sdc-tosca</a:t>
            </a:r>
            <a:r>
              <a:rPr lang="en-IE" dirty="0" smtClean="0"/>
              <a:t> parser jar to parse the CSAR. </a:t>
            </a:r>
          </a:p>
          <a:p>
            <a:endParaRPr lang="en-IE" dirty="0"/>
          </a:p>
          <a:p>
            <a:r>
              <a:rPr lang="en-IE" dirty="0" smtClean="0"/>
              <a:t>For example below shows how the Service Topology is parsed into a </a:t>
            </a:r>
            <a:r>
              <a:rPr lang="en-IE" dirty="0" err="1" smtClean="0"/>
              <a:t>ServiceModel</a:t>
            </a:r>
            <a:r>
              <a:rPr lang="en-IE" dirty="0" smtClean="0"/>
              <a:t> Object. In </a:t>
            </a:r>
            <a:r>
              <a:rPr lang="en-IE" dirty="0"/>
              <a:t>E</a:t>
            </a:r>
            <a:r>
              <a:rPr lang="en-IE" dirty="0" smtClean="0"/>
              <a:t>xternal we can use a similar method to Parse the CSAR to Java Objects</a:t>
            </a:r>
            <a:r>
              <a:rPr lang="en-IE" dirty="0" smtClean="0"/>
              <a:t> and these Java Objects generate the Input Schema Specification. In future releases we may expand the Schema generation to incorporate more TOSCA definition, for example  Interfaces for support of modification for examp</a:t>
            </a:r>
            <a:r>
              <a:rPr lang="en-IE" dirty="0" smtClean="0"/>
              <a:t>le. </a:t>
            </a:r>
            <a:endParaRPr lang="en-US" dirty="0" smtClean="0"/>
          </a:p>
        </p:txBody>
      </p:sp>
    </p:spTree>
    <p:extLst>
      <p:ext uri="{BB962C8B-B14F-4D97-AF65-F5344CB8AC3E}">
        <p14:creationId xmlns:p14="http://schemas.microsoft.com/office/powerpoint/2010/main" val="129904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Arrow Connector 16"/>
          <p:cNvCxnSpPr>
            <a:stCxn id="11" idx="2"/>
          </p:cNvCxnSpPr>
          <p:nvPr/>
        </p:nvCxnSpPr>
        <p:spPr>
          <a:xfrm>
            <a:off x="3578800" y="2634965"/>
            <a:ext cx="4021" cy="2900806"/>
          </a:xfrm>
          <a:prstGeom prst="straightConnector1">
            <a:avLst/>
          </a:prstGeom>
          <a:ln w="31750">
            <a:tailEnd type="none"/>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748916" y="131476"/>
            <a:ext cx="10176933" cy="871537"/>
          </a:xfrm>
        </p:spPr>
        <p:txBody>
          <a:bodyPr/>
          <a:lstStyle/>
          <a:p>
            <a:r>
              <a:rPr lang="en-IE" dirty="0" smtClean="0"/>
              <a:t>Low Level Design</a:t>
            </a:r>
            <a:r>
              <a:rPr lang="el-GR" dirty="0" smtClean="0"/>
              <a:t> – </a:t>
            </a:r>
            <a:r>
              <a:rPr lang="en-US" dirty="0" smtClean="0"/>
              <a:t>API Calls</a:t>
            </a:r>
            <a:endParaRPr lang="en-US" dirty="0"/>
          </a:p>
        </p:txBody>
      </p:sp>
      <p:sp>
        <p:nvSpPr>
          <p:cNvPr id="8" name="Rectangle 2"/>
          <p:cNvSpPr>
            <a:spLocks noChangeArrowheads="1"/>
          </p:cNvSpPr>
          <p:nvPr/>
        </p:nvSpPr>
        <p:spPr bwMode="auto">
          <a:xfrm>
            <a:off x="4692094" y="3392365"/>
            <a:ext cx="2521692" cy="33855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1600" dirty="0" err="1" smtClean="0">
                <a:solidFill>
                  <a:srgbClr val="FFC66D"/>
                </a:solidFill>
                <a:latin typeface="Courier New" panose="02070309020205020404" pitchFamily="49" charset="0"/>
                <a:cs typeface="Courier New" panose="02070309020205020404" pitchFamily="49" charset="0"/>
              </a:rPr>
              <a:t>ToscaInfosProcessor</a:t>
            </a:r>
            <a:endParaRPr kumimoji="0" lang="zh-CN" altLang="zh-CN" sz="4000" b="0" i="0" u="none" strike="noStrike" cap="none" normalizeH="0" baseline="0" dirty="0" smtClean="0">
              <a:ln>
                <a:noFill/>
              </a:ln>
              <a:solidFill>
                <a:schemeClr val="tx1"/>
              </a:solidFill>
              <a:effectLst/>
              <a:latin typeface="Arial" panose="020B0604020202020204" pitchFamily="34" charset="0"/>
            </a:endParaRPr>
          </a:p>
        </p:txBody>
      </p:sp>
      <p:cxnSp>
        <p:nvCxnSpPr>
          <p:cNvPr id="10" name="Straight Arrow Connector 9"/>
          <p:cNvCxnSpPr/>
          <p:nvPr/>
        </p:nvCxnSpPr>
        <p:spPr>
          <a:xfrm>
            <a:off x="1704677" y="1217419"/>
            <a:ext cx="0" cy="45898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1" name="Rectangle 3"/>
          <p:cNvSpPr>
            <a:spLocks noChangeArrowheads="1"/>
          </p:cNvSpPr>
          <p:nvPr/>
        </p:nvSpPr>
        <p:spPr bwMode="auto">
          <a:xfrm>
            <a:off x="2250831" y="2050190"/>
            <a:ext cx="2655937"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smtClean="0">
                <a:ln>
                  <a:noFill/>
                </a:ln>
                <a:solidFill>
                  <a:srgbClr val="A9B7C6"/>
                </a:solidFill>
                <a:effectLst/>
                <a:latin typeface="Courier New" panose="02070309020205020404" pitchFamily="49" charset="0"/>
                <a:cs typeface="Courier New" panose="02070309020205020404" pitchFamily="49" charset="0"/>
              </a:rPr>
              <a:t>ServiceSpecificationService</a:t>
            </a:r>
            <a:endParaRPr kumimoji="0" lang="zh-CN"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4"/>
          <p:cNvSpPr>
            <a:spLocks noChangeArrowheads="1"/>
          </p:cNvSpPr>
          <p:nvPr/>
        </p:nvSpPr>
        <p:spPr bwMode="auto">
          <a:xfrm>
            <a:off x="8740167" y="1860909"/>
            <a:ext cx="2753710"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smtClean="0">
                <a:ln>
                  <a:noFill/>
                </a:ln>
                <a:solidFill>
                  <a:srgbClr val="808080"/>
                </a:solidFill>
                <a:effectLst/>
                <a:latin typeface="Courier New" panose="02070309020205020404" pitchFamily="49" charset="0"/>
                <a:cs typeface="Courier New" panose="02070309020205020404" pitchFamily="49" charset="0"/>
              </a:rPr>
              <a:t>getSpecificationInputsSchema</a:t>
            </a:r>
            <a:endParaRPr kumimoji="0" lang="zh-CN" altLang="zh-CN" sz="1600" b="0" i="0" u="none" strike="noStrike" cap="none" normalizeH="0" baseline="0" dirty="0" smtClean="0">
              <a:ln>
                <a:noFill/>
              </a:ln>
              <a:solidFill>
                <a:schemeClr val="tx1"/>
              </a:solidFill>
              <a:effectLst/>
              <a:latin typeface="Arial" panose="020B0604020202020204" pitchFamily="34" charset="0"/>
            </a:endParaRPr>
          </a:p>
        </p:txBody>
      </p:sp>
      <p:cxnSp>
        <p:nvCxnSpPr>
          <p:cNvPr id="17" name="Straight Arrow Connector 16"/>
          <p:cNvCxnSpPr>
            <a:endCxn id="36" idx="0"/>
          </p:cNvCxnSpPr>
          <p:nvPr/>
        </p:nvCxnSpPr>
        <p:spPr>
          <a:xfrm>
            <a:off x="1703908" y="2059931"/>
            <a:ext cx="769" cy="379100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endCxn id="8" idx="0"/>
          </p:cNvCxnSpPr>
          <p:nvPr/>
        </p:nvCxnSpPr>
        <p:spPr>
          <a:xfrm>
            <a:off x="4906768" y="2397746"/>
            <a:ext cx="1046172" cy="994619"/>
          </a:xfrm>
          <a:prstGeom prst="bentConnector2">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4" name="Rectangle 14"/>
          <p:cNvSpPr/>
          <p:nvPr/>
        </p:nvSpPr>
        <p:spPr>
          <a:xfrm>
            <a:off x="120235" y="936880"/>
            <a:ext cx="3528615" cy="307777"/>
          </a:xfrm>
          <a:prstGeom prst="rect">
            <a:avLst/>
          </a:prstGeom>
        </p:spPr>
        <p:txBody>
          <a:bodyPr wrap="square">
            <a:spAutoFit/>
          </a:bodyPr>
          <a:lstStyle/>
          <a:p>
            <a:pPr algn="ctr" fontAlgn="base">
              <a:spcBef>
                <a:spcPct val="0"/>
              </a:spcBef>
              <a:spcAft>
                <a:spcPct val="0"/>
              </a:spcAft>
            </a:pPr>
            <a:r>
              <a:rPr lang="en-IE" altLang="zh-CN" sz="1400" b="1" dirty="0" smtClean="0"/>
              <a:t>GET</a:t>
            </a:r>
            <a:r>
              <a:rPr lang="en-IE" altLang="zh-CN" sz="1400" b="1" dirty="0" smtClean="0">
                <a:solidFill>
                  <a:prstClr val="black"/>
                </a:solidFill>
                <a:latin typeface="Vodafone Rg"/>
                <a:ea typeface="宋体" charset="-122"/>
              </a:rPr>
              <a:t> </a:t>
            </a:r>
            <a:r>
              <a:rPr lang="en-US" altLang="zh-CN" sz="1400" b="1" dirty="0"/>
              <a:t>/</a:t>
            </a:r>
            <a:r>
              <a:rPr lang="en-US" altLang="zh-CN" sz="1400" b="1" dirty="0" err="1" smtClean="0"/>
              <a:t>nbi</a:t>
            </a:r>
            <a:r>
              <a:rPr lang="en-US" altLang="zh-CN" sz="1400" b="1" dirty="0" smtClean="0"/>
              <a:t>/</a:t>
            </a:r>
            <a:r>
              <a:rPr lang="en-US" altLang="zh-CN" sz="1400" b="1" dirty="0" err="1" smtClean="0"/>
              <a:t>api</a:t>
            </a:r>
            <a:r>
              <a:rPr lang="en-US" altLang="zh-CN" sz="1400" b="1" dirty="0" smtClean="0"/>
              <a:t>/v1/</a:t>
            </a:r>
            <a:r>
              <a:rPr lang="en-US" altLang="zh-CN" sz="1400" b="1" dirty="0" err="1" smtClean="0"/>
              <a:t>serviceSpecification</a:t>
            </a:r>
            <a:r>
              <a:rPr lang="en-US" altLang="zh-CN" sz="1400" b="1" dirty="0"/>
              <a:t>/</a:t>
            </a:r>
            <a:r>
              <a:rPr lang="en-US" altLang="zh-CN" sz="1400" b="1" dirty="0">
                <a:solidFill>
                  <a:srgbClr val="FF0000"/>
                </a:solidFill>
              </a:rPr>
              <a:t>{uuid}</a:t>
            </a:r>
          </a:p>
        </p:txBody>
      </p:sp>
      <p:sp>
        <p:nvSpPr>
          <p:cNvPr id="16" name="Rectangle 12"/>
          <p:cNvSpPr/>
          <p:nvPr/>
        </p:nvSpPr>
        <p:spPr>
          <a:xfrm>
            <a:off x="8520289" y="920157"/>
            <a:ext cx="3193465" cy="738664"/>
          </a:xfrm>
          <a:prstGeom prst="rect">
            <a:avLst/>
          </a:prstGeom>
        </p:spPr>
        <p:txBody>
          <a:bodyPr wrap="square">
            <a:spAutoFit/>
          </a:bodyPr>
          <a:lstStyle/>
          <a:p>
            <a:pPr algn="ctr"/>
            <a:r>
              <a:rPr lang="en-IE" altLang="zh-CN" sz="1400" b="1" dirty="0" smtClean="0"/>
              <a:t>GET </a:t>
            </a:r>
            <a:r>
              <a:rPr lang="en-US" altLang="zh-CN" sz="1400" b="1" dirty="0" smtClean="0"/>
              <a:t>/</a:t>
            </a:r>
            <a:r>
              <a:rPr lang="en-US" altLang="zh-CN" sz="1400" b="1" dirty="0" err="1" smtClean="0"/>
              <a:t>nbi</a:t>
            </a:r>
            <a:r>
              <a:rPr lang="en-US" altLang="zh-CN" sz="1400" b="1" dirty="0" smtClean="0"/>
              <a:t>/</a:t>
            </a:r>
            <a:r>
              <a:rPr lang="en-US" altLang="zh-CN" sz="1400" b="1" dirty="0" err="1" smtClean="0"/>
              <a:t>api</a:t>
            </a:r>
            <a:r>
              <a:rPr lang="en-US" altLang="zh-CN" sz="1400" b="1" dirty="0" smtClean="0"/>
              <a:t>/v1/</a:t>
            </a:r>
            <a:r>
              <a:rPr lang="en-US" altLang="zh-CN" sz="1400" b="1" dirty="0" err="1" smtClean="0"/>
              <a:t>serviceSpecification</a:t>
            </a:r>
            <a:r>
              <a:rPr lang="en-US" altLang="zh-CN" sz="1400" b="1" dirty="0"/>
              <a:t>/</a:t>
            </a:r>
            <a:r>
              <a:rPr lang="en-US" altLang="zh-CN" sz="1400" b="1" dirty="0">
                <a:solidFill>
                  <a:srgbClr val="FF0000"/>
                </a:solidFill>
              </a:rPr>
              <a:t>{uuid</a:t>
            </a:r>
            <a:r>
              <a:rPr lang="en-US" altLang="zh-CN" sz="1400" b="1" dirty="0" smtClean="0">
                <a:solidFill>
                  <a:srgbClr val="FF0000"/>
                </a:solidFill>
              </a:rPr>
              <a:t>}</a:t>
            </a:r>
            <a:r>
              <a:rPr lang="en-US" altLang="zh-CN" sz="1400" b="1" dirty="0" smtClean="0"/>
              <a:t>/specificationInputSchema</a:t>
            </a:r>
          </a:p>
        </p:txBody>
      </p:sp>
      <p:sp>
        <p:nvSpPr>
          <p:cNvPr id="2" name="Rectangle 1"/>
          <p:cNvSpPr>
            <a:spLocks noChangeArrowheads="1"/>
          </p:cNvSpPr>
          <p:nvPr/>
        </p:nvSpPr>
        <p:spPr bwMode="auto">
          <a:xfrm>
            <a:off x="139522" y="1698888"/>
            <a:ext cx="3128771" cy="33855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en-US" sz="1600" dirty="0" err="1">
                <a:solidFill>
                  <a:srgbClr val="808080"/>
                </a:solidFill>
                <a:latin typeface="Courier New" panose="02070309020205020404" pitchFamily="49" charset="0"/>
                <a:cs typeface="Courier New" panose="02070309020205020404" pitchFamily="49" charset="0"/>
              </a:rPr>
              <a:t>getServiceSpecification</a:t>
            </a:r>
            <a:endParaRPr lang="en-US" altLang="en-US" sz="1600" dirty="0">
              <a:solidFill>
                <a:srgbClr val="808080"/>
              </a:solidFill>
              <a:latin typeface="Courier New" panose="02070309020205020404" pitchFamily="49" charset="0"/>
              <a:cs typeface="Courier New" panose="02070309020205020404" pitchFamily="49" charset="0"/>
            </a:endParaRPr>
          </a:p>
        </p:txBody>
      </p:sp>
      <p:cxnSp>
        <p:nvCxnSpPr>
          <p:cNvPr id="18" name="Straight Arrow Connector 16"/>
          <p:cNvCxnSpPr>
            <a:endCxn id="55" idx="3"/>
          </p:cNvCxnSpPr>
          <p:nvPr/>
        </p:nvCxnSpPr>
        <p:spPr>
          <a:xfrm flipH="1">
            <a:off x="1790349" y="5535771"/>
            <a:ext cx="1812482"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21" name="Rectangle 2"/>
          <p:cNvSpPr>
            <a:spLocks noChangeArrowheads="1"/>
          </p:cNvSpPr>
          <p:nvPr/>
        </p:nvSpPr>
        <p:spPr bwMode="auto">
          <a:xfrm>
            <a:off x="5034983" y="1995581"/>
            <a:ext cx="2016598" cy="33855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CC7832"/>
                </a:solidFill>
                <a:effectLst/>
                <a:latin typeface="Courier New" panose="02070309020205020404" pitchFamily="49" charset="0"/>
                <a:cs typeface="Courier New" panose="02070309020205020404" pitchFamily="49" charset="0"/>
              </a:rPr>
              <a:t>if</a:t>
            </a:r>
            <a:r>
              <a:rPr kumimoji="0" lang="en-US" altLang="en-US" sz="1600" b="0" i="0" u="none" strike="noStrike" cap="none" normalizeH="0" baseline="0" dirty="0" smtClean="0">
                <a:ln>
                  <a:noFill/>
                </a:ln>
                <a:solidFill>
                  <a:srgbClr val="A9B7C6"/>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smtClean="0">
                <a:ln>
                  <a:noFill/>
                </a:ln>
                <a:solidFill>
                  <a:srgbClr val="A9B7C6"/>
                </a:solidFill>
                <a:effectLst/>
                <a:latin typeface="Courier New" panose="02070309020205020404" pitchFamily="49" charset="0"/>
                <a:cs typeface="Courier New" panose="02070309020205020404" pitchFamily="49" charset="0"/>
              </a:rPr>
              <a:t>existsInDB</a:t>
            </a:r>
            <a:r>
              <a:rPr kumimoji="0" lang="en-US" altLang="en-US" sz="1600" b="0" i="0" u="none" strike="noStrike" cap="none" normalizeH="0" baseline="0" dirty="0" smtClean="0">
                <a:ln>
                  <a:noFill/>
                </a:ln>
                <a:solidFill>
                  <a:srgbClr val="A9B7C6"/>
                </a:solidFill>
                <a:effectLst/>
                <a:latin typeface="Courier New" panose="02070309020205020404" pitchFamily="49" charset="0"/>
                <a:cs typeface="Courier New" panose="02070309020205020404" pitchFamily="49" charset="0"/>
              </a:rPr>
              <a:t>)</a:t>
            </a:r>
            <a:endParaRPr kumimoji="0" lang="en-US" altLang="en-US" sz="4000" b="0" i="0" u="none" strike="noStrike" cap="none" normalizeH="0" baseline="0" dirty="0" smtClean="0">
              <a:ln>
                <a:noFill/>
              </a:ln>
              <a:solidFill>
                <a:schemeClr val="tx1"/>
              </a:solidFill>
              <a:effectLst/>
              <a:latin typeface="Arial" panose="020B0604020202020204" pitchFamily="34" charset="0"/>
            </a:endParaRPr>
          </a:p>
        </p:txBody>
      </p:sp>
      <p:cxnSp>
        <p:nvCxnSpPr>
          <p:cNvPr id="23" name="Straight Arrow Connector 16"/>
          <p:cNvCxnSpPr>
            <a:stCxn id="8" idx="2"/>
          </p:cNvCxnSpPr>
          <p:nvPr/>
        </p:nvCxnSpPr>
        <p:spPr>
          <a:xfrm flipH="1">
            <a:off x="5950086" y="3730919"/>
            <a:ext cx="2854" cy="25951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26" name="Rectangle 2"/>
          <p:cNvSpPr>
            <a:spLocks noChangeArrowheads="1"/>
          </p:cNvSpPr>
          <p:nvPr/>
        </p:nvSpPr>
        <p:spPr bwMode="auto">
          <a:xfrm>
            <a:off x="5034983" y="3992291"/>
            <a:ext cx="1830205" cy="33855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1600" dirty="0" err="1" smtClean="0">
                <a:solidFill>
                  <a:srgbClr val="FFC66D"/>
                </a:solidFill>
                <a:latin typeface="Courier New" panose="02070309020205020404" pitchFamily="49" charset="0"/>
                <a:cs typeface="Courier New" panose="02070309020205020404" pitchFamily="49" charset="0"/>
              </a:rPr>
              <a:t>asdcParserAPI</a:t>
            </a:r>
            <a:endParaRPr kumimoji="0" lang="zh-CN" altLang="zh-CN" sz="4000" b="0" i="0" u="none" strike="noStrike" cap="none" normalizeH="0" baseline="0" dirty="0" smtClean="0">
              <a:ln>
                <a:noFill/>
              </a:ln>
              <a:solidFill>
                <a:schemeClr val="tx1"/>
              </a:solidFill>
              <a:effectLst/>
              <a:latin typeface="Arial" panose="020B0604020202020204" pitchFamily="34" charset="0"/>
            </a:endParaRPr>
          </a:p>
        </p:txBody>
      </p:sp>
      <p:cxnSp>
        <p:nvCxnSpPr>
          <p:cNvPr id="29" name="Elbow Connector 18"/>
          <p:cNvCxnSpPr>
            <a:stCxn id="45" idx="3"/>
            <a:endCxn id="32" idx="2"/>
          </p:cNvCxnSpPr>
          <p:nvPr/>
        </p:nvCxnSpPr>
        <p:spPr>
          <a:xfrm flipV="1">
            <a:off x="3661071" y="5116500"/>
            <a:ext cx="2283306" cy="291874"/>
          </a:xfrm>
          <a:prstGeom prst="bentConnector2">
            <a:avLst/>
          </a:prstGeom>
          <a:ln w="31750">
            <a:headEnd type="triangle"/>
            <a:tailEnd type="none"/>
          </a:ln>
        </p:spPr>
        <p:style>
          <a:lnRef idx="1">
            <a:schemeClr val="accent1"/>
          </a:lnRef>
          <a:fillRef idx="0">
            <a:schemeClr val="accent1"/>
          </a:fillRef>
          <a:effectRef idx="0">
            <a:schemeClr val="accent1"/>
          </a:effectRef>
          <a:fontRef idx="minor">
            <a:schemeClr val="tx1"/>
          </a:fontRef>
        </p:style>
      </p:cxnSp>
      <p:sp>
        <p:nvSpPr>
          <p:cNvPr id="32" name="Rectangle 3"/>
          <p:cNvSpPr>
            <a:spLocks noChangeArrowheads="1"/>
          </p:cNvSpPr>
          <p:nvPr/>
        </p:nvSpPr>
        <p:spPr bwMode="auto">
          <a:xfrm>
            <a:off x="4605581" y="4531725"/>
            <a:ext cx="2677592"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dirty="0" err="1">
                <a:solidFill>
                  <a:srgbClr val="FFC66D"/>
                </a:solidFill>
                <a:latin typeface="Courier New" panose="02070309020205020404" pitchFamily="49" charset="0"/>
                <a:cs typeface="Courier New" panose="02070309020205020404" pitchFamily="49" charset="0"/>
              </a:rPr>
              <a:t>ServiceSpecificationDatabaseService</a:t>
            </a:r>
            <a:endParaRPr lang="en-US" altLang="en-US" sz="1600" dirty="0">
              <a:solidFill>
                <a:srgbClr val="FFC66D"/>
              </a:solidFill>
              <a:latin typeface="Courier New" panose="02070309020205020404" pitchFamily="49" charset="0"/>
              <a:cs typeface="Courier New" panose="02070309020205020404" pitchFamily="49" charset="0"/>
            </a:endParaRPr>
          </a:p>
        </p:txBody>
      </p:sp>
      <p:sp>
        <p:nvSpPr>
          <p:cNvPr id="36" name="Rectangle 2"/>
          <p:cNvSpPr>
            <a:spLocks noChangeArrowheads="1"/>
          </p:cNvSpPr>
          <p:nvPr/>
        </p:nvSpPr>
        <p:spPr bwMode="auto">
          <a:xfrm>
            <a:off x="57391" y="5850933"/>
            <a:ext cx="3294572"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zh-CN" sz="1600" dirty="0">
                <a:solidFill>
                  <a:srgbClr val="FFC66D"/>
                </a:solidFill>
                <a:latin typeface="Courier New" panose="02070309020205020404" pitchFamily="49" charset="0"/>
                <a:cs typeface="Courier New" panose="02070309020205020404" pitchFamily="49" charset="0"/>
              </a:rPr>
              <a:t>Return </a:t>
            </a:r>
            <a:r>
              <a:rPr lang="en-US" altLang="zh-CN" sz="1600" dirty="0" err="1">
                <a:solidFill>
                  <a:srgbClr val="FFC66D"/>
                </a:solidFill>
                <a:latin typeface="Courier New" panose="02070309020205020404" pitchFamily="49" charset="0"/>
                <a:cs typeface="Courier New" panose="02070309020205020404" pitchFamily="49" charset="0"/>
              </a:rPr>
              <a:t>serviceCatalogResponse</a:t>
            </a:r>
            <a:endParaRPr lang="zh-CN" altLang="zh-CN" sz="4000" dirty="0">
              <a:latin typeface="Arial" panose="020B0604020202020204" pitchFamily="34" charset="0"/>
            </a:endParaRPr>
          </a:p>
        </p:txBody>
      </p:sp>
      <p:cxnSp>
        <p:nvCxnSpPr>
          <p:cNvPr id="51" name="Straight Arrow Connector 16"/>
          <p:cNvCxnSpPr/>
          <p:nvPr/>
        </p:nvCxnSpPr>
        <p:spPr>
          <a:xfrm>
            <a:off x="1703907" y="2334135"/>
            <a:ext cx="546924"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4" name="Ορθογώνιο 53"/>
          <p:cNvSpPr/>
          <p:nvPr/>
        </p:nvSpPr>
        <p:spPr>
          <a:xfrm>
            <a:off x="1618233" y="2266932"/>
            <a:ext cx="171345" cy="171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Ορθογώνιο 54"/>
          <p:cNvSpPr/>
          <p:nvPr/>
        </p:nvSpPr>
        <p:spPr>
          <a:xfrm>
            <a:off x="1619004" y="5450098"/>
            <a:ext cx="171345" cy="171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16"/>
          <p:cNvCxnSpPr>
            <a:stCxn id="26" idx="2"/>
            <a:endCxn id="32" idx="0"/>
          </p:cNvCxnSpPr>
          <p:nvPr/>
        </p:nvCxnSpPr>
        <p:spPr>
          <a:xfrm flipH="1">
            <a:off x="5944377" y="4330845"/>
            <a:ext cx="5709" cy="20088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66" name="Rectangle 4"/>
          <p:cNvSpPr>
            <a:spLocks noChangeArrowheads="1"/>
          </p:cNvSpPr>
          <p:nvPr/>
        </p:nvSpPr>
        <p:spPr bwMode="auto">
          <a:xfrm>
            <a:off x="8681941" y="2908295"/>
            <a:ext cx="2880139" cy="1077218"/>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600" dirty="0" smtClean="0">
                <a:solidFill>
                  <a:srgbClr val="FFC66D"/>
                </a:solidFill>
                <a:latin typeface="Courier New" panose="02070309020205020404" pitchFamily="49" charset="0"/>
                <a:cs typeface="Courier New" panose="02070309020205020404" pitchFamily="49" charset="0"/>
              </a:rPr>
              <a:t>ServiceSpecificationDatabaseService.</a:t>
            </a:r>
            <a:r>
              <a:rPr kumimoji="0" lang="en-US" altLang="en-US" sz="1600" b="0" i="0" u="none" strike="noStrike" cap="none" normalizeH="0" baseline="0" dirty="0" smtClean="0">
                <a:ln>
                  <a:noFill/>
                </a:ln>
                <a:solidFill>
                  <a:srgbClr val="FFC66D"/>
                </a:solidFill>
                <a:effectLst/>
                <a:latin typeface="Courier New" panose="02070309020205020404" pitchFamily="49" charset="0"/>
                <a:cs typeface="Courier New" panose="02070309020205020404" pitchFamily="49" charset="0"/>
              </a:rPr>
              <a:t>findSpecificationInputSchemaById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68" name="Straight Arrow Connector 16"/>
          <p:cNvCxnSpPr/>
          <p:nvPr/>
        </p:nvCxnSpPr>
        <p:spPr>
          <a:xfrm>
            <a:off x="10117022" y="2484757"/>
            <a:ext cx="0" cy="51098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71" name="Rectangle 2"/>
          <p:cNvSpPr>
            <a:spLocks noChangeArrowheads="1"/>
          </p:cNvSpPr>
          <p:nvPr/>
        </p:nvSpPr>
        <p:spPr bwMode="auto">
          <a:xfrm>
            <a:off x="8469736" y="4473259"/>
            <a:ext cx="3294572" cy="584775"/>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1600" dirty="0" smtClean="0">
                <a:solidFill>
                  <a:srgbClr val="FFC66D"/>
                </a:solidFill>
                <a:latin typeface="Courier New" panose="02070309020205020404" pitchFamily="49" charset="0"/>
                <a:cs typeface="Courier New" panose="02070309020205020404" pitchFamily="49" charset="0"/>
              </a:rPr>
              <a:t>Return </a:t>
            </a:r>
            <a:r>
              <a:rPr lang="en-US" altLang="zh-CN" sz="1600" dirty="0" err="1" smtClean="0">
                <a:solidFill>
                  <a:srgbClr val="FFC66D"/>
                </a:solidFill>
                <a:latin typeface="Courier New" panose="02070309020205020404" pitchFamily="49" charset="0"/>
                <a:cs typeface="Courier New" panose="02070309020205020404" pitchFamily="49" charset="0"/>
              </a:rPr>
              <a:t>SpecificationInputSchema</a:t>
            </a:r>
            <a:endParaRPr kumimoji="0" lang="zh-CN" altLang="zh-CN" sz="4000" b="0" i="0" u="none" strike="noStrike" cap="none" normalizeH="0" baseline="0" dirty="0" smtClean="0">
              <a:ln>
                <a:noFill/>
              </a:ln>
              <a:solidFill>
                <a:schemeClr val="tx1"/>
              </a:solidFill>
              <a:effectLst/>
              <a:latin typeface="Arial" panose="020B0604020202020204" pitchFamily="34" charset="0"/>
            </a:endParaRPr>
          </a:p>
        </p:txBody>
      </p:sp>
      <p:cxnSp>
        <p:nvCxnSpPr>
          <p:cNvPr id="72" name="Straight Arrow Connector 16"/>
          <p:cNvCxnSpPr/>
          <p:nvPr/>
        </p:nvCxnSpPr>
        <p:spPr>
          <a:xfrm>
            <a:off x="10122832" y="3882137"/>
            <a:ext cx="0" cy="564013"/>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9"/>
          <p:cNvCxnSpPr/>
          <p:nvPr/>
        </p:nvCxnSpPr>
        <p:spPr>
          <a:xfrm flipH="1">
            <a:off x="10117021" y="1637049"/>
            <a:ext cx="1" cy="20934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3542546" y="4736560"/>
            <a:ext cx="1453833" cy="738664"/>
          </a:xfrm>
          <a:prstGeom prst="rect">
            <a:avLst/>
          </a:prstGeom>
          <a:noFill/>
        </p:spPr>
        <p:txBody>
          <a:bodyPr wrap="square" rtlCol="0">
            <a:spAutoFit/>
          </a:bodyPr>
          <a:lstStyle/>
          <a:p>
            <a:r>
              <a:rPr lang="en-US" sz="1400" b="1" dirty="0" smtClean="0"/>
              <a:t>Save </a:t>
            </a:r>
            <a:r>
              <a:rPr lang="en-US" sz="1400" b="1" dirty="0" smtClean="0"/>
              <a:t>Input schema</a:t>
            </a:r>
          </a:p>
          <a:p>
            <a:r>
              <a:rPr lang="en-US" sz="1400" b="1" dirty="0" smtClean="0"/>
              <a:t> </a:t>
            </a:r>
            <a:r>
              <a:rPr lang="en-US" sz="1400" b="1" dirty="0" smtClean="0"/>
              <a:t>to </a:t>
            </a:r>
            <a:r>
              <a:rPr lang="en-US" sz="1400" b="1" dirty="0" err="1" smtClean="0"/>
              <a:t>mongoDB</a:t>
            </a:r>
            <a:endParaRPr lang="en-US" sz="1400" b="1" dirty="0"/>
          </a:p>
        </p:txBody>
      </p:sp>
      <p:cxnSp>
        <p:nvCxnSpPr>
          <p:cNvPr id="78" name="Ευθύγραμμο βέλος σύνδεσης 77"/>
          <p:cNvCxnSpPr>
            <a:stCxn id="32" idx="1"/>
            <a:endCxn id="74" idx="2"/>
          </p:cNvCxnSpPr>
          <p:nvPr/>
        </p:nvCxnSpPr>
        <p:spPr>
          <a:xfrm flipH="1" flipV="1">
            <a:off x="3866182" y="4765646"/>
            <a:ext cx="739399" cy="584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16"/>
          <p:cNvCxnSpPr/>
          <p:nvPr/>
        </p:nvCxnSpPr>
        <p:spPr>
          <a:xfrm>
            <a:off x="7815099" y="1032732"/>
            <a:ext cx="19561" cy="5402976"/>
          </a:xfrm>
          <a:prstGeom prst="straightConnector1">
            <a:avLst/>
          </a:prstGeom>
          <a:ln w="31750">
            <a:prstDash val="dash"/>
            <a:tailEnd type="none"/>
          </a:ln>
        </p:spPr>
        <p:style>
          <a:lnRef idx="1">
            <a:schemeClr val="accent1"/>
          </a:lnRef>
          <a:fillRef idx="0">
            <a:schemeClr val="accent1"/>
          </a:fillRef>
          <a:effectRef idx="0">
            <a:schemeClr val="accent1"/>
          </a:effectRef>
          <a:fontRef idx="minor">
            <a:schemeClr val="tx1"/>
          </a:fontRef>
        </p:style>
      </p:cxnSp>
      <p:sp>
        <p:nvSpPr>
          <p:cNvPr id="81" name="Ορθογώνιο 80"/>
          <p:cNvSpPr/>
          <p:nvPr/>
        </p:nvSpPr>
        <p:spPr>
          <a:xfrm>
            <a:off x="139522" y="990220"/>
            <a:ext cx="3426638" cy="280539"/>
          </a:xfrm>
          <a:prstGeom prst="rect">
            <a:avLst/>
          </a:prstGeom>
          <a:noFill/>
          <a:ln w="254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Ορθογώνιο 81"/>
          <p:cNvSpPr/>
          <p:nvPr/>
        </p:nvSpPr>
        <p:spPr>
          <a:xfrm>
            <a:off x="8520289" y="994264"/>
            <a:ext cx="3193465" cy="658536"/>
          </a:xfrm>
          <a:prstGeom prst="rect">
            <a:avLst/>
          </a:prstGeom>
          <a:noFill/>
          <a:ln w="254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7834660" y="2580158"/>
            <a:ext cx="1905073" cy="338554"/>
          </a:xfrm>
          <a:prstGeom prst="rect">
            <a:avLst/>
          </a:prstGeom>
          <a:noFill/>
        </p:spPr>
        <p:txBody>
          <a:bodyPr wrap="none" rtlCol="0">
            <a:spAutoFit/>
          </a:bodyPr>
          <a:lstStyle/>
          <a:p>
            <a:r>
              <a:rPr lang="en-US" sz="1600" dirty="0" smtClean="0"/>
              <a:t>Get schema from DB</a:t>
            </a:r>
            <a:endParaRPr lang="en-US" sz="1600" dirty="0"/>
          </a:p>
        </p:txBody>
      </p:sp>
      <p:sp>
        <p:nvSpPr>
          <p:cNvPr id="45" name="Ορθογώνιο 44"/>
          <p:cNvSpPr/>
          <p:nvPr/>
        </p:nvSpPr>
        <p:spPr>
          <a:xfrm>
            <a:off x="3489726" y="5322701"/>
            <a:ext cx="171345" cy="171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3668247" y="3435771"/>
            <a:ext cx="1346769" cy="954107"/>
          </a:xfrm>
          <a:prstGeom prst="rect">
            <a:avLst/>
          </a:prstGeom>
          <a:noFill/>
        </p:spPr>
        <p:txBody>
          <a:bodyPr wrap="square" rtlCol="0">
            <a:spAutoFit/>
          </a:bodyPr>
          <a:lstStyle/>
          <a:p>
            <a:r>
              <a:rPr lang="en-US" sz="1400" b="1" dirty="0" smtClean="0"/>
              <a:t>Save </a:t>
            </a:r>
            <a:r>
              <a:rPr lang="en-US" sz="1400" b="1" dirty="0" err="1" smtClean="0"/>
              <a:t>serviceCatalogResponse</a:t>
            </a:r>
            <a:r>
              <a:rPr lang="en-US" sz="1400" b="1" dirty="0" smtClean="0"/>
              <a:t> to </a:t>
            </a:r>
            <a:r>
              <a:rPr lang="en-US" sz="1400" b="1" dirty="0" err="1" smtClean="0"/>
              <a:t>mongoDB</a:t>
            </a:r>
            <a:endParaRPr lang="en-US" sz="1400" b="1" dirty="0"/>
          </a:p>
        </p:txBody>
      </p:sp>
      <p:pic>
        <p:nvPicPr>
          <p:cNvPr id="74" name="Picture 12" descr="Image result for mongodb ic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4529" y="4362340"/>
            <a:ext cx="403306" cy="403306"/>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Ευθύγραμμο βέλος σύνδεσης 77"/>
          <p:cNvCxnSpPr/>
          <p:nvPr/>
        </p:nvCxnSpPr>
        <p:spPr>
          <a:xfrm flipH="1" flipV="1">
            <a:off x="4018583" y="4563900"/>
            <a:ext cx="581178" cy="27381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2"/>
          <p:cNvSpPr>
            <a:spLocks noChangeArrowheads="1"/>
          </p:cNvSpPr>
          <p:nvPr/>
        </p:nvSpPr>
        <p:spPr bwMode="auto">
          <a:xfrm>
            <a:off x="1536182" y="3061373"/>
            <a:ext cx="2016598" cy="33855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CC7832"/>
                </a:solidFill>
                <a:effectLst/>
                <a:latin typeface="Courier New" panose="02070309020205020404" pitchFamily="49" charset="0"/>
                <a:cs typeface="Courier New" panose="02070309020205020404" pitchFamily="49" charset="0"/>
              </a:rPr>
              <a:t>if</a:t>
            </a:r>
            <a:r>
              <a:rPr kumimoji="0" lang="en-US" altLang="en-US" sz="1600" b="0" i="0" u="none" strike="noStrike" cap="none" normalizeH="0" baseline="0" dirty="0" smtClean="0">
                <a:ln>
                  <a:noFill/>
                </a:ln>
                <a:solidFill>
                  <a:srgbClr val="A9B7C6"/>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smtClean="0">
                <a:ln>
                  <a:noFill/>
                </a:ln>
                <a:solidFill>
                  <a:srgbClr val="A9B7C6"/>
                </a:solidFill>
                <a:effectLst/>
                <a:latin typeface="Courier New" panose="02070309020205020404" pitchFamily="49" charset="0"/>
                <a:cs typeface="Courier New" panose="02070309020205020404" pitchFamily="49" charset="0"/>
              </a:rPr>
              <a:t>existsInDB</a:t>
            </a:r>
            <a:r>
              <a:rPr kumimoji="0" lang="en-US" altLang="en-US" sz="1600" b="0" i="0" u="none" strike="noStrike" cap="none" normalizeH="0" baseline="0" dirty="0" smtClean="0">
                <a:ln>
                  <a:noFill/>
                </a:ln>
                <a:solidFill>
                  <a:srgbClr val="A9B7C6"/>
                </a:solidFill>
                <a:effectLst/>
                <a:latin typeface="Courier New" panose="02070309020205020404" pitchFamily="49" charset="0"/>
                <a:cs typeface="Courier New" panose="02070309020205020404" pitchFamily="49" charset="0"/>
              </a:rPr>
              <a:t>)</a:t>
            </a:r>
            <a:endParaRPr kumimoji="0" lang="en-US" altLang="en-US" sz="4000" b="0" i="0" u="none" strike="noStrike" cap="none" normalizeH="0" baseline="0" dirty="0" smtClean="0">
              <a:ln>
                <a:noFill/>
              </a:ln>
              <a:solidFill>
                <a:schemeClr val="tx1"/>
              </a:solidFill>
              <a:effectLst/>
              <a:latin typeface="Arial" panose="020B0604020202020204" pitchFamily="34" charset="0"/>
            </a:endParaRPr>
          </a:p>
        </p:txBody>
      </p:sp>
      <p:sp>
        <p:nvSpPr>
          <p:cNvPr id="53" name="TextBox 52"/>
          <p:cNvSpPr txBox="1"/>
          <p:nvPr/>
        </p:nvSpPr>
        <p:spPr>
          <a:xfrm>
            <a:off x="1906582" y="3519152"/>
            <a:ext cx="1346769" cy="954107"/>
          </a:xfrm>
          <a:prstGeom prst="rect">
            <a:avLst/>
          </a:prstGeom>
          <a:noFill/>
        </p:spPr>
        <p:txBody>
          <a:bodyPr wrap="square" rtlCol="0">
            <a:spAutoFit/>
          </a:bodyPr>
          <a:lstStyle/>
          <a:p>
            <a:r>
              <a:rPr lang="en-US" sz="1400" b="1" dirty="0" smtClean="0"/>
              <a:t>Retrieve</a:t>
            </a:r>
            <a:r>
              <a:rPr lang="en-US" sz="1400" b="1" dirty="0" smtClean="0"/>
              <a:t> </a:t>
            </a:r>
            <a:r>
              <a:rPr lang="en-US" sz="1400" b="1" dirty="0" err="1" smtClean="0"/>
              <a:t>serviceCatalogResponse</a:t>
            </a:r>
            <a:r>
              <a:rPr lang="en-US" sz="1400" b="1" dirty="0" smtClean="0"/>
              <a:t> </a:t>
            </a:r>
            <a:r>
              <a:rPr lang="en-US" sz="1400" b="1" dirty="0" smtClean="0"/>
              <a:t>from</a:t>
            </a:r>
            <a:r>
              <a:rPr lang="en-US" sz="1400" b="1" dirty="0" smtClean="0"/>
              <a:t> </a:t>
            </a:r>
            <a:r>
              <a:rPr lang="en-US" sz="1400" b="1" dirty="0" err="1" smtClean="0"/>
              <a:t>mongoDB</a:t>
            </a:r>
            <a:endParaRPr lang="en-US" sz="1400" b="1" dirty="0"/>
          </a:p>
        </p:txBody>
      </p:sp>
      <p:cxnSp>
        <p:nvCxnSpPr>
          <p:cNvPr id="56" name="Ευθύγραμμο βέλος σύνδεσης 77"/>
          <p:cNvCxnSpPr>
            <a:stCxn id="53" idx="2"/>
            <a:endCxn id="74" idx="1"/>
          </p:cNvCxnSpPr>
          <p:nvPr/>
        </p:nvCxnSpPr>
        <p:spPr>
          <a:xfrm>
            <a:off x="2579967" y="4473259"/>
            <a:ext cx="1084562" cy="907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995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93785" y="1848062"/>
            <a:ext cx="6108608" cy="4608156"/>
          </a:xfrm>
          <a:prstGeom prst="rect">
            <a:avLst/>
          </a:prstGeom>
        </p:spPr>
      </p:pic>
      <p:pic>
        <p:nvPicPr>
          <p:cNvPr id="4" name="Picture 2"/>
          <p:cNvPicPr>
            <a:picLocks noChangeAspect="1"/>
          </p:cNvPicPr>
          <p:nvPr/>
        </p:nvPicPr>
        <p:blipFill>
          <a:blip r:embed="rId3"/>
          <a:stretch>
            <a:fillRect/>
          </a:stretch>
        </p:blipFill>
        <p:spPr>
          <a:xfrm>
            <a:off x="7789643" y="1529198"/>
            <a:ext cx="4203066" cy="4927020"/>
          </a:xfrm>
          <a:prstGeom prst="rect">
            <a:avLst/>
          </a:prstGeom>
        </p:spPr>
      </p:pic>
      <p:sp>
        <p:nvSpPr>
          <p:cNvPr id="6" name="Rectangle 12"/>
          <p:cNvSpPr/>
          <p:nvPr/>
        </p:nvSpPr>
        <p:spPr>
          <a:xfrm>
            <a:off x="7415694" y="982760"/>
            <a:ext cx="4723424" cy="276999"/>
          </a:xfrm>
          <a:prstGeom prst="rect">
            <a:avLst/>
          </a:prstGeom>
        </p:spPr>
        <p:txBody>
          <a:bodyPr wrap="square">
            <a:spAutoFit/>
          </a:bodyPr>
          <a:lstStyle/>
          <a:p>
            <a:pPr algn="ctr"/>
            <a:r>
              <a:rPr lang="en-IE" altLang="zh-CN" sz="1200" b="1" dirty="0" smtClean="0"/>
              <a:t>GET </a:t>
            </a:r>
            <a:r>
              <a:rPr lang="en-US" altLang="zh-CN" sz="1200" b="1" dirty="0" smtClean="0"/>
              <a:t>/</a:t>
            </a:r>
            <a:r>
              <a:rPr lang="en-US" altLang="zh-CN" sz="1200" b="1" dirty="0" err="1" smtClean="0"/>
              <a:t>nbi</a:t>
            </a:r>
            <a:r>
              <a:rPr lang="en-US" altLang="zh-CN" sz="1200" b="1" dirty="0" smtClean="0"/>
              <a:t>/</a:t>
            </a:r>
            <a:r>
              <a:rPr lang="en-US" altLang="zh-CN" sz="1200" b="1" dirty="0" err="1" smtClean="0"/>
              <a:t>api</a:t>
            </a:r>
            <a:r>
              <a:rPr lang="en-US" altLang="zh-CN" sz="1200" b="1" dirty="0" smtClean="0"/>
              <a:t>/v1/</a:t>
            </a:r>
            <a:r>
              <a:rPr lang="en-US" altLang="zh-CN" sz="1200" b="1" dirty="0" err="1" smtClean="0"/>
              <a:t>serviceSpecification</a:t>
            </a:r>
            <a:r>
              <a:rPr lang="en-US" altLang="zh-CN" sz="1200" b="1" dirty="0"/>
              <a:t>/{uuid</a:t>
            </a:r>
            <a:r>
              <a:rPr lang="en-US" altLang="zh-CN" sz="1200" b="1" dirty="0" smtClean="0"/>
              <a:t>}/specificationInputSchema</a:t>
            </a:r>
          </a:p>
        </p:txBody>
      </p:sp>
      <p:sp>
        <p:nvSpPr>
          <p:cNvPr id="8" name="Rectangle 14"/>
          <p:cNvSpPr/>
          <p:nvPr/>
        </p:nvSpPr>
        <p:spPr>
          <a:xfrm>
            <a:off x="841681" y="980065"/>
            <a:ext cx="3168882" cy="276999"/>
          </a:xfrm>
          <a:prstGeom prst="rect">
            <a:avLst/>
          </a:prstGeom>
        </p:spPr>
        <p:txBody>
          <a:bodyPr wrap="square">
            <a:spAutoFit/>
          </a:bodyPr>
          <a:lstStyle/>
          <a:p>
            <a:pPr algn="ctr" fontAlgn="base">
              <a:spcBef>
                <a:spcPct val="0"/>
              </a:spcBef>
              <a:spcAft>
                <a:spcPct val="0"/>
              </a:spcAft>
            </a:pPr>
            <a:r>
              <a:rPr lang="en-IE" altLang="zh-CN" sz="1200" b="1" dirty="0" smtClean="0"/>
              <a:t>GET</a:t>
            </a:r>
            <a:r>
              <a:rPr lang="en-IE" altLang="zh-CN" sz="1200" b="1" dirty="0" smtClean="0">
                <a:solidFill>
                  <a:prstClr val="black"/>
                </a:solidFill>
                <a:latin typeface="Vodafone Rg"/>
                <a:ea typeface="宋体" charset="-122"/>
              </a:rPr>
              <a:t> </a:t>
            </a:r>
            <a:r>
              <a:rPr lang="en-US" altLang="zh-CN" sz="1200" b="1" dirty="0"/>
              <a:t>/</a:t>
            </a:r>
            <a:r>
              <a:rPr lang="en-US" altLang="zh-CN" sz="1200" b="1" dirty="0" err="1" smtClean="0"/>
              <a:t>nbi</a:t>
            </a:r>
            <a:r>
              <a:rPr lang="en-US" altLang="zh-CN" sz="1200" b="1" dirty="0" smtClean="0"/>
              <a:t>/</a:t>
            </a:r>
            <a:r>
              <a:rPr lang="en-US" altLang="zh-CN" sz="1200" b="1" dirty="0" err="1" smtClean="0"/>
              <a:t>api</a:t>
            </a:r>
            <a:r>
              <a:rPr lang="en-US" altLang="zh-CN" sz="1200" b="1" dirty="0" smtClean="0"/>
              <a:t>/v1/</a:t>
            </a:r>
            <a:r>
              <a:rPr lang="en-US" altLang="zh-CN" sz="1200" b="1" dirty="0" err="1" smtClean="0"/>
              <a:t>serviceSpecification</a:t>
            </a:r>
            <a:r>
              <a:rPr lang="en-US" altLang="zh-CN" sz="1200" b="1" dirty="0"/>
              <a:t>/{uuid}</a:t>
            </a:r>
          </a:p>
        </p:txBody>
      </p:sp>
      <p:sp>
        <p:nvSpPr>
          <p:cNvPr id="9" name="TextBox 8"/>
          <p:cNvSpPr txBox="1"/>
          <p:nvPr/>
        </p:nvSpPr>
        <p:spPr>
          <a:xfrm>
            <a:off x="93784" y="1522590"/>
            <a:ext cx="747897" cy="369332"/>
          </a:xfrm>
          <a:prstGeom prst="rect">
            <a:avLst/>
          </a:prstGeom>
          <a:noFill/>
        </p:spPr>
        <p:txBody>
          <a:bodyPr wrap="none" rtlCol="0">
            <a:spAutoFit/>
          </a:bodyPr>
          <a:lstStyle/>
          <a:p>
            <a:r>
              <a:rPr lang="en-US" b="1" dirty="0" smtClean="0"/>
              <a:t>REPLY</a:t>
            </a:r>
            <a:endParaRPr lang="en-US" b="1" dirty="0"/>
          </a:p>
        </p:txBody>
      </p:sp>
      <p:sp>
        <p:nvSpPr>
          <p:cNvPr id="10" name="TextBox 9"/>
          <p:cNvSpPr txBox="1"/>
          <p:nvPr/>
        </p:nvSpPr>
        <p:spPr>
          <a:xfrm>
            <a:off x="7041746" y="1522590"/>
            <a:ext cx="747897" cy="369332"/>
          </a:xfrm>
          <a:prstGeom prst="rect">
            <a:avLst/>
          </a:prstGeom>
          <a:noFill/>
        </p:spPr>
        <p:txBody>
          <a:bodyPr wrap="none" rtlCol="0">
            <a:spAutoFit/>
          </a:bodyPr>
          <a:lstStyle/>
          <a:p>
            <a:r>
              <a:rPr lang="en-US" b="1" dirty="0" smtClean="0"/>
              <a:t>REPLY</a:t>
            </a:r>
            <a:endParaRPr lang="en-US" b="1" dirty="0"/>
          </a:p>
        </p:txBody>
      </p:sp>
      <p:sp>
        <p:nvSpPr>
          <p:cNvPr id="11" name="Title 1"/>
          <p:cNvSpPr>
            <a:spLocks noGrp="1"/>
          </p:cNvSpPr>
          <p:nvPr>
            <p:ph type="title"/>
          </p:nvPr>
        </p:nvSpPr>
        <p:spPr>
          <a:xfrm>
            <a:off x="748916" y="131476"/>
            <a:ext cx="10176933" cy="871537"/>
          </a:xfrm>
        </p:spPr>
        <p:txBody>
          <a:bodyPr/>
          <a:lstStyle/>
          <a:p>
            <a:r>
              <a:rPr lang="en-IE" dirty="0" err="1" smtClean="0"/>
              <a:t>ServiceSpecifcation</a:t>
            </a:r>
            <a:r>
              <a:rPr lang="en-IE" dirty="0" smtClean="0"/>
              <a:t> API </a:t>
            </a:r>
            <a:r>
              <a:rPr lang="en-IE" dirty="0" smtClean="0"/>
              <a:t>Replies</a:t>
            </a:r>
            <a:endParaRPr lang="en-US" dirty="0"/>
          </a:p>
        </p:txBody>
      </p:sp>
      <p:sp>
        <p:nvSpPr>
          <p:cNvPr id="12" name="Ορθογώνιο 11"/>
          <p:cNvSpPr/>
          <p:nvPr/>
        </p:nvSpPr>
        <p:spPr>
          <a:xfrm>
            <a:off x="465826" y="5264476"/>
            <a:ext cx="5227608" cy="247804"/>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Ευθύγραμμο βέλος σύνδεσης 13"/>
          <p:cNvCxnSpPr>
            <a:stCxn id="12" idx="3"/>
            <a:endCxn id="6" idx="1"/>
          </p:cNvCxnSpPr>
          <p:nvPr/>
        </p:nvCxnSpPr>
        <p:spPr>
          <a:xfrm flipV="1">
            <a:off x="5693434" y="1121260"/>
            <a:ext cx="1722260" cy="426711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Ορθογώνιο 18"/>
          <p:cNvSpPr/>
          <p:nvPr/>
        </p:nvSpPr>
        <p:spPr>
          <a:xfrm>
            <a:off x="712803" y="976525"/>
            <a:ext cx="3426638" cy="280539"/>
          </a:xfrm>
          <a:prstGeom prst="rect">
            <a:avLst/>
          </a:prstGeom>
          <a:noFill/>
          <a:ln w="254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Ορθογώνιο 19"/>
          <p:cNvSpPr/>
          <p:nvPr/>
        </p:nvSpPr>
        <p:spPr>
          <a:xfrm>
            <a:off x="7482841" y="1003013"/>
            <a:ext cx="4587240" cy="280539"/>
          </a:xfrm>
          <a:prstGeom prst="rect">
            <a:avLst/>
          </a:prstGeom>
          <a:noFill/>
          <a:ln w="254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8831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22616</TotalTime>
  <Words>593</Words>
  <Application>Microsoft Office PowerPoint</Application>
  <PresentationFormat>Widescreen</PresentationFormat>
  <Paragraphs>86</Paragraphs>
  <Slides>7</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vt:i4>
      </vt:variant>
    </vt:vector>
  </HeadingPairs>
  <TitlesOfParts>
    <vt:vector size="19" baseType="lpstr">
      <vt:lpstr>宋体</vt:lpstr>
      <vt:lpstr>.AppleSystemUIFont</vt:lpstr>
      <vt:lpstr>Arial</vt:lpstr>
      <vt:lpstr>Calibri</vt:lpstr>
      <vt:lpstr>Corbel</vt:lpstr>
      <vt:lpstr>Courier New</vt:lpstr>
      <vt:lpstr>DengXian</vt:lpstr>
      <vt:lpstr>DengXian Light</vt:lpstr>
      <vt:lpstr>Helvetica Neue Light</vt:lpstr>
      <vt:lpstr>Vodafone Rg</vt:lpstr>
      <vt:lpstr>Wingdings</vt:lpstr>
      <vt:lpstr>Office Theme</vt:lpstr>
      <vt:lpstr>ONAP External API ServiceSpecification Input Schema and CSAR parsing enhancement proposal Related JIRA - EXTAPI-105 </vt:lpstr>
      <vt:lpstr>Service Catalog API  Enhancement Proposal</vt:lpstr>
      <vt:lpstr>Simplification of Service Catalog API Payload</vt:lpstr>
      <vt:lpstr>Adopt ONAP SDC-Tosca CSAR parsing within ExtAPI</vt:lpstr>
      <vt:lpstr>Utilize ONAP SDC-Tosca Parser like VID did in Casablanca </vt:lpstr>
      <vt:lpstr>Low Level Design – API Calls</vt:lpstr>
      <vt:lpstr>ServiceSpecifcation API Replies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Adrian OSullivan</cp:lastModifiedBy>
  <cp:revision>323</cp:revision>
  <dcterms:created xsi:type="dcterms:W3CDTF">2017-02-27T16:23:08Z</dcterms:created>
  <dcterms:modified xsi:type="dcterms:W3CDTF">2018-10-09T16:01:44Z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1539072485</vt:lpwstr>
  </property>
</Properties>
</file>