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77" r:id="rId1"/>
    <p:sldMasterId id="2147483684" r:id="rId2"/>
    <p:sldMasterId id="2147483697" r:id="rId3"/>
    <p:sldMasterId id="2147483710" r:id="rId4"/>
  </p:sldMasterIdLst>
  <p:notesMasterIdLst>
    <p:notesMasterId r:id="rId8"/>
  </p:notesMasterIdLst>
  <p:sldIdLst>
    <p:sldId id="361" r:id="rId5"/>
    <p:sldId id="515" r:id="rId6"/>
    <p:sldId id="572" r:id="rId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9365"/>
    <a:srgbClr val="777777"/>
    <a:srgbClr val="B5B5B5"/>
    <a:srgbClr val="4A4A4A"/>
    <a:srgbClr val="674C3B"/>
    <a:srgbClr val="66A3B5"/>
    <a:srgbClr val="5F5F5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8251" autoAdjust="0"/>
    <p:restoredTop sz="97804" autoAdjust="0"/>
  </p:normalViewPr>
  <p:slideViewPr>
    <p:cSldViewPr>
      <p:cViewPr varScale="1">
        <p:scale>
          <a:sx n="69" d="100"/>
          <a:sy n="69" d="100"/>
        </p:scale>
        <p:origin x="169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2" d="100"/>
        <a:sy n="16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9FB1661-D6B5-4C41-992E-1A9D10BC8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625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F81E2C-496D-4CD5-9545-D093F97B364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9372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F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75221" y="4653138"/>
            <a:ext cx="8993558" cy="825029"/>
          </a:xfr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2798980"/>
            <a:ext cx="9144000" cy="2286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0000">
                <a:schemeClr val="bg1">
                  <a:alpha val="50000"/>
                </a:schemeClr>
              </a:gs>
              <a:gs pos="80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013300"/>
            <a:ext cx="9144000" cy="2286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0000">
                <a:schemeClr val="bg1">
                  <a:alpha val="50000"/>
                </a:schemeClr>
              </a:gs>
              <a:gs pos="80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75221" y="3045061"/>
            <a:ext cx="8993558" cy="76470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9" name="Picture 8" descr="slbgrnd6.jpg"/>
          <p:cNvPicPr>
            <a:picLocks noChangeAspect="1"/>
          </p:cNvPicPr>
          <p:nvPr/>
        </p:nvPicPr>
        <p:blipFill rotWithShape="1">
          <a:blip r:embed="rId2" cstate="print"/>
          <a:srcRect t="93206"/>
          <a:stretch/>
        </p:blipFill>
        <p:spPr>
          <a:xfrm>
            <a:off x="4680" y="6388905"/>
            <a:ext cx="9144000" cy="4659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8965" y="711008"/>
            <a:ext cx="2846070" cy="97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264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005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143000"/>
            <a:ext cx="40005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333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88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63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6444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595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2605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3201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160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43000"/>
            <a:ext cx="8153400" cy="46482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37013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b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1"/>
          <p:cNvSpPr>
            <a:spLocks noChangeArrowheads="1"/>
          </p:cNvSpPr>
          <p:nvPr userDrawn="1"/>
        </p:nvSpPr>
        <p:spPr bwMode="auto">
          <a:xfrm>
            <a:off x="0" y="3886200"/>
            <a:ext cx="9144000" cy="76200"/>
          </a:xfrm>
          <a:prstGeom prst="rect">
            <a:avLst/>
          </a:prstGeom>
          <a:solidFill>
            <a:srgbClr val="66A3B5"/>
          </a:solidFill>
          <a:ln w="9525">
            <a:solidFill>
              <a:srgbClr val="3D5D67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6" name="Rectangle 32"/>
          <p:cNvSpPr>
            <a:spLocks noChangeArrowheads="1"/>
          </p:cNvSpPr>
          <p:nvPr userDrawn="1"/>
        </p:nvSpPr>
        <p:spPr bwMode="auto">
          <a:xfrm>
            <a:off x="0" y="2209800"/>
            <a:ext cx="9144000" cy="76200"/>
          </a:xfrm>
          <a:prstGeom prst="rect">
            <a:avLst/>
          </a:prstGeom>
          <a:solidFill>
            <a:srgbClr val="3D5D67"/>
          </a:solidFill>
          <a:ln w="9525">
            <a:solidFill>
              <a:srgbClr val="3D5D67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7" name="Rectangle 37"/>
          <p:cNvSpPr>
            <a:spLocks noChangeArrowheads="1"/>
          </p:cNvSpPr>
          <p:nvPr userDrawn="1"/>
        </p:nvSpPr>
        <p:spPr bwMode="auto">
          <a:xfrm>
            <a:off x="8686800" y="6477000"/>
            <a:ext cx="369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CAF1B6DE-3143-4E46-8EB5-74E52FBB5616}" type="slidenum">
              <a:rPr lang="en-US" altLang="en-US" sz="1200" b="1" smtClean="0">
                <a:solidFill>
                  <a:srgbClr val="2E387F"/>
                </a:solidFill>
              </a:rPr>
              <a:pPr algn="ctr" eaLnBrk="1" hangingPunct="1">
                <a:defRPr/>
              </a:pPr>
              <a:t>‹#›</a:t>
            </a:fld>
            <a:endParaRPr lang="en-US" altLang="en-US" sz="1200" b="1" smtClean="0">
              <a:solidFill>
                <a:srgbClr val="2E387F"/>
              </a:solidFill>
            </a:endParaRPr>
          </a:p>
        </p:txBody>
      </p:sp>
      <p:pic>
        <p:nvPicPr>
          <p:cNvPr id="8" name="Picture 38" descr="very large mef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490538"/>
            <a:ext cx="3228975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343400"/>
            <a:ext cx="6858000" cy="1676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2286000"/>
            <a:ext cx="9144000" cy="1600200"/>
          </a:xfrm>
        </p:spPr>
        <p:txBody>
          <a:bodyPr/>
          <a:lstStyle>
            <a:lvl1pPr algn="ctr">
              <a:defRPr sz="4400">
                <a:solidFill>
                  <a:srgbClr val="2E387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5992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F Singl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2798980"/>
            <a:ext cx="9144000" cy="2286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0000">
                <a:schemeClr val="bg1">
                  <a:alpha val="50000"/>
                </a:schemeClr>
              </a:gs>
              <a:gs pos="80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4013300"/>
            <a:ext cx="9144000" cy="2286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0000">
                <a:schemeClr val="bg1">
                  <a:alpha val="50000"/>
                </a:schemeClr>
              </a:gs>
              <a:gs pos="80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2798980"/>
            <a:ext cx="9144000" cy="2286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0000">
                <a:schemeClr val="bg1">
                  <a:alpha val="50000"/>
                </a:schemeClr>
              </a:gs>
              <a:gs pos="80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0" name="Rectangle 19"/>
          <p:cNvSpPr/>
          <p:nvPr/>
        </p:nvSpPr>
        <p:spPr>
          <a:xfrm>
            <a:off x="0" y="4013300"/>
            <a:ext cx="9144000" cy="2286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0000">
                <a:schemeClr val="bg1">
                  <a:alpha val="50000"/>
                </a:schemeClr>
              </a:gs>
              <a:gs pos="80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2" name="Title 11"/>
          <p:cNvSpPr>
            <a:spLocks noGrp="1"/>
          </p:cNvSpPr>
          <p:nvPr>
            <p:ph type="title"/>
          </p:nvPr>
        </p:nvSpPr>
        <p:spPr>
          <a:xfrm>
            <a:off x="75221" y="3045061"/>
            <a:ext cx="8993558" cy="76470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965" y="711008"/>
            <a:ext cx="2846070" cy="972407"/>
          </a:xfrm>
          <a:prstGeom prst="rect">
            <a:avLst/>
          </a:prstGeom>
        </p:spPr>
      </p:pic>
      <p:pic>
        <p:nvPicPr>
          <p:cNvPr id="10" name="Picture 9" descr="slbgrnd6.jpg"/>
          <p:cNvPicPr>
            <a:picLocks noChangeAspect="1"/>
          </p:cNvPicPr>
          <p:nvPr/>
        </p:nvPicPr>
        <p:blipFill rotWithShape="1">
          <a:blip r:embed="rId3" cstate="print"/>
          <a:srcRect t="93206"/>
          <a:stretch/>
        </p:blipFill>
        <p:spPr>
          <a:xfrm>
            <a:off x="4680" y="6388905"/>
            <a:ext cx="9144000" cy="4659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07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1444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005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143000"/>
            <a:ext cx="40005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190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063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9319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1845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56459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90837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884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43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efpurpl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6510080"/>
            <a:ext cx="884682" cy="2640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091" y="1000360"/>
            <a:ext cx="8794232" cy="5309015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300"/>
              </a:spcAft>
              <a:defRPr b="1">
                <a:solidFill>
                  <a:schemeClr val="tx1"/>
                </a:solidFill>
              </a:defRPr>
            </a:lvl1pPr>
            <a:lvl2pPr marL="742950" indent="-401638">
              <a:spcBef>
                <a:spcPts val="0"/>
              </a:spcBef>
              <a:spcAft>
                <a:spcPts val="300"/>
              </a:spcAft>
              <a:tabLst>
                <a:tab pos="684213" algn="l"/>
              </a:tabLst>
              <a:defRPr>
                <a:solidFill>
                  <a:schemeClr val="tx1"/>
                </a:solidFill>
              </a:defRPr>
            </a:lvl2pPr>
            <a:lvl3pPr marL="1085850" indent="-342900">
              <a:spcBef>
                <a:spcPts val="0"/>
              </a:spcBef>
              <a:spcAft>
                <a:spcPts val="300"/>
              </a:spcAft>
              <a:defRPr>
                <a:solidFill>
                  <a:schemeClr val="tx1"/>
                </a:solidFill>
              </a:defRPr>
            </a:lvl3pPr>
            <a:lvl4pPr marL="1376363" indent="-290513">
              <a:spcBef>
                <a:spcPts val="0"/>
              </a:spcBef>
              <a:spcAft>
                <a:spcPts val="300"/>
              </a:spcAft>
              <a:tabLst/>
              <a:defRPr>
                <a:solidFill>
                  <a:schemeClr val="tx1"/>
                </a:solidFill>
              </a:defRPr>
            </a:lvl4pPr>
            <a:lvl5pPr marL="1657350" indent="-280988">
              <a:spcBef>
                <a:spcPts val="0"/>
              </a:spcBef>
              <a:spcAft>
                <a:spcPts val="300"/>
              </a:spcAft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4398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43000"/>
            <a:ext cx="8153400" cy="46482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271647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b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1"/>
          <p:cNvSpPr>
            <a:spLocks noChangeArrowheads="1"/>
          </p:cNvSpPr>
          <p:nvPr userDrawn="1"/>
        </p:nvSpPr>
        <p:spPr bwMode="auto">
          <a:xfrm>
            <a:off x="0" y="3886200"/>
            <a:ext cx="9144000" cy="76200"/>
          </a:xfrm>
          <a:prstGeom prst="rect">
            <a:avLst/>
          </a:prstGeom>
          <a:solidFill>
            <a:srgbClr val="66A3B5"/>
          </a:solidFill>
          <a:ln w="9525">
            <a:solidFill>
              <a:srgbClr val="3D5D67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6" name="Rectangle 32"/>
          <p:cNvSpPr>
            <a:spLocks noChangeArrowheads="1"/>
          </p:cNvSpPr>
          <p:nvPr userDrawn="1"/>
        </p:nvSpPr>
        <p:spPr bwMode="auto">
          <a:xfrm>
            <a:off x="0" y="2209800"/>
            <a:ext cx="9144000" cy="76200"/>
          </a:xfrm>
          <a:prstGeom prst="rect">
            <a:avLst/>
          </a:prstGeom>
          <a:solidFill>
            <a:srgbClr val="3D5D67"/>
          </a:solidFill>
          <a:ln w="9525">
            <a:solidFill>
              <a:srgbClr val="3D5D67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7" name="Rectangle 37"/>
          <p:cNvSpPr>
            <a:spLocks noChangeArrowheads="1"/>
          </p:cNvSpPr>
          <p:nvPr userDrawn="1"/>
        </p:nvSpPr>
        <p:spPr bwMode="auto">
          <a:xfrm>
            <a:off x="8686800" y="6477000"/>
            <a:ext cx="369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D17E5985-29A1-41E1-92EE-BB659BA16290}" type="slidenum">
              <a:rPr lang="en-US" altLang="en-US" sz="1200" b="1" smtClean="0">
                <a:solidFill>
                  <a:srgbClr val="2E387F"/>
                </a:solidFill>
              </a:rPr>
              <a:pPr algn="ctr">
                <a:defRPr/>
              </a:pPr>
              <a:t>‹#›</a:t>
            </a:fld>
            <a:endParaRPr lang="en-US" altLang="en-US" sz="1200" b="1" smtClean="0">
              <a:solidFill>
                <a:srgbClr val="2E387F"/>
              </a:solidFill>
            </a:endParaRPr>
          </a:p>
        </p:txBody>
      </p:sp>
      <p:pic>
        <p:nvPicPr>
          <p:cNvPr id="8" name="Picture 38" descr="very large mef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490538"/>
            <a:ext cx="3228975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343400"/>
            <a:ext cx="6858000" cy="1676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2286000"/>
            <a:ext cx="9144000" cy="1600200"/>
          </a:xfrm>
        </p:spPr>
        <p:txBody>
          <a:bodyPr/>
          <a:lstStyle>
            <a:lvl1pPr algn="ctr">
              <a:defRPr sz="4400">
                <a:solidFill>
                  <a:srgbClr val="2E387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96003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4375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02902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005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143000"/>
            <a:ext cx="40005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2945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097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223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82686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85258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2735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090" y="1000360"/>
            <a:ext cx="4326015" cy="5309015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300"/>
              </a:spcAft>
              <a:defRPr b="1">
                <a:solidFill>
                  <a:schemeClr val="tx1"/>
                </a:solidFill>
              </a:defRPr>
            </a:lvl1pPr>
            <a:lvl2pPr marL="742950" indent="-401638">
              <a:spcBef>
                <a:spcPts val="0"/>
              </a:spcBef>
              <a:spcAft>
                <a:spcPts val="300"/>
              </a:spcAft>
              <a:tabLst>
                <a:tab pos="684213" algn="l"/>
              </a:tabLst>
              <a:defRPr>
                <a:solidFill>
                  <a:schemeClr val="tx1"/>
                </a:solidFill>
              </a:defRPr>
            </a:lvl2pPr>
            <a:lvl3pPr marL="1085850" indent="-342900">
              <a:spcBef>
                <a:spcPts val="0"/>
              </a:spcBef>
              <a:spcAft>
                <a:spcPts val="300"/>
              </a:spcAft>
              <a:defRPr>
                <a:solidFill>
                  <a:schemeClr val="tx1"/>
                </a:solidFill>
              </a:defRPr>
            </a:lvl3pPr>
            <a:lvl4pPr marL="1376363" indent="-290513">
              <a:spcBef>
                <a:spcPts val="0"/>
              </a:spcBef>
              <a:spcAft>
                <a:spcPts val="300"/>
              </a:spcAft>
              <a:tabLst/>
              <a:defRPr>
                <a:solidFill>
                  <a:schemeClr val="tx1"/>
                </a:solidFill>
              </a:defRPr>
            </a:lvl4pPr>
            <a:lvl5pPr marL="1657350" indent="-280988">
              <a:spcBef>
                <a:spcPts val="0"/>
              </a:spcBef>
              <a:spcAft>
                <a:spcPts val="300"/>
              </a:spcAft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4572001" y="1000360"/>
            <a:ext cx="4326015" cy="5309015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300"/>
              </a:spcAft>
              <a:defRPr b="1">
                <a:solidFill>
                  <a:schemeClr val="tx1"/>
                </a:solidFill>
              </a:defRPr>
            </a:lvl1pPr>
            <a:lvl2pPr marL="742950" indent="-401638">
              <a:spcBef>
                <a:spcPts val="0"/>
              </a:spcBef>
              <a:spcAft>
                <a:spcPts val="300"/>
              </a:spcAft>
              <a:tabLst>
                <a:tab pos="684213" algn="l"/>
              </a:tabLst>
              <a:defRPr>
                <a:solidFill>
                  <a:schemeClr val="tx1"/>
                </a:solidFill>
              </a:defRPr>
            </a:lvl2pPr>
            <a:lvl3pPr marL="1085850" indent="-342900">
              <a:spcBef>
                <a:spcPts val="0"/>
              </a:spcBef>
              <a:spcAft>
                <a:spcPts val="300"/>
              </a:spcAft>
              <a:defRPr>
                <a:solidFill>
                  <a:schemeClr val="tx1"/>
                </a:solidFill>
              </a:defRPr>
            </a:lvl3pPr>
            <a:lvl4pPr marL="1376363" indent="-290513">
              <a:spcBef>
                <a:spcPts val="0"/>
              </a:spcBef>
              <a:spcAft>
                <a:spcPts val="300"/>
              </a:spcAft>
              <a:tabLst/>
              <a:defRPr>
                <a:solidFill>
                  <a:schemeClr val="tx1"/>
                </a:solidFill>
              </a:defRPr>
            </a:lvl4pPr>
            <a:lvl5pPr marL="1657350" indent="-280988">
              <a:spcBef>
                <a:spcPts val="0"/>
              </a:spcBef>
              <a:spcAft>
                <a:spcPts val="300"/>
              </a:spcAft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8587528" y="6494465"/>
            <a:ext cx="3674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AEA35889-6E67-C74C-9605-CB8A7E897D2A}" type="slidenum">
              <a:rPr lang="zh-CN" altLang="en-US" sz="1200">
                <a:solidFill>
                  <a:srgbClr val="002060"/>
                </a:solidFill>
                <a:ea typeface="宋体" charset="0"/>
                <a:cs typeface="宋体" charset="0"/>
              </a:rPr>
              <a:pPr algn="r"/>
              <a:t>‹#›</a:t>
            </a:fld>
            <a:endParaRPr lang="en-US" altLang="zh-CN" sz="1200">
              <a:solidFill>
                <a:srgbClr val="002060"/>
              </a:solidFill>
              <a:ea typeface="宋体" charset="0"/>
              <a:cs typeface="宋体" charset="0"/>
            </a:endParaRPr>
          </a:p>
        </p:txBody>
      </p:sp>
      <p:pic>
        <p:nvPicPr>
          <p:cNvPr id="8" name="Picture 7" descr="mefpurpl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25" y="6497640"/>
            <a:ext cx="884682" cy="2640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56751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2540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743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43000"/>
            <a:ext cx="8153400" cy="46482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67116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587528" y="6494465"/>
            <a:ext cx="3674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AEA35889-6E67-C74C-9605-CB8A7E897D2A}" type="slidenum">
              <a:rPr lang="zh-CN" altLang="en-US" sz="1200">
                <a:solidFill>
                  <a:srgbClr val="002060"/>
                </a:solidFill>
                <a:ea typeface="宋体" charset="0"/>
                <a:cs typeface="宋体" charset="0"/>
              </a:rPr>
              <a:pPr algn="r"/>
              <a:t>‹#›</a:t>
            </a:fld>
            <a:endParaRPr lang="en-US" altLang="zh-CN" sz="1200">
              <a:solidFill>
                <a:srgbClr val="002060"/>
              </a:solidFill>
              <a:ea typeface="宋体" charset="0"/>
              <a:cs typeface="宋体" charset="0"/>
            </a:endParaRPr>
          </a:p>
        </p:txBody>
      </p:sp>
      <p:pic>
        <p:nvPicPr>
          <p:cNvPr id="6" name="Picture 5" descr="mefpurpl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25" y="6497640"/>
            <a:ext cx="884682" cy="2640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5181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_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796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b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1"/>
          <p:cNvSpPr>
            <a:spLocks noChangeArrowheads="1"/>
          </p:cNvSpPr>
          <p:nvPr userDrawn="1"/>
        </p:nvSpPr>
        <p:spPr bwMode="auto">
          <a:xfrm>
            <a:off x="0" y="3886200"/>
            <a:ext cx="9144000" cy="76200"/>
          </a:xfrm>
          <a:prstGeom prst="rect">
            <a:avLst/>
          </a:prstGeom>
          <a:solidFill>
            <a:srgbClr val="66A3B5"/>
          </a:solidFill>
          <a:ln w="9525">
            <a:solidFill>
              <a:srgbClr val="3D5D67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6" name="Rectangle 32"/>
          <p:cNvSpPr>
            <a:spLocks noChangeArrowheads="1"/>
          </p:cNvSpPr>
          <p:nvPr userDrawn="1"/>
        </p:nvSpPr>
        <p:spPr bwMode="auto">
          <a:xfrm>
            <a:off x="0" y="2209800"/>
            <a:ext cx="9144000" cy="76200"/>
          </a:xfrm>
          <a:prstGeom prst="rect">
            <a:avLst/>
          </a:prstGeom>
          <a:solidFill>
            <a:srgbClr val="3D5D67"/>
          </a:solidFill>
          <a:ln w="9525">
            <a:solidFill>
              <a:srgbClr val="3D5D67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7" name="Rectangle 37"/>
          <p:cNvSpPr>
            <a:spLocks noChangeArrowheads="1"/>
          </p:cNvSpPr>
          <p:nvPr userDrawn="1"/>
        </p:nvSpPr>
        <p:spPr bwMode="auto">
          <a:xfrm>
            <a:off x="8686800" y="6477000"/>
            <a:ext cx="369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10A35457-5757-42C2-8553-67864B3653C1}" type="slidenum">
              <a:rPr lang="en-US" altLang="en-US" sz="1200" b="1" smtClean="0">
                <a:solidFill>
                  <a:srgbClr val="2E387F"/>
                </a:solidFill>
              </a:rPr>
              <a:pPr algn="ctr" eaLnBrk="1" hangingPunct="1">
                <a:defRPr/>
              </a:pPr>
              <a:t>‹#›</a:t>
            </a:fld>
            <a:endParaRPr lang="en-US" altLang="en-US" sz="1200" b="1" smtClean="0">
              <a:solidFill>
                <a:srgbClr val="2E387F"/>
              </a:solidFill>
            </a:endParaRPr>
          </a:p>
        </p:txBody>
      </p:sp>
      <p:pic>
        <p:nvPicPr>
          <p:cNvPr id="8" name="Picture 38" descr="very large mef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490538"/>
            <a:ext cx="3228975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343400"/>
            <a:ext cx="6858000" cy="1676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2286000"/>
            <a:ext cx="9144000" cy="1600200"/>
          </a:xfrm>
        </p:spPr>
        <p:txBody>
          <a:bodyPr/>
          <a:lstStyle>
            <a:lvl1pPr algn="ctr">
              <a:defRPr sz="4400">
                <a:solidFill>
                  <a:srgbClr val="2E387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354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552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5241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4"/>
            <a:ext cx="82296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Line 33"/>
          <p:cNvSpPr>
            <a:spLocks noChangeShapeType="1"/>
          </p:cNvSpPr>
          <p:nvPr userDrawn="1"/>
        </p:nvSpPr>
        <p:spPr bwMode="auto">
          <a:xfrm>
            <a:off x="0" y="6324600"/>
            <a:ext cx="9144000" cy="0"/>
          </a:xfrm>
          <a:prstGeom prst="line">
            <a:avLst/>
          </a:prstGeom>
          <a:noFill/>
          <a:ln w="9525">
            <a:solidFill>
              <a:srgbClr val="9EB6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Line 34"/>
          <p:cNvSpPr>
            <a:spLocks noChangeShapeType="1"/>
          </p:cNvSpPr>
          <p:nvPr userDrawn="1"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9525">
            <a:solidFill>
              <a:srgbClr val="9EB6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37"/>
          <p:cNvSpPr>
            <a:spLocks noChangeArrowheads="1"/>
          </p:cNvSpPr>
          <p:nvPr userDrawn="1"/>
        </p:nvSpPr>
        <p:spPr bwMode="auto">
          <a:xfrm>
            <a:off x="8686800" y="6543675"/>
            <a:ext cx="369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fld id="{235CF379-2E46-46F5-AB2B-95D4EA11A894}" type="slidenum">
              <a:rPr lang="en-US" sz="1200" b="1">
                <a:solidFill>
                  <a:srgbClr val="2E387F"/>
                </a:solidFill>
              </a:rPr>
              <a:pPr algn="ctr">
                <a:defRPr/>
              </a:pPr>
              <a:t>‹#›</a:t>
            </a:fld>
            <a:endParaRPr lang="en-US" sz="1200" b="1">
              <a:solidFill>
                <a:srgbClr val="2E387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xStyles>
    <p:titleStyle>
      <a:lvl1pPr algn="ctr" defTabSz="914400" rtl="0" eaLnBrk="1" latinLnBrk="0" hangingPunct="1">
        <a:spcBef>
          <a:spcPct val="0"/>
        </a:spcBef>
        <a:buNone/>
        <a:defRPr lang="en-US" sz="4400" b="1" kern="1200" dirty="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24600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29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153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</p:txBody>
      </p:sp>
      <p:sp>
        <p:nvSpPr>
          <p:cNvPr id="2053" name="Rectangle 3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pic>
        <p:nvPicPr>
          <p:cNvPr id="2054" name="Picture 32" descr="small MEF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6467475"/>
            <a:ext cx="92392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Line 33"/>
          <p:cNvSpPr>
            <a:spLocks noChangeShapeType="1"/>
          </p:cNvSpPr>
          <p:nvPr userDrawn="1"/>
        </p:nvSpPr>
        <p:spPr bwMode="auto">
          <a:xfrm>
            <a:off x="0" y="6324600"/>
            <a:ext cx="9144000" cy="0"/>
          </a:xfrm>
          <a:prstGeom prst="line">
            <a:avLst/>
          </a:prstGeom>
          <a:noFill/>
          <a:ln w="9525">
            <a:solidFill>
              <a:srgbClr val="9EB6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en-US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6" name="Line 34"/>
          <p:cNvSpPr>
            <a:spLocks noChangeShapeType="1"/>
          </p:cNvSpPr>
          <p:nvPr userDrawn="1"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9525">
            <a:solidFill>
              <a:srgbClr val="9EB6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en-US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7" name="Rectangle 35"/>
          <p:cNvSpPr>
            <a:spLocks noChangeArrowheads="1"/>
          </p:cNvSpPr>
          <p:nvPr userDrawn="1"/>
        </p:nvSpPr>
        <p:spPr bwMode="auto">
          <a:xfrm>
            <a:off x="0" y="685800"/>
            <a:ext cx="9144000" cy="76200"/>
          </a:xfrm>
          <a:prstGeom prst="rect">
            <a:avLst/>
          </a:prstGeom>
          <a:solidFill>
            <a:srgbClr val="66A3B5"/>
          </a:solidFill>
          <a:ln w="9525">
            <a:solidFill>
              <a:srgbClr val="3D5D67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2058" name="Rectangle 36"/>
          <p:cNvSpPr>
            <a:spLocks noChangeArrowheads="1"/>
          </p:cNvSpPr>
          <p:nvPr userDrawn="1"/>
        </p:nvSpPr>
        <p:spPr bwMode="auto">
          <a:xfrm>
            <a:off x="0" y="6324600"/>
            <a:ext cx="9144000" cy="76200"/>
          </a:xfrm>
          <a:prstGeom prst="rect">
            <a:avLst/>
          </a:prstGeom>
          <a:solidFill>
            <a:srgbClr val="B5B5B5"/>
          </a:solidFill>
          <a:ln w="9525">
            <a:solidFill>
              <a:srgbClr val="3D5D67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2059" name="Rectangle 37"/>
          <p:cNvSpPr>
            <a:spLocks noChangeArrowheads="1"/>
          </p:cNvSpPr>
          <p:nvPr userDrawn="1"/>
        </p:nvSpPr>
        <p:spPr bwMode="auto">
          <a:xfrm>
            <a:off x="8686800" y="6543675"/>
            <a:ext cx="369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99012F51-9829-4C89-A6E0-678277DFC5BB}" type="slidenum">
              <a:rPr lang="en-US" altLang="en-US" sz="1200" b="1" smtClean="0">
                <a:solidFill>
                  <a:srgbClr val="2E387F"/>
                </a:solidFill>
              </a:rPr>
              <a:pPr algn="ctr" eaLnBrk="1" hangingPunct="1">
                <a:defRPr/>
              </a:pPr>
              <a:t>‹#›</a:t>
            </a:fld>
            <a:endParaRPr lang="en-US" altLang="en-US" sz="1200" b="1" smtClean="0">
              <a:solidFill>
                <a:srgbClr val="2E38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767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4A4A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4A4A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4A4A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24600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29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153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</p:txBody>
      </p:sp>
      <p:sp>
        <p:nvSpPr>
          <p:cNvPr id="2053" name="Rectangle 3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pic>
        <p:nvPicPr>
          <p:cNvPr id="2054" name="Picture 32" descr="small MEF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6467475"/>
            <a:ext cx="92392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Line 33"/>
          <p:cNvSpPr>
            <a:spLocks noChangeShapeType="1"/>
          </p:cNvSpPr>
          <p:nvPr userDrawn="1"/>
        </p:nvSpPr>
        <p:spPr bwMode="auto">
          <a:xfrm>
            <a:off x="0" y="6324600"/>
            <a:ext cx="9144000" cy="0"/>
          </a:xfrm>
          <a:prstGeom prst="line">
            <a:avLst/>
          </a:prstGeom>
          <a:noFill/>
          <a:ln w="9525">
            <a:solidFill>
              <a:srgbClr val="9EB6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en-US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6" name="Line 34"/>
          <p:cNvSpPr>
            <a:spLocks noChangeShapeType="1"/>
          </p:cNvSpPr>
          <p:nvPr userDrawn="1"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9525">
            <a:solidFill>
              <a:srgbClr val="9EB6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en-US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7" name="Rectangle 35"/>
          <p:cNvSpPr>
            <a:spLocks noChangeArrowheads="1"/>
          </p:cNvSpPr>
          <p:nvPr userDrawn="1"/>
        </p:nvSpPr>
        <p:spPr bwMode="auto">
          <a:xfrm>
            <a:off x="0" y="685800"/>
            <a:ext cx="9144000" cy="76200"/>
          </a:xfrm>
          <a:prstGeom prst="rect">
            <a:avLst/>
          </a:prstGeom>
          <a:solidFill>
            <a:srgbClr val="66A3B5"/>
          </a:solidFill>
          <a:ln w="9525">
            <a:solidFill>
              <a:srgbClr val="3D5D67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2058" name="Rectangle 36"/>
          <p:cNvSpPr>
            <a:spLocks noChangeArrowheads="1"/>
          </p:cNvSpPr>
          <p:nvPr userDrawn="1"/>
        </p:nvSpPr>
        <p:spPr bwMode="auto">
          <a:xfrm>
            <a:off x="0" y="6324600"/>
            <a:ext cx="9144000" cy="76200"/>
          </a:xfrm>
          <a:prstGeom prst="rect">
            <a:avLst/>
          </a:prstGeom>
          <a:solidFill>
            <a:srgbClr val="B5B5B5"/>
          </a:solidFill>
          <a:ln w="9525">
            <a:solidFill>
              <a:srgbClr val="3D5D67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2059" name="Rectangle 37"/>
          <p:cNvSpPr>
            <a:spLocks noChangeArrowheads="1"/>
          </p:cNvSpPr>
          <p:nvPr userDrawn="1"/>
        </p:nvSpPr>
        <p:spPr bwMode="auto">
          <a:xfrm>
            <a:off x="8686800" y="6543675"/>
            <a:ext cx="369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11C6E519-073A-4BED-A1B9-79301C0F13DE}" type="slidenum">
              <a:rPr lang="en-US" altLang="en-US" sz="1200" b="1" smtClean="0">
                <a:solidFill>
                  <a:srgbClr val="2E387F"/>
                </a:solidFill>
              </a:rPr>
              <a:pPr algn="ctr" eaLnBrk="1" hangingPunct="1">
                <a:defRPr/>
              </a:pPr>
              <a:t>‹#›</a:t>
            </a:fld>
            <a:endParaRPr lang="en-US" altLang="en-US" sz="1200" b="1" smtClean="0">
              <a:solidFill>
                <a:srgbClr val="2E38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210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4A4A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4A4A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4A4A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24600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9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153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</p:txBody>
      </p:sp>
      <p:sp>
        <p:nvSpPr>
          <p:cNvPr id="3077" name="Rectangle 3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pic>
        <p:nvPicPr>
          <p:cNvPr id="3078" name="Picture 32" descr="small MEF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6467475"/>
            <a:ext cx="92392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Line 33"/>
          <p:cNvSpPr>
            <a:spLocks noChangeShapeType="1"/>
          </p:cNvSpPr>
          <p:nvPr userDrawn="1"/>
        </p:nvSpPr>
        <p:spPr bwMode="auto">
          <a:xfrm>
            <a:off x="0" y="6324600"/>
            <a:ext cx="9144000" cy="0"/>
          </a:xfrm>
          <a:prstGeom prst="line">
            <a:avLst/>
          </a:prstGeom>
          <a:noFill/>
          <a:ln w="9525">
            <a:solidFill>
              <a:srgbClr val="9EB6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en-US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0" name="Line 34"/>
          <p:cNvSpPr>
            <a:spLocks noChangeShapeType="1"/>
          </p:cNvSpPr>
          <p:nvPr userDrawn="1"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9525">
            <a:solidFill>
              <a:srgbClr val="9EB6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en-US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1" name="Rectangle 35"/>
          <p:cNvSpPr>
            <a:spLocks noChangeArrowheads="1"/>
          </p:cNvSpPr>
          <p:nvPr userDrawn="1"/>
        </p:nvSpPr>
        <p:spPr bwMode="auto">
          <a:xfrm>
            <a:off x="0" y="685800"/>
            <a:ext cx="9144000" cy="76200"/>
          </a:xfrm>
          <a:prstGeom prst="rect">
            <a:avLst/>
          </a:prstGeom>
          <a:solidFill>
            <a:srgbClr val="66A3B5"/>
          </a:solidFill>
          <a:ln w="9525">
            <a:solidFill>
              <a:srgbClr val="3D5D67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3082" name="Rectangle 36"/>
          <p:cNvSpPr>
            <a:spLocks noChangeArrowheads="1"/>
          </p:cNvSpPr>
          <p:nvPr userDrawn="1"/>
        </p:nvSpPr>
        <p:spPr bwMode="auto">
          <a:xfrm>
            <a:off x="0" y="6324600"/>
            <a:ext cx="9144000" cy="76200"/>
          </a:xfrm>
          <a:prstGeom prst="rect">
            <a:avLst/>
          </a:prstGeom>
          <a:solidFill>
            <a:srgbClr val="B5B5B5"/>
          </a:solidFill>
          <a:ln w="9525">
            <a:solidFill>
              <a:srgbClr val="3D5D67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3083" name="Rectangle 37"/>
          <p:cNvSpPr>
            <a:spLocks noChangeArrowheads="1"/>
          </p:cNvSpPr>
          <p:nvPr userDrawn="1"/>
        </p:nvSpPr>
        <p:spPr bwMode="auto">
          <a:xfrm>
            <a:off x="8686800" y="6543675"/>
            <a:ext cx="369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DAEA65E9-867B-4F0D-9556-D6C6D151094F}" type="slidenum">
              <a:rPr lang="en-US" altLang="en-US" sz="1200" b="1" smtClean="0">
                <a:solidFill>
                  <a:srgbClr val="2E387F"/>
                </a:solidFill>
              </a:rPr>
              <a:pPr algn="ctr">
                <a:defRPr/>
              </a:pPr>
              <a:t>‹#›</a:t>
            </a:fld>
            <a:endParaRPr lang="en-US" altLang="en-US" sz="1200" b="1" smtClean="0">
              <a:solidFill>
                <a:srgbClr val="2E38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6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4A4A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4A4A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4A4A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Grp="1" noChangeArrowheads="1"/>
          </p:cNvSpPr>
          <p:nvPr>
            <p:ph type="title"/>
          </p:nvPr>
        </p:nvSpPr>
        <p:spPr>
          <a:xfrm>
            <a:off x="75221" y="3045060"/>
            <a:ext cx="8993558" cy="993539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CIR </a:t>
            </a:r>
            <a:r>
              <a:rPr lang="en-US" sz="3600" smtClean="0"/>
              <a:t>Change Process Flow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2590800" y="4343400"/>
            <a:ext cx="4114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/>
              <a:t>Mehmet Toy, </a:t>
            </a:r>
            <a:r>
              <a:rPr lang="en-US" sz="2800" b="1" dirty="0" err="1" smtClean="0"/>
              <a:t>Ph.D</a:t>
            </a:r>
            <a:endParaRPr lang="en-US" sz="2800" b="1" dirty="0" smtClean="0"/>
          </a:p>
          <a:p>
            <a:pPr algn="ctr"/>
            <a:r>
              <a:rPr lang="en-US" sz="2800" b="1" dirty="0" smtClean="0"/>
              <a:t>October</a:t>
            </a:r>
            <a:r>
              <a:rPr lang="en-US" sz="2800" b="1" smtClean="0"/>
              <a:t>, </a:t>
            </a:r>
            <a:r>
              <a:rPr lang="en-US" sz="2800" b="1" smtClean="0"/>
              <a:t>2018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89790"/>
            <a:ext cx="7924800" cy="764704"/>
          </a:xfrm>
        </p:spPr>
        <p:txBody>
          <a:bodyPr>
            <a:normAutofit/>
          </a:bodyPr>
          <a:lstStyle/>
          <a:p>
            <a:r>
              <a:rPr lang="en-US" dirty="0" smtClean="0"/>
              <a:t>CIR on Demand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" y="609600"/>
            <a:ext cx="883920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Prior to an on-demand request, ENNI, UNIs and EVC between off-net and on-net locations of a SP  is established</a:t>
            </a:r>
            <a:r>
              <a:rPr lang="en-US" b="1" dirty="0">
                <a:solidFill>
                  <a:prstClr val="black"/>
                </a:solidFill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for Access E-Line: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Customer via user portal requests change within CIR  bounds for CIR per bandwidth profile flow , &lt;</a:t>
            </a:r>
            <a:r>
              <a:rPr lang="en-US" b="1" dirty="0" err="1" smtClean="0">
                <a:solidFill>
                  <a:prstClr val="black"/>
                </a:solidFill>
              </a:rPr>
              <a:t>CIR</a:t>
            </a:r>
            <a:r>
              <a:rPr lang="en-US" b="1" baseline="-25000" dirty="0" err="1" smtClean="0">
                <a:solidFill>
                  <a:prstClr val="black"/>
                </a:solidFill>
              </a:rPr>
              <a:t>lb</a:t>
            </a:r>
            <a:r>
              <a:rPr lang="en-US" b="1" dirty="0" smtClean="0">
                <a:solidFill>
                  <a:prstClr val="black"/>
                </a:solidFill>
              </a:rPr>
              <a:t> , </a:t>
            </a:r>
            <a:r>
              <a:rPr lang="en-US" b="1" dirty="0" err="1" smtClean="0">
                <a:solidFill>
                  <a:prstClr val="black"/>
                </a:solidFill>
              </a:rPr>
              <a:t>CIR</a:t>
            </a:r>
            <a:r>
              <a:rPr lang="en-US" b="1" baseline="-25000" dirty="0" err="1" smtClean="0">
                <a:solidFill>
                  <a:prstClr val="black"/>
                </a:solidFill>
              </a:rPr>
              <a:t>ub</a:t>
            </a:r>
            <a:r>
              <a:rPr lang="en-US" b="1" dirty="0" smtClean="0">
                <a:solidFill>
                  <a:prstClr val="black"/>
                </a:solidFill>
              </a:rPr>
              <a:t> &gt;   for OVC End Point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Immediately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With no end time for new </a:t>
            </a:r>
            <a:r>
              <a:rPr lang="en-US" b="1" dirty="0" smtClean="0">
                <a:solidFill>
                  <a:prstClr val="black"/>
                </a:solidFill>
              </a:rPr>
              <a:t>CIR</a:t>
            </a:r>
            <a:r>
              <a:rPr lang="en-US" b="1" baseline="30000" dirty="0" smtClean="0">
                <a:solidFill>
                  <a:prstClr val="black"/>
                </a:solidFill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, </a:t>
            </a:r>
            <a:r>
              <a:rPr lang="en-US" b="1" dirty="0" err="1" smtClean="0">
                <a:solidFill>
                  <a:prstClr val="black"/>
                </a:solidFill>
              </a:rPr>
              <a:t>CIR</a:t>
            </a:r>
            <a:r>
              <a:rPr lang="en-US" b="1" baseline="-25000" dirty="0" err="1" smtClean="0">
                <a:solidFill>
                  <a:prstClr val="black"/>
                </a:solidFill>
              </a:rPr>
              <a:t>elastic</a:t>
            </a:r>
            <a:r>
              <a:rPr lang="en-US" b="1" baseline="-25000" dirty="0" smtClean="0">
                <a:solidFill>
                  <a:prstClr val="black"/>
                </a:solidFill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>
                <a:solidFill>
                  <a:prstClr val="black"/>
                </a:solidFill>
              </a:rPr>
              <a:t>where </a:t>
            </a:r>
            <a:r>
              <a:rPr lang="en-US" b="1" dirty="0" err="1">
                <a:solidFill>
                  <a:prstClr val="black"/>
                </a:solidFill>
              </a:rPr>
              <a:t>CIR</a:t>
            </a:r>
            <a:r>
              <a:rPr lang="en-US" b="1" baseline="-25000" dirty="0" err="1">
                <a:solidFill>
                  <a:prstClr val="black"/>
                </a:solidFill>
              </a:rPr>
              <a:t>elastic</a:t>
            </a:r>
            <a:r>
              <a:rPr lang="en-US" b="1" dirty="0">
                <a:solidFill>
                  <a:prstClr val="black"/>
                </a:solidFill>
              </a:rPr>
              <a:t> = </a:t>
            </a:r>
            <a:r>
              <a:rPr lang="en-US" b="1" dirty="0" err="1">
                <a:solidFill>
                  <a:prstClr val="black"/>
                </a:solidFill>
              </a:rPr>
              <a:t>CIR</a:t>
            </a:r>
            <a:r>
              <a:rPr lang="en-US" b="1" baseline="-25000" dirty="0" err="1">
                <a:solidFill>
                  <a:prstClr val="black"/>
                </a:solidFill>
              </a:rPr>
              <a:t>lb</a:t>
            </a:r>
            <a:r>
              <a:rPr lang="en-US" b="1" dirty="0">
                <a:solidFill>
                  <a:prstClr val="black"/>
                </a:solidFill>
              </a:rPr>
              <a:t> +</a:t>
            </a:r>
            <a:r>
              <a:rPr lang="en-US" b="1" dirty="0" err="1" smtClean="0">
                <a:solidFill>
                  <a:prstClr val="black"/>
                </a:solidFill>
              </a:rPr>
              <a:t>NxCIR</a:t>
            </a:r>
            <a:r>
              <a:rPr lang="en-US" b="1" baseline="-25000" dirty="0" err="1" smtClean="0">
                <a:solidFill>
                  <a:prstClr val="black"/>
                </a:solidFill>
              </a:rPr>
              <a:t>increment</a:t>
            </a:r>
            <a:r>
              <a:rPr lang="en-US" b="1" baseline="-25000" dirty="0" smtClean="0">
                <a:solidFill>
                  <a:prstClr val="black"/>
                </a:solidFill>
              </a:rPr>
              <a:t>      </a:t>
            </a:r>
            <a:r>
              <a:rPr lang="en-US" b="1" dirty="0" smtClean="0">
                <a:solidFill>
                  <a:prstClr val="black"/>
                </a:solidFill>
              </a:rPr>
              <a:t> &lt;List of available CIR rates&gt;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With end time for new CIR, </a:t>
            </a:r>
            <a:r>
              <a:rPr lang="en-US" b="1" dirty="0" err="1" smtClean="0">
                <a:solidFill>
                  <a:prstClr val="black"/>
                </a:solidFill>
              </a:rPr>
              <a:t>CIR</a:t>
            </a:r>
            <a:r>
              <a:rPr lang="en-US" b="1" baseline="-25000" dirty="0" err="1" smtClean="0">
                <a:solidFill>
                  <a:prstClr val="black"/>
                </a:solidFill>
              </a:rPr>
              <a:t>elastic</a:t>
            </a:r>
            <a:r>
              <a:rPr lang="en-US" b="1" baseline="-25000" dirty="0" smtClean="0">
                <a:solidFill>
                  <a:prstClr val="black"/>
                </a:solidFill>
              </a:rPr>
              <a:t>  </a:t>
            </a:r>
            <a:r>
              <a:rPr lang="en-US" b="1" dirty="0" smtClean="0">
                <a:solidFill>
                  <a:prstClr val="black"/>
                </a:solidFill>
              </a:rPr>
              <a:t>where </a:t>
            </a:r>
            <a:r>
              <a:rPr lang="en-US" b="1" dirty="0" err="1">
                <a:solidFill>
                  <a:prstClr val="black"/>
                </a:solidFill>
              </a:rPr>
              <a:t>CIR</a:t>
            </a:r>
            <a:r>
              <a:rPr lang="en-US" b="1" baseline="-25000" dirty="0" err="1">
                <a:solidFill>
                  <a:prstClr val="black"/>
                </a:solidFill>
              </a:rPr>
              <a:t>elastic</a:t>
            </a:r>
            <a:r>
              <a:rPr lang="en-US" b="1" dirty="0" smtClean="0">
                <a:solidFill>
                  <a:prstClr val="black"/>
                </a:solidFill>
              </a:rPr>
              <a:t> =</a:t>
            </a:r>
            <a:r>
              <a:rPr lang="en-US" b="1" dirty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CIR</a:t>
            </a:r>
            <a:r>
              <a:rPr lang="en-US" b="1" baseline="-25000" dirty="0" err="1" smtClean="0">
                <a:solidFill>
                  <a:prstClr val="black"/>
                </a:solidFill>
              </a:rPr>
              <a:t>lb</a:t>
            </a:r>
            <a:r>
              <a:rPr lang="en-US" b="1" dirty="0" smtClean="0">
                <a:solidFill>
                  <a:prstClr val="black"/>
                </a:solidFill>
              </a:rPr>
              <a:t> +</a:t>
            </a:r>
            <a:r>
              <a:rPr lang="en-US" b="1" dirty="0" err="1" smtClean="0">
                <a:solidFill>
                  <a:prstClr val="black"/>
                </a:solidFill>
              </a:rPr>
              <a:t>NxCIR</a:t>
            </a:r>
            <a:r>
              <a:rPr lang="en-US" b="1" baseline="-25000" dirty="0" err="1" smtClean="0">
                <a:solidFill>
                  <a:prstClr val="black"/>
                </a:solidFill>
              </a:rPr>
              <a:t>increment</a:t>
            </a:r>
            <a:endParaRPr lang="en-US" b="1" baseline="-25000" dirty="0" smtClean="0">
              <a:solidFill>
                <a:prstClr val="black"/>
              </a:solidFill>
            </a:endParaRP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After end time elapses, the rate becomes </a:t>
            </a:r>
            <a:r>
              <a:rPr lang="en-US" b="1" dirty="0" err="1" smtClean="0">
                <a:solidFill>
                  <a:prstClr val="black"/>
                </a:solidFill>
              </a:rPr>
              <a:t>CIR</a:t>
            </a:r>
            <a:r>
              <a:rPr lang="en-US" b="1" baseline="-25000" dirty="0" err="1" smtClean="0">
                <a:solidFill>
                  <a:prstClr val="black"/>
                </a:solidFill>
              </a:rPr>
              <a:t>lb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endParaRPr lang="en-US" b="1" baseline="30000" dirty="0" smtClean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At certain time and day in the future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With no end time for new CIR</a:t>
            </a:r>
            <a:r>
              <a:rPr lang="en-US" b="1" baseline="30000" dirty="0" smtClean="0">
                <a:solidFill>
                  <a:prstClr val="black"/>
                </a:solidFill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, </a:t>
            </a:r>
            <a:r>
              <a:rPr lang="en-US" b="1" dirty="0" err="1" smtClean="0">
                <a:solidFill>
                  <a:prstClr val="black"/>
                </a:solidFill>
              </a:rPr>
              <a:t>CIR</a:t>
            </a:r>
            <a:r>
              <a:rPr lang="en-US" b="1" baseline="-25000" dirty="0" err="1" smtClean="0">
                <a:solidFill>
                  <a:prstClr val="black"/>
                </a:solidFill>
              </a:rPr>
              <a:t>elastic</a:t>
            </a:r>
            <a:r>
              <a:rPr lang="en-US" b="1" baseline="-25000" dirty="0" smtClean="0">
                <a:solidFill>
                  <a:prstClr val="black"/>
                </a:solidFill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>
                <a:solidFill>
                  <a:prstClr val="black"/>
                </a:solidFill>
              </a:rPr>
              <a:t>where </a:t>
            </a:r>
            <a:r>
              <a:rPr lang="en-US" b="1" dirty="0" err="1">
                <a:solidFill>
                  <a:prstClr val="black"/>
                </a:solidFill>
              </a:rPr>
              <a:t>CIR</a:t>
            </a:r>
            <a:r>
              <a:rPr lang="en-US" b="1" baseline="-25000" dirty="0" err="1">
                <a:solidFill>
                  <a:prstClr val="black"/>
                </a:solidFill>
              </a:rPr>
              <a:t>elastic</a:t>
            </a:r>
            <a:r>
              <a:rPr lang="en-US" b="1" dirty="0">
                <a:solidFill>
                  <a:prstClr val="black"/>
                </a:solidFill>
              </a:rPr>
              <a:t> = </a:t>
            </a:r>
            <a:r>
              <a:rPr lang="en-US" b="1" dirty="0" err="1">
                <a:solidFill>
                  <a:prstClr val="black"/>
                </a:solidFill>
              </a:rPr>
              <a:t>CIR</a:t>
            </a:r>
            <a:r>
              <a:rPr lang="en-US" b="1" baseline="-25000" dirty="0" err="1">
                <a:solidFill>
                  <a:prstClr val="black"/>
                </a:solidFill>
              </a:rPr>
              <a:t>lb</a:t>
            </a:r>
            <a:r>
              <a:rPr lang="en-US" b="1" dirty="0">
                <a:solidFill>
                  <a:prstClr val="black"/>
                </a:solidFill>
              </a:rPr>
              <a:t> +</a:t>
            </a:r>
            <a:r>
              <a:rPr lang="en-US" b="1" dirty="0" err="1" smtClean="0">
                <a:solidFill>
                  <a:prstClr val="black"/>
                </a:solidFill>
              </a:rPr>
              <a:t>NxCIR</a:t>
            </a:r>
            <a:r>
              <a:rPr lang="en-US" b="1" baseline="-25000" dirty="0" err="1" smtClean="0">
                <a:solidFill>
                  <a:prstClr val="black"/>
                </a:solidFill>
              </a:rPr>
              <a:t>increment</a:t>
            </a:r>
            <a:endParaRPr lang="en-US" b="1" baseline="30000" dirty="0" smtClean="0">
              <a:solidFill>
                <a:prstClr val="black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b="1" baseline="30000" dirty="0" smtClean="0">
              <a:solidFill>
                <a:prstClr val="black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With end time for new CIR</a:t>
            </a:r>
            <a:r>
              <a:rPr lang="en-US" b="1" baseline="30000" dirty="0" smtClean="0">
                <a:solidFill>
                  <a:prstClr val="black"/>
                </a:solidFill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, </a:t>
            </a:r>
            <a:r>
              <a:rPr lang="en-US" b="1" dirty="0" err="1" smtClean="0">
                <a:solidFill>
                  <a:prstClr val="black"/>
                </a:solidFill>
              </a:rPr>
              <a:t>CIR</a:t>
            </a:r>
            <a:r>
              <a:rPr lang="en-US" b="1" baseline="-25000" dirty="0" err="1" smtClean="0">
                <a:solidFill>
                  <a:prstClr val="black"/>
                </a:solidFill>
              </a:rPr>
              <a:t>elastic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baseline="30000" dirty="0" smtClean="0">
                <a:solidFill>
                  <a:prstClr val="black"/>
                </a:solidFill>
              </a:rPr>
              <a:t>   </a:t>
            </a:r>
            <a:r>
              <a:rPr lang="en-US" b="1" dirty="0">
                <a:solidFill>
                  <a:prstClr val="black"/>
                </a:solidFill>
              </a:rPr>
              <a:t>where </a:t>
            </a:r>
            <a:r>
              <a:rPr lang="en-US" b="1" dirty="0" err="1">
                <a:solidFill>
                  <a:prstClr val="black"/>
                </a:solidFill>
              </a:rPr>
              <a:t>CIR</a:t>
            </a:r>
            <a:r>
              <a:rPr lang="en-US" b="1" baseline="-25000" dirty="0" err="1">
                <a:solidFill>
                  <a:prstClr val="black"/>
                </a:solidFill>
              </a:rPr>
              <a:t>elastic</a:t>
            </a:r>
            <a:r>
              <a:rPr lang="en-US" b="1" dirty="0">
                <a:solidFill>
                  <a:prstClr val="black"/>
                </a:solidFill>
              </a:rPr>
              <a:t> = </a:t>
            </a:r>
            <a:r>
              <a:rPr lang="en-US" b="1" dirty="0" err="1">
                <a:solidFill>
                  <a:prstClr val="black"/>
                </a:solidFill>
              </a:rPr>
              <a:t>CIR</a:t>
            </a:r>
            <a:r>
              <a:rPr lang="en-US" b="1" baseline="-25000" dirty="0" err="1">
                <a:solidFill>
                  <a:prstClr val="black"/>
                </a:solidFill>
              </a:rPr>
              <a:t>lb</a:t>
            </a:r>
            <a:r>
              <a:rPr lang="en-US" b="1" dirty="0">
                <a:solidFill>
                  <a:prstClr val="black"/>
                </a:solidFill>
              </a:rPr>
              <a:t> +</a:t>
            </a:r>
            <a:r>
              <a:rPr lang="en-US" b="1" dirty="0" err="1" smtClean="0">
                <a:solidFill>
                  <a:prstClr val="black"/>
                </a:solidFill>
              </a:rPr>
              <a:t>NxCIR</a:t>
            </a:r>
            <a:r>
              <a:rPr lang="en-US" b="1" baseline="-25000" dirty="0" err="1" smtClean="0">
                <a:solidFill>
                  <a:prstClr val="black"/>
                </a:solidFill>
              </a:rPr>
              <a:t>increment</a:t>
            </a:r>
            <a:r>
              <a:rPr lang="en-US" b="1" baseline="30000" dirty="0" smtClean="0">
                <a:solidFill>
                  <a:prstClr val="black"/>
                </a:solidFill>
              </a:rPr>
              <a:t>     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After </a:t>
            </a:r>
            <a:r>
              <a:rPr lang="en-US" b="1" dirty="0">
                <a:solidFill>
                  <a:prstClr val="black"/>
                </a:solidFill>
              </a:rPr>
              <a:t>end time elapses, the rate becomes </a:t>
            </a:r>
            <a:r>
              <a:rPr lang="en-US" b="1" dirty="0" err="1" smtClean="0">
                <a:solidFill>
                  <a:prstClr val="black"/>
                </a:solidFill>
              </a:rPr>
              <a:t>CIR</a:t>
            </a:r>
            <a:r>
              <a:rPr lang="en-US" b="1" baseline="-25000" dirty="0" err="1" smtClean="0">
                <a:solidFill>
                  <a:prstClr val="black"/>
                </a:solidFill>
              </a:rPr>
              <a:t>lb</a:t>
            </a:r>
            <a:endParaRPr lang="en-US" b="1" baseline="30000" dirty="0" smtClean="0">
              <a:solidFill>
                <a:prstClr val="black"/>
              </a:solidFill>
            </a:endParaRPr>
          </a:p>
          <a:p>
            <a:endParaRPr lang="en-US" b="1" dirty="0" smtClean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5154" y="5302448"/>
            <a:ext cx="8763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Note that </a:t>
            </a:r>
            <a:r>
              <a:rPr lang="en-US" b="1" dirty="0" err="1">
                <a:solidFill>
                  <a:prstClr val="black"/>
                </a:solidFill>
              </a:rPr>
              <a:t>CIR</a:t>
            </a:r>
            <a:r>
              <a:rPr lang="en-US" b="1" baseline="-25000" dirty="0" err="1">
                <a:solidFill>
                  <a:prstClr val="black"/>
                </a:solidFill>
              </a:rPr>
              <a:t>lb</a:t>
            </a:r>
            <a:r>
              <a:rPr lang="en-US" b="1" dirty="0">
                <a:solidFill>
                  <a:prstClr val="black"/>
                </a:solidFill>
              </a:rPr>
              <a:t> , </a:t>
            </a:r>
            <a:r>
              <a:rPr lang="en-US" b="1" dirty="0" err="1">
                <a:solidFill>
                  <a:prstClr val="black"/>
                </a:solidFill>
              </a:rPr>
              <a:t>CIR</a:t>
            </a:r>
            <a:r>
              <a:rPr lang="en-US" b="1" baseline="-25000" dirty="0" err="1">
                <a:solidFill>
                  <a:prstClr val="black"/>
                </a:solidFill>
              </a:rPr>
              <a:t>ub</a:t>
            </a:r>
            <a:r>
              <a:rPr lang="en-US" b="1" dirty="0">
                <a:solidFill>
                  <a:prstClr val="black"/>
                </a:solidFill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, </a:t>
            </a:r>
            <a:r>
              <a:rPr lang="en-US" b="1" dirty="0" err="1" smtClean="0">
                <a:solidFill>
                  <a:prstClr val="black"/>
                </a:solidFill>
              </a:rPr>
              <a:t>CIR</a:t>
            </a:r>
            <a:r>
              <a:rPr lang="en-US" b="1" baseline="-25000" dirty="0" err="1" smtClean="0">
                <a:solidFill>
                  <a:prstClr val="black"/>
                </a:solidFill>
              </a:rPr>
              <a:t>increment</a:t>
            </a:r>
            <a:r>
              <a:rPr lang="en-US" b="1" baseline="-25000" dirty="0" smtClean="0">
                <a:solidFill>
                  <a:prstClr val="black"/>
                </a:solidFill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values </a:t>
            </a:r>
            <a:r>
              <a:rPr lang="en-US" b="1" dirty="0">
                <a:solidFill>
                  <a:prstClr val="black"/>
                </a:solidFill>
              </a:rPr>
              <a:t>of </a:t>
            </a:r>
            <a:r>
              <a:rPr lang="en-US" b="1" dirty="0" smtClean="0">
                <a:solidFill>
                  <a:prstClr val="black"/>
                </a:solidFill>
              </a:rPr>
              <a:t>CIR </a:t>
            </a:r>
            <a:r>
              <a:rPr lang="en-US" b="1" dirty="0">
                <a:solidFill>
                  <a:prstClr val="black"/>
                </a:solidFill>
              </a:rPr>
              <a:t>have been established in SONATA as part of pre-negotiated contract. </a:t>
            </a:r>
            <a:r>
              <a:rPr lang="en-US" b="1" dirty="0" smtClean="0">
                <a:solidFill>
                  <a:prstClr val="black"/>
                </a:solidFill>
              </a:rPr>
              <a:t>As CIR values are set by the user at user portal, these values need to be confirmed by SP. Once they are confirmed, billing entity must be informed.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8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32420" y="802492"/>
            <a:ext cx="3338622" cy="55221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92" y="-481755"/>
            <a:ext cx="9144000" cy="7647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CIR Change </a:t>
            </a:r>
            <a:r>
              <a:rPr lang="en-US" smtClean="0"/>
              <a:t>Process Flow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0326" y="511234"/>
            <a:ext cx="795411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222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Customer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16126" y="511234"/>
            <a:ext cx="726481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SP ECM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82926" y="515830"/>
            <a:ext cx="891591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PART SOF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62711" y="515830"/>
            <a:ext cx="780983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SP Portal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06326" y="505498"/>
            <a:ext cx="702436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SP SOF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49326" y="509525"/>
            <a:ext cx="670376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SP ICM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25926" y="510095"/>
            <a:ext cx="859531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PART ICM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068926" y="508804"/>
            <a:ext cx="915635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PART ECM</a:t>
            </a:r>
            <a:endParaRPr lang="en-US" sz="1100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>
            <a:stCxn id="4" idx="2"/>
          </p:cNvCxnSpPr>
          <p:nvPr/>
        </p:nvCxnSpPr>
        <p:spPr>
          <a:xfrm flipH="1">
            <a:off x="618031" y="772844"/>
            <a:ext cx="1" cy="5350999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5011439" y="998862"/>
            <a:ext cx="2" cy="5325738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171043" y="967865"/>
            <a:ext cx="18811" cy="5356735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98420" y="824224"/>
            <a:ext cx="12508" cy="5500376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2" idx="2"/>
          </p:cNvCxnSpPr>
          <p:nvPr/>
        </p:nvCxnSpPr>
        <p:spPr>
          <a:xfrm>
            <a:off x="8526744" y="770414"/>
            <a:ext cx="7655" cy="5554186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911516" y="971892"/>
            <a:ext cx="15727" cy="5352708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1685276" y="1002736"/>
            <a:ext cx="1" cy="5321864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2794699" y="967865"/>
            <a:ext cx="1" cy="5356735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18032" y="1044634"/>
            <a:ext cx="2239512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07410" y="859087"/>
            <a:ext cx="26509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Request CIR Change for Service (</a:t>
            </a:r>
            <a:r>
              <a:rPr lang="en-US" sz="1100" b="1" dirty="0" smtClean="0">
                <a:solidFill>
                  <a:prstClr val="black"/>
                </a:solidFill>
              </a:rPr>
              <a:t>ALEGRO or CANTATA+LEGATO</a:t>
            </a:r>
            <a:r>
              <a:rPr lang="en-US" sz="1100" dirty="0" smtClean="0">
                <a:solidFill>
                  <a:prstClr val="black"/>
                </a:solidFill>
              </a:rPr>
              <a:t>)      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2857544" y="1017935"/>
            <a:ext cx="437582" cy="542224"/>
          </a:xfrm>
          <a:custGeom>
            <a:avLst/>
            <a:gdLst>
              <a:gd name="connsiteX0" fmla="*/ 40739 w 437582"/>
              <a:gd name="connsiteY0" fmla="*/ 2657 h 468352"/>
              <a:gd name="connsiteX1" fmla="*/ 350705 w 437582"/>
              <a:gd name="connsiteY1" fmla="*/ 41403 h 468352"/>
              <a:gd name="connsiteX2" fmla="*/ 435946 w 437582"/>
              <a:gd name="connsiteY2" fmla="*/ 289376 h 468352"/>
              <a:gd name="connsiteX3" fmla="*/ 296461 w 437582"/>
              <a:gd name="connsiteY3" fmla="*/ 413363 h 468352"/>
              <a:gd name="connsiteX4" fmla="*/ 17492 w 437582"/>
              <a:gd name="connsiteY4" fmla="*/ 459857 h 468352"/>
              <a:gd name="connsiteX5" fmla="*/ 32990 w 437582"/>
              <a:gd name="connsiteY5" fmla="*/ 467607 h 468352"/>
              <a:gd name="connsiteX6" fmla="*/ 63987 w 437582"/>
              <a:gd name="connsiteY6" fmla="*/ 467607 h 4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7582" h="468352">
                <a:moveTo>
                  <a:pt x="40739" y="2657"/>
                </a:moveTo>
                <a:cubicBezTo>
                  <a:pt x="162788" y="-1863"/>
                  <a:pt x="284837" y="-6383"/>
                  <a:pt x="350705" y="41403"/>
                </a:cubicBezTo>
                <a:cubicBezTo>
                  <a:pt x="416573" y="89189"/>
                  <a:pt x="444987" y="227383"/>
                  <a:pt x="435946" y="289376"/>
                </a:cubicBezTo>
                <a:cubicBezTo>
                  <a:pt x="426905" y="351369"/>
                  <a:pt x="366203" y="384950"/>
                  <a:pt x="296461" y="413363"/>
                </a:cubicBezTo>
                <a:cubicBezTo>
                  <a:pt x="226719" y="441777"/>
                  <a:pt x="61404" y="450816"/>
                  <a:pt x="17492" y="459857"/>
                </a:cubicBezTo>
                <a:cubicBezTo>
                  <a:pt x="-26420" y="468898"/>
                  <a:pt x="25241" y="466315"/>
                  <a:pt x="32990" y="467607"/>
                </a:cubicBezTo>
                <a:cubicBezTo>
                  <a:pt x="40739" y="468899"/>
                  <a:pt x="52363" y="468253"/>
                  <a:pt x="63987" y="467607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62626" y="824224"/>
            <a:ext cx="145707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Validating User, Location, Service &amp; if rate within </a:t>
            </a:r>
            <a:r>
              <a:rPr lang="en-US" sz="1100" smtClean="0">
                <a:solidFill>
                  <a:prstClr val="black"/>
                </a:solidFill>
              </a:rPr>
              <a:t>bounds </a:t>
            </a:r>
            <a:endParaRPr lang="en-US" sz="1100" dirty="0" smtClean="0">
              <a:solidFill>
                <a:prstClr val="black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618031" y="1578034"/>
            <a:ext cx="2239512" cy="0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51528" y="1191015"/>
            <a:ext cx="26003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 smtClean="0">
                <a:solidFill>
                  <a:prstClr val="black"/>
                </a:solidFill>
              </a:rPr>
              <a:t>Invalid Credentials or Invalid Request </a:t>
            </a:r>
            <a:r>
              <a:rPr lang="en-US" sz="1100" i="1" dirty="0">
                <a:solidFill>
                  <a:prstClr val="black"/>
                </a:solidFill>
              </a:rPr>
              <a:t>or  Unavailable </a:t>
            </a:r>
            <a:r>
              <a:rPr lang="en-US" sz="1100" i="1" dirty="0" smtClean="0">
                <a:solidFill>
                  <a:prstClr val="black"/>
                </a:solidFill>
              </a:rPr>
              <a:t>Resources &amp;</a:t>
            </a:r>
            <a:endParaRPr lang="en-US" sz="1100" i="1" dirty="0">
              <a:solidFill>
                <a:prstClr val="black"/>
              </a:solidFill>
            </a:endParaRPr>
          </a:p>
          <a:p>
            <a:r>
              <a:rPr lang="en-US" sz="1100" i="1" dirty="0" smtClean="0">
                <a:solidFill>
                  <a:prstClr val="black"/>
                </a:solidFill>
              </a:rPr>
              <a:t>                  Please </a:t>
            </a:r>
            <a:r>
              <a:rPr lang="en-US" sz="1100" i="1" dirty="0">
                <a:solidFill>
                  <a:prstClr val="black"/>
                </a:solidFill>
              </a:rPr>
              <a:t>try it later 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857544" y="2111434"/>
            <a:ext cx="1137625" cy="0"/>
          </a:xfrm>
          <a:prstGeom prst="straightConnector1">
            <a:avLst/>
          </a:prstGeom>
          <a:ln w="2222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847295" y="1581238"/>
            <a:ext cx="3381426" cy="0"/>
          </a:xfrm>
          <a:prstGeom prst="straightConnector1">
            <a:avLst/>
          </a:prstGeom>
          <a:ln w="4445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431502" y="1017935"/>
            <a:ext cx="175835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Request CIR Change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 for Service (</a:t>
            </a:r>
            <a:r>
              <a:rPr lang="en-US" sz="1100" b="1" dirty="0" smtClean="0">
                <a:solidFill>
                  <a:prstClr val="black"/>
                </a:solidFill>
              </a:rPr>
              <a:t>INTERLUDE</a:t>
            </a:r>
            <a:r>
              <a:rPr lang="en-US" sz="1100" dirty="0" smtClean="0">
                <a:solidFill>
                  <a:prstClr val="black"/>
                </a:solidFill>
              </a:rPr>
              <a:t> )</a:t>
            </a:r>
            <a:endParaRPr lang="en-US" sz="1100" dirty="0">
              <a:solidFill>
                <a:prstClr val="black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3919379" y="2923551"/>
            <a:ext cx="1084198" cy="0"/>
          </a:xfrm>
          <a:prstGeom prst="straightConnector1">
            <a:avLst/>
          </a:prstGeom>
          <a:ln w="2222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9"/>
          <p:cNvSpPr/>
          <p:nvPr/>
        </p:nvSpPr>
        <p:spPr>
          <a:xfrm>
            <a:off x="3911239" y="2111434"/>
            <a:ext cx="510857" cy="468352"/>
          </a:xfrm>
          <a:custGeom>
            <a:avLst/>
            <a:gdLst>
              <a:gd name="connsiteX0" fmla="*/ 40739 w 437582"/>
              <a:gd name="connsiteY0" fmla="*/ 2657 h 468352"/>
              <a:gd name="connsiteX1" fmla="*/ 350705 w 437582"/>
              <a:gd name="connsiteY1" fmla="*/ 41403 h 468352"/>
              <a:gd name="connsiteX2" fmla="*/ 435946 w 437582"/>
              <a:gd name="connsiteY2" fmla="*/ 289376 h 468352"/>
              <a:gd name="connsiteX3" fmla="*/ 296461 w 437582"/>
              <a:gd name="connsiteY3" fmla="*/ 413363 h 468352"/>
              <a:gd name="connsiteX4" fmla="*/ 17492 w 437582"/>
              <a:gd name="connsiteY4" fmla="*/ 459857 h 468352"/>
              <a:gd name="connsiteX5" fmla="*/ 32990 w 437582"/>
              <a:gd name="connsiteY5" fmla="*/ 467607 h 468352"/>
              <a:gd name="connsiteX6" fmla="*/ 63987 w 437582"/>
              <a:gd name="connsiteY6" fmla="*/ 467607 h 4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7582" h="468352">
                <a:moveTo>
                  <a:pt x="40739" y="2657"/>
                </a:moveTo>
                <a:cubicBezTo>
                  <a:pt x="162788" y="-1863"/>
                  <a:pt x="284837" y="-6383"/>
                  <a:pt x="350705" y="41403"/>
                </a:cubicBezTo>
                <a:cubicBezTo>
                  <a:pt x="416573" y="89189"/>
                  <a:pt x="444987" y="227383"/>
                  <a:pt x="435946" y="289376"/>
                </a:cubicBezTo>
                <a:cubicBezTo>
                  <a:pt x="426905" y="351369"/>
                  <a:pt x="366203" y="384950"/>
                  <a:pt x="296461" y="413363"/>
                </a:cubicBezTo>
                <a:cubicBezTo>
                  <a:pt x="226719" y="441777"/>
                  <a:pt x="61404" y="450816"/>
                  <a:pt x="17492" y="459857"/>
                </a:cubicBezTo>
                <a:cubicBezTo>
                  <a:pt x="-26420" y="468898"/>
                  <a:pt x="25241" y="466315"/>
                  <a:pt x="32990" y="467607"/>
                </a:cubicBezTo>
                <a:cubicBezTo>
                  <a:pt x="40739" y="468899"/>
                  <a:pt x="52363" y="468253"/>
                  <a:pt x="63987" y="467607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988130" y="1907705"/>
            <a:ext cx="141379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Validate service-interface map &amp;</a:t>
            </a:r>
          </a:p>
          <a:p>
            <a:r>
              <a:rPr lang="en-US" sz="1100" dirty="0">
                <a:solidFill>
                  <a:prstClr val="black"/>
                </a:solidFill>
              </a:rPr>
              <a:t>r</a:t>
            </a:r>
            <a:r>
              <a:rPr lang="en-US" sz="1100" dirty="0" smtClean="0">
                <a:solidFill>
                  <a:prstClr val="black"/>
                </a:solidFill>
              </a:rPr>
              <a:t>esource </a:t>
            </a:r>
          </a:p>
          <a:p>
            <a:r>
              <a:rPr lang="en-US" sz="1100" dirty="0">
                <a:solidFill>
                  <a:prstClr val="black"/>
                </a:solidFill>
              </a:rPr>
              <a:t>a</a:t>
            </a:r>
            <a:r>
              <a:rPr lang="en-US" sz="1100" dirty="0" smtClean="0">
                <a:solidFill>
                  <a:prstClr val="black"/>
                </a:solidFill>
              </a:rPr>
              <a:t>vailability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211518" y="1779925"/>
            <a:ext cx="187677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CIR Change at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Interfaces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(</a:t>
            </a:r>
            <a:r>
              <a:rPr lang="en-US" sz="1100" smtClean="0">
                <a:solidFill>
                  <a:prstClr val="black"/>
                </a:solidFill>
              </a:rPr>
              <a:t>UNI,NNIs,ENNI</a:t>
            </a:r>
            <a:r>
              <a:rPr lang="en-US" sz="1100" dirty="0" smtClean="0">
                <a:solidFill>
                  <a:prstClr val="black"/>
                </a:solidFill>
              </a:rPr>
              <a:t>) (</a:t>
            </a:r>
            <a:r>
              <a:rPr lang="en-US" sz="1100" b="1" dirty="0" smtClean="0">
                <a:solidFill>
                  <a:prstClr val="black"/>
                </a:solidFill>
              </a:rPr>
              <a:t>PRESTO</a:t>
            </a:r>
            <a:r>
              <a:rPr lang="en-US" sz="1100" dirty="0" smtClean="0">
                <a:solidFill>
                  <a:prstClr val="black"/>
                </a:solidFill>
              </a:rPr>
              <a:t>)</a:t>
            </a:r>
          </a:p>
          <a:p>
            <a:endParaRPr lang="en-US" sz="1100" dirty="0">
              <a:solidFill>
                <a:prstClr val="black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618031" y="2568162"/>
            <a:ext cx="3309212" cy="11624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766490" y="2115204"/>
            <a:ext cx="194259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Invalid Request or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Unavailable Resources&amp;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Please try it later 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733800" y="2702894"/>
            <a:ext cx="185657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CIR Change at EPs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(</a:t>
            </a:r>
            <a:r>
              <a:rPr lang="en-US" sz="1100" b="1" dirty="0" smtClean="0">
                <a:solidFill>
                  <a:prstClr val="black"/>
                </a:solidFill>
              </a:rPr>
              <a:t>ADAGIO</a:t>
            </a:r>
            <a:r>
              <a:rPr lang="en-US" sz="1100" dirty="0" smtClean="0">
                <a:solidFill>
                  <a:prstClr val="black"/>
                </a:solidFill>
              </a:rPr>
              <a:t>)</a:t>
            </a:r>
          </a:p>
          <a:p>
            <a:endParaRPr lang="en-US" sz="1100" dirty="0">
              <a:solidFill>
                <a:prstClr val="black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3925025" y="3472272"/>
            <a:ext cx="1106329" cy="0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2768452" y="3472272"/>
            <a:ext cx="1150927" cy="1326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3809391" y="3238646"/>
            <a:ext cx="178098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Conf. or Deny CIR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Change at EPs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2965299" y="3595263"/>
            <a:ext cx="308403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Confirm or Deny  CIR Change for PART OVC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2841818" y="4083428"/>
            <a:ext cx="1137625" cy="0"/>
          </a:xfrm>
          <a:prstGeom prst="straightConnector1">
            <a:avLst/>
          </a:prstGeom>
          <a:ln w="2222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751324" y="3826855"/>
            <a:ext cx="22449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   Test new CIR for SP OVC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3873816" y="4092634"/>
            <a:ext cx="1137625" cy="0"/>
          </a:xfrm>
          <a:prstGeom prst="straightConnector1">
            <a:avLst/>
          </a:prstGeom>
          <a:ln w="2222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3925025" y="4392402"/>
            <a:ext cx="1086416" cy="0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2831329" y="4397434"/>
            <a:ext cx="1137625" cy="0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2862626" y="4181990"/>
            <a:ext cx="22288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 Confirm or Deny CIR Change </a:t>
            </a:r>
          </a:p>
          <a:p>
            <a:r>
              <a:rPr lang="en-US" sz="1100" dirty="0">
                <a:solidFill>
                  <a:prstClr val="black"/>
                </a:solidFill>
              </a:rPr>
              <a:t>  </a:t>
            </a:r>
            <a:r>
              <a:rPr lang="en-US" sz="1100" dirty="0" smtClean="0">
                <a:solidFill>
                  <a:prstClr val="black"/>
                </a:solidFill>
              </a:rPr>
              <a:t>for SP OVC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3917155" y="5050547"/>
            <a:ext cx="1137625" cy="0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2863925" y="5046102"/>
            <a:ext cx="1137625" cy="0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932613" y="4659475"/>
            <a:ext cx="196908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Test failed for new CIR for    SP OVC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641406" y="5040215"/>
            <a:ext cx="2228431" cy="0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867364" y="4821085"/>
            <a:ext cx="19425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Unavailable Resources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Please try it later </a:t>
            </a: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6185284" y="2017424"/>
            <a:ext cx="1181062" cy="12234"/>
          </a:xfrm>
          <a:prstGeom prst="straightConnector1">
            <a:avLst/>
          </a:prstGeom>
          <a:ln w="2222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reeform 66"/>
          <p:cNvSpPr/>
          <p:nvPr/>
        </p:nvSpPr>
        <p:spPr>
          <a:xfrm>
            <a:off x="7304674" y="2029657"/>
            <a:ext cx="488599" cy="650271"/>
          </a:xfrm>
          <a:custGeom>
            <a:avLst/>
            <a:gdLst>
              <a:gd name="connsiteX0" fmla="*/ 40739 w 437582"/>
              <a:gd name="connsiteY0" fmla="*/ 2657 h 468352"/>
              <a:gd name="connsiteX1" fmla="*/ 350705 w 437582"/>
              <a:gd name="connsiteY1" fmla="*/ 41403 h 468352"/>
              <a:gd name="connsiteX2" fmla="*/ 435946 w 437582"/>
              <a:gd name="connsiteY2" fmla="*/ 289376 h 468352"/>
              <a:gd name="connsiteX3" fmla="*/ 296461 w 437582"/>
              <a:gd name="connsiteY3" fmla="*/ 413363 h 468352"/>
              <a:gd name="connsiteX4" fmla="*/ 17492 w 437582"/>
              <a:gd name="connsiteY4" fmla="*/ 459857 h 468352"/>
              <a:gd name="connsiteX5" fmla="*/ 32990 w 437582"/>
              <a:gd name="connsiteY5" fmla="*/ 467607 h 468352"/>
              <a:gd name="connsiteX6" fmla="*/ 63987 w 437582"/>
              <a:gd name="connsiteY6" fmla="*/ 467607 h 4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7582" h="468352">
                <a:moveTo>
                  <a:pt x="40739" y="2657"/>
                </a:moveTo>
                <a:cubicBezTo>
                  <a:pt x="162788" y="-1863"/>
                  <a:pt x="284837" y="-6383"/>
                  <a:pt x="350705" y="41403"/>
                </a:cubicBezTo>
                <a:cubicBezTo>
                  <a:pt x="416573" y="89189"/>
                  <a:pt x="444987" y="227383"/>
                  <a:pt x="435946" y="289376"/>
                </a:cubicBezTo>
                <a:cubicBezTo>
                  <a:pt x="426905" y="351369"/>
                  <a:pt x="366203" y="384950"/>
                  <a:pt x="296461" y="413363"/>
                </a:cubicBezTo>
                <a:cubicBezTo>
                  <a:pt x="226719" y="441777"/>
                  <a:pt x="61404" y="450816"/>
                  <a:pt x="17492" y="459857"/>
                </a:cubicBezTo>
                <a:cubicBezTo>
                  <a:pt x="-26420" y="468898"/>
                  <a:pt x="25241" y="466315"/>
                  <a:pt x="32990" y="467607"/>
                </a:cubicBezTo>
                <a:cubicBezTo>
                  <a:pt x="40739" y="468899"/>
                  <a:pt x="52363" y="468253"/>
                  <a:pt x="63987" y="467607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2869837" y="1907675"/>
            <a:ext cx="116733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CIR Change at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Interfaces (UNI,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NNIs, ENNI) (</a:t>
            </a:r>
            <a:r>
              <a:rPr lang="en-US" sz="1100" b="1" dirty="0" smtClean="0">
                <a:solidFill>
                  <a:prstClr val="black"/>
                </a:solidFill>
              </a:rPr>
              <a:t>PRESTO</a:t>
            </a:r>
            <a:r>
              <a:rPr lang="en-US" sz="1100" dirty="0">
                <a:solidFill>
                  <a:prstClr val="black"/>
                </a:solidFill>
              </a:rPr>
              <a:t>)</a:t>
            </a:r>
            <a:endParaRPr lang="en-US" sz="1100" dirty="0" smtClean="0">
              <a:solidFill>
                <a:prstClr val="black"/>
              </a:solidFill>
            </a:endParaRPr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6163023" y="2679929"/>
            <a:ext cx="1172906" cy="0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6180448" y="2636334"/>
            <a:ext cx="143425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Invalid Request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or Unavailable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Resources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 flipV="1">
            <a:off x="2811124" y="2688956"/>
            <a:ext cx="3343671" cy="9372"/>
          </a:xfrm>
          <a:prstGeom prst="straightConnector1">
            <a:avLst/>
          </a:prstGeom>
          <a:ln w="41275">
            <a:solidFill>
              <a:srgbClr val="B59365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618031" y="2698584"/>
            <a:ext cx="2221403" cy="5812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716128" y="2688956"/>
            <a:ext cx="194259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Invalid Request or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Unavailable Resources&amp;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Please try it later </a:t>
            </a:r>
          </a:p>
        </p:txBody>
      </p:sp>
      <p:sp>
        <p:nvSpPr>
          <p:cNvPr id="80" name="Rectangle 79"/>
          <p:cNvSpPr/>
          <p:nvPr/>
        </p:nvSpPr>
        <p:spPr>
          <a:xfrm>
            <a:off x="7296001" y="2627185"/>
            <a:ext cx="15952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CIR Change at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End Points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(</a:t>
            </a:r>
            <a:r>
              <a:rPr lang="en-US" sz="1100" b="1" dirty="0" smtClean="0">
                <a:solidFill>
                  <a:prstClr val="black"/>
                </a:solidFill>
              </a:rPr>
              <a:t>ADAGIO</a:t>
            </a:r>
            <a:r>
              <a:rPr lang="en-US" sz="1100" dirty="0" smtClean="0">
                <a:solidFill>
                  <a:prstClr val="black"/>
                </a:solidFill>
              </a:rPr>
              <a:t>)</a:t>
            </a:r>
          </a:p>
          <a:p>
            <a:endParaRPr lang="en-US" sz="1100" dirty="0">
              <a:solidFill>
                <a:prstClr val="black"/>
              </a:solidFill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7310928" y="3011905"/>
            <a:ext cx="1194682" cy="0"/>
          </a:xfrm>
          <a:prstGeom prst="straightConnector1">
            <a:avLst/>
          </a:prstGeom>
          <a:ln w="2222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7291276" y="3472272"/>
            <a:ext cx="1223472" cy="0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7263459" y="3248277"/>
            <a:ext cx="161093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Conf. or Deny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CIR Change at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  End Points</a:t>
            </a:r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6155381" y="3473598"/>
            <a:ext cx="1223472" cy="0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6228721" y="3235562"/>
            <a:ext cx="161093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Conf.or</a:t>
            </a:r>
            <a:r>
              <a:rPr lang="en-US" sz="1100" smtClean="0">
                <a:solidFill>
                  <a:prstClr val="black"/>
                </a:solidFill>
              </a:rPr>
              <a:t> Deny </a:t>
            </a:r>
          </a:p>
          <a:p>
            <a:r>
              <a:rPr lang="en-US" sz="1100" smtClean="0">
                <a:solidFill>
                  <a:prstClr val="black"/>
                </a:solidFill>
              </a:rPr>
              <a:t>CIR </a:t>
            </a:r>
            <a:r>
              <a:rPr lang="en-US" sz="1100" dirty="0" smtClean="0">
                <a:solidFill>
                  <a:prstClr val="black"/>
                </a:solidFill>
              </a:rPr>
              <a:t>Change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at </a:t>
            </a:r>
            <a:r>
              <a:rPr lang="en-US" sz="1100" dirty="0" err="1" smtClean="0">
                <a:solidFill>
                  <a:prstClr val="black"/>
                </a:solidFill>
              </a:rPr>
              <a:t>Interfs</a:t>
            </a:r>
            <a:r>
              <a:rPr lang="en-US" sz="1100" dirty="0" smtClean="0">
                <a:solidFill>
                  <a:prstClr val="black"/>
                </a:solidFill>
              </a:rPr>
              <a:t>.&amp;EPs </a:t>
            </a:r>
          </a:p>
        </p:txBody>
      </p:sp>
      <p:cxnSp>
        <p:nvCxnSpPr>
          <p:cNvPr id="88" name="Straight Arrow Connector 87"/>
          <p:cNvCxnSpPr/>
          <p:nvPr/>
        </p:nvCxnSpPr>
        <p:spPr>
          <a:xfrm>
            <a:off x="7327837" y="4058489"/>
            <a:ext cx="1235981" cy="0"/>
          </a:xfrm>
          <a:prstGeom prst="straightConnector1">
            <a:avLst/>
          </a:prstGeom>
          <a:ln w="2222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6142872" y="4058489"/>
            <a:ext cx="1235981" cy="0"/>
          </a:xfrm>
          <a:prstGeom prst="straightConnector1">
            <a:avLst/>
          </a:prstGeom>
          <a:ln w="2222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6171042" y="3835726"/>
            <a:ext cx="22449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   Test new CIR for PART OVC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7263459" y="4297720"/>
            <a:ext cx="1310338" cy="0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6198304" y="4291654"/>
            <a:ext cx="1137625" cy="0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6126565" y="4058489"/>
            <a:ext cx="224498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    Confirm or Deny CIR Change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   for PART OVC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</p:txBody>
      </p:sp>
      <p:cxnSp>
        <p:nvCxnSpPr>
          <p:cNvPr id="113" name="Straight Arrow Connector 112"/>
          <p:cNvCxnSpPr/>
          <p:nvPr/>
        </p:nvCxnSpPr>
        <p:spPr>
          <a:xfrm>
            <a:off x="7302951" y="5503669"/>
            <a:ext cx="1252113" cy="0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>
            <a:off x="6164948" y="5503669"/>
            <a:ext cx="1252113" cy="0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6272694" y="4987967"/>
            <a:ext cx="20371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Test failed for new CIR for PART  OVC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</p:txBody>
      </p:sp>
      <p:cxnSp>
        <p:nvCxnSpPr>
          <p:cNvPr id="117" name="Straight Arrow Connector 116"/>
          <p:cNvCxnSpPr/>
          <p:nvPr/>
        </p:nvCxnSpPr>
        <p:spPr>
          <a:xfrm flipV="1">
            <a:off x="2758384" y="5504542"/>
            <a:ext cx="3406564" cy="11624"/>
          </a:xfrm>
          <a:prstGeom prst="straightConnector1">
            <a:avLst/>
          </a:prstGeom>
          <a:ln w="41275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117"/>
          <p:cNvSpPr/>
          <p:nvPr/>
        </p:nvSpPr>
        <p:spPr>
          <a:xfrm>
            <a:off x="2837652" y="5288224"/>
            <a:ext cx="326440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Unavailable PART Resources </a:t>
            </a:r>
          </a:p>
        </p:txBody>
      </p:sp>
      <p:cxnSp>
        <p:nvCxnSpPr>
          <p:cNvPr id="120" name="Straight Arrow Connector 119"/>
          <p:cNvCxnSpPr/>
          <p:nvPr/>
        </p:nvCxnSpPr>
        <p:spPr>
          <a:xfrm>
            <a:off x="570831" y="5510354"/>
            <a:ext cx="2228431" cy="0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/>
          <p:cNvSpPr/>
          <p:nvPr/>
        </p:nvSpPr>
        <p:spPr>
          <a:xfrm>
            <a:off x="943649" y="5288224"/>
            <a:ext cx="19425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Unavailable Resources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Please try it later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66613" y="1002547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506326" y="1046866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231214" y="1104574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94" name="Oval 93"/>
          <p:cNvSpPr/>
          <p:nvPr/>
        </p:nvSpPr>
        <p:spPr>
          <a:xfrm>
            <a:off x="3274183" y="1151236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557295" y="1959716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104" name="Oval 103"/>
          <p:cNvSpPr/>
          <p:nvPr/>
        </p:nvSpPr>
        <p:spPr>
          <a:xfrm>
            <a:off x="2594839" y="2014103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26777" y="1561724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106" name="Oval 105"/>
          <p:cNvSpPr/>
          <p:nvPr/>
        </p:nvSpPr>
        <p:spPr>
          <a:xfrm>
            <a:off x="766490" y="1606043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000743" y="2359397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08" name="Oval 107"/>
          <p:cNvSpPr/>
          <p:nvPr/>
        </p:nvSpPr>
        <p:spPr>
          <a:xfrm>
            <a:off x="4040456" y="2403716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02384" y="2304538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110" name="Oval 109"/>
          <p:cNvSpPr/>
          <p:nvPr/>
        </p:nvSpPr>
        <p:spPr>
          <a:xfrm>
            <a:off x="645352" y="2345591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8475834" y="2891770"/>
            <a:ext cx="1296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Validate service-end point map &amp;</a:t>
            </a:r>
          </a:p>
          <a:p>
            <a:r>
              <a:rPr lang="en-US" sz="1100" dirty="0">
                <a:solidFill>
                  <a:prstClr val="black"/>
                </a:solidFill>
              </a:rPr>
              <a:t>r</a:t>
            </a:r>
            <a:r>
              <a:rPr lang="en-US" sz="1100" dirty="0" smtClean="0">
                <a:solidFill>
                  <a:prstClr val="black"/>
                </a:solidFill>
              </a:rPr>
              <a:t>esource </a:t>
            </a:r>
          </a:p>
          <a:p>
            <a:r>
              <a:rPr lang="en-US" sz="1100" dirty="0">
                <a:solidFill>
                  <a:prstClr val="black"/>
                </a:solidFill>
              </a:rPr>
              <a:t>a</a:t>
            </a:r>
            <a:r>
              <a:rPr lang="en-US" sz="1100" dirty="0" smtClean="0">
                <a:solidFill>
                  <a:prstClr val="black"/>
                </a:solidFill>
              </a:rPr>
              <a:t>vailability</a:t>
            </a:r>
          </a:p>
        </p:txBody>
      </p:sp>
      <p:sp>
        <p:nvSpPr>
          <p:cNvPr id="119" name="Oval 118"/>
          <p:cNvSpPr/>
          <p:nvPr/>
        </p:nvSpPr>
        <p:spPr>
          <a:xfrm>
            <a:off x="7192842" y="2061742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176223" y="2017424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4b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28" name="Oval 127"/>
          <p:cNvSpPr/>
          <p:nvPr/>
        </p:nvSpPr>
        <p:spPr>
          <a:xfrm>
            <a:off x="7284921" y="2480161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7254461" y="2438582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32" name="Oval 131"/>
          <p:cNvSpPr/>
          <p:nvPr/>
        </p:nvSpPr>
        <p:spPr>
          <a:xfrm>
            <a:off x="6245683" y="2510454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6209776" y="2446314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6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5103966" y="2510454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5057716" y="2464945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6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624342" y="2776354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74288" y="2718646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6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38" name="Oval 137"/>
          <p:cNvSpPr/>
          <p:nvPr/>
        </p:nvSpPr>
        <p:spPr>
          <a:xfrm>
            <a:off x="8473639" y="2787318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5869756" y="3564547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140" name="Oval 139"/>
          <p:cNvSpPr/>
          <p:nvPr/>
        </p:nvSpPr>
        <p:spPr>
          <a:xfrm>
            <a:off x="5126246" y="2754368"/>
            <a:ext cx="219522" cy="1571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681243" y="3152107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7a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42" name="Oval 141"/>
          <p:cNvSpPr/>
          <p:nvPr/>
        </p:nvSpPr>
        <p:spPr>
          <a:xfrm>
            <a:off x="8374630" y="3294320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8344141" y="3241440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8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44" name="Oval 143"/>
          <p:cNvSpPr/>
          <p:nvPr/>
        </p:nvSpPr>
        <p:spPr>
          <a:xfrm>
            <a:off x="4769835" y="3180938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726866" y="3140935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8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46" name="Oval 145"/>
          <p:cNvSpPr/>
          <p:nvPr/>
        </p:nvSpPr>
        <p:spPr>
          <a:xfrm>
            <a:off x="2540782" y="3365519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2519199" y="3304812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8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48" name="Oval 147"/>
          <p:cNvSpPr/>
          <p:nvPr/>
        </p:nvSpPr>
        <p:spPr>
          <a:xfrm>
            <a:off x="6185284" y="3267523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6154795" y="3214643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8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50" name="Oval 149"/>
          <p:cNvSpPr/>
          <p:nvPr/>
        </p:nvSpPr>
        <p:spPr>
          <a:xfrm>
            <a:off x="5031354" y="3905476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000865" y="3852596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9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52" name="Oval 151"/>
          <p:cNvSpPr/>
          <p:nvPr/>
        </p:nvSpPr>
        <p:spPr>
          <a:xfrm>
            <a:off x="2613032" y="3993461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2582543" y="3940581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9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54" name="Oval 153"/>
          <p:cNvSpPr/>
          <p:nvPr/>
        </p:nvSpPr>
        <p:spPr>
          <a:xfrm>
            <a:off x="8443575" y="3859364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8413086" y="3806484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9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56" name="Oval 155"/>
          <p:cNvSpPr/>
          <p:nvPr/>
        </p:nvSpPr>
        <p:spPr>
          <a:xfrm>
            <a:off x="6171042" y="3857587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154795" y="3806484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9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58" name="Oval 157"/>
          <p:cNvSpPr/>
          <p:nvPr/>
        </p:nvSpPr>
        <p:spPr>
          <a:xfrm>
            <a:off x="5030526" y="4285688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5028937" y="4241370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10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60" name="Oval 159"/>
          <p:cNvSpPr/>
          <p:nvPr/>
        </p:nvSpPr>
        <p:spPr>
          <a:xfrm>
            <a:off x="8436490" y="4144170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8419871" y="4099852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10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62" name="Oval 161"/>
          <p:cNvSpPr/>
          <p:nvPr/>
        </p:nvSpPr>
        <p:spPr>
          <a:xfrm>
            <a:off x="2571946" y="4262418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2542462" y="423042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10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5964076" y="4191320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5947457" y="4147002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10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8230082" y="5324970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8213463" y="5280652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12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5814834" y="1344716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5786783" y="1285951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4a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8143520" y="4632123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11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72" name="Oval 171"/>
          <p:cNvSpPr/>
          <p:nvPr/>
        </p:nvSpPr>
        <p:spPr>
          <a:xfrm>
            <a:off x="5076631" y="4907137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5060012" y="4862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12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4932684" y="5353607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4916065" y="530928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12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78" name="Oval 177"/>
          <p:cNvSpPr/>
          <p:nvPr/>
        </p:nvSpPr>
        <p:spPr>
          <a:xfrm>
            <a:off x="2513600" y="5318309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2496981" y="5273991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13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80" name="Oval 179"/>
          <p:cNvSpPr/>
          <p:nvPr/>
        </p:nvSpPr>
        <p:spPr>
          <a:xfrm>
            <a:off x="2485548" y="4829936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2468929" y="478561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13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82" name="Oval 181"/>
          <p:cNvSpPr/>
          <p:nvPr/>
        </p:nvSpPr>
        <p:spPr>
          <a:xfrm>
            <a:off x="589717" y="4406405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563945" y="4375036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11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5727935" y="6530838"/>
            <a:ext cx="293914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Represents messages crossing Interlude</a:t>
            </a:r>
          </a:p>
        </p:txBody>
      </p:sp>
      <p:cxnSp>
        <p:nvCxnSpPr>
          <p:cNvPr id="190" name="Straight Arrow Connector 189"/>
          <p:cNvCxnSpPr/>
          <p:nvPr/>
        </p:nvCxnSpPr>
        <p:spPr>
          <a:xfrm>
            <a:off x="534925" y="4647038"/>
            <a:ext cx="2287925" cy="5812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Rectangle 196"/>
          <p:cNvSpPr/>
          <p:nvPr/>
        </p:nvSpPr>
        <p:spPr>
          <a:xfrm>
            <a:off x="2764977" y="3087614"/>
            <a:ext cx="117700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err="1" smtClean="0">
                <a:solidFill>
                  <a:prstClr val="black"/>
                </a:solidFill>
              </a:rPr>
              <a:t>Conf.or</a:t>
            </a:r>
            <a:r>
              <a:rPr lang="en-US" sz="1100" dirty="0" smtClean="0">
                <a:solidFill>
                  <a:prstClr val="black"/>
                </a:solidFill>
              </a:rPr>
              <a:t> Deny CIR Change at </a:t>
            </a:r>
            <a:r>
              <a:rPr lang="en-US" sz="1100" dirty="0" err="1" smtClean="0">
                <a:solidFill>
                  <a:prstClr val="black"/>
                </a:solidFill>
              </a:rPr>
              <a:t>interfs</a:t>
            </a:r>
            <a:r>
              <a:rPr lang="en-US" sz="1100" dirty="0" smtClean="0">
                <a:solidFill>
                  <a:prstClr val="black"/>
                </a:solidFill>
              </a:rPr>
              <a:t>.&amp;EPs</a:t>
            </a:r>
          </a:p>
        </p:txBody>
      </p:sp>
      <p:cxnSp>
        <p:nvCxnSpPr>
          <p:cNvPr id="198" name="Straight Arrow Connector 197"/>
          <p:cNvCxnSpPr/>
          <p:nvPr/>
        </p:nvCxnSpPr>
        <p:spPr>
          <a:xfrm flipV="1">
            <a:off x="2794641" y="4642263"/>
            <a:ext cx="3389512" cy="7681"/>
          </a:xfrm>
          <a:prstGeom prst="straightConnector1">
            <a:avLst/>
          </a:prstGeom>
          <a:ln w="41275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Rectangle 198"/>
          <p:cNvSpPr/>
          <p:nvPr/>
        </p:nvSpPr>
        <p:spPr>
          <a:xfrm>
            <a:off x="3873816" y="4416679"/>
            <a:ext cx="23359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 Confirm or Deny CIR Change for </a:t>
            </a:r>
          </a:p>
          <a:p>
            <a:r>
              <a:rPr lang="en-US" sz="1100" dirty="0">
                <a:solidFill>
                  <a:prstClr val="black"/>
                </a:solidFill>
              </a:rPr>
              <a:t> </a:t>
            </a:r>
            <a:r>
              <a:rPr lang="en-US" sz="1100" dirty="0" smtClean="0">
                <a:solidFill>
                  <a:prstClr val="black"/>
                </a:solidFill>
              </a:rPr>
              <a:t>PART OVC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2544785" y="4478287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10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201" name="Oval 200"/>
          <p:cNvSpPr/>
          <p:nvPr/>
        </p:nvSpPr>
        <p:spPr>
          <a:xfrm>
            <a:off x="2558168" y="4499493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947559" y="4262264"/>
            <a:ext cx="130699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100" smtClean="0">
              <a:solidFill>
                <a:prstClr val="black"/>
              </a:solidFill>
            </a:endParaRPr>
          </a:p>
          <a:p>
            <a:r>
              <a:rPr lang="en-US" sz="1100" smtClean="0">
                <a:solidFill>
                  <a:prstClr val="black"/>
                </a:solidFill>
              </a:rPr>
              <a:t>CIR </a:t>
            </a:r>
            <a:r>
              <a:rPr lang="en-US" sz="1100" dirty="0" smtClean="0">
                <a:solidFill>
                  <a:prstClr val="black"/>
                </a:solidFill>
              </a:rPr>
              <a:t>for Service </a:t>
            </a:r>
            <a:endParaRPr lang="en-US" sz="1100" dirty="0">
              <a:solidFill>
                <a:prstClr val="black"/>
              </a:solidFill>
            </a:endParaRPr>
          </a:p>
          <a:p>
            <a:r>
              <a:rPr lang="en-US" sz="1100" dirty="0" smtClean="0">
                <a:solidFill>
                  <a:prstClr val="black"/>
                </a:solidFill>
              </a:rPr>
              <a:t>is Changed</a:t>
            </a:r>
          </a:p>
        </p:txBody>
      </p:sp>
      <p:cxnSp>
        <p:nvCxnSpPr>
          <p:cNvPr id="203" name="Straight Arrow Connector 202"/>
          <p:cNvCxnSpPr/>
          <p:nvPr/>
        </p:nvCxnSpPr>
        <p:spPr>
          <a:xfrm>
            <a:off x="590761" y="6194938"/>
            <a:ext cx="2287925" cy="5812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Rectangle 203"/>
          <p:cNvSpPr/>
          <p:nvPr/>
        </p:nvSpPr>
        <p:spPr>
          <a:xfrm>
            <a:off x="617381" y="5927273"/>
            <a:ext cx="209471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CIR for Service is Changed</a:t>
            </a:r>
          </a:p>
        </p:txBody>
      </p:sp>
      <p:sp>
        <p:nvSpPr>
          <p:cNvPr id="205" name="Oval 204"/>
          <p:cNvSpPr/>
          <p:nvPr/>
        </p:nvSpPr>
        <p:spPr>
          <a:xfrm>
            <a:off x="8142881" y="5794900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6" name="Oval 205"/>
          <p:cNvSpPr/>
          <p:nvPr/>
        </p:nvSpPr>
        <p:spPr>
          <a:xfrm>
            <a:off x="2548659" y="6221669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2539015" y="6184213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15</a:t>
            </a:r>
            <a:endParaRPr lang="en-US" sz="900" dirty="0">
              <a:solidFill>
                <a:prstClr val="black"/>
              </a:solidFill>
            </a:endParaRPr>
          </a:p>
        </p:txBody>
      </p:sp>
      <p:cxnSp>
        <p:nvCxnSpPr>
          <p:cNvPr id="208" name="Straight Arrow Connector 207"/>
          <p:cNvCxnSpPr/>
          <p:nvPr/>
        </p:nvCxnSpPr>
        <p:spPr>
          <a:xfrm>
            <a:off x="2841525" y="5966417"/>
            <a:ext cx="5755802" cy="0"/>
          </a:xfrm>
          <a:prstGeom prst="straightConnector1">
            <a:avLst/>
          </a:prstGeom>
          <a:ln w="2222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Rectangle 208"/>
          <p:cNvSpPr/>
          <p:nvPr/>
        </p:nvSpPr>
        <p:spPr>
          <a:xfrm>
            <a:off x="5731732" y="5784413"/>
            <a:ext cx="22449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   Test new CIR for EVC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10" name="Freeform 209"/>
          <p:cNvSpPr/>
          <p:nvPr/>
        </p:nvSpPr>
        <p:spPr>
          <a:xfrm>
            <a:off x="2783523" y="5957211"/>
            <a:ext cx="466799" cy="258089"/>
          </a:xfrm>
          <a:custGeom>
            <a:avLst/>
            <a:gdLst>
              <a:gd name="connsiteX0" fmla="*/ 40739 w 437582"/>
              <a:gd name="connsiteY0" fmla="*/ 2657 h 468352"/>
              <a:gd name="connsiteX1" fmla="*/ 350705 w 437582"/>
              <a:gd name="connsiteY1" fmla="*/ 41403 h 468352"/>
              <a:gd name="connsiteX2" fmla="*/ 435946 w 437582"/>
              <a:gd name="connsiteY2" fmla="*/ 289376 h 468352"/>
              <a:gd name="connsiteX3" fmla="*/ 296461 w 437582"/>
              <a:gd name="connsiteY3" fmla="*/ 413363 h 468352"/>
              <a:gd name="connsiteX4" fmla="*/ 17492 w 437582"/>
              <a:gd name="connsiteY4" fmla="*/ 459857 h 468352"/>
              <a:gd name="connsiteX5" fmla="*/ 32990 w 437582"/>
              <a:gd name="connsiteY5" fmla="*/ 467607 h 468352"/>
              <a:gd name="connsiteX6" fmla="*/ 63987 w 437582"/>
              <a:gd name="connsiteY6" fmla="*/ 467607 h 4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7582" h="468352">
                <a:moveTo>
                  <a:pt x="40739" y="2657"/>
                </a:moveTo>
                <a:cubicBezTo>
                  <a:pt x="162788" y="-1863"/>
                  <a:pt x="284837" y="-6383"/>
                  <a:pt x="350705" y="41403"/>
                </a:cubicBezTo>
                <a:cubicBezTo>
                  <a:pt x="416573" y="89189"/>
                  <a:pt x="444987" y="227383"/>
                  <a:pt x="435946" y="289376"/>
                </a:cubicBezTo>
                <a:cubicBezTo>
                  <a:pt x="426905" y="351369"/>
                  <a:pt x="366203" y="384950"/>
                  <a:pt x="296461" y="413363"/>
                </a:cubicBezTo>
                <a:cubicBezTo>
                  <a:pt x="226719" y="441777"/>
                  <a:pt x="61404" y="450816"/>
                  <a:pt x="17492" y="459857"/>
                </a:cubicBezTo>
                <a:cubicBezTo>
                  <a:pt x="-26420" y="468898"/>
                  <a:pt x="25241" y="466315"/>
                  <a:pt x="32990" y="467607"/>
                </a:cubicBezTo>
                <a:cubicBezTo>
                  <a:pt x="40739" y="468899"/>
                  <a:pt x="52363" y="468253"/>
                  <a:pt x="63987" y="467607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8149854" y="5752366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14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214" name="Rectangle 213"/>
          <p:cNvSpPr/>
          <p:nvPr/>
        </p:nvSpPr>
        <p:spPr>
          <a:xfrm>
            <a:off x="618032" y="6143737"/>
            <a:ext cx="19425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Unavailable Resources&amp;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Please try it later 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8443575" y="2734576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7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75" name="Oval 174"/>
          <p:cNvSpPr/>
          <p:nvPr/>
        </p:nvSpPr>
        <p:spPr>
          <a:xfrm>
            <a:off x="5912724" y="3619717"/>
            <a:ext cx="162849" cy="115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6" name="Rectangle 185"/>
          <p:cNvSpPr/>
          <p:nvPr/>
        </p:nvSpPr>
        <p:spPr>
          <a:xfrm>
            <a:off x="-661834" y="4960747"/>
            <a:ext cx="678601" cy="600164"/>
          </a:xfrm>
          <a:prstGeom prst="rect">
            <a:avLst/>
          </a:prstGeom>
          <a:ln w="222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OSS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(Billing)</a:t>
            </a:r>
          </a:p>
          <a:p>
            <a:endParaRPr lang="en-US" sz="1100" dirty="0">
              <a:solidFill>
                <a:prstClr val="black"/>
              </a:solidFill>
            </a:endParaRPr>
          </a:p>
        </p:txBody>
      </p:sp>
      <p:cxnSp>
        <p:nvCxnSpPr>
          <p:cNvPr id="188" name="Straight Arrow Connector 187"/>
          <p:cNvCxnSpPr>
            <a:stCxn id="186" idx="0"/>
          </p:cNvCxnSpPr>
          <p:nvPr/>
        </p:nvCxnSpPr>
        <p:spPr>
          <a:xfrm flipH="1" flipV="1">
            <a:off x="-322534" y="380971"/>
            <a:ext cx="1" cy="4579776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Rectangle 188"/>
          <p:cNvSpPr/>
          <p:nvPr/>
        </p:nvSpPr>
        <p:spPr>
          <a:xfrm>
            <a:off x="-804667" y="3494992"/>
            <a:ext cx="101705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(</a:t>
            </a:r>
            <a:r>
              <a:rPr lang="en-US" sz="1100" b="1" dirty="0" smtClean="0">
                <a:solidFill>
                  <a:prstClr val="black"/>
                </a:solidFill>
              </a:rPr>
              <a:t>LEGATO</a:t>
            </a:r>
            <a:r>
              <a:rPr lang="en-US" sz="1100" dirty="0" smtClean="0">
                <a:solidFill>
                  <a:prstClr val="black"/>
                </a:solidFill>
              </a:rPr>
              <a:t>) 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194" name="Oval 193"/>
          <p:cNvSpPr/>
          <p:nvPr/>
        </p:nvSpPr>
        <p:spPr>
          <a:xfrm>
            <a:off x="-247136" y="4586597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-305385" y="4561018"/>
            <a:ext cx="3129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16</a:t>
            </a:r>
            <a:endParaRPr lang="en-US" sz="900" dirty="0">
              <a:solidFill>
                <a:prstClr val="black"/>
              </a:solidFill>
            </a:endParaRPr>
          </a:p>
        </p:txBody>
      </p:sp>
      <p:cxnSp>
        <p:nvCxnSpPr>
          <p:cNvPr id="217" name="Straight Arrow Connector 216"/>
          <p:cNvCxnSpPr/>
          <p:nvPr/>
        </p:nvCxnSpPr>
        <p:spPr>
          <a:xfrm flipV="1">
            <a:off x="-457200" y="264885"/>
            <a:ext cx="0" cy="4673854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TextBox 217"/>
          <p:cNvSpPr txBox="1"/>
          <p:nvPr/>
        </p:nvSpPr>
        <p:spPr>
          <a:xfrm>
            <a:off x="-859020" y="4578220"/>
            <a:ext cx="3129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17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219" name="Oval 218"/>
          <p:cNvSpPr/>
          <p:nvPr/>
        </p:nvSpPr>
        <p:spPr>
          <a:xfrm>
            <a:off x="-829896" y="4607878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0" name="Rectangle 219"/>
          <p:cNvSpPr/>
          <p:nvPr/>
        </p:nvSpPr>
        <p:spPr>
          <a:xfrm>
            <a:off x="-1528429" y="3860127"/>
            <a:ext cx="13388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 CIR Change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is 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Not Granted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</p:txBody>
      </p:sp>
      <p:cxnSp>
        <p:nvCxnSpPr>
          <p:cNvPr id="221" name="Straight Arrow Connector 220"/>
          <p:cNvCxnSpPr/>
          <p:nvPr/>
        </p:nvCxnSpPr>
        <p:spPr>
          <a:xfrm flipV="1">
            <a:off x="-351359" y="380970"/>
            <a:ext cx="3154675" cy="1"/>
          </a:xfrm>
          <a:prstGeom prst="straightConnector1">
            <a:avLst/>
          </a:prstGeom>
          <a:ln w="22225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>
            <a:off x="2809887" y="380970"/>
            <a:ext cx="9422" cy="13486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/>
          <p:nvPr/>
        </p:nvCxnSpPr>
        <p:spPr>
          <a:xfrm>
            <a:off x="2958333" y="256444"/>
            <a:ext cx="0" cy="2490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/>
          <p:cNvCxnSpPr/>
          <p:nvPr/>
        </p:nvCxnSpPr>
        <p:spPr>
          <a:xfrm>
            <a:off x="-467945" y="259804"/>
            <a:ext cx="3426278" cy="5081"/>
          </a:xfrm>
          <a:prstGeom prst="straightConnector1">
            <a:avLst/>
          </a:prstGeom>
          <a:ln w="22225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Rectangle 224"/>
          <p:cNvSpPr/>
          <p:nvPr/>
        </p:nvSpPr>
        <p:spPr>
          <a:xfrm>
            <a:off x="-362000" y="4007762"/>
            <a:ext cx="133881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 CIR is Changed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from &lt;x&gt; to &lt;y&gt;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33" name="Rectangle 232"/>
          <p:cNvSpPr/>
          <p:nvPr/>
        </p:nvSpPr>
        <p:spPr>
          <a:xfrm>
            <a:off x="9717409" y="4844092"/>
            <a:ext cx="678601" cy="600164"/>
          </a:xfrm>
          <a:prstGeom prst="rect">
            <a:avLst/>
          </a:prstGeom>
          <a:ln w="222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OSS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(Billing)</a:t>
            </a:r>
          </a:p>
          <a:p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235" name="Rectangle 234"/>
          <p:cNvSpPr/>
          <p:nvPr/>
        </p:nvSpPr>
        <p:spPr>
          <a:xfrm>
            <a:off x="9574576" y="3378337"/>
            <a:ext cx="101705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(</a:t>
            </a:r>
            <a:r>
              <a:rPr lang="en-US" sz="1100" b="1" dirty="0" smtClean="0">
                <a:solidFill>
                  <a:prstClr val="black"/>
                </a:solidFill>
              </a:rPr>
              <a:t>LEGATO</a:t>
            </a:r>
            <a:r>
              <a:rPr lang="en-US" sz="1100" dirty="0" smtClean="0">
                <a:solidFill>
                  <a:prstClr val="black"/>
                </a:solidFill>
              </a:rPr>
              <a:t>) </a:t>
            </a:r>
            <a:endParaRPr lang="en-US" sz="1100" dirty="0">
              <a:solidFill>
                <a:prstClr val="black"/>
              </a:solidFill>
            </a:endParaRPr>
          </a:p>
        </p:txBody>
      </p:sp>
      <p:cxnSp>
        <p:nvCxnSpPr>
          <p:cNvPr id="238" name="Straight Arrow Connector 237"/>
          <p:cNvCxnSpPr/>
          <p:nvPr/>
        </p:nvCxnSpPr>
        <p:spPr>
          <a:xfrm flipV="1">
            <a:off x="10056709" y="277715"/>
            <a:ext cx="0" cy="4565641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TextBox 238"/>
          <p:cNvSpPr txBox="1"/>
          <p:nvPr/>
        </p:nvSpPr>
        <p:spPr>
          <a:xfrm>
            <a:off x="10056480" y="4390429"/>
            <a:ext cx="3129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17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240" name="Oval 239"/>
          <p:cNvSpPr/>
          <p:nvPr/>
        </p:nvSpPr>
        <p:spPr>
          <a:xfrm>
            <a:off x="10085604" y="4420087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1" name="Rectangle 240"/>
          <p:cNvSpPr/>
          <p:nvPr/>
        </p:nvSpPr>
        <p:spPr>
          <a:xfrm>
            <a:off x="10056480" y="3802934"/>
            <a:ext cx="13388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 CIR Change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is 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Not Granted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</p:txBody>
      </p:sp>
      <p:cxnSp>
        <p:nvCxnSpPr>
          <p:cNvPr id="242" name="Straight Arrow Connector 241"/>
          <p:cNvCxnSpPr/>
          <p:nvPr/>
        </p:nvCxnSpPr>
        <p:spPr>
          <a:xfrm flipV="1">
            <a:off x="6209776" y="256443"/>
            <a:ext cx="3846933" cy="2"/>
          </a:xfrm>
          <a:prstGeom prst="straightConnector1">
            <a:avLst/>
          </a:prstGeom>
          <a:ln w="22225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/>
        </p:nvCxnSpPr>
        <p:spPr>
          <a:xfrm>
            <a:off x="6211518" y="256443"/>
            <a:ext cx="0" cy="2490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Arrow Connector 243"/>
          <p:cNvCxnSpPr/>
          <p:nvPr/>
        </p:nvCxnSpPr>
        <p:spPr>
          <a:xfrm flipH="1" flipV="1">
            <a:off x="9906001" y="380969"/>
            <a:ext cx="1" cy="4510731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/>
          <p:cNvCxnSpPr/>
          <p:nvPr/>
        </p:nvCxnSpPr>
        <p:spPr>
          <a:xfrm>
            <a:off x="6408584" y="380970"/>
            <a:ext cx="0" cy="12452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Arrow Connector 245"/>
          <p:cNvCxnSpPr/>
          <p:nvPr/>
        </p:nvCxnSpPr>
        <p:spPr>
          <a:xfrm flipV="1">
            <a:off x="6422704" y="380969"/>
            <a:ext cx="3483296" cy="2"/>
          </a:xfrm>
          <a:prstGeom prst="straightConnector1">
            <a:avLst/>
          </a:prstGeom>
          <a:ln w="22225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Oval 246"/>
          <p:cNvSpPr/>
          <p:nvPr/>
        </p:nvSpPr>
        <p:spPr>
          <a:xfrm>
            <a:off x="9476372" y="4448204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9418123" y="4422625"/>
            <a:ext cx="3129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16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249" name="Rectangle 248"/>
          <p:cNvSpPr/>
          <p:nvPr/>
        </p:nvSpPr>
        <p:spPr>
          <a:xfrm>
            <a:off x="8806963" y="3592918"/>
            <a:ext cx="133881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 CIR is Changed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from &lt;x&gt; to &lt;y&gt;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15" name="Freeform 214"/>
          <p:cNvSpPr/>
          <p:nvPr/>
        </p:nvSpPr>
        <p:spPr>
          <a:xfrm>
            <a:off x="5103966" y="2941358"/>
            <a:ext cx="510857" cy="468352"/>
          </a:xfrm>
          <a:custGeom>
            <a:avLst/>
            <a:gdLst>
              <a:gd name="connsiteX0" fmla="*/ 40739 w 437582"/>
              <a:gd name="connsiteY0" fmla="*/ 2657 h 468352"/>
              <a:gd name="connsiteX1" fmla="*/ 350705 w 437582"/>
              <a:gd name="connsiteY1" fmla="*/ 41403 h 468352"/>
              <a:gd name="connsiteX2" fmla="*/ 435946 w 437582"/>
              <a:gd name="connsiteY2" fmla="*/ 289376 h 468352"/>
              <a:gd name="connsiteX3" fmla="*/ 296461 w 437582"/>
              <a:gd name="connsiteY3" fmla="*/ 413363 h 468352"/>
              <a:gd name="connsiteX4" fmla="*/ 17492 w 437582"/>
              <a:gd name="connsiteY4" fmla="*/ 459857 h 468352"/>
              <a:gd name="connsiteX5" fmla="*/ 32990 w 437582"/>
              <a:gd name="connsiteY5" fmla="*/ 467607 h 468352"/>
              <a:gd name="connsiteX6" fmla="*/ 63987 w 437582"/>
              <a:gd name="connsiteY6" fmla="*/ 467607 h 4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7582" h="468352">
                <a:moveTo>
                  <a:pt x="40739" y="2657"/>
                </a:moveTo>
                <a:cubicBezTo>
                  <a:pt x="162788" y="-1863"/>
                  <a:pt x="284837" y="-6383"/>
                  <a:pt x="350705" y="41403"/>
                </a:cubicBezTo>
                <a:cubicBezTo>
                  <a:pt x="416573" y="89189"/>
                  <a:pt x="444987" y="227383"/>
                  <a:pt x="435946" y="289376"/>
                </a:cubicBezTo>
                <a:cubicBezTo>
                  <a:pt x="426905" y="351369"/>
                  <a:pt x="366203" y="384950"/>
                  <a:pt x="296461" y="413363"/>
                </a:cubicBezTo>
                <a:cubicBezTo>
                  <a:pt x="226719" y="441777"/>
                  <a:pt x="61404" y="450816"/>
                  <a:pt x="17492" y="459857"/>
                </a:cubicBezTo>
                <a:cubicBezTo>
                  <a:pt x="-26420" y="468898"/>
                  <a:pt x="25241" y="466315"/>
                  <a:pt x="32990" y="467607"/>
                </a:cubicBezTo>
                <a:cubicBezTo>
                  <a:pt x="40739" y="468899"/>
                  <a:pt x="52363" y="468253"/>
                  <a:pt x="63987" y="467607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6" name="Freeform 215"/>
          <p:cNvSpPr/>
          <p:nvPr/>
        </p:nvSpPr>
        <p:spPr>
          <a:xfrm>
            <a:off x="8497657" y="2998932"/>
            <a:ext cx="510857" cy="468352"/>
          </a:xfrm>
          <a:custGeom>
            <a:avLst/>
            <a:gdLst>
              <a:gd name="connsiteX0" fmla="*/ 40739 w 437582"/>
              <a:gd name="connsiteY0" fmla="*/ 2657 h 468352"/>
              <a:gd name="connsiteX1" fmla="*/ 350705 w 437582"/>
              <a:gd name="connsiteY1" fmla="*/ 41403 h 468352"/>
              <a:gd name="connsiteX2" fmla="*/ 435946 w 437582"/>
              <a:gd name="connsiteY2" fmla="*/ 289376 h 468352"/>
              <a:gd name="connsiteX3" fmla="*/ 296461 w 437582"/>
              <a:gd name="connsiteY3" fmla="*/ 413363 h 468352"/>
              <a:gd name="connsiteX4" fmla="*/ 17492 w 437582"/>
              <a:gd name="connsiteY4" fmla="*/ 459857 h 468352"/>
              <a:gd name="connsiteX5" fmla="*/ 32990 w 437582"/>
              <a:gd name="connsiteY5" fmla="*/ 467607 h 468352"/>
              <a:gd name="connsiteX6" fmla="*/ 63987 w 437582"/>
              <a:gd name="connsiteY6" fmla="*/ 467607 h 4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7582" h="468352">
                <a:moveTo>
                  <a:pt x="40739" y="2657"/>
                </a:moveTo>
                <a:cubicBezTo>
                  <a:pt x="162788" y="-1863"/>
                  <a:pt x="284837" y="-6383"/>
                  <a:pt x="350705" y="41403"/>
                </a:cubicBezTo>
                <a:cubicBezTo>
                  <a:pt x="416573" y="89189"/>
                  <a:pt x="444987" y="227383"/>
                  <a:pt x="435946" y="289376"/>
                </a:cubicBezTo>
                <a:cubicBezTo>
                  <a:pt x="426905" y="351369"/>
                  <a:pt x="366203" y="384950"/>
                  <a:pt x="296461" y="413363"/>
                </a:cubicBezTo>
                <a:cubicBezTo>
                  <a:pt x="226719" y="441777"/>
                  <a:pt x="61404" y="450816"/>
                  <a:pt x="17492" y="459857"/>
                </a:cubicBezTo>
                <a:cubicBezTo>
                  <a:pt x="-26420" y="468898"/>
                  <a:pt x="25241" y="466315"/>
                  <a:pt x="32990" y="467607"/>
                </a:cubicBezTo>
                <a:cubicBezTo>
                  <a:pt x="40739" y="468899"/>
                  <a:pt x="52363" y="468253"/>
                  <a:pt x="63987" y="467607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5095422" y="2723632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7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227" name="Oval 226"/>
          <p:cNvSpPr/>
          <p:nvPr/>
        </p:nvSpPr>
        <p:spPr>
          <a:xfrm>
            <a:off x="2425338" y="3550461"/>
            <a:ext cx="250925" cy="14686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9163897" y="3219532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7a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232" name="Oval 231"/>
          <p:cNvSpPr/>
          <p:nvPr/>
        </p:nvSpPr>
        <p:spPr>
          <a:xfrm>
            <a:off x="5727935" y="3175534"/>
            <a:ext cx="219522" cy="1571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4" name="Oval 233"/>
          <p:cNvSpPr/>
          <p:nvPr/>
        </p:nvSpPr>
        <p:spPr>
          <a:xfrm>
            <a:off x="9238270" y="3256351"/>
            <a:ext cx="219522" cy="1571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6" name="Rectangle 235"/>
          <p:cNvSpPr/>
          <p:nvPr/>
        </p:nvSpPr>
        <p:spPr>
          <a:xfrm>
            <a:off x="7599899" y="2018357"/>
            <a:ext cx="181822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  Validate service-</a:t>
            </a:r>
          </a:p>
          <a:p>
            <a:r>
              <a:rPr lang="en-US" sz="1100" dirty="0">
                <a:solidFill>
                  <a:prstClr val="black"/>
                </a:solidFill>
              </a:rPr>
              <a:t> </a:t>
            </a:r>
            <a:r>
              <a:rPr lang="en-US" sz="1100" dirty="0" smtClean="0">
                <a:solidFill>
                  <a:prstClr val="black"/>
                </a:solidFill>
              </a:rPr>
              <a:t>   interface map &amp;</a:t>
            </a:r>
          </a:p>
          <a:p>
            <a:r>
              <a:rPr lang="en-US" sz="1100" dirty="0">
                <a:solidFill>
                  <a:prstClr val="black"/>
                </a:solidFill>
              </a:rPr>
              <a:t>r</a:t>
            </a:r>
            <a:r>
              <a:rPr lang="en-US" sz="1100" dirty="0" smtClean="0">
                <a:solidFill>
                  <a:prstClr val="black"/>
                </a:solidFill>
              </a:rPr>
              <a:t>esource availability</a:t>
            </a:r>
          </a:p>
        </p:txBody>
      </p:sp>
      <p:sp>
        <p:nvSpPr>
          <p:cNvPr id="237" name="Rectangle 236"/>
          <p:cNvSpPr/>
          <p:nvPr/>
        </p:nvSpPr>
        <p:spPr>
          <a:xfrm>
            <a:off x="5021067" y="2825822"/>
            <a:ext cx="1296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Validate service-end point map &amp;</a:t>
            </a:r>
          </a:p>
          <a:p>
            <a:r>
              <a:rPr lang="en-US" sz="1100" dirty="0">
                <a:solidFill>
                  <a:prstClr val="black"/>
                </a:solidFill>
              </a:rPr>
              <a:t>r</a:t>
            </a:r>
            <a:r>
              <a:rPr lang="en-US" sz="1100" dirty="0" smtClean="0">
                <a:solidFill>
                  <a:prstClr val="black"/>
                </a:solidFill>
              </a:rPr>
              <a:t>esource </a:t>
            </a:r>
          </a:p>
          <a:p>
            <a:r>
              <a:rPr lang="en-US" sz="1100" dirty="0">
                <a:solidFill>
                  <a:prstClr val="black"/>
                </a:solidFill>
              </a:rPr>
              <a:t>a</a:t>
            </a:r>
            <a:r>
              <a:rPr lang="en-US" sz="1100" dirty="0" smtClean="0">
                <a:solidFill>
                  <a:prstClr val="black"/>
                </a:solidFill>
              </a:rPr>
              <a:t>vailability</a:t>
            </a:r>
          </a:p>
        </p:txBody>
      </p:sp>
      <p:cxnSp>
        <p:nvCxnSpPr>
          <p:cNvPr id="250" name="Straight Arrow Connector 249"/>
          <p:cNvCxnSpPr/>
          <p:nvPr/>
        </p:nvCxnSpPr>
        <p:spPr>
          <a:xfrm flipV="1">
            <a:off x="2803316" y="3794936"/>
            <a:ext cx="3386538" cy="11548"/>
          </a:xfrm>
          <a:prstGeom prst="straightConnector1">
            <a:avLst/>
          </a:prstGeom>
          <a:ln w="41275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TextBox 250"/>
          <p:cNvSpPr txBox="1"/>
          <p:nvPr/>
        </p:nvSpPr>
        <p:spPr>
          <a:xfrm>
            <a:off x="2394347" y="3492306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8a</a:t>
            </a:r>
            <a:endParaRPr lang="en-US" sz="900" dirty="0">
              <a:solidFill>
                <a:prstClr val="black"/>
              </a:solidFill>
            </a:endParaRPr>
          </a:p>
        </p:txBody>
      </p:sp>
      <p:cxnSp>
        <p:nvCxnSpPr>
          <p:cNvPr id="253" name="Straight Arrow Connector 252"/>
          <p:cNvCxnSpPr/>
          <p:nvPr/>
        </p:nvCxnSpPr>
        <p:spPr>
          <a:xfrm>
            <a:off x="557024" y="3695491"/>
            <a:ext cx="2287925" cy="5812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Rectangle 253"/>
          <p:cNvSpPr/>
          <p:nvPr/>
        </p:nvSpPr>
        <p:spPr>
          <a:xfrm>
            <a:off x="489892" y="3431824"/>
            <a:ext cx="200708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CIR for Service is Changed</a:t>
            </a:r>
          </a:p>
        </p:txBody>
      </p:sp>
      <p:cxnSp>
        <p:nvCxnSpPr>
          <p:cNvPr id="256" name="Straight Arrow Connector 255"/>
          <p:cNvCxnSpPr/>
          <p:nvPr/>
        </p:nvCxnSpPr>
        <p:spPr>
          <a:xfrm>
            <a:off x="531384" y="3869020"/>
            <a:ext cx="2287925" cy="5812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TextBox 256"/>
          <p:cNvSpPr txBox="1"/>
          <p:nvPr/>
        </p:nvSpPr>
        <p:spPr>
          <a:xfrm>
            <a:off x="2240591" y="3868817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8b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258" name="Oval 257"/>
          <p:cNvSpPr/>
          <p:nvPr/>
        </p:nvSpPr>
        <p:spPr>
          <a:xfrm>
            <a:off x="2268274" y="3901346"/>
            <a:ext cx="250925" cy="14686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0" name="Rectangle 259"/>
          <p:cNvSpPr/>
          <p:nvPr/>
        </p:nvSpPr>
        <p:spPr>
          <a:xfrm>
            <a:off x="808728" y="3768789"/>
            <a:ext cx="194259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Invalid Request or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Unavailable Resources&amp;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Please try it later </a:t>
            </a:r>
          </a:p>
        </p:txBody>
      </p:sp>
      <p:sp>
        <p:nvSpPr>
          <p:cNvPr id="261" name="Rectangle 260"/>
          <p:cNvSpPr/>
          <p:nvPr/>
        </p:nvSpPr>
        <p:spPr>
          <a:xfrm>
            <a:off x="3188098" y="5897762"/>
            <a:ext cx="268741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Confirm CIR Change for EVC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Or Deny CIR Change for EVC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13" name="Freeform 212"/>
          <p:cNvSpPr/>
          <p:nvPr/>
        </p:nvSpPr>
        <p:spPr>
          <a:xfrm>
            <a:off x="6118542" y="1576607"/>
            <a:ext cx="285039" cy="369774"/>
          </a:xfrm>
          <a:custGeom>
            <a:avLst/>
            <a:gdLst>
              <a:gd name="connsiteX0" fmla="*/ 40739 w 437582"/>
              <a:gd name="connsiteY0" fmla="*/ 2657 h 468352"/>
              <a:gd name="connsiteX1" fmla="*/ 350705 w 437582"/>
              <a:gd name="connsiteY1" fmla="*/ 41403 h 468352"/>
              <a:gd name="connsiteX2" fmla="*/ 435946 w 437582"/>
              <a:gd name="connsiteY2" fmla="*/ 289376 h 468352"/>
              <a:gd name="connsiteX3" fmla="*/ 296461 w 437582"/>
              <a:gd name="connsiteY3" fmla="*/ 413363 h 468352"/>
              <a:gd name="connsiteX4" fmla="*/ 17492 w 437582"/>
              <a:gd name="connsiteY4" fmla="*/ 459857 h 468352"/>
              <a:gd name="connsiteX5" fmla="*/ 32990 w 437582"/>
              <a:gd name="connsiteY5" fmla="*/ 467607 h 468352"/>
              <a:gd name="connsiteX6" fmla="*/ 63987 w 437582"/>
              <a:gd name="connsiteY6" fmla="*/ 467607 h 4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7582" h="468352">
                <a:moveTo>
                  <a:pt x="40739" y="2657"/>
                </a:moveTo>
                <a:cubicBezTo>
                  <a:pt x="162788" y="-1863"/>
                  <a:pt x="284837" y="-6383"/>
                  <a:pt x="350705" y="41403"/>
                </a:cubicBezTo>
                <a:cubicBezTo>
                  <a:pt x="416573" y="89189"/>
                  <a:pt x="444987" y="227383"/>
                  <a:pt x="435946" y="289376"/>
                </a:cubicBezTo>
                <a:cubicBezTo>
                  <a:pt x="426905" y="351369"/>
                  <a:pt x="366203" y="384950"/>
                  <a:pt x="296461" y="413363"/>
                </a:cubicBezTo>
                <a:cubicBezTo>
                  <a:pt x="226719" y="441777"/>
                  <a:pt x="61404" y="450816"/>
                  <a:pt x="17492" y="459857"/>
                </a:cubicBezTo>
                <a:cubicBezTo>
                  <a:pt x="-26420" y="468898"/>
                  <a:pt x="25241" y="466315"/>
                  <a:pt x="32990" y="467607"/>
                </a:cubicBezTo>
                <a:cubicBezTo>
                  <a:pt x="40739" y="468899"/>
                  <a:pt x="52363" y="468253"/>
                  <a:pt x="63987" y="467607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28" name="Straight Arrow Connector 227"/>
          <p:cNvCxnSpPr/>
          <p:nvPr/>
        </p:nvCxnSpPr>
        <p:spPr>
          <a:xfrm flipV="1">
            <a:off x="2818373" y="1946381"/>
            <a:ext cx="3386538" cy="11548"/>
          </a:xfrm>
          <a:prstGeom prst="straightConnector1">
            <a:avLst/>
          </a:prstGeom>
          <a:ln w="41275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Rectangle 229"/>
          <p:cNvSpPr/>
          <p:nvPr/>
        </p:nvSpPr>
        <p:spPr>
          <a:xfrm>
            <a:off x="6283730" y="1231383"/>
            <a:ext cx="181822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  Validate service-</a:t>
            </a:r>
          </a:p>
          <a:p>
            <a:r>
              <a:rPr lang="en-US" sz="1100" dirty="0">
                <a:solidFill>
                  <a:prstClr val="black"/>
                </a:solidFill>
              </a:rPr>
              <a:t> </a:t>
            </a:r>
            <a:r>
              <a:rPr lang="en-US" sz="1100" dirty="0" smtClean="0">
                <a:solidFill>
                  <a:prstClr val="black"/>
                </a:solidFill>
              </a:rPr>
              <a:t>   interface map &amp;</a:t>
            </a:r>
          </a:p>
          <a:p>
            <a:r>
              <a:rPr lang="en-US" sz="1100" dirty="0">
                <a:solidFill>
                  <a:prstClr val="black"/>
                </a:solidFill>
              </a:rPr>
              <a:t>r</a:t>
            </a:r>
            <a:r>
              <a:rPr lang="en-US" sz="1100" dirty="0" smtClean="0">
                <a:solidFill>
                  <a:prstClr val="black"/>
                </a:solidFill>
              </a:rPr>
              <a:t>esource availability</a:t>
            </a:r>
          </a:p>
        </p:txBody>
      </p:sp>
      <p:sp>
        <p:nvSpPr>
          <p:cNvPr id="231" name="Oval 230"/>
          <p:cNvSpPr/>
          <p:nvPr/>
        </p:nvSpPr>
        <p:spPr>
          <a:xfrm>
            <a:off x="6056882" y="1704843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6027201" y="1663751"/>
            <a:ext cx="3064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4c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255" name="Oval 254"/>
          <p:cNvSpPr/>
          <p:nvPr/>
        </p:nvSpPr>
        <p:spPr>
          <a:xfrm>
            <a:off x="2995665" y="1758664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2967614" y="169989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</a:rPr>
              <a:t>4d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3265464" y="1649519"/>
            <a:ext cx="29676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Invalid Request or Unavailable Resources</a:t>
            </a:r>
          </a:p>
        </p:txBody>
      </p:sp>
      <p:cxnSp>
        <p:nvCxnSpPr>
          <p:cNvPr id="263" name="Straight Arrow Connector 262"/>
          <p:cNvCxnSpPr/>
          <p:nvPr/>
        </p:nvCxnSpPr>
        <p:spPr>
          <a:xfrm flipV="1">
            <a:off x="611017" y="1956810"/>
            <a:ext cx="2221403" cy="5812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Rectangle 263"/>
          <p:cNvSpPr/>
          <p:nvPr/>
        </p:nvSpPr>
        <p:spPr>
          <a:xfrm>
            <a:off x="436937" y="1705906"/>
            <a:ext cx="22751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Invalid Request or Unavailable </a:t>
            </a:r>
            <a:r>
              <a:rPr lang="en-US" sz="1100" dirty="0" err="1" smtClean="0">
                <a:solidFill>
                  <a:prstClr val="black"/>
                </a:solidFill>
              </a:rPr>
              <a:t>Resources&amp;Please</a:t>
            </a:r>
            <a:r>
              <a:rPr lang="en-US" sz="1100" dirty="0" smtClean="0">
                <a:solidFill>
                  <a:prstClr val="black"/>
                </a:solidFill>
              </a:rPr>
              <a:t> try it later</a:t>
            </a:r>
          </a:p>
        </p:txBody>
      </p:sp>
      <p:sp>
        <p:nvSpPr>
          <p:cNvPr id="265" name="Oval 264"/>
          <p:cNvSpPr/>
          <p:nvPr/>
        </p:nvSpPr>
        <p:spPr>
          <a:xfrm>
            <a:off x="279579" y="1912465"/>
            <a:ext cx="254657" cy="1457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6" name="TextBox 265"/>
          <p:cNvSpPr txBox="1"/>
          <p:nvPr/>
        </p:nvSpPr>
        <p:spPr>
          <a:xfrm>
            <a:off x="251528" y="1853700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smtClean="0">
                <a:solidFill>
                  <a:prstClr val="black"/>
                </a:solidFill>
              </a:rPr>
              <a:t>4e</a:t>
            </a:r>
            <a:endParaRPr lang="en-US" sz="900" dirty="0">
              <a:solidFill>
                <a:prstClr val="black"/>
              </a:solidFill>
            </a:endParaRPr>
          </a:p>
        </p:txBody>
      </p:sp>
      <p:cxnSp>
        <p:nvCxnSpPr>
          <p:cNvPr id="267" name="Straight Arrow Connector 266"/>
          <p:cNvCxnSpPr/>
          <p:nvPr/>
        </p:nvCxnSpPr>
        <p:spPr>
          <a:xfrm>
            <a:off x="4863645" y="6603945"/>
            <a:ext cx="805622" cy="11919"/>
          </a:xfrm>
          <a:prstGeom prst="straightConnector1">
            <a:avLst/>
          </a:prstGeom>
          <a:ln w="41275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Arrow Connector 267"/>
          <p:cNvCxnSpPr/>
          <p:nvPr/>
        </p:nvCxnSpPr>
        <p:spPr>
          <a:xfrm flipH="1">
            <a:off x="4916065" y="6735921"/>
            <a:ext cx="731533" cy="3006"/>
          </a:xfrm>
          <a:prstGeom prst="straightConnector1">
            <a:avLst/>
          </a:prstGeom>
          <a:ln w="41275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Rectangle 268"/>
          <p:cNvSpPr/>
          <p:nvPr/>
        </p:nvSpPr>
        <p:spPr>
          <a:xfrm>
            <a:off x="1294638" y="6554795"/>
            <a:ext cx="501690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Step 9, 10,12 and 14 could be optional </a:t>
            </a:r>
          </a:p>
        </p:txBody>
      </p:sp>
    </p:spTree>
    <p:extLst>
      <p:ext uri="{BB962C8B-B14F-4D97-AF65-F5344CB8AC3E}">
        <p14:creationId xmlns:p14="http://schemas.microsoft.com/office/powerpoint/2010/main" val="140032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F Qx layou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F Powerpoint Template-blue">
  <a:themeElements>
    <a:clrScheme name="MEF Powerpoint Template-blu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EF Powerpoint Template-blu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AFCFD9"/>
            </a:gs>
            <a:gs pos="100000">
              <a:schemeClr val="bg1"/>
            </a:gs>
          </a:gsLst>
          <a:lin ang="0" scaled="1"/>
        </a:gradFill>
        <a:ln w="9525" cap="flat" cmpd="sng" algn="ctr">
          <a:solidFill>
            <a:srgbClr val="4A4A4A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AFCFD9"/>
            </a:gs>
            <a:gs pos="100000">
              <a:schemeClr val="bg1"/>
            </a:gs>
          </a:gsLst>
          <a:lin ang="0" scaled="1"/>
        </a:gradFill>
        <a:ln w="9525" cap="flat" cmpd="sng" algn="ctr">
          <a:solidFill>
            <a:srgbClr val="4A4A4A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MEF Powerpoint Template-blu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F Powerpoint Template-blu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F Powerpoint Template-blu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F Powerpoint Template-blu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F Powerpoint Template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F Powerpoint Template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F Powerpoint Template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EF Powerpoint Template-blue">
  <a:themeElements>
    <a:clrScheme name="MEF Powerpoint Template-blu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EF Powerpoint Template-blu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AFCFD9"/>
            </a:gs>
            <a:gs pos="100000">
              <a:schemeClr val="bg1"/>
            </a:gs>
          </a:gsLst>
          <a:lin ang="0" scaled="1"/>
        </a:gradFill>
        <a:ln w="9525" cap="flat" cmpd="sng" algn="ctr">
          <a:solidFill>
            <a:srgbClr val="4A4A4A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AFCFD9"/>
            </a:gs>
            <a:gs pos="100000">
              <a:schemeClr val="bg1"/>
            </a:gs>
          </a:gsLst>
          <a:lin ang="0" scaled="1"/>
        </a:gradFill>
        <a:ln w="9525" cap="flat" cmpd="sng" algn="ctr">
          <a:solidFill>
            <a:srgbClr val="4A4A4A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MEF Powerpoint Template-blu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F Powerpoint Template-blu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F Powerpoint Template-blu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F Powerpoint Template-blu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F Powerpoint Template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F Powerpoint Template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F Powerpoint Template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MEF Powerpoint Template-blue">
  <a:themeElements>
    <a:clrScheme name="MEF Powerpoint Template-blu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EF Powerpoint Template-blu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AFCFD9"/>
            </a:gs>
            <a:gs pos="100000">
              <a:schemeClr val="bg1"/>
            </a:gs>
          </a:gsLst>
          <a:lin ang="0" scaled="1"/>
        </a:gradFill>
        <a:ln w="9525" cap="flat" cmpd="sng" algn="ctr">
          <a:solidFill>
            <a:srgbClr val="4A4A4A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AFCFD9"/>
            </a:gs>
            <a:gs pos="100000">
              <a:schemeClr val="bg1"/>
            </a:gs>
          </a:gsLst>
          <a:lin ang="0" scaled="1"/>
        </a:gradFill>
        <a:ln w="9525" cap="flat" cmpd="sng" algn="ctr">
          <a:solidFill>
            <a:srgbClr val="4A4A4A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MEF Powerpoint Template-blu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F Powerpoint Template-blu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F Powerpoint Template-blu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F Powerpoint Template-blu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F Powerpoint Template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F Powerpoint Template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F Powerpoint Template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29434</TotalTime>
  <Words>680</Words>
  <Application>Microsoft Office PowerPoint</Application>
  <PresentationFormat>On-screen Show (4:3)</PresentationFormat>
  <Paragraphs>187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宋体</vt:lpstr>
      <vt:lpstr>Arial</vt:lpstr>
      <vt:lpstr>Calibri</vt:lpstr>
      <vt:lpstr>MEF Qx layout</vt:lpstr>
      <vt:lpstr>MEF Powerpoint Template-blue</vt:lpstr>
      <vt:lpstr>1_MEF Powerpoint Template-blue</vt:lpstr>
      <vt:lpstr>2_MEF Powerpoint Template-blue</vt:lpstr>
      <vt:lpstr> CIR Change Process Flow  </vt:lpstr>
      <vt:lpstr>CIR on Demand </vt:lpstr>
      <vt:lpstr>CIR Change Process Flow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Availability project proposal</dc:title>
  <dc:creator>Bill Bjorkman</dc:creator>
  <cp:lastModifiedBy>Toy, Mehmet</cp:lastModifiedBy>
  <cp:revision>785</cp:revision>
  <cp:lastPrinted>2017-09-28T21:05:01Z</cp:lastPrinted>
  <dcterms:created xsi:type="dcterms:W3CDTF">2011-03-14T22:13:35Z</dcterms:created>
  <dcterms:modified xsi:type="dcterms:W3CDTF">2018-10-10T02:22:33Z</dcterms:modified>
</cp:coreProperties>
</file>