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9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469"/>
    <a:srgbClr val="6E7CA0"/>
    <a:srgbClr val="B3B0C4"/>
    <a:srgbClr val="7F7989"/>
    <a:srgbClr val="FEC55A"/>
    <a:srgbClr val="FFD68F"/>
    <a:srgbClr val="FFE9C3"/>
    <a:srgbClr val="F58C7E"/>
    <a:srgbClr val="F9AFA1"/>
    <a:srgbClr val="FCD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7" autoAdjust="0"/>
    <p:restoredTop sz="94614" autoAdjust="0"/>
  </p:normalViewPr>
  <p:slideViewPr>
    <p:cSldViewPr snapToGrid="0" showGuides="1">
      <p:cViewPr varScale="1">
        <p:scale>
          <a:sx n="81" d="100"/>
          <a:sy n="81" d="100"/>
        </p:scale>
        <p:origin x="368" y="14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1" d="100"/>
          <a:sy n="81" d="100"/>
        </p:scale>
        <p:origin x="304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556B1-47E5-4841-AF78-A552147C4512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© 2017 – Proprietary &amp; Confidential Information of Amdocs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06EA9-5B09-4754-A303-3A3F0FC82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7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50B4B-8E77-4614-AD0C-B0421D705C95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© 2017 – Proprietary &amp; Confidential Information of Amdocs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82844-C493-4E5C-84EB-6E0488489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7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39"/>
          <p:cNvSpPr>
            <a:spLocks/>
          </p:cNvSpPr>
          <p:nvPr userDrawn="1"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 userDrawn="1"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 userDrawn="1"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 userDrawn="1"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 userDrawn="1"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 userDrawn="1"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 userDrawn="1"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29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1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5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27" name="Freeform: Shape 26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7" name="Freeform: Shape 36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46" name="Freeform 53"/>
          <p:cNvSpPr>
            <a:spLocks/>
          </p:cNvSpPr>
          <p:nvPr userDrawn="1"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 userDrawn="1"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 userDrawn="1"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78846" y="5411980"/>
            <a:ext cx="1051560" cy="63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6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8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(no sideb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tli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707650" cy="1231106"/>
          </a:xfrm>
        </p:spPr>
        <p:txBody>
          <a:bodyPr anchor="b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4709160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8" name="Freeform: Shape 44"/>
          <p:cNvSpPr>
            <a:spLocks/>
          </p:cNvSpPr>
          <p:nvPr userDrawn="1"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6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tl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>
            <a:spLocks/>
          </p:cNvSpPr>
          <p:nvPr userDrawn="1"/>
        </p:nvSpPr>
        <p:spPr bwMode="white">
          <a:xfrm>
            <a:off x="0" y="1587"/>
            <a:ext cx="6607952" cy="6856413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144191"/>
            <a:ext cx="3568279" cy="1846659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3567112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18" name="Footer Placeholder 3"/>
          <p:cNvSpPr txBox="1">
            <a:spLocks/>
          </p:cNvSpPr>
          <p:nvPr userDrawn="1"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B3B0C4"/>
                </a:solidFill>
              </a:rPr>
              <a:t>Information Security Level 2 – Sensitive</a:t>
            </a:r>
            <a:br>
              <a:rPr lang="en-US" dirty="0">
                <a:solidFill>
                  <a:srgbClr val="B3B0C4"/>
                </a:solidFill>
              </a:rPr>
            </a:br>
            <a:r>
              <a:rPr lang="en-US" dirty="0">
                <a:solidFill>
                  <a:srgbClr val="B3B0C4"/>
                </a:solidFill>
              </a:rPr>
              <a:t>© 2017 – Proprietary &amp; Confidential Information of Amdocs</a:t>
            </a:r>
          </a:p>
        </p:txBody>
      </p:sp>
      <p:sp>
        <p:nvSpPr>
          <p:cNvPr id="19" name="Freeform: Shape 44"/>
          <p:cNvSpPr>
            <a:spLocks/>
          </p:cNvSpPr>
          <p:nvPr userDrawn="1"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 userDrawn="1"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B3B0C4"/>
                </a:solidFill>
              </a:rPr>
              <a:t>‹#›</a:t>
            </a:fld>
            <a:endParaRPr lang="en-US" sz="1200" dirty="0">
              <a:solidFill>
                <a:srgbClr val="B3B0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76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ilit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3240" y="0"/>
            <a:ext cx="5318760" cy="6858000"/>
          </a:xfrm>
          <a:prstGeom prst="rect">
            <a:avLst/>
          </a:prstGeom>
        </p:spPr>
      </p:pic>
      <p:sp useBgFill="1">
        <p:nvSpPr>
          <p:cNvPr id="9" name="Freeform: Shape 8"/>
          <p:cNvSpPr>
            <a:spLocks/>
          </p:cNvSpPr>
          <p:nvPr userDrawn="1"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09383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22420" y="0"/>
            <a:ext cx="8069580" cy="6858000"/>
          </a:xfrm>
          <a:prstGeom prst="rect">
            <a:avLst/>
          </a:prstGeom>
        </p:spPr>
      </p:pic>
      <p:sp>
        <p:nvSpPr>
          <p:cNvPr id="31" name="Freeform: Shape 13"/>
          <p:cNvSpPr>
            <a:spLocks/>
          </p:cNvSpPr>
          <p:nvPr userDrawn="1"/>
        </p:nvSpPr>
        <p:spPr bwMode="white">
          <a:xfrm>
            <a:off x="0" y="794"/>
            <a:ext cx="6607952" cy="6857206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Freeform 6"/>
          <p:cNvSpPr>
            <a:spLocks noEditPoints="1"/>
          </p:cNvSpPr>
          <p:nvPr userDrawn="1"/>
        </p:nvSpPr>
        <p:spPr bwMode="auto">
          <a:xfrm>
            <a:off x="1588" y="1588"/>
            <a:ext cx="12188825" cy="6858000"/>
          </a:xfrm>
          <a:custGeom>
            <a:avLst/>
            <a:gdLst>
              <a:gd name="T0" fmla="*/ 7678 w 7678"/>
              <a:gd name="T1" fmla="*/ 0 h 4320"/>
              <a:gd name="T2" fmla="*/ 0 w 7678"/>
              <a:gd name="T3" fmla="*/ 0 h 4320"/>
              <a:gd name="T4" fmla="*/ 0 w 7678"/>
              <a:gd name="T5" fmla="*/ 379 h 4320"/>
              <a:gd name="T6" fmla="*/ 176 w 7678"/>
              <a:gd name="T7" fmla="*/ 379 h 4320"/>
              <a:gd name="T8" fmla="*/ 1216 w 7678"/>
              <a:gd name="T9" fmla="*/ 3929 h 4320"/>
              <a:gd name="T10" fmla="*/ 0 w 7678"/>
              <a:gd name="T11" fmla="*/ 3929 h 4320"/>
              <a:gd name="T12" fmla="*/ 0 w 7678"/>
              <a:gd name="T13" fmla="*/ 4320 h 4320"/>
              <a:gd name="T14" fmla="*/ 7678 w 7678"/>
              <a:gd name="T15" fmla="*/ 4320 h 4320"/>
              <a:gd name="T16" fmla="*/ 1510 w 7678"/>
              <a:gd name="T17" fmla="*/ 3929 h 4320"/>
              <a:gd name="T18" fmla="*/ 469 w 7678"/>
              <a:gd name="T19" fmla="*/ 379 h 4320"/>
              <a:gd name="T20" fmla="*/ 808 w 7678"/>
              <a:gd name="T21" fmla="*/ 379 h 4320"/>
              <a:gd name="T22" fmla="*/ 1848 w 7678"/>
              <a:gd name="T23" fmla="*/ 3929 h 4320"/>
              <a:gd name="T24" fmla="*/ 1510 w 7678"/>
              <a:gd name="T25" fmla="*/ 3929 h 4320"/>
              <a:gd name="T26" fmla="*/ 2170 w 7678"/>
              <a:gd name="T27" fmla="*/ 3929 h 4320"/>
              <a:gd name="T28" fmla="*/ 1130 w 7678"/>
              <a:gd name="T29" fmla="*/ 379 h 4320"/>
              <a:gd name="T30" fmla="*/ 3421 w 7678"/>
              <a:gd name="T31" fmla="*/ 379 h 4320"/>
              <a:gd name="T32" fmla="*/ 4461 w 7678"/>
              <a:gd name="T33" fmla="*/ 3929 h 4320"/>
              <a:gd name="T34" fmla="*/ 2170 w 7678"/>
              <a:gd name="T35" fmla="*/ 3929 h 4320"/>
              <a:gd name="T36" fmla="*/ 4519 w 7678"/>
              <a:gd name="T37" fmla="*/ 3929 h 4320"/>
              <a:gd name="T38" fmla="*/ 3479 w 7678"/>
              <a:gd name="T39" fmla="*/ 379 h 4320"/>
              <a:gd name="T40" fmla="*/ 3542 w 7678"/>
              <a:gd name="T41" fmla="*/ 379 h 4320"/>
              <a:gd name="T42" fmla="*/ 4583 w 7678"/>
              <a:gd name="T43" fmla="*/ 3929 h 4320"/>
              <a:gd name="T44" fmla="*/ 4519 w 7678"/>
              <a:gd name="T45" fmla="*/ 392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78" h="4320">
                <a:moveTo>
                  <a:pt x="7678" y="0"/>
                </a:moveTo>
                <a:lnTo>
                  <a:pt x="0" y="0"/>
                </a:lnTo>
                <a:lnTo>
                  <a:pt x="0" y="379"/>
                </a:lnTo>
                <a:lnTo>
                  <a:pt x="176" y="379"/>
                </a:lnTo>
                <a:lnTo>
                  <a:pt x="1216" y="3929"/>
                </a:lnTo>
                <a:lnTo>
                  <a:pt x="0" y="3929"/>
                </a:lnTo>
                <a:lnTo>
                  <a:pt x="0" y="4320"/>
                </a:lnTo>
                <a:lnTo>
                  <a:pt x="7678" y="4320"/>
                </a:lnTo>
                <a:moveTo>
                  <a:pt x="1510" y="3929"/>
                </a:moveTo>
                <a:lnTo>
                  <a:pt x="469" y="379"/>
                </a:lnTo>
                <a:lnTo>
                  <a:pt x="808" y="379"/>
                </a:lnTo>
                <a:lnTo>
                  <a:pt x="1848" y="3929"/>
                </a:lnTo>
                <a:lnTo>
                  <a:pt x="1510" y="3929"/>
                </a:lnTo>
                <a:moveTo>
                  <a:pt x="2170" y="3929"/>
                </a:moveTo>
                <a:lnTo>
                  <a:pt x="1130" y="379"/>
                </a:lnTo>
                <a:lnTo>
                  <a:pt x="3421" y="379"/>
                </a:lnTo>
                <a:lnTo>
                  <a:pt x="4461" y="3929"/>
                </a:lnTo>
                <a:lnTo>
                  <a:pt x="2170" y="3929"/>
                </a:lnTo>
                <a:moveTo>
                  <a:pt x="4519" y="3929"/>
                </a:moveTo>
                <a:lnTo>
                  <a:pt x="3479" y="379"/>
                </a:lnTo>
                <a:lnTo>
                  <a:pt x="3542" y="379"/>
                </a:lnTo>
                <a:lnTo>
                  <a:pt x="4583" y="3929"/>
                </a:lnTo>
                <a:lnTo>
                  <a:pt x="4519" y="39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4709160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0" name="Freeform: Shape 44"/>
          <p:cNvSpPr>
            <a:spLocks/>
          </p:cNvSpPr>
          <p:nvPr userDrawn="1"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505770" cy="1231106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Footer Placeholder 3"/>
          <p:cNvSpPr txBox="1">
            <a:spLocks/>
          </p:cNvSpPr>
          <p:nvPr userDrawn="1"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30" name="Rectangle 2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49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25780"/>
            <a:ext cx="7498080" cy="5806440"/>
          </a:xfrm>
          <a:prstGeom prst="rect">
            <a:avLst/>
          </a:prstGeom>
        </p:spPr>
      </p:pic>
      <p:sp>
        <p:nvSpPr>
          <p:cNvPr id="15" name="Freeform 5"/>
          <p:cNvSpPr>
            <a:spLocks noEditPoints="1"/>
          </p:cNvSpPr>
          <p:nvPr userDrawn="1"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7575" y="4026609"/>
            <a:ext cx="4375150" cy="307777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reeform: Shape 44"/>
          <p:cNvSpPr>
            <a:spLocks/>
          </p:cNvSpPr>
          <p:nvPr userDrawn="1"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20" name="Footer Placeholder 3"/>
          <p:cNvSpPr txBox="1">
            <a:spLocks/>
          </p:cNvSpPr>
          <p:nvPr userDrawn="1"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22" name="Freeform: Shape 21"/>
          <p:cNvSpPr>
            <a:spLocks/>
          </p:cNvSpPr>
          <p:nvPr userDrawn="1"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 userDrawn="1"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8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25780"/>
            <a:ext cx="7475220" cy="5806440"/>
          </a:xfrm>
          <a:prstGeom prst="rect">
            <a:avLst/>
          </a:prstGeom>
        </p:spPr>
      </p:pic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: Shape 23"/>
          <p:cNvSpPr>
            <a:spLocks/>
          </p:cNvSpPr>
          <p:nvPr userDrawn="1"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7575" y="4026609"/>
            <a:ext cx="4375150" cy="307777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reeform: Shape 44"/>
          <p:cNvSpPr>
            <a:spLocks/>
          </p:cNvSpPr>
          <p:nvPr userDrawn="1"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19" name="Footer Placeholder 3"/>
          <p:cNvSpPr txBox="1">
            <a:spLocks/>
          </p:cNvSpPr>
          <p:nvPr userDrawn="1"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 userDrawn="1"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9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 userDrawn="1"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54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5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6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0" name="Freeform: Shape 59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1" name="Freeform: Shape 60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24" name="Freeform: Shape 9"/>
          <p:cNvSpPr>
            <a:spLocks/>
          </p:cNvSpPr>
          <p:nvPr userDrawn="1"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4" name="Picture 13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7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0" name="Freeform: Shape 49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1" name="Freeform: Shape 50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30" name="Freeform 39"/>
          <p:cNvSpPr>
            <a:spLocks/>
          </p:cNvSpPr>
          <p:nvPr userDrawn="1"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 userDrawn="1"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 userDrawn="1"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 userDrawn="1"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 userDrawn="1"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 userDrawn="1"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 userDrawn="1"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 userDrawn="1"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 userDrawn="1"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 userDrawn="1"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3514" y="6419031"/>
            <a:ext cx="1359211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8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15" name="Freeform: Shape 9"/>
          <p:cNvSpPr>
            <a:spLocks/>
          </p:cNvSpPr>
          <p:nvPr userDrawn="1"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6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>
            <a:spLocks noGrp="1"/>
          </p:cNvSpPr>
          <p:nvPr>
            <p:ph type="body" idx="1"/>
          </p:nvPr>
        </p:nvSpPr>
        <p:spPr>
          <a:xfrm>
            <a:off x="736600" y="1949450"/>
            <a:ext cx="10718800" cy="401955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>
            <a:spLocks noGrp="1"/>
          </p:cNvSpPr>
          <p:nvPr>
            <p:ph type="sldNum" sz="quarter" idx="2"/>
          </p:nvPr>
        </p:nvSpPr>
        <p:spPr>
          <a:xfrm>
            <a:off x="11860968" y="6562725"/>
            <a:ext cx="184252" cy="193535"/>
          </a:xfrm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316044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55765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1483190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30129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87562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8340" y="502920"/>
            <a:ext cx="6423660" cy="5852160"/>
          </a:xfrm>
          <a:prstGeom prst="rect">
            <a:avLst/>
          </a:prstGeom>
        </p:spPr>
      </p:pic>
      <p:sp useBgFill="1">
        <p:nvSpPr>
          <p:cNvPr id="29" name="Freeform 5"/>
          <p:cNvSpPr>
            <a:spLocks noChangeAspect="1" noEditPoints="1"/>
          </p:cNvSpPr>
          <p:nvPr userDrawn="1"/>
        </p:nvSpPr>
        <p:spPr bwMode="auto">
          <a:xfrm>
            <a:off x="5559634" y="3175"/>
            <a:ext cx="6632366" cy="6858000"/>
          </a:xfrm>
          <a:custGeom>
            <a:avLst/>
            <a:gdLst>
              <a:gd name="T0" fmla="*/ 4174 w 4174"/>
              <a:gd name="T1" fmla="*/ 0 h 4316"/>
              <a:gd name="T2" fmla="*/ 0 w 4174"/>
              <a:gd name="T3" fmla="*/ 0 h 4316"/>
              <a:gd name="T4" fmla="*/ 0 w 4174"/>
              <a:gd name="T5" fmla="*/ 4316 h 4316"/>
              <a:gd name="T6" fmla="*/ 4174 w 4174"/>
              <a:gd name="T7" fmla="*/ 4316 h 4316"/>
              <a:gd name="T8" fmla="*/ 4174 w 4174"/>
              <a:gd name="T9" fmla="*/ 3962 h 4316"/>
              <a:gd name="T10" fmla="*/ 4013 w 4174"/>
              <a:gd name="T11" fmla="*/ 3962 h 4316"/>
              <a:gd name="T12" fmla="*/ 2959 w 4174"/>
              <a:gd name="T13" fmla="*/ 354 h 4316"/>
              <a:gd name="T14" fmla="*/ 3301 w 4174"/>
              <a:gd name="T15" fmla="*/ 354 h 4316"/>
              <a:gd name="T16" fmla="*/ 4174 w 4174"/>
              <a:gd name="T17" fmla="*/ 3341 h 4316"/>
              <a:gd name="T18" fmla="*/ 4174 w 4174"/>
              <a:gd name="T19" fmla="*/ 2322 h 4316"/>
              <a:gd name="T20" fmla="*/ 3598 w 4174"/>
              <a:gd name="T21" fmla="*/ 354 h 4316"/>
              <a:gd name="T22" fmla="*/ 4174 w 4174"/>
              <a:gd name="T23" fmla="*/ 354 h 4316"/>
              <a:gd name="T24" fmla="*/ 4174 w 4174"/>
              <a:gd name="T25" fmla="*/ 0 h 4316"/>
              <a:gd name="T26" fmla="*/ 1242 w 4174"/>
              <a:gd name="T27" fmla="*/ 3962 h 4316"/>
              <a:gd name="T28" fmla="*/ 186 w 4174"/>
              <a:gd name="T29" fmla="*/ 354 h 4316"/>
              <a:gd name="T30" fmla="*/ 250 w 4174"/>
              <a:gd name="T31" fmla="*/ 354 h 4316"/>
              <a:gd name="T32" fmla="*/ 1305 w 4174"/>
              <a:gd name="T33" fmla="*/ 3962 h 4316"/>
              <a:gd name="T34" fmla="*/ 1242 w 4174"/>
              <a:gd name="T35" fmla="*/ 3962 h 4316"/>
              <a:gd name="T36" fmla="*/ 3687 w 4174"/>
              <a:gd name="T37" fmla="*/ 3962 h 4316"/>
              <a:gd name="T38" fmla="*/ 1363 w 4174"/>
              <a:gd name="T39" fmla="*/ 3962 h 4316"/>
              <a:gd name="T40" fmla="*/ 309 w 4174"/>
              <a:gd name="T41" fmla="*/ 354 h 4316"/>
              <a:gd name="T42" fmla="*/ 2633 w 4174"/>
              <a:gd name="T43" fmla="*/ 354 h 4316"/>
              <a:gd name="T44" fmla="*/ 3687 w 4174"/>
              <a:gd name="T45" fmla="*/ 3962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74" h="4316">
                <a:moveTo>
                  <a:pt x="4174" y="0"/>
                </a:moveTo>
                <a:lnTo>
                  <a:pt x="0" y="0"/>
                </a:lnTo>
                <a:lnTo>
                  <a:pt x="0" y="4316"/>
                </a:lnTo>
                <a:lnTo>
                  <a:pt x="4174" y="4316"/>
                </a:lnTo>
                <a:lnTo>
                  <a:pt x="4174" y="3962"/>
                </a:lnTo>
                <a:lnTo>
                  <a:pt x="4013" y="3962"/>
                </a:lnTo>
                <a:lnTo>
                  <a:pt x="2959" y="354"/>
                </a:lnTo>
                <a:lnTo>
                  <a:pt x="3301" y="354"/>
                </a:lnTo>
                <a:lnTo>
                  <a:pt x="4174" y="3341"/>
                </a:lnTo>
                <a:lnTo>
                  <a:pt x="4174" y="2322"/>
                </a:lnTo>
                <a:lnTo>
                  <a:pt x="3598" y="354"/>
                </a:lnTo>
                <a:lnTo>
                  <a:pt x="4174" y="354"/>
                </a:lnTo>
                <a:lnTo>
                  <a:pt x="4174" y="0"/>
                </a:lnTo>
                <a:close/>
                <a:moveTo>
                  <a:pt x="1242" y="3962"/>
                </a:moveTo>
                <a:lnTo>
                  <a:pt x="186" y="354"/>
                </a:lnTo>
                <a:lnTo>
                  <a:pt x="250" y="354"/>
                </a:lnTo>
                <a:lnTo>
                  <a:pt x="1305" y="3962"/>
                </a:lnTo>
                <a:lnTo>
                  <a:pt x="1242" y="3962"/>
                </a:lnTo>
                <a:close/>
                <a:moveTo>
                  <a:pt x="3687" y="3962"/>
                </a:moveTo>
                <a:lnTo>
                  <a:pt x="1363" y="3962"/>
                </a:lnTo>
                <a:lnTo>
                  <a:pt x="309" y="354"/>
                </a:lnTo>
                <a:lnTo>
                  <a:pt x="2633" y="354"/>
                </a:lnTo>
                <a:lnTo>
                  <a:pt x="3687" y="3962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: Shape 30"/>
          <p:cNvSpPr>
            <a:spLocks/>
          </p:cNvSpPr>
          <p:nvPr userDrawn="1"/>
        </p:nvSpPr>
        <p:spPr bwMode="auto">
          <a:xfrm>
            <a:off x="9936487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0" name="Freeform 39"/>
          <p:cNvSpPr>
            <a:spLocks/>
          </p:cNvSpPr>
          <p:nvPr userDrawn="1"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 userDrawn="1"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 userDrawn="1"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 userDrawn="1"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 userDrawn="1"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 userDrawn="1"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 userDrawn="1"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 userDrawn="1"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548640" y="1830745"/>
            <a:ext cx="5547360" cy="615553"/>
          </a:xfrm>
        </p:spPr>
        <p:txBody>
          <a:bodyPr anchor="b" anchorCtr="0"/>
          <a:lstStyle>
            <a:lvl1pPr algn="l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548640" y="3886384"/>
            <a:ext cx="5547360" cy="482183"/>
          </a:xfrm>
        </p:spPr>
        <p:txBody>
          <a:bodyPr wrap="square">
            <a:spAutoFit/>
          </a:bodyPr>
          <a:lstStyle>
            <a:lvl1pPr marL="0" indent="0" algn="l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 userDrawn="1"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" y="2628076"/>
            <a:ext cx="5547360" cy="525463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2173" y="5967121"/>
            <a:ext cx="21237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2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1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54669"/>
            <a:ext cx="11091672" cy="449354"/>
          </a:xfrm>
        </p:spPr>
        <p:txBody>
          <a:bodyPr bIns="18288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9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9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ubhead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524000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954" y="106496"/>
            <a:ext cx="11095037" cy="441192"/>
          </a:xfrm>
        </p:spPr>
        <p:txBody>
          <a:bodyPr anchor="b" anchorCtr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51565"/>
            <a:ext cx="11091672" cy="449354"/>
          </a:xfrm>
        </p:spPr>
        <p:txBody>
          <a:bodyPr vert="horz" wrap="square" lIns="0" tIns="0" rIns="0" bIns="18288" rtlCol="0" anchor="b" anchorCtr="0">
            <a:spAutoFit/>
          </a:bodyPr>
          <a:lstStyle>
            <a:lvl1pPr>
              <a:defRPr lang="en-US" sz="280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0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50380" y="0"/>
            <a:ext cx="5341620" cy="6858000"/>
          </a:xfrm>
          <a:prstGeom prst="rect">
            <a:avLst/>
          </a:prstGeom>
        </p:spPr>
      </p:pic>
      <p:sp>
        <p:nvSpPr>
          <p:cNvPr id="8" name="Freeform: Shape 7"/>
          <p:cNvSpPr>
            <a:spLocks/>
          </p:cNvSpPr>
          <p:nvPr userDrawn="1"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6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688" y="1524000"/>
            <a:ext cx="527399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1524000"/>
            <a:ext cx="5267873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6521" y="450025"/>
            <a:ext cx="11091672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24000"/>
            <a:ext cx="11091672" cy="4747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82" r:id="rId3"/>
    <p:sldLayoutId id="2147483660" r:id="rId4"/>
    <p:sldLayoutId id="2147483680" r:id="rId5"/>
    <p:sldLayoutId id="2147483673" r:id="rId6"/>
    <p:sldLayoutId id="2147483687" r:id="rId7"/>
    <p:sldLayoutId id="2147483685" r:id="rId8"/>
    <p:sldLayoutId id="2147483661" r:id="rId9"/>
    <p:sldLayoutId id="2147483654" r:id="rId10"/>
    <p:sldLayoutId id="2147483677" r:id="rId11"/>
    <p:sldLayoutId id="2147483655" r:id="rId12"/>
    <p:sldLayoutId id="2147483674" r:id="rId13"/>
    <p:sldLayoutId id="2147483676" r:id="rId14"/>
    <p:sldLayoutId id="2147483681" r:id="rId15"/>
    <p:sldLayoutId id="2147483672" r:id="rId16"/>
    <p:sldLayoutId id="2147483668" r:id="rId17"/>
    <p:sldLayoutId id="2147483669" r:id="rId18"/>
    <p:sldLayoutId id="2147483667" r:id="rId19"/>
    <p:sldLayoutId id="2147483675" r:id="rId20"/>
    <p:sldLayoutId id="2147483688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>
          <a:solidFill>
            <a:srgbClr val="626469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960" userDrawn="1">
          <p15:clr>
            <a:srgbClr val="F26B43"/>
          </p15:clr>
        </p15:guide>
        <p15:guide id="3" orient="horz" pos="345" userDrawn="1">
          <p15:clr>
            <a:srgbClr val="F26B43"/>
          </p15:clr>
        </p15:guide>
        <p15:guide id="4" pos="345" userDrawn="1">
          <p15:clr>
            <a:srgbClr val="F26B43"/>
          </p15:clr>
        </p15:guide>
        <p15:guide id="5" pos="7334" userDrawn="1">
          <p15:clr>
            <a:srgbClr val="F26B43"/>
          </p15:clr>
        </p15:guide>
        <p15:guide id="7" orient="horz" pos="960" userDrawn="1">
          <p15:clr>
            <a:srgbClr val="A4A3A4"/>
          </p15:clr>
        </p15:guide>
        <p15:guide id="12" orient="horz" pos="2160" userDrawn="1">
          <p15:clr>
            <a:srgbClr val="A4A3A4"/>
          </p15:clr>
        </p15:guide>
        <p15:guide id="13" orient="horz" pos="632" userDrawn="1">
          <p15:clr>
            <a:srgbClr val="A4A3A4"/>
          </p15:clr>
        </p15:guide>
        <p15:guide id="14" orient="horz" pos="1193" userDrawn="1">
          <p15:clr>
            <a:srgbClr val="A4A3A4"/>
          </p15:clr>
        </p15:guide>
        <p15:guide id="15" orient="horz" pos="1422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0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/>
              <a:t>ONAP Deployment Configuration Contract </a:t>
            </a:r>
            <a:br>
              <a:rPr lang="en-US" sz="4900" dirty="0"/>
            </a:br>
            <a:r>
              <a:rPr lang="en-US" sz="4900" dirty="0"/>
              <a:t>Proposal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July,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2402911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5083" y="1524000"/>
            <a:ext cx="11173110" cy="192360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Define configuration contract between OOM deployment manager to application containers</a:t>
            </a: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Configuration parameters inclusion policy</a:t>
            </a: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Ownership of configuration parameters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 should be deployment manager technology neutral</a:t>
            </a:r>
          </a:p>
        </p:txBody>
      </p:sp>
    </p:spTree>
    <p:extLst>
      <p:ext uri="{BB962C8B-B14F-4D97-AF65-F5344CB8AC3E}">
        <p14:creationId xmlns:p14="http://schemas.microsoft.com/office/powerpoint/2010/main" val="38867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46521" y="1524000"/>
            <a:ext cx="11091672" cy="26302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Minimize the contract to the environment specific parameters only (e.g. </a:t>
            </a:r>
            <a:r>
              <a:rPr lang="en-US" dirty="0" err="1"/>
              <a:t>DMaaP</a:t>
            </a:r>
            <a:r>
              <a:rPr lang="en-US" dirty="0"/>
              <a:t> server address)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Inject configuration parameters into container via environment variables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Declaration and mapping of parameters to application configuration is under the application ownership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793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 Deployment Process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289" y="1170225"/>
            <a:ext cx="7309738" cy="51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3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642" y="-210316"/>
            <a:ext cx="10515600" cy="1325563"/>
          </a:xfrm>
        </p:spPr>
        <p:txBody>
          <a:bodyPr/>
          <a:lstStyle/>
          <a:p>
            <a:r>
              <a:rPr lang="en-US" dirty="0" smtClean="0"/>
              <a:t>deployment configuration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5366" y="1265949"/>
            <a:ext cx="10515600" cy="4351338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ONAP  component shall create a </a:t>
            </a:r>
            <a:r>
              <a:rPr lang="en-US" dirty="0" err="1" smtClean="0"/>
              <a:t>yaml</a:t>
            </a:r>
            <a:r>
              <a:rPr lang="en-US" dirty="0" smtClean="0"/>
              <a:t> file describing its deployment specific configuration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yaml</a:t>
            </a:r>
            <a:r>
              <a:rPr lang="en-US" dirty="0" smtClean="0"/>
              <a:t> shall be located within a common path within each component repo</a:t>
            </a:r>
          </a:p>
          <a:p>
            <a:pPr marL="2857500" lvl="5" indent="-342900"/>
            <a:r>
              <a:rPr lang="en-US" dirty="0" smtClean="0"/>
              <a:t>//deployment/</a:t>
            </a:r>
            <a:r>
              <a:rPr lang="en-US" dirty="0" err="1" smtClean="0"/>
              <a:t>config</a:t>
            </a:r>
            <a:r>
              <a:rPr lang="en-US" dirty="0" smtClean="0"/>
              <a:t>/</a:t>
            </a:r>
            <a:r>
              <a:rPr lang="en-US" dirty="0" err="1" smtClean="0"/>
              <a:t>params.yaml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Yaml</a:t>
            </a:r>
            <a:r>
              <a:rPr lang="en-US" dirty="0" smtClean="0"/>
              <a:t> will contain a list of </a:t>
            </a:r>
            <a:r>
              <a:rPr lang="en-US" dirty="0"/>
              <a:t>parameters </a:t>
            </a:r>
            <a:r>
              <a:rPr lang="en-US" dirty="0" smtClean="0"/>
              <a:t>each with following attributes</a:t>
            </a:r>
          </a:p>
          <a:p>
            <a:pPr lvl="1"/>
            <a:r>
              <a:rPr lang="en-US" dirty="0" smtClean="0"/>
              <a:t>	Name – the name of the environment variable which will contain the configured    	runtime value</a:t>
            </a:r>
          </a:p>
          <a:p>
            <a:pPr lvl="1"/>
            <a:r>
              <a:rPr lang="en-US" dirty="0" smtClean="0"/>
              <a:t>	Required – whether this parameter is mandatory for the </a:t>
            </a:r>
            <a:r>
              <a:rPr lang="en-US" dirty="0" err="1" smtClean="0"/>
              <a:t>succesfull</a:t>
            </a:r>
            <a:r>
              <a:rPr lang="en-US" dirty="0" smtClean="0"/>
              <a:t> execution of the 	container</a:t>
            </a:r>
          </a:p>
          <a:p>
            <a:pPr lvl="1"/>
            <a:r>
              <a:rPr lang="en-US" dirty="0" smtClean="0"/>
              <a:t>	Default value – used if there is no user specified value. The OOM orchestrator is 	responsible for setting the default value.</a:t>
            </a:r>
          </a:p>
          <a:p>
            <a:pPr lvl="1"/>
            <a:r>
              <a:rPr lang="en-US" dirty="0" smtClean="0"/>
              <a:t>	Description – will be used to display the user which populates the configuration 	runtime values.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98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8536" y="1514572"/>
            <a:ext cx="11515411" cy="4198071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7200" dirty="0"/>
              <a:t>name: </a:t>
            </a:r>
            <a:r>
              <a:rPr lang="en-US" sz="7200" dirty="0" err="1"/>
              <a:t>appc</a:t>
            </a:r>
            <a:endParaRPr lang="en-US" sz="7200" dirty="0"/>
          </a:p>
          <a:p>
            <a:pPr marL="0" indent="0">
              <a:buNone/>
            </a:pPr>
            <a:r>
              <a:rPr lang="en-US" sz="7200" dirty="0"/>
              <a:t>environment:</a:t>
            </a:r>
          </a:p>
          <a:p>
            <a:pPr marL="0" indent="0">
              <a:buNone/>
            </a:pPr>
            <a:r>
              <a:rPr lang="en-US" sz="7200" dirty="0"/>
              <a:t>	- name: MYSQL_ROOT_PASSWORD</a:t>
            </a:r>
          </a:p>
          <a:p>
            <a:pPr marL="0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 required</a:t>
            </a:r>
            <a:r>
              <a:rPr lang="en-US" sz="7200" dirty="0"/>
              <a:t>: true</a:t>
            </a:r>
          </a:p>
          <a:p>
            <a:pPr marL="0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 secret</a:t>
            </a:r>
            <a:r>
              <a:rPr lang="en-US" sz="7200" dirty="0"/>
              <a:t>: true</a:t>
            </a:r>
          </a:p>
          <a:p>
            <a:pPr marL="0" indent="0">
              <a:buNone/>
            </a:pPr>
            <a:r>
              <a:rPr lang="en-US" sz="7200" dirty="0" smtClean="0"/>
              <a:t>         	 description</a:t>
            </a:r>
            <a:r>
              <a:rPr lang="en-US" sz="7200" dirty="0"/>
              <a:t>: SQL server password</a:t>
            </a:r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 - name</a:t>
            </a:r>
            <a:r>
              <a:rPr lang="en-US" sz="7200" dirty="0"/>
              <a:t>: DMAAP_TOPIC_ENV</a:t>
            </a:r>
          </a:p>
          <a:p>
            <a:pPr marL="0" indent="0">
              <a:buNone/>
            </a:pPr>
            <a:r>
              <a:rPr lang="en-US" sz="7200" dirty="0"/>
              <a:t>	 </a:t>
            </a:r>
            <a:r>
              <a:rPr lang="en-US" sz="7200" dirty="0" smtClean="0"/>
              <a:t>  required</a:t>
            </a:r>
            <a:r>
              <a:rPr lang="en-US" sz="7200" dirty="0"/>
              <a:t>: true</a:t>
            </a:r>
          </a:p>
          <a:p>
            <a:pPr marL="0" indent="0">
              <a:buNone/>
            </a:pPr>
            <a:r>
              <a:rPr lang="en-US" sz="7200" dirty="0"/>
              <a:t>    </a:t>
            </a:r>
            <a:r>
              <a:rPr lang="en-US" sz="7200" dirty="0" smtClean="0"/>
              <a:t>	   default</a:t>
            </a:r>
            <a:r>
              <a:rPr lang="en-US" sz="7200" dirty="0"/>
              <a:t>: TEST</a:t>
            </a:r>
          </a:p>
          <a:p>
            <a:pPr marL="0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   description</a:t>
            </a:r>
            <a:r>
              <a:rPr lang="en-US" sz="7200" dirty="0"/>
              <a:t>: Name of the ASDC environment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deployment configuration file-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8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74568" y="1401451"/>
            <a:ext cx="11091672" cy="2667397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each component PTL and share this design and ask for commitment for adding parameters declaration file and mapping script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Amdocs OOM team will provide each of the project an initial list of proposed parameters which is based on internal knowledge and analysis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2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4-05194 Amdocs 2017 Light PPT Template">
  <a:themeElements>
    <a:clrScheme name="Custom 1">
      <a:dk1>
        <a:srgbClr val="000000"/>
      </a:dk1>
      <a:lt1>
        <a:sysClr val="window" lastClr="FFFFFF"/>
      </a:lt1>
      <a:dk2>
        <a:srgbClr val="302E45"/>
      </a:dk2>
      <a:lt2>
        <a:srgbClr val="DFE1DF"/>
      </a:lt2>
      <a:accent1>
        <a:srgbClr val="DFE1DF"/>
      </a:accent1>
      <a:accent2>
        <a:srgbClr val="A7A8AA"/>
      </a:accent2>
      <a:accent3>
        <a:srgbClr val="FDB515"/>
      </a:accent3>
      <a:accent4>
        <a:srgbClr val="F2665F"/>
      </a:accent4>
      <a:accent5>
        <a:srgbClr val="EC008C"/>
      </a:accent5>
      <a:accent6>
        <a:srgbClr val="302E45"/>
      </a:accent6>
      <a:hlink>
        <a:srgbClr val="041E42"/>
      </a:hlink>
      <a:folHlink>
        <a:srgbClr val="EC00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mdocs 2017 PPT template - light_v16.potx" id="{96DFD55B-A387-4BFC-A158-E7F6673BD4B4}" vid="{A2C13D02-4456-4430-9FF7-1FA98FA3C5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Amdocs 2017 PowerPoint template - light</Template>
  <TotalTime>2838</TotalTime>
  <Words>174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.AppleSystemUIFont</vt:lpstr>
      <vt:lpstr>Arial</vt:lpstr>
      <vt:lpstr>Calibri</vt:lpstr>
      <vt:lpstr>Century Gothic</vt:lpstr>
      <vt:lpstr>Helvetica Neue Light</vt:lpstr>
      <vt:lpstr>Wingdings</vt:lpstr>
      <vt:lpstr>4-05194 Amdocs 2017 Light PPT Template</vt:lpstr>
      <vt:lpstr>Office Theme</vt:lpstr>
      <vt:lpstr>ONAP Deployment Configuration Contract  Proposal  </vt:lpstr>
      <vt:lpstr>Goals</vt:lpstr>
      <vt:lpstr>How</vt:lpstr>
      <vt:lpstr>HL Deployment Process</vt:lpstr>
      <vt:lpstr>deployment configuration file</vt:lpstr>
      <vt:lpstr>deployment configuration file- Example</vt:lpstr>
      <vt:lpstr>Next Steps</vt:lpstr>
    </vt:vector>
  </TitlesOfParts>
  <Company>Amdocs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Extensibility Project Proposel</dc:title>
  <dc:subject>&lt;Speech title here&gt;</dc:subject>
  <dc:creator>Zohar Sacks</dc:creator>
  <cp:keywords>Amdocs</cp:keywords>
  <cp:lastModifiedBy>Avi Chapnick</cp:lastModifiedBy>
  <cp:revision>79</cp:revision>
  <dcterms:created xsi:type="dcterms:W3CDTF">2017-07-11T20:08:45Z</dcterms:created>
  <dcterms:modified xsi:type="dcterms:W3CDTF">2017-07-27T09:27:28Z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curityLevel">
    <vt:lpwstr>Level 2 – Sensitive</vt:lpwstr>
  </property>
  <property fmtid="{D5CDD505-2E9C-101B-9397-08002B2CF9AE}" pid="3" name="Updated">
    <vt:bool>true</vt:bool>
  </property>
</Properties>
</file>